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5"/>
  </p:notesMasterIdLst>
  <p:sldIdLst>
    <p:sldId id="370" r:id="rId3"/>
    <p:sldId id="371" r:id="rId4"/>
    <p:sldId id="372" r:id="rId5"/>
    <p:sldId id="373" r:id="rId6"/>
    <p:sldId id="375" r:id="rId7"/>
    <p:sldId id="376" r:id="rId8"/>
    <p:sldId id="377" r:id="rId9"/>
    <p:sldId id="378" r:id="rId10"/>
    <p:sldId id="410" r:id="rId11"/>
    <p:sldId id="411" r:id="rId12"/>
    <p:sldId id="414" r:id="rId13"/>
    <p:sldId id="415" r:id="rId14"/>
    <p:sldId id="422" r:id="rId15"/>
    <p:sldId id="423" r:id="rId16"/>
    <p:sldId id="416" r:id="rId17"/>
    <p:sldId id="417" r:id="rId18"/>
    <p:sldId id="420" r:id="rId19"/>
    <p:sldId id="418" r:id="rId20"/>
    <p:sldId id="419" r:id="rId21"/>
    <p:sldId id="412" r:id="rId22"/>
    <p:sldId id="421" r:id="rId23"/>
    <p:sldId id="413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2"/>
    <a:srgbClr val="3366CC"/>
    <a:srgbClr val="FF0066"/>
    <a:srgbClr val="FF3300"/>
    <a:srgbClr val="D9F1FF"/>
    <a:srgbClr val="CC33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3007" autoAdjust="0"/>
  </p:normalViewPr>
  <p:slideViewPr>
    <p:cSldViewPr>
      <p:cViewPr>
        <p:scale>
          <a:sx n="70" d="100"/>
          <a:sy n="70" d="100"/>
        </p:scale>
        <p:origin x="214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9E9949-3FC4-460D-B1A1-8E61FC83A1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B8C417-235B-4BDC-BE6E-97C0639372E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zh-CN" altLang="en-US" b="1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60BC02-D931-4C30-9899-9AB0B156A85D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8123F3-49A8-439A-B6C1-A6A15509F54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E7D455-3824-45B6-A9AE-CAEF4E944DEB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9DCC80-47DC-4326-9CE3-2B29E549F69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319D36-005B-4EA3-BBDA-97F8C2DB659B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8087C4-74EB-4495-B56C-07D5C40F2F3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0DD3E6-48D6-40D5-BA65-21800CD5D033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8791C-B735-4B76-BD4C-892AE639C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8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81E3E-1527-4D69-B6F0-06BFF9292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5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035FF-EF38-4CA0-BFC9-940DB4F468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73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DAF2-96FE-4E5B-B16F-7806E37A3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838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953CE-6878-4B01-AB2F-8334807FC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13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096F-509E-457E-9BD5-EC3ACFDDB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E9755-6AF7-4A9E-8EBC-C9115FCB4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18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513F-2E2C-4196-B7F5-6F9ABB0DF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748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28019-865A-4393-9178-959E400DD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72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4EAE7-E649-4AB8-B62B-AF0FE1677C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55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AA04-F4AF-48D4-BC27-76AC38B32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00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7E5B-D284-4A0E-A895-9C5F2901A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993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0D2D4-69A6-4D70-A10A-79D8C6AAF9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103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58FA-F559-4A9B-958F-5710F1FCD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700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125662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2935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C6753-E862-406F-9F0B-28FC94D88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2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93A64-9EAB-4C32-92A6-EDD534F58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11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04FA9-D2DB-4983-B575-29F9F546A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3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C634-5A90-4808-8F3D-FF4941CBB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1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A011B-7D0F-47A8-A452-30B52A3D5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60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7A642-032E-4927-9C55-4E7275433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31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80F6A-B501-4654-9847-527E949FA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80C9-C5F0-4915-9DD3-C311D05CF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3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D7B570B-35E3-4429-83DD-ECBC7EF6C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A0E8B56-E525-4055-B355-63F8B5FB1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527050" y="1288748"/>
            <a:ext cx="3972942" cy="54188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一阶逻辑的基本概念</a:t>
            </a:r>
          </a:p>
        </p:txBody>
      </p:sp>
      <p:sp>
        <p:nvSpPr>
          <p:cNvPr id="4099" name="Rectangle 12"/>
          <p:cNvSpPr>
            <a:spLocks noChangeArrowheads="1"/>
          </p:cNvSpPr>
          <p:nvPr/>
        </p:nvSpPr>
        <p:spPr bwMode="auto">
          <a:xfrm>
            <a:off x="762000" y="4495800"/>
            <a:ext cx="2590800" cy="51276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/>
              <a:t> </a:t>
            </a:r>
            <a:r>
              <a:rPr lang="zh-CN" altLang="en-US" sz="2400" b="1"/>
              <a:t>量词和特性谓词</a:t>
            </a:r>
          </a:p>
        </p:txBody>
      </p:sp>
      <p:sp>
        <p:nvSpPr>
          <p:cNvPr id="4101" name="Rectangle 15"/>
          <p:cNvSpPr>
            <a:spLocks noChangeArrowheads="1"/>
          </p:cNvSpPr>
          <p:nvPr/>
        </p:nvSpPr>
        <p:spPr bwMode="auto">
          <a:xfrm>
            <a:off x="492216" y="610123"/>
            <a:ext cx="5486400" cy="54188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重点掌握的基本概念和方法</a:t>
            </a:r>
            <a:endParaRPr lang="en-US" altLang="zh-CN" sz="2800" b="1" dirty="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762000" y="6059487"/>
            <a:ext cx="4398764" cy="517065"/>
          </a:xfrm>
          <a:prstGeom prst="rect">
            <a:avLst/>
          </a:prstGeom>
          <a:solidFill>
            <a:srgbClr val="CCFFCC">
              <a:alpha val="50195"/>
            </a:srgbClr>
          </a:solidFill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谓词公式的翻译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命题符号化</a:t>
            </a:r>
            <a:r>
              <a:rPr lang="en-US" altLang="zh-CN" sz="2400" b="1" dirty="0"/>
              <a:t>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27584" y="2996952"/>
            <a:ext cx="6858000" cy="1200651"/>
            <a:chOff x="838200" y="1521912"/>
            <a:chExt cx="6858000" cy="1200651"/>
          </a:xfrm>
        </p:grpSpPr>
        <p:sp>
          <p:nvSpPr>
            <p:cNvPr id="4100" name="Rectangle 13"/>
            <p:cNvSpPr>
              <a:spLocks noChangeArrowheads="1"/>
            </p:cNvSpPr>
            <p:nvPr/>
          </p:nvSpPr>
          <p:spPr bwMode="auto">
            <a:xfrm>
              <a:off x="838200" y="2209800"/>
              <a:ext cx="1219200" cy="51276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</a:pPr>
              <a:r>
                <a:rPr lang="en-US" altLang="zh-CN" sz="2400" b="1" dirty="0"/>
                <a:t> </a:t>
              </a:r>
              <a:r>
                <a:rPr lang="zh-CN" altLang="en-US" sz="2400" b="1" dirty="0"/>
                <a:t>谓词</a:t>
              </a:r>
            </a:p>
          </p:txBody>
        </p:sp>
        <p:sp>
          <p:nvSpPr>
            <p:cNvPr id="4104" name="Rectangle 21"/>
            <p:cNvSpPr>
              <a:spLocks noChangeArrowheads="1"/>
            </p:cNvSpPr>
            <p:nvPr/>
          </p:nvSpPr>
          <p:spPr bwMode="auto">
            <a:xfrm>
              <a:off x="4572000" y="1521912"/>
              <a:ext cx="3124200" cy="943977"/>
            </a:xfrm>
            <a:prstGeom prst="rect">
              <a:avLst/>
            </a:prstGeom>
            <a:noFill/>
            <a:ln w="63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</a:pPr>
              <a:r>
                <a:rPr lang="zh-CN" altLang="en-US" sz="2400" b="1" dirty="0"/>
                <a:t>一元谓词</a:t>
              </a:r>
              <a:r>
                <a:rPr lang="en-US" altLang="zh-CN" sz="2400" b="1" dirty="0"/>
                <a:t>: A(x)</a:t>
              </a: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</a:pPr>
              <a:r>
                <a:rPr lang="en-US" altLang="zh-CN" sz="2400" b="1" dirty="0"/>
                <a:t>n</a:t>
              </a:r>
              <a:r>
                <a:rPr lang="zh-CN" altLang="en-US" sz="2400" b="1" dirty="0"/>
                <a:t>元谓词</a:t>
              </a:r>
              <a:r>
                <a:rPr lang="en-US" altLang="zh-CN" sz="2400" b="1" dirty="0"/>
                <a:t>: A(x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,...</a:t>
              </a:r>
              <a:r>
                <a:rPr lang="zh-CN" altLang="en-US" sz="2400" b="1" dirty="0"/>
                <a:t>，</a:t>
              </a:r>
              <a:r>
                <a:rPr lang="en-US" altLang="zh-CN" sz="2400" b="1" dirty="0"/>
                <a:t>x</a:t>
              </a:r>
              <a:r>
                <a:rPr lang="en-US" altLang="zh-CN" sz="2400" b="1" baseline="-25000" dirty="0"/>
                <a:t>n</a:t>
              </a:r>
              <a:r>
                <a:rPr lang="en-US" altLang="zh-CN" sz="2400" b="1" dirty="0"/>
                <a:t>)</a:t>
              </a:r>
            </a:p>
          </p:txBody>
        </p:sp>
        <p:cxnSp>
          <p:nvCxnSpPr>
            <p:cNvPr id="4105" name="AutoShape 22"/>
            <p:cNvCxnSpPr>
              <a:cxnSpLocks noChangeShapeType="1"/>
              <a:stCxn id="4100" idx="3"/>
              <a:endCxn id="4104" idx="1"/>
            </p:cNvCxnSpPr>
            <p:nvPr/>
          </p:nvCxnSpPr>
          <p:spPr bwMode="auto">
            <a:xfrm flipV="1">
              <a:off x="2057400" y="1993901"/>
              <a:ext cx="2514600" cy="472281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组合 20"/>
          <p:cNvGrpSpPr/>
          <p:nvPr/>
        </p:nvGrpSpPr>
        <p:grpSpPr>
          <a:xfrm>
            <a:off x="755576" y="1556792"/>
            <a:ext cx="6934200" cy="1360488"/>
            <a:chOff x="762000" y="2590800"/>
            <a:chExt cx="6934200" cy="1360488"/>
          </a:xfrm>
        </p:grpSpPr>
        <p:sp>
          <p:nvSpPr>
            <p:cNvPr id="4102" name="Rectangle 17"/>
            <p:cNvSpPr>
              <a:spLocks noChangeArrowheads="1"/>
            </p:cNvSpPr>
            <p:nvPr/>
          </p:nvSpPr>
          <p:spPr bwMode="auto">
            <a:xfrm>
              <a:off x="762000" y="3078163"/>
              <a:ext cx="2514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400" b="1" dirty="0"/>
                <a:t> </a:t>
              </a:r>
              <a:r>
                <a:rPr lang="zh-CN" altLang="en-US" sz="2400" b="1" dirty="0"/>
                <a:t>个体和个体域</a:t>
              </a:r>
            </a:p>
          </p:txBody>
        </p:sp>
        <p:sp>
          <p:nvSpPr>
            <p:cNvPr id="4106" name="Rectangle 23"/>
            <p:cNvSpPr>
              <a:spLocks noChangeArrowheads="1"/>
            </p:cNvSpPr>
            <p:nvPr/>
          </p:nvSpPr>
          <p:spPr bwMode="auto">
            <a:xfrm>
              <a:off x="4572000" y="2590800"/>
              <a:ext cx="3124200" cy="1360488"/>
            </a:xfrm>
            <a:prstGeom prst="rect">
              <a:avLst/>
            </a:prstGeom>
            <a:noFill/>
            <a:ln w="63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</a:pPr>
              <a:r>
                <a:rPr lang="zh-CN" altLang="en-US" sz="2400" b="1" dirty="0"/>
                <a:t>个体常元</a:t>
              </a:r>
              <a:r>
                <a:rPr lang="en-US" altLang="zh-CN" sz="2400" b="1" dirty="0"/>
                <a:t>: </a:t>
              </a:r>
              <a:r>
                <a:rPr lang="en-US" altLang="zh-CN" sz="2400" b="1" dirty="0" err="1"/>
                <a:t>a,b,c</a:t>
              </a:r>
              <a:r>
                <a:rPr lang="en-US" altLang="zh-CN" sz="2400" b="1" dirty="0"/>
                <a:t>...</a:t>
              </a: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</a:pPr>
              <a:r>
                <a:rPr lang="zh-CN" altLang="en-US" sz="2400" b="1" dirty="0"/>
                <a:t>个体变元</a:t>
              </a:r>
              <a:r>
                <a:rPr lang="en-US" altLang="zh-CN" sz="2400" b="1" dirty="0"/>
                <a:t>: </a:t>
              </a:r>
              <a:r>
                <a:rPr lang="en-US" altLang="zh-CN" sz="2400" b="1" dirty="0" err="1"/>
                <a:t>x,y,z</a:t>
              </a:r>
              <a:r>
                <a:rPr lang="en-US" altLang="zh-CN" sz="2400" b="1" dirty="0"/>
                <a:t>...</a:t>
              </a: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</a:pPr>
              <a:r>
                <a:rPr lang="en-US" altLang="zh-CN" sz="2400" b="1" dirty="0"/>
                <a:t>D:</a:t>
              </a:r>
              <a:r>
                <a:rPr lang="zh-CN" altLang="en-US" sz="2400" b="1" dirty="0"/>
                <a:t>个体域</a:t>
              </a:r>
            </a:p>
          </p:txBody>
        </p:sp>
        <p:cxnSp>
          <p:nvCxnSpPr>
            <p:cNvPr id="4107" name="AutoShape 24"/>
            <p:cNvCxnSpPr>
              <a:cxnSpLocks noChangeShapeType="1"/>
              <a:stCxn id="4102" idx="3"/>
            </p:cNvCxnSpPr>
            <p:nvPr/>
          </p:nvCxnSpPr>
          <p:spPr bwMode="auto">
            <a:xfrm flipV="1">
              <a:off x="3276600" y="3048000"/>
              <a:ext cx="1295400" cy="258763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4572000" y="4114800"/>
            <a:ext cx="4191000" cy="1781175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/>
              <a:t>全称量词</a:t>
            </a:r>
            <a:r>
              <a:rPr lang="en-US" altLang="zh-CN" sz="2400" b="1"/>
              <a:t>: (</a:t>
            </a:r>
            <a:r>
              <a:rPr lang="en-US" altLang="zh-CN" sz="2400" b="1">
                <a:sym typeface="Symbol" panose="05050102010706020507" pitchFamily="18" charset="2"/>
              </a:rPr>
              <a:t>x</a:t>
            </a:r>
            <a:r>
              <a:rPr lang="en-US" altLang="zh-CN" sz="2400" b="1"/>
              <a:t>)A(x)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/>
              <a:t>存在量词</a:t>
            </a:r>
            <a:r>
              <a:rPr lang="en-US" altLang="zh-CN" sz="2400" b="1"/>
              <a:t>: (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sym typeface="Symbol" panose="05050102010706020507" pitchFamily="18" charset="2"/>
              </a:rPr>
              <a:t>x</a:t>
            </a:r>
            <a:r>
              <a:rPr lang="en-US" altLang="zh-CN" sz="2400" b="1"/>
              <a:t>)A(x)</a:t>
            </a:r>
            <a:r>
              <a:rPr lang="en-US" altLang="zh-CN" sz="2400" b="1">
                <a:ea typeface="楷体_GB2312" pitchFamily="49" charset="-122"/>
              </a:rPr>
              <a:t>                           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             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)(P(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楷体_GB2312" pitchFamily="49" charset="-122"/>
              </a:rPr>
              <a:t>A(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             (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)( P(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ea typeface="楷体_GB2312" pitchFamily="49" charset="-122"/>
              </a:rPr>
              <a:t>A(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 )</a:t>
            </a:r>
          </a:p>
        </p:txBody>
      </p:sp>
      <p:cxnSp>
        <p:nvCxnSpPr>
          <p:cNvPr id="4109" name="AutoShape 26"/>
          <p:cNvCxnSpPr>
            <a:cxnSpLocks noChangeShapeType="1"/>
            <a:stCxn id="4099" idx="3"/>
          </p:cNvCxnSpPr>
          <p:nvPr/>
        </p:nvCxnSpPr>
        <p:spPr bwMode="auto">
          <a:xfrm flipV="1">
            <a:off x="3352800" y="4572000"/>
            <a:ext cx="1219200" cy="18097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8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10" name="Rectangle 27"/>
          <p:cNvSpPr>
            <a:spLocks noChangeArrowheads="1"/>
          </p:cNvSpPr>
          <p:nvPr/>
        </p:nvSpPr>
        <p:spPr bwMode="auto">
          <a:xfrm>
            <a:off x="4572000" y="5105400"/>
            <a:ext cx="1512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/>
              <a:t>特性谓词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P(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</a:t>
            </a:r>
          </a:p>
        </p:txBody>
      </p:sp>
      <p:sp>
        <p:nvSpPr>
          <p:cNvPr id="4111" name="AutoShape 28"/>
          <p:cNvSpPr>
            <a:spLocks/>
          </p:cNvSpPr>
          <p:nvPr/>
        </p:nvSpPr>
        <p:spPr bwMode="auto">
          <a:xfrm>
            <a:off x="6096000" y="52578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2" name="矩形 1"/>
          <p:cNvSpPr>
            <a:spLocks noChangeArrowheads="1"/>
          </p:cNvSpPr>
          <p:nvPr/>
        </p:nvSpPr>
        <p:spPr bwMode="auto">
          <a:xfrm>
            <a:off x="527050" y="79375"/>
            <a:ext cx="3892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第二章小结及习题课</a:t>
            </a:r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1B1C8-D3B0-4513-84AD-E696DC78F47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1510" name="矩形 3"/>
          <p:cNvSpPr>
            <a:spLocks noChangeArrowheads="1"/>
          </p:cNvSpPr>
          <p:nvPr/>
        </p:nvSpPr>
        <p:spPr bwMode="auto">
          <a:xfrm>
            <a:off x="333375" y="1325338"/>
            <a:ext cx="8218487" cy="500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）设 </a:t>
            </a:r>
            <a:r>
              <a:rPr lang="en-US" altLang="zh-CN" sz="2800" b="1" dirty="0"/>
              <a:t>M(x): x</a:t>
            </a:r>
            <a:r>
              <a:rPr lang="zh-CN" altLang="en-US" sz="2800" b="1" dirty="0"/>
              <a:t>是人，</a:t>
            </a:r>
            <a:r>
              <a:rPr lang="en-US" altLang="zh-CN" sz="2800" b="1" dirty="0"/>
              <a:t> P(x): x</a:t>
            </a:r>
            <a:r>
              <a:rPr lang="zh-CN" altLang="en-US" sz="2800" b="1" dirty="0"/>
              <a:t>是聪明的。故符号化为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 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）设 </a:t>
            </a:r>
            <a:r>
              <a:rPr lang="en-US" altLang="zh-CN" sz="2800" b="1" dirty="0"/>
              <a:t>P(x): x</a:t>
            </a:r>
            <a:r>
              <a:rPr lang="zh-CN" altLang="en-US" sz="2800" b="1" dirty="0"/>
              <a:t>是金子，</a:t>
            </a:r>
            <a:r>
              <a:rPr lang="en-US" altLang="zh-CN" sz="2800" b="1" dirty="0"/>
              <a:t> Q(x): x</a:t>
            </a:r>
            <a:r>
              <a:rPr lang="zh-CN" altLang="en-US" sz="2800" b="1" dirty="0"/>
              <a:t>闪光。故符号化为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Q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(Q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）设</a:t>
            </a:r>
            <a:r>
              <a:rPr lang="en-US" altLang="zh-CN" sz="2800" b="1" dirty="0"/>
              <a:t>R(x): x</a:t>
            </a:r>
            <a:r>
              <a:rPr lang="zh-CN" altLang="en-US" sz="2800" b="1" dirty="0"/>
              <a:t>是实数，</a:t>
            </a:r>
            <a:r>
              <a:rPr lang="en-US" altLang="zh-CN" sz="2800" b="1" dirty="0"/>
              <a:t> Q(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): </a:t>
            </a:r>
            <a:r>
              <a:rPr lang="en-US" altLang="zh-CN" sz="2800" b="1" dirty="0" err="1"/>
              <a:t>x≥y</a:t>
            </a:r>
            <a:r>
              <a:rPr lang="zh-CN" altLang="en-US" sz="2800" b="1" dirty="0"/>
              <a:t>。故符号化为</a:t>
            </a:r>
            <a:r>
              <a:rPr lang="en-US" altLang="zh-CN" sz="2800" b="1" dirty="0"/>
              <a:t>: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Q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或：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 Q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）设 </a:t>
            </a:r>
            <a:r>
              <a:rPr lang="en-US" altLang="zh-CN" sz="2800" b="1" dirty="0"/>
              <a:t>Q(x): x</a:t>
            </a:r>
            <a:r>
              <a:rPr lang="zh-CN" altLang="en-US" sz="2800" b="1" dirty="0"/>
              <a:t>是偶数，</a:t>
            </a:r>
            <a:r>
              <a:rPr lang="en-US" altLang="zh-CN" sz="2800" b="1" dirty="0"/>
              <a:t> P(x): x</a:t>
            </a:r>
            <a:r>
              <a:rPr lang="zh-CN" altLang="en-US" sz="2800" b="1" dirty="0"/>
              <a:t>是素数，</a:t>
            </a:r>
            <a:r>
              <a:rPr lang="en-US" altLang="zh-CN" sz="2800" b="1" dirty="0"/>
              <a:t> E(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): x=y </a:t>
            </a:r>
            <a:r>
              <a:rPr lang="zh-CN" altLang="en-US" sz="2800" b="1" dirty="0"/>
              <a:t>。故符号化为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(Q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 E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4B8CB7-A351-41DA-9331-9C1B9729A3BA}"/>
              </a:ext>
            </a:extLst>
          </p:cNvPr>
          <p:cNvSpPr/>
          <p:nvPr/>
        </p:nvSpPr>
        <p:spPr>
          <a:xfrm>
            <a:off x="1156098" y="528475"/>
            <a:ext cx="7987902" cy="54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因为默认在全总个体域上讨论，故需加特性谓词。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681FF-FBC0-4443-BC24-E612CF0C5A8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468313" y="1412776"/>
            <a:ext cx="8247062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给定解释如下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:</a:t>
            </a:r>
            <a:r>
              <a:rPr lang="fr-FR" altLang="zh-CN" sz="2800" b="1" dirty="0">
                <a:latin typeface="+mn-ea"/>
                <a:ea typeface="+mn-ea"/>
                <a:sym typeface="Symbol" panose="05050102010706020507" pitchFamily="18" charset="2"/>
              </a:rPr>
              <a:t> D</a:t>
            </a:r>
            <a:r>
              <a:rPr lang="fr-FR" altLang="zh-CN" sz="2800" b="1" baseline="-25000" dirty="0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fr-FR" altLang="zh-CN" sz="2800" b="1" dirty="0">
                <a:latin typeface="+mn-ea"/>
                <a:ea typeface="+mn-ea"/>
                <a:sym typeface="Symbol" panose="05050102010706020507" pitchFamily="18" charset="2"/>
              </a:rPr>
              <a:t>={1,2},  P(1)=F,  P(2)=T,  Q(1,1)=T,Q(2,2)=T; Q(2,1)=F,Q(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fr-FR" altLang="zh-CN" sz="2800" b="1" dirty="0"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fr-FR" altLang="zh-CN" sz="2800" b="1" dirty="0">
                <a:latin typeface="+mn-ea"/>
                <a:ea typeface="+mn-ea"/>
                <a:sym typeface="Symbol" panose="05050102010706020507" pitchFamily="18" charset="2"/>
              </a:rPr>
              <a:t>)=F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fr-FR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求下列闭式在解释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下的真值。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2905780"/>
            <a:ext cx="676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xy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x,y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22314-1CFF-46CE-A0EF-0F29997EF91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3558" name="矩形 3"/>
          <p:cNvSpPr>
            <a:spLocks noChangeArrowheads="1"/>
          </p:cNvSpPr>
          <p:nvPr/>
        </p:nvSpPr>
        <p:spPr bwMode="auto">
          <a:xfrm>
            <a:off x="338715" y="4597488"/>
            <a:ext cx="9795385" cy="21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800" b="1" dirty="0">
                <a:latin typeface="+mn-ea"/>
                <a:ea typeface="+mn-ea"/>
              </a:rPr>
              <a:t>或先将原式化简后再计算。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800" b="1" dirty="0">
                <a:latin typeface="+mn-ea"/>
                <a:ea typeface="+mn-ea"/>
              </a:rPr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xy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</a:rPr>
              <a:t>x)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+mn-ea"/>
              </a:rPr>
              <a:t>Q(</a:t>
            </a:r>
            <a:r>
              <a:rPr lang="en-US" altLang="zh-CN" sz="2800" b="1" dirty="0" err="1">
                <a:latin typeface="+mn-ea"/>
              </a:rPr>
              <a:t>x,y</a:t>
            </a:r>
            <a:r>
              <a:rPr lang="en-US" altLang="zh-CN" sz="2800" b="1" dirty="0">
                <a:latin typeface="+mn-ea"/>
              </a:rPr>
              <a:t>))</a:t>
            </a:r>
            <a:endParaRPr lang="zh-CN" altLang="en-US" sz="2800" dirty="0"/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x(P(</a:t>
            </a:r>
            <a:r>
              <a:rPr lang="en-US" altLang="zh-CN" sz="2800" b="1" dirty="0">
                <a:latin typeface="+mn-ea"/>
              </a:rPr>
              <a:t>x)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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latin typeface="+mn-ea"/>
              </a:rPr>
              <a:t>Q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en-US" altLang="zh-CN" sz="2800" b="1" dirty="0" err="1">
                <a:latin typeface="+mn-ea"/>
              </a:rPr>
              <a:t>x,y</a:t>
            </a:r>
            <a:r>
              <a:rPr lang="en-US" altLang="zh-CN" sz="2800" b="1" dirty="0">
                <a:latin typeface="+mn-ea"/>
              </a:rPr>
              <a:t>))(</a:t>
            </a:r>
            <a:r>
              <a:rPr lang="zh-CN" altLang="en-US" sz="2800" b="1" dirty="0">
                <a:latin typeface="+mn-ea"/>
              </a:rPr>
              <a:t>还可进一步化简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+mn-ea"/>
              </a:rPr>
              <a:t>x)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xy</a:t>
            </a:r>
            <a:r>
              <a:rPr lang="en-US" altLang="zh-CN" sz="2800" b="1" dirty="0" err="1">
                <a:latin typeface="+mn-ea"/>
              </a:rPr>
              <a:t>Q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en-US" altLang="zh-CN" sz="2800" b="1" dirty="0" err="1">
                <a:latin typeface="+mn-ea"/>
              </a:rPr>
              <a:t>x,y</a:t>
            </a:r>
            <a:r>
              <a:rPr lang="en-US" altLang="zh-CN" sz="2800" b="1" dirty="0">
                <a:latin typeface="+mn-ea"/>
              </a:rPr>
              <a:t>))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321230" y="1214969"/>
            <a:ext cx="8110164" cy="329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x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  <a:ea typeface="+mn-ea"/>
              </a:rPr>
              <a:t>x)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+mn-ea"/>
                <a:ea typeface="+mn-ea"/>
              </a:rPr>
              <a:t>Q(x,1))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  <a:ea typeface="+mn-ea"/>
              </a:rPr>
              <a:t>x)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latin typeface="+mn-ea"/>
                <a:ea typeface="+mn-ea"/>
              </a:rPr>
              <a:t>Q(x, 2))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  <a:ea typeface="+mn-ea"/>
              </a:rPr>
              <a:t>1)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latin typeface="+mn-ea"/>
                <a:ea typeface="+mn-ea"/>
              </a:rPr>
              <a:t>Q(1,1))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  <a:ea typeface="+mn-ea"/>
              </a:rPr>
              <a:t>1)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latin typeface="+mn-ea"/>
                <a:ea typeface="+mn-ea"/>
              </a:rPr>
              <a:t>Q(1, 2))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zh-CN" sz="4400" b="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        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  <a:ea typeface="+mn-ea"/>
              </a:rPr>
              <a:t>2)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+mn-ea"/>
                <a:ea typeface="+mn-ea"/>
              </a:rPr>
              <a:t>Q(2,1))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  <a:ea typeface="+mn-ea"/>
              </a:rPr>
              <a:t>2)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latin typeface="+mn-ea"/>
                <a:ea typeface="+mn-ea"/>
              </a:rPr>
              <a:t>Q(2,2))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(FT)(FT))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((TF)(TT)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681FF-FBC0-4443-BC24-E612CF0C5A8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468313" y="1412776"/>
            <a:ext cx="81361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    假设个体域为自然数集合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D</a:t>
            </a:r>
            <a:r>
              <a:rPr lang="en-US" altLang="zh-CN" sz="2800" b="1" baseline="-250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为命题“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2&gt;1”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fr-FR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(x)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表示“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x&gt;1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”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,B(x)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表示“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是某个自然数的平方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”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。请在此基础上，求下面公式的真值：</a:t>
            </a:r>
            <a:endParaRPr lang="fr-FR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429000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x(A(x)(A(a)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楷体_GB2312" pitchFamily="49" charset="-122"/>
                <a:sym typeface="Symbol" panose="05050102010706020507" pitchFamily="18" charset="2"/>
              </a:rPr>
              <a:t>B(x)))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((P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(x))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Symbol" panose="05050102010706020507" pitchFamily="18" charset="2"/>
              </a:rPr>
              <a:t>B(a)) 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38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22314-1CFF-46CE-A0EF-0F29997EF91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45792" y="2104066"/>
            <a:ext cx="8892480" cy="281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+mn-ea"/>
                <a:ea typeface="+mn-ea"/>
              </a:rPr>
              <a:t>原式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x(A(x)(1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+mn-ea"/>
                <a:ea typeface="楷体_GB2312" pitchFamily="49" charset="-122"/>
                <a:sym typeface="Symbol" panose="05050102010706020507" pitchFamily="18" charset="2"/>
              </a:rPr>
              <a:t>B(x)))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((1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+mn-ea"/>
                <a:sym typeface="Symbol" panose="05050102010706020507" pitchFamily="18" charset="2"/>
              </a:rPr>
              <a:t>xA</a:t>
            </a:r>
            <a:r>
              <a:rPr lang="en-US" altLang="zh-CN" sz="2400" b="1" dirty="0">
                <a:latin typeface="+mn-ea"/>
              </a:rPr>
              <a:t>(x))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0)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x(A(x)(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+mn-ea"/>
                <a:ea typeface="楷体_GB2312" pitchFamily="49" charset="-122"/>
                <a:sym typeface="Symbol" panose="05050102010706020507" pitchFamily="18" charset="2"/>
              </a:rPr>
              <a:t>B(x)))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((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+mn-ea"/>
                <a:sym typeface="Symbol" panose="05050102010706020507" pitchFamily="18" charset="2"/>
              </a:rPr>
              <a:t>xA</a:t>
            </a:r>
            <a:r>
              <a:rPr lang="en-US" altLang="zh-CN" sz="2400" b="1" dirty="0">
                <a:latin typeface="+mn-ea"/>
              </a:rPr>
              <a:t>(x))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0)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x(A(x)</a:t>
            </a:r>
            <a:r>
              <a:rPr lang="en-US" altLang="zh-CN" sz="2400" b="1" dirty="0">
                <a:latin typeface="+mn-ea"/>
                <a:ea typeface="楷体_GB2312" pitchFamily="49" charset="-122"/>
                <a:sym typeface="Symbol" panose="05050102010706020507" pitchFamily="18" charset="2"/>
              </a:rPr>
              <a:t>B(x))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+mn-ea"/>
                <a:sym typeface="Symbol" panose="05050102010706020507" pitchFamily="18" charset="2"/>
              </a:rPr>
              <a:t>xA</a:t>
            </a:r>
            <a:r>
              <a:rPr lang="en-US" altLang="zh-CN" sz="2400" b="1" dirty="0">
                <a:latin typeface="+mn-ea"/>
              </a:rPr>
              <a:t>(x)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x(A(x)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 </a:t>
            </a:r>
            <a:r>
              <a:rPr lang="en-US" altLang="zh-CN" sz="2400" b="1" dirty="0">
                <a:latin typeface="+mn-ea"/>
                <a:ea typeface="楷体_GB2312" pitchFamily="49" charset="-122"/>
                <a:sym typeface="Symbol" panose="05050102010706020507" pitchFamily="18" charset="2"/>
              </a:rPr>
              <a:t>B(x))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 err="1">
                <a:latin typeface="+mn-ea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+mn-ea"/>
              </a:rPr>
              <a:t>(x)</a:t>
            </a:r>
            <a:endParaRPr lang="en-US" altLang="zh-CN" sz="24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x((A(x)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 </a:t>
            </a:r>
            <a:r>
              <a:rPr lang="en-US" altLang="zh-CN" sz="2400" b="1" dirty="0">
                <a:latin typeface="+mn-ea"/>
                <a:ea typeface="楷体_GB2312" pitchFamily="49" charset="-122"/>
                <a:sym typeface="Symbol" panose="05050102010706020507" pitchFamily="18" charset="2"/>
              </a:rPr>
              <a:t>B(x))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+mn-ea"/>
              </a:rPr>
              <a:t>(x))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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x(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 </a:t>
            </a:r>
            <a:r>
              <a:rPr lang="en-US" altLang="zh-CN" sz="2400" b="1" dirty="0">
                <a:latin typeface="+mn-ea"/>
                <a:ea typeface="楷体_GB2312" pitchFamily="49" charset="-122"/>
                <a:sym typeface="Symbol" panose="05050102010706020507" pitchFamily="18" charset="2"/>
              </a:rPr>
              <a:t>A(x)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+mn-ea"/>
              </a:rPr>
              <a:t>(x))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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x(</a:t>
            </a:r>
            <a:r>
              <a:rPr lang="en-US" altLang="zh-CN" sz="2400" b="1" dirty="0">
                <a:latin typeface="+mn-ea"/>
                <a:ea typeface="楷体_GB2312" pitchFamily="49" charset="-122"/>
                <a:sym typeface="Symbol" panose="05050102010706020507" pitchFamily="18" charset="2"/>
              </a:rPr>
              <a:t>A(x)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B</a:t>
            </a:r>
            <a:r>
              <a:rPr lang="en-US" altLang="zh-CN" sz="2400" b="1" dirty="0">
                <a:latin typeface="+mn-ea"/>
              </a:rPr>
              <a:t>(x))</a:t>
            </a:r>
            <a:endParaRPr lang="en-US" altLang="zh-CN" sz="24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97C9C4-39F5-4601-9013-222F67F5E2D9}"/>
              </a:ext>
            </a:extLst>
          </p:cNvPr>
          <p:cNvSpPr txBox="1"/>
          <p:nvPr/>
        </p:nvSpPr>
        <p:spPr>
          <a:xfrm>
            <a:off x="268342" y="1268413"/>
            <a:ext cx="8607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由于个体域是自然数集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，在上面定义下，</a:t>
            </a:r>
            <a:r>
              <a:rPr lang="en-US" altLang="zh-CN" sz="2400" b="1" dirty="0"/>
              <a:t>A(a)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1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B(a) 0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，故：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968000-D69C-4B6D-A863-4D8AE53F0899}"/>
              </a:ext>
            </a:extLst>
          </p:cNvPr>
          <p:cNvSpPr txBox="1"/>
          <p:nvPr/>
        </p:nvSpPr>
        <p:spPr>
          <a:xfrm>
            <a:off x="333375" y="5044896"/>
            <a:ext cx="8607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 这个可以理解为“存在有不大于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或者不是某个自然数的平方的自然数”，或“不是每个大于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的自然数都是某个自然数的平方”，这一命题是正确的，如自然数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就满足。</a:t>
            </a:r>
          </a:p>
        </p:txBody>
      </p:sp>
    </p:spTree>
    <p:extLst>
      <p:ext uri="{BB962C8B-B14F-4D97-AF65-F5344CB8AC3E}">
        <p14:creationId xmlns:p14="http://schemas.microsoft.com/office/powerpoint/2010/main" val="24084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8642DB-B89D-486C-B916-A8DF387E98F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465855" y="1412776"/>
            <a:ext cx="8786665" cy="110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判定下列公式的类型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(1)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0070C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A(</a:t>
            </a:r>
            <a:r>
              <a:rPr lang="en-US" altLang="zh-CN" sz="3200" b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 </a:t>
            </a:r>
            <a:r>
              <a:rPr lang="en-US" altLang="zh-CN" sz="3200" b="1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3200" b="1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xC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A(</a:t>
            </a:r>
            <a:r>
              <a:rPr lang="en-US" altLang="zh-CN" sz="3200" b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6C5AE7-8835-468E-9E77-E1F067A4C38D}"/>
              </a:ext>
            </a:extLst>
          </p:cNvPr>
          <p:cNvSpPr/>
          <p:nvPr/>
        </p:nvSpPr>
        <p:spPr>
          <a:xfrm>
            <a:off x="503932" y="3570696"/>
            <a:ext cx="8136135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(3)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</a:t>
            </a:r>
            <a:r>
              <a:rPr lang="en-US" altLang="zh-CN" sz="3200" b="1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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sz="32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6106D1-3B43-41A0-A2AF-6C56735E4126}"/>
              </a:ext>
            </a:extLst>
          </p:cNvPr>
          <p:cNvSpPr/>
          <p:nvPr/>
        </p:nvSpPr>
        <p:spPr>
          <a:xfrm>
            <a:off x="493584" y="2708315"/>
            <a:ext cx="8136135" cy="606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(2) 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3200" b="1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Century Schoolbook" panose="02040604050505020304" pitchFamily="18" charset="0"/>
                <a:ea typeface="楷体_GB2312" pitchFamily="49" charset="-122"/>
              </a:rPr>
              <a:t>P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3200" b="1" dirty="0">
                <a:solidFill>
                  <a:schemeClr val="accent2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3200" b="1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Century Schoolbook" panose="02040604050505020304" pitchFamily="18" charset="0"/>
                <a:ea typeface="楷体_GB2312" pitchFamily="49" charset="-122"/>
              </a:rPr>
              <a:t>Q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</a:t>
            </a:r>
            <a:r>
              <a:rPr lang="en-US" altLang="zh-CN" sz="3200" b="1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Century Schoolbook" panose="02040604050505020304" pitchFamily="18" charset="0"/>
                <a:ea typeface="楷体_GB2312" pitchFamily="49" charset="-122"/>
              </a:rPr>
              <a:t>P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solidFill>
                  <a:schemeClr val="accent2"/>
                </a:solidFill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A6B440-47E5-473C-BE9F-A5A0CE6B453D}"/>
              </a:ext>
            </a:extLst>
          </p:cNvPr>
          <p:cNvSpPr/>
          <p:nvPr/>
        </p:nvSpPr>
        <p:spPr>
          <a:xfrm>
            <a:off x="498236" y="4456903"/>
            <a:ext cx="813613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(4)x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(F(x)  G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</a:t>
            </a:r>
            <a:r>
              <a:rPr lang="en-US" altLang="zh-CN" sz="3200" b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xG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</a:rPr>
              <a:t>(x)</a:t>
            </a:r>
            <a:r>
              <a:rPr lang="en-US" altLang="zh-CN" sz="32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sz="32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CDBAA-AFE7-4780-A84C-58931547A66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5606" name="矩形 3"/>
          <p:cNvSpPr>
            <a:spLocks noChangeArrowheads="1"/>
          </p:cNvSpPr>
          <p:nvPr/>
        </p:nvSpPr>
        <p:spPr bwMode="auto">
          <a:xfrm>
            <a:off x="290425" y="1268413"/>
            <a:ext cx="8563149" cy="547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115000"/>
              </a:lnSpc>
              <a:spcBef>
                <a:spcPct val="0"/>
              </a:spcBef>
              <a:buFontTx/>
              <a:buAutoNum type="arabicParenBoth"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x((A(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)  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latin typeface="+mn-ea"/>
                <a:ea typeface="+mn-ea"/>
              </a:rPr>
              <a:t>(x)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)(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xC</a:t>
            </a:r>
            <a:r>
              <a:rPr lang="en-US" altLang="zh-CN" sz="2800" b="1" dirty="0">
                <a:latin typeface="+mn-ea"/>
                <a:ea typeface="+mn-ea"/>
              </a:rPr>
              <a:t>(x)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 A(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)))</a:t>
            </a:r>
            <a:r>
              <a:rPr lang="en-US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buFont typeface="Symbol" panose="05050102010706020507" pitchFamily="18" charset="2"/>
              <a:buChar char="Û"/>
            </a:pP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x((A(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)  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latin typeface="+mn-ea"/>
              </a:rPr>
              <a:t>(x)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)(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xC</a:t>
            </a:r>
            <a:r>
              <a:rPr lang="en-US" altLang="zh-CN" sz="2800" b="1" dirty="0">
                <a:latin typeface="+mn-ea"/>
              </a:rPr>
              <a:t>(x)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 A(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)))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buFont typeface="Symbol" panose="05050102010706020507" pitchFamily="18" charset="2"/>
              <a:buChar char="Û"/>
            </a:pP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x(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A(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 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latin typeface="+mn-ea"/>
              </a:rPr>
              <a:t>(x)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 </a:t>
            </a:r>
            <a:r>
              <a:rPr lang="en-US" altLang="zh-CN" sz="2800" b="1" dirty="0" err="1">
                <a:latin typeface="+mn-ea"/>
                <a:sym typeface="Symbol" panose="05050102010706020507" pitchFamily="18" charset="2"/>
              </a:rPr>
              <a:t>xC</a:t>
            </a:r>
            <a:r>
              <a:rPr lang="en-US" altLang="zh-CN" sz="2800" b="1" dirty="0">
                <a:latin typeface="+mn-ea"/>
              </a:rPr>
              <a:t>(x)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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A(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T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+mn-ea"/>
                <a:ea typeface="+mn-ea"/>
              </a:rPr>
              <a:t>为永真式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也可以使用代换实例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ea"/>
                <a:ea typeface="+mn-ea"/>
              </a:rPr>
              <a:t>(2)</a:t>
            </a:r>
            <a:r>
              <a:rPr lang="zh-CN" altLang="en-US" sz="2800" b="1" dirty="0">
                <a:latin typeface="+mn-ea"/>
              </a:rPr>
              <a:t>可看作命题公式</a:t>
            </a:r>
            <a:r>
              <a:rPr lang="en-US" altLang="zh-CN" sz="2800" b="1" dirty="0">
                <a:latin typeface="+mn-ea"/>
              </a:rPr>
              <a:t>:</a:t>
            </a:r>
            <a:r>
              <a:rPr lang="zh-CN" altLang="en-US" sz="2800" b="1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+mn-ea"/>
              </a:rPr>
              <a:t>( P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(</a:t>
            </a:r>
            <a:r>
              <a:rPr lang="en-US" altLang="zh-CN" sz="2800" b="1" dirty="0">
                <a:latin typeface="+mn-ea"/>
              </a:rPr>
              <a:t>Q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+mn-ea"/>
              </a:rPr>
              <a:t>P))</a:t>
            </a:r>
            <a:r>
              <a:rPr lang="zh-CN" altLang="en-US" sz="2800" b="1" dirty="0">
                <a:latin typeface="+mn-ea"/>
              </a:rPr>
              <a:t>的代换实例。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</a:rPr>
              <a:t>而</a:t>
            </a:r>
            <a:r>
              <a:rPr lang="zh-CN" altLang="en-US" sz="2800" b="1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+mn-ea"/>
              </a:rPr>
              <a:t>(P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(</a:t>
            </a:r>
            <a:r>
              <a:rPr lang="en-US" altLang="zh-CN" sz="2800" b="1" dirty="0">
                <a:latin typeface="+mn-ea"/>
              </a:rPr>
              <a:t>Q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+mn-ea"/>
              </a:rPr>
              <a:t>P))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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+mn-ea"/>
              </a:rPr>
              <a:t>P 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 (</a:t>
            </a:r>
            <a:r>
              <a:rPr lang="en-US" altLang="zh-CN" sz="2800" b="1" dirty="0">
                <a:latin typeface="+mn-ea"/>
              </a:rPr>
              <a:t>Q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+mn-ea"/>
              </a:rPr>
              <a:t>P))</a:t>
            </a: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F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+mn-ea"/>
              </a:rPr>
              <a:t>为永假式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CDBAA-AFE7-4780-A84C-58931547A66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5606" name="矩形 3"/>
          <p:cNvSpPr>
            <a:spLocks noChangeArrowheads="1"/>
          </p:cNvSpPr>
          <p:nvPr/>
        </p:nvSpPr>
        <p:spPr bwMode="auto">
          <a:xfrm>
            <a:off x="333375" y="1268413"/>
            <a:ext cx="8318500" cy="655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(3)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(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</a:t>
            </a:r>
            <a:r>
              <a:rPr lang="en-US" altLang="zh-CN" sz="2400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 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(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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</a:t>
            </a:r>
            <a:r>
              <a:rPr lang="en-US" altLang="zh-CN" sz="2400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(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</a:t>
            </a:r>
            <a:r>
              <a:rPr lang="en-US" altLang="zh-CN" sz="2400" i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 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Century Schoolbook" panose="020406040505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)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T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+mn-ea"/>
                <a:sym typeface="Symbol" panose="05050102010706020507" pitchFamily="18" charset="2"/>
              </a:rPr>
              <a:t>为永真式</a:t>
            </a:r>
            <a:endParaRPr lang="en-US" altLang="zh-CN" sz="2400" b="1" dirty="0">
              <a:latin typeface="+mn-ea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+mn-ea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(4)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+mn-ea"/>
              </a:rPr>
              <a:t>(1)</a:t>
            </a:r>
            <a:r>
              <a:rPr lang="zh-CN" altLang="en-US" sz="2400" b="1" dirty="0">
                <a:latin typeface="+mn-ea"/>
              </a:rPr>
              <a:t>取个体域</a:t>
            </a:r>
            <a:r>
              <a:rPr lang="en-US" altLang="zh-CN" sz="2400" b="1" dirty="0">
                <a:latin typeface="+mn-ea"/>
              </a:rPr>
              <a:t>={1,2}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F(x):x&gt;1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G(x):x&lt;3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</a:rPr>
              <a:t>   在该解释下，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x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(F(x)  G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</a:rPr>
              <a:t>(x)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</a:t>
            </a:r>
            <a:r>
              <a:rPr lang="en-US" altLang="zh-CN" sz="2400" b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xG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</a:rPr>
              <a:t>(x)</a:t>
            </a:r>
            <a:r>
              <a:rPr lang="zh-CN" altLang="en-US" sz="2400" b="1" dirty="0">
                <a:latin typeface="+mn-ea"/>
              </a:rPr>
              <a:t>是真命题。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+mn-ea"/>
              </a:rPr>
              <a:t>(2)</a:t>
            </a:r>
            <a:r>
              <a:rPr lang="zh-CN" altLang="en-US" sz="2400" b="1" dirty="0">
                <a:latin typeface="+mn-ea"/>
              </a:rPr>
              <a:t>取个体域</a:t>
            </a:r>
            <a:r>
              <a:rPr lang="en-US" altLang="zh-CN" sz="2400" b="1" dirty="0">
                <a:latin typeface="+mn-ea"/>
              </a:rPr>
              <a:t>={2,4}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F(x):x&gt;1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G(x):x&lt;3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</a:rPr>
              <a:t>   在该解释下，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x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(F(x)  G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</a:rPr>
              <a:t>(x)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  </a:t>
            </a:r>
            <a:r>
              <a:rPr lang="en-US" altLang="zh-CN" sz="2400" b="1" dirty="0" err="1">
                <a:latin typeface="Century Schoolbook" panose="02040604050505020304" pitchFamily="18" charset="0"/>
                <a:ea typeface="楷体_GB2312" pitchFamily="49" charset="-122"/>
                <a:sym typeface="Symbol" panose="05050102010706020507" pitchFamily="18" charset="2"/>
              </a:rPr>
              <a:t>xG</a:t>
            </a:r>
            <a:r>
              <a:rPr lang="en-US" altLang="zh-CN" sz="2400" b="1" dirty="0">
                <a:latin typeface="Century Schoolbook" panose="02040604050505020304" pitchFamily="18" charset="0"/>
                <a:ea typeface="楷体_GB2312" pitchFamily="49" charset="-122"/>
              </a:rPr>
              <a:t>(x)</a:t>
            </a:r>
            <a:r>
              <a:rPr lang="zh-CN" altLang="en-US" sz="2400" b="1" dirty="0">
                <a:latin typeface="+mn-ea"/>
              </a:rPr>
              <a:t>是假命题。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</a:rPr>
              <a:t>故为可满足式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endParaRPr lang="en-US" altLang="zh-CN" sz="2800" dirty="0">
              <a:latin typeface="Century Schoolbook" panose="020406040505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73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788D8-72BC-48BB-A3F0-BB90D8F64EC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6628" name="矩形 1"/>
          <p:cNvSpPr>
            <a:spLocks noChangeArrowheads="1"/>
          </p:cNvSpPr>
          <p:nvPr/>
        </p:nvSpPr>
        <p:spPr bwMode="auto">
          <a:xfrm>
            <a:off x="446940" y="1412776"/>
            <a:ext cx="7132081" cy="116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证明：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 x</a:t>
            </a:r>
            <a:r>
              <a:rPr lang="en-US" altLang="zh-CN" b="1" dirty="0">
                <a:latin typeface="+mn-ea"/>
                <a:ea typeface="+mn-ea"/>
              </a:rPr>
              <a:t>(A(x)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+mn-ea"/>
                <a:ea typeface="+mn-ea"/>
              </a:rPr>
              <a:t>B(x)) 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 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+mn-ea"/>
                <a:ea typeface="+mn-ea"/>
              </a:rPr>
              <a:t>A</a:t>
            </a:r>
            <a:r>
              <a:rPr lang="en-US" altLang="zh-CN" b="1" dirty="0">
                <a:latin typeface="+mn-ea"/>
                <a:ea typeface="+mn-ea"/>
              </a:rPr>
              <a:t>(x)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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+mn-ea"/>
                <a:ea typeface="+mn-ea"/>
              </a:rPr>
              <a:t>B</a:t>
            </a:r>
            <a:r>
              <a:rPr lang="en-US" altLang="zh-CN" b="1" dirty="0">
                <a:latin typeface="+mn-ea"/>
                <a:ea typeface="+mn-ea"/>
              </a:rPr>
              <a:t>(x)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E92CA-9B6D-4EB8-AF01-70BE904D393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84784"/>
            <a:ext cx="7667905" cy="300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右式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 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+mn-ea"/>
                <a:ea typeface="+mn-ea"/>
              </a:rPr>
              <a:t>A</a:t>
            </a:r>
            <a:r>
              <a:rPr lang="en-US" altLang="zh-CN" sz="2800" b="1" dirty="0">
                <a:latin typeface="+mn-ea"/>
                <a:ea typeface="+mn-ea"/>
              </a:rPr>
              <a:t>(x)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 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+mn-ea"/>
                <a:ea typeface="+mn-ea"/>
              </a:rPr>
              <a:t>B</a:t>
            </a:r>
            <a:r>
              <a:rPr lang="en-US" altLang="zh-CN" sz="2800" b="1" dirty="0">
                <a:latin typeface="+mn-ea"/>
                <a:ea typeface="+mn-ea"/>
              </a:rPr>
              <a:t>(x)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</a:rPr>
              <a:t>        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 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x</a:t>
            </a:r>
            <a:r>
              <a:rPr lang="en-US" altLang="zh-CN" sz="2800" b="1" dirty="0" err="1">
                <a:latin typeface="+mn-ea"/>
                <a:ea typeface="+mn-ea"/>
              </a:rPr>
              <a:t>A</a:t>
            </a:r>
            <a:r>
              <a:rPr lang="en-US" altLang="zh-CN" sz="2800" b="1" dirty="0">
                <a:latin typeface="+mn-ea"/>
                <a:ea typeface="+mn-ea"/>
              </a:rPr>
              <a:t>(x)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 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+mn-ea"/>
                <a:ea typeface="+mn-ea"/>
              </a:rPr>
              <a:t>B</a:t>
            </a:r>
            <a:r>
              <a:rPr lang="en-US" altLang="zh-CN" sz="2800" b="1" dirty="0">
                <a:latin typeface="+mn-ea"/>
                <a:ea typeface="+mn-ea"/>
              </a:rPr>
              <a:t>(x)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</a:rPr>
              <a:t>        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 x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</a:rPr>
              <a:t>A(x)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 </a:t>
            </a:r>
            <a:r>
              <a:rPr lang="en-US" altLang="zh-CN" sz="2800" b="1" dirty="0">
                <a:latin typeface="+mn-ea"/>
                <a:ea typeface="+mn-ea"/>
              </a:rPr>
              <a:t>B(x))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      x</a:t>
            </a:r>
            <a:r>
              <a:rPr lang="en-US" altLang="zh-CN" sz="2800" b="1" dirty="0">
                <a:latin typeface="+mn-ea"/>
                <a:ea typeface="+mn-ea"/>
              </a:rPr>
              <a:t>(A(x)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+mn-ea"/>
                <a:ea typeface="+mn-ea"/>
              </a:rPr>
              <a:t>B(x))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      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左式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得证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5"/>
          <p:cNvSpPr>
            <a:spLocks noChangeArrowheads="1"/>
          </p:cNvSpPr>
          <p:nvPr/>
        </p:nvSpPr>
        <p:spPr bwMode="auto">
          <a:xfrm>
            <a:off x="682319" y="5638800"/>
            <a:ext cx="6481969" cy="914400"/>
          </a:xfrm>
          <a:prstGeom prst="rect">
            <a:avLst/>
          </a:prstGeom>
          <a:solidFill>
            <a:srgbClr val="CCFFCC"/>
          </a:solidFill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7" name="Rectangle 12"/>
          <p:cNvSpPr>
            <a:spLocks noChangeArrowheads="1"/>
          </p:cNvSpPr>
          <p:nvPr/>
        </p:nvSpPr>
        <p:spPr bwMode="auto">
          <a:xfrm>
            <a:off x="373868" y="340482"/>
            <a:ext cx="6399212" cy="586314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重点掌握的基本概念和方法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Rectangle 13"/>
          <p:cNvSpPr>
            <a:spLocks noChangeArrowheads="1"/>
          </p:cNvSpPr>
          <p:nvPr/>
        </p:nvSpPr>
        <p:spPr bwMode="auto">
          <a:xfrm>
            <a:off x="422275" y="1271588"/>
            <a:ext cx="3810000" cy="54188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谓词公式及其解释</a:t>
            </a:r>
          </a:p>
        </p:txBody>
      </p: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703263" y="2063750"/>
            <a:ext cx="3810000" cy="5492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600" b="1"/>
              <a:t> </a:t>
            </a:r>
            <a:r>
              <a:rPr lang="zh-CN" altLang="en-US" sz="2600" b="1"/>
              <a:t>谓词公式的递归定义</a:t>
            </a:r>
          </a:p>
        </p:txBody>
      </p:sp>
      <p:sp>
        <p:nvSpPr>
          <p:cNvPr id="6150" name="Rectangle 15"/>
          <p:cNvSpPr>
            <a:spLocks noChangeArrowheads="1"/>
          </p:cNvSpPr>
          <p:nvPr/>
        </p:nvSpPr>
        <p:spPr bwMode="auto">
          <a:xfrm>
            <a:off x="703263" y="4121150"/>
            <a:ext cx="2743200" cy="10064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600" b="1"/>
              <a:t> </a:t>
            </a:r>
            <a:r>
              <a:rPr lang="zh-CN" altLang="en-US" sz="2600" b="1"/>
              <a:t>谓词公式的解释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600" b="1"/>
              <a:t>  与赋值</a:t>
            </a:r>
          </a:p>
        </p:txBody>
      </p:sp>
      <p:sp>
        <p:nvSpPr>
          <p:cNvPr id="6151" name="Rectangle 16"/>
          <p:cNvSpPr>
            <a:spLocks noChangeArrowheads="1"/>
          </p:cNvSpPr>
          <p:nvPr/>
        </p:nvSpPr>
        <p:spPr bwMode="auto">
          <a:xfrm>
            <a:off x="703263" y="2978150"/>
            <a:ext cx="2209800" cy="5492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600" b="1"/>
              <a:t> </a:t>
            </a:r>
            <a:r>
              <a:rPr lang="zh-CN" altLang="en-US" sz="2600" b="1"/>
              <a:t>变元的约束 </a:t>
            </a: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777875" y="5795963"/>
            <a:ext cx="601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600" b="1"/>
              <a:t>求谓词公式在一组解释下的真值</a:t>
            </a:r>
          </a:p>
        </p:txBody>
      </p:sp>
      <p:sp>
        <p:nvSpPr>
          <p:cNvPr id="6153" name="AutoShape 20"/>
          <p:cNvSpPr>
            <a:spLocks/>
          </p:cNvSpPr>
          <p:nvPr/>
        </p:nvSpPr>
        <p:spPr bwMode="auto">
          <a:xfrm>
            <a:off x="5566082" y="5795963"/>
            <a:ext cx="212725" cy="569913"/>
          </a:xfrm>
          <a:prstGeom prst="leftBrace">
            <a:avLst>
              <a:gd name="adj1" fmla="val 22326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6154" name="Text Box 21"/>
          <p:cNvSpPr txBox="1">
            <a:spLocks noChangeArrowheads="1"/>
          </p:cNvSpPr>
          <p:nvPr/>
        </p:nvSpPr>
        <p:spPr bwMode="auto">
          <a:xfrm>
            <a:off x="5734204" y="5588001"/>
            <a:ext cx="11080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Century Schoolbook" pitchFamily="18" charset="0"/>
              </a:rPr>
              <a:t>有限域</a:t>
            </a:r>
            <a:endParaRPr lang="zh-CN" altLang="en-US" sz="1000" b="1" u="sng" dirty="0">
              <a:latin typeface="Century Schoolbook" pitchFamily="18" charset="0"/>
            </a:endParaRPr>
          </a:p>
        </p:txBody>
      </p:sp>
      <p:sp>
        <p:nvSpPr>
          <p:cNvPr id="6155" name="Text Box 22"/>
          <p:cNvSpPr txBox="1">
            <a:spLocks noChangeArrowheads="1"/>
          </p:cNvSpPr>
          <p:nvPr/>
        </p:nvSpPr>
        <p:spPr bwMode="auto">
          <a:xfrm>
            <a:off x="5734204" y="5966620"/>
            <a:ext cx="11080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Century Schoolbook" pitchFamily="18" charset="0"/>
              </a:rPr>
              <a:t>无限域</a:t>
            </a:r>
            <a:endParaRPr lang="zh-CN" altLang="en-US" sz="1000" b="1" u="sng" dirty="0">
              <a:latin typeface="Century Schoolbook" pitchFamily="18" charset="0"/>
            </a:endParaRPr>
          </a:p>
        </p:txBody>
      </p:sp>
      <p:cxnSp>
        <p:nvCxnSpPr>
          <p:cNvPr id="6156" name="AutoShape 26"/>
          <p:cNvCxnSpPr>
            <a:cxnSpLocks noChangeShapeType="1"/>
            <a:stCxn id="6151" idx="3"/>
            <a:endCxn id="6157" idx="1"/>
          </p:cNvCxnSpPr>
          <p:nvPr/>
        </p:nvCxnSpPr>
        <p:spPr bwMode="auto">
          <a:xfrm flipV="1">
            <a:off x="2913063" y="2289175"/>
            <a:ext cx="1981200" cy="963613"/>
          </a:xfrm>
          <a:prstGeom prst="bentConnector3">
            <a:avLst>
              <a:gd name="adj1" fmla="val 70431"/>
            </a:avLst>
          </a:prstGeom>
          <a:noFill/>
          <a:ln w="6350">
            <a:solidFill>
              <a:srgbClr val="8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4894263" y="1606550"/>
            <a:ext cx="3352800" cy="136366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指导变项与辖域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/>
              <a:t>  自由变元与约束变元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/>
              <a:t>  开式与闭式</a:t>
            </a:r>
          </a:p>
        </p:txBody>
      </p:sp>
      <p:sp>
        <p:nvSpPr>
          <p:cNvPr id="6158" name="Rectangle 32"/>
          <p:cNvSpPr>
            <a:spLocks noChangeArrowheads="1"/>
          </p:cNvSpPr>
          <p:nvPr/>
        </p:nvSpPr>
        <p:spPr bwMode="auto">
          <a:xfrm>
            <a:off x="4970463" y="3153083"/>
            <a:ext cx="2504510" cy="2339359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1).</a:t>
            </a:r>
            <a:r>
              <a:rPr lang="zh-CN" altLang="en-US" sz="2400" b="1" dirty="0">
                <a:latin typeface="宋体" panose="02010600030101010101" pitchFamily="2" charset="-122"/>
              </a:rPr>
              <a:t>指定个体域</a:t>
            </a:r>
            <a:r>
              <a:rPr lang="en-US" altLang="zh-CN" sz="2400" b="1" dirty="0">
                <a:latin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I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2).</a:t>
            </a:r>
            <a:r>
              <a:rPr lang="zh-CN" altLang="en-US" sz="2400" b="1" dirty="0">
                <a:latin typeface="宋体" panose="02010600030101010101" pitchFamily="2" charset="-122"/>
              </a:rPr>
              <a:t>指定个体常元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3).</a:t>
            </a:r>
            <a:r>
              <a:rPr lang="zh-CN" altLang="en-US" sz="2400" b="1" dirty="0">
                <a:latin typeface="宋体" panose="02010600030101010101" pitchFamily="2" charset="-122"/>
              </a:rPr>
              <a:t>指定个体函数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4).</a:t>
            </a:r>
            <a:r>
              <a:rPr lang="zh-CN" altLang="en-US" sz="2400" b="1" dirty="0">
                <a:latin typeface="宋体" panose="02010600030101010101" pitchFamily="2" charset="-122"/>
              </a:rPr>
              <a:t>指定谓词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5).</a:t>
            </a:r>
            <a:r>
              <a:rPr lang="zh-CN" altLang="en-US" sz="2400" b="1" dirty="0">
                <a:latin typeface="宋体" panose="02010600030101010101" pitchFamily="2" charset="-122"/>
              </a:rPr>
              <a:t>指定自由变元</a:t>
            </a:r>
          </a:p>
        </p:txBody>
      </p:sp>
      <p:cxnSp>
        <p:nvCxnSpPr>
          <p:cNvPr id="6159" name="AutoShape 33"/>
          <p:cNvCxnSpPr>
            <a:cxnSpLocks noChangeShapeType="1"/>
            <a:stCxn id="6150" idx="3"/>
            <a:endCxn id="6158" idx="1"/>
          </p:cNvCxnSpPr>
          <p:nvPr/>
        </p:nvCxnSpPr>
        <p:spPr bwMode="auto">
          <a:xfrm flipV="1">
            <a:off x="3446463" y="4322763"/>
            <a:ext cx="1524000" cy="30162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8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60" name="AutoShape 36"/>
          <p:cNvSpPr>
            <a:spLocks/>
          </p:cNvSpPr>
          <p:nvPr/>
        </p:nvSpPr>
        <p:spPr bwMode="auto">
          <a:xfrm>
            <a:off x="7691438" y="3265488"/>
            <a:ext cx="98425" cy="1603375"/>
          </a:xfrm>
          <a:prstGeom prst="rightBrace">
            <a:avLst>
              <a:gd name="adj1" fmla="val 154079"/>
              <a:gd name="adj2" fmla="val 45833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6161" name="AutoShape 37"/>
          <p:cNvSpPr>
            <a:spLocks/>
          </p:cNvSpPr>
          <p:nvPr/>
        </p:nvSpPr>
        <p:spPr bwMode="auto">
          <a:xfrm>
            <a:off x="8247063" y="3282950"/>
            <a:ext cx="76200" cy="2057400"/>
          </a:xfrm>
          <a:prstGeom prst="rightBrace">
            <a:avLst>
              <a:gd name="adj1" fmla="val 225000"/>
              <a:gd name="adj2" fmla="val 48611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6162" name="Rectangle 39"/>
          <p:cNvSpPr>
            <a:spLocks noChangeArrowheads="1"/>
          </p:cNvSpPr>
          <p:nvPr/>
        </p:nvSpPr>
        <p:spPr bwMode="auto">
          <a:xfrm>
            <a:off x="8261350" y="3825875"/>
            <a:ext cx="48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式</a:t>
            </a:r>
          </a:p>
        </p:txBody>
      </p:sp>
      <p:sp>
        <p:nvSpPr>
          <p:cNvPr id="6163" name="Rectangle 40"/>
          <p:cNvSpPr>
            <a:spLocks noChangeArrowheads="1"/>
          </p:cNvSpPr>
          <p:nvPr/>
        </p:nvSpPr>
        <p:spPr bwMode="auto">
          <a:xfrm>
            <a:off x="7732713" y="3656013"/>
            <a:ext cx="48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式</a:t>
            </a:r>
          </a:p>
        </p:txBody>
      </p: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5E3E74-D829-49FA-A5C7-D82B53BC4A1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30972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8676" name="矩形 1"/>
          <p:cNvSpPr>
            <a:spLocks noChangeArrowheads="1"/>
          </p:cNvSpPr>
          <p:nvPr/>
        </p:nvSpPr>
        <p:spPr bwMode="auto">
          <a:xfrm>
            <a:off x="179388" y="1412875"/>
            <a:ext cx="9359900" cy="173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Century Schoolbook" pitchFamily="18" charset="0"/>
                <a:sym typeface="Symbol" panose="05050102010706020507" pitchFamily="18" charset="2"/>
              </a:rPr>
              <a:t>求下列公式的前束范式 </a:t>
            </a:r>
            <a:r>
              <a:rPr lang="en-US" altLang="zh-CN" b="1" dirty="0">
                <a:latin typeface="Century Schoolbook" pitchFamily="18" charset="0"/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x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entury Schoolbook" pitchFamily="18" charset="0"/>
                <a:ea typeface="楷体_GB2312" pitchFamily="49" charset="-122"/>
              </a:rPr>
              <a:t>(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latin typeface="Century Schoolbook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</a:rPr>
              <a:t>(x, y)</a:t>
            </a:r>
            <a:r>
              <a:rPr lang="en-US" altLang="zh-CN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B050"/>
                </a:solidFill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</a:rPr>
              <a:t>B(x, y)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y</a:t>
            </a:r>
            <a:r>
              <a:rPr lang="en-US" altLang="zh-CN" b="1" dirty="0">
                <a:solidFill>
                  <a:srgbClr val="0070C0"/>
                </a:solidFill>
                <a:latin typeface="Century Schoolbook" pitchFamily="18" charset="0"/>
                <a:ea typeface="楷体_GB2312" pitchFamily="49" charset="-122"/>
              </a:rPr>
              <a:t>(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</a:rPr>
              <a:t>A(</a:t>
            </a:r>
            <a:r>
              <a:rPr lang="en-US" altLang="zh-CN" b="1" dirty="0" err="1">
                <a:latin typeface="Century Schoolbook" pitchFamily="18" charset="0"/>
                <a:ea typeface="楷体_GB2312" pitchFamily="49" charset="-122"/>
              </a:rPr>
              <a:t>y,x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</a:rPr>
              <a:t>) </a:t>
            </a:r>
            <a:r>
              <a:rPr lang="en-US" altLang="zh-CN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Century Schoolbook" pitchFamily="18" charset="0"/>
                <a:ea typeface="楷体_GB2312" pitchFamily="49" charset="-122"/>
              </a:rPr>
              <a:t>B(x, y</a:t>
            </a:r>
            <a:r>
              <a:rPr lang="en-US" altLang="zh-CN" dirty="0"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0070C0"/>
                </a:solidFill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00B050"/>
                </a:solidFill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Century Schoolbook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24563" y="64008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B5D4C-F44F-413D-B02B-A2F96EA7AE9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31788" y="466725"/>
            <a:ext cx="1223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-195263" y="1423988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475" y="1568450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676275" y="6575425"/>
            <a:ext cx="74613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95275" y="1620838"/>
            <a:ext cx="11430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Century Schoolbook" pitchFamily="18" charset="0"/>
              </a:rPr>
              <a:t>原式</a:t>
            </a:r>
            <a:endParaRPr lang="zh-CN" altLang="en-US" sz="1800">
              <a:latin typeface="Century Schoolbook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1133475" y="1698625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1135478" imgH="480203" progId="PBrush">
                  <p:embed/>
                </p:oleObj>
              </mc:Choice>
              <mc:Fallback>
                <p:oleObj name="BMP 图象" r:id="rId2" imgW="1135478" imgH="480203" progId="PBrush">
                  <p:embed/>
                  <p:pic>
                    <p:nvPicPr>
                      <p:cNvPr id="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698625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166417" y="1405134"/>
            <a:ext cx="6436519" cy="175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x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itchFamily="18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(x, y)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xy</a:t>
            </a:r>
            <a:r>
              <a:rPr lang="en-US" altLang="zh-CN" sz="2400" b="1" dirty="0">
                <a:solidFill>
                  <a:srgbClr val="00B050"/>
                </a:solidFill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</a:rPr>
              <a:t>x,y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y</a:t>
            </a:r>
            <a:r>
              <a:rPr lang="en-US" altLang="zh-CN" sz="2400" b="1" dirty="0">
                <a:solidFill>
                  <a:srgbClr val="0070C0"/>
                </a:solidFill>
                <a:latin typeface="Century Schoolbook" pitchFamily="18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A(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</a:rPr>
              <a:t>y,x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)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latin typeface="Century Schoolbook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B(x, y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00B050"/>
                </a:solidFill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Century Schoolbook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0000"/>
              </a:solidFill>
              <a:latin typeface="Century Schoolbook" pitchFamily="18" charset="0"/>
              <a:ea typeface="楷体_GB2312" pitchFamily="49" charset="-122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304925" y="144008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换名</a:t>
            </a:r>
            <a:endParaRPr lang="zh-CN" altLang="en-US" sz="1800" b="1" dirty="0">
              <a:solidFill>
                <a:srgbClr val="FFCC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44130"/>
              </p:ext>
            </p:extLst>
          </p:nvPr>
        </p:nvGraphicFramePr>
        <p:xfrm>
          <a:off x="1099099" y="3355128"/>
          <a:ext cx="1149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1135478" imgH="480203" progId="PBrush">
                  <p:embed/>
                </p:oleObj>
              </mc:Choice>
              <mc:Fallback>
                <p:oleObj name="BMP 图象" r:id="rId4" imgW="1135478" imgH="480203" progId="PBrush">
                  <p:embed/>
                  <p:pic>
                    <p:nvPicPr>
                      <p:cNvPr id="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099" y="3355128"/>
                        <a:ext cx="1149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130425" y="3106605"/>
            <a:ext cx="6759536" cy="93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x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y)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r) 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(A(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</a:rPr>
              <a:t>z,u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z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))))</a:t>
            </a:r>
            <a:endParaRPr lang="en-US" altLang="zh-CN" sz="2400" dirty="0">
              <a:solidFill>
                <a:srgbClr val="FFCC66"/>
              </a:solidFill>
              <a:latin typeface="Century Schoolbook" pitchFamily="18" charset="0"/>
              <a:ea typeface="楷体_GB2312" pitchFamily="49" charset="-122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6787083" y="1847736"/>
            <a:ext cx="381000" cy="76200"/>
          </a:xfrm>
          <a:custGeom>
            <a:avLst/>
            <a:gdLst>
              <a:gd name="T0" fmla="*/ 0 w 2304"/>
              <a:gd name="T1" fmla="*/ 0 h 200"/>
              <a:gd name="T2" fmla="*/ 6562990 w 2304"/>
              <a:gd name="T3" fmla="*/ 27870912 h 200"/>
              <a:gd name="T4" fmla="*/ 14438478 w 2304"/>
              <a:gd name="T5" fmla="*/ 6967728 h 200"/>
              <a:gd name="T6" fmla="*/ 21001302 w 2304"/>
              <a:gd name="T7" fmla="*/ 27870912 h 200"/>
              <a:gd name="T8" fmla="*/ 27564292 w 2304"/>
              <a:gd name="T9" fmla="*/ 6967728 h 200"/>
              <a:gd name="T10" fmla="*/ 32814617 w 2304"/>
              <a:gd name="T11" fmla="*/ 27870912 h 200"/>
              <a:gd name="T12" fmla="*/ 38064943 w 2304"/>
              <a:gd name="T13" fmla="*/ 6967728 h 200"/>
              <a:gd name="T14" fmla="*/ 44627767 w 2304"/>
              <a:gd name="T15" fmla="*/ 27870912 h 200"/>
              <a:gd name="T16" fmla="*/ 51190757 w 2304"/>
              <a:gd name="T17" fmla="*/ 6967728 h 200"/>
              <a:gd name="T18" fmla="*/ 56441082 w 2304"/>
              <a:gd name="T19" fmla="*/ 27870912 h 200"/>
              <a:gd name="T20" fmla="*/ 6300390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4" name="Freeform 23"/>
          <p:cNvSpPr>
            <a:spLocks/>
          </p:cNvSpPr>
          <p:nvPr/>
        </p:nvSpPr>
        <p:spPr bwMode="auto">
          <a:xfrm>
            <a:off x="5172075" y="3060700"/>
            <a:ext cx="533400" cy="76200"/>
          </a:xfrm>
          <a:custGeom>
            <a:avLst/>
            <a:gdLst>
              <a:gd name="T0" fmla="*/ 0 w 2304"/>
              <a:gd name="T1" fmla="*/ 0 h 200"/>
              <a:gd name="T2" fmla="*/ 12863413 w 2304"/>
              <a:gd name="T3" fmla="*/ 27870912 h 200"/>
              <a:gd name="T4" fmla="*/ 28299370 w 2304"/>
              <a:gd name="T5" fmla="*/ 6967728 h 200"/>
              <a:gd name="T6" fmla="*/ 41162552 w 2304"/>
              <a:gd name="T7" fmla="*/ 27870912 h 200"/>
              <a:gd name="T8" fmla="*/ 54025965 w 2304"/>
              <a:gd name="T9" fmla="*/ 6967728 h 200"/>
              <a:gd name="T10" fmla="*/ 64316603 w 2304"/>
              <a:gd name="T11" fmla="*/ 27870912 h 200"/>
              <a:gd name="T12" fmla="*/ 74607241 w 2304"/>
              <a:gd name="T13" fmla="*/ 6967728 h 200"/>
              <a:gd name="T14" fmla="*/ 87470423 w 2304"/>
              <a:gd name="T15" fmla="*/ 27870912 h 200"/>
              <a:gd name="T16" fmla="*/ 100333836 w 2304"/>
              <a:gd name="T17" fmla="*/ 6967728 h 200"/>
              <a:gd name="T18" fmla="*/ 110624474 w 2304"/>
              <a:gd name="T19" fmla="*/ 27870912 h 200"/>
              <a:gd name="T20" fmla="*/ 12348765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4685644" y="1863721"/>
            <a:ext cx="457200" cy="76200"/>
          </a:xfrm>
          <a:custGeom>
            <a:avLst/>
            <a:gdLst>
              <a:gd name="T0" fmla="*/ 0 w 2304"/>
              <a:gd name="T1" fmla="*/ 0 h 200"/>
              <a:gd name="T2" fmla="*/ 9450586 w 2304"/>
              <a:gd name="T3" fmla="*/ 27870912 h 200"/>
              <a:gd name="T4" fmla="*/ 20791289 w 2304"/>
              <a:gd name="T5" fmla="*/ 6967728 h 200"/>
              <a:gd name="T6" fmla="*/ 30241875 w 2304"/>
              <a:gd name="T7" fmla="*/ 27870912 h 200"/>
              <a:gd name="T8" fmla="*/ 39692461 w 2304"/>
              <a:gd name="T9" fmla="*/ 6967728 h 200"/>
              <a:gd name="T10" fmla="*/ 47252930 w 2304"/>
              <a:gd name="T11" fmla="*/ 27870912 h 200"/>
              <a:gd name="T12" fmla="*/ 54813398 w 2304"/>
              <a:gd name="T13" fmla="*/ 6967728 h 200"/>
              <a:gd name="T14" fmla="*/ 64263984 w 2304"/>
              <a:gd name="T15" fmla="*/ 27870912 h 200"/>
              <a:gd name="T16" fmla="*/ 73714570 w 2304"/>
              <a:gd name="T17" fmla="*/ 6967728 h 200"/>
              <a:gd name="T18" fmla="*/ 81275039 w 2304"/>
              <a:gd name="T19" fmla="*/ 27870912 h 200"/>
              <a:gd name="T20" fmla="*/ 90725625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Freeform 26"/>
          <p:cNvSpPr>
            <a:spLocks/>
          </p:cNvSpPr>
          <p:nvPr/>
        </p:nvSpPr>
        <p:spPr bwMode="auto">
          <a:xfrm>
            <a:off x="3038475" y="3106738"/>
            <a:ext cx="533400" cy="76200"/>
          </a:xfrm>
          <a:custGeom>
            <a:avLst/>
            <a:gdLst>
              <a:gd name="T0" fmla="*/ 0 w 2304"/>
              <a:gd name="T1" fmla="*/ 0 h 200"/>
              <a:gd name="T2" fmla="*/ 12863413 w 2304"/>
              <a:gd name="T3" fmla="*/ 27870912 h 200"/>
              <a:gd name="T4" fmla="*/ 28299370 w 2304"/>
              <a:gd name="T5" fmla="*/ 6967728 h 200"/>
              <a:gd name="T6" fmla="*/ 41162552 w 2304"/>
              <a:gd name="T7" fmla="*/ 27870912 h 200"/>
              <a:gd name="T8" fmla="*/ 54025965 w 2304"/>
              <a:gd name="T9" fmla="*/ 6967728 h 200"/>
              <a:gd name="T10" fmla="*/ 64316603 w 2304"/>
              <a:gd name="T11" fmla="*/ 27870912 h 200"/>
              <a:gd name="T12" fmla="*/ 74607241 w 2304"/>
              <a:gd name="T13" fmla="*/ 6967728 h 200"/>
              <a:gd name="T14" fmla="*/ 87470423 w 2304"/>
              <a:gd name="T15" fmla="*/ 27870912 h 200"/>
              <a:gd name="T16" fmla="*/ 100333836 w 2304"/>
              <a:gd name="T17" fmla="*/ 6967728 h 200"/>
              <a:gd name="T18" fmla="*/ 110624474 w 2304"/>
              <a:gd name="T19" fmla="*/ 27870912 h 200"/>
              <a:gd name="T20" fmla="*/ 12348765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5231990" y="1849917"/>
            <a:ext cx="381000" cy="76200"/>
          </a:xfrm>
          <a:custGeom>
            <a:avLst/>
            <a:gdLst>
              <a:gd name="T0" fmla="*/ 0 w 2304"/>
              <a:gd name="T1" fmla="*/ 0 h 200"/>
              <a:gd name="T2" fmla="*/ 12863413 w 2304"/>
              <a:gd name="T3" fmla="*/ 27870912 h 200"/>
              <a:gd name="T4" fmla="*/ 28299370 w 2304"/>
              <a:gd name="T5" fmla="*/ 6967728 h 200"/>
              <a:gd name="T6" fmla="*/ 41162552 w 2304"/>
              <a:gd name="T7" fmla="*/ 27870912 h 200"/>
              <a:gd name="T8" fmla="*/ 54025965 w 2304"/>
              <a:gd name="T9" fmla="*/ 6967728 h 200"/>
              <a:gd name="T10" fmla="*/ 64316603 w 2304"/>
              <a:gd name="T11" fmla="*/ 27870912 h 200"/>
              <a:gd name="T12" fmla="*/ 74607241 w 2304"/>
              <a:gd name="T13" fmla="*/ 6967728 h 200"/>
              <a:gd name="T14" fmla="*/ 87470423 w 2304"/>
              <a:gd name="T15" fmla="*/ 27870912 h 200"/>
              <a:gd name="T16" fmla="*/ 100333836 w 2304"/>
              <a:gd name="T17" fmla="*/ 6967728 h 200"/>
              <a:gd name="T18" fmla="*/ 110624474 w 2304"/>
              <a:gd name="T19" fmla="*/ 27870912 h 200"/>
              <a:gd name="T20" fmla="*/ 12348765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890673" y="1845986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u</a:t>
            </a:r>
            <a:endParaRPr lang="en-US" altLang="zh-CN" sz="2400" b="1" dirty="0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829854" y="1793414"/>
            <a:ext cx="36722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u</a:t>
            </a:r>
            <a:endParaRPr lang="en-US" altLang="zh-CN" sz="2400" b="1" dirty="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767779" y="25669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u</a:t>
            </a:r>
            <a:endParaRPr lang="en-US" altLang="zh-CN" sz="2400" b="1" dirty="0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864102" y="1831676"/>
            <a:ext cx="30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Century Schoolbook" pitchFamily="18" charset="0"/>
              </a:rPr>
              <a:t>z</a:t>
            </a:r>
            <a:endParaRPr lang="en-US" altLang="zh-CN" sz="2400" b="1" dirty="0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193256" y="2562226"/>
            <a:ext cx="30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Century Schoolbook" pitchFamily="18" charset="0"/>
              </a:rPr>
              <a:t>z</a:t>
            </a:r>
            <a:endParaRPr lang="en-US" altLang="zh-CN" sz="2400" b="1" dirty="0"/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128784" y="18548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FF"/>
                </a:solidFill>
                <a:latin typeface="Century Schoolbook" pitchFamily="18" charset="0"/>
              </a:rPr>
              <a:t>r</a:t>
            </a:r>
            <a:endParaRPr lang="en-US" altLang="zh-CN" sz="2400" b="1" dirty="0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2141748" y="4290306"/>
            <a:ext cx="64611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x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 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r)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 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z, u)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z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)))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972005"/>
              </p:ext>
            </p:extLst>
          </p:nvPr>
        </p:nvGraphicFramePr>
        <p:xfrm>
          <a:off x="1064723" y="4535249"/>
          <a:ext cx="1149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1135478" imgH="480203" progId="PBrush">
                  <p:embed/>
                </p:oleObj>
              </mc:Choice>
              <mc:Fallback>
                <p:oleObj name="BMP 图象" r:id="rId5" imgW="1135478" imgH="480203" progId="PBrush">
                  <p:embed/>
                  <p:pic>
                    <p:nvPicPr>
                      <p:cNvPr id="4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23" y="4535249"/>
                        <a:ext cx="1149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1133475" y="4238604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提量词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147967" y="18223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FF"/>
                </a:solidFill>
              </a:rPr>
              <a:t>r</a:t>
            </a:r>
            <a:endParaRPr lang="en-US" altLang="zh-CN" sz="2400" b="1" dirty="0"/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7545434" y="1778901"/>
            <a:ext cx="30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Century Schoolbook" pitchFamily="18" charset="0"/>
              </a:rPr>
              <a:t>z</a:t>
            </a:r>
            <a:endParaRPr lang="en-US" altLang="zh-CN" sz="2400" b="1" dirty="0"/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BC97C13A-F88A-4C5E-9BB2-CAC0412B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07" y="1828418"/>
            <a:ext cx="29974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u</a:t>
            </a:r>
            <a:endParaRPr lang="en-US" altLang="zh-CN" sz="2400" b="1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994A1240-51BE-41E5-AE1D-2FDF9C38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5474943"/>
            <a:ext cx="63055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u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z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 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r)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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 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z, u)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z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)))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47" name="Object 37">
            <a:extLst>
              <a:ext uri="{FF2B5EF4-FFF2-40B4-BE49-F238E27FC236}">
                <a16:creationId xmlns:a16="http://schemas.microsoft.com/office/drawing/2014/main" id="{1DC813B3-DC85-4CF6-A40C-D81185394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500050"/>
              </p:ext>
            </p:extLst>
          </p:nvPr>
        </p:nvGraphicFramePr>
        <p:xfrm>
          <a:off x="1053400" y="5719886"/>
          <a:ext cx="1149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1135478" imgH="480203" progId="PBrush">
                  <p:embed/>
                </p:oleObj>
              </mc:Choice>
              <mc:Fallback>
                <p:oleObj name="BMP 图象" r:id="rId5" imgW="1135478" imgH="480203" progId="PBrush">
                  <p:embed/>
                  <p:pic>
                    <p:nvPicPr>
                      <p:cNvPr id="4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400" y="5719886"/>
                        <a:ext cx="1149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8">
            <a:extLst>
              <a:ext uri="{FF2B5EF4-FFF2-40B4-BE49-F238E27FC236}">
                <a16:creationId xmlns:a16="http://schemas.microsoft.com/office/drawing/2014/main" id="{C5246001-9AAB-4752-89C9-6A0332BD4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73" y="5413404"/>
            <a:ext cx="121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否定内移</a:t>
            </a:r>
          </a:p>
        </p:txBody>
      </p:sp>
    </p:spTree>
    <p:extLst>
      <p:ext uri="{BB962C8B-B14F-4D97-AF65-F5344CB8AC3E}">
        <p14:creationId xmlns:p14="http://schemas.microsoft.com/office/powerpoint/2010/main" val="26415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9" grpId="0" autoUpdateAnimBg="0"/>
      <p:bldP spid="21" grpId="0" autoUpdateAnimBg="0"/>
      <p:bldP spid="24" grpId="0" autoUpdateAnimBg="0"/>
      <p:bldP spid="33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24563" y="64008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B5D4C-F44F-413D-B02B-A2F96EA7AE9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31788" y="466725"/>
            <a:ext cx="15759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或者：</a:t>
            </a:r>
          </a:p>
        </p:txBody>
      </p:sp>
      <p:sp>
        <p:nvSpPr>
          <p:cNvPr id="2" name="矩形 1"/>
          <p:cNvSpPr/>
          <p:nvPr/>
        </p:nvSpPr>
        <p:spPr>
          <a:xfrm>
            <a:off x="-195263" y="1423988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475" y="1568450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676275" y="6575425"/>
            <a:ext cx="74613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95275" y="1620838"/>
            <a:ext cx="11430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Century Schoolbook" pitchFamily="18" charset="0"/>
              </a:rPr>
              <a:t>原式</a:t>
            </a:r>
            <a:endParaRPr lang="zh-CN" altLang="en-US" sz="1800">
              <a:latin typeface="Century Schoolbook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1133475" y="1698625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1135478" imgH="480203" progId="PBrush">
                  <p:embed/>
                </p:oleObj>
              </mc:Choice>
              <mc:Fallback>
                <p:oleObj name="BMP 图象" r:id="rId2" imgW="1135478" imgH="480203" progId="PBrush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698625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133475" y="1509713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否定深入</a:t>
            </a:r>
            <a:endParaRPr lang="zh-CN" altLang="en-US" sz="1800" b="1">
              <a:solidFill>
                <a:srgbClr val="FFCC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124075" y="1541679"/>
            <a:ext cx="57150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(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A(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</a:rPr>
              <a:t>y,x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</a:rPr>
              <a:t>x,y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 ) ))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1133475" y="2811463"/>
          <a:ext cx="1149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1135478" imgH="480203" progId="PBrush">
                  <p:embed/>
                </p:oleObj>
              </mc:Choice>
              <mc:Fallback>
                <p:oleObj name="BMP 图象" r:id="rId4" imgW="1135478" imgH="480203" progId="PBrush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11463"/>
                        <a:ext cx="11493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133475" y="2579688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否定深入</a:t>
            </a:r>
            <a:endParaRPr lang="zh-CN" altLang="en-US" sz="1800" b="1">
              <a:solidFill>
                <a:srgbClr val="FFCC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200275" y="2466510"/>
            <a:ext cx="5867400" cy="125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 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 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y)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 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 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 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</a:p>
          <a:p>
            <a:pPr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 , y)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 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y, x)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) 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))</a:t>
            </a:r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1055688" y="4181475"/>
          <a:ext cx="1149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1135478" imgH="480203" progId="PBrush">
                  <p:embed/>
                </p:oleObj>
              </mc:Choice>
              <mc:Fallback>
                <p:oleObj name="BMP 图象" r:id="rId5" imgW="1135478" imgH="480203" progId="PBrush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181475"/>
                        <a:ext cx="1149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124075" y="3984625"/>
            <a:ext cx="6019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y) 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u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r)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z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z, u)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z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 ) ))</a:t>
            </a:r>
            <a:endParaRPr lang="en-US" altLang="zh-CN" sz="2400" dirty="0">
              <a:solidFill>
                <a:srgbClr val="FFCC66"/>
              </a:solidFill>
              <a:latin typeface="Century Schoolbook" pitchFamily="18" charset="0"/>
              <a:ea typeface="楷体_GB2312" pitchFamily="49" charset="-122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85875" y="3951288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换名</a:t>
            </a:r>
            <a:endParaRPr lang="zh-CN" altLang="en-US" sz="1800" b="1">
              <a:solidFill>
                <a:srgbClr val="FFCC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4714875" y="3024188"/>
            <a:ext cx="381000" cy="76200"/>
          </a:xfrm>
          <a:custGeom>
            <a:avLst/>
            <a:gdLst>
              <a:gd name="T0" fmla="*/ 0 w 2304"/>
              <a:gd name="T1" fmla="*/ 0 h 200"/>
              <a:gd name="T2" fmla="*/ 6562990 w 2304"/>
              <a:gd name="T3" fmla="*/ 27870912 h 200"/>
              <a:gd name="T4" fmla="*/ 14438478 w 2304"/>
              <a:gd name="T5" fmla="*/ 6967728 h 200"/>
              <a:gd name="T6" fmla="*/ 21001302 w 2304"/>
              <a:gd name="T7" fmla="*/ 27870912 h 200"/>
              <a:gd name="T8" fmla="*/ 27564292 w 2304"/>
              <a:gd name="T9" fmla="*/ 6967728 h 200"/>
              <a:gd name="T10" fmla="*/ 32814617 w 2304"/>
              <a:gd name="T11" fmla="*/ 27870912 h 200"/>
              <a:gd name="T12" fmla="*/ 38064943 w 2304"/>
              <a:gd name="T13" fmla="*/ 6967728 h 200"/>
              <a:gd name="T14" fmla="*/ 44627767 w 2304"/>
              <a:gd name="T15" fmla="*/ 27870912 h 200"/>
              <a:gd name="T16" fmla="*/ 51190757 w 2304"/>
              <a:gd name="T17" fmla="*/ 6967728 h 200"/>
              <a:gd name="T18" fmla="*/ 56441082 w 2304"/>
              <a:gd name="T19" fmla="*/ 27870912 h 200"/>
              <a:gd name="T20" fmla="*/ 6300390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4" name="Freeform 23"/>
          <p:cNvSpPr>
            <a:spLocks/>
          </p:cNvSpPr>
          <p:nvPr/>
        </p:nvSpPr>
        <p:spPr bwMode="auto">
          <a:xfrm>
            <a:off x="5172075" y="3060700"/>
            <a:ext cx="533400" cy="76200"/>
          </a:xfrm>
          <a:custGeom>
            <a:avLst/>
            <a:gdLst>
              <a:gd name="T0" fmla="*/ 0 w 2304"/>
              <a:gd name="T1" fmla="*/ 0 h 200"/>
              <a:gd name="T2" fmla="*/ 12863413 w 2304"/>
              <a:gd name="T3" fmla="*/ 27870912 h 200"/>
              <a:gd name="T4" fmla="*/ 28299370 w 2304"/>
              <a:gd name="T5" fmla="*/ 6967728 h 200"/>
              <a:gd name="T6" fmla="*/ 41162552 w 2304"/>
              <a:gd name="T7" fmla="*/ 27870912 h 200"/>
              <a:gd name="T8" fmla="*/ 54025965 w 2304"/>
              <a:gd name="T9" fmla="*/ 6967728 h 200"/>
              <a:gd name="T10" fmla="*/ 64316603 w 2304"/>
              <a:gd name="T11" fmla="*/ 27870912 h 200"/>
              <a:gd name="T12" fmla="*/ 74607241 w 2304"/>
              <a:gd name="T13" fmla="*/ 6967728 h 200"/>
              <a:gd name="T14" fmla="*/ 87470423 w 2304"/>
              <a:gd name="T15" fmla="*/ 27870912 h 200"/>
              <a:gd name="T16" fmla="*/ 100333836 w 2304"/>
              <a:gd name="T17" fmla="*/ 6967728 h 200"/>
              <a:gd name="T18" fmla="*/ 110624474 w 2304"/>
              <a:gd name="T19" fmla="*/ 27870912 h 200"/>
              <a:gd name="T20" fmla="*/ 12348765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876675" y="3603625"/>
            <a:ext cx="457200" cy="76200"/>
          </a:xfrm>
          <a:custGeom>
            <a:avLst/>
            <a:gdLst>
              <a:gd name="T0" fmla="*/ 0 w 2304"/>
              <a:gd name="T1" fmla="*/ 0 h 200"/>
              <a:gd name="T2" fmla="*/ 9450586 w 2304"/>
              <a:gd name="T3" fmla="*/ 27870912 h 200"/>
              <a:gd name="T4" fmla="*/ 20791289 w 2304"/>
              <a:gd name="T5" fmla="*/ 6967728 h 200"/>
              <a:gd name="T6" fmla="*/ 30241875 w 2304"/>
              <a:gd name="T7" fmla="*/ 27870912 h 200"/>
              <a:gd name="T8" fmla="*/ 39692461 w 2304"/>
              <a:gd name="T9" fmla="*/ 6967728 h 200"/>
              <a:gd name="T10" fmla="*/ 47252930 w 2304"/>
              <a:gd name="T11" fmla="*/ 27870912 h 200"/>
              <a:gd name="T12" fmla="*/ 54813398 w 2304"/>
              <a:gd name="T13" fmla="*/ 6967728 h 200"/>
              <a:gd name="T14" fmla="*/ 64263984 w 2304"/>
              <a:gd name="T15" fmla="*/ 27870912 h 200"/>
              <a:gd name="T16" fmla="*/ 73714570 w 2304"/>
              <a:gd name="T17" fmla="*/ 6967728 h 200"/>
              <a:gd name="T18" fmla="*/ 81275039 w 2304"/>
              <a:gd name="T19" fmla="*/ 27870912 h 200"/>
              <a:gd name="T20" fmla="*/ 90725625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2276475" y="3070225"/>
            <a:ext cx="457200" cy="76200"/>
          </a:xfrm>
          <a:custGeom>
            <a:avLst/>
            <a:gdLst>
              <a:gd name="T0" fmla="*/ 0 w 2304"/>
              <a:gd name="T1" fmla="*/ 0 h 200"/>
              <a:gd name="T2" fmla="*/ 9450586 w 2304"/>
              <a:gd name="T3" fmla="*/ 27870912 h 200"/>
              <a:gd name="T4" fmla="*/ 20791289 w 2304"/>
              <a:gd name="T5" fmla="*/ 6967728 h 200"/>
              <a:gd name="T6" fmla="*/ 30241875 w 2304"/>
              <a:gd name="T7" fmla="*/ 27870912 h 200"/>
              <a:gd name="T8" fmla="*/ 39692461 w 2304"/>
              <a:gd name="T9" fmla="*/ 6967728 h 200"/>
              <a:gd name="T10" fmla="*/ 47252930 w 2304"/>
              <a:gd name="T11" fmla="*/ 27870912 h 200"/>
              <a:gd name="T12" fmla="*/ 54813398 w 2304"/>
              <a:gd name="T13" fmla="*/ 6967728 h 200"/>
              <a:gd name="T14" fmla="*/ 64263984 w 2304"/>
              <a:gd name="T15" fmla="*/ 27870912 h 200"/>
              <a:gd name="T16" fmla="*/ 73714570 w 2304"/>
              <a:gd name="T17" fmla="*/ 6967728 h 200"/>
              <a:gd name="T18" fmla="*/ 81275039 w 2304"/>
              <a:gd name="T19" fmla="*/ 27870912 h 200"/>
              <a:gd name="T20" fmla="*/ 90725625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Freeform 26"/>
          <p:cNvSpPr>
            <a:spLocks/>
          </p:cNvSpPr>
          <p:nvPr/>
        </p:nvSpPr>
        <p:spPr bwMode="auto">
          <a:xfrm>
            <a:off x="3038475" y="3106738"/>
            <a:ext cx="533400" cy="76200"/>
          </a:xfrm>
          <a:custGeom>
            <a:avLst/>
            <a:gdLst>
              <a:gd name="T0" fmla="*/ 0 w 2304"/>
              <a:gd name="T1" fmla="*/ 0 h 200"/>
              <a:gd name="T2" fmla="*/ 12863413 w 2304"/>
              <a:gd name="T3" fmla="*/ 27870912 h 200"/>
              <a:gd name="T4" fmla="*/ 28299370 w 2304"/>
              <a:gd name="T5" fmla="*/ 6967728 h 200"/>
              <a:gd name="T6" fmla="*/ 41162552 w 2304"/>
              <a:gd name="T7" fmla="*/ 27870912 h 200"/>
              <a:gd name="T8" fmla="*/ 54025965 w 2304"/>
              <a:gd name="T9" fmla="*/ 6967728 h 200"/>
              <a:gd name="T10" fmla="*/ 64316603 w 2304"/>
              <a:gd name="T11" fmla="*/ 27870912 h 200"/>
              <a:gd name="T12" fmla="*/ 74607241 w 2304"/>
              <a:gd name="T13" fmla="*/ 6967728 h 200"/>
              <a:gd name="T14" fmla="*/ 87470423 w 2304"/>
              <a:gd name="T15" fmla="*/ 27870912 h 200"/>
              <a:gd name="T16" fmla="*/ 100333836 w 2304"/>
              <a:gd name="T17" fmla="*/ 6967728 h 200"/>
              <a:gd name="T18" fmla="*/ 110624474 w 2304"/>
              <a:gd name="T19" fmla="*/ 27870912 h 200"/>
              <a:gd name="T20" fmla="*/ 12348765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5400675" y="3024188"/>
            <a:ext cx="381000" cy="76200"/>
          </a:xfrm>
          <a:custGeom>
            <a:avLst/>
            <a:gdLst>
              <a:gd name="T0" fmla="*/ 0 w 2304"/>
              <a:gd name="T1" fmla="*/ 0 h 200"/>
              <a:gd name="T2" fmla="*/ 6562990 w 2304"/>
              <a:gd name="T3" fmla="*/ 27870912 h 200"/>
              <a:gd name="T4" fmla="*/ 14438478 w 2304"/>
              <a:gd name="T5" fmla="*/ 6967728 h 200"/>
              <a:gd name="T6" fmla="*/ 21001302 w 2304"/>
              <a:gd name="T7" fmla="*/ 27870912 h 200"/>
              <a:gd name="T8" fmla="*/ 27564292 w 2304"/>
              <a:gd name="T9" fmla="*/ 6967728 h 200"/>
              <a:gd name="T10" fmla="*/ 32814617 w 2304"/>
              <a:gd name="T11" fmla="*/ 27870912 h 200"/>
              <a:gd name="T12" fmla="*/ 38064943 w 2304"/>
              <a:gd name="T13" fmla="*/ 6967728 h 200"/>
              <a:gd name="T14" fmla="*/ 44627767 w 2304"/>
              <a:gd name="T15" fmla="*/ 27870912 h 200"/>
              <a:gd name="T16" fmla="*/ 51190757 w 2304"/>
              <a:gd name="T17" fmla="*/ 6967728 h 200"/>
              <a:gd name="T18" fmla="*/ 56441082 w 2304"/>
              <a:gd name="T19" fmla="*/ 27870912 h 200"/>
              <a:gd name="T20" fmla="*/ 6300390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2809875" y="3070225"/>
            <a:ext cx="533400" cy="76200"/>
          </a:xfrm>
          <a:custGeom>
            <a:avLst/>
            <a:gdLst>
              <a:gd name="T0" fmla="*/ 0 w 2304"/>
              <a:gd name="T1" fmla="*/ 0 h 200"/>
              <a:gd name="T2" fmla="*/ 12863413 w 2304"/>
              <a:gd name="T3" fmla="*/ 27870912 h 200"/>
              <a:gd name="T4" fmla="*/ 28299370 w 2304"/>
              <a:gd name="T5" fmla="*/ 6967728 h 200"/>
              <a:gd name="T6" fmla="*/ 41162552 w 2304"/>
              <a:gd name="T7" fmla="*/ 27870912 h 200"/>
              <a:gd name="T8" fmla="*/ 54025965 w 2304"/>
              <a:gd name="T9" fmla="*/ 6967728 h 200"/>
              <a:gd name="T10" fmla="*/ 64316603 w 2304"/>
              <a:gd name="T11" fmla="*/ 27870912 h 200"/>
              <a:gd name="T12" fmla="*/ 74607241 w 2304"/>
              <a:gd name="T13" fmla="*/ 6967728 h 200"/>
              <a:gd name="T14" fmla="*/ 87470423 w 2304"/>
              <a:gd name="T15" fmla="*/ 27870912 h 200"/>
              <a:gd name="T16" fmla="*/ 100333836 w 2304"/>
              <a:gd name="T17" fmla="*/ 6967728 h 200"/>
              <a:gd name="T18" fmla="*/ 110624474 w 2304"/>
              <a:gd name="T19" fmla="*/ 27870912 h 200"/>
              <a:gd name="T20" fmla="*/ 123487656 w 2304"/>
              <a:gd name="T21" fmla="*/ 6967728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2733675" y="35274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u</a:t>
            </a:r>
            <a:endParaRPr lang="en-US" altLang="zh-CN" sz="2400" b="1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714875" y="2947988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u</a:t>
            </a:r>
            <a:endParaRPr lang="en-US" altLang="zh-CN" sz="2400" b="1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172075" y="35274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u</a:t>
            </a:r>
            <a:endParaRPr lang="en-US" altLang="zh-CN" sz="2400" b="1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6475" y="35274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u</a:t>
            </a:r>
            <a:endParaRPr lang="en-US" altLang="zh-CN" sz="2400" b="1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963988" y="3603625"/>
            <a:ext cx="30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latin typeface="Century Schoolbook" pitchFamily="18" charset="0"/>
              </a:rPr>
              <a:t>z</a:t>
            </a:r>
            <a:endParaRPr lang="en-US" altLang="zh-CN" sz="2400" b="1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6554788" y="3527425"/>
            <a:ext cx="30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latin typeface="Century Schoolbook" pitchFamily="18" charset="0"/>
              </a:rPr>
              <a:t>z</a:t>
            </a:r>
            <a:endParaRPr lang="en-US" altLang="zh-CN" sz="2400" b="1"/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3114675" y="35734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FF"/>
                </a:solidFill>
                <a:latin typeface="Century Schoolbook" pitchFamily="18" charset="0"/>
              </a:rPr>
              <a:t>r</a:t>
            </a:r>
            <a:endParaRPr lang="en-US" altLang="zh-CN" sz="2400" b="1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2047875" y="5127625"/>
            <a:ext cx="6019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u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z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 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x, y)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altLang="zh-CN" sz="2400" b="1" i="1" dirty="0">
              <a:latin typeface="Century Schoolbook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r)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( A(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z, u)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Century Schoolbook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</a:rPr>
              <a:t>B(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</a:rPr>
              <a:t>u, z</a:t>
            </a:r>
            <a:r>
              <a:rPr lang="en-US" altLang="zh-CN" sz="2400" dirty="0">
                <a:latin typeface="Century Schoolbook" pitchFamily="18" charset="0"/>
                <a:ea typeface="楷体_GB2312" pitchFamily="49" charset="-122"/>
              </a:rPr>
              <a:t>) ) ))</a:t>
            </a:r>
          </a:p>
        </p:txBody>
      </p:sp>
      <p:graphicFrame>
        <p:nvGraphicFramePr>
          <p:cNvPr id="41" name="Object 37"/>
          <p:cNvGraphicFramePr>
            <a:graphicFrameLocks noChangeAspect="1"/>
          </p:cNvGraphicFramePr>
          <p:nvPr/>
        </p:nvGraphicFramePr>
        <p:xfrm>
          <a:off x="981075" y="5280025"/>
          <a:ext cx="1149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6" imgW="1135478" imgH="480203" progId="PBrush">
                  <p:embed/>
                </p:oleObj>
              </mc:Choice>
              <mc:Fallback>
                <p:oleObj name="BMP 图象" r:id="rId6" imgW="1135478" imgH="480203" progId="PBrush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280025"/>
                        <a:ext cx="1149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981075" y="505142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提量词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324475" y="29940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FF"/>
                </a:solidFill>
              </a:rPr>
              <a:t>r</a:t>
            </a:r>
            <a:endParaRPr lang="en-US" altLang="zh-CN" sz="2400" b="1"/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4878388" y="3527425"/>
            <a:ext cx="30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latin typeface="Century Schoolbook" pitchFamily="18" charset="0"/>
              </a:rPr>
              <a:t>z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8" grpId="0" autoUpdateAnimBg="0"/>
      <p:bldP spid="19" grpId="0" autoUpdateAnimBg="0"/>
      <p:bldP spid="21" grpId="0" autoUpdateAnimBg="0"/>
      <p:bldP spid="22" grpId="0" autoUpdateAnimBg="0"/>
      <p:bldP spid="24" grpId="0" autoUpdateAnimBg="0"/>
      <p:bldP spid="25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2" grpId="0" autoUpdateAnimBg="0"/>
      <p:bldP spid="43" grpId="0" autoUpdateAnimBg="0"/>
      <p:bldP spid="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ChangeArrowheads="1"/>
          </p:cNvSpPr>
          <p:nvPr/>
        </p:nvSpPr>
        <p:spPr bwMode="auto">
          <a:xfrm>
            <a:off x="782266" y="4321966"/>
            <a:ext cx="5360144" cy="1981200"/>
          </a:xfrm>
          <a:prstGeom prst="rect">
            <a:avLst/>
          </a:prstGeom>
          <a:solidFill>
            <a:srgbClr val="CCFFCC"/>
          </a:solidFill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5" name="Rectangle 11"/>
          <p:cNvSpPr>
            <a:spLocks noChangeArrowheads="1"/>
          </p:cNvSpPr>
          <p:nvPr/>
        </p:nvSpPr>
        <p:spPr bwMode="auto">
          <a:xfrm>
            <a:off x="490538" y="1325563"/>
            <a:ext cx="5791200" cy="54188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公式类型及相互关系</a:t>
            </a:r>
          </a:p>
        </p:txBody>
      </p:sp>
      <p:sp>
        <p:nvSpPr>
          <p:cNvPr id="8196" name="Rectangle 15"/>
          <p:cNvSpPr>
            <a:spLocks noChangeArrowheads="1"/>
          </p:cNvSpPr>
          <p:nvPr/>
        </p:nvSpPr>
        <p:spPr bwMode="auto">
          <a:xfrm>
            <a:off x="323528" y="332713"/>
            <a:ext cx="7489825" cy="60612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重点掌握的基本概念和方法</a:t>
            </a:r>
            <a:endParaRPr lang="en-US" altLang="zh-CN" b="1" dirty="0"/>
          </a:p>
        </p:txBody>
      </p:sp>
      <p:sp>
        <p:nvSpPr>
          <p:cNvPr id="8197" name="Rectangle 18"/>
          <p:cNvSpPr>
            <a:spLocks noChangeArrowheads="1"/>
          </p:cNvSpPr>
          <p:nvPr/>
        </p:nvSpPr>
        <p:spPr bwMode="auto">
          <a:xfrm>
            <a:off x="921263" y="4876800"/>
            <a:ext cx="3810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/>
              <a:t>判别公式的类型和等值</a:t>
            </a:r>
          </a:p>
        </p:txBody>
      </p:sp>
      <p:sp>
        <p:nvSpPr>
          <p:cNvPr id="8198" name="Rectangle 23"/>
          <p:cNvSpPr>
            <a:spLocks noChangeArrowheads="1"/>
          </p:cNvSpPr>
          <p:nvPr/>
        </p:nvSpPr>
        <p:spPr bwMode="auto">
          <a:xfrm>
            <a:off x="642938" y="2286000"/>
            <a:ext cx="2057400" cy="5492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公式的类型</a:t>
            </a:r>
          </a:p>
        </p:txBody>
      </p:sp>
      <p:sp>
        <p:nvSpPr>
          <p:cNvPr id="8199" name="Rectangle 24"/>
          <p:cNvSpPr>
            <a:spLocks noChangeArrowheads="1"/>
          </p:cNvSpPr>
          <p:nvPr/>
        </p:nvSpPr>
        <p:spPr bwMode="auto">
          <a:xfrm>
            <a:off x="642938" y="3562350"/>
            <a:ext cx="5410200" cy="552459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等值公式</a:t>
            </a:r>
            <a:r>
              <a:rPr lang="en-US" altLang="zh-CN" sz="2600" b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</a:t>
            </a:r>
            <a:r>
              <a:rPr lang="en-US" altLang="zh-CN" sz="2600" b="1" dirty="0"/>
              <a:t>B :  </a:t>
            </a:r>
            <a:r>
              <a:rPr lang="zh-CN" altLang="en-US" sz="2600" b="1" dirty="0"/>
              <a:t>即 </a:t>
            </a:r>
            <a:r>
              <a:rPr lang="en-US" altLang="zh-CN" sz="2600" b="1" dirty="0">
                <a:latin typeface="宋体" panose="02010600030101010101" pitchFamily="2" charset="-122"/>
              </a:rPr>
              <a:t>A</a:t>
            </a:r>
            <a:r>
              <a:rPr lang="en-US" altLang="zh-CN" sz="2600" b="1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600" b="1" dirty="0">
                <a:latin typeface="宋体" panose="02010600030101010101" pitchFamily="2" charset="-122"/>
              </a:rPr>
              <a:t>B </a:t>
            </a:r>
            <a:r>
              <a:rPr lang="zh-CN" altLang="en-US" sz="2600" b="1" dirty="0">
                <a:latin typeface="宋体" panose="02010600030101010101" pitchFamily="2" charset="-122"/>
              </a:rPr>
              <a:t>永真</a:t>
            </a:r>
          </a:p>
        </p:txBody>
      </p:sp>
      <p:sp>
        <p:nvSpPr>
          <p:cNvPr id="8200" name="AutoShape 26"/>
          <p:cNvSpPr>
            <a:spLocks/>
          </p:cNvSpPr>
          <p:nvPr/>
        </p:nvSpPr>
        <p:spPr bwMode="auto">
          <a:xfrm>
            <a:off x="4427984" y="4552155"/>
            <a:ext cx="45719" cy="1340642"/>
          </a:xfrm>
          <a:prstGeom prst="leftBrace">
            <a:avLst>
              <a:gd name="adj1" fmla="val 128876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1" name="Text Box 27"/>
          <p:cNvSpPr txBox="1">
            <a:spLocks noChangeArrowheads="1"/>
          </p:cNvSpPr>
          <p:nvPr/>
        </p:nvSpPr>
        <p:spPr bwMode="auto">
          <a:xfrm>
            <a:off x="4499992" y="4941168"/>
            <a:ext cx="1416050" cy="5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Century Schoolbook" pitchFamily="18" charset="0"/>
              </a:rPr>
              <a:t>代换实例</a:t>
            </a:r>
            <a:endParaRPr lang="zh-CN" altLang="en-US" sz="1000" b="1" u="sng" dirty="0">
              <a:latin typeface="Century Schoolbook" pitchFamily="18" charset="0"/>
            </a:endParaRPr>
          </a:p>
        </p:txBody>
      </p:sp>
      <p:sp>
        <p:nvSpPr>
          <p:cNvPr id="8202" name="Text Box 28"/>
          <p:cNvSpPr txBox="1">
            <a:spLocks noChangeArrowheads="1"/>
          </p:cNvSpPr>
          <p:nvPr/>
        </p:nvSpPr>
        <p:spPr bwMode="auto">
          <a:xfrm>
            <a:off x="4499992" y="5445224"/>
            <a:ext cx="1447800" cy="51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Century Schoolbook" pitchFamily="18" charset="0"/>
              </a:rPr>
              <a:t>等值演算</a:t>
            </a:r>
            <a:endParaRPr lang="zh-CN" altLang="en-US" sz="1000" b="1" u="sng" dirty="0">
              <a:latin typeface="Century Schoolbook" pitchFamily="18" charset="0"/>
            </a:endParaRPr>
          </a:p>
        </p:txBody>
      </p:sp>
      <p:sp>
        <p:nvSpPr>
          <p:cNvPr id="8203" name="Text Box 29"/>
          <p:cNvSpPr txBox="1">
            <a:spLocks noChangeArrowheads="1"/>
          </p:cNvSpPr>
          <p:nvPr/>
        </p:nvSpPr>
        <p:spPr bwMode="auto">
          <a:xfrm>
            <a:off x="4499992" y="4437112"/>
            <a:ext cx="1416050" cy="52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Century Schoolbook" pitchFamily="18" charset="0"/>
              </a:rPr>
              <a:t> 定义法</a:t>
            </a:r>
            <a:endParaRPr lang="zh-CN" altLang="en-US" sz="1000" b="1" u="sng" dirty="0">
              <a:latin typeface="Century Schoolbook" pitchFamily="18" charset="0"/>
            </a:endParaRPr>
          </a:p>
        </p:txBody>
      </p:sp>
      <p:sp>
        <p:nvSpPr>
          <p:cNvPr id="8205" name="AutoShape 19"/>
          <p:cNvSpPr>
            <a:spLocks/>
          </p:cNvSpPr>
          <p:nvPr/>
        </p:nvSpPr>
        <p:spPr bwMode="auto">
          <a:xfrm>
            <a:off x="3386138" y="2206625"/>
            <a:ext cx="76200" cy="893763"/>
          </a:xfrm>
          <a:prstGeom prst="leftBrace">
            <a:avLst>
              <a:gd name="adj1" fmla="val 9774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6" name="Rectangle 32"/>
          <p:cNvSpPr>
            <a:spLocks noChangeArrowheads="1"/>
          </p:cNvSpPr>
          <p:nvPr/>
        </p:nvSpPr>
        <p:spPr bwMode="auto">
          <a:xfrm>
            <a:off x="3843338" y="1922463"/>
            <a:ext cx="2743200" cy="136652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latin typeface="Century Schoolbook" pitchFamily="18" charset="0"/>
              </a:rPr>
              <a:t> </a:t>
            </a:r>
            <a:r>
              <a:rPr lang="zh-CN" altLang="en-US" sz="2400" b="1" dirty="0">
                <a:latin typeface="Century Schoolbook" pitchFamily="18" charset="0"/>
              </a:rPr>
              <a:t>永真式或重言式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>
                <a:latin typeface="Century Schoolbook" pitchFamily="18" charset="0"/>
              </a:rPr>
              <a:t> 永假式或矛盾式</a:t>
            </a:r>
            <a:endParaRPr lang="zh-CN" altLang="en-US" sz="2400" b="1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/>
              <a:t>  </a:t>
            </a:r>
            <a:r>
              <a:rPr lang="zh-CN" altLang="en-US" sz="2400" b="1" dirty="0">
                <a:latin typeface="Century Schoolbook" pitchFamily="18" charset="0"/>
              </a:rPr>
              <a:t>可满足式</a:t>
            </a:r>
          </a:p>
        </p:txBody>
      </p:sp>
      <p:cxnSp>
        <p:nvCxnSpPr>
          <p:cNvPr id="8207" name="AutoShape 33"/>
          <p:cNvCxnSpPr>
            <a:cxnSpLocks noChangeShapeType="1"/>
            <a:stCxn id="8198" idx="3"/>
          </p:cNvCxnSpPr>
          <p:nvPr/>
        </p:nvCxnSpPr>
        <p:spPr bwMode="auto">
          <a:xfrm flipV="1">
            <a:off x="2700338" y="2560638"/>
            <a:ext cx="1143000" cy="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8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ChangeArrowheads="1"/>
          </p:cNvSpPr>
          <p:nvPr/>
        </p:nvSpPr>
        <p:spPr bwMode="auto">
          <a:xfrm>
            <a:off x="545195" y="1339056"/>
            <a:ext cx="3124200" cy="54188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前束范式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243" name="Rectangle 16"/>
          <p:cNvSpPr>
            <a:spLocks noChangeArrowheads="1"/>
          </p:cNvSpPr>
          <p:nvPr/>
        </p:nvSpPr>
        <p:spPr bwMode="auto">
          <a:xfrm>
            <a:off x="467544" y="377049"/>
            <a:ext cx="6330950" cy="586314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重点掌握的基本概念和内容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Rectangle 18"/>
          <p:cNvSpPr>
            <a:spLocks noChangeArrowheads="1"/>
          </p:cNvSpPr>
          <p:nvPr/>
        </p:nvSpPr>
        <p:spPr bwMode="auto">
          <a:xfrm>
            <a:off x="685800" y="2123883"/>
            <a:ext cx="5398368" cy="486159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1800" b="1" dirty="0"/>
              <a:t> </a:t>
            </a:r>
            <a:r>
              <a:rPr lang="zh-CN" altLang="en-US" sz="2400" b="1" dirty="0"/>
              <a:t>前束范式 </a:t>
            </a:r>
            <a:r>
              <a:rPr lang="en-US" altLang="zh-CN" sz="2400" b="1" dirty="0">
                <a:latin typeface="Century Schoolbook" pitchFamily="18" charset="0"/>
              </a:rPr>
              <a:t>(□</a:t>
            </a:r>
            <a:r>
              <a:rPr lang="en-US" altLang="zh-CN" sz="2400" b="1" i="1" dirty="0">
                <a:latin typeface="Century Schoolbook" pitchFamily="18" charset="0"/>
              </a:rPr>
              <a:t>v</a:t>
            </a:r>
            <a:r>
              <a:rPr lang="en-US" altLang="zh-CN" sz="2400" b="1" baseline="-25000" dirty="0">
                <a:latin typeface="Century Schoolbook" pitchFamily="18" charset="0"/>
              </a:rPr>
              <a:t>1</a:t>
            </a:r>
            <a:r>
              <a:rPr lang="en-US" altLang="zh-CN" sz="2400" b="1" dirty="0">
                <a:latin typeface="Century Schoolbook" pitchFamily="18" charset="0"/>
              </a:rPr>
              <a:t>)(□</a:t>
            </a:r>
            <a:r>
              <a:rPr lang="en-US" altLang="zh-CN" sz="2400" b="1" i="1" dirty="0">
                <a:latin typeface="Century Schoolbook" pitchFamily="18" charset="0"/>
              </a:rPr>
              <a:t>v</a:t>
            </a:r>
            <a:r>
              <a:rPr lang="en-US" altLang="zh-CN" sz="2400" b="1" baseline="-25000" dirty="0">
                <a:latin typeface="Century Schoolbook" pitchFamily="18" charset="0"/>
              </a:rPr>
              <a:t>2</a:t>
            </a:r>
            <a:r>
              <a:rPr lang="en-US" altLang="zh-CN" sz="2400" b="1" dirty="0">
                <a:latin typeface="Century Schoolbook" pitchFamily="18" charset="0"/>
              </a:rPr>
              <a:t>)...(□</a:t>
            </a:r>
            <a:r>
              <a:rPr lang="en-US" altLang="zh-CN" sz="2400" b="1" i="1" dirty="0" err="1">
                <a:latin typeface="Century Schoolbook" pitchFamily="18" charset="0"/>
              </a:rPr>
              <a:t>v</a:t>
            </a:r>
            <a:r>
              <a:rPr lang="en-US" altLang="zh-CN" sz="2400" b="1" baseline="-25000" dirty="0" err="1">
                <a:latin typeface="Century Schoolbook" pitchFamily="18" charset="0"/>
              </a:rPr>
              <a:t>n</a:t>
            </a:r>
            <a:r>
              <a:rPr lang="en-US" altLang="zh-CN" sz="2400" b="1" dirty="0">
                <a:latin typeface="Century Schoolbook" pitchFamily="18" charset="0"/>
              </a:rPr>
              <a:t>) A</a:t>
            </a:r>
            <a:endParaRPr lang="en-US" altLang="zh-CN" sz="2400" b="1" dirty="0"/>
          </a:p>
        </p:txBody>
      </p:sp>
      <p:sp>
        <p:nvSpPr>
          <p:cNvPr id="10245" name="Rectangle 21"/>
          <p:cNvSpPr>
            <a:spLocks noChangeArrowheads="1"/>
          </p:cNvSpPr>
          <p:nvPr/>
        </p:nvSpPr>
        <p:spPr bwMode="auto">
          <a:xfrm>
            <a:off x="683568" y="2852936"/>
            <a:ext cx="1656184" cy="51706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1800" b="1" dirty="0"/>
              <a:t> </a:t>
            </a:r>
            <a:r>
              <a:rPr lang="zh-CN" altLang="en-US" sz="2400" b="1" dirty="0"/>
              <a:t>换名规则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246" name="Rectangle 22"/>
          <p:cNvSpPr>
            <a:spLocks noChangeArrowheads="1"/>
          </p:cNvSpPr>
          <p:nvPr/>
        </p:nvSpPr>
        <p:spPr bwMode="auto">
          <a:xfrm>
            <a:off x="971600" y="4221088"/>
            <a:ext cx="4267200" cy="541880"/>
          </a:xfrm>
          <a:prstGeom prst="rect">
            <a:avLst/>
          </a:prstGeom>
          <a:solidFill>
            <a:srgbClr val="CCFFCC">
              <a:alpha val="50195"/>
            </a:srgbClr>
          </a:solidFill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求前束范式的方法步骤 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247" name="Rectangle 24"/>
          <p:cNvSpPr>
            <a:spLocks noChangeArrowheads="1"/>
          </p:cNvSpPr>
          <p:nvPr/>
        </p:nvSpPr>
        <p:spPr bwMode="auto">
          <a:xfrm>
            <a:off x="2265819" y="2894357"/>
            <a:ext cx="2819400" cy="94297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latin typeface="Century Schoolbook" pitchFamily="18" charset="0"/>
              </a:rPr>
              <a:t> </a:t>
            </a:r>
            <a:r>
              <a:rPr lang="zh-CN" altLang="en-US" sz="2400" b="1" dirty="0">
                <a:latin typeface="Century Schoolbook" pitchFamily="18" charset="0"/>
              </a:rPr>
              <a:t>对约束变元换名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>
                <a:latin typeface="Century Schoolbook" pitchFamily="18" charset="0"/>
              </a:rPr>
              <a:t> 对自由变元代入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684000" y="3312000"/>
            <a:ext cx="1728192" cy="51706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代替规则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323528" y="1340768"/>
            <a:ext cx="5903912" cy="60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在谓词逻辑中将命题符号化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67544" y="2060848"/>
            <a:ext cx="8208912" cy="2640798"/>
          </a:xfrm>
          <a:prstGeom prst="rect">
            <a:avLst/>
          </a:prstGeom>
          <a:solidFill>
            <a:srgbClr val="CCFFCC">
              <a:alpha val="50195"/>
            </a:srgbClr>
          </a:solidFill>
          <a:ln w="38100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4000" tIns="10800" rIns="54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1.</a:t>
            </a:r>
            <a:r>
              <a:rPr lang="zh-CN" altLang="en-US" sz="2800" b="1" dirty="0">
                <a:latin typeface="+mn-ea"/>
                <a:ea typeface="+mn-ea"/>
              </a:rPr>
              <a:t>判断是否复合命题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看有几个主谓结构或联结词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2.</a:t>
            </a:r>
            <a:r>
              <a:rPr lang="zh-CN" altLang="en-US" sz="2800" b="1" dirty="0">
                <a:latin typeface="+mn-ea"/>
                <a:ea typeface="+mn-ea"/>
              </a:rPr>
              <a:t>对复合命题找出每个原子命题。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3.</a:t>
            </a:r>
            <a:r>
              <a:rPr lang="zh-CN" altLang="en-US" sz="2800" b="1" dirty="0">
                <a:latin typeface="+mn-ea"/>
                <a:ea typeface="+mn-ea"/>
              </a:rPr>
              <a:t>对每个原子命题分出个体词和谓词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个体词若是泛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指需加量词和特性谓词，并用符号表示。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4.</a:t>
            </a:r>
            <a:r>
              <a:rPr lang="zh-CN" altLang="en-US" sz="2800" b="1" dirty="0">
                <a:latin typeface="+mn-ea"/>
                <a:ea typeface="+mn-ea"/>
              </a:rPr>
              <a:t>分析各原子命题的关系，确定联结词。</a:t>
            </a:r>
            <a:endParaRPr lang="en-US" altLang="zh-CN" sz="28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2992438" y="5943600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23528" y="347702"/>
            <a:ext cx="6330950" cy="64806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常见题型及解法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990850" y="6400800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395536" y="1340768"/>
            <a:ext cx="6189663" cy="60612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求公式在给定解释下的真值</a:t>
            </a:r>
          </a:p>
        </p:txBody>
      </p:sp>
      <p:sp>
        <p:nvSpPr>
          <p:cNvPr id="14341" name="Rectangle 21"/>
          <p:cNvSpPr>
            <a:spLocks noChangeArrowheads="1"/>
          </p:cNvSpPr>
          <p:nvPr/>
        </p:nvSpPr>
        <p:spPr bwMode="auto">
          <a:xfrm>
            <a:off x="2627784" y="2259508"/>
            <a:ext cx="6120680" cy="1083374"/>
          </a:xfrm>
          <a:prstGeom prst="rect">
            <a:avLst/>
          </a:prstGeom>
          <a:solidFill>
            <a:srgbClr val="CCFFCC">
              <a:alpha val="50195"/>
            </a:srgbClr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xA(x)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   A(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Century Schoolbook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)A(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Century Schoolbook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)...A(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Century Schoolbook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xA(x)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  A(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Century Schoolbook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)A(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Century Schoolbook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)...A(</a:t>
            </a:r>
            <a:r>
              <a:rPr lang="en-US" altLang="zh-CN" sz="2800" b="1" i="1" dirty="0">
                <a:latin typeface="Century Schoolbook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Century Schoolbook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Century Schoolbook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820580" y="2569271"/>
            <a:ext cx="16677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entury Schoolbook" pitchFamily="18" charset="0"/>
              </a:rPr>
              <a:t>D</a:t>
            </a:r>
            <a:r>
              <a:rPr lang="en-US" altLang="zh-CN" sz="2400" b="1" baseline="-25000" dirty="0">
                <a:latin typeface="Century Schoolbook" pitchFamily="18" charset="0"/>
              </a:rPr>
              <a:t>I</a:t>
            </a:r>
            <a:r>
              <a:rPr lang="zh-CN" altLang="en-US" sz="2400" b="1" dirty="0">
                <a:latin typeface="Century Schoolbook" pitchFamily="18" charset="0"/>
              </a:rPr>
              <a:t>为有限域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5536" y="404664"/>
            <a:ext cx="6330950" cy="64806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常见题型及解法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5536" y="1412776"/>
            <a:ext cx="4648200" cy="65864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判定公式类型和等值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67545" y="2132856"/>
            <a:ext cx="8136904" cy="2893100"/>
          </a:xfrm>
          <a:prstGeom prst="rect">
            <a:avLst/>
          </a:prstGeom>
          <a:solidFill>
            <a:srgbClr val="CCFFCC">
              <a:alpha val="50195"/>
            </a:srgbClr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利用代换实例判断谓词公式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是永真式或永假式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若谓词公式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有一个成真解释和一个成假解释，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为可满足式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利用等值演算证明公式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B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</a:rPr>
              <a:t>证明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只需证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AB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永真</a:t>
            </a:r>
            <a:endParaRPr lang="en-US" altLang="zh-CN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95536" y="404664"/>
            <a:ext cx="6330950" cy="64806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常见题型及解法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95536" y="1227439"/>
            <a:ext cx="4648200" cy="60612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求前束范式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539552" y="1953861"/>
            <a:ext cx="8280920" cy="3788538"/>
          </a:xfrm>
          <a:prstGeom prst="rect">
            <a:avLst/>
          </a:prstGeom>
          <a:solidFill>
            <a:srgbClr val="CCFFCC">
              <a:alpha val="50195"/>
            </a:srgbClr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*(1).</a:t>
            </a:r>
            <a:r>
              <a:rPr lang="zh-CN" altLang="en-US" sz="2800" b="1" dirty="0">
                <a:latin typeface="+mn-ea"/>
                <a:ea typeface="+mn-ea"/>
              </a:rPr>
              <a:t>将公式中的连接词化为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、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。（非必须）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(2).</a:t>
            </a:r>
            <a:r>
              <a:rPr lang="zh-CN" altLang="en-US" sz="2800" b="1" dirty="0">
                <a:latin typeface="+mn-ea"/>
                <a:ea typeface="+mn-ea"/>
              </a:rPr>
              <a:t>利用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否定律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德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摩根律</a:t>
            </a:r>
            <a:r>
              <a:rPr lang="zh-CN" altLang="en-US" sz="2800" b="1" dirty="0">
                <a:latin typeface="+mn-ea"/>
                <a:ea typeface="+mn-ea"/>
              </a:rPr>
              <a:t>、及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量词转化律</a:t>
            </a:r>
            <a:r>
              <a:rPr lang="zh-CN" altLang="en-US" sz="2800" b="1" dirty="0">
                <a:latin typeface="+mn-ea"/>
                <a:ea typeface="+mn-ea"/>
              </a:rPr>
              <a:t>，将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   </a:t>
            </a:r>
            <a:r>
              <a:rPr lang="zh-CN" altLang="en-US" sz="2800" b="1" dirty="0">
                <a:latin typeface="+mn-ea"/>
                <a:ea typeface="+mn-ea"/>
              </a:rPr>
              <a:t>否定深入到谓词字母前。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该步骤可最后进行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(3).</a:t>
            </a:r>
            <a:r>
              <a:rPr lang="zh-CN" altLang="en-US" sz="2800" b="1" dirty="0">
                <a:latin typeface="+mn-ea"/>
                <a:ea typeface="+mn-ea"/>
              </a:rPr>
              <a:t>利用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换名规则</a:t>
            </a:r>
            <a:r>
              <a:rPr lang="zh-CN" altLang="en-US" sz="2800" b="1" dirty="0">
                <a:latin typeface="+mn-ea"/>
                <a:ea typeface="+mn-ea"/>
              </a:rPr>
              <a:t>或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代入规则</a:t>
            </a:r>
            <a:r>
              <a:rPr lang="zh-CN" altLang="en-US" sz="2800" b="1" dirty="0">
                <a:latin typeface="+mn-ea"/>
                <a:ea typeface="+mn-ea"/>
              </a:rPr>
              <a:t>使所有约束变元均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   </a:t>
            </a:r>
            <a:r>
              <a:rPr lang="zh-CN" altLang="en-US" sz="2800" b="1" dirty="0">
                <a:latin typeface="+mn-ea"/>
                <a:ea typeface="+mn-ea"/>
              </a:rPr>
              <a:t>不相同且使所有的自由变元与约束变元不同。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(4).</a:t>
            </a:r>
            <a:r>
              <a:rPr lang="zh-CN" altLang="en-US" sz="2800" b="1" dirty="0">
                <a:latin typeface="+mn-ea"/>
                <a:ea typeface="+mn-ea"/>
              </a:rPr>
              <a:t>利用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量词的的扩张与收缩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扩大量词辖域至整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   </a:t>
            </a:r>
            <a:r>
              <a:rPr lang="zh-CN" altLang="en-US" sz="2800" b="1" dirty="0">
                <a:latin typeface="+mn-ea"/>
                <a:ea typeface="+mn-ea"/>
              </a:rPr>
              <a:t>个公式。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95536" y="404664"/>
            <a:ext cx="6330950" cy="64806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常见题型及解法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74BF6-69EC-4D2F-9E23-D0AD5831507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68313" y="300768"/>
            <a:ext cx="3097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0484" name="矩形 1"/>
          <p:cNvSpPr>
            <a:spLocks noChangeArrowheads="1"/>
          </p:cNvSpPr>
          <p:nvPr/>
        </p:nvSpPr>
        <p:spPr bwMode="auto">
          <a:xfrm>
            <a:off x="313675" y="3264015"/>
            <a:ext cx="6497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）没有一个实数大于等于任何实数。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23528" y="1925643"/>
            <a:ext cx="7401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）尽管有人聪明</a:t>
            </a:r>
            <a:r>
              <a:rPr lang="en-US" altLang="zh-CN" sz="2800" b="1" dirty="0">
                <a:latin typeface="+mn-ea"/>
                <a:ea typeface="+mn-ea"/>
              </a:rPr>
              <a:t>,  </a:t>
            </a:r>
            <a:r>
              <a:rPr lang="zh-CN" altLang="en-US" sz="2800" b="1" dirty="0">
                <a:latin typeface="+mn-ea"/>
                <a:ea typeface="+mn-ea"/>
              </a:rPr>
              <a:t>但未必一切人都聪明。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13" y="1292485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在一阶逻辑中将下面命题符号化： 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0BEB9E2-D93A-4C43-970E-B851CE07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51" y="3915172"/>
            <a:ext cx="3972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）存在唯一的偶素数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DC8BE39E-D57A-4F2B-ACD9-11A83DEA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560943"/>
            <a:ext cx="6857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）是金子都闪光，但闪光的未必是金子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</Template>
  <TotalTime>8434</TotalTime>
  <Words>2610</Words>
  <Application>Microsoft Office PowerPoint</Application>
  <PresentationFormat>全屏显示(4:3)</PresentationFormat>
  <Paragraphs>237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宋体</vt:lpstr>
      <vt:lpstr>Arial</vt:lpstr>
      <vt:lpstr>Arial Black</vt:lpstr>
      <vt:lpstr>Century Schoolbook</vt:lpstr>
      <vt:lpstr>Symbol</vt:lpstr>
      <vt:lpstr>Times New Roman</vt:lpstr>
      <vt:lpstr>Wingdings</vt:lpstr>
      <vt:lpstr>2_Pixel</vt:lpstr>
      <vt:lpstr>自定义设计方案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241</cp:revision>
  <cp:lastPrinted>1601-01-01T00:00:00Z</cp:lastPrinted>
  <dcterms:created xsi:type="dcterms:W3CDTF">2004-11-29T12:10:45Z</dcterms:created>
  <dcterms:modified xsi:type="dcterms:W3CDTF">2021-08-01T07:43:29Z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