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60" r:id="rId2"/>
  </p:sldMasterIdLst>
  <p:notesMasterIdLst>
    <p:notesMasterId r:id="rId77"/>
  </p:notesMasterIdLst>
  <p:sldIdLst>
    <p:sldId id="257" r:id="rId3"/>
    <p:sldId id="283" r:id="rId4"/>
    <p:sldId id="365" r:id="rId5"/>
    <p:sldId id="258" r:id="rId6"/>
    <p:sldId id="259" r:id="rId7"/>
    <p:sldId id="295" r:id="rId8"/>
    <p:sldId id="260" r:id="rId9"/>
    <p:sldId id="296" r:id="rId10"/>
    <p:sldId id="366" r:id="rId11"/>
    <p:sldId id="284" r:id="rId12"/>
    <p:sldId id="262" r:id="rId13"/>
    <p:sldId id="263" r:id="rId14"/>
    <p:sldId id="286" r:id="rId15"/>
    <p:sldId id="285" r:id="rId16"/>
    <p:sldId id="297" r:id="rId17"/>
    <p:sldId id="287" r:id="rId18"/>
    <p:sldId id="264" r:id="rId19"/>
    <p:sldId id="265" r:id="rId20"/>
    <p:sldId id="266" r:id="rId21"/>
    <p:sldId id="300" r:id="rId22"/>
    <p:sldId id="288" r:id="rId23"/>
    <p:sldId id="289" r:id="rId24"/>
    <p:sldId id="374" r:id="rId25"/>
    <p:sldId id="301" r:id="rId26"/>
    <p:sldId id="302" r:id="rId27"/>
    <p:sldId id="367" r:id="rId28"/>
    <p:sldId id="268" r:id="rId29"/>
    <p:sldId id="269" r:id="rId30"/>
    <p:sldId id="270" r:id="rId31"/>
    <p:sldId id="371" r:id="rId32"/>
    <p:sldId id="271" r:id="rId33"/>
    <p:sldId id="272" r:id="rId34"/>
    <p:sldId id="273" r:id="rId35"/>
    <p:sldId id="290" r:id="rId36"/>
    <p:sldId id="298" r:id="rId37"/>
    <p:sldId id="376" r:id="rId38"/>
    <p:sldId id="291" r:id="rId39"/>
    <p:sldId id="372" r:id="rId40"/>
    <p:sldId id="276" r:id="rId41"/>
    <p:sldId id="275" r:id="rId42"/>
    <p:sldId id="292" r:id="rId43"/>
    <p:sldId id="293" r:id="rId44"/>
    <p:sldId id="280" r:id="rId45"/>
    <p:sldId id="281" r:id="rId46"/>
    <p:sldId id="307" r:id="rId47"/>
    <p:sldId id="308" r:id="rId48"/>
    <p:sldId id="278" r:id="rId49"/>
    <p:sldId id="279" r:id="rId50"/>
    <p:sldId id="282" r:id="rId51"/>
    <p:sldId id="294" r:id="rId52"/>
    <p:sldId id="299" r:id="rId53"/>
    <p:sldId id="368" r:id="rId54"/>
    <p:sldId id="303" r:id="rId55"/>
    <p:sldId id="304" r:id="rId56"/>
    <p:sldId id="375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73" r:id="rId68"/>
    <p:sldId id="320" r:id="rId69"/>
    <p:sldId id="321" r:id="rId70"/>
    <p:sldId id="322" r:id="rId71"/>
    <p:sldId id="323" r:id="rId72"/>
    <p:sldId id="325" r:id="rId73"/>
    <p:sldId id="377" r:id="rId74"/>
    <p:sldId id="327" r:id="rId75"/>
    <p:sldId id="369" r:id="rId7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000082"/>
    <a:srgbClr val="006600"/>
    <a:srgbClr val="FF9900"/>
    <a:srgbClr val="FF0066"/>
    <a:srgbClr val="FF3300"/>
    <a:srgbClr val="D9F1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78" autoAdjust="0"/>
    <p:restoredTop sz="61357" autoAdjust="0"/>
  </p:normalViewPr>
  <p:slideViewPr>
    <p:cSldViewPr>
      <p:cViewPr varScale="1">
        <p:scale>
          <a:sx n="61" d="100"/>
          <a:sy n="61" d="100"/>
        </p:scale>
        <p:origin x="222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64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2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72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2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EBF6DBB-5F7B-4E6E-8219-E8929EE979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F6DBB-5F7B-4E6E-8219-E8929EE9792B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9960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D8BCE6E-C61E-4615-BF31-7C1DBD6A9DD2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F6DBB-5F7B-4E6E-8219-E8929EE9792B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F6DBB-5F7B-4E6E-8219-E8929EE9792B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6356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b="0" i="0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F6DBB-5F7B-4E6E-8219-E8929EE9792B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b="0" i="0" u="none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F6DBB-5F7B-4E6E-8219-E8929EE9792B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B9827CA-8D09-4744-9128-7A54D2DF8B67}" type="slidenum">
              <a:rPr lang="en-US" altLang="zh-CN" smtClean="0"/>
              <a:pPr>
                <a:spcBef>
                  <a:spcPct val="0"/>
                </a:spcBef>
              </a:pPr>
              <a:t>16</a:t>
            </a:fld>
            <a:endParaRPr lang="en-US" altLang="zh-CN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b="0" i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i="0" dirty="0">
              <a:latin typeface="Arial" panose="020B0604020202020204" pitchFamily="34" charset="0"/>
            </a:endParaRP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D0A7633-24CC-4859-BAAB-69601A480CDE}" type="slidenum">
              <a:rPr lang="en-US" altLang="zh-CN" smtClean="0"/>
              <a:pPr>
                <a:spcBef>
                  <a:spcPct val="0"/>
                </a:spcBef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959FF81-CBBE-4C7A-8A53-868E6C29D8C5}" type="slidenum">
              <a:rPr lang="en-US" altLang="zh-CN" smtClean="0"/>
              <a:pPr>
                <a:spcBef>
                  <a:spcPct val="0"/>
                </a:spcBef>
              </a:pPr>
              <a:t>19</a:t>
            </a:fld>
            <a:endParaRPr lang="en-US" altLang="zh-CN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b="1" dirty="0">
              <a:solidFill>
                <a:srgbClr val="3366CC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F6DBB-5F7B-4E6E-8219-E8929EE9792B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86838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BF6DBB-5F7B-4E6E-8219-E8929EE9792B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3877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en-US" altLang="zh-CN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570EFC0-8F07-44C6-93E0-D115EE0FF7C3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43673FB-3C79-4CEC-8A4C-236EC85AF8B9}" type="slidenum">
              <a:rPr lang="en-US" altLang="zh-CN" smtClean="0"/>
              <a:pPr>
                <a:spcBef>
                  <a:spcPct val="0"/>
                </a:spcBef>
              </a:pPr>
              <a:t>22</a:t>
            </a:fld>
            <a:endParaRPr lang="en-US" altLang="zh-CN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BF6DBB-5F7B-4E6E-8219-E8929EE9792B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06123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F6DBB-5F7B-4E6E-8219-E8929EE9792B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43174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latin typeface="Arial" panose="020B0604020202020204" pitchFamily="34" charset="0"/>
              </a:rPr>
              <a:t>（</a:t>
            </a:r>
            <a:r>
              <a:rPr lang="en-US" altLang="zh-CN" b="1" dirty="0">
                <a:latin typeface="Arial" panose="020B0604020202020204" pitchFamily="34" charset="0"/>
              </a:rPr>
              <a:t>3</a:t>
            </a:r>
            <a:r>
              <a:rPr lang="zh-CN" altLang="en-US" b="1" dirty="0">
                <a:latin typeface="Arial" panose="020B0604020202020204" pitchFamily="34" charset="0"/>
              </a:rPr>
              <a:t>）可等价为</a:t>
            </a:r>
            <a:r>
              <a:rPr lang="en-US" altLang="zh-CN" b="1" dirty="0">
                <a:latin typeface="Arial" panose="020B0604020202020204" pitchFamily="34" charset="0"/>
                <a:sym typeface="Symbol" panose="05050102010706020507" pitchFamily="18" charset="2"/>
              </a:rPr>
              <a:t> </a:t>
            </a:r>
            <a:r>
              <a:rPr lang="zh-CN" altLang="en-US" sz="1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zh-CN" altLang="en-US" b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latin typeface="Arial" panose="020B0604020202020204" pitchFamily="34" charset="0"/>
                <a:sym typeface="Symbol" panose="05050102010706020507" pitchFamily="18" charset="2"/>
              </a:rPr>
              <a:t>x </a:t>
            </a:r>
            <a:r>
              <a:rPr lang="en-US" altLang="zh-CN" b="1" dirty="0">
                <a:latin typeface="Arial" panose="020B0604020202020204" pitchFamily="34" charset="0"/>
                <a:sym typeface="Symbol" panose="05050102010706020507" pitchFamily="18" charset="2"/>
              </a:rPr>
              <a:t>( </a:t>
            </a:r>
            <a:r>
              <a:rPr lang="en-US" altLang="zh-CN" b="1" i="1" dirty="0">
                <a:latin typeface="Arial" panose="020B0604020202020204" pitchFamily="34" charset="0"/>
              </a:rPr>
              <a:t>F</a:t>
            </a:r>
            <a:r>
              <a:rPr lang="en-US" altLang="zh-CN" b="1" dirty="0">
                <a:latin typeface="Arial" panose="020B0604020202020204" pitchFamily="34" charset="0"/>
              </a:rPr>
              <a:t>(</a:t>
            </a:r>
            <a:r>
              <a:rPr lang="en-US" altLang="zh-CN" b="1" i="1" dirty="0">
                <a:latin typeface="Arial" panose="020B0604020202020204" pitchFamily="34" charset="0"/>
              </a:rPr>
              <a:t>x</a:t>
            </a:r>
            <a:r>
              <a:rPr lang="en-US" altLang="zh-CN" b="1" dirty="0">
                <a:latin typeface="Arial" panose="020B0604020202020204" pitchFamily="34" charset="0"/>
              </a:rPr>
              <a:t>)</a:t>
            </a:r>
            <a:r>
              <a:rPr lang="en-US" altLang="zh-CN" b="1" dirty="0">
                <a:latin typeface="Arial" panose="020B0604020202020204" pitchFamily="34" charset="0"/>
                <a:sym typeface="Symbol" panose="05050102010706020507" pitchFamily="18" charset="2"/>
              </a:rPr>
              <a:t> </a:t>
            </a:r>
            <a:r>
              <a:rPr lang="en-US" altLang="zh-CN" b="1" dirty="0">
                <a:latin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sym typeface="Symbol" panose="05050102010706020507" pitchFamily="18" charset="2"/>
              </a:rPr>
              <a:t> </a:t>
            </a:r>
            <a:r>
              <a:rPr lang="en-US" altLang="zh-CN" b="1" i="1" dirty="0">
                <a:latin typeface="Arial" panose="020B0604020202020204" pitchFamily="34" charset="0"/>
                <a:sym typeface="Symbol" panose="05050102010706020507" pitchFamily="18" charset="2"/>
              </a:rPr>
              <a:t>y </a:t>
            </a:r>
            <a:r>
              <a:rPr lang="en-US" altLang="zh-CN" b="1" dirty="0">
                <a:latin typeface="Arial" panose="020B0604020202020204" pitchFamily="34" charset="0"/>
                <a:sym typeface="Symbol" panose="05050102010706020507" pitchFamily="18" charset="2"/>
              </a:rPr>
              <a:t>(F(y) G(</a:t>
            </a:r>
            <a:r>
              <a:rPr lang="en-US" altLang="zh-CN" b="1" i="1" dirty="0" err="1">
                <a:latin typeface="Arial" panose="020B0604020202020204" pitchFamily="34" charset="0"/>
                <a:sym typeface="Symbol" panose="05050102010706020507" pitchFamily="18" charset="2"/>
              </a:rPr>
              <a:t>x,y</a:t>
            </a:r>
            <a:r>
              <a:rPr lang="en-US" altLang="zh-CN" b="1" dirty="0"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zh-CN" b="1" dirty="0">
                <a:latin typeface="Arial" panose="020B0604020202020204" pitchFamily="34" charset="0"/>
              </a:rPr>
              <a:t>)</a:t>
            </a:r>
            <a:r>
              <a:rPr lang="en-US" altLang="zh-CN" b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CN" altLang="en-US" b="1" dirty="0">
                <a:latin typeface="Arial" panose="020B0604020202020204" pitchFamily="34" charset="0"/>
                <a:sym typeface="Symbol" panose="05050102010706020507" pitchFamily="18" charset="2"/>
              </a:rPr>
              <a:t>）</a:t>
            </a:r>
            <a:endParaRPr lang="en-US" altLang="zh-CN" b="1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F6DBB-5F7B-4E6E-8219-E8929EE9792B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33502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207485E-E3C9-4554-BE9E-C96BAA7FD318}" type="slidenum">
              <a:rPr lang="en-US" altLang="zh-CN" smtClean="0"/>
              <a:pPr/>
              <a:t>26</a:t>
            </a:fld>
            <a:endParaRPr lang="en-US" altLang="zh-CN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EB27EAB-A4E0-4F0F-A194-4F4279613ABD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F559720-1E6D-4E95-865F-CDFA4C64DDE5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F6DBB-5F7B-4E6E-8219-E8929EE9792B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D59A6E5-8E28-4482-991A-437CDA695E56}" type="slidenum">
              <a:rPr lang="en-US" altLang="zh-CN" smtClean="0"/>
              <a:pPr/>
              <a:t>30</a:t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EF22BD3-99C3-420F-AB9E-B998A915A96B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C44A3C5-BCBF-4EC6-BDDF-1C224BBE7788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F36265B-BEC4-47DA-A2C2-267B2F4CAADC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19B398F-E4A6-4902-B3CB-74E7F2FB0059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2C05D96-6B9B-4A00-AC50-AF84C94B6D1A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2C05D96-6B9B-4A00-AC50-AF84C94B6D1A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ADE0669-9126-4672-B3A3-2CA9F78B9981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BB4646C-AC88-4D48-8053-0093F7368CE8}" type="slidenum">
              <a:rPr lang="en-US" altLang="zh-CN" smtClean="0"/>
              <a:pPr/>
              <a:t>38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1816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lnSpc>
                <a:spcPct val="115000"/>
              </a:lnSpc>
            </a:pPr>
            <a:endParaRPr lang="en-US" altLang="zh-CN" dirty="0"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en-US" altLang="zh-CN" dirty="0"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B74E2AD-FEF4-40F8-8CEC-00097A898B21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C95E317-C5FC-481F-8199-13132D9E505C}" type="slidenum">
              <a:rPr lang="en-US" altLang="zh-CN" smtClean="0"/>
              <a:pPr>
                <a:spcBef>
                  <a:spcPct val="0"/>
                </a:spcBef>
              </a:pPr>
              <a:t>40</a:t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AE8E34C-801C-47ED-A71D-74A51B2E08AF}" type="slidenum">
              <a:rPr lang="en-US" altLang="zh-CN" smtClean="0"/>
              <a:pPr/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5C1F61D-6556-4774-8178-7C5ED445BCC1}" type="slidenum">
              <a:rPr lang="en-US" altLang="zh-CN" smtClean="0"/>
              <a:pPr>
                <a:spcBef>
                  <a:spcPct val="0"/>
                </a:spcBef>
              </a:pPr>
              <a:t>42</a:t>
            </a:fld>
            <a:endParaRPr lang="en-US" altLang="zh-CN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4C4E5B9-6D68-40E7-B9DC-55CF828B7EC8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7A8C82D-7D79-4D60-8EF6-533960B42458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F6DBB-5F7B-4E6E-8219-E8929EE9792B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62165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F6DBB-5F7B-4E6E-8219-E8929EE9792B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11640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F6DBB-5F7B-4E6E-8219-E8929EE9792B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08238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 dirty="0">
              <a:latin typeface="Arial" panose="020B0604020202020204" pitchFamily="34" charset="0"/>
            </a:endParaRPr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29FAEA9-BDF7-43DB-A794-73C3AF1553D5}" type="slidenum">
              <a:rPr lang="en-US" altLang="zh-CN" smtClean="0"/>
              <a:pPr/>
              <a:t>47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19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7546194-5F59-41A4-AF49-FB1131DAAA92}" type="slidenum">
              <a:rPr lang="en-US" altLang="zh-CN" smtClean="0"/>
              <a:pPr/>
              <a:t>48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39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6FD8DC2-1FF4-4B8C-A18A-C8972115B38D}" type="slidenum">
              <a:rPr lang="en-US" altLang="zh-CN" smtClean="0"/>
              <a:pPr/>
              <a:t>49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D726642-067A-4F88-AD4B-45567031175A}" type="slidenum">
              <a:rPr lang="en-US" altLang="zh-CN" smtClean="0"/>
              <a:pPr/>
              <a:t>50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 i="0" dirty="0">
              <a:latin typeface="Arial" panose="020B0604020202020204" pitchFamily="34" charset="0"/>
            </a:endParaRPr>
          </a:p>
        </p:txBody>
      </p:sp>
      <p:sp>
        <p:nvSpPr>
          <p:cNvPr id="880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D0B400E-E6ED-4503-BE35-F92119196EE3}" type="slidenum">
              <a:rPr lang="en-US" altLang="zh-CN" smtClean="0"/>
              <a:pPr/>
              <a:t>51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11A474E-B878-4350-87FF-5DC744B6B2FC}" type="slidenum">
              <a:rPr lang="en-US" altLang="zh-CN" smtClean="0"/>
              <a:pPr/>
              <a:t>52</a:t>
            </a:fld>
            <a:endParaRPr lang="en-US" altLang="zh-CN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0818121-E153-47A3-9B4F-8E0EF599B6D7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F6DBB-5F7B-4E6E-8219-E8929EE9792B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683748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F6DBB-5F7B-4E6E-8219-E8929EE9792B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54893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52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DB12767-1B03-4535-955E-4DD43611FB54}" type="slidenum">
              <a:rPr lang="en-US" altLang="zh-CN" smtClean="0"/>
              <a:pPr/>
              <a:t>56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F6DBB-5F7B-4E6E-8219-E8929EE9792B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BF6DBB-5F7B-4E6E-8219-E8929EE9792B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988783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en-US" altLang="zh-CN" sz="1200" b="1" dirty="0"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F6DBB-5F7B-4E6E-8219-E8929EE9792B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107123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12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F6DBB-5F7B-4E6E-8219-E8929EE9792B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F6DBB-5F7B-4E6E-8219-E8929EE9792B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44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ACDCF4-0DA8-4FEE-B69A-D1CA3D4CE578}" type="slidenum">
              <a:rPr lang="en-US" altLang="zh-CN" smtClean="0"/>
              <a:pPr/>
              <a:t>64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65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45846BF-00E9-4DAF-9874-A1C77FE89CA9}" type="slidenum">
              <a:rPr lang="en-US" altLang="zh-CN" smtClean="0"/>
              <a:pPr/>
              <a:t>65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58E8AD4-C87A-4617-B762-BE09A4DB8E80}" type="slidenum">
              <a:rPr lang="en-US" altLang="zh-CN" smtClean="0"/>
              <a:pPr>
                <a:spcBef>
                  <a:spcPct val="0"/>
                </a:spcBef>
              </a:pPr>
              <a:t>6</a:t>
            </a:fld>
            <a:endParaRPr lang="en-US" altLang="zh-CN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b="1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4A9901A-F857-4B3E-893D-F3DA713E8BAF}" type="slidenum">
              <a:rPr lang="en-US" altLang="zh-CN" smtClean="0"/>
              <a:pPr/>
              <a:t>66</a:t>
            </a:fld>
            <a:endParaRPr lang="en-US" altLang="zh-CN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F6DBB-5F7B-4E6E-8219-E8929EE9792B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041756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F6DBB-5F7B-4E6E-8219-E8929EE9792B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500890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F6DBB-5F7B-4E6E-8219-E8929EE9792B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903642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0D0B687-CAE6-4BE8-9B98-D0C6870E62B3}" type="slidenum">
              <a:rPr lang="en-US" altLang="zh-CN" smtClean="0"/>
              <a:pPr>
                <a:spcBef>
                  <a:spcPct val="0"/>
                </a:spcBef>
              </a:pPr>
              <a:t>70</a:t>
            </a:fld>
            <a:endParaRPr lang="en-US" altLang="zh-CN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b="1" dirty="0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1E67494-3749-4F2C-9C36-9CF68EA50204}" type="slidenum">
              <a:rPr lang="en-US" altLang="zh-CN" smtClean="0"/>
              <a:pPr>
                <a:spcBef>
                  <a:spcPct val="0"/>
                </a:spcBef>
              </a:pPr>
              <a:t>71</a:t>
            </a:fld>
            <a:endParaRPr lang="en-US" altLang="zh-CN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b="1" dirty="0">
              <a:solidFill>
                <a:srgbClr val="FF339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1E67494-3749-4F2C-9C36-9CF68EA50204}" type="slidenum">
              <a:rPr lang="en-US" altLang="zh-CN" smtClean="0"/>
              <a:pPr>
                <a:spcBef>
                  <a:spcPct val="0"/>
                </a:spcBef>
              </a:pPr>
              <a:t>72</a:t>
            </a:fld>
            <a:endParaRPr lang="en-US" altLang="zh-CN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b="1" dirty="0">
              <a:solidFill>
                <a:srgbClr val="FF339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70569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8441573-4734-48F1-97C8-A56729D9CA85}" type="slidenum">
              <a:rPr lang="en-US" altLang="zh-CN" smtClean="0"/>
              <a:pPr/>
              <a:t>74</a:t>
            </a:fld>
            <a:endParaRPr lang="en-US" altLang="zh-CN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6EE6013-48C4-442D-9798-6637F75F70B9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98080DA-4FA2-4059-8EDD-A147AA09613D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B331127-0A89-44A0-BC38-9C3B3E67E479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0E773F-5092-4C23-80CE-F907B11439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883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535A8-9DEF-44EA-A417-AEAE467342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0099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1313" y="1600200"/>
            <a:ext cx="2078037" cy="4525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8171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27D5F-0956-4B38-A231-F0CBEF71F4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3364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E7B9F-2B2B-4FF7-8967-F98BBEAE4D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8266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4AA692-71EC-4FF7-B391-9A772DE0A5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4615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FF3CF-47A3-4940-83B0-F01EF4974B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7220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643D7-1469-4DE7-AD3D-ED3055A1CC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8813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4F911-3CA0-431C-8059-D1B1ECF5D6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5620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80FED-83C0-4E80-815A-15E3C71949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05557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86B3E8-7054-41BA-9318-126DE0E0AA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09436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1C9BB-D993-4BB5-A7E1-14FCC0EAFB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3139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D18F5-B53E-48FD-8D60-C489A11C54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31211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0875C8-CAD6-4A89-A693-503BC10E91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0832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72853-9C9A-4CD9-B293-5DEF219E00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03484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61138" y="0"/>
            <a:ext cx="2125662" cy="61261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0"/>
            <a:ext cx="6229350" cy="61261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39CD59-462F-4EF6-96F6-F6F526144E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34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9F70F-E97C-4120-8A18-6EB4966F90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403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D868AC-794B-4C02-803E-CDA4666031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406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5C320-5D81-47C3-A850-B3CB4F66BF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7877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66157-0A00-4651-8ACD-C32DA040C2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282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CDE04-5C35-48D0-8E89-FC9D0B5B00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736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76239-6327-4CE5-928F-500AA246F5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917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13F36-EF09-4B75-863C-B289E073DF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89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50000">
              <a:srgbClr val="EE8E00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2420938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1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F884F0D-B74D-4F08-9E64-10FDF2B1C3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0"/>
            <a:ext cx="75612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5D7577D-2C04-4283-97CF-B2D1D09B29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.jpeg"/><Relationship Id="rId7" Type="http://schemas.openxmlformats.org/officeDocument/2006/relationships/image" Target="../media/image5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3.w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8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w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2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0.wm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2.bin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4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DD70973-AB72-463D-941B-3B909A2DA878}" type="slidenum">
              <a:rPr lang="en-US" altLang="zh-CN" smtClean="0">
                <a:latin typeface="Arial Black" panose="020B0A04020102020204" pitchFamily="34" charset="0"/>
              </a:rPr>
              <a:pPr/>
              <a:t>1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27732" y="196702"/>
            <a:ext cx="8229600" cy="1981200"/>
          </a:xfrm>
        </p:spPr>
        <p:txBody>
          <a:bodyPr/>
          <a:lstStyle/>
          <a:p>
            <a:r>
              <a:rPr lang="zh-CN" altLang="en-US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第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章 一阶逻辑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44824"/>
            <a:ext cx="8229600" cy="3657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Bef>
                <a:spcPct val="70000"/>
              </a:spcBef>
              <a:buSzPct val="90000"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一阶逻辑基本概念、命题符号化</a:t>
            </a:r>
          </a:p>
          <a:p>
            <a:pPr algn="just">
              <a:spcBef>
                <a:spcPct val="70000"/>
              </a:spcBef>
              <a:buSzPct val="90000"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一阶逻辑公式、解释及分类</a:t>
            </a:r>
          </a:p>
          <a:p>
            <a:pPr algn="just">
              <a:spcBef>
                <a:spcPct val="70000"/>
              </a:spcBef>
              <a:buSzPct val="90000"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一阶逻辑等值式、前束范式</a:t>
            </a:r>
          </a:p>
          <a:p>
            <a:pPr>
              <a:spcBef>
                <a:spcPct val="70000"/>
              </a:spcBef>
              <a:buSzPct val="90000"/>
              <a:buFont typeface="Wingdings" panose="05000000000000000000" pitchFamily="2" charset="2"/>
              <a:buNone/>
            </a:pPr>
            <a:endParaRPr lang="en-US" altLang="zh-CN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64D36E-D1D4-4FD1-B99E-1F12B417A1DB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/>
          </a:p>
        </p:txBody>
      </p:sp>
      <p:sp>
        <p:nvSpPr>
          <p:cNvPr id="174082" name="Rectangle 2"/>
          <p:cNvSpPr>
            <a:spLocks noChangeArrowheads="1"/>
          </p:cNvSpPr>
          <p:nvPr/>
        </p:nvSpPr>
        <p:spPr bwMode="auto">
          <a:xfrm>
            <a:off x="304800" y="1268760"/>
            <a:ext cx="8382000" cy="4789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u"/>
              <a:defRPr/>
            </a:pP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元谓词 </a:t>
            </a:r>
            <a:r>
              <a:rPr lang="en-US" altLang="zh-CN" sz="2800" b="1" i="1" dirty="0">
                <a:latin typeface="Times New Roman" pitchFamily="18" charset="0"/>
              </a:rPr>
              <a:t>L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</a:rPr>
              <a:t>x</a:t>
            </a:r>
            <a:r>
              <a:rPr lang="en-US" altLang="zh-CN" sz="2800" b="1" i="1" baseline="-25000" dirty="0">
                <a:latin typeface="Times New Roman" pitchFamily="18" charset="0"/>
              </a:rPr>
              <a:t>1</a:t>
            </a:r>
            <a:r>
              <a:rPr lang="en-US" altLang="zh-CN" sz="2800" b="1" i="1" dirty="0">
                <a:latin typeface="Times New Roman" pitchFamily="18" charset="0"/>
              </a:rPr>
              <a:t>, x</a:t>
            </a:r>
            <a:r>
              <a:rPr lang="en-US" altLang="zh-CN" sz="2800" b="1" i="1" baseline="-25000" dirty="0">
                <a:latin typeface="Times New Roman" pitchFamily="18" charset="0"/>
              </a:rPr>
              <a:t>2</a:t>
            </a:r>
            <a:r>
              <a:rPr lang="en-US" altLang="zh-CN" sz="2800" b="1" i="1" dirty="0">
                <a:latin typeface="Times New Roman" pitchFamily="18" charset="0"/>
              </a:rPr>
              <a:t>,…, </a:t>
            </a:r>
            <a:r>
              <a:rPr lang="en-US" altLang="zh-CN" sz="2800" b="1" i="1" dirty="0" err="1">
                <a:latin typeface="Times New Roman" pitchFamily="18" charset="0"/>
              </a:rPr>
              <a:t>x</a:t>
            </a:r>
            <a:r>
              <a:rPr lang="en-US" altLang="zh-CN" sz="2800" b="1" i="1" baseline="-25000" dirty="0" err="1">
                <a:latin typeface="Times New Roman" pitchFamily="18" charset="0"/>
              </a:rPr>
              <a:t>n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</a:rPr>
              <a:t>可看作一个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函数</a:t>
            </a:r>
            <a:r>
              <a:rPr lang="zh-CN" altLang="en-US" sz="2800" b="1" i="1" dirty="0">
                <a:latin typeface="Times New Roman" pitchFamily="18" charset="0"/>
              </a:rPr>
              <a:t>，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定义域</a:t>
            </a:r>
            <a:r>
              <a:rPr lang="zh-CN" altLang="en-US" sz="2800" b="1" dirty="0">
                <a:latin typeface="Times New Roman" pitchFamily="18" charset="0"/>
              </a:rPr>
              <a:t>为个体变项的个体域，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值域为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{0,1}</a:t>
            </a:r>
            <a:r>
              <a:rPr lang="zh-CN" altLang="en-US" sz="2800" b="1" dirty="0">
                <a:latin typeface="Times New Roman" pitchFamily="18" charset="0"/>
              </a:rPr>
              <a:t>。</a:t>
            </a:r>
            <a:endParaRPr lang="en-US" altLang="zh-CN" sz="2800" b="1" dirty="0">
              <a:latin typeface="Times New Roman" pitchFamily="18" charset="0"/>
            </a:endParaRPr>
          </a:p>
          <a:p>
            <a:pPr marL="457200" indent="-457200" eaLnBrk="1" hangingPunct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u"/>
              <a:defRPr/>
            </a:pP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元谓词 </a:t>
            </a:r>
            <a:r>
              <a:rPr lang="en-US" altLang="zh-CN" sz="2800" b="1" i="1" dirty="0">
                <a:latin typeface="Times New Roman" pitchFamily="18" charset="0"/>
              </a:rPr>
              <a:t>L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</a:rPr>
              <a:t>x</a:t>
            </a:r>
            <a:r>
              <a:rPr lang="en-US" altLang="zh-CN" sz="2800" b="1" i="1" baseline="-25000" dirty="0">
                <a:latin typeface="Times New Roman" pitchFamily="18" charset="0"/>
              </a:rPr>
              <a:t>1</a:t>
            </a:r>
            <a:r>
              <a:rPr lang="en-US" altLang="zh-CN" sz="2800" b="1" i="1" dirty="0">
                <a:latin typeface="Times New Roman" pitchFamily="18" charset="0"/>
              </a:rPr>
              <a:t>, x</a:t>
            </a:r>
            <a:r>
              <a:rPr lang="en-US" altLang="zh-CN" sz="2800" b="1" i="1" baseline="-25000" dirty="0">
                <a:latin typeface="Times New Roman" pitchFamily="18" charset="0"/>
              </a:rPr>
              <a:t>2</a:t>
            </a:r>
            <a:r>
              <a:rPr lang="en-US" altLang="zh-CN" sz="2800" b="1" i="1" dirty="0">
                <a:latin typeface="Times New Roman" pitchFamily="18" charset="0"/>
              </a:rPr>
              <a:t>,…, </a:t>
            </a:r>
            <a:r>
              <a:rPr lang="en-US" altLang="zh-CN" sz="2800" b="1" i="1" dirty="0" err="1">
                <a:latin typeface="Times New Roman" pitchFamily="18" charset="0"/>
              </a:rPr>
              <a:t>x</a:t>
            </a:r>
            <a:r>
              <a:rPr lang="en-US" altLang="zh-CN" sz="2800" b="1" i="1" baseline="-25000" dirty="0" err="1">
                <a:latin typeface="Times New Roman" pitchFamily="18" charset="0"/>
              </a:rPr>
              <a:t>n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</a:rPr>
              <a:t>的真值不确定，不是命题</a:t>
            </a:r>
            <a:r>
              <a:rPr lang="en-US" altLang="zh-CN" sz="2800" b="1" dirty="0">
                <a:latin typeface="Times New Roman" pitchFamily="18" charset="0"/>
              </a:rPr>
              <a:t>, </a:t>
            </a:r>
            <a:r>
              <a:rPr lang="zh-CN" altLang="en-US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例：</a:t>
            </a:r>
            <a:r>
              <a:rPr lang="en-US" altLang="zh-CN" sz="2800" b="1" i="1" dirty="0">
                <a:latin typeface="Times New Roman" pitchFamily="18" charset="0"/>
              </a:rPr>
              <a:t>L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 err="1">
                <a:latin typeface="Times New Roman" pitchFamily="18" charset="0"/>
              </a:rPr>
              <a:t>x,y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</a:rPr>
              <a:t>，假设</a:t>
            </a:r>
            <a:r>
              <a:rPr lang="en-US" altLang="zh-CN" sz="2800" b="1" i="1" dirty="0">
                <a:latin typeface="Times New Roman" pitchFamily="18" charset="0"/>
              </a:rPr>
              <a:t>L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 err="1">
                <a:latin typeface="Times New Roman" pitchFamily="18" charset="0"/>
              </a:rPr>
              <a:t>x,y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</a:rPr>
              <a:t>表示</a:t>
            </a:r>
            <a:r>
              <a:rPr lang="zh-CN" altLang="en-US" sz="2800" b="1" i="1" dirty="0">
                <a:latin typeface="Times New Roman" pitchFamily="18" charset="0"/>
              </a:rPr>
              <a:t> “</a:t>
            </a:r>
            <a:r>
              <a:rPr lang="en-US" altLang="zh-CN" sz="2800" b="1" i="1" dirty="0">
                <a:latin typeface="Times New Roman" pitchFamily="18" charset="0"/>
              </a:rPr>
              <a:t>x</a:t>
            </a:r>
            <a:r>
              <a:rPr lang="zh-CN" altLang="en-US" sz="2800" b="1" dirty="0">
                <a:latin typeface="Times New Roman" pitchFamily="18" charset="0"/>
              </a:rPr>
              <a:t>小于</a:t>
            </a:r>
            <a:r>
              <a:rPr lang="en-US" altLang="zh-CN" sz="2800" b="1" i="1" dirty="0">
                <a:latin typeface="Times New Roman" pitchFamily="18" charset="0"/>
              </a:rPr>
              <a:t>y”</a:t>
            </a:r>
            <a:r>
              <a:rPr lang="zh-CN" altLang="en-US" sz="2800" b="1" dirty="0">
                <a:latin typeface="Times New Roman" pitchFamily="18" charset="0"/>
              </a:rPr>
              <a:t>，谓词部分已经是常项，但还不是命题；</a:t>
            </a:r>
            <a:r>
              <a:rPr lang="en-US" altLang="zh-CN" sz="28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L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2,3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是命题</a:t>
            </a:r>
            <a:r>
              <a:rPr lang="zh-CN" altLang="en-US" sz="2800" b="1" dirty="0">
                <a:latin typeface="Times New Roman" pitchFamily="18" charset="0"/>
              </a:rPr>
              <a:t>。</a:t>
            </a:r>
          </a:p>
          <a:p>
            <a:pPr eaLnBrk="1" hangingPunct="1">
              <a:lnSpc>
                <a:spcPct val="110000"/>
              </a:lnSpc>
              <a:spcBef>
                <a:spcPct val="25000"/>
              </a:spcBef>
              <a:defRPr/>
            </a:pP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   L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sz="2800" b="1" i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, x</a:t>
            </a:r>
            <a:r>
              <a:rPr lang="en-US" altLang="zh-CN" sz="2800" b="1" i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,…, </a:t>
            </a:r>
            <a:r>
              <a:rPr lang="en-US" altLang="zh-CN" sz="2800" b="1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sz="2800" b="1" i="1" baseline="-25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是命题：只有当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L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是谓词常项，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sz="2800" b="1" i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, </a:t>
            </a:r>
          </a:p>
          <a:p>
            <a:pPr eaLnBrk="1" hangingPunct="1">
              <a:lnSpc>
                <a:spcPct val="110000"/>
              </a:lnSpc>
              <a:spcBef>
                <a:spcPct val="25000"/>
              </a:spcBef>
              <a:defRPr/>
            </a:pP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   x</a:t>
            </a:r>
            <a:r>
              <a:rPr lang="en-US" altLang="zh-CN" sz="2800" b="1" i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,…, </a:t>
            </a:r>
            <a:r>
              <a:rPr lang="en-US" altLang="zh-CN" sz="2800" b="1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sz="2800" b="1" i="1" baseline="-25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是个体常项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。</a:t>
            </a:r>
          </a:p>
          <a:p>
            <a:pPr marL="457200" indent="-457200" eaLnBrk="1" hangingPunct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u"/>
              <a:defRPr/>
            </a:pP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0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元谓词</a:t>
            </a:r>
            <a:r>
              <a:rPr lang="en-US" altLang="zh-CN" sz="2800" b="1" dirty="0">
                <a:latin typeface="Times New Roman" pitchFamily="18" charset="0"/>
              </a:rPr>
              <a:t>: 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不含个体变项</a:t>
            </a:r>
            <a:r>
              <a:rPr lang="zh-CN" altLang="en-US" sz="2800" b="1" dirty="0">
                <a:latin typeface="Times New Roman" pitchFamily="18" charset="0"/>
              </a:rPr>
              <a:t>的谓词</a:t>
            </a:r>
            <a:r>
              <a:rPr lang="en-US" altLang="zh-CN" sz="2800" b="1" dirty="0">
                <a:latin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</a:rPr>
              <a:t>如</a:t>
            </a:r>
            <a:r>
              <a:rPr lang="en-US" altLang="zh-CN" sz="2800" b="1" i="1" dirty="0">
                <a:latin typeface="Times New Roman" pitchFamily="18" charset="0"/>
              </a:rPr>
              <a:t>L(a, b)</a:t>
            </a:r>
            <a:r>
              <a:rPr lang="zh-CN" altLang="en-US" sz="2800" b="1" i="1" dirty="0">
                <a:latin typeface="Times New Roman" pitchFamily="18" charset="0"/>
              </a:rPr>
              <a:t>，</a:t>
            </a:r>
            <a:r>
              <a:rPr lang="zh-CN" altLang="en-US" sz="2800" b="1" dirty="0">
                <a:latin typeface="Times New Roman" pitchFamily="18" charset="0"/>
              </a:rPr>
              <a:t>假设</a:t>
            </a:r>
            <a:r>
              <a:rPr lang="en-US" altLang="zh-CN" sz="2800" b="1" i="1" dirty="0">
                <a:latin typeface="Times New Roman" pitchFamily="18" charset="0"/>
              </a:rPr>
              <a:t>L</a:t>
            </a:r>
            <a:r>
              <a:rPr lang="zh-CN" altLang="en-US" sz="2800" b="1" dirty="0">
                <a:latin typeface="Times New Roman" pitchFamily="18" charset="0"/>
              </a:rPr>
              <a:t>的意义明确，则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0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元谓词</a:t>
            </a:r>
            <a:r>
              <a:rPr lang="zh-CN" altLang="en-US" sz="2800" b="1" dirty="0">
                <a:latin typeface="Times New Roman" pitchFamily="18" charset="0"/>
              </a:rPr>
              <a:t>都是命题。</a:t>
            </a:r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395536" y="260648"/>
            <a:ext cx="388778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44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基本概念 </a:t>
            </a:r>
            <a:r>
              <a:rPr lang="en-US" altLang="zh-CN" sz="44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44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续</a:t>
            </a:r>
            <a:r>
              <a:rPr lang="en-US" altLang="zh-CN" sz="44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055C5A-9DFE-4CF7-BADE-DDA0DFBCB941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0638"/>
            <a:ext cx="8229600" cy="1219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一阶逻辑中命题符号化</a:t>
            </a:r>
            <a:r>
              <a:rPr lang="zh-CN" altLang="en-US" sz="4000" b="1" dirty="0">
                <a:latin typeface="宋体" pitchFamily="2" charset="-122"/>
              </a:rPr>
              <a:t> 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4791"/>
            <a:ext cx="8229600" cy="4679950"/>
          </a:xfrm>
          <a:solidFill>
            <a:srgbClr val="D9F1FF"/>
          </a:solidFill>
          <a:ln>
            <a:solidFill>
              <a:srgbClr val="333399"/>
            </a:solidFill>
          </a:ln>
        </p:spPr>
        <p:txBody>
          <a:bodyPr/>
          <a:lstStyle/>
          <a:p>
            <a:pPr algn="just" eaLnBrk="1" hangingPunct="1">
              <a:buFontTx/>
              <a:buNone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例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b="1" dirty="0">
                <a:latin typeface="Times New Roman" pitchFamily="18" charset="0"/>
              </a:rPr>
              <a:t>：用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0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元谓词</a:t>
            </a:r>
            <a:r>
              <a:rPr lang="zh-CN" altLang="en-US" b="1" dirty="0">
                <a:latin typeface="Times New Roman" pitchFamily="18" charset="0"/>
              </a:rPr>
              <a:t>将命题符号化。</a:t>
            </a:r>
            <a:r>
              <a:rPr lang="zh-CN" altLang="en-US" sz="2800" b="1" dirty="0">
                <a:latin typeface="Times New Roman" pitchFamily="18" charset="0"/>
              </a:rPr>
              <a:t>要求：先将它</a:t>
            </a:r>
            <a:endParaRPr lang="en-US" altLang="zh-CN" sz="2800" b="1" dirty="0">
              <a:latin typeface="Times New Roman" pitchFamily="18" charset="0"/>
            </a:endParaRPr>
          </a:p>
          <a:p>
            <a:pPr algn="just" eaLnBrk="1" hangingPunct="1">
              <a:buFontTx/>
              <a:buNone/>
              <a:defRPr/>
            </a:pPr>
            <a:r>
              <a:rPr lang="zh-CN" altLang="en-US" sz="2800" b="1" dirty="0">
                <a:latin typeface="Times New Roman" pitchFamily="18" charset="0"/>
              </a:rPr>
              <a:t>们在命题逻辑中符号化，再在一阶逻辑中符号化。</a:t>
            </a:r>
          </a:p>
          <a:p>
            <a:pPr algn="just" eaLnBrk="1" hangingPunct="1">
              <a:buFontTx/>
              <a:buNone/>
              <a:defRPr/>
            </a:pPr>
            <a:r>
              <a:rPr lang="en-US" altLang="zh-CN" b="1" dirty="0">
                <a:latin typeface="Times New Roman" pitchFamily="18" charset="0"/>
              </a:rPr>
              <a:t>(1) </a:t>
            </a:r>
            <a:r>
              <a:rPr lang="zh-CN" altLang="en-US" b="1" dirty="0">
                <a:latin typeface="Times New Roman" pitchFamily="18" charset="0"/>
              </a:rPr>
              <a:t>墨西哥位于南美洲</a:t>
            </a:r>
          </a:p>
          <a:p>
            <a:pPr algn="just" eaLnBrk="1" hangingPunct="1">
              <a:buFontTx/>
              <a:buNone/>
              <a:defRPr/>
            </a:pPr>
            <a:r>
              <a:rPr lang="zh-CN" altLang="en-US" sz="2800" b="1" dirty="0">
                <a:latin typeface="Times New Roman" pitchFamily="18" charset="0"/>
              </a:rPr>
              <a:t>    </a:t>
            </a:r>
            <a:r>
              <a:rPr lang="zh-CN" altLang="en-US" sz="2800" b="1" dirty="0">
                <a:solidFill>
                  <a:srgbClr val="FF9900"/>
                </a:solidFill>
                <a:latin typeface="Times New Roman" pitchFamily="18" charset="0"/>
              </a:rPr>
              <a:t>在命题逻辑中</a:t>
            </a:r>
            <a:r>
              <a:rPr lang="en-US" altLang="zh-CN" sz="2800" b="1" dirty="0">
                <a:solidFill>
                  <a:srgbClr val="FF9900"/>
                </a:solidFill>
                <a:latin typeface="Times New Roman" pitchFamily="18" charset="0"/>
              </a:rPr>
              <a:t>, </a:t>
            </a:r>
            <a:r>
              <a:rPr lang="zh-CN" altLang="en-US" sz="2800" b="1" dirty="0">
                <a:solidFill>
                  <a:srgbClr val="FF9900"/>
                </a:solidFill>
                <a:latin typeface="Times New Roman" pitchFamily="18" charset="0"/>
              </a:rPr>
              <a:t>设 </a:t>
            </a:r>
            <a:r>
              <a:rPr lang="en-US" altLang="zh-CN" sz="2800" b="1" i="1" dirty="0">
                <a:solidFill>
                  <a:srgbClr val="FF9900"/>
                </a:solidFill>
                <a:latin typeface="Times New Roman" pitchFamily="18" charset="0"/>
              </a:rPr>
              <a:t>p</a:t>
            </a:r>
            <a:r>
              <a:rPr lang="en-US" altLang="zh-CN" sz="2800" b="1" dirty="0">
                <a:solidFill>
                  <a:srgbClr val="FF9900"/>
                </a:solidFill>
                <a:latin typeface="Times New Roman" pitchFamily="18" charset="0"/>
              </a:rPr>
              <a:t>:</a:t>
            </a:r>
            <a:r>
              <a:rPr lang="en-US" altLang="zh-CN" sz="2800" b="1" i="1" dirty="0">
                <a:solidFill>
                  <a:srgbClr val="FF9900"/>
                </a:solidFill>
                <a:latin typeface="Times New Roman" pitchFamily="18" charset="0"/>
              </a:rPr>
              <a:t> </a:t>
            </a:r>
            <a:r>
              <a:rPr lang="zh-CN" altLang="en-US" sz="2800" b="1" dirty="0">
                <a:solidFill>
                  <a:srgbClr val="FF9900"/>
                </a:solidFill>
                <a:latin typeface="Times New Roman" pitchFamily="18" charset="0"/>
              </a:rPr>
              <a:t>墨西哥位于南美洲</a:t>
            </a:r>
          </a:p>
          <a:p>
            <a:pPr algn="just" eaLnBrk="1" hangingPunct="1">
              <a:buFontTx/>
              <a:buNone/>
              <a:defRPr/>
            </a:pPr>
            <a:r>
              <a:rPr lang="zh-CN" altLang="en-US" sz="2800" b="1" i="1" dirty="0">
                <a:solidFill>
                  <a:srgbClr val="FF9900"/>
                </a:solidFill>
                <a:latin typeface="Times New Roman" pitchFamily="18" charset="0"/>
              </a:rPr>
              <a:t>    </a:t>
            </a:r>
            <a:r>
              <a:rPr lang="zh-CN" altLang="en-US" sz="2800" b="1" dirty="0">
                <a:solidFill>
                  <a:srgbClr val="FF9900"/>
                </a:solidFill>
                <a:latin typeface="Times New Roman" pitchFamily="18" charset="0"/>
              </a:rPr>
              <a:t>符号化为</a:t>
            </a:r>
            <a:r>
              <a:rPr lang="zh-CN" altLang="en-US" sz="2800" b="1" i="1" dirty="0">
                <a:solidFill>
                  <a:srgbClr val="FF9900"/>
                </a:solidFill>
                <a:latin typeface="Times New Roman" pitchFamily="18" charset="0"/>
              </a:rPr>
              <a:t>  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itchFamily="18" charset="0"/>
              </a:rPr>
              <a:t>p</a:t>
            </a:r>
            <a:r>
              <a:rPr lang="en-US" altLang="zh-CN" sz="2800" b="1" dirty="0">
                <a:solidFill>
                  <a:srgbClr val="3366CC"/>
                </a:solidFill>
                <a:latin typeface="Times New Roman" pitchFamily="18" charset="0"/>
              </a:rPr>
              <a:t>,</a:t>
            </a:r>
            <a:r>
              <a:rPr lang="en-US" altLang="zh-CN" sz="2800" b="1" dirty="0">
                <a:solidFill>
                  <a:srgbClr val="FF9900"/>
                </a:solidFill>
                <a:latin typeface="Times New Roman" pitchFamily="18" charset="0"/>
              </a:rPr>
              <a:t> </a:t>
            </a:r>
            <a:r>
              <a:rPr lang="zh-CN" altLang="en-US" sz="2800" b="1" dirty="0">
                <a:solidFill>
                  <a:srgbClr val="FF9900"/>
                </a:solidFill>
                <a:latin typeface="Times New Roman" pitchFamily="18" charset="0"/>
              </a:rPr>
              <a:t>这是真命题。</a:t>
            </a:r>
            <a:r>
              <a:rPr lang="zh-CN" altLang="en-US" sz="28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</a:p>
          <a:p>
            <a:pPr algn="just" eaLnBrk="1" hangingPunct="1">
              <a:buFontTx/>
              <a:buNone/>
              <a:defRPr/>
            </a:pPr>
            <a:r>
              <a:rPr lang="zh-CN" altLang="en-US" sz="2800" b="1" dirty="0">
                <a:latin typeface="Times New Roman" pitchFamily="18" charset="0"/>
              </a:rPr>
              <a:t>    </a:t>
            </a:r>
            <a:r>
              <a:rPr lang="zh-CN" altLang="en-US" sz="2800" b="1" dirty="0">
                <a:solidFill>
                  <a:srgbClr val="CC3300"/>
                </a:solidFill>
                <a:latin typeface="Times New Roman" pitchFamily="18" charset="0"/>
              </a:rPr>
              <a:t>在一阶逻辑中</a:t>
            </a:r>
            <a:r>
              <a:rPr lang="en-US" altLang="zh-CN" sz="2800" b="1" dirty="0">
                <a:solidFill>
                  <a:srgbClr val="CC3300"/>
                </a:solidFill>
                <a:latin typeface="Times New Roman" pitchFamily="18" charset="0"/>
              </a:rPr>
              <a:t>, </a:t>
            </a:r>
            <a:r>
              <a:rPr lang="zh-CN" altLang="en-US" sz="2800" b="1" dirty="0">
                <a:solidFill>
                  <a:srgbClr val="CC3300"/>
                </a:solidFill>
                <a:latin typeface="Times New Roman" pitchFamily="18" charset="0"/>
              </a:rPr>
              <a:t>设</a:t>
            </a:r>
            <a:r>
              <a:rPr lang="en-US" altLang="zh-CN" sz="2800" b="1" i="1" dirty="0">
                <a:solidFill>
                  <a:srgbClr val="CC3300"/>
                </a:solidFill>
                <a:latin typeface="Times New Roman" pitchFamily="18" charset="0"/>
              </a:rPr>
              <a:t>a</a:t>
            </a:r>
            <a:r>
              <a:rPr lang="en-US" altLang="zh-CN" sz="2800" b="1" dirty="0">
                <a:solidFill>
                  <a:srgbClr val="CC3300"/>
                </a:solidFill>
                <a:latin typeface="Times New Roman" pitchFamily="18" charset="0"/>
              </a:rPr>
              <a:t>: </a:t>
            </a:r>
            <a:r>
              <a:rPr lang="zh-CN" altLang="en-US" sz="2800" b="1" dirty="0">
                <a:solidFill>
                  <a:srgbClr val="CC3300"/>
                </a:solidFill>
                <a:latin typeface="Times New Roman" pitchFamily="18" charset="0"/>
              </a:rPr>
              <a:t>墨西哥，</a:t>
            </a:r>
            <a:r>
              <a:rPr lang="en-US" altLang="zh-CN" sz="2800" b="1" dirty="0">
                <a:solidFill>
                  <a:srgbClr val="CC3300"/>
                </a:solidFill>
                <a:latin typeface="Times New Roman" pitchFamily="18" charset="0"/>
              </a:rPr>
              <a:t>b:</a:t>
            </a:r>
            <a:r>
              <a:rPr lang="zh-CN" altLang="en-US" sz="2800" b="1" dirty="0">
                <a:solidFill>
                  <a:srgbClr val="CC3300"/>
                </a:solidFill>
                <a:latin typeface="Times New Roman" pitchFamily="18" charset="0"/>
              </a:rPr>
              <a:t>南美洲；</a:t>
            </a:r>
            <a:r>
              <a:rPr lang="en-US" altLang="zh-CN" sz="2800" b="1" i="1" dirty="0">
                <a:solidFill>
                  <a:srgbClr val="CC3300"/>
                </a:solidFill>
                <a:latin typeface="Times New Roman" pitchFamily="18" charset="0"/>
              </a:rPr>
              <a:t>F</a:t>
            </a:r>
            <a:r>
              <a:rPr lang="en-US" altLang="zh-CN" sz="2800" b="1" dirty="0">
                <a:solidFill>
                  <a:srgbClr val="CC3300"/>
                </a:solidFill>
                <a:latin typeface="Times New Roman" pitchFamily="18" charset="0"/>
              </a:rPr>
              <a:t>(</a:t>
            </a:r>
            <a:r>
              <a:rPr lang="en-US" altLang="zh-CN" sz="2800" b="1" i="1" dirty="0" err="1">
                <a:solidFill>
                  <a:srgbClr val="CC3300"/>
                </a:solidFill>
                <a:latin typeface="Times New Roman" pitchFamily="18" charset="0"/>
              </a:rPr>
              <a:t>x,y</a:t>
            </a:r>
            <a:r>
              <a:rPr lang="en-US" altLang="zh-CN" sz="2800" b="1" dirty="0">
                <a:solidFill>
                  <a:srgbClr val="CC3300"/>
                </a:solidFill>
                <a:latin typeface="Times New Roman" pitchFamily="18" charset="0"/>
              </a:rPr>
              <a:t>): </a:t>
            </a:r>
            <a:r>
              <a:rPr lang="en-US" altLang="zh-CN" sz="2800" b="1" i="1" dirty="0">
                <a:solidFill>
                  <a:srgbClr val="CC3300"/>
                </a:solidFill>
                <a:latin typeface="Times New Roman" pitchFamily="18" charset="0"/>
              </a:rPr>
              <a:t>x</a:t>
            </a:r>
            <a:r>
              <a:rPr lang="zh-CN" altLang="en-US" sz="2800" b="1" dirty="0">
                <a:solidFill>
                  <a:srgbClr val="CC3300"/>
                </a:solidFill>
                <a:latin typeface="Times New Roman" pitchFamily="18" charset="0"/>
              </a:rPr>
              <a:t>位于</a:t>
            </a:r>
            <a:r>
              <a:rPr lang="en-US" altLang="zh-CN" sz="2800" b="1" dirty="0">
                <a:solidFill>
                  <a:srgbClr val="CC3300"/>
                </a:solidFill>
                <a:latin typeface="Times New Roman" pitchFamily="18" charset="0"/>
              </a:rPr>
              <a:t>y</a:t>
            </a:r>
            <a:r>
              <a:rPr lang="zh-CN" altLang="en-US" sz="2800" b="1" dirty="0">
                <a:solidFill>
                  <a:srgbClr val="CC3300"/>
                </a:solidFill>
                <a:latin typeface="Times New Roman" pitchFamily="18" charset="0"/>
              </a:rPr>
              <a:t>，</a:t>
            </a:r>
          </a:p>
          <a:p>
            <a:pPr algn="just" eaLnBrk="1" hangingPunct="1">
              <a:buFontTx/>
              <a:buNone/>
              <a:defRPr/>
            </a:pPr>
            <a:r>
              <a:rPr lang="zh-CN" altLang="en-US" sz="2800" b="1" dirty="0">
                <a:solidFill>
                  <a:srgbClr val="CC3300"/>
                </a:solidFill>
                <a:latin typeface="Times New Roman" pitchFamily="18" charset="0"/>
              </a:rPr>
              <a:t>    符号化为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itchFamily="18" charset="0"/>
              </a:rPr>
              <a:t>F</a:t>
            </a:r>
            <a:r>
              <a:rPr lang="en-US" altLang="zh-CN" sz="2800" b="1" dirty="0">
                <a:solidFill>
                  <a:srgbClr val="3366CC"/>
                </a:solidFill>
                <a:latin typeface="Times New Roman" pitchFamily="18" charset="0"/>
              </a:rPr>
              <a:t>(</a:t>
            </a:r>
            <a:r>
              <a:rPr lang="en-US" altLang="zh-CN" sz="2800" b="1" i="1" dirty="0" err="1">
                <a:solidFill>
                  <a:srgbClr val="3366CC"/>
                </a:solidFill>
                <a:latin typeface="Times New Roman" pitchFamily="18" charset="0"/>
              </a:rPr>
              <a:t>a,b</a:t>
            </a:r>
            <a:r>
              <a:rPr lang="en-US" altLang="zh-CN" sz="2800" b="1" dirty="0">
                <a:solidFill>
                  <a:srgbClr val="3366CC"/>
                </a:solidFill>
                <a:latin typeface="Times New Roman" pitchFamily="18" charset="0"/>
              </a:rPr>
              <a:t>)</a:t>
            </a:r>
            <a:r>
              <a:rPr lang="zh-CN" altLang="en-US" sz="2800" b="1" dirty="0">
                <a:solidFill>
                  <a:srgbClr val="3366CC"/>
                </a:solidFill>
                <a:latin typeface="Times New Roman" pitchFamily="18" charset="0"/>
              </a:rPr>
              <a:t>。</a:t>
            </a:r>
            <a:endParaRPr lang="en-US" altLang="zh-CN" sz="2800" b="1" dirty="0">
              <a:solidFill>
                <a:srgbClr val="3366C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43663" y="5991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048982-83FF-4A57-83E2-91574B9E79E6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/>
          </a:p>
        </p:txBody>
      </p:sp>
      <p:sp>
        <p:nvSpPr>
          <p:cNvPr id="24586" name="Text Box 9"/>
          <p:cNvSpPr txBox="1">
            <a:spLocks noChangeArrowheads="1"/>
          </p:cNvSpPr>
          <p:nvPr/>
        </p:nvSpPr>
        <p:spPr bwMode="auto">
          <a:xfrm>
            <a:off x="324532" y="1412776"/>
            <a:ext cx="8595824" cy="4936736"/>
          </a:xfrm>
          <a:prstGeom prst="rect">
            <a:avLst/>
          </a:prstGeom>
          <a:solidFill>
            <a:srgbClr val="D9F1FF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(2) </a:t>
            </a:r>
            <a:r>
              <a:rPr lang="el-GR" altLang="zh-CN" b="1" dirty="0">
                <a:latin typeface="Times New Roman" panose="02020603050405020304" pitchFamily="18" charset="0"/>
              </a:rPr>
              <a:t>π</a:t>
            </a:r>
            <a:r>
              <a:rPr lang="zh-CN" altLang="en-US" b="1" dirty="0">
                <a:latin typeface="Times New Roman" panose="02020603050405020304" pitchFamily="18" charset="0"/>
              </a:rPr>
              <a:t>是无理数仅当 </a:t>
            </a:r>
            <a:r>
              <a:rPr lang="en-US" altLang="zh-CN" b="1" dirty="0">
                <a:latin typeface="Times New Roman" panose="02020603050405020304" pitchFamily="18" charset="0"/>
              </a:rPr>
              <a:t>ⅇ</a:t>
            </a:r>
            <a:r>
              <a:rPr lang="zh-CN" altLang="en-US" b="1" dirty="0">
                <a:latin typeface="Times New Roman" panose="02020603050405020304" pitchFamily="18" charset="0"/>
              </a:rPr>
              <a:t> 是有理数。</a:t>
            </a:r>
          </a:p>
          <a:p>
            <a:pPr algn="just" eaLnBrk="1" hangingPunct="1"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solidFill>
                  <a:srgbClr val="FF9900"/>
                </a:solidFill>
                <a:latin typeface="Times New Roman" panose="02020603050405020304" pitchFamily="18" charset="0"/>
              </a:rPr>
              <a:t>在命题逻辑中</a:t>
            </a:r>
            <a:r>
              <a:rPr lang="en-US" altLang="zh-CN" sz="2800" b="1" dirty="0">
                <a:solidFill>
                  <a:srgbClr val="FF9900"/>
                </a:solidFill>
                <a:latin typeface="Times New Roman" panose="02020603050405020304" pitchFamily="18" charset="0"/>
              </a:rPr>
              <a:t>,  </a:t>
            </a:r>
            <a:r>
              <a:rPr lang="zh-CN" altLang="en-US" sz="2800" b="1" dirty="0">
                <a:solidFill>
                  <a:srgbClr val="FF9900"/>
                </a:solidFill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solidFill>
                  <a:srgbClr val="FF9900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800" b="1" dirty="0">
                <a:solidFill>
                  <a:srgbClr val="FF9900"/>
                </a:solidFill>
                <a:latin typeface="Times New Roman" panose="02020603050405020304" pitchFamily="18" charset="0"/>
              </a:rPr>
              <a:t>：</a:t>
            </a:r>
            <a:r>
              <a:rPr lang="el-GR" altLang="zh-CN" sz="2800" b="1" dirty="0">
                <a:latin typeface="Times New Roman" panose="02020603050405020304" pitchFamily="18" charset="0"/>
              </a:rPr>
              <a:t> π</a:t>
            </a:r>
            <a:r>
              <a:rPr lang="zh-CN" altLang="en-US" sz="2800" b="1" dirty="0">
                <a:solidFill>
                  <a:srgbClr val="FF9900"/>
                </a:solidFill>
                <a:latin typeface="Times New Roman" panose="02020603050405020304" pitchFamily="18" charset="0"/>
              </a:rPr>
              <a:t>是无理数，</a:t>
            </a:r>
            <a:r>
              <a:rPr lang="en-US" altLang="zh-CN" sz="2800" b="1" i="1" dirty="0">
                <a:solidFill>
                  <a:srgbClr val="FF9900"/>
                </a:solidFill>
                <a:latin typeface="Times New Roman" panose="02020603050405020304" pitchFamily="18" charset="0"/>
              </a:rPr>
              <a:t>q</a:t>
            </a:r>
            <a:r>
              <a:rPr lang="zh-CN" altLang="en-US" sz="2800" b="1" dirty="0">
                <a:solidFill>
                  <a:srgbClr val="FF9900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dirty="0">
                <a:latin typeface="Times New Roman" panose="02020603050405020304" pitchFamily="18" charset="0"/>
              </a:rPr>
              <a:t>ⅇ</a:t>
            </a:r>
            <a:r>
              <a:rPr lang="zh-CN" altLang="en-US" sz="2800" b="1" dirty="0">
                <a:solidFill>
                  <a:srgbClr val="FF9900"/>
                </a:solidFill>
                <a:latin typeface="Times New Roman" panose="02020603050405020304" pitchFamily="18" charset="0"/>
              </a:rPr>
              <a:t>是有理数</a:t>
            </a:r>
            <a:r>
              <a:rPr lang="en-US" altLang="zh-CN" sz="2800" b="1" dirty="0">
                <a:solidFill>
                  <a:srgbClr val="FF99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9900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solidFill>
                  <a:srgbClr val="FF9900"/>
                </a:solidFill>
                <a:latin typeface="Times New Roman" panose="02020603050405020304" pitchFamily="18" charset="0"/>
              </a:rPr>
              <a:t>符号化为   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p 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 q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dirty="0">
                <a:solidFill>
                  <a:srgbClr val="FF99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9900"/>
                </a:solidFill>
                <a:latin typeface="Times New Roman" panose="02020603050405020304" pitchFamily="18" charset="0"/>
              </a:rPr>
              <a:t>这是假命题 。</a:t>
            </a:r>
          </a:p>
          <a:p>
            <a:pPr algn="just" eaLnBrk="1" hangingPunct="1"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在一阶逻辑中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solidFill>
                  <a:srgbClr val="CC33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CC33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): </a:t>
            </a:r>
            <a:r>
              <a:rPr lang="en-US" altLang="zh-CN" sz="2800" b="1" i="1" dirty="0">
                <a:solidFill>
                  <a:srgbClr val="CC33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是无理数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rgbClr val="CC33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CC33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): </a:t>
            </a:r>
            <a:r>
              <a:rPr lang="en-US" altLang="zh-CN" sz="2800" b="1" i="1" dirty="0">
                <a:solidFill>
                  <a:srgbClr val="CC33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是有理数</a:t>
            </a:r>
          </a:p>
          <a:p>
            <a:pPr algn="just" eaLnBrk="1" hangingPunct="1"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    符号化为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(</a:t>
            </a:r>
            <a:r>
              <a:rPr lang="el-GR" altLang="zh-CN" sz="2800" b="1" dirty="0">
                <a:latin typeface="Times New Roman" panose="02020603050405020304" pitchFamily="18" charset="0"/>
              </a:rPr>
              <a:t>π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</a:rPr>
              <a:t>ⅇ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。</a:t>
            </a:r>
            <a:endParaRPr lang="zh-CN" altLang="en-US" sz="2800" b="1" dirty="0">
              <a:solidFill>
                <a:srgbClr val="CC33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(3) </a:t>
            </a:r>
            <a:r>
              <a:rPr lang="zh-CN" altLang="en-US" b="1" dirty="0">
                <a:latin typeface="Times New Roman" panose="02020603050405020304" pitchFamily="18" charset="0"/>
              </a:rPr>
              <a:t>如果</a:t>
            </a:r>
            <a:r>
              <a:rPr lang="en-US" altLang="zh-CN" b="1" dirty="0">
                <a:latin typeface="Times New Roman" panose="02020603050405020304" pitchFamily="18" charset="0"/>
              </a:rPr>
              <a:t>2&gt;3</a:t>
            </a:r>
            <a:r>
              <a:rPr lang="zh-CN" altLang="en-US" b="1" dirty="0">
                <a:latin typeface="Times New Roman" panose="02020603050405020304" pitchFamily="18" charset="0"/>
              </a:rPr>
              <a:t>，则</a:t>
            </a:r>
            <a:r>
              <a:rPr lang="en-US" altLang="zh-CN" b="1" dirty="0">
                <a:latin typeface="Times New Roman" panose="02020603050405020304" pitchFamily="18" charset="0"/>
              </a:rPr>
              <a:t>3&lt;4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solidFill>
                  <a:srgbClr val="FF9900"/>
                </a:solidFill>
                <a:latin typeface="Times New Roman" panose="02020603050405020304" pitchFamily="18" charset="0"/>
              </a:rPr>
              <a:t>在命题逻辑中</a:t>
            </a:r>
            <a:r>
              <a:rPr lang="en-US" altLang="zh-CN" sz="2800" b="1" dirty="0">
                <a:solidFill>
                  <a:srgbClr val="FF99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rgbClr val="FF9900"/>
                </a:solidFill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solidFill>
                  <a:srgbClr val="FF9900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800" b="1" dirty="0">
                <a:solidFill>
                  <a:srgbClr val="FF9900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dirty="0">
                <a:solidFill>
                  <a:srgbClr val="FF9900"/>
                </a:solidFill>
                <a:latin typeface="Times New Roman" panose="02020603050405020304" pitchFamily="18" charset="0"/>
              </a:rPr>
              <a:t>2&gt;3</a:t>
            </a:r>
            <a:r>
              <a:rPr lang="zh-CN" altLang="en-US" sz="2800" b="1" dirty="0">
                <a:solidFill>
                  <a:srgbClr val="FF99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solidFill>
                  <a:srgbClr val="FF9900"/>
                </a:solidFill>
                <a:latin typeface="Times New Roman" panose="02020603050405020304" pitchFamily="18" charset="0"/>
              </a:rPr>
              <a:t>q</a:t>
            </a:r>
            <a:r>
              <a:rPr lang="zh-CN" altLang="en-US" sz="2800" b="1" dirty="0">
                <a:solidFill>
                  <a:srgbClr val="FF9900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dirty="0">
                <a:solidFill>
                  <a:srgbClr val="FF9900"/>
                </a:solidFill>
                <a:latin typeface="Times New Roman" panose="02020603050405020304" pitchFamily="18" charset="0"/>
              </a:rPr>
              <a:t>3&lt;4. </a:t>
            </a:r>
          </a:p>
          <a:p>
            <a:pPr algn="just" eaLnBrk="1" hangingPunct="1"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9900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solidFill>
                  <a:srgbClr val="FF9900"/>
                </a:solidFill>
                <a:latin typeface="Times New Roman" panose="02020603050405020304" pitchFamily="18" charset="0"/>
              </a:rPr>
              <a:t>符号化为 </a:t>
            </a:r>
            <a:r>
              <a:rPr lang="en-US" altLang="zh-CN" sz="2800" b="1" i="1" dirty="0" err="1">
                <a:solidFill>
                  <a:srgbClr val="3366CC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 err="1">
                <a:solidFill>
                  <a:srgbClr val="3366CC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dirty="0">
                <a:solidFill>
                  <a:srgbClr val="FF99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solidFill>
                  <a:srgbClr val="FF9900"/>
                </a:solidFill>
                <a:latin typeface="Times New Roman" panose="02020603050405020304" pitchFamily="18" charset="0"/>
              </a:rPr>
              <a:t>这是真命题。</a:t>
            </a:r>
          </a:p>
          <a:p>
            <a:pPr algn="just" eaLnBrk="1" hangingPunct="1"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在一阶逻辑中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solidFill>
                  <a:srgbClr val="CC33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rgbClr val="CC33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rgbClr val="CC33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rgbClr val="CC33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solidFill>
                  <a:srgbClr val="CC33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 i="1" dirty="0">
                <a:solidFill>
                  <a:srgbClr val="CC3300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solidFill>
                  <a:srgbClr val="CC33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rgbClr val="CC33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rgbClr val="CC33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rgbClr val="CC33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solidFill>
                  <a:srgbClr val="CC33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solidFill>
                  <a:srgbClr val="CC3300"/>
                </a:solidFill>
                <a:latin typeface="Times New Roman" panose="02020603050405020304" pitchFamily="18" charset="0"/>
              </a:rPr>
              <a:t>y,</a:t>
            </a:r>
            <a:endParaRPr lang="en-US" altLang="zh-CN" sz="2800" b="1" dirty="0">
              <a:solidFill>
                <a:srgbClr val="CC33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符号化为 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(2,3)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(3,4)</a:t>
            </a: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。</a:t>
            </a:r>
            <a:endParaRPr lang="en-US" altLang="zh-CN" sz="1800" dirty="0">
              <a:solidFill>
                <a:srgbClr val="3366CC"/>
              </a:solidFill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312149" y="207962"/>
            <a:ext cx="8229600" cy="914400"/>
          </a:xfrm>
        </p:spPr>
        <p:txBody>
          <a:bodyPr/>
          <a:lstStyle/>
          <a:p>
            <a:pPr eaLnBrk="1" hangingPunct="1"/>
            <a:r>
              <a:rPr lang="zh-CN" altLang="en-US" sz="4000" b="1">
                <a:latin typeface="Times New Roman" panose="02020603050405020304" pitchFamily="18" charset="0"/>
              </a:rPr>
              <a:t>例</a:t>
            </a:r>
            <a:r>
              <a:rPr lang="en-US" altLang="zh-CN" sz="4000" b="1">
                <a:latin typeface="Times New Roman" panose="02020603050405020304" pitchFamily="18" charset="0"/>
              </a:rPr>
              <a:t>1(</a:t>
            </a:r>
            <a:r>
              <a:rPr lang="zh-CN" altLang="en-US" sz="4000" b="1">
                <a:latin typeface="Times New Roman" panose="02020603050405020304" pitchFamily="18" charset="0"/>
              </a:rPr>
              <a:t>续</a:t>
            </a:r>
            <a:r>
              <a:rPr lang="en-US" altLang="zh-CN" sz="4000" b="1"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765EAE-91CB-4E74-9A84-51C5A391BB01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/>
          </a:p>
        </p:txBody>
      </p:sp>
      <p:sp>
        <p:nvSpPr>
          <p:cNvPr id="25603" name="Rectangle 1026"/>
          <p:cNvSpPr>
            <a:spLocks noChangeArrowheads="1"/>
          </p:cNvSpPr>
          <p:nvPr/>
        </p:nvSpPr>
        <p:spPr bwMode="auto">
          <a:xfrm>
            <a:off x="228600" y="762000"/>
            <a:ext cx="86106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8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8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5604" name="Rectangle 1032"/>
          <p:cNvSpPr>
            <a:spLocks noGrp="1" noChangeArrowheads="1"/>
          </p:cNvSpPr>
          <p:nvPr>
            <p:ph type="title"/>
          </p:nvPr>
        </p:nvSpPr>
        <p:spPr>
          <a:xfrm>
            <a:off x="444500" y="360363"/>
            <a:ext cx="8362950" cy="739775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latin typeface="Times New Roman" panose="02020603050405020304" pitchFamily="18" charset="0"/>
              </a:rPr>
              <a:t>例</a:t>
            </a:r>
            <a:r>
              <a:rPr lang="en-US" altLang="zh-CN" sz="4000" b="1" dirty="0">
                <a:latin typeface="Times New Roman" panose="02020603050405020304" pitchFamily="18" charset="0"/>
              </a:rPr>
              <a:t>1(</a:t>
            </a:r>
            <a:r>
              <a:rPr lang="zh-CN" altLang="en-US" sz="4000" b="1" dirty="0">
                <a:latin typeface="Times New Roman" panose="02020603050405020304" pitchFamily="18" charset="0"/>
              </a:rPr>
              <a:t>续</a:t>
            </a:r>
            <a:r>
              <a:rPr lang="en-US" altLang="zh-CN" sz="4000" b="1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5605" name="Rectangle 1033"/>
          <p:cNvSpPr>
            <a:spLocks noGrp="1" noChangeArrowheads="1"/>
          </p:cNvSpPr>
          <p:nvPr>
            <p:ph type="body" idx="1"/>
          </p:nvPr>
        </p:nvSpPr>
        <p:spPr>
          <a:xfrm>
            <a:off x="444500" y="1501775"/>
            <a:ext cx="8002587" cy="4824413"/>
          </a:xfrm>
          <a:solidFill>
            <a:srgbClr val="D9F1FF"/>
          </a:solidFill>
          <a:ln>
            <a:solidFill>
              <a:srgbClr val="333399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CN" b="1" dirty="0"/>
              <a:t>(4) </a:t>
            </a:r>
            <a:r>
              <a:rPr lang="zh-CN" altLang="en-US" b="1" dirty="0"/>
              <a:t>如果张明比李民高，李民比赵亮高，则张明比赵亮高。</a:t>
            </a:r>
            <a:endParaRPr lang="en-US" altLang="zh-CN" b="1" dirty="0"/>
          </a:p>
          <a:p>
            <a:pPr marL="0" indent="0" eaLnBrk="1" hangingPunct="1">
              <a:buFontTx/>
              <a:buNone/>
            </a:pPr>
            <a:r>
              <a:rPr lang="zh-CN" altLang="en-US" sz="2800" b="1" dirty="0">
                <a:solidFill>
                  <a:srgbClr val="FF9900"/>
                </a:solidFill>
              </a:rPr>
              <a:t>在命题逻辑中</a:t>
            </a:r>
            <a:r>
              <a:rPr lang="en-US" altLang="zh-CN" sz="2800" b="1" dirty="0">
                <a:solidFill>
                  <a:srgbClr val="FF9900"/>
                </a:solidFill>
              </a:rPr>
              <a:t>, </a:t>
            </a:r>
            <a:r>
              <a:rPr lang="zh-CN" altLang="en-US" sz="2800" b="1" dirty="0">
                <a:solidFill>
                  <a:srgbClr val="FF9900"/>
                </a:solidFill>
              </a:rPr>
              <a:t>设 </a:t>
            </a:r>
            <a:r>
              <a:rPr lang="en-US" altLang="zh-CN" sz="2800" b="1" i="1" dirty="0">
                <a:solidFill>
                  <a:srgbClr val="FF9900"/>
                </a:solidFill>
              </a:rPr>
              <a:t>p</a:t>
            </a:r>
            <a:r>
              <a:rPr lang="zh-CN" altLang="en-US" sz="2800" b="1" dirty="0">
                <a:solidFill>
                  <a:srgbClr val="FF9900"/>
                </a:solidFill>
              </a:rPr>
              <a:t>：张明比李民高，</a:t>
            </a:r>
            <a:r>
              <a:rPr lang="en-US" altLang="zh-CN" sz="2800" b="1" i="1" dirty="0">
                <a:solidFill>
                  <a:srgbClr val="FF9900"/>
                </a:solidFill>
              </a:rPr>
              <a:t>q</a:t>
            </a:r>
            <a:r>
              <a:rPr lang="zh-CN" altLang="en-US" sz="2800" b="1" dirty="0">
                <a:solidFill>
                  <a:srgbClr val="FF9900"/>
                </a:solidFill>
              </a:rPr>
              <a:t>：李民比赵亮高</a:t>
            </a:r>
            <a:r>
              <a:rPr lang="en-US" altLang="zh-CN" sz="2800" b="1" dirty="0">
                <a:solidFill>
                  <a:srgbClr val="FF9900"/>
                </a:solidFill>
              </a:rPr>
              <a:t>, </a:t>
            </a:r>
            <a:r>
              <a:rPr lang="en-US" altLang="zh-CN" sz="2800" b="1" i="1" dirty="0">
                <a:solidFill>
                  <a:srgbClr val="FF9900"/>
                </a:solidFill>
              </a:rPr>
              <a:t>r </a:t>
            </a:r>
            <a:r>
              <a:rPr lang="en-US" altLang="zh-CN" sz="2800" b="1" dirty="0">
                <a:solidFill>
                  <a:srgbClr val="FF9900"/>
                </a:solidFill>
              </a:rPr>
              <a:t>: </a:t>
            </a:r>
            <a:r>
              <a:rPr lang="zh-CN" altLang="en-US" sz="2800" b="1" dirty="0">
                <a:solidFill>
                  <a:srgbClr val="FF9900"/>
                </a:solidFill>
              </a:rPr>
              <a:t>张明比赵亮高。</a:t>
            </a:r>
            <a:endParaRPr lang="en-US" altLang="zh-CN" sz="2800" b="1" dirty="0">
              <a:solidFill>
                <a:srgbClr val="FF9900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zh-CN" altLang="en-US" sz="2800" b="1" dirty="0">
                <a:solidFill>
                  <a:srgbClr val="FF9900"/>
                </a:solidFill>
              </a:rPr>
              <a:t>符号化为： </a:t>
            </a:r>
            <a:r>
              <a:rPr lang="en-US" altLang="zh-CN" sz="2800" b="1" dirty="0">
                <a:solidFill>
                  <a:srgbClr val="3366CC"/>
                </a:solidFill>
              </a:rPr>
              <a:t>(</a:t>
            </a:r>
            <a:r>
              <a:rPr lang="en-US" altLang="zh-CN" sz="2800" b="1" i="1" dirty="0">
                <a:solidFill>
                  <a:srgbClr val="3366CC"/>
                </a:solidFill>
              </a:rPr>
              <a:t>p </a:t>
            </a:r>
            <a:r>
              <a:rPr lang="en-US" altLang="zh-CN" sz="2800" b="1" dirty="0">
                <a:solidFill>
                  <a:srgbClr val="3366CC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800" b="1" i="1" dirty="0">
                <a:solidFill>
                  <a:srgbClr val="3366CC"/>
                </a:solidFill>
              </a:rPr>
              <a:t> q</a:t>
            </a:r>
            <a:r>
              <a:rPr lang="en-US" altLang="zh-CN" sz="2800" b="1" dirty="0">
                <a:solidFill>
                  <a:srgbClr val="3366CC"/>
                </a:solidFill>
              </a:rPr>
              <a:t>)</a:t>
            </a:r>
            <a:r>
              <a:rPr lang="en-US" altLang="zh-CN" sz="2800" b="1" dirty="0">
                <a:solidFill>
                  <a:srgbClr val="3366CC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800" b="1" i="1" dirty="0">
                <a:solidFill>
                  <a:srgbClr val="3366CC"/>
                </a:solidFill>
              </a:rPr>
              <a:t>r</a:t>
            </a:r>
          </a:p>
          <a:p>
            <a:pPr marL="0" indent="0" eaLnBrk="1" hangingPunct="1">
              <a:buFontTx/>
              <a:buNone/>
            </a:pPr>
            <a:r>
              <a:rPr lang="zh-CN" altLang="en-US" sz="2800" b="1" dirty="0">
                <a:solidFill>
                  <a:srgbClr val="CC3300"/>
                </a:solidFill>
              </a:rPr>
              <a:t>在一阶逻辑中</a:t>
            </a:r>
            <a:r>
              <a:rPr lang="en-US" altLang="zh-CN" sz="2800" b="1" dirty="0">
                <a:solidFill>
                  <a:srgbClr val="CC3300"/>
                </a:solidFill>
              </a:rPr>
              <a:t>, </a:t>
            </a:r>
            <a:r>
              <a:rPr lang="zh-CN" altLang="en-US" sz="2800" b="1" dirty="0">
                <a:solidFill>
                  <a:srgbClr val="CC3300"/>
                </a:solidFill>
              </a:rPr>
              <a:t>设 </a:t>
            </a:r>
            <a:r>
              <a:rPr lang="en-US" altLang="zh-CN" sz="2800" b="1" i="1" dirty="0">
                <a:solidFill>
                  <a:srgbClr val="CC3300"/>
                </a:solidFill>
              </a:rPr>
              <a:t>F</a:t>
            </a:r>
            <a:r>
              <a:rPr lang="en-US" altLang="zh-CN" sz="2800" b="1" dirty="0">
                <a:solidFill>
                  <a:srgbClr val="CC3300"/>
                </a:solidFill>
              </a:rPr>
              <a:t>(</a:t>
            </a:r>
            <a:r>
              <a:rPr lang="en-US" altLang="zh-CN" sz="2800" b="1" i="1" dirty="0" err="1">
                <a:solidFill>
                  <a:srgbClr val="CC3300"/>
                </a:solidFill>
              </a:rPr>
              <a:t>x</a:t>
            </a:r>
            <a:r>
              <a:rPr lang="en-US" altLang="zh-CN" sz="2800" b="1" dirty="0" err="1">
                <a:solidFill>
                  <a:srgbClr val="CC3300"/>
                </a:solidFill>
              </a:rPr>
              <a:t>,</a:t>
            </a:r>
            <a:r>
              <a:rPr lang="en-US" altLang="zh-CN" sz="2800" b="1" i="1" dirty="0" err="1">
                <a:solidFill>
                  <a:srgbClr val="CC3300"/>
                </a:solidFill>
              </a:rPr>
              <a:t>y</a:t>
            </a:r>
            <a:r>
              <a:rPr lang="en-US" altLang="zh-CN" sz="2800" b="1" dirty="0">
                <a:solidFill>
                  <a:srgbClr val="CC3300"/>
                </a:solidFill>
              </a:rPr>
              <a:t>)</a:t>
            </a:r>
            <a:r>
              <a:rPr lang="zh-CN" altLang="en-US" sz="2800" b="1" dirty="0">
                <a:solidFill>
                  <a:srgbClr val="CC3300"/>
                </a:solidFill>
              </a:rPr>
              <a:t>：</a:t>
            </a:r>
            <a:r>
              <a:rPr lang="en-US" altLang="zh-CN" sz="2800" b="1" i="1" dirty="0">
                <a:solidFill>
                  <a:srgbClr val="CC3300"/>
                </a:solidFill>
              </a:rPr>
              <a:t>x</a:t>
            </a:r>
            <a:r>
              <a:rPr lang="zh-CN" altLang="en-US" sz="2800" b="1" dirty="0">
                <a:solidFill>
                  <a:srgbClr val="CC3300"/>
                </a:solidFill>
              </a:rPr>
              <a:t>比</a:t>
            </a:r>
            <a:r>
              <a:rPr lang="en-US" altLang="zh-CN" sz="2800" b="1" i="1" dirty="0">
                <a:solidFill>
                  <a:srgbClr val="CC3300"/>
                </a:solidFill>
              </a:rPr>
              <a:t>y</a:t>
            </a:r>
            <a:r>
              <a:rPr lang="zh-CN" altLang="en-US" sz="2800" b="1" dirty="0">
                <a:solidFill>
                  <a:srgbClr val="CC3300"/>
                </a:solidFill>
              </a:rPr>
              <a:t>高</a:t>
            </a:r>
          </a:p>
          <a:p>
            <a:pPr marL="0" indent="0" eaLnBrk="1" hangingPunct="1">
              <a:buFontTx/>
              <a:buNone/>
            </a:pPr>
            <a:r>
              <a:rPr lang="zh-CN" altLang="en-US" sz="2800" b="1" dirty="0">
                <a:solidFill>
                  <a:srgbClr val="CC3300"/>
                </a:solidFill>
              </a:rPr>
              <a:t> </a:t>
            </a:r>
            <a:r>
              <a:rPr lang="en-US" altLang="zh-CN" sz="2800" b="1" i="1" dirty="0">
                <a:solidFill>
                  <a:srgbClr val="CC3300"/>
                </a:solidFill>
              </a:rPr>
              <a:t>a</a:t>
            </a:r>
            <a:r>
              <a:rPr lang="en-US" altLang="zh-CN" sz="2800" b="1" dirty="0">
                <a:solidFill>
                  <a:srgbClr val="CC3300"/>
                </a:solidFill>
              </a:rPr>
              <a:t>:</a:t>
            </a:r>
            <a:r>
              <a:rPr lang="zh-CN" altLang="en-US" sz="2800" b="1" dirty="0">
                <a:solidFill>
                  <a:srgbClr val="CC3300"/>
                </a:solidFill>
              </a:rPr>
              <a:t>张明，</a:t>
            </a:r>
            <a:r>
              <a:rPr lang="en-US" altLang="zh-CN" sz="2800" b="1" i="1" dirty="0">
                <a:solidFill>
                  <a:srgbClr val="CC3300"/>
                </a:solidFill>
              </a:rPr>
              <a:t>b</a:t>
            </a:r>
            <a:r>
              <a:rPr lang="en-US" altLang="zh-CN" sz="2800" b="1" dirty="0">
                <a:solidFill>
                  <a:srgbClr val="CC3300"/>
                </a:solidFill>
              </a:rPr>
              <a:t>:</a:t>
            </a:r>
            <a:r>
              <a:rPr lang="zh-CN" altLang="en-US" sz="2800" b="1" dirty="0">
                <a:solidFill>
                  <a:srgbClr val="CC3300"/>
                </a:solidFill>
              </a:rPr>
              <a:t>李民，</a:t>
            </a:r>
            <a:r>
              <a:rPr lang="en-US" altLang="zh-CN" sz="2800" b="1" i="1" dirty="0">
                <a:solidFill>
                  <a:srgbClr val="CC3300"/>
                </a:solidFill>
              </a:rPr>
              <a:t>c</a:t>
            </a:r>
            <a:r>
              <a:rPr lang="en-US" altLang="zh-CN" sz="2800" b="1" dirty="0">
                <a:solidFill>
                  <a:srgbClr val="CC3300"/>
                </a:solidFill>
              </a:rPr>
              <a:t>:</a:t>
            </a:r>
            <a:r>
              <a:rPr lang="zh-CN" altLang="en-US" sz="2800" b="1" dirty="0">
                <a:solidFill>
                  <a:srgbClr val="CC3300"/>
                </a:solidFill>
              </a:rPr>
              <a:t>赵亮</a:t>
            </a:r>
          </a:p>
          <a:p>
            <a:pPr marL="0" indent="0" eaLnBrk="1" hangingPunct="1">
              <a:buFontTx/>
              <a:buNone/>
            </a:pPr>
            <a:r>
              <a:rPr lang="zh-CN" altLang="en-US" sz="2800" b="1" dirty="0">
                <a:solidFill>
                  <a:srgbClr val="CC3300"/>
                </a:solidFill>
              </a:rPr>
              <a:t>符号化为： </a:t>
            </a:r>
            <a:r>
              <a:rPr lang="en-US" altLang="zh-CN" sz="2800" b="1" dirty="0">
                <a:solidFill>
                  <a:srgbClr val="3366CC"/>
                </a:solidFill>
              </a:rPr>
              <a:t>(</a:t>
            </a:r>
            <a:r>
              <a:rPr lang="en-US" altLang="zh-CN" sz="2800" b="1" i="1" dirty="0">
                <a:solidFill>
                  <a:srgbClr val="3366CC"/>
                </a:solidFill>
              </a:rPr>
              <a:t>F</a:t>
            </a:r>
            <a:r>
              <a:rPr lang="en-US" altLang="zh-CN" sz="2800" b="1" dirty="0">
                <a:solidFill>
                  <a:srgbClr val="3366CC"/>
                </a:solidFill>
              </a:rPr>
              <a:t>(</a:t>
            </a:r>
            <a:r>
              <a:rPr lang="en-US" altLang="zh-CN" sz="2800" b="1" i="1" dirty="0">
                <a:solidFill>
                  <a:srgbClr val="3366CC"/>
                </a:solidFill>
              </a:rPr>
              <a:t>a</a:t>
            </a:r>
            <a:r>
              <a:rPr lang="en-US" altLang="zh-CN" sz="2800" b="1" dirty="0">
                <a:solidFill>
                  <a:srgbClr val="3366CC"/>
                </a:solidFill>
              </a:rPr>
              <a:t>, </a:t>
            </a:r>
            <a:r>
              <a:rPr lang="en-US" altLang="zh-CN" sz="2800" b="1" i="1" dirty="0">
                <a:solidFill>
                  <a:srgbClr val="3366CC"/>
                </a:solidFill>
              </a:rPr>
              <a:t>b</a:t>
            </a:r>
            <a:r>
              <a:rPr lang="en-US" altLang="zh-CN" sz="2800" b="1" dirty="0">
                <a:solidFill>
                  <a:srgbClr val="3366CC"/>
                </a:solidFill>
              </a:rPr>
              <a:t>)</a:t>
            </a:r>
            <a:r>
              <a:rPr lang="en-US" altLang="zh-CN" sz="2800" b="1" i="1" dirty="0">
                <a:solidFill>
                  <a:srgbClr val="3366CC"/>
                </a:solidFill>
              </a:rPr>
              <a:t> </a:t>
            </a:r>
            <a:r>
              <a:rPr lang="en-US" altLang="zh-CN" sz="2800" b="1" dirty="0">
                <a:solidFill>
                  <a:srgbClr val="3366CC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800" b="1" i="1" dirty="0">
                <a:solidFill>
                  <a:srgbClr val="3366CC"/>
                </a:solidFill>
              </a:rPr>
              <a:t> F</a:t>
            </a:r>
            <a:r>
              <a:rPr lang="en-US" altLang="zh-CN" sz="2800" b="1" dirty="0">
                <a:solidFill>
                  <a:srgbClr val="3366CC"/>
                </a:solidFill>
              </a:rPr>
              <a:t>(</a:t>
            </a:r>
            <a:r>
              <a:rPr lang="en-US" altLang="zh-CN" sz="2800" b="1" i="1" dirty="0">
                <a:solidFill>
                  <a:srgbClr val="3366CC"/>
                </a:solidFill>
              </a:rPr>
              <a:t>b</a:t>
            </a:r>
            <a:r>
              <a:rPr lang="en-US" altLang="zh-CN" sz="2800" b="1" dirty="0">
                <a:solidFill>
                  <a:srgbClr val="3366CC"/>
                </a:solidFill>
              </a:rPr>
              <a:t>, </a:t>
            </a:r>
            <a:r>
              <a:rPr lang="en-US" altLang="zh-CN" sz="2800" b="1" i="1" dirty="0">
                <a:solidFill>
                  <a:srgbClr val="3366CC"/>
                </a:solidFill>
              </a:rPr>
              <a:t>c</a:t>
            </a:r>
            <a:r>
              <a:rPr lang="en-US" altLang="zh-CN" sz="2800" b="1" dirty="0">
                <a:solidFill>
                  <a:srgbClr val="3366CC"/>
                </a:solidFill>
              </a:rPr>
              <a:t>) )</a:t>
            </a:r>
            <a:r>
              <a:rPr lang="en-US" altLang="zh-CN" sz="2800" b="1" dirty="0">
                <a:solidFill>
                  <a:srgbClr val="3366CC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800" b="1" i="1" dirty="0">
                <a:solidFill>
                  <a:srgbClr val="3366CC"/>
                </a:solidFill>
              </a:rPr>
              <a:t>F</a:t>
            </a:r>
            <a:r>
              <a:rPr lang="en-US" altLang="zh-CN" sz="2800" b="1" dirty="0">
                <a:solidFill>
                  <a:srgbClr val="3366CC"/>
                </a:solidFill>
              </a:rPr>
              <a:t>(</a:t>
            </a:r>
            <a:r>
              <a:rPr lang="en-US" altLang="zh-CN" sz="2800" b="1" i="1" dirty="0">
                <a:solidFill>
                  <a:srgbClr val="3366CC"/>
                </a:solidFill>
              </a:rPr>
              <a:t>a</a:t>
            </a:r>
            <a:r>
              <a:rPr lang="en-US" altLang="zh-CN" sz="2800" b="1" dirty="0">
                <a:solidFill>
                  <a:srgbClr val="3366CC"/>
                </a:solidFill>
              </a:rPr>
              <a:t>, </a:t>
            </a:r>
            <a:r>
              <a:rPr lang="en-US" altLang="zh-CN" sz="2800" b="1" i="1" dirty="0">
                <a:solidFill>
                  <a:srgbClr val="3366CC"/>
                </a:solidFill>
              </a:rPr>
              <a:t>c</a:t>
            </a:r>
            <a:r>
              <a:rPr lang="en-US" altLang="zh-CN" sz="2800" b="1" dirty="0">
                <a:solidFill>
                  <a:srgbClr val="3366CC"/>
                </a:solidFill>
              </a:rPr>
              <a:t>)</a:t>
            </a:r>
            <a:r>
              <a:rPr lang="en-US" altLang="zh-CN" sz="2800" b="1" dirty="0">
                <a:solidFill>
                  <a:srgbClr val="CC3300"/>
                </a:solidFill>
              </a:rPr>
              <a:t> </a:t>
            </a:r>
            <a:endParaRPr lang="en-US" altLang="zh-CN" sz="2800" dirty="0">
              <a:solidFill>
                <a:srgbClr val="CC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74A2E2-EB52-44B1-8818-76CFA38E3C7F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/>
          </a:p>
        </p:txBody>
      </p:sp>
      <p:sp>
        <p:nvSpPr>
          <p:cNvPr id="175106" name="Rectangle 2"/>
          <p:cNvSpPr>
            <a:spLocks noChangeArrowheads="1"/>
          </p:cNvSpPr>
          <p:nvPr/>
        </p:nvSpPr>
        <p:spPr bwMode="auto">
          <a:xfrm>
            <a:off x="323528" y="1412776"/>
            <a:ext cx="8363272" cy="176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u"/>
              <a:defRPr/>
            </a:pP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量词</a:t>
            </a:r>
            <a:r>
              <a:rPr lang="en-US" altLang="zh-CN" sz="3200" b="1" dirty="0">
                <a:latin typeface="Times New Roman" pitchFamily="18" charset="0"/>
              </a:rPr>
              <a:t>: </a:t>
            </a:r>
            <a:r>
              <a:rPr lang="zh-CN" altLang="en-US" sz="3200" b="1" dirty="0">
                <a:latin typeface="Times New Roman" pitchFamily="18" charset="0"/>
              </a:rPr>
              <a:t>表示数量的词。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3200" b="1" dirty="0">
                <a:latin typeface="Times New Roman" pitchFamily="18" charset="0"/>
              </a:rPr>
              <a:t>     例如</a:t>
            </a:r>
            <a:r>
              <a:rPr lang="zh-CN" altLang="en-US" sz="3200" b="1" dirty="0">
                <a:latin typeface="Times New Roman" pitchFamily="18" charset="0"/>
                <a:sym typeface="Wingdings" pitchFamily="2" charset="2"/>
              </a:rPr>
              <a:t>：（</a:t>
            </a:r>
            <a:r>
              <a:rPr lang="en-US" altLang="zh-CN" sz="3200" b="1" dirty="0">
                <a:latin typeface="Times New Roman" pitchFamily="18" charset="0"/>
                <a:sym typeface="Wingdings" pitchFamily="2" charset="2"/>
              </a:rPr>
              <a:t>1</a:t>
            </a:r>
            <a:r>
              <a:rPr lang="zh-CN" altLang="en-US" sz="3200" b="1" dirty="0">
                <a:latin typeface="Times New Roman" pitchFamily="18" charset="0"/>
                <a:sym typeface="Wingdings" pitchFamily="2" charset="2"/>
              </a:rPr>
              <a:t>）</a:t>
            </a:r>
            <a:r>
              <a:rPr lang="zh-CN" alt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所有的</a:t>
            </a:r>
            <a:r>
              <a:rPr lang="zh-CN" altLang="en-US" sz="3200" b="1" dirty="0">
                <a:latin typeface="Times New Roman" pitchFamily="18" charset="0"/>
              </a:rPr>
              <a:t>人都要死的；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3200" b="1" dirty="0">
                <a:latin typeface="Times New Roman" pitchFamily="18" charset="0"/>
              </a:rPr>
              <a:t>                 （</a:t>
            </a:r>
            <a:r>
              <a:rPr lang="en-US" altLang="zh-CN" sz="3200" b="1" dirty="0">
                <a:latin typeface="Times New Roman" pitchFamily="18" charset="0"/>
              </a:rPr>
              <a:t>2</a:t>
            </a:r>
            <a:r>
              <a:rPr lang="zh-CN" altLang="en-US" sz="3200" b="1" dirty="0">
                <a:latin typeface="Times New Roman" pitchFamily="18" charset="0"/>
              </a:rPr>
              <a:t>）</a:t>
            </a:r>
            <a:r>
              <a:rPr lang="zh-CN" alt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有的</a:t>
            </a:r>
            <a:r>
              <a:rPr lang="zh-CN" altLang="en-US" sz="3200" b="1" dirty="0">
                <a:latin typeface="Times New Roman" pitchFamily="18" charset="0"/>
              </a:rPr>
              <a:t>人活一百岁以上；</a:t>
            </a:r>
          </a:p>
        </p:txBody>
      </p:sp>
      <p:sp>
        <p:nvSpPr>
          <p:cNvPr id="2" name="矩形 1"/>
          <p:cNvSpPr/>
          <p:nvPr/>
        </p:nvSpPr>
        <p:spPr>
          <a:xfrm>
            <a:off x="323528" y="188640"/>
            <a:ext cx="358143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44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基本概念</a:t>
            </a:r>
            <a:r>
              <a:rPr lang="en-US" altLang="zh-CN" sz="44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zh-CN" altLang="en-US" sz="44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续</a:t>
            </a:r>
            <a:r>
              <a:rPr lang="en-US" altLang="zh-CN" sz="44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783487" y="5146537"/>
            <a:ext cx="78076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3200" b="1" dirty="0">
                <a:latin typeface="Times New Roman" pitchFamily="18" charset="0"/>
                <a:sym typeface="Symbol" pitchFamily="18" charset="2"/>
              </a:rPr>
              <a:t>例（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1</a:t>
            </a:r>
            <a:r>
              <a:rPr lang="zh-CN" altLang="en-US" sz="3200" b="1" dirty="0">
                <a:latin typeface="Times New Roman" pitchFamily="18" charset="0"/>
                <a:sym typeface="Symbol" pitchFamily="18" charset="2"/>
              </a:rPr>
              <a:t>）可表示为：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3200" b="1" i="1" dirty="0">
                <a:latin typeface="Times New Roman" pitchFamily="18" charset="0"/>
              </a:rPr>
              <a:t>x F(x)</a:t>
            </a:r>
            <a:r>
              <a:rPr lang="zh-CN" altLang="en-US" sz="3200" b="1" dirty="0">
                <a:latin typeface="Times New Roman" pitchFamily="18" charset="0"/>
              </a:rPr>
              <a:t>，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其中</a:t>
            </a:r>
            <a:r>
              <a:rPr lang="en-US" altLang="zh-CN" sz="3200" b="1" i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F(x)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：</a:t>
            </a:r>
            <a:r>
              <a:rPr lang="zh-CN" altLang="en-US" sz="3200" b="1" i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 </a:t>
            </a:r>
            <a:r>
              <a:rPr lang="en-US" altLang="zh-CN" sz="3200" b="1" i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x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是要死的，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个体域为人类集合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23528" y="3267219"/>
            <a:ext cx="8280920" cy="176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/>
            </a:pPr>
            <a:r>
              <a:rPr lang="zh-CN" altLang="en-US" sz="32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全称量词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: </a:t>
            </a:r>
            <a:r>
              <a:rPr lang="zh-CN" altLang="en-US" sz="3200" b="1" dirty="0">
                <a:latin typeface="Times New Roman" pitchFamily="18" charset="0"/>
                <a:sym typeface="Symbol" pitchFamily="18" charset="2"/>
              </a:rPr>
              <a:t>表示任意的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zh-CN" altLang="en-US" sz="3200" b="1" dirty="0">
                <a:latin typeface="Times New Roman" pitchFamily="18" charset="0"/>
                <a:sym typeface="Symbol" pitchFamily="18" charset="2"/>
              </a:rPr>
              <a:t>所有的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zh-CN" altLang="en-US" sz="3200" b="1" dirty="0">
                <a:latin typeface="Times New Roman" pitchFamily="18" charset="0"/>
                <a:sym typeface="Symbol" pitchFamily="18" charset="2"/>
              </a:rPr>
              <a:t>一切的等。</a:t>
            </a:r>
            <a:endParaRPr lang="zh-CN" altLang="en-US" sz="3200" b="1" dirty="0">
              <a:latin typeface="Times New Roman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3200" b="1" dirty="0">
                <a:solidFill>
                  <a:schemeClr val="accent2"/>
                </a:solidFill>
                <a:latin typeface="Times New Roman" pitchFamily="18" charset="0"/>
              </a:rPr>
              <a:t>     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32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sz="3200" b="1" i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itchFamily="18" charset="0"/>
              </a:rPr>
              <a:t>表示对个体域中所有的个体， 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32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x F(x)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3200" b="1" i="1" dirty="0">
                <a:solidFill>
                  <a:schemeClr val="accent2"/>
                </a:solidFill>
                <a:latin typeface="Times New Roman" pitchFamily="18" charset="0"/>
              </a:rPr>
              <a:t>    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itchFamily="18" charset="0"/>
              </a:rPr>
              <a:t>表示个体域中所有的个体都有性质</a:t>
            </a:r>
            <a:r>
              <a:rPr lang="en-US" altLang="zh-CN" sz="3200" b="1" i="1" dirty="0">
                <a:solidFill>
                  <a:schemeClr val="accent2"/>
                </a:solidFill>
                <a:latin typeface="Times New Roman" pitchFamily="18" charset="0"/>
              </a:rPr>
              <a:t>F</a:t>
            </a:r>
            <a:r>
              <a:rPr lang="zh-CN" altLang="en-US" sz="3200" b="1" i="1" dirty="0">
                <a:solidFill>
                  <a:schemeClr val="accent2"/>
                </a:solidFill>
                <a:latin typeface="Times New Roman" pitchFamily="18" charset="0"/>
              </a:rPr>
              <a:t>。</a:t>
            </a:r>
            <a:endParaRPr lang="en-US" altLang="zh-CN" sz="32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19B025-EE9B-4C5E-8169-84248288778A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67562"/>
            <a:ext cx="7561262" cy="7969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基本概念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续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443" y="1388616"/>
            <a:ext cx="8229600" cy="4275138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buSzPct val="75000"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存在量词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</a:t>
            </a:r>
            <a:r>
              <a:rPr lang="en-US" altLang="zh-CN" b="1" dirty="0">
                <a:sym typeface="Symbol" pitchFamily="18" charset="2"/>
              </a:rPr>
              <a:t>: </a:t>
            </a:r>
            <a:r>
              <a:rPr lang="zh-CN" altLang="en-US" b="1" dirty="0">
                <a:sym typeface="Symbol" pitchFamily="18" charset="2"/>
              </a:rPr>
              <a:t>表示存在着，有的，有一个，至少有一个等。</a:t>
            </a:r>
            <a:endParaRPr lang="en-US" altLang="zh-CN" b="1" dirty="0"/>
          </a:p>
          <a:p>
            <a:pPr marL="0" indent="0" eaLnBrk="1" hangingPunct="1">
              <a:buFontTx/>
              <a:buNone/>
              <a:defRPr/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b="1" dirty="0">
                <a:solidFill>
                  <a:schemeClr val="accent2"/>
                </a:solidFill>
              </a:rPr>
              <a:t>表示存在个体域中的个体，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b="1" dirty="0">
                <a:solidFill>
                  <a:schemeClr val="accent2"/>
                </a:solidFill>
              </a:rPr>
              <a:t>表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b="1" dirty="0">
                <a:solidFill>
                  <a:schemeClr val="accent2"/>
                </a:solidFill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</a:rPr>
              <a:t>示存在着个体域中的个体具有性质</a:t>
            </a:r>
            <a:r>
              <a:rPr lang="en-US" altLang="zh-CN" b="1" i="1" dirty="0">
                <a:solidFill>
                  <a:schemeClr val="accent2"/>
                </a:solidFill>
                <a:latin typeface="Times New Roman" pitchFamily="18" charset="0"/>
              </a:rPr>
              <a:t>F</a:t>
            </a:r>
            <a:r>
              <a:rPr lang="zh-CN" altLang="en-US" b="1" i="1" dirty="0">
                <a:solidFill>
                  <a:schemeClr val="accent2"/>
                </a:solidFill>
              </a:rPr>
              <a:t>。</a:t>
            </a:r>
            <a:r>
              <a:rPr lang="zh-CN" altLang="en-US" b="1" dirty="0">
                <a:solidFill>
                  <a:schemeClr val="accent2"/>
                </a:solidFill>
              </a:rPr>
              <a:t> </a:t>
            </a:r>
          </a:p>
          <a:p>
            <a:pPr marL="0" indent="0" eaLnBrk="1" hangingPunct="1">
              <a:buFontTx/>
              <a:buNone/>
              <a:defRPr/>
            </a:pPr>
            <a:r>
              <a:rPr lang="zh-CN" altLang="en-US" b="1" dirty="0">
                <a:solidFill>
                  <a:srgbClr val="CC3300"/>
                </a:solidFill>
                <a:sym typeface="Symbol" pitchFamily="18" charset="2"/>
              </a:rPr>
              <a:t>  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5766" y="3861048"/>
            <a:ext cx="79208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3200" b="1" dirty="0">
                <a:latin typeface="Times New Roman" pitchFamily="18" charset="0"/>
                <a:sym typeface="Symbol" pitchFamily="18" charset="2"/>
              </a:rPr>
              <a:t>例（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zh-CN" altLang="en-US" sz="3200" b="1" dirty="0">
                <a:latin typeface="Times New Roman" pitchFamily="18" charset="0"/>
                <a:sym typeface="Symbol" pitchFamily="18" charset="2"/>
              </a:rPr>
              <a:t>）可表示为： 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x G(x)</a:t>
            </a:r>
            <a:r>
              <a:rPr lang="zh-CN" altLang="en-US" sz="3200" b="1" dirty="0">
                <a:latin typeface="Times New Roman" pitchFamily="18" charset="0"/>
                <a:sym typeface="Symbol" pitchFamily="18" charset="2"/>
              </a:rPr>
              <a:t>，</a:t>
            </a:r>
            <a:r>
              <a:rPr lang="zh-CN" altLang="en-US" sz="3200" b="1" dirty="0">
                <a:solidFill>
                  <a:srgbClr val="006600"/>
                </a:solidFill>
                <a:latin typeface="Times New Roman" pitchFamily="18" charset="0"/>
                <a:sym typeface="Symbol" pitchFamily="18" charset="2"/>
              </a:rPr>
              <a:t>其中</a:t>
            </a:r>
            <a:r>
              <a:rPr lang="en-US" altLang="zh-CN" sz="3200" b="1" dirty="0">
                <a:solidFill>
                  <a:srgbClr val="006600"/>
                </a:solidFill>
                <a:latin typeface="Times New Roman" pitchFamily="18" charset="0"/>
                <a:sym typeface="Symbol" pitchFamily="18" charset="2"/>
              </a:rPr>
              <a:t>G (x)</a:t>
            </a:r>
            <a:r>
              <a:rPr lang="zh-CN" altLang="en-US" sz="3200" b="1" dirty="0">
                <a:solidFill>
                  <a:srgbClr val="006600"/>
                </a:solidFill>
                <a:latin typeface="Times New Roman" pitchFamily="18" charset="0"/>
                <a:sym typeface="Symbol" pitchFamily="18" charset="2"/>
              </a:rPr>
              <a:t>：</a:t>
            </a:r>
            <a:r>
              <a:rPr lang="en-US" altLang="zh-CN" sz="3200" b="1" dirty="0">
                <a:solidFill>
                  <a:srgbClr val="006600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zh-CN" altLang="en-US" sz="3200" b="1" dirty="0">
                <a:solidFill>
                  <a:srgbClr val="006600"/>
                </a:solidFill>
                <a:latin typeface="Times New Roman" pitchFamily="18" charset="0"/>
                <a:sym typeface="Symbol" pitchFamily="18" charset="2"/>
              </a:rPr>
              <a:t>活一百岁以上，</a:t>
            </a:r>
            <a:r>
              <a:rPr lang="zh-CN" altLang="en-US" sz="32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Symbol" pitchFamily="18" charset="2"/>
              </a:rPr>
              <a:t>个体域为人类集合</a:t>
            </a:r>
            <a:r>
              <a:rPr lang="zh-CN" altLang="en-US" sz="3200" b="1" dirty="0">
                <a:solidFill>
                  <a:srgbClr val="006600"/>
                </a:solidFill>
                <a:latin typeface="Times New Roman" pitchFamily="18" charset="0"/>
                <a:sym typeface="Symbol" pitchFamily="18" charset="2"/>
              </a:rPr>
              <a:t>。</a:t>
            </a:r>
            <a:endParaRPr lang="zh-CN" altLang="en-US" sz="3200" b="1" dirty="0">
              <a:solidFill>
                <a:srgbClr val="00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74719" y="615767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977FAC-3325-4647-8F5E-70C244219A14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 dirty="0"/>
          </a:p>
        </p:txBody>
      </p:sp>
      <p:sp>
        <p:nvSpPr>
          <p:cNvPr id="177154" name="Rectangle 2"/>
          <p:cNvSpPr>
            <a:spLocks noChangeArrowheads="1"/>
          </p:cNvSpPr>
          <p:nvPr/>
        </p:nvSpPr>
        <p:spPr bwMode="auto">
          <a:xfrm>
            <a:off x="323528" y="1151823"/>
            <a:ext cx="8291512" cy="5706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Symbol" pitchFamily="18" charset="2"/>
              </a:rPr>
              <a:t>如果个体域</a:t>
            </a:r>
            <a:r>
              <a:rPr lang="en-US" altLang="zh-CN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Symbol" pitchFamily="18" charset="2"/>
              </a:rPr>
              <a:t>D</a:t>
            </a:r>
            <a:r>
              <a:rPr lang="zh-CN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Symbol" pitchFamily="18" charset="2"/>
              </a:rPr>
              <a:t>为全总个体域</a:t>
            </a:r>
            <a:r>
              <a:rPr lang="zh-CN" altLang="en-US" sz="3200" b="1" dirty="0">
                <a:solidFill>
                  <a:srgbClr val="CC3300"/>
                </a:solidFill>
                <a:latin typeface="Times New Roman" pitchFamily="18" charset="0"/>
                <a:sym typeface="Symbol" pitchFamily="18" charset="2"/>
              </a:rPr>
              <a:t>，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sym typeface="Symbol" pitchFamily="18" charset="2"/>
              </a:rPr>
              <a:t>则</a:t>
            </a:r>
          </a:p>
          <a:p>
            <a:pPr marL="457200" indent="-457200"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Ø"/>
              <a:defRPr/>
            </a:pPr>
            <a:r>
              <a:rPr lang="zh-CN" altLang="en-US" sz="32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3200" b="1" i="1" dirty="0">
                <a:solidFill>
                  <a:schemeClr val="accent2"/>
                </a:solidFill>
                <a:latin typeface="Times New Roman" pitchFamily="18" charset="0"/>
              </a:rPr>
              <a:t>xF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altLang="zh-CN" sz="3200" b="1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itchFamily="18" charset="0"/>
              </a:rPr>
              <a:t>)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itchFamily="18" charset="0"/>
              </a:rPr>
              <a:t>，</a:t>
            </a:r>
            <a:r>
              <a:rPr lang="zh-CN" altLang="en-US" sz="3200" b="1" dirty="0">
                <a:latin typeface="Times New Roman" pitchFamily="18" charset="0"/>
              </a:rPr>
              <a:t>其中</a:t>
            </a:r>
            <a:r>
              <a:rPr lang="en-US" altLang="zh-CN" sz="3200" b="1" i="1" dirty="0">
                <a:latin typeface="Times New Roman" pitchFamily="18" charset="0"/>
              </a:rPr>
              <a:t>F</a:t>
            </a:r>
            <a:r>
              <a:rPr lang="en-US" altLang="zh-CN" sz="3200" b="1" dirty="0">
                <a:latin typeface="Times New Roman" pitchFamily="18" charset="0"/>
              </a:rPr>
              <a:t>(</a:t>
            </a:r>
            <a:r>
              <a:rPr lang="en-US" altLang="zh-CN" sz="3200" b="1" i="1" dirty="0">
                <a:latin typeface="Times New Roman" pitchFamily="18" charset="0"/>
              </a:rPr>
              <a:t>x</a:t>
            </a:r>
            <a:r>
              <a:rPr lang="en-US" altLang="zh-CN" sz="3200" b="1" dirty="0">
                <a:latin typeface="Times New Roman" pitchFamily="18" charset="0"/>
              </a:rPr>
              <a:t>)</a:t>
            </a:r>
            <a:r>
              <a:rPr lang="zh-CN" altLang="en-US" sz="3200" b="1" dirty="0">
                <a:latin typeface="Times New Roman" pitchFamily="18" charset="0"/>
              </a:rPr>
              <a:t>：</a:t>
            </a:r>
            <a:r>
              <a:rPr lang="en-US" altLang="zh-CN" sz="3200" b="1" i="1" dirty="0">
                <a:latin typeface="Times New Roman" pitchFamily="18" charset="0"/>
              </a:rPr>
              <a:t>x</a:t>
            </a:r>
            <a:r>
              <a:rPr lang="zh-CN" altLang="en-US" sz="3200" b="1" dirty="0">
                <a:latin typeface="Times New Roman" pitchFamily="18" charset="0"/>
              </a:rPr>
              <a:t>是要死的，表示宇宙间的一切事物都要死的。</a:t>
            </a:r>
            <a:endParaRPr lang="en-US" altLang="zh-CN" sz="3200" b="1" dirty="0">
              <a:latin typeface="Times New Roman" pitchFamily="18" charset="0"/>
            </a:endParaRPr>
          </a:p>
          <a:p>
            <a:pPr marL="457200" indent="-457200"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Ø"/>
              <a:defRPr/>
            </a:pPr>
            <a:r>
              <a:rPr lang="en-US" altLang="zh-CN" sz="32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3200" b="1" i="1" dirty="0" err="1">
                <a:solidFill>
                  <a:schemeClr val="accent2"/>
                </a:solidFill>
                <a:latin typeface="Times New Roman" pitchFamily="18" charset="0"/>
              </a:rPr>
              <a:t>xG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altLang="zh-CN" sz="3200" b="1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itchFamily="18" charset="0"/>
              </a:rPr>
              <a:t>)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itchFamily="18" charset="0"/>
              </a:rPr>
              <a:t>，</a:t>
            </a:r>
            <a:r>
              <a:rPr lang="zh-CN" altLang="en-US" sz="3200" b="1" dirty="0">
                <a:latin typeface="Times New Roman" pitchFamily="18" charset="0"/>
              </a:rPr>
              <a:t>其中</a:t>
            </a:r>
            <a:r>
              <a:rPr lang="en-US" altLang="zh-CN" sz="3200" b="1" i="1" dirty="0">
                <a:latin typeface="Times New Roman" pitchFamily="18" charset="0"/>
              </a:rPr>
              <a:t>G</a:t>
            </a:r>
            <a:r>
              <a:rPr lang="en-US" altLang="zh-CN" sz="3200" b="1" dirty="0">
                <a:latin typeface="Times New Roman" pitchFamily="18" charset="0"/>
              </a:rPr>
              <a:t>(</a:t>
            </a:r>
            <a:r>
              <a:rPr lang="en-US" altLang="zh-CN" sz="3200" b="1" i="1" dirty="0">
                <a:latin typeface="Times New Roman" pitchFamily="18" charset="0"/>
              </a:rPr>
              <a:t>x</a:t>
            </a:r>
            <a:r>
              <a:rPr lang="en-US" altLang="zh-CN" sz="3200" b="1" dirty="0">
                <a:latin typeface="Times New Roman" pitchFamily="18" charset="0"/>
              </a:rPr>
              <a:t>)</a:t>
            </a:r>
            <a:r>
              <a:rPr lang="zh-CN" altLang="en-US" sz="3200" b="1" dirty="0">
                <a:latin typeface="Times New Roman" pitchFamily="18" charset="0"/>
              </a:rPr>
              <a:t>：</a:t>
            </a:r>
            <a:r>
              <a:rPr lang="en-US" altLang="zh-CN" sz="3200" b="1" i="1" dirty="0">
                <a:latin typeface="Times New Roman" pitchFamily="18" charset="0"/>
              </a:rPr>
              <a:t>x</a:t>
            </a:r>
            <a:r>
              <a:rPr lang="zh-CN" altLang="en-US" sz="3200" b="1" dirty="0">
                <a:latin typeface="Times New Roman" pitchFamily="18" charset="0"/>
              </a:rPr>
              <a:t>活一百岁以上，表示宇宙间的一切事物中存在活一百岁以上的。</a:t>
            </a:r>
            <a:endParaRPr lang="en-US" altLang="zh-CN" sz="3200" dirty="0">
              <a:latin typeface="Times New Roman" pitchFamily="18" charset="0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u"/>
              <a:defRPr/>
            </a:pPr>
            <a:r>
              <a:rPr lang="zh-CN" altLang="en-US" sz="32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特性谓词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： </a:t>
            </a:r>
            <a:r>
              <a:rPr lang="en-US" altLang="zh-CN" sz="3200" b="1" i="1" dirty="0">
                <a:solidFill>
                  <a:schemeClr val="accent2"/>
                </a:solidFill>
                <a:latin typeface="Times New Roman" pitchFamily="18" charset="0"/>
              </a:rPr>
              <a:t>M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altLang="zh-CN" sz="3200" b="1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itchFamily="18" charset="0"/>
              </a:rPr>
              <a:t>):</a:t>
            </a:r>
            <a:r>
              <a:rPr lang="en-US" altLang="zh-CN" sz="3200" b="1" i="1" dirty="0">
                <a:solidFill>
                  <a:schemeClr val="accent2"/>
                </a:solidFill>
                <a:latin typeface="Times New Roman" pitchFamily="18" charset="0"/>
              </a:rPr>
              <a:t> x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itchFamily="18" charset="0"/>
              </a:rPr>
              <a:t>是人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3200" b="1" dirty="0">
                <a:solidFill>
                  <a:srgbClr val="006600"/>
                </a:solidFill>
                <a:latin typeface="Times New Roman" pitchFamily="18" charset="0"/>
              </a:rPr>
              <a:t>符号化为：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itchFamily="18" charset="0"/>
              </a:rPr>
              <a:t>（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itchFamily="18" charset="0"/>
              </a:rPr>
              <a:t>）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3200" b="1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itchFamily="18" charset="0"/>
              </a:rPr>
              <a:t>（</a:t>
            </a:r>
            <a:r>
              <a:rPr lang="en-US" altLang="zh-CN" sz="3200" b="1" i="1" dirty="0">
                <a:solidFill>
                  <a:schemeClr val="accent2"/>
                </a:solidFill>
                <a:latin typeface="Times New Roman" pitchFamily="18" charset="0"/>
              </a:rPr>
              <a:t>M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altLang="zh-CN" sz="3200" b="1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itchFamily="18" charset="0"/>
              </a:rPr>
              <a:t>)</a:t>
            </a:r>
            <a:r>
              <a:rPr lang="en-US" altLang="zh-CN" sz="3200" b="1" i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 i="1" dirty="0">
                <a:solidFill>
                  <a:schemeClr val="accent2"/>
                </a:solidFill>
                <a:latin typeface="Times New Roman" pitchFamily="18" charset="0"/>
              </a:rPr>
              <a:t> F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altLang="zh-CN" sz="3200" b="1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itchFamily="18" charset="0"/>
              </a:rPr>
              <a:t>)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itchFamily="18" charset="0"/>
              </a:rPr>
              <a:t>）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3200" b="1" i="1" dirty="0">
                <a:solidFill>
                  <a:schemeClr val="accent2"/>
                </a:solidFill>
                <a:latin typeface="Times New Roman" pitchFamily="18" charset="0"/>
              </a:rPr>
              <a:t>                   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itchFamily="18" charset="0"/>
              </a:rPr>
              <a:t>（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itchFamily="18" charset="0"/>
              </a:rPr>
              <a:t>2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itchFamily="18" charset="0"/>
              </a:rPr>
              <a:t>）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3200" b="1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itchFamily="18" charset="0"/>
              </a:rPr>
              <a:t>（</a:t>
            </a:r>
            <a:r>
              <a:rPr lang="en-US" altLang="zh-CN" sz="3200" b="1" i="1" dirty="0">
                <a:solidFill>
                  <a:schemeClr val="accent2"/>
                </a:solidFill>
                <a:latin typeface="Times New Roman" pitchFamily="18" charset="0"/>
              </a:rPr>
              <a:t>M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altLang="zh-CN" sz="3200" b="1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itchFamily="18" charset="0"/>
              </a:rPr>
              <a:t>)</a:t>
            </a:r>
            <a:r>
              <a:rPr lang="en-US" altLang="zh-CN" sz="3200" b="1" i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3200" b="1" i="1" dirty="0">
                <a:solidFill>
                  <a:schemeClr val="accent2"/>
                </a:solidFill>
                <a:latin typeface="Times New Roman" pitchFamily="18" charset="0"/>
              </a:rPr>
              <a:t> G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altLang="zh-CN" sz="3200" b="1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itchFamily="18" charset="0"/>
              </a:rPr>
              <a:t>)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itchFamily="18" charset="0"/>
              </a:rPr>
              <a:t>）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3200" b="1" dirty="0">
                <a:solidFill>
                  <a:srgbClr val="006600"/>
                </a:solidFill>
                <a:latin typeface="Times New Roman" pitchFamily="18" charset="0"/>
              </a:rPr>
              <a:t>考虑：</a:t>
            </a:r>
            <a:r>
              <a:rPr lang="zh-CN" altLang="en-US" sz="3200" b="1" i="1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itchFamily="18" charset="0"/>
              </a:rPr>
              <a:t>（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itchFamily="18" charset="0"/>
              </a:rPr>
              <a:t>）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3200" b="1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itchFamily="18" charset="0"/>
              </a:rPr>
              <a:t>（</a:t>
            </a:r>
            <a:r>
              <a:rPr lang="en-US" altLang="zh-CN" sz="3200" b="1" i="1" dirty="0">
                <a:solidFill>
                  <a:schemeClr val="accent2"/>
                </a:solidFill>
                <a:latin typeface="Times New Roman" pitchFamily="18" charset="0"/>
              </a:rPr>
              <a:t>M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altLang="zh-CN" sz="3200" b="1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itchFamily="18" charset="0"/>
              </a:rPr>
              <a:t>)</a:t>
            </a:r>
            <a:r>
              <a:rPr lang="en-US" altLang="zh-CN" sz="3200" b="1" i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3200" b="1" i="1" dirty="0">
                <a:solidFill>
                  <a:schemeClr val="accent2"/>
                </a:solidFill>
                <a:latin typeface="Times New Roman" pitchFamily="18" charset="0"/>
              </a:rPr>
              <a:t> F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altLang="zh-CN" sz="3200" b="1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itchFamily="18" charset="0"/>
              </a:rPr>
              <a:t>)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itchFamily="18" charset="0"/>
              </a:rPr>
              <a:t>）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3200" b="1" i="1" dirty="0">
                <a:solidFill>
                  <a:schemeClr val="accent2"/>
                </a:solidFill>
                <a:latin typeface="Times New Roman" pitchFamily="18" charset="0"/>
              </a:rPr>
              <a:t>            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itchFamily="18" charset="0"/>
              </a:rPr>
              <a:t>（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itchFamily="18" charset="0"/>
              </a:rPr>
              <a:t>2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itchFamily="18" charset="0"/>
              </a:rPr>
              <a:t>）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3200" b="1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itchFamily="18" charset="0"/>
              </a:rPr>
              <a:t>（</a:t>
            </a:r>
            <a:r>
              <a:rPr lang="en-US" altLang="zh-CN" sz="3200" b="1" i="1" dirty="0">
                <a:solidFill>
                  <a:schemeClr val="accent2"/>
                </a:solidFill>
                <a:latin typeface="Times New Roman" pitchFamily="18" charset="0"/>
              </a:rPr>
              <a:t>M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altLang="zh-CN" sz="3200" b="1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itchFamily="18" charset="0"/>
              </a:rPr>
              <a:t>)</a:t>
            </a:r>
            <a:r>
              <a:rPr lang="en-US" altLang="zh-CN" sz="3200" b="1" i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 i="1" dirty="0">
                <a:solidFill>
                  <a:schemeClr val="accent2"/>
                </a:solidFill>
                <a:latin typeface="Times New Roman" pitchFamily="18" charset="0"/>
              </a:rPr>
              <a:t> G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altLang="zh-CN" sz="3200" b="1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itchFamily="18" charset="0"/>
              </a:rPr>
              <a:t>)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itchFamily="18" charset="0"/>
              </a:rPr>
              <a:t>）</a:t>
            </a:r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6660828" y="5760336"/>
            <a:ext cx="935037" cy="7191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7157" name="Line 5"/>
          <p:cNvSpPr>
            <a:spLocks noChangeShapeType="1"/>
          </p:cNvSpPr>
          <p:nvPr/>
        </p:nvSpPr>
        <p:spPr bwMode="auto">
          <a:xfrm>
            <a:off x="6415174" y="5897850"/>
            <a:ext cx="647700" cy="720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7158" name="Line 6"/>
          <p:cNvSpPr>
            <a:spLocks noChangeShapeType="1"/>
          </p:cNvSpPr>
          <p:nvPr/>
        </p:nvSpPr>
        <p:spPr bwMode="auto">
          <a:xfrm flipH="1">
            <a:off x="6300465" y="5934363"/>
            <a:ext cx="720725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7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7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7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7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7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017B57-6A47-49D0-A144-40593FCDADF4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06388"/>
            <a:ext cx="7561263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一阶逻辑中命题符号化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续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33513"/>
            <a:ext cx="8229600" cy="4248150"/>
          </a:xfrm>
          <a:solidFill>
            <a:srgbClr val="D9F1FF"/>
          </a:solidFill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 在一阶逻辑中将下面命题符号化。</a:t>
            </a:r>
          </a:p>
          <a:p>
            <a:pPr algn="just" eaLnBrk="1" hangingPunct="1"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(1) </a:t>
            </a:r>
            <a:r>
              <a:rPr lang="zh-CN" altLang="en-US" sz="2800" b="1">
                <a:latin typeface="Times New Roman" panose="02020603050405020304" pitchFamily="18" charset="0"/>
              </a:rPr>
              <a:t>人都是爱美的</a:t>
            </a:r>
            <a:r>
              <a:rPr lang="en-US" altLang="zh-CN" sz="2800" b="1">
                <a:latin typeface="Times New Roman" panose="02020603050405020304" pitchFamily="18" charset="0"/>
              </a:rPr>
              <a:t>;  </a:t>
            </a:r>
            <a:r>
              <a:rPr lang="en-US" altLang="zh-CN" sz="2800" b="1" dirty="0">
                <a:latin typeface="Times New Roman" panose="02020603050405020304" pitchFamily="18" charset="0"/>
              </a:rPr>
              <a:t>(2) </a:t>
            </a:r>
            <a:r>
              <a:rPr lang="zh-CN" altLang="en-US" sz="2800" b="1" dirty="0">
                <a:latin typeface="Times New Roman" panose="02020603050405020304" pitchFamily="18" charset="0"/>
              </a:rPr>
              <a:t>有人用左手写字</a:t>
            </a:r>
          </a:p>
          <a:p>
            <a:pPr algn="just" eaLnBrk="1" hangingPunct="1"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分别取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zh-CN" altLang="en-US" sz="2800" b="1" dirty="0">
                <a:latin typeface="Times New Roman" panose="02020603050405020304" pitchFamily="18" charset="0"/>
              </a:rPr>
              <a:t>为人类集合</a:t>
            </a:r>
            <a:r>
              <a:rPr lang="en-US" altLang="zh-CN" sz="2800" b="1" dirty="0">
                <a:latin typeface="Times New Roman" panose="02020603050405020304" pitchFamily="18" charset="0"/>
              </a:rPr>
              <a:t>,  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zh-CN" altLang="en-US" sz="2800" b="1" dirty="0">
                <a:latin typeface="Times New Roman" panose="02020603050405020304" pitchFamily="18" charset="0"/>
              </a:rPr>
              <a:t>为全总个体域 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解：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) (1)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爱美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符号化为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 G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</a:p>
          <a:p>
            <a:pPr algn="just" eaLnBrk="1" hangingPunct="1"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     (2)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用左手写字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符号化为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 G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</a:p>
          <a:p>
            <a:pPr algn="just" eaLnBrk="1" hangingPunct="1"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为人，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：同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中</a:t>
            </a:r>
          </a:p>
          <a:p>
            <a:pPr algn="just" eaLnBrk="1" hangingPunct="1"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    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(1) 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solidFill>
                  <a:srgbClr val="CC3300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CC33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CC33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olidFill>
                  <a:srgbClr val="CC33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CC33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))</a:t>
            </a:r>
          </a:p>
          <a:p>
            <a:pPr algn="just" eaLnBrk="1" hangingPunct="1">
              <a:buFontTx/>
              <a:buNone/>
            </a:pP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              (2) 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 dirty="0">
                <a:solidFill>
                  <a:srgbClr val="CC3300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CC33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CC33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solidFill>
                  <a:srgbClr val="CC330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800" b="1" i="1" dirty="0">
                <a:solidFill>
                  <a:srgbClr val="CC33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CC33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))</a:t>
            </a:r>
          </a:p>
        </p:txBody>
      </p:sp>
      <p:sp>
        <p:nvSpPr>
          <p:cNvPr id="147461" name="Text Box 5" descr="水滴"/>
          <p:cNvSpPr txBox="1">
            <a:spLocks noChangeArrowheads="1"/>
          </p:cNvSpPr>
          <p:nvPr/>
        </p:nvSpPr>
        <p:spPr bwMode="auto">
          <a:xfrm>
            <a:off x="468313" y="5854700"/>
            <a:ext cx="7993062" cy="531813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12700" algn="ctr">
            <a:solidFill>
              <a:srgbClr val="00008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这是两个基本公式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注意这两个基本公式的使用。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0C0FD9-06C5-4C3F-A30A-21F7BFC88E8D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7561262" cy="698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一阶逻辑中命题符号化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续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7920038" cy="5257800"/>
          </a:xfrm>
          <a:solidFill>
            <a:srgbClr val="D9F1FF"/>
          </a:solidFill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3  </a:t>
            </a:r>
            <a:r>
              <a:rPr lang="zh-CN" altLang="en-US" sz="2800" b="1" dirty="0">
                <a:latin typeface="Times New Roman" panose="02020603050405020304" pitchFamily="18" charset="0"/>
              </a:rPr>
              <a:t>在一阶逻辑中将下面命题符号化。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(1) </a:t>
            </a:r>
            <a:r>
              <a:rPr lang="zh-CN" altLang="en-US" sz="2800" b="1" dirty="0">
                <a:latin typeface="Times New Roman" panose="02020603050405020304" pitchFamily="18" charset="0"/>
              </a:rPr>
              <a:t>正数都大于负数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(2) </a:t>
            </a:r>
            <a:r>
              <a:rPr lang="zh-CN" altLang="en-US" sz="2800" b="1" dirty="0">
                <a:latin typeface="Times New Roman" panose="02020603050405020304" pitchFamily="18" charset="0"/>
              </a:rPr>
              <a:t>有的无理数大于有的有理数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解  </a:t>
            </a: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注意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: </a:t>
            </a: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题目中没给个体域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一律用全总个体域 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</a:t>
            </a:r>
            <a:r>
              <a:rPr lang="en-US" altLang="zh-CN" sz="2800" b="1" dirty="0">
                <a:latin typeface="Times New Roman" panose="02020603050405020304" pitchFamily="18" charset="0"/>
              </a:rPr>
              <a:t>(1) </a:t>
            </a:r>
            <a:r>
              <a:rPr lang="zh-CN" altLang="en-US" sz="2800" b="1" dirty="0">
                <a:latin typeface="Times New Roman" panose="02020603050405020304" pitchFamily="18" charset="0"/>
              </a:rPr>
              <a:t>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):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为正数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):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</a:rPr>
              <a:t>为负数</a:t>
            </a:r>
            <a:r>
              <a:rPr lang="en-US" altLang="zh-CN" sz="2800" b="1" dirty="0">
                <a:latin typeface="Times New Roman" panose="02020603050405020304" pitchFamily="18" charset="0"/>
              </a:rPr>
              <a:t>,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L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):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L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)))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或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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L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))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两者等值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</a:t>
            </a:r>
            <a:r>
              <a:rPr lang="en-US" altLang="zh-CN" sz="2800" b="1" dirty="0">
                <a:latin typeface="Times New Roman" panose="02020603050405020304" pitchFamily="18" charset="0"/>
              </a:rPr>
              <a:t>(2) </a:t>
            </a:r>
            <a:r>
              <a:rPr lang="zh-CN" altLang="en-US" sz="2800" b="1" dirty="0">
                <a:latin typeface="Times New Roman" panose="02020603050405020304" pitchFamily="18" charset="0"/>
              </a:rPr>
              <a:t>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):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是无理数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):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</a:rPr>
              <a:t>是有理数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             L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L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)))       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或      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L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))  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两者等值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8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8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8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25928" y="6010266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811F49-B951-444C-B9EB-08E77837F38B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30719"/>
            <a:ext cx="7561262" cy="825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一阶逻辑中命题符号化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续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8840" y="3345648"/>
            <a:ext cx="7921625" cy="2808759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b="1" dirty="0">
                <a:latin typeface="宋体" pitchFamily="2" charset="-122"/>
              </a:rPr>
              <a:t>  </a:t>
            </a:r>
            <a:endParaRPr lang="en-US" altLang="zh-CN" b="1" dirty="0">
              <a:latin typeface="宋体" pitchFamily="2" charset="-122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例：对任意</a:t>
            </a:r>
            <a:r>
              <a:rPr lang="en-US" altLang="zh-CN" b="1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，存在着</a:t>
            </a:r>
            <a:r>
              <a:rPr lang="en-US" altLang="zh-CN" b="1" i="1" dirty="0">
                <a:solidFill>
                  <a:schemeClr val="accent2"/>
                </a:solidFill>
                <a:latin typeface="Times New Roman" pitchFamily="18" charset="0"/>
              </a:rPr>
              <a:t>y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，使得</a:t>
            </a:r>
            <a:r>
              <a:rPr lang="en-US" altLang="zh-CN" b="1" i="1" dirty="0" err="1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b="1" dirty="0" err="1">
                <a:solidFill>
                  <a:schemeClr val="accent2"/>
                </a:solidFill>
                <a:latin typeface="Times New Roman" pitchFamily="18" charset="0"/>
              </a:rPr>
              <a:t>+</a:t>
            </a:r>
            <a:r>
              <a:rPr lang="en-US" altLang="zh-CN" b="1" i="1" dirty="0" err="1">
                <a:solidFill>
                  <a:schemeClr val="accent2"/>
                </a:solidFill>
                <a:latin typeface="Times New Roman" pitchFamily="18" charset="0"/>
              </a:rPr>
              <a:t>y</a:t>
            </a:r>
            <a:r>
              <a:rPr lang="en-US" altLang="zh-CN" b="1" dirty="0">
                <a:solidFill>
                  <a:schemeClr val="accent2"/>
                </a:solidFill>
                <a:latin typeface="Times New Roman" pitchFamily="18" charset="0"/>
              </a:rPr>
              <a:t>=5.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个体</a:t>
            </a: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域为实数集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.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符号化为：</a:t>
            </a: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b="1" i="1" dirty="0">
                <a:solidFill>
                  <a:schemeClr val="accent2"/>
                </a:solidFill>
                <a:latin typeface="Times New Roman" pitchFamily="18" charset="0"/>
              </a:rPr>
              <a:t>x </a:t>
            </a:r>
            <a:r>
              <a:rPr lang="en-US" altLang="zh-CN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b="1" i="1" dirty="0">
                <a:solidFill>
                  <a:schemeClr val="accent2"/>
                </a:solidFill>
                <a:latin typeface="Times New Roman" pitchFamily="18" charset="0"/>
              </a:rPr>
              <a:t>y H</a:t>
            </a:r>
            <a:r>
              <a:rPr lang="en-US" altLang="zh-CN" b="1" dirty="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altLang="zh-CN" b="1" i="1" dirty="0" err="1">
                <a:solidFill>
                  <a:schemeClr val="accent2"/>
                </a:solidFill>
                <a:latin typeface="Times New Roman" pitchFamily="18" charset="0"/>
              </a:rPr>
              <a:t>x,y</a:t>
            </a:r>
            <a:r>
              <a:rPr lang="en-US" altLang="zh-CN" b="1" dirty="0">
                <a:solidFill>
                  <a:schemeClr val="accent2"/>
                </a:solidFill>
                <a:latin typeface="Times New Roman" pitchFamily="18" charset="0"/>
              </a:rPr>
              <a:t>), </a:t>
            </a:r>
            <a:r>
              <a:rPr lang="zh-CN" altLang="en-US" b="1" dirty="0">
                <a:solidFill>
                  <a:schemeClr val="accent2"/>
                </a:solidFill>
                <a:latin typeface="Times New Roman" pitchFamily="18" charset="0"/>
              </a:rPr>
              <a:t>其中</a:t>
            </a:r>
            <a:r>
              <a:rPr lang="en-US" altLang="zh-CN" b="1" i="1" dirty="0">
                <a:solidFill>
                  <a:schemeClr val="accent2"/>
                </a:solidFill>
                <a:latin typeface="Times New Roman" pitchFamily="18" charset="0"/>
              </a:rPr>
              <a:t>H</a:t>
            </a:r>
            <a:r>
              <a:rPr lang="en-US" altLang="zh-CN" b="1" dirty="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altLang="zh-CN" b="1" i="1" dirty="0" err="1">
                <a:solidFill>
                  <a:schemeClr val="accent2"/>
                </a:solidFill>
                <a:latin typeface="Times New Roman" pitchFamily="18" charset="0"/>
              </a:rPr>
              <a:t>x,y</a:t>
            </a:r>
            <a:r>
              <a:rPr lang="en-US" altLang="zh-CN" b="1" dirty="0">
                <a:solidFill>
                  <a:schemeClr val="accent2"/>
                </a:solidFill>
                <a:latin typeface="Times New Roman" pitchFamily="18" charset="0"/>
              </a:rPr>
              <a:t>):  </a:t>
            </a:r>
            <a:r>
              <a:rPr lang="en-US" altLang="zh-CN" b="1" i="1" dirty="0" err="1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b="1" dirty="0" err="1">
                <a:solidFill>
                  <a:schemeClr val="accent2"/>
                </a:solidFill>
                <a:latin typeface="Times New Roman" pitchFamily="18" charset="0"/>
              </a:rPr>
              <a:t>+</a:t>
            </a:r>
            <a:r>
              <a:rPr lang="en-US" altLang="zh-CN" b="1" i="1" dirty="0" err="1">
                <a:solidFill>
                  <a:schemeClr val="accent2"/>
                </a:solidFill>
                <a:latin typeface="Times New Roman" pitchFamily="18" charset="0"/>
              </a:rPr>
              <a:t>y</a:t>
            </a:r>
            <a:r>
              <a:rPr lang="en-US" altLang="zh-CN" b="1" dirty="0">
                <a:solidFill>
                  <a:schemeClr val="accent2"/>
                </a:solidFill>
                <a:latin typeface="Times New Roman" pitchFamily="18" charset="0"/>
              </a:rPr>
              <a:t>=5</a:t>
            </a: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b="1" dirty="0">
                <a:solidFill>
                  <a:schemeClr val="accent2"/>
                </a:solidFill>
                <a:latin typeface="Times New Roman" pitchFamily="18" charset="0"/>
              </a:rPr>
              <a:t>考虑  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b="1" i="1" dirty="0">
                <a:solidFill>
                  <a:srgbClr val="FF0000"/>
                </a:solidFill>
                <a:latin typeface="Times New Roman" pitchFamily="18" charset="0"/>
              </a:rPr>
              <a:t>y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b="1" i="1" dirty="0">
                <a:solidFill>
                  <a:srgbClr val="FF0000"/>
                </a:solidFill>
                <a:latin typeface="Times New Roman" pitchFamily="18" charset="0"/>
              </a:rPr>
              <a:t>x H(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pitchFamily="18" charset="0"/>
              </a:rPr>
              <a:t>x,y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)</a:t>
            </a:r>
            <a:endParaRPr lang="en-US" altLang="zh-CN" b="1" dirty="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33797" name="Line 4"/>
          <p:cNvSpPr>
            <a:spLocks noChangeShapeType="1"/>
          </p:cNvSpPr>
          <p:nvPr/>
        </p:nvSpPr>
        <p:spPr bwMode="auto">
          <a:xfrm>
            <a:off x="4444728" y="5602279"/>
            <a:ext cx="358775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8" name="Line 5"/>
          <p:cNvSpPr>
            <a:spLocks noChangeShapeType="1"/>
          </p:cNvSpPr>
          <p:nvPr/>
        </p:nvSpPr>
        <p:spPr bwMode="auto">
          <a:xfrm flipH="1">
            <a:off x="4479653" y="5622916"/>
            <a:ext cx="287338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83915" y="1369021"/>
            <a:ext cx="7921625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b="1" kern="0" dirty="0">
                <a:solidFill>
                  <a:srgbClr val="00008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几点注意：</a:t>
            </a:r>
          </a:p>
          <a:p>
            <a:pPr algn="just" eaLnBrk="1" hangingPunct="1">
              <a:lnSpc>
                <a:spcPct val="9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Char char="u"/>
              <a:defRPr/>
            </a:pPr>
            <a:r>
              <a:rPr lang="zh-CN" altLang="en-US" b="1" kern="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一元</a:t>
            </a:r>
            <a:r>
              <a:rPr lang="zh-CN" altLang="en-US" b="1" kern="0" dirty="0">
                <a:latin typeface="宋体" pitchFamily="2" charset="-122"/>
              </a:rPr>
              <a:t>谓词与</a:t>
            </a:r>
            <a:r>
              <a:rPr lang="zh-CN" altLang="en-US" b="1" kern="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多元</a:t>
            </a:r>
            <a:r>
              <a:rPr lang="zh-CN" altLang="en-US" b="1" kern="0" dirty="0">
                <a:latin typeface="宋体" pitchFamily="2" charset="-122"/>
              </a:rPr>
              <a:t>谓词的区分</a:t>
            </a:r>
            <a:endParaRPr lang="en-US" altLang="zh-CN" b="1" kern="0" dirty="0">
              <a:latin typeface="宋体" pitchFamily="2" charset="-122"/>
            </a:endParaRPr>
          </a:p>
          <a:p>
            <a:pPr algn="just" eaLnBrk="1" hangingPunct="1">
              <a:lnSpc>
                <a:spcPct val="9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Char char="u"/>
              <a:defRPr/>
            </a:pPr>
            <a:r>
              <a:rPr lang="zh-CN" altLang="en-US" b="1" kern="0" dirty="0">
                <a:latin typeface="宋体" pitchFamily="2" charset="-122"/>
              </a:rPr>
              <a:t>无特别要求，用</a:t>
            </a:r>
            <a:r>
              <a:rPr lang="zh-CN" altLang="en-US" b="1" kern="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全总个体域</a:t>
            </a:r>
            <a:endParaRPr lang="en-US" altLang="zh-CN" b="1" kern="0" dirty="0">
              <a:solidFill>
                <a:srgbClr val="33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</a:endParaRPr>
          </a:p>
          <a:p>
            <a:pPr algn="just" eaLnBrk="1" hangingPunct="1">
              <a:lnSpc>
                <a:spcPct val="9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Char char="u"/>
              <a:defRPr/>
            </a:pPr>
            <a:r>
              <a:rPr lang="zh-CN" altLang="en-US" b="1" kern="0" dirty="0">
                <a:latin typeface="宋体" pitchFamily="2" charset="-122"/>
              </a:rPr>
              <a:t>量词顺序一般</a:t>
            </a:r>
            <a:r>
              <a:rPr lang="zh-CN" altLang="en-US" b="1" kern="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不要随便颠倒</a:t>
            </a: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endParaRPr lang="en-US" altLang="zh-CN" b="1" kern="0" dirty="0">
              <a:solidFill>
                <a:srgbClr val="3366CC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animBg="1"/>
      <p:bldP spid="3379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14DD4E-9A34-4DB5-BFA2-E589A28C39A4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/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324548" y="1340768"/>
            <a:ext cx="8712200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例：</a:t>
            </a:r>
            <a:r>
              <a:rPr lang="zh-CN" altLang="en-US" sz="2800" b="1" dirty="0"/>
              <a:t>著名的“苏格拉底三段论”</a:t>
            </a:r>
          </a:p>
          <a:p>
            <a:pPr eaLnBrk="1" hangingPunct="1">
              <a:buFontTx/>
              <a:buNone/>
            </a:pPr>
            <a:r>
              <a:rPr lang="zh-CN" altLang="en-US" sz="2800" b="1" dirty="0"/>
              <a:t>         人都是要死的。</a:t>
            </a:r>
            <a:r>
              <a:rPr lang="en-US" altLang="zh-CN" sz="2800" b="1" dirty="0"/>
              <a:t>(p)</a:t>
            </a:r>
          </a:p>
          <a:p>
            <a:pPr eaLnBrk="1" hangingPunct="1">
              <a:buFontTx/>
              <a:buNone/>
            </a:pPr>
            <a:r>
              <a:rPr lang="en-US" altLang="zh-CN" sz="2800" b="1" dirty="0"/>
              <a:t>         </a:t>
            </a:r>
            <a:r>
              <a:rPr lang="zh-CN" altLang="en-US" sz="2800" b="1" dirty="0"/>
              <a:t>苏格拉底是人。</a:t>
            </a:r>
            <a:r>
              <a:rPr lang="en-US" altLang="zh-CN" sz="2800" b="1" dirty="0"/>
              <a:t>(q)</a:t>
            </a:r>
          </a:p>
          <a:p>
            <a:pPr eaLnBrk="1" hangingPunct="1">
              <a:buFontTx/>
              <a:buNone/>
            </a:pPr>
            <a:r>
              <a:rPr lang="en-US" altLang="zh-CN" sz="2800" b="1" dirty="0"/>
              <a:t>         </a:t>
            </a:r>
            <a:r>
              <a:rPr lang="zh-CN" altLang="en-US" sz="2800" b="1" dirty="0"/>
              <a:t>所以苏格拉底是要死的。</a:t>
            </a:r>
            <a:r>
              <a:rPr lang="en-US" altLang="zh-CN" sz="2800" b="1" dirty="0"/>
              <a:t>(r)</a:t>
            </a:r>
          </a:p>
          <a:p>
            <a:pPr eaLnBrk="1" hangingPunct="1">
              <a:buFontTx/>
              <a:buNone/>
            </a:pPr>
            <a:r>
              <a:rPr lang="en-US" altLang="zh-CN" sz="2800" b="1" dirty="0"/>
              <a:t>     </a:t>
            </a:r>
            <a:r>
              <a:rPr lang="zh-CN" altLang="en-US" sz="2800" b="1" dirty="0"/>
              <a:t>在命题逻辑中，推理的形式结构：</a:t>
            </a:r>
          </a:p>
          <a:p>
            <a:pPr eaLnBrk="1" hangingPunct="1">
              <a:buFontTx/>
              <a:buNone/>
            </a:pPr>
            <a:r>
              <a:rPr lang="zh-CN" altLang="en-US" sz="2800" b="1" dirty="0"/>
              <a:t>                             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latin typeface="Symbol" panose="05050102010706020507" pitchFamily="18" charset="2"/>
              </a:rPr>
              <a:t>Ù</a:t>
            </a:r>
            <a:r>
              <a:rPr lang="en-US" altLang="zh-CN" sz="2800" b="1" i="1" dirty="0">
                <a:latin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q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r>
              <a:rPr lang="en-US" altLang="zh-CN" sz="2800" b="1" i="1" dirty="0">
                <a:latin typeface="Symbol" panose="05050102010706020507" pitchFamily="18" charset="2"/>
              </a:rPr>
              <a:t>®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  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不是重言式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endParaRPr lang="en-US" altLang="zh-CN" sz="2800" b="1" i="1" dirty="0">
              <a:latin typeface="Times New Roman" panose="02020603050405020304" pitchFamily="18" charset="0"/>
            </a:endParaRPr>
          </a:p>
        </p:txBody>
      </p:sp>
      <p:sp>
        <p:nvSpPr>
          <p:cNvPr id="5124" name="矩形 1"/>
          <p:cNvSpPr>
            <a:spLocks noChangeArrowheads="1"/>
          </p:cNvSpPr>
          <p:nvPr/>
        </p:nvSpPr>
        <p:spPr bwMode="auto">
          <a:xfrm>
            <a:off x="179512" y="279304"/>
            <a:ext cx="32720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问题的提出：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66005" y="4864445"/>
            <a:ext cx="8712200" cy="1618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原因：</a:t>
            </a:r>
            <a:r>
              <a:rPr lang="zh-CN" altLang="en-US" sz="2800" b="1" dirty="0"/>
              <a:t>命题逻辑中，</a:t>
            </a:r>
            <a:r>
              <a:rPr lang="en-US" altLang="zh-CN" sz="2800" b="1" i="1" dirty="0"/>
              <a:t>p</a:t>
            </a:r>
            <a:r>
              <a:rPr lang="zh-CN" altLang="en-US" sz="2800" b="1" dirty="0"/>
              <a:t>、</a:t>
            </a:r>
            <a:r>
              <a:rPr lang="en-US" altLang="zh-CN" sz="2800" b="1" i="1" dirty="0"/>
              <a:t>q</a:t>
            </a:r>
            <a:r>
              <a:rPr lang="zh-CN" altLang="en-US" sz="2800" b="1" dirty="0"/>
              <a:t>、</a:t>
            </a:r>
            <a:r>
              <a:rPr lang="en-US" altLang="zh-CN" sz="2800" b="1" i="1" dirty="0"/>
              <a:t>r</a:t>
            </a:r>
            <a:r>
              <a:rPr lang="zh-CN" altLang="en-US" sz="2800" b="1" dirty="0"/>
              <a:t>之间的内在联系没有反</a:t>
            </a:r>
            <a:endParaRPr lang="en-US" altLang="zh-CN" sz="2800" b="1" dirty="0"/>
          </a:p>
          <a:p>
            <a:pPr eaLnBrk="1" hangingPunct="1">
              <a:buFontTx/>
              <a:buNone/>
            </a:pPr>
            <a:r>
              <a:rPr lang="en-US" altLang="zh-CN" sz="2800" b="1" dirty="0"/>
              <a:t>              </a:t>
            </a:r>
            <a:r>
              <a:rPr lang="zh-CN" altLang="en-US" sz="2800" b="1" dirty="0"/>
              <a:t>映出来。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endParaRPr lang="en-US" altLang="zh-CN" sz="2800" b="1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A3F0FB-B624-4E4D-B243-D4E558833F68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/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298863" y="76790"/>
            <a:ext cx="7561262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一阶逻辑中命题符号化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续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39714"/>
            <a:ext cx="8362950" cy="1800101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buSzPct val="75000"/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latin typeface="宋体" panose="02010600030101010101" pitchFamily="2" charset="-122"/>
              </a:rPr>
              <a:t>否定式的使用</a:t>
            </a:r>
          </a:p>
          <a:p>
            <a:pPr marL="265113" indent="-265113" eaLnBrk="1" hangingPunct="1">
              <a:buClr>
                <a:srgbClr val="CC3300"/>
              </a:buClr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宋体" panose="02010600030101010101" pitchFamily="2" charset="-122"/>
              </a:rPr>
              <a:t>  </a:t>
            </a:r>
            <a:r>
              <a:rPr lang="zh-CN" altLang="en-US" sz="2800" b="1" dirty="0">
                <a:solidFill>
                  <a:srgbClr val="3366CC"/>
                </a:solidFill>
                <a:latin typeface="宋体" panose="02010600030101010101" pitchFamily="2" charset="-122"/>
              </a:rPr>
              <a:t>例：没有不吃饭的人：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是人， 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吃</a:t>
            </a:r>
            <a:endParaRPr lang="en-US" altLang="zh-CN" sz="2800" b="1" dirty="0">
              <a:solidFill>
                <a:srgbClr val="3366CC"/>
              </a:solidFill>
              <a:latin typeface="Times New Roman" panose="02020603050405020304" pitchFamily="18" charset="0"/>
            </a:endParaRPr>
          </a:p>
          <a:p>
            <a:pPr marL="265113" indent="-265113" eaLnBrk="1" hangingPunct="1">
              <a:buClr>
                <a:srgbClr val="CC33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饭，</a:t>
            </a: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 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 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  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))</a:t>
            </a:r>
            <a:r>
              <a:rPr lang="en-US" altLang="zh-CN" sz="2800" dirty="0"/>
              <a:t> </a:t>
            </a:r>
            <a:endParaRPr lang="en-US" altLang="zh-CN" sz="2800" b="1" dirty="0">
              <a:solidFill>
                <a:srgbClr val="3366CC"/>
              </a:solidFill>
              <a:latin typeface="Times New Roman" panose="02020603050405020304" pitchFamily="18" charset="0"/>
            </a:endParaRPr>
          </a:p>
          <a:p>
            <a:pPr eaLnBrk="1" hangingPunct="1"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lang="en-US" altLang="zh-CN" b="1" dirty="0">
              <a:solidFill>
                <a:srgbClr val="3366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5410" y="3379663"/>
            <a:ext cx="836295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2"/>
              </a:buClr>
              <a:buSzPct val="75000"/>
              <a:buFont typeface="Wingdings" panose="05000000000000000000" pitchFamily="2" charset="2"/>
              <a:buChar char="u"/>
              <a:defRPr/>
            </a:pPr>
            <a:r>
              <a:rPr lang="zh-CN" altLang="en-US" b="1" kern="0" dirty="0"/>
              <a:t>当个体域为有限集</a:t>
            </a:r>
            <a:r>
              <a:rPr lang="en-US" altLang="zh-CN" b="1" i="1" kern="0" dirty="0">
                <a:latin typeface="Times New Roman" panose="02020603050405020304" pitchFamily="18" charset="0"/>
              </a:rPr>
              <a:t>D</a:t>
            </a:r>
            <a:r>
              <a:rPr lang="zh-CN" altLang="en-US" b="1" kern="0" dirty="0">
                <a:latin typeface="Times New Roman" panose="02020603050405020304" pitchFamily="18" charset="0"/>
              </a:rPr>
              <a:t>＝</a:t>
            </a:r>
            <a:r>
              <a:rPr lang="en-US" altLang="zh-CN" b="1" kern="0" dirty="0">
                <a:latin typeface="Times New Roman" panose="02020603050405020304" pitchFamily="18" charset="0"/>
              </a:rPr>
              <a:t>{</a:t>
            </a:r>
            <a:r>
              <a:rPr lang="en-US" altLang="zh-CN" b="1" i="1" kern="0" dirty="0">
                <a:latin typeface="Times New Roman" panose="02020603050405020304" pitchFamily="18" charset="0"/>
              </a:rPr>
              <a:t>a</a:t>
            </a:r>
            <a:r>
              <a:rPr lang="en-US" altLang="zh-CN" b="1" i="1" kern="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i="1" kern="0" dirty="0">
                <a:latin typeface="Times New Roman" panose="02020603050405020304" pitchFamily="18" charset="0"/>
              </a:rPr>
              <a:t>, a</a:t>
            </a:r>
            <a:r>
              <a:rPr lang="en-US" altLang="zh-CN" b="1" i="1" kern="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i="1" kern="0" dirty="0">
                <a:latin typeface="Times New Roman" panose="02020603050405020304" pitchFamily="18" charset="0"/>
              </a:rPr>
              <a:t>, …, a</a:t>
            </a:r>
            <a:r>
              <a:rPr lang="en-US" altLang="zh-CN" b="1" i="1" kern="0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b="1" kern="0" dirty="0">
                <a:latin typeface="Times New Roman" panose="02020603050405020304" pitchFamily="18" charset="0"/>
              </a:rPr>
              <a:t>,}</a:t>
            </a:r>
            <a:r>
              <a:rPr lang="zh-CN" altLang="en-US" b="1" kern="0" dirty="0">
                <a:latin typeface="Times New Roman" panose="02020603050405020304" pitchFamily="18" charset="0"/>
              </a:rPr>
              <a:t>，对任意的</a:t>
            </a:r>
            <a:r>
              <a:rPr lang="en-US" altLang="zh-CN" b="1" i="1" kern="0" dirty="0">
                <a:latin typeface="Times New Roman" panose="02020603050405020304" pitchFamily="18" charset="0"/>
              </a:rPr>
              <a:t>A</a:t>
            </a:r>
            <a:r>
              <a:rPr lang="en-US" altLang="zh-CN" b="1" kern="0" dirty="0">
                <a:latin typeface="Times New Roman" panose="02020603050405020304" pitchFamily="18" charset="0"/>
              </a:rPr>
              <a:t>(</a:t>
            </a:r>
            <a:r>
              <a:rPr lang="en-US" altLang="zh-CN" b="1" i="1" kern="0" dirty="0">
                <a:latin typeface="Times New Roman" panose="02020603050405020304" pitchFamily="18" charset="0"/>
              </a:rPr>
              <a:t>x</a:t>
            </a:r>
            <a:r>
              <a:rPr lang="en-US" altLang="zh-CN" b="1" kern="0" dirty="0">
                <a:latin typeface="Times New Roman" panose="02020603050405020304" pitchFamily="18" charset="0"/>
              </a:rPr>
              <a:t>)</a:t>
            </a:r>
            <a:r>
              <a:rPr lang="zh-CN" altLang="en-US" b="1" kern="0" dirty="0">
                <a:latin typeface="Times New Roman" panose="02020603050405020304" pitchFamily="18" charset="0"/>
              </a:rPr>
              <a:t>有：</a:t>
            </a:r>
          </a:p>
          <a:p>
            <a:pPr marL="265113" indent="-265113" eaLnBrk="1" hangingPunct="1">
              <a:buClr>
                <a:srgbClr val="CC3300"/>
              </a:buClr>
              <a:buFont typeface="Wingdings" panose="05000000000000000000" pitchFamily="2" charset="2"/>
              <a:buNone/>
              <a:defRPr/>
            </a:pPr>
            <a:r>
              <a:rPr lang="zh-CN" altLang="en-US" b="1" kern="0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zh-CN" altLang="en-US" sz="2800" b="1" kern="0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kern="0" dirty="0">
                <a:solidFill>
                  <a:srgbClr val="3366CC"/>
                </a:solidFill>
                <a:latin typeface="Times New Roman" panose="02020603050405020304" pitchFamily="18" charset="0"/>
              </a:rPr>
              <a:t>x A</a:t>
            </a:r>
            <a:r>
              <a:rPr lang="en-US" altLang="zh-CN" sz="2800" b="1" kern="0" dirty="0">
                <a:solidFill>
                  <a:srgbClr val="3366CC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kern="0" dirty="0">
                <a:solidFill>
                  <a:srgbClr val="3366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kern="0" dirty="0">
                <a:solidFill>
                  <a:srgbClr val="3366CC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i="1" kern="0" dirty="0">
                <a:solidFill>
                  <a:srgbClr val="3366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kern="0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i="1" kern="0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kern="0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kern="0" dirty="0">
                <a:solidFill>
                  <a:srgbClr val="3366CC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kern="0" baseline="-25000" dirty="0">
                <a:solidFill>
                  <a:srgbClr val="3366CC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kern="0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800" b="1" kern="0" dirty="0">
                <a:solidFill>
                  <a:srgbClr val="3366CC"/>
                </a:solidFill>
                <a:latin typeface="Times New Roman" panose="02020603050405020304" pitchFamily="18" charset="0"/>
              </a:rPr>
              <a:t>∧</a:t>
            </a:r>
            <a:r>
              <a:rPr lang="en-US" altLang="zh-CN" sz="2800" b="1" i="1" kern="0" dirty="0">
                <a:solidFill>
                  <a:srgbClr val="3366CC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kern="0" dirty="0">
                <a:solidFill>
                  <a:srgbClr val="3366CC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kern="0" dirty="0">
                <a:solidFill>
                  <a:srgbClr val="3366CC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kern="0" baseline="-25000" dirty="0">
                <a:solidFill>
                  <a:srgbClr val="3366CC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kern="0" dirty="0">
                <a:solidFill>
                  <a:srgbClr val="3366CC"/>
                </a:solidFill>
                <a:latin typeface="Times New Roman" panose="02020603050405020304" pitchFamily="18" charset="0"/>
              </a:rPr>
              <a:t>) ∧… ∧</a:t>
            </a:r>
            <a:r>
              <a:rPr lang="en-US" altLang="zh-CN" sz="2800" b="1" i="1" kern="0" dirty="0">
                <a:solidFill>
                  <a:srgbClr val="3366CC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kern="0" dirty="0">
                <a:solidFill>
                  <a:srgbClr val="3366CC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kern="0" dirty="0">
                <a:solidFill>
                  <a:srgbClr val="3366CC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kern="0" baseline="-25000" dirty="0">
                <a:solidFill>
                  <a:srgbClr val="3366CC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kern="0" dirty="0">
                <a:solidFill>
                  <a:srgbClr val="3366CC"/>
                </a:solidFill>
                <a:latin typeface="Times New Roman" panose="02020603050405020304" pitchFamily="18" charset="0"/>
              </a:rPr>
              <a:t>)</a:t>
            </a:r>
          </a:p>
          <a:p>
            <a:pPr marL="265113" indent="-265113" eaLnBrk="1" hangingPunct="1">
              <a:buClr>
                <a:srgbClr val="CC33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 </a:t>
            </a:r>
            <a:r>
              <a:rPr lang="en-US" altLang="zh-CN" sz="2800" b="1" i="1" kern="0" dirty="0">
                <a:solidFill>
                  <a:srgbClr val="3366CC"/>
                </a:solidFill>
                <a:latin typeface="Times New Roman" panose="02020603050405020304" pitchFamily="18" charset="0"/>
              </a:rPr>
              <a:t>x A</a:t>
            </a:r>
            <a:r>
              <a:rPr lang="en-US" altLang="zh-CN" sz="2800" b="1" kern="0" dirty="0">
                <a:solidFill>
                  <a:srgbClr val="3366CC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kern="0" dirty="0">
                <a:solidFill>
                  <a:srgbClr val="3366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kern="0" dirty="0">
                <a:solidFill>
                  <a:srgbClr val="3366CC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i="1" kern="0" dirty="0">
                <a:solidFill>
                  <a:srgbClr val="3366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kern="0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i="1" kern="0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kern="0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kern="0" dirty="0">
                <a:solidFill>
                  <a:srgbClr val="3366CC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kern="0" baseline="-25000" dirty="0">
                <a:solidFill>
                  <a:srgbClr val="3366CC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kern="0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kern="0" dirty="0">
                <a:solidFill>
                  <a:srgbClr val="3366CC"/>
                </a:solidFill>
              </a:rPr>
              <a:t>∨</a:t>
            </a:r>
            <a:r>
              <a:rPr lang="en-US" altLang="zh-CN" sz="2800" b="1" i="1" kern="0" dirty="0">
                <a:solidFill>
                  <a:srgbClr val="3366CC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kern="0" dirty="0">
                <a:solidFill>
                  <a:srgbClr val="3366CC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kern="0" dirty="0">
                <a:solidFill>
                  <a:srgbClr val="3366CC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kern="0" baseline="-25000" dirty="0">
                <a:solidFill>
                  <a:srgbClr val="3366CC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kern="0" dirty="0">
                <a:solidFill>
                  <a:srgbClr val="3366CC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2800" b="1" kern="0" dirty="0">
                <a:solidFill>
                  <a:srgbClr val="3366CC"/>
                </a:solidFill>
              </a:rPr>
              <a:t>∨</a:t>
            </a:r>
            <a:r>
              <a:rPr lang="en-US" altLang="zh-CN" sz="2800" kern="0" dirty="0">
                <a:solidFill>
                  <a:srgbClr val="3366CC"/>
                </a:solidFill>
              </a:rPr>
              <a:t> </a:t>
            </a:r>
            <a:r>
              <a:rPr lang="en-US" altLang="zh-CN" sz="2800" b="1" kern="0" dirty="0">
                <a:solidFill>
                  <a:srgbClr val="3366CC"/>
                </a:solidFill>
                <a:latin typeface="Times New Roman" panose="02020603050405020304" pitchFamily="18" charset="0"/>
              </a:rPr>
              <a:t>… </a:t>
            </a:r>
            <a:r>
              <a:rPr lang="en-US" altLang="zh-CN" sz="2800" b="1" kern="0" dirty="0">
                <a:solidFill>
                  <a:srgbClr val="3366CC"/>
                </a:solidFill>
              </a:rPr>
              <a:t>∨</a:t>
            </a:r>
            <a:r>
              <a:rPr lang="en-US" altLang="zh-CN" sz="2800" b="1" i="1" kern="0" dirty="0">
                <a:solidFill>
                  <a:srgbClr val="3366CC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kern="0" dirty="0">
                <a:solidFill>
                  <a:srgbClr val="3366CC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kern="0" dirty="0">
                <a:solidFill>
                  <a:srgbClr val="3366CC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kern="0" baseline="-25000" dirty="0">
                <a:solidFill>
                  <a:srgbClr val="3366CC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kern="0" dirty="0">
                <a:solidFill>
                  <a:srgbClr val="3366CC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14CB38-8473-4EEC-94AF-A1ED7FBA2F81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/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400050" y="233283"/>
            <a:ext cx="8153400" cy="2234458"/>
          </a:xfrm>
          <a:prstGeom prst="rect">
            <a:avLst/>
          </a:prstGeom>
          <a:solidFill>
            <a:srgbClr val="D9F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5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例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4</a:t>
            </a:r>
            <a:r>
              <a:rPr lang="zh-CN" altLang="en-US" b="1" dirty="0">
                <a:latin typeface="宋体" panose="02010600030101010101" pitchFamily="2" charset="-122"/>
              </a:rPr>
              <a:t>：在一阶逻辑中命题符号化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① 没有不呼吸的人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② 不是所有的人都喜欢吃糖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③ 不是所有的火车都比所有的汽车快 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404813" y="2441575"/>
            <a:ext cx="8166100" cy="1470025"/>
          </a:xfrm>
          <a:prstGeom prst="rect">
            <a:avLst/>
          </a:prstGeom>
          <a:solidFill>
            <a:srgbClr val="D9F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解</a:t>
            </a:r>
            <a:r>
              <a:rPr lang="en-US" altLang="zh-CN" sz="2800" b="1" dirty="0">
                <a:latin typeface="Times New Roman" panose="02020603050405020304" pitchFamily="18" charset="0"/>
              </a:rPr>
              <a:t>: </a:t>
            </a:r>
            <a:r>
              <a:rPr lang="en-US" altLang="zh-CN" sz="2400" b="1" dirty="0">
                <a:latin typeface="Times New Roman" panose="02020603050405020304" pitchFamily="18" charset="0"/>
              </a:rPr>
              <a:t>① 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 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(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 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))   </a:t>
            </a:r>
          </a:p>
          <a:p>
            <a:pPr algn="just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其中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</a:rPr>
              <a:t>是人，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</a:rPr>
              <a:t>呼吸       </a:t>
            </a:r>
          </a:p>
          <a:p>
            <a:pPr algn="just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    或者：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(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))</a:t>
            </a:r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425450" y="3844925"/>
            <a:ext cx="8137525" cy="1395413"/>
          </a:xfrm>
          <a:prstGeom prst="rect">
            <a:avLst/>
          </a:prstGeom>
          <a:solidFill>
            <a:srgbClr val="D9F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解</a:t>
            </a:r>
            <a:r>
              <a:rPr lang="en-US" altLang="zh-CN" sz="2800" b="1" dirty="0">
                <a:latin typeface="Times New Roman" panose="02020603050405020304" pitchFamily="18" charset="0"/>
              </a:rPr>
              <a:t>:</a:t>
            </a:r>
            <a:r>
              <a:rPr lang="en-US" altLang="zh-CN" sz="2400" b="1" dirty="0">
                <a:latin typeface="Times New Roman" panose="02020603050405020304" pitchFamily="18" charset="0"/>
              </a:rPr>
              <a:t>②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 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(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))</a:t>
            </a:r>
          </a:p>
          <a:p>
            <a:pPr algn="just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其中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</a:rPr>
              <a:t>是人，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</a:rPr>
              <a:t>喜欢吃糖</a:t>
            </a:r>
          </a:p>
          <a:p>
            <a:pPr algn="just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   或者： 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(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 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))</a:t>
            </a:r>
          </a:p>
        </p:txBody>
      </p:sp>
      <p:sp>
        <p:nvSpPr>
          <p:cNvPr id="178181" name="Text Box 5"/>
          <p:cNvSpPr txBox="1">
            <a:spLocks noChangeArrowheads="1"/>
          </p:cNvSpPr>
          <p:nvPr/>
        </p:nvSpPr>
        <p:spPr bwMode="auto">
          <a:xfrm>
            <a:off x="400050" y="5221288"/>
            <a:ext cx="8185150" cy="1395412"/>
          </a:xfrm>
          <a:prstGeom prst="rect">
            <a:avLst/>
          </a:prstGeom>
          <a:solidFill>
            <a:srgbClr val="D9F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解</a:t>
            </a:r>
            <a:r>
              <a:rPr lang="en-US" altLang="zh-CN" sz="2800" b="1" dirty="0">
                <a:latin typeface="Times New Roman" panose="02020603050405020304" pitchFamily="18" charset="0"/>
              </a:rPr>
              <a:t>:</a:t>
            </a:r>
            <a:r>
              <a:rPr lang="en-US" altLang="zh-CN" sz="2400" b="1" dirty="0">
                <a:latin typeface="Times New Roman" panose="02020603050405020304" pitchFamily="18" charset="0"/>
              </a:rPr>
              <a:t>③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 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(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 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</a:rPr>
              <a:t>)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</a:rPr>
              <a:t>) )</a:t>
            </a:r>
          </a:p>
          <a:p>
            <a:pPr algn="just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其中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):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</a:rPr>
              <a:t>是火车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,  G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</a:rPr>
              <a:t>):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 y</a:t>
            </a:r>
            <a:r>
              <a:rPr lang="zh-CN" altLang="en-US" sz="2400" b="1" dirty="0">
                <a:latin typeface="Times New Roman" panose="02020603050405020304" pitchFamily="18" charset="0"/>
              </a:rPr>
              <a:t>是汽车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, H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x,y</a:t>
            </a:r>
            <a:r>
              <a:rPr lang="en-US" altLang="zh-CN" sz="2400" b="1" dirty="0">
                <a:latin typeface="Times New Roman" panose="02020603050405020304" pitchFamily="18" charset="0"/>
              </a:rPr>
              <a:t>):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</a:rPr>
              <a:t>比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y</a:t>
            </a:r>
            <a:r>
              <a:rPr lang="zh-CN" altLang="en-US" sz="2400" b="1" dirty="0">
                <a:latin typeface="Times New Roman" panose="02020603050405020304" pitchFamily="18" charset="0"/>
              </a:rPr>
              <a:t>快     </a:t>
            </a:r>
          </a:p>
          <a:p>
            <a:pPr algn="just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  或者： 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(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 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</a:rPr>
              <a:t>)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 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animBg="1"/>
      <p:bldP spid="178180" grpId="0" animBg="1"/>
      <p:bldP spid="17818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C2E9A0-FFEB-425E-9F0B-0294C8291698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/>
          </a:p>
        </p:txBody>
      </p:sp>
      <p:sp>
        <p:nvSpPr>
          <p:cNvPr id="179202" name="Rectangle 2"/>
          <p:cNvSpPr>
            <a:spLocks noChangeArrowheads="1"/>
          </p:cNvSpPr>
          <p:nvPr/>
        </p:nvSpPr>
        <p:spPr bwMode="auto">
          <a:xfrm>
            <a:off x="381000" y="906439"/>
            <a:ext cx="8382000" cy="5576911"/>
          </a:xfrm>
          <a:prstGeom prst="rect">
            <a:avLst/>
          </a:prstGeom>
          <a:solidFill>
            <a:srgbClr val="D9F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例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5</a:t>
            </a:r>
            <a:r>
              <a:rPr lang="zh-CN" altLang="en-US" sz="2800" b="1" dirty="0">
                <a:latin typeface="宋体" panose="02010600030101010101" pitchFamily="2" charset="-122"/>
              </a:rPr>
              <a:t>：在一阶逻辑中命题符号化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① 一切人都不一样高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② 每个自然数都有后继数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③ 有的自然数无先驱数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解</a:t>
            </a:r>
            <a:r>
              <a:rPr lang="en-US" altLang="zh-CN" sz="2400" b="1" dirty="0">
                <a:latin typeface="宋体" panose="02010600030101010101" pitchFamily="2" charset="-122"/>
              </a:rPr>
              <a:t>:①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(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)  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25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其中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</a:rPr>
              <a:t>是人，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) : 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y</a:t>
            </a:r>
            <a:r>
              <a:rPr lang="zh-CN" altLang="en-US" sz="2400" b="1" dirty="0">
                <a:latin typeface="Times New Roman" panose="02020603050405020304" pitchFamily="18" charset="0"/>
              </a:rPr>
              <a:t>不是同一个人， 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25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H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 x</a:t>
            </a: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y</a:t>
            </a:r>
            <a:r>
              <a:rPr lang="zh-CN" altLang="en-US" sz="2400" b="1" dirty="0">
                <a:latin typeface="Times New Roman" panose="02020603050405020304" pitchFamily="18" charset="0"/>
              </a:rPr>
              <a:t>一样高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     或者： 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zh-CN" altLang="en-US" sz="2400" b="1" dirty="0">
                <a:latin typeface="Times New Roman" panose="02020603050405020304" pitchFamily="18" charset="0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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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(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) 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5000"/>
              </a:lnSpc>
              <a:spcBef>
                <a:spcPct val="25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   ②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(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 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</a:rPr>
              <a:t>)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H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</a:rPr>
              <a:t>))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5000"/>
              </a:lnSpc>
              <a:spcBef>
                <a:spcPct val="25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其中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</a:rPr>
              <a:t>是自然数，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y</a:t>
            </a:r>
            <a:r>
              <a:rPr lang="zh-CN" altLang="en-US" sz="2400" b="1" dirty="0">
                <a:latin typeface="Times New Roman" panose="02020603050405020304" pitchFamily="18" charset="0"/>
              </a:rPr>
              <a:t>是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的后继数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 ③ 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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(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 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</a:rPr>
              <a:t>)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H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</a:rPr>
              <a:t>))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其中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</a:rPr>
              <a:t>是自然数，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y</a:t>
            </a:r>
            <a:r>
              <a:rPr lang="zh-CN" altLang="en-US" sz="2400" b="1" dirty="0">
                <a:latin typeface="Times New Roman" panose="02020603050405020304" pitchFamily="18" charset="0"/>
              </a:rPr>
              <a:t>是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的先驱数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9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9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9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9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9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9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9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236296" y="6356804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787AB98B-1F40-4FE8-B1B5-64D794DA18C4}" type="slidenum">
              <a:rPr lang="en-US" altLang="zh-CN" sz="1400" smtClean="0">
                <a:latin typeface="Arial Black" panose="020B0A040201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 dirty="0">
              <a:latin typeface="Arial Black" panose="020B0A04020102020204" pitchFamily="34" charset="0"/>
            </a:endParaRPr>
          </a:p>
        </p:txBody>
      </p:sp>
      <p:sp>
        <p:nvSpPr>
          <p:cNvPr id="186374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316397" y="1364330"/>
            <a:ext cx="8351837" cy="583247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600" b="1" dirty="0">
                <a:solidFill>
                  <a:srgbClr val="00008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证明：</a:t>
            </a:r>
            <a:r>
              <a:rPr lang="zh-CN" altLang="en-US" b="1" dirty="0"/>
              <a:t>“苏格拉底三段论”：人都是要死的。</a:t>
            </a:r>
            <a:endParaRPr lang="en-US" altLang="zh-CN" b="1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/>
              <a:t>苏格拉底是人。</a:t>
            </a:r>
            <a:r>
              <a:rPr lang="en-US" altLang="zh-CN" b="1" dirty="0"/>
              <a:t> </a:t>
            </a:r>
            <a:r>
              <a:rPr lang="zh-CN" altLang="en-US" b="1" dirty="0"/>
              <a:t>所以苏格拉底是要死的。</a:t>
            </a:r>
            <a:endParaRPr lang="en-US" altLang="zh-CN" b="1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539552" y="4308482"/>
            <a:ext cx="8351837" cy="2012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kern="0" dirty="0">
                <a:latin typeface="Times New Roman" pitchFamily="18" charset="0"/>
              </a:rPr>
              <a:t>现证明当前件为真时，后件也为真。</a:t>
            </a:r>
          </a:p>
          <a:p>
            <a:pPr marL="0" indent="0" eaLnBrk="1" hangingPunct="1">
              <a:lnSpc>
                <a:spcPct val="10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kern="0" dirty="0">
                <a:latin typeface="Times New Roman" pitchFamily="18" charset="0"/>
              </a:rPr>
              <a:t>      前件为真，即 </a:t>
            </a:r>
            <a:r>
              <a:rPr lang="zh-CN" altLang="en-US" sz="2800" b="1" kern="0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b="1" i="1" kern="0" dirty="0">
                <a:latin typeface="Times New Roman" pitchFamily="18" charset="0"/>
              </a:rPr>
              <a:t>x</a:t>
            </a:r>
            <a:r>
              <a:rPr lang="en-US" altLang="zh-CN" sz="2800" b="1" kern="0" dirty="0">
                <a:latin typeface="Times New Roman" pitchFamily="18" charset="0"/>
              </a:rPr>
              <a:t>(</a:t>
            </a:r>
            <a:r>
              <a:rPr lang="en-US" altLang="zh-CN" sz="2800" b="1" i="1" kern="0" dirty="0">
                <a:latin typeface="Times New Roman" pitchFamily="18" charset="0"/>
              </a:rPr>
              <a:t>F</a:t>
            </a:r>
            <a:r>
              <a:rPr lang="en-US" altLang="zh-CN" sz="2800" b="1" kern="0" dirty="0">
                <a:latin typeface="Times New Roman" pitchFamily="18" charset="0"/>
              </a:rPr>
              <a:t>(</a:t>
            </a:r>
            <a:r>
              <a:rPr lang="en-US" altLang="zh-CN" sz="2800" b="1" i="1" kern="0" dirty="0">
                <a:latin typeface="Times New Roman" pitchFamily="18" charset="0"/>
              </a:rPr>
              <a:t>x</a:t>
            </a:r>
            <a:r>
              <a:rPr lang="en-US" altLang="zh-CN" sz="2800" b="1" kern="0" dirty="0">
                <a:latin typeface="Times New Roman" pitchFamily="18" charset="0"/>
              </a:rPr>
              <a:t>)</a:t>
            </a:r>
            <a:r>
              <a:rPr lang="en-US" altLang="zh-CN" sz="2800" b="1" kern="0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i="1" kern="0" dirty="0">
                <a:latin typeface="Times New Roman" pitchFamily="18" charset="0"/>
              </a:rPr>
              <a:t>G</a:t>
            </a:r>
            <a:r>
              <a:rPr lang="en-US" altLang="zh-CN" sz="2800" b="1" kern="0" dirty="0">
                <a:latin typeface="Times New Roman" pitchFamily="18" charset="0"/>
              </a:rPr>
              <a:t>(</a:t>
            </a:r>
            <a:r>
              <a:rPr lang="en-US" altLang="zh-CN" sz="2800" b="1" i="1" kern="0" dirty="0">
                <a:latin typeface="Times New Roman" pitchFamily="18" charset="0"/>
              </a:rPr>
              <a:t>x</a:t>
            </a:r>
            <a:r>
              <a:rPr lang="en-US" altLang="zh-CN" sz="2800" b="1" kern="0" dirty="0">
                <a:latin typeface="Times New Roman" pitchFamily="18" charset="0"/>
              </a:rPr>
              <a:t>))</a:t>
            </a:r>
            <a:r>
              <a:rPr lang="zh-CN" altLang="en-US" sz="2800" b="1" kern="0" dirty="0">
                <a:latin typeface="Times New Roman" pitchFamily="18" charset="0"/>
              </a:rPr>
              <a:t>和</a:t>
            </a:r>
            <a:r>
              <a:rPr lang="en-US" altLang="zh-CN" sz="2800" b="1" i="1" kern="0" dirty="0">
                <a:latin typeface="Times New Roman" pitchFamily="18" charset="0"/>
              </a:rPr>
              <a:t>F</a:t>
            </a:r>
            <a:r>
              <a:rPr lang="en-US" altLang="zh-CN" sz="2800" b="1" kern="0" dirty="0">
                <a:latin typeface="Times New Roman" pitchFamily="18" charset="0"/>
              </a:rPr>
              <a:t>(</a:t>
            </a:r>
            <a:r>
              <a:rPr lang="en-US" altLang="zh-CN" sz="2800" b="1" i="1" kern="0" dirty="0">
                <a:latin typeface="Times New Roman" pitchFamily="18" charset="0"/>
              </a:rPr>
              <a:t>a</a:t>
            </a:r>
            <a:r>
              <a:rPr lang="en-US" altLang="zh-CN" sz="2800" b="1" kern="0" dirty="0">
                <a:latin typeface="Times New Roman" pitchFamily="18" charset="0"/>
              </a:rPr>
              <a:t>)</a:t>
            </a:r>
            <a:r>
              <a:rPr lang="zh-CN" altLang="en-US" sz="2800" b="1" kern="0" dirty="0">
                <a:latin typeface="Times New Roman" pitchFamily="18" charset="0"/>
              </a:rPr>
              <a:t>均为真；则有 </a:t>
            </a:r>
            <a:r>
              <a:rPr lang="en-US" altLang="zh-CN" sz="2800" b="1" i="1" kern="0" dirty="0">
                <a:latin typeface="Times New Roman" pitchFamily="18" charset="0"/>
              </a:rPr>
              <a:t>F</a:t>
            </a:r>
            <a:r>
              <a:rPr lang="en-US" altLang="zh-CN" sz="2800" b="1" kern="0" dirty="0">
                <a:latin typeface="Times New Roman" pitchFamily="18" charset="0"/>
              </a:rPr>
              <a:t>(</a:t>
            </a:r>
            <a:r>
              <a:rPr lang="en-US" altLang="zh-CN" sz="2800" b="1" i="1" kern="0" dirty="0">
                <a:latin typeface="Times New Roman" pitchFamily="18" charset="0"/>
              </a:rPr>
              <a:t>a</a:t>
            </a:r>
            <a:r>
              <a:rPr lang="en-US" altLang="zh-CN" sz="2800" b="1" kern="0" dirty="0">
                <a:latin typeface="Times New Roman" pitchFamily="18" charset="0"/>
              </a:rPr>
              <a:t>)</a:t>
            </a:r>
            <a:r>
              <a:rPr lang="en-US" altLang="zh-CN" sz="2800" b="1" kern="0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i="1" kern="0" dirty="0">
                <a:latin typeface="Times New Roman" pitchFamily="18" charset="0"/>
              </a:rPr>
              <a:t>G</a:t>
            </a:r>
            <a:r>
              <a:rPr lang="en-US" altLang="zh-CN" sz="2800" b="1" kern="0" dirty="0">
                <a:latin typeface="Times New Roman" pitchFamily="18" charset="0"/>
              </a:rPr>
              <a:t>(</a:t>
            </a:r>
            <a:r>
              <a:rPr lang="en-US" altLang="zh-CN" sz="2800" b="1" i="1" kern="0" dirty="0">
                <a:latin typeface="Times New Roman" pitchFamily="18" charset="0"/>
              </a:rPr>
              <a:t>a</a:t>
            </a:r>
            <a:r>
              <a:rPr lang="en-US" altLang="zh-CN" sz="2800" b="1" kern="0" dirty="0">
                <a:latin typeface="Times New Roman" pitchFamily="18" charset="0"/>
              </a:rPr>
              <a:t>) </a:t>
            </a:r>
            <a:r>
              <a:rPr lang="zh-CN" altLang="en-US" sz="2800" b="1" kern="0" dirty="0">
                <a:latin typeface="Times New Roman" pitchFamily="18" charset="0"/>
              </a:rPr>
              <a:t>为真，又由 </a:t>
            </a:r>
            <a:r>
              <a:rPr lang="en-US" altLang="zh-CN" sz="2800" b="1" i="1" kern="0" dirty="0">
                <a:latin typeface="Times New Roman" pitchFamily="18" charset="0"/>
              </a:rPr>
              <a:t>F</a:t>
            </a:r>
            <a:r>
              <a:rPr lang="en-US" altLang="zh-CN" sz="2800" b="1" kern="0" dirty="0">
                <a:latin typeface="Times New Roman" pitchFamily="18" charset="0"/>
              </a:rPr>
              <a:t>(</a:t>
            </a:r>
            <a:r>
              <a:rPr lang="en-US" altLang="zh-CN" sz="2800" b="1" i="1" kern="0" dirty="0">
                <a:latin typeface="Times New Roman" pitchFamily="18" charset="0"/>
              </a:rPr>
              <a:t>a</a:t>
            </a:r>
            <a:r>
              <a:rPr lang="en-US" altLang="zh-CN" sz="2800" b="1" kern="0" dirty="0">
                <a:latin typeface="Times New Roman" pitchFamily="18" charset="0"/>
              </a:rPr>
              <a:t>)</a:t>
            </a:r>
            <a:r>
              <a:rPr lang="en-US" altLang="zh-CN" sz="2800" b="1" kern="0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i="1" kern="0" dirty="0">
                <a:latin typeface="Times New Roman" pitchFamily="18" charset="0"/>
              </a:rPr>
              <a:t>G</a:t>
            </a:r>
            <a:r>
              <a:rPr lang="en-US" altLang="zh-CN" sz="2800" b="1" kern="0" dirty="0">
                <a:latin typeface="Times New Roman" pitchFamily="18" charset="0"/>
              </a:rPr>
              <a:t>(</a:t>
            </a:r>
            <a:r>
              <a:rPr lang="en-US" altLang="zh-CN" sz="2800" b="1" i="1" kern="0" dirty="0">
                <a:latin typeface="Times New Roman" pitchFamily="18" charset="0"/>
              </a:rPr>
              <a:t>a</a:t>
            </a:r>
            <a:r>
              <a:rPr lang="en-US" altLang="zh-CN" sz="2800" b="1" kern="0" dirty="0">
                <a:latin typeface="Times New Roman" pitchFamily="18" charset="0"/>
              </a:rPr>
              <a:t>) </a:t>
            </a:r>
            <a:r>
              <a:rPr lang="zh-CN" altLang="en-US" sz="2800" b="1" kern="0" dirty="0">
                <a:latin typeface="Times New Roman" pitchFamily="18" charset="0"/>
              </a:rPr>
              <a:t>和</a:t>
            </a:r>
            <a:r>
              <a:rPr lang="en-US" altLang="zh-CN" sz="2800" b="1" i="1" kern="0" dirty="0">
                <a:latin typeface="Times New Roman" pitchFamily="18" charset="0"/>
              </a:rPr>
              <a:t>F</a:t>
            </a:r>
            <a:r>
              <a:rPr lang="en-US" altLang="zh-CN" sz="2800" b="1" kern="0" dirty="0">
                <a:latin typeface="Times New Roman" pitchFamily="18" charset="0"/>
              </a:rPr>
              <a:t>(</a:t>
            </a:r>
            <a:r>
              <a:rPr lang="en-US" altLang="zh-CN" sz="2800" b="1" i="1" kern="0" dirty="0">
                <a:latin typeface="Times New Roman" pitchFamily="18" charset="0"/>
              </a:rPr>
              <a:t>a</a:t>
            </a:r>
            <a:r>
              <a:rPr lang="en-US" altLang="zh-CN" sz="2800" b="1" kern="0" dirty="0">
                <a:latin typeface="Times New Roman" pitchFamily="18" charset="0"/>
              </a:rPr>
              <a:t>)</a:t>
            </a:r>
            <a:r>
              <a:rPr lang="zh-CN" altLang="en-US" sz="2800" b="1" kern="0" dirty="0">
                <a:latin typeface="Times New Roman" pitchFamily="18" charset="0"/>
              </a:rPr>
              <a:t>为真，根据假言推理： </a:t>
            </a:r>
            <a:r>
              <a:rPr lang="en-US" altLang="zh-CN" sz="2800" b="1" i="1" kern="0" dirty="0">
                <a:latin typeface="Times New Roman" pitchFamily="18" charset="0"/>
              </a:rPr>
              <a:t>G</a:t>
            </a:r>
            <a:r>
              <a:rPr lang="en-US" altLang="zh-CN" sz="2800" b="1" kern="0" dirty="0">
                <a:latin typeface="Times New Roman" pitchFamily="18" charset="0"/>
              </a:rPr>
              <a:t>(</a:t>
            </a:r>
            <a:r>
              <a:rPr lang="en-US" altLang="zh-CN" sz="2800" b="1" i="1" kern="0" dirty="0">
                <a:latin typeface="Times New Roman" pitchFamily="18" charset="0"/>
              </a:rPr>
              <a:t>a</a:t>
            </a:r>
            <a:r>
              <a:rPr lang="en-US" altLang="zh-CN" sz="2800" b="1" kern="0" dirty="0">
                <a:latin typeface="Times New Roman" pitchFamily="18" charset="0"/>
              </a:rPr>
              <a:t>)</a:t>
            </a:r>
            <a:r>
              <a:rPr lang="zh-CN" altLang="en-US" sz="2800" b="1" kern="0" dirty="0">
                <a:latin typeface="Times New Roman" pitchFamily="18" charset="0"/>
              </a:rPr>
              <a:t>为真。</a:t>
            </a:r>
            <a:endParaRPr lang="zh-CN" altLang="en-US" sz="2800" kern="0" dirty="0">
              <a:latin typeface="Times New Roman" pitchFamily="18" charset="0"/>
            </a:endParaRP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332259" y="2732540"/>
            <a:ext cx="8351837" cy="1539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kern="0" dirty="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设：</a:t>
            </a:r>
            <a:r>
              <a:rPr lang="zh-CN" altLang="en-US" sz="2800" b="1" kern="0" dirty="0"/>
              <a:t> </a:t>
            </a:r>
            <a:r>
              <a:rPr lang="en-US" altLang="zh-CN" sz="2800" b="1" i="1" kern="0" dirty="0">
                <a:solidFill>
                  <a:srgbClr val="3366CC"/>
                </a:solidFill>
                <a:latin typeface="Times New Roman" pitchFamily="18" charset="0"/>
              </a:rPr>
              <a:t>F</a:t>
            </a:r>
            <a:r>
              <a:rPr lang="en-US" altLang="zh-CN" sz="2800" b="1" kern="0" dirty="0">
                <a:solidFill>
                  <a:srgbClr val="3366CC"/>
                </a:solidFill>
                <a:latin typeface="Times New Roman" pitchFamily="18" charset="0"/>
              </a:rPr>
              <a:t>(</a:t>
            </a:r>
            <a:r>
              <a:rPr lang="en-US" altLang="zh-CN" sz="2800" b="1" i="1" kern="0" dirty="0">
                <a:solidFill>
                  <a:srgbClr val="3366CC"/>
                </a:solidFill>
                <a:latin typeface="Times New Roman" pitchFamily="18" charset="0"/>
              </a:rPr>
              <a:t>x</a:t>
            </a:r>
            <a:r>
              <a:rPr lang="en-US" altLang="zh-CN" sz="2800" b="1" kern="0" dirty="0">
                <a:solidFill>
                  <a:srgbClr val="3366CC"/>
                </a:solidFill>
                <a:latin typeface="Times New Roman" pitchFamily="18" charset="0"/>
              </a:rPr>
              <a:t>)</a:t>
            </a:r>
            <a:r>
              <a:rPr lang="zh-CN" altLang="en-US" sz="2800" b="1" kern="0" dirty="0">
                <a:solidFill>
                  <a:srgbClr val="3366CC"/>
                </a:solidFill>
                <a:latin typeface="Times New Roman" pitchFamily="18" charset="0"/>
              </a:rPr>
              <a:t>：</a:t>
            </a:r>
            <a:r>
              <a:rPr lang="zh-CN" altLang="en-US" sz="2800" b="1" i="1" kern="0" dirty="0">
                <a:solidFill>
                  <a:srgbClr val="3366CC"/>
                </a:solidFill>
                <a:latin typeface="Times New Roman" pitchFamily="18" charset="0"/>
              </a:rPr>
              <a:t> </a:t>
            </a:r>
            <a:r>
              <a:rPr lang="en-US" altLang="zh-CN" sz="2800" b="1" i="1" kern="0" dirty="0">
                <a:solidFill>
                  <a:srgbClr val="3366CC"/>
                </a:solidFill>
                <a:latin typeface="Times New Roman" pitchFamily="18" charset="0"/>
              </a:rPr>
              <a:t>x</a:t>
            </a:r>
            <a:r>
              <a:rPr lang="zh-CN" altLang="en-US" sz="2800" b="1" kern="0" dirty="0">
                <a:solidFill>
                  <a:srgbClr val="3366CC"/>
                </a:solidFill>
                <a:latin typeface="Times New Roman" pitchFamily="18" charset="0"/>
              </a:rPr>
              <a:t>是人，</a:t>
            </a:r>
            <a:r>
              <a:rPr lang="en-US" altLang="zh-CN" sz="2800" b="1" i="1" kern="0" dirty="0">
                <a:solidFill>
                  <a:srgbClr val="3366CC"/>
                </a:solidFill>
                <a:latin typeface="Times New Roman" pitchFamily="18" charset="0"/>
              </a:rPr>
              <a:t>G</a:t>
            </a:r>
            <a:r>
              <a:rPr lang="en-US" altLang="zh-CN" sz="2800" b="1" kern="0" dirty="0">
                <a:solidFill>
                  <a:srgbClr val="3366CC"/>
                </a:solidFill>
                <a:latin typeface="Times New Roman" pitchFamily="18" charset="0"/>
              </a:rPr>
              <a:t>(</a:t>
            </a:r>
            <a:r>
              <a:rPr lang="en-US" altLang="zh-CN" sz="2800" b="1" i="1" kern="0" dirty="0">
                <a:solidFill>
                  <a:srgbClr val="3366CC"/>
                </a:solidFill>
                <a:latin typeface="Times New Roman" pitchFamily="18" charset="0"/>
              </a:rPr>
              <a:t>x</a:t>
            </a:r>
            <a:r>
              <a:rPr lang="en-US" altLang="zh-CN" sz="2800" b="1" kern="0" dirty="0">
                <a:solidFill>
                  <a:srgbClr val="3366CC"/>
                </a:solidFill>
                <a:latin typeface="Times New Roman" pitchFamily="18" charset="0"/>
              </a:rPr>
              <a:t>)</a:t>
            </a:r>
            <a:r>
              <a:rPr lang="zh-CN" altLang="en-US" sz="2800" b="1" kern="0" dirty="0">
                <a:solidFill>
                  <a:srgbClr val="3366CC"/>
                </a:solidFill>
                <a:latin typeface="Times New Roman" pitchFamily="18" charset="0"/>
              </a:rPr>
              <a:t>：</a:t>
            </a:r>
            <a:r>
              <a:rPr lang="en-US" altLang="zh-CN" sz="2800" b="1" i="1" kern="0" dirty="0">
                <a:solidFill>
                  <a:srgbClr val="3366CC"/>
                </a:solidFill>
                <a:latin typeface="Times New Roman" pitchFamily="18" charset="0"/>
              </a:rPr>
              <a:t>x</a:t>
            </a:r>
            <a:r>
              <a:rPr lang="zh-CN" altLang="en-US" sz="2800" b="1" kern="0" dirty="0">
                <a:solidFill>
                  <a:srgbClr val="3366CC"/>
                </a:solidFill>
                <a:latin typeface="Times New Roman" pitchFamily="18" charset="0"/>
              </a:rPr>
              <a:t>是要死的，</a:t>
            </a:r>
            <a:r>
              <a:rPr lang="en-US" altLang="zh-CN" sz="2800" b="1" i="1" kern="0" dirty="0">
                <a:solidFill>
                  <a:srgbClr val="3366CC"/>
                </a:solidFill>
                <a:latin typeface="Times New Roman" pitchFamily="18" charset="0"/>
              </a:rPr>
              <a:t>a</a:t>
            </a:r>
            <a:r>
              <a:rPr lang="en-US" altLang="zh-CN" sz="2800" b="1" kern="0" dirty="0">
                <a:solidFill>
                  <a:srgbClr val="3366CC"/>
                </a:solidFill>
                <a:latin typeface="Times New Roman" pitchFamily="18" charset="0"/>
              </a:rPr>
              <a:t>:</a:t>
            </a:r>
            <a:r>
              <a:rPr lang="zh-CN" altLang="en-US" sz="2800" b="1" kern="0" dirty="0">
                <a:solidFill>
                  <a:srgbClr val="3366CC"/>
                </a:solidFill>
                <a:latin typeface="Times New Roman" pitchFamily="18" charset="0"/>
              </a:rPr>
              <a:t>苏格拉底</a:t>
            </a:r>
            <a:r>
              <a:rPr lang="en-US" altLang="zh-CN" sz="2800" b="1" kern="0" dirty="0">
                <a:solidFill>
                  <a:srgbClr val="3366CC"/>
                </a:solidFill>
                <a:latin typeface="Times New Roman" pitchFamily="18" charset="0"/>
              </a:rPr>
              <a:t>.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kern="0" dirty="0">
                <a:latin typeface="Times New Roman" pitchFamily="18" charset="0"/>
              </a:rPr>
              <a:t>      苏格拉底三段论可形式化为：</a:t>
            </a: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kern="0" dirty="0">
                <a:latin typeface="Times New Roman" pitchFamily="18" charset="0"/>
                <a:sym typeface="Symbol" pitchFamily="18" charset="2"/>
              </a:rPr>
              <a:t>       </a:t>
            </a:r>
            <a:r>
              <a:rPr lang="zh-CN" altLang="en-US" sz="2800" b="1" kern="0" dirty="0">
                <a:solidFill>
                  <a:srgbClr val="3366CC"/>
                </a:solidFill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b="1" i="1" kern="0" dirty="0">
                <a:solidFill>
                  <a:srgbClr val="3366CC"/>
                </a:solidFill>
                <a:latin typeface="Times New Roman" pitchFamily="18" charset="0"/>
              </a:rPr>
              <a:t>x</a:t>
            </a:r>
            <a:r>
              <a:rPr lang="en-US" altLang="zh-CN" sz="2800" b="1" kern="0" dirty="0">
                <a:solidFill>
                  <a:srgbClr val="3366CC"/>
                </a:solidFill>
                <a:latin typeface="Times New Roman" pitchFamily="18" charset="0"/>
              </a:rPr>
              <a:t>(</a:t>
            </a:r>
            <a:r>
              <a:rPr lang="en-US" altLang="zh-CN" sz="2800" b="1" i="1" kern="0" dirty="0">
                <a:solidFill>
                  <a:srgbClr val="3366CC"/>
                </a:solidFill>
                <a:latin typeface="Times New Roman" pitchFamily="18" charset="0"/>
              </a:rPr>
              <a:t>F</a:t>
            </a:r>
            <a:r>
              <a:rPr lang="en-US" altLang="zh-CN" sz="2800" b="1" kern="0" dirty="0">
                <a:solidFill>
                  <a:srgbClr val="3366CC"/>
                </a:solidFill>
                <a:latin typeface="Times New Roman" pitchFamily="18" charset="0"/>
              </a:rPr>
              <a:t>(</a:t>
            </a:r>
            <a:r>
              <a:rPr lang="en-US" altLang="zh-CN" sz="2800" b="1" i="1" kern="0" dirty="0">
                <a:solidFill>
                  <a:srgbClr val="3366CC"/>
                </a:solidFill>
                <a:latin typeface="Times New Roman" pitchFamily="18" charset="0"/>
              </a:rPr>
              <a:t>x</a:t>
            </a:r>
            <a:r>
              <a:rPr lang="en-US" altLang="zh-CN" sz="2800" b="1" kern="0" dirty="0">
                <a:solidFill>
                  <a:srgbClr val="3366CC"/>
                </a:solidFill>
                <a:latin typeface="Times New Roman" pitchFamily="18" charset="0"/>
              </a:rPr>
              <a:t>)</a:t>
            </a:r>
            <a:r>
              <a:rPr lang="en-US" altLang="zh-CN" sz="2800" b="1" i="1" kern="0" dirty="0">
                <a:solidFill>
                  <a:srgbClr val="3366CC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i="1" kern="0" dirty="0">
                <a:solidFill>
                  <a:srgbClr val="3366CC"/>
                </a:solidFill>
                <a:latin typeface="Times New Roman" pitchFamily="18" charset="0"/>
              </a:rPr>
              <a:t>G</a:t>
            </a:r>
            <a:r>
              <a:rPr lang="en-US" altLang="zh-CN" sz="2800" b="1" kern="0" dirty="0">
                <a:solidFill>
                  <a:srgbClr val="3366CC"/>
                </a:solidFill>
                <a:latin typeface="Times New Roman" pitchFamily="18" charset="0"/>
              </a:rPr>
              <a:t>(</a:t>
            </a:r>
            <a:r>
              <a:rPr lang="en-US" altLang="zh-CN" sz="2800" b="1" i="1" kern="0" dirty="0">
                <a:solidFill>
                  <a:srgbClr val="3366CC"/>
                </a:solidFill>
                <a:latin typeface="Times New Roman" pitchFamily="18" charset="0"/>
              </a:rPr>
              <a:t>x</a:t>
            </a:r>
            <a:r>
              <a:rPr lang="en-US" altLang="zh-CN" sz="2800" b="1" kern="0" dirty="0">
                <a:solidFill>
                  <a:srgbClr val="3366CC"/>
                </a:solidFill>
                <a:latin typeface="Times New Roman" pitchFamily="18" charset="0"/>
              </a:rPr>
              <a:t>)) </a:t>
            </a:r>
            <a:r>
              <a:rPr lang="en-US" altLang="zh-CN" sz="2800" b="1" kern="0" dirty="0">
                <a:solidFill>
                  <a:srgbClr val="3366CC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b="1" i="1" kern="0" dirty="0">
                <a:solidFill>
                  <a:srgbClr val="3366CC"/>
                </a:solidFill>
                <a:latin typeface="Times New Roman" pitchFamily="18" charset="0"/>
              </a:rPr>
              <a:t> F</a:t>
            </a:r>
            <a:r>
              <a:rPr lang="en-US" altLang="zh-CN" sz="2800" b="1" kern="0" dirty="0">
                <a:solidFill>
                  <a:srgbClr val="3366CC"/>
                </a:solidFill>
                <a:latin typeface="Times New Roman" pitchFamily="18" charset="0"/>
              </a:rPr>
              <a:t>(</a:t>
            </a:r>
            <a:r>
              <a:rPr lang="en-US" altLang="zh-CN" sz="2800" b="1" i="1" kern="0" dirty="0">
                <a:solidFill>
                  <a:srgbClr val="3366CC"/>
                </a:solidFill>
                <a:latin typeface="Times New Roman" pitchFamily="18" charset="0"/>
              </a:rPr>
              <a:t>a</a:t>
            </a:r>
            <a:r>
              <a:rPr lang="en-US" altLang="zh-CN" sz="2800" b="1" kern="0" dirty="0">
                <a:solidFill>
                  <a:srgbClr val="3366CC"/>
                </a:solidFill>
                <a:latin typeface="Times New Roman" pitchFamily="18" charset="0"/>
              </a:rPr>
              <a:t>)</a:t>
            </a:r>
            <a:r>
              <a:rPr lang="en-US" altLang="zh-CN" sz="2800" b="1" kern="0" dirty="0">
                <a:solidFill>
                  <a:srgbClr val="3366CC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i="1" kern="0" dirty="0">
                <a:solidFill>
                  <a:srgbClr val="3366CC"/>
                </a:solidFill>
                <a:latin typeface="Times New Roman" pitchFamily="18" charset="0"/>
              </a:rPr>
              <a:t> G</a:t>
            </a:r>
            <a:r>
              <a:rPr lang="en-US" altLang="zh-CN" sz="2800" b="1" kern="0" dirty="0">
                <a:solidFill>
                  <a:srgbClr val="3366CC"/>
                </a:solidFill>
                <a:latin typeface="Times New Roman" pitchFamily="18" charset="0"/>
              </a:rPr>
              <a:t>(</a:t>
            </a:r>
            <a:r>
              <a:rPr lang="en-US" altLang="zh-CN" sz="2800" b="1" i="1" kern="0" dirty="0">
                <a:solidFill>
                  <a:srgbClr val="3366CC"/>
                </a:solidFill>
                <a:latin typeface="Times New Roman" pitchFamily="18" charset="0"/>
              </a:rPr>
              <a:t>a</a:t>
            </a:r>
            <a:r>
              <a:rPr lang="en-US" altLang="zh-CN" sz="2800" b="1" kern="0" dirty="0">
                <a:solidFill>
                  <a:srgbClr val="3366CC"/>
                </a:solidFill>
                <a:latin typeface="Times New Roman" pitchFamily="18" charset="0"/>
              </a:rPr>
              <a:t>)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latin typeface="Times New Roman" pitchFamily="18" charset="0"/>
              </a:rPr>
              <a:t>      </a:t>
            </a:r>
            <a:endParaRPr lang="zh-CN" altLang="en-US" sz="2800" kern="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0B0A20-099A-4EE8-9809-38EA8634789B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/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431825" y="404664"/>
            <a:ext cx="38163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课堂练习</a:t>
            </a:r>
            <a:r>
              <a:rPr lang="en-US" altLang="zh-CN" sz="40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40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40964" name="Text Box 5"/>
          <p:cNvSpPr txBox="1">
            <a:spLocks noChangeArrowheads="1"/>
          </p:cNvSpPr>
          <p:nvPr/>
        </p:nvSpPr>
        <p:spPr bwMode="auto">
          <a:xfrm>
            <a:off x="467544" y="1340768"/>
            <a:ext cx="7561263" cy="2357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在一阶逻辑中将命题符号化：</a:t>
            </a:r>
          </a:p>
          <a:p>
            <a:pPr algn="just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）每个自然数都是实数。</a:t>
            </a:r>
          </a:p>
          <a:p>
            <a:pPr algn="just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）有的学生选修了人工智能课。</a:t>
            </a:r>
          </a:p>
          <a:p>
            <a:pPr algn="just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</a:rPr>
              <a:t>）没有最大的自然数。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265664" y="6245696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5379A9-E09F-475A-99BB-252D197942AC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/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482402" y="334353"/>
            <a:ext cx="12239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解：</a:t>
            </a:r>
          </a:p>
        </p:txBody>
      </p:sp>
      <p:graphicFrame>
        <p:nvGraphicFramePr>
          <p:cNvPr id="4198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306367"/>
              </p:ext>
            </p:extLst>
          </p:nvPr>
        </p:nvGraphicFramePr>
        <p:xfrm>
          <a:off x="539552" y="1484784"/>
          <a:ext cx="6767512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832100" imgH="431800" progId="">
                  <p:embed/>
                </p:oleObj>
              </mc:Choice>
              <mc:Fallback>
                <p:oleObj name="公式" r:id="rId4" imgW="2832100" imgH="431800" progId="">
                  <p:embed/>
                  <p:pic>
                    <p:nvPicPr>
                      <p:cNvPr id="0" name="Picture 2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484784"/>
                        <a:ext cx="6767512" cy="1033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219799"/>
              </p:ext>
            </p:extLst>
          </p:nvPr>
        </p:nvGraphicFramePr>
        <p:xfrm>
          <a:off x="482402" y="2708746"/>
          <a:ext cx="7891462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302000" imgH="431800" progId="">
                  <p:embed/>
                </p:oleObj>
              </mc:Choice>
              <mc:Fallback>
                <p:oleObj name="公式" r:id="rId6" imgW="3302000" imgH="431800" progId="">
                  <p:embed/>
                  <p:pic>
                    <p:nvPicPr>
                      <p:cNvPr id="0" name="Picture 2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02" y="2708746"/>
                        <a:ext cx="7891462" cy="1033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122886"/>
              </p:ext>
            </p:extLst>
          </p:nvPr>
        </p:nvGraphicFramePr>
        <p:xfrm>
          <a:off x="561975" y="3971925"/>
          <a:ext cx="6918325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895600" imgH="431800" progId="">
                  <p:embed/>
                </p:oleObj>
              </mc:Choice>
              <mc:Fallback>
                <p:oleObj name="公式" r:id="rId8" imgW="2895600" imgH="431800" progId="">
                  <p:embed/>
                  <p:pic>
                    <p:nvPicPr>
                      <p:cNvPr id="0" name="Picture 2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3971925"/>
                        <a:ext cx="6918325" cy="1033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64" name="AutoShape 1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54050" y="1484784"/>
            <a:ext cx="915988" cy="450850"/>
          </a:xfrm>
          <a:prstGeom prst="actionButtonBlank">
            <a:avLst/>
          </a:prstGeom>
          <a:solidFill>
            <a:srgbClr val="0099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6800" rIns="50400" anchor="ctr" anchorCtr="1"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作 业</a:t>
            </a:r>
            <a:endParaRPr lang="zh-CN" altLang="en-US" sz="2000" dirty="0">
              <a:solidFill>
                <a:srgbClr val="009900"/>
              </a:solidFill>
              <a:effectDag name="">
                <a:cont type="tree" name="">
                  <a:effect ref="fillLine"/>
                  <a:outerShdw dist="38100" dir="13500000" algn="br">
                    <a:srgbClr val="4CE54C"/>
                  </a:outerShdw>
                </a:cont>
                <a:cont type="tree" name="">
                  <a:effect ref="fillLine"/>
                  <a:outerShdw dist="38100" dir="2700000" algn="tl">
                    <a:srgbClr val="005B00"/>
                  </a:outerShdw>
                </a:cont>
                <a:effect ref="fillLine"/>
              </a:effectDag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3011" name="Rectangle 13"/>
          <p:cNvSpPr>
            <a:spLocks noChangeArrowheads="1"/>
          </p:cNvSpPr>
          <p:nvPr/>
        </p:nvSpPr>
        <p:spPr bwMode="auto">
          <a:xfrm>
            <a:off x="539552" y="2132856"/>
            <a:ext cx="5827713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000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2-1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：（</a:t>
            </a: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）（</a:t>
            </a: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）</a:t>
            </a:r>
            <a:endParaRPr lang="en-US" altLang="zh-CN" sz="2800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30000"/>
              </a:lnSpc>
              <a:spcBef>
                <a:spcPct val="3000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2-2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：（</a:t>
            </a: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）</a:t>
            </a:r>
            <a:endParaRPr lang="en-US" altLang="zh-CN" sz="2800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30000"/>
              </a:lnSpc>
              <a:spcBef>
                <a:spcPct val="3000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2-3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：（</a:t>
            </a: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）（</a:t>
            </a: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5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）</a:t>
            </a:r>
            <a:endParaRPr lang="en-US" altLang="zh-CN" sz="2800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30000"/>
              </a:lnSpc>
              <a:spcBef>
                <a:spcPct val="3000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2-4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：（</a:t>
            </a: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）（</a:t>
            </a: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）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43012" name="Line 15"/>
          <p:cNvSpPr>
            <a:spLocks noChangeShapeType="1"/>
          </p:cNvSpPr>
          <p:nvPr/>
        </p:nvSpPr>
        <p:spPr bwMode="auto">
          <a:xfrm>
            <a:off x="685800" y="2362200"/>
            <a:ext cx="76962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" name="AutoShape 1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3568" y="5229200"/>
            <a:ext cx="915988" cy="400110"/>
          </a:xfrm>
          <a:prstGeom prst="actionButtonBlank">
            <a:avLst/>
          </a:prstGeom>
          <a:solidFill>
            <a:srgbClr val="0099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6800" rIns="50400" anchor="ctr" anchorCtr="1"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预 习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611560" y="5661248"/>
            <a:ext cx="5692775" cy="5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2.2</a:t>
            </a: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9640B2-0460-4400-8F57-C1DC2161247E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-19843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2.2 </a:t>
            </a:r>
            <a:r>
              <a:rPr lang="zh-CN" alt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一阶逻辑公式及解释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776"/>
            <a:ext cx="8084815" cy="4495800"/>
          </a:xfrm>
        </p:spPr>
        <p:txBody>
          <a:bodyPr/>
          <a:lstStyle/>
          <a:p>
            <a:pPr algn="just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宋体" panose="02010600030101010101" pitchFamily="2" charset="-122"/>
              </a:rPr>
              <a:t>字母表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just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宋体" panose="02010600030101010101" pitchFamily="2" charset="-122"/>
              </a:rPr>
              <a:t>合式公式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简称公式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</a:p>
          <a:p>
            <a:pPr algn="just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0082"/>
                </a:solidFill>
                <a:latin typeface="宋体" panose="02010600030101010101" pitchFamily="2" charset="-122"/>
              </a:rPr>
              <a:t>个体变项的自由出现和约束出现</a:t>
            </a:r>
            <a:endParaRPr lang="en-US" altLang="zh-CN" b="1" dirty="0">
              <a:solidFill>
                <a:srgbClr val="000082"/>
              </a:solidFill>
              <a:latin typeface="宋体" panose="02010600030101010101" pitchFamily="2" charset="-122"/>
            </a:endParaRPr>
          </a:p>
          <a:p>
            <a:pPr algn="just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0082"/>
                </a:solidFill>
                <a:latin typeface="宋体" panose="02010600030101010101" pitchFamily="2" charset="-122"/>
              </a:rPr>
              <a:t>解释</a:t>
            </a:r>
            <a:endParaRPr lang="en-US" altLang="zh-CN" b="1" dirty="0">
              <a:solidFill>
                <a:srgbClr val="000082"/>
              </a:solidFill>
              <a:latin typeface="宋体" panose="02010600030101010101" pitchFamily="2" charset="-122"/>
            </a:endParaRPr>
          </a:p>
          <a:p>
            <a:pPr algn="just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宋体" panose="02010600030101010101" pitchFamily="2" charset="-122"/>
              </a:rPr>
              <a:t>永真式（逻辑有效式）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just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宋体" panose="02010600030101010101" pitchFamily="2" charset="-122"/>
              </a:rPr>
              <a:t>矛盾式（永假式）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just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宋体" panose="02010600030101010101" pitchFamily="2" charset="-122"/>
              </a:rPr>
              <a:t>可满足式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B07CED-9A3F-4726-BB6D-C7DEA485F89A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77678" y="116631"/>
            <a:ext cx="8229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、字母表</a:t>
            </a:r>
            <a:r>
              <a:rPr lang="zh-CN" altLang="en-US" sz="4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678" y="1358478"/>
            <a:ext cx="8280400" cy="4635500"/>
          </a:xfrm>
        </p:spPr>
        <p:txBody>
          <a:bodyPr/>
          <a:lstStyle/>
          <a:p>
            <a:pPr algn="just" eaLnBrk="1" hangingPunct="1">
              <a:lnSpc>
                <a:spcPct val="105000"/>
              </a:lnSpc>
              <a:buFontTx/>
              <a:buNone/>
            </a:pPr>
            <a:r>
              <a:rPr lang="zh-CN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b="1" dirty="0">
                <a:solidFill>
                  <a:srgbClr val="00008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字母表</a:t>
            </a:r>
            <a:r>
              <a:rPr lang="zh-CN" altLang="en-US" b="1" dirty="0">
                <a:latin typeface="Times New Roman" panose="02020603050405020304" pitchFamily="18" charset="0"/>
              </a:rPr>
              <a:t>包含下述符号：</a:t>
            </a:r>
          </a:p>
          <a:p>
            <a:pPr algn="just" eaLnBrk="1" hangingPunct="1">
              <a:lnSpc>
                <a:spcPct val="105000"/>
              </a:lnSpc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</a:rPr>
              <a:t>(1)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个体常项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, …,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, …,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</a:p>
          <a:p>
            <a:pPr algn="just" eaLnBrk="1" hangingPunct="1">
              <a:lnSpc>
                <a:spcPct val="105000"/>
              </a:lnSpc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(2)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个体变项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</a:rPr>
              <a:t>, …,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z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, …,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800" b="1" dirty="0">
                <a:latin typeface="Times New Roman" panose="02020603050405020304" pitchFamily="18" charset="0"/>
              </a:rPr>
              <a:t>1 </a:t>
            </a:r>
          </a:p>
          <a:p>
            <a:pPr algn="just" eaLnBrk="1" hangingPunct="1">
              <a:lnSpc>
                <a:spcPct val="105000"/>
              </a:lnSpc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(3)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函数符号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</a:t>
            </a:r>
            <a:r>
              <a:rPr lang="en-US" altLang="zh-CN" sz="2800" b="1" dirty="0">
                <a:latin typeface="Times New Roman" panose="02020603050405020304" pitchFamily="18" charset="0"/>
              </a:rPr>
              <a:t>, …,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g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, …,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</a:p>
          <a:p>
            <a:pPr algn="just" eaLnBrk="1" hangingPunct="1">
              <a:lnSpc>
                <a:spcPct val="105000"/>
              </a:lnSpc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(4)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谓词符号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</a:t>
            </a:r>
            <a:r>
              <a:rPr lang="en-US" altLang="zh-CN" sz="2800" b="1" dirty="0">
                <a:latin typeface="Times New Roman" panose="02020603050405020304" pitchFamily="18" charset="0"/>
              </a:rPr>
              <a:t>, …,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G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, …,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</a:p>
          <a:p>
            <a:pPr algn="just" eaLnBrk="1" hangingPunct="1">
              <a:lnSpc>
                <a:spcPct val="105000"/>
              </a:lnSpc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(5)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量词符号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05000"/>
              </a:lnSpc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(6)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联结词符号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05000"/>
              </a:lnSpc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(7)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括号与逗号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dirty="0">
                <a:latin typeface="Times New Roman" panose="02020603050405020304" pitchFamily="18" charset="0"/>
              </a:rPr>
              <a:t>(  ),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，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78317C-1402-4AD1-9192-9C978030A54E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150741"/>
            <a:ext cx="1943447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、项 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550"/>
            <a:ext cx="8229600" cy="2636043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Tx/>
              <a:buNone/>
            </a:pPr>
            <a:r>
              <a:rPr lang="zh-CN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sz="36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3600" b="1" dirty="0">
                <a:solidFill>
                  <a:srgbClr val="00008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项</a:t>
            </a:r>
            <a:r>
              <a:rPr lang="zh-CN" altLang="en-US" b="1" dirty="0">
                <a:latin typeface="Times New Roman" panose="02020603050405020304" pitchFamily="18" charset="0"/>
              </a:rPr>
              <a:t>的定义如下：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</a:rPr>
              <a:t>(1)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个体常项</a:t>
            </a:r>
            <a:r>
              <a:rPr lang="zh-CN" altLang="en-US" sz="2800" b="1" dirty="0">
                <a:latin typeface="Times New Roman" panose="02020603050405020304" pitchFamily="18" charset="0"/>
              </a:rPr>
              <a:t>和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个体变项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项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(2)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zh-CN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 …,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是任意的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元函数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,…,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t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n</a:t>
            </a:r>
            <a:endParaRPr lang="en-US" altLang="zh-CN" sz="2800" b="1" i="1" baseline="-30000" dirty="0">
              <a:latin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是任意的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个项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，则</a:t>
            </a:r>
            <a:r>
              <a:rPr lang="zh-CN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 …,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t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项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(3) </a:t>
            </a:r>
            <a:r>
              <a:rPr lang="zh-CN" altLang="en-US" sz="2800" b="1" dirty="0">
                <a:latin typeface="Times New Roman" panose="02020603050405020304" pitchFamily="18" charset="0"/>
              </a:rPr>
              <a:t>所有的</a:t>
            </a: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项</a:t>
            </a:r>
            <a:r>
              <a:rPr lang="zh-CN" altLang="en-US" sz="2800" b="1" dirty="0">
                <a:latin typeface="Times New Roman" panose="02020603050405020304" pitchFamily="18" charset="0"/>
              </a:rPr>
              <a:t>都是有限次使用 </a:t>
            </a:r>
            <a:r>
              <a:rPr lang="en-US" altLang="zh-CN" sz="2800" b="1" dirty="0">
                <a:latin typeface="Times New Roman" panose="02020603050405020304" pitchFamily="18" charset="0"/>
              </a:rPr>
              <a:t>(1), (2) </a:t>
            </a:r>
            <a:r>
              <a:rPr lang="zh-CN" altLang="en-US" sz="2800" b="1" dirty="0">
                <a:latin typeface="Times New Roman" panose="02020603050405020304" pitchFamily="18" charset="0"/>
              </a:rPr>
              <a:t>得到的。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72208" y="4237802"/>
            <a:ext cx="822960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CN" altLang="en-US" sz="2800" b="1" kern="0" dirty="0">
                <a:solidFill>
                  <a:srgbClr val="3366CC"/>
                </a:solidFill>
                <a:latin typeface="Times New Roman" panose="02020603050405020304" pitchFamily="18" charset="0"/>
              </a:rPr>
              <a:t>例：</a:t>
            </a:r>
            <a:r>
              <a:rPr lang="en-US" altLang="zh-CN" sz="2800" b="1" i="1" kern="0" dirty="0">
                <a:solidFill>
                  <a:srgbClr val="3366CC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i="1" kern="0" dirty="0">
                <a:solidFill>
                  <a:srgbClr val="3366CC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i="1" kern="0" dirty="0">
                <a:solidFill>
                  <a:srgbClr val="3366CC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 i="1" kern="0" dirty="0">
                <a:solidFill>
                  <a:srgbClr val="3366CC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i="1" kern="0" dirty="0">
                <a:solidFill>
                  <a:srgbClr val="3366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i="1" kern="0" dirty="0">
                <a:solidFill>
                  <a:srgbClr val="3366CC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i="1" kern="0" dirty="0">
                <a:solidFill>
                  <a:srgbClr val="3366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800" b="1" i="1" kern="0" dirty="0">
                <a:solidFill>
                  <a:srgbClr val="3366CC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i="1" kern="0" dirty="0">
                <a:solidFill>
                  <a:srgbClr val="3366CC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kern="0" dirty="0">
                <a:solidFill>
                  <a:srgbClr val="3366CC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kern="0" dirty="0" err="1">
                <a:solidFill>
                  <a:srgbClr val="3366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kern="0" dirty="0" err="1">
                <a:solidFill>
                  <a:srgbClr val="3366CC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kern="0" dirty="0" err="1">
                <a:solidFill>
                  <a:srgbClr val="3366CC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kern="0" dirty="0">
                <a:solidFill>
                  <a:srgbClr val="3366CC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2800" b="1" i="1" kern="0" dirty="0" err="1">
                <a:solidFill>
                  <a:srgbClr val="3366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kern="0" dirty="0" err="1">
                <a:solidFill>
                  <a:srgbClr val="3366CC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i="1" kern="0" dirty="0" err="1">
                <a:solidFill>
                  <a:srgbClr val="3366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800" b="1" i="1" kern="0" dirty="0">
                <a:solidFill>
                  <a:srgbClr val="3366CC"/>
                </a:solidFill>
                <a:latin typeface="Times New Roman" panose="02020603050405020304" pitchFamily="18" charset="0"/>
              </a:rPr>
              <a:t>， </a:t>
            </a:r>
            <a:r>
              <a:rPr lang="en-US" altLang="zh-CN" sz="2800" b="1" i="1" kern="0" dirty="0">
                <a:solidFill>
                  <a:srgbClr val="3366CC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kern="0" dirty="0">
                <a:solidFill>
                  <a:srgbClr val="3366CC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kern="0" dirty="0" err="1">
                <a:solidFill>
                  <a:srgbClr val="3366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kern="0" dirty="0" err="1">
                <a:solidFill>
                  <a:srgbClr val="3366CC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kern="0" dirty="0" err="1">
                <a:solidFill>
                  <a:srgbClr val="3366CC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kern="0" dirty="0">
                <a:solidFill>
                  <a:srgbClr val="3366CC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2800" b="1" i="1" kern="0" dirty="0">
                <a:solidFill>
                  <a:srgbClr val="3366CC"/>
                </a:solidFill>
                <a:latin typeface="Times New Roman" panose="02020603050405020304" pitchFamily="18" charset="0"/>
              </a:rPr>
              <a:t>x-y</a:t>
            </a:r>
            <a:r>
              <a:rPr lang="zh-CN" altLang="en-US" sz="2800" b="1" kern="0" dirty="0">
                <a:solidFill>
                  <a:srgbClr val="3366CC"/>
                </a:solidFill>
                <a:latin typeface="Times New Roman" panose="02020603050405020304" pitchFamily="18" charset="0"/>
              </a:rPr>
              <a:t>都是项，</a:t>
            </a:r>
          </a:p>
          <a:p>
            <a:pPr marL="0" indent="0"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zh-CN" altLang="en-US" sz="2800" b="1" kern="0" dirty="0">
                <a:solidFill>
                  <a:srgbClr val="3366CC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2800" b="1" i="1" kern="0" dirty="0">
                <a:solidFill>
                  <a:srgbClr val="3366CC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kern="0" dirty="0">
                <a:solidFill>
                  <a:srgbClr val="3366CC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kern="0" dirty="0">
                <a:solidFill>
                  <a:srgbClr val="3366CC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kern="0" dirty="0">
                <a:solidFill>
                  <a:srgbClr val="3366CC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kern="0" dirty="0">
                <a:solidFill>
                  <a:srgbClr val="3366CC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kern="0" dirty="0">
                <a:solidFill>
                  <a:srgbClr val="3366CC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kern="0" dirty="0" err="1">
                <a:solidFill>
                  <a:srgbClr val="3366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kern="0" dirty="0" err="1">
                <a:solidFill>
                  <a:srgbClr val="3366CC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kern="0" dirty="0" err="1">
                <a:solidFill>
                  <a:srgbClr val="3366CC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kern="0" dirty="0">
                <a:solidFill>
                  <a:srgbClr val="3366CC"/>
                </a:solidFill>
                <a:latin typeface="Times New Roman" panose="02020603050405020304" pitchFamily="18" charset="0"/>
              </a:rPr>
              <a:t>))=</a:t>
            </a:r>
            <a:r>
              <a:rPr lang="en-US" altLang="zh-CN" sz="2800" b="1" i="1" kern="0" dirty="0">
                <a:solidFill>
                  <a:srgbClr val="3366CC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kern="0" dirty="0">
                <a:solidFill>
                  <a:srgbClr val="3366CC"/>
                </a:solidFill>
                <a:latin typeface="Times New Roman" panose="02020603050405020304" pitchFamily="18" charset="0"/>
              </a:rPr>
              <a:t>+ (</a:t>
            </a:r>
            <a:r>
              <a:rPr lang="en-US" altLang="zh-CN" sz="2800" b="1" i="1" kern="0" dirty="0">
                <a:solidFill>
                  <a:srgbClr val="3366CC"/>
                </a:solidFill>
                <a:latin typeface="Times New Roman" panose="02020603050405020304" pitchFamily="18" charset="0"/>
              </a:rPr>
              <a:t>x-y</a:t>
            </a:r>
            <a:r>
              <a:rPr lang="en-US" altLang="zh-CN" sz="2800" b="1" kern="0" dirty="0">
                <a:solidFill>
                  <a:srgbClr val="3366CC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kern="0" dirty="0">
                <a:solidFill>
                  <a:srgbClr val="3366CC"/>
                </a:solidFill>
                <a:latin typeface="Times New Roman" panose="02020603050405020304" pitchFamily="18" charset="0"/>
              </a:rPr>
              <a:t>是项</a:t>
            </a:r>
            <a:endParaRPr lang="zh-CN" altLang="en-US" sz="2800" b="1" kern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9E72C0-218D-4F99-B082-DBB800D7BA61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/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407805" y="3897487"/>
            <a:ext cx="8712200" cy="1101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方法：</a:t>
            </a:r>
            <a:endParaRPr lang="en-US" altLang="zh-CN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2800" b="1" dirty="0"/>
              <a:t>反映</a:t>
            </a:r>
            <a:r>
              <a:rPr lang="en-US" altLang="zh-CN" sz="2800" b="1" i="1" dirty="0"/>
              <a:t>p</a:t>
            </a:r>
            <a:r>
              <a:rPr lang="zh-CN" altLang="en-US" sz="2800" b="1" dirty="0"/>
              <a:t>、</a:t>
            </a:r>
            <a:r>
              <a:rPr lang="en-US" altLang="zh-CN" sz="2800" b="1" i="1" dirty="0"/>
              <a:t>q</a:t>
            </a:r>
            <a:r>
              <a:rPr lang="zh-CN" altLang="en-US" sz="2800" b="1" dirty="0"/>
              <a:t>、</a:t>
            </a:r>
            <a:r>
              <a:rPr lang="en-US" altLang="zh-CN" sz="2800" b="1" i="1" dirty="0"/>
              <a:t>r</a:t>
            </a:r>
            <a:r>
              <a:rPr lang="zh-CN" altLang="en-US" sz="2800" b="1" dirty="0"/>
              <a:t>内在联系，对简单命题进一步分析。</a:t>
            </a:r>
            <a:endParaRPr lang="en-US" altLang="zh-CN" sz="2800" b="1" i="1" dirty="0">
              <a:latin typeface="Times New Roman" panose="02020603050405020304" pitchFamily="18" charset="0"/>
            </a:endParaRPr>
          </a:p>
        </p:txBody>
      </p:sp>
      <p:sp>
        <p:nvSpPr>
          <p:cNvPr id="7172" name="矩形 1"/>
          <p:cNvSpPr>
            <a:spLocks noChangeArrowheads="1"/>
          </p:cNvSpPr>
          <p:nvPr/>
        </p:nvSpPr>
        <p:spPr bwMode="auto">
          <a:xfrm>
            <a:off x="179512" y="260648"/>
            <a:ext cx="32720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问题的提出：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02704" y="1409252"/>
            <a:ext cx="8712200" cy="2135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又例：</a:t>
            </a:r>
            <a:endParaRPr lang="en-US" altLang="zh-CN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2800" b="1" dirty="0"/>
              <a:t> 张华是</a:t>
            </a:r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大学生</a:t>
            </a:r>
            <a:r>
              <a:rPr lang="zh-CN" altLang="en-US" sz="2800" b="1" dirty="0"/>
              <a:t>，李明也是</a:t>
            </a:r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大学生</a:t>
            </a:r>
            <a:r>
              <a:rPr lang="zh-CN" altLang="en-US" sz="2800" b="1" dirty="0"/>
              <a:t>。</a:t>
            </a:r>
          </a:p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所有</a:t>
            </a:r>
            <a:r>
              <a:rPr lang="zh-CN" altLang="en-US" sz="2800" b="1" dirty="0"/>
              <a:t>自然数都等于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。</a:t>
            </a:r>
            <a:r>
              <a:rPr lang="en-US" altLang="zh-CN" sz="2800" b="1" dirty="0"/>
              <a:t>(F)</a:t>
            </a:r>
          </a:p>
          <a:p>
            <a:pPr eaLnBrk="1" hangingPunct="1">
              <a:buNone/>
            </a:pPr>
            <a:r>
              <a:rPr lang="en-US" altLang="zh-CN" sz="2800" b="1" dirty="0"/>
              <a:t>      </a:t>
            </a:r>
            <a:r>
              <a:rPr lang="zh-CN" alt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存在</a:t>
            </a:r>
            <a:r>
              <a:rPr lang="zh-CN" altLang="en-US" sz="2800" b="1" dirty="0"/>
              <a:t>自然数等于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。</a:t>
            </a:r>
            <a:r>
              <a:rPr lang="en-US" altLang="zh-CN" sz="2800" b="1" dirty="0"/>
              <a:t>(T)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87" name="Rectangle 1035"/>
          <p:cNvSpPr>
            <a:spLocks noChangeArrowheads="1"/>
          </p:cNvSpPr>
          <p:nvPr/>
        </p:nvSpPr>
        <p:spPr bwMode="auto">
          <a:xfrm>
            <a:off x="385910" y="1204222"/>
            <a:ext cx="8424168" cy="168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"/>
              </a:spcBef>
              <a:buNone/>
            </a:pPr>
            <a:r>
              <a:rPr lang="zh-CN" altLang="en-US" sz="2800" b="1" dirty="0">
                <a:solidFill>
                  <a:srgbClr val="00008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例如</a:t>
            </a:r>
            <a:r>
              <a:rPr lang="en-US" altLang="zh-CN" sz="2800" b="1" dirty="0">
                <a:latin typeface="+mn-ea"/>
                <a:ea typeface="+mn-ea"/>
              </a:rPr>
              <a:t>: </a:t>
            </a:r>
            <a:r>
              <a:rPr lang="zh-CN" altLang="en-US" sz="2800" b="1" dirty="0">
                <a:latin typeface="+mn-ea"/>
                <a:ea typeface="+mn-ea"/>
              </a:rPr>
              <a:t>张华的母亲爱张华。</a:t>
            </a:r>
            <a:r>
              <a:rPr lang="en-US" altLang="zh-CN" sz="2800" b="1" dirty="0">
                <a:latin typeface="+mn-ea"/>
                <a:ea typeface="+mn-ea"/>
              </a:rPr>
              <a:t> D</a:t>
            </a:r>
            <a:r>
              <a:rPr lang="zh-CN" altLang="en-US" sz="2800" b="1" dirty="0">
                <a:latin typeface="+mn-ea"/>
                <a:ea typeface="+mn-ea"/>
              </a:rPr>
              <a:t>为人类集合。</a:t>
            </a:r>
            <a:endParaRPr lang="en-US" altLang="zh-CN" sz="2800" b="1" dirty="0"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en-US" altLang="zh-CN" sz="2800" b="1" dirty="0">
                <a:latin typeface="+mn-ea"/>
                <a:ea typeface="+mn-ea"/>
              </a:rPr>
              <a:t>   </a:t>
            </a:r>
            <a:r>
              <a:rPr lang="zh-CN" altLang="en-US" sz="2800" b="1" dirty="0">
                <a:latin typeface="+mn-ea"/>
                <a:ea typeface="+mn-ea"/>
              </a:rPr>
              <a:t>设 </a:t>
            </a:r>
            <a:r>
              <a:rPr lang="en-US" altLang="zh-CN" sz="2800" b="1" dirty="0">
                <a:latin typeface="+mn-ea"/>
                <a:ea typeface="+mn-ea"/>
              </a:rPr>
              <a:t>P(</a:t>
            </a:r>
            <a:r>
              <a:rPr lang="en-US" altLang="zh-CN" sz="2800" b="1" dirty="0" err="1">
                <a:latin typeface="+mn-ea"/>
                <a:ea typeface="+mn-ea"/>
              </a:rPr>
              <a:t>x,y</a:t>
            </a:r>
            <a:r>
              <a:rPr lang="en-US" altLang="zh-CN" sz="2800" b="1" dirty="0">
                <a:latin typeface="+mn-ea"/>
                <a:ea typeface="+mn-ea"/>
              </a:rPr>
              <a:t>):x</a:t>
            </a:r>
            <a:r>
              <a:rPr lang="zh-CN" altLang="en-US" sz="2800" b="1" dirty="0">
                <a:latin typeface="+mn-ea"/>
                <a:ea typeface="+mn-ea"/>
              </a:rPr>
              <a:t>爱</a:t>
            </a:r>
            <a:r>
              <a:rPr lang="en-US" altLang="zh-CN" sz="2800" b="1" dirty="0">
                <a:latin typeface="+mn-ea"/>
                <a:ea typeface="+mn-ea"/>
              </a:rPr>
              <a:t>y ; </a:t>
            </a:r>
            <a:r>
              <a:rPr lang="en-US" altLang="zh-CN" sz="2800" b="1" i="1" dirty="0">
                <a:latin typeface="+mn-ea"/>
                <a:ea typeface="+mn-ea"/>
              </a:rPr>
              <a:t>f</a:t>
            </a:r>
            <a:r>
              <a:rPr lang="en-US" altLang="zh-CN" sz="2800" b="1" dirty="0">
                <a:latin typeface="+mn-ea"/>
                <a:ea typeface="+mn-ea"/>
              </a:rPr>
              <a:t>(x): x</a:t>
            </a:r>
            <a:r>
              <a:rPr lang="zh-CN" altLang="en-US" sz="2800" b="1" dirty="0">
                <a:latin typeface="+mn-ea"/>
                <a:ea typeface="+mn-ea"/>
              </a:rPr>
              <a:t>的母亲</a:t>
            </a:r>
            <a:r>
              <a:rPr lang="en-US" altLang="zh-CN" sz="2800" b="1" dirty="0">
                <a:latin typeface="+mn-ea"/>
                <a:ea typeface="+mn-ea"/>
              </a:rPr>
              <a:t>; a:</a:t>
            </a:r>
            <a:r>
              <a:rPr lang="zh-CN" altLang="en-US" sz="2800" b="1" dirty="0">
                <a:latin typeface="+mn-ea"/>
                <a:ea typeface="+mn-ea"/>
              </a:rPr>
              <a:t>张华</a:t>
            </a:r>
          </a:p>
          <a:p>
            <a:pPr eaLnBrk="1" hangingPunct="1"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+mn-ea"/>
                <a:ea typeface="+mn-ea"/>
                <a:sym typeface="Symbol" panose="05050102010706020507" pitchFamily="18" charset="2"/>
              </a:rPr>
              <a:t>命题符号化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  <a:ea typeface="+mn-ea"/>
                <a:sym typeface="Symbol" panose="05050102010706020507" pitchFamily="18" charset="2"/>
              </a:rPr>
              <a:t>: P (f(a), a)</a:t>
            </a:r>
          </a:p>
        </p:txBody>
      </p:sp>
      <p:sp>
        <p:nvSpPr>
          <p:cNvPr id="459788" name="Rectangle 1036"/>
          <p:cNvSpPr>
            <a:spLocks noChangeArrowheads="1"/>
          </p:cNvSpPr>
          <p:nvPr/>
        </p:nvSpPr>
        <p:spPr bwMode="auto">
          <a:xfrm>
            <a:off x="374996" y="2949572"/>
            <a:ext cx="8424169" cy="228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  <a:buFontTx/>
              <a:buNone/>
            </a:pPr>
            <a:r>
              <a:rPr lang="zh-CN" altLang="en-US" sz="2800" b="1" dirty="0">
                <a:solidFill>
                  <a:srgbClr val="00008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例如</a:t>
            </a:r>
            <a:r>
              <a:rPr lang="en-US" altLang="zh-CN" sz="2800" b="1" dirty="0">
                <a:latin typeface="+mn-ea"/>
                <a:ea typeface="+mn-ea"/>
              </a:rPr>
              <a:t>: 2</a:t>
            </a:r>
            <a:r>
              <a:rPr lang="zh-CN" altLang="en-US" sz="2800" b="1" dirty="0">
                <a:latin typeface="+mn-ea"/>
                <a:ea typeface="+mn-ea"/>
              </a:rPr>
              <a:t>与</a:t>
            </a:r>
            <a:r>
              <a:rPr lang="en-US" altLang="zh-CN" sz="2800" b="1" dirty="0">
                <a:latin typeface="+mn-ea"/>
                <a:ea typeface="+mn-ea"/>
              </a:rPr>
              <a:t>3</a:t>
            </a:r>
            <a:r>
              <a:rPr lang="zh-CN" altLang="en-US" sz="2800" b="1" dirty="0">
                <a:latin typeface="+mn-ea"/>
                <a:ea typeface="+mn-ea"/>
              </a:rPr>
              <a:t>之和小于</a:t>
            </a:r>
            <a:r>
              <a:rPr lang="en-US" altLang="zh-CN" sz="2800" b="1" dirty="0">
                <a:latin typeface="+mn-ea"/>
                <a:ea typeface="+mn-ea"/>
              </a:rPr>
              <a:t>2</a:t>
            </a:r>
            <a:r>
              <a:rPr lang="zh-CN" altLang="en-US" sz="2800" b="1" dirty="0">
                <a:latin typeface="+mn-ea"/>
                <a:ea typeface="+mn-ea"/>
              </a:rPr>
              <a:t>与</a:t>
            </a:r>
            <a:r>
              <a:rPr lang="en-US" altLang="zh-CN" sz="2800" b="1" dirty="0">
                <a:latin typeface="+mn-ea"/>
                <a:ea typeface="+mn-ea"/>
              </a:rPr>
              <a:t>3</a:t>
            </a:r>
            <a:r>
              <a:rPr lang="zh-CN" altLang="en-US" sz="2800" b="1" dirty="0">
                <a:latin typeface="+mn-ea"/>
                <a:ea typeface="+mn-ea"/>
              </a:rPr>
              <a:t>之积。</a:t>
            </a:r>
            <a:r>
              <a:rPr lang="en-US" altLang="zh-CN" sz="2800" b="1" dirty="0">
                <a:latin typeface="+mn-ea"/>
              </a:rPr>
              <a:t> D</a:t>
            </a:r>
            <a:r>
              <a:rPr lang="zh-CN" altLang="en-US" sz="2800" b="1" dirty="0">
                <a:latin typeface="+mn-ea"/>
              </a:rPr>
              <a:t>为整数集合。</a:t>
            </a:r>
            <a:endParaRPr lang="en-US" altLang="zh-CN" sz="2800" b="1" dirty="0"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buFontTx/>
              <a:buNone/>
            </a:pPr>
            <a:r>
              <a:rPr lang="en-US" altLang="zh-CN" sz="2800" b="1" dirty="0">
                <a:latin typeface="+mn-ea"/>
                <a:ea typeface="+mn-ea"/>
              </a:rPr>
              <a:t>   </a:t>
            </a:r>
            <a:r>
              <a:rPr lang="zh-CN" altLang="en-US" sz="2800" b="1" dirty="0">
                <a:latin typeface="+mn-ea"/>
                <a:ea typeface="+mn-ea"/>
              </a:rPr>
              <a:t>设 </a:t>
            </a:r>
            <a:r>
              <a:rPr lang="en-US" altLang="zh-CN" sz="2800" b="1" dirty="0">
                <a:latin typeface="+mn-ea"/>
                <a:ea typeface="+mn-ea"/>
              </a:rPr>
              <a:t>P(</a:t>
            </a:r>
            <a:r>
              <a:rPr lang="en-US" altLang="zh-CN" sz="2800" b="1" dirty="0" err="1">
                <a:latin typeface="+mn-ea"/>
                <a:ea typeface="+mn-ea"/>
              </a:rPr>
              <a:t>x,y</a:t>
            </a:r>
            <a:r>
              <a:rPr lang="en-US" altLang="zh-CN" sz="2800" b="1" dirty="0">
                <a:latin typeface="+mn-ea"/>
                <a:ea typeface="+mn-ea"/>
              </a:rPr>
              <a:t>):x</a:t>
            </a:r>
            <a:r>
              <a:rPr lang="zh-CN" altLang="en-US" sz="2800" b="1" dirty="0">
                <a:latin typeface="+mn-ea"/>
                <a:ea typeface="+mn-ea"/>
              </a:rPr>
              <a:t>小于</a:t>
            </a:r>
            <a:r>
              <a:rPr lang="en-US" altLang="zh-CN" sz="2800" b="1" dirty="0">
                <a:latin typeface="+mn-ea"/>
                <a:ea typeface="+mn-ea"/>
              </a:rPr>
              <a:t>y; f(</a:t>
            </a:r>
            <a:r>
              <a:rPr lang="en-US" altLang="zh-CN" sz="2800" b="1" dirty="0" err="1">
                <a:latin typeface="+mn-ea"/>
                <a:ea typeface="+mn-ea"/>
              </a:rPr>
              <a:t>x,y</a:t>
            </a:r>
            <a:r>
              <a:rPr lang="en-US" altLang="zh-CN" sz="2800" b="1" dirty="0">
                <a:latin typeface="+mn-ea"/>
                <a:ea typeface="+mn-ea"/>
              </a:rPr>
              <a:t>): x</a:t>
            </a:r>
            <a:r>
              <a:rPr lang="zh-CN" altLang="en-US" sz="2800" b="1" dirty="0">
                <a:latin typeface="+mn-ea"/>
                <a:ea typeface="+mn-ea"/>
              </a:rPr>
              <a:t>与</a:t>
            </a:r>
            <a:r>
              <a:rPr lang="en-US" altLang="zh-CN" sz="2800" b="1" dirty="0">
                <a:latin typeface="+mn-ea"/>
                <a:ea typeface="+mn-ea"/>
              </a:rPr>
              <a:t>y</a:t>
            </a:r>
            <a:r>
              <a:rPr lang="zh-CN" altLang="en-US" sz="2800" b="1" dirty="0">
                <a:latin typeface="+mn-ea"/>
                <a:ea typeface="+mn-ea"/>
              </a:rPr>
              <a:t>之和；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buFontTx/>
              <a:buNone/>
            </a:pPr>
            <a:r>
              <a:rPr lang="zh-CN" altLang="en-US" sz="2800" b="1" dirty="0">
                <a:latin typeface="+mn-ea"/>
                <a:ea typeface="+mn-ea"/>
              </a:rPr>
              <a:t>   </a:t>
            </a:r>
            <a:r>
              <a:rPr lang="en-US" altLang="zh-CN" sz="2800" b="1" dirty="0">
                <a:latin typeface="+mn-ea"/>
                <a:ea typeface="+mn-ea"/>
              </a:rPr>
              <a:t>g(</a:t>
            </a:r>
            <a:r>
              <a:rPr lang="en-US" altLang="zh-CN" sz="2800" b="1" dirty="0" err="1">
                <a:latin typeface="+mn-ea"/>
                <a:ea typeface="+mn-ea"/>
              </a:rPr>
              <a:t>x,y</a:t>
            </a:r>
            <a:r>
              <a:rPr lang="en-US" altLang="zh-CN" sz="2800" b="1" dirty="0">
                <a:latin typeface="+mn-ea"/>
                <a:ea typeface="+mn-ea"/>
              </a:rPr>
              <a:t>): x</a:t>
            </a:r>
            <a:r>
              <a:rPr lang="zh-CN" altLang="en-US" sz="2800" b="1" dirty="0">
                <a:latin typeface="+mn-ea"/>
                <a:ea typeface="+mn-ea"/>
              </a:rPr>
              <a:t>与</a:t>
            </a:r>
            <a:r>
              <a:rPr lang="en-US" altLang="zh-CN" sz="2800" b="1" dirty="0">
                <a:latin typeface="+mn-ea"/>
                <a:ea typeface="+mn-ea"/>
              </a:rPr>
              <a:t>y</a:t>
            </a:r>
            <a:r>
              <a:rPr lang="zh-CN" altLang="en-US" sz="2800" b="1" dirty="0">
                <a:latin typeface="+mn-ea"/>
                <a:ea typeface="+mn-ea"/>
              </a:rPr>
              <a:t>之积</a:t>
            </a:r>
            <a:r>
              <a:rPr lang="en-US" altLang="zh-CN" sz="2800" b="1" dirty="0">
                <a:latin typeface="+mn-ea"/>
                <a:ea typeface="+mn-ea"/>
              </a:rPr>
              <a:t>;  a:2 ;  b:3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buFontTx/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+mn-ea"/>
                <a:ea typeface="+mn-ea"/>
                <a:sym typeface="Symbol" panose="05050102010706020507" pitchFamily="18" charset="2"/>
              </a:rPr>
              <a:t>命题符号化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  <a:ea typeface="+mn-ea"/>
                <a:sym typeface="Symbol" panose="05050102010706020507" pitchFamily="18" charset="2"/>
              </a:rPr>
              <a:t>:P(f(</a:t>
            </a:r>
            <a:r>
              <a:rPr lang="en-US" altLang="zh-CN" sz="2800" b="1" dirty="0" err="1">
                <a:solidFill>
                  <a:schemeClr val="accent2"/>
                </a:solidFill>
                <a:latin typeface="+mn-ea"/>
                <a:ea typeface="+mn-ea"/>
                <a:sym typeface="Symbol" panose="05050102010706020507" pitchFamily="18" charset="2"/>
              </a:rPr>
              <a:t>a,b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  <a:ea typeface="+mn-ea"/>
                <a:sym typeface="Symbol" panose="05050102010706020507" pitchFamily="18" charset="2"/>
              </a:rPr>
              <a:t>), g(</a:t>
            </a:r>
            <a:r>
              <a:rPr lang="en-US" altLang="zh-CN" sz="2800" b="1" dirty="0" err="1">
                <a:solidFill>
                  <a:schemeClr val="accent2"/>
                </a:solidFill>
                <a:latin typeface="+mn-ea"/>
                <a:ea typeface="+mn-ea"/>
                <a:sym typeface="Symbol" panose="05050102010706020507" pitchFamily="18" charset="2"/>
              </a:rPr>
              <a:t>a,b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  <a:ea typeface="+mn-ea"/>
                <a:sym typeface="Symbol" panose="05050102010706020507" pitchFamily="18" charset="2"/>
              </a:rPr>
              <a:t>))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ea typeface="+mn-ea"/>
                <a:sym typeface="Symbol" panose="05050102010706020507" pitchFamily="18" charset="2"/>
              </a:rPr>
              <a:t>或 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  <a:ea typeface="+mn-ea"/>
                <a:sym typeface="Symbol" panose="05050102010706020507" pitchFamily="18" charset="2"/>
              </a:rPr>
              <a:t>P(2+3, 2·3) </a:t>
            </a:r>
          </a:p>
        </p:txBody>
      </p:sp>
      <p:sp>
        <p:nvSpPr>
          <p:cNvPr id="50180" name="Line 1040"/>
          <p:cNvSpPr>
            <a:spLocks noChangeShapeType="1"/>
          </p:cNvSpPr>
          <p:nvPr/>
        </p:nvSpPr>
        <p:spPr bwMode="auto">
          <a:xfrm>
            <a:off x="501650" y="2890838"/>
            <a:ext cx="8153400" cy="0"/>
          </a:xfrm>
          <a:prstGeom prst="line">
            <a:avLst/>
          </a:prstGeom>
          <a:noFill/>
          <a:ln w="63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9157" name="Text Box 4" descr="水滴"/>
          <p:cNvSpPr txBox="1">
            <a:spLocks noChangeArrowheads="1"/>
          </p:cNvSpPr>
          <p:nvPr/>
        </p:nvSpPr>
        <p:spPr bwMode="auto">
          <a:xfrm>
            <a:off x="501650" y="5298163"/>
            <a:ext cx="8135937" cy="1040285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solidFill>
              <a:srgbClr val="3333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其实，个体常项、变项是</a:t>
            </a: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项</a:t>
            </a:r>
            <a:r>
              <a:rPr lang="zh-CN" altLang="en-US" sz="2800" b="1" dirty="0">
                <a:latin typeface="Times New Roman" panose="02020603050405020304" pitchFamily="18" charset="0"/>
              </a:rPr>
              <a:t>，由它们构成的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元函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数和复合函数还是</a:t>
            </a: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项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9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9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9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9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9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87" grpId="0" build="p" autoUpdateAnimBg="0"/>
      <p:bldP spid="459788" grpId="0" build="p" autoUpdateAnimBg="0"/>
      <p:bldP spid="4915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D7F80C-9545-419E-AE43-80DAE5B2F58D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875"/>
            <a:ext cx="7561263" cy="10795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3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、原子公式</a:t>
            </a:r>
            <a:r>
              <a:rPr lang="zh-CN" altLang="en-US" sz="4000" b="1" dirty="0">
                <a:latin typeface="宋体" pitchFamily="2" charset="-122"/>
              </a:rPr>
              <a:t> 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594" y="1416844"/>
            <a:ext cx="8229600" cy="1868140"/>
          </a:xfrm>
        </p:spPr>
        <p:txBody>
          <a:bodyPr/>
          <a:lstStyle/>
          <a:p>
            <a:pPr algn="just" eaLnBrk="1" hangingPunct="1">
              <a:buFontTx/>
              <a:buNone/>
              <a:defRPr/>
            </a:pPr>
            <a:r>
              <a:rPr lang="zh-CN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定义</a:t>
            </a:r>
            <a:r>
              <a:rPr lang="zh-CN" altLang="en-US" sz="2800" b="1" dirty="0">
                <a:latin typeface="Times New Roman" pitchFamily="18" charset="0"/>
              </a:rPr>
              <a:t> </a:t>
            </a:r>
          </a:p>
          <a:p>
            <a:pPr algn="just" eaLnBrk="1" hangingPunct="1">
              <a:lnSpc>
                <a:spcPct val="105000"/>
              </a:lnSpc>
              <a:spcBef>
                <a:spcPct val="30000"/>
              </a:spcBef>
              <a:buFontTx/>
              <a:buNone/>
              <a:defRPr/>
            </a:pPr>
            <a:r>
              <a:rPr lang="zh-CN" altLang="en-US" sz="2800" b="1" dirty="0">
                <a:latin typeface="Times New Roman" pitchFamily="18" charset="0"/>
              </a:rPr>
              <a:t>      设</a:t>
            </a:r>
            <a:r>
              <a:rPr lang="en-US" altLang="zh-CN" sz="2800" b="1" i="1" dirty="0">
                <a:latin typeface="Times New Roman" pitchFamily="18" charset="0"/>
              </a:rPr>
              <a:t>R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</a:rPr>
              <a:t>x</a:t>
            </a:r>
            <a:r>
              <a:rPr lang="en-US" altLang="zh-CN" sz="2800" b="1" baseline="-30000" dirty="0">
                <a:latin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</a:rPr>
              <a:t>, </a:t>
            </a:r>
            <a:r>
              <a:rPr lang="en-US" altLang="zh-CN" sz="2800" b="1" i="1" dirty="0">
                <a:latin typeface="Times New Roman" pitchFamily="18" charset="0"/>
              </a:rPr>
              <a:t>x</a:t>
            </a:r>
            <a:r>
              <a:rPr lang="en-US" altLang="zh-CN" sz="2800" b="1" baseline="-30000" dirty="0">
                <a:latin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</a:rPr>
              <a:t>, …, </a:t>
            </a:r>
            <a:r>
              <a:rPr lang="en-US" altLang="zh-CN" sz="2800" b="1" i="1" dirty="0" err="1">
                <a:latin typeface="Times New Roman" pitchFamily="18" charset="0"/>
              </a:rPr>
              <a:t>x</a:t>
            </a:r>
            <a:r>
              <a:rPr lang="en-US" altLang="zh-CN" sz="2800" b="1" i="1" baseline="-30000" dirty="0" err="1">
                <a:latin typeface="Times New Roman" pitchFamily="18" charset="0"/>
              </a:rPr>
              <a:t>n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</a:rPr>
              <a:t>是任意的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元谓词</a:t>
            </a:r>
            <a:r>
              <a:rPr lang="zh-CN" altLang="en-US" sz="2800" b="1" dirty="0">
                <a:latin typeface="Times New Roman" pitchFamily="18" charset="0"/>
              </a:rPr>
              <a:t>，</a:t>
            </a:r>
            <a:r>
              <a:rPr lang="en-US" altLang="zh-CN" sz="2800" b="1" i="1" dirty="0">
                <a:latin typeface="Times New Roman" pitchFamily="18" charset="0"/>
              </a:rPr>
              <a:t>t</a:t>
            </a:r>
            <a:r>
              <a:rPr lang="en-US" altLang="zh-CN" sz="2800" b="1" baseline="-30000" dirty="0">
                <a:latin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</a:rPr>
              <a:t>,</a:t>
            </a:r>
            <a:r>
              <a:rPr lang="en-US" altLang="zh-CN" sz="2800" b="1" i="1" dirty="0">
                <a:latin typeface="Times New Roman" pitchFamily="18" charset="0"/>
              </a:rPr>
              <a:t>t</a:t>
            </a:r>
            <a:r>
              <a:rPr lang="en-US" altLang="zh-CN" sz="2800" b="1" baseline="-30000" dirty="0">
                <a:latin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</a:rPr>
              <a:t>,…, </a:t>
            </a:r>
            <a:r>
              <a:rPr lang="en-US" altLang="zh-CN" sz="2800" b="1" i="1" dirty="0" err="1">
                <a:latin typeface="Times New Roman" pitchFamily="18" charset="0"/>
              </a:rPr>
              <a:t>t</a:t>
            </a:r>
            <a:r>
              <a:rPr lang="en-US" altLang="zh-CN" sz="2800" b="1" i="1" baseline="-30000" dirty="0" err="1">
                <a:latin typeface="Times New Roman" pitchFamily="18" charset="0"/>
              </a:rPr>
              <a:t>n</a:t>
            </a:r>
            <a:endParaRPr lang="en-US" altLang="zh-CN" sz="2800" b="1" i="1" baseline="-30000" dirty="0">
              <a:latin typeface="Times New Roman" pitchFamily="18" charset="0"/>
            </a:endParaRPr>
          </a:p>
          <a:p>
            <a:pPr algn="just" eaLnBrk="1" hangingPunct="1">
              <a:lnSpc>
                <a:spcPct val="105000"/>
              </a:lnSpc>
              <a:spcBef>
                <a:spcPct val="30000"/>
              </a:spcBef>
              <a:buFontTx/>
              <a:buNone/>
              <a:defRPr/>
            </a:pPr>
            <a:r>
              <a:rPr lang="zh-CN" altLang="en-US" sz="2800" b="1" dirty="0">
                <a:latin typeface="Times New Roman" pitchFamily="18" charset="0"/>
              </a:rPr>
              <a:t>是任意的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个项</a:t>
            </a:r>
            <a:r>
              <a:rPr lang="zh-CN" altLang="en-US" sz="2800" b="1" dirty="0">
                <a:latin typeface="Times New Roman" pitchFamily="18" charset="0"/>
              </a:rPr>
              <a:t>，则称</a:t>
            </a:r>
            <a:r>
              <a:rPr lang="en-US" altLang="zh-CN" sz="2800" b="1" i="1" dirty="0">
                <a:latin typeface="Times New Roman" pitchFamily="18" charset="0"/>
              </a:rPr>
              <a:t>R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</a:rPr>
              <a:t>t</a:t>
            </a:r>
            <a:r>
              <a:rPr lang="en-US" altLang="zh-CN" sz="2800" b="1" baseline="-30000" dirty="0">
                <a:latin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</a:rPr>
              <a:t>, </a:t>
            </a:r>
            <a:r>
              <a:rPr lang="en-US" altLang="zh-CN" sz="2800" b="1" i="1" dirty="0">
                <a:latin typeface="Times New Roman" pitchFamily="18" charset="0"/>
              </a:rPr>
              <a:t>t</a:t>
            </a:r>
            <a:r>
              <a:rPr lang="en-US" altLang="zh-CN" sz="2800" b="1" baseline="-30000" dirty="0">
                <a:latin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</a:rPr>
              <a:t>, …, </a:t>
            </a:r>
            <a:r>
              <a:rPr lang="en-US" altLang="zh-CN" sz="2800" b="1" i="1" dirty="0" err="1">
                <a:latin typeface="Times New Roman" pitchFamily="18" charset="0"/>
              </a:rPr>
              <a:t>t</a:t>
            </a:r>
            <a:r>
              <a:rPr lang="en-US" altLang="zh-CN" sz="2800" b="1" i="1" baseline="-30000" dirty="0" err="1">
                <a:latin typeface="Times New Roman" pitchFamily="18" charset="0"/>
              </a:rPr>
              <a:t>n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</a:rPr>
              <a:t>是</a:t>
            </a: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原子公式</a:t>
            </a:r>
            <a:r>
              <a:rPr lang="zh-CN" altLang="en-US" sz="2800" b="1" dirty="0">
                <a:latin typeface="Times New Roman" pitchFamily="18" charset="0"/>
              </a:rPr>
              <a:t>。</a:t>
            </a:r>
            <a:endParaRPr lang="en-US" altLang="zh-CN" sz="2800" b="1" dirty="0">
              <a:latin typeface="Times New Roman" pitchFamily="18" charset="0"/>
            </a:endParaRPr>
          </a:p>
        </p:txBody>
      </p:sp>
      <p:sp>
        <p:nvSpPr>
          <p:cNvPr id="52229" name="Text Box 4" descr="水滴"/>
          <p:cNvSpPr txBox="1">
            <a:spLocks noChangeArrowheads="1"/>
          </p:cNvSpPr>
          <p:nvPr/>
        </p:nvSpPr>
        <p:spPr bwMode="auto">
          <a:xfrm>
            <a:off x="663859" y="4425533"/>
            <a:ext cx="7703070" cy="1169551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  <a:ln w="9525" algn="ctr">
            <a:solidFill>
              <a:srgbClr val="00008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其实，原子公式是由</a:t>
            </a: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项</a:t>
            </a:r>
            <a:r>
              <a:rPr lang="zh-CN" altLang="en-US" sz="2800" b="1" dirty="0">
                <a:latin typeface="Times New Roman" panose="02020603050405020304" pitchFamily="18" charset="0"/>
              </a:rPr>
              <a:t>组成的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元谓词。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不含个</a:t>
            </a:r>
            <a:endParaRPr lang="en-US" altLang="zh-CN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体变元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的原子公式是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原子命题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3421269"/>
            <a:ext cx="8229600" cy="7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buFontTx/>
              <a:buNone/>
              <a:defRPr/>
            </a:pPr>
            <a:r>
              <a:rPr lang="zh-CN" altLang="en-US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例如，</a:t>
            </a:r>
            <a:r>
              <a:rPr lang="en-US" altLang="zh-CN" sz="2800" b="1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F</a:t>
            </a:r>
            <a:r>
              <a:rPr lang="en-US" altLang="zh-CN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(</a:t>
            </a:r>
            <a:r>
              <a:rPr lang="en-US" altLang="zh-CN" sz="2800" b="1" i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x</a:t>
            </a:r>
            <a:r>
              <a:rPr lang="en-US" altLang="zh-CN" sz="28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,</a:t>
            </a:r>
            <a:r>
              <a:rPr lang="en-US" altLang="zh-CN" sz="2800" b="1" i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a</a:t>
            </a:r>
            <a:r>
              <a:rPr lang="en-US" altLang="zh-CN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), </a:t>
            </a:r>
            <a:r>
              <a:rPr lang="en-US" altLang="zh-CN" sz="2800" b="1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F</a:t>
            </a:r>
            <a:r>
              <a:rPr lang="en-US" altLang="zh-CN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(</a:t>
            </a:r>
            <a:r>
              <a:rPr lang="en-US" altLang="zh-CN" sz="2800" b="1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f</a:t>
            </a:r>
            <a:r>
              <a:rPr lang="en-US" altLang="zh-CN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(</a:t>
            </a:r>
            <a:r>
              <a:rPr lang="en-US" altLang="zh-CN" sz="2800" b="1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x</a:t>
            </a:r>
            <a:r>
              <a:rPr lang="en-US" altLang="zh-CN" sz="2800" b="1" kern="0" baseline="-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1</a:t>
            </a:r>
            <a:r>
              <a:rPr lang="en-US" altLang="zh-CN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,</a:t>
            </a:r>
            <a:r>
              <a:rPr lang="en-US" altLang="zh-CN" sz="2800" b="1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x</a:t>
            </a:r>
            <a:r>
              <a:rPr lang="en-US" altLang="zh-CN" sz="2800" b="1" kern="0" baseline="-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2</a:t>
            </a:r>
            <a:r>
              <a:rPr lang="en-US" altLang="zh-CN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),</a:t>
            </a:r>
            <a:r>
              <a:rPr lang="en-US" altLang="zh-CN" sz="2800" b="1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g</a:t>
            </a:r>
            <a:r>
              <a:rPr lang="en-US" altLang="zh-CN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(</a:t>
            </a:r>
            <a:r>
              <a:rPr lang="en-US" altLang="zh-CN" sz="2800" b="1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x</a:t>
            </a:r>
            <a:r>
              <a:rPr lang="en-US" altLang="zh-CN" sz="2800" b="1" kern="0" baseline="-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3</a:t>
            </a:r>
            <a:r>
              <a:rPr lang="en-US" altLang="zh-CN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,</a:t>
            </a:r>
            <a:r>
              <a:rPr lang="en-US" altLang="zh-CN" sz="2800" b="1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x</a:t>
            </a:r>
            <a:r>
              <a:rPr lang="en-US" altLang="zh-CN" sz="2800" b="1" kern="0" baseline="-30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4</a:t>
            </a:r>
            <a:r>
              <a:rPr lang="en-US" altLang="zh-CN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))</a:t>
            </a:r>
            <a:r>
              <a:rPr lang="zh-CN" altLang="en-US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等均为原子公式。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 animBg="1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89998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1229A4-E1C3-40FF-8F81-7C88FCF91DBA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400"/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36115"/>
            <a:ext cx="7561262" cy="8255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4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、合式公式</a:t>
            </a:r>
            <a:r>
              <a:rPr lang="zh-CN" altLang="en-US" b="1" dirty="0">
                <a:latin typeface="宋体" pitchFamily="2" charset="-122"/>
              </a:rPr>
              <a:t> 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865" y="1407033"/>
            <a:ext cx="8064500" cy="4536504"/>
          </a:xfrm>
        </p:spPr>
        <p:txBody>
          <a:bodyPr/>
          <a:lstStyle/>
          <a:p>
            <a:pPr algn="just" eaLnBrk="1" hangingPunct="1">
              <a:lnSpc>
                <a:spcPct val="105000"/>
              </a:lnSpc>
              <a:buFontTx/>
              <a:buNone/>
            </a:pPr>
            <a:r>
              <a:rPr lang="zh-CN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合式公式</a:t>
            </a:r>
            <a:r>
              <a:rPr lang="zh-CN" altLang="en-US" b="1" dirty="0">
                <a:latin typeface="Times New Roman" panose="02020603050405020304" pitchFamily="18" charset="0"/>
              </a:rPr>
              <a:t>（简称</a:t>
            </a:r>
            <a:r>
              <a:rPr lang="zh-CN" altLang="en-US" b="1" dirty="0">
                <a:solidFill>
                  <a:srgbClr val="00008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公式</a:t>
            </a:r>
            <a:r>
              <a:rPr lang="zh-CN" altLang="en-US" b="1" dirty="0">
                <a:latin typeface="Times New Roman" panose="02020603050405020304" pitchFamily="18" charset="0"/>
              </a:rPr>
              <a:t>）定义如下：</a:t>
            </a:r>
          </a:p>
          <a:p>
            <a:pPr algn="just" eaLnBrk="1" hangingPunct="1">
              <a:lnSpc>
                <a:spcPct val="105000"/>
              </a:lnSpc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</a:t>
            </a:r>
            <a:r>
              <a:rPr lang="en-US" altLang="zh-CN" sz="2800" b="1" dirty="0">
                <a:latin typeface="Times New Roman" panose="02020603050405020304" pitchFamily="18" charset="0"/>
              </a:rPr>
              <a:t>(1) </a:t>
            </a:r>
            <a:r>
              <a:rPr lang="zh-CN" altLang="en-US" sz="2800" b="1" dirty="0">
                <a:latin typeface="Times New Roman" panose="02020603050405020304" pitchFamily="18" charset="0"/>
              </a:rPr>
              <a:t>原子公式是合式公式。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05000"/>
              </a:lnSpc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(2)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是合式公式，则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也是合式公式。</a:t>
            </a:r>
          </a:p>
          <a:p>
            <a:pPr algn="just" eaLnBrk="1" hangingPunct="1">
              <a:lnSpc>
                <a:spcPct val="105000"/>
              </a:lnSpc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</a:t>
            </a:r>
            <a:r>
              <a:rPr lang="en-US" altLang="zh-CN" sz="2800" b="1" dirty="0">
                <a:latin typeface="Times New Roman" panose="02020603050405020304" pitchFamily="18" charset="0"/>
              </a:rPr>
              <a:t>(3)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是合式公式，则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), 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), 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), </a:t>
            </a:r>
          </a:p>
          <a:p>
            <a:pPr algn="just" eaLnBrk="1" hangingPunct="1">
              <a:lnSpc>
                <a:spcPct val="105000"/>
              </a:lnSpc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也是合式公式。</a:t>
            </a:r>
          </a:p>
          <a:p>
            <a:pPr algn="just" eaLnBrk="1" hangingPunct="1">
              <a:lnSpc>
                <a:spcPct val="105000"/>
              </a:lnSpc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</a:t>
            </a:r>
            <a:r>
              <a:rPr lang="en-US" altLang="zh-CN" sz="2800" b="1" dirty="0">
                <a:latin typeface="Times New Roman" panose="02020603050405020304" pitchFamily="18" charset="0"/>
              </a:rPr>
              <a:t>(4)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若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是合式公式，则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xA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xA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也是合式公式</a:t>
            </a:r>
          </a:p>
          <a:p>
            <a:pPr algn="just" eaLnBrk="1" hangingPunct="1">
              <a:lnSpc>
                <a:spcPct val="105000"/>
              </a:lnSpc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</a:t>
            </a:r>
            <a:r>
              <a:rPr lang="en-US" altLang="zh-CN" sz="2800" b="1" dirty="0">
                <a:latin typeface="Times New Roman" panose="02020603050405020304" pitchFamily="18" charset="0"/>
              </a:rPr>
              <a:t>(5) </a:t>
            </a:r>
            <a:r>
              <a:rPr lang="zh-CN" altLang="en-US" sz="2800" b="1" dirty="0">
                <a:latin typeface="Times New Roman" panose="02020603050405020304" pitchFamily="18" charset="0"/>
              </a:rPr>
              <a:t>只有有限次地应用</a:t>
            </a:r>
            <a:r>
              <a:rPr lang="en-US" altLang="zh-CN" sz="2800" b="1" dirty="0">
                <a:latin typeface="Times New Roman" panose="02020603050405020304" pitchFamily="18" charset="0"/>
              </a:rPr>
              <a:t>(1)~(4)</a:t>
            </a:r>
            <a:r>
              <a:rPr lang="zh-CN" altLang="en-US" sz="2800" b="1" dirty="0">
                <a:latin typeface="Times New Roman" panose="02020603050405020304" pitchFamily="18" charset="0"/>
              </a:rPr>
              <a:t>形成的符号串</a:t>
            </a:r>
          </a:p>
          <a:p>
            <a:pPr algn="just" eaLnBrk="1" hangingPunct="1">
              <a:lnSpc>
                <a:spcPct val="105000"/>
              </a:lnSpc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才是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合式公式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</a:rPr>
              <a:t>也称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谓词公式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05000"/>
              </a:lnSpc>
              <a:buFontTx/>
              <a:buNone/>
            </a:pP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lnSpc>
                <a:spcPct val="105000"/>
              </a:lnSpc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8836" y="5835278"/>
            <a:ext cx="8815163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05000"/>
              </a:lnSpc>
              <a:buFontTx/>
              <a:buNone/>
            </a:pPr>
            <a:r>
              <a:rPr lang="zh-CN" altLang="en-US" sz="2800" b="1" kern="0" dirty="0">
                <a:solidFill>
                  <a:schemeClr val="accent2"/>
                </a:solidFill>
                <a:latin typeface="Times New Roman" panose="02020603050405020304" pitchFamily="18" charset="0"/>
              </a:rPr>
              <a:t>例如：</a:t>
            </a:r>
            <a:r>
              <a:rPr lang="en-US" altLang="zh-CN" sz="2800" b="1" kern="0" dirty="0">
                <a:solidFill>
                  <a:schemeClr val="accent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b="1" kern="0" dirty="0" err="1">
                <a:solidFill>
                  <a:schemeClr val="accent2"/>
                </a:solidFill>
              </a:rPr>
              <a:t>x</a:t>
            </a:r>
            <a:r>
              <a:rPr lang="en-US" altLang="zh-CN" sz="2800" b="1" kern="0" dirty="0" err="1">
                <a:solidFill>
                  <a:schemeClr val="accent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800" b="1" kern="0" dirty="0" err="1">
                <a:solidFill>
                  <a:schemeClr val="accent2"/>
                </a:solidFill>
                <a:latin typeface="Century Schoolbook" pitchFamily="18" charset="0"/>
              </a:rPr>
              <a:t>y</a:t>
            </a:r>
            <a:r>
              <a:rPr lang="en-US" altLang="zh-CN" sz="2800" b="1" kern="0" dirty="0" err="1">
                <a:solidFill>
                  <a:schemeClr val="accent2"/>
                </a:solidFill>
                <a:latin typeface="Century Schoolbook" pitchFamily="18" charset="0"/>
                <a:ea typeface="楷体_GB2312" pitchFamily="49" charset="-122"/>
              </a:rPr>
              <a:t>P</a:t>
            </a:r>
            <a:r>
              <a:rPr lang="en-US" altLang="zh-CN" sz="2800" b="1" kern="0" dirty="0">
                <a:solidFill>
                  <a:schemeClr val="accent2"/>
                </a:solidFill>
                <a:latin typeface="Century Schoolbook" pitchFamily="18" charset="0"/>
                <a:ea typeface="楷体_GB2312" pitchFamily="49" charset="-122"/>
              </a:rPr>
              <a:t>( x, y)</a:t>
            </a:r>
            <a:r>
              <a:rPr lang="zh-CN" altLang="en-US" sz="2800" b="1" kern="0" dirty="0">
                <a:solidFill>
                  <a:schemeClr val="accent2"/>
                </a:solidFill>
                <a:latin typeface="Century Schoolbook" pitchFamily="18" charset="0"/>
                <a:ea typeface="楷体_GB2312" pitchFamily="49" charset="-122"/>
              </a:rPr>
              <a:t>，</a:t>
            </a:r>
            <a:r>
              <a:rPr lang="en-US" altLang="zh-CN" sz="2800" b="1" kern="0" dirty="0">
                <a:solidFill>
                  <a:schemeClr val="accent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b="1" kern="0" dirty="0">
                <a:solidFill>
                  <a:schemeClr val="accent2"/>
                </a:solidFill>
              </a:rPr>
              <a:t>x </a:t>
            </a:r>
            <a:r>
              <a:rPr lang="en-US" altLang="zh-CN" sz="2800" b="1" kern="0" dirty="0">
                <a:solidFill>
                  <a:schemeClr val="accent2"/>
                </a:solidFill>
                <a:latin typeface="Century Schoolbook" pitchFamily="18" charset="0"/>
                <a:ea typeface="楷体_GB2312" pitchFamily="49" charset="-122"/>
              </a:rPr>
              <a:t>P( f(x), y)</a:t>
            </a:r>
            <a:r>
              <a:rPr lang="en-US" altLang="zh-CN" sz="2800" b="1" kern="0" dirty="0">
                <a:solidFill>
                  <a:schemeClr val="accent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b="1" kern="0" dirty="0">
                <a:solidFill>
                  <a:schemeClr val="accent2"/>
                </a:solidFill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P</a:t>
            </a:r>
            <a:r>
              <a:rPr lang="en-US" altLang="zh-CN" sz="2800" b="1" kern="0" dirty="0">
                <a:solidFill>
                  <a:schemeClr val="accent2"/>
                </a:solidFill>
                <a:latin typeface="Century Schoolbook" pitchFamily="18" charset="0"/>
                <a:ea typeface="楷体_GB2312" pitchFamily="49" charset="-122"/>
              </a:rPr>
              <a:t>(</a:t>
            </a:r>
            <a:r>
              <a:rPr lang="en-US" altLang="zh-CN" sz="2800" b="1" kern="0" dirty="0" err="1">
                <a:solidFill>
                  <a:schemeClr val="accent2"/>
                </a:solidFill>
                <a:latin typeface="Century Schoolbook" pitchFamily="18" charset="0"/>
                <a:ea typeface="楷体_GB2312" pitchFamily="49" charset="-122"/>
              </a:rPr>
              <a:t>a,y</a:t>
            </a:r>
            <a:r>
              <a:rPr lang="en-US" altLang="zh-CN" sz="2800" b="1" kern="0" dirty="0">
                <a:solidFill>
                  <a:schemeClr val="accent2"/>
                </a:solidFill>
                <a:latin typeface="Century Schoolbook" pitchFamily="18" charset="0"/>
                <a:ea typeface="楷体_GB2312" pitchFamily="49" charset="-122"/>
              </a:rPr>
              <a:t>)</a:t>
            </a:r>
            <a:r>
              <a:rPr lang="en-US" altLang="zh-CN" sz="2800" b="1" kern="0" dirty="0">
                <a:solidFill>
                  <a:schemeClr val="accent2"/>
                </a:solidFill>
              </a:rPr>
              <a:t> </a:t>
            </a:r>
            <a:r>
              <a:rPr lang="en-US" altLang="zh-CN" sz="2800" b="1" kern="0" dirty="0">
                <a:solidFill>
                  <a:schemeClr val="accent2"/>
                </a:solidFill>
                <a:ea typeface="楷体_GB2312" pitchFamily="49" charset="-122"/>
              </a:rPr>
              <a:t> </a:t>
            </a:r>
          </a:p>
          <a:p>
            <a:pPr algn="just" eaLnBrk="1" hangingPunct="1">
              <a:lnSpc>
                <a:spcPct val="105000"/>
              </a:lnSpc>
              <a:buFontTx/>
              <a:buNone/>
            </a:pPr>
            <a:endParaRPr lang="en-US" altLang="zh-CN" sz="2800" b="1" kern="0" dirty="0"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lnSpc>
                <a:spcPct val="105000"/>
              </a:lnSpc>
              <a:buFontTx/>
              <a:buNone/>
            </a:pPr>
            <a:endParaRPr lang="en-US" altLang="zh-CN" sz="2800" b="1" kern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7C43A1-6765-4E7C-980F-CED67B6B24A2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400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52400"/>
            <a:ext cx="8137525" cy="889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个体变项的自由出现与约束出现</a:t>
            </a:r>
            <a:r>
              <a:rPr lang="zh-CN" altLang="en-US" sz="4000" b="1" dirty="0">
                <a:latin typeface="宋体" pitchFamily="2" charset="-122"/>
              </a:rPr>
              <a:t> 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1442" y="1341329"/>
            <a:ext cx="8229600" cy="2032793"/>
          </a:xfrm>
        </p:spPr>
        <p:txBody>
          <a:bodyPr/>
          <a:lstStyle/>
          <a:p>
            <a:pPr marL="0" indent="0" algn="just" eaLnBrk="1" hangingPunct="1">
              <a:buFontTx/>
              <a:buNone/>
              <a:defRPr/>
            </a:pPr>
            <a:r>
              <a:rPr lang="zh-CN" alt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定义</a:t>
            </a:r>
            <a:r>
              <a:rPr lang="zh-CN" altLang="en-US" b="1" dirty="0">
                <a:latin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</a:rPr>
              <a:t>在公式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b="1" i="1" dirty="0">
                <a:latin typeface="Times New Roman" pitchFamily="18" charset="0"/>
              </a:rPr>
              <a:t>xA</a:t>
            </a:r>
            <a:r>
              <a:rPr lang="zh-CN" altLang="en-US" sz="2800" b="1" dirty="0">
                <a:latin typeface="Times New Roman" pitchFamily="18" charset="0"/>
              </a:rPr>
              <a:t>和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2800" b="1" i="1" dirty="0">
                <a:latin typeface="Times New Roman" pitchFamily="18" charset="0"/>
              </a:rPr>
              <a:t>xA</a:t>
            </a:r>
            <a:r>
              <a:rPr lang="zh-CN" altLang="en-US" sz="2800" b="1" dirty="0">
                <a:latin typeface="Times New Roman" pitchFamily="18" charset="0"/>
              </a:rPr>
              <a:t>中，称</a:t>
            </a:r>
            <a:r>
              <a:rPr lang="en-US" altLang="zh-CN" sz="2800" b="1" i="1" dirty="0">
                <a:latin typeface="Times New Roman" pitchFamily="18" charset="0"/>
              </a:rPr>
              <a:t>x</a:t>
            </a:r>
            <a:r>
              <a:rPr lang="zh-CN" altLang="en-US" sz="2800" b="1" dirty="0">
                <a:latin typeface="Times New Roman" pitchFamily="18" charset="0"/>
              </a:rPr>
              <a:t>为</a:t>
            </a: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指导变项</a:t>
            </a:r>
            <a:r>
              <a:rPr lang="zh-CN" altLang="en-US" sz="2800" b="1" dirty="0">
                <a:latin typeface="Times New Roman" pitchFamily="18" charset="0"/>
              </a:rPr>
              <a:t>，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zh-CN" altLang="en-US" sz="2800" b="1" dirty="0">
                <a:latin typeface="Times New Roman" pitchFamily="18" charset="0"/>
              </a:rPr>
              <a:t>为相应量词的</a:t>
            </a: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辖域</a:t>
            </a:r>
            <a:r>
              <a:rPr lang="zh-CN" altLang="en-US" sz="2800" b="1" dirty="0">
                <a:latin typeface="Times New Roman" pitchFamily="18" charset="0"/>
              </a:rPr>
              <a:t>。在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b="1" i="1" dirty="0">
                <a:latin typeface="Times New Roman" pitchFamily="18" charset="0"/>
              </a:rPr>
              <a:t>x</a:t>
            </a:r>
            <a:r>
              <a:rPr lang="zh-CN" altLang="en-US" sz="2800" b="1" dirty="0">
                <a:latin typeface="Times New Roman" pitchFamily="18" charset="0"/>
              </a:rPr>
              <a:t>和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2800" b="1" i="1" dirty="0">
                <a:latin typeface="Times New Roman" pitchFamily="18" charset="0"/>
              </a:rPr>
              <a:t>x</a:t>
            </a:r>
            <a:r>
              <a:rPr lang="zh-CN" altLang="en-US" sz="2800" b="1" dirty="0">
                <a:latin typeface="Times New Roman" pitchFamily="18" charset="0"/>
              </a:rPr>
              <a:t>的</a:t>
            </a: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辖域</a:t>
            </a:r>
            <a:r>
              <a:rPr lang="zh-CN" altLang="en-US" sz="2800" b="1" dirty="0">
                <a:latin typeface="Times New Roman" pitchFamily="18" charset="0"/>
              </a:rPr>
              <a:t>中，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x</a:t>
            </a:r>
            <a:r>
              <a:rPr lang="zh-CN" altLang="en-US" sz="2800" b="1" dirty="0">
                <a:latin typeface="Times New Roman" pitchFamily="18" charset="0"/>
              </a:rPr>
              <a:t>的所有出现都称为</a:t>
            </a:r>
            <a:r>
              <a:rPr lang="zh-CN" altLang="en-US" sz="2800" b="1" dirty="0">
                <a:solidFill>
                  <a:srgbClr val="00008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约束出现</a:t>
            </a:r>
            <a:r>
              <a:rPr lang="zh-CN" altLang="en-US" sz="2800" b="1" dirty="0">
                <a:latin typeface="Times New Roman" pitchFamily="18" charset="0"/>
              </a:rPr>
              <a:t>，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zh-CN" altLang="en-US" sz="2800" b="1" dirty="0">
                <a:latin typeface="Times New Roman" pitchFamily="18" charset="0"/>
              </a:rPr>
              <a:t>中不是约束出现的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其他变项</a:t>
            </a:r>
            <a:r>
              <a:rPr lang="zh-CN" altLang="en-US" sz="2800" b="1" dirty="0">
                <a:latin typeface="Times New Roman" pitchFamily="18" charset="0"/>
              </a:rPr>
              <a:t>均称为是</a:t>
            </a:r>
            <a:r>
              <a:rPr lang="zh-CN" altLang="en-US" sz="2800" b="1" dirty="0">
                <a:solidFill>
                  <a:srgbClr val="00008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自由出现的</a:t>
            </a:r>
            <a:r>
              <a:rPr lang="zh-CN" altLang="en-US" sz="2800" b="1" dirty="0">
                <a:latin typeface="Times New Roman" pitchFamily="18" charset="0"/>
              </a:rPr>
              <a:t>。</a:t>
            </a:r>
            <a:endParaRPr lang="en-US" altLang="zh-CN" sz="2800" b="1" dirty="0">
              <a:latin typeface="Times New Roman" pitchFamily="18" charset="0"/>
            </a:endParaRPr>
          </a:p>
          <a:p>
            <a:pPr marL="0" indent="0" algn="just" eaLnBrk="1" hangingPunct="1">
              <a:buFontTx/>
              <a:buNone/>
              <a:defRPr/>
            </a:pPr>
            <a:endParaRPr lang="en-US" altLang="zh-CN" sz="2800" b="1" dirty="0">
              <a:latin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3465889"/>
            <a:ext cx="8229600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 eaLnBrk="1" hangingPunct="1">
              <a:buFontTx/>
              <a:buNone/>
              <a:defRPr/>
            </a:pPr>
            <a:r>
              <a:rPr lang="zh-CN" alt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例如</a:t>
            </a:r>
            <a:r>
              <a:rPr lang="en-US" altLang="zh-CN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, </a:t>
            </a:r>
            <a:r>
              <a:rPr lang="zh-CN" altLang="en-US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在公式 </a:t>
            </a:r>
            <a:r>
              <a:rPr lang="zh-CN" altLang="en-US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b="1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x</a:t>
            </a:r>
            <a:r>
              <a:rPr lang="en-US" altLang="zh-CN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(</a:t>
            </a:r>
            <a:r>
              <a:rPr lang="en-US" altLang="zh-CN" sz="2800" b="1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F</a:t>
            </a:r>
            <a:r>
              <a:rPr lang="en-US" altLang="zh-CN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(</a:t>
            </a:r>
            <a:r>
              <a:rPr lang="en-US" altLang="zh-CN" sz="2800" b="1" i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x</a:t>
            </a:r>
            <a:r>
              <a:rPr lang="en-US" altLang="zh-CN" sz="28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,</a:t>
            </a:r>
            <a:r>
              <a:rPr lang="en-US" altLang="zh-CN" sz="2800" b="1" i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y</a:t>
            </a:r>
            <a:r>
              <a:rPr lang="en-US" altLang="zh-CN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)</a:t>
            </a:r>
            <a:r>
              <a:rPr lang="en-US" altLang="zh-CN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G</a:t>
            </a:r>
            <a:r>
              <a:rPr lang="en-US" altLang="zh-CN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(</a:t>
            </a:r>
            <a:r>
              <a:rPr lang="en-US" altLang="zh-CN" sz="2800" b="1" i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x</a:t>
            </a:r>
            <a:r>
              <a:rPr lang="en-US" altLang="zh-CN" sz="28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,</a:t>
            </a:r>
            <a:r>
              <a:rPr lang="en-US" altLang="zh-CN" sz="2800" b="1" i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z</a:t>
            </a:r>
            <a:r>
              <a:rPr lang="en-US" altLang="zh-CN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)) </a:t>
            </a:r>
            <a:r>
              <a:rPr lang="zh-CN" altLang="en-US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中</a:t>
            </a:r>
            <a:r>
              <a:rPr lang="en-US" altLang="zh-CN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,</a:t>
            </a:r>
            <a:r>
              <a:rPr lang="en-US" altLang="zh-CN" sz="2800" b="1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 x</a:t>
            </a:r>
            <a:r>
              <a:rPr lang="zh-CN" altLang="en-US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为</a:t>
            </a:r>
            <a:r>
              <a:rPr lang="zh-CN" altLang="en-US" sz="2800" b="1" kern="0" dirty="0">
                <a:solidFill>
                  <a:srgbClr val="FF3300"/>
                </a:solidFill>
                <a:latin typeface="Times New Roman" pitchFamily="18" charset="0"/>
              </a:rPr>
              <a:t>指导变项</a:t>
            </a:r>
            <a:r>
              <a:rPr lang="en-US" altLang="zh-CN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, </a:t>
            </a:r>
          </a:p>
          <a:p>
            <a:pPr marL="0" indent="0" algn="just" eaLnBrk="1" hangingPunct="1">
              <a:buFontTx/>
              <a:buNone/>
              <a:defRPr/>
            </a:pPr>
            <a:r>
              <a:rPr lang="en-US" altLang="zh-CN" sz="2800" b="1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  A</a:t>
            </a:r>
            <a:r>
              <a:rPr lang="en-US" altLang="zh-CN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=(</a:t>
            </a:r>
            <a:r>
              <a:rPr lang="en-US" altLang="zh-CN" sz="2800" b="1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F</a:t>
            </a:r>
            <a:r>
              <a:rPr lang="en-US" altLang="zh-CN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(</a:t>
            </a:r>
            <a:r>
              <a:rPr lang="en-US" altLang="zh-CN" sz="2800" b="1" i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x</a:t>
            </a:r>
            <a:r>
              <a:rPr lang="en-US" altLang="zh-CN" sz="28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,</a:t>
            </a:r>
            <a:r>
              <a:rPr lang="en-US" altLang="zh-CN" sz="2800" b="1" i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y</a:t>
            </a:r>
            <a:r>
              <a:rPr lang="en-US" altLang="zh-CN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)</a:t>
            </a:r>
            <a:r>
              <a:rPr lang="en-US" altLang="zh-CN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G</a:t>
            </a:r>
            <a:r>
              <a:rPr lang="en-US" altLang="zh-CN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(</a:t>
            </a:r>
            <a:r>
              <a:rPr lang="en-US" altLang="zh-CN" sz="2800" b="1" i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x</a:t>
            </a:r>
            <a:r>
              <a:rPr lang="en-US" altLang="zh-CN" sz="28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,</a:t>
            </a:r>
            <a:r>
              <a:rPr lang="en-US" altLang="zh-CN" sz="2800" b="1" i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z</a:t>
            </a:r>
            <a:r>
              <a:rPr lang="en-US" altLang="zh-CN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))</a:t>
            </a:r>
            <a:r>
              <a:rPr lang="zh-CN" altLang="en-US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为</a:t>
            </a:r>
            <a:r>
              <a:rPr lang="zh-CN" altLang="en-US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b="1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x</a:t>
            </a:r>
            <a:r>
              <a:rPr lang="zh-CN" altLang="en-US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的辖域，</a:t>
            </a:r>
            <a:r>
              <a:rPr lang="en-US" altLang="zh-CN" sz="2800" b="1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A</a:t>
            </a:r>
            <a:r>
              <a:rPr lang="zh-CN" altLang="en-US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中</a:t>
            </a:r>
            <a:r>
              <a:rPr lang="en-US" altLang="zh-CN" sz="2800" b="1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x</a:t>
            </a:r>
            <a:r>
              <a:rPr lang="zh-CN" altLang="en-US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的两次出现均为</a:t>
            </a:r>
            <a:r>
              <a:rPr lang="zh-CN" altLang="en-US" sz="2800" b="1" kern="0" dirty="0">
                <a:solidFill>
                  <a:srgbClr val="FF3300"/>
                </a:solidFill>
                <a:latin typeface="Times New Roman" pitchFamily="18" charset="0"/>
              </a:rPr>
              <a:t>约束出现</a:t>
            </a:r>
            <a:r>
              <a:rPr lang="zh-CN" altLang="en-US" sz="2800" b="1" kern="0" dirty="0">
                <a:solidFill>
                  <a:schemeClr val="bg2"/>
                </a:solidFill>
                <a:latin typeface="Times New Roman" pitchFamily="18" charset="0"/>
              </a:rPr>
              <a:t>，</a:t>
            </a:r>
            <a:r>
              <a:rPr lang="en-US" altLang="zh-CN" sz="2800" b="1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y</a:t>
            </a:r>
            <a:r>
              <a:rPr lang="zh-CN" altLang="en-US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与</a:t>
            </a:r>
            <a:r>
              <a:rPr lang="en-US" altLang="zh-CN" sz="2800" b="1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z</a:t>
            </a:r>
            <a:r>
              <a:rPr lang="zh-CN" altLang="en-US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均为</a:t>
            </a:r>
            <a:r>
              <a:rPr lang="zh-CN" altLang="en-US" sz="2800" b="1" kern="0" dirty="0">
                <a:solidFill>
                  <a:srgbClr val="FF3300"/>
                </a:solidFill>
                <a:latin typeface="Times New Roman" pitchFamily="18" charset="0"/>
              </a:rPr>
              <a:t>自由出现</a:t>
            </a:r>
            <a:r>
              <a:rPr lang="zh-CN" altLang="en-US" sz="2800" b="1" kern="0" dirty="0">
                <a:solidFill>
                  <a:schemeClr val="bg2"/>
                </a:solidFill>
                <a:latin typeface="Times New Roman" pitchFamily="18" charset="0"/>
              </a:rPr>
              <a:t>。</a:t>
            </a:r>
            <a:endParaRPr lang="en-US" altLang="zh-CN" b="1" kern="0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33591" y="5312473"/>
            <a:ext cx="8229600" cy="114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buClr>
                <a:srgbClr val="000082"/>
              </a:buClr>
              <a:buSzPct val="70000"/>
              <a:buFont typeface="Wingdings" panose="05000000000000000000" pitchFamily="2" charset="2"/>
              <a:buChar char="u"/>
              <a:defRPr/>
            </a:pPr>
            <a:r>
              <a:rPr lang="zh-CN" altLang="en-US" sz="2800" b="1" kern="0" dirty="0">
                <a:solidFill>
                  <a:srgbClr val="00008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闭式：</a:t>
            </a:r>
            <a:r>
              <a:rPr lang="zh-CN" altLang="en-US" sz="2800" b="1" kern="0" dirty="0">
                <a:latin typeface="Times New Roman" pitchFamily="18" charset="0"/>
              </a:rPr>
              <a:t>不含自由变元的公式。</a:t>
            </a:r>
            <a:endParaRPr lang="en-US" altLang="zh-CN" sz="2800" b="1" kern="0" dirty="0">
              <a:latin typeface="Times New Roman" pitchFamily="18" charset="0"/>
            </a:endParaRPr>
          </a:p>
          <a:p>
            <a:pPr algn="just" eaLnBrk="1" hangingPunct="1">
              <a:buClr>
                <a:srgbClr val="000082"/>
              </a:buClr>
              <a:buSzPct val="70000"/>
              <a:buFont typeface="Wingdings" panose="05000000000000000000" pitchFamily="2" charset="2"/>
              <a:buChar char="u"/>
              <a:defRPr/>
            </a:pPr>
            <a:r>
              <a:rPr lang="zh-CN" altLang="en-US" sz="2800" b="1" kern="0" dirty="0">
                <a:solidFill>
                  <a:srgbClr val="00008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开式：</a:t>
            </a:r>
            <a:r>
              <a:rPr lang="zh-CN" altLang="en-US" sz="2800" b="1" kern="0" dirty="0">
                <a:latin typeface="Times New Roman" pitchFamily="18" charset="0"/>
              </a:rPr>
              <a:t>含有自由变元的公式。</a:t>
            </a:r>
            <a:endParaRPr lang="en-US" altLang="zh-CN" sz="2800" b="1" kern="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3F3B89-BE5F-4784-BA5B-49765089DC4D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400"/>
          </a:p>
        </p:txBody>
      </p:sp>
      <p:sp>
        <p:nvSpPr>
          <p:cNvPr id="58371" name="Text Box 2"/>
          <p:cNvSpPr txBox="1">
            <a:spLocks noChangeArrowheads="1"/>
          </p:cNvSpPr>
          <p:nvPr/>
        </p:nvSpPr>
        <p:spPr bwMode="auto">
          <a:xfrm>
            <a:off x="533400" y="685800"/>
            <a:ext cx="807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1800"/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435244" y="2204864"/>
            <a:ext cx="8534400" cy="1001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  <a:buFont typeface="Symbol" pitchFamily="18" charset="2"/>
              <a:buNone/>
              <a:defRPr/>
            </a:pP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解：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itchFamily="18" charset="0"/>
              </a:rPr>
              <a:t>y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itchFamily="18" charset="0"/>
              </a:rPr>
              <a:t>H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itchFamily="18" charset="0"/>
              </a:rPr>
              <a:t>y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</a:rPr>
              <a:t>中， </a:t>
            </a:r>
            <a:r>
              <a:rPr lang="en-US" altLang="zh-CN" sz="2800" b="1" i="1" dirty="0">
                <a:latin typeface="Times New Roman" pitchFamily="18" charset="0"/>
              </a:rPr>
              <a:t>y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为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Symbol" pitchFamily="18" charset="2"/>
              </a:rPr>
              <a:t>指导变项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， 的辖域为</a:t>
            </a:r>
            <a:r>
              <a:rPr lang="en-US" altLang="zh-CN" sz="2800" b="1" i="1" dirty="0">
                <a:latin typeface="Times New Roman" pitchFamily="18" charset="0"/>
              </a:rPr>
              <a:t>H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 err="1">
                <a:latin typeface="Times New Roman" pitchFamily="18" charset="0"/>
              </a:rPr>
              <a:t>x</a:t>
            </a:r>
            <a:r>
              <a:rPr lang="en-US" altLang="zh-CN" sz="2800" b="1" dirty="0" err="1">
                <a:latin typeface="Times New Roman" pitchFamily="18" charset="0"/>
              </a:rPr>
              <a:t>,</a:t>
            </a:r>
            <a:r>
              <a:rPr lang="en-US" altLang="zh-CN" sz="2800" b="1" i="1" dirty="0" err="1">
                <a:latin typeface="Times New Roman" pitchFamily="18" charset="0"/>
              </a:rPr>
              <a:t>y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</a:rPr>
              <a:t>，其中</a:t>
            </a:r>
            <a:r>
              <a:rPr lang="en-US" altLang="zh-CN" sz="2800" b="1" i="1" dirty="0">
                <a:latin typeface="Times New Roman" pitchFamily="18" charset="0"/>
              </a:rPr>
              <a:t>y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为约束出现的， </a:t>
            </a:r>
            <a:r>
              <a:rPr lang="en-US" altLang="zh-CN" sz="2800" b="1" i="1" dirty="0">
                <a:latin typeface="Times New Roman" pitchFamily="18" charset="0"/>
              </a:rPr>
              <a:t>x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为自由出现的。</a:t>
            </a:r>
            <a:endParaRPr lang="en-US" altLang="zh-CN" sz="2800" b="1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4800" y="1374098"/>
            <a:ext cx="8534400" cy="589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3200" b="1" dirty="0">
                <a:latin typeface="Times New Roman" pitchFamily="18" charset="0"/>
                <a:sym typeface="Symbol" pitchFamily="18" charset="2"/>
              </a:rPr>
              <a:t>例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1</a:t>
            </a:r>
            <a:r>
              <a:rPr lang="zh-CN" altLang="en-US" sz="3200" b="1" dirty="0">
                <a:latin typeface="Times New Roman" pitchFamily="18" charset="0"/>
                <a:sym typeface="Symbol" pitchFamily="18" charset="2"/>
              </a:rPr>
              <a:t>：</a:t>
            </a:r>
            <a:r>
              <a:rPr lang="en-US" altLang="zh-CN" sz="3200" b="1" i="1" dirty="0">
                <a:latin typeface="Times New Roman" pitchFamily="18" charset="0"/>
              </a:rPr>
              <a:t>x</a:t>
            </a:r>
            <a:r>
              <a:rPr lang="en-US" altLang="zh-CN" sz="3200" b="1" dirty="0">
                <a:latin typeface="Times New Roman" pitchFamily="18" charset="0"/>
              </a:rPr>
              <a:t>( </a:t>
            </a:r>
            <a:r>
              <a:rPr lang="en-US" altLang="zh-CN" sz="3200" b="1" i="1" dirty="0">
                <a:latin typeface="Times New Roman" pitchFamily="18" charset="0"/>
              </a:rPr>
              <a:t>F</a:t>
            </a:r>
            <a:r>
              <a:rPr lang="en-US" altLang="zh-CN" sz="3200" b="1" dirty="0">
                <a:latin typeface="Times New Roman" pitchFamily="18" charset="0"/>
              </a:rPr>
              <a:t>(</a:t>
            </a:r>
            <a:r>
              <a:rPr lang="en-US" altLang="zh-CN" sz="3200" b="1" i="1" dirty="0">
                <a:latin typeface="Times New Roman" pitchFamily="18" charset="0"/>
              </a:rPr>
              <a:t>x</a:t>
            </a:r>
            <a:r>
              <a:rPr lang="en-US" altLang="zh-CN" sz="3200" b="1" dirty="0">
                <a:latin typeface="Times New Roman" pitchFamily="18" charset="0"/>
              </a:rPr>
              <a:t>)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  </a:t>
            </a:r>
            <a:r>
              <a:rPr lang="en-US" altLang="zh-CN" sz="3200" b="1" i="1" dirty="0">
                <a:latin typeface="Times New Roman" pitchFamily="18" charset="0"/>
              </a:rPr>
              <a:t>y</a:t>
            </a:r>
            <a:r>
              <a:rPr lang="en-US" altLang="zh-CN" sz="32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3200" b="1" i="1" dirty="0">
                <a:latin typeface="Times New Roman" pitchFamily="18" charset="0"/>
              </a:rPr>
              <a:t>H</a:t>
            </a:r>
            <a:r>
              <a:rPr lang="en-US" altLang="zh-CN" sz="3200" b="1" dirty="0">
                <a:latin typeface="Times New Roman" pitchFamily="18" charset="0"/>
              </a:rPr>
              <a:t>(</a:t>
            </a:r>
            <a:r>
              <a:rPr lang="en-US" altLang="zh-CN" sz="3200" b="1" i="1" dirty="0" err="1">
                <a:latin typeface="Times New Roman" pitchFamily="18" charset="0"/>
              </a:rPr>
              <a:t>x</a:t>
            </a:r>
            <a:r>
              <a:rPr lang="en-US" altLang="zh-CN" sz="3200" b="1" dirty="0" err="1">
                <a:latin typeface="Times New Roman" pitchFamily="18" charset="0"/>
              </a:rPr>
              <a:t>,</a:t>
            </a:r>
            <a:r>
              <a:rPr lang="en-US" altLang="zh-CN" sz="3200" b="1" i="1" dirty="0" err="1">
                <a:latin typeface="Times New Roman" pitchFamily="18" charset="0"/>
              </a:rPr>
              <a:t>y</a:t>
            </a:r>
            <a:r>
              <a:rPr lang="en-US" altLang="zh-CN" sz="3200" b="1" dirty="0">
                <a:latin typeface="Times New Roman" pitchFamily="18" charset="0"/>
              </a:rPr>
              <a:t>) )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95536" y="3356992"/>
            <a:ext cx="8534400" cy="1475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  <a:buFont typeface="Symbol" pitchFamily="18" charset="2"/>
              <a:buNone/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在整个合式公式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中， </a:t>
            </a:r>
            <a:r>
              <a:rPr lang="en-US" altLang="zh-CN" sz="2800" b="1" i="1" dirty="0">
                <a:latin typeface="Times New Roman" pitchFamily="18" charset="0"/>
              </a:rPr>
              <a:t>x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为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Symbol" pitchFamily="18" charset="2"/>
              </a:rPr>
              <a:t>指导变项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，  的辖域为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</a:rPr>
              <a:t>F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</a:rPr>
              <a:t>x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  </a:t>
            </a:r>
            <a:r>
              <a:rPr lang="en-US" altLang="zh-CN" sz="2800" b="1" i="1" dirty="0">
                <a:latin typeface="Times New Roman" pitchFamily="18" charset="0"/>
              </a:rPr>
              <a:t>y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i="1" dirty="0">
                <a:latin typeface="Times New Roman" pitchFamily="18" charset="0"/>
              </a:rPr>
              <a:t>H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 err="1">
                <a:latin typeface="Times New Roman" pitchFamily="18" charset="0"/>
              </a:rPr>
              <a:t>x</a:t>
            </a:r>
            <a:r>
              <a:rPr lang="en-US" altLang="zh-CN" sz="2800" b="1" dirty="0" err="1">
                <a:latin typeface="Times New Roman" pitchFamily="18" charset="0"/>
              </a:rPr>
              <a:t>,</a:t>
            </a:r>
            <a:r>
              <a:rPr lang="en-US" altLang="zh-CN" sz="2800" b="1" i="1" dirty="0" err="1">
                <a:latin typeface="Times New Roman" pitchFamily="18" charset="0"/>
              </a:rPr>
              <a:t>y</a:t>
            </a:r>
            <a:r>
              <a:rPr lang="en-US" altLang="zh-CN" sz="2800" b="1" dirty="0">
                <a:latin typeface="Times New Roman" pitchFamily="18" charset="0"/>
              </a:rPr>
              <a:t>) )</a:t>
            </a:r>
            <a:r>
              <a:rPr lang="zh-CN" altLang="en-US" sz="2800" b="1" dirty="0">
                <a:latin typeface="Times New Roman" pitchFamily="18" charset="0"/>
              </a:rPr>
              <a:t>，其中</a:t>
            </a:r>
            <a:r>
              <a:rPr lang="en-US" altLang="zh-CN" sz="2800" b="1" i="1" dirty="0">
                <a:latin typeface="Times New Roman" pitchFamily="18" charset="0"/>
              </a:rPr>
              <a:t>x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与</a:t>
            </a:r>
            <a:r>
              <a:rPr lang="en-US" altLang="zh-CN" sz="2800" b="1" i="1" dirty="0">
                <a:latin typeface="Times New Roman" pitchFamily="18" charset="0"/>
              </a:rPr>
              <a:t>y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都是约束出现的， </a:t>
            </a:r>
            <a:r>
              <a:rPr lang="en-US" altLang="zh-CN" sz="2800" b="1" i="1" dirty="0">
                <a:latin typeface="Times New Roman" pitchFamily="18" charset="0"/>
              </a:rPr>
              <a:t>x</a:t>
            </a:r>
            <a:r>
              <a:rPr lang="zh-CN" altLang="en-US" sz="2800" b="1" dirty="0">
                <a:latin typeface="Times New Roman" pitchFamily="18" charset="0"/>
              </a:rPr>
              <a:t>约束出现</a:t>
            </a:r>
            <a:r>
              <a:rPr lang="en-US" altLang="zh-CN" sz="2800" b="1" dirty="0">
                <a:latin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</a:rPr>
              <a:t>次， </a:t>
            </a:r>
            <a:r>
              <a:rPr lang="zh-CN" altLang="en-US" sz="2800" b="1" i="1" dirty="0">
                <a:latin typeface="Times New Roman" pitchFamily="18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</a:rPr>
              <a:t>y</a:t>
            </a:r>
            <a:r>
              <a:rPr lang="zh-CN" altLang="en-US" sz="2800" b="1" dirty="0">
                <a:latin typeface="Times New Roman" pitchFamily="18" charset="0"/>
              </a:rPr>
              <a:t>约束出现</a:t>
            </a:r>
            <a:r>
              <a:rPr lang="en-US" altLang="zh-CN" sz="2800" b="1" dirty="0">
                <a:latin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</a:rPr>
              <a:t>次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。</a:t>
            </a:r>
            <a:endParaRPr lang="en-US" altLang="zh-CN" sz="2800" b="1" dirty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AE749A-0448-4F52-9F49-1C6AFB2B93A7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400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398461"/>
            <a:ext cx="7834312" cy="796751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zh-CN" altLang="en-US" b="1" dirty="0">
                <a:sym typeface="Symbol" pitchFamily="18" charset="2"/>
              </a:rPr>
              <a:t>例</a:t>
            </a:r>
            <a:r>
              <a:rPr lang="en-US" altLang="zh-CN" b="1" dirty="0">
                <a:sym typeface="Symbol" pitchFamily="18" charset="2"/>
              </a:rPr>
              <a:t>2</a:t>
            </a:r>
            <a:r>
              <a:rPr lang="zh-CN" altLang="en-US" b="1" dirty="0">
                <a:sym typeface="Symbol" pitchFamily="18" charset="2"/>
              </a:rPr>
              <a:t>： </a:t>
            </a:r>
            <a:r>
              <a:rPr lang="zh-CN" altLang="en-US" b="1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b="1" i="1" dirty="0" err="1">
                <a:latin typeface="Times New Roman" pitchFamily="18" charset="0"/>
              </a:rPr>
              <a:t>x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y</a:t>
            </a:r>
            <a:r>
              <a:rPr lang="en-US" altLang="zh-CN" b="1" dirty="0">
                <a:latin typeface="Times New Roman" pitchFamily="18" charset="0"/>
              </a:rPr>
              <a:t>(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>
                <a:latin typeface="Times New Roman" pitchFamily="18" charset="0"/>
              </a:rPr>
              <a:t>(</a:t>
            </a:r>
            <a:r>
              <a:rPr lang="en-US" altLang="zh-CN" b="1" i="1" dirty="0" err="1">
                <a:latin typeface="Times New Roman" pitchFamily="18" charset="0"/>
              </a:rPr>
              <a:t>x,y</a:t>
            </a:r>
            <a:r>
              <a:rPr lang="en-US" altLang="zh-CN" b="1" dirty="0">
                <a:latin typeface="Times New Roman" pitchFamily="18" charset="0"/>
              </a:rPr>
              <a:t>)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en-US" altLang="zh-CN" b="1" i="1" dirty="0">
                <a:latin typeface="Times New Roman" pitchFamily="18" charset="0"/>
              </a:rPr>
              <a:t>L</a:t>
            </a:r>
            <a:r>
              <a:rPr lang="en-US" altLang="zh-CN" b="1" dirty="0">
                <a:latin typeface="Times New Roman" pitchFamily="18" charset="0"/>
              </a:rPr>
              <a:t>(</a:t>
            </a:r>
            <a:r>
              <a:rPr lang="en-US" altLang="zh-CN" b="1" i="1" dirty="0" err="1">
                <a:latin typeface="Times New Roman" pitchFamily="18" charset="0"/>
              </a:rPr>
              <a:t>y,z</a:t>
            </a:r>
            <a:r>
              <a:rPr lang="en-US" altLang="zh-CN" b="1" dirty="0">
                <a:latin typeface="Times New Roman" pitchFamily="18" charset="0"/>
              </a:rPr>
              <a:t>) )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  </a:t>
            </a:r>
            <a:r>
              <a:rPr lang="en-US" altLang="zh-CN" b="1" i="1" dirty="0">
                <a:latin typeface="Times New Roman" pitchFamily="18" charset="0"/>
              </a:rPr>
              <a:t>x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dirty="0">
                <a:latin typeface="Times New Roman" pitchFamily="18" charset="0"/>
              </a:rPr>
              <a:t>H</a:t>
            </a:r>
            <a:r>
              <a:rPr lang="en-US" altLang="zh-CN" b="1" dirty="0">
                <a:latin typeface="Times New Roman" pitchFamily="18" charset="0"/>
              </a:rPr>
              <a:t>(</a:t>
            </a:r>
            <a:r>
              <a:rPr lang="en-US" altLang="zh-CN" b="1" i="1" dirty="0" err="1">
                <a:latin typeface="Times New Roman" pitchFamily="18" charset="0"/>
              </a:rPr>
              <a:t>x</a:t>
            </a:r>
            <a:r>
              <a:rPr lang="en-US" altLang="zh-CN" b="1" dirty="0" err="1">
                <a:latin typeface="Times New Roman" pitchFamily="18" charset="0"/>
              </a:rPr>
              <a:t>,</a:t>
            </a:r>
            <a:r>
              <a:rPr lang="en-US" altLang="zh-CN" b="1" i="1" dirty="0" err="1">
                <a:latin typeface="Times New Roman" pitchFamily="18" charset="0"/>
              </a:rPr>
              <a:t>y</a:t>
            </a:r>
            <a:r>
              <a:rPr lang="en-US" altLang="zh-CN" b="1" dirty="0">
                <a:latin typeface="Times New Roman" pitchFamily="18" charset="0"/>
              </a:rPr>
              <a:t>)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71845" y="2060848"/>
            <a:ext cx="7834312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ct val="30000"/>
              </a:spcBef>
              <a:buFontTx/>
              <a:buNone/>
              <a:defRPr/>
            </a:pPr>
            <a:r>
              <a:rPr lang="zh-CN" altLang="en-US" sz="2800" b="1" kern="0" dirty="0">
                <a:latin typeface="Times New Roman" pitchFamily="18" charset="0"/>
                <a:sym typeface="Symbol" pitchFamily="18" charset="2"/>
              </a:rPr>
              <a:t>解：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b="1" i="1" kern="0" dirty="0" err="1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zh-CN" sz="2800" b="1" kern="0" dirty="0" err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y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sz="2800" b="1" i="1" kern="0" dirty="0">
                <a:solidFill>
                  <a:srgbClr val="FF0000"/>
                </a:solidFill>
                <a:latin typeface="Times New Roman" pitchFamily="18" charset="0"/>
              </a:rPr>
              <a:t>R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sz="2800" b="1" i="1" kern="0" dirty="0" err="1">
                <a:solidFill>
                  <a:srgbClr val="FF0000"/>
                </a:solidFill>
                <a:latin typeface="Times New Roman" pitchFamily="18" charset="0"/>
              </a:rPr>
              <a:t>x,y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 pitchFamily="18" charset="0"/>
              </a:rPr>
              <a:t>) 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2800" b="1" i="1" kern="0" dirty="0">
                <a:solidFill>
                  <a:srgbClr val="FF0000"/>
                </a:solidFill>
                <a:latin typeface="Times New Roman" pitchFamily="18" charset="0"/>
              </a:rPr>
              <a:t>L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sz="2800" b="1" i="1" kern="0" dirty="0" err="1">
                <a:solidFill>
                  <a:srgbClr val="FF0000"/>
                </a:solidFill>
                <a:latin typeface="Times New Roman" pitchFamily="18" charset="0"/>
              </a:rPr>
              <a:t>y,z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 pitchFamily="18" charset="0"/>
              </a:rPr>
              <a:t>) )</a:t>
            </a:r>
            <a:r>
              <a:rPr lang="zh-CN" altLang="en-US" sz="2800" b="1" kern="0" dirty="0">
                <a:latin typeface="Times New Roman" pitchFamily="18" charset="0"/>
              </a:rPr>
              <a:t>中， </a:t>
            </a:r>
            <a:r>
              <a:rPr lang="en-US" altLang="zh-CN" sz="2800" b="1" i="1" kern="0" dirty="0" err="1">
                <a:latin typeface="Times New Roman" pitchFamily="18" charset="0"/>
              </a:rPr>
              <a:t>x,y</a:t>
            </a:r>
            <a:r>
              <a:rPr lang="en-US" altLang="zh-CN" sz="2800" b="1" i="1" kern="0" dirty="0">
                <a:latin typeface="Times New Roman" pitchFamily="18" charset="0"/>
              </a:rPr>
              <a:t> </a:t>
            </a:r>
            <a:r>
              <a:rPr lang="zh-CN" altLang="en-US" sz="2800" b="1" kern="0" dirty="0">
                <a:latin typeface="Times New Roman" pitchFamily="18" charset="0"/>
              </a:rPr>
              <a:t>都是指导变项</a:t>
            </a:r>
            <a:r>
              <a:rPr lang="zh-CN" altLang="en-US" sz="2800" b="1" i="1" kern="0" dirty="0">
                <a:latin typeface="Times New Roman" pitchFamily="18" charset="0"/>
              </a:rPr>
              <a:t>，</a:t>
            </a:r>
            <a:r>
              <a:rPr lang="zh-CN" altLang="en-US" sz="2800" b="1" kern="0" dirty="0">
                <a:latin typeface="Times New Roman" pitchFamily="18" charset="0"/>
                <a:sym typeface="Symbol" pitchFamily="18" charset="2"/>
              </a:rPr>
              <a:t>辖域为</a:t>
            </a:r>
            <a:r>
              <a:rPr lang="en-US" altLang="zh-CN" sz="2800" b="1" kern="0" dirty="0">
                <a:latin typeface="Times New Roman" pitchFamily="18" charset="0"/>
              </a:rPr>
              <a:t>(</a:t>
            </a:r>
            <a:r>
              <a:rPr lang="en-US" altLang="zh-CN" sz="2800" b="1" i="1" kern="0" dirty="0">
                <a:latin typeface="Times New Roman" pitchFamily="18" charset="0"/>
              </a:rPr>
              <a:t>R</a:t>
            </a:r>
            <a:r>
              <a:rPr lang="en-US" altLang="zh-CN" sz="2800" b="1" kern="0" dirty="0">
                <a:latin typeface="Times New Roman" pitchFamily="18" charset="0"/>
              </a:rPr>
              <a:t>(</a:t>
            </a:r>
            <a:r>
              <a:rPr lang="en-US" altLang="zh-CN" sz="2800" b="1" i="1" kern="0" dirty="0" err="1">
                <a:latin typeface="Times New Roman" pitchFamily="18" charset="0"/>
              </a:rPr>
              <a:t>x,y</a:t>
            </a:r>
            <a:r>
              <a:rPr lang="en-US" altLang="zh-CN" sz="2800" b="1" kern="0" dirty="0">
                <a:latin typeface="Times New Roman" pitchFamily="18" charset="0"/>
              </a:rPr>
              <a:t>) </a:t>
            </a:r>
            <a:r>
              <a:rPr lang="en-US" altLang="zh-CN" sz="2800" b="1" kern="0" dirty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b="1" kern="0" dirty="0">
                <a:latin typeface="Times New Roman" pitchFamily="18" charset="0"/>
              </a:rPr>
              <a:t> </a:t>
            </a:r>
            <a:r>
              <a:rPr lang="en-US" altLang="zh-CN" sz="2800" b="1" i="1" kern="0" dirty="0">
                <a:latin typeface="Times New Roman" pitchFamily="18" charset="0"/>
              </a:rPr>
              <a:t>L</a:t>
            </a:r>
            <a:r>
              <a:rPr lang="en-US" altLang="zh-CN" sz="2800" b="1" kern="0" dirty="0">
                <a:latin typeface="Times New Roman" pitchFamily="18" charset="0"/>
              </a:rPr>
              <a:t>(</a:t>
            </a:r>
            <a:r>
              <a:rPr lang="en-US" altLang="zh-CN" sz="2800" b="1" i="1" kern="0" dirty="0" err="1">
                <a:latin typeface="Times New Roman" pitchFamily="18" charset="0"/>
              </a:rPr>
              <a:t>y,z</a:t>
            </a:r>
            <a:r>
              <a:rPr lang="en-US" altLang="zh-CN" sz="2800" b="1" kern="0" dirty="0">
                <a:latin typeface="Times New Roman" pitchFamily="18" charset="0"/>
              </a:rPr>
              <a:t>) )</a:t>
            </a:r>
            <a:r>
              <a:rPr lang="zh-CN" altLang="en-US" sz="2800" b="1" kern="0" dirty="0">
                <a:latin typeface="Times New Roman" pitchFamily="18" charset="0"/>
              </a:rPr>
              <a:t>， </a:t>
            </a:r>
            <a:r>
              <a:rPr lang="en-US" altLang="zh-CN" sz="2800" b="1" i="1" kern="0" dirty="0">
                <a:solidFill>
                  <a:srgbClr val="00B050"/>
                </a:solidFill>
                <a:latin typeface="Times New Roman" pitchFamily="18" charset="0"/>
              </a:rPr>
              <a:t>x</a:t>
            </a:r>
            <a:r>
              <a:rPr lang="zh-CN" altLang="en-US" sz="2800" b="1" kern="0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与</a:t>
            </a:r>
            <a:r>
              <a:rPr lang="en-US" altLang="zh-CN" sz="2800" b="1" i="1" kern="0" dirty="0">
                <a:solidFill>
                  <a:srgbClr val="00B050"/>
                </a:solidFill>
                <a:latin typeface="Times New Roman" pitchFamily="18" charset="0"/>
              </a:rPr>
              <a:t>y</a:t>
            </a:r>
            <a:r>
              <a:rPr lang="en-US" altLang="zh-CN" sz="2800" b="1" kern="0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800" b="1" kern="0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都是约束出现</a:t>
            </a:r>
            <a:r>
              <a:rPr lang="zh-CN" altLang="en-US" sz="2800" b="1" kern="0" dirty="0">
                <a:latin typeface="Times New Roman" pitchFamily="18" charset="0"/>
                <a:sym typeface="Symbol" pitchFamily="18" charset="2"/>
              </a:rPr>
              <a:t>的， </a:t>
            </a:r>
            <a:r>
              <a:rPr lang="en-US" altLang="zh-CN" sz="2800" b="1" i="1" kern="0" dirty="0">
                <a:solidFill>
                  <a:srgbClr val="FFC000"/>
                </a:solidFill>
                <a:latin typeface="Times New Roman" pitchFamily="18" charset="0"/>
              </a:rPr>
              <a:t>z</a:t>
            </a:r>
            <a:r>
              <a:rPr lang="zh-CN" altLang="en-US" sz="2800" b="1" kern="0" dirty="0">
                <a:solidFill>
                  <a:srgbClr val="FFC000"/>
                </a:solidFill>
                <a:latin typeface="Times New Roman" pitchFamily="18" charset="0"/>
              </a:rPr>
              <a:t>为</a:t>
            </a:r>
            <a:r>
              <a:rPr lang="zh-CN" altLang="en-US" sz="2800" b="1" kern="0" dirty="0">
                <a:solidFill>
                  <a:srgbClr val="FFC000"/>
                </a:solidFill>
                <a:latin typeface="Times New Roman" pitchFamily="18" charset="0"/>
                <a:sym typeface="Symbol" pitchFamily="18" charset="2"/>
              </a:rPr>
              <a:t>自由出现</a:t>
            </a:r>
            <a:r>
              <a:rPr lang="zh-CN" altLang="en-US" sz="2800" b="1" kern="0" dirty="0">
                <a:latin typeface="Times New Roman" pitchFamily="18" charset="0"/>
                <a:sym typeface="Symbol" pitchFamily="18" charset="2"/>
              </a:rPr>
              <a:t>的。</a:t>
            </a:r>
            <a:endParaRPr lang="en-US" altLang="zh-CN" sz="2800" b="1" kern="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9552" y="3573016"/>
            <a:ext cx="7834312" cy="117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ct val="30000"/>
              </a:spcBef>
              <a:buFontTx/>
              <a:buNone/>
              <a:defRPr/>
            </a:pPr>
            <a:r>
              <a:rPr lang="en-US" altLang="zh-CN" sz="2800" b="1" kern="0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2800" b="1" i="1" kern="0" dirty="0">
                <a:solidFill>
                  <a:srgbClr val="FF0000"/>
                </a:solidFill>
                <a:latin typeface="Times New Roman" pitchFamily="18" charset="0"/>
              </a:rPr>
              <a:t> x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i="1" kern="0" dirty="0">
                <a:solidFill>
                  <a:srgbClr val="FF0000"/>
                </a:solidFill>
                <a:latin typeface="Times New Roman" pitchFamily="18" charset="0"/>
              </a:rPr>
              <a:t>H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sz="2800" b="1" i="1" kern="0" dirty="0" err="1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zh-CN" sz="2800" b="1" kern="0" dirty="0" err="1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altLang="zh-CN" sz="2800" b="1" i="1" kern="0" dirty="0" err="1">
                <a:solidFill>
                  <a:srgbClr val="FF0000"/>
                </a:solidFill>
                <a:latin typeface="Times New Roman" pitchFamily="18" charset="0"/>
              </a:rPr>
              <a:t>y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 pitchFamily="18" charset="0"/>
              </a:rPr>
              <a:t>)</a:t>
            </a:r>
            <a:r>
              <a:rPr lang="zh-CN" altLang="en-US" sz="2800" b="1" kern="0" dirty="0">
                <a:latin typeface="Times New Roman" pitchFamily="18" charset="0"/>
              </a:rPr>
              <a:t>中， </a:t>
            </a:r>
            <a:r>
              <a:rPr lang="en-US" altLang="zh-CN" sz="2800" b="1" i="1" kern="0" dirty="0">
                <a:latin typeface="Times New Roman" pitchFamily="18" charset="0"/>
              </a:rPr>
              <a:t>x</a:t>
            </a:r>
            <a:r>
              <a:rPr lang="en-US" altLang="zh-CN" sz="2800" b="1" kern="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800" b="1" kern="0" dirty="0">
                <a:latin typeface="Times New Roman" pitchFamily="18" charset="0"/>
                <a:sym typeface="Symbol" pitchFamily="18" charset="2"/>
              </a:rPr>
              <a:t>为指导变项， 的辖域为</a:t>
            </a:r>
            <a:r>
              <a:rPr lang="en-US" altLang="zh-CN" sz="2800" b="1" i="1" kern="0" dirty="0">
                <a:latin typeface="Times New Roman" pitchFamily="18" charset="0"/>
              </a:rPr>
              <a:t>H</a:t>
            </a:r>
            <a:r>
              <a:rPr lang="en-US" altLang="zh-CN" sz="2800" b="1" kern="0" dirty="0">
                <a:latin typeface="Times New Roman" pitchFamily="18" charset="0"/>
              </a:rPr>
              <a:t>(</a:t>
            </a:r>
            <a:r>
              <a:rPr lang="en-US" altLang="zh-CN" sz="2800" b="1" i="1" kern="0" dirty="0" err="1">
                <a:latin typeface="Times New Roman" pitchFamily="18" charset="0"/>
              </a:rPr>
              <a:t>x</a:t>
            </a:r>
            <a:r>
              <a:rPr lang="en-US" altLang="zh-CN" sz="2800" b="1" kern="0" dirty="0" err="1">
                <a:latin typeface="Times New Roman" pitchFamily="18" charset="0"/>
              </a:rPr>
              <a:t>,</a:t>
            </a:r>
            <a:r>
              <a:rPr lang="en-US" altLang="zh-CN" sz="2800" b="1" i="1" kern="0" dirty="0" err="1">
                <a:latin typeface="Times New Roman" pitchFamily="18" charset="0"/>
              </a:rPr>
              <a:t>y</a:t>
            </a:r>
            <a:r>
              <a:rPr lang="en-US" altLang="zh-CN" sz="2800" b="1" kern="0" dirty="0">
                <a:latin typeface="Times New Roman" pitchFamily="18" charset="0"/>
              </a:rPr>
              <a:t>)</a:t>
            </a:r>
            <a:r>
              <a:rPr lang="zh-CN" altLang="en-US" sz="2800" b="1" kern="0" dirty="0">
                <a:latin typeface="Times New Roman" pitchFamily="18" charset="0"/>
              </a:rPr>
              <a:t>，其中</a:t>
            </a:r>
            <a:r>
              <a:rPr lang="en-US" altLang="zh-CN" sz="2800" b="1" i="1" kern="0" dirty="0">
                <a:solidFill>
                  <a:srgbClr val="00B050"/>
                </a:solidFill>
                <a:latin typeface="Times New Roman" pitchFamily="18" charset="0"/>
              </a:rPr>
              <a:t>x</a:t>
            </a:r>
            <a:r>
              <a:rPr lang="en-US" altLang="zh-CN" sz="2800" b="1" kern="0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800" b="1" kern="0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为约束出现</a:t>
            </a:r>
            <a:r>
              <a:rPr lang="zh-CN" altLang="en-US" sz="2800" b="1" kern="0" dirty="0">
                <a:latin typeface="Times New Roman" pitchFamily="18" charset="0"/>
                <a:sym typeface="Symbol" pitchFamily="18" charset="2"/>
              </a:rPr>
              <a:t>的，</a:t>
            </a:r>
            <a:r>
              <a:rPr lang="zh-CN" altLang="en-US" sz="2800" b="1" kern="0" dirty="0">
                <a:solidFill>
                  <a:srgbClr val="FFC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i="1" kern="0" dirty="0">
                <a:solidFill>
                  <a:srgbClr val="FFC000"/>
                </a:solidFill>
                <a:latin typeface="Times New Roman" pitchFamily="18" charset="0"/>
              </a:rPr>
              <a:t>y</a:t>
            </a:r>
            <a:r>
              <a:rPr lang="zh-CN" altLang="en-US" sz="2800" b="1" kern="0" dirty="0">
                <a:solidFill>
                  <a:srgbClr val="FFC000"/>
                </a:solidFill>
                <a:latin typeface="Times New Roman" pitchFamily="18" charset="0"/>
                <a:sym typeface="Symbol" pitchFamily="18" charset="2"/>
              </a:rPr>
              <a:t>为自由出现的</a:t>
            </a:r>
            <a:r>
              <a:rPr lang="zh-CN" altLang="en-US" sz="2800" b="1" kern="0" dirty="0">
                <a:latin typeface="Times New Roman" pitchFamily="18" charset="0"/>
                <a:sym typeface="Symbol" pitchFamily="18" charset="2"/>
              </a:rPr>
              <a:t>。</a:t>
            </a:r>
            <a:endParaRPr lang="en-US" altLang="zh-CN" sz="2800" b="1" kern="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11560" y="4725144"/>
            <a:ext cx="7834312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ct val="30000"/>
              </a:spcBef>
              <a:buFontTx/>
              <a:buNone/>
              <a:defRPr/>
            </a:pPr>
            <a:r>
              <a:rPr lang="zh-CN" altLang="en-US" sz="2800" b="1" kern="0" dirty="0">
                <a:latin typeface="Times New Roman" pitchFamily="18" charset="0"/>
                <a:sym typeface="Symbol" pitchFamily="18" charset="2"/>
              </a:rPr>
              <a:t>在此公式中， </a:t>
            </a:r>
            <a:r>
              <a:rPr lang="en-US" altLang="zh-CN" sz="2800" b="1" i="1" kern="0" dirty="0">
                <a:solidFill>
                  <a:srgbClr val="00B050"/>
                </a:solidFill>
                <a:latin typeface="Times New Roman" pitchFamily="18" charset="0"/>
              </a:rPr>
              <a:t>x</a:t>
            </a:r>
            <a:r>
              <a:rPr lang="en-US" altLang="zh-CN" sz="2800" b="1" kern="0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800" b="1" kern="0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为约束出现的</a:t>
            </a:r>
            <a:r>
              <a:rPr lang="zh-CN" altLang="en-US" sz="2800" b="1" kern="0" dirty="0">
                <a:latin typeface="Times New Roman" pitchFamily="18" charset="0"/>
                <a:sym typeface="Symbol" pitchFamily="18" charset="2"/>
              </a:rPr>
              <a:t>，</a:t>
            </a:r>
            <a:r>
              <a:rPr lang="en-US" altLang="zh-CN" sz="2800" b="1" i="1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y</a:t>
            </a:r>
            <a:r>
              <a:rPr lang="zh-CN" altLang="en-US" sz="2800" b="1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Symbol" pitchFamily="18" charset="2"/>
              </a:rPr>
              <a:t>为约束出现的，又为自由出现的</a:t>
            </a:r>
            <a:r>
              <a:rPr lang="zh-CN" altLang="en-US" sz="2800" b="1" kern="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，</a:t>
            </a:r>
            <a:r>
              <a:rPr lang="en-US" altLang="zh-CN" sz="2800" b="1" i="1" kern="0" dirty="0">
                <a:solidFill>
                  <a:srgbClr val="FFC000"/>
                </a:solidFill>
                <a:latin typeface="Times New Roman" pitchFamily="18" charset="0"/>
              </a:rPr>
              <a:t>z</a:t>
            </a:r>
            <a:r>
              <a:rPr lang="zh-CN" altLang="en-US" sz="2800" b="1" kern="0" dirty="0">
                <a:solidFill>
                  <a:srgbClr val="FFC000"/>
                </a:solidFill>
                <a:latin typeface="Times New Roman" pitchFamily="18" charset="0"/>
              </a:rPr>
              <a:t>为</a:t>
            </a:r>
            <a:r>
              <a:rPr lang="zh-CN" altLang="en-US" sz="2800" b="1" kern="0" dirty="0">
                <a:solidFill>
                  <a:srgbClr val="FFC000"/>
                </a:solidFill>
                <a:latin typeface="Times New Roman" pitchFamily="18" charset="0"/>
                <a:sym typeface="Symbol" pitchFamily="18" charset="2"/>
              </a:rPr>
              <a:t>自由出现的</a:t>
            </a:r>
            <a:r>
              <a:rPr lang="zh-CN" altLang="en-US" sz="2800" b="1" kern="0" dirty="0">
                <a:latin typeface="Times New Roman" pitchFamily="18" charset="0"/>
                <a:sym typeface="Symbol" pitchFamily="18" charset="2"/>
              </a:rPr>
              <a:t>。</a:t>
            </a:r>
            <a:endParaRPr lang="en-US" altLang="zh-CN" sz="2800" b="1" kern="0" dirty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AE749A-0448-4F52-9F49-1C6AFB2B93A7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400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398461"/>
            <a:ext cx="7834312" cy="796751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zh-CN" altLang="en-US" b="1" dirty="0">
                <a:sym typeface="Symbol" pitchFamily="18" charset="2"/>
              </a:rPr>
              <a:t>例</a:t>
            </a:r>
            <a:r>
              <a:rPr lang="en-US" altLang="zh-CN" b="1" dirty="0">
                <a:sym typeface="Symbol" pitchFamily="18" charset="2"/>
              </a:rPr>
              <a:t>3</a:t>
            </a:r>
            <a:r>
              <a:rPr lang="zh-CN" altLang="en-US" b="1" dirty="0">
                <a:sym typeface="Symbol" pitchFamily="18" charset="2"/>
              </a:rPr>
              <a:t>： </a:t>
            </a:r>
            <a:r>
              <a:rPr lang="zh-CN" altLang="en-US" b="1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b="1" i="1" dirty="0" err="1">
                <a:latin typeface="Times New Roman" pitchFamily="18" charset="0"/>
              </a:rPr>
              <a:t>x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y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(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>
                <a:latin typeface="Times New Roman" pitchFamily="18" charset="0"/>
              </a:rPr>
              <a:t>(</a:t>
            </a:r>
            <a:r>
              <a:rPr lang="en-US" altLang="zh-CN" b="1" i="1" dirty="0" err="1">
                <a:latin typeface="Times New Roman" pitchFamily="18" charset="0"/>
              </a:rPr>
              <a:t>x,y</a:t>
            </a:r>
            <a:r>
              <a:rPr lang="en-US" altLang="zh-CN" b="1" dirty="0">
                <a:latin typeface="Times New Roman" pitchFamily="18" charset="0"/>
              </a:rPr>
              <a:t>)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en-US" altLang="zh-CN" b="1" i="1" dirty="0">
                <a:latin typeface="Times New Roman" pitchFamily="18" charset="0"/>
              </a:rPr>
              <a:t>L</a:t>
            </a:r>
            <a:r>
              <a:rPr lang="en-US" altLang="zh-CN" b="1" dirty="0">
                <a:latin typeface="Times New Roman" pitchFamily="18" charset="0"/>
              </a:rPr>
              <a:t>(</a:t>
            </a:r>
            <a:r>
              <a:rPr lang="en-US" altLang="zh-CN" b="1" i="1" dirty="0" err="1">
                <a:latin typeface="Times New Roman" pitchFamily="18" charset="0"/>
              </a:rPr>
              <a:t>y,z</a:t>
            </a:r>
            <a:r>
              <a:rPr lang="en-US" altLang="zh-CN" b="1" dirty="0">
                <a:latin typeface="Times New Roman" pitchFamily="18" charset="0"/>
              </a:rPr>
              <a:t>)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  </a:t>
            </a:r>
            <a:r>
              <a:rPr lang="en-US" altLang="zh-CN" b="1" i="1" dirty="0">
                <a:latin typeface="Times New Roman" pitchFamily="18" charset="0"/>
              </a:rPr>
              <a:t>x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dirty="0">
                <a:latin typeface="Times New Roman" pitchFamily="18" charset="0"/>
              </a:rPr>
              <a:t>H</a:t>
            </a:r>
            <a:r>
              <a:rPr lang="en-US" altLang="zh-CN" b="1" dirty="0">
                <a:latin typeface="Times New Roman" pitchFamily="18" charset="0"/>
              </a:rPr>
              <a:t>(</a:t>
            </a:r>
            <a:r>
              <a:rPr lang="en-US" altLang="zh-CN" b="1" i="1" dirty="0" err="1">
                <a:latin typeface="Times New Roman" pitchFamily="18" charset="0"/>
              </a:rPr>
              <a:t>x</a:t>
            </a:r>
            <a:r>
              <a:rPr lang="en-US" altLang="zh-CN" b="1" dirty="0" err="1">
                <a:latin typeface="Times New Roman" pitchFamily="18" charset="0"/>
              </a:rPr>
              <a:t>,</a:t>
            </a:r>
            <a:r>
              <a:rPr lang="en-US" altLang="zh-CN" b="1" i="1" dirty="0" err="1">
                <a:latin typeface="Times New Roman" pitchFamily="18" charset="0"/>
              </a:rPr>
              <a:t>y</a:t>
            </a:r>
            <a:r>
              <a:rPr lang="en-US" altLang="zh-CN" b="1" dirty="0">
                <a:latin typeface="Times New Roman" pitchFamily="18" charset="0"/>
              </a:rPr>
              <a:t>)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)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8000" y="2060848"/>
            <a:ext cx="7834312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ct val="30000"/>
              </a:spcBef>
              <a:buNone/>
              <a:defRPr/>
            </a:pPr>
            <a:r>
              <a:rPr lang="zh-CN" altLang="en-US" sz="2800" b="1" kern="0" dirty="0">
                <a:latin typeface="Times New Roman" pitchFamily="18" charset="0"/>
                <a:sym typeface="Symbol" pitchFamily="18" charset="2"/>
              </a:rPr>
              <a:t>解：公式前端的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b="1" i="1" kern="0" dirty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zh-CN" altLang="en-US" sz="2800" b="1" kern="0" dirty="0">
                <a:latin typeface="Times New Roman" pitchFamily="18" charset="0"/>
              </a:rPr>
              <a:t>的</a:t>
            </a:r>
            <a:r>
              <a:rPr lang="zh-CN" altLang="en-US" sz="2800" b="1" kern="0" dirty="0">
                <a:latin typeface="Times New Roman" pitchFamily="18" charset="0"/>
                <a:sym typeface="Symbol" pitchFamily="18" charset="2"/>
              </a:rPr>
              <a:t>辖域为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y</a:t>
            </a:r>
            <a:r>
              <a:rPr lang="en-US" altLang="zh-CN" sz="2800" b="1" kern="0" dirty="0">
                <a:latin typeface="Times New Roman" pitchFamily="18" charset="0"/>
              </a:rPr>
              <a:t>(</a:t>
            </a:r>
            <a:r>
              <a:rPr lang="en-US" altLang="zh-CN" sz="2800" b="1" i="1" kern="0" dirty="0">
                <a:latin typeface="Times New Roman" pitchFamily="18" charset="0"/>
              </a:rPr>
              <a:t>R</a:t>
            </a:r>
            <a:r>
              <a:rPr lang="en-US" altLang="zh-CN" sz="2800" b="1" kern="0" dirty="0">
                <a:latin typeface="Times New Roman" pitchFamily="18" charset="0"/>
              </a:rPr>
              <a:t>(</a:t>
            </a:r>
            <a:r>
              <a:rPr lang="en-US" altLang="zh-CN" sz="2800" b="1" i="1" kern="0" dirty="0" err="1">
                <a:latin typeface="Times New Roman" pitchFamily="18" charset="0"/>
              </a:rPr>
              <a:t>x,y</a:t>
            </a:r>
            <a:r>
              <a:rPr lang="en-US" altLang="zh-CN" sz="2800" b="1" kern="0" dirty="0">
                <a:latin typeface="Times New Roman" pitchFamily="18" charset="0"/>
              </a:rPr>
              <a:t>) </a:t>
            </a:r>
            <a:r>
              <a:rPr lang="en-US" altLang="zh-CN" sz="2800" b="1" kern="0" dirty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b="1" kern="0" dirty="0">
                <a:latin typeface="Times New Roman" pitchFamily="18" charset="0"/>
              </a:rPr>
              <a:t> </a:t>
            </a:r>
            <a:r>
              <a:rPr lang="en-US" altLang="zh-CN" sz="2800" b="1" i="1" kern="0" dirty="0">
                <a:latin typeface="Times New Roman" pitchFamily="18" charset="0"/>
              </a:rPr>
              <a:t>L</a:t>
            </a:r>
            <a:r>
              <a:rPr lang="en-US" altLang="zh-CN" sz="2800" b="1" kern="0" dirty="0">
                <a:latin typeface="Times New Roman" pitchFamily="18" charset="0"/>
              </a:rPr>
              <a:t>(</a:t>
            </a:r>
            <a:r>
              <a:rPr lang="en-US" altLang="zh-CN" sz="2800" b="1" i="1" kern="0" dirty="0" err="1">
                <a:latin typeface="Times New Roman" pitchFamily="18" charset="0"/>
              </a:rPr>
              <a:t>y,z</a:t>
            </a:r>
            <a:r>
              <a:rPr lang="en-US" altLang="zh-CN" sz="2800" b="1" kern="0" dirty="0">
                <a:latin typeface="Times New Roman" pitchFamily="18" charset="0"/>
              </a:rPr>
              <a:t>)</a:t>
            </a:r>
            <a:r>
              <a:rPr lang="en-US" altLang="zh-CN" sz="2800" b="1" dirty="0">
                <a:latin typeface="Times New Roman" pitchFamily="18" charset="0"/>
              </a:rPr>
              <a:t> ) 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  </a:t>
            </a:r>
            <a:r>
              <a:rPr lang="en-US" altLang="zh-CN" sz="2800" b="1" i="1" dirty="0">
                <a:latin typeface="Times New Roman" pitchFamily="18" charset="0"/>
              </a:rPr>
              <a:t>x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i="1" dirty="0">
                <a:latin typeface="Times New Roman" pitchFamily="18" charset="0"/>
              </a:rPr>
              <a:t>H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 err="1">
                <a:latin typeface="Times New Roman" pitchFamily="18" charset="0"/>
              </a:rPr>
              <a:t>x</a:t>
            </a:r>
            <a:r>
              <a:rPr lang="en-US" altLang="zh-CN" sz="2800" b="1" dirty="0" err="1">
                <a:latin typeface="Times New Roman" pitchFamily="18" charset="0"/>
              </a:rPr>
              <a:t>,</a:t>
            </a:r>
            <a:r>
              <a:rPr lang="en-US" altLang="zh-CN" sz="2800" b="1" i="1" dirty="0" err="1">
                <a:latin typeface="Times New Roman" pitchFamily="18" charset="0"/>
              </a:rPr>
              <a:t>y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  <a:r>
              <a:rPr lang="en-US" altLang="zh-CN" sz="2800" b="1" kern="0" dirty="0">
                <a:latin typeface="Times New Roman" pitchFamily="18" charset="0"/>
              </a:rPr>
              <a:t> )</a:t>
            </a:r>
            <a:r>
              <a:rPr lang="zh-CN" altLang="en-US" sz="2800" b="1" kern="0" dirty="0">
                <a:latin typeface="Times New Roman" pitchFamily="18" charset="0"/>
              </a:rPr>
              <a:t>； 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b="1" i="1" kern="0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y</a:t>
            </a:r>
            <a:r>
              <a:rPr lang="zh-CN" altLang="en-US" sz="2800" b="1" kern="0" dirty="0">
                <a:latin typeface="Times New Roman" pitchFamily="18" charset="0"/>
              </a:rPr>
              <a:t>的</a:t>
            </a:r>
            <a:r>
              <a:rPr lang="zh-CN" altLang="en-US" sz="2800" b="1" kern="0" dirty="0">
                <a:latin typeface="Times New Roman" pitchFamily="18" charset="0"/>
                <a:sym typeface="Symbol" pitchFamily="18" charset="2"/>
              </a:rPr>
              <a:t>辖域为</a:t>
            </a:r>
            <a:r>
              <a:rPr lang="en-US" altLang="zh-CN" sz="2800" b="1" kern="0" dirty="0">
                <a:latin typeface="Times New Roman" pitchFamily="18" charset="0"/>
              </a:rPr>
              <a:t>(</a:t>
            </a:r>
            <a:r>
              <a:rPr lang="en-US" altLang="zh-CN" sz="2800" b="1" i="1" kern="0" dirty="0">
                <a:latin typeface="Times New Roman" pitchFamily="18" charset="0"/>
              </a:rPr>
              <a:t>R</a:t>
            </a:r>
            <a:r>
              <a:rPr lang="en-US" altLang="zh-CN" sz="2800" b="1" kern="0" dirty="0">
                <a:latin typeface="Times New Roman" pitchFamily="18" charset="0"/>
              </a:rPr>
              <a:t>(</a:t>
            </a:r>
            <a:r>
              <a:rPr lang="en-US" altLang="zh-CN" sz="2800" b="1" i="1" kern="0" dirty="0" err="1">
                <a:latin typeface="Times New Roman" pitchFamily="18" charset="0"/>
              </a:rPr>
              <a:t>x,y</a:t>
            </a:r>
            <a:r>
              <a:rPr lang="en-US" altLang="zh-CN" sz="2800" b="1" kern="0" dirty="0">
                <a:latin typeface="Times New Roman" pitchFamily="18" charset="0"/>
              </a:rPr>
              <a:t>) </a:t>
            </a:r>
            <a:r>
              <a:rPr lang="en-US" altLang="zh-CN" sz="2800" b="1" kern="0" dirty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b="1" kern="0" dirty="0">
                <a:latin typeface="Times New Roman" pitchFamily="18" charset="0"/>
              </a:rPr>
              <a:t> </a:t>
            </a:r>
            <a:r>
              <a:rPr lang="en-US" altLang="zh-CN" sz="2800" b="1" i="1" kern="0" dirty="0">
                <a:latin typeface="Times New Roman" pitchFamily="18" charset="0"/>
              </a:rPr>
              <a:t>L</a:t>
            </a:r>
            <a:r>
              <a:rPr lang="en-US" altLang="zh-CN" sz="2800" b="1" kern="0" dirty="0">
                <a:latin typeface="Times New Roman" pitchFamily="18" charset="0"/>
              </a:rPr>
              <a:t>(</a:t>
            </a:r>
            <a:r>
              <a:rPr lang="en-US" altLang="zh-CN" sz="2800" b="1" i="1" kern="0" dirty="0" err="1">
                <a:latin typeface="Times New Roman" pitchFamily="18" charset="0"/>
              </a:rPr>
              <a:t>y,z</a:t>
            </a:r>
            <a:r>
              <a:rPr lang="en-US" altLang="zh-CN" sz="2800" b="1" kern="0" dirty="0">
                <a:latin typeface="Times New Roman" pitchFamily="18" charset="0"/>
              </a:rPr>
              <a:t>)</a:t>
            </a:r>
            <a:r>
              <a:rPr lang="en-US" altLang="zh-CN" sz="2800" b="1" dirty="0">
                <a:latin typeface="Times New Roman" pitchFamily="18" charset="0"/>
              </a:rPr>
              <a:t> ) 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  </a:t>
            </a:r>
            <a:r>
              <a:rPr lang="en-US" altLang="zh-CN" sz="2800" b="1" i="1" dirty="0">
                <a:latin typeface="Times New Roman" pitchFamily="18" charset="0"/>
              </a:rPr>
              <a:t>x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i="1" dirty="0">
                <a:latin typeface="Times New Roman" pitchFamily="18" charset="0"/>
              </a:rPr>
              <a:t>H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 err="1">
                <a:latin typeface="Times New Roman" pitchFamily="18" charset="0"/>
              </a:rPr>
              <a:t>x</a:t>
            </a:r>
            <a:r>
              <a:rPr lang="en-US" altLang="zh-CN" sz="2800" b="1" dirty="0" err="1">
                <a:latin typeface="Times New Roman" pitchFamily="18" charset="0"/>
              </a:rPr>
              <a:t>,</a:t>
            </a:r>
            <a:r>
              <a:rPr lang="en-US" altLang="zh-CN" sz="2800" b="1" i="1" dirty="0" err="1">
                <a:latin typeface="Times New Roman" pitchFamily="18" charset="0"/>
              </a:rPr>
              <a:t>y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  <a:r>
              <a:rPr lang="en-US" altLang="zh-CN" sz="2800" b="1" kern="0" dirty="0">
                <a:latin typeface="Times New Roman" pitchFamily="18" charset="0"/>
              </a:rPr>
              <a:t> )</a:t>
            </a:r>
            <a:r>
              <a:rPr lang="zh-CN" altLang="en-US" sz="2800" b="1" kern="0" dirty="0">
                <a:latin typeface="Times New Roman" pitchFamily="18" charset="0"/>
              </a:rPr>
              <a:t>； 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2800" b="1" i="1" kern="0" dirty="0">
                <a:solidFill>
                  <a:srgbClr val="FF0000"/>
                </a:solidFill>
                <a:latin typeface="Times New Roman" pitchFamily="18" charset="0"/>
              </a:rPr>
              <a:t> x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800" b="1" kern="0" dirty="0">
                <a:latin typeface="Times New Roman" pitchFamily="18" charset="0"/>
                <a:sym typeface="Symbol" pitchFamily="18" charset="2"/>
              </a:rPr>
              <a:t>的辖域为</a:t>
            </a:r>
            <a:r>
              <a:rPr lang="en-US" altLang="zh-CN" sz="2800" b="1" i="1" kern="0" dirty="0">
                <a:latin typeface="Times New Roman" pitchFamily="18" charset="0"/>
              </a:rPr>
              <a:t>H</a:t>
            </a:r>
            <a:r>
              <a:rPr lang="en-US" altLang="zh-CN" sz="2800" b="1" kern="0" dirty="0">
                <a:latin typeface="Times New Roman" pitchFamily="18" charset="0"/>
              </a:rPr>
              <a:t>(</a:t>
            </a:r>
            <a:r>
              <a:rPr lang="en-US" altLang="zh-CN" sz="2800" b="1" i="1" kern="0" dirty="0" err="1">
                <a:latin typeface="Times New Roman" pitchFamily="18" charset="0"/>
              </a:rPr>
              <a:t>x</a:t>
            </a:r>
            <a:r>
              <a:rPr lang="en-US" altLang="zh-CN" sz="2800" b="1" kern="0" dirty="0" err="1">
                <a:latin typeface="Times New Roman" pitchFamily="18" charset="0"/>
              </a:rPr>
              <a:t>,</a:t>
            </a:r>
            <a:r>
              <a:rPr lang="en-US" altLang="zh-CN" sz="2800" b="1" i="1" kern="0" dirty="0" err="1">
                <a:latin typeface="Times New Roman" pitchFamily="18" charset="0"/>
              </a:rPr>
              <a:t>y</a:t>
            </a:r>
            <a:r>
              <a:rPr lang="en-US" altLang="zh-CN" sz="2800" b="1" kern="0" dirty="0">
                <a:latin typeface="Times New Roman" pitchFamily="18" charset="0"/>
              </a:rPr>
              <a:t>)</a:t>
            </a:r>
            <a:r>
              <a:rPr lang="zh-CN" altLang="en-US" sz="2800" b="1" kern="0" dirty="0">
                <a:latin typeface="Times New Roman" pitchFamily="18" charset="0"/>
              </a:rPr>
              <a:t>。</a:t>
            </a:r>
            <a:endParaRPr lang="en-US" altLang="zh-CN" sz="2800" b="1" kern="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8000" y="3708000"/>
            <a:ext cx="783431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ct val="30000"/>
              </a:spcBef>
              <a:buFontTx/>
              <a:buNone/>
              <a:defRPr/>
            </a:pPr>
            <a:r>
              <a:rPr lang="en-US" altLang="zh-CN" sz="2800" b="1" i="1" kern="0" dirty="0">
                <a:solidFill>
                  <a:srgbClr val="00B050"/>
                </a:solidFill>
                <a:latin typeface="Times New Roman" pitchFamily="18" charset="0"/>
              </a:rPr>
              <a:t>   x</a:t>
            </a:r>
            <a:r>
              <a:rPr lang="en-US" altLang="zh-CN" sz="2800" b="1" kern="0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800" b="1" kern="0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和</a:t>
            </a:r>
            <a:r>
              <a:rPr lang="en-US" altLang="zh-CN" sz="2800" b="1" kern="0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y</a:t>
            </a:r>
            <a:r>
              <a:rPr lang="zh-CN" altLang="en-US" sz="2800" b="1" kern="0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都是约束出现</a:t>
            </a:r>
            <a:r>
              <a:rPr lang="zh-CN" altLang="en-US" sz="2800" b="1" kern="0" dirty="0">
                <a:latin typeface="Times New Roman" pitchFamily="18" charset="0"/>
                <a:sym typeface="Symbol" pitchFamily="18" charset="2"/>
              </a:rPr>
              <a:t>。</a:t>
            </a:r>
            <a:endParaRPr lang="en-US" altLang="zh-CN" sz="2800" b="1" kern="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8000" y="4392000"/>
            <a:ext cx="806444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ct val="30000"/>
              </a:spcBef>
              <a:buFontTx/>
              <a:buNone/>
              <a:defRPr/>
            </a:pPr>
            <a:r>
              <a:rPr lang="zh-CN" altLang="en-US" sz="2800" b="1" kern="0" dirty="0">
                <a:latin typeface="Times New Roman" pitchFamily="18" charset="0"/>
                <a:sym typeface="Symbol" pitchFamily="18" charset="2"/>
              </a:rPr>
              <a:t>   子公式</a:t>
            </a:r>
            <a:r>
              <a:rPr lang="en-US" altLang="zh-CN" sz="2800" b="1" i="1" kern="0" dirty="0">
                <a:latin typeface="Times New Roman" pitchFamily="18" charset="0"/>
              </a:rPr>
              <a:t>H</a:t>
            </a:r>
            <a:r>
              <a:rPr lang="en-US" altLang="zh-CN" sz="2800" b="1" kern="0" dirty="0">
                <a:latin typeface="Times New Roman" pitchFamily="18" charset="0"/>
              </a:rPr>
              <a:t>(</a:t>
            </a:r>
            <a:r>
              <a:rPr lang="en-US" altLang="zh-CN" sz="2800" b="1" i="1" kern="0" dirty="0" err="1">
                <a:latin typeface="Times New Roman" pitchFamily="18" charset="0"/>
              </a:rPr>
              <a:t>x</a:t>
            </a:r>
            <a:r>
              <a:rPr lang="en-US" altLang="zh-CN" sz="2800" b="1" kern="0" dirty="0" err="1">
                <a:latin typeface="Times New Roman" pitchFamily="18" charset="0"/>
              </a:rPr>
              <a:t>,</a:t>
            </a:r>
            <a:r>
              <a:rPr lang="en-US" altLang="zh-CN" sz="2800" b="1" i="1" kern="0" dirty="0" err="1">
                <a:latin typeface="Times New Roman" pitchFamily="18" charset="0"/>
              </a:rPr>
              <a:t>y</a:t>
            </a:r>
            <a:r>
              <a:rPr lang="en-US" altLang="zh-CN" sz="2800" b="1" kern="0" dirty="0">
                <a:latin typeface="Times New Roman" pitchFamily="18" charset="0"/>
              </a:rPr>
              <a:t>)</a:t>
            </a:r>
            <a:r>
              <a:rPr lang="zh-CN" altLang="en-US" sz="2800" b="1" kern="0" dirty="0">
                <a:latin typeface="Times New Roman" pitchFamily="18" charset="0"/>
              </a:rPr>
              <a:t>中的</a:t>
            </a:r>
            <a:r>
              <a:rPr lang="zh-CN" altLang="en-US" sz="2800" b="1" kern="0" dirty="0">
                <a:solidFill>
                  <a:srgbClr val="FF0000"/>
                </a:solidFill>
                <a:latin typeface="Times New Roman" pitchFamily="18" charset="0"/>
              </a:rPr>
              <a:t>变元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zh-CN" altLang="en-US" sz="2800" b="1" kern="0" dirty="0">
                <a:latin typeface="Times New Roman" pitchFamily="18" charset="0"/>
              </a:rPr>
              <a:t>，既在</a:t>
            </a:r>
            <a:r>
              <a:rPr lang="en-US" altLang="zh-CN" sz="2800" b="1" kern="0" dirty="0">
                <a:solidFill>
                  <a:srgbClr val="3366CC"/>
                </a:solidFill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b="1" i="1" kern="0" dirty="0">
                <a:solidFill>
                  <a:srgbClr val="3366CC"/>
                </a:solidFill>
                <a:latin typeface="Times New Roman" pitchFamily="18" charset="0"/>
              </a:rPr>
              <a:t>x</a:t>
            </a:r>
            <a:r>
              <a:rPr lang="zh-CN" altLang="en-US" sz="2800" b="1" kern="0" dirty="0">
                <a:latin typeface="Times New Roman" pitchFamily="18" charset="0"/>
              </a:rPr>
              <a:t>的</a:t>
            </a:r>
            <a:r>
              <a:rPr lang="zh-CN" altLang="en-US" sz="2800" b="1" kern="0" dirty="0">
                <a:latin typeface="Times New Roman" pitchFamily="18" charset="0"/>
                <a:sym typeface="Symbol" pitchFamily="18" charset="2"/>
              </a:rPr>
              <a:t>辖域中，又在</a:t>
            </a:r>
            <a:r>
              <a:rPr lang="en-US" altLang="zh-CN" sz="2800" b="1" kern="0" dirty="0">
                <a:solidFill>
                  <a:srgbClr val="3366CC"/>
                </a:solidFill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2800" b="1" i="1" kern="0" dirty="0">
                <a:solidFill>
                  <a:srgbClr val="3366CC"/>
                </a:solidFill>
                <a:latin typeface="Times New Roman" pitchFamily="18" charset="0"/>
              </a:rPr>
              <a:t> x</a:t>
            </a:r>
            <a:r>
              <a:rPr lang="en-US" altLang="zh-CN" sz="2800" b="1" kern="0" dirty="0">
                <a:solidFill>
                  <a:srgbClr val="3366CC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800" b="1" kern="0" dirty="0">
                <a:latin typeface="Times New Roman" pitchFamily="18" charset="0"/>
                <a:sym typeface="Symbol" pitchFamily="18" charset="2"/>
              </a:rPr>
              <a:t>的辖域中，它被最靠近它的量词</a:t>
            </a:r>
            <a:r>
              <a:rPr lang="en-US" altLang="zh-CN" sz="2800" b="1" kern="0" dirty="0">
                <a:solidFill>
                  <a:srgbClr val="3366CC"/>
                </a:solidFill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2800" b="1" i="1" kern="0" dirty="0">
                <a:solidFill>
                  <a:srgbClr val="3366CC"/>
                </a:solidFill>
                <a:latin typeface="Times New Roman" pitchFamily="18" charset="0"/>
              </a:rPr>
              <a:t> x</a:t>
            </a:r>
            <a:r>
              <a:rPr lang="en-US" altLang="zh-CN" sz="2800" b="1" kern="0" dirty="0">
                <a:solidFill>
                  <a:srgbClr val="3366CC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800" b="1" kern="0" dirty="0">
                <a:latin typeface="Times New Roman" pitchFamily="18" charset="0"/>
                <a:sym typeface="Symbol" pitchFamily="18" charset="2"/>
              </a:rPr>
              <a:t>所约束。</a:t>
            </a:r>
            <a:endParaRPr lang="en-US" altLang="zh-CN" sz="2800" b="1" kern="0" dirty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B6E64A-A629-4C13-8E6D-3659AFEC7C10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400"/>
          </a:p>
        </p:txBody>
      </p:sp>
      <p:sp>
        <p:nvSpPr>
          <p:cNvPr id="181250" name="Text Box 2"/>
          <p:cNvSpPr txBox="1">
            <a:spLocks noChangeArrowheads="1"/>
          </p:cNvSpPr>
          <p:nvPr/>
        </p:nvSpPr>
        <p:spPr bwMode="auto">
          <a:xfrm>
            <a:off x="250825" y="560388"/>
            <a:ext cx="8215313" cy="419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lnSpc>
                <a:spcPct val="115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换名规则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   </a:t>
            </a:r>
            <a:r>
              <a:rPr lang="zh-CN" altLang="en-US" sz="2800" b="1" dirty="0">
                <a:latin typeface="Arial" charset="0"/>
              </a:rPr>
              <a:t>将量词辖域中出现的某个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约束出现</a:t>
            </a:r>
            <a:r>
              <a:rPr lang="zh-CN" altLang="en-US" sz="2800" b="1" dirty="0">
                <a:latin typeface="Arial" charset="0"/>
              </a:rPr>
              <a:t>的个体变项及对应的指导变项，改成另一个辖域中</a:t>
            </a:r>
            <a:r>
              <a:rPr lang="zh-CN" altLang="en-US" sz="28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未出现</a:t>
            </a:r>
            <a:r>
              <a:rPr lang="zh-CN" altLang="en-US" sz="2800" b="1" dirty="0">
                <a:latin typeface="Arial" charset="0"/>
              </a:rPr>
              <a:t>过的个体变项符号，公式中的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其余部分不变</a:t>
            </a:r>
            <a:r>
              <a:rPr lang="zh-CN" altLang="en-US" sz="2800" b="1" dirty="0">
                <a:latin typeface="Arial" charset="0"/>
              </a:rPr>
              <a:t>。</a:t>
            </a:r>
            <a:endParaRPr lang="en-US" altLang="zh-CN" sz="2800" b="1" dirty="0">
              <a:latin typeface="Arial" charset="0"/>
            </a:endParaRPr>
          </a:p>
          <a:p>
            <a:pPr marL="457200" indent="-457200" eaLnBrk="1" hangingPunct="1">
              <a:lnSpc>
                <a:spcPct val="115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lang="en-US" altLang="zh-CN" sz="2800" b="1" dirty="0">
              <a:latin typeface="Arial" charset="0"/>
            </a:endParaRPr>
          </a:p>
          <a:p>
            <a:pPr marL="457200" indent="-457200" eaLnBrk="1" hangingPunct="1">
              <a:lnSpc>
                <a:spcPct val="115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lang="zh-CN" altLang="en-US" sz="2800" b="1" dirty="0">
              <a:latin typeface="Arial" charset="0"/>
            </a:endParaRPr>
          </a:p>
          <a:p>
            <a:pPr marL="457200" indent="-457200" eaLnBrk="1" hangingPunct="1">
              <a:lnSpc>
                <a:spcPct val="115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代替规则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 </a:t>
            </a:r>
            <a:r>
              <a:rPr lang="zh-CN" altLang="en-US" sz="2800" b="1" dirty="0">
                <a:latin typeface="Times New Roman" pitchFamily="18" charset="0"/>
              </a:rPr>
              <a:t>将某个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自由出现</a:t>
            </a:r>
            <a:r>
              <a:rPr lang="zh-CN" altLang="en-US" sz="2800" b="1" dirty="0">
                <a:latin typeface="Times New Roman" pitchFamily="18" charset="0"/>
              </a:rPr>
              <a:t>的个体变项，改成公式中</a:t>
            </a:r>
            <a:r>
              <a:rPr lang="zh-CN" altLang="en-US" sz="28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未出现</a:t>
            </a:r>
            <a:r>
              <a:rPr lang="zh-CN" altLang="en-US" sz="2800" b="1" dirty="0">
                <a:latin typeface="Times New Roman" pitchFamily="18" charset="0"/>
              </a:rPr>
              <a:t>过的个体变项符号，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处处代替</a:t>
            </a:r>
            <a:r>
              <a:rPr lang="zh-CN" altLang="en-US" sz="2800" b="1" dirty="0">
                <a:latin typeface="Times New Roman" pitchFamily="18" charset="0"/>
              </a:rPr>
              <a:t>。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779907" y="2582322"/>
            <a:ext cx="7752533" cy="1039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15000"/>
              </a:lnSpc>
              <a:buClr>
                <a:schemeClr val="accent2"/>
              </a:buClr>
              <a:buSzPct val="75000"/>
              <a:defRPr/>
            </a:pP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例：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itchFamily="18" charset="0"/>
              </a:rPr>
              <a:t>x</a:t>
            </a:r>
            <a:r>
              <a:rPr lang="en-US" altLang="zh-CN" sz="2800" b="1" i="1" dirty="0">
                <a:latin typeface="Times New Roman" pitchFamily="18" charset="0"/>
              </a:rPr>
              <a:t>F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itchFamily="18" charset="0"/>
              </a:rPr>
              <a:t>x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   </a:t>
            </a:r>
            <a:r>
              <a:rPr lang="en-US" altLang="zh-CN" sz="2800" b="1" i="1" dirty="0">
                <a:latin typeface="Times New Roman" pitchFamily="18" charset="0"/>
              </a:rPr>
              <a:t>G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 err="1">
                <a:solidFill>
                  <a:srgbClr val="00B050"/>
                </a:solidFill>
                <a:latin typeface="Times New Roman" pitchFamily="18" charset="0"/>
              </a:rPr>
              <a:t>x</a:t>
            </a:r>
            <a:r>
              <a:rPr lang="en-US" altLang="zh-CN" sz="2800" b="1" dirty="0" err="1">
                <a:latin typeface="Times New Roman" pitchFamily="18" charset="0"/>
              </a:rPr>
              <a:t>,</a:t>
            </a:r>
            <a:r>
              <a:rPr lang="en-US" altLang="zh-CN" sz="2800" b="1" i="1" dirty="0" err="1">
                <a:latin typeface="Times New Roman" pitchFamily="18" charset="0"/>
              </a:rPr>
              <a:t>y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 </a:t>
            </a:r>
            <a:r>
              <a:rPr lang="en-US" altLang="zh-CN" sz="2800" b="1" i="1" dirty="0">
                <a:latin typeface="Times New Roman" pitchFamily="18" charset="0"/>
              </a:rPr>
              <a:t> H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srgbClr val="00B050"/>
                </a:solidFill>
                <a:latin typeface="Times New Roman" pitchFamily="18" charset="0"/>
              </a:rPr>
              <a:t>x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 </a:t>
            </a:r>
            <a:endParaRPr lang="en-US" altLang="zh-CN" sz="2800" b="1" dirty="0">
              <a:latin typeface="Arial" charset="0"/>
            </a:endParaRPr>
          </a:p>
          <a:p>
            <a:pPr eaLnBrk="1" hangingPunct="1">
              <a:lnSpc>
                <a:spcPct val="115000"/>
              </a:lnSpc>
              <a:defRPr/>
            </a:pP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        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换名规则：</a:t>
            </a:r>
            <a:r>
              <a:rPr lang="en-US" altLang="zh-CN" sz="2800" b="1" i="1" dirty="0" err="1">
                <a:solidFill>
                  <a:srgbClr val="7030A0"/>
                </a:solidFill>
                <a:latin typeface="Times New Roman" pitchFamily="18" charset="0"/>
              </a:rPr>
              <a:t>z</a:t>
            </a:r>
            <a:r>
              <a:rPr lang="en-US" altLang="zh-CN" sz="2800" b="1" i="1" dirty="0" err="1">
                <a:latin typeface="Times New Roman" pitchFamily="18" charset="0"/>
              </a:rPr>
              <a:t>F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itchFamily="18" charset="0"/>
              </a:rPr>
              <a:t>z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   </a:t>
            </a:r>
            <a:r>
              <a:rPr lang="en-US" altLang="zh-CN" sz="2800" b="1" i="1" dirty="0">
                <a:latin typeface="Times New Roman" pitchFamily="18" charset="0"/>
              </a:rPr>
              <a:t>G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 err="1">
                <a:latin typeface="Times New Roman" pitchFamily="18" charset="0"/>
              </a:rPr>
              <a:t>x</a:t>
            </a:r>
            <a:r>
              <a:rPr lang="en-US" altLang="zh-CN" sz="2800" b="1" dirty="0" err="1">
                <a:latin typeface="Times New Roman" pitchFamily="18" charset="0"/>
              </a:rPr>
              <a:t>,</a:t>
            </a:r>
            <a:r>
              <a:rPr lang="en-US" altLang="zh-CN" sz="2800" b="1" i="1" dirty="0" err="1">
                <a:latin typeface="Times New Roman" pitchFamily="18" charset="0"/>
              </a:rPr>
              <a:t>y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 </a:t>
            </a:r>
            <a:r>
              <a:rPr lang="en-US" altLang="zh-CN" sz="2800" b="1" i="1" dirty="0">
                <a:latin typeface="Times New Roman" pitchFamily="18" charset="0"/>
              </a:rPr>
              <a:t> H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</a:rPr>
              <a:t>x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 </a:t>
            </a:r>
            <a:endParaRPr lang="en-US" altLang="zh-CN" sz="2800" b="1" dirty="0">
              <a:latin typeface="Times New Roman" pitchFamily="18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475656" y="4661534"/>
            <a:ext cx="8215313" cy="587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5000"/>
              </a:lnSpc>
              <a:buClr>
                <a:schemeClr val="accent2"/>
              </a:buClr>
              <a:buSzPct val="75000"/>
              <a:defRPr/>
            </a:pP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代替规则：</a:t>
            </a:r>
            <a:r>
              <a:rPr lang="en-US" altLang="zh-CN" sz="2800" b="1" i="1" dirty="0">
                <a:latin typeface="Times New Roman" pitchFamily="18" charset="0"/>
              </a:rPr>
              <a:t>xF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</a:rPr>
              <a:t>x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   </a:t>
            </a:r>
            <a:r>
              <a:rPr lang="en-US" altLang="zh-CN" sz="2800" b="1" i="1" dirty="0">
                <a:latin typeface="Times New Roman" pitchFamily="18" charset="0"/>
              </a:rPr>
              <a:t>G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 err="1">
                <a:solidFill>
                  <a:srgbClr val="00B050"/>
                </a:solidFill>
                <a:latin typeface="Times New Roman" pitchFamily="18" charset="0"/>
              </a:rPr>
              <a:t>z</a:t>
            </a:r>
            <a:r>
              <a:rPr lang="en-US" altLang="zh-CN" sz="2800" b="1" i="1" dirty="0" err="1">
                <a:latin typeface="Times New Roman" pitchFamily="18" charset="0"/>
              </a:rPr>
              <a:t>,y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 </a:t>
            </a:r>
            <a:r>
              <a:rPr lang="en-US" altLang="zh-CN" sz="2800" b="1" i="1" dirty="0">
                <a:latin typeface="Times New Roman" pitchFamily="18" charset="0"/>
              </a:rPr>
              <a:t> H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srgbClr val="00B050"/>
                </a:solidFill>
                <a:latin typeface="Times New Roman" pitchFamily="18" charset="0"/>
              </a:rPr>
              <a:t>z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 </a:t>
            </a:r>
            <a:endParaRPr lang="en-US" altLang="zh-CN" sz="2800" b="1" dirty="0">
              <a:latin typeface="Times New Roman" pitchFamily="18" charset="0"/>
            </a:endParaRPr>
          </a:p>
        </p:txBody>
      </p:sp>
      <p:sp>
        <p:nvSpPr>
          <p:cNvPr id="7" name="Text Box 4" descr="水滴"/>
          <p:cNvSpPr txBox="1">
            <a:spLocks noChangeArrowheads="1"/>
          </p:cNvSpPr>
          <p:nvPr/>
        </p:nvSpPr>
        <p:spPr bwMode="auto">
          <a:xfrm>
            <a:off x="683568" y="5445224"/>
            <a:ext cx="7848872" cy="810478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  <a:ln w="9525" algn="ctr">
            <a:solidFill>
              <a:srgbClr val="00008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28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用处：不存在既是约束出现，又是自由出现的个体变项。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5"/>
          <p:cNvSpPr>
            <a:spLocks noChangeArrowheads="1"/>
          </p:cNvSpPr>
          <p:nvPr/>
        </p:nvSpPr>
        <p:spPr bwMode="auto">
          <a:xfrm>
            <a:off x="512763" y="1341438"/>
            <a:ext cx="8001000" cy="982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+mn-ea"/>
                <a:ea typeface="+mn-ea"/>
              </a:rPr>
              <a:t>谓词公式的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真值</a:t>
            </a:r>
            <a:r>
              <a:rPr lang="zh-CN" altLang="en-US" sz="2800" b="1" dirty="0">
                <a:latin typeface="+mn-ea"/>
                <a:ea typeface="+mn-ea"/>
              </a:rPr>
              <a:t>与哪些因素有关</a:t>
            </a:r>
            <a:r>
              <a:rPr lang="en-US" altLang="zh-CN" sz="2800" b="1" dirty="0">
                <a:latin typeface="+mn-ea"/>
                <a:ea typeface="+mn-ea"/>
              </a:rPr>
              <a:t>?</a:t>
            </a:r>
            <a:r>
              <a:rPr lang="zh-CN" altLang="en-US" sz="2800" b="1" dirty="0">
                <a:latin typeface="+mn-ea"/>
                <a:ea typeface="+mn-ea"/>
              </a:rPr>
              <a:t>谓词公式的真值能否像命题逻辑那样总可由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真值表</a:t>
            </a:r>
            <a:r>
              <a:rPr lang="zh-CN" altLang="en-US" sz="2800" b="1" dirty="0">
                <a:latin typeface="+mn-ea"/>
                <a:ea typeface="+mn-ea"/>
              </a:rPr>
              <a:t>给出</a:t>
            </a:r>
            <a:r>
              <a:rPr lang="en-US" altLang="zh-CN" sz="2800" b="1" dirty="0">
                <a:latin typeface="+mn-ea"/>
                <a:ea typeface="+mn-ea"/>
              </a:rPr>
              <a:t>?</a:t>
            </a:r>
          </a:p>
        </p:txBody>
      </p:sp>
      <p:pic>
        <p:nvPicPr>
          <p:cNvPr id="63491" name="Picture 6" descr="ques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1495425"/>
            <a:ext cx="328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2808" name="Rectangle 8"/>
          <p:cNvSpPr>
            <a:spLocks noChangeArrowheads="1"/>
          </p:cNvSpPr>
          <p:nvPr/>
        </p:nvSpPr>
        <p:spPr bwMode="auto">
          <a:xfrm>
            <a:off x="519247" y="3188500"/>
            <a:ext cx="7899721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例：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</a:t>
            </a:r>
            <a:r>
              <a:rPr lang="en-US" altLang="zh-CN" sz="2800" b="1" dirty="0" err="1">
                <a:latin typeface="+mn-ea"/>
                <a:ea typeface="+mn-ea"/>
                <a:sym typeface="Symbol" panose="05050102010706020507" pitchFamily="18" charset="2"/>
              </a:rPr>
              <a:t>xy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(P(</a:t>
            </a:r>
            <a:r>
              <a:rPr lang="en-US" altLang="zh-CN" sz="2800" b="1" dirty="0">
                <a:latin typeface="+mn-ea"/>
                <a:ea typeface="+mn-ea"/>
              </a:rPr>
              <a:t>x)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 </a:t>
            </a:r>
            <a:r>
              <a:rPr lang="en-US" altLang="zh-CN" sz="2800" b="1" dirty="0">
                <a:latin typeface="+mn-ea"/>
                <a:ea typeface="+mn-ea"/>
              </a:rPr>
              <a:t>Q( f(</a:t>
            </a:r>
            <a:r>
              <a:rPr lang="en-US" altLang="zh-CN" sz="2800" b="1" dirty="0" err="1">
                <a:latin typeface="+mn-ea"/>
                <a:ea typeface="+mn-ea"/>
              </a:rPr>
              <a:t>x,a</a:t>
            </a:r>
            <a:r>
              <a:rPr lang="en-US" altLang="zh-CN" sz="2800" b="1" dirty="0">
                <a:latin typeface="+mn-ea"/>
                <a:ea typeface="+mn-ea"/>
              </a:rPr>
              <a:t>), y ,z )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 R)</a:t>
            </a:r>
            <a:r>
              <a:rPr lang="zh-CN" altLang="en-US" sz="2800" b="1" dirty="0">
                <a:latin typeface="+mn-ea"/>
                <a:ea typeface="+mn-ea"/>
              </a:rPr>
              <a:t>的真值</a:t>
            </a:r>
            <a:endParaRPr lang="zh-CN" altLang="en-US" sz="2800" b="1" dirty="0">
              <a:latin typeface="+mn-ea"/>
              <a:ea typeface="+mn-ea"/>
              <a:sym typeface="Symbol" panose="05050102010706020507" pitchFamily="18" charset="2"/>
            </a:endParaRPr>
          </a:p>
        </p:txBody>
      </p:sp>
      <p:sp>
        <p:nvSpPr>
          <p:cNvPr id="332809" name="Text Box 9"/>
          <p:cNvSpPr txBox="1">
            <a:spLocks noChangeArrowheads="1"/>
          </p:cNvSpPr>
          <p:nvPr/>
        </p:nvSpPr>
        <p:spPr bwMode="auto">
          <a:xfrm>
            <a:off x="779463" y="4014788"/>
            <a:ext cx="1727200" cy="463550"/>
          </a:xfrm>
          <a:prstGeom prst="rect">
            <a:avLst/>
          </a:prstGeom>
          <a:noFill/>
          <a:ln w="635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3366CC"/>
                </a:solidFill>
                <a:latin typeface="+mn-ea"/>
                <a:ea typeface="+mn-ea"/>
              </a:rPr>
              <a:t>给出个体域</a:t>
            </a:r>
            <a:endParaRPr lang="zh-CN" altLang="en-US" sz="1800" dirty="0">
              <a:solidFill>
                <a:srgbClr val="3366CC"/>
              </a:solidFill>
              <a:latin typeface="+mn-ea"/>
              <a:ea typeface="+mn-ea"/>
            </a:endParaRPr>
          </a:p>
        </p:txBody>
      </p:sp>
      <p:sp>
        <p:nvSpPr>
          <p:cNvPr id="332810" name="Line 10"/>
          <p:cNvSpPr>
            <a:spLocks noChangeShapeType="1"/>
          </p:cNvSpPr>
          <p:nvPr/>
        </p:nvSpPr>
        <p:spPr bwMode="auto">
          <a:xfrm flipH="1">
            <a:off x="4970463" y="3702932"/>
            <a:ext cx="1977800" cy="464255"/>
          </a:xfrm>
          <a:prstGeom prst="line">
            <a:avLst/>
          </a:prstGeom>
          <a:noFill/>
          <a:ln w="63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32811" name="Text Box 11"/>
          <p:cNvSpPr txBox="1">
            <a:spLocks noChangeArrowheads="1"/>
          </p:cNvSpPr>
          <p:nvPr/>
        </p:nvSpPr>
        <p:spPr bwMode="auto">
          <a:xfrm>
            <a:off x="3827463" y="4167188"/>
            <a:ext cx="1524000" cy="463550"/>
          </a:xfrm>
          <a:prstGeom prst="rect">
            <a:avLst/>
          </a:prstGeom>
          <a:noFill/>
          <a:ln w="635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3366CC"/>
                </a:solidFill>
                <a:latin typeface="+mn-ea"/>
                <a:ea typeface="+mn-ea"/>
              </a:rPr>
              <a:t>指定谓词</a:t>
            </a:r>
          </a:p>
        </p:txBody>
      </p:sp>
      <p:sp>
        <p:nvSpPr>
          <p:cNvPr id="332812" name="Line 12"/>
          <p:cNvSpPr>
            <a:spLocks noChangeShapeType="1"/>
          </p:cNvSpPr>
          <p:nvPr/>
        </p:nvSpPr>
        <p:spPr bwMode="auto">
          <a:xfrm>
            <a:off x="2506663" y="3706992"/>
            <a:ext cx="2159000" cy="460196"/>
          </a:xfrm>
          <a:prstGeom prst="line">
            <a:avLst/>
          </a:prstGeom>
          <a:noFill/>
          <a:ln w="63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32813" name="Line 13"/>
          <p:cNvSpPr>
            <a:spLocks noChangeShapeType="1"/>
          </p:cNvSpPr>
          <p:nvPr/>
        </p:nvSpPr>
        <p:spPr bwMode="auto">
          <a:xfrm>
            <a:off x="3598863" y="3702933"/>
            <a:ext cx="1219200" cy="453141"/>
          </a:xfrm>
          <a:prstGeom prst="line">
            <a:avLst/>
          </a:prstGeom>
          <a:noFill/>
          <a:ln w="63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32814" name="AutoShape 14"/>
          <p:cNvSpPr>
            <a:spLocks/>
          </p:cNvSpPr>
          <p:nvPr/>
        </p:nvSpPr>
        <p:spPr bwMode="auto">
          <a:xfrm rot="-5400000">
            <a:off x="1541463" y="3481388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32816" name="Text Box 16"/>
          <p:cNvSpPr txBox="1">
            <a:spLocks noChangeArrowheads="1"/>
          </p:cNvSpPr>
          <p:nvPr/>
        </p:nvSpPr>
        <p:spPr bwMode="auto">
          <a:xfrm>
            <a:off x="1998663" y="2643188"/>
            <a:ext cx="3168650" cy="463550"/>
          </a:xfrm>
          <a:prstGeom prst="rect">
            <a:avLst/>
          </a:prstGeom>
          <a:noFill/>
          <a:ln w="635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3366CC"/>
                </a:solidFill>
                <a:latin typeface="+mn-ea"/>
                <a:ea typeface="+mn-ea"/>
              </a:rPr>
              <a:t>指定个体函数和个体</a:t>
            </a:r>
            <a:endParaRPr lang="zh-CN" altLang="en-US" sz="1800" dirty="0">
              <a:solidFill>
                <a:srgbClr val="3366CC"/>
              </a:solidFill>
              <a:latin typeface="+mn-ea"/>
              <a:ea typeface="+mn-ea"/>
            </a:endParaRPr>
          </a:p>
        </p:txBody>
      </p:sp>
      <p:sp>
        <p:nvSpPr>
          <p:cNvPr id="332817" name="Line 17"/>
          <p:cNvSpPr>
            <a:spLocks noChangeShapeType="1"/>
          </p:cNvSpPr>
          <p:nvPr/>
        </p:nvSpPr>
        <p:spPr bwMode="auto">
          <a:xfrm>
            <a:off x="3141663" y="3100388"/>
            <a:ext cx="854273" cy="291395"/>
          </a:xfrm>
          <a:prstGeom prst="line">
            <a:avLst/>
          </a:prstGeom>
          <a:noFill/>
          <a:ln w="63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32818" name="Text Box 18"/>
          <p:cNvSpPr txBox="1">
            <a:spLocks noChangeArrowheads="1"/>
          </p:cNvSpPr>
          <p:nvPr/>
        </p:nvSpPr>
        <p:spPr bwMode="auto">
          <a:xfrm>
            <a:off x="5503863" y="2643040"/>
            <a:ext cx="2254250" cy="463846"/>
          </a:xfrm>
          <a:prstGeom prst="rect">
            <a:avLst/>
          </a:prstGeom>
          <a:noFill/>
          <a:ln w="635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3366CC"/>
                </a:solidFill>
                <a:latin typeface="+mn-ea"/>
                <a:ea typeface="+mn-ea"/>
              </a:rPr>
              <a:t>指定个体常项</a:t>
            </a:r>
            <a:endParaRPr lang="zh-CN" altLang="en-US" sz="1800" dirty="0">
              <a:solidFill>
                <a:srgbClr val="3366CC"/>
              </a:solidFill>
              <a:latin typeface="+mn-ea"/>
              <a:ea typeface="+mn-ea"/>
            </a:endParaRPr>
          </a:p>
        </p:txBody>
      </p:sp>
      <p:sp>
        <p:nvSpPr>
          <p:cNvPr id="332819" name="Line 19"/>
          <p:cNvSpPr>
            <a:spLocks noChangeShapeType="1"/>
          </p:cNvSpPr>
          <p:nvPr/>
        </p:nvSpPr>
        <p:spPr bwMode="auto">
          <a:xfrm flipH="1">
            <a:off x="4818063" y="3079376"/>
            <a:ext cx="1244600" cy="415636"/>
          </a:xfrm>
          <a:prstGeom prst="line">
            <a:avLst/>
          </a:prstGeom>
          <a:noFill/>
          <a:ln w="63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32820" name="Line 20"/>
          <p:cNvSpPr>
            <a:spLocks noChangeShapeType="1"/>
          </p:cNvSpPr>
          <p:nvPr/>
        </p:nvSpPr>
        <p:spPr bwMode="auto">
          <a:xfrm>
            <a:off x="4208463" y="3100388"/>
            <a:ext cx="127000" cy="325437"/>
          </a:xfrm>
          <a:prstGeom prst="line">
            <a:avLst/>
          </a:prstGeom>
          <a:noFill/>
          <a:ln w="63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32822" name="Rectangle 22"/>
          <p:cNvSpPr>
            <a:spLocks noChangeArrowheads="1"/>
          </p:cNvSpPr>
          <p:nvPr/>
        </p:nvSpPr>
        <p:spPr bwMode="auto">
          <a:xfrm>
            <a:off x="1561600" y="5461926"/>
            <a:ext cx="5815013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令 </a:t>
            </a:r>
            <a:r>
              <a:rPr lang="en-US" altLang="zh-CN" sz="2800" b="1" dirty="0">
                <a:latin typeface="+mn-ea"/>
                <a:ea typeface="+mn-ea"/>
              </a:rPr>
              <a:t>P(</a:t>
            </a:r>
            <a:r>
              <a:rPr lang="en-US" altLang="zh-CN" sz="2800" b="1" dirty="0" err="1">
                <a:latin typeface="+mn-ea"/>
                <a:ea typeface="+mn-ea"/>
              </a:rPr>
              <a:t>x,y</a:t>
            </a:r>
            <a:r>
              <a:rPr lang="en-US" altLang="zh-CN" sz="2800" b="1" dirty="0">
                <a:latin typeface="+mn-ea"/>
                <a:ea typeface="+mn-ea"/>
              </a:rPr>
              <a:t>): 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x&lt;y </a:t>
            </a:r>
            <a:r>
              <a:rPr lang="en-US" altLang="zh-CN" sz="2800" b="1" dirty="0">
                <a:latin typeface="+mn-ea"/>
                <a:ea typeface="+mn-ea"/>
              </a:rPr>
              <a:t>,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  </a:t>
            </a:r>
            <a:r>
              <a:rPr lang="en-US" altLang="zh-CN" sz="2800" b="1" dirty="0">
                <a:solidFill>
                  <a:srgbClr val="3366CC"/>
                </a:solidFill>
                <a:latin typeface="+mn-ea"/>
                <a:ea typeface="+mn-ea"/>
              </a:rPr>
              <a:t>D:</a:t>
            </a:r>
            <a:r>
              <a:rPr lang="zh-CN" altLang="en-US" sz="2800" b="1" dirty="0">
                <a:solidFill>
                  <a:srgbClr val="3366CC"/>
                </a:solidFill>
                <a:latin typeface="+mn-ea"/>
                <a:ea typeface="+mn-ea"/>
              </a:rPr>
              <a:t>自然数</a:t>
            </a:r>
            <a:r>
              <a:rPr lang="zh-CN" altLang="en-US" sz="2800" b="1" dirty="0">
                <a:latin typeface="+mn-ea"/>
                <a:ea typeface="+mn-ea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T</a:t>
            </a:r>
            <a:r>
              <a:rPr lang="zh-CN" altLang="en-US" sz="2800" b="1" dirty="0">
                <a:latin typeface="+mn-ea"/>
                <a:ea typeface="+mn-ea"/>
              </a:rPr>
              <a:t>）</a:t>
            </a:r>
          </a:p>
        </p:txBody>
      </p:sp>
      <p:sp>
        <p:nvSpPr>
          <p:cNvPr id="332823" name="Rectangle 23"/>
          <p:cNvSpPr>
            <a:spLocks noChangeArrowheads="1"/>
          </p:cNvSpPr>
          <p:nvPr/>
        </p:nvSpPr>
        <p:spPr bwMode="auto">
          <a:xfrm>
            <a:off x="550862" y="4943475"/>
            <a:ext cx="6397401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例如：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</a:t>
            </a:r>
            <a:r>
              <a:rPr lang="en-US" altLang="zh-CN" sz="2800" b="1" dirty="0" err="1">
                <a:latin typeface="+mn-ea"/>
                <a:ea typeface="+mn-ea"/>
                <a:sym typeface="Symbol" panose="05050102010706020507" pitchFamily="18" charset="2"/>
              </a:rPr>
              <a:t>xy</a:t>
            </a:r>
            <a:r>
              <a:rPr lang="en-US" altLang="zh-CN" sz="2800" b="1" dirty="0" err="1">
                <a:latin typeface="+mn-ea"/>
                <a:ea typeface="+mn-ea"/>
              </a:rPr>
              <a:t>P</a:t>
            </a:r>
            <a:r>
              <a:rPr lang="en-US" altLang="zh-CN" sz="2800" b="1" dirty="0">
                <a:latin typeface="+mn-ea"/>
                <a:ea typeface="+mn-ea"/>
              </a:rPr>
              <a:t>(</a:t>
            </a:r>
            <a:r>
              <a:rPr lang="en-US" altLang="zh-CN" sz="2800" b="1" dirty="0" err="1">
                <a:latin typeface="+mn-ea"/>
                <a:ea typeface="+mn-ea"/>
              </a:rPr>
              <a:t>x,y</a:t>
            </a:r>
            <a:r>
              <a:rPr lang="en-US" altLang="zh-CN" sz="2800" b="1" dirty="0">
                <a:latin typeface="+mn-ea"/>
                <a:ea typeface="+mn-ea"/>
              </a:rPr>
              <a:t>)(</a:t>
            </a:r>
            <a:r>
              <a:rPr lang="zh-CN" altLang="en-US" sz="2800" b="1" dirty="0">
                <a:latin typeface="+mn-ea"/>
                <a:ea typeface="+mn-ea"/>
              </a:rPr>
              <a:t>闭命题</a:t>
            </a:r>
            <a:r>
              <a:rPr lang="en-US" altLang="zh-CN" sz="2800" b="1" dirty="0">
                <a:latin typeface="+mn-ea"/>
                <a:ea typeface="+mn-ea"/>
              </a:rPr>
              <a:t>)</a:t>
            </a:r>
            <a:endParaRPr lang="en-US" altLang="zh-CN" sz="2800" b="1" i="1" dirty="0">
              <a:latin typeface="+mn-ea"/>
              <a:ea typeface="+mn-ea"/>
            </a:endParaRPr>
          </a:p>
        </p:txBody>
      </p:sp>
      <p:sp>
        <p:nvSpPr>
          <p:cNvPr id="332825" name="Line 25"/>
          <p:cNvSpPr>
            <a:spLocks noChangeShapeType="1"/>
          </p:cNvSpPr>
          <p:nvPr/>
        </p:nvSpPr>
        <p:spPr bwMode="auto">
          <a:xfrm>
            <a:off x="625475" y="4745038"/>
            <a:ext cx="7620000" cy="0"/>
          </a:xfrm>
          <a:prstGeom prst="line">
            <a:avLst/>
          </a:prstGeom>
          <a:noFill/>
          <a:ln w="63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32828" name="Rectangle 28"/>
          <p:cNvSpPr>
            <a:spLocks noChangeArrowheads="1"/>
          </p:cNvSpPr>
          <p:nvPr/>
        </p:nvSpPr>
        <p:spPr bwMode="auto">
          <a:xfrm>
            <a:off x="1561600" y="6031485"/>
            <a:ext cx="5949725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令 </a:t>
            </a:r>
            <a:r>
              <a:rPr lang="en-US" altLang="zh-CN" sz="2800" b="1" dirty="0">
                <a:latin typeface="+mn-ea"/>
                <a:ea typeface="+mn-ea"/>
              </a:rPr>
              <a:t>P(</a:t>
            </a:r>
            <a:r>
              <a:rPr lang="en-US" altLang="zh-CN" sz="2800" b="1" dirty="0" err="1">
                <a:latin typeface="+mn-ea"/>
                <a:ea typeface="+mn-ea"/>
              </a:rPr>
              <a:t>x,y</a:t>
            </a:r>
            <a:r>
              <a:rPr lang="en-US" altLang="zh-CN" sz="2800" b="1" dirty="0">
                <a:latin typeface="+mn-ea"/>
                <a:ea typeface="+mn-ea"/>
              </a:rPr>
              <a:t>): </a:t>
            </a:r>
            <a:r>
              <a:rPr lang="en-US" altLang="zh-CN" sz="2800" b="1" dirty="0" err="1">
                <a:latin typeface="+mn-ea"/>
                <a:ea typeface="+mn-ea"/>
                <a:sym typeface="Symbol" panose="05050102010706020507" pitchFamily="18" charset="2"/>
              </a:rPr>
              <a:t>x+y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=0 </a:t>
            </a:r>
            <a:r>
              <a:rPr lang="en-US" altLang="zh-CN" sz="2800" b="1" dirty="0">
                <a:latin typeface="+mn-ea"/>
                <a:ea typeface="+mn-ea"/>
              </a:rPr>
              <a:t>,</a:t>
            </a:r>
            <a:r>
              <a:rPr lang="en-US" altLang="zh-CN" sz="2800" b="1" dirty="0">
                <a:solidFill>
                  <a:srgbClr val="3366CC"/>
                </a:solidFill>
                <a:latin typeface="+mn-ea"/>
                <a:ea typeface="+mn-ea"/>
              </a:rPr>
              <a:t>D:</a:t>
            </a:r>
            <a:r>
              <a:rPr lang="zh-CN" altLang="en-US" sz="2800" b="1" dirty="0">
                <a:solidFill>
                  <a:srgbClr val="3366CC"/>
                </a:solidFill>
                <a:latin typeface="+mn-ea"/>
                <a:ea typeface="+mn-ea"/>
              </a:rPr>
              <a:t>自然数</a:t>
            </a:r>
            <a:r>
              <a:rPr lang="zh-CN" altLang="en-US" sz="2800" b="1" dirty="0">
                <a:latin typeface="+mn-ea"/>
                <a:ea typeface="+mn-ea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F</a:t>
            </a:r>
            <a:r>
              <a:rPr lang="zh-CN" altLang="en-US" sz="2800" b="1" dirty="0">
                <a:latin typeface="+mn-ea"/>
                <a:ea typeface="+mn-ea"/>
              </a:rPr>
              <a:t>）</a:t>
            </a:r>
          </a:p>
        </p:txBody>
      </p:sp>
      <p:sp>
        <p:nvSpPr>
          <p:cNvPr id="63509" name="Rectangle 32"/>
          <p:cNvSpPr>
            <a:spLocks noChangeArrowheads="1"/>
          </p:cNvSpPr>
          <p:nvPr/>
        </p:nvSpPr>
        <p:spPr bwMode="auto">
          <a:xfrm>
            <a:off x="4360863" y="6300788"/>
            <a:ext cx="40386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zh-CN" altLang="zh-CN" sz="2400" b="1"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2275" y="244475"/>
            <a:ext cx="3297238" cy="769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4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公式的解释</a:t>
            </a:r>
            <a:r>
              <a:rPr lang="zh-CN" altLang="en-US" sz="4400" b="1" dirty="0">
                <a:latin typeface="宋体" pitchFamily="2" charset="-122"/>
              </a:rPr>
              <a:t> </a:t>
            </a:r>
            <a:endParaRPr lang="zh-CN" altLang="en-US" sz="4400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2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2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3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2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2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32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32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3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3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8" grpId="0" autoUpdateAnimBg="0"/>
      <p:bldP spid="332809" grpId="0" animBg="1" autoUpdateAnimBg="0"/>
      <p:bldP spid="332811" grpId="0" animBg="1" autoUpdateAnimBg="0"/>
      <p:bldP spid="332814" grpId="0" animBg="1"/>
      <p:bldP spid="332816" grpId="0" animBg="1" autoUpdateAnimBg="0"/>
      <p:bldP spid="332818" grpId="0" animBg="1" autoUpdateAnimBg="0"/>
      <p:bldP spid="332822" grpId="0" autoUpdateAnimBg="0"/>
      <p:bldP spid="332823" grpId="0" autoUpdateAnimBg="0"/>
      <p:bldP spid="332828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0DEF6E-7C84-4612-AEB7-166E04288675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40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0488"/>
            <a:ext cx="8229600" cy="99060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公式的解释</a:t>
            </a:r>
            <a:r>
              <a:rPr lang="zh-CN" altLang="en-US" sz="40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159755" name="Text Box 11"/>
          <p:cNvSpPr txBox="1">
            <a:spLocks noChangeArrowheads="1"/>
          </p:cNvSpPr>
          <p:nvPr/>
        </p:nvSpPr>
        <p:spPr bwMode="auto">
          <a:xfrm>
            <a:off x="457200" y="1163638"/>
            <a:ext cx="8153400" cy="3243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25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定义</a:t>
            </a:r>
            <a:r>
              <a:rPr lang="zh-CN" altLang="en-US" sz="2800" b="1" dirty="0">
                <a:latin typeface="Times New Roman" pitchFamily="18" charset="0"/>
              </a:rPr>
              <a:t>  </a:t>
            </a:r>
            <a:r>
              <a:rPr lang="zh-CN" altLang="en-US" sz="3200" b="1" dirty="0">
                <a:latin typeface="Times New Roman" pitchFamily="18" charset="0"/>
              </a:rPr>
              <a:t>解释</a:t>
            </a:r>
            <a:r>
              <a:rPr lang="en-US" altLang="zh-CN" sz="3200" b="1" i="1" dirty="0">
                <a:latin typeface="Times New Roman" pitchFamily="18" charset="0"/>
              </a:rPr>
              <a:t>I</a:t>
            </a:r>
            <a:r>
              <a:rPr lang="zh-CN" altLang="en-US" sz="3200" b="1" dirty="0">
                <a:latin typeface="Times New Roman" pitchFamily="18" charset="0"/>
              </a:rPr>
              <a:t>由下面</a:t>
            </a:r>
            <a:r>
              <a:rPr lang="en-US" altLang="zh-CN" sz="32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4</a:t>
            </a:r>
            <a:r>
              <a:rPr lang="zh-CN" altLang="en-US" sz="3200" b="1" dirty="0">
                <a:latin typeface="Times New Roman" pitchFamily="18" charset="0"/>
              </a:rPr>
              <a:t>部分组成：</a:t>
            </a:r>
          </a:p>
          <a:p>
            <a:pPr algn="just" eaLnBrk="1" hangingPunct="1">
              <a:spcBef>
                <a:spcPct val="25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Times New Roman" pitchFamily="18" charset="0"/>
              </a:rPr>
              <a:t>   (a) </a:t>
            </a:r>
            <a:r>
              <a:rPr lang="zh-CN" altLang="en-US" sz="2800" b="1" dirty="0">
                <a:latin typeface="Times New Roman" pitchFamily="18" charset="0"/>
              </a:rPr>
              <a:t>非空个体域</a:t>
            </a:r>
            <a:r>
              <a:rPr lang="en-US" altLang="zh-CN" sz="2800" b="1" i="1" dirty="0">
                <a:latin typeface="Times New Roman" pitchFamily="18" charset="0"/>
              </a:rPr>
              <a:t>D</a:t>
            </a:r>
            <a:r>
              <a:rPr lang="en-US" altLang="zh-CN" sz="2800" b="1" i="1" baseline="-30000" dirty="0">
                <a:latin typeface="Times New Roman" pitchFamily="18" charset="0"/>
              </a:rPr>
              <a:t>I</a:t>
            </a:r>
            <a:endParaRPr lang="en-US" altLang="zh-CN" sz="2800" b="1" dirty="0">
              <a:latin typeface="Times New Roman" pitchFamily="18" charset="0"/>
            </a:endParaRPr>
          </a:p>
          <a:p>
            <a:pPr algn="just" eaLnBrk="1" hangingPunct="1">
              <a:spcBef>
                <a:spcPct val="25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Times New Roman" pitchFamily="18" charset="0"/>
              </a:rPr>
              <a:t>   (b) </a:t>
            </a:r>
            <a:r>
              <a:rPr lang="zh-CN" altLang="en-US" sz="2800" b="1" dirty="0">
                <a:latin typeface="Times New Roman" pitchFamily="18" charset="0"/>
              </a:rPr>
              <a:t>对每一个命题常项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</a:rPr>
              <a:t>指定一个 </a:t>
            </a:r>
            <a:r>
              <a:rPr lang="en-US" altLang="zh-CN" sz="2800" b="1" i="1" dirty="0">
                <a:latin typeface="Times New Roman" pitchFamily="18" charset="0"/>
              </a:rPr>
              <a:t>D</a:t>
            </a:r>
            <a:r>
              <a:rPr lang="en-US" altLang="zh-CN" sz="2800" b="1" i="1" baseline="-30000" dirty="0">
                <a:latin typeface="Times New Roman" pitchFamily="18" charset="0"/>
              </a:rPr>
              <a:t>I</a:t>
            </a:r>
            <a:r>
              <a:rPr lang="zh-CN" altLang="en-US" sz="2800" b="1" dirty="0">
                <a:latin typeface="Times New Roman" pitchFamily="18" charset="0"/>
              </a:rPr>
              <a:t>的元素</a:t>
            </a:r>
          </a:p>
          <a:p>
            <a:pPr algn="just" eaLnBrk="1" hangingPunct="1">
              <a:spcBef>
                <a:spcPct val="25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800" b="1" dirty="0">
                <a:latin typeface="Times New Roman" pitchFamily="18" charset="0"/>
              </a:rPr>
              <a:t>   </a:t>
            </a:r>
            <a:r>
              <a:rPr lang="en-US" altLang="zh-CN" sz="2800" b="1" dirty="0">
                <a:latin typeface="Times New Roman" pitchFamily="18" charset="0"/>
              </a:rPr>
              <a:t>(c) </a:t>
            </a:r>
            <a:r>
              <a:rPr lang="zh-CN" altLang="en-US" sz="2800" b="1" dirty="0">
                <a:latin typeface="Times New Roman" pitchFamily="18" charset="0"/>
              </a:rPr>
              <a:t>对每一个函数符号</a:t>
            </a:r>
            <a:r>
              <a:rPr lang="en-US" altLang="zh-CN" sz="2800" b="1" i="1" dirty="0">
                <a:latin typeface="Times New Roman" pitchFamily="18" charset="0"/>
              </a:rPr>
              <a:t>f</a:t>
            </a:r>
            <a:r>
              <a:rPr lang="zh-CN" altLang="en-US" sz="2800" b="1" dirty="0">
                <a:latin typeface="Times New Roman" pitchFamily="18" charset="0"/>
              </a:rPr>
              <a:t>指定一个</a:t>
            </a:r>
            <a:r>
              <a:rPr lang="en-US" altLang="zh-CN" sz="2800" b="1" i="1" dirty="0">
                <a:latin typeface="Times New Roman" pitchFamily="18" charset="0"/>
              </a:rPr>
              <a:t>D</a:t>
            </a:r>
            <a:r>
              <a:rPr lang="en-US" altLang="zh-CN" sz="2800" b="1" i="1" baseline="-30000" dirty="0">
                <a:latin typeface="Times New Roman" pitchFamily="18" charset="0"/>
              </a:rPr>
              <a:t>I</a:t>
            </a:r>
            <a:r>
              <a:rPr lang="zh-CN" altLang="en-US" sz="2800" b="1" dirty="0">
                <a:latin typeface="Times New Roman" pitchFamily="18" charset="0"/>
              </a:rPr>
              <a:t>上的函数</a:t>
            </a:r>
          </a:p>
          <a:p>
            <a:pPr eaLnBrk="1" hangingPunct="1">
              <a:spcBef>
                <a:spcPct val="25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800" b="1" dirty="0">
                <a:latin typeface="Times New Roman" pitchFamily="18" charset="0"/>
              </a:rPr>
              <a:t>   </a:t>
            </a:r>
            <a:r>
              <a:rPr lang="en-US" altLang="zh-CN" sz="2800" b="1" dirty="0">
                <a:latin typeface="Times New Roman" pitchFamily="18" charset="0"/>
              </a:rPr>
              <a:t>(d) </a:t>
            </a:r>
            <a:r>
              <a:rPr lang="zh-CN" altLang="en-US" sz="2800" b="1" dirty="0">
                <a:latin typeface="Times New Roman" pitchFamily="18" charset="0"/>
              </a:rPr>
              <a:t>对每一个谓词符号</a:t>
            </a:r>
            <a:r>
              <a:rPr lang="en-US" altLang="zh-CN" sz="2800" b="1" i="1" dirty="0">
                <a:latin typeface="Times New Roman" pitchFamily="18" charset="0"/>
              </a:rPr>
              <a:t>F</a:t>
            </a:r>
            <a:r>
              <a:rPr lang="zh-CN" altLang="en-US" sz="2800" b="1" dirty="0">
                <a:latin typeface="Times New Roman" pitchFamily="18" charset="0"/>
              </a:rPr>
              <a:t>指定一个</a:t>
            </a:r>
            <a:r>
              <a:rPr lang="en-US" altLang="zh-CN" sz="2800" b="1" i="1" dirty="0">
                <a:latin typeface="Times New Roman" pitchFamily="18" charset="0"/>
              </a:rPr>
              <a:t>D</a:t>
            </a:r>
            <a:r>
              <a:rPr lang="en-US" altLang="zh-CN" sz="2800" b="1" i="1" baseline="-30000" dirty="0">
                <a:latin typeface="Times New Roman" pitchFamily="18" charset="0"/>
              </a:rPr>
              <a:t>I</a:t>
            </a:r>
            <a:r>
              <a:rPr lang="zh-CN" altLang="en-US" sz="2800" b="1" dirty="0">
                <a:latin typeface="Times New Roman" pitchFamily="18" charset="0"/>
              </a:rPr>
              <a:t>上的谓词</a:t>
            </a:r>
          </a:p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endParaRPr lang="en-US" altLang="zh-CN" sz="2400" b="1" dirty="0">
              <a:latin typeface="宋体" pitchFamily="2" charset="-122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533400" y="4090158"/>
            <a:ext cx="8153400" cy="251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rgbClr val="00008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说明：</a:t>
            </a:r>
          </a:p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Times New Roman" pitchFamily="18" charset="0"/>
              </a:rPr>
              <a:t>1</a:t>
            </a:r>
            <a:r>
              <a:rPr lang="zh-CN" altLang="en-US" sz="2400" b="1" dirty="0">
                <a:latin typeface="Times New Roman" pitchFamily="18" charset="0"/>
              </a:rPr>
              <a:t>、将公式的</a:t>
            </a:r>
            <a:r>
              <a:rPr lang="zh-CN" altLang="en-US" sz="24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个体常项</a:t>
            </a:r>
            <a:r>
              <a:rPr lang="zh-CN" altLang="en-US" sz="2400" b="1" dirty="0">
                <a:latin typeface="Times New Roman" pitchFamily="18" charset="0"/>
              </a:rPr>
              <a:t>用</a:t>
            </a:r>
            <a:r>
              <a:rPr lang="en-US" altLang="zh-CN" sz="2400" b="1" i="1" dirty="0">
                <a:latin typeface="Times New Roman" pitchFamily="18" charset="0"/>
              </a:rPr>
              <a:t>I</a:t>
            </a:r>
            <a:r>
              <a:rPr lang="zh-CN" altLang="en-US" sz="2400" b="1" dirty="0">
                <a:latin typeface="Times New Roman" pitchFamily="18" charset="0"/>
              </a:rPr>
              <a:t>的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特定常项</a:t>
            </a:r>
            <a:r>
              <a:rPr lang="zh-CN" altLang="en-US" sz="2400" b="1" dirty="0">
                <a:latin typeface="Times New Roman" pitchFamily="18" charset="0"/>
              </a:rPr>
              <a:t>代替，</a:t>
            </a:r>
            <a:r>
              <a:rPr lang="zh-CN" altLang="en-US" sz="24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函数和谓词</a:t>
            </a:r>
            <a:r>
              <a:rPr lang="zh-CN" altLang="en-US" sz="2400" b="1" dirty="0">
                <a:latin typeface="Times New Roman" pitchFamily="18" charset="0"/>
              </a:rPr>
              <a:t>用</a:t>
            </a:r>
            <a:r>
              <a:rPr lang="en-US" altLang="zh-CN" sz="2400" b="1" i="1" dirty="0">
                <a:latin typeface="Times New Roman" pitchFamily="18" charset="0"/>
              </a:rPr>
              <a:t>I</a:t>
            </a:r>
          </a:p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400" b="1" i="1" dirty="0">
                <a:latin typeface="Times New Roman" pitchFamily="18" charset="0"/>
              </a:rPr>
              <a:t>     </a:t>
            </a:r>
            <a:r>
              <a:rPr lang="zh-CN" altLang="en-US" sz="2400" b="1" dirty="0">
                <a:latin typeface="Times New Roman" pitchFamily="18" charset="0"/>
              </a:rPr>
              <a:t>的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特定函数和谓词</a:t>
            </a:r>
            <a:r>
              <a:rPr lang="zh-CN" altLang="en-US" sz="2400" b="1" dirty="0">
                <a:latin typeface="Times New Roman" pitchFamily="18" charset="0"/>
              </a:rPr>
              <a:t>代替。</a:t>
            </a:r>
          </a:p>
          <a:p>
            <a:pPr algn="just" eaLnBrk="1" hangingPunct="1"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Times New Roman" pitchFamily="18" charset="0"/>
              </a:rPr>
              <a:t>2</a:t>
            </a:r>
            <a:r>
              <a:rPr lang="zh-CN" altLang="en-US" sz="2400" b="1" dirty="0">
                <a:latin typeface="Times New Roman" pitchFamily="18" charset="0"/>
              </a:rPr>
              <a:t>、被解释的公式不一定全部包含解释中的</a:t>
            </a:r>
            <a:r>
              <a:rPr lang="en-US" altLang="zh-CN" sz="2400" b="1" dirty="0">
                <a:latin typeface="Times New Roman" pitchFamily="18" charset="0"/>
              </a:rPr>
              <a:t>4</a:t>
            </a:r>
            <a:r>
              <a:rPr lang="zh-CN" altLang="en-US" sz="2400" b="1" dirty="0">
                <a:latin typeface="Times New Roman" pitchFamily="18" charset="0"/>
              </a:rPr>
              <a:t>部分。</a:t>
            </a:r>
            <a:endParaRPr lang="en-US" altLang="zh-CN" sz="2400" b="1" dirty="0">
              <a:latin typeface="Times New Roman" pitchFamily="18" charset="0"/>
            </a:endParaRPr>
          </a:p>
          <a:p>
            <a:pPr algn="just" eaLnBrk="1" hangingPunct="1"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Times New Roman" pitchFamily="18" charset="0"/>
              </a:rPr>
              <a:t>3</a:t>
            </a:r>
            <a:r>
              <a:rPr lang="zh-CN" altLang="en-US" sz="2400" b="1" dirty="0">
                <a:latin typeface="Times New Roman" pitchFamily="18" charset="0"/>
              </a:rPr>
              <a:t>、</a:t>
            </a:r>
            <a:r>
              <a:rPr lang="zh-CN" altLang="en-US" sz="24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闭式</a:t>
            </a:r>
            <a:r>
              <a:rPr lang="zh-CN" altLang="en-US" sz="2400" b="1" dirty="0">
                <a:latin typeface="Times New Roman" pitchFamily="18" charset="0"/>
              </a:rPr>
              <a:t>在任何解释下都是命题。</a:t>
            </a:r>
          </a:p>
          <a:p>
            <a:pPr algn="just" eaLnBrk="1" hangingPunct="1"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Times New Roman" pitchFamily="18" charset="0"/>
              </a:rPr>
              <a:t>4</a:t>
            </a:r>
            <a:r>
              <a:rPr lang="zh-CN" altLang="en-US" sz="2400" b="1" dirty="0">
                <a:latin typeface="Times New Roman" pitchFamily="18" charset="0"/>
              </a:rPr>
              <a:t>、</a:t>
            </a:r>
            <a:r>
              <a:rPr lang="zh-CN" altLang="en-US" sz="24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开式</a:t>
            </a:r>
            <a:r>
              <a:rPr lang="zh-CN" altLang="en-US" sz="2400" b="1" dirty="0">
                <a:latin typeface="宋体" pitchFamily="2" charset="-122"/>
              </a:rPr>
              <a:t>在某些解释下也可能是命题。</a:t>
            </a:r>
            <a:endParaRPr lang="en-US" altLang="zh-CN" sz="24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27EDF3-0104-49A7-80AA-CA378E9C4D8C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0"/>
            <a:ext cx="7561262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2.1 </a:t>
            </a:r>
            <a:r>
              <a:rPr lang="zh-CN" alt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一阶逻辑基本概念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770563"/>
            <a:ext cx="8229600" cy="355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800" b="1">
                <a:latin typeface="宋体" panose="02010600030101010101" pitchFamily="2" charset="-122"/>
              </a:rPr>
              <a:t>                       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436653" y="1484784"/>
            <a:ext cx="8077200" cy="347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7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个体词</a:t>
            </a:r>
            <a:endParaRPr lang="en-US" altLang="zh-C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7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谓词</a:t>
            </a:r>
            <a:endParaRPr lang="en-US" altLang="zh-C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7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量词</a:t>
            </a:r>
            <a:endParaRPr lang="en-US" altLang="zh-C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7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一阶逻辑中命题符号化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FE213A-3CCB-40E3-91CF-214A8915579B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1400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229600" cy="1219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公式的解释与分类</a:t>
            </a:r>
            <a:r>
              <a:rPr lang="zh-CN" altLang="en-US" sz="4000" b="1" dirty="0">
                <a:latin typeface="宋体" pitchFamily="2" charset="-122"/>
              </a:rPr>
              <a:t> 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032" y="1356518"/>
            <a:ext cx="8229600" cy="4751388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例子：给定公式 </a:t>
            </a:r>
            <a:r>
              <a:rPr lang="en-US" altLang="zh-CN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))</a:t>
            </a:r>
          </a:p>
          <a:p>
            <a:pPr algn="just" eaLnBrk="1" hangingPunct="1">
              <a:buFontTx/>
              <a:buNone/>
            </a:pPr>
            <a:r>
              <a:rPr lang="zh-CN" altLang="en-US" b="1" u="sng" dirty="0">
                <a:solidFill>
                  <a:srgbClr val="3366CC"/>
                </a:solidFill>
                <a:latin typeface="Times New Roman" panose="02020603050405020304" pitchFamily="18" charset="0"/>
              </a:rPr>
              <a:t>成真解释</a:t>
            </a:r>
            <a:r>
              <a:rPr lang="en-US" altLang="zh-CN" b="1" dirty="0">
                <a:latin typeface="Times New Roman" panose="02020603050405020304" pitchFamily="18" charset="0"/>
              </a:rPr>
              <a:t>: </a:t>
            </a:r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</a:rPr>
              <a:t>个体域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b="1" i="1" dirty="0">
                <a:solidFill>
                  <a:srgbClr val="00B05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b="1" i="1" dirty="0">
                <a:solidFill>
                  <a:srgbClr val="00B05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00B05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b="1" i="1" dirty="0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&gt;2, </a:t>
            </a:r>
            <a:r>
              <a:rPr lang="en-US" altLang="zh-CN" b="1" i="1" dirty="0">
                <a:solidFill>
                  <a:srgbClr val="00B05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00B05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</a:rPr>
              <a:t>): </a:t>
            </a:r>
            <a:r>
              <a:rPr lang="en-US" altLang="zh-CN" b="1" i="1" dirty="0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&gt;1</a:t>
            </a:r>
          </a:p>
          <a:p>
            <a:pPr algn="just" eaLnBrk="1" hangingPunct="1"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代入得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=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&gt;2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&gt;1)       </a:t>
            </a:r>
            <a:r>
              <a:rPr lang="zh-CN" altLang="en-US" b="1" dirty="0">
                <a:latin typeface="Times New Roman" panose="02020603050405020304" pitchFamily="18" charset="0"/>
              </a:rPr>
              <a:t>真命题</a:t>
            </a:r>
          </a:p>
          <a:p>
            <a:pPr algn="just" eaLnBrk="1" hangingPunct="1">
              <a:buFontTx/>
              <a:buNone/>
            </a:pPr>
            <a:r>
              <a:rPr lang="zh-CN" altLang="en-US" b="1" u="sng" dirty="0">
                <a:solidFill>
                  <a:srgbClr val="3366CC"/>
                </a:solidFill>
                <a:latin typeface="Times New Roman" panose="02020603050405020304" pitchFamily="18" charset="0"/>
              </a:rPr>
              <a:t>成假解释</a:t>
            </a:r>
            <a:r>
              <a:rPr lang="en-US" altLang="zh-CN" b="1" dirty="0">
                <a:latin typeface="Times New Roman" panose="02020603050405020304" pitchFamily="18" charset="0"/>
              </a:rPr>
              <a:t>: </a:t>
            </a:r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</a:rPr>
              <a:t>个体域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b="1" i="1" dirty="0">
                <a:solidFill>
                  <a:srgbClr val="00B05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b="1" i="1" dirty="0">
                <a:solidFill>
                  <a:srgbClr val="00B05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00B05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b="1" i="1" dirty="0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&gt;1, </a:t>
            </a:r>
            <a:r>
              <a:rPr lang="en-US" altLang="zh-CN" b="1" i="1" dirty="0">
                <a:solidFill>
                  <a:srgbClr val="00B05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00B05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</a:rPr>
              <a:t>): </a:t>
            </a:r>
            <a:r>
              <a:rPr lang="en-US" altLang="zh-CN" b="1" i="1" dirty="0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&gt;2</a:t>
            </a:r>
          </a:p>
          <a:p>
            <a:pPr algn="just" eaLnBrk="1" hangingPunct="1"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代入得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=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&gt;1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&gt;2)       </a:t>
            </a:r>
            <a:r>
              <a:rPr lang="zh-CN" altLang="en-US" b="1" dirty="0">
                <a:latin typeface="Times New Roman" panose="02020603050405020304" pitchFamily="18" charset="0"/>
              </a:rPr>
              <a:t>假命题</a:t>
            </a:r>
          </a:p>
          <a:p>
            <a:pPr algn="just" eaLnBrk="1" hangingPunct="1">
              <a:buFontTx/>
              <a:buNone/>
            </a:pPr>
            <a:endParaRPr lang="zh-CN" altLang="en-US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问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 dirty="0">
                <a:solidFill>
                  <a:srgbClr val="00B05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 dirty="0">
                <a:solidFill>
                  <a:srgbClr val="00B05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 </a:t>
            </a:r>
            <a:r>
              <a:rPr lang="zh-CN" altLang="en-US" b="1" dirty="0">
                <a:latin typeface="Times New Roman" panose="02020603050405020304" pitchFamily="18" charset="0"/>
              </a:rPr>
              <a:t>有成真解释吗？</a:t>
            </a:r>
          </a:p>
          <a:p>
            <a:pPr eaLnBrk="1" hangingPunct="1"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 dirty="0">
                <a:solidFill>
                  <a:srgbClr val="00B05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 </a:t>
            </a:r>
            <a:r>
              <a:rPr lang="zh-CN" altLang="en-US" b="1" dirty="0">
                <a:latin typeface="Times New Roman" panose="02020603050405020304" pitchFamily="18" charset="0"/>
              </a:rPr>
              <a:t>有成假解释吗？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FABD1E-61CC-4E35-AB06-41E0D63BB48A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z="1400"/>
          </a:p>
        </p:txBody>
      </p:sp>
      <p:sp>
        <p:nvSpPr>
          <p:cNvPr id="182274" name="Text Box 2"/>
          <p:cNvSpPr txBox="1">
            <a:spLocks noChangeArrowheads="1"/>
          </p:cNvSpPr>
          <p:nvPr/>
        </p:nvSpPr>
        <p:spPr bwMode="auto">
          <a:xfrm>
            <a:off x="381000" y="680483"/>
            <a:ext cx="8305800" cy="5841599"/>
          </a:xfrm>
          <a:prstGeom prst="rect">
            <a:avLst/>
          </a:prstGeom>
          <a:solidFill>
            <a:srgbClr val="D9F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</a:rPr>
              <a:t>1  </a:t>
            </a:r>
            <a:r>
              <a:rPr lang="zh-CN" altLang="en-US" sz="2800" b="1" dirty="0">
                <a:latin typeface="Times New Roman" panose="02020603050405020304" pitchFamily="18" charset="0"/>
              </a:rPr>
              <a:t>判断下列谓词公式的真假。给定解释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</a:rPr>
              <a:t>如下：</a:t>
            </a:r>
          </a:p>
          <a:p>
            <a:pPr algn="just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(a) </a:t>
            </a:r>
            <a:r>
              <a:rPr lang="en-US" altLang="zh-CN" sz="2400" b="1" i="1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D</a:t>
            </a:r>
            <a:r>
              <a:rPr lang="en-US" altLang="zh-CN" sz="2400" b="1" i="1" baseline="-30000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zh-CN" altLang="en-US" sz="24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＝</a:t>
            </a:r>
            <a:r>
              <a:rPr lang="en-US" altLang="zh-CN" sz="24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{2,3}</a:t>
            </a:r>
            <a:r>
              <a:rPr lang="zh-CN" altLang="en-US" sz="2400" b="1" dirty="0">
                <a:latin typeface="Times New Roman" panose="02020603050405020304" pitchFamily="18" charset="0"/>
              </a:rPr>
              <a:t>，  </a:t>
            </a:r>
          </a:p>
          <a:p>
            <a:pPr algn="just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</a:t>
            </a:r>
            <a:r>
              <a:rPr lang="en-US" altLang="zh-CN" sz="2400" b="1" dirty="0">
                <a:latin typeface="Times New Roman" panose="02020603050405020304" pitchFamily="18" charset="0"/>
              </a:rPr>
              <a:t>(b) 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400" b="1" i="1" baseline="-30000" dirty="0">
                <a:latin typeface="Times New Roman" panose="02020603050405020304" pitchFamily="18" charset="0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</a:rPr>
              <a:t>中特定元素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=2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</a:p>
          <a:p>
            <a:pPr algn="just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</a:t>
            </a:r>
            <a:r>
              <a:rPr lang="en-US" altLang="zh-CN" sz="2400" b="1" dirty="0">
                <a:latin typeface="Times New Roman" panose="02020603050405020304" pitchFamily="18" charset="0"/>
              </a:rPr>
              <a:t>(c) 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400" b="1" i="1" baseline="-30000" dirty="0">
                <a:latin typeface="Times New Roman" panose="02020603050405020304" pitchFamily="18" charset="0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</a:rPr>
              <a:t>上特定函数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 : 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</a:rPr>
              <a:t>(2)=3,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</a:rPr>
              <a:t>(3)=2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</a:p>
          <a:p>
            <a:pPr algn="just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</a:t>
            </a:r>
            <a:r>
              <a:rPr lang="en-US" altLang="zh-CN" sz="2400" b="1" dirty="0">
                <a:latin typeface="Times New Roman" panose="02020603050405020304" pitchFamily="18" charset="0"/>
              </a:rPr>
              <a:t>(d)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400" b="1" i="1" baseline="-30000" dirty="0">
                <a:latin typeface="Times New Roman" panose="02020603050405020304" pitchFamily="18" charset="0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</a:rPr>
              <a:t>上特定谓词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 :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</a:rPr>
              <a:t>(2)=0,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</a:rPr>
              <a:t>(3)=1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</a:p>
          <a:p>
            <a:pPr algn="just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G(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为</a:t>
            </a:r>
            <a:r>
              <a:rPr lang="en-US" altLang="zh-CN" sz="2400" b="1" dirty="0">
                <a:latin typeface="Times New Roman" panose="02020603050405020304" pitchFamily="18" charset="0"/>
              </a:rPr>
              <a:t>G(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j</a:t>
            </a:r>
            <a:r>
              <a:rPr lang="en-US" altLang="zh-CN" sz="2400" b="1" dirty="0">
                <a:latin typeface="Times New Roman" panose="02020603050405020304" pitchFamily="18" charset="0"/>
              </a:rPr>
              <a:t>)=1, </a:t>
            </a:r>
            <a:r>
              <a:rPr lang="zh-CN" altLang="en-US" sz="2400" b="1" dirty="0">
                <a:latin typeface="Times New Roman" panose="02020603050405020304" pitchFamily="18" charset="0"/>
              </a:rPr>
              <a:t>其中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j = 2, 3          </a:t>
            </a:r>
          </a:p>
          <a:p>
            <a:pPr algn="just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）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G(</a:t>
            </a:r>
            <a:r>
              <a:rPr lang="en-US" altLang="zh-CN" sz="24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4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))</a:t>
            </a:r>
          </a:p>
          <a:p>
            <a:pPr eaLnBrk="1" hangingPunct="1">
              <a:buFontTx/>
              <a:buNone/>
            </a:pPr>
            <a:r>
              <a:rPr lang="en-US" altLang="zh-CN" sz="2400" dirty="0"/>
              <a:t> 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sz="2400" b="1" dirty="0">
                <a:latin typeface="Times New Roman" panose="02020603050405020304" pitchFamily="18" charset="0"/>
              </a:rPr>
              <a:t>（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</a:rPr>
              <a:t>(2)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b="1" dirty="0">
                <a:latin typeface="Times New Roman" panose="02020603050405020304" pitchFamily="18" charset="0"/>
              </a:rPr>
              <a:t>G(2,2))    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zh-CN" altLang="en-US" sz="2400" b="1" dirty="0">
                <a:latin typeface="Times New Roman" panose="02020603050405020304" pitchFamily="18" charset="0"/>
              </a:rPr>
              <a:t>（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</a:rPr>
              <a:t>(3)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b="1" dirty="0">
                <a:latin typeface="Times New Roman" panose="02020603050405020304" pitchFamily="18" charset="0"/>
              </a:rPr>
              <a:t>G(3,2)) 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 (0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1)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(1 1)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0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假命题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2)   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))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G(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)) )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 </a:t>
            </a:r>
            <a:r>
              <a:rPr lang="en-US" altLang="zh-CN" sz="2400" b="1" dirty="0">
                <a:latin typeface="Times New Roman" panose="02020603050405020304" pitchFamily="18" charset="0"/>
              </a:rPr>
              <a:t>(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</a:rPr>
              <a:t>(2))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b="1" dirty="0">
                <a:latin typeface="Times New Roman" panose="02020603050405020304" pitchFamily="18" charset="0"/>
              </a:rPr>
              <a:t>G(2,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</a:rPr>
              <a:t>(2)) )   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</a:rPr>
              <a:t>(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</a:rPr>
              <a:t>(3))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b="1" dirty="0">
                <a:latin typeface="Times New Roman" panose="02020603050405020304" pitchFamily="18" charset="0"/>
              </a:rPr>
              <a:t>G(3,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</a:rPr>
              <a:t>(3)) ) 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 </a:t>
            </a:r>
            <a:r>
              <a:rPr lang="en-US" altLang="zh-CN" sz="2400" b="1" dirty="0">
                <a:latin typeface="Times New Roman" panose="02020603050405020304" pitchFamily="18" charset="0"/>
              </a:rPr>
              <a:t>(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</a:rPr>
              <a:t>(3)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b="1" dirty="0">
                <a:latin typeface="Times New Roman" panose="02020603050405020304" pitchFamily="18" charset="0"/>
              </a:rPr>
              <a:t>G(2, 3) )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</a:rPr>
              <a:t>(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</a:rPr>
              <a:t>(2)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b="1" dirty="0">
                <a:latin typeface="Times New Roman" panose="02020603050405020304" pitchFamily="18" charset="0"/>
              </a:rPr>
              <a:t>G(3, 2) )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 </a:t>
            </a:r>
            <a:r>
              <a:rPr lang="en-US" altLang="zh-CN" sz="2400" b="1" dirty="0">
                <a:latin typeface="Times New Roman" panose="02020603050405020304" pitchFamily="18" charset="0"/>
              </a:rPr>
              <a:t>( 1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 1</a:t>
            </a:r>
            <a:r>
              <a:rPr lang="en-US" altLang="zh-CN" sz="2400" b="1" dirty="0">
                <a:latin typeface="Times New Roman" panose="02020603050405020304" pitchFamily="18" charset="0"/>
              </a:rPr>
              <a:t> )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( 0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b="1" dirty="0">
                <a:latin typeface="Times New Roman" panose="02020603050405020304" pitchFamily="18" charset="0"/>
              </a:rPr>
              <a:t>1 )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1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真命题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22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22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22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028978-912C-4AFF-ADBE-71B2B3AEBE01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zh-CN" sz="1400"/>
          </a:p>
        </p:txBody>
      </p:sp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359514" y="812165"/>
            <a:ext cx="8305800" cy="5909310"/>
          </a:xfrm>
          <a:prstGeom prst="rect">
            <a:avLst/>
          </a:prstGeom>
          <a:solidFill>
            <a:srgbClr val="D9F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</a:rPr>
              <a:t>2  </a:t>
            </a:r>
            <a:r>
              <a:rPr lang="zh-CN" altLang="en-US" sz="2800" b="1" dirty="0">
                <a:latin typeface="Times New Roman" panose="02020603050405020304" pitchFamily="18" charset="0"/>
              </a:rPr>
              <a:t>判断下列谓词公式的真假。给定解释：</a:t>
            </a:r>
          </a:p>
          <a:p>
            <a:pPr algn="just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</a:t>
            </a:r>
            <a:r>
              <a:rPr lang="en-US" altLang="zh-CN" sz="2800" b="1" dirty="0">
                <a:latin typeface="Times New Roman" panose="02020603050405020304" pitchFamily="18" charset="0"/>
              </a:rPr>
              <a:t>(a) </a:t>
            </a:r>
            <a:r>
              <a:rPr lang="zh-CN" altLang="en-US" sz="28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个体域为自然数集合</a:t>
            </a:r>
            <a:r>
              <a:rPr lang="en-US" altLang="zh-CN" sz="2800" b="1" i="1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D</a:t>
            </a:r>
            <a:r>
              <a:rPr lang="en-US" altLang="zh-CN" sz="2800" b="1" i="1" baseline="-30000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</a:t>
            </a:r>
            <a:endParaRPr lang="en-US" altLang="zh-CN" sz="2800" b="1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algn="just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(b) 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中特定元素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=0</a:t>
            </a:r>
          </a:p>
          <a:p>
            <a:pPr algn="just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(c) 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上特定函数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latin typeface="Times New Roman" panose="02020603050405020304" pitchFamily="18" charset="0"/>
              </a:rPr>
              <a:t>)=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x+y</a:t>
            </a:r>
            <a:r>
              <a:rPr lang="en-US" altLang="zh-CN" sz="2800" b="1" dirty="0">
                <a:latin typeface="Times New Roman" panose="02020603050405020304" pitchFamily="18" charset="0"/>
              </a:rPr>
              <a:t> 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latin typeface="Times New Roman" panose="02020603050405020304" pitchFamily="18" charset="0"/>
              </a:rPr>
              <a:t>)=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</a:p>
          <a:p>
            <a:pPr algn="just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(d)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上特定谓词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 = y</a:t>
            </a:r>
            <a:r>
              <a:rPr lang="en-US" altLang="zh-CN" sz="2800" b="1" dirty="0">
                <a:latin typeface="Times New Roman" panose="02020603050405020304" pitchFamily="18" charset="0"/>
              </a:rPr>
              <a:t>          </a:t>
            </a:r>
            <a:endParaRPr lang="en-US" altLang="zh-CN" sz="2800" b="1" i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）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x,</a:t>
            </a:r>
            <a:r>
              <a:rPr lang="en-US" altLang="zh-CN" sz="2800" b="1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), 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 ∙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</a:rPr>
              <a:t> 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∙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0=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          </a:t>
            </a:r>
            <a:r>
              <a:rPr lang="zh-CN" alt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假命题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2)   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 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x,</a:t>
            </a:r>
            <a:r>
              <a:rPr lang="en-US" altLang="zh-CN" sz="2800" b="1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), 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y,</a:t>
            </a:r>
            <a:r>
              <a:rPr lang="en-US" altLang="zh-CN" sz="2800" b="1" i="1" dirty="0" err="1">
                <a:solidFill>
                  <a:srgbClr val="FF99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), 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  )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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(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0+x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y+0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  )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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zh-CN" sz="2800" b="1" dirty="0">
                <a:latin typeface="Times New Roman" panose="02020603050405020304" pitchFamily="18" charset="0"/>
              </a:rPr>
              <a:t>( 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x=y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y=x</a:t>
            </a:r>
            <a:r>
              <a:rPr lang="en-US" altLang="zh-CN" sz="2800" b="1" dirty="0">
                <a:latin typeface="Times New Roman" panose="02020603050405020304" pitchFamily="18" charset="0"/>
              </a:rPr>
              <a:t>)  )                   </a:t>
            </a:r>
            <a:r>
              <a:rPr lang="zh-CN" alt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真命题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3)  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F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), 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y,</a:t>
            </a:r>
            <a:r>
              <a:rPr lang="en-US" altLang="zh-CN" sz="2800" b="1" i="1" dirty="0" err="1">
                <a:solidFill>
                  <a:srgbClr val="00008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rgbClr val="00008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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x+y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y+z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x+y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y+z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                  </a:t>
            </a:r>
            <a:r>
              <a:rPr lang="zh-CN" alt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不是命题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3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3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3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32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50310" y="6248747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F28EAC-EDCD-4C54-A622-AAAAB8DE5D84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zh-CN" sz="1400" dirty="0"/>
          </a:p>
        </p:txBody>
      </p:sp>
      <p:sp>
        <p:nvSpPr>
          <p:cNvPr id="73731" name="Text Box 11"/>
          <p:cNvSpPr txBox="1">
            <a:spLocks noChangeArrowheads="1"/>
          </p:cNvSpPr>
          <p:nvPr/>
        </p:nvSpPr>
        <p:spPr bwMode="auto">
          <a:xfrm>
            <a:off x="395536" y="1268760"/>
            <a:ext cx="7993260" cy="5262979"/>
          </a:xfrm>
          <a:prstGeom prst="rect">
            <a:avLst/>
          </a:prstGeom>
          <a:solidFill>
            <a:srgbClr val="D9F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例</a:t>
            </a:r>
            <a:r>
              <a:rPr lang="en-US" altLang="zh-CN" sz="2800" b="1" dirty="0">
                <a:latin typeface="宋体" panose="02010600030101010101" pitchFamily="2" charset="-122"/>
              </a:rPr>
              <a:t>3 </a:t>
            </a:r>
            <a:r>
              <a:rPr lang="zh-CN" altLang="en-US" sz="2800" b="1" dirty="0">
                <a:latin typeface="宋体" panose="02010600030101010101" pitchFamily="2" charset="-122"/>
              </a:rPr>
              <a:t>给定解释</a:t>
            </a:r>
            <a:r>
              <a:rPr lang="en-US" altLang="zh-CN" sz="2800" b="1" i="1" dirty="0">
                <a:latin typeface="宋体" panose="02010600030101010101" pitchFamily="2" charset="-122"/>
              </a:rPr>
              <a:t>I </a:t>
            </a:r>
            <a:r>
              <a:rPr lang="zh-CN" altLang="en-US" sz="2800" b="1" dirty="0">
                <a:latin typeface="宋体" panose="02010600030101010101" pitchFamily="2" charset="-122"/>
              </a:rPr>
              <a:t>如下</a:t>
            </a:r>
            <a:r>
              <a:rPr lang="en-US" altLang="zh-CN" sz="2800" b="1" dirty="0">
                <a:latin typeface="宋体" panose="02010600030101010101" pitchFamily="2" charset="-122"/>
              </a:rPr>
              <a:t>: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zh-CN" altLang="en-US" sz="28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个体域 </a:t>
            </a:r>
            <a:r>
              <a:rPr lang="en-US" altLang="zh-CN" sz="2800" b="1" i="1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</a:rPr>
              <a:t>函数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latin typeface="Times New Roman" panose="02020603050405020304" pitchFamily="18" charset="0"/>
              </a:rPr>
              <a:t>)=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x+y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</a:rPr>
              <a:t>谓词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说明下列公式在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 </a:t>
            </a:r>
            <a:r>
              <a:rPr lang="zh-CN" altLang="en-US" sz="2800" b="1" dirty="0">
                <a:latin typeface="Times New Roman" panose="02020603050405020304" pitchFamily="18" charset="0"/>
              </a:rPr>
              <a:t>下的涵义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</a:rPr>
              <a:t>并讨论真值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(1)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z</a:t>
            </a:r>
            <a:r>
              <a:rPr lang="en-US" altLang="zh-CN" sz="28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), 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737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089398"/>
              </p:ext>
            </p:extLst>
          </p:nvPr>
        </p:nvGraphicFramePr>
        <p:xfrm>
          <a:off x="2051720" y="2924944"/>
          <a:ext cx="237172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990170" imgH="203112" progId="">
                  <p:embed/>
                </p:oleObj>
              </mc:Choice>
              <mc:Fallback>
                <p:oleObj name="公式" r:id="rId4" imgW="990170" imgH="203112" progId="">
                  <p:embed/>
                  <p:pic>
                    <p:nvPicPr>
                      <p:cNvPr id="0" name="Picture 2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924944"/>
                        <a:ext cx="2371725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48" name="Text Box 8"/>
          <p:cNvSpPr txBox="1">
            <a:spLocks noChangeArrowheads="1"/>
          </p:cNvSpPr>
          <p:nvPr/>
        </p:nvSpPr>
        <p:spPr bwMode="auto">
          <a:xfrm>
            <a:off x="1259632" y="4437112"/>
            <a:ext cx="71267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z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x+y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</a:rPr>
              <a:t>)           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真命题</a:t>
            </a:r>
          </a:p>
        </p:txBody>
      </p:sp>
      <p:sp>
        <p:nvSpPr>
          <p:cNvPr id="73736" name="Text Box 9"/>
          <p:cNvSpPr txBox="1">
            <a:spLocks noChangeArrowheads="1"/>
          </p:cNvSpPr>
          <p:nvPr/>
        </p:nvSpPr>
        <p:spPr bwMode="auto">
          <a:xfrm>
            <a:off x="755576" y="5157192"/>
            <a:ext cx="71628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(2)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z</a:t>
            </a:r>
            <a:r>
              <a:rPr lang="en-US" altLang="zh-CN" sz="28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), 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63850" name="Text Box 10"/>
          <p:cNvSpPr txBox="1">
            <a:spLocks noChangeArrowheads="1"/>
          </p:cNvSpPr>
          <p:nvPr/>
        </p:nvSpPr>
        <p:spPr bwMode="auto">
          <a:xfrm>
            <a:off x="1331640" y="5661248"/>
            <a:ext cx="68396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z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y+z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           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假命题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8" grpId="0"/>
      <p:bldP spid="16385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89998" y="6272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69FC1A-8A15-46E4-9ED9-8B7D13CD90EC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zh-CN" sz="1400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77944"/>
            <a:ext cx="7561262" cy="635000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宋体" panose="02010600030101010101" pitchFamily="2" charset="-122"/>
              </a:rPr>
              <a:t>例</a:t>
            </a:r>
            <a:r>
              <a:rPr lang="en-US" altLang="zh-CN" b="1" dirty="0">
                <a:latin typeface="Times New Roman" panose="02020603050405020304" pitchFamily="18" charset="0"/>
              </a:rPr>
              <a:t>3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续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11" name="Text Box 4" descr="水滴"/>
          <p:cNvSpPr txBox="1">
            <a:spLocks noChangeArrowheads="1"/>
          </p:cNvSpPr>
          <p:nvPr/>
        </p:nvSpPr>
        <p:spPr bwMode="auto">
          <a:xfrm>
            <a:off x="539552" y="1556792"/>
            <a:ext cx="6818165" cy="1600438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  <a:ln w="9525" algn="ctr">
            <a:solidFill>
              <a:srgbClr val="00008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28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两点说明</a:t>
            </a:r>
            <a:r>
              <a:rPr lang="en-US" altLang="zh-CN" sz="2800" b="1" dirty="0">
                <a:latin typeface="Times New Roman" panose="02020603050405020304" pitchFamily="18" charset="0"/>
              </a:rPr>
              <a:t>:</a:t>
            </a:r>
          </a:p>
          <a:p>
            <a:pPr algn="just" eaLnBrk="1" hangingPunct="1">
              <a:lnSpc>
                <a:spcPts val="28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</a:pP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题都是闭式，在</a:t>
            </a:r>
            <a:r>
              <a:rPr lang="en-US" altLang="zh-CN" sz="2800" b="1" dirty="0">
                <a:latin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</a:rPr>
              <a:t>下全是命题。</a:t>
            </a:r>
          </a:p>
          <a:p>
            <a:pPr algn="just" eaLnBrk="1" hangingPunct="1">
              <a:lnSpc>
                <a:spcPts val="28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</a:pPr>
            <a:r>
              <a:rPr lang="en-US" altLang="zh-CN" sz="2800" b="1" dirty="0">
                <a:latin typeface="Times New Roman" panose="02020603050405020304" pitchFamily="18" charset="0"/>
              </a:rPr>
              <a:t>(1)</a:t>
            </a:r>
            <a:r>
              <a:rPr lang="zh-CN" altLang="en-US" sz="2800" b="1" dirty="0">
                <a:latin typeface="Times New Roman" panose="02020603050405020304" pitchFamily="18" charset="0"/>
              </a:rPr>
              <a:t>与</a:t>
            </a:r>
            <a:r>
              <a:rPr lang="en-US" altLang="zh-CN" sz="2800" b="1" dirty="0">
                <a:latin typeface="Times New Roman" panose="02020603050405020304" pitchFamily="18" charset="0"/>
              </a:rPr>
              <a:t>(2)</a:t>
            </a:r>
            <a:r>
              <a:rPr lang="zh-CN" altLang="en-US" sz="2800" b="1" dirty="0">
                <a:latin typeface="Times New Roman" panose="02020603050405020304" pitchFamily="18" charset="0"/>
              </a:rPr>
              <a:t>说明，量词顺序不能随意改变。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title"/>
          </p:nvPr>
        </p:nvSpPr>
        <p:spPr>
          <a:xfrm>
            <a:off x="457792" y="98117"/>
            <a:ext cx="7561263" cy="1143000"/>
          </a:xfrm>
        </p:spPr>
        <p:txBody>
          <a:bodyPr/>
          <a:lstStyle/>
          <a:p>
            <a:r>
              <a:rPr lang="zh-CN" altLang="en-US" b="1" dirty="0">
                <a:solidFill>
                  <a:schemeClr val="accent2"/>
                </a:solidFill>
              </a:rPr>
              <a:t>赋值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3540" y="1484313"/>
            <a:ext cx="8257090" cy="5373687"/>
          </a:xfrm>
        </p:spPr>
        <p:txBody>
          <a:bodyPr/>
          <a:lstStyle/>
          <a:p>
            <a:pPr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latin typeface="+mn-ea"/>
              </a:rPr>
              <a:t>给定解释</a:t>
            </a:r>
            <a:r>
              <a:rPr lang="en-US" altLang="zh-CN" b="1" i="1" dirty="0">
                <a:latin typeface="+mn-ea"/>
              </a:rPr>
              <a:t>I</a:t>
            </a:r>
            <a:r>
              <a:rPr lang="zh-CN" altLang="en-US" b="1" dirty="0">
                <a:latin typeface="+mn-ea"/>
              </a:rPr>
              <a:t>，对公式中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每个自由出现的个体变项</a:t>
            </a:r>
            <a:r>
              <a:rPr lang="zh-CN" altLang="en-US" b="1" dirty="0">
                <a:latin typeface="+mn-ea"/>
              </a:rPr>
              <a:t>指定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个体域中的一个元素</a:t>
            </a:r>
            <a:r>
              <a:rPr lang="zh-CN" altLang="en-US" b="1" dirty="0">
                <a:latin typeface="+mn-ea"/>
              </a:rPr>
              <a:t>，称为在解释</a:t>
            </a:r>
            <a:r>
              <a:rPr lang="en-US" altLang="zh-CN" b="1" i="1" dirty="0">
                <a:latin typeface="+mn-ea"/>
              </a:rPr>
              <a:t>I</a:t>
            </a:r>
            <a:r>
              <a:rPr lang="zh-CN" altLang="en-US" b="1" dirty="0">
                <a:latin typeface="+mn-ea"/>
              </a:rPr>
              <a:t>下的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赋值</a:t>
            </a:r>
            <a:r>
              <a:rPr lang="zh-CN" altLang="en-US" b="1" dirty="0">
                <a:latin typeface="+mn-ea"/>
              </a:rPr>
              <a:t>。</a:t>
            </a:r>
            <a:endParaRPr lang="en-US" altLang="zh-CN" b="1" dirty="0">
              <a:latin typeface="+mn-ea"/>
            </a:endParaRPr>
          </a:p>
          <a:p>
            <a:pPr algn="just">
              <a:buClr>
                <a:schemeClr val="tx1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solidFill>
                  <a:schemeClr val="accent2"/>
                </a:solidFill>
                <a:latin typeface="Times New Roman" pitchFamily="18" charset="0"/>
              </a:rPr>
              <a:t>公式</a:t>
            </a:r>
            <a:r>
              <a:rPr lang="en-US" altLang="zh-CN" b="1" i="1" dirty="0">
                <a:solidFill>
                  <a:schemeClr val="accent2"/>
                </a:solidFill>
                <a:latin typeface="Times New Roman" pitchFamily="18" charset="0"/>
              </a:rPr>
              <a:t>A</a:t>
            </a:r>
            <a:r>
              <a:rPr lang="zh-CN" altLang="en-US" b="1" dirty="0">
                <a:solidFill>
                  <a:schemeClr val="accent2"/>
                </a:solidFill>
                <a:latin typeface="Times New Roman" pitchFamily="18" charset="0"/>
              </a:rPr>
              <a:t>在解释</a:t>
            </a:r>
            <a:r>
              <a:rPr lang="en-US" altLang="zh-CN" b="1" i="1" dirty="0">
                <a:solidFill>
                  <a:schemeClr val="accent2"/>
                </a:solidFill>
                <a:latin typeface="Times New Roman" pitchFamily="18" charset="0"/>
              </a:rPr>
              <a:t>I</a:t>
            </a:r>
            <a:r>
              <a:rPr lang="zh-CN" altLang="en-US" b="1" dirty="0">
                <a:solidFill>
                  <a:schemeClr val="accent2"/>
                </a:solidFill>
                <a:latin typeface="Times New Roman" pitchFamily="18" charset="0"/>
              </a:rPr>
              <a:t>和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赋值</a:t>
            </a:r>
            <a:r>
              <a:rPr lang="zh-CN" altLang="en-US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Symbol" pitchFamily="18" charset="2"/>
              </a:rPr>
              <a:t></a:t>
            </a:r>
            <a:r>
              <a:rPr lang="zh-CN" altLang="en-US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下的含义</a:t>
            </a:r>
            <a:r>
              <a:rPr lang="zh-CN" altLang="en-US" b="1" dirty="0">
                <a:solidFill>
                  <a:schemeClr val="accent2"/>
                </a:solidFill>
                <a:latin typeface="Times New Roman" pitchFamily="18" charset="0"/>
              </a:rPr>
              <a:t>：</a:t>
            </a:r>
            <a:r>
              <a:rPr lang="en-US" altLang="zh-CN" b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zh-CN" altLang="en-US" b="1" dirty="0">
                <a:solidFill>
                  <a:schemeClr val="accent2"/>
                </a:solidFill>
                <a:latin typeface="Times New Roman" pitchFamily="18" charset="0"/>
              </a:rPr>
              <a:t>取个体域</a:t>
            </a:r>
            <a:r>
              <a:rPr lang="en-US" altLang="zh-CN" b="1" i="1" dirty="0">
                <a:solidFill>
                  <a:schemeClr val="accent2"/>
                </a:solidFill>
                <a:latin typeface="Times New Roman" pitchFamily="18" charset="0"/>
              </a:rPr>
              <a:t>D</a:t>
            </a:r>
            <a:r>
              <a:rPr lang="en-US" altLang="zh-CN" b="1" i="1" baseline="-30000" dirty="0">
                <a:solidFill>
                  <a:schemeClr val="accent2"/>
                </a:solidFill>
                <a:latin typeface="Times New Roman" pitchFamily="18" charset="0"/>
              </a:rPr>
              <a:t>I</a:t>
            </a:r>
            <a:r>
              <a:rPr lang="en-US" altLang="zh-CN" b="1" dirty="0">
                <a:solidFill>
                  <a:schemeClr val="accent2"/>
                </a:solidFill>
                <a:latin typeface="Times New Roman" pitchFamily="18" charset="0"/>
              </a:rPr>
              <a:t>, </a:t>
            </a:r>
            <a:r>
              <a:rPr lang="zh-CN" altLang="en-US" b="1" dirty="0">
                <a:solidFill>
                  <a:schemeClr val="accent2"/>
                </a:solidFill>
                <a:latin typeface="Times New Roman" pitchFamily="18" charset="0"/>
              </a:rPr>
              <a:t>并将公式中出现的</a:t>
            </a:r>
            <a:r>
              <a:rPr lang="en-US" altLang="zh-CN" b="1" i="1" dirty="0">
                <a:solidFill>
                  <a:schemeClr val="accent2"/>
                </a:solidFill>
                <a:latin typeface="Times New Roman" pitchFamily="18" charset="0"/>
              </a:rPr>
              <a:t>a</a:t>
            </a:r>
            <a:r>
              <a:rPr lang="zh-CN" altLang="en-US" b="1" dirty="0">
                <a:solidFill>
                  <a:schemeClr val="accent2"/>
                </a:solidFill>
                <a:latin typeface="Times New Roman" pitchFamily="18" charset="0"/>
              </a:rPr>
              <a:t>、</a:t>
            </a:r>
            <a:r>
              <a:rPr lang="en-US" altLang="zh-CN" b="1" i="1" dirty="0">
                <a:solidFill>
                  <a:schemeClr val="accent2"/>
                </a:solidFill>
                <a:latin typeface="Times New Roman" pitchFamily="18" charset="0"/>
              </a:rPr>
              <a:t>f</a:t>
            </a:r>
            <a:r>
              <a:rPr lang="zh-CN" altLang="en-US" b="1" dirty="0">
                <a:solidFill>
                  <a:schemeClr val="accent2"/>
                </a:solidFill>
                <a:latin typeface="Times New Roman" pitchFamily="18" charset="0"/>
              </a:rPr>
              <a:t>、</a:t>
            </a:r>
            <a:r>
              <a:rPr lang="en-US" altLang="zh-CN" b="1" i="1" dirty="0">
                <a:solidFill>
                  <a:schemeClr val="accent2"/>
                </a:solidFill>
                <a:latin typeface="Times New Roman" pitchFamily="18" charset="0"/>
              </a:rPr>
              <a:t>F</a:t>
            </a:r>
            <a:r>
              <a:rPr lang="en-US" altLang="zh-CN" b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zh-CN" altLang="en-US" b="1" dirty="0">
                <a:solidFill>
                  <a:schemeClr val="accent2"/>
                </a:solidFill>
                <a:latin typeface="Times New Roman" pitchFamily="18" charset="0"/>
              </a:rPr>
              <a:t>分别解释成</a:t>
            </a:r>
            <a:r>
              <a:rPr lang="en-US" altLang="zh-CN" b="1" i="1" dirty="0">
                <a:solidFill>
                  <a:schemeClr val="accent2"/>
                </a:solidFill>
                <a:latin typeface="Times New Roman" pitchFamily="18" charset="0"/>
              </a:rPr>
              <a:t>D</a:t>
            </a:r>
            <a:r>
              <a:rPr lang="en-US" altLang="zh-CN" b="1" i="1" baseline="-30000" dirty="0">
                <a:solidFill>
                  <a:schemeClr val="accent2"/>
                </a:solidFill>
                <a:latin typeface="Times New Roman" pitchFamily="18" charset="0"/>
              </a:rPr>
              <a:t>I</a:t>
            </a:r>
            <a:r>
              <a:rPr lang="zh-CN" altLang="en-US" b="1" dirty="0">
                <a:solidFill>
                  <a:schemeClr val="accent2"/>
                </a:solidFill>
                <a:latin typeface="Times New Roman" pitchFamily="18" charset="0"/>
              </a:rPr>
              <a:t>中的一个元素、一个函数和一个谓词</a:t>
            </a:r>
            <a:r>
              <a:rPr lang="en-US" altLang="zh-CN" b="1" dirty="0">
                <a:solidFill>
                  <a:schemeClr val="accent2"/>
                </a:solidFill>
                <a:latin typeface="Times New Roman" pitchFamily="18" charset="0"/>
              </a:rPr>
              <a:t>, </a:t>
            </a:r>
            <a:r>
              <a:rPr lang="zh-CN" altLang="en-US" b="1" dirty="0">
                <a:solidFill>
                  <a:schemeClr val="accent2"/>
                </a:solidFill>
                <a:latin typeface="Times New Roman" pitchFamily="18" charset="0"/>
              </a:rPr>
              <a:t>把自由出现的</a:t>
            </a: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x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换成</a:t>
            </a:r>
            <a:r>
              <a:rPr lang="zh-CN" altLang="en-US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Symbol" pitchFamily="18" charset="2"/>
              </a:rPr>
              <a:t>)</a:t>
            </a:r>
            <a:r>
              <a:rPr lang="zh-CN" altLang="en-US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后所得到的命题。</a:t>
            </a:r>
            <a:endParaRPr lang="en-US" altLang="zh-CN" b="1" dirty="0">
              <a:solidFill>
                <a:schemeClr val="accent2"/>
              </a:solidFill>
              <a:latin typeface="Times New Roman" pitchFamily="18" charset="0"/>
              <a:sym typeface="Symbol" pitchFamily="18" charset="2"/>
            </a:endParaRPr>
          </a:p>
          <a:p>
            <a:pPr algn="just"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latin typeface="Times New Roman" pitchFamily="18" charset="0"/>
                <a:sym typeface="Symbol" pitchFamily="18" charset="2"/>
              </a:rPr>
              <a:t>在给定的解释和赋值下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zh-CN" altLang="en-US" b="1" dirty="0">
                <a:latin typeface="Times New Roman" pitchFamily="18" charset="0"/>
                <a:sym typeface="Symbol" pitchFamily="18" charset="2"/>
              </a:rPr>
              <a:t>任何公式都成为命题。</a:t>
            </a:r>
            <a:endParaRPr lang="zh-CN" altLang="en-US" dirty="0"/>
          </a:p>
          <a:p>
            <a:pPr marL="0" indent="0">
              <a:buFontTx/>
              <a:buNone/>
              <a:defRPr/>
            </a:pPr>
            <a:endParaRPr lang="en-US" altLang="zh-CN" b="1" dirty="0">
              <a:latin typeface="+mn-ea"/>
            </a:endParaRPr>
          </a:p>
          <a:p>
            <a:pPr marL="0" indent="0">
              <a:buFontTx/>
              <a:buNone/>
              <a:defRPr/>
            </a:pPr>
            <a:endParaRPr lang="en-US" altLang="zh-CN" sz="2800" b="1" dirty="0">
              <a:latin typeface="+mn-ea"/>
            </a:endParaRPr>
          </a:p>
          <a:p>
            <a:pPr marL="0" indent="0">
              <a:buFontTx/>
              <a:buNone/>
              <a:defRPr/>
            </a:pPr>
            <a:endParaRPr lang="zh-CN" altLang="en-US" sz="2800" b="1" dirty="0">
              <a:latin typeface="+mn-ea"/>
            </a:endParaRPr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5B5F98-AAF3-4C54-8925-72078EA9ACD6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/>
          <p:cNvSpPr>
            <a:spLocks noGrp="1"/>
          </p:cNvSpPr>
          <p:nvPr>
            <p:ph type="title"/>
          </p:nvPr>
        </p:nvSpPr>
        <p:spPr>
          <a:xfrm>
            <a:off x="344590" y="116632"/>
            <a:ext cx="7561262" cy="1143000"/>
          </a:xfrm>
        </p:spPr>
        <p:txBody>
          <a:bodyPr/>
          <a:lstStyle/>
          <a:p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赋值（续）：</a:t>
            </a:r>
            <a:endParaRPr lang="zh-CN" altLang="en-US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80531"/>
            <a:ext cx="8229600" cy="5445125"/>
          </a:xfrm>
        </p:spPr>
        <p:txBody>
          <a:bodyPr/>
          <a:lstStyle/>
          <a:p>
            <a:pPr algn="just">
              <a:buClr>
                <a:schemeClr val="bg2"/>
              </a:buClr>
              <a:buSzPct val="75000"/>
              <a:buFontTx/>
              <a:buNone/>
              <a:defRPr/>
            </a:pPr>
            <a:r>
              <a:rPr lang="zh-CN" altLang="en-US" b="1" dirty="0">
                <a:latin typeface="+mn-ea"/>
              </a:rPr>
              <a:t>如：</a:t>
            </a:r>
            <a:r>
              <a:rPr lang="zh-CN" altLang="en-US" b="1" dirty="0">
                <a:latin typeface="Times New Roman" pitchFamily="18" charset="0"/>
              </a:rPr>
              <a:t>给定解释</a:t>
            </a:r>
            <a:r>
              <a:rPr lang="en-US" altLang="zh-CN" b="1" i="1" dirty="0">
                <a:latin typeface="Times New Roman" pitchFamily="18" charset="0"/>
              </a:rPr>
              <a:t>I</a:t>
            </a:r>
            <a:r>
              <a:rPr lang="zh-CN" altLang="en-US" b="1" dirty="0">
                <a:latin typeface="Times New Roman" pitchFamily="18" charset="0"/>
              </a:rPr>
              <a:t>：</a:t>
            </a:r>
          </a:p>
          <a:p>
            <a:pPr algn="just">
              <a:buClr>
                <a:schemeClr val="bg2"/>
              </a:buClr>
              <a:buSzPct val="75000"/>
              <a:buFontTx/>
              <a:buNone/>
              <a:defRPr/>
            </a:pPr>
            <a:r>
              <a:rPr lang="zh-CN" altLang="en-US" b="1" dirty="0">
                <a:latin typeface="Times New Roman" pitchFamily="18" charset="0"/>
              </a:rPr>
              <a:t>   </a:t>
            </a:r>
            <a:r>
              <a:rPr lang="en-US" altLang="zh-CN" b="1" dirty="0">
                <a:latin typeface="Times New Roman" pitchFamily="18" charset="0"/>
              </a:rPr>
              <a:t>(a) </a:t>
            </a:r>
            <a:r>
              <a:rPr lang="zh-CN" altLang="en-US" b="1" dirty="0">
                <a:latin typeface="Times New Roman" pitchFamily="18" charset="0"/>
              </a:rPr>
              <a:t>个体域为自然数集合</a:t>
            </a:r>
            <a:r>
              <a:rPr lang="en-US" altLang="zh-CN" b="1" i="1" dirty="0">
                <a:latin typeface="Times New Roman" pitchFamily="18" charset="0"/>
              </a:rPr>
              <a:t>D</a:t>
            </a:r>
            <a:r>
              <a:rPr lang="en-US" altLang="zh-CN" b="1" i="1" baseline="-30000" dirty="0">
                <a:latin typeface="Times New Roman" pitchFamily="18" charset="0"/>
              </a:rPr>
              <a:t>N</a:t>
            </a:r>
            <a:endParaRPr lang="en-US" altLang="zh-CN" b="1" dirty="0">
              <a:latin typeface="Times New Roman" pitchFamily="18" charset="0"/>
            </a:endParaRPr>
          </a:p>
          <a:p>
            <a:pPr algn="just">
              <a:buClr>
                <a:schemeClr val="bg2"/>
              </a:buClr>
              <a:buSzPct val="75000"/>
              <a:buFontTx/>
              <a:buNone/>
              <a:defRPr/>
            </a:pPr>
            <a:r>
              <a:rPr lang="en-US" altLang="zh-CN" b="1" dirty="0">
                <a:latin typeface="Times New Roman" pitchFamily="18" charset="0"/>
              </a:rPr>
              <a:t>   (b) </a:t>
            </a:r>
            <a:r>
              <a:rPr lang="en-US" altLang="zh-CN" b="1" i="1" dirty="0">
                <a:latin typeface="Times New Roman" pitchFamily="18" charset="0"/>
              </a:rPr>
              <a:t>D</a:t>
            </a:r>
            <a:r>
              <a:rPr lang="en-US" altLang="zh-CN" b="1" i="1" baseline="-30000" dirty="0">
                <a:latin typeface="Times New Roman" pitchFamily="18" charset="0"/>
              </a:rPr>
              <a:t>N</a:t>
            </a:r>
            <a:r>
              <a:rPr lang="zh-CN" altLang="en-US" b="1" dirty="0">
                <a:latin typeface="Times New Roman" pitchFamily="18" charset="0"/>
              </a:rPr>
              <a:t>中特定元素</a:t>
            </a:r>
            <a:r>
              <a:rPr lang="en-US" altLang="zh-CN" b="1" i="1" dirty="0">
                <a:latin typeface="Times New Roman" pitchFamily="18" charset="0"/>
              </a:rPr>
              <a:t>a</a:t>
            </a:r>
            <a:r>
              <a:rPr lang="en-US" altLang="zh-CN" b="1" dirty="0">
                <a:latin typeface="Times New Roman" pitchFamily="18" charset="0"/>
              </a:rPr>
              <a:t>=0</a:t>
            </a:r>
          </a:p>
          <a:p>
            <a:pPr algn="just">
              <a:buClr>
                <a:schemeClr val="bg2"/>
              </a:buClr>
              <a:buSzPct val="75000"/>
              <a:buFontTx/>
              <a:buNone/>
              <a:defRPr/>
            </a:pPr>
            <a:r>
              <a:rPr lang="en-US" altLang="zh-CN" b="1" dirty="0">
                <a:latin typeface="Times New Roman" pitchFamily="18" charset="0"/>
              </a:rPr>
              <a:t>   (c) </a:t>
            </a:r>
            <a:r>
              <a:rPr lang="en-US" altLang="zh-CN" b="1" i="1" dirty="0">
                <a:latin typeface="Times New Roman" pitchFamily="18" charset="0"/>
              </a:rPr>
              <a:t>D</a:t>
            </a:r>
            <a:r>
              <a:rPr lang="en-US" altLang="zh-CN" b="1" i="1" baseline="-30000" dirty="0">
                <a:latin typeface="Times New Roman" pitchFamily="18" charset="0"/>
              </a:rPr>
              <a:t>N</a:t>
            </a:r>
            <a:r>
              <a:rPr lang="zh-CN" altLang="en-US" b="1" dirty="0">
                <a:latin typeface="Times New Roman" pitchFamily="18" charset="0"/>
              </a:rPr>
              <a:t>上特定函数 </a:t>
            </a:r>
            <a:r>
              <a:rPr lang="en-US" altLang="zh-CN" b="1" i="1" dirty="0">
                <a:latin typeface="Times New Roman" pitchFamily="18" charset="0"/>
              </a:rPr>
              <a:t>f</a:t>
            </a:r>
            <a:r>
              <a:rPr lang="en-US" altLang="zh-CN" b="1" dirty="0">
                <a:latin typeface="Times New Roman" pitchFamily="18" charset="0"/>
              </a:rPr>
              <a:t>(</a:t>
            </a:r>
            <a:r>
              <a:rPr lang="en-US" altLang="zh-CN" b="1" i="1" dirty="0" err="1">
                <a:latin typeface="Times New Roman" pitchFamily="18" charset="0"/>
              </a:rPr>
              <a:t>x,y</a:t>
            </a:r>
            <a:r>
              <a:rPr lang="en-US" altLang="zh-CN" b="1" dirty="0">
                <a:latin typeface="Times New Roman" pitchFamily="18" charset="0"/>
              </a:rPr>
              <a:t>)= </a:t>
            </a:r>
            <a:r>
              <a:rPr lang="en-US" altLang="zh-CN" b="1" i="1" dirty="0" err="1">
                <a:latin typeface="Times New Roman" pitchFamily="18" charset="0"/>
              </a:rPr>
              <a:t>x+y</a:t>
            </a:r>
            <a:r>
              <a:rPr lang="en-US" altLang="zh-CN" b="1" dirty="0">
                <a:latin typeface="Times New Roman" pitchFamily="18" charset="0"/>
              </a:rPr>
              <a:t> </a:t>
            </a:r>
          </a:p>
          <a:p>
            <a:pPr algn="just">
              <a:buClr>
                <a:schemeClr val="bg2"/>
              </a:buClr>
              <a:buSzPct val="75000"/>
              <a:buFontTx/>
              <a:buNone/>
              <a:defRPr/>
            </a:pPr>
            <a:r>
              <a:rPr lang="en-US" altLang="zh-CN" b="1" dirty="0">
                <a:latin typeface="Times New Roman" pitchFamily="18" charset="0"/>
              </a:rPr>
              <a:t>   (d) </a:t>
            </a:r>
            <a:r>
              <a:rPr lang="en-US" altLang="zh-CN" b="1" i="1" dirty="0">
                <a:latin typeface="Times New Roman" pitchFamily="18" charset="0"/>
              </a:rPr>
              <a:t>D</a:t>
            </a:r>
            <a:r>
              <a:rPr lang="en-US" altLang="zh-CN" b="1" i="1" baseline="-30000" dirty="0">
                <a:latin typeface="Times New Roman" pitchFamily="18" charset="0"/>
              </a:rPr>
              <a:t>N</a:t>
            </a:r>
            <a:r>
              <a:rPr lang="zh-CN" altLang="en-US" b="1" dirty="0">
                <a:latin typeface="Times New Roman" pitchFamily="18" charset="0"/>
              </a:rPr>
              <a:t>上特定谓词</a:t>
            </a:r>
            <a:r>
              <a:rPr lang="en-US" altLang="zh-CN" b="1" i="1" dirty="0">
                <a:latin typeface="Times New Roman" pitchFamily="18" charset="0"/>
              </a:rPr>
              <a:t>F</a:t>
            </a:r>
            <a:r>
              <a:rPr lang="en-US" altLang="zh-CN" b="1" dirty="0">
                <a:latin typeface="Times New Roman" pitchFamily="18" charset="0"/>
              </a:rPr>
              <a:t>(</a:t>
            </a:r>
            <a:r>
              <a:rPr lang="en-US" altLang="zh-CN" b="1" i="1" dirty="0" err="1">
                <a:latin typeface="Times New Roman" pitchFamily="18" charset="0"/>
              </a:rPr>
              <a:t>x,y</a:t>
            </a:r>
            <a:r>
              <a:rPr lang="en-US" altLang="zh-CN" b="1" dirty="0">
                <a:latin typeface="Times New Roman" pitchFamily="18" charset="0"/>
              </a:rPr>
              <a:t>) </a:t>
            </a:r>
            <a:r>
              <a:rPr lang="zh-CN" altLang="en-US" b="1" dirty="0">
                <a:latin typeface="Times New Roman" pitchFamily="18" charset="0"/>
              </a:rPr>
              <a:t>为</a:t>
            </a:r>
            <a:r>
              <a:rPr lang="en-US" altLang="zh-CN" b="1" i="1" dirty="0">
                <a:latin typeface="Times New Roman" pitchFamily="18" charset="0"/>
              </a:rPr>
              <a:t>x = y</a:t>
            </a:r>
            <a:r>
              <a:rPr lang="en-US" altLang="zh-CN" b="1" dirty="0">
                <a:latin typeface="Times New Roman" pitchFamily="18" charset="0"/>
              </a:rPr>
              <a:t>   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zh-CN" altLang="en-US" b="1" dirty="0">
                <a:latin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</a:rPr>
              <a:t>     </a:t>
            </a:r>
            <a:r>
              <a:rPr lang="en-US" altLang="zh-CN" b="1" i="1" dirty="0">
                <a:solidFill>
                  <a:schemeClr val="accent2"/>
                </a:solidFill>
                <a:latin typeface="Times New Roman" pitchFamily="18" charset="0"/>
              </a:rPr>
              <a:t>F</a:t>
            </a:r>
            <a:r>
              <a:rPr lang="en-US" altLang="zh-CN" b="1" dirty="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accent2"/>
                </a:solidFill>
                <a:latin typeface="Times New Roman" pitchFamily="18" charset="0"/>
              </a:rPr>
              <a:t>f</a:t>
            </a:r>
            <a:r>
              <a:rPr lang="en-US" altLang="zh-CN" b="1" dirty="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altLang="zh-CN" b="1" i="1" dirty="0" err="1">
                <a:solidFill>
                  <a:schemeClr val="accent2"/>
                </a:solidFill>
                <a:latin typeface="Times New Roman" pitchFamily="18" charset="0"/>
              </a:rPr>
              <a:t>x,y</a:t>
            </a:r>
            <a:r>
              <a:rPr lang="en-US" altLang="zh-CN" b="1" dirty="0">
                <a:solidFill>
                  <a:schemeClr val="accent2"/>
                </a:solidFill>
                <a:latin typeface="Times New Roman" pitchFamily="18" charset="0"/>
              </a:rPr>
              <a:t>), </a:t>
            </a:r>
            <a:r>
              <a:rPr lang="en-US" altLang="zh-CN" b="1" i="1" dirty="0">
                <a:solidFill>
                  <a:schemeClr val="accent2"/>
                </a:solidFill>
                <a:latin typeface="Times New Roman" pitchFamily="18" charset="0"/>
              </a:rPr>
              <a:t>f</a:t>
            </a:r>
            <a:r>
              <a:rPr lang="en-US" altLang="zh-CN" b="1" dirty="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altLang="zh-CN" b="1" i="1" dirty="0" err="1">
                <a:solidFill>
                  <a:schemeClr val="accent2"/>
                </a:solidFill>
                <a:latin typeface="Times New Roman" pitchFamily="18" charset="0"/>
              </a:rPr>
              <a:t>y,z</a:t>
            </a:r>
            <a:r>
              <a:rPr lang="en-US" altLang="zh-CN" b="1" dirty="0">
                <a:solidFill>
                  <a:schemeClr val="accent2"/>
                </a:solidFill>
                <a:latin typeface="Times New Roman" pitchFamily="18" charset="0"/>
              </a:rPr>
              <a:t>))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</a:t>
            </a:r>
            <a:r>
              <a:rPr lang="en-US" altLang="zh-CN" b="1" i="1" dirty="0">
                <a:latin typeface="Times New Roman" pitchFamily="18" charset="0"/>
              </a:rPr>
              <a:t>F</a:t>
            </a:r>
            <a:r>
              <a:rPr lang="en-US" altLang="zh-CN" b="1" dirty="0">
                <a:latin typeface="Times New Roman" pitchFamily="18" charset="0"/>
              </a:rPr>
              <a:t>(</a:t>
            </a:r>
            <a:r>
              <a:rPr lang="en-US" altLang="zh-CN" b="1" i="1" dirty="0" err="1">
                <a:latin typeface="Times New Roman" pitchFamily="18" charset="0"/>
              </a:rPr>
              <a:t>x+y</a:t>
            </a:r>
            <a:r>
              <a:rPr lang="en-US" altLang="zh-CN" b="1" dirty="0">
                <a:latin typeface="Times New Roman" pitchFamily="18" charset="0"/>
              </a:rPr>
              <a:t>, </a:t>
            </a:r>
            <a:r>
              <a:rPr lang="en-US" altLang="zh-CN" b="1" i="1" dirty="0" err="1">
                <a:latin typeface="Times New Roman" pitchFamily="18" charset="0"/>
              </a:rPr>
              <a:t>y+z</a:t>
            </a:r>
            <a:r>
              <a:rPr lang="en-US" altLang="zh-CN" b="1" dirty="0">
                <a:latin typeface="Times New Roman" pitchFamily="18" charset="0"/>
              </a:rPr>
              <a:t>)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 </a:t>
            </a:r>
            <a:r>
              <a:rPr lang="en-US" altLang="zh-CN" b="1" i="1" dirty="0" err="1">
                <a:latin typeface="Times New Roman" pitchFamily="18" charset="0"/>
              </a:rPr>
              <a:t>x+y</a:t>
            </a:r>
            <a:r>
              <a:rPr lang="en-US" altLang="zh-CN" b="1" dirty="0">
                <a:latin typeface="Times New Roman" pitchFamily="18" charset="0"/>
              </a:rPr>
              <a:t>= </a:t>
            </a:r>
            <a:r>
              <a:rPr lang="en-US" altLang="zh-CN" b="1" i="1" dirty="0" err="1">
                <a:latin typeface="Times New Roman" pitchFamily="18" charset="0"/>
              </a:rPr>
              <a:t>y+z</a:t>
            </a:r>
            <a:r>
              <a:rPr lang="en-US" altLang="zh-CN" b="1" i="1" dirty="0">
                <a:latin typeface="Times New Roman" pitchFamily="18" charset="0"/>
              </a:rPr>
              <a:t> ,     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不是命题</a:t>
            </a:r>
            <a:endParaRPr lang="en-US" altLang="zh-CN" sz="2800" b="1" dirty="0"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zh-CN" altLang="en-US" b="1" dirty="0">
                <a:latin typeface="+mn-ea"/>
              </a:rPr>
              <a:t>    若取赋值</a:t>
            </a:r>
            <a:r>
              <a:rPr lang="zh-CN" altLang="en-US" b="1" i="1" dirty="0"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b="1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)=1,</a:t>
            </a:r>
            <a:r>
              <a:rPr lang="en-US" altLang="zh-CN" b="1" dirty="0">
                <a:latin typeface="+mn-ea"/>
              </a:rPr>
              <a:t> </a:t>
            </a:r>
            <a:r>
              <a:rPr lang="zh-CN" altLang="en-US" b="1" i="1" dirty="0"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b="1" i="1" dirty="0">
                <a:latin typeface="Times New Roman" pitchFamily="18" charset="0"/>
                <a:sym typeface="Symbol" pitchFamily="18" charset="2"/>
              </a:rPr>
              <a:t>y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)=2,</a:t>
            </a:r>
            <a:r>
              <a:rPr lang="zh-CN" altLang="en-US" b="1" i="1" dirty="0">
                <a:latin typeface="Times New Roman" pitchFamily="18" charset="0"/>
                <a:sym typeface="Symbol" pitchFamily="18" charset="2"/>
              </a:rPr>
              <a:t> 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b="1" i="1" dirty="0">
                <a:latin typeface="Times New Roman" pitchFamily="18" charset="0"/>
                <a:sym typeface="Symbol" pitchFamily="18" charset="2"/>
              </a:rPr>
              <a:t>z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)=3,</a:t>
            </a:r>
            <a:r>
              <a:rPr lang="zh-CN" altLang="en-US" b="1" dirty="0">
                <a:latin typeface="Times New Roman" pitchFamily="18" charset="0"/>
                <a:sym typeface="Symbol" pitchFamily="18" charset="2"/>
              </a:rPr>
              <a:t>则在解释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I</a:t>
            </a:r>
            <a:r>
              <a:rPr lang="zh-CN" altLang="en-US" b="1" dirty="0">
                <a:latin typeface="Times New Roman" pitchFamily="18" charset="0"/>
                <a:sym typeface="Symbol" pitchFamily="18" charset="2"/>
              </a:rPr>
              <a:t>和赋值</a:t>
            </a:r>
            <a:r>
              <a:rPr lang="zh-CN" altLang="en-US" b="1" i="1" dirty="0">
                <a:latin typeface="Times New Roman" pitchFamily="18" charset="0"/>
                <a:sym typeface="Symbol" pitchFamily="18" charset="2"/>
              </a:rPr>
              <a:t></a:t>
            </a:r>
            <a:r>
              <a:rPr lang="zh-CN" altLang="en-US" b="1" dirty="0">
                <a:latin typeface="Times New Roman" pitchFamily="18" charset="0"/>
                <a:sym typeface="Symbol" pitchFamily="18" charset="2"/>
              </a:rPr>
              <a:t>下，该公式为</a:t>
            </a:r>
            <a:endParaRPr lang="en-US" altLang="zh-CN" b="1" dirty="0"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         1+2=2+3</a:t>
            </a:r>
            <a:r>
              <a:rPr lang="zh-CN" altLang="en-US" b="1" dirty="0">
                <a:latin typeface="Times New Roman" pitchFamily="18" charset="0"/>
                <a:sym typeface="Symbol" pitchFamily="18" charset="2"/>
              </a:rPr>
              <a:t>，            </a:t>
            </a:r>
            <a:r>
              <a:rPr lang="zh-CN" alt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Symbol" pitchFamily="18" charset="2"/>
              </a:rPr>
              <a:t>假命题</a:t>
            </a:r>
            <a:r>
              <a:rPr lang="en-US" altLang="zh-CN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05B929-62D4-487C-9CB2-FBD34388AEA7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15B89D-C908-4460-A274-FE747322D8A4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zh-CN" sz="1400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337"/>
            <a:ext cx="8229600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公式的分类</a:t>
            </a:r>
            <a:r>
              <a:rPr lang="zh-CN" altLang="en-US" sz="4000" b="1" dirty="0">
                <a:latin typeface="宋体" pitchFamily="2" charset="-122"/>
              </a:rPr>
              <a:t> 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745" y="1138025"/>
            <a:ext cx="8229600" cy="5040312"/>
          </a:xfrm>
        </p:spPr>
        <p:txBody>
          <a:bodyPr/>
          <a:lstStyle/>
          <a:p>
            <a:pPr marL="0" indent="0" algn="just" eaLnBrk="1" hangingPunct="1">
              <a:buFontTx/>
              <a:buNone/>
              <a:defRPr/>
            </a:pPr>
            <a:r>
              <a:rPr lang="zh-CN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定义；</a:t>
            </a:r>
          </a:p>
          <a:p>
            <a:pPr algn="just" eaLnBrk="1" hangingPunct="1">
              <a:lnSpc>
                <a:spcPct val="11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永真式（逻辑有效式）</a:t>
            </a:r>
            <a:r>
              <a:rPr lang="zh-CN" altLang="en-US" sz="2800" b="1" dirty="0">
                <a:latin typeface="宋体" pitchFamily="2" charset="-122"/>
              </a:rPr>
              <a:t>：公式在任何解释和该解释下的任何赋值下都是真的，即无成假赋值。</a:t>
            </a:r>
          </a:p>
          <a:p>
            <a:pPr algn="just" eaLnBrk="1" hangingPunct="1">
              <a:lnSpc>
                <a:spcPct val="11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矛盾式（永假式）</a:t>
            </a:r>
            <a:r>
              <a:rPr lang="zh-CN" altLang="en-US" sz="2800" b="1" dirty="0">
                <a:latin typeface="宋体" pitchFamily="2" charset="-122"/>
              </a:rPr>
              <a:t>：公式在任何解释和该解释下的任何赋值下都是假的，即无成真赋值。</a:t>
            </a:r>
          </a:p>
          <a:p>
            <a:pPr algn="just" eaLnBrk="1" hangingPunct="1">
              <a:lnSpc>
                <a:spcPct val="11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可满足式</a:t>
            </a:r>
            <a:r>
              <a:rPr lang="zh-CN" altLang="en-US" sz="2800" b="1" dirty="0">
                <a:latin typeface="宋体" pitchFamily="2" charset="-122"/>
              </a:rPr>
              <a:t>：至少存在一个解释和该解释下的一个赋值使公式成真。</a:t>
            </a:r>
          </a:p>
        </p:txBody>
      </p:sp>
      <p:sp>
        <p:nvSpPr>
          <p:cNvPr id="5" name="Text Box 4" descr="水滴"/>
          <p:cNvSpPr txBox="1">
            <a:spLocks noChangeArrowheads="1"/>
          </p:cNvSpPr>
          <p:nvPr/>
        </p:nvSpPr>
        <p:spPr bwMode="auto">
          <a:xfrm>
            <a:off x="539552" y="5093390"/>
            <a:ext cx="6624735" cy="1600438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  <a:ln w="9525" algn="ctr">
            <a:solidFill>
              <a:srgbClr val="00008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28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说明：</a:t>
            </a:r>
          </a:p>
          <a:p>
            <a:pPr algn="just" eaLnBrk="1" hangingPunct="1">
              <a:lnSpc>
                <a:spcPts val="28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</a:rPr>
              <a:t>永真式为可满足式，但反之不真。</a:t>
            </a:r>
          </a:p>
          <a:p>
            <a:pPr algn="just" eaLnBrk="1" hangingPunct="1">
              <a:lnSpc>
                <a:spcPts val="28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</a:rPr>
              <a:t>某些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代换实例</a:t>
            </a:r>
            <a:r>
              <a:rPr lang="zh-CN" altLang="en-US" sz="2800" b="1" dirty="0">
                <a:latin typeface="Times New Roman" panose="02020603050405020304" pitchFamily="18" charset="0"/>
              </a:rPr>
              <a:t>可判公式类型。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B132B2-5BA1-4228-8AB3-D42FAB860CA5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zh-CN" sz="1400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7561262" cy="825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代换实例</a:t>
            </a:r>
            <a:r>
              <a:rPr lang="zh-CN" altLang="en-US" sz="4000" b="1" dirty="0">
                <a:latin typeface="宋体" pitchFamily="2" charset="-122"/>
              </a:rPr>
              <a:t> 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5255" y="4425720"/>
            <a:ext cx="8280598" cy="2319139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Tx/>
              <a:buNone/>
            </a:pPr>
            <a:r>
              <a:rPr lang="zh-CN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定理</a:t>
            </a:r>
            <a:r>
              <a:rPr lang="zh-CN" altLang="en-US" sz="36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  </a:t>
            </a:r>
            <a:endParaRPr lang="en-US" altLang="zh-CN" sz="3600" b="1" dirty="0">
              <a:solidFill>
                <a:srgbClr val="FF0066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</a:rPr>
              <a:t>命题公式中的重言式的代换实例，在谓词公式中都是永真式，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</a:rPr>
              <a:t>命题公式中的矛盾式的代换实例，在谓词公式中都是矛盾式。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5536" y="1328075"/>
            <a:ext cx="8280598" cy="3003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kern="0" dirty="0">
                <a:solidFill>
                  <a:srgbClr val="FF0066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600" b="1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sz="2800" b="1" kern="0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B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是含命题变项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p</a:t>
            </a:r>
            <a:r>
              <a:rPr lang="en-US" altLang="zh-CN" sz="2800" b="1" kern="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p</a:t>
            </a:r>
            <a:r>
              <a:rPr lang="en-US" altLang="zh-CN" sz="2800" b="1" kern="0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, …,</a:t>
            </a:r>
            <a:r>
              <a:rPr lang="en-US" altLang="zh-CN" sz="2800" b="1" i="1" kern="0" dirty="0" err="1">
                <a:latin typeface="Times New Roman" panose="02020603050405020304" pitchFamily="18" charset="0"/>
              </a:rPr>
              <a:t>p</a:t>
            </a:r>
            <a:r>
              <a:rPr lang="en-US" altLang="zh-CN" sz="2800" b="1" i="1" kern="0" baseline="-30000" dirty="0" err="1">
                <a:latin typeface="Times New Roman" panose="02020603050405020304" pitchFamily="18" charset="0"/>
              </a:rPr>
              <a:t>n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命题公式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，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800" b="1" i="1" kern="0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A</a:t>
            </a:r>
            <a:r>
              <a:rPr lang="en-US" altLang="zh-CN" sz="2800" b="1" kern="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A</a:t>
            </a:r>
            <a:r>
              <a:rPr lang="en-US" altLang="zh-CN" sz="2800" b="1" kern="0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,…,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kern="0" baseline="-30000" dirty="0">
                <a:latin typeface="Times New Roman" panose="02020603050405020304" pitchFamily="18" charset="0"/>
              </a:rPr>
              <a:t>n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是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n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个</a:t>
            </a:r>
            <a:r>
              <a:rPr lang="zh-CN" altLang="en-US" sz="2800" b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谓词公式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，用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kern="0" baseline="-30000" dirty="0">
                <a:latin typeface="Times New Roman" panose="02020603050405020304" pitchFamily="18" charset="0"/>
              </a:rPr>
              <a:t>i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处处代替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B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中的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p</a:t>
            </a:r>
            <a:r>
              <a:rPr lang="en-US" altLang="zh-CN" sz="2800" b="1" i="1" kern="0" baseline="-30000" dirty="0">
                <a:latin typeface="Times New Roman" panose="02020603050405020304" pitchFamily="18" charset="0"/>
              </a:rPr>
              <a:t>i 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kern="0" dirty="0">
                <a:latin typeface="Times New Roman" panose="02020603050405020304" pitchFamily="18" charset="0"/>
              </a:rPr>
              <a:t>  (1</a:t>
            </a:r>
            <a:r>
              <a:rPr lang="en-US" altLang="zh-CN" sz="2800" b="1" kern="0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i</a:t>
            </a:r>
            <a:r>
              <a:rPr lang="en-US" altLang="zh-CN" sz="2800" b="1" kern="0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n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)</a:t>
            </a:r>
            <a:r>
              <a:rPr lang="en-US" altLang="zh-CN" sz="2800" b="1" i="1" kern="0" baseline="-30000" dirty="0">
                <a:latin typeface="Times New Roman" panose="02020603050405020304" pitchFamily="18" charset="0"/>
              </a:rPr>
              <a:t> 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，所得公式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A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称为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B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代换实例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。</a:t>
            </a:r>
            <a:endParaRPr lang="en-US" altLang="zh-CN" sz="2800" b="1" kern="0" dirty="0">
              <a:latin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kern="0" dirty="0">
                <a:solidFill>
                  <a:srgbClr val="1D0F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例如</a:t>
            </a:r>
            <a:r>
              <a:rPr lang="en-US" altLang="zh-CN" sz="2800" b="1" kern="0" dirty="0">
                <a:solidFill>
                  <a:srgbClr val="1D0F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: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i="1" kern="0" dirty="0">
                <a:solidFill>
                  <a:srgbClr val="1D0F73"/>
                </a:solidFill>
                <a:latin typeface="Times New Roman" panose="02020603050405020304" pitchFamily="18" charset="0"/>
              </a:rPr>
              <a:t> F</a:t>
            </a:r>
            <a:r>
              <a:rPr lang="en-US" altLang="zh-CN" sz="2800" b="1" kern="0" dirty="0">
                <a:solidFill>
                  <a:srgbClr val="1D0F73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kern="0" dirty="0">
                <a:solidFill>
                  <a:srgbClr val="1D0F73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kern="0" dirty="0">
                <a:solidFill>
                  <a:srgbClr val="1D0F73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kern="0" dirty="0">
                <a:solidFill>
                  <a:srgbClr val="1D0F7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kern="0" dirty="0">
                <a:solidFill>
                  <a:srgbClr val="1D0F73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kern="0" dirty="0">
                <a:solidFill>
                  <a:srgbClr val="1D0F73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kern="0" dirty="0">
                <a:solidFill>
                  <a:srgbClr val="1D0F73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kern="0" dirty="0">
                <a:solidFill>
                  <a:srgbClr val="1D0F73"/>
                </a:solidFill>
                <a:latin typeface="Times New Roman" panose="02020603050405020304" pitchFamily="18" charset="0"/>
              </a:rPr>
              <a:t>), </a:t>
            </a:r>
            <a:r>
              <a:rPr lang="en-US" altLang="zh-CN" sz="2800" b="1" kern="0" dirty="0">
                <a:solidFill>
                  <a:srgbClr val="1D0F7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kern="0" dirty="0">
                <a:solidFill>
                  <a:srgbClr val="1D0F73"/>
                </a:solidFill>
                <a:latin typeface="Times New Roman" panose="02020603050405020304" pitchFamily="18" charset="0"/>
              </a:rPr>
              <a:t>xF</a:t>
            </a:r>
            <a:r>
              <a:rPr lang="en-US" altLang="zh-CN" sz="2800" b="1" kern="0" dirty="0">
                <a:solidFill>
                  <a:srgbClr val="1D0F73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kern="0" dirty="0">
                <a:solidFill>
                  <a:srgbClr val="1D0F73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kern="0" dirty="0">
                <a:solidFill>
                  <a:srgbClr val="1D0F73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kern="0" dirty="0">
                <a:solidFill>
                  <a:srgbClr val="1D0F7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sz="2800" b="1" i="1" kern="0" dirty="0" err="1">
                <a:solidFill>
                  <a:srgbClr val="1D0F73"/>
                </a:solidFill>
                <a:latin typeface="Times New Roman" panose="02020603050405020304" pitchFamily="18" charset="0"/>
              </a:rPr>
              <a:t>yG</a:t>
            </a:r>
            <a:r>
              <a:rPr lang="en-US" altLang="zh-CN" sz="2800" b="1" kern="0" dirty="0">
                <a:solidFill>
                  <a:srgbClr val="1D0F73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kern="0" dirty="0">
                <a:solidFill>
                  <a:srgbClr val="1D0F73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kern="0" dirty="0">
                <a:solidFill>
                  <a:srgbClr val="1D0F73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kern="0" dirty="0">
                <a:solidFill>
                  <a:srgbClr val="1D0F73"/>
                </a:solidFill>
                <a:latin typeface="Times New Roman" panose="02020603050405020304" pitchFamily="18" charset="0"/>
              </a:rPr>
              <a:t>等都是</a:t>
            </a:r>
            <a:r>
              <a:rPr lang="en-US" altLang="zh-CN" sz="2800" b="1" i="1" kern="0" dirty="0" err="1">
                <a:solidFill>
                  <a:srgbClr val="1D0F73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kern="0" dirty="0" err="1">
                <a:solidFill>
                  <a:srgbClr val="1D0F7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kern="0" dirty="0" err="1">
                <a:solidFill>
                  <a:srgbClr val="1D0F73"/>
                </a:solidFill>
                <a:latin typeface="Times New Roman" panose="02020603050405020304" pitchFamily="18" charset="0"/>
              </a:rPr>
              <a:t>q</a:t>
            </a:r>
            <a:r>
              <a:rPr lang="zh-CN" altLang="en-US" sz="2800" b="1" kern="0" dirty="0">
                <a:solidFill>
                  <a:srgbClr val="1D0F73"/>
                </a:solidFill>
                <a:latin typeface="Times New Roman" panose="02020603050405020304" pitchFamily="18" charset="0"/>
              </a:rPr>
              <a:t>的代换实例</a:t>
            </a:r>
            <a:r>
              <a:rPr lang="en-US" altLang="zh-CN" sz="2800" b="1" kern="0" dirty="0">
                <a:solidFill>
                  <a:srgbClr val="1D0F73"/>
                </a:solidFill>
                <a:latin typeface="Times New Roman" panose="02020603050405020304" pitchFamily="18" charset="0"/>
              </a:rPr>
              <a:t>,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kern="0" dirty="0">
                <a:solidFill>
                  <a:srgbClr val="1D0F7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kern="0" dirty="0">
                <a:solidFill>
                  <a:srgbClr val="1D0F7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但 </a:t>
            </a:r>
            <a:r>
              <a:rPr lang="en-US" altLang="zh-CN" sz="2800" b="1" i="1" kern="0" dirty="0">
                <a:solidFill>
                  <a:srgbClr val="1D0F73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kern="0" dirty="0">
                <a:solidFill>
                  <a:srgbClr val="1D0F73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kern="0" dirty="0">
                <a:solidFill>
                  <a:srgbClr val="1D0F73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kern="0" dirty="0">
                <a:solidFill>
                  <a:srgbClr val="1D0F73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kern="0" dirty="0">
                <a:solidFill>
                  <a:srgbClr val="1D0F73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kern="0" dirty="0">
                <a:solidFill>
                  <a:srgbClr val="1D0F73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kern="0" dirty="0">
                <a:solidFill>
                  <a:srgbClr val="1D0F7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kern="0" dirty="0">
                <a:solidFill>
                  <a:srgbClr val="1D0F73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kern="0" dirty="0">
                <a:solidFill>
                  <a:srgbClr val="1D0F73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kern="0" dirty="0">
                <a:solidFill>
                  <a:srgbClr val="1D0F73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kern="0" dirty="0">
                <a:solidFill>
                  <a:srgbClr val="1D0F73"/>
                </a:solidFill>
                <a:latin typeface="Times New Roman" panose="02020603050405020304" pitchFamily="18" charset="0"/>
              </a:rPr>
              <a:t>)) </a:t>
            </a:r>
            <a:r>
              <a:rPr lang="zh-CN" altLang="en-US" sz="2800" b="1" kern="0" dirty="0">
                <a:solidFill>
                  <a:srgbClr val="1D0F73"/>
                </a:solidFill>
                <a:latin typeface="Times New Roman" panose="02020603050405020304" pitchFamily="18" charset="0"/>
              </a:rPr>
              <a:t>不是 </a:t>
            </a:r>
            <a:r>
              <a:rPr lang="en-US" altLang="zh-CN" sz="2800" b="1" i="1" kern="0" dirty="0" err="1">
                <a:solidFill>
                  <a:srgbClr val="1D0F73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kern="0" dirty="0" err="1">
                <a:solidFill>
                  <a:srgbClr val="1D0F7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kern="0" dirty="0" err="1">
                <a:solidFill>
                  <a:srgbClr val="1D0F73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800" b="1" i="1" kern="0" dirty="0">
                <a:solidFill>
                  <a:srgbClr val="1D0F73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kern="0" dirty="0">
                <a:solidFill>
                  <a:srgbClr val="1D0F73"/>
                </a:solidFill>
                <a:latin typeface="Times New Roman" panose="02020603050405020304" pitchFamily="18" charset="0"/>
              </a:rPr>
              <a:t>的代换实例。</a:t>
            </a:r>
            <a:endParaRPr lang="en-US" altLang="zh-CN" sz="2800" b="1" kern="0" dirty="0">
              <a:solidFill>
                <a:srgbClr val="1D0F73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3600" b="1" kern="0" dirty="0">
                <a:latin typeface="Times New Roman" panose="02020603050405020304" pitchFamily="18" charset="0"/>
              </a:rPr>
              <a:t> </a:t>
            </a:r>
            <a:endParaRPr lang="en-US" altLang="zh-CN" sz="2800" b="1" kern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6417F6-51C0-4896-A8E8-797E470CA150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zh-CN" sz="1400"/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640"/>
            <a:ext cx="7561262" cy="95250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代换实例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续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762" y="1465263"/>
            <a:ext cx="8137525" cy="4779962"/>
          </a:xfrm>
          <a:solidFill>
            <a:srgbClr val="D9F1FF"/>
          </a:solidFill>
        </p:spPr>
        <p:txBody>
          <a:bodyPr/>
          <a:lstStyle/>
          <a:p>
            <a:pPr marL="0" indent="0" algn="just" eaLnBrk="1" hangingPunct="1">
              <a:lnSpc>
                <a:spcPct val="110000"/>
              </a:lnSpc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latin typeface="Times New Roman" panose="02020603050405020304" pitchFamily="18" charset="0"/>
              </a:rPr>
              <a:t>2.9  </a:t>
            </a:r>
            <a:r>
              <a:rPr lang="zh-CN" altLang="en-US" b="1" dirty="0">
                <a:latin typeface="Times New Roman" panose="02020603050405020304" pitchFamily="18" charset="0"/>
              </a:rPr>
              <a:t>判断下面公式的类型</a:t>
            </a:r>
          </a:p>
          <a:p>
            <a:pPr marL="0" indent="0" algn="just" eaLnBrk="1" hangingPunct="1">
              <a:lnSpc>
                <a:spcPct val="110000"/>
              </a:lnSpc>
              <a:buFontTx/>
              <a:buNone/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(1)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xF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 </a:t>
            </a:r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 </a:t>
            </a:r>
          </a:p>
          <a:p>
            <a:pPr marL="0" indent="0"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解</a:t>
            </a:r>
            <a:r>
              <a:rPr lang="en-US" altLang="zh-CN" b="1" dirty="0">
                <a:latin typeface="Times New Roman" panose="02020603050405020304" pitchFamily="18" charset="0"/>
              </a:rPr>
              <a:t>(1) </a:t>
            </a:r>
            <a:r>
              <a:rPr lang="zh-CN" altLang="en-US" sz="2800" b="1" dirty="0">
                <a:latin typeface="Times New Roman" panose="02020603050405020304" pitchFamily="18" charset="0"/>
              </a:rPr>
              <a:t>：设任意解释</a:t>
            </a:r>
            <a:r>
              <a:rPr lang="en-US" altLang="zh-CN" sz="2800" b="1" dirty="0">
                <a:latin typeface="Times New Roman" panose="02020603050405020304" pitchFamily="18" charset="0"/>
              </a:rPr>
              <a:t>I</a:t>
            </a:r>
          </a:p>
          <a:p>
            <a:pPr marL="0" indent="0" algn="just" eaLnBrk="1" hangingPunct="1">
              <a:lnSpc>
                <a:spcPct val="110000"/>
              </a:lnSpc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)  </a:t>
            </a:r>
            <a:r>
              <a:rPr lang="zh-CN" altLang="en-US" sz="2800" b="1" dirty="0">
                <a:latin typeface="Times New Roman" panose="02020603050405020304" pitchFamily="18" charset="0"/>
              </a:rPr>
              <a:t>如果存在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使得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为假，则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为假，所以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 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为真。</a:t>
            </a:r>
          </a:p>
          <a:p>
            <a:pPr marL="0" indent="0" algn="just" eaLnBrk="1" hangingPunct="1">
              <a:lnSpc>
                <a:spcPct val="110000"/>
              </a:lnSpc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)  </a:t>
            </a:r>
            <a:r>
              <a:rPr lang="zh-CN" altLang="en-US" sz="2800" b="1" dirty="0">
                <a:latin typeface="Times New Roman" panose="02020603050405020304" pitchFamily="18" charset="0"/>
              </a:rPr>
              <a:t>如果对任意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使得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为真，则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为真，而且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</a:rPr>
              <a:t>也为真，所以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 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为真。</a:t>
            </a:r>
          </a:p>
          <a:p>
            <a:pPr marL="0" indent="0"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因此，公式为永真式。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E66434-9587-4E1F-BC6A-8485C25F3BF9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74650" y="206375"/>
            <a:ext cx="8229600" cy="990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基本概念</a:t>
            </a:r>
            <a:r>
              <a:rPr lang="en-US" altLang="zh-CN" sz="4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——</a:t>
            </a:r>
            <a:r>
              <a:rPr lang="zh-CN" altLang="en-US" sz="4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个体词、谓词、量词</a:t>
            </a:r>
            <a:r>
              <a:rPr lang="zh-CN" altLang="en-US" sz="4000" b="1" dirty="0">
                <a:latin typeface="Times New Roman" pitchFamily="18" charset="0"/>
              </a:rPr>
              <a:t> 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919" y="1242483"/>
            <a:ext cx="7993062" cy="5356225"/>
          </a:xfrm>
        </p:spPr>
        <p:txBody>
          <a:bodyPr/>
          <a:lstStyle/>
          <a:p>
            <a:pPr marL="0" indent="0" algn="just" eaLnBrk="1" hangingPunct="1">
              <a:lnSpc>
                <a:spcPct val="110000"/>
              </a:lnSpc>
              <a:spcBef>
                <a:spcPct val="30000"/>
              </a:spcBef>
              <a:buNone/>
              <a:defRPr/>
            </a:pPr>
            <a:r>
              <a:rPr lang="zh-CN" altLang="en-US" sz="3600" b="1" dirty="0">
                <a:latin typeface="Times New Roman" panose="02020603050405020304" pitchFamily="18" charset="0"/>
              </a:rPr>
              <a:t>       在一阶逻辑中，简单命题被分解成</a:t>
            </a:r>
            <a:r>
              <a:rPr lang="zh-CN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个体词</a:t>
            </a:r>
            <a:r>
              <a:rPr lang="zh-CN" altLang="en-US" sz="3600" b="1" dirty="0">
                <a:latin typeface="Times New Roman" panose="02020603050405020304" pitchFamily="18" charset="0"/>
              </a:rPr>
              <a:t>和</a:t>
            </a:r>
            <a:r>
              <a:rPr lang="zh-CN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谓词</a:t>
            </a:r>
            <a:r>
              <a:rPr lang="zh-CN" altLang="en-US" sz="3600" b="1" dirty="0">
                <a:latin typeface="Times New Roman" panose="02020603050405020304" pitchFamily="18" charset="0"/>
              </a:rPr>
              <a:t>两部分。</a:t>
            </a: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u"/>
              <a:defRPr/>
            </a:pPr>
            <a:r>
              <a:rPr lang="zh-CN" altLang="en-US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个体词（个体）</a:t>
            </a:r>
            <a:r>
              <a:rPr lang="en-US" altLang="zh-CN" sz="3600" b="1" dirty="0">
                <a:latin typeface="Times New Roman" panose="02020603050405020304" pitchFamily="18" charset="0"/>
              </a:rPr>
              <a:t>: </a:t>
            </a:r>
          </a:p>
          <a:p>
            <a:pPr marL="0" indent="0" algn="just" eaLnBrk="1" hangingPunct="1">
              <a:lnSpc>
                <a:spcPct val="110000"/>
              </a:lnSpc>
              <a:spcBef>
                <a:spcPct val="30000"/>
              </a:spcBef>
              <a:buFontTx/>
              <a:buNone/>
              <a:defRPr/>
            </a:pPr>
            <a:r>
              <a:rPr lang="en-US" altLang="zh-CN" sz="3600" b="1" dirty="0">
                <a:latin typeface="Times New Roman" panose="02020603050405020304" pitchFamily="18" charset="0"/>
              </a:rPr>
              <a:t>        </a:t>
            </a:r>
            <a:r>
              <a:rPr lang="zh-CN" altLang="en-US" b="1" dirty="0">
                <a:latin typeface="Times New Roman" panose="02020603050405020304" pitchFamily="18" charset="0"/>
              </a:rPr>
              <a:t>所研究对象中可以独立存在的具体或抽象的客体，它可以是一个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具体的事物</a:t>
            </a:r>
            <a:r>
              <a:rPr lang="zh-CN" altLang="en-US" b="1" dirty="0">
                <a:latin typeface="Times New Roman" panose="02020603050405020304" pitchFamily="18" charset="0"/>
              </a:rPr>
              <a:t>，也可以是一个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抽象的概念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  <a:r>
              <a:rPr lang="zh-CN" altLang="en-US" b="1" dirty="0">
                <a:solidFill>
                  <a:srgbClr val="3366CC"/>
                </a:solidFill>
                <a:latin typeface="Times New Roman" panose="02020603050405020304" pitchFamily="18" charset="0"/>
              </a:rPr>
              <a:t>表示主语的词</a:t>
            </a:r>
            <a:r>
              <a:rPr lang="zh-CN" altLang="en-US" b="1" dirty="0">
                <a:latin typeface="Times New Roman" panose="02020603050405020304" pitchFamily="18" charset="0"/>
              </a:rPr>
              <a:t>（名词或代词），如：苏格拉底、</a:t>
            </a:r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、黑板、自然数、思想、定理。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3A09B0-8797-42E8-86BD-3940CD171C6D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zh-CN" sz="1400"/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381000" y="838200"/>
            <a:ext cx="822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1800"/>
          </a:p>
        </p:txBody>
      </p:sp>
      <p:sp>
        <p:nvSpPr>
          <p:cNvPr id="184323" name="Rectangle 3"/>
          <p:cNvSpPr>
            <a:spLocks noChangeArrowheads="1"/>
          </p:cNvSpPr>
          <p:nvPr/>
        </p:nvSpPr>
        <p:spPr bwMode="auto">
          <a:xfrm>
            <a:off x="365420" y="1412776"/>
            <a:ext cx="8229600" cy="3598905"/>
          </a:xfrm>
          <a:prstGeom prst="rect">
            <a:avLst/>
          </a:prstGeom>
          <a:solidFill>
            <a:srgbClr val="D9F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(2)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xF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 (</a:t>
            </a:r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 </a:t>
            </a:r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xF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 ) </a:t>
            </a:r>
          </a:p>
          <a:p>
            <a:pPr algn="just" eaLnBrk="1" hangingPunct="1">
              <a:lnSpc>
                <a:spcPct val="11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解</a:t>
            </a:r>
            <a:r>
              <a:rPr lang="en-US" altLang="zh-CN" sz="2800" b="1" dirty="0">
                <a:latin typeface="Times New Roman" panose="02020603050405020304" pitchFamily="18" charset="0"/>
              </a:rPr>
              <a:t>(2) 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(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为重言式，而</a:t>
            </a:r>
            <a:r>
              <a:rPr lang="en-US" altLang="zh-CN" sz="2800" b="1" dirty="0">
                <a:latin typeface="Times New Roman" panose="02020603050405020304" pitchFamily="18" charset="0"/>
              </a:rPr>
              <a:t>(2)</a:t>
            </a:r>
            <a:r>
              <a:rPr lang="zh-CN" altLang="en-US" sz="2800" b="1" dirty="0">
                <a:latin typeface="Times New Roman" panose="02020603050405020304" pitchFamily="18" charset="0"/>
              </a:rPr>
              <a:t>式为它的代换实例，所以是永真式。</a:t>
            </a:r>
          </a:p>
          <a:p>
            <a:pPr algn="just" eaLnBrk="1" hangingPunct="1">
              <a:lnSpc>
                <a:spcPct val="11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(3)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))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algn="just" eaLnBrk="1" hangingPunct="1">
              <a:lnSpc>
                <a:spcPct val="11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解</a:t>
            </a:r>
            <a:r>
              <a:rPr lang="en-US" altLang="zh-CN" sz="2800" b="1" dirty="0">
                <a:latin typeface="Times New Roman" panose="02020603050405020304" pitchFamily="18" charset="0"/>
              </a:rPr>
              <a:t>(4) </a:t>
            </a:r>
            <a:r>
              <a:rPr lang="zh-CN" altLang="en-US" sz="2800" b="1" dirty="0">
                <a:latin typeface="Times New Roman" panose="02020603050405020304" pitchFamily="18" charset="0"/>
              </a:rPr>
              <a:t>：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 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是矛盾式，</a:t>
            </a:r>
            <a:r>
              <a:rPr lang="zh-CN" altLang="en-US" sz="2800" b="1" dirty="0">
                <a:latin typeface="Times New Roman" panose="02020603050405020304" pitchFamily="18" charset="0"/>
              </a:rPr>
              <a:t>而</a:t>
            </a:r>
            <a:r>
              <a:rPr lang="en-US" altLang="zh-CN" sz="2800" b="1" dirty="0">
                <a:latin typeface="Times New Roman" panose="02020603050405020304" pitchFamily="18" charset="0"/>
              </a:rPr>
              <a:t>(4)</a:t>
            </a:r>
            <a:r>
              <a:rPr lang="zh-CN" altLang="en-US" sz="2800" b="1" dirty="0">
                <a:latin typeface="Times New Roman" panose="02020603050405020304" pitchFamily="18" charset="0"/>
              </a:rPr>
              <a:t>式为它的代换实例，所以是矛盾式。 </a:t>
            </a:r>
          </a:p>
          <a:p>
            <a:pPr algn="just" eaLnBrk="1" hangingPunct="1">
              <a:lnSpc>
                <a:spcPct val="11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8A5998-6A9E-4B73-902C-591C876D3A0B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zh-CN" sz="1400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412776"/>
            <a:ext cx="8291264" cy="4032447"/>
          </a:xfrm>
          <a:solidFill>
            <a:srgbClr val="D9F1FF"/>
          </a:solidFill>
        </p:spPr>
        <p:txBody>
          <a:bodyPr/>
          <a:lstStyle/>
          <a:p>
            <a:pPr marL="539750" indent="-539750" eaLnBrk="1" hangingPunct="1">
              <a:lnSpc>
                <a:spcPct val="110000"/>
              </a:lnSpc>
              <a:spcBef>
                <a:spcPct val="25000"/>
              </a:spcBef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(4)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F(x, y)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 </a:t>
            </a:r>
            <a:r>
              <a:rPr lang="en-US" altLang="zh-CN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F(x, y) </a:t>
            </a:r>
          </a:p>
          <a:p>
            <a:pPr marL="539750" indent="-539750" eaLnBrk="1" hangingPunct="1">
              <a:lnSpc>
                <a:spcPct val="110000"/>
              </a:lnSpc>
              <a:spcBef>
                <a:spcPct val="2500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解</a:t>
            </a:r>
            <a:r>
              <a:rPr lang="en-US" altLang="zh-CN" sz="2800" b="1" dirty="0">
                <a:latin typeface="Times New Roman" panose="02020603050405020304" pitchFamily="18" charset="0"/>
              </a:rPr>
              <a:t>(4) 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</a:p>
          <a:p>
            <a:pPr marL="539750" indent="-539750" eaLnBrk="1" hangingPunct="1">
              <a:lnSpc>
                <a:spcPct val="110000"/>
              </a:lnSpc>
              <a:spcBef>
                <a:spcPct val="25000"/>
              </a:spcBef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)  </a:t>
            </a:r>
            <a:r>
              <a:rPr lang="zh-CN" altLang="en-US" sz="2800" b="1" dirty="0">
                <a:latin typeface="Times New Roman" panose="02020603050405020304" pitchFamily="18" charset="0"/>
              </a:rPr>
              <a:t>解释</a:t>
            </a:r>
            <a:r>
              <a:rPr lang="en-US" altLang="zh-CN" sz="2800" b="1" dirty="0">
                <a:latin typeface="Times New Roman" panose="02020603050405020304" pitchFamily="18" charset="0"/>
              </a:rPr>
              <a:t>I1</a:t>
            </a:r>
            <a:r>
              <a:rPr lang="zh-CN" altLang="en-US" sz="2800" b="1" dirty="0">
                <a:latin typeface="Times New Roman" panose="02020603050405020304" pitchFamily="18" charset="0"/>
              </a:rPr>
              <a:t>，个体域为自然数集合</a:t>
            </a:r>
            <a:r>
              <a:rPr lang="en-US" altLang="zh-CN" sz="2800" b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，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latin typeface="Times New Roman" panose="02020603050405020304" pitchFamily="18" charset="0"/>
              </a:rPr>
              <a:t>) :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等于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</a:rPr>
              <a:t>。此时，前件为真，后件为假，公式为假。</a:t>
            </a:r>
          </a:p>
          <a:p>
            <a:pPr marL="539750" indent="-539750" eaLnBrk="1" hangingPunct="1">
              <a:lnSpc>
                <a:spcPct val="110000"/>
              </a:lnSpc>
              <a:spcBef>
                <a:spcPct val="25000"/>
              </a:spcBef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)  </a:t>
            </a:r>
            <a:r>
              <a:rPr lang="zh-CN" altLang="en-US" sz="2800" b="1" dirty="0">
                <a:latin typeface="Times New Roman" panose="02020603050405020304" pitchFamily="18" charset="0"/>
              </a:rPr>
              <a:t>解释</a:t>
            </a:r>
            <a:r>
              <a:rPr lang="en-US" altLang="zh-CN" sz="2800" b="1" dirty="0">
                <a:latin typeface="Times New Roman" panose="02020603050405020304" pitchFamily="18" charset="0"/>
              </a:rPr>
              <a:t>I2</a:t>
            </a:r>
            <a:r>
              <a:rPr lang="zh-CN" altLang="en-US" sz="2800" b="1" dirty="0">
                <a:latin typeface="Times New Roman" panose="02020603050405020304" pitchFamily="18" charset="0"/>
              </a:rPr>
              <a:t>，个体域为自然数集合</a:t>
            </a:r>
            <a:r>
              <a:rPr lang="en-US" altLang="zh-CN" sz="2800" b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，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latin typeface="Times New Roman" panose="02020603050405020304" pitchFamily="18" charset="0"/>
              </a:rPr>
              <a:t>) :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小于等于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。</a:t>
            </a:r>
            <a:r>
              <a:rPr lang="zh-CN" altLang="en-US" sz="2800" b="1" dirty="0">
                <a:latin typeface="Times New Roman" panose="02020603050405020304" pitchFamily="18" charset="0"/>
              </a:rPr>
              <a:t>此时，前件为真，后件为真，公式为真。</a:t>
            </a:r>
          </a:p>
          <a:p>
            <a:pPr marL="539750" indent="-539750" eaLnBrk="1" hangingPunct="1">
              <a:lnSpc>
                <a:spcPct val="110000"/>
              </a:lnSpc>
              <a:spcBef>
                <a:spcPct val="2500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因此，公式为可满足式。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64" name="AutoShape 1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85800" y="1412776"/>
            <a:ext cx="915988" cy="450850"/>
          </a:xfrm>
          <a:prstGeom prst="actionButtonBlank">
            <a:avLst/>
          </a:prstGeom>
          <a:solidFill>
            <a:srgbClr val="0099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6800" rIns="50400" anchor="ctr" anchorCtr="1"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作 业</a:t>
            </a:r>
            <a:endParaRPr lang="zh-CN" altLang="en-US" sz="2000" dirty="0">
              <a:solidFill>
                <a:srgbClr val="009900"/>
              </a:solidFill>
              <a:effectDag name="">
                <a:cont type="tree" name="">
                  <a:effect ref="fillLine"/>
                  <a:outerShdw dist="38100" dir="13500000" algn="br">
                    <a:srgbClr val="4CE54C"/>
                  </a:outerShdw>
                </a:cont>
                <a:cont type="tree" name="">
                  <a:effect ref="fillLine"/>
                  <a:outerShdw dist="38100" dir="2700000" algn="tl">
                    <a:srgbClr val="005B00"/>
                  </a:outerShdw>
                </a:cont>
                <a:effect ref="fillLine"/>
              </a:effectDag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92163" name="Rectangle 13"/>
          <p:cNvSpPr>
            <a:spLocks noChangeArrowheads="1"/>
          </p:cNvSpPr>
          <p:nvPr/>
        </p:nvSpPr>
        <p:spPr bwMode="auto">
          <a:xfrm>
            <a:off x="611560" y="1988840"/>
            <a:ext cx="5827713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000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2-6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：（</a:t>
            </a: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）（</a:t>
            </a: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）</a:t>
            </a:r>
            <a:endParaRPr lang="en-US" altLang="zh-CN" sz="2800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30000"/>
              </a:lnSpc>
              <a:spcBef>
                <a:spcPct val="3000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2-12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：（</a:t>
            </a: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）</a:t>
            </a:r>
            <a:endParaRPr lang="en-US" altLang="zh-CN" sz="2800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30000"/>
              </a:lnSpc>
              <a:spcBef>
                <a:spcPct val="3000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2-13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：（</a:t>
            </a: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）（</a:t>
            </a: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）</a:t>
            </a:r>
            <a:endParaRPr lang="en-US" altLang="zh-CN" sz="2800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30000"/>
              </a:lnSpc>
              <a:spcBef>
                <a:spcPct val="30000"/>
              </a:spcBef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92164" name="Line 15"/>
          <p:cNvSpPr>
            <a:spLocks noChangeShapeType="1"/>
          </p:cNvSpPr>
          <p:nvPr/>
        </p:nvSpPr>
        <p:spPr bwMode="auto">
          <a:xfrm>
            <a:off x="685800" y="2362200"/>
            <a:ext cx="76962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" name="AutoShape 1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27584" y="4509120"/>
            <a:ext cx="915988" cy="400110"/>
          </a:xfrm>
          <a:prstGeom prst="actionButtonBlank">
            <a:avLst/>
          </a:prstGeom>
          <a:solidFill>
            <a:srgbClr val="0099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6800" rIns="50400" anchor="ctr" anchorCtr="1"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预 习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755576" y="5013176"/>
            <a:ext cx="1008112" cy="65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2.3</a:t>
            </a: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940080" y="6165304"/>
            <a:ext cx="120392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1A8C4DCC-B96D-454F-BA9F-430F76F18E94}" type="slidenum">
              <a:rPr lang="en-US" altLang="zh-CN" sz="1400" smtClean="0">
                <a:latin typeface="Arial Black" panose="020B0A040201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52</a:t>
            </a:fld>
            <a:endParaRPr lang="en-US" altLang="zh-CN" sz="14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120631" y="624455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2F124E-BB96-466D-9D48-AC4BD2146522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zh-CN" sz="1400"/>
          </a:p>
        </p:txBody>
      </p:sp>
      <p:sp>
        <p:nvSpPr>
          <p:cNvPr id="89091" name="Text Box 4"/>
          <p:cNvSpPr txBox="1">
            <a:spLocks noChangeArrowheads="1"/>
          </p:cNvSpPr>
          <p:nvPr/>
        </p:nvSpPr>
        <p:spPr bwMode="auto">
          <a:xfrm>
            <a:off x="432329" y="260762"/>
            <a:ext cx="30972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课堂练习</a:t>
            </a:r>
            <a:r>
              <a:rPr lang="en-US" altLang="zh-CN" sz="40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40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89092" name="Text Box 5"/>
          <p:cNvSpPr txBox="1">
            <a:spLocks noChangeArrowheads="1"/>
          </p:cNvSpPr>
          <p:nvPr/>
        </p:nvSpPr>
        <p:spPr bwMode="auto">
          <a:xfrm>
            <a:off x="432329" y="1287805"/>
            <a:ext cx="38877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判断下列公式的类型：</a:t>
            </a:r>
          </a:p>
        </p:txBody>
      </p:sp>
      <p:graphicFrame>
        <p:nvGraphicFramePr>
          <p:cNvPr id="8909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1019"/>
              </p:ext>
            </p:extLst>
          </p:nvPr>
        </p:nvGraphicFramePr>
        <p:xfrm>
          <a:off x="527869" y="1915443"/>
          <a:ext cx="454818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739880" imgH="203040" progId="">
                  <p:embed/>
                </p:oleObj>
              </mc:Choice>
              <mc:Fallback>
                <p:oleObj name="公式" r:id="rId3" imgW="1739880" imgH="203040" progId="">
                  <p:embed/>
                  <p:pic>
                    <p:nvPicPr>
                      <p:cNvPr id="0" name="Picture 2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869" y="1915443"/>
                        <a:ext cx="4548187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204843"/>
              </p:ext>
            </p:extLst>
          </p:nvPr>
        </p:nvGraphicFramePr>
        <p:xfrm>
          <a:off x="466830" y="3174518"/>
          <a:ext cx="790257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3009600" imgH="203040" progId="">
                  <p:embed/>
                </p:oleObj>
              </mc:Choice>
              <mc:Fallback>
                <p:oleObj name="公式" r:id="rId5" imgW="3009600" imgH="203040" progId="">
                  <p:embed/>
                  <p:pic>
                    <p:nvPicPr>
                      <p:cNvPr id="0" name="Picture 2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830" y="3174518"/>
                        <a:ext cx="7902575" cy="569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777000"/>
              </p:ext>
            </p:extLst>
          </p:nvPr>
        </p:nvGraphicFramePr>
        <p:xfrm>
          <a:off x="466725" y="2466975"/>
          <a:ext cx="691832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476440" imgH="203040" progId="">
                  <p:embed/>
                </p:oleObj>
              </mc:Choice>
              <mc:Fallback>
                <p:oleObj name="公式" r:id="rId7" imgW="2476440" imgH="203040" progId="">
                  <p:embed/>
                  <p:pic>
                    <p:nvPicPr>
                      <p:cNvPr id="0" name="Picture 2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2466975"/>
                        <a:ext cx="6918325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336531" y="6316811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FA9BB3-35EF-41CC-9D7F-85AD7774DA55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zh-CN" sz="1400"/>
          </a:p>
        </p:txBody>
      </p:sp>
      <p:sp>
        <p:nvSpPr>
          <p:cNvPr id="90115" name="Text Box 4"/>
          <p:cNvSpPr txBox="1">
            <a:spLocks noChangeArrowheads="1"/>
          </p:cNvSpPr>
          <p:nvPr/>
        </p:nvSpPr>
        <p:spPr bwMode="auto">
          <a:xfrm>
            <a:off x="452736" y="349468"/>
            <a:ext cx="9366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8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解：</a:t>
            </a:r>
          </a:p>
        </p:txBody>
      </p:sp>
      <p:sp>
        <p:nvSpPr>
          <p:cNvPr id="90116" name="Text Box 6"/>
          <p:cNvSpPr txBox="1">
            <a:spLocks noChangeArrowheads="1"/>
          </p:cNvSpPr>
          <p:nvPr/>
        </p:nvSpPr>
        <p:spPr bwMode="auto">
          <a:xfrm>
            <a:off x="467544" y="1741348"/>
            <a:ext cx="75596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为永真式，因为对于任意的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，蕴含式前件后件同时为真或同时为假，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）式为真。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9011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14602"/>
              </p:ext>
            </p:extLst>
          </p:nvPr>
        </p:nvGraphicFramePr>
        <p:xfrm>
          <a:off x="538981" y="1268561"/>
          <a:ext cx="39592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612900" imgH="203200" progId="">
                  <p:embed/>
                </p:oleObj>
              </mc:Choice>
              <mc:Fallback>
                <p:oleObj name="公式" r:id="rId4" imgW="1612900" imgH="203200" progId="">
                  <p:embed/>
                  <p:pic>
                    <p:nvPicPr>
                      <p:cNvPr id="0" name="Picture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981" y="1268561"/>
                        <a:ext cx="3959225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39085" y="3573016"/>
            <a:ext cx="68405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因为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 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q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是矛盾式，</a:t>
            </a:r>
            <a:r>
              <a:rPr lang="zh-CN" altLang="en-US" sz="2800" b="1" dirty="0">
                <a:latin typeface="Times New Roman" panose="02020603050405020304" pitchFamily="18" charset="0"/>
              </a:rPr>
              <a:t>而</a:t>
            </a:r>
            <a:r>
              <a:rPr lang="en-US" altLang="zh-CN" sz="2800" b="1" dirty="0">
                <a:latin typeface="Times New Roman" panose="02020603050405020304" pitchFamily="18" charset="0"/>
              </a:rPr>
              <a:t>3)</a:t>
            </a:r>
            <a:r>
              <a:rPr lang="zh-CN" altLang="en-US" sz="2800" b="1" dirty="0">
                <a:latin typeface="Times New Roman" panose="02020603050405020304" pitchFamily="18" charset="0"/>
              </a:rPr>
              <a:t>式为它的代换实例，所以是矛盾式。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479039"/>
              </p:ext>
            </p:extLst>
          </p:nvPr>
        </p:nvGraphicFramePr>
        <p:xfrm>
          <a:off x="539085" y="2996952"/>
          <a:ext cx="652145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552400" imgH="203040" progId="">
                  <p:embed/>
                </p:oleObj>
              </mc:Choice>
              <mc:Fallback>
                <p:oleObj name="公式" r:id="rId6" imgW="2552400" imgH="203040" progId="">
                  <p:embed/>
                  <p:pic>
                    <p:nvPicPr>
                      <p:cNvPr id="0" name="Picture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085" y="2996952"/>
                        <a:ext cx="6521450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336531" y="6316811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FA9BB3-35EF-41CC-9D7F-85AD7774DA55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zh-CN" sz="1400"/>
          </a:p>
        </p:txBody>
      </p:sp>
      <p:sp>
        <p:nvSpPr>
          <p:cNvPr id="90115" name="Text Box 4"/>
          <p:cNvSpPr txBox="1">
            <a:spLocks noChangeArrowheads="1"/>
          </p:cNvSpPr>
          <p:nvPr/>
        </p:nvSpPr>
        <p:spPr bwMode="auto">
          <a:xfrm>
            <a:off x="452736" y="349468"/>
            <a:ext cx="9366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8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解：</a:t>
            </a:r>
          </a:p>
        </p:txBody>
      </p:sp>
      <p:graphicFrame>
        <p:nvGraphicFramePr>
          <p:cNvPr id="9011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301237"/>
              </p:ext>
            </p:extLst>
          </p:nvPr>
        </p:nvGraphicFramePr>
        <p:xfrm>
          <a:off x="452736" y="1340768"/>
          <a:ext cx="7485963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009600" imgH="203040" progId="">
                  <p:embed/>
                </p:oleObj>
              </mc:Choice>
              <mc:Fallback>
                <p:oleObj name="公式" r:id="rId3" imgW="3009600" imgH="203040" progId="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736" y="1340768"/>
                        <a:ext cx="7485963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9" name="Text Box 15"/>
          <p:cNvSpPr txBox="1">
            <a:spLocks noChangeArrowheads="1"/>
          </p:cNvSpPr>
          <p:nvPr/>
        </p:nvSpPr>
        <p:spPr bwMode="auto">
          <a:xfrm>
            <a:off x="395536" y="1988840"/>
            <a:ext cx="7920037" cy="325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)  </a:t>
            </a:r>
            <a:r>
              <a:rPr lang="zh-CN" altLang="en-US" sz="2800" b="1" dirty="0">
                <a:latin typeface="Times New Roman" panose="02020603050405020304" pitchFamily="18" charset="0"/>
              </a:rPr>
              <a:t>解释</a:t>
            </a:r>
            <a:r>
              <a:rPr lang="en-US" altLang="zh-CN" sz="2800" b="1" dirty="0">
                <a:latin typeface="Times New Roman" panose="02020603050405020304" pitchFamily="18" charset="0"/>
              </a:rPr>
              <a:t>I1,</a:t>
            </a:r>
            <a:r>
              <a:rPr lang="zh-CN" altLang="en-US" sz="2800" b="1" dirty="0">
                <a:latin typeface="Times New Roman" panose="02020603050405020304" pitchFamily="18" charset="0"/>
              </a:rPr>
              <a:t>个体域为自然数集合</a:t>
            </a:r>
            <a:r>
              <a:rPr lang="en-US" altLang="zh-CN" sz="2800" b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，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 :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为奇数，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):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为偶数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.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此时，前件为真，后件为假，公式为假。</a:t>
            </a:r>
          </a:p>
          <a:p>
            <a:pPr algn="just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)  </a:t>
            </a:r>
            <a:r>
              <a:rPr lang="zh-CN" altLang="en-US" sz="2800" b="1" dirty="0">
                <a:latin typeface="Times New Roman" panose="02020603050405020304" pitchFamily="18" charset="0"/>
              </a:rPr>
              <a:t>解释</a:t>
            </a:r>
            <a:r>
              <a:rPr lang="en-US" altLang="zh-CN" sz="2800" b="1" dirty="0">
                <a:latin typeface="Times New Roman" panose="02020603050405020304" pitchFamily="18" charset="0"/>
              </a:rPr>
              <a:t>I2,</a:t>
            </a:r>
            <a:r>
              <a:rPr lang="zh-CN" altLang="en-US" sz="2800" b="1" dirty="0">
                <a:latin typeface="Times New Roman" panose="02020603050405020304" pitchFamily="18" charset="0"/>
              </a:rPr>
              <a:t>个体域为自然数集合</a:t>
            </a:r>
            <a:r>
              <a:rPr lang="en-US" altLang="zh-CN" sz="2800" b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，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 :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大于等于</a:t>
            </a:r>
            <a:r>
              <a:rPr lang="en-US" altLang="zh-CN" sz="2800" b="1" dirty="0">
                <a:latin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):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有后继数</a:t>
            </a:r>
            <a:r>
              <a:rPr lang="en-US" altLang="zh-CN" sz="2800" b="1" dirty="0">
                <a:latin typeface="Times New Roman" panose="02020603050405020304" pitchFamily="18" charset="0"/>
              </a:rPr>
              <a:t>. </a:t>
            </a:r>
            <a:r>
              <a:rPr lang="zh-CN" altLang="en-US" sz="2800" b="1" dirty="0">
                <a:latin typeface="Times New Roman" panose="02020603050405020304" pitchFamily="18" charset="0"/>
              </a:rPr>
              <a:t>此时，前件为真，后件为真，公式为真。</a:t>
            </a:r>
          </a:p>
          <a:p>
            <a:pPr algn="just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因此，公式为非永真式的可满足式</a:t>
            </a:r>
          </a:p>
        </p:txBody>
      </p:sp>
    </p:spTree>
    <p:extLst>
      <p:ext uri="{BB962C8B-B14F-4D97-AF65-F5344CB8AC3E}">
        <p14:creationId xmlns:p14="http://schemas.microsoft.com/office/powerpoint/2010/main" val="34808930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940080" y="6165304"/>
            <a:ext cx="120392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1A8C4DCC-B96D-454F-BA9F-430F76F18E94}" type="slidenum">
              <a:rPr lang="en-US" altLang="zh-CN" sz="1400" smtClean="0">
                <a:latin typeface="Arial Black" panose="020B0A040201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56</a:t>
            </a:fld>
            <a:endParaRPr lang="en-US" altLang="zh-CN" sz="1400" dirty="0">
              <a:latin typeface="Arial Black" panose="020B0A04020102020204" pitchFamily="34" charset="0"/>
            </a:endParaRPr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7561262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solidFill>
                  <a:srgbClr val="EA8B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2.3 </a:t>
            </a:r>
            <a:r>
              <a:rPr lang="zh-CN" altLang="en-US" b="1" dirty="0">
                <a:solidFill>
                  <a:srgbClr val="EA8B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一阶逻辑等值式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9447"/>
            <a:ext cx="8229600" cy="4525963"/>
          </a:xfrm>
        </p:spPr>
        <p:txBody>
          <a:bodyPr/>
          <a:lstStyle/>
          <a:p>
            <a:pPr algn="just" eaLnBrk="1" hangingPunct="1">
              <a:spcBef>
                <a:spcPct val="3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宋体" panose="02010600030101010101" pitchFamily="2" charset="-122"/>
              </a:rPr>
              <a:t>等值式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3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宋体" panose="02010600030101010101" pitchFamily="2" charset="-122"/>
              </a:rPr>
              <a:t>基本等值式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3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宋体" panose="02010600030101010101" pitchFamily="2" charset="-122"/>
              </a:rPr>
              <a:t>量词否定等值式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3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宋体" panose="02010600030101010101" pitchFamily="2" charset="-122"/>
              </a:rPr>
              <a:t>量词辖域收缩与扩张等值式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3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宋体" panose="02010600030101010101" pitchFamily="2" charset="-122"/>
              </a:rPr>
              <a:t>量词分配等值式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3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宋体" panose="02010600030101010101" pitchFamily="2" charset="-122"/>
              </a:rPr>
              <a:t>前束范式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313908" y="6192720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76AE7557-CE7F-4433-B15C-CD46DE840CB1}" type="slidenum">
              <a:rPr lang="en-US" altLang="zh-CN" sz="1400" smtClean="0">
                <a:latin typeface="Arial Black" panose="020B0A040201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57</a:t>
            </a:fld>
            <a:endParaRPr lang="en-US" altLang="zh-CN" sz="1400">
              <a:latin typeface="Arial Black" panose="020B0A04020102020204" pitchFamily="34" charset="0"/>
            </a:endParaRPr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79708" y="241224"/>
            <a:ext cx="8002588" cy="7953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等值式与基本等值式</a:t>
            </a:r>
            <a:r>
              <a:rPr lang="zh-CN" altLang="en-US" sz="4000" b="1" dirty="0">
                <a:latin typeface="宋体" pitchFamily="2" charset="-122"/>
              </a:rPr>
              <a:t> </a:t>
            </a:r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9332" y="3885186"/>
            <a:ext cx="7783340" cy="2307534"/>
          </a:xfrm>
          <a:solidFill>
            <a:srgbClr val="FFFFCC"/>
          </a:solidFill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Clr>
                <a:schemeClr val="accent2"/>
              </a:buClr>
              <a:buSzPct val="75000"/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命题逻辑中</a:t>
            </a:r>
            <a:r>
              <a:rPr lang="en-US" altLang="zh-CN" b="1" u="sng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24</a:t>
            </a:r>
            <a:r>
              <a:rPr lang="zh-CN" altLang="en-US" b="1" dirty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个基本等值式的代换实例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如</a:t>
            </a:r>
            <a:r>
              <a:rPr lang="en-US" altLang="zh-CN" b="1" dirty="0">
                <a:latin typeface="Times New Roman" panose="02020603050405020304" pitchFamily="18" charset="0"/>
              </a:rPr>
              <a:t>: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xF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xF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 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xF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xF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sz="28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yG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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xF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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yG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xF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</a:t>
            </a:r>
            <a:r>
              <a:rPr lang="en-US" altLang="zh-CN" sz="28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yG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))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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xF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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yG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    </a:t>
            </a:r>
          </a:p>
        </p:txBody>
      </p:sp>
      <p:sp>
        <p:nvSpPr>
          <p:cNvPr id="96261" name="Text Box 4"/>
          <p:cNvSpPr txBox="1">
            <a:spLocks noChangeArrowheads="1"/>
          </p:cNvSpPr>
          <p:nvPr/>
        </p:nvSpPr>
        <p:spPr bwMode="auto">
          <a:xfrm>
            <a:off x="379708" y="1282700"/>
            <a:ext cx="83820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、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是一阶逻辑中的任意两个公式，若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为逻辑有效式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，则称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等值</a:t>
            </a:r>
            <a:r>
              <a:rPr lang="zh-CN" altLang="en-US" sz="2800" b="1" dirty="0">
                <a:latin typeface="Times New Roman" panose="02020603050405020304" pitchFamily="18" charset="0"/>
              </a:rPr>
              <a:t>的，记作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，</a:t>
            </a:r>
            <a:r>
              <a:rPr lang="zh-CN" altLang="en-US" sz="2800" b="1" dirty="0">
                <a:latin typeface="Times New Roman" panose="02020603050405020304" pitchFamily="18" charset="0"/>
              </a:rPr>
              <a:t>并称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等值式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96262" name="Text Box 5"/>
          <p:cNvSpPr txBox="1">
            <a:spLocks noChangeArrowheads="1"/>
          </p:cNvSpPr>
          <p:nvPr/>
        </p:nvSpPr>
        <p:spPr bwMode="auto">
          <a:xfrm>
            <a:off x="361226" y="3138275"/>
            <a:ext cx="38163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基本等值式</a:t>
            </a:r>
            <a:r>
              <a:rPr lang="en-US" altLang="zh-CN" sz="3600" b="1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altLang="zh-C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308304" y="6381750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09A98EE6-D45A-4CF6-9BA5-05C34E08B3EE}" type="slidenum">
              <a:rPr lang="en-US" altLang="zh-CN" sz="1400" smtClean="0">
                <a:latin typeface="Arial Black" panose="020B0A040201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58</a:t>
            </a:fld>
            <a:endParaRPr lang="en-US" altLang="zh-CN" sz="1400">
              <a:latin typeface="Arial Black" panose="020B0A04020102020204" pitchFamily="34" charset="0"/>
            </a:endParaRPr>
          </a:p>
        </p:txBody>
      </p:sp>
      <p:sp>
        <p:nvSpPr>
          <p:cNvPr id="97283" name="Rectangle 2"/>
          <p:cNvSpPr>
            <a:spLocks noChangeArrowheads="1"/>
          </p:cNvSpPr>
          <p:nvPr/>
        </p:nvSpPr>
        <p:spPr bwMode="auto">
          <a:xfrm>
            <a:off x="467544" y="1420813"/>
            <a:ext cx="7934325" cy="4824412"/>
          </a:xfrm>
          <a:prstGeom prst="rect">
            <a:avLst/>
          </a:prstGeom>
          <a:solidFill>
            <a:srgbClr val="FFFFCC"/>
          </a:solidFill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75000"/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消去量词等值式</a:t>
            </a:r>
            <a:r>
              <a:rPr lang="zh-CN" altLang="en-US" b="1" dirty="0">
                <a:latin typeface="Times New Roman" panose="02020603050405020304" pitchFamily="18" charset="0"/>
              </a:rPr>
              <a:t>        </a:t>
            </a:r>
          </a:p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</a:rPr>
              <a:t>={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,…,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} </a:t>
            </a:r>
          </a:p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(1) 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xA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dirty="0">
                <a:latin typeface="Times New Roman" panose="02020603050405020304" pitchFamily="18" charset="0"/>
              </a:rPr>
              <a:t>…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</a:p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(2)  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xA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dirty="0">
                <a:latin typeface="Times New Roman" panose="02020603050405020304" pitchFamily="18" charset="0"/>
              </a:rPr>
              <a:t>…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buClr>
                <a:schemeClr val="accent2"/>
              </a:buClr>
              <a:buSzPct val="75000"/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量词否定等值式</a:t>
            </a:r>
            <a:endParaRPr lang="zh-CN" altLang="en-US" b="1" dirty="0">
              <a:solidFill>
                <a:srgbClr val="0033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(1)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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 </a:t>
            </a:r>
            <a:r>
              <a:rPr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 </a:t>
            </a:r>
            <a:r>
              <a:rPr lang="en-US" altLang="zh-CN" sz="2800" b="1" i="1" dirty="0">
                <a:solidFill>
                  <a:srgbClr val="00B05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(2)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 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 </a:t>
            </a:r>
            <a:r>
              <a:rPr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solidFill>
                  <a:srgbClr val="00B05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409671" y="332656"/>
            <a:ext cx="46815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44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基本等值式（续）</a:t>
            </a:r>
            <a:endParaRPr lang="zh-CN" altLang="en-US" sz="4400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452320" y="6298518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F7BE699-FD7C-4562-8D00-0A467B5DC731}" type="slidenum">
              <a:rPr lang="en-US" altLang="zh-CN" sz="1400" smtClean="0">
                <a:latin typeface="Arial Black" panose="020B0A040201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59</a:t>
            </a:fld>
            <a:endParaRPr lang="en-US" altLang="zh-CN" sz="1400" dirty="0">
              <a:latin typeface="Arial Black" panose="020B0A04020102020204" pitchFamily="34" charset="0"/>
            </a:endParaRP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77346"/>
            <a:ext cx="8002588" cy="9175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基本等值式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续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362" y="1575706"/>
            <a:ext cx="8423275" cy="4035425"/>
          </a:xfrm>
          <a:solidFill>
            <a:srgbClr val="FFFFCC"/>
          </a:solidFill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lnSpc>
                <a:spcPct val="9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量词辖域收缩与扩张等值式</a:t>
            </a:r>
            <a:r>
              <a:rPr lang="zh-CN" altLang="en-US" b="1" dirty="0">
                <a:solidFill>
                  <a:srgbClr val="003399"/>
                </a:solidFill>
                <a:latin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是含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约束出现的公式，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中不含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的出现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关于全称量词的：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xA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xA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 dirty="0">
                <a:solidFill>
                  <a:srgbClr val="00B05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xA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</a:p>
        </p:txBody>
      </p:sp>
      <p:sp>
        <p:nvSpPr>
          <p:cNvPr id="98309" name="Text Box 4"/>
          <p:cNvSpPr txBox="1">
            <a:spLocks noChangeArrowheads="1"/>
          </p:cNvSpPr>
          <p:nvPr/>
        </p:nvSpPr>
        <p:spPr bwMode="auto">
          <a:xfrm>
            <a:off x="4499992" y="2501218"/>
            <a:ext cx="4176713" cy="310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just" eaLnBrk="1" hangingPunct="1">
              <a:buClr>
                <a:schemeClr val="bg2"/>
              </a:buClr>
              <a:buSzPct val="75000"/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关于存在量词的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:</a:t>
            </a:r>
          </a:p>
          <a:p>
            <a:pPr algn="just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xA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xA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</a:p>
          <a:p>
            <a:pPr algn="just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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solidFill>
                  <a:srgbClr val="00B05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xA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A8D3B4-45C8-43A0-A787-68AF15C5B655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88640"/>
            <a:ext cx="7561263" cy="8556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基本概念 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续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1825" y="1412776"/>
            <a:ext cx="8686800" cy="489743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个体常项</a:t>
            </a:r>
            <a:r>
              <a:rPr lang="zh-CN" altLang="en-US" b="1" dirty="0">
                <a:latin typeface="Times New Roman" panose="02020603050405020304" pitchFamily="18" charset="0"/>
              </a:rPr>
              <a:t>：具体的或特定的个体词，</a:t>
            </a:r>
          </a:p>
          <a:p>
            <a:pPr algn="just" eaLnBrk="1" hangingPunct="1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                       用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</a:rPr>
              <a:t>表示</a:t>
            </a:r>
          </a:p>
          <a:p>
            <a:pPr algn="just" eaLnBrk="1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个体变项</a:t>
            </a:r>
            <a:r>
              <a:rPr lang="zh-CN" altLang="en-US" b="1" dirty="0">
                <a:latin typeface="Times New Roman" panose="02020603050405020304" pitchFamily="18" charset="0"/>
              </a:rPr>
              <a:t>：抽象的或泛指的个体词，</a:t>
            </a:r>
          </a:p>
          <a:p>
            <a:pPr algn="just" eaLnBrk="1" hangingPunct="1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                       用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</a:rPr>
              <a:t>z</a:t>
            </a:r>
            <a:r>
              <a:rPr lang="zh-CN" altLang="en-US" b="1" dirty="0">
                <a:latin typeface="Times New Roman" panose="02020603050405020304" pitchFamily="18" charset="0"/>
              </a:rPr>
              <a:t>表示</a:t>
            </a:r>
          </a:p>
          <a:p>
            <a:pPr algn="just" eaLnBrk="1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个体域</a:t>
            </a:r>
            <a:r>
              <a:rPr lang="en-US" altLang="zh-CN" b="1" dirty="0">
                <a:latin typeface="Times New Roman" panose="02020603050405020304" pitchFamily="18" charset="0"/>
              </a:rPr>
              <a:t>: </a:t>
            </a:r>
            <a:r>
              <a:rPr lang="zh-CN" altLang="en-US" b="1" dirty="0">
                <a:latin typeface="Times New Roman" panose="02020603050405020304" pitchFamily="18" charset="0"/>
              </a:rPr>
              <a:t>个体变项的取值范围</a:t>
            </a:r>
          </a:p>
          <a:p>
            <a:pPr marL="914400" lvl="1" indent="-514350" algn="just" eaLnBrk="1" hangingPunct="1">
              <a:lnSpc>
                <a:spcPct val="90000"/>
              </a:lnSpc>
              <a:spcBef>
                <a:spcPct val="30000"/>
              </a:spcBef>
              <a:buFont typeface="+mj-ea"/>
              <a:buAutoNum type="circleNumDbPlain"/>
            </a:pPr>
            <a:r>
              <a:rPr lang="zh-CN" altLang="en-US" b="1" dirty="0">
                <a:solidFill>
                  <a:srgbClr val="3366CC"/>
                </a:solidFill>
                <a:latin typeface="Times New Roman" panose="02020603050405020304" pitchFamily="18" charset="0"/>
              </a:rPr>
              <a:t>有限个体域</a:t>
            </a:r>
            <a:r>
              <a:rPr lang="zh-CN" altLang="en-US" b="1" dirty="0">
                <a:latin typeface="Times New Roman" panose="02020603050405020304" pitchFamily="18" charset="0"/>
              </a:rPr>
              <a:t>：如</a:t>
            </a:r>
            <a:r>
              <a:rPr lang="en-US" altLang="zh-CN" b="1" dirty="0">
                <a:latin typeface="Times New Roman" panose="02020603050405020304" pitchFamily="18" charset="0"/>
              </a:rPr>
              <a:t>{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</a:rPr>
              <a:t>}, {1, 2}</a:t>
            </a:r>
          </a:p>
          <a:p>
            <a:pPr marL="914400" lvl="1" indent="-514350" algn="just" eaLnBrk="1" hangingPunct="1">
              <a:lnSpc>
                <a:spcPct val="90000"/>
              </a:lnSpc>
              <a:spcBef>
                <a:spcPct val="30000"/>
              </a:spcBef>
              <a:buFont typeface="+mj-ea"/>
              <a:buAutoNum type="circleNumDbPlain"/>
            </a:pPr>
            <a:r>
              <a:rPr lang="zh-CN" altLang="en-US" b="1" dirty="0">
                <a:solidFill>
                  <a:srgbClr val="3366CC"/>
                </a:solidFill>
                <a:latin typeface="Times New Roman" panose="02020603050405020304" pitchFamily="18" charset="0"/>
              </a:rPr>
              <a:t>无限个体域</a:t>
            </a:r>
            <a:r>
              <a:rPr lang="zh-CN" altLang="en-US" b="1" dirty="0">
                <a:latin typeface="Times New Roman" panose="02020603050405020304" pitchFamily="18" charset="0"/>
              </a:rPr>
              <a:t>：如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</a:rPr>
              <a:t>Z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</a:rPr>
              <a:t>, …</a:t>
            </a:r>
          </a:p>
          <a:p>
            <a:pPr marL="914400" lvl="1" indent="-514350" algn="just" eaLnBrk="1" hangingPunct="1">
              <a:lnSpc>
                <a:spcPct val="90000"/>
              </a:lnSpc>
              <a:spcBef>
                <a:spcPct val="30000"/>
              </a:spcBef>
              <a:buFont typeface="+mj-ea"/>
              <a:buAutoNum type="circleNumDbPlain"/>
            </a:pPr>
            <a:r>
              <a:rPr lang="zh-CN" altLang="en-US" b="1" dirty="0">
                <a:solidFill>
                  <a:srgbClr val="3366CC"/>
                </a:solidFill>
                <a:latin typeface="Times New Roman" panose="02020603050405020304" pitchFamily="18" charset="0"/>
              </a:rPr>
              <a:t>全总个体域</a:t>
            </a:r>
            <a:r>
              <a:rPr lang="zh-CN" altLang="en-US" b="1" dirty="0">
                <a:latin typeface="Times New Roman" panose="02020603050405020304" pitchFamily="18" charset="0"/>
              </a:rPr>
              <a:t>：由宇宙间一切事物组成 </a:t>
            </a:r>
            <a:endParaRPr lang="zh-CN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499350" y="6381750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B0BD8191-1D18-44F3-9878-3C91581DA22B}" type="slidenum">
              <a:rPr lang="en-US" altLang="zh-CN" sz="1400" smtClean="0">
                <a:latin typeface="Arial Black" panose="020B0A040201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60</a:t>
            </a:fld>
            <a:endParaRPr lang="en-US" altLang="zh-CN" sz="1400" dirty="0">
              <a:latin typeface="Arial Black" panose="020B0A04020102020204" pitchFamily="34" charset="0"/>
            </a:endParaRPr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2294" y="264822"/>
            <a:ext cx="8002588" cy="8239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基本的等值式</a:t>
            </a:r>
            <a:r>
              <a:rPr lang="en-US" altLang="zh-CN" sz="4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zh-CN" altLang="en-US" sz="4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续</a:t>
            </a:r>
            <a:r>
              <a:rPr lang="en-US" altLang="zh-CN" sz="4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255" y="1340768"/>
            <a:ext cx="8096250" cy="2286000"/>
          </a:xfrm>
          <a:solidFill>
            <a:srgbClr val="FFFFCC"/>
          </a:solidFill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buClr>
                <a:schemeClr val="accent2"/>
              </a:buClr>
              <a:buSzPct val="75000"/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量词分配等值式</a:t>
            </a:r>
            <a:r>
              <a:rPr lang="zh-CN" altLang="en-US" b="1" dirty="0">
                <a:latin typeface="Times New Roman" panose="02020603050405020304" pitchFamily="18" charset="0"/>
              </a:rPr>
              <a:t> 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solidFill>
                  <a:srgbClr val="00B05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 dirty="0">
                <a:solidFill>
                  <a:srgbClr val="00B05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注意：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zh-CN" altLang="en-US" sz="2800" b="1" dirty="0">
                <a:latin typeface="Times New Roman" panose="02020603050405020304" pitchFamily="18" charset="0"/>
              </a:rPr>
              <a:t>对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zh-CN" altLang="en-US" sz="2800" b="1" dirty="0">
                <a:latin typeface="Times New Roman" panose="02020603050405020304" pitchFamily="18" charset="0"/>
              </a:rPr>
              <a:t>无分配律，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zh-CN" altLang="en-US" sz="2800" b="1" dirty="0">
                <a:latin typeface="Times New Roman" panose="02020603050405020304" pitchFamily="18" charset="0"/>
              </a:rPr>
              <a:t>对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zh-CN" altLang="en-US" sz="2800" b="1" dirty="0">
                <a:latin typeface="Times New Roman" panose="02020603050405020304" pitchFamily="18" charset="0"/>
              </a:rPr>
              <a:t>无分配律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99333" name="Rectangle 4"/>
          <p:cNvSpPr>
            <a:spLocks noChangeArrowheads="1"/>
          </p:cNvSpPr>
          <p:nvPr/>
        </p:nvSpPr>
        <p:spPr bwMode="auto">
          <a:xfrm>
            <a:off x="384175" y="3855652"/>
            <a:ext cx="8129588" cy="1661580"/>
          </a:xfrm>
          <a:prstGeom prst="rect">
            <a:avLst/>
          </a:prstGeom>
          <a:solidFill>
            <a:srgbClr val="FFFFCC"/>
          </a:solidFill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chemeClr val="accent2"/>
              </a:buClr>
              <a:buSzPct val="75000"/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量词等值式</a:t>
            </a:r>
            <a:r>
              <a:rPr lang="zh-CN" altLang="en-US" b="1" dirty="0">
                <a:latin typeface="Times New Roman" panose="02020603050405020304" pitchFamily="18" charset="0"/>
              </a:rPr>
              <a:t>  </a:t>
            </a:r>
          </a:p>
          <a:p>
            <a:pPr algn="just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A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</a:p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 </a:t>
            </a:r>
            <a:r>
              <a:rPr lang="en-US" altLang="zh-CN" sz="2800" b="1" i="1" dirty="0">
                <a:solidFill>
                  <a:srgbClr val="00B05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 </a:t>
            </a:r>
            <a:r>
              <a:rPr lang="en-US" altLang="zh-CN" sz="2800" b="1" i="1" dirty="0">
                <a:solidFill>
                  <a:srgbClr val="00B05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99334" name="矩形 1"/>
          <p:cNvSpPr>
            <a:spLocks noChangeArrowheads="1"/>
          </p:cNvSpPr>
          <p:nvPr/>
        </p:nvSpPr>
        <p:spPr bwMode="auto">
          <a:xfrm>
            <a:off x="137319" y="5695305"/>
            <a:ext cx="86233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bg2"/>
              </a:buClr>
              <a:buSzPct val="75000"/>
            </a:pPr>
            <a:r>
              <a:rPr lang="zh-CN" altLang="en-US" sz="2400" b="1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注意：只有</a:t>
            </a:r>
            <a:r>
              <a:rPr lang="zh-CN" altLang="en-US" sz="2400" b="1" dirty="0">
                <a:latin typeface="宋体" panose="02010600030101010101" pitchFamily="2" charset="-122"/>
              </a:rPr>
              <a:t>全称量词之间可交换</a:t>
            </a:r>
            <a:r>
              <a:rPr lang="en-US" altLang="zh-CN" sz="2400" b="1" dirty="0">
                <a:latin typeface="宋体" panose="02010600030101010101" pitchFamily="2" charset="-122"/>
              </a:rPr>
              <a:t>,</a:t>
            </a:r>
            <a:r>
              <a:rPr lang="zh-CN" altLang="en-US" sz="2400" b="1" dirty="0">
                <a:latin typeface="宋体" panose="02010600030101010101" pitchFamily="2" charset="-122"/>
              </a:rPr>
              <a:t>存在量词之间可交换</a:t>
            </a:r>
            <a:r>
              <a:rPr lang="en-US" altLang="zh-CN" sz="2400" b="1" dirty="0">
                <a:latin typeface="宋体" panose="02010600030101010101" pitchFamily="2" charset="-122"/>
              </a:rPr>
              <a:t>.</a:t>
            </a:r>
            <a:r>
              <a:rPr lang="zh-CN" altLang="en-US" sz="2400" b="1" dirty="0">
                <a:latin typeface="Times New Roman" panose="02020603050405020304" pitchFamily="18" charset="0"/>
              </a:rPr>
              <a:t>其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buClr>
                <a:schemeClr val="bg2"/>
              </a:buClr>
              <a:buSzPct val="75000"/>
            </a:pPr>
            <a:r>
              <a:rPr lang="zh-CN" altLang="en-US" sz="2400" b="1" dirty="0">
                <a:latin typeface="Times New Roman" panose="02020603050405020304" pitchFamily="18" charset="0"/>
              </a:rPr>
              <a:t>他情况不可以。例如：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400" b="1" i="1" dirty="0" err="1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400" b="1" dirty="0" err="1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</a:t>
            </a:r>
            <a:r>
              <a:rPr lang="en-US" altLang="zh-CN" sz="2400" b="1" i="1" dirty="0" err="1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y</a:t>
            </a:r>
            <a:r>
              <a:rPr lang="en-US" altLang="zh-CN" sz="2400" b="1" i="1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A(</a:t>
            </a:r>
            <a:r>
              <a:rPr lang="en-US" altLang="zh-CN" sz="2400" b="1" dirty="0" err="1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x,y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) </a:t>
            </a:r>
            <a:r>
              <a:rPr lang="zh-CN" altLang="en-US" sz="2400" b="1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不等值于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</a:t>
            </a:r>
            <a:r>
              <a:rPr lang="en-US" altLang="zh-CN" sz="2400" b="1" i="1" dirty="0" err="1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y</a:t>
            </a:r>
            <a:r>
              <a:rPr lang="en-US" altLang="zh-CN" sz="2400" b="1" dirty="0" err="1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400" b="1" i="1" dirty="0" err="1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400" b="1" dirty="0" err="1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 (</a:t>
            </a:r>
            <a:r>
              <a:rPr lang="en-US" altLang="zh-CN" sz="2400" b="1" dirty="0" err="1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x,y</a:t>
            </a:r>
            <a:r>
              <a:rPr lang="en-US" altLang="zh-CN" sz="2400" b="1" dirty="0">
                <a:latin typeface="Century Schoolbook" pitchFamily="18" charset="0"/>
                <a:ea typeface="楷体_GB2312" pitchFamily="49" charset="-122"/>
                <a:sym typeface="Symbol" panose="05050102010706020507" pitchFamily="18" charset="2"/>
              </a:rPr>
              <a:t>)</a:t>
            </a:r>
            <a:endParaRPr lang="en-US" altLang="zh-CN" sz="24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FDFBAF36-6360-424F-8A4D-9B90A8C4ECE6}" type="slidenum">
              <a:rPr lang="en-US" altLang="zh-CN" sz="1400" smtClean="0">
                <a:latin typeface="Arial Black" panose="020B0A040201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61</a:t>
            </a:fld>
            <a:endParaRPr lang="en-US" altLang="zh-CN" sz="1400">
              <a:latin typeface="Arial Black" panose="020B0A04020102020204" pitchFamily="34" charset="0"/>
            </a:endParaRPr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基本的等值式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续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340768"/>
            <a:ext cx="8147248" cy="5256213"/>
          </a:xfrm>
          <a:solidFill>
            <a:srgbClr val="D9F1FF"/>
          </a:solidFill>
          <a:ln w="28575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例：将下面命题用两种形式符号化 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</a:t>
            </a:r>
            <a:r>
              <a:rPr lang="en-US" altLang="zh-CN" sz="2800" b="1" dirty="0">
                <a:latin typeface="Times New Roman" panose="02020603050405020304" pitchFamily="18" charset="0"/>
              </a:rPr>
              <a:t>(1) </a:t>
            </a:r>
            <a:r>
              <a:rPr lang="zh-CN" altLang="en-US" sz="2800" b="1" dirty="0">
                <a:latin typeface="Times New Roman" panose="02020603050405020304" pitchFamily="18" charset="0"/>
              </a:rPr>
              <a:t>没有不犯错误的人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</a:t>
            </a:r>
            <a:r>
              <a:rPr lang="en-US" altLang="zh-CN" sz="2800" b="1" dirty="0">
                <a:latin typeface="Times New Roman" panose="02020603050405020304" pitchFamily="18" charset="0"/>
              </a:rPr>
              <a:t>(2) </a:t>
            </a:r>
            <a:r>
              <a:rPr lang="zh-CN" altLang="en-US" sz="2800" b="1" dirty="0">
                <a:latin typeface="Times New Roman" panose="02020603050405020304" pitchFamily="18" charset="0"/>
              </a:rPr>
              <a:t>不是所有的人都爱看电影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解 </a:t>
            </a:r>
            <a:r>
              <a:rPr lang="en-US" altLang="zh-CN" sz="2800" b="1" dirty="0">
                <a:latin typeface="Times New Roman" panose="02020603050405020304" pitchFamily="18" charset="0"/>
              </a:rPr>
              <a:t>(1) </a:t>
            </a:r>
            <a:r>
              <a:rPr lang="zh-CN" altLang="en-US" sz="2800" b="1" dirty="0">
                <a:latin typeface="Times New Roman" panose="02020603050405020304" pitchFamily="18" charset="0"/>
              </a:rPr>
              <a:t>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是人，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犯错误。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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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请给出演算过程，并说明理由。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(2) </a:t>
            </a:r>
            <a:r>
              <a:rPr lang="zh-CN" altLang="en-US" sz="2800" b="1" dirty="0">
                <a:latin typeface="Times New Roman" panose="02020603050405020304" pitchFamily="18" charset="0"/>
              </a:rPr>
              <a:t>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是人，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爱看电影。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  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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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给出演算过程，并说明理由。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164288" y="6237312"/>
            <a:ext cx="3096344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3BA76FCF-09C7-435A-B57F-9C8788B3E757}" type="slidenum">
              <a:rPr lang="en-US" altLang="zh-CN" sz="1400" smtClean="0">
                <a:latin typeface="Arial Black" panose="020B0A040201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62</a:t>
            </a:fld>
            <a:endParaRPr lang="en-US" altLang="zh-CN" sz="1400" dirty="0">
              <a:latin typeface="Arial Black" panose="020B0A04020102020204" pitchFamily="34" charset="0"/>
            </a:endParaRPr>
          </a:p>
        </p:txBody>
      </p:sp>
      <p:sp>
        <p:nvSpPr>
          <p:cNvPr id="101379" name="Text Box 4"/>
          <p:cNvSpPr txBox="1">
            <a:spLocks noChangeArrowheads="1"/>
          </p:cNvSpPr>
          <p:nvPr/>
        </p:nvSpPr>
        <p:spPr bwMode="auto">
          <a:xfrm>
            <a:off x="422145" y="260648"/>
            <a:ext cx="30972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课堂练习</a:t>
            </a:r>
            <a:r>
              <a:rPr lang="en-US" altLang="zh-CN" sz="40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40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101380" name="Text Box 5"/>
          <p:cNvSpPr txBox="1">
            <a:spLocks noChangeArrowheads="1"/>
          </p:cNvSpPr>
          <p:nvPr/>
        </p:nvSpPr>
        <p:spPr bwMode="auto">
          <a:xfrm>
            <a:off x="422145" y="1250866"/>
            <a:ext cx="38877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判断下列公式的类型：</a:t>
            </a:r>
          </a:p>
        </p:txBody>
      </p:sp>
      <p:graphicFrame>
        <p:nvGraphicFramePr>
          <p:cNvPr id="10138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928446"/>
              </p:ext>
            </p:extLst>
          </p:nvPr>
        </p:nvGraphicFramePr>
        <p:xfrm>
          <a:off x="428583" y="1981353"/>
          <a:ext cx="4325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943100" imgH="228600" progId="">
                  <p:embed/>
                </p:oleObj>
              </mc:Choice>
              <mc:Fallback>
                <p:oleObj name="公式" r:id="rId2" imgW="1943100" imgH="228600" progId="">
                  <p:embed/>
                  <p:pic>
                    <p:nvPicPr>
                      <p:cNvPr id="0" name="Picture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83" y="1981353"/>
                        <a:ext cx="4325938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076224"/>
              </p:ext>
            </p:extLst>
          </p:nvPr>
        </p:nvGraphicFramePr>
        <p:xfrm>
          <a:off x="251520" y="2636912"/>
          <a:ext cx="758825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314700" imgH="228600" progId="">
                  <p:embed/>
                </p:oleObj>
              </mc:Choice>
              <mc:Fallback>
                <p:oleObj name="公式" r:id="rId4" imgW="3314700" imgH="228600" progId="">
                  <p:embed/>
                  <p:pic>
                    <p:nvPicPr>
                      <p:cNvPr id="0" name="Picture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636912"/>
                        <a:ext cx="7588250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093173" y="6323447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E42E226D-2999-407F-91DA-FABDF4D41727}" type="slidenum">
              <a:rPr lang="en-US" altLang="zh-CN" sz="1400" smtClean="0">
                <a:latin typeface="Arial Black" panose="020B0A040201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63</a:t>
            </a:fld>
            <a:endParaRPr lang="en-US" altLang="zh-CN" sz="1400">
              <a:latin typeface="Arial Black" panose="020B0A04020102020204" pitchFamily="34" charset="0"/>
            </a:endParaRPr>
          </a:p>
        </p:txBody>
      </p:sp>
      <p:graphicFrame>
        <p:nvGraphicFramePr>
          <p:cNvPr id="10240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330847"/>
              </p:ext>
            </p:extLst>
          </p:nvPr>
        </p:nvGraphicFramePr>
        <p:xfrm>
          <a:off x="252090" y="3214018"/>
          <a:ext cx="7188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314700" imgH="228600" progId="">
                  <p:embed/>
                </p:oleObj>
              </mc:Choice>
              <mc:Fallback>
                <p:oleObj name="公式" r:id="rId2" imgW="3314700" imgH="228600" progId="">
                  <p:embed/>
                  <p:pic>
                    <p:nvPicPr>
                      <p:cNvPr id="0" name="Picture 3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0" y="3214018"/>
                        <a:ext cx="71882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356276"/>
              </p:ext>
            </p:extLst>
          </p:nvPr>
        </p:nvGraphicFramePr>
        <p:xfrm>
          <a:off x="716728" y="3768849"/>
          <a:ext cx="738981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009900" imgH="203200" progId="">
                  <p:embed/>
                </p:oleObj>
              </mc:Choice>
              <mc:Fallback>
                <p:oleObj name="公式" r:id="rId4" imgW="3009900" imgH="203200" progId="">
                  <p:embed/>
                  <p:pic>
                    <p:nvPicPr>
                      <p:cNvPr id="0" name="Picture 3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728" y="3768849"/>
                        <a:ext cx="7389812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5" name="Text Box 6"/>
          <p:cNvSpPr txBox="1">
            <a:spLocks noChangeArrowheads="1"/>
          </p:cNvSpPr>
          <p:nvPr/>
        </p:nvSpPr>
        <p:spPr bwMode="auto">
          <a:xfrm>
            <a:off x="611560" y="4326855"/>
            <a:ext cx="7345363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因为（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q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为重言式，而</a:t>
            </a:r>
            <a:r>
              <a:rPr lang="en-US" altLang="zh-CN" sz="2800" b="1" dirty="0">
                <a:latin typeface="Times New Roman" panose="02020603050405020304" pitchFamily="18" charset="0"/>
              </a:rPr>
              <a:t>2)</a:t>
            </a:r>
            <a:r>
              <a:rPr lang="zh-CN" altLang="en-US" sz="2800" b="1" dirty="0">
                <a:latin typeface="Times New Roman" panose="02020603050405020304" pitchFamily="18" charset="0"/>
              </a:rPr>
              <a:t>式为它的代换实例，所以是逻辑有效式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</a:rPr>
              <a:t>永真式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102406" name="Text Box 7"/>
          <p:cNvSpPr txBox="1">
            <a:spLocks noChangeArrowheads="1"/>
          </p:cNvSpPr>
          <p:nvPr/>
        </p:nvSpPr>
        <p:spPr bwMode="auto">
          <a:xfrm>
            <a:off x="716728" y="2386136"/>
            <a:ext cx="32400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所以为永真式。</a:t>
            </a:r>
          </a:p>
        </p:txBody>
      </p:sp>
      <p:graphicFrame>
        <p:nvGraphicFramePr>
          <p:cNvPr id="10240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342901"/>
              </p:ext>
            </p:extLst>
          </p:nvPr>
        </p:nvGraphicFramePr>
        <p:xfrm>
          <a:off x="716728" y="1859880"/>
          <a:ext cx="47529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714500" imgH="203200" progId="">
                  <p:embed/>
                </p:oleObj>
              </mc:Choice>
              <mc:Fallback>
                <p:oleObj name="公式" r:id="rId6" imgW="1714500" imgH="203200" progId="">
                  <p:embed/>
                  <p:pic>
                    <p:nvPicPr>
                      <p:cNvPr id="0" name="Picture 3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728" y="1859880"/>
                        <a:ext cx="4752975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740856"/>
              </p:ext>
            </p:extLst>
          </p:nvPr>
        </p:nvGraphicFramePr>
        <p:xfrm>
          <a:off x="323528" y="1340768"/>
          <a:ext cx="44164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993900" imgH="228600" progId="">
                  <p:embed/>
                </p:oleObj>
              </mc:Choice>
              <mc:Fallback>
                <p:oleObj name="公式" r:id="rId8" imgW="1993900" imgH="228600" progId="">
                  <p:embed/>
                  <p:pic>
                    <p:nvPicPr>
                      <p:cNvPr id="0" name="Picture 3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340768"/>
                        <a:ext cx="441642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9" name="Text Box 10"/>
          <p:cNvSpPr txBox="1">
            <a:spLocks noChangeArrowheads="1"/>
          </p:cNvSpPr>
          <p:nvPr/>
        </p:nvSpPr>
        <p:spPr bwMode="auto">
          <a:xfrm>
            <a:off x="252090" y="417327"/>
            <a:ext cx="9366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解：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308304" y="6299201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017B483A-FC8C-43A3-A884-DE80332C95FB}" type="slidenum">
              <a:rPr lang="en-US" altLang="zh-CN" sz="1400" smtClean="0">
                <a:latin typeface="Arial Black" panose="020B0A040201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64</a:t>
            </a:fld>
            <a:endParaRPr lang="en-US" altLang="zh-CN" sz="1400" dirty="0">
              <a:latin typeface="Arial Black" panose="020B0A04020102020204" pitchFamily="34" charset="0"/>
            </a:endParaRP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229600" cy="914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前束范式</a:t>
            </a:r>
            <a:r>
              <a:rPr lang="zh-CN" altLang="en-US" sz="4000" b="1">
                <a:latin typeface="宋体" pitchFamily="2" charset="-122"/>
              </a:rPr>
              <a:t> 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3175001"/>
            <a:ext cx="8305800" cy="31242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例如：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)))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是前束范式，而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)))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</a:t>
            </a:r>
            <a:r>
              <a:rPr lang="en-US" altLang="zh-CN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不是前束范式。</a:t>
            </a:r>
          </a:p>
        </p:txBody>
      </p:sp>
      <p:sp>
        <p:nvSpPr>
          <p:cNvPr id="103429" name="Text Box 4"/>
          <p:cNvSpPr txBox="1">
            <a:spLocks noChangeArrowheads="1"/>
          </p:cNvSpPr>
          <p:nvPr/>
        </p:nvSpPr>
        <p:spPr bwMode="auto">
          <a:xfrm>
            <a:off x="468313" y="1341438"/>
            <a:ext cx="845820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latin typeface="Times New Roman" panose="02020603050405020304" pitchFamily="18" charset="0"/>
              </a:rPr>
              <a:t> 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为一个一阶逻辑公式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具有如下形式</a:t>
            </a:r>
          </a:p>
          <a:p>
            <a:pPr algn="just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Q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Q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…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Q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k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k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前束范式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其中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Q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i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(1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</a:p>
          <a:p>
            <a:pPr algn="just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或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为不含量词的公式。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308304" y="6381750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EA516604-0F8E-4074-9C35-5ACF2BCA2CCC}" type="slidenum">
              <a:rPr lang="en-US" altLang="zh-CN" sz="1400" smtClean="0">
                <a:latin typeface="Arial Black" panose="020B0A040201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65</a:t>
            </a:fld>
            <a:endParaRPr lang="en-US" altLang="zh-CN" sz="1400" dirty="0">
              <a:latin typeface="Arial Black" panose="020B0A04020102020204" pitchFamily="34" charset="0"/>
            </a:endParaRPr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6152"/>
            <a:ext cx="7561262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公式的前束范式</a:t>
            </a:r>
            <a:r>
              <a:rPr lang="zh-CN" altLang="en-US" sz="4000" b="1" dirty="0">
                <a:latin typeface="宋体" pitchFamily="2" charset="-122"/>
              </a:rPr>
              <a:t> 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411" y="1567395"/>
            <a:ext cx="8229600" cy="1477167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定理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（前束范式存在定理）</a:t>
            </a:r>
            <a:r>
              <a:rPr lang="zh-CN" altLang="en-US" b="1" dirty="0">
                <a:latin typeface="宋体" pitchFamily="2" charset="-122"/>
              </a:rPr>
              <a:t>一阶逻辑中的任何公式都存在与之等值的前束范式。</a:t>
            </a:r>
            <a:endParaRPr lang="en-US" altLang="zh-CN" b="1" dirty="0">
              <a:latin typeface="宋体" pitchFamily="2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宋体" pitchFamily="2" charset="-122"/>
              </a:rPr>
              <a:t>  </a:t>
            </a:r>
          </a:p>
          <a:p>
            <a:pPr algn="just" eaLnBrk="1" hangingPunct="1">
              <a:lnSpc>
                <a:spcPct val="105000"/>
              </a:lnSpc>
              <a:buFont typeface="Wingdings" panose="05000000000000000000" pitchFamily="2" charset="2"/>
              <a:buNone/>
              <a:defRPr/>
            </a:pPr>
            <a:endParaRPr lang="en-US" altLang="zh-CN" b="1" dirty="0">
              <a:solidFill>
                <a:srgbClr val="33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algn="just" eaLnBrk="1" hangingPunct="1">
              <a:lnSpc>
                <a:spcPct val="105000"/>
              </a:lnSpc>
              <a:buFont typeface="Wingdings" panose="05000000000000000000" pitchFamily="2" charset="2"/>
              <a:buNone/>
              <a:defRPr/>
            </a:pPr>
            <a:endParaRPr lang="zh-CN" altLang="en-US" sz="2800" b="1" dirty="0">
              <a:latin typeface="宋体" pitchFamily="2" charset="-122"/>
            </a:endParaRPr>
          </a:p>
        </p:txBody>
      </p:sp>
      <p:sp>
        <p:nvSpPr>
          <p:cNvPr id="6" name="Text Box 4" descr="水滴"/>
          <p:cNvSpPr txBox="1">
            <a:spLocks noChangeArrowheads="1"/>
          </p:cNvSpPr>
          <p:nvPr/>
        </p:nvSpPr>
        <p:spPr bwMode="auto">
          <a:xfrm>
            <a:off x="683568" y="3687234"/>
            <a:ext cx="5256584" cy="1025922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solidFill>
              <a:srgbClr val="00008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28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注意：</a:t>
            </a:r>
          </a:p>
          <a:p>
            <a:pPr algn="just" eaLnBrk="1" hangingPunct="1">
              <a:lnSpc>
                <a:spcPts val="28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</a:rPr>
              <a:t>公式的前束范式不惟一。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76" name="Rectangle 12"/>
          <p:cNvSpPr>
            <a:spLocks noChangeArrowheads="1"/>
          </p:cNvSpPr>
          <p:nvPr/>
        </p:nvSpPr>
        <p:spPr bwMode="auto">
          <a:xfrm>
            <a:off x="467544" y="1519120"/>
            <a:ext cx="8136904" cy="3643113"/>
          </a:xfrm>
          <a:prstGeom prst="rect">
            <a:avLst/>
          </a:prstGeom>
          <a:solidFill>
            <a:srgbClr val="CCFFCC">
              <a:alpha val="50195"/>
            </a:srgbClr>
          </a:solidFill>
          <a:ln w="28575">
            <a:solidFill>
              <a:srgbClr val="33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+mn-ea"/>
                <a:ea typeface="+mn-ea"/>
              </a:rPr>
              <a:t>(1).</a:t>
            </a:r>
            <a:r>
              <a:rPr lang="zh-CN" altLang="en-US" sz="2800" b="1" dirty="0">
                <a:latin typeface="+mn-ea"/>
                <a:ea typeface="+mn-ea"/>
              </a:rPr>
              <a:t>将公式中的联结词化为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，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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，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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。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(</a:t>
            </a:r>
            <a:r>
              <a:rPr lang="zh-CN" altLang="en-US" sz="2800" b="1" dirty="0">
                <a:solidFill>
                  <a:srgbClr val="FFC000"/>
                </a:solidFill>
                <a:latin typeface="+mn-ea"/>
                <a:ea typeface="+mn-ea"/>
                <a:sym typeface="Symbol" panose="05050102010706020507" pitchFamily="18" charset="2"/>
              </a:rPr>
              <a:t>非必须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)</a:t>
            </a:r>
            <a:endParaRPr lang="en-US" altLang="zh-CN" sz="2800" b="1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+mn-ea"/>
                <a:ea typeface="+mn-ea"/>
              </a:rPr>
              <a:t>(2).</a:t>
            </a:r>
            <a:r>
              <a:rPr lang="zh-CN" altLang="en-US" sz="2800" b="1" dirty="0">
                <a:latin typeface="+mn-ea"/>
                <a:ea typeface="+mn-ea"/>
              </a:rPr>
              <a:t>利用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否定律</a:t>
            </a:r>
            <a:r>
              <a:rPr lang="zh-CN" altLang="en-US" sz="2800" b="1" dirty="0">
                <a:latin typeface="+mn-ea"/>
                <a:ea typeface="+mn-ea"/>
              </a:rPr>
              <a:t>、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德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.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摩根律</a:t>
            </a:r>
            <a:r>
              <a:rPr lang="zh-CN" altLang="en-US" sz="2800" b="1" dirty="0">
                <a:latin typeface="+mn-ea"/>
                <a:ea typeface="+mn-ea"/>
              </a:rPr>
              <a:t>、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及量词转化律</a:t>
            </a:r>
            <a:r>
              <a:rPr lang="zh-CN" altLang="en-US" sz="2800" b="1" dirty="0">
                <a:latin typeface="+mn-ea"/>
                <a:ea typeface="+mn-ea"/>
              </a:rPr>
              <a:t>，将</a:t>
            </a:r>
            <a:endParaRPr lang="en-US" altLang="zh-CN" sz="2800" b="1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latin typeface="+mn-ea"/>
                <a:ea typeface="+mn-ea"/>
              </a:rPr>
              <a:t>    </a:t>
            </a:r>
            <a:r>
              <a:rPr lang="zh-CN" altLang="en-US" sz="2800" b="1" dirty="0">
                <a:latin typeface="+mn-ea"/>
                <a:ea typeface="+mn-ea"/>
              </a:rPr>
              <a:t>否定深入到谓词字母前。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(</a:t>
            </a:r>
            <a:r>
              <a:rPr lang="zh-CN" altLang="en-US" sz="2800" b="1" dirty="0">
                <a:solidFill>
                  <a:srgbClr val="FFC000"/>
                </a:solidFill>
                <a:latin typeface="+mn-ea"/>
                <a:ea typeface="+mn-ea"/>
                <a:sym typeface="Symbol" panose="05050102010706020507" pitchFamily="18" charset="2"/>
              </a:rPr>
              <a:t>该步骤可最后进行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)</a:t>
            </a:r>
            <a:endParaRPr lang="en-US" altLang="zh-CN" sz="2800" b="1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+mn-ea"/>
                <a:ea typeface="+mn-ea"/>
              </a:rPr>
              <a:t>(3).</a:t>
            </a:r>
            <a:r>
              <a:rPr lang="zh-CN" altLang="en-US" sz="2800" b="1" dirty="0">
                <a:latin typeface="+mn-ea"/>
                <a:ea typeface="+mn-ea"/>
              </a:rPr>
              <a:t>利用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换名规则</a:t>
            </a:r>
            <a:r>
              <a:rPr lang="zh-CN" altLang="en-US" sz="2800" b="1" dirty="0">
                <a:latin typeface="+mn-ea"/>
                <a:ea typeface="+mn-ea"/>
              </a:rPr>
              <a:t>或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代替规则</a:t>
            </a:r>
            <a:r>
              <a:rPr lang="zh-CN" altLang="en-US" sz="2800" b="1" dirty="0">
                <a:latin typeface="+mn-ea"/>
                <a:ea typeface="+mn-ea"/>
              </a:rPr>
              <a:t>使所有约束变元均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+mn-ea"/>
                <a:ea typeface="+mn-ea"/>
              </a:rPr>
              <a:t>    不相同且使所有的自由变元与约束变元不同。</a:t>
            </a:r>
            <a:endParaRPr lang="en-US" altLang="zh-CN" sz="2800" b="1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+mn-ea"/>
                <a:ea typeface="+mn-ea"/>
              </a:rPr>
              <a:t>(4).</a:t>
            </a:r>
            <a:r>
              <a:rPr lang="zh-CN" altLang="en-US" sz="2800" b="1" dirty="0">
                <a:latin typeface="+mn-ea"/>
                <a:ea typeface="+mn-ea"/>
              </a:rPr>
              <a:t>利用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量词的的扩张与收缩</a:t>
            </a:r>
            <a:r>
              <a:rPr lang="en-US" altLang="zh-CN" sz="2800" b="1" dirty="0">
                <a:latin typeface="+mn-ea"/>
                <a:ea typeface="+mn-ea"/>
              </a:rPr>
              <a:t>,</a:t>
            </a:r>
            <a:r>
              <a:rPr lang="zh-CN" altLang="en-US" sz="2800" b="1" dirty="0">
                <a:latin typeface="+mn-ea"/>
                <a:ea typeface="+mn-ea"/>
              </a:rPr>
              <a:t>扩大量词的辖域  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+mn-ea"/>
                <a:ea typeface="+mn-ea"/>
              </a:rPr>
              <a:t>    至整个公式。</a:t>
            </a:r>
            <a:endParaRPr lang="en-US" altLang="zh-CN" sz="2800" b="1" dirty="0">
              <a:latin typeface="+mn-ea"/>
              <a:ea typeface="+mn-ea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323528" y="188640"/>
            <a:ext cx="7561263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kern="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化前束范式的方法</a:t>
            </a:r>
          </a:p>
        </p:txBody>
      </p:sp>
    </p:spTree>
  </p:cSld>
  <p:clrMapOvr>
    <a:masterClrMapping/>
  </p:clrMapOvr>
  <p:transition>
    <p:pull dir="rd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308304" y="6309320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2F6ED64B-13E6-433B-98A1-0B751119C3BF}" type="slidenum">
              <a:rPr lang="en-US" altLang="zh-CN" sz="1400" smtClean="0">
                <a:latin typeface="Arial Black" panose="020B0A040201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67</a:t>
            </a:fld>
            <a:endParaRPr lang="en-US" altLang="zh-CN" sz="1400" dirty="0">
              <a:latin typeface="Arial Black" panose="020B0A04020102020204" pitchFamily="34" charset="0"/>
            </a:endParaRPr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002588" cy="10398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公式的前束范式</a:t>
            </a:r>
            <a:r>
              <a:rPr lang="en-US" altLang="zh-CN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续</a:t>
            </a:r>
            <a:r>
              <a:rPr lang="en-US" altLang="zh-CN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3075" y="1556792"/>
            <a:ext cx="7704138" cy="3352800"/>
          </a:xfrm>
          <a:solidFill>
            <a:srgbClr val="D9F1FF"/>
          </a:solidFill>
          <a:ln w="28575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例  求下列公式的前束范式 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(1) 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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解      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))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（量词否定等值式）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))     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两步结果都是前束范式，说明前束范式不惟一。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308304" y="6406126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BD456496-B7EA-41CF-9A1B-4C5425621E4C}" type="slidenum">
              <a:rPr lang="en-US" altLang="zh-CN" sz="1400" smtClean="0">
                <a:latin typeface="Arial Black" panose="020B0A040201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68</a:t>
            </a:fld>
            <a:endParaRPr lang="en-US" altLang="zh-CN" sz="1400">
              <a:latin typeface="Arial Black" panose="020B0A04020102020204" pitchFamily="34" charset="0"/>
            </a:endParaRPr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>
          <a:xfrm>
            <a:off x="499268" y="188640"/>
            <a:ext cx="8002588" cy="855663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宋体" panose="02010600030101010101" pitchFamily="2" charset="-122"/>
              </a:rPr>
              <a:t>例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续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144" y="1397905"/>
            <a:ext cx="7859712" cy="4876800"/>
          </a:xfrm>
          <a:solidFill>
            <a:srgbClr val="D9F1FF"/>
          </a:solidFill>
          <a:ln w="28575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(2)  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xF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</a:t>
            </a:r>
            <a:r>
              <a:rPr lang="en-US" altLang="zh-CN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xG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解      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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xG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 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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（量词否定等值式）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))  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（量词分配等值式）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另有一种形式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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xG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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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            ( </a:t>
            </a:r>
            <a:r>
              <a:rPr lang="zh-CN" altLang="en-US" sz="2800" b="1" dirty="0">
                <a:latin typeface="Times New Roman" panose="02020603050405020304" pitchFamily="18" charset="0"/>
              </a:rPr>
              <a:t>换名规则 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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))         ( </a:t>
            </a:r>
            <a:r>
              <a:rPr lang="zh-CN" altLang="en-US" sz="2800" b="1" dirty="0">
                <a:latin typeface="Times New Roman" panose="02020603050405020304" pitchFamily="18" charset="0"/>
              </a:rPr>
              <a:t>量词辖域扩张 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两种形式是等值的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308304" y="6237312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8E06F3FB-6148-418A-AD0A-EAD9B5D6B85C}" type="slidenum">
              <a:rPr lang="en-US" altLang="zh-CN" sz="1400" smtClean="0">
                <a:latin typeface="Arial Black" panose="020B0A040201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69</a:t>
            </a:fld>
            <a:endParaRPr lang="en-US" altLang="zh-CN" sz="1400">
              <a:latin typeface="Arial Black" panose="020B0A04020102020204" pitchFamily="34" charset="0"/>
            </a:endParaRPr>
          </a:p>
        </p:txBody>
      </p:sp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002588" cy="550863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宋体" panose="02010600030101010101" pitchFamily="2" charset="-122"/>
              </a:rPr>
              <a:t>例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续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898" y="1412777"/>
            <a:ext cx="7984889" cy="3168352"/>
          </a:xfrm>
          <a:solidFill>
            <a:srgbClr val="D9F1FF"/>
          </a:solidFill>
          <a:ln w="28575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(3)  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xF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</a:t>
            </a:r>
            <a:r>
              <a:rPr lang="en-US" altLang="zh-CN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xG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解      </a:t>
            </a:r>
            <a:r>
              <a:rPr lang="en-US" altLang="zh-CN" b="1" i="1" dirty="0">
                <a:latin typeface="Times New Roman" panose="02020603050405020304" pitchFamily="18" charset="0"/>
              </a:rPr>
              <a:t>xF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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xG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</a:t>
            </a:r>
            <a:r>
              <a:rPr lang="en-US" altLang="zh-CN" b="1" i="1" dirty="0">
                <a:latin typeface="Times New Roman" panose="02020603050405020304" pitchFamily="18" charset="0"/>
              </a:rPr>
              <a:t>xF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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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))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或 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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)) 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334770-77A3-492D-B408-35A8CE328185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990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基本概念 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续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47788"/>
            <a:ext cx="8686800" cy="5113337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谓词</a:t>
            </a:r>
            <a:r>
              <a:rPr lang="en-US" altLang="zh-CN" b="1" dirty="0">
                <a:latin typeface="Times New Roman" pitchFamily="18" charset="0"/>
              </a:rPr>
              <a:t>: </a:t>
            </a:r>
            <a:r>
              <a:rPr lang="zh-CN" altLang="en-US" b="1" dirty="0">
                <a:latin typeface="Times New Roman" pitchFamily="18" charset="0"/>
              </a:rPr>
              <a:t>表示个体词的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性</a:t>
            </a:r>
            <a:r>
              <a:rPr lang="zh-CN" altLang="en-US" b="1" dirty="0">
                <a:solidFill>
                  <a:srgbClr val="00B050"/>
                </a:solidFill>
                <a:latin typeface="Times New Roman" pitchFamily="18" charset="0"/>
              </a:rPr>
              <a:t>质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或</a:t>
            </a:r>
            <a:r>
              <a:rPr lang="zh-CN" altLang="en-US" b="1" dirty="0">
                <a:latin typeface="Times New Roman" pitchFamily="18" charset="0"/>
              </a:rPr>
              <a:t>相互之间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关系</a:t>
            </a:r>
            <a:r>
              <a:rPr lang="zh-CN" altLang="en-US" b="1" dirty="0">
                <a:latin typeface="Times New Roman" pitchFamily="18" charset="0"/>
              </a:rPr>
              <a:t>的词</a:t>
            </a:r>
          </a:p>
          <a:p>
            <a:pPr marL="857250" lvl="1" indent="-457200" algn="just" eaLnBrk="1" hangingPunct="1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谓词常项</a:t>
            </a:r>
            <a:r>
              <a:rPr lang="zh-CN" altLang="en-US" b="1" dirty="0">
                <a:latin typeface="Times New Roman" pitchFamily="18" charset="0"/>
              </a:rPr>
              <a:t>：表示</a:t>
            </a: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</a:rPr>
              <a:t>具体</a:t>
            </a:r>
            <a:r>
              <a:rPr lang="zh-CN" altLang="en-US" b="1" dirty="0">
                <a:latin typeface="Times New Roman" pitchFamily="18" charset="0"/>
              </a:rPr>
              <a:t>性质或关系的谓词</a:t>
            </a:r>
          </a:p>
          <a:p>
            <a:pPr algn="just" eaLnBrk="1" hangingPunct="1">
              <a:lnSpc>
                <a:spcPct val="130000"/>
              </a:lnSpc>
              <a:buFontTx/>
              <a:buNone/>
              <a:defRPr/>
            </a:pPr>
            <a:r>
              <a:rPr lang="zh-CN" altLang="en-US" b="1" dirty="0">
                <a:solidFill>
                  <a:schemeClr val="accent2"/>
                </a:solidFill>
                <a:latin typeface="Times New Roman" pitchFamily="18" charset="0"/>
              </a:rPr>
              <a:t>              </a:t>
            </a:r>
            <a:r>
              <a:rPr lang="en-US" altLang="zh-CN" b="1" i="1" dirty="0">
                <a:solidFill>
                  <a:schemeClr val="accent2"/>
                </a:solidFill>
                <a:latin typeface="Times New Roman" pitchFamily="18" charset="0"/>
              </a:rPr>
              <a:t>F</a:t>
            </a:r>
            <a:r>
              <a:rPr lang="en-US" altLang="zh-CN" b="1" dirty="0">
                <a:solidFill>
                  <a:schemeClr val="accent2"/>
                </a:solidFill>
                <a:latin typeface="Times New Roman" pitchFamily="18" charset="0"/>
              </a:rPr>
              <a:t>:   …</a:t>
            </a:r>
            <a:r>
              <a:rPr lang="zh-CN" altLang="en-US" b="1" dirty="0">
                <a:solidFill>
                  <a:schemeClr val="accent2"/>
                </a:solidFill>
                <a:latin typeface="Times New Roman" pitchFamily="18" charset="0"/>
              </a:rPr>
              <a:t>是人，</a:t>
            </a:r>
            <a:r>
              <a:rPr lang="en-US" altLang="zh-CN" b="1" i="1" dirty="0">
                <a:solidFill>
                  <a:schemeClr val="accent2"/>
                </a:solidFill>
                <a:latin typeface="Times New Roman" pitchFamily="18" charset="0"/>
              </a:rPr>
              <a:t>F</a:t>
            </a:r>
            <a:r>
              <a:rPr lang="en-US" altLang="zh-CN" b="1" dirty="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accent2"/>
                </a:solidFill>
                <a:latin typeface="Times New Roman" pitchFamily="18" charset="0"/>
              </a:rPr>
              <a:t>a</a:t>
            </a:r>
            <a:r>
              <a:rPr lang="en-US" altLang="zh-CN" b="1" dirty="0">
                <a:solidFill>
                  <a:schemeClr val="accent2"/>
                </a:solidFill>
                <a:latin typeface="Times New Roman" pitchFamily="18" charset="0"/>
              </a:rPr>
              <a:t>)</a:t>
            </a:r>
            <a:r>
              <a:rPr lang="zh-CN" altLang="en-US" b="1" dirty="0">
                <a:solidFill>
                  <a:schemeClr val="accent2"/>
                </a:solidFill>
                <a:latin typeface="Times New Roman" pitchFamily="18" charset="0"/>
              </a:rPr>
              <a:t>：</a:t>
            </a:r>
            <a:r>
              <a:rPr lang="en-US" altLang="zh-CN" b="1" i="1" dirty="0">
                <a:solidFill>
                  <a:schemeClr val="accent2"/>
                </a:solidFill>
                <a:latin typeface="Times New Roman" pitchFamily="18" charset="0"/>
              </a:rPr>
              <a:t>a</a:t>
            </a:r>
            <a:r>
              <a:rPr lang="zh-CN" altLang="en-US" b="1" dirty="0">
                <a:solidFill>
                  <a:schemeClr val="accent2"/>
                </a:solidFill>
                <a:latin typeface="Times New Roman" pitchFamily="18" charset="0"/>
              </a:rPr>
              <a:t>是人</a:t>
            </a:r>
          </a:p>
          <a:p>
            <a:pPr algn="just" eaLnBrk="1" hangingPunct="1">
              <a:lnSpc>
                <a:spcPct val="130000"/>
              </a:lnSpc>
              <a:buFontTx/>
              <a:buNone/>
              <a:defRPr/>
            </a:pPr>
            <a:r>
              <a:rPr lang="zh-CN" altLang="en-US" b="1" dirty="0">
                <a:solidFill>
                  <a:schemeClr val="accent2"/>
                </a:solidFill>
                <a:latin typeface="Times New Roman" pitchFamily="18" charset="0"/>
              </a:rPr>
              <a:t>              </a:t>
            </a:r>
            <a:r>
              <a:rPr lang="en-US" altLang="zh-CN" b="1" i="1" dirty="0">
                <a:solidFill>
                  <a:schemeClr val="accent2"/>
                </a:solidFill>
                <a:latin typeface="Times New Roman" pitchFamily="18" charset="0"/>
              </a:rPr>
              <a:t>G</a:t>
            </a:r>
            <a:r>
              <a:rPr lang="en-US" altLang="zh-CN" b="1" dirty="0">
                <a:solidFill>
                  <a:schemeClr val="accent2"/>
                </a:solidFill>
                <a:latin typeface="Times New Roman" pitchFamily="18" charset="0"/>
              </a:rPr>
              <a:t>:   …</a:t>
            </a:r>
            <a:r>
              <a:rPr lang="zh-CN" altLang="en-US" b="1" dirty="0">
                <a:solidFill>
                  <a:schemeClr val="accent2"/>
                </a:solidFill>
                <a:latin typeface="Times New Roman" pitchFamily="18" charset="0"/>
              </a:rPr>
              <a:t>是自然数， </a:t>
            </a:r>
            <a:r>
              <a:rPr lang="en-US" altLang="zh-CN" b="1" i="1" dirty="0">
                <a:solidFill>
                  <a:schemeClr val="accent2"/>
                </a:solidFill>
                <a:latin typeface="Times New Roman" pitchFamily="18" charset="0"/>
              </a:rPr>
              <a:t>G</a:t>
            </a:r>
            <a:r>
              <a:rPr lang="en-US" altLang="zh-CN" b="1" dirty="0">
                <a:solidFill>
                  <a:schemeClr val="accent2"/>
                </a:solidFill>
                <a:latin typeface="Times New Roman" pitchFamily="18" charset="0"/>
              </a:rPr>
              <a:t>(2)</a:t>
            </a:r>
            <a:r>
              <a:rPr lang="zh-CN" altLang="en-US" b="1" dirty="0">
                <a:solidFill>
                  <a:schemeClr val="accent2"/>
                </a:solidFill>
                <a:latin typeface="Times New Roman" pitchFamily="18" charset="0"/>
              </a:rPr>
              <a:t>：</a:t>
            </a:r>
            <a:r>
              <a:rPr lang="en-US" altLang="zh-CN" b="1" dirty="0">
                <a:solidFill>
                  <a:schemeClr val="accent2"/>
                </a:solidFill>
                <a:latin typeface="Times New Roman" pitchFamily="18" charset="0"/>
              </a:rPr>
              <a:t>2</a:t>
            </a:r>
            <a:r>
              <a:rPr lang="zh-CN" altLang="en-US" b="1" dirty="0">
                <a:solidFill>
                  <a:schemeClr val="accent2"/>
                </a:solidFill>
                <a:latin typeface="Times New Roman" pitchFamily="18" charset="0"/>
              </a:rPr>
              <a:t>是自然数</a:t>
            </a:r>
            <a:endParaRPr lang="zh-CN" altLang="en-US" b="1" i="1" dirty="0">
              <a:solidFill>
                <a:schemeClr val="accent2"/>
              </a:solidFill>
              <a:latin typeface="Times New Roman" pitchFamily="18" charset="0"/>
            </a:endParaRPr>
          </a:p>
          <a:p>
            <a:pPr marL="857250" lvl="1" indent="-457200" algn="just" eaLnBrk="1" hangingPunct="1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谓词变项</a:t>
            </a:r>
            <a:r>
              <a:rPr lang="zh-CN" altLang="en-US" b="1" dirty="0">
                <a:latin typeface="Times New Roman" pitchFamily="18" charset="0"/>
              </a:rPr>
              <a:t>：表示</a:t>
            </a: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</a:rPr>
              <a:t>抽象</a:t>
            </a:r>
            <a:r>
              <a:rPr lang="zh-CN" altLang="en-US" b="1" dirty="0">
                <a:latin typeface="Times New Roman" pitchFamily="18" charset="0"/>
              </a:rPr>
              <a:t>的或泛指的谓词</a:t>
            </a:r>
          </a:p>
          <a:p>
            <a:pPr algn="just" eaLnBrk="1" hangingPunct="1">
              <a:lnSpc>
                <a:spcPct val="130000"/>
              </a:lnSpc>
              <a:buFontTx/>
              <a:buNone/>
              <a:defRPr/>
            </a:pPr>
            <a:r>
              <a:rPr lang="zh-CN" alt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</a:rPr>
              <a:t>              </a:t>
            </a:r>
            <a:r>
              <a:rPr lang="en-US" altLang="zh-CN" b="1" i="1" dirty="0">
                <a:solidFill>
                  <a:schemeClr val="accent2"/>
                </a:solidFill>
                <a:latin typeface="Times New Roman" pitchFamily="18" charset="0"/>
              </a:rPr>
              <a:t>F</a:t>
            </a:r>
            <a:r>
              <a:rPr lang="en-US" altLang="zh-CN" b="1" dirty="0">
                <a:solidFill>
                  <a:schemeClr val="accent2"/>
                </a:solidFill>
                <a:latin typeface="Times New Roman" pitchFamily="18" charset="0"/>
              </a:rPr>
              <a:t>: …</a:t>
            </a:r>
            <a:r>
              <a:rPr lang="zh-CN" altLang="en-US" b="1" dirty="0">
                <a:solidFill>
                  <a:schemeClr val="accent2"/>
                </a:solidFill>
                <a:latin typeface="Times New Roman" pitchFamily="18" charset="0"/>
              </a:rPr>
              <a:t>具有性质</a:t>
            </a:r>
            <a:r>
              <a:rPr lang="en-US" altLang="zh-CN" b="1" i="1" dirty="0">
                <a:solidFill>
                  <a:schemeClr val="accent2"/>
                </a:solidFill>
                <a:latin typeface="Times New Roman" pitchFamily="18" charset="0"/>
              </a:rPr>
              <a:t>F</a:t>
            </a:r>
            <a:r>
              <a:rPr lang="zh-CN" altLang="en-US" b="1" dirty="0">
                <a:solidFill>
                  <a:schemeClr val="accent2"/>
                </a:solidFill>
                <a:latin typeface="Times New Roman" pitchFamily="18" charset="0"/>
              </a:rPr>
              <a:t>，</a:t>
            </a:r>
          </a:p>
          <a:p>
            <a:pPr algn="just" eaLnBrk="1" hangingPunct="1">
              <a:lnSpc>
                <a:spcPct val="130000"/>
              </a:lnSpc>
              <a:buFontTx/>
              <a:buNone/>
              <a:defRPr/>
            </a:pP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</a:rPr>
              <a:t>             </a:t>
            </a:r>
            <a:r>
              <a:rPr lang="zh-CN" altLang="en-US" b="1" dirty="0">
                <a:solidFill>
                  <a:srgbClr val="00008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个体变项 </a:t>
            </a:r>
            <a:r>
              <a:rPr lang="en-US" altLang="zh-CN" b="1" i="1" dirty="0">
                <a:solidFill>
                  <a:srgbClr val="00008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 </a:t>
            </a:r>
            <a:r>
              <a:rPr lang="zh-CN" altLang="en-US" b="1" dirty="0">
                <a:solidFill>
                  <a:srgbClr val="00008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具有性质</a:t>
            </a:r>
            <a:r>
              <a:rPr lang="en-US" altLang="zh-CN" b="1" i="1" dirty="0">
                <a:solidFill>
                  <a:srgbClr val="00008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zh-CN" altLang="en-US" b="1" dirty="0">
                <a:solidFill>
                  <a:srgbClr val="00008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记作</a:t>
            </a: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</a:t>
            </a: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380312" y="6381750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E8826589-6B53-4AB2-8470-EC86EB3B50B8}" type="slidenum">
              <a:rPr lang="en-US" altLang="zh-CN" sz="1400" smtClean="0">
                <a:latin typeface="Arial Black" panose="020B0A040201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70</a:t>
            </a:fld>
            <a:endParaRPr lang="en-US" altLang="zh-CN" sz="1400" dirty="0">
              <a:latin typeface="Arial Black" panose="020B0A04020102020204" pitchFamily="34" charset="0"/>
            </a:endParaRPr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002588" cy="795338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宋体" panose="02010600030101010101" pitchFamily="2" charset="-122"/>
              </a:rPr>
              <a:t>例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续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12776"/>
            <a:ext cx="7993062" cy="3744416"/>
          </a:xfrm>
          <a:solidFill>
            <a:srgbClr val="D9F1FF"/>
          </a:solidFill>
          <a:ln w="28575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(4)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xF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H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解      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))  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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))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（换名规则）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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z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)))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（为什么？）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或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))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（代替规则）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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z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)))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（为什么？）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353300" y="6381750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F08D9B6C-055A-4A26-823A-85FD0B224D09}" type="slidenum">
              <a:rPr lang="en-US" altLang="zh-CN" sz="1400" smtClean="0">
                <a:latin typeface="Arial Black" panose="020B0A040201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71</a:t>
            </a:fld>
            <a:endParaRPr lang="en-US" altLang="zh-CN" sz="1400" dirty="0">
              <a:latin typeface="Arial Black" panose="020B0A04020102020204" pitchFamily="34" charset="0"/>
            </a:endParaRPr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latin typeface="宋体" panose="02010600030101010101" pitchFamily="2" charset="-122"/>
              </a:rPr>
              <a:t>例</a:t>
            </a:r>
            <a:r>
              <a:rPr lang="en-US" altLang="zh-CN" b="1">
                <a:latin typeface="宋体" panose="02010600030101010101" pitchFamily="2" charset="-122"/>
              </a:rPr>
              <a:t>(</a:t>
            </a:r>
            <a:r>
              <a:rPr lang="zh-CN" altLang="en-US" b="1">
                <a:latin typeface="宋体" panose="02010600030101010101" pitchFamily="2" charset="-122"/>
              </a:rPr>
              <a:t>续</a:t>
            </a:r>
            <a:r>
              <a:rPr lang="en-US" altLang="zh-CN" b="1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61206" y="1466589"/>
            <a:ext cx="8621588" cy="4896966"/>
          </a:xfrm>
          <a:solidFill>
            <a:srgbClr val="D9F1FF"/>
          </a:solidFill>
          <a:ln w="28575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buNone/>
            </a:pP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(5)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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((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xF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yG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)) 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H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解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dirty="0">
                <a:latin typeface="Times New Roman" panose="02020603050405020304" pitchFamily="18" charset="0"/>
              </a:rPr>
              <a:t>((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 dirty="0">
                <a:latin typeface="Times New Roman" panose="02020603050405020304" pitchFamily="18" charset="0"/>
              </a:rPr>
              <a:t>xF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yG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))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H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="1" dirty="0">
                <a:latin typeface="Times New Roman" panose="02020603050405020304" pitchFamily="18" charset="0"/>
              </a:rPr>
              <a:t>)) </a:t>
            </a:r>
            <a:r>
              <a:rPr lang="zh-CN" altLang="en-US" sz="2000" b="1" dirty="0">
                <a:latin typeface="Times New Roman" panose="02020603050405020304" pitchFamily="18" charset="0"/>
              </a:rPr>
              <a:t>代替规则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</a:t>
            </a:r>
            <a:r>
              <a:rPr lang="en-US" altLang="zh-CN" b="1" dirty="0">
                <a:latin typeface="Times New Roman" panose="02020603050405020304" pitchFamily="18" charset="0"/>
              </a:rPr>
              <a:t>((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 dirty="0">
                <a:latin typeface="Times New Roman" panose="02020603050405020304" pitchFamily="18" charset="0"/>
              </a:rPr>
              <a:t>xF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z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yG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))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H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="1" dirty="0" err="1"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z</a:t>
            </a:r>
            <a:r>
              <a:rPr lang="en-US" altLang="zh-CN" b="1" dirty="0">
                <a:latin typeface="Times New Roman" panose="02020603050405020304" pitchFamily="18" charset="0"/>
              </a:rPr>
              <a:t>)) </a:t>
            </a:r>
            <a:r>
              <a:rPr lang="zh-CN" altLang="en-US" sz="2000" b="1" dirty="0">
                <a:latin typeface="Times New Roman" panose="02020603050405020304" pitchFamily="18" charset="0"/>
              </a:rPr>
              <a:t>换名规则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algn="just" eaLnBrk="1" hangingPunct="1">
              <a:buFont typeface="Symbol" panose="05050102010706020507" pitchFamily="18" charset="2"/>
              <a:buChar char="Û"/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 (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z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yG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))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 dirty="0"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H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t</a:t>
            </a:r>
            <a:r>
              <a:rPr lang="en-US" altLang="zh-CN" b="1" dirty="0" err="1"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z</a:t>
            </a:r>
            <a:r>
              <a:rPr lang="en-US" altLang="zh-CN" b="1" dirty="0">
                <a:latin typeface="Times New Roman" panose="02020603050405020304" pitchFamily="18" charset="0"/>
              </a:rPr>
              <a:t>))</a:t>
            </a:r>
          </a:p>
          <a:p>
            <a:pPr algn="just" eaLnBrk="1" hangingPunct="1">
              <a:buFont typeface="Symbol" panose="05050102010706020507" pitchFamily="18" charset="2"/>
              <a:buChar char="Û"/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 (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y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z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))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 dirty="0"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H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t</a:t>
            </a:r>
            <a:r>
              <a:rPr lang="en-US" altLang="zh-CN" b="1" dirty="0" err="1"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z</a:t>
            </a:r>
            <a:r>
              <a:rPr lang="en-US" altLang="zh-CN" b="1" dirty="0">
                <a:latin typeface="Times New Roman" panose="02020603050405020304" pitchFamily="18" charset="0"/>
              </a:rPr>
              <a:t>))</a:t>
            </a:r>
          </a:p>
          <a:p>
            <a:pPr algn="just" eaLnBrk="1" hangingPunct="1">
              <a:buFont typeface="Symbol" panose="05050102010706020507" pitchFamily="18" charset="2"/>
              <a:buChar char="Û"/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 (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y</a:t>
            </a:r>
            <a:r>
              <a:rPr lang="en-US" altLang="zh-CN" b="1" dirty="0">
                <a:latin typeface="Times New Roman" panose="02020603050405020304" pitchFamily="18" charset="0"/>
              </a:rPr>
              <a:t>((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z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))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 dirty="0"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H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t</a:t>
            </a:r>
            <a:r>
              <a:rPr lang="en-US" altLang="zh-CN" b="1" dirty="0" err="1"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z</a:t>
            </a:r>
            <a:r>
              <a:rPr lang="en-US" altLang="zh-CN" b="1" dirty="0">
                <a:latin typeface="Times New Roman" panose="02020603050405020304" pitchFamily="18" charset="0"/>
              </a:rPr>
              <a:t>)))</a:t>
            </a:r>
          </a:p>
          <a:p>
            <a:pPr algn="just" eaLnBrk="1" hangingPunct="1">
              <a:buFont typeface="Symbol" panose="05050102010706020507" pitchFamily="18" charset="2"/>
              <a:buChar char="Û"/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 (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y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</a:rPr>
              <a:t> (( 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z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))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H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t</a:t>
            </a:r>
            <a:r>
              <a:rPr lang="en-US" altLang="zh-CN" b="1" dirty="0" err="1"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z</a:t>
            </a:r>
            <a:r>
              <a:rPr lang="en-US" altLang="zh-CN" b="1" dirty="0">
                <a:latin typeface="Times New Roman" panose="02020603050405020304" pitchFamily="18" charset="0"/>
              </a:rPr>
              <a:t>)))</a:t>
            </a:r>
          </a:p>
          <a:p>
            <a:pPr algn="just" eaLnBrk="1" hangingPunct="1">
              <a:buFont typeface="Symbol" panose="05050102010706020507" pitchFamily="18" charset="2"/>
              <a:buChar char="Û"/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y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</a:t>
            </a:r>
            <a:r>
              <a:rPr lang="en-US" altLang="zh-CN" b="1" dirty="0">
                <a:latin typeface="Times New Roman" panose="02020603050405020304" pitchFamily="18" charset="0"/>
              </a:rPr>
              <a:t> (( 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z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))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H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t</a:t>
            </a:r>
            <a:r>
              <a:rPr lang="en-US" altLang="zh-CN" b="1" dirty="0" err="1"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z</a:t>
            </a:r>
            <a:r>
              <a:rPr lang="en-US" altLang="zh-CN" b="1" dirty="0">
                <a:latin typeface="Times New Roman" panose="02020603050405020304" pitchFamily="18" charset="0"/>
              </a:rPr>
              <a:t>))  </a:t>
            </a:r>
            <a:r>
              <a:rPr lang="zh-CN" altLang="en-US" sz="2000" b="1" dirty="0">
                <a:latin typeface="Times New Roman" panose="02020603050405020304" pitchFamily="18" charset="0"/>
              </a:rPr>
              <a:t>否定内移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algn="just" eaLnBrk="1" hangingPunct="1">
              <a:buFont typeface="Symbol" panose="05050102010706020507" pitchFamily="18" charset="2"/>
              <a:buChar char="Û"/>
            </a:pPr>
            <a:endParaRPr lang="en-US" altLang="zh-CN" b="1" dirty="0">
              <a:latin typeface="Times New Roman" panose="02020603050405020304" pitchFamily="18" charset="0"/>
            </a:endParaRPr>
          </a:p>
          <a:p>
            <a:pPr algn="just" eaLnBrk="1" hangingPunct="1">
              <a:buFont typeface="Symbol" panose="05050102010706020507" pitchFamily="18" charset="2"/>
              <a:buChar char="Û"/>
            </a:pP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353300" y="6381750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F08D9B6C-055A-4A26-823A-85FD0B224D09}" type="slidenum">
              <a:rPr lang="en-US" altLang="zh-CN" sz="1400" smtClean="0">
                <a:latin typeface="Arial Black" panose="020B0A040201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72</a:t>
            </a:fld>
            <a:endParaRPr lang="en-US" altLang="zh-CN" sz="1400" dirty="0">
              <a:latin typeface="Arial Black" panose="020B0A04020102020204" pitchFamily="34" charset="0"/>
            </a:endParaRPr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latin typeface="宋体" panose="02010600030101010101" pitchFamily="2" charset="-122"/>
              </a:rPr>
              <a:t>例</a:t>
            </a:r>
            <a:r>
              <a:rPr lang="en-US" altLang="zh-CN" b="1">
                <a:latin typeface="宋体" panose="02010600030101010101" pitchFamily="2" charset="-122"/>
              </a:rPr>
              <a:t>(</a:t>
            </a:r>
            <a:r>
              <a:rPr lang="zh-CN" altLang="en-US" b="1">
                <a:latin typeface="宋体" panose="02010600030101010101" pitchFamily="2" charset="-122"/>
              </a:rPr>
              <a:t>续</a:t>
            </a:r>
            <a:r>
              <a:rPr lang="en-US" altLang="zh-CN" b="1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61206" y="1466589"/>
            <a:ext cx="8621588" cy="4896966"/>
          </a:xfrm>
          <a:solidFill>
            <a:srgbClr val="D9F1FF"/>
          </a:solidFill>
          <a:ln w="28575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buNone/>
            </a:pP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或者：</a:t>
            </a:r>
            <a:endParaRPr lang="en-US" altLang="zh-CN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解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dirty="0">
                <a:latin typeface="Times New Roman" panose="02020603050405020304" pitchFamily="18" charset="0"/>
              </a:rPr>
              <a:t>((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 dirty="0">
                <a:latin typeface="Times New Roman" panose="02020603050405020304" pitchFamily="18" charset="0"/>
              </a:rPr>
              <a:t>xF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yG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))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H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="1" dirty="0">
                <a:latin typeface="Times New Roman" panose="02020603050405020304" pitchFamily="18" charset="0"/>
              </a:rPr>
              <a:t>)) </a:t>
            </a:r>
            <a:r>
              <a:rPr lang="zh-CN" altLang="en-US" sz="2000" b="1" dirty="0">
                <a:latin typeface="Times New Roman" panose="02020603050405020304" pitchFamily="18" charset="0"/>
              </a:rPr>
              <a:t>代替规则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</a:t>
            </a:r>
            <a:r>
              <a:rPr lang="en-US" altLang="zh-CN" b="1" dirty="0">
                <a:latin typeface="Times New Roman" panose="02020603050405020304" pitchFamily="18" charset="0"/>
              </a:rPr>
              <a:t>((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 dirty="0">
                <a:latin typeface="Times New Roman" panose="02020603050405020304" pitchFamily="18" charset="0"/>
              </a:rPr>
              <a:t>xF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z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yG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))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H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="1" dirty="0" err="1"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z</a:t>
            </a:r>
            <a:r>
              <a:rPr lang="en-US" altLang="zh-CN" b="1" dirty="0">
                <a:latin typeface="Times New Roman" panose="02020603050405020304" pitchFamily="18" charset="0"/>
              </a:rPr>
              <a:t>)) </a:t>
            </a:r>
            <a:r>
              <a:rPr lang="zh-CN" altLang="en-US" sz="2000" b="1" dirty="0">
                <a:latin typeface="Times New Roman" panose="02020603050405020304" pitchFamily="18" charset="0"/>
              </a:rPr>
              <a:t>换名规则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algn="just" eaLnBrk="1" hangingPunct="1">
              <a:buFont typeface="Symbol" panose="05050102010706020507" pitchFamily="18" charset="2"/>
              <a:buChar char="Û"/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 ( (</a:t>
            </a:r>
            <a:r>
              <a:rPr lang="en-US" altLang="zh-CN" b="1" i="1" dirty="0">
                <a:latin typeface="Times New Roman" panose="02020603050405020304" pitchFamily="18" charset="0"/>
              </a:rPr>
              <a:t>xF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z</a:t>
            </a:r>
            <a:r>
              <a:rPr lang="en-US" altLang="zh-CN" b="1" dirty="0">
                <a:latin typeface="Times New Roman" panose="02020603050405020304" pitchFamily="18" charset="0"/>
              </a:rPr>
              <a:t>)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 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yG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))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 </a:t>
            </a:r>
            <a:r>
              <a:rPr lang="en-US" altLang="zh-CN" b="1" i="1" dirty="0"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H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t</a:t>
            </a:r>
            <a:r>
              <a:rPr lang="en-US" altLang="zh-CN" b="1" dirty="0" err="1"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z</a:t>
            </a:r>
            <a:r>
              <a:rPr lang="en-US" altLang="zh-CN" b="1" dirty="0">
                <a:latin typeface="Times New Roman" panose="02020603050405020304" pitchFamily="18" charset="0"/>
              </a:rPr>
              <a:t>))</a:t>
            </a:r>
          </a:p>
          <a:p>
            <a:pPr algn="just" eaLnBrk="1" hangingPunct="1">
              <a:buFont typeface="Symbol" panose="05050102010706020507" pitchFamily="18" charset="2"/>
              <a:buChar char="Û"/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(</a:t>
            </a:r>
            <a:r>
              <a:rPr lang="en-US" altLang="zh-CN" b="1" i="1" dirty="0">
                <a:latin typeface="Times New Roman" panose="02020603050405020304" pitchFamily="18" charset="0"/>
              </a:rPr>
              <a:t>xF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z</a:t>
            </a:r>
            <a:r>
              <a:rPr lang="en-US" altLang="zh-CN" b="1" dirty="0">
                <a:latin typeface="Times New Roman" panose="02020603050405020304" pitchFamily="18" charset="0"/>
              </a:rPr>
              <a:t>)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 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yG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))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  </a:t>
            </a:r>
            <a:r>
              <a:rPr lang="en-US" altLang="zh-CN" b="1" i="1" dirty="0"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H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t</a:t>
            </a:r>
            <a:r>
              <a:rPr lang="en-US" altLang="zh-CN" b="1" dirty="0" err="1"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z</a:t>
            </a:r>
            <a:r>
              <a:rPr lang="en-US" altLang="zh-CN" b="1" dirty="0">
                <a:latin typeface="Times New Roman" panose="02020603050405020304" pitchFamily="18" charset="0"/>
              </a:rPr>
              <a:t>)  </a:t>
            </a:r>
            <a:r>
              <a:rPr lang="zh-CN" altLang="en-US" sz="2000" b="1" dirty="0">
                <a:latin typeface="Times New Roman" panose="02020603050405020304" pitchFamily="18" charset="0"/>
              </a:rPr>
              <a:t>否定内移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algn="just" eaLnBrk="1" hangingPunct="1">
              <a:buFont typeface="Symbol" panose="05050102010706020507" pitchFamily="18" charset="2"/>
              <a:buChar char="Û"/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(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 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z</a:t>
            </a:r>
            <a:r>
              <a:rPr lang="en-US" altLang="zh-CN" b="1" dirty="0">
                <a:latin typeface="Times New Roman" panose="02020603050405020304" pitchFamily="18" charset="0"/>
              </a:rPr>
              <a:t>)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 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yG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))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  </a:t>
            </a:r>
            <a:r>
              <a:rPr lang="en-US" altLang="zh-CN" b="1" i="1" dirty="0"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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H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t</a:t>
            </a:r>
            <a:r>
              <a:rPr lang="en-US" altLang="zh-CN" b="1" dirty="0" err="1"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z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</a:p>
          <a:p>
            <a:pPr algn="just" eaLnBrk="1" hangingPunct="1">
              <a:buFont typeface="Symbol" panose="05050102010706020507" pitchFamily="18" charset="2"/>
              <a:buChar char="Û"/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y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(( 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z</a:t>
            </a:r>
            <a:r>
              <a:rPr lang="en-US" altLang="zh-CN" b="1" dirty="0">
                <a:latin typeface="Times New Roman" panose="02020603050405020304" pitchFamily="18" charset="0"/>
              </a:rPr>
              <a:t>)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))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H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t</a:t>
            </a:r>
            <a:r>
              <a:rPr lang="en-US" altLang="zh-CN" b="1" dirty="0" err="1"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z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algn="just" eaLnBrk="1" hangingPunct="1">
              <a:buFont typeface="Symbol" panose="05050102010706020507" pitchFamily="18" charset="2"/>
              <a:buChar char="Û"/>
            </a:pPr>
            <a:endParaRPr lang="en-US" altLang="zh-CN" b="1" dirty="0">
              <a:latin typeface="Times New Roman" panose="02020603050405020304" pitchFamily="18" charset="0"/>
            </a:endParaRPr>
          </a:p>
          <a:p>
            <a:pPr algn="just" eaLnBrk="1" hangingPunct="1">
              <a:buFont typeface="Symbol" panose="05050102010706020507" pitchFamily="18" charset="2"/>
              <a:buChar char="Û"/>
            </a:pP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06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308850" y="6309320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C74E5F4B-0D7F-4538-86F2-AB21BDF137F9}" type="slidenum">
              <a:rPr lang="en-US" altLang="zh-CN" sz="1400" smtClean="0">
                <a:latin typeface="Arial Black" panose="020B0A040201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73</a:t>
            </a:fld>
            <a:endParaRPr lang="en-US" altLang="zh-CN" sz="1400" dirty="0">
              <a:latin typeface="Arial Black" panose="020B0A04020102020204" pitchFamily="34" charset="0"/>
            </a:endParaRPr>
          </a:p>
        </p:txBody>
      </p:sp>
      <p:sp>
        <p:nvSpPr>
          <p:cNvPr id="118787" name="Text Box 4"/>
          <p:cNvSpPr txBox="1">
            <a:spLocks noChangeArrowheads="1"/>
          </p:cNvSpPr>
          <p:nvPr/>
        </p:nvSpPr>
        <p:spPr bwMode="auto">
          <a:xfrm>
            <a:off x="554871" y="427063"/>
            <a:ext cx="25209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 dirty="0">
                <a:solidFill>
                  <a:srgbClr val="3366CC"/>
                </a:solidFill>
                <a:ea typeface="黑体" panose="02010609060101010101" pitchFamily="49" charset="-122"/>
              </a:rPr>
              <a:t>课堂练习</a:t>
            </a:r>
            <a:r>
              <a:rPr lang="en-US" altLang="zh-CN" sz="3600" b="1" dirty="0">
                <a:solidFill>
                  <a:srgbClr val="3366CC"/>
                </a:solidFill>
                <a:ea typeface="黑体" panose="02010609060101010101" pitchFamily="49" charset="-122"/>
              </a:rPr>
              <a:t>4</a:t>
            </a:r>
            <a:r>
              <a:rPr lang="zh-CN" altLang="en-US" sz="3600" b="1" dirty="0">
                <a:solidFill>
                  <a:srgbClr val="3366CC"/>
                </a:solidFill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118788" name="Text Box 5"/>
          <p:cNvSpPr txBox="1">
            <a:spLocks noChangeArrowheads="1"/>
          </p:cNvSpPr>
          <p:nvPr/>
        </p:nvSpPr>
        <p:spPr bwMode="auto">
          <a:xfrm>
            <a:off x="576354" y="1339057"/>
            <a:ext cx="72723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/>
              <a:t>求下面公式的前束范式：</a:t>
            </a:r>
          </a:p>
        </p:txBody>
      </p:sp>
      <p:graphicFrame>
        <p:nvGraphicFramePr>
          <p:cNvPr id="118789" name="Object 6"/>
          <p:cNvGraphicFramePr>
            <a:graphicFrameLocks noChangeAspect="1"/>
          </p:cNvGraphicFramePr>
          <p:nvPr/>
        </p:nvGraphicFramePr>
        <p:xfrm>
          <a:off x="1331913" y="2062163"/>
          <a:ext cx="5976937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781300" imgH="228600" progId="">
                  <p:embed/>
                </p:oleObj>
              </mc:Choice>
              <mc:Fallback>
                <p:oleObj name="公式" r:id="rId2" imgW="2781300" imgH="228600" progId="">
                  <p:embed/>
                  <p:pic>
                    <p:nvPicPr>
                      <p:cNvPr id="0" name="Picture 5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062163"/>
                        <a:ext cx="5976937" cy="49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47" name="Text Box 7"/>
          <p:cNvSpPr txBox="1">
            <a:spLocks noChangeArrowheads="1"/>
          </p:cNvSpPr>
          <p:nvPr/>
        </p:nvSpPr>
        <p:spPr bwMode="auto">
          <a:xfrm>
            <a:off x="611188" y="2422525"/>
            <a:ext cx="936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解：</a:t>
            </a:r>
          </a:p>
        </p:txBody>
      </p:sp>
      <p:graphicFrame>
        <p:nvGraphicFramePr>
          <p:cNvPr id="189448" name="Object 8"/>
          <p:cNvGraphicFramePr>
            <a:graphicFrameLocks noChangeAspect="1"/>
          </p:cNvGraphicFramePr>
          <p:nvPr/>
        </p:nvGraphicFramePr>
        <p:xfrm>
          <a:off x="1331913" y="2854325"/>
          <a:ext cx="56880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781300" imgH="228600" progId="">
                  <p:embed/>
                </p:oleObj>
              </mc:Choice>
              <mc:Fallback>
                <p:oleObj name="公式" r:id="rId4" imgW="2781300" imgH="228600" progId="">
                  <p:embed/>
                  <p:pic>
                    <p:nvPicPr>
                      <p:cNvPr id="0" name="Picture 5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854325"/>
                        <a:ext cx="5688012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9" name="Object 9"/>
          <p:cNvGraphicFramePr>
            <a:graphicFrameLocks noChangeAspect="1"/>
          </p:cNvGraphicFramePr>
          <p:nvPr/>
        </p:nvGraphicFramePr>
        <p:xfrm>
          <a:off x="827088" y="3357563"/>
          <a:ext cx="60261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946400" imgH="228600" progId="">
                  <p:embed/>
                </p:oleObj>
              </mc:Choice>
              <mc:Fallback>
                <p:oleObj name="公式" r:id="rId6" imgW="2946400" imgH="228600" progId="">
                  <p:embed/>
                  <p:pic>
                    <p:nvPicPr>
                      <p:cNvPr id="0" name="Picture 5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357563"/>
                        <a:ext cx="602615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50" name="Object 10"/>
          <p:cNvGraphicFramePr>
            <a:graphicFrameLocks noChangeAspect="1"/>
          </p:cNvGraphicFramePr>
          <p:nvPr/>
        </p:nvGraphicFramePr>
        <p:xfrm>
          <a:off x="879475" y="3933825"/>
          <a:ext cx="628491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3073400" imgH="228600" progId="">
                  <p:embed/>
                </p:oleObj>
              </mc:Choice>
              <mc:Fallback>
                <p:oleObj name="公式" r:id="rId8" imgW="3073400" imgH="228600" progId="">
                  <p:embed/>
                  <p:pic>
                    <p:nvPicPr>
                      <p:cNvPr id="0" name="Picture 5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3933825"/>
                        <a:ext cx="6284913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51" name="Object 11"/>
          <p:cNvGraphicFramePr>
            <a:graphicFrameLocks noChangeAspect="1"/>
          </p:cNvGraphicFramePr>
          <p:nvPr/>
        </p:nvGraphicFramePr>
        <p:xfrm>
          <a:off x="833438" y="4476750"/>
          <a:ext cx="62087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3035300" imgH="228600" progId="">
                  <p:embed/>
                </p:oleObj>
              </mc:Choice>
              <mc:Fallback>
                <p:oleObj name="公式" r:id="rId10" imgW="3035300" imgH="228600" progId="">
                  <p:embed/>
                  <p:pic>
                    <p:nvPicPr>
                      <p:cNvPr id="0" name="Picture 5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4476750"/>
                        <a:ext cx="6208712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54" name="Object 14"/>
          <p:cNvGraphicFramePr>
            <a:graphicFrameLocks noChangeAspect="1"/>
          </p:cNvGraphicFramePr>
          <p:nvPr/>
        </p:nvGraphicFramePr>
        <p:xfrm>
          <a:off x="884238" y="5035550"/>
          <a:ext cx="62087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3035300" imgH="228600" progId="">
                  <p:embed/>
                </p:oleObj>
              </mc:Choice>
              <mc:Fallback>
                <p:oleObj name="公式" r:id="rId12" imgW="3035300" imgH="228600" progId="">
                  <p:embed/>
                  <p:pic>
                    <p:nvPicPr>
                      <p:cNvPr id="0" name="Picture 5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5035550"/>
                        <a:ext cx="6208712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9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64" name="AutoShape 1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86351" y="1412776"/>
            <a:ext cx="915988" cy="450850"/>
          </a:xfrm>
          <a:prstGeom prst="actionButtonBlank">
            <a:avLst/>
          </a:prstGeom>
          <a:solidFill>
            <a:srgbClr val="0099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6800" rIns="50400" anchor="ctr" anchorCtr="1"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作 业</a:t>
            </a:r>
            <a:endParaRPr lang="zh-CN" altLang="en-US" sz="2000" dirty="0">
              <a:solidFill>
                <a:srgbClr val="009900"/>
              </a:solidFill>
              <a:effectDag name="">
                <a:cont type="tree" name="">
                  <a:effect ref="fillLine"/>
                  <a:outerShdw dist="38100" dir="13500000" algn="br">
                    <a:srgbClr val="4CE54C"/>
                  </a:outerShdw>
                </a:cont>
                <a:cont type="tree" name="">
                  <a:effect ref="fillLine"/>
                  <a:outerShdw dist="38100" dir="2700000" algn="tl">
                    <a:srgbClr val="005B00"/>
                  </a:outerShdw>
                </a:cont>
                <a:effect ref="fillLine"/>
              </a:effectDag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86765" name="Rectangle 13"/>
          <p:cNvSpPr>
            <a:spLocks noChangeArrowheads="1"/>
          </p:cNvSpPr>
          <p:nvPr/>
        </p:nvSpPr>
        <p:spPr bwMode="auto">
          <a:xfrm>
            <a:off x="611560" y="2060848"/>
            <a:ext cx="5827712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000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2-14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：（</a:t>
            </a: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）</a:t>
            </a:r>
            <a:endParaRPr lang="en-US" altLang="zh-CN" sz="2800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30000"/>
              </a:lnSpc>
              <a:spcBef>
                <a:spcPct val="3000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2-15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：（</a:t>
            </a: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）</a:t>
            </a:r>
            <a:endParaRPr lang="en-US" altLang="zh-CN" sz="2800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30000"/>
              </a:lnSpc>
              <a:spcBef>
                <a:spcPct val="3000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2-17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：（</a:t>
            </a: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）（</a:t>
            </a: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）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19812" name="Line 15"/>
          <p:cNvSpPr>
            <a:spLocks noChangeShapeType="1"/>
          </p:cNvSpPr>
          <p:nvPr/>
        </p:nvSpPr>
        <p:spPr bwMode="auto">
          <a:xfrm>
            <a:off x="685800" y="2362200"/>
            <a:ext cx="76962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72F42A-5B30-4A3C-AF13-416516D86A0E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4963" y="188640"/>
            <a:ext cx="8229600" cy="8842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基本概念 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续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963" y="1369542"/>
            <a:ext cx="8351837" cy="2808783"/>
          </a:xfrm>
        </p:spPr>
        <p:txBody>
          <a:bodyPr/>
          <a:lstStyle/>
          <a:p>
            <a:pPr algn="just" eaLnBrk="1" hangingPunct="1">
              <a:buClr>
                <a:schemeClr val="accent2"/>
              </a:buClr>
              <a:buSzPct val="75000"/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元数</a:t>
            </a:r>
            <a:r>
              <a:rPr lang="zh-CN" altLang="en-US" b="1" dirty="0">
                <a:latin typeface="Times New Roman" pitchFamily="18" charset="0"/>
              </a:rPr>
              <a:t>：谓词中所包含的</a:t>
            </a: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个体词数</a:t>
            </a:r>
          </a:p>
          <a:p>
            <a:pPr lvl="1" algn="just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rgbClr val="3366CC"/>
                </a:solidFill>
                <a:latin typeface="Times New Roman" pitchFamily="18" charset="0"/>
              </a:rPr>
              <a:t>一元谓词：</a:t>
            </a:r>
            <a:r>
              <a:rPr lang="zh-CN" altLang="en-US" b="1" dirty="0">
                <a:latin typeface="Times New Roman" pitchFamily="18" charset="0"/>
              </a:rPr>
              <a:t>与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个</a:t>
            </a:r>
            <a:r>
              <a:rPr lang="zh-CN" altLang="en-US" b="1" dirty="0">
                <a:latin typeface="Times New Roman" pitchFamily="18" charset="0"/>
              </a:rPr>
              <a:t>个体相关联的谓词</a:t>
            </a:r>
            <a:r>
              <a:rPr lang="en-US" altLang="zh-CN" b="1" dirty="0">
                <a:latin typeface="Times New Roman" pitchFamily="18" charset="0"/>
              </a:rPr>
              <a:t>(</a:t>
            </a:r>
            <a:r>
              <a:rPr lang="zh-CN" altLang="en-US" b="1" dirty="0">
                <a:latin typeface="Times New Roman" pitchFamily="18" charset="0"/>
              </a:rPr>
              <a:t>描述个体性质</a:t>
            </a:r>
            <a:r>
              <a:rPr lang="en-US" altLang="zh-CN" b="1" dirty="0">
                <a:latin typeface="Times New Roman" pitchFamily="18" charset="0"/>
              </a:rPr>
              <a:t>)</a:t>
            </a:r>
            <a:r>
              <a:rPr lang="zh-CN" altLang="en-US" b="1" dirty="0">
                <a:latin typeface="Times New Roman" pitchFamily="18" charset="0"/>
              </a:rPr>
              <a:t>。</a:t>
            </a:r>
            <a:r>
              <a:rPr lang="zh-CN" altLang="en-US" b="1" dirty="0">
                <a:solidFill>
                  <a:schemeClr val="accent2"/>
                </a:solidFill>
                <a:latin typeface="Times New Roman" pitchFamily="18" charset="0"/>
              </a:rPr>
              <a:t>如 </a:t>
            </a:r>
            <a:r>
              <a:rPr lang="en-US" altLang="zh-CN" b="1" dirty="0">
                <a:solidFill>
                  <a:schemeClr val="accent2"/>
                </a:solidFill>
                <a:latin typeface="Times New Roman" pitchFamily="18" charset="0"/>
              </a:rPr>
              <a:t>R(</a:t>
            </a:r>
            <a:r>
              <a:rPr lang="en-US" altLang="zh-CN" b="1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b="1" dirty="0">
                <a:solidFill>
                  <a:schemeClr val="accent2"/>
                </a:solidFill>
                <a:latin typeface="Times New Roman" pitchFamily="18" charset="0"/>
              </a:rPr>
              <a:t>)</a:t>
            </a:r>
            <a:r>
              <a:rPr lang="zh-CN" altLang="en-US" b="1" dirty="0">
                <a:solidFill>
                  <a:schemeClr val="accent2"/>
                </a:solidFill>
                <a:latin typeface="Times New Roman" pitchFamily="18" charset="0"/>
              </a:rPr>
              <a:t>： </a:t>
            </a:r>
            <a:r>
              <a:rPr lang="en-US" altLang="zh-CN" b="1" i="1" dirty="0">
                <a:solidFill>
                  <a:schemeClr val="accent2"/>
                </a:solidFill>
                <a:latin typeface="Times New Roman" pitchFamily="18" charset="0"/>
              </a:rPr>
              <a:t>x </a:t>
            </a:r>
            <a:r>
              <a:rPr lang="zh-CN" altLang="en-US" b="1" dirty="0">
                <a:solidFill>
                  <a:schemeClr val="accent2"/>
                </a:solidFill>
                <a:latin typeface="Times New Roman" pitchFamily="18" charset="0"/>
              </a:rPr>
              <a:t>具有</a:t>
            </a:r>
            <a:r>
              <a:rPr lang="en-US" altLang="zh-CN" b="1" dirty="0">
                <a:solidFill>
                  <a:schemeClr val="accent2"/>
                </a:solidFill>
                <a:latin typeface="Times New Roman" pitchFamily="18" charset="0"/>
              </a:rPr>
              <a:t>R</a:t>
            </a:r>
            <a:r>
              <a:rPr lang="zh-CN" altLang="en-US" b="1" dirty="0">
                <a:solidFill>
                  <a:schemeClr val="accent2"/>
                </a:solidFill>
                <a:latin typeface="Times New Roman" pitchFamily="18" charset="0"/>
              </a:rPr>
              <a:t>性质</a:t>
            </a:r>
            <a:endParaRPr lang="en-US" altLang="zh-CN" b="1" dirty="0">
              <a:latin typeface="Times New Roman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rgbClr val="3366CC"/>
                </a:solidFill>
                <a:latin typeface="+mn-ea"/>
              </a:rPr>
              <a:t> N</a:t>
            </a:r>
            <a:r>
              <a:rPr lang="zh-CN" altLang="en-US" b="1" dirty="0">
                <a:solidFill>
                  <a:srgbClr val="3366CC"/>
                </a:solidFill>
                <a:latin typeface="+mn-ea"/>
              </a:rPr>
              <a:t>元谓词：</a:t>
            </a:r>
            <a:r>
              <a:rPr lang="zh-CN" altLang="en-US" b="1" dirty="0">
                <a:latin typeface="+mn-ea"/>
              </a:rPr>
              <a:t>与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个</a:t>
            </a:r>
            <a:r>
              <a:rPr lang="zh-CN" altLang="en-US" b="1" dirty="0">
                <a:latin typeface="+mn-ea"/>
              </a:rPr>
              <a:t>个体相关联的谓词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描述个体间的关系</a:t>
            </a:r>
            <a:r>
              <a:rPr lang="en-US" altLang="zh-CN" b="1" dirty="0">
                <a:latin typeface="+mn-ea"/>
              </a:rPr>
              <a:t>)</a:t>
            </a:r>
            <a:r>
              <a:rPr lang="zh-CN" altLang="en-US" b="1" dirty="0">
                <a:latin typeface="+mn-ea"/>
              </a:rPr>
              <a:t>。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itchFamily="18" charset="0"/>
              </a:rPr>
              <a:t>如 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itchFamily="18" charset="0"/>
              </a:rPr>
              <a:t>L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altLang="zh-CN" sz="2800" b="1" i="1" dirty="0" err="1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sz="2800" b="1" dirty="0" err="1">
                <a:solidFill>
                  <a:schemeClr val="accent2"/>
                </a:solidFill>
                <a:latin typeface="Times New Roman" pitchFamily="18" charset="0"/>
              </a:rPr>
              <a:t>,</a:t>
            </a:r>
            <a:r>
              <a:rPr lang="en-US" altLang="zh-CN" sz="2800" b="1" i="1" dirty="0" err="1">
                <a:solidFill>
                  <a:schemeClr val="accent2"/>
                </a:solidFill>
                <a:latin typeface="Times New Roman" pitchFamily="18" charset="0"/>
              </a:rPr>
              <a:t>y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itchFamily="18" charset="0"/>
              </a:rPr>
              <a:t>)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itchFamily="18" charset="0"/>
              </a:rPr>
              <a:t>： 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itchFamily="18" charset="0"/>
              </a:rPr>
              <a:t>x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itchFamily="18" charset="0"/>
              </a:rPr>
              <a:t>与 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itchFamily="18" charset="0"/>
              </a:rPr>
              <a:t>y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itchFamily="18" charset="0"/>
              </a:rPr>
              <a:t>有关系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itchFamily="18" charset="0"/>
              </a:rPr>
              <a:t>L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1569" y="4077072"/>
            <a:ext cx="8235231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 eaLnBrk="1" hangingPunct="1">
              <a:buFontTx/>
              <a:buNone/>
              <a:defRPr/>
            </a:pPr>
            <a:r>
              <a:rPr lang="zh-CN" altLang="en-US" b="1" kern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注意：</a:t>
            </a:r>
            <a:endParaRPr lang="en-US" altLang="zh-CN" b="1" kern="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>
                <a:latin typeface="Times New Roman" pitchFamily="18" charset="0"/>
              </a:rPr>
              <a:t>多元谓词中，个体变项的顺序不能随意改动。</a:t>
            </a:r>
            <a:endParaRPr lang="en-US" altLang="zh-CN" sz="2800" b="1" kern="0" dirty="0"/>
          </a:p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0" dirty="0"/>
              <a:t>个体变项和谓词的联合体，</a:t>
            </a:r>
            <a:r>
              <a:rPr lang="en-US" altLang="zh-CN" sz="2800" b="1" i="1" kern="0" dirty="0">
                <a:latin typeface="Times New Roman" pitchFamily="18" charset="0"/>
              </a:rPr>
              <a:t>F</a:t>
            </a:r>
            <a:r>
              <a:rPr lang="en-US" altLang="zh-CN" sz="2800" b="1" kern="0" dirty="0">
                <a:latin typeface="Times New Roman" pitchFamily="18" charset="0"/>
              </a:rPr>
              <a:t>(</a:t>
            </a:r>
            <a:r>
              <a:rPr lang="en-US" altLang="zh-CN" sz="2800" b="1" i="1" kern="0" dirty="0">
                <a:latin typeface="Times New Roman" pitchFamily="18" charset="0"/>
              </a:rPr>
              <a:t>x</a:t>
            </a:r>
            <a:r>
              <a:rPr lang="en-US" altLang="zh-CN" sz="2800" b="1" kern="0" dirty="0">
                <a:latin typeface="Times New Roman" pitchFamily="18" charset="0"/>
              </a:rPr>
              <a:t>)</a:t>
            </a:r>
            <a:r>
              <a:rPr lang="en-US" altLang="zh-CN" sz="2800" b="1" i="1" kern="0" dirty="0">
                <a:latin typeface="Times New Roman" pitchFamily="18" charset="0"/>
              </a:rPr>
              <a:t>, L</a:t>
            </a:r>
            <a:r>
              <a:rPr lang="en-US" altLang="zh-CN" sz="2800" b="1" kern="0" dirty="0">
                <a:latin typeface="Times New Roman" pitchFamily="18" charset="0"/>
              </a:rPr>
              <a:t>(</a:t>
            </a:r>
            <a:r>
              <a:rPr lang="en-US" altLang="zh-CN" sz="2800" b="1" i="1" kern="0" dirty="0" err="1">
                <a:latin typeface="Times New Roman" pitchFamily="18" charset="0"/>
              </a:rPr>
              <a:t>x,y</a:t>
            </a:r>
            <a:r>
              <a:rPr lang="en-US" altLang="zh-CN" sz="2800" b="1" kern="0" dirty="0">
                <a:latin typeface="Times New Roman" pitchFamily="18" charset="0"/>
              </a:rPr>
              <a:t>)</a:t>
            </a:r>
            <a:r>
              <a:rPr lang="zh-CN" altLang="en-US" sz="2800" b="1" i="1" kern="0" dirty="0">
                <a:latin typeface="Times New Roman" pitchFamily="18" charset="0"/>
              </a:rPr>
              <a:t>，</a:t>
            </a:r>
            <a:r>
              <a:rPr lang="zh-CN" altLang="en-US" sz="2800" b="1" kern="0" dirty="0"/>
              <a:t>也称为</a:t>
            </a:r>
            <a:r>
              <a:rPr lang="zh-CN" altLang="en-US" sz="2800" b="1" kern="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谓词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33"/>
          <p:cNvSpPr txBox="1">
            <a:spLocks noChangeArrowheads="1"/>
          </p:cNvSpPr>
          <p:nvPr/>
        </p:nvSpPr>
        <p:spPr bwMode="auto">
          <a:xfrm>
            <a:off x="222945" y="1389038"/>
            <a:ext cx="3652837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+mn-ea"/>
                <a:ea typeface="+mn-ea"/>
              </a:rPr>
              <a:t>（</a:t>
            </a:r>
            <a:r>
              <a:rPr lang="en-US" altLang="zh-CN" sz="2800" b="1" dirty="0">
                <a:latin typeface="+mn-ea"/>
                <a:ea typeface="+mn-ea"/>
              </a:rPr>
              <a:t>1</a:t>
            </a:r>
            <a:r>
              <a:rPr lang="zh-CN" altLang="en-US" sz="2800" b="1" dirty="0">
                <a:latin typeface="+mn-ea"/>
                <a:ea typeface="+mn-ea"/>
              </a:rPr>
              <a:t>）他是三好学生。</a:t>
            </a:r>
          </a:p>
        </p:txBody>
      </p:sp>
      <p:sp>
        <p:nvSpPr>
          <p:cNvPr id="19459" name="Text Box 35"/>
          <p:cNvSpPr txBox="1">
            <a:spLocks noChangeArrowheads="1"/>
          </p:cNvSpPr>
          <p:nvPr/>
        </p:nvSpPr>
        <p:spPr bwMode="auto">
          <a:xfrm>
            <a:off x="240407" y="2044675"/>
            <a:ext cx="5237163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+mn-ea"/>
                <a:ea typeface="+mn-ea"/>
              </a:rPr>
              <a:t>（</a:t>
            </a:r>
            <a:r>
              <a:rPr lang="en-US" altLang="zh-CN" sz="2800" b="1" dirty="0">
                <a:latin typeface="+mn-ea"/>
                <a:ea typeface="+mn-ea"/>
              </a:rPr>
              <a:t>2</a:t>
            </a:r>
            <a:r>
              <a:rPr lang="zh-CN" altLang="en-US" sz="2800" b="1" dirty="0">
                <a:latin typeface="+mn-ea"/>
                <a:ea typeface="+mn-ea"/>
              </a:rPr>
              <a:t>）每天作广播操是好习惯。</a:t>
            </a:r>
          </a:p>
        </p:txBody>
      </p:sp>
      <p:sp>
        <p:nvSpPr>
          <p:cNvPr id="19460" name="Text Box 36"/>
          <p:cNvSpPr txBox="1">
            <a:spLocks noChangeArrowheads="1"/>
          </p:cNvSpPr>
          <p:nvPr/>
        </p:nvSpPr>
        <p:spPr bwMode="auto">
          <a:xfrm>
            <a:off x="222945" y="2751113"/>
            <a:ext cx="4049712" cy="508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+mn-ea"/>
                <a:ea typeface="+mn-ea"/>
              </a:rPr>
              <a:t>（</a:t>
            </a:r>
            <a:r>
              <a:rPr lang="en-US" altLang="zh-CN" sz="2800" b="1" dirty="0">
                <a:latin typeface="+mn-ea"/>
                <a:ea typeface="+mn-ea"/>
              </a:rPr>
              <a:t>3</a:t>
            </a:r>
            <a:r>
              <a:rPr lang="zh-CN" altLang="en-US" sz="2800" b="1" dirty="0">
                <a:latin typeface="+mn-ea"/>
                <a:ea typeface="+mn-ea"/>
              </a:rPr>
              <a:t>）</a:t>
            </a:r>
            <a:r>
              <a:rPr lang="en-US" altLang="zh-CN" sz="2800" b="1" dirty="0">
                <a:latin typeface="+mn-ea"/>
                <a:ea typeface="+mn-ea"/>
              </a:rPr>
              <a:t>5 </a:t>
            </a:r>
            <a:r>
              <a:rPr lang="zh-CN" altLang="en-US" sz="2800" b="1" dirty="0">
                <a:latin typeface="+mn-ea"/>
                <a:ea typeface="+mn-ea"/>
              </a:rPr>
              <a:t>大于 </a:t>
            </a:r>
            <a:r>
              <a:rPr lang="en-US" altLang="zh-CN" sz="2800" b="1" dirty="0">
                <a:latin typeface="+mn-ea"/>
                <a:ea typeface="+mn-ea"/>
              </a:rPr>
              <a:t>3</a:t>
            </a:r>
            <a:r>
              <a:rPr lang="zh-CN" altLang="en-US" sz="2800" b="1" dirty="0">
                <a:latin typeface="+mn-ea"/>
                <a:ea typeface="+mn-ea"/>
              </a:rPr>
              <a:t>。</a:t>
            </a:r>
            <a:endParaRPr lang="en-US" altLang="zh-CN" sz="2800" b="1" dirty="0">
              <a:latin typeface="+mn-ea"/>
              <a:ea typeface="+mn-ea"/>
            </a:endParaRPr>
          </a:p>
        </p:txBody>
      </p:sp>
      <p:sp>
        <p:nvSpPr>
          <p:cNvPr id="19461" name="Text Box 37"/>
          <p:cNvSpPr txBox="1">
            <a:spLocks noChangeArrowheads="1"/>
          </p:cNvSpPr>
          <p:nvPr/>
        </p:nvSpPr>
        <p:spPr bwMode="auto">
          <a:xfrm>
            <a:off x="240407" y="3468663"/>
            <a:ext cx="5791200" cy="508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+mn-ea"/>
                <a:ea typeface="+mn-ea"/>
              </a:rPr>
              <a:t>（</a:t>
            </a:r>
            <a:r>
              <a:rPr lang="en-US" altLang="zh-CN" sz="2800" b="1" dirty="0">
                <a:latin typeface="+mn-ea"/>
                <a:ea typeface="+mn-ea"/>
              </a:rPr>
              <a:t>4</a:t>
            </a:r>
            <a:r>
              <a:rPr lang="zh-CN" altLang="en-US" sz="2800" b="1" dirty="0">
                <a:latin typeface="+mn-ea"/>
                <a:ea typeface="+mn-ea"/>
              </a:rPr>
              <a:t>）地球绕着太阳转。</a:t>
            </a:r>
          </a:p>
        </p:txBody>
      </p:sp>
      <p:sp>
        <p:nvSpPr>
          <p:cNvPr id="61478" name="AutoShape 38"/>
          <p:cNvSpPr>
            <a:spLocks/>
          </p:cNvSpPr>
          <p:nvPr/>
        </p:nvSpPr>
        <p:spPr bwMode="auto">
          <a:xfrm>
            <a:off x="6722170" y="1352887"/>
            <a:ext cx="155575" cy="1049337"/>
          </a:xfrm>
          <a:prstGeom prst="rightBrace">
            <a:avLst>
              <a:gd name="adj1" fmla="val 35379"/>
              <a:gd name="adj2" fmla="val 50000"/>
            </a:avLst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1800" b="1"/>
          </a:p>
        </p:txBody>
      </p:sp>
      <p:sp>
        <p:nvSpPr>
          <p:cNvPr id="61479" name="Text Box 39"/>
          <p:cNvSpPr txBox="1">
            <a:spLocks noChangeArrowheads="1"/>
          </p:cNvSpPr>
          <p:nvPr/>
        </p:nvSpPr>
        <p:spPr bwMode="auto">
          <a:xfrm>
            <a:off x="5173600" y="1985120"/>
            <a:ext cx="17018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3366CC"/>
                </a:solidFill>
                <a:latin typeface="+mn-ea"/>
                <a:ea typeface="+mn-ea"/>
              </a:rPr>
              <a:t>一元谓词</a:t>
            </a:r>
          </a:p>
        </p:txBody>
      </p:sp>
      <p:sp>
        <p:nvSpPr>
          <p:cNvPr id="19464" name="Text Box 41"/>
          <p:cNvSpPr txBox="1">
            <a:spLocks noChangeArrowheads="1"/>
          </p:cNvSpPr>
          <p:nvPr/>
        </p:nvSpPr>
        <p:spPr bwMode="auto">
          <a:xfrm>
            <a:off x="251520" y="4240188"/>
            <a:ext cx="5181600" cy="508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+mn-ea"/>
                <a:ea typeface="+mn-ea"/>
              </a:rPr>
              <a:t>（</a:t>
            </a:r>
            <a:r>
              <a:rPr lang="en-US" altLang="zh-CN" sz="2800" b="1" dirty="0">
                <a:latin typeface="+mn-ea"/>
                <a:ea typeface="+mn-ea"/>
              </a:rPr>
              <a:t>5</a:t>
            </a:r>
            <a:r>
              <a:rPr lang="zh-CN" altLang="en-US" sz="2800" b="1" dirty="0">
                <a:latin typeface="+mn-ea"/>
                <a:ea typeface="+mn-ea"/>
              </a:rPr>
              <a:t>）上海位于南京和杭州之间。</a:t>
            </a:r>
          </a:p>
        </p:txBody>
      </p:sp>
      <p:sp>
        <p:nvSpPr>
          <p:cNvPr id="61482" name="Text Box 42"/>
          <p:cNvSpPr txBox="1">
            <a:spLocks noChangeArrowheads="1"/>
          </p:cNvSpPr>
          <p:nvPr/>
        </p:nvSpPr>
        <p:spPr bwMode="auto">
          <a:xfrm>
            <a:off x="7073007" y="3090838"/>
            <a:ext cx="1447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谓词刻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画个体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间关系</a:t>
            </a:r>
            <a:endPara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幼圆" panose="02010509060101010101" pitchFamily="49" charset="-122"/>
            </a:endParaRPr>
          </a:p>
        </p:txBody>
      </p:sp>
      <p:sp>
        <p:nvSpPr>
          <p:cNvPr id="61483" name="AutoShape 43"/>
          <p:cNvSpPr>
            <a:spLocks/>
          </p:cNvSpPr>
          <p:nvPr/>
        </p:nvSpPr>
        <p:spPr bwMode="auto">
          <a:xfrm>
            <a:off x="6722170" y="2770163"/>
            <a:ext cx="350837" cy="1901825"/>
          </a:xfrm>
          <a:prstGeom prst="rightBrace">
            <a:avLst>
              <a:gd name="adj1" fmla="val 47884"/>
              <a:gd name="adj2" fmla="val 50000"/>
            </a:avLst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1800" b="1"/>
          </a:p>
        </p:txBody>
      </p:sp>
      <p:sp>
        <p:nvSpPr>
          <p:cNvPr id="61488" name="Text Box 48"/>
          <p:cNvSpPr txBox="1">
            <a:spLocks noChangeArrowheads="1"/>
          </p:cNvSpPr>
          <p:nvPr/>
        </p:nvSpPr>
        <p:spPr bwMode="auto">
          <a:xfrm>
            <a:off x="519807" y="5318744"/>
            <a:ext cx="80010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在谓词逻辑中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  <a:ea typeface="+mn-ea"/>
              </a:rPr>
              <a:t>,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命题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是由</a:t>
            </a:r>
            <a:r>
              <a:rPr lang="zh-CN" altLang="en-US" sz="2800" b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一个谓词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和</a:t>
            </a:r>
            <a:r>
              <a:rPr lang="zh-CN" altLang="en-US" sz="2800" b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若干有序个体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组成的。</a:t>
            </a:r>
          </a:p>
        </p:txBody>
      </p:sp>
      <p:sp>
        <p:nvSpPr>
          <p:cNvPr id="61491" name="Freeform 51"/>
          <p:cNvSpPr>
            <a:spLocks/>
          </p:cNvSpPr>
          <p:nvPr/>
        </p:nvSpPr>
        <p:spPr bwMode="auto">
          <a:xfrm>
            <a:off x="1324638" y="4889691"/>
            <a:ext cx="685800" cy="76200"/>
          </a:xfrm>
          <a:custGeom>
            <a:avLst/>
            <a:gdLst>
              <a:gd name="T0" fmla="*/ 0 w 2304"/>
              <a:gd name="T1" fmla="*/ 0 h 200"/>
              <a:gd name="T2" fmla="*/ 2147483646 w 2304"/>
              <a:gd name="T3" fmla="*/ 2147483646 h 200"/>
              <a:gd name="T4" fmla="*/ 2147483646 w 2304"/>
              <a:gd name="T5" fmla="*/ 2147483646 h 200"/>
              <a:gd name="T6" fmla="*/ 2147483646 w 2304"/>
              <a:gd name="T7" fmla="*/ 2147483646 h 200"/>
              <a:gd name="T8" fmla="*/ 2147483646 w 2304"/>
              <a:gd name="T9" fmla="*/ 2147483646 h 200"/>
              <a:gd name="T10" fmla="*/ 2147483646 w 2304"/>
              <a:gd name="T11" fmla="*/ 2147483646 h 200"/>
              <a:gd name="T12" fmla="*/ 2147483646 w 2304"/>
              <a:gd name="T13" fmla="*/ 2147483646 h 200"/>
              <a:gd name="T14" fmla="*/ 2147483646 w 2304"/>
              <a:gd name="T15" fmla="*/ 2147483646 h 200"/>
              <a:gd name="T16" fmla="*/ 2147483646 w 2304"/>
              <a:gd name="T17" fmla="*/ 2147483646 h 200"/>
              <a:gd name="T18" fmla="*/ 2147483646 w 2304"/>
              <a:gd name="T19" fmla="*/ 2147483646 h 200"/>
              <a:gd name="T20" fmla="*/ 2147483646 w 2304"/>
              <a:gd name="T21" fmla="*/ 2147483646 h 2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04" h="200">
                <a:moveTo>
                  <a:pt x="0" y="0"/>
                </a:moveTo>
                <a:cubicBezTo>
                  <a:pt x="76" y="92"/>
                  <a:pt x="152" y="184"/>
                  <a:pt x="240" y="192"/>
                </a:cubicBezTo>
                <a:cubicBezTo>
                  <a:pt x="328" y="200"/>
                  <a:pt x="440" y="48"/>
                  <a:pt x="528" y="48"/>
                </a:cubicBezTo>
                <a:cubicBezTo>
                  <a:pt x="616" y="48"/>
                  <a:pt x="688" y="192"/>
                  <a:pt x="768" y="192"/>
                </a:cubicBezTo>
                <a:cubicBezTo>
                  <a:pt x="848" y="192"/>
                  <a:pt x="936" y="48"/>
                  <a:pt x="1008" y="48"/>
                </a:cubicBezTo>
                <a:cubicBezTo>
                  <a:pt x="1080" y="48"/>
                  <a:pt x="1136" y="192"/>
                  <a:pt x="1200" y="192"/>
                </a:cubicBezTo>
                <a:cubicBezTo>
                  <a:pt x="1264" y="192"/>
                  <a:pt x="1320" y="48"/>
                  <a:pt x="1392" y="48"/>
                </a:cubicBezTo>
                <a:cubicBezTo>
                  <a:pt x="1464" y="48"/>
                  <a:pt x="1552" y="192"/>
                  <a:pt x="1632" y="192"/>
                </a:cubicBezTo>
                <a:cubicBezTo>
                  <a:pt x="1712" y="192"/>
                  <a:pt x="1800" y="48"/>
                  <a:pt x="1872" y="48"/>
                </a:cubicBezTo>
                <a:cubicBezTo>
                  <a:pt x="1944" y="48"/>
                  <a:pt x="1992" y="192"/>
                  <a:pt x="2064" y="192"/>
                </a:cubicBezTo>
                <a:cubicBezTo>
                  <a:pt x="2136" y="192"/>
                  <a:pt x="2264" y="72"/>
                  <a:pt x="2304" y="48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1492" name="Freeform 52"/>
          <p:cNvSpPr>
            <a:spLocks/>
          </p:cNvSpPr>
          <p:nvPr/>
        </p:nvSpPr>
        <p:spPr bwMode="auto">
          <a:xfrm>
            <a:off x="1180207" y="4018890"/>
            <a:ext cx="685800" cy="76200"/>
          </a:xfrm>
          <a:custGeom>
            <a:avLst/>
            <a:gdLst>
              <a:gd name="T0" fmla="*/ 0 w 2304"/>
              <a:gd name="T1" fmla="*/ 0 h 200"/>
              <a:gd name="T2" fmla="*/ 2147483646 w 2304"/>
              <a:gd name="T3" fmla="*/ 2147483646 h 200"/>
              <a:gd name="T4" fmla="*/ 2147483646 w 2304"/>
              <a:gd name="T5" fmla="*/ 2147483646 h 200"/>
              <a:gd name="T6" fmla="*/ 2147483646 w 2304"/>
              <a:gd name="T7" fmla="*/ 2147483646 h 200"/>
              <a:gd name="T8" fmla="*/ 2147483646 w 2304"/>
              <a:gd name="T9" fmla="*/ 2147483646 h 200"/>
              <a:gd name="T10" fmla="*/ 2147483646 w 2304"/>
              <a:gd name="T11" fmla="*/ 2147483646 h 200"/>
              <a:gd name="T12" fmla="*/ 2147483646 w 2304"/>
              <a:gd name="T13" fmla="*/ 2147483646 h 200"/>
              <a:gd name="T14" fmla="*/ 2147483646 w 2304"/>
              <a:gd name="T15" fmla="*/ 2147483646 h 200"/>
              <a:gd name="T16" fmla="*/ 2147483646 w 2304"/>
              <a:gd name="T17" fmla="*/ 2147483646 h 200"/>
              <a:gd name="T18" fmla="*/ 2147483646 w 2304"/>
              <a:gd name="T19" fmla="*/ 2147483646 h 200"/>
              <a:gd name="T20" fmla="*/ 2147483646 w 2304"/>
              <a:gd name="T21" fmla="*/ 2147483646 h 2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04" h="200">
                <a:moveTo>
                  <a:pt x="0" y="0"/>
                </a:moveTo>
                <a:cubicBezTo>
                  <a:pt x="76" y="92"/>
                  <a:pt x="152" y="184"/>
                  <a:pt x="240" y="192"/>
                </a:cubicBezTo>
                <a:cubicBezTo>
                  <a:pt x="328" y="200"/>
                  <a:pt x="440" y="48"/>
                  <a:pt x="528" y="48"/>
                </a:cubicBezTo>
                <a:cubicBezTo>
                  <a:pt x="616" y="48"/>
                  <a:pt x="688" y="192"/>
                  <a:pt x="768" y="192"/>
                </a:cubicBezTo>
                <a:cubicBezTo>
                  <a:pt x="848" y="192"/>
                  <a:pt x="936" y="48"/>
                  <a:pt x="1008" y="48"/>
                </a:cubicBezTo>
                <a:cubicBezTo>
                  <a:pt x="1080" y="48"/>
                  <a:pt x="1136" y="192"/>
                  <a:pt x="1200" y="192"/>
                </a:cubicBezTo>
                <a:cubicBezTo>
                  <a:pt x="1264" y="192"/>
                  <a:pt x="1320" y="48"/>
                  <a:pt x="1392" y="48"/>
                </a:cubicBezTo>
                <a:cubicBezTo>
                  <a:pt x="1464" y="48"/>
                  <a:pt x="1552" y="192"/>
                  <a:pt x="1632" y="192"/>
                </a:cubicBezTo>
                <a:cubicBezTo>
                  <a:pt x="1712" y="192"/>
                  <a:pt x="1800" y="48"/>
                  <a:pt x="1872" y="48"/>
                </a:cubicBezTo>
                <a:cubicBezTo>
                  <a:pt x="1944" y="48"/>
                  <a:pt x="1992" y="192"/>
                  <a:pt x="2064" y="192"/>
                </a:cubicBezTo>
                <a:cubicBezTo>
                  <a:pt x="2136" y="192"/>
                  <a:pt x="2264" y="72"/>
                  <a:pt x="2304" y="48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1493" name="Freeform 53"/>
          <p:cNvSpPr>
            <a:spLocks/>
          </p:cNvSpPr>
          <p:nvPr/>
        </p:nvSpPr>
        <p:spPr bwMode="auto">
          <a:xfrm>
            <a:off x="2716907" y="4897015"/>
            <a:ext cx="457200" cy="76200"/>
          </a:xfrm>
          <a:custGeom>
            <a:avLst/>
            <a:gdLst>
              <a:gd name="T0" fmla="*/ 0 w 1008"/>
              <a:gd name="T1" fmla="*/ 0 h 144"/>
              <a:gd name="T2" fmla="*/ 2147483646 w 1008"/>
              <a:gd name="T3" fmla="*/ 2147483646 h 144"/>
              <a:gd name="T4" fmla="*/ 2147483646 w 1008"/>
              <a:gd name="T5" fmla="*/ 0 h 144"/>
              <a:gd name="T6" fmla="*/ 2147483646 w 1008"/>
              <a:gd name="T7" fmla="*/ 2147483646 h 144"/>
              <a:gd name="T8" fmla="*/ 2147483646 w 1008"/>
              <a:gd name="T9" fmla="*/ 0 h 144"/>
              <a:gd name="T10" fmla="*/ 2147483646 w 1008"/>
              <a:gd name="T11" fmla="*/ 2147483646 h 144"/>
              <a:gd name="T12" fmla="*/ 2147483646 w 1008"/>
              <a:gd name="T13" fmla="*/ 0 h 1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08" h="144">
                <a:moveTo>
                  <a:pt x="0" y="0"/>
                </a:moveTo>
                <a:cubicBezTo>
                  <a:pt x="64" y="72"/>
                  <a:pt x="128" y="144"/>
                  <a:pt x="192" y="144"/>
                </a:cubicBezTo>
                <a:cubicBezTo>
                  <a:pt x="256" y="144"/>
                  <a:pt x="328" y="0"/>
                  <a:pt x="384" y="0"/>
                </a:cubicBezTo>
                <a:cubicBezTo>
                  <a:pt x="440" y="0"/>
                  <a:pt x="480" y="144"/>
                  <a:pt x="528" y="144"/>
                </a:cubicBezTo>
                <a:cubicBezTo>
                  <a:pt x="576" y="144"/>
                  <a:pt x="624" y="0"/>
                  <a:pt x="672" y="0"/>
                </a:cubicBezTo>
                <a:cubicBezTo>
                  <a:pt x="720" y="0"/>
                  <a:pt x="760" y="144"/>
                  <a:pt x="816" y="144"/>
                </a:cubicBezTo>
                <a:cubicBezTo>
                  <a:pt x="872" y="144"/>
                  <a:pt x="976" y="24"/>
                  <a:pt x="1008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1495" name="Freeform 55"/>
          <p:cNvSpPr>
            <a:spLocks/>
          </p:cNvSpPr>
          <p:nvPr/>
        </p:nvSpPr>
        <p:spPr bwMode="auto">
          <a:xfrm>
            <a:off x="3807083" y="4897015"/>
            <a:ext cx="685800" cy="76200"/>
          </a:xfrm>
          <a:custGeom>
            <a:avLst/>
            <a:gdLst>
              <a:gd name="T0" fmla="*/ 0 w 2304"/>
              <a:gd name="T1" fmla="*/ 0 h 200"/>
              <a:gd name="T2" fmla="*/ 2147483646 w 2304"/>
              <a:gd name="T3" fmla="*/ 2147483646 h 200"/>
              <a:gd name="T4" fmla="*/ 2147483646 w 2304"/>
              <a:gd name="T5" fmla="*/ 2147483646 h 200"/>
              <a:gd name="T6" fmla="*/ 2147483646 w 2304"/>
              <a:gd name="T7" fmla="*/ 2147483646 h 200"/>
              <a:gd name="T8" fmla="*/ 2147483646 w 2304"/>
              <a:gd name="T9" fmla="*/ 2147483646 h 200"/>
              <a:gd name="T10" fmla="*/ 2147483646 w 2304"/>
              <a:gd name="T11" fmla="*/ 2147483646 h 200"/>
              <a:gd name="T12" fmla="*/ 2147483646 w 2304"/>
              <a:gd name="T13" fmla="*/ 2147483646 h 200"/>
              <a:gd name="T14" fmla="*/ 2147483646 w 2304"/>
              <a:gd name="T15" fmla="*/ 2147483646 h 200"/>
              <a:gd name="T16" fmla="*/ 2147483646 w 2304"/>
              <a:gd name="T17" fmla="*/ 2147483646 h 200"/>
              <a:gd name="T18" fmla="*/ 2147483646 w 2304"/>
              <a:gd name="T19" fmla="*/ 2147483646 h 200"/>
              <a:gd name="T20" fmla="*/ 2147483646 w 2304"/>
              <a:gd name="T21" fmla="*/ 2147483646 h 2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04" h="200">
                <a:moveTo>
                  <a:pt x="0" y="0"/>
                </a:moveTo>
                <a:cubicBezTo>
                  <a:pt x="76" y="92"/>
                  <a:pt x="152" y="184"/>
                  <a:pt x="240" y="192"/>
                </a:cubicBezTo>
                <a:cubicBezTo>
                  <a:pt x="328" y="200"/>
                  <a:pt x="440" y="48"/>
                  <a:pt x="528" y="48"/>
                </a:cubicBezTo>
                <a:cubicBezTo>
                  <a:pt x="616" y="48"/>
                  <a:pt x="688" y="192"/>
                  <a:pt x="768" y="192"/>
                </a:cubicBezTo>
                <a:cubicBezTo>
                  <a:pt x="848" y="192"/>
                  <a:pt x="936" y="48"/>
                  <a:pt x="1008" y="48"/>
                </a:cubicBezTo>
                <a:cubicBezTo>
                  <a:pt x="1080" y="48"/>
                  <a:pt x="1136" y="192"/>
                  <a:pt x="1200" y="192"/>
                </a:cubicBezTo>
                <a:cubicBezTo>
                  <a:pt x="1264" y="192"/>
                  <a:pt x="1320" y="48"/>
                  <a:pt x="1392" y="48"/>
                </a:cubicBezTo>
                <a:cubicBezTo>
                  <a:pt x="1464" y="48"/>
                  <a:pt x="1552" y="192"/>
                  <a:pt x="1632" y="192"/>
                </a:cubicBezTo>
                <a:cubicBezTo>
                  <a:pt x="1712" y="192"/>
                  <a:pt x="1800" y="48"/>
                  <a:pt x="1872" y="48"/>
                </a:cubicBezTo>
                <a:cubicBezTo>
                  <a:pt x="1944" y="48"/>
                  <a:pt x="1992" y="192"/>
                  <a:pt x="2064" y="192"/>
                </a:cubicBezTo>
                <a:cubicBezTo>
                  <a:pt x="2136" y="192"/>
                  <a:pt x="2264" y="72"/>
                  <a:pt x="2304" y="48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1507" name="Freeform 67"/>
          <p:cNvSpPr>
            <a:spLocks/>
          </p:cNvSpPr>
          <p:nvPr/>
        </p:nvSpPr>
        <p:spPr bwMode="auto">
          <a:xfrm>
            <a:off x="1180207" y="3345490"/>
            <a:ext cx="533400" cy="76200"/>
          </a:xfrm>
          <a:custGeom>
            <a:avLst/>
            <a:gdLst>
              <a:gd name="T0" fmla="*/ 0 w 2304"/>
              <a:gd name="T1" fmla="*/ 0 h 200"/>
              <a:gd name="T2" fmla="*/ 2147483646 w 2304"/>
              <a:gd name="T3" fmla="*/ 2147483646 h 200"/>
              <a:gd name="T4" fmla="*/ 2147483646 w 2304"/>
              <a:gd name="T5" fmla="*/ 2147483646 h 200"/>
              <a:gd name="T6" fmla="*/ 2147483646 w 2304"/>
              <a:gd name="T7" fmla="*/ 2147483646 h 200"/>
              <a:gd name="T8" fmla="*/ 2147483646 w 2304"/>
              <a:gd name="T9" fmla="*/ 2147483646 h 200"/>
              <a:gd name="T10" fmla="*/ 2147483646 w 2304"/>
              <a:gd name="T11" fmla="*/ 2147483646 h 200"/>
              <a:gd name="T12" fmla="*/ 2147483646 w 2304"/>
              <a:gd name="T13" fmla="*/ 2147483646 h 200"/>
              <a:gd name="T14" fmla="*/ 2147483646 w 2304"/>
              <a:gd name="T15" fmla="*/ 2147483646 h 200"/>
              <a:gd name="T16" fmla="*/ 2147483646 w 2304"/>
              <a:gd name="T17" fmla="*/ 2147483646 h 200"/>
              <a:gd name="T18" fmla="*/ 2147483646 w 2304"/>
              <a:gd name="T19" fmla="*/ 2147483646 h 200"/>
              <a:gd name="T20" fmla="*/ 2147483646 w 2304"/>
              <a:gd name="T21" fmla="*/ 2147483646 h 2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04" h="200">
                <a:moveTo>
                  <a:pt x="0" y="0"/>
                </a:moveTo>
                <a:cubicBezTo>
                  <a:pt x="76" y="92"/>
                  <a:pt x="152" y="184"/>
                  <a:pt x="240" y="192"/>
                </a:cubicBezTo>
                <a:cubicBezTo>
                  <a:pt x="328" y="200"/>
                  <a:pt x="440" y="48"/>
                  <a:pt x="528" y="48"/>
                </a:cubicBezTo>
                <a:cubicBezTo>
                  <a:pt x="616" y="48"/>
                  <a:pt x="688" y="192"/>
                  <a:pt x="768" y="192"/>
                </a:cubicBezTo>
                <a:cubicBezTo>
                  <a:pt x="848" y="192"/>
                  <a:pt x="936" y="48"/>
                  <a:pt x="1008" y="48"/>
                </a:cubicBezTo>
                <a:cubicBezTo>
                  <a:pt x="1080" y="48"/>
                  <a:pt x="1136" y="192"/>
                  <a:pt x="1200" y="192"/>
                </a:cubicBezTo>
                <a:cubicBezTo>
                  <a:pt x="1264" y="192"/>
                  <a:pt x="1320" y="48"/>
                  <a:pt x="1392" y="48"/>
                </a:cubicBezTo>
                <a:cubicBezTo>
                  <a:pt x="1464" y="48"/>
                  <a:pt x="1552" y="192"/>
                  <a:pt x="1632" y="192"/>
                </a:cubicBezTo>
                <a:cubicBezTo>
                  <a:pt x="1712" y="192"/>
                  <a:pt x="1800" y="48"/>
                  <a:pt x="1872" y="48"/>
                </a:cubicBezTo>
                <a:cubicBezTo>
                  <a:pt x="1944" y="48"/>
                  <a:pt x="1992" y="192"/>
                  <a:pt x="2064" y="192"/>
                </a:cubicBezTo>
                <a:cubicBezTo>
                  <a:pt x="2136" y="192"/>
                  <a:pt x="2264" y="72"/>
                  <a:pt x="2304" y="48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1508" name="Rectangle 68"/>
          <p:cNvSpPr>
            <a:spLocks noChangeArrowheads="1"/>
          </p:cNvSpPr>
          <p:nvPr/>
        </p:nvSpPr>
        <p:spPr bwMode="auto">
          <a:xfrm>
            <a:off x="4973484" y="2695458"/>
            <a:ext cx="182562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3366CC"/>
                </a:solidFill>
                <a:latin typeface="+mn-ea"/>
                <a:ea typeface="+mn-ea"/>
              </a:rPr>
              <a:t>二元谓词</a:t>
            </a:r>
          </a:p>
        </p:txBody>
      </p:sp>
      <p:sp>
        <p:nvSpPr>
          <p:cNvPr id="61509" name="Rectangle 69"/>
          <p:cNvSpPr>
            <a:spLocks noChangeArrowheads="1"/>
          </p:cNvSpPr>
          <p:nvPr/>
        </p:nvSpPr>
        <p:spPr bwMode="auto">
          <a:xfrm>
            <a:off x="5021880" y="3462648"/>
            <a:ext cx="182562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3366CC"/>
                </a:solidFill>
                <a:latin typeface="+mn-ea"/>
                <a:ea typeface="+mn-ea"/>
              </a:rPr>
              <a:t>二元谓词</a:t>
            </a:r>
          </a:p>
        </p:txBody>
      </p:sp>
      <p:sp>
        <p:nvSpPr>
          <p:cNvPr id="61511" name="Rectangle 71"/>
          <p:cNvSpPr>
            <a:spLocks noChangeArrowheads="1"/>
          </p:cNvSpPr>
          <p:nvPr/>
        </p:nvSpPr>
        <p:spPr bwMode="auto">
          <a:xfrm>
            <a:off x="5352790" y="4240040"/>
            <a:ext cx="141927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3366CC"/>
                </a:solidFill>
                <a:latin typeface="+mn-ea"/>
                <a:ea typeface="+mn-ea"/>
              </a:rPr>
              <a:t>三元谓词</a:t>
            </a:r>
          </a:p>
        </p:txBody>
      </p:sp>
      <p:pic>
        <p:nvPicPr>
          <p:cNvPr id="61512" name="Picture 72" descr="0049_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32" y="53689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2"/>
          <p:cNvSpPr txBox="1">
            <a:spLocks noChangeArrowheads="1"/>
          </p:cNvSpPr>
          <p:nvPr/>
        </p:nvSpPr>
        <p:spPr>
          <a:xfrm>
            <a:off x="365820" y="385738"/>
            <a:ext cx="8229600" cy="9906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例：</a:t>
            </a:r>
            <a:endParaRPr lang="en-US" altLang="zh-CN" sz="36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24" name="Text Box 39"/>
          <p:cNvSpPr txBox="1">
            <a:spLocks noChangeArrowheads="1"/>
          </p:cNvSpPr>
          <p:nvPr/>
        </p:nvSpPr>
        <p:spPr bwMode="auto">
          <a:xfrm>
            <a:off x="5144379" y="1352888"/>
            <a:ext cx="15361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3366CC"/>
                </a:solidFill>
                <a:latin typeface="+mn-ea"/>
                <a:ea typeface="+mn-ea"/>
              </a:rPr>
              <a:t>一元谓词</a:t>
            </a:r>
          </a:p>
        </p:txBody>
      </p:sp>
      <p:sp>
        <p:nvSpPr>
          <p:cNvPr id="25" name="Text Box 39"/>
          <p:cNvSpPr txBox="1">
            <a:spLocks noChangeArrowheads="1"/>
          </p:cNvSpPr>
          <p:nvPr/>
        </p:nvSpPr>
        <p:spPr bwMode="auto">
          <a:xfrm>
            <a:off x="6897588" y="1520965"/>
            <a:ext cx="14682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谓词刻画个体性质</a:t>
            </a:r>
          </a:p>
        </p:txBody>
      </p:sp>
      <p:sp>
        <p:nvSpPr>
          <p:cNvPr id="26" name="Freeform 67"/>
          <p:cNvSpPr>
            <a:spLocks/>
          </p:cNvSpPr>
          <p:nvPr/>
        </p:nvSpPr>
        <p:spPr bwMode="auto">
          <a:xfrm>
            <a:off x="2716907" y="4041685"/>
            <a:ext cx="533400" cy="76200"/>
          </a:xfrm>
          <a:custGeom>
            <a:avLst/>
            <a:gdLst>
              <a:gd name="T0" fmla="*/ 0 w 2304"/>
              <a:gd name="T1" fmla="*/ 0 h 200"/>
              <a:gd name="T2" fmla="*/ 2147483646 w 2304"/>
              <a:gd name="T3" fmla="*/ 2147483646 h 200"/>
              <a:gd name="T4" fmla="*/ 2147483646 w 2304"/>
              <a:gd name="T5" fmla="*/ 2147483646 h 200"/>
              <a:gd name="T6" fmla="*/ 2147483646 w 2304"/>
              <a:gd name="T7" fmla="*/ 2147483646 h 200"/>
              <a:gd name="T8" fmla="*/ 2147483646 w 2304"/>
              <a:gd name="T9" fmla="*/ 2147483646 h 200"/>
              <a:gd name="T10" fmla="*/ 2147483646 w 2304"/>
              <a:gd name="T11" fmla="*/ 2147483646 h 200"/>
              <a:gd name="T12" fmla="*/ 2147483646 w 2304"/>
              <a:gd name="T13" fmla="*/ 2147483646 h 200"/>
              <a:gd name="T14" fmla="*/ 2147483646 w 2304"/>
              <a:gd name="T15" fmla="*/ 2147483646 h 200"/>
              <a:gd name="T16" fmla="*/ 2147483646 w 2304"/>
              <a:gd name="T17" fmla="*/ 2147483646 h 200"/>
              <a:gd name="T18" fmla="*/ 2147483646 w 2304"/>
              <a:gd name="T19" fmla="*/ 2147483646 h 200"/>
              <a:gd name="T20" fmla="*/ 2147483646 w 2304"/>
              <a:gd name="T21" fmla="*/ 2147483646 h 2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04" h="200">
                <a:moveTo>
                  <a:pt x="0" y="0"/>
                </a:moveTo>
                <a:cubicBezTo>
                  <a:pt x="76" y="92"/>
                  <a:pt x="152" y="184"/>
                  <a:pt x="240" y="192"/>
                </a:cubicBezTo>
                <a:cubicBezTo>
                  <a:pt x="328" y="200"/>
                  <a:pt x="440" y="48"/>
                  <a:pt x="528" y="48"/>
                </a:cubicBezTo>
                <a:cubicBezTo>
                  <a:pt x="616" y="48"/>
                  <a:pt x="688" y="192"/>
                  <a:pt x="768" y="192"/>
                </a:cubicBezTo>
                <a:cubicBezTo>
                  <a:pt x="848" y="192"/>
                  <a:pt x="936" y="48"/>
                  <a:pt x="1008" y="48"/>
                </a:cubicBezTo>
                <a:cubicBezTo>
                  <a:pt x="1080" y="48"/>
                  <a:pt x="1136" y="192"/>
                  <a:pt x="1200" y="192"/>
                </a:cubicBezTo>
                <a:cubicBezTo>
                  <a:pt x="1264" y="192"/>
                  <a:pt x="1320" y="48"/>
                  <a:pt x="1392" y="48"/>
                </a:cubicBezTo>
                <a:cubicBezTo>
                  <a:pt x="1464" y="48"/>
                  <a:pt x="1552" y="192"/>
                  <a:pt x="1632" y="192"/>
                </a:cubicBezTo>
                <a:cubicBezTo>
                  <a:pt x="1712" y="192"/>
                  <a:pt x="1800" y="48"/>
                  <a:pt x="1872" y="48"/>
                </a:cubicBezTo>
                <a:cubicBezTo>
                  <a:pt x="1944" y="48"/>
                  <a:pt x="1992" y="192"/>
                  <a:pt x="2064" y="192"/>
                </a:cubicBezTo>
                <a:cubicBezTo>
                  <a:pt x="2136" y="192"/>
                  <a:pt x="2264" y="72"/>
                  <a:pt x="2304" y="48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7" name="Freeform 67"/>
          <p:cNvSpPr>
            <a:spLocks/>
          </p:cNvSpPr>
          <p:nvPr/>
        </p:nvSpPr>
        <p:spPr bwMode="auto">
          <a:xfrm>
            <a:off x="2335907" y="3314806"/>
            <a:ext cx="533400" cy="76200"/>
          </a:xfrm>
          <a:custGeom>
            <a:avLst/>
            <a:gdLst>
              <a:gd name="T0" fmla="*/ 0 w 2304"/>
              <a:gd name="T1" fmla="*/ 0 h 200"/>
              <a:gd name="T2" fmla="*/ 2147483646 w 2304"/>
              <a:gd name="T3" fmla="*/ 2147483646 h 200"/>
              <a:gd name="T4" fmla="*/ 2147483646 w 2304"/>
              <a:gd name="T5" fmla="*/ 2147483646 h 200"/>
              <a:gd name="T6" fmla="*/ 2147483646 w 2304"/>
              <a:gd name="T7" fmla="*/ 2147483646 h 200"/>
              <a:gd name="T8" fmla="*/ 2147483646 w 2304"/>
              <a:gd name="T9" fmla="*/ 2147483646 h 200"/>
              <a:gd name="T10" fmla="*/ 2147483646 w 2304"/>
              <a:gd name="T11" fmla="*/ 2147483646 h 200"/>
              <a:gd name="T12" fmla="*/ 2147483646 w 2304"/>
              <a:gd name="T13" fmla="*/ 2147483646 h 200"/>
              <a:gd name="T14" fmla="*/ 2147483646 w 2304"/>
              <a:gd name="T15" fmla="*/ 2147483646 h 200"/>
              <a:gd name="T16" fmla="*/ 2147483646 w 2304"/>
              <a:gd name="T17" fmla="*/ 2147483646 h 200"/>
              <a:gd name="T18" fmla="*/ 2147483646 w 2304"/>
              <a:gd name="T19" fmla="*/ 2147483646 h 200"/>
              <a:gd name="T20" fmla="*/ 2147483646 w 2304"/>
              <a:gd name="T21" fmla="*/ 2147483646 h 2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04" h="200">
                <a:moveTo>
                  <a:pt x="0" y="0"/>
                </a:moveTo>
                <a:cubicBezTo>
                  <a:pt x="76" y="92"/>
                  <a:pt x="152" y="184"/>
                  <a:pt x="240" y="192"/>
                </a:cubicBezTo>
                <a:cubicBezTo>
                  <a:pt x="328" y="200"/>
                  <a:pt x="440" y="48"/>
                  <a:pt x="528" y="48"/>
                </a:cubicBezTo>
                <a:cubicBezTo>
                  <a:pt x="616" y="48"/>
                  <a:pt x="688" y="192"/>
                  <a:pt x="768" y="192"/>
                </a:cubicBezTo>
                <a:cubicBezTo>
                  <a:pt x="848" y="192"/>
                  <a:pt x="936" y="48"/>
                  <a:pt x="1008" y="48"/>
                </a:cubicBezTo>
                <a:cubicBezTo>
                  <a:pt x="1080" y="48"/>
                  <a:pt x="1136" y="192"/>
                  <a:pt x="1200" y="192"/>
                </a:cubicBezTo>
                <a:cubicBezTo>
                  <a:pt x="1264" y="192"/>
                  <a:pt x="1320" y="48"/>
                  <a:pt x="1392" y="48"/>
                </a:cubicBezTo>
                <a:cubicBezTo>
                  <a:pt x="1464" y="48"/>
                  <a:pt x="1552" y="192"/>
                  <a:pt x="1632" y="192"/>
                </a:cubicBezTo>
                <a:cubicBezTo>
                  <a:pt x="1712" y="192"/>
                  <a:pt x="1800" y="48"/>
                  <a:pt x="1872" y="48"/>
                </a:cubicBezTo>
                <a:cubicBezTo>
                  <a:pt x="1944" y="48"/>
                  <a:pt x="1992" y="192"/>
                  <a:pt x="2064" y="192"/>
                </a:cubicBezTo>
                <a:cubicBezTo>
                  <a:pt x="2136" y="192"/>
                  <a:pt x="2264" y="72"/>
                  <a:pt x="2304" y="48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8" grpId="0" animBg="1"/>
      <p:bldP spid="61479" grpId="0"/>
      <p:bldP spid="61482" grpId="0"/>
      <p:bldP spid="61483" grpId="0" animBg="1"/>
      <p:bldP spid="61488" grpId="0"/>
      <p:bldP spid="61491" grpId="0" animBg="1"/>
      <p:bldP spid="61492" grpId="0" animBg="1"/>
      <p:bldP spid="61493" grpId="0" animBg="1"/>
      <p:bldP spid="61495" grpId="0" animBg="1"/>
      <p:bldP spid="61507" grpId="0" animBg="1"/>
      <p:bldP spid="61508" grpId="0"/>
      <p:bldP spid="61509" grpId="0"/>
      <p:bldP spid="61511" grpId="0"/>
      <p:bldP spid="24" grpId="0"/>
      <p:bldP spid="25" grpId="0"/>
      <p:bldP spid="26" grpId="0" animBg="1"/>
      <p:bldP spid="27" grpId="0" animBg="1"/>
    </p:bldLst>
  </p:timing>
</p:sld>
</file>

<file path=ppt/theme/theme1.xml><?xml version="1.0" encoding="utf-8"?>
<a:theme xmlns:a="http://schemas.openxmlformats.org/drawingml/2006/main" name="2_Pixel">
  <a:themeElements>
    <a:clrScheme name="2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2_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离散数学</Template>
  <TotalTime>16615</TotalTime>
  <Words>8479</Words>
  <Application>Microsoft Office PowerPoint</Application>
  <PresentationFormat>全屏显示(4:3)</PresentationFormat>
  <Paragraphs>709</Paragraphs>
  <Slides>74</Slides>
  <Notes>67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87" baseType="lpstr">
      <vt:lpstr>黑体</vt:lpstr>
      <vt:lpstr>楷体_GB2312</vt:lpstr>
      <vt:lpstr>宋体</vt:lpstr>
      <vt:lpstr>幼圆</vt:lpstr>
      <vt:lpstr>Arial</vt:lpstr>
      <vt:lpstr>Arial Black</vt:lpstr>
      <vt:lpstr>Century Schoolbook</vt:lpstr>
      <vt:lpstr>Symbol</vt:lpstr>
      <vt:lpstr>Times New Roman</vt:lpstr>
      <vt:lpstr>Wingdings</vt:lpstr>
      <vt:lpstr>2_Pixel</vt:lpstr>
      <vt:lpstr>自定义设计方案</vt:lpstr>
      <vt:lpstr>公式</vt:lpstr>
      <vt:lpstr>第2章 一阶逻辑 </vt:lpstr>
      <vt:lpstr>PowerPoint 演示文稿</vt:lpstr>
      <vt:lpstr>PowerPoint 演示文稿</vt:lpstr>
      <vt:lpstr>2.1 一阶逻辑基本概念 </vt:lpstr>
      <vt:lpstr>基本概念——个体词、谓词、量词 </vt:lpstr>
      <vt:lpstr>基本概念 (续)</vt:lpstr>
      <vt:lpstr>基本概念 (续)</vt:lpstr>
      <vt:lpstr>基本概念 (续)</vt:lpstr>
      <vt:lpstr>PowerPoint 演示文稿</vt:lpstr>
      <vt:lpstr>PowerPoint 演示文稿</vt:lpstr>
      <vt:lpstr>一阶逻辑中命题符号化 </vt:lpstr>
      <vt:lpstr>例1(续)</vt:lpstr>
      <vt:lpstr>例1(续)</vt:lpstr>
      <vt:lpstr>PowerPoint 演示文稿</vt:lpstr>
      <vt:lpstr>基本概念(续)</vt:lpstr>
      <vt:lpstr>PowerPoint 演示文稿</vt:lpstr>
      <vt:lpstr>一阶逻辑中命题符号化(续)</vt:lpstr>
      <vt:lpstr>一阶逻辑中命题符号化(续)</vt:lpstr>
      <vt:lpstr>一阶逻辑中命题符号化(续)</vt:lpstr>
      <vt:lpstr>一阶逻辑中命题符号化(续)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2.2 一阶逻辑公式及解释</vt:lpstr>
      <vt:lpstr>1、字母表 </vt:lpstr>
      <vt:lpstr>2、项 </vt:lpstr>
      <vt:lpstr>PowerPoint 演示文稿</vt:lpstr>
      <vt:lpstr>3、原子公式 </vt:lpstr>
      <vt:lpstr>4、合式公式 </vt:lpstr>
      <vt:lpstr>个体变项的自由出现与约束出现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公式的解释 </vt:lpstr>
      <vt:lpstr>公式的解释与分类 </vt:lpstr>
      <vt:lpstr>PowerPoint 演示文稿</vt:lpstr>
      <vt:lpstr>PowerPoint 演示文稿</vt:lpstr>
      <vt:lpstr>PowerPoint 演示文稿</vt:lpstr>
      <vt:lpstr>例3(续)</vt:lpstr>
      <vt:lpstr>赋值</vt:lpstr>
      <vt:lpstr>赋值（续）：</vt:lpstr>
      <vt:lpstr>公式的分类 </vt:lpstr>
      <vt:lpstr>代换实例 </vt:lpstr>
      <vt:lpstr>代换实例(续)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2.3 一阶逻辑等值式</vt:lpstr>
      <vt:lpstr>等值式与基本等值式 </vt:lpstr>
      <vt:lpstr>PowerPoint 演示文稿</vt:lpstr>
      <vt:lpstr>基本等值式(续)</vt:lpstr>
      <vt:lpstr>基本的等值式(续)</vt:lpstr>
      <vt:lpstr>基本的等值式(续)</vt:lpstr>
      <vt:lpstr>PowerPoint 演示文稿</vt:lpstr>
      <vt:lpstr>PowerPoint 演示文稿</vt:lpstr>
      <vt:lpstr>前束范式 </vt:lpstr>
      <vt:lpstr>公式的前束范式 </vt:lpstr>
      <vt:lpstr>PowerPoint 演示文稿</vt:lpstr>
      <vt:lpstr>公式的前束范式(续)</vt:lpstr>
      <vt:lpstr>例(续)</vt:lpstr>
      <vt:lpstr>例(续)</vt:lpstr>
      <vt:lpstr>例(续)</vt:lpstr>
      <vt:lpstr>例(续)</vt:lpstr>
      <vt:lpstr>例(续)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集合论</dc:title>
  <dc:creator>Qu Wan Ling</dc:creator>
  <cp:lastModifiedBy>yang fang</cp:lastModifiedBy>
  <cp:revision>466</cp:revision>
  <cp:lastPrinted>1601-01-01T00:00:00Z</cp:lastPrinted>
  <dcterms:created xsi:type="dcterms:W3CDTF">2004-11-29T12:10:45Z</dcterms:created>
  <dcterms:modified xsi:type="dcterms:W3CDTF">2021-09-28T12:33:55Z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