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13"/>
  </p:notesMasterIdLst>
  <p:sldIdLst>
    <p:sldId id="420" r:id="rId3"/>
    <p:sldId id="414" r:id="rId4"/>
    <p:sldId id="415" r:id="rId5"/>
    <p:sldId id="410" r:id="rId6"/>
    <p:sldId id="421" r:id="rId7"/>
    <p:sldId id="411" r:id="rId8"/>
    <p:sldId id="416" r:id="rId9"/>
    <p:sldId id="417" r:id="rId10"/>
    <p:sldId id="422" r:id="rId11"/>
    <p:sldId id="423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0082"/>
    <a:srgbClr val="FF0066"/>
    <a:srgbClr val="FF3300"/>
    <a:srgbClr val="D9F1FF"/>
    <a:srgbClr val="CC3300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63934" autoAdjust="0"/>
  </p:normalViewPr>
  <p:slideViewPr>
    <p:cSldViewPr>
      <p:cViewPr varScale="1">
        <p:scale>
          <a:sx n="63" d="100"/>
          <a:sy n="63" d="100"/>
        </p:scale>
        <p:origin x="234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8A698EE-08EA-4ADA-86DD-7DF2A67C2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CEC016-8BAF-472E-9F17-04A27F3CD10E}" type="slidenum">
              <a:rPr kumimoji="1" lang="en-US" altLang="zh-CN" smtClean="0">
                <a:latin typeface="Times New Roman" panose="02020603050405020304" pitchFamily="18" charset="0"/>
              </a:rPr>
              <a:pPr/>
              <a:t>1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92A99-E7FF-4A93-973F-C93BC1AFB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09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661C7-0A97-445D-BDE4-6B58DEAB9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8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9E148-BB70-446F-9349-6E42000444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95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99236-FF65-4F57-A437-D587D0B78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15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BC950-E61A-4FC0-9205-BF1FFDB755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88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55F3C-213A-4A6F-B4F4-36406F8DF2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51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EBC4-12CD-403D-9875-D33F209E56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63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D1704-4D2A-4DE4-B224-9E181A7168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522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130A2-A5D4-428A-9FDC-CADE60B18C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48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1683-A092-4A24-9251-C487F4BDDF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258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6ECB9-EEE9-44E9-8F32-F3EE40260B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04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073CE-0367-419E-AED1-3317FC426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36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F48DD-3C18-429A-BFDE-573B1DBA0E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834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45FC0-B4E4-4DD2-AC85-B306A2C97E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35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0"/>
            <a:ext cx="2125662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2935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BAE15-7646-4E3F-8247-D827C33200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65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3190-4F99-46F3-9C92-0C5EF08EE2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52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AEB92-633F-49E4-B433-89F5E23EDF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90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1A50B-4F70-470D-B603-D1B322DF9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09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297B7-D380-4274-AA98-073FB66F90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94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BDB01-4A99-48C5-A3EF-9F9CA6171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58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88CC0-1797-4EF7-BDC4-1B393EC5B6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4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E1B08-8905-4DD3-9B26-AA80B1DE44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0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F209612-7213-4BEF-AF24-D1980268F9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395A3C8-1A8A-496C-A7A0-F242A871A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83" name="Rectangle 23"/>
          <p:cNvSpPr>
            <a:spLocks noChangeArrowheads="1"/>
          </p:cNvSpPr>
          <p:nvPr/>
        </p:nvSpPr>
        <p:spPr bwMode="auto">
          <a:xfrm>
            <a:off x="502343" y="2164557"/>
            <a:ext cx="2514600" cy="58261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集合的表示</a:t>
            </a:r>
          </a:p>
        </p:txBody>
      </p:sp>
      <p:sp>
        <p:nvSpPr>
          <p:cNvPr id="578584" name="Text Box 24"/>
          <p:cNvSpPr txBox="1">
            <a:spLocks noChangeArrowheads="1"/>
          </p:cNvSpPr>
          <p:nvPr/>
        </p:nvSpPr>
        <p:spPr bwMode="auto">
          <a:xfrm>
            <a:off x="5790305" y="4139407"/>
            <a:ext cx="1989138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800000"/>
                </a:solidFill>
                <a:latin typeface="Century Schoolbook" pitchFamily="18" charset="0"/>
              </a:rPr>
              <a:t>由定义证明</a:t>
            </a:r>
            <a:endParaRPr kumimoji="1" lang="zh-CN" altLang="en-US" sz="2800" b="1" u="sng">
              <a:solidFill>
                <a:srgbClr val="800000"/>
              </a:solidFill>
              <a:latin typeface="Century Schoolbook" pitchFamily="18" charset="0"/>
            </a:endParaRPr>
          </a:p>
        </p:txBody>
      </p:sp>
      <p:sp>
        <p:nvSpPr>
          <p:cNvPr id="578585" name="Rectangle 25"/>
          <p:cNvSpPr>
            <a:spLocks noChangeArrowheads="1"/>
          </p:cNvSpPr>
          <p:nvPr/>
        </p:nvSpPr>
        <p:spPr bwMode="auto">
          <a:xfrm>
            <a:off x="502343" y="3993357"/>
            <a:ext cx="3200400" cy="58261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集合的代数运算</a:t>
            </a:r>
          </a:p>
        </p:txBody>
      </p:sp>
      <p:sp>
        <p:nvSpPr>
          <p:cNvPr id="578586" name="Rectangle 26"/>
          <p:cNvSpPr>
            <a:spLocks noChangeArrowheads="1"/>
          </p:cNvSpPr>
          <p:nvPr/>
        </p:nvSpPr>
        <p:spPr bwMode="auto">
          <a:xfrm>
            <a:off x="504000" y="3132000"/>
            <a:ext cx="5334000" cy="58261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求给定集合的幂集</a:t>
            </a:r>
            <a:endParaRPr kumimoji="1" lang="en-US" altLang="zh-CN" sz="28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8589" name="AutoShape 29"/>
          <p:cNvSpPr>
            <a:spLocks/>
          </p:cNvSpPr>
          <p:nvPr/>
        </p:nvSpPr>
        <p:spPr bwMode="auto">
          <a:xfrm>
            <a:off x="2712143" y="2235994"/>
            <a:ext cx="76200" cy="620713"/>
          </a:xfrm>
          <a:prstGeom prst="leftBrace">
            <a:avLst>
              <a:gd name="adj1" fmla="val 83155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zh-CN" altLang="en-US" sz="28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8590" name="Text Box 30"/>
          <p:cNvSpPr txBox="1">
            <a:spLocks noChangeArrowheads="1"/>
          </p:cNvSpPr>
          <p:nvPr/>
        </p:nvSpPr>
        <p:spPr bwMode="auto">
          <a:xfrm>
            <a:off x="2788343" y="1999457"/>
            <a:ext cx="1266693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800000"/>
                </a:solidFill>
                <a:latin typeface="Century Schoolbook" pitchFamily="18" charset="0"/>
              </a:rPr>
              <a:t>列举法</a:t>
            </a: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800000"/>
                </a:solidFill>
                <a:latin typeface="Century Schoolbook" pitchFamily="18" charset="0"/>
              </a:rPr>
              <a:t>谓词法</a:t>
            </a:r>
            <a:endParaRPr kumimoji="1" lang="zh-CN" altLang="en-US" sz="2800" b="1" u="sng" dirty="0">
              <a:solidFill>
                <a:srgbClr val="800000"/>
              </a:solidFill>
              <a:latin typeface="Century Schoolbook" pitchFamily="18" charset="0"/>
            </a:endParaRPr>
          </a:p>
        </p:txBody>
      </p:sp>
      <p:sp>
        <p:nvSpPr>
          <p:cNvPr id="578591" name="Text Box 31"/>
          <p:cNvSpPr txBox="1">
            <a:spLocks noChangeArrowheads="1"/>
          </p:cNvSpPr>
          <p:nvPr/>
        </p:nvSpPr>
        <p:spPr bwMode="auto">
          <a:xfrm>
            <a:off x="3528000" y="3600000"/>
            <a:ext cx="415290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800000"/>
                </a:solidFill>
                <a:latin typeface="Century Schoolbook" pitchFamily="18" charset="0"/>
              </a:rPr>
              <a:t>求已知集合的运算结果集</a:t>
            </a:r>
            <a:endParaRPr kumimoji="1" lang="zh-CN" altLang="en-US" sz="2800" b="1" u="sng" dirty="0">
              <a:solidFill>
                <a:srgbClr val="800000"/>
              </a:solidFill>
              <a:latin typeface="Century Schoolbook" pitchFamily="18" charset="0"/>
            </a:endParaRPr>
          </a:p>
        </p:txBody>
      </p:sp>
      <p:sp>
        <p:nvSpPr>
          <p:cNvPr id="578592" name="Text Box 32"/>
          <p:cNvSpPr txBox="1">
            <a:spLocks noChangeArrowheads="1"/>
          </p:cNvSpPr>
          <p:nvPr/>
        </p:nvSpPr>
        <p:spPr bwMode="auto">
          <a:xfrm>
            <a:off x="3550343" y="4298157"/>
            <a:ext cx="234950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800000"/>
                </a:solidFill>
                <a:latin typeface="Century Schoolbook" pitchFamily="18" charset="0"/>
              </a:rPr>
              <a:t>证明集合等式</a:t>
            </a:r>
            <a:endParaRPr kumimoji="1" lang="zh-CN" altLang="en-US" sz="2800" b="1" u="sng">
              <a:solidFill>
                <a:srgbClr val="800000"/>
              </a:solidFill>
              <a:latin typeface="Century Schoolbook" pitchFamily="18" charset="0"/>
            </a:endParaRPr>
          </a:p>
        </p:txBody>
      </p:sp>
      <p:sp>
        <p:nvSpPr>
          <p:cNvPr id="578594" name="AutoShape 34"/>
          <p:cNvSpPr>
            <a:spLocks/>
          </p:cNvSpPr>
          <p:nvPr/>
        </p:nvSpPr>
        <p:spPr bwMode="auto">
          <a:xfrm>
            <a:off x="3474143" y="3985419"/>
            <a:ext cx="76200" cy="627063"/>
          </a:xfrm>
          <a:prstGeom prst="leftBrace">
            <a:avLst>
              <a:gd name="adj1" fmla="val 99893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zh-CN" altLang="en-US" sz="28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8595" name="Text Box 35"/>
          <p:cNvSpPr txBox="1">
            <a:spLocks noChangeArrowheads="1"/>
          </p:cNvSpPr>
          <p:nvPr/>
        </p:nvSpPr>
        <p:spPr bwMode="auto">
          <a:xfrm>
            <a:off x="5836343" y="4674394"/>
            <a:ext cx="162718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800000"/>
                </a:solidFill>
                <a:latin typeface="Century Schoolbook" pitchFamily="18" charset="0"/>
              </a:rPr>
              <a:t>形式推导</a:t>
            </a:r>
            <a:endParaRPr kumimoji="1" lang="zh-CN" altLang="en-US" sz="2800" b="1" u="sng">
              <a:solidFill>
                <a:srgbClr val="800000"/>
              </a:solidFill>
              <a:latin typeface="Century Schoolbook" pitchFamily="18" charset="0"/>
            </a:endParaRPr>
          </a:p>
        </p:txBody>
      </p:sp>
      <p:sp>
        <p:nvSpPr>
          <p:cNvPr id="578597" name="AutoShape 37"/>
          <p:cNvSpPr>
            <a:spLocks/>
          </p:cNvSpPr>
          <p:nvPr/>
        </p:nvSpPr>
        <p:spPr bwMode="auto">
          <a:xfrm>
            <a:off x="5798243" y="4461669"/>
            <a:ext cx="76200" cy="615950"/>
          </a:xfrm>
          <a:prstGeom prst="leftBrace">
            <a:avLst>
              <a:gd name="adj1" fmla="val 66650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zh-CN" altLang="en-US" sz="28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9" name="Rectangle 22"/>
          <p:cNvSpPr>
            <a:spLocks noChangeArrowheads="1"/>
          </p:cNvSpPr>
          <p:nvPr/>
        </p:nvSpPr>
        <p:spPr bwMode="auto">
          <a:xfrm>
            <a:off x="388043" y="1320800"/>
            <a:ext cx="48006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重点掌握的基本方法</a:t>
            </a:r>
            <a:endParaRPr kumimoji="1"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10" name="矩形 1"/>
          <p:cNvSpPr>
            <a:spLocks noChangeArrowheads="1"/>
          </p:cNvSpPr>
          <p:nvPr/>
        </p:nvSpPr>
        <p:spPr bwMode="auto">
          <a:xfrm>
            <a:off x="360341" y="378510"/>
            <a:ext cx="43545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第三章小结及习题课</a:t>
            </a: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504000" y="5616000"/>
            <a:ext cx="3312368" cy="58785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4.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集合中元素的计数</a:t>
            </a:r>
            <a:endParaRPr kumimoji="1" lang="en-US" altLang="zh-CN" sz="28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AutoShape 34"/>
          <p:cNvSpPr>
            <a:spLocks/>
          </p:cNvSpPr>
          <p:nvPr/>
        </p:nvSpPr>
        <p:spPr bwMode="auto">
          <a:xfrm>
            <a:off x="3779912" y="5661248"/>
            <a:ext cx="45719" cy="627063"/>
          </a:xfrm>
          <a:prstGeom prst="leftBrace">
            <a:avLst>
              <a:gd name="adj1" fmla="val 99893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zh-CN" altLang="en-US" sz="28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3851920" y="5445224"/>
            <a:ext cx="343074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800000"/>
                </a:solidFill>
                <a:latin typeface="Century Schoolbook" pitchFamily="18" charset="0"/>
              </a:rPr>
              <a:t>包含排斥原理及推论</a:t>
            </a: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800000"/>
                </a:solidFill>
                <a:latin typeface="Century Schoolbook" pitchFamily="18" charset="0"/>
              </a:rPr>
              <a:t>文氏图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83" grpId="0" animBg="1" autoUpdateAnimBg="0"/>
      <p:bldP spid="578584" grpId="0" autoUpdateAnimBg="0"/>
      <p:bldP spid="578585" grpId="0" animBg="1" autoUpdateAnimBg="0"/>
      <p:bldP spid="578586" grpId="0" animBg="1" autoUpdateAnimBg="0"/>
      <p:bldP spid="578589" grpId="0" animBg="1"/>
      <p:bldP spid="578590" grpId="0" autoUpdateAnimBg="0"/>
      <p:bldP spid="578591" grpId="0" autoUpdateAnimBg="0"/>
      <p:bldP spid="578592" grpId="0" autoUpdateAnimBg="0"/>
      <p:bldP spid="578594" grpId="0" animBg="1"/>
      <p:bldP spid="578595" grpId="0" autoUpdateAnimBg="0"/>
      <p:bldP spid="578597" grpId="0" animBg="1"/>
      <p:bldP spid="15" grpId="0" animBg="1" autoUpdateAnimBg="0"/>
      <p:bldP spid="17" grpId="0" animBg="1"/>
      <p:bldP spid="1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FE5E66-7154-45D4-AB7A-B20379BF5B1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69094" y="476672"/>
            <a:ext cx="1223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9222" name="矩形 3"/>
          <p:cNvSpPr>
            <a:spLocks noChangeArrowheads="1"/>
          </p:cNvSpPr>
          <p:nvPr/>
        </p:nvSpPr>
        <p:spPr bwMode="auto">
          <a:xfrm>
            <a:off x="251520" y="1268840"/>
            <a:ext cx="8999537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）结论错误。</a:t>
            </a:r>
            <a:r>
              <a:rPr lang="en-US" altLang="zh-CN" sz="2400" b="1" dirty="0"/>
              <a:t>                           </a:t>
            </a:r>
            <a:endParaRPr lang="zh-CN" altLang="zh-CN" sz="2400" b="1" dirty="0"/>
          </a:p>
          <a:p>
            <a:pPr>
              <a:buNone/>
            </a:pPr>
            <a:r>
              <a:rPr lang="en-US" altLang="zh-CN" sz="2400" b="1" dirty="0"/>
              <a:t>         </a:t>
            </a:r>
            <a:r>
              <a:rPr lang="zh-CN" altLang="zh-CN" sz="2400" b="1" dirty="0"/>
              <a:t>例如：</a:t>
            </a:r>
            <a:r>
              <a:rPr lang="en-US" altLang="zh-CN" sz="2400" b="1" dirty="0"/>
              <a:t>A={1}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B={1,2}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C={3}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D={3,4}</a:t>
            </a:r>
            <a:endParaRPr lang="zh-CN" altLang="zh-CN" sz="2400" b="1" dirty="0"/>
          </a:p>
          <a:p>
            <a:pPr>
              <a:buNone/>
            </a:pPr>
            <a:r>
              <a:rPr lang="en-US" altLang="zh-CN" sz="2400" b="1" dirty="0"/>
              <a:t>                     </a:t>
            </a:r>
            <a:r>
              <a:rPr lang="zh-CN" altLang="zh-CN" sz="2400" b="1" dirty="0"/>
              <a:t>则</a:t>
            </a:r>
            <a:r>
              <a:rPr lang="en-US" altLang="zh-CN" sz="2400" b="1" dirty="0"/>
              <a:t>A </a:t>
            </a:r>
            <a:r>
              <a:rPr lang="en-US" altLang="zh-CN" sz="2400" b="1" dirty="0">
                <a:sym typeface="Symbol"/>
              </a:rPr>
              <a:t></a:t>
            </a:r>
            <a:r>
              <a:rPr lang="en-US" altLang="zh-CN" sz="2400" b="1" dirty="0"/>
              <a:t> C = B </a:t>
            </a:r>
            <a:r>
              <a:rPr lang="en-US" altLang="zh-CN" sz="2400" b="1" dirty="0">
                <a:sym typeface="Symbol"/>
              </a:rPr>
              <a:t></a:t>
            </a:r>
            <a:r>
              <a:rPr lang="en-US" altLang="zh-CN" sz="2400" b="1" dirty="0"/>
              <a:t> D =</a:t>
            </a:r>
            <a:r>
              <a:rPr lang="en-US" altLang="zh-CN" sz="2400" b="1" dirty="0">
                <a:sym typeface="Symbol"/>
              </a:rPr>
              <a:t></a:t>
            </a:r>
            <a:endParaRPr lang="zh-CN" altLang="zh-CN" sz="2400" b="1" dirty="0"/>
          </a:p>
          <a:p>
            <a:pPr>
              <a:buNone/>
            </a:pPr>
            <a:r>
              <a:rPr lang="en-US" altLang="zh-CN" sz="2400" b="1" dirty="0"/>
              <a:t>                    </a:t>
            </a:r>
            <a:r>
              <a:rPr lang="zh-CN" altLang="zh-CN" sz="2400" b="1" dirty="0"/>
              <a:t>所以</a:t>
            </a:r>
            <a:r>
              <a:rPr lang="en-US" altLang="zh-CN" sz="2400" b="1" dirty="0"/>
              <a:t>A </a:t>
            </a:r>
            <a:r>
              <a:rPr lang="en-US" altLang="zh-CN" sz="2400" b="1" dirty="0">
                <a:sym typeface="Symbol"/>
              </a:rPr>
              <a:t></a:t>
            </a:r>
            <a:r>
              <a:rPr lang="en-US" altLang="zh-CN" sz="2400" b="1" dirty="0"/>
              <a:t> C </a:t>
            </a:r>
            <a:r>
              <a:rPr lang="en-US" altLang="zh-CN" sz="2400" b="1" dirty="0">
                <a:sym typeface="Symbol"/>
              </a:rPr>
              <a:t></a:t>
            </a:r>
            <a:r>
              <a:rPr lang="en-US" altLang="zh-CN" sz="2400" b="1" dirty="0"/>
              <a:t> B </a:t>
            </a:r>
            <a:r>
              <a:rPr lang="en-US" altLang="zh-CN" sz="2400" b="1" dirty="0">
                <a:sym typeface="Symbol"/>
              </a:rPr>
              <a:t></a:t>
            </a:r>
            <a:r>
              <a:rPr lang="en-US" altLang="zh-CN" sz="2400" b="1" dirty="0"/>
              <a:t> D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80771" y="3038980"/>
            <a:ext cx="8999537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）结论正确：</a:t>
            </a:r>
            <a:r>
              <a:rPr lang="en-US" altLang="zh-CN" sz="2400" b="1" dirty="0"/>
              <a:t>                          </a:t>
            </a:r>
            <a:endParaRPr lang="zh-CN" altLang="zh-CN" sz="2400" b="1" dirty="0"/>
          </a:p>
          <a:p>
            <a:pPr>
              <a:buNone/>
            </a:pPr>
            <a:r>
              <a:rPr lang="en-US" altLang="zh-CN" sz="2400" b="1" dirty="0"/>
              <a:t>         </a:t>
            </a:r>
            <a:r>
              <a:rPr lang="zh-CN" altLang="zh-CN" sz="2400" b="1" dirty="0"/>
              <a:t>证：因为：</a:t>
            </a:r>
            <a:r>
              <a:rPr lang="en-US" altLang="zh-CN" sz="2400" b="1" i="1" dirty="0"/>
              <a:t>C </a:t>
            </a:r>
            <a:r>
              <a:rPr lang="en-US" altLang="zh-CN" sz="2400" b="1" dirty="0">
                <a:sym typeface="Symbol"/>
              </a:rPr>
              <a:t>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D </a:t>
            </a:r>
            <a:r>
              <a:rPr lang="en-US" altLang="zh-CN" sz="2400" b="1" dirty="0">
                <a:sym typeface="Symbol"/>
              </a:rPr>
              <a:t></a:t>
            </a:r>
            <a:r>
              <a:rPr lang="en-US" altLang="zh-CN" sz="2400" b="1" dirty="0"/>
              <a:t> ~D </a:t>
            </a:r>
            <a:r>
              <a:rPr lang="en-US" altLang="zh-CN" sz="2400" b="1" dirty="0">
                <a:sym typeface="Symbol"/>
              </a:rPr>
              <a:t></a:t>
            </a:r>
            <a:r>
              <a:rPr lang="en-US" altLang="zh-CN" sz="2400" b="1" dirty="0"/>
              <a:t> ~C</a:t>
            </a:r>
            <a:r>
              <a:rPr lang="zh-CN" altLang="zh-CN" sz="2400" b="1" dirty="0"/>
              <a:t>，</a:t>
            </a:r>
          </a:p>
          <a:p>
            <a:pPr>
              <a:buNone/>
            </a:pPr>
            <a:r>
              <a:rPr lang="en-US" altLang="zh-CN" sz="2400" b="1" dirty="0"/>
              <a:t>                 </a:t>
            </a:r>
            <a:r>
              <a:rPr lang="zh-CN" altLang="zh-CN" sz="2400" b="1" dirty="0"/>
              <a:t>题目已知</a:t>
            </a:r>
            <a:r>
              <a:rPr lang="en-US" altLang="zh-CN" sz="2400" b="1" dirty="0"/>
              <a:t>A </a:t>
            </a:r>
            <a:r>
              <a:rPr lang="en-US" altLang="zh-CN" sz="2400" b="1" dirty="0">
                <a:sym typeface="Symbol"/>
              </a:rPr>
              <a:t> </a:t>
            </a:r>
            <a:r>
              <a:rPr lang="en-US" altLang="zh-CN" sz="2400" b="1" dirty="0"/>
              <a:t>B</a:t>
            </a:r>
            <a:endParaRPr lang="zh-CN" altLang="zh-CN" sz="2400" b="1" dirty="0"/>
          </a:p>
          <a:p>
            <a:pPr>
              <a:buNone/>
            </a:pPr>
            <a:r>
              <a:rPr lang="en-US" altLang="zh-CN" sz="2400" b="1" dirty="0"/>
              <a:t>                 </a:t>
            </a:r>
            <a:r>
              <a:rPr lang="zh-CN" altLang="zh-CN" sz="2400" b="1" dirty="0"/>
              <a:t>因此，</a:t>
            </a:r>
            <a:r>
              <a:rPr lang="en-US" altLang="zh-CN" sz="2400" b="1" dirty="0"/>
              <a:t>A </a:t>
            </a:r>
            <a:r>
              <a:rPr lang="en-US" altLang="zh-CN" sz="2400" b="1" dirty="0">
                <a:sym typeface="Symbol"/>
              </a:rPr>
              <a:t></a:t>
            </a:r>
            <a:r>
              <a:rPr lang="en-US" altLang="zh-CN" sz="2400" b="1" dirty="0"/>
              <a:t> ~D </a:t>
            </a:r>
            <a:r>
              <a:rPr lang="en-US" altLang="zh-CN" sz="2400" b="1" dirty="0">
                <a:sym typeface="Symbol"/>
              </a:rPr>
              <a:t> </a:t>
            </a:r>
            <a:r>
              <a:rPr lang="en-US" altLang="zh-CN" sz="2400" b="1" dirty="0"/>
              <a:t>B </a:t>
            </a:r>
            <a:r>
              <a:rPr lang="en-US" altLang="zh-CN" sz="2400" b="1" dirty="0">
                <a:sym typeface="Symbol"/>
              </a:rPr>
              <a:t></a:t>
            </a:r>
            <a:r>
              <a:rPr lang="en-US" altLang="zh-CN" sz="2400" b="1" dirty="0"/>
              <a:t> ~C</a:t>
            </a:r>
            <a:r>
              <a:rPr lang="zh-CN" altLang="zh-CN" sz="2400" b="1" dirty="0"/>
              <a:t>，即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-</a:t>
            </a:r>
            <a:r>
              <a:rPr lang="en-US" altLang="zh-CN" sz="2400" b="1" i="1" dirty="0"/>
              <a:t>D </a:t>
            </a:r>
            <a:r>
              <a:rPr lang="en-US" altLang="zh-CN" sz="2400" b="1" dirty="0">
                <a:sym typeface="Symbol"/>
              </a:rPr>
              <a:t></a:t>
            </a:r>
            <a:r>
              <a:rPr lang="en-US" altLang="zh-CN" sz="2400" b="1" dirty="0"/>
              <a:t> B-</a:t>
            </a:r>
            <a:r>
              <a:rPr lang="en-US" altLang="zh-CN" sz="2400" b="1" i="1" dirty="0"/>
              <a:t>C</a:t>
            </a:r>
            <a:endParaRPr lang="zh-CN" altLang="zh-CN" sz="2400" b="1" dirty="0"/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E502C6CC-506B-4A40-A124-C5A20C77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71" y="4925239"/>
            <a:ext cx="8999537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）结论错误。</a:t>
            </a:r>
          </a:p>
          <a:p>
            <a:pPr>
              <a:buNone/>
            </a:pPr>
            <a:r>
              <a:rPr lang="en-US" altLang="zh-CN" sz="2400" b="1" dirty="0"/>
              <a:t>         </a:t>
            </a:r>
            <a:r>
              <a:rPr lang="zh-CN" altLang="zh-CN" sz="2400" b="1" dirty="0"/>
              <a:t>例如：</a:t>
            </a:r>
            <a:r>
              <a:rPr lang="en-US" altLang="zh-CN" sz="2400" b="1" dirty="0"/>
              <a:t>A={1}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B={2}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C={3}</a:t>
            </a:r>
            <a:endParaRPr lang="zh-CN" altLang="zh-CN" sz="2400" b="1" dirty="0"/>
          </a:p>
          <a:p>
            <a:pPr>
              <a:buNone/>
            </a:pPr>
            <a:r>
              <a:rPr lang="en-US" altLang="zh-CN" sz="2400" b="1" dirty="0"/>
              <a:t>                    </a:t>
            </a:r>
            <a:r>
              <a:rPr lang="zh-CN" altLang="zh-CN" sz="2400" b="1" dirty="0"/>
              <a:t>则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B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={1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,2,3},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(A</a:t>
            </a: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)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)={2,3}</a:t>
            </a:r>
            <a:r>
              <a:rPr lang="en-US" altLang="zh-CN" sz="2400" b="1" dirty="0"/>
              <a:t> </a:t>
            </a:r>
            <a:endParaRPr kumimoji="0" lang="en-US" altLang="zh-CN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altLang="zh-CN" sz="2400" b="1" dirty="0"/>
              <a:t>                    </a:t>
            </a:r>
            <a:r>
              <a:rPr lang="zh-CN" altLang="zh-CN" sz="2400" b="1" dirty="0"/>
              <a:t>所以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B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≠ (A</a:t>
            </a: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)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b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2EBC73-0437-435D-B610-E0EA0D06DBC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39738" y="444054"/>
            <a:ext cx="3097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439738" y="1412875"/>
            <a:ext cx="8247062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设集合</a:t>
            </a:r>
            <a:r>
              <a:rPr lang="en-US" altLang="zh-CN" sz="2800" b="1" dirty="0"/>
              <a:t>A={1,2,{3}}, B={3,2}, </a:t>
            </a:r>
            <a:r>
              <a:rPr lang="zh-CN" altLang="zh-CN" sz="2800" b="1" dirty="0"/>
              <a:t>求：</a:t>
            </a:r>
            <a:endParaRPr lang="en-US" altLang="zh-CN" sz="2800" b="1" dirty="0"/>
          </a:p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）</a:t>
            </a:r>
            <a:endParaRPr lang="en-US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）</a:t>
            </a:r>
          </a:p>
        </p:txBody>
      </p:sp>
      <p:graphicFrame>
        <p:nvGraphicFramePr>
          <p:cNvPr id="6149" name="对象 8"/>
          <p:cNvGraphicFramePr>
            <a:graphicFrameLocks noChangeAspect="1"/>
          </p:cNvGraphicFramePr>
          <p:nvPr/>
        </p:nvGraphicFramePr>
        <p:xfrm>
          <a:off x="1403350" y="1868488"/>
          <a:ext cx="7921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2" imgW="330057" imgH="203112" progId="">
                  <p:embed/>
                </p:oleObj>
              </mc:Choice>
              <mc:Fallback>
                <p:oleObj name="公式" r:id="rId2" imgW="330057" imgH="203112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68488"/>
                        <a:ext cx="79216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10"/>
          <p:cNvGraphicFramePr>
            <a:graphicFrameLocks noChangeAspect="1"/>
          </p:cNvGraphicFramePr>
          <p:nvPr/>
        </p:nvGraphicFramePr>
        <p:xfrm>
          <a:off x="1368425" y="2298700"/>
          <a:ext cx="47990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4" imgW="1917700" imgH="190500" progId="">
                  <p:embed/>
                </p:oleObj>
              </mc:Choice>
              <mc:Fallback>
                <p:oleObj name="公式" r:id="rId4" imgW="1917700" imgH="1905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298700"/>
                        <a:ext cx="479901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BF799F-268A-4C5B-992B-39FFD477408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173" name="矩形 3"/>
          <p:cNvSpPr>
            <a:spLocks noChangeArrowheads="1"/>
          </p:cNvSpPr>
          <p:nvPr/>
        </p:nvSpPr>
        <p:spPr bwMode="auto">
          <a:xfrm>
            <a:off x="153988" y="1457325"/>
            <a:ext cx="11049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）</a:t>
            </a:r>
            <a:endParaRPr lang="en-US" altLang="zh-CN" sz="2800" b="1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zh-CN" sz="2800" b="1"/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1258888" y="1408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175" name="对象 4"/>
          <p:cNvGraphicFramePr>
            <a:graphicFrameLocks noChangeAspect="1"/>
          </p:cNvGraphicFramePr>
          <p:nvPr/>
        </p:nvGraphicFramePr>
        <p:xfrm>
          <a:off x="1031875" y="1530350"/>
          <a:ext cx="78851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2" imgW="3721100" imgH="215900" progId="">
                  <p:embed/>
                </p:oleObj>
              </mc:Choice>
              <mc:Fallback>
                <p:oleObj name="公式" r:id="rId2" imgW="3721100" imgH="2159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530350"/>
                        <a:ext cx="78851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矩形 3"/>
          <p:cNvSpPr>
            <a:spLocks noChangeArrowheads="1"/>
          </p:cNvSpPr>
          <p:nvPr/>
        </p:nvSpPr>
        <p:spPr bwMode="auto">
          <a:xfrm>
            <a:off x="153988" y="2235200"/>
            <a:ext cx="1104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）</a:t>
            </a:r>
            <a:endParaRPr lang="en-US" altLang="zh-CN" sz="2800" b="1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zh-CN" sz="2800" b="1"/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2428" y="2245063"/>
            <a:ext cx="7344816" cy="576568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45356" y="2761141"/>
            <a:ext cx="8117632" cy="576568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B8E7A5-2D5D-4511-9A97-FEB05267CBC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68313" y="404664"/>
            <a:ext cx="3097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468313" y="1412875"/>
            <a:ext cx="806412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   </a:t>
            </a:r>
            <a:r>
              <a:rPr lang="zh-CN" altLang="zh-CN" sz="2800" b="1" dirty="0">
                <a:latin typeface="+mn-ea"/>
                <a:ea typeface="+mn-ea"/>
              </a:rPr>
              <a:t>一个整数叫做无平方的</a:t>
            </a:r>
            <a:r>
              <a:rPr lang="zh-CN" altLang="en-US" sz="2800" b="1" dirty="0">
                <a:latin typeface="+mn-ea"/>
                <a:ea typeface="+mn-ea"/>
              </a:rPr>
              <a:t>，即</a:t>
            </a:r>
            <a:r>
              <a:rPr lang="zh-CN" altLang="zh-CN" sz="2800" b="1" dirty="0">
                <a:latin typeface="+mn-ea"/>
                <a:ea typeface="+mn-ea"/>
              </a:rPr>
              <a:t>如果它不被一个大于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zh-CN" sz="2800" b="1" dirty="0">
                <a:latin typeface="+mn-ea"/>
                <a:ea typeface="+mn-ea"/>
              </a:rPr>
              <a:t>的正整数的平方整除。求小于</a:t>
            </a:r>
            <a:r>
              <a:rPr lang="en-US" altLang="zh-CN" sz="2800" b="1" dirty="0">
                <a:latin typeface="+mn-ea"/>
                <a:ea typeface="+mn-ea"/>
              </a:rPr>
              <a:t>100</a:t>
            </a:r>
            <a:r>
              <a:rPr lang="zh-CN" altLang="zh-CN" sz="2800" b="1" dirty="0">
                <a:latin typeface="+mn-ea"/>
                <a:ea typeface="+mn-ea"/>
              </a:rPr>
              <a:t>的无平方的正整数的个数。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FE5E66-7154-45D4-AB7A-B20379BF5B1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69094" y="476672"/>
            <a:ext cx="1223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9222" name="矩形 3"/>
          <p:cNvSpPr>
            <a:spLocks noChangeArrowheads="1"/>
          </p:cNvSpPr>
          <p:nvPr/>
        </p:nvSpPr>
        <p:spPr bwMode="auto">
          <a:xfrm>
            <a:off x="369094" y="1292326"/>
            <a:ext cx="8999537" cy="780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800" b="1" dirty="0"/>
              <a:t>设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表示</a:t>
            </a:r>
            <a:r>
              <a:rPr lang="en-US" altLang="zh-CN" sz="2800" b="1" dirty="0"/>
              <a:t>1~99</a:t>
            </a:r>
            <a:r>
              <a:rPr lang="zh-CN" altLang="zh-CN" sz="2800" b="1" dirty="0"/>
              <a:t>中能被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的平方）整除的数的集合，</a:t>
            </a:r>
            <a:r>
              <a:rPr lang="en-US" altLang="zh-CN" sz="2800" b="1" dirty="0"/>
              <a:t>   </a:t>
            </a:r>
            <a:endParaRPr lang="zh-CN" altLang="zh-CN" sz="2800" b="1" dirty="0"/>
          </a:p>
          <a:p>
            <a:pPr>
              <a:buFontTx/>
              <a:buNone/>
            </a:pPr>
            <a:r>
              <a:rPr lang="en-US" altLang="zh-CN" sz="2800" b="1" dirty="0"/>
              <a:t>    B</a:t>
            </a:r>
            <a:r>
              <a:rPr lang="zh-CN" altLang="zh-CN" sz="2800" b="1" dirty="0"/>
              <a:t>表示</a:t>
            </a:r>
            <a:r>
              <a:rPr lang="en-US" altLang="zh-CN" sz="2800" b="1" dirty="0"/>
              <a:t>1~99</a:t>
            </a:r>
            <a:r>
              <a:rPr lang="zh-CN" altLang="zh-CN" sz="2800" b="1" dirty="0"/>
              <a:t>中能被</a:t>
            </a:r>
            <a:r>
              <a:rPr lang="en-US" altLang="zh-CN" sz="2800" b="1" dirty="0"/>
              <a:t>9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的平方）整除的数的集合，</a:t>
            </a:r>
          </a:p>
          <a:p>
            <a:pPr>
              <a:buFontTx/>
              <a:buNone/>
            </a:pPr>
            <a:r>
              <a:rPr lang="en-US" altLang="zh-CN" sz="2800" b="1" dirty="0"/>
              <a:t>    C</a:t>
            </a:r>
            <a:r>
              <a:rPr lang="zh-CN" altLang="zh-CN" sz="2800" b="1" dirty="0"/>
              <a:t>表示</a:t>
            </a:r>
            <a:r>
              <a:rPr lang="en-US" altLang="zh-CN" sz="2800" b="1" dirty="0"/>
              <a:t>1~99</a:t>
            </a:r>
            <a:r>
              <a:rPr lang="zh-CN" altLang="zh-CN" sz="2800" b="1" dirty="0"/>
              <a:t>中能被</a:t>
            </a:r>
            <a:r>
              <a:rPr lang="en-US" altLang="zh-CN" sz="2800" b="1" dirty="0"/>
              <a:t>25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的平方）整除的数的集合，</a:t>
            </a:r>
          </a:p>
          <a:p>
            <a:pPr>
              <a:buFontTx/>
              <a:buNone/>
            </a:pPr>
            <a:r>
              <a:rPr lang="en-US" altLang="zh-CN" sz="2800" b="1" dirty="0"/>
              <a:t>    D</a:t>
            </a:r>
            <a:r>
              <a:rPr lang="zh-CN" altLang="zh-CN" sz="2800" b="1" dirty="0"/>
              <a:t>表示</a:t>
            </a:r>
            <a:r>
              <a:rPr lang="en-US" altLang="zh-CN" sz="2800" b="1" dirty="0"/>
              <a:t>1~99</a:t>
            </a:r>
            <a:r>
              <a:rPr lang="zh-CN" altLang="zh-CN" sz="2800" b="1" dirty="0"/>
              <a:t>中能被</a:t>
            </a:r>
            <a:r>
              <a:rPr lang="en-US" altLang="zh-CN" sz="2800" b="1" dirty="0"/>
              <a:t>49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的平方）整除的数的集合。</a:t>
            </a:r>
            <a:r>
              <a:rPr lang="en-US" altLang="zh-CN" sz="2800" b="1" dirty="0"/>
              <a:t>   </a:t>
            </a:r>
          </a:p>
          <a:p>
            <a:pPr>
              <a:buFontTx/>
              <a:buNone/>
            </a:pPr>
            <a:r>
              <a:rPr lang="zh-CN" altLang="zh-CN" sz="2800" b="1" dirty="0"/>
              <a:t>计算各集合元素数可得</a:t>
            </a:r>
            <a:r>
              <a:rPr lang="en-US" altLang="zh-CN" sz="2800" b="1" dirty="0"/>
              <a:t>:</a:t>
            </a:r>
            <a:endParaRPr lang="zh-CN" altLang="zh-CN" sz="2800" b="1" dirty="0"/>
          </a:p>
          <a:p>
            <a:pPr>
              <a:buFontTx/>
              <a:buNone/>
            </a:pPr>
            <a:r>
              <a:rPr lang="en-US" altLang="zh-CN" sz="2800" b="1" dirty="0"/>
              <a:t>     |A|=24        |B|=11       |C|=3        |D|=2</a:t>
            </a:r>
            <a:endParaRPr lang="zh-CN" altLang="zh-CN" sz="2800" b="1" dirty="0"/>
          </a:p>
          <a:p>
            <a:pPr>
              <a:buFontTx/>
              <a:buNone/>
            </a:pPr>
            <a:r>
              <a:rPr lang="en-US" altLang="zh-CN" sz="2800" b="1" dirty="0"/>
              <a:t>     |A</a:t>
            </a:r>
            <a:r>
              <a:rPr lang="zh-CN" altLang="zh-CN" sz="2800" b="1" dirty="0"/>
              <a:t>∩</a:t>
            </a:r>
            <a:r>
              <a:rPr lang="en-US" altLang="zh-CN" sz="2800" b="1" dirty="0"/>
              <a:t>B|=2      </a:t>
            </a:r>
          </a:p>
          <a:p>
            <a:pPr>
              <a:buFontTx/>
              <a:buNone/>
            </a:pPr>
            <a:r>
              <a:rPr lang="en-US" altLang="zh-CN" sz="2800" b="1" dirty="0"/>
              <a:t>     |A</a:t>
            </a:r>
            <a:r>
              <a:rPr lang="zh-CN" altLang="zh-CN" sz="2800" b="1" dirty="0"/>
              <a:t>∩</a:t>
            </a:r>
            <a:r>
              <a:rPr lang="en-US" altLang="zh-CN" sz="2800" b="1" dirty="0"/>
              <a:t>C|=|A</a:t>
            </a:r>
            <a:r>
              <a:rPr lang="zh-CN" altLang="zh-CN" sz="2800" b="1" dirty="0"/>
              <a:t>∩</a:t>
            </a:r>
            <a:r>
              <a:rPr lang="en-US" altLang="zh-CN" sz="2800" b="1" dirty="0"/>
              <a:t>D|=|B</a:t>
            </a:r>
            <a:r>
              <a:rPr lang="zh-CN" altLang="zh-CN" sz="2800" b="1" dirty="0"/>
              <a:t>∩</a:t>
            </a:r>
            <a:r>
              <a:rPr lang="en-US" altLang="zh-CN" sz="2800" b="1" dirty="0"/>
              <a:t>C|=|B</a:t>
            </a:r>
            <a:r>
              <a:rPr lang="zh-CN" altLang="zh-CN" sz="2800" b="1" dirty="0"/>
              <a:t>∩</a:t>
            </a:r>
            <a:r>
              <a:rPr lang="en-US" altLang="zh-CN" sz="2800" b="1" dirty="0"/>
              <a:t>D|=|C</a:t>
            </a:r>
            <a:r>
              <a:rPr lang="zh-CN" altLang="zh-CN" sz="2800" b="1" dirty="0"/>
              <a:t>∩</a:t>
            </a:r>
            <a:r>
              <a:rPr lang="en-US" altLang="zh-CN" sz="2800" b="1" dirty="0"/>
              <a:t>D|=0</a:t>
            </a:r>
          </a:p>
          <a:p>
            <a:pPr>
              <a:buFontTx/>
              <a:buNone/>
            </a:pPr>
            <a:r>
              <a:rPr lang="en-US" altLang="zh-CN" sz="2800" b="1" dirty="0"/>
              <a:t>     </a:t>
            </a:r>
            <a:r>
              <a:rPr lang="zh-CN" altLang="zh-CN" sz="2800" b="1" dirty="0"/>
              <a:t>任意三个集合的交集元素数为</a:t>
            </a:r>
            <a:r>
              <a:rPr lang="en-US" altLang="zh-CN" sz="2800" b="1" dirty="0"/>
              <a:t>0</a:t>
            </a:r>
            <a:r>
              <a:rPr lang="zh-CN" altLang="zh-CN" sz="2800" b="1" dirty="0"/>
              <a:t>。</a:t>
            </a:r>
          </a:p>
          <a:p>
            <a:pPr>
              <a:buFontTx/>
              <a:buNone/>
            </a:pPr>
            <a:r>
              <a:rPr lang="en-US" altLang="zh-CN" sz="2800" b="1" dirty="0"/>
              <a:t>     </a:t>
            </a:r>
            <a:r>
              <a:rPr lang="zh-CN" altLang="zh-CN" sz="2800" b="1" dirty="0"/>
              <a:t>四个集合的交集元素数为</a:t>
            </a:r>
            <a:r>
              <a:rPr lang="en-US" altLang="zh-CN" sz="2800" b="1" dirty="0"/>
              <a:t>0</a:t>
            </a:r>
            <a:r>
              <a:rPr lang="zh-CN" altLang="zh-CN" sz="2800" b="1" dirty="0"/>
              <a:t>。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800" b="1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800" b="1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800" b="1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800" b="1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39B954-8BE0-4906-A79B-E786F5449EB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1510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3375" y="1412875"/>
            <a:ext cx="9000231" cy="5426486"/>
          </a:xfrm>
          <a:prstGeom prst="rect">
            <a:avLst/>
          </a:prstGeom>
          <a:blipFill rotWithShape="0">
            <a:blip r:embed="rId2" cstate="print"/>
            <a:stretch>
              <a:fillRect l="-1423" t="-157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07F162-C675-4EFB-812B-F6B00A0BB93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3097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503238" y="1412875"/>
            <a:ext cx="6084887" cy="9554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latin typeface="+mn-ea"/>
                <a:ea typeface="+mn-ea"/>
              </a:rPr>
              <a:t>证明：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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B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(A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)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A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115000"/>
              </a:lnSpc>
              <a:defRPr/>
            </a:pPr>
            <a:endParaRPr lang="zh-CN" altLang="en-US" sz="28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256213" y="62865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0A007-3FAC-4443-9324-397CC9253B6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684213" y="434975"/>
            <a:ext cx="12239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-963613" y="1309688"/>
            <a:ext cx="8631238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523875" y="1454150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" name="Text Box 2064"/>
          <p:cNvSpPr txBox="1">
            <a:spLocks noChangeArrowheads="1"/>
          </p:cNvSpPr>
          <p:nvPr/>
        </p:nvSpPr>
        <p:spPr bwMode="auto">
          <a:xfrm>
            <a:off x="395536" y="1384736"/>
            <a:ext cx="89289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>
                <a:latin typeface="Times New Roman" panose="02020603050405020304" pitchFamily="18" charset="0"/>
                <a:cs typeface="Times New Roman" pitchFamily="18" charset="0"/>
              </a:rPr>
              <a:t>证明右边式子等于左边式子</a:t>
            </a:r>
            <a:r>
              <a:rPr kumimoji="0" lang="en-US" altLang="zh-CN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   </a:t>
            </a:r>
            <a:endParaRPr kumimoji="0" lang="en-US" altLang="zh-CN" sz="2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(A 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) 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A 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= ((A  B) 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(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A 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((A  C) 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(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A 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((A  B) 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(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((A  C) 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(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(A  B 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(A  C 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 (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B 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 (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C 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US" altLang="zh-CN" sz="2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itchFamily="18" charset="0"/>
              <a:sym typeface="Symbol" pitchFamily="18" charset="2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= A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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B  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07F162-C675-4EFB-812B-F6B00A0BB93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95536" y="404664"/>
            <a:ext cx="3097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412776"/>
            <a:ext cx="8245226" cy="2679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判断下列结论是否成立。若成立，请证明；若不成立，则请举一个反例。</a:t>
            </a:r>
            <a:endParaRPr lang="zh-CN" altLang="zh-CN" sz="2800" dirty="0"/>
          </a:p>
          <a:p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）若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/>
              </a:rPr>
              <a:t>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B</a:t>
            </a:r>
            <a:r>
              <a:rPr lang="zh-CN" altLang="zh-CN" sz="2800" b="1" dirty="0"/>
              <a:t>且</a:t>
            </a:r>
            <a:r>
              <a:rPr lang="en-US" altLang="zh-CN" sz="2800" b="1" dirty="0"/>
              <a:t>C </a:t>
            </a:r>
            <a:r>
              <a:rPr lang="en-US" altLang="zh-CN" sz="2800" b="1" dirty="0">
                <a:sym typeface="Symbol"/>
              </a:rPr>
              <a:t></a:t>
            </a:r>
            <a:r>
              <a:rPr lang="en-US" altLang="zh-CN" sz="2800" b="1" dirty="0"/>
              <a:t>D</a:t>
            </a:r>
            <a:r>
              <a:rPr lang="zh-CN" altLang="zh-CN" sz="2800" b="1" dirty="0"/>
              <a:t>，则</a:t>
            </a:r>
            <a:r>
              <a:rPr lang="en-US" altLang="zh-CN" sz="2800" b="1" dirty="0"/>
              <a:t>A </a:t>
            </a:r>
            <a:r>
              <a:rPr lang="en-US" altLang="zh-CN" sz="2800" b="1" dirty="0">
                <a:sym typeface="Symbol"/>
              </a:rPr>
              <a:t></a:t>
            </a:r>
            <a:r>
              <a:rPr lang="en-US" altLang="zh-CN" sz="2800" b="1" dirty="0"/>
              <a:t> C </a:t>
            </a:r>
            <a:r>
              <a:rPr lang="en-US" altLang="zh-CN" sz="2800" b="1" dirty="0">
                <a:sym typeface="Symbol"/>
              </a:rPr>
              <a:t></a:t>
            </a:r>
            <a:r>
              <a:rPr lang="en-US" altLang="zh-CN" sz="2800" b="1" dirty="0"/>
              <a:t> B </a:t>
            </a:r>
            <a:r>
              <a:rPr lang="en-US" altLang="zh-CN" sz="2800" b="1" dirty="0">
                <a:sym typeface="Symbol"/>
              </a:rPr>
              <a:t></a:t>
            </a:r>
            <a:r>
              <a:rPr lang="en-US" altLang="zh-CN" sz="2800" b="1" dirty="0"/>
              <a:t> D</a:t>
            </a:r>
            <a:endParaRPr lang="zh-CN" altLang="zh-CN" sz="2800" dirty="0"/>
          </a:p>
          <a:p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</a:t>
            </a:r>
            <a:r>
              <a:rPr lang="zh-CN" altLang="en-US" sz="2800" b="1" dirty="0"/>
              <a:t>若</a:t>
            </a:r>
            <a:r>
              <a:rPr lang="en-US" altLang="zh-CN" sz="2800" b="1" i="1" dirty="0"/>
              <a:t>A </a:t>
            </a:r>
            <a:r>
              <a:rPr lang="en-US" altLang="zh-CN" sz="2800" b="1" dirty="0">
                <a:sym typeface="Symbol"/>
              </a:rPr>
              <a:t></a:t>
            </a:r>
            <a:r>
              <a:rPr lang="en-US" altLang="zh-CN" sz="2800" b="1" dirty="0"/>
              <a:t> B </a:t>
            </a:r>
            <a:r>
              <a:rPr lang="zh-CN" altLang="zh-CN" sz="2800" b="1" dirty="0"/>
              <a:t>且 </a:t>
            </a:r>
            <a:r>
              <a:rPr lang="en-US" altLang="zh-CN" sz="2800" b="1" i="1" dirty="0"/>
              <a:t>C </a:t>
            </a:r>
            <a:r>
              <a:rPr lang="en-US" altLang="zh-CN" sz="2800" b="1" dirty="0">
                <a:sym typeface="Symbol"/>
              </a:rPr>
              <a:t>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D </a:t>
            </a:r>
            <a:r>
              <a:rPr lang="zh-CN" altLang="zh-CN" sz="2800" b="1" dirty="0"/>
              <a:t>，则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-D</a:t>
            </a:r>
            <a:r>
              <a:rPr lang="en-US" altLang="zh-CN" sz="2800" b="1" i="1" dirty="0"/>
              <a:t> </a:t>
            </a:r>
            <a:r>
              <a:rPr lang="en-US" altLang="zh-CN" sz="2800" b="1" dirty="0">
                <a:sym typeface="Symbol"/>
              </a:rPr>
              <a:t></a:t>
            </a:r>
            <a:r>
              <a:rPr lang="en-US" altLang="zh-CN" sz="2800" b="1" dirty="0"/>
              <a:t> B-</a:t>
            </a:r>
            <a:r>
              <a:rPr lang="en-US" altLang="zh-CN" sz="2800" b="1" i="1" dirty="0"/>
              <a:t>C</a:t>
            </a:r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B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(A</a:t>
            </a:r>
            <a:r>
              <a:rPr kumimoji="1"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)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zh-CN" altLang="zh-CN" sz="2800" dirty="0"/>
          </a:p>
          <a:p>
            <a:pPr>
              <a:lnSpc>
                <a:spcPct val="115000"/>
              </a:lnSpc>
              <a:defRPr/>
            </a:pPr>
            <a:endParaRPr lang="zh-CN" altLang="en-US" sz="28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离散数学</Template>
  <TotalTime>13686</TotalTime>
  <Words>692</Words>
  <Application>Microsoft Office PowerPoint</Application>
  <PresentationFormat>全屏显示(4:3)</PresentationFormat>
  <Paragraphs>79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宋体</vt:lpstr>
      <vt:lpstr>Arial</vt:lpstr>
      <vt:lpstr>Arial Black</vt:lpstr>
      <vt:lpstr>Century Schoolbook</vt:lpstr>
      <vt:lpstr>Times New Roman</vt:lpstr>
      <vt:lpstr>Wingdings</vt:lpstr>
      <vt:lpstr>2_Pixel</vt:lpstr>
      <vt:lpstr>自定义设计方案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yang fang</cp:lastModifiedBy>
  <cp:revision>188</cp:revision>
  <cp:lastPrinted>1601-01-01T00:00:00Z</cp:lastPrinted>
  <dcterms:created xsi:type="dcterms:W3CDTF">2004-11-29T12:10:45Z</dcterms:created>
  <dcterms:modified xsi:type="dcterms:W3CDTF">2021-08-08T01:59:07Z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