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5"/>
  </p:notesMasterIdLst>
  <p:sldIdLst>
    <p:sldId id="316" r:id="rId2"/>
    <p:sldId id="260" r:id="rId3"/>
    <p:sldId id="332" r:id="rId4"/>
    <p:sldId id="331" r:id="rId5"/>
    <p:sldId id="320" r:id="rId6"/>
    <p:sldId id="261" r:id="rId7"/>
    <p:sldId id="262" r:id="rId8"/>
    <p:sldId id="263" r:id="rId9"/>
    <p:sldId id="321" r:id="rId10"/>
    <p:sldId id="333" r:id="rId11"/>
    <p:sldId id="264" r:id="rId12"/>
    <p:sldId id="322" r:id="rId13"/>
    <p:sldId id="319" r:id="rId14"/>
    <p:sldId id="265" r:id="rId15"/>
    <p:sldId id="324" r:id="rId16"/>
    <p:sldId id="266" r:id="rId17"/>
    <p:sldId id="267" r:id="rId18"/>
    <p:sldId id="323" r:id="rId19"/>
    <p:sldId id="335" r:id="rId20"/>
    <p:sldId id="313" r:id="rId21"/>
    <p:sldId id="286" r:id="rId22"/>
    <p:sldId id="287" r:id="rId23"/>
    <p:sldId id="288" r:id="rId24"/>
    <p:sldId id="290" r:id="rId25"/>
    <p:sldId id="291" r:id="rId26"/>
    <p:sldId id="304" r:id="rId27"/>
    <p:sldId id="292" r:id="rId28"/>
    <p:sldId id="293" r:id="rId29"/>
    <p:sldId id="294" r:id="rId30"/>
    <p:sldId id="295" r:id="rId31"/>
    <p:sldId id="296" r:id="rId32"/>
    <p:sldId id="298" r:id="rId33"/>
    <p:sldId id="299" r:id="rId34"/>
    <p:sldId id="300" r:id="rId35"/>
    <p:sldId id="301" r:id="rId36"/>
    <p:sldId id="302" r:id="rId37"/>
    <p:sldId id="303" r:id="rId38"/>
    <p:sldId id="325" r:id="rId39"/>
    <p:sldId id="326" r:id="rId40"/>
    <p:sldId id="307" r:id="rId41"/>
    <p:sldId id="308" r:id="rId42"/>
    <p:sldId id="309" r:id="rId43"/>
    <p:sldId id="315" r:id="rId44"/>
    <p:sldId id="311" r:id="rId45"/>
    <p:sldId id="310" r:id="rId46"/>
    <p:sldId id="312" r:id="rId47"/>
    <p:sldId id="318" r:id="rId48"/>
    <p:sldId id="305" r:id="rId49"/>
    <p:sldId id="306" r:id="rId50"/>
    <p:sldId id="327" r:id="rId51"/>
    <p:sldId id="328" r:id="rId52"/>
    <p:sldId id="334" r:id="rId53"/>
    <p:sldId id="330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EE8E00"/>
    <a:srgbClr val="D9FFFF"/>
    <a:srgbClr val="FFFFC1"/>
    <a:srgbClr val="FECCBE"/>
    <a:srgbClr val="F62F00"/>
    <a:srgbClr val="D6009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09" autoAdjust="0"/>
    <p:restoredTop sz="68597" autoAdjust="0"/>
  </p:normalViewPr>
  <p:slideViewPr>
    <p:cSldViewPr>
      <p:cViewPr varScale="1">
        <p:scale>
          <a:sx n="68" d="100"/>
          <a:sy n="68" d="100"/>
        </p:scale>
        <p:origin x="22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E5E7C4-969E-42AE-BFC9-4A780D1BE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ACE4DC-F651-4812-823E-0ACCF1B0AA1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B346F3-3FD9-452A-BA65-3DA6E7E8188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FEC0CA-D27B-467C-9DF6-5D8E7EE7C80E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935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00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260DCD-5EE1-4570-BB55-B39D6B179DDC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0EE29F-BE13-4068-910F-A895951E8244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276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7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7AA39F-2D51-4091-A495-71932A249009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D809DF-C456-4336-AB76-E8E34CB155F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C1C3F2-E716-4404-99FC-EB2BE7724967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523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D95878-CC05-4ADE-9A2E-83424C07DB76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032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98038A-B793-4BDE-A74E-E332DCAE893C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93031F-4895-49BF-A491-0107DF25B707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360A0B-34B2-4CBE-A679-CF106E65AFE9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F9103C-9C50-4C16-96D7-5546AC5132F3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5CBD35-1D02-4B07-9DEF-81B9EE9D38EE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931808-194E-4E08-A51E-8FD31295EE97}" type="slidenum">
              <a:rPr kumimoji="1" lang="en-US" altLang="zh-CN" smtClean="0">
                <a:latin typeface="Times New Roman" panose="02020603050405020304" pitchFamily="18" charset="0"/>
              </a:rPr>
              <a:pPr/>
              <a:t>3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5000"/>
              </a:lnSpc>
            </a:pPr>
            <a:endParaRPr lang="en-US" altLang="zh-CN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4E4CEB-BDF2-4CEA-ADE4-DF37DEC3987A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E931E5-D72F-4AF6-A2F5-2CD9F63CB747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380AD4-6026-4B3D-B15A-3976ED0AB0C8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885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CB42E2-40F9-42D5-8912-CF5C07B9F7D7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53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3C7B59-5457-46F4-8253-EEBD95FCEB33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4508BE-863A-4EAA-B562-5D2D699D6612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01E574-F07A-483F-B0EB-3B3E0396CBE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A805E2-6B8B-4EC3-A09B-12032B153307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E38A01-83B8-4E68-9482-9D93E343D37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b="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1C2769-856C-494F-AEA9-52DAFD508E3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91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5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5550F-F865-4C7E-A055-2BE6699BD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42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51F2-45A7-411A-93C1-570AFF3FE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0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54C5A-E451-4BEA-A5DE-F7D8AA3612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59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0747E-00D3-4D34-AA79-2B415C26E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56AB3-203C-4B63-8788-B89F8C5305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04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66BA-EA56-482D-B00D-5F04BCDC6D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08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8F495-D0C9-44E4-8EDD-3254D5D1A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53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54657-E669-48A1-83B7-26F229A686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0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C6F82-D568-48A6-BC93-1D10324A5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65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0E296-8F5D-4879-B63A-F63E5B20D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A9C80-8511-4077-B916-96ECB1EC0E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9B12D-B848-40D2-B37A-0D72F81861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13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26BB0-A511-43EF-90D5-B1AA9A8A6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5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42C68-90EC-4573-84D6-B76FCDF6B5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18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0DB1ABC-746B-41C3-BDF0-7D1BAD5FC9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-73025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35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9B7059-3317-450B-89BF-8B794B3B0B5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33375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b="1" kern="0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4400" b="1" kern="0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4400" b="1" kern="0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集合的基本概念和运算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1727200"/>
            <a:ext cx="8229600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/>
              <a:t>集合的基本概念</a:t>
            </a:r>
          </a:p>
          <a:p>
            <a:pPr marL="457200" indent="-457200" eaLnBrk="1" hangingPunct="1"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/>
              <a:t>集合的基本运算</a:t>
            </a:r>
          </a:p>
          <a:p>
            <a:pPr marL="457200" indent="-457200" eaLnBrk="1" hangingPunct="1"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/>
              <a:t>集合中元素的计数</a:t>
            </a:r>
          </a:p>
          <a:p>
            <a:pPr eaLnBrk="1" hangingPunct="1">
              <a:defRPr/>
            </a:pPr>
            <a:endParaRPr lang="en-US" altLang="zh-CN" b="1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B33E5D-51B8-4C23-A22C-4CC567EF984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656"/>
            <a:ext cx="7056437" cy="72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集合之间的关系（续）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7993062" cy="51847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相等</a:t>
            </a:r>
            <a:r>
              <a:rPr lang="zh-CN" altLang="en-US" b="1" dirty="0">
                <a:latin typeface="Times New Roman" pitchFamily="18" charset="0"/>
              </a:rPr>
              <a:t>：设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、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是两个集合，如果 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并且 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A,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则称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与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相等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，记作：</a:t>
            </a:r>
            <a:r>
              <a:rPr lang="en-US" altLang="zh-CN" b="1" i="1" dirty="0">
                <a:solidFill>
                  <a:srgbClr val="EA1404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EA1404"/>
                </a:solidFill>
                <a:latin typeface="Times New Roman" pitchFamily="18" charset="0"/>
              </a:rPr>
              <a:t> = </a:t>
            </a:r>
            <a:r>
              <a:rPr lang="en-US" altLang="zh-CN" b="1" i="1" dirty="0">
                <a:solidFill>
                  <a:srgbClr val="EA1404"/>
                </a:solidFill>
                <a:latin typeface="Times New Roman" pitchFamily="18" charset="0"/>
              </a:rPr>
              <a:t>B</a:t>
            </a:r>
            <a:r>
              <a:rPr lang="zh-CN" altLang="en-US" b="1" i="1" dirty="0">
                <a:latin typeface="Times New Roman" pitchFamily="18" charset="0"/>
              </a:rPr>
              <a:t>。</a:t>
            </a:r>
            <a:endParaRPr lang="en-US" altLang="zh-CN" b="1" i="1" dirty="0"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b="1" i="1" dirty="0">
              <a:solidFill>
                <a:srgbClr val="EA1404"/>
              </a:solidFill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符号化为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  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3366CC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相等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：</a:t>
            </a:r>
            <a:r>
              <a:rPr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 = </a:t>
            </a:r>
            <a:r>
              <a:rPr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A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不相等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： </a:t>
            </a:r>
            <a:r>
              <a:rPr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408539" y="617629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05767A-4D33-43BC-904C-E8F83DEB818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6159" y="188640"/>
            <a:ext cx="7272337" cy="865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空集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078787" cy="52927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空集 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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： 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不含任何元素的集合。</a:t>
            </a:r>
            <a:endParaRPr lang="zh-CN" altLang="en-US" sz="2800" b="1" dirty="0">
              <a:sym typeface="Symbol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sym typeface="Symbol" pitchFamily="18" charset="2"/>
              </a:rPr>
              <a:t>实例：集合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|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+1=0 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R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就是空集。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定理：</a:t>
            </a:r>
            <a:r>
              <a:rPr lang="zh-CN" altLang="en-US" sz="2800" b="1" dirty="0">
                <a:sym typeface="Symbol" pitchFamily="18" charset="2"/>
              </a:rPr>
              <a:t>空集是任何集合的子集。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333300"/>
                </a:solidFill>
                <a:sym typeface="Symbol" pitchFamily="18" charset="2"/>
              </a:rPr>
              <a:t>          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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  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</a:t>
            </a:r>
            <a:r>
              <a:rPr lang="en-US" altLang="zh-CN" sz="2800" b="1" i="1" dirty="0" err="1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 err="1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 err="1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sz="2800" b="1" dirty="0">
              <a:solidFill>
                <a:srgbClr val="333300"/>
              </a:solidFill>
              <a:sym typeface="Symbol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推论：</a:t>
            </a:r>
            <a:r>
              <a:rPr lang="zh-CN" altLang="en-US" sz="2800" b="1" dirty="0">
                <a:sym typeface="Symbol" pitchFamily="18" charset="2"/>
              </a:rPr>
              <a:t>空集是惟一的。</a:t>
            </a:r>
            <a:endParaRPr lang="en-US" altLang="zh-CN" sz="2800" b="1" dirty="0">
              <a:sym typeface="Symbol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证：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假设存在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itchFamily="18" charset="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和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，则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sym typeface="Symbol" pitchFamily="18" charset="2"/>
              </a:rPr>
              <a:t>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itchFamily="18" charset="2"/>
              </a:rPr>
              <a:t>2 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且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sym typeface="Symbol" pitchFamily="18" charset="2"/>
              </a:rPr>
              <a:t>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itchFamily="18" charset="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， 因此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sym typeface="Symbol" pitchFamily="18" charset="2"/>
              </a:rPr>
              <a:t>=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zh-CN" altLang="en-US" sz="2800" b="1" baseline="-25000" dirty="0">
                <a:solidFill>
                  <a:schemeClr val="tx2"/>
                </a:solidFill>
                <a:sym typeface="Symbol" pitchFamily="18" charset="2"/>
              </a:rPr>
              <a:t>。</a:t>
            </a:r>
            <a:endParaRPr lang="zh-CN" altLang="en-US" sz="2800" b="1" dirty="0">
              <a:solidFill>
                <a:schemeClr val="tx2"/>
              </a:solidFill>
              <a:sym typeface="Symbol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例：</a:t>
            </a:r>
            <a:r>
              <a:rPr lang="zh-CN" altLang="en-US" sz="2800" b="1" dirty="0">
                <a:sym typeface="Symbol" pitchFamily="18" charset="2"/>
              </a:rPr>
              <a:t>确定下列命题是否为真。（</a:t>
            </a:r>
            <a:r>
              <a:rPr lang="en-US" altLang="zh-CN" sz="2800" b="1" dirty="0">
                <a:sym typeface="Symbol" pitchFamily="18" charset="2"/>
              </a:rPr>
              <a:t>1</a:t>
            </a:r>
            <a:r>
              <a:rPr lang="zh-CN" altLang="en-US" sz="2800" b="1" dirty="0">
                <a:sym typeface="Symbol" pitchFamily="18" charset="2"/>
              </a:rPr>
              <a:t>） 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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）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    （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） 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</a:t>
            </a:r>
            <a:r>
              <a:rPr lang="en-US" altLang="zh-CN" sz="2800" b="1" dirty="0">
                <a:solidFill>
                  <a:schemeClr val="tx2"/>
                </a:solidFill>
                <a:sym typeface="Symbol" pitchFamily="18" charset="2"/>
              </a:rPr>
              <a:t>{}   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sym typeface="Symbol" pitchFamily="18" charset="2"/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）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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{}</a:t>
            </a:r>
            <a:endParaRPr lang="en-US" altLang="zh-CN" sz="2800" b="1" dirty="0">
              <a:sym typeface="Symbol" pitchFamily="18" charset="2"/>
            </a:endParaRPr>
          </a:p>
          <a:p>
            <a:pPr marL="0" indent="0" eaLnBrk="1" hangingPunct="1">
              <a:defRPr/>
            </a:pP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D93CB3-C7CD-459C-9F0A-1E562B4ABE9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8263"/>
            <a:ext cx="6913562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全集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876"/>
            <a:ext cx="8229600" cy="439261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全集 </a:t>
            </a: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：</a:t>
            </a:r>
            <a:r>
              <a:rPr lang="zh-CN" altLang="en-US" b="1" dirty="0">
                <a:solidFill>
                  <a:srgbClr val="333300"/>
                </a:solidFill>
                <a:sym typeface="Symbol" pitchFamily="18" charset="2"/>
              </a:rPr>
              <a:t>在一个</a:t>
            </a:r>
            <a:r>
              <a:rPr lang="zh-CN" altLang="en-US" b="1" u="sng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具体的问题</a:t>
            </a:r>
            <a:r>
              <a:rPr lang="zh-CN" altLang="en-US" b="1" dirty="0">
                <a:solidFill>
                  <a:srgbClr val="333300"/>
                </a:solidFill>
                <a:sym typeface="Symbol" pitchFamily="18" charset="2"/>
              </a:rPr>
              <a:t>中，如果所涉及的集合都是某个集合的子集，则称这个集合为</a:t>
            </a:r>
            <a:r>
              <a:rPr lang="zh-CN" altLang="en-US" b="1" dirty="0">
                <a:solidFill>
                  <a:srgbClr val="EA1404"/>
                </a:solidFill>
                <a:sym typeface="Symbol" pitchFamily="18" charset="2"/>
              </a:rPr>
              <a:t>全集</a:t>
            </a:r>
            <a:r>
              <a:rPr lang="zh-CN" altLang="en-US" b="1" dirty="0">
                <a:sym typeface="Symbol" pitchFamily="18" charset="2"/>
              </a:rPr>
              <a:t>，记作：</a:t>
            </a:r>
            <a:r>
              <a:rPr lang="zh-CN" altLang="en-US" b="1" dirty="0">
                <a:solidFill>
                  <a:srgbClr val="EA1404"/>
                </a:solidFill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（或</a:t>
            </a:r>
            <a:r>
              <a:rPr lang="en-US" altLang="zh-CN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）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。</a:t>
            </a:r>
            <a:r>
              <a:rPr lang="zh-CN" altLang="en-US" b="1" dirty="0">
                <a:solidFill>
                  <a:srgbClr val="333300"/>
                </a:solidFill>
                <a:sym typeface="Symbol" pitchFamily="18" charset="2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相对性：</a:t>
            </a:r>
            <a:r>
              <a:rPr lang="zh-CN" altLang="en-US" b="1" dirty="0">
                <a:solidFill>
                  <a:srgbClr val="333300"/>
                </a:solidFill>
                <a:sym typeface="Symbol" pitchFamily="18" charset="2"/>
              </a:rPr>
              <a:t>在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给定问题</a:t>
            </a:r>
            <a:r>
              <a:rPr lang="zh-CN" altLang="en-US" b="1" dirty="0">
                <a:solidFill>
                  <a:srgbClr val="333300"/>
                </a:solidFill>
                <a:sym typeface="Symbol" pitchFamily="18" charset="2"/>
              </a:rPr>
              <a:t>中，全集包含任何集合，即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E 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例：</a:t>
            </a: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整数集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可取作全集，</a:t>
            </a: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坐标平面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可取作全集。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9D79EB-0046-4798-84FD-CE425875F41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389977" y="2636912"/>
            <a:ext cx="807878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例</a:t>
            </a:r>
            <a:r>
              <a:rPr lang="zh-CN" altLang="en-US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   </a:t>
            </a:r>
            <a:r>
              <a:rPr lang="en-US" altLang="zh-CN" sz="2800" b="1" i="1" dirty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=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{a, b, c} ,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求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的全部子集</a:t>
            </a:r>
            <a:endParaRPr lang="zh-CN" altLang="en-US" sz="2800" b="1" dirty="0">
              <a:solidFill>
                <a:srgbClr val="333300"/>
              </a:solidFill>
              <a:latin typeface="Times New Roman" pitchFamily="18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Arial" charset="0"/>
              </a:rPr>
              <a:t>解 ：将</a:t>
            </a:r>
            <a:r>
              <a:rPr lang="en-US" altLang="zh-CN" sz="2800" b="1" dirty="0">
                <a:latin typeface="Arial" charset="0"/>
              </a:rPr>
              <a:t>A</a:t>
            </a:r>
            <a:r>
              <a:rPr lang="zh-CN" altLang="en-US" sz="2800" b="1" dirty="0">
                <a:latin typeface="Arial" charset="0"/>
              </a:rPr>
              <a:t>的子集从小到大分类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Arial" charset="0"/>
              </a:rPr>
              <a:t>        </a:t>
            </a:r>
            <a:r>
              <a:rPr lang="en-US" altLang="zh-CN" sz="2800" b="1" dirty="0">
                <a:latin typeface="Arial" charset="0"/>
              </a:rPr>
              <a:t>0</a:t>
            </a:r>
            <a:r>
              <a:rPr lang="zh-CN" altLang="en-US" sz="2800" b="1" dirty="0">
                <a:latin typeface="Arial" charset="0"/>
              </a:rPr>
              <a:t>元子集：</a:t>
            </a:r>
            <a:r>
              <a:rPr lang="zh-CN" altLang="en-US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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元子集：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{a},{b}, {c}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元子集：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a,b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},{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b,c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}, {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a,c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}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3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元子集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：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{a, b, c} </a:t>
            </a:r>
          </a:p>
        </p:txBody>
      </p:sp>
      <p:sp>
        <p:nvSpPr>
          <p:cNvPr id="203783" name="Text Box 7" descr="水滴"/>
          <p:cNvSpPr txBox="1">
            <a:spLocks noChangeArrowheads="1"/>
          </p:cNvSpPr>
          <p:nvPr/>
        </p:nvSpPr>
        <p:spPr bwMode="auto">
          <a:xfrm>
            <a:off x="600246" y="5614990"/>
            <a:ext cx="8081964" cy="535531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ym typeface="Symbol" panose="05050102010706020507" pitchFamily="18" charset="2"/>
              </a:rPr>
              <a:t>结论：对于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zh-CN" altLang="en-US" b="1" dirty="0">
                <a:sym typeface="Symbol" panose="05050102010706020507" pitchFamily="18" charset="2"/>
              </a:rPr>
              <a:t>元集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zh-CN" altLang="en-US" b="1" dirty="0">
                <a:sym typeface="Symbol" panose="05050102010706020507" pitchFamily="18" charset="2"/>
              </a:rPr>
              <a:t>，不同的子集总数有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zh-CN" altLang="en-US" b="1" dirty="0">
                <a:sym typeface="Symbol" panose="05050102010706020507" pitchFamily="18" charset="2"/>
              </a:rPr>
              <a:t>个</a:t>
            </a:r>
            <a:endParaRPr lang="en-US" altLang="zh-CN" b="1" baseline="30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9977" y="1346275"/>
            <a:ext cx="8502503" cy="109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Symbol" pitchFamily="18" charset="2"/>
              </a:rPr>
              <a:t>n</a:t>
            </a: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Symbol" pitchFamily="18" charset="2"/>
              </a:rPr>
              <a:t>元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Symbol" pitchFamily="18" charset="2"/>
              </a:rPr>
              <a:t>集</a:t>
            </a:r>
            <a:r>
              <a:rPr lang="zh-CN" altLang="en-US" sz="32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：</a:t>
            </a:r>
            <a:r>
              <a:rPr lang="zh-CN" altLang="en-US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含有</a:t>
            </a:r>
            <a:r>
              <a:rPr lang="en-US" altLang="zh-CN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n</a:t>
            </a:r>
            <a:r>
              <a:rPr lang="zh-CN" altLang="en-US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个元素的集合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Symbol" pitchFamily="18" charset="2"/>
              </a:rPr>
              <a:t>m</a:t>
            </a: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Symbol" pitchFamily="18" charset="2"/>
              </a:rPr>
              <a:t>元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Symbol" pitchFamily="18" charset="2"/>
              </a:rPr>
              <a:t>子集</a:t>
            </a:r>
            <a:r>
              <a:rPr lang="zh-CN" altLang="en-US" sz="32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：</a:t>
            </a:r>
            <a:r>
              <a:rPr lang="zh-CN" altLang="en-US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含有</a:t>
            </a:r>
            <a:r>
              <a:rPr lang="en-US" altLang="zh-CN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m</a:t>
            </a:r>
            <a:r>
              <a:rPr lang="zh-CN" altLang="en-US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个元素的子集（</a:t>
            </a:r>
            <a:r>
              <a:rPr lang="en-US" altLang="zh-CN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m</a:t>
            </a:r>
            <a:r>
              <a:rPr lang="zh-CN" altLang="en-US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≤</a:t>
            </a:r>
            <a:r>
              <a:rPr lang="en-US" altLang="zh-CN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n</a:t>
            </a:r>
            <a:r>
              <a:rPr lang="zh-CN" altLang="en-US" sz="2800" b="1" dirty="0">
                <a:solidFill>
                  <a:srgbClr val="333300"/>
                </a:solidFill>
                <a:latin typeface="Arial" charset="0"/>
                <a:sym typeface="Symbol" pitchFamily="18" charset="2"/>
              </a:rPr>
              <a:t>）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3095" y="260648"/>
            <a:ext cx="7200900" cy="7207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幂集</a:t>
            </a:r>
            <a:endParaRPr lang="zh-CN" altLang="en-US" sz="4000" b="1" kern="0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466136" y="615895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DBCEF6-AEC2-4387-924D-1ACF159CA55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095" y="260648"/>
            <a:ext cx="7200900" cy="72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幂集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7848600" cy="520337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</a:rPr>
              <a:t>的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全体子集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</a:rPr>
              <a:t>构成的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集合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</a:rPr>
              <a:t>叫作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的幂集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</a:rPr>
              <a:t> ，记作</a:t>
            </a:r>
            <a:r>
              <a:rPr lang="en-US" altLang="zh-CN" b="1" i="1" dirty="0">
                <a:solidFill>
                  <a:srgbClr val="F62F00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rgbClr val="F62F00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F62F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F62F00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i="1" dirty="0">
                <a:solidFill>
                  <a:schemeClr val="tx2"/>
                </a:solidFill>
                <a:latin typeface="Times New Roman" pitchFamily="18" charset="0"/>
              </a:rPr>
              <a:t>            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= {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|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 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如果 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|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| = 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，则 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|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)| = 2</a:t>
            </a:r>
            <a:r>
              <a:rPr lang="en-US" altLang="zh-CN" b="1" i="1" baseline="30000" dirty="0">
                <a:solidFill>
                  <a:srgbClr val="333300"/>
                </a:solidFill>
                <a:latin typeface="Times New Roman" pitchFamily="18" charset="0"/>
              </a:rPr>
              <a:t>n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r>
              <a:rPr lang="en-US" altLang="zh-CN" b="1" i="1" dirty="0">
                <a:solidFill>
                  <a:schemeClr val="bg2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) = 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({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}) =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({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, 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}}) =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({1,{2,3}})=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2555776" y="4032000"/>
            <a:ext cx="84670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  <a:sym typeface="Symbol" pitchFamily="18" charset="2"/>
              </a:rPr>
              <a:t>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}</a:t>
            </a:r>
            <a:endParaRPr lang="zh-CN" altLang="en-US" sz="3200" b="1" kern="0" dirty="0">
              <a:solidFill>
                <a:srgbClr val="FF0000"/>
              </a:solidFill>
              <a:latin typeface="Times New Roman" pitchFamily="18" charset="0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3808" y="4572000"/>
            <a:ext cx="171393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</a:rPr>
              <a:t> 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  <a:sym typeface="Symbol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</a:rPr>
              <a:t>,{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  <a:sym typeface="Symbol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</a:rPr>
              <a:t>}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574140" y="5112000"/>
            <a:ext cx="474200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</a:rPr>
              <a:t> 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  <a:sym typeface="Symbol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</a:rPr>
              <a:t>,{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  <a:sym typeface="Symbol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</a:rPr>
              <a:t>}, {{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  <a:sym typeface="Symbol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</a:rPr>
              <a:t>}} ,{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  <a:sym typeface="Symbol" pitchFamily="18" charset="2"/>
              </a:rPr>
              <a:t>, 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</a:rPr>
              <a:t>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  <a:sym typeface="Symbol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</a:rPr>
              <a:t>}}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416799" y="5616000"/>
            <a:ext cx="4517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</a:rPr>
              <a:t> 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itchFamily="18" charset="0"/>
                <a:ea typeface="宋体"/>
                <a:sym typeface="Symbol" pitchFamily="18" charset="2"/>
              </a:rPr>
              <a:t>,{1},{{2,3}},{1,{2,3}}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宋体"/>
                <a:sym typeface="Symbol" pitchFamily="18" charset="2"/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99F5AC-78C5-4D37-9078-CDBE30DCC24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23528" y="260648"/>
            <a:ext cx="32400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3366CC"/>
                </a:solidFill>
                <a:ea typeface="黑体" panose="02010609060101010101" pitchFamily="49" charset="-122"/>
              </a:rPr>
              <a:t>课堂练习</a:t>
            </a:r>
            <a:r>
              <a:rPr lang="en-US" altLang="zh-CN" sz="4000" b="1" dirty="0">
                <a:solidFill>
                  <a:srgbClr val="3366CC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4000" b="1" dirty="0">
                <a:solidFill>
                  <a:srgbClr val="3366CC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575617" y="1375026"/>
            <a:ext cx="6696075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计算幂集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P(A):</a:t>
            </a:r>
          </a:p>
          <a:p>
            <a:pPr eaLnBrk="1" hangingPunct="1">
              <a:buClrTx/>
              <a:buSzTx/>
              <a:buFontTx/>
              <a:buAutoNum type="arabicParenR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A={{1},1}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2) A={{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},0,1}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72760" y="3284984"/>
            <a:ext cx="7705725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b="1" dirty="0"/>
              <a:t>解：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>
                <a:latin typeface="Times New Roman" panose="02020603050405020304" pitchFamily="18" charset="0"/>
              </a:rPr>
              <a:t>P(A)={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,{{1}},{1},{{1},1}}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P(A)={,{{}},{0},{1},{{},0},{{},1},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{0,1},{{},0,1}}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BCC64E-A280-4D90-A22D-6AFEB4A9244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3.2  </a:t>
            </a:r>
            <a:r>
              <a:rPr lang="zh-CN" altLang="en-US" b="1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集合的基本运算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97" y="1484784"/>
            <a:ext cx="7067550" cy="38862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集合基本运算的定义</a:t>
            </a:r>
          </a:p>
          <a:p>
            <a:pPr eaLnBrk="1" hangingPunct="1">
              <a:buNone/>
            </a:pPr>
            <a:r>
              <a:rPr lang="zh-CN" altLang="en-US" b="1" dirty="0"/>
              <a:t>       </a:t>
            </a:r>
            <a:r>
              <a:rPr lang="zh-CN" altLang="en-US" b="1" dirty="0">
                <a:sym typeface="Symbol" panose="05050102010706020507" pitchFamily="18" charset="2"/>
              </a:rPr>
              <a:t>          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文氏图（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John Venn</a:t>
            </a:r>
            <a:r>
              <a:rPr lang="zh-CN" altLang="en-US" b="1" dirty="0">
                <a:sym typeface="Symbol" panose="05050102010706020507" pitchFamily="18" charset="2"/>
              </a:rPr>
              <a:t>）</a:t>
            </a: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例题</a:t>
            </a: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集合运算的算律</a:t>
            </a: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集合包含或恒等式的证明</a:t>
            </a:r>
          </a:p>
          <a:p>
            <a:pPr eaLnBrk="1" hangingPunct="1"/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716CF9-3B75-4488-B3EC-0415DBA23E5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88640"/>
            <a:ext cx="7200900" cy="9350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集合基本运算的定义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674" y="1364014"/>
            <a:ext cx="9301894" cy="595341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并</a:t>
            </a:r>
            <a:r>
              <a:rPr lang="zh-CN" altLang="en-US" b="1" dirty="0">
                <a:latin typeface="Times New Roman" panose="02020603050405020304" pitchFamily="18" charset="0"/>
              </a:rPr>
              <a:t>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{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交</a:t>
            </a:r>
            <a:r>
              <a:rPr lang="zh-CN" altLang="en-US" b="1" dirty="0">
                <a:latin typeface="Times New Roman" panose="02020603050405020304" pitchFamily="18" charset="0"/>
              </a:rPr>
              <a:t>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{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相对补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{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}=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solidFill>
                  <a:srgbClr val="3366CC"/>
                </a:solidFill>
                <a:sym typeface="Symbol" panose="05050102010706020507" pitchFamily="18" charset="2"/>
              </a:rPr>
              <a:t>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绝对补</a:t>
            </a:r>
            <a:r>
              <a:rPr lang="zh-CN" altLang="en-US" b="1" dirty="0"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= {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b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A</a:t>
            </a:r>
            <a:r>
              <a:rPr lang="en-US" altLang="zh-CN" b="1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                    ( 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A)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对称差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endParaRPr lang="en-US" altLang="zh-CN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        = 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)(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095B21-9708-40E2-8EC8-AA087E8647B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2305"/>
            <a:ext cx="7272338" cy="10080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集合基本运算的定义（续）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260368"/>
            <a:ext cx="8424862" cy="544523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</a:rPr>
              <a:t>E={0,1,2,3,4}, A= {1,2,3} , B= {1,4} , C= {3}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latin typeface="Times New Roman" panose="02020603050405020304" pitchFamily="18" charset="0"/>
              </a:rPr>
              <a:t>B=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</a:rPr>
              <a:t>B =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zh-CN" altLang="en-US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zh-CN" altLang="en-US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endParaRPr lang="en-US" altLang="zh-CN" b="1" dirty="0">
              <a:solidFill>
                <a:srgbClr val="33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endParaRPr lang="en-US" altLang="zh-CN" b="1" dirty="0">
              <a:solidFill>
                <a:srgbClr val="33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i="1" dirty="0">
                <a:latin typeface="Times New Roman" panose="02020603050405020304" pitchFamily="18" charset="0"/>
              </a:rPr>
              <a:t>B= 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i="1" dirty="0">
                <a:latin typeface="Times New Roman" panose="02020603050405020304" pitchFamily="18" charset="0"/>
              </a:rPr>
              <a:t>B =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=       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b="1" dirty="0">
                <a:latin typeface="Times New Roman" panose="02020603050405020304" pitchFamily="18" charset="0"/>
              </a:rPr>
              <a:t> B=        </a:t>
            </a:r>
          </a:p>
        </p:txBody>
      </p:sp>
      <p:sp>
        <p:nvSpPr>
          <p:cNvPr id="2" name="矩形 1"/>
          <p:cNvSpPr/>
          <p:nvPr/>
        </p:nvSpPr>
        <p:spPr>
          <a:xfrm>
            <a:off x="2123728" y="1976043"/>
            <a:ext cx="3042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{1,2,3,4} = 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B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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A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67744" y="2582327"/>
            <a:ext cx="201689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{1}=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B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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A</a:t>
            </a: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2167" y="3301712"/>
            <a:ext cx="1124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{2,3}</a:t>
            </a:r>
            <a:r>
              <a:rPr lang="zh-CN" alt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6016" y="3306309"/>
            <a:ext cx="713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{4}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07371" y="3301712"/>
            <a:ext cx="52290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3200" b="1" kern="0" dirty="0">
                <a:solidFill>
                  <a:srgbClr val="3333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7" name="矩形 6"/>
          <p:cNvSpPr/>
          <p:nvPr/>
        </p:nvSpPr>
        <p:spPr>
          <a:xfrm>
            <a:off x="2205482" y="4019193"/>
            <a:ext cx="2961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A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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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B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= {2,3}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70523" y="4696275"/>
            <a:ext cx="3655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{2,3}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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{4}= {2,3,4}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92838" y="5344924"/>
            <a:ext cx="398859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{1,2,3,4}- {1} = {2,3,4}</a:t>
            </a:r>
          </a:p>
        </p:txBody>
      </p:sp>
      <p:sp>
        <p:nvSpPr>
          <p:cNvPr id="10" name="矩形 9"/>
          <p:cNvSpPr/>
          <p:nvPr/>
        </p:nvSpPr>
        <p:spPr>
          <a:xfrm>
            <a:off x="1826005" y="6060075"/>
            <a:ext cx="1124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{0,4}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50648" y="6060074"/>
            <a:ext cx="1431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{0,2,3}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095B21-9708-40E2-8EC8-AA087E8647B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2305"/>
            <a:ext cx="7272338" cy="10080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集合基本运算的定义（续）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260368"/>
            <a:ext cx="8424862" cy="476092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例：下列集合运算中正确的是？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(1)  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0" eaLnBrk="1" hangingPunct="1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(2)  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,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}}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{{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}}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marL="514350" lvl="0" indent="-514350" eaLnBrk="1" hangingPunct="1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(3)  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,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}}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,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}}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514350" lvl="0" indent="-514350" eaLnBrk="1" hangingPunct="1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,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}}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{{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}}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514350" lvl="0" indent="-514350" eaLnBrk="1" hangingPunct="1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(5)  x {x} 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{{x}}</a:t>
            </a:r>
          </a:p>
          <a:p>
            <a:pPr marL="514350" lvl="0" indent="-514350" eaLnBrk="1" hangingPunct="1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(6)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{x} 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x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 A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/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4000" y="6192000"/>
            <a:ext cx="3676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</a:rPr>
              <a:t>答：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</a:rPr>
              <a:t>(2) (5) (6) </a:t>
            </a:r>
            <a:r>
              <a:rPr lang="zh-CN" alt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</a:rPr>
              <a:t>正确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0DC191-8705-45DB-BC5B-0F5DB2DE86A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  </a:t>
            </a:r>
            <a:r>
              <a:rPr lang="zh-CN" altLang="en-US" b="1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集合的基本概念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167187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333300"/>
                </a:solidFill>
              </a:rPr>
              <a:t> </a:t>
            </a:r>
            <a:r>
              <a:rPr lang="zh-CN" altLang="en-US" b="1">
                <a:solidFill>
                  <a:srgbClr val="333300"/>
                </a:solidFill>
              </a:rPr>
              <a:t>集合的定义与表示</a:t>
            </a:r>
          </a:p>
          <a:p>
            <a:pPr eaLnBrk="1" hangingPunct="1"/>
            <a:r>
              <a:rPr lang="zh-CN" altLang="en-US" b="1">
                <a:solidFill>
                  <a:srgbClr val="333300"/>
                </a:solidFill>
              </a:rPr>
              <a:t> 集合与元素</a:t>
            </a:r>
          </a:p>
          <a:p>
            <a:pPr eaLnBrk="1" hangingPunct="1"/>
            <a:r>
              <a:rPr lang="zh-CN" altLang="en-US" b="1">
                <a:solidFill>
                  <a:srgbClr val="333300"/>
                </a:solidFill>
              </a:rPr>
              <a:t> 集合之间的关系</a:t>
            </a:r>
          </a:p>
          <a:p>
            <a:pPr eaLnBrk="1" hangingPunct="1"/>
            <a:r>
              <a:rPr lang="zh-CN" altLang="en-US" b="1">
                <a:solidFill>
                  <a:srgbClr val="333300"/>
                </a:solidFill>
              </a:rPr>
              <a:t> 空集</a:t>
            </a:r>
          </a:p>
          <a:p>
            <a:pPr eaLnBrk="1" hangingPunct="1"/>
            <a:r>
              <a:rPr lang="zh-CN" altLang="en-US" b="1">
                <a:solidFill>
                  <a:srgbClr val="333300"/>
                </a:solidFill>
              </a:rPr>
              <a:t> 全集</a:t>
            </a:r>
          </a:p>
          <a:p>
            <a:pPr eaLnBrk="1" hangingPunct="1"/>
            <a:r>
              <a:rPr lang="zh-CN" altLang="en-US" b="1">
                <a:solidFill>
                  <a:srgbClr val="333300"/>
                </a:solidFill>
              </a:rPr>
              <a:t> 幂集</a:t>
            </a:r>
          </a:p>
          <a:p>
            <a:pPr lvl="1" eaLnBrk="1" hangingPunct="1"/>
            <a:endParaRPr lang="zh-CN" altLang="en-US" sz="3200" b="1"/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C0EE3A-0707-4D3C-8936-2B89E8E2B70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文氏图表示</a:t>
            </a:r>
          </a:p>
        </p:txBody>
      </p:sp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6581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56E5ED-6022-404A-AC85-7863ABA651C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关于运算的说明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运算顺序：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幂集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优先，其他由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括号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确定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并和交运算可以推广到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有穷个集合</a:t>
            </a:r>
            <a:r>
              <a:rPr lang="zh-CN" altLang="en-US" b="1" dirty="0">
                <a:latin typeface="Times New Roman" panose="02020603050405020304" pitchFamily="18" charset="0"/>
              </a:rPr>
              <a:t>上，即</a:t>
            </a: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= {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= {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某些重要结果      </a:t>
            </a: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b="1" dirty="0">
                <a:latin typeface="Times New Roman" panose="02020603050405020304" pitchFamily="18" charset="0"/>
              </a:rPr>
              <a:t>（后面证明）</a:t>
            </a: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E3D126-A554-4F36-8B60-F28EA68B4CC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819" name="Rectangle 7"/>
          <p:cNvSpPr>
            <a:spLocks noChangeArrowheads="1"/>
          </p:cNvSpPr>
          <p:nvPr/>
        </p:nvSpPr>
        <p:spPr bwMode="auto">
          <a:xfrm>
            <a:off x="395288" y="5084763"/>
            <a:ext cx="4752975" cy="4333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只有一、二年级的学生才爱好体育运动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95288" y="1339850"/>
            <a:ext cx="8353425" cy="1584325"/>
          </a:xfrm>
          <a:prstGeom prst="rect">
            <a:avLst/>
          </a:prstGeom>
          <a:solidFill>
            <a:srgbClr val="FFFFC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81075"/>
            <a:ext cx="8496300" cy="2160588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3366CC"/>
                </a:solidFill>
              </a:rPr>
              <a:t> </a:t>
            </a:r>
            <a:r>
              <a:rPr lang="en-US" altLang="zh-CN" sz="2800" b="1"/>
              <a:t>F</a:t>
            </a:r>
            <a:r>
              <a:rPr lang="en-US" altLang="zh-CN" sz="2400" b="1"/>
              <a:t>:   </a:t>
            </a:r>
            <a:r>
              <a:rPr lang="zh-CN" altLang="en-US" sz="2400" b="1"/>
              <a:t>一年级大学生的集合          </a:t>
            </a:r>
            <a:r>
              <a:rPr lang="en-US" altLang="zh-CN" sz="2400" b="1"/>
              <a:t>S</a:t>
            </a:r>
            <a:r>
              <a:rPr lang="zh-CN" altLang="en-US" sz="2400" b="1"/>
              <a:t>：二年级大学生的集合</a:t>
            </a:r>
            <a:br>
              <a:rPr lang="zh-CN" altLang="en-US" sz="2400" b="1"/>
            </a:br>
            <a:r>
              <a:rPr lang="zh-CN" altLang="en-US" sz="2400" b="1"/>
              <a:t> </a:t>
            </a:r>
            <a:r>
              <a:rPr lang="en-US" altLang="zh-CN" sz="2400" b="1"/>
              <a:t>R</a:t>
            </a:r>
            <a:r>
              <a:rPr lang="zh-CN" altLang="en-US" sz="2400" b="1"/>
              <a:t>：计算机系学生的集合           </a:t>
            </a:r>
            <a:r>
              <a:rPr lang="en-US" altLang="zh-CN" sz="2400" b="1"/>
              <a:t>M</a:t>
            </a:r>
            <a:r>
              <a:rPr lang="zh-CN" altLang="en-US" sz="2400" b="1"/>
              <a:t>：数学系学生的集合</a:t>
            </a:r>
            <a:br>
              <a:rPr lang="zh-CN" altLang="en-US" sz="2400" b="1"/>
            </a:br>
            <a:r>
              <a:rPr lang="zh-CN" altLang="en-US" sz="2400" b="1"/>
              <a:t> </a:t>
            </a:r>
            <a:r>
              <a:rPr lang="en-US" altLang="zh-CN" sz="2400" b="1"/>
              <a:t>T</a:t>
            </a:r>
            <a:r>
              <a:rPr lang="zh-CN" altLang="en-US" sz="2400" b="1"/>
              <a:t>：选修离散数学的学生的集合</a:t>
            </a:r>
            <a:br>
              <a:rPr lang="zh-CN" altLang="en-US" sz="2400" b="1"/>
            </a:br>
            <a:r>
              <a:rPr lang="zh-CN" altLang="en-US" sz="2400" b="1"/>
              <a:t> </a:t>
            </a:r>
            <a:r>
              <a:rPr lang="en-US" altLang="zh-CN" sz="2400" b="1"/>
              <a:t>L</a:t>
            </a:r>
            <a:r>
              <a:rPr lang="zh-CN" altLang="en-US" sz="2400" b="1"/>
              <a:t>：爱好文学学生的集合            </a:t>
            </a:r>
            <a:r>
              <a:rPr lang="en-US" altLang="zh-CN" sz="2400" b="1"/>
              <a:t>P</a:t>
            </a:r>
            <a:r>
              <a:rPr lang="zh-CN" altLang="en-US" sz="2400" b="1"/>
              <a:t>：爱好体育运动学生的集合</a:t>
            </a:r>
            <a:endParaRPr lang="zh-CN" altLang="en-US" sz="4000" b="1"/>
          </a:p>
        </p:txBody>
      </p: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6732588" y="3117850"/>
            <a:ext cx="1654175" cy="406400"/>
          </a:xfrm>
          <a:prstGeom prst="rect">
            <a:avLst/>
          </a:prstGeom>
          <a:solidFill>
            <a:srgbClr val="FECC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T</a:t>
            </a:r>
            <a:r>
              <a:rPr lang="en-US" altLang="zh-CN" sz="2000" b="1">
                <a:sym typeface="Symbol" panose="05050102010706020507" pitchFamily="18" charset="2"/>
              </a:rPr>
              <a:t>(MR)S</a:t>
            </a:r>
          </a:p>
        </p:txBody>
      </p:sp>
      <p:sp>
        <p:nvSpPr>
          <p:cNvPr id="34823" name="Text Box 12"/>
          <p:cNvSpPr txBox="1">
            <a:spLocks noChangeArrowheads="1"/>
          </p:cNvSpPr>
          <p:nvPr/>
        </p:nvSpPr>
        <p:spPr bwMode="auto">
          <a:xfrm>
            <a:off x="6732588" y="3670300"/>
            <a:ext cx="1366837" cy="406400"/>
          </a:xfrm>
          <a:prstGeom prst="rect">
            <a:avLst/>
          </a:prstGeom>
          <a:solidFill>
            <a:srgbClr val="FECC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RS </a:t>
            </a:r>
            <a:r>
              <a:rPr lang="en-US" altLang="zh-CN" sz="2000" b="1"/>
              <a:t>T</a:t>
            </a:r>
          </a:p>
        </p:txBody>
      </p:sp>
      <p:sp>
        <p:nvSpPr>
          <p:cNvPr id="34824" name="Text Box 13"/>
          <p:cNvSpPr txBox="1">
            <a:spLocks noChangeArrowheads="1"/>
          </p:cNvSpPr>
          <p:nvPr/>
        </p:nvSpPr>
        <p:spPr bwMode="auto">
          <a:xfrm>
            <a:off x="6732588" y="4292600"/>
            <a:ext cx="1944687" cy="406400"/>
          </a:xfrm>
          <a:prstGeom prst="rect">
            <a:avLst/>
          </a:prstGeom>
          <a:solidFill>
            <a:srgbClr val="FECC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(MF)T=</a:t>
            </a:r>
          </a:p>
        </p:txBody>
      </p:sp>
      <p:sp>
        <p:nvSpPr>
          <p:cNvPr id="34825" name="Text Box 14"/>
          <p:cNvSpPr txBox="1">
            <a:spLocks noChangeArrowheads="1"/>
          </p:cNvSpPr>
          <p:nvPr/>
        </p:nvSpPr>
        <p:spPr bwMode="auto">
          <a:xfrm>
            <a:off x="6732588" y="4941888"/>
            <a:ext cx="1368425" cy="406400"/>
          </a:xfrm>
          <a:prstGeom prst="rect">
            <a:avLst/>
          </a:prstGeom>
          <a:solidFill>
            <a:srgbClr val="FECCBE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M</a:t>
            </a:r>
            <a:r>
              <a:rPr lang="en-US" altLang="zh-CN" sz="2000" b="1">
                <a:sym typeface="Symbol" panose="05050102010706020507" pitchFamily="18" charset="2"/>
              </a:rPr>
              <a:t>LP</a:t>
            </a:r>
          </a:p>
        </p:txBody>
      </p:sp>
      <p:sp>
        <p:nvSpPr>
          <p:cNvPr id="34826" name="Text Box 15"/>
          <p:cNvSpPr txBox="1">
            <a:spLocks noChangeArrowheads="1"/>
          </p:cNvSpPr>
          <p:nvPr/>
        </p:nvSpPr>
        <p:spPr bwMode="auto">
          <a:xfrm>
            <a:off x="6732588" y="5565775"/>
            <a:ext cx="1065212" cy="406400"/>
          </a:xfrm>
          <a:prstGeom prst="rect">
            <a:avLst/>
          </a:prstGeom>
          <a:solidFill>
            <a:srgbClr val="FECCBE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P</a:t>
            </a:r>
            <a:r>
              <a:rPr lang="en-US" altLang="zh-CN" sz="2000" b="1">
                <a:sym typeface="Symbol" panose="05050102010706020507" pitchFamily="18" charset="2"/>
              </a:rPr>
              <a:t>FS</a:t>
            </a:r>
          </a:p>
        </p:txBody>
      </p:sp>
      <p:sp>
        <p:nvSpPr>
          <p:cNvPr id="34827" name="Text Box 16"/>
          <p:cNvSpPr txBox="1">
            <a:spLocks noChangeArrowheads="1"/>
          </p:cNvSpPr>
          <p:nvPr/>
        </p:nvSpPr>
        <p:spPr bwMode="auto">
          <a:xfrm>
            <a:off x="6732588" y="6142038"/>
            <a:ext cx="1612900" cy="406400"/>
          </a:xfrm>
          <a:prstGeom prst="rect">
            <a:avLst/>
          </a:prstGeom>
          <a:solidFill>
            <a:srgbClr val="FECCBE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S</a:t>
            </a:r>
            <a:r>
              <a:rPr lang="en-US" altLang="zh-CN" sz="2000" b="1">
                <a:sym typeface="Symbol" panose="05050102010706020507" pitchFamily="18" charset="2"/>
              </a:rPr>
              <a:t>(MR)P</a:t>
            </a:r>
          </a:p>
        </p:txBody>
      </p:sp>
      <p:sp>
        <p:nvSpPr>
          <p:cNvPr id="34828" name="Rectangle 17"/>
          <p:cNvSpPr>
            <a:spLocks noChangeArrowheads="1"/>
          </p:cNvSpPr>
          <p:nvPr/>
        </p:nvSpPr>
        <p:spPr bwMode="auto">
          <a:xfrm>
            <a:off x="395288" y="5734050"/>
            <a:ext cx="4608512" cy="708025"/>
          </a:xfrm>
          <a:prstGeom prst="rect">
            <a:avLst/>
          </a:prstGeom>
          <a:solidFill>
            <a:srgbClr val="D9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除去数学和计算机系的二年级学生外都不选修离散数学</a:t>
            </a:r>
          </a:p>
        </p:txBody>
      </p:sp>
      <p:sp>
        <p:nvSpPr>
          <p:cNvPr id="34829" name="Text Box 18"/>
          <p:cNvSpPr txBox="1">
            <a:spLocks noChangeArrowheads="1"/>
          </p:cNvSpPr>
          <p:nvPr/>
        </p:nvSpPr>
        <p:spPr bwMode="auto">
          <a:xfrm>
            <a:off x="395288" y="350205"/>
            <a:ext cx="17812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4830" name="Rectangle 19"/>
          <p:cNvSpPr>
            <a:spLocks noChangeArrowheads="1"/>
          </p:cNvSpPr>
          <p:nvPr/>
        </p:nvSpPr>
        <p:spPr bwMode="auto">
          <a:xfrm>
            <a:off x="395288" y="3194050"/>
            <a:ext cx="4897437" cy="406400"/>
          </a:xfrm>
          <a:prstGeom prst="rect">
            <a:avLst/>
          </a:prstGeom>
          <a:solidFill>
            <a:srgbClr val="D9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所有计算机系二年级学生都选修离散数学</a:t>
            </a:r>
          </a:p>
        </p:txBody>
      </p:sp>
      <p:sp>
        <p:nvSpPr>
          <p:cNvPr id="34831" name="Rectangle 20"/>
          <p:cNvSpPr>
            <a:spLocks noChangeArrowheads="1"/>
          </p:cNvSpPr>
          <p:nvPr/>
        </p:nvSpPr>
        <p:spPr bwMode="auto">
          <a:xfrm>
            <a:off x="395288" y="3841750"/>
            <a:ext cx="4897437" cy="406400"/>
          </a:xfrm>
          <a:prstGeom prst="rect">
            <a:avLst/>
          </a:prstGeom>
          <a:solidFill>
            <a:srgbClr val="D9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数学系一年级的学生都没有选修离散数学</a:t>
            </a:r>
          </a:p>
        </p:txBody>
      </p:sp>
      <p:sp>
        <p:nvSpPr>
          <p:cNvPr id="34832" name="Rectangle 21"/>
          <p:cNvSpPr>
            <a:spLocks noChangeArrowheads="1"/>
          </p:cNvSpPr>
          <p:nvPr/>
        </p:nvSpPr>
        <p:spPr bwMode="auto">
          <a:xfrm>
            <a:off x="395288" y="4489450"/>
            <a:ext cx="4681537" cy="406400"/>
          </a:xfrm>
          <a:prstGeom prst="rect">
            <a:avLst/>
          </a:prstGeom>
          <a:solidFill>
            <a:srgbClr val="D9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数学系学生或爱好文学或爱好体育运动</a:t>
            </a:r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5292725" y="3429000"/>
            <a:ext cx="1366838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2" name="Line 30"/>
          <p:cNvSpPr>
            <a:spLocks noChangeShapeType="1"/>
          </p:cNvSpPr>
          <p:nvPr/>
        </p:nvSpPr>
        <p:spPr bwMode="auto">
          <a:xfrm>
            <a:off x="5292725" y="4076700"/>
            <a:ext cx="1366838" cy="4318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>
            <a:off x="5219700" y="4724400"/>
            <a:ext cx="1439863" cy="433388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4" name="Line 32"/>
          <p:cNvSpPr>
            <a:spLocks noChangeShapeType="1"/>
          </p:cNvSpPr>
          <p:nvPr/>
        </p:nvSpPr>
        <p:spPr bwMode="auto">
          <a:xfrm>
            <a:off x="5219700" y="5300663"/>
            <a:ext cx="1370013" cy="4318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 flipV="1">
            <a:off x="5003800" y="3357563"/>
            <a:ext cx="1655763" cy="287972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267CDF-E72D-4805-9A6B-FBD87A6FBA1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843" name="Text Box 9"/>
          <p:cNvSpPr txBox="1">
            <a:spLocks noChangeArrowheads="1"/>
          </p:cNvSpPr>
          <p:nvPr/>
        </p:nvSpPr>
        <p:spPr bwMode="auto">
          <a:xfrm>
            <a:off x="429256" y="396875"/>
            <a:ext cx="140643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3366CC"/>
                </a:solidFill>
              </a:rPr>
              <a:t> </a:t>
            </a:r>
          </a:p>
        </p:txBody>
      </p:sp>
      <p:grpSp>
        <p:nvGrpSpPr>
          <p:cNvPr id="35844" name="Group 23"/>
          <p:cNvGrpSpPr>
            <a:grpSpLocks/>
          </p:cNvGrpSpPr>
          <p:nvPr/>
        </p:nvGrpSpPr>
        <p:grpSpPr bwMode="auto">
          <a:xfrm>
            <a:off x="428625" y="1182687"/>
            <a:ext cx="8874124" cy="4799011"/>
            <a:chOff x="270" y="745"/>
            <a:chExt cx="5590" cy="3023"/>
          </a:xfrm>
        </p:grpSpPr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270" y="745"/>
              <a:ext cx="5590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700" b="1" dirty="0">
                  <a:latin typeface="Times New Roman" panose="02020603050405020304" pitchFamily="18" charset="0"/>
                </a:rPr>
                <a:t>分别对条件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(1)</a:t>
              </a:r>
              <a:r>
                <a:rPr lang="zh-CN" altLang="en-US" sz="2700" b="1" dirty="0">
                  <a:latin typeface="Times New Roman" panose="02020603050405020304" pitchFamily="18" charset="0"/>
                </a:rPr>
                <a:t>到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(5)</a:t>
              </a:r>
              <a:r>
                <a:rPr lang="zh-CN" altLang="en-US" sz="2700" b="1" dirty="0">
                  <a:latin typeface="Times New Roman" panose="02020603050405020304" pitchFamily="18" charset="0"/>
                </a:rPr>
                <a:t>，确定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X </a:t>
              </a:r>
              <a:r>
                <a:rPr lang="zh-CN" altLang="en-US" sz="2700" b="1" dirty="0">
                  <a:latin typeface="Times New Roman" panose="02020603050405020304" pitchFamily="18" charset="0"/>
                </a:rPr>
                <a:t>集合与下述那些集合相等。 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7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7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= { 1, 2, …, 8, 9 }, 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7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= { 2, 4, 6, 8 }, 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700" b="1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= { 1, 3, 5, 7, 9 },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700" b="1" baseline="-25000" dirty="0">
                  <a:latin typeface="Times New Roman" panose="02020603050405020304" pitchFamily="18" charset="0"/>
                </a:rPr>
                <a:t>4 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= { 3, 4, 5 }, 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700" b="1" baseline="-25000" dirty="0">
                  <a:latin typeface="Times New Roman" panose="02020603050405020304" pitchFamily="18" charset="0"/>
                </a:rPr>
                <a:t>5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= { 3, 5 }          </a:t>
              </a:r>
            </a:p>
          </p:txBody>
        </p:sp>
        <p:grpSp>
          <p:nvGrpSpPr>
            <p:cNvPr id="35851" name="Group 22"/>
            <p:cNvGrpSpPr>
              <a:grpSpLocks/>
            </p:cNvGrpSpPr>
            <p:nvPr/>
          </p:nvGrpSpPr>
          <p:grpSpPr bwMode="auto">
            <a:xfrm>
              <a:off x="431" y="1965"/>
              <a:ext cx="2585" cy="1803"/>
              <a:chOff x="431" y="1983"/>
              <a:chExt cx="2585" cy="1803"/>
            </a:xfrm>
          </p:grpSpPr>
          <p:sp>
            <p:nvSpPr>
              <p:cNvPr id="35852" name="Text Box 11"/>
              <p:cNvSpPr txBox="1">
                <a:spLocks noChangeArrowheads="1"/>
              </p:cNvSpPr>
              <p:nvPr/>
            </p:nvSpPr>
            <p:spPr bwMode="auto">
              <a:xfrm>
                <a:off x="431" y="1983"/>
                <a:ext cx="2585" cy="1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AutoNum type="arabicParenBoth"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若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=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  </a:t>
                </a:r>
                <a:r>
                  <a:rPr lang="zh-CN" alt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则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AutoNum type="arabicParenBoth"/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若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=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则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AutoNum type="arabicParenBoth"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若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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   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  </a:t>
                </a:r>
                <a:r>
                  <a:rPr lang="zh-CN" alt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则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AutoNum type="arabicParenBoth"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若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=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  </a:t>
                </a:r>
                <a:r>
                  <a:rPr lang="zh-CN" alt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则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AutoNum type="arabicParenBoth"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若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   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则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pic>
            <p:nvPicPr>
              <p:cNvPr id="35853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1" y="2818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854" name="Picture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1" y="3493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3538686" y="3248024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A4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>
                <a:solidFill>
                  <a:srgbClr val="0000A4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4356000" y="378000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4212000" y="4320000"/>
            <a:ext cx="155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3492000" y="4896000"/>
            <a:ext cx="1128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4248000" y="5436000"/>
            <a:ext cx="268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, ... , </a:t>
            </a: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都不等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1" grpId="0"/>
      <p:bldP spid="144402" grpId="0"/>
      <p:bldP spid="144403" grpId="0"/>
      <p:bldP spid="144404" grpId="0"/>
      <p:bldP spid="1444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BBA192-51CC-4CF8-A8A4-FA486591FBD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50588" name="Group 60"/>
          <p:cNvGraphicFramePr>
            <a:graphicFrameLocks noGrp="1"/>
          </p:cNvGraphicFramePr>
          <p:nvPr/>
        </p:nvGraphicFramePr>
        <p:xfrm>
          <a:off x="539750" y="1412875"/>
          <a:ext cx="8135938" cy="219404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交换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7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幂等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0591" name="Group 63"/>
          <p:cNvGraphicFramePr>
            <a:graphicFrameLocks noGrp="1"/>
          </p:cNvGraphicFramePr>
          <p:nvPr/>
        </p:nvGraphicFramePr>
        <p:xfrm>
          <a:off x="539750" y="3860800"/>
          <a:ext cx="8135938" cy="2103437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)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吸收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0576" name="Rectangle 48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561263" cy="10080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集合运算的算律</a:t>
            </a: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611188" y="6092825"/>
            <a:ext cx="5186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>
              <a:solidFill>
                <a:srgbClr val="F62F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E97A2-8C1E-42FB-89CA-2D7EF9188A2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集合运算的算律（续）</a:t>
            </a:r>
          </a:p>
        </p:txBody>
      </p:sp>
      <p:graphicFrame>
        <p:nvGraphicFramePr>
          <p:cNvPr id="151610" name="Group 5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7586155"/>
              </p:ext>
            </p:extLst>
          </p:nvPr>
        </p:nvGraphicFramePr>
        <p:xfrm>
          <a:off x="539552" y="1484784"/>
          <a:ext cx="7561263" cy="1862139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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)=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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)=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双重否定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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612" name="Group 6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7305910"/>
              </p:ext>
            </p:extLst>
          </p:nvPr>
        </p:nvGraphicFramePr>
        <p:xfrm>
          <a:off x="539551" y="3654661"/>
          <a:ext cx="7561263" cy="22860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补元律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零律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同一律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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否定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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         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21619" y="6243935"/>
            <a:ext cx="411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补充：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A=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     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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99F41E-E0F5-4C51-A0D5-3DAB7C3A1E9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1498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集合包含或相等的证明方法</a:t>
            </a:r>
          </a:p>
        </p:txBody>
      </p:sp>
      <p:sp>
        <p:nvSpPr>
          <p:cNvPr id="16589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27698" y="1548606"/>
            <a:ext cx="4038600" cy="3790950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chemeClr val="bg2"/>
                </a:solidFill>
              </a:rPr>
              <a:t>证明</a:t>
            </a:r>
            <a:r>
              <a:rPr lang="zh-CN" altLang="en-US" sz="3200" b="1" i="1" dirty="0">
                <a:solidFill>
                  <a:schemeClr val="bg2"/>
                </a:solidFill>
              </a:rPr>
              <a:t> 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定义法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包含传递法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等价条件法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反证法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并交运算法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sp>
        <p:nvSpPr>
          <p:cNvPr id="165892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514850" y="1548606"/>
            <a:ext cx="4038600" cy="4167187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chemeClr val="bg2"/>
                </a:solidFill>
              </a:rPr>
              <a:t>证明 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</a:p>
          <a:p>
            <a:pPr lvl="1" eaLnBrk="1" hangingPunct="1"/>
            <a:r>
              <a:rPr lang="zh-CN" altLang="en-US" sz="2800" b="1" dirty="0"/>
              <a:t>定义法</a:t>
            </a:r>
          </a:p>
          <a:p>
            <a:pPr lvl="1" eaLnBrk="1" hangingPunct="1"/>
            <a:r>
              <a:rPr lang="zh-CN" altLang="en-US" sz="2800" b="1" dirty="0"/>
              <a:t>等式代入法</a:t>
            </a:r>
          </a:p>
          <a:p>
            <a:pPr lvl="1" eaLnBrk="1" hangingPunct="1"/>
            <a:r>
              <a:rPr lang="zh-CN" altLang="en-US" sz="2800" b="1" dirty="0"/>
              <a:t>反证法</a:t>
            </a:r>
          </a:p>
          <a:p>
            <a:pPr lvl="1" eaLnBrk="1" hangingPunct="1"/>
            <a:r>
              <a:rPr lang="zh-CN" altLang="en-US" sz="2800" b="1" dirty="0"/>
              <a:t>运算法</a:t>
            </a:r>
          </a:p>
          <a:p>
            <a:pPr lvl="1" eaLnBrk="1" hangingPunct="1"/>
            <a:endParaRPr lang="zh-CN" altLang="en-US" sz="2800" b="1" dirty="0"/>
          </a:p>
          <a:p>
            <a:pPr lvl="2" eaLnBrk="1" hangingPunct="1"/>
            <a:endParaRPr lang="en-US" altLang="zh-CN" sz="2800" b="1" dirty="0"/>
          </a:p>
        </p:txBody>
      </p:sp>
      <p:sp>
        <p:nvSpPr>
          <p:cNvPr id="165893" name="Text Box 1029"/>
          <p:cNvSpPr txBox="1">
            <a:spLocks noChangeArrowheads="1"/>
          </p:cNvSpPr>
          <p:nvPr/>
        </p:nvSpPr>
        <p:spPr bwMode="auto">
          <a:xfrm>
            <a:off x="399328" y="5339556"/>
            <a:ext cx="6840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以上的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代表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集合公式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CDE741-C2E5-415D-BE6D-52814A5A4A5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3568" y="2050271"/>
            <a:ext cx="5527800" cy="652472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任取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 …  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5473700" cy="1079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集合包含的证明</a:t>
            </a:r>
            <a:endParaRPr lang="en-US" altLang="zh-CN" sz="4000" b="1" i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4779" y="3086844"/>
            <a:ext cx="7272337" cy="3262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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101940"/>
            <a:ext cx="54737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定义法</a:t>
            </a:r>
            <a:r>
              <a:rPr lang="zh-CN" altLang="en-US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 </a:t>
            </a:r>
            <a:r>
              <a:rPr lang="en-US" altLang="zh-CN" sz="3600" b="1" i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3600" b="1" i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CEFB56-6D20-4EFE-97DE-5EFEECD4E32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42" y="1248700"/>
            <a:ext cx="8229600" cy="708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包含传递法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 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564129" y="3140968"/>
            <a:ext cx="812267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A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所以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2954" y="2120245"/>
            <a:ext cx="7946575" cy="604778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找到集合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满足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，从而有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AB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A177E4-E5E9-4B33-8962-EC4857EB70B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482972" y="1228681"/>
            <a:ext cx="7376664" cy="865188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利用包含的等价条件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 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585119" y="2780927"/>
            <a:ext cx="7427401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因此，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命题得证</a:t>
            </a:r>
            <a:endParaRPr lang="zh-CN" altLang="en-US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2622" y="2093868"/>
            <a:ext cx="7359899" cy="687059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AB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 B=B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B=A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A-B=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Text Box 2050"/>
          <p:cNvSpPr txBox="1">
            <a:spLocks noChangeArrowheads="1"/>
          </p:cNvSpPr>
          <p:nvPr/>
        </p:nvSpPr>
        <p:spPr bwMode="auto">
          <a:xfrm>
            <a:off x="251520" y="1333177"/>
            <a:ext cx="8552041" cy="40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lnSpc>
                <a:spcPct val="115000"/>
              </a:lnSpc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58850">
              <a:lnSpc>
                <a:spcPct val="115000"/>
              </a:lnSpc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8850">
              <a:lnSpc>
                <a:spcPct val="115000"/>
              </a:lnSpc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58850">
              <a:lnSpc>
                <a:spcPct val="115000"/>
              </a:lnSpc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8850">
              <a:lnSpc>
                <a:spcPct val="115000"/>
              </a:lnSpc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u="none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集合是集合论的原始概念</a:t>
            </a:r>
            <a:r>
              <a:rPr lang="en-US" altLang="zh-CN" sz="3200" b="0" u="none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3200" u="none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不能精确定义。</a:t>
            </a:r>
            <a:endParaRPr lang="en-US" altLang="zh-CN" sz="3200" u="none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97351" name="Text Box 2055"/>
          <p:cNvSpPr txBox="1">
            <a:spLocks noChangeArrowheads="1"/>
          </p:cNvSpPr>
          <p:nvPr/>
        </p:nvSpPr>
        <p:spPr bwMode="auto">
          <a:xfrm>
            <a:off x="272197" y="2443000"/>
            <a:ext cx="8077200" cy="108267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r>
              <a:rPr kumimoji="1" lang="en-US" altLang="zh-CN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由一些可以相互区分的</a:t>
            </a:r>
            <a:r>
              <a:rPr kumimoji="1" lang="zh-CN" alt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任意</a:t>
            </a:r>
            <a:r>
              <a:rPr kumimoji="1" lang="zh-CN" altLang="en-US" sz="28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个体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汇集在一起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     所组成的一个整体</a:t>
            </a:r>
            <a:r>
              <a:rPr kumimoji="1" lang="zh-CN" altLang="en-US" sz="2800" b="1" dirty="0">
                <a:solidFill>
                  <a:srgbClr val="9900CC"/>
                </a:solidFill>
                <a:latin typeface="宋体" panose="02010600030101010101" pitchFamily="2" charset="-122"/>
              </a:rPr>
              <a:t>。</a:t>
            </a:r>
            <a:endParaRPr kumimoji="1" lang="en-US" altLang="zh-CN" sz="2800" b="1" dirty="0">
              <a:solidFill>
                <a:srgbClr val="9900CC"/>
              </a:solidFill>
              <a:latin typeface="宋体" panose="02010600030101010101" pitchFamily="2" charset="-122"/>
            </a:endParaRPr>
          </a:p>
        </p:txBody>
      </p:sp>
      <p:sp>
        <p:nvSpPr>
          <p:cNvPr id="697352" name="AutoShape 2056"/>
          <p:cNvSpPr>
            <a:spLocks noChangeArrowheads="1"/>
          </p:cNvSpPr>
          <p:nvPr/>
        </p:nvSpPr>
        <p:spPr bwMode="auto">
          <a:xfrm>
            <a:off x="4788024" y="3640913"/>
            <a:ext cx="4240213" cy="1643527"/>
          </a:xfrm>
          <a:prstGeom prst="wedgeRectCallout">
            <a:avLst>
              <a:gd name="adj1" fmla="val -38879"/>
              <a:gd name="adj2" fmla="val -96798"/>
            </a:avLst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元素不必具有共同性质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元素可具体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可抽象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元素还可以是集合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7360" name="Text Box 2064"/>
          <p:cNvSpPr txBox="1">
            <a:spLocks noChangeArrowheads="1"/>
          </p:cNvSpPr>
          <p:nvPr/>
        </p:nvSpPr>
        <p:spPr bwMode="auto">
          <a:xfrm>
            <a:off x="429782" y="3857318"/>
            <a:ext cx="1087157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例如</a:t>
            </a:r>
            <a:r>
              <a:rPr kumimoji="1" lang="en-US" altLang="zh-CN" sz="2800" b="1" dirty="0">
                <a:solidFill>
                  <a:srgbClr val="800000"/>
                </a:solidFill>
                <a:latin typeface="+mn-ea"/>
                <a:ea typeface="+mn-ea"/>
              </a:rPr>
              <a:t>: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  <p:sp>
        <p:nvSpPr>
          <p:cNvPr id="697361" name="Text Box 2065"/>
          <p:cNvSpPr txBox="1">
            <a:spLocks noChangeArrowheads="1"/>
          </p:cNvSpPr>
          <p:nvPr/>
        </p:nvSpPr>
        <p:spPr bwMode="auto">
          <a:xfrm>
            <a:off x="1637869" y="3863668"/>
            <a:ext cx="234872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教室里的桌椅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  <p:sp>
        <p:nvSpPr>
          <p:cNvPr id="697362" name="Text Box 2066"/>
          <p:cNvSpPr txBox="1">
            <a:spLocks noChangeArrowheads="1"/>
          </p:cNvSpPr>
          <p:nvPr/>
        </p:nvSpPr>
        <p:spPr bwMode="auto">
          <a:xfrm>
            <a:off x="1637869" y="4457393"/>
            <a:ext cx="234872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图书馆的藏书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  <p:sp>
        <p:nvSpPr>
          <p:cNvPr id="697363" name="Text Box 2067"/>
          <p:cNvSpPr txBox="1">
            <a:spLocks noChangeArrowheads="1"/>
          </p:cNvSpPr>
          <p:nvPr/>
        </p:nvSpPr>
        <p:spPr bwMode="auto">
          <a:xfrm>
            <a:off x="1615644" y="5011431"/>
            <a:ext cx="234872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自然数的全体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  <p:sp>
        <p:nvSpPr>
          <p:cNvPr id="697364" name="Text Box 2068"/>
          <p:cNvSpPr txBox="1">
            <a:spLocks noChangeArrowheads="1"/>
          </p:cNvSpPr>
          <p:nvPr/>
        </p:nvSpPr>
        <p:spPr bwMode="auto">
          <a:xfrm>
            <a:off x="1615644" y="5600393"/>
            <a:ext cx="2709396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直线上的所有点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  <p:sp>
        <p:nvSpPr>
          <p:cNvPr id="697366" name="AutoShape 2070"/>
          <p:cNvSpPr>
            <a:spLocks noChangeArrowheads="1"/>
          </p:cNvSpPr>
          <p:nvPr/>
        </p:nvSpPr>
        <p:spPr bwMode="auto">
          <a:xfrm>
            <a:off x="6660257" y="1911859"/>
            <a:ext cx="863600" cy="523875"/>
          </a:xfrm>
          <a:prstGeom prst="wedgeRectCallout">
            <a:avLst>
              <a:gd name="adj1" fmla="val -115828"/>
              <a:gd name="adj2" fmla="val 68199"/>
            </a:avLst>
          </a:prstGeom>
          <a:solidFill>
            <a:srgbClr val="FFFF99">
              <a:alpha val="50195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</a:t>
            </a:r>
            <a:endParaRPr kumimoji="1" lang="zh-CN" altLang="en-US" sz="2800" dirty="0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697367" name="AutoShape 2071"/>
          <p:cNvSpPr>
            <a:spLocks/>
          </p:cNvSpPr>
          <p:nvPr/>
        </p:nvSpPr>
        <p:spPr bwMode="auto">
          <a:xfrm flipH="1">
            <a:off x="1404000" y="4068000"/>
            <a:ext cx="236373" cy="2592000"/>
          </a:xfrm>
          <a:prstGeom prst="rightBrace">
            <a:avLst>
              <a:gd name="adj1" fmla="val 832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51520" y="140280"/>
            <a:ext cx="6840537" cy="863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集合的定义</a:t>
            </a:r>
          </a:p>
        </p:txBody>
      </p:sp>
      <p:sp>
        <p:nvSpPr>
          <p:cNvPr id="13" name="Text Box 2068"/>
          <p:cNvSpPr txBox="1">
            <a:spLocks noChangeArrowheads="1"/>
          </p:cNvSpPr>
          <p:nvPr/>
        </p:nvSpPr>
        <p:spPr bwMode="auto">
          <a:xfrm>
            <a:off x="1656000" y="6192000"/>
            <a:ext cx="3744088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+mn-ea"/>
                <a:ea typeface="+mn-ea"/>
              </a:rPr>
              <a:t>26</a:t>
            </a:r>
            <a:r>
              <a:rPr kumimoji="1" lang="zh-CN" altLang="en-US" sz="2800" b="1" dirty="0">
                <a:latin typeface="+mn-ea"/>
                <a:ea typeface="+mn-ea"/>
              </a:rPr>
              <a:t>个英文字母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51" grpId="0" animBg="1"/>
      <p:bldP spid="697352" grpId="0" animBg="1" autoUpdateAnimBg="0"/>
      <p:bldP spid="697360" grpId="0" autoUpdateAnimBg="0"/>
      <p:bldP spid="697361" grpId="0" autoUpdateAnimBg="0"/>
      <p:bldP spid="697362" grpId="0" autoUpdateAnimBg="0"/>
      <p:bldP spid="697363" grpId="0" autoUpdateAnimBg="0"/>
      <p:bldP spid="697364" grpId="0" autoUpdateAnimBg="0"/>
      <p:bldP spid="697366" grpId="0" animBg="1" autoUpdateAnimBg="0"/>
      <p:bldP spid="697367" grpId="0" animBg="1"/>
      <p:bldP spid="1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F5832-9AC7-460C-9F57-4D0C8CF63E9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505" y="1234151"/>
            <a:ext cx="8229600" cy="678904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反证法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 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518230" y="3161494"/>
            <a:ext cx="9166338" cy="362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  假设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不成立，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则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B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则与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矛盾；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则与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矛盾。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1237" y="2014588"/>
            <a:ext cx="7924135" cy="1045372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欲证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AB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，假设命题不成立，必存在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xB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，然后推出矛盾。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8010E4-DA78-4C8C-A279-9DC2DAAEA36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69812" y="260648"/>
            <a:ext cx="8229600" cy="51646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利用已知包含式并交运算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540981" y="2720581"/>
            <a:ext cx="7559411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7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上式两边求并，得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11560" y="904481"/>
            <a:ext cx="7128792" cy="1816100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由已知包含式通过运算产生新的包含式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B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B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Z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 , S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SBW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 , S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SBW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6A571F-F067-4EDE-B782-7EAFE55828B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4725144"/>
            <a:ext cx="7272337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证明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（吸收律）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证   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88770"/>
            <a:ext cx="8229600" cy="6492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集合相等的证明</a:t>
            </a:r>
            <a:endParaRPr lang="en-US" altLang="zh-CN" sz="4000" b="1" i="1" dirty="0">
              <a:solidFill>
                <a:srgbClr val="3366CC"/>
              </a:solidFill>
              <a:latin typeface="Times New Roman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043608" y="1944000"/>
            <a:ext cx="4752975" cy="2598738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任取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… 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… 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8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或者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…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61487" y="1139128"/>
            <a:ext cx="82296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1.</a:t>
            </a:r>
            <a:r>
              <a:rPr lang="zh-CN" altLang="en-US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定义法证明</a:t>
            </a:r>
            <a:r>
              <a:rPr lang="en-US" altLang="zh-CN" sz="3600" b="1" i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i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5B8BA7-20CC-4A8B-8F32-3D3DD9B68CF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81405"/>
            <a:ext cx="8229600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等式替换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000" y="2772000"/>
            <a:ext cx="7761288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例</a:t>
            </a:r>
            <a:r>
              <a:rPr lang="en-US" altLang="zh-CN" b="1" dirty="0">
                <a:solidFill>
                  <a:schemeClr val="bg2"/>
                </a:solidFill>
              </a:rPr>
              <a:t>9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（吸收律）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证   </a:t>
            </a:r>
            <a:r>
              <a:rPr lang="en-US" altLang="zh-CN" sz="2800" b="1" dirty="0">
                <a:solidFill>
                  <a:schemeClr val="bg2"/>
                </a:solidFill>
              </a:rPr>
              <a:t>(</a:t>
            </a:r>
            <a:r>
              <a:rPr lang="zh-CN" altLang="en-US" sz="2800" b="1" dirty="0">
                <a:solidFill>
                  <a:schemeClr val="bg2"/>
                </a:solidFill>
              </a:rPr>
              <a:t>假设交换律、分配律、同一律、零律成立</a:t>
            </a:r>
            <a:r>
              <a:rPr lang="en-US" altLang="zh-CN" sz="2800" b="1" dirty="0">
                <a:solidFill>
                  <a:schemeClr val="bg2"/>
                </a:solidFill>
              </a:rPr>
              <a:t>)</a:t>
            </a:r>
            <a:endParaRPr lang="en-US" altLang="zh-CN" sz="2800" b="1" i="1" dirty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</a:rPr>
              <a:t>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同一律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  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分配律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零律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同一律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611560" y="2018030"/>
            <a:ext cx="7416824" cy="584200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不断进行代入化简，最终得到两边相等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9C5A7B-3407-43E9-AD1E-12C7C43858B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896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反证法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73016"/>
            <a:ext cx="8229600" cy="2808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  </a:t>
            </a:r>
            <a:r>
              <a:rPr lang="zh-CN" altLang="en-US" b="1" dirty="0">
                <a:solidFill>
                  <a:schemeClr val="bg2"/>
                </a:solidFill>
              </a:rPr>
              <a:t>证明以下等价条件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     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b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(1)               (2)                (3)             (4)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证明顺序：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(2), (2) (3), (3) (4), (4) (1)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85053" y="2060848"/>
            <a:ext cx="8229600" cy="1274763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假设 </a:t>
            </a:r>
            <a:r>
              <a:rPr lang="en-US" altLang="zh-CN" b="1" i="1" dirty="0">
                <a:latin typeface="Times New Roman" panose="02020603050405020304" pitchFamily="18" charset="0"/>
              </a:rPr>
              <a:t>A=B </a:t>
            </a:r>
            <a:r>
              <a:rPr lang="zh-CN" altLang="en-US" b="1" dirty="0">
                <a:latin typeface="Times New Roman" panose="02020603050405020304" pitchFamily="18" charset="0"/>
              </a:rPr>
              <a:t>不成立，则存在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</a:rPr>
              <a:t>使得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，或者</a:t>
            </a:r>
            <a:r>
              <a:rPr lang="zh-CN" altLang="en-US" b="1" dirty="0">
                <a:latin typeface="Times New Roman" panose="02020603050405020304" pitchFamily="18" charset="0"/>
              </a:rPr>
              <a:t>存在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</a:rPr>
              <a:t>使得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，然后推出矛盾。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633626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08991" y="633626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等式替换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30745" y="629233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反证法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34203" y="627494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反证法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14BEE1-79AC-4A53-8193-1E4F393C3B5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097" y="1268760"/>
            <a:ext cx="8207375" cy="25193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(2)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（定义法）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显然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，下面证明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因此有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综合上述（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）得证。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39750" y="4191000"/>
            <a:ext cx="4721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(2) (3)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（等式替换）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（将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代入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091D5-3CCC-4C49-9FBE-9E0C9DDC91C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268413"/>
            <a:ext cx="7437437" cy="24479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(3) (4)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（反证法）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假设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即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，那么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从而与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矛盾。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703263" y="3644900"/>
            <a:ext cx="6461125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(4) (1)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（反证法）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假设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不成立，那么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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与条件（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）矛盾。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37CB68-76CF-4743-8D41-3DB4205E0CE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523480" y="177007"/>
            <a:ext cx="7797800" cy="10842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集合运算法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证明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8123" y="2708920"/>
            <a:ext cx="8148637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C=B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C=B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A=B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 由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C=B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C=B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得到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)-(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)-(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从而有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A=B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（消去律）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消去律证明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C=B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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=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 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A=B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38163" y="1212850"/>
            <a:ext cx="7848559" cy="1274195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由已知等式通过运算产生新的等式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A=B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B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B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A-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=B-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endParaRPr lang="en-US" altLang="zh-CN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45A33E-4D88-47A1-AA30-814ED36A4B5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229600" cy="1027112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3366CC"/>
                </a:solidFill>
                <a:ea typeface="黑体" panose="02010609060101010101" pitchFamily="49" charset="-122"/>
              </a:rPr>
              <a:t>课堂练习</a:t>
            </a:r>
            <a:r>
              <a:rPr lang="en-US" altLang="zh-CN" sz="4000" b="1" dirty="0">
                <a:solidFill>
                  <a:srgbClr val="3366CC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4000" b="1" dirty="0">
                <a:solidFill>
                  <a:srgbClr val="3366CC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402" y="1484784"/>
            <a:ext cx="82296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b="1" dirty="0">
                <a:latin typeface="+mn-ea"/>
              </a:rPr>
              <a:t>设</a:t>
            </a:r>
            <a:r>
              <a:rPr lang="en-US" altLang="zh-CN" b="1" dirty="0">
                <a:latin typeface="+mn-ea"/>
              </a:rPr>
              <a:t>A</a:t>
            </a:r>
            <a:r>
              <a:rPr lang="zh-CN" altLang="en-US" b="1" dirty="0">
                <a:latin typeface="+mn-ea"/>
              </a:rPr>
              <a:t>和</a:t>
            </a:r>
            <a:r>
              <a:rPr lang="en-US" altLang="zh-CN" b="1" dirty="0">
                <a:latin typeface="+mn-ea"/>
              </a:rPr>
              <a:t>B</a:t>
            </a:r>
            <a:r>
              <a:rPr lang="zh-CN" altLang="en-US" b="1" dirty="0">
                <a:latin typeface="+mn-ea"/>
              </a:rPr>
              <a:t>是两个集合，证明：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1) 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=P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2)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A-(B ∪C) =(A-B) ∩(A-C)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4AF47-7872-4743-AB95-2916929B5D9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467544" y="420704"/>
            <a:ext cx="1728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证明：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611560" y="1238282"/>
            <a:ext cx="74898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）任取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所以：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755576" y="3886200"/>
            <a:ext cx="7705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A-(B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C)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 (B 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(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(A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B) 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C)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(A-B)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(A-C)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5977B5-218A-453D-93B8-54508684AE8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6840537" cy="86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集合的表示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45657" y="1351692"/>
            <a:ext cx="8569325" cy="548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集合的表示：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32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sz="3200" b="1" dirty="0">
              <a:solidFill>
                <a:srgbClr val="333300"/>
              </a:solidFill>
              <a:latin typeface="Times New Roman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列元素法：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</a:rPr>
              <a:t>列出集合的所有元素，元素之间用逗号隔开，并用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{ }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</a:rPr>
              <a:t>括起来 ，例如：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={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c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d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 }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 a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rgbClr val="333300"/>
              </a:solidFill>
              <a:latin typeface="Times New Roman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谓词表示法：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</a:rPr>
              <a:t>用谓词概括集合中元素的属性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</a:rPr>
              <a:t>      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B=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{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x | P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) }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</a:rPr>
              <a:t>由使得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</a:rPr>
              <a:t>为真的全体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</a:rPr>
              <a:t>构成。 </a:t>
            </a:r>
            <a:endParaRPr lang="en-US" altLang="zh-CN" sz="2800" b="1" dirty="0">
              <a:solidFill>
                <a:srgbClr val="33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</a:rPr>
              <a:t>     例如：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- 3x + 2 = 0 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xR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333300"/>
                </a:solidFill>
                <a:latin typeface="Times New Roman" pitchFamily="18" charset="0"/>
              </a:rPr>
              <a:t>            </a:t>
            </a: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972791" y="1988840"/>
            <a:ext cx="6623545" cy="10668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用</a:t>
            </a:r>
            <a:r>
              <a:rPr kumimoji="1"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大写字母</a:t>
            </a:r>
            <a:r>
              <a:rPr kumimoji="1"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: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A, B, C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表示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集合</a:t>
            </a:r>
            <a:endParaRPr kumimoji="1" lang="en-US" altLang="zh-CN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用</a:t>
            </a:r>
            <a:r>
              <a:rPr kumimoji="1"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小写字母</a:t>
            </a:r>
            <a:r>
              <a:rPr kumimoji="1"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: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a, b, c,...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表示</a:t>
            </a:r>
            <a:r>
              <a:rPr kumimoji="1"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sym typeface="Webdings" panose="05030102010509060703" pitchFamily="18" charset="2"/>
              </a:rPr>
              <a:t>集合元素</a:t>
            </a:r>
            <a:endParaRPr lang="en-US" altLang="zh-CN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9F3811-F7F0-49E3-B7FD-01DD105BFCC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/>
              <a:t>集合的基数与有穷集合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/>
              <a:t>包含排斥原理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/>
              <a:t>有穷集的计数</a:t>
            </a:r>
          </a:p>
          <a:p>
            <a:pPr eaLnBrk="1" hangingPunct="1"/>
            <a:endParaRPr lang="en-US" altLang="zh-CN" b="1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zh-CN" altLang="en-US" b="1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集合中元素的计数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916AF9-F2EA-4E15-BDCF-AC3D05DD8D5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971" y="2812403"/>
            <a:ext cx="8229600" cy="168038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有穷集的实例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},     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card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|=3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+1=0,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},   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card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|=0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集合的基数与有穷集合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405946"/>
            <a:ext cx="8229600" cy="126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集合 </a:t>
            </a:r>
            <a:r>
              <a:rPr lang="en-US" altLang="zh-CN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的基数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：集合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中的</a:t>
            </a:r>
            <a:r>
              <a:rPr lang="zh-CN" altLang="en-US" sz="2800" b="1" u="sng" kern="0" dirty="0">
                <a:latin typeface="Times New Roman" panose="02020603050405020304" pitchFamily="18" charset="0"/>
              </a:rPr>
              <a:t>元素数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kern="0" dirty="0" err="1">
                <a:latin typeface="Times New Roman" panose="02020603050405020304" pitchFamily="18" charset="0"/>
              </a:rPr>
              <a:t>card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A</a:t>
            </a:r>
            <a:endParaRPr lang="en-US" altLang="zh-CN" sz="2800" b="1" i="1" kern="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有穷集 </a:t>
            </a:r>
            <a:r>
              <a:rPr lang="en-US" altLang="zh-CN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： </a:t>
            </a:r>
            <a:r>
              <a:rPr lang="en-US" altLang="zh-CN" sz="2800" b="1" kern="0" dirty="0" err="1">
                <a:latin typeface="Times New Roman" panose="02020603050405020304" pitchFamily="18" charset="0"/>
              </a:rPr>
              <a:t>card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=|</a:t>
            </a:r>
            <a:r>
              <a:rPr lang="en-US" altLang="zh-CN" sz="2800" b="1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|=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为自然数。</a:t>
            </a:r>
            <a:endParaRPr lang="en-US" altLang="zh-CN" sz="2800" b="1" kern="0" dirty="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0859" y="4661352"/>
            <a:ext cx="8229600" cy="25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无穷集的实例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Z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Q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等。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BD49B1-FA03-433A-AE2F-06218BD3025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2179" y="155761"/>
            <a:ext cx="7150100" cy="865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包含排斥原理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64298" y="1400299"/>
            <a:ext cx="7993062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为有穷集，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</a:rPr>
              <a:t>种性质，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中具有性质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的元素构成的子集，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=1, 2,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不具有</a:t>
            </a:r>
            <a:r>
              <a:rPr lang="zh-CN" altLang="en-US" sz="2800" b="1" dirty="0">
                <a:latin typeface="Times New Roman" panose="02020603050405020304" pitchFamily="18" charset="0"/>
              </a:rPr>
              <a:t>性质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的元素数为</a:t>
            </a:r>
            <a:endParaRPr lang="zh-CN" altLang="en-US" sz="2800" b="1" dirty="0"/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65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468255"/>
              </p:ext>
            </p:extLst>
          </p:nvPr>
        </p:nvGraphicFramePr>
        <p:xfrm>
          <a:off x="611560" y="3243546"/>
          <a:ext cx="7316787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4" imgW="3378200" imgH="927100" progId="">
                  <p:embed/>
                </p:oleObj>
              </mc:Choice>
              <mc:Fallback>
                <p:oleObj name="公式" r:id="rId4" imgW="3378200" imgH="927100" progId="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43546"/>
                        <a:ext cx="7316787" cy="200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9F2EA6-9035-4D59-8613-2EDECC21966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056438" cy="936625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39750" y="2618756"/>
            <a:ext cx="7704137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  设 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不具有性质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1, 2, … 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1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…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…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x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对右边计数贡献为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  0 + 0  0 + … + (1)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·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 = 1 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60025" y="1368293"/>
            <a:ext cx="7724775" cy="1126462"/>
          </a:xfrm>
          <a:prstGeom prst="rect">
            <a:avLst/>
          </a:prstGeom>
          <a:solidFill>
            <a:srgbClr val="D9FF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证明要点：任何元素 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，如果不具有任何性质，则对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等式右边</a:t>
            </a:r>
            <a:r>
              <a:rPr lang="zh-CN" altLang="en-US" sz="2800" b="1" dirty="0"/>
              <a:t>计数贡献为１，否则为０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6D6397-AF31-4517-A290-429AD90DE3D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488237" cy="1008063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证明（续）</a:t>
            </a:r>
          </a:p>
        </p:txBody>
      </p:sp>
      <p:grpSp>
        <p:nvGrpSpPr>
          <p:cNvPr id="69636" name="Group 17"/>
          <p:cNvGrpSpPr>
            <a:grpSpLocks/>
          </p:cNvGrpSpPr>
          <p:nvPr/>
        </p:nvGrpSpPr>
        <p:grpSpPr bwMode="auto">
          <a:xfrm>
            <a:off x="468313" y="1273175"/>
            <a:ext cx="6335713" cy="4975225"/>
            <a:chOff x="340" y="890"/>
            <a:chExt cx="3991" cy="3134"/>
          </a:xfrm>
        </p:grpSpPr>
        <p:graphicFrame>
          <p:nvGraphicFramePr>
            <p:cNvPr id="69637" name="Object 4"/>
            <p:cNvGraphicFramePr>
              <a:graphicFrameLocks noChangeAspect="1"/>
            </p:cNvGraphicFramePr>
            <p:nvPr/>
          </p:nvGraphicFramePr>
          <p:xfrm>
            <a:off x="1474" y="1589"/>
            <a:ext cx="544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公式" r:id="rId4" imgW="469696" imgH="431613" progId="">
                    <p:embed/>
                  </p:oleObj>
                </mc:Choice>
                <mc:Fallback>
                  <p:oleObj name="公式" r:id="rId4" imgW="469696" imgH="431613" progId="">
                    <p:embed/>
                    <p:pic>
                      <p:nvPicPr>
                        <p:cNvPr id="0" name="Picture 7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589"/>
                          <a:ext cx="544" cy="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8" name="Object 6"/>
            <p:cNvGraphicFramePr>
              <a:graphicFrameLocks noChangeAspect="1"/>
            </p:cNvGraphicFramePr>
            <p:nvPr/>
          </p:nvGraphicFramePr>
          <p:xfrm>
            <a:off x="1519" y="2055"/>
            <a:ext cx="95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公式" r:id="rId6" imgW="889000" imgH="368300" progId="">
                    <p:embed/>
                  </p:oleObj>
                </mc:Choice>
                <mc:Fallback>
                  <p:oleObj name="公式" r:id="rId6" imgW="889000" imgH="368300" progId="">
                    <p:embed/>
                    <p:pic>
                      <p:nvPicPr>
                        <p:cNvPr id="0" name="Picture 7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055"/>
                          <a:ext cx="953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9" name="Object 8"/>
            <p:cNvGraphicFramePr>
              <a:graphicFrameLocks noChangeAspect="1"/>
            </p:cNvGraphicFramePr>
            <p:nvPr/>
          </p:nvGraphicFramePr>
          <p:xfrm>
            <a:off x="2744" y="1635"/>
            <a:ext cx="32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8" imgW="203112" imgH="228501" progId="">
                    <p:embed/>
                  </p:oleObj>
                </mc:Choice>
                <mc:Fallback>
                  <p:oleObj name="公式" r:id="rId8" imgW="203112" imgH="228501" progId="">
                    <p:embed/>
                    <p:pic>
                      <p:nvPicPr>
                        <p:cNvPr id="0" name="Picture 7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635"/>
                          <a:ext cx="323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9"/>
            <p:cNvGraphicFramePr>
              <a:graphicFrameLocks noChangeAspect="1"/>
            </p:cNvGraphicFramePr>
            <p:nvPr/>
          </p:nvGraphicFramePr>
          <p:xfrm>
            <a:off x="3334" y="1998"/>
            <a:ext cx="32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公式" r:id="rId10" imgW="203112" imgH="228501" progId="">
                    <p:embed/>
                  </p:oleObj>
                </mc:Choice>
                <mc:Fallback>
                  <p:oleObj name="公式" r:id="rId10" imgW="203112" imgH="228501" progId="">
                    <p:embed/>
                    <p:pic>
                      <p:nvPicPr>
                        <p:cNvPr id="0" name="Picture 7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998"/>
                          <a:ext cx="323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1" name="Object 10"/>
            <p:cNvGraphicFramePr>
              <a:graphicFrameLocks noChangeAspect="1"/>
            </p:cNvGraphicFramePr>
            <p:nvPr/>
          </p:nvGraphicFramePr>
          <p:xfrm>
            <a:off x="3833" y="2724"/>
            <a:ext cx="3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公式" r:id="rId12" imgW="228600" imgH="228600" progId="">
                    <p:embed/>
                  </p:oleObj>
                </mc:Choice>
                <mc:Fallback>
                  <p:oleObj name="公式" r:id="rId12" imgW="228600" imgH="228600" progId="">
                    <p:embed/>
                    <p:pic>
                      <p:nvPicPr>
                        <p:cNvPr id="0" name="Picture 7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724"/>
                          <a:ext cx="363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2" name="Object 11"/>
            <p:cNvGraphicFramePr>
              <a:graphicFrameLocks noChangeAspect="1"/>
            </p:cNvGraphicFramePr>
            <p:nvPr/>
          </p:nvGraphicFramePr>
          <p:xfrm>
            <a:off x="884" y="3339"/>
            <a:ext cx="3447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公式" r:id="rId14" imgW="1778000" imgH="381000" progId="">
                    <p:embed/>
                  </p:oleObj>
                </mc:Choice>
                <mc:Fallback>
                  <p:oleObj name="公式" r:id="rId14" imgW="1778000" imgH="381000" progId="">
                    <p:embed/>
                    <p:pic>
                      <p:nvPicPr>
                        <p:cNvPr id="0" name="Picture 7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339"/>
                          <a:ext cx="3447" cy="6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3" name="Text Box 15"/>
            <p:cNvSpPr txBox="1">
              <a:spLocks noChangeArrowheads="1"/>
            </p:cNvSpPr>
            <p:nvPr/>
          </p:nvSpPr>
          <p:spPr bwMode="auto">
            <a:xfrm>
              <a:off x="340" y="890"/>
              <a:ext cx="3911" cy="2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设 </a:t>
              </a:r>
              <a:r>
                <a:rPr lang="en-US" altLang="zh-CN" sz="28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具有 </a:t>
              </a:r>
              <a:r>
                <a:rPr lang="en-US" altLang="zh-CN" sz="28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条性质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1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贡献为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          贡献为  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                   贡献为      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….  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x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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…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贡献为       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对右边计数贡献为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7FF5F5-6C25-41BD-9569-8A58129C7A2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70659" name="Group 18"/>
          <p:cNvGrpSpPr>
            <a:grpSpLocks/>
          </p:cNvGrpSpPr>
          <p:nvPr/>
        </p:nvGrpSpPr>
        <p:grpSpPr bwMode="auto">
          <a:xfrm>
            <a:off x="442960" y="1224238"/>
            <a:ext cx="7560719" cy="2788242"/>
            <a:chOff x="-92" y="780"/>
            <a:chExt cx="6151" cy="1874"/>
          </a:xfrm>
        </p:grpSpPr>
        <p:graphicFrame>
          <p:nvGraphicFramePr>
            <p:cNvPr id="70665" name="Object 4"/>
            <p:cNvGraphicFramePr>
              <a:graphicFrameLocks noChangeAspect="1"/>
            </p:cNvGraphicFramePr>
            <p:nvPr/>
          </p:nvGraphicFramePr>
          <p:xfrm>
            <a:off x="-72" y="1156"/>
            <a:ext cx="6131" cy="1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公式" r:id="rId4" imgW="3898900" imgH="952500" progId="">
                    <p:embed/>
                  </p:oleObj>
                </mc:Choice>
                <mc:Fallback>
                  <p:oleObj name="公式" r:id="rId4" imgW="3898900" imgH="952500" progId="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2" y="1156"/>
                          <a:ext cx="6131" cy="1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6" name="Rectangle 7"/>
            <p:cNvSpPr>
              <a:spLocks noChangeArrowheads="1"/>
            </p:cNvSpPr>
            <p:nvPr/>
          </p:nvSpPr>
          <p:spPr bwMode="auto">
            <a:xfrm>
              <a:off x="-92" y="780"/>
              <a:ext cx="469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S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中</a:t>
              </a:r>
              <a:r>
                <a: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至少具有一条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性质的元素数为：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67544" y="4281487"/>
            <a:ext cx="7148513" cy="2200274"/>
            <a:chOff x="554" y="2659"/>
            <a:chExt cx="4503" cy="1386"/>
          </a:xfrm>
        </p:grpSpPr>
        <p:sp>
          <p:nvSpPr>
            <p:cNvPr id="70662" name="Text Box 10"/>
            <p:cNvSpPr txBox="1">
              <a:spLocks noChangeArrowheads="1"/>
            </p:cNvSpPr>
            <p:nvPr/>
          </p:nvSpPr>
          <p:spPr bwMode="auto">
            <a:xfrm>
              <a:off x="554" y="2659"/>
              <a:ext cx="45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证明 </a:t>
              </a:r>
            </a:p>
          </p:txBody>
        </p:sp>
        <p:graphicFrame>
          <p:nvGraphicFramePr>
            <p:cNvPr id="70663" name="Object 13"/>
            <p:cNvGraphicFramePr>
              <a:graphicFrameLocks noChangeAspect="1"/>
            </p:cNvGraphicFramePr>
            <p:nvPr/>
          </p:nvGraphicFramePr>
          <p:xfrm>
            <a:off x="1247" y="2659"/>
            <a:ext cx="2540" cy="1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公式" r:id="rId6" imgW="1663700" imgH="698500" progId="">
                    <p:embed/>
                  </p:oleObj>
                </mc:Choice>
                <mc:Fallback>
                  <p:oleObj name="公式" r:id="rId6" imgW="1663700" imgH="698500" progId="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659"/>
                          <a:ext cx="2540" cy="1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4" name="Text Box 15"/>
            <p:cNvSpPr txBox="1">
              <a:spLocks noChangeArrowheads="1"/>
            </p:cNvSpPr>
            <p:nvPr/>
          </p:nvSpPr>
          <p:spPr bwMode="auto">
            <a:xfrm>
              <a:off x="578" y="3715"/>
              <a:ext cx="20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将定理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代入即可。</a:t>
              </a:r>
            </a:p>
          </p:txBody>
        </p:sp>
      </p:grpSp>
      <p:sp>
        <p:nvSpPr>
          <p:cNvPr id="70661" name="Text Box 16"/>
          <p:cNvSpPr txBox="1">
            <a:spLocks noChangeArrowheads="1"/>
          </p:cNvSpPr>
          <p:nvPr/>
        </p:nvSpPr>
        <p:spPr bwMode="auto">
          <a:xfrm>
            <a:off x="353888" y="367058"/>
            <a:ext cx="12137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6165F2-FC73-4932-9B86-8D584D3078E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1253" name="Text Box 1029"/>
          <p:cNvSpPr txBox="1">
            <a:spLocks noChangeArrowheads="1"/>
          </p:cNvSpPr>
          <p:nvPr/>
        </p:nvSpPr>
        <p:spPr bwMode="auto">
          <a:xfrm>
            <a:off x="347448" y="2852936"/>
            <a:ext cx="7777163" cy="254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={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1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1000 },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如下定义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个子集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={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5 |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={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6 |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={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8 |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9" name="Text Box 1035"/>
          <p:cNvSpPr txBox="1">
            <a:spLocks noChangeArrowheads="1"/>
          </p:cNvSpPr>
          <p:nvPr/>
        </p:nvSpPr>
        <p:spPr bwMode="auto">
          <a:xfrm>
            <a:off x="347448" y="1480086"/>
            <a:ext cx="7632848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之间（包含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在内）既不能被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整除，也不能被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整除的数有多少个？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9" name="Text Box 1043"/>
          <p:cNvSpPr txBox="1">
            <a:spLocks noChangeArrowheads="1"/>
          </p:cNvSpPr>
          <p:nvPr/>
        </p:nvSpPr>
        <p:spPr bwMode="auto">
          <a:xfrm>
            <a:off x="338874" y="339740"/>
            <a:ext cx="9845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42528-ABB9-40B9-9021-7276C01312E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539750" y="1217071"/>
            <a:ext cx="80772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对上述子集计数：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|=1000,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=200,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|=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1000/6=166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|= 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1000/8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=125,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|= 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1000/30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=33,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= 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1000/40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=25,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|= 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1000/24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=41,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= 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1000/120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=8,  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539750" y="5132907"/>
            <a:ext cx="86042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代入公式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1000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(200+166+125)+(33+25+41)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8=600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3" name="Text Box 7"/>
          <p:cNvSpPr txBox="1">
            <a:spLocks noChangeArrowheads="1"/>
          </p:cNvSpPr>
          <p:nvPr/>
        </p:nvSpPr>
        <p:spPr bwMode="auto">
          <a:xfrm>
            <a:off x="539750" y="391973"/>
            <a:ext cx="2528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（续）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B0E565-1EE6-470E-AF73-21206A9D625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49" y="41176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文氏图法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40" y="1412776"/>
            <a:ext cx="7681156" cy="10810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之间（包含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在内）既不能被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整除，也不能被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8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整除的数有多少个？</a:t>
            </a:r>
          </a:p>
        </p:txBody>
      </p:sp>
      <p:pic>
        <p:nvPicPr>
          <p:cNvPr id="171013" name="Picture 5" descr="tu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51088"/>
            <a:ext cx="3960813" cy="3240087"/>
          </a:xfrm>
          <a:prstGeom prst="rect">
            <a:avLst/>
          </a:prstGeom>
          <a:solidFill>
            <a:srgbClr val="E8F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1F6B63-E73D-4B47-A4C6-73900FF2B4C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398911"/>
            <a:ext cx="7993063" cy="64963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4213" y="3933825"/>
            <a:ext cx="3455987" cy="2741613"/>
            <a:chOff x="431" y="2478"/>
            <a:chExt cx="2177" cy="1727"/>
          </a:xfrm>
        </p:grpSpPr>
        <p:pic>
          <p:nvPicPr>
            <p:cNvPr id="75782" name="Picture 5" descr="图形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659"/>
              <a:ext cx="2177" cy="1451"/>
            </a:xfrm>
            <a:prstGeom prst="rect">
              <a:avLst/>
            </a:prstGeom>
            <a:solidFill>
              <a:srgbClr val="E8F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1338" y="2478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A</a:t>
              </a:r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793" y="2478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B</a:t>
              </a:r>
            </a:p>
          </p:txBody>
        </p:sp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1429" y="3974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C</a:t>
              </a:r>
            </a:p>
          </p:txBody>
        </p:sp>
        <p:sp>
          <p:nvSpPr>
            <p:cNvPr id="75786" name="Text Box 10"/>
            <p:cNvSpPr txBox="1">
              <a:spLocks noChangeArrowheads="1"/>
            </p:cNvSpPr>
            <p:nvPr/>
          </p:nvSpPr>
          <p:spPr bwMode="auto">
            <a:xfrm>
              <a:off x="1973" y="247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D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9974" y="1174922"/>
            <a:ext cx="7968626" cy="225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24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名科技人员，每人至少会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门外语。</a:t>
            </a:r>
            <a:endParaRPr lang="en-US" altLang="zh-CN" sz="28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英语：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13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； 日语：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； 德语：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； 法语：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英日：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2;     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英德：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； 英法：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；   法德：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会日语的不会法语、德语。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求：只会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种语言人数，会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种语言人数。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72432" y="3802092"/>
            <a:ext cx="3729736" cy="314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解：用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A,B,C,D</a:t>
            </a:r>
            <a:r>
              <a:rPr lang="zh-CN" altLang="en-US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分别表示会英，法，德，日的人。</a:t>
            </a:r>
            <a:endParaRPr lang="en-US" altLang="zh-CN" sz="24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s-E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x+2(4-x)+y1+2=13</a:t>
            </a:r>
          </a:p>
          <a:p>
            <a:pPr eaLnBrk="1" hangingPunct="1">
              <a:buNone/>
            </a:pPr>
            <a:r>
              <a:rPr lang="es-E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x+2(4-x)+y2=9</a:t>
            </a:r>
          </a:p>
          <a:p>
            <a:pPr eaLnBrk="1" hangingPunct="1">
              <a:buNone/>
            </a:pPr>
            <a:r>
              <a:rPr lang="es-E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x+2(4-x)+y3=10</a:t>
            </a:r>
          </a:p>
          <a:p>
            <a:pPr eaLnBrk="1" hangingPunct="1">
              <a:buNone/>
            </a:pPr>
            <a:r>
              <a:rPr lang="es-E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x+3(4-x)+y1+y2+y3=19</a:t>
            </a:r>
          </a:p>
          <a:p>
            <a:pPr eaLnBrk="1" hangingPunct="1">
              <a:buNone/>
            </a:pPr>
            <a:r>
              <a:rPr lang="es-E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x=1, y1=4, y2=2, y3=3 </a:t>
            </a:r>
            <a:endParaRPr lang="zh-CN" altLang="en-US" sz="24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D5E337-1BEA-4296-90AB-67852E64D5B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-1975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集合定义与表示（续）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2" y="1484784"/>
            <a:ext cx="8218488" cy="3024188"/>
          </a:xfrm>
        </p:spPr>
        <p:txBody>
          <a:bodyPr/>
          <a:lstStyle/>
          <a:p>
            <a:pPr marL="92075" indent="-92075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常用数集：</a:t>
            </a:r>
          </a:p>
          <a:p>
            <a:pPr marL="92075" indent="-92075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333300"/>
                </a:solidFill>
              </a:rPr>
              <a:t>      </a:t>
            </a:r>
            <a:r>
              <a:rPr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N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, </a:t>
            </a:r>
            <a:r>
              <a:rPr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Z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, </a:t>
            </a:r>
            <a:r>
              <a:rPr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Q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, </a:t>
            </a:r>
            <a:r>
              <a:rPr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R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, </a:t>
            </a:r>
            <a:r>
              <a:rPr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C</a:t>
            </a:r>
            <a:r>
              <a:rPr lang="en-US" altLang="zh-CN" b="1" i="1" dirty="0">
                <a:solidFill>
                  <a:srgbClr val="333300"/>
                </a:solidFill>
              </a:rPr>
              <a:t> </a:t>
            </a:r>
            <a:r>
              <a:rPr lang="zh-CN" altLang="en-US" b="1" dirty="0">
                <a:solidFill>
                  <a:srgbClr val="333300"/>
                </a:solidFill>
              </a:rPr>
              <a:t>分别表示自然数、整数、有理数、实数和复数集合，注意 </a:t>
            </a:r>
            <a:r>
              <a:rPr lang="en-US" altLang="zh-CN" b="1" dirty="0">
                <a:solidFill>
                  <a:srgbClr val="333300"/>
                </a:solidFill>
              </a:rPr>
              <a:t>0 </a:t>
            </a:r>
            <a:r>
              <a:rPr lang="zh-CN" altLang="en-US" b="1" dirty="0">
                <a:solidFill>
                  <a:srgbClr val="333300"/>
                </a:solidFill>
              </a:rPr>
              <a:t>是自然数。</a:t>
            </a:r>
            <a:endParaRPr lang="en-US" altLang="zh-CN" b="1" dirty="0">
              <a:solidFill>
                <a:srgbClr val="333300"/>
              </a:solidFill>
            </a:endParaRPr>
          </a:p>
          <a:p>
            <a:pPr marL="92075" indent="-92075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04FA2-7BE9-4436-A4C3-FCFEE2AA811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2374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课堂练习</a:t>
            </a:r>
            <a:r>
              <a:rPr lang="en-US" altLang="zh-CN" sz="3600" b="1">
                <a:solidFill>
                  <a:srgbClr val="3366CC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3600" b="1">
                <a:solidFill>
                  <a:srgbClr val="3366CC"/>
                </a:solidFill>
                <a:ea typeface="黑体" panose="02010609060101010101" pitchFamily="49" charset="-122"/>
              </a:rPr>
              <a:t>：</a:t>
            </a:r>
            <a:endParaRPr lang="zh-CN" altLang="en-US" sz="3600" b="1" dirty="0">
              <a:solidFill>
                <a:srgbClr val="3366CC"/>
              </a:solidFill>
              <a:ea typeface="黑体" panose="02010609060101010101" pitchFamily="49" charset="-122"/>
            </a:endParaRPr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323528" y="1340768"/>
            <a:ext cx="7920880" cy="346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</a:rPr>
              <a:t>1~500</a:t>
            </a:r>
            <a:r>
              <a:rPr lang="zh-CN" altLang="en-US" b="1" dirty="0">
                <a:latin typeface="Times New Roman" panose="02020603050405020304" pitchFamily="18" charset="0"/>
              </a:rPr>
              <a:t>的整数中（包括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</a:rPr>
              <a:t>500</a:t>
            </a:r>
            <a:r>
              <a:rPr lang="zh-CN" altLang="en-US" b="1" dirty="0">
                <a:latin typeface="Times New Roman" panose="02020603050405020304" pitchFamily="18" charset="0"/>
              </a:rPr>
              <a:t>），分别求满足以下条件的整数个数：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）可以被</a:t>
            </a:r>
            <a:r>
              <a:rPr lang="en-US" altLang="zh-CN" b="1" dirty="0"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</a:rPr>
              <a:t>整除，但不能被</a:t>
            </a:r>
            <a:r>
              <a:rPr lang="en-US" altLang="zh-CN" b="1" dirty="0"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latin typeface="Times New Roman" panose="02020603050405020304" pitchFamily="18" charset="0"/>
              </a:rPr>
              <a:t>整除；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）可以被</a:t>
            </a:r>
            <a:r>
              <a:rPr lang="en-US" altLang="zh-CN" b="1" dirty="0"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dirty="0"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</a:rPr>
              <a:t>整除，但不能被</a:t>
            </a:r>
            <a:r>
              <a:rPr lang="en-US" altLang="zh-CN" b="1" dirty="0"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latin typeface="Times New Roman" panose="02020603050405020304" pitchFamily="18" charset="0"/>
              </a:rPr>
              <a:t>整除；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）只能被</a:t>
            </a:r>
            <a:r>
              <a:rPr lang="en-US" altLang="zh-CN" b="1" dirty="0"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latin typeface="Times New Roman" panose="02020603050405020304" pitchFamily="18" charset="0"/>
              </a:rPr>
              <a:t>中的一个数整除；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81B4B7-3216-44B2-8448-601E8A2BA61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0" y="620688"/>
            <a:ext cx="920456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解：</a:t>
            </a:r>
          </a:p>
          <a:p>
            <a:pPr>
              <a:buNone/>
            </a:pPr>
            <a:r>
              <a:rPr lang="zh-CN" altLang="en-US" sz="2800" dirty="0"/>
              <a:t>       </a:t>
            </a:r>
            <a:r>
              <a:rPr lang="en-US" altLang="zh-CN" sz="2800" i="1" dirty="0"/>
              <a:t>S</a:t>
            </a:r>
            <a:r>
              <a:rPr lang="en-US" altLang="zh-CN" sz="2800" dirty="0"/>
              <a:t> ={ </a:t>
            </a:r>
            <a:r>
              <a:rPr lang="en-US" altLang="zh-CN" sz="2800" i="1" dirty="0"/>
              <a:t>x </a:t>
            </a:r>
            <a:r>
              <a:rPr lang="en-US" altLang="zh-CN" sz="2800" dirty="0"/>
              <a:t>| </a:t>
            </a:r>
            <a:r>
              <a:rPr lang="en-US" altLang="zh-CN" sz="2800" i="1" dirty="0" err="1"/>
              <a:t>x</a:t>
            </a:r>
            <a:r>
              <a:rPr lang="en-US" altLang="zh-CN" sz="2800" dirty="0" err="1">
                <a:sym typeface="Symbol"/>
              </a:rPr>
              <a:t></a:t>
            </a:r>
            <a:r>
              <a:rPr lang="en-US" altLang="zh-CN" sz="2800" i="1" dirty="0" err="1"/>
              <a:t>Z</a:t>
            </a:r>
            <a:r>
              <a:rPr lang="en-US" altLang="zh-CN" sz="2800" dirty="0"/>
              <a:t>, 1</a:t>
            </a:r>
            <a:r>
              <a:rPr lang="en-US" altLang="zh-CN" sz="2800" dirty="0">
                <a:sym typeface="Symbol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/>
              <a:t>x </a:t>
            </a:r>
            <a:r>
              <a:rPr lang="en-US" altLang="zh-CN" sz="2800" dirty="0">
                <a:sym typeface="Symbol"/>
              </a:rPr>
              <a:t></a:t>
            </a:r>
            <a:r>
              <a:rPr lang="en-US" altLang="zh-CN" sz="2800" dirty="0"/>
              <a:t>500 },  </a:t>
            </a:r>
            <a:r>
              <a:rPr lang="zh-CN" altLang="zh-CN" sz="2800" dirty="0"/>
              <a:t>如下定义 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r>
              <a:rPr lang="zh-CN" altLang="zh-CN" sz="2800" dirty="0"/>
              <a:t>的 </a:t>
            </a:r>
            <a:r>
              <a:rPr lang="en-US" altLang="zh-CN" sz="2800" dirty="0"/>
              <a:t>3 </a:t>
            </a:r>
            <a:r>
              <a:rPr lang="zh-CN" altLang="zh-CN" sz="2800" dirty="0"/>
              <a:t>个子集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zh-CN" altLang="zh-CN" sz="2800" dirty="0"/>
              <a:t>：</a:t>
            </a:r>
          </a:p>
          <a:p>
            <a:pPr>
              <a:buNone/>
            </a:pPr>
            <a:r>
              <a:rPr lang="en-US" altLang="zh-CN" sz="2800" dirty="0"/>
              <a:t>        </a:t>
            </a:r>
            <a:r>
              <a:rPr lang="en-US" altLang="zh-CN" sz="2800" i="1" dirty="0"/>
              <a:t>A</a:t>
            </a:r>
            <a:r>
              <a:rPr lang="en-US" altLang="zh-CN" sz="2800" dirty="0"/>
              <a:t>={ </a:t>
            </a:r>
            <a:r>
              <a:rPr lang="en-US" altLang="zh-CN" sz="2800" i="1" dirty="0"/>
              <a:t>x </a:t>
            </a:r>
            <a:r>
              <a:rPr lang="en-US" altLang="zh-CN" sz="2800" dirty="0"/>
              <a:t>| </a:t>
            </a:r>
            <a:r>
              <a:rPr lang="en-US" altLang="zh-CN" sz="2800" i="1" dirty="0" err="1"/>
              <a:t>x</a:t>
            </a:r>
            <a:r>
              <a:rPr lang="en-US" altLang="zh-CN" sz="2800" dirty="0" err="1">
                <a:sym typeface="Symbol"/>
              </a:rPr>
              <a:t></a:t>
            </a:r>
            <a:r>
              <a:rPr lang="en-US" altLang="zh-CN" sz="2800" i="1" dirty="0" err="1"/>
              <a:t>S</a:t>
            </a:r>
            <a:r>
              <a:rPr lang="en-US" altLang="zh-CN" sz="2800" dirty="0"/>
              <a:t>, 6 | </a:t>
            </a:r>
            <a:r>
              <a:rPr lang="en-US" altLang="zh-CN" sz="2800" i="1" dirty="0"/>
              <a:t>x </a:t>
            </a:r>
            <a:r>
              <a:rPr lang="en-US" altLang="zh-CN" sz="2800" dirty="0"/>
              <a:t>}</a:t>
            </a:r>
            <a:r>
              <a:rPr lang="zh-CN" altLang="zh-CN" sz="2800" dirty="0"/>
              <a:t>，</a:t>
            </a:r>
          </a:p>
          <a:p>
            <a:pPr>
              <a:buNone/>
            </a:pPr>
            <a:r>
              <a:rPr lang="en-US" altLang="zh-CN" sz="2800" dirty="0"/>
              <a:t>        </a:t>
            </a:r>
            <a:r>
              <a:rPr lang="en-US" altLang="zh-CN" sz="2800" i="1" dirty="0"/>
              <a:t>B</a:t>
            </a:r>
            <a:r>
              <a:rPr lang="en-US" altLang="zh-CN" sz="2800" dirty="0"/>
              <a:t>={ </a:t>
            </a:r>
            <a:r>
              <a:rPr lang="en-US" altLang="zh-CN" sz="2800" i="1" dirty="0"/>
              <a:t>x </a:t>
            </a:r>
            <a:r>
              <a:rPr lang="en-US" altLang="zh-CN" sz="2800" dirty="0"/>
              <a:t>| </a:t>
            </a:r>
            <a:r>
              <a:rPr lang="en-US" altLang="zh-CN" sz="2800" i="1" dirty="0" err="1"/>
              <a:t>x</a:t>
            </a:r>
            <a:r>
              <a:rPr lang="en-US" altLang="zh-CN" sz="2800" dirty="0" err="1">
                <a:sym typeface="Symbol"/>
              </a:rPr>
              <a:t></a:t>
            </a:r>
            <a:r>
              <a:rPr lang="en-US" altLang="zh-CN" sz="2800" i="1" dirty="0" err="1"/>
              <a:t>S</a:t>
            </a:r>
            <a:r>
              <a:rPr lang="en-US" altLang="zh-CN" sz="2800" dirty="0"/>
              <a:t>, 7 | </a:t>
            </a:r>
            <a:r>
              <a:rPr lang="en-US" altLang="zh-CN" sz="2800" i="1" dirty="0"/>
              <a:t>x </a:t>
            </a:r>
            <a:r>
              <a:rPr lang="en-US" altLang="zh-CN" sz="2800" dirty="0"/>
              <a:t>}</a:t>
            </a:r>
            <a:r>
              <a:rPr lang="zh-CN" altLang="zh-CN" sz="2800" dirty="0"/>
              <a:t>，</a:t>
            </a:r>
          </a:p>
          <a:p>
            <a:pPr>
              <a:buNone/>
            </a:pPr>
            <a:r>
              <a:rPr lang="en-US" altLang="zh-CN" sz="2800" dirty="0"/>
              <a:t>        </a:t>
            </a:r>
            <a:r>
              <a:rPr lang="en-US" altLang="zh-CN" sz="2800" i="1" dirty="0"/>
              <a:t>C</a:t>
            </a:r>
            <a:r>
              <a:rPr lang="en-US" altLang="zh-CN" sz="2800" dirty="0"/>
              <a:t>={ </a:t>
            </a:r>
            <a:r>
              <a:rPr lang="en-US" altLang="zh-CN" sz="2800" i="1" dirty="0"/>
              <a:t>x </a:t>
            </a:r>
            <a:r>
              <a:rPr lang="en-US" altLang="zh-CN" sz="2800" dirty="0"/>
              <a:t>| </a:t>
            </a:r>
            <a:r>
              <a:rPr lang="en-US" altLang="zh-CN" sz="2800" i="1" dirty="0" err="1"/>
              <a:t>x</a:t>
            </a:r>
            <a:r>
              <a:rPr lang="en-US" altLang="zh-CN" sz="2800" dirty="0" err="1">
                <a:sym typeface="Symbol"/>
              </a:rPr>
              <a:t></a:t>
            </a:r>
            <a:r>
              <a:rPr lang="en-US" altLang="zh-CN" sz="2800" i="1" dirty="0" err="1"/>
              <a:t>S</a:t>
            </a:r>
            <a:r>
              <a:rPr lang="en-US" altLang="zh-CN" sz="2800" dirty="0"/>
              <a:t>, 8 | </a:t>
            </a:r>
            <a:r>
              <a:rPr lang="en-US" altLang="zh-CN" sz="2800" i="1" dirty="0"/>
              <a:t>x </a:t>
            </a:r>
            <a:r>
              <a:rPr lang="en-US" altLang="zh-CN" sz="2800" dirty="0"/>
              <a:t>}</a:t>
            </a:r>
            <a:endParaRPr lang="zh-CN" altLang="zh-CN" sz="2800" dirty="0"/>
          </a:p>
          <a:p>
            <a:pPr>
              <a:buNone/>
            </a:pPr>
            <a:r>
              <a:rPr lang="zh-CN" altLang="zh-CN" sz="2800" dirty="0"/>
              <a:t>对上述子集计数：</a:t>
            </a:r>
          </a:p>
          <a:p>
            <a:pPr>
              <a:buNone/>
            </a:pPr>
            <a:r>
              <a:rPr lang="en-US" altLang="zh-CN" sz="2800" dirty="0"/>
              <a:t>    |</a:t>
            </a:r>
            <a:r>
              <a:rPr lang="en-US" altLang="zh-CN" sz="2800" i="1" dirty="0"/>
              <a:t>S</a:t>
            </a:r>
            <a:r>
              <a:rPr lang="en-US" altLang="zh-CN" sz="2800" dirty="0"/>
              <a:t>|=500, </a:t>
            </a:r>
            <a:endParaRPr lang="zh-CN" altLang="zh-CN" sz="2800" dirty="0"/>
          </a:p>
          <a:p>
            <a:pPr>
              <a:buNone/>
            </a:pPr>
            <a:r>
              <a:rPr lang="en-US" altLang="zh-CN" sz="2800" dirty="0"/>
              <a:t>    |</a:t>
            </a:r>
            <a:r>
              <a:rPr lang="en-US" altLang="zh-CN" sz="2800" i="1" dirty="0"/>
              <a:t>A</a:t>
            </a:r>
            <a:r>
              <a:rPr lang="en-US" altLang="zh-CN" sz="2800" dirty="0"/>
              <a:t>|= </a:t>
            </a:r>
            <a:r>
              <a:rPr lang="en-US" altLang="zh-CN" sz="2800" dirty="0">
                <a:sym typeface="Symbol"/>
              </a:rPr>
              <a:t></a:t>
            </a:r>
            <a:r>
              <a:rPr lang="en-US" altLang="zh-CN" sz="2800" dirty="0"/>
              <a:t>500/6</a:t>
            </a:r>
            <a:r>
              <a:rPr lang="en-US" altLang="zh-CN" sz="2800" dirty="0">
                <a:sym typeface="Symbol"/>
              </a:rPr>
              <a:t></a:t>
            </a:r>
            <a:r>
              <a:rPr lang="en-US" altLang="zh-CN" sz="2800" dirty="0"/>
              <a:t> =83,   |</a:t>
            </a:r>
            <a:r>
              <a:rPr lang="en-US" altLang="zh-CN" sz="2800" i="1" dirty="0"/>
              <a:t>B</a:t>
            </a:r>
            <a:r>
              <a:rPr lang="en-US" altLang="zh-CN" sz="2800" dirty="0"/>
              <a:t>|=</a:t>
            </a:r>
            <a:r>
              <a:rPr lang="en-US" altLang="zh-CN" sz="2800" dirty="0">
                <a:sym typeface="Symbol"/>
              </a:rPr>
              <a:t></a:t>
            </a:r>
            <a:r>
              <a:rPr lang="en-US" altLang="zh-CN" sz="2800" dirty="0"/>
              <a:t>500/7</a:t>
            </a:r>
            <a:r>
              <a:rPr lang="en-US" altLang="zh-CN" sz="2800" dirty="0">
                <a:sym typeface="Symbol"/>
              </a:rPr>
              <a:t></a:t>
            </a:r>
            <a:r>
              <a:rPr lang="en-US" altLang="zh-CN" sz="2800" dirty="0"/>
              <a:t>=71</a:t>
            </a:r>
            <a:r>
              <a:rPr lang="zh-CN" altLang="zh-CN" sz="2800" dirty="0"/>
              <a:t>， </a:t>
            </a:r>
            <a:r>
              <a:rPr lang="en-US" altLang="zh-CN" sz="2800" dirty="0"/>
              <a:t>|</a:t>
            </a:r>
            <a:r>
              <a:rPr lang="en-US" altLang="zh-CN" sz="2800" i="1" dirty="0"/>
              <a:t>C</a:t>
            </a:r>
            <a:r>
              <a:rPr lang="en-US" altLang="zh-CN" sz="2800" dirty="0"/>
              <a:t>|= </a:t>
            </a:r>
            <a:r>
              <a:rPr lang="en-US" altLang="zh-CN" sz="2800" dirty="0">
                <a:sym typeface="Symbol"/>
              </a:rPr>
              <a:t></a:t>
            </a:r>
            <a:r>
              <a:rPr lang="en-US" altLang="zh-CN" sz="2800" dirty="0"/>
              <a:t>500/8</a:t>
            </a:r>
            <a:r>
              <a:rPr lang="en-US" altLang="zh-CN" sz="2800" dirty="0">
                <a:sym typeface="Symbol"/>
              </a:rPr>
              <a:t></a:t>
            </a:r>
            <a:r>
              <a:rPr lang="en-US" altLang="zh-CN" sz="2800" dirty="0"/>
              <a:t> =62,   </a:t>
            </a:r>
            <a:endParaRPr lang="zh-CN" altLang="zh-CN" sz="2800" dirty="0"/>
          </a:p>
          <a:p>
            <a:pPr>
              <a:buNone/>
            </a:pPr>
            <a:r>
              <a:rPr lang="en-US" altLang="zh-CN" sz="2800" dirty="0"/>
              <a:t>    |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/>
              </a:rPr>
              <a:t></a:t>
            </a:r>
            <a:r>
              <a:rPr lang="en-US" altLang="zh-CN" sz="2800" i="1" dirty="0"/>
              <a:t>B</a:t>
            </a:r>
            <a:r>
              <a:rPr lang="en-US" altLang="zh-CN" sz="2800" dirty="0"/>
              <a:t>|= </a:t>
            </a:r>
            <a:r>
              <a:rPr lang="en-US" altLang="zh-CN" sz="2800" dirty="0">
                <a:sym typeface="Symbol"/>
              </a:rPr>
              <a:t></a:t>
            </a:r>
            <a:r>
              <a:rPr lang="en-US" altLang="zh-CN" sz="2800" dirty="0"/>
              <a:t>500/42</a:t>
            </a:r>
            <a:r>
              <a:rPr lang="en-US" altLang="zh-CN" sz="2800" dirty="0">
                <a:sym typeface="Symbol"/>
              </a:rPr>
              <a:t></a:t>
            </a:r>
            <a:r>
              <a:rPr lang="en-US" altLang="zh-CN" sz="2800" dirty="0"/>
              <a:t> =11,   |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/>
              </a:rPr>
              <a:t></a:t>
            </a:r>
            <a:r>
              <a:rPr lang="en-US" altLang="zh-CN" sz="2800" i="1" dirty="0"/>
              <a:t>C</a:t>
            </a:r>
            <a:r>
              <a:rPr lang="en-US" altLang="zh-CN" sz="2800" dirty="0"/>
              <a:t>| = </a:t>
            </a:r>
            <a:r>
              <a:rPr lang="en-US" altLang="zh-CN" sz="2800" dirty="0">
                <a:sym typeface="Symbol"/>
              </a:rPr>
              <a:t></a:t>
            </a:r>
            <a:r>
              <a:rPr lang="en-US" altLang="zh-CN" sz="2800" dirty="0"/>
              <a:t>500/24</a:t>
            </a:r>
            <a:r>
              <a:rPr lang="en-US" altLang="zh-CN" sz="2800" dirty="0">
                <a:sym typeface="Symbol"/>
              </a:rPr>
              <a:t></a:t>
            </a:r>
            <a:r>
              <a:rPr lang="en-US" altLang="zh-CN" sz="2800" dirty="0"/>
              <a:t> =20,  |</a:t>
            </a:r>
            <a:r>
              <a:rPr lang="en-US" altLang="zh-CN" sz="2800" i="1" dirty="0"/>
              <a:t>B</a:t>
            </a:r>
            <a:r>
              <a:rPr lang="en-US" altLang="zh-CN" sz="2800" dirty="0">
                <a:sym typeface="Symbol"/>
              </a:rPr>
              <a:t></a:t>
            </a:r>
            <a:r>
              <a:rPr lang="en-US" altLang="zh-CN" sz="2800" i="1" dirty="0"/>
              <a:t>C</a:t>
            </a:r>
            <a:r>
              <a:rPr lang="en-US" altLang="zh-CN" sz="2800" dirty="0"/>
              <a:t>|=  </a:t>
            </a:r>
          </a:p>
          <a:p>
            <a:pPr>
              <a:buNone/>
            </a:pPr>
            <a:r>
              <a:rPr lang="en-US" altLang="zh-CN" sz="2800" dirty="0">
                <a:sym typeface="Symbol"/>
              </a:rPr>
              <a:t>    </a:t>
            </a:r>
            <a:r>
              <a:rPr lang="en-US" altLang="zh-CN" sz="2800" dirty="0"/>
              <a:t>500/56</a:t>
            </a:r>
            <a:r>
              <a:rPr lang="en-US" altLang="zh-CN" sz="2800" dirty="0">
                <a:sym typeface="Symbol"/>
              </a:rPr>
              <a:t></a:t>
            </a:r>
            <a:r>
              <a:rPr lang="en-US" altLang="zh-CN" sz="2800" dirty="0"/>
              <a:t> =8,  </a:t>
            </a:r>
          </a:p>
          <a:p>
            <a:pPr>
              <a:buNone/>
            </a:pPr>
            <a:r>
              <a:rPr lang="en-US" altLang="zh-CN" sz="2800" dirty="0"/>
              <a:t>    |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/>
              </a:rPr>
              <a:t></a:t>
            </a:r>
            <a:r>
              <a:rPr lang="en-US" altLang="zh-CN" sz="2800" i="1" dirty="0"/>
              <a:t>B</a:t>
            </a:r>
            <a:r>
              <a:rPr lang="en-US" altLang="zh-CN" sz="2800" dirty="0">
                <a:sym typeface="Symbol"/>
              </a:rPr>
              <a:t></a:t>
            </a:r>
            <a:r>
              <a:rPr lang="en-US" altLang="zh-CN" sz="2800" i="1" dirty="0"/>
              <a:t>C</a:t>
            </a:r>
            <a:r>
              <a:rPr lang="en-US" altLang="zh-CN" sz="2800" dirty="0"/>
              <a:t>| = </a:t>
            </a:r>
            <a:r>
              <a:rPr lang="en-US" altLang="zh-CN" sz="2800" dirty="0">
                <a:sym typeface="Symbol"/>
              </a:rPr>
              <a:t></a:t>
            </a:r>
            <a:r>
              <a:rPr lang="en-US" altLang="zh-CN" sz="2800" dirty="0"/>
              <a:t>500/168</a:t>
            </a:r>
            <a:r>
              <a:rPr lang="en-US" altLang="zh-CN" sz="2800" dirty="0">
                <a:sym typeface="Symbol"/>
              </a:rPr>
              <a:t></a:t>
            </a:r>
            <a:r>
              <a:rPr lang="en-US" altLang="zh-CN" sz="2800" dirty="0"/>
              <a:t> =2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81B4B7-3216-44B2-8448-601E8A2BA61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251520" y="1340768"/>
            <a:ext cx="831641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dirty="0"/>
              <a:t>将上述数字填入文氏图得下图，由图可得：</a:t>
            </a:r>
          </a:p>
          <a:p>
            <a:pPr>
              <a:buNone/>
            </a:pPr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）可以被</a:t>
            </a:r>
            <a:r>
              <a:rPr lang="en-US" altLang="zh-CN" sz="2800" b="1" dirty="0"/>
              <a:t>6</a:t>
            </a:r>
            <a:r>
              <a:rPr lang="zh-CN" altLang="zh-CN" sz="2800" b="1" dirty="0"/>
              <a:t>整除，但不能被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和</a:t>
            </a:r>
            <a:r>
              <a:rPr lang="en-US" altLang="zh-CN" sz="2800" b="1" dirty="0"/>
              <a:t>8</a:t>
            </a:r>
            <a:r>
              <a:rPr lang="zh-CN" altLang="zh-CN" sz="2800" b="1" dirty="0"/>
              <a:t>整除有</a:t>
            </a:r>
            <a:r>
              <a:rPr lang="en-US" altLang="zh-CN" sz="2800" b="1" dirty="0"/>
              <a:t>54</a:t>
            </a:r>
            <a:r>
              <a:rPr lang="zh-CN" altLang="zh-CN" sz="2800" b="1" dirty="0"/>
              <a:t>个。</a:t>
            </a:r>
          </a:p>
          <a:p>
            <a:pPr>
              <a:buNone/>
            </a:pPr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</a:t>
            </a:r>
            <a:r>
              <a:rPr lang="en-US" altLang="zh-CN" sz="2800" b="1" dirty="0"/>
              <a:t>54+54+9=117</a:t>
            </a:r>
            <a:r>
              <a:rPr lang="zh-CN" altLang="zh-CN" sz="2800" b="1" dirty="0"/>
              <a:t>，可以被</a:t>
            </a:r>
            <a:r>
              <a:rPr lang="en-US" altLang="zh-CN" sz="2800" b="1" dirty="0"/>
              <a:t>6</a:t>
            </a:r>
            <a:r>
              <a:rPr lang="zh-CN" altLang="zh-CN" sz="2800" b="1" dirty="0"/>
              <a:t>或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整除，但不能被</a:t>
            </a:r>
            <a:r>
              <a:rPr lang="en-US" altLang="zh-CN" sz="2800" b="1" dirty="0"/>
              <a:t>8</a:t>
            </a:r>
          </a:p>
          <a:p>
            <a:pPr>
              <a:buNone/>
            </a:pPr>
            <a:r>
              <a:rPr lang="en-US" altLang="zh-CN" sz="2800" b="1" dirty="0"/>
              <a:t>         </a:t>
            </a:r>
            <a:r>
              <a:rPr lang="zh-CN" altLang="zh-CN" sz="2800" b="1" dirty="0"/>
              <a:t>整除有</a:t>
            </a:r>
            <a:r>
              <a:rPr lang="en-US" altLang="zh-CN" sz="2800" b="1" dirty="0"/>
              <a:t>117</a:t>
            </a:r>
            <a:r>
              <a:rPr lang="zh-CN" altLang="zh-CN" sz="2800" b="1" dirty="0"/>
              <a:t>个。</a:t>
            </a:r>
            <a:endParaRPr lang="en-US" altLang="zh-CN" sz="2800" b="1" dirty="0"/>
          </a:p>
          <a:p>
            <a:pPr>
              <a:buNone/>
            </a:pPr>
            <a:r>
              <a:rPr lang="zh-CN" altLang="zh-CN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）</a:t>
            </a:r>
            <a:r>
              <a:rPr lang="en-US" altLang="zh-CN" sz="2800" b="1" dirty="0"/>
              <a:t>54+54+36=144</a:t>
            </a:r>
            <a:r>
              <a:rPr lang="zh-CN" altLang="zh-CN" sz="2800" b="1" dirty="0"/>
              <a:t>，只被</a:t>
            </a:r>
            <a:r>
              <a:rPr lang="en-US" altLang="zh-CN" sz="2800" b="1" dirty="0"/>
              <a:t>6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和</a:t>
            </a:r>
            <a:r>
              <a:rPr lang="en-US" altLang="zh-CN" sz="2800" b="1" dirty="0"/>
              <a:t>8</a:t>
            </a:r>
            <a:r>
              <a:rPr lang="zh-CN" altLang="zh-CN" sz="2800" b="1" dirty="0"/>
              <a:t>中的一个数整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  </a:t>
            </a:r>
            <a:r>
              <a:rPr lang="zh-CN" altLang="zh-CN" sz="2800" b="1" dirty="0"/>
              <a:t>除有</a:t>
            </a:r>
            <a:r>
              <a:rPr lang="en-US" altLang="zh-CN" sz="2800" b="1" dirty="0"/>
              <a:t>144</a:t>
            </a:r>
            <a:r>
              <a:rPr lang="zh-CN" altLang="zh-CN" sz="2800" b="1" dirty="0"/>
              <a:t>个。</a:t>
            </a:r>
            <a:endParaRPr lang="zh-CN" altLang="en-US" sz="2800" b="1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3744416" cy="292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9552" y="1484784"/>
            <a:ext cx="915988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86765" name="Rectangle 13"/>
          <p:cNvSpPr>
            <a:spLocks noChangeArrowheads="1"/>
          </p:cNvSpPr>
          <p:nvPr/>
        </p:nvSpPr>
        <p:spPr bwMode="auto">
          <a:xfrm>
            <a:off x="536768" y="2068513"/>
            <a:ext cx="5827712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3.6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3.7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3.13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3.14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3.15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3.16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F2F01D-E018-4221-A940-546985AE50B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67211"/>
            <a:ext cx="7127875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集合与元素的关系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93199"/>
            <a:ext cx="8280400" cy="5437187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元素与集合的关系：</a:t>
            </a: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隶属关系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rgbClr val="EA1404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olidFill>
                <a:srgbClr val="EA1404"/>
              </a:solidFill>
            </a:endParaRP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ea typeface="楷体_GB2312" pitchFamily="49" charset="-122"/>
                <a:sym typeface="Webdings" panose="05030102010509060703" pitchFamily="18" charset="2"/>
              </a:rPr>
              <a:t>a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A</a:t>
            </a:r>
            <a:r>
              <a:rPr lang="zh-CN" altLang="en-US" sz="2800" b="1" dirty="0">
                <a:ea typeface="楷体_GB2312" pitchFamily="49" charset="-122"/>
                <a:sym typeface="Webdings" panose="05030102010509060703" pitchFamily="18" charset="2"/>
              </a:rPr>
              <a:t>或 </a:t>
            </a:r>
            <a:r>
              <a:rPr lang="en-US" altLang="zh-CN" sz="2800" b="1" dirty="0" err="1">
                <a:ea typeface="楷体_GB2312" pitchFamily="49" charset="-122"/>
                <a:sym typeface="Webdings" panose="05030102010509060703" pitchFamily="18" charset="2"/>
              </a:rPr>
              <a:t>a</a:t>
            </a:r>
            <a:r>
              <a:rPr lang="en-US" altLang="zh-CN" sz="2800" b="1" dirty="0" err="1">
                <a:ea typeface="楷体_GB2312" pitchFamily="49" charset="-122"/>
                <a:sym typeface="Symbol" panose="05050102010706020507" pitchFamily="18" charset="2"/>
              </a:rPr>
              <a:t>A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二者必居其一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排中律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en-US" altLang="zh-CN" sz="2800" b="1" dirty="0"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n-ea"/>
              </a:rPr>
              <a:t>  例如：自然数集合</a:t>
            </a:r>
            <a:r>
              <a:rPr lang="en-US" altLang="zh-CN" sz="2800" b="1" dirty="0">
                <a:latin typeface="+mn-ea"/>
              </a:rPr>
              <a:t>N: 2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+mn-ea"/>
              </a:rPr>
              <a:t>N,  0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+mn-ea"/>
              </a:rPr>
              <a:t>N,  2.3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集合中的元素是不相同的，并且没有次序关系， 例如：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{3, 4, 5}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、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{3, 4, 4, 5}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、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{5 ,3, 3, 4} </a:t>
            </a:r>
            <a:r>
              <a:rPr lang="en-US" altLang="zh-CN" sz="2800" b="1" dirty="0">
                <a:latin typeface="Times New Roman" pitchFamily="18" charset="0"/>
              </a:rPr>
              <a:t>                     </a:t>
            </a:r>
            <a:r>
              <a:rPr lang="zh-CN" altLang="en-US" sz="2800" b="1" dirty="0">
                <a:latin typeface="Times New Roman" pitchFamily="18" charset="0"/>
              </a:rPr>
              <a:t>是同一个集合。</a:t>
            </a:r>
            <a:endParaRPr lang="zh-CN" altLang="en-US" sz="28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" name="Text Box 2055"/>
          <p:cNvSpPr txBox="1">
            <a:spLocks noChangeArrowheads="1"/>
          </p:cNvSpPr>
          <p:nvPr/>
        </p:nvSpPr>
        <p:spPr bwMode="auto">
          <a:xfrm>
            <a:off x="468312" y="2060848"/>
            <a:ext cx="7848103" cy="121264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u"/>
            </a:pPr>
            <a:r>
              <a:rPr kumimoji="1" lang="en-US" altLang="zh-CN" sz="2800" b="1" i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 a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在集合</a:t>
            </a:r>
            <a:r>
              <a:rPr kumimoji="1" lang="en-US" altLang="zh-CN" sz="2800" b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A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中，记作</a:t>
            </a:r>
            <a:r>
              <a:rPr kumimoji="1" lang="en-US" altLang="zh-CN" sz="2800" b="1" i="1" dirty="0" err="1">
                <a:solidFill>
                  <a:srgbClr val="990000"/>
                </a:solidFill>
                <a:latin typeface="Century Schoolbook" pitchFamily="18" charset="0"/>
                <a:sym typeface="Webdings" panose="05030102010509060703" pitchFamily="18" charset="2"/>
              </a:rPr>
              <a:t>a</a:t>
            </a:r>
            <a:r>
              <a:rPr kumimoji="1" lang="en-US" altLang="zh-CN" sz="2800" b="1" dirty="0" err="1">
                <a:solidFill>
                  <a:srgbClr val="990000"/>
                </a:solidFill>
                <a:latin typeface="Century Schoolbook" pitchFamily="18" charset="0"/>
                <a:sym typeface="Symbol" panose="05050102010706020507" pitchFamily="18" charset="2"/>
              </a:rPr>
              <a:t>A</a:t>
            </a:r>
            <a:r>
              <a:rPr kumimoji="1" lang="zh-CN" altLang="en-US" sz="2800" b="1" dirty="0">
                <a:solidFill>
                  <a:srgbClr val="99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，读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“</a:t>
            </a:r>
            <a:r>
              <a:rPr kumimoji="1" lang="en-US" altLang="zh-CN" sz="2800" b="1" i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a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属于</a:t>
            </a:r>
            <a:r>
              <a:rPr kumimoji="1" lang="en-US" altLang="zh-CN" sz="2800" b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A” </a:t>
            </a:r>
            <a:r>
              <a:rPr kumimoji="1" lang="zh-CN" altLang="en-US" sz="2800" b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。</a:t>
            </a:r>
            <a:endParaRPr kumimoji="1" lang="en-US" altLang="zh-CN" sz="2800" b="1" dirty="0">
              <a:solidFill>
                <a:srgbClr val="800000"/>
              </a:solidFill>
              <a:latin typeface="Century Schoolbook" pitchFamily="18" charset="0"/>
              <a:sym typeface="Webdings" panose="05030102010509060703" pitchFamily="18" charset="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u"/>
            </a:pPr>
            <a:r>
              <a:rPr kumimoji="1" lang="en-US" altLang="zh-CN" sz="2800" b="1" i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a</a:t>
            </a:r>
            <a:r>
              <a:rPr kumimoji="1" lang="zh-CN" altLang="en-US" sz="2800" b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不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在集合</a:t>
            </a:r>
            <a:r>
              <a:rPr kumimoji="1" lang="en-US" altLang="zh-CN" sz="2800" b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A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中，记作</a:t>
            </a:r>
            <a:r>
              <a:rPr kumimoji="1" lang="en-US" altLang="zh-CN" sz="2800" b="1" i="1" dirty="0" err="1">
                <a:solidFill>
                  <a:srgbClr val="990000"/>
                </a:solidFill>
                <a:latin typeface="Century Schoolbook" pitchFamily="18" charset="0"/>
                <a:sym typeface="Webdings" panose="05030102010509060703" pitchFamily="18" charset="2"/>
              </a:rPr>
              <a:t>a</a:t>
            </a:r>
            <a:r>
              <a:rPr kumimoji="1" lang="en-US" altLang="zh-CN" sz="2800" b="1" dirty="0" err="1">
                <a:solidFill>
                  <a:srgbClr val="99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kumimoji="1" lang="en-US" altLang="zh-CN" sz="2800" b="1" dirty="0" err="1">
                <a:solidFill>
                  <a:srgbClr val="990000"/>
                </a:solidFill>
                <a:latin typeface="Century Schoolbook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800" b="1" dirty="0">
                <a:solidFill>
                  <a:srgbClr val="990000"/>
                </a:solidFill>
                <a:latin typeface="Century Schoolbook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 b="1" dirty="0">
                <a:solidFill>
                  <a:srgbClr val="99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读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“</a:t>
            </a:r>
            <a:r>
              <a:rPr kumimoji="1" lang="en-US" altLang="zh-CN" sz="2800" b="1" i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a</a:t>
            </a:r>
            <a:r>
              <a:rPr kumimoji="1" lang="zh-CN" altLang="en-US" sz="2800" b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不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属于</a:t>
            </a:r>
            <a:r>
              <a:rPr kumimoji="1" lang="en-US" altLang="zh-CN" sz="2800" b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A”</a:t>
            </a:r>
            <a:r>
              <a:rPr kumimoji="1" lang="zh-CN" altLang="en-US" sz="2800" b="1" dirty="0">
                <a:solidFill>
                  <a:srgbClr val="800000"/>
                </a:solidFill>
                <a:latin typeface="Century Schoolbook" pitchFamily="18" charset="0"/>
                <a:sym typeface="Webdings" panose="05030102010509060703" pitchFamily="18" charset="2"/>
              </a:rPr>
              <a:t>。</a:t>
            </a:r>
            <a:endParaRPr kumimoji="1" lang="en-US" altLang="zh-CN" sz="2800" b="1" dirty="0">
              <a:solidFill>
                <a:srgbClr val="800000"/>
              </a:solidFill>
              <a:latin typeface="Century Schoolbook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F9F63A-91EB-4489-A3D0-EE008F4B54F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隶属关系的层次结构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3827462" cy="424847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3.1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{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{{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}}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  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}}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3668" name="Picture 4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2" y="1484784"/>
            <a:ext cx="3724275" cy="3892550"/>
          </a:xfrm>
          <a:prstGeom prst="rect">
            <a:avLst/>
          </a:prstGeom>
          <a:solidFill>
            <a:srgbClr val="E8F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4000" y="4968000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8000" y="4392000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632" y="2636912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792000" y="3225224"/>
            <a:ext cx="576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7210" y="3817945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025A41-CD43-40A4-9C04-6EA82CB3588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056438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集合之间的关系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649" y="3203327"/>
            <a:ext cx="8382000" cy="18818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符号化为：</a:t>
            </a:r>
            <a:r>
              <a:rPr lang="zh-CN" altLang="en-US" b="1" dirty="0">
                <a:solidFill>
                  <a:srgbClr val="3366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包含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：    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 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(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endParaRPr lang="en-US" altLang="zh-CN" b="1" i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不包含 </a:t>
            </a:r>
            <a:r>
              <a:rPr lang="zh-CN" altLang="en-US" b="1" dirty="0">
                <a:latin typeface="Times New Roman" pitchFamily="18" charset="0"/>
              </a:rPr>
              <a:t>：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⊈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(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9290" y="5219956"/>
            <a:ext cx="8382000" cy="144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例如：</a:t>
            </a:r>
            <a:r>
              <a:rPr lang="zh-CN" altLang="en-US" b="1" kern="0" dirty="0">
                <a:solidFill>
                  <a:schemeClr val="bg2"/>
                </a:solidFill>
                <a:latin typeface="Times New Roman" pitchFamily="18" charset="0"/>
              </a:rPr>
              <a:t>  </a:t>
            </a:r>
            <a:r>
              <a:rPr lang="en-US" altLang="zh-CN" b="1" kern="0" dirty="0">
                <a:solidFill>
                  <a:srgbClr val="333300"/>
                </a:solidFill>
                <a:latin typeface="Times New Roman" pitchFamily="18" charset="0"/>
              </a:rPr>
              <a:t>A={0,1,2}, B={0,1}, C={1,2}</a:t>
            </a:r>
            <a:r>
              <a:rPr lang="zh-CN" altLang="en-US" b="1" kern="0" dirty="0">
                <a:solidFill>
                  <a:srgbClr val="333300"/>
                </a:solidFill>
              </a:rPr>
              <a:t>，则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333300"/>
                </a:solidFill>
              </a:rPr>
              <a:t>           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en-US" altLang="zh-CN" b="1" kern="0" dirty="0">
                <a:solidFill>
                  <a:srgbClr val="333300"/>
                </a:solidFill>
              </a:rPr>
              <a:t> </a:t>
            </a:r>
            <a:r>
              <a:rPr lang="en-US" altLang="zh-CN" b="1" kern="0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，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C</a:t>
            </a:r>
            <a:r>
              <a:rPr lang="en-US" altLang="zh-CN" b="1" kern="0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kern="0" dirty="0">
                <a:solidFill>
                  <a:srgbClr val="333300"/>
                </a:solidFill>
              </a:rPr>
              <a:t> </a:t>
            </a:r>
            <a:r>
              <a:rPr lang="en-US" altLang="zh-CN" b="1" kern="0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zh-CN" altLang="en-US" b="1" i="1" kern="0" dirty="0">
                <a:solidFill>
                  <a:srgbClr val="333300"/>
                </a:solidFill>
                <a:latin typeface="Times New Roman" pitchFamily="18" charset="0"/>
              </a:rPr>
              <a:t>，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但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en-US" altLang="zh-CN" b="1" kern="0" dirty="0">
                <a:solidFill>
                  <a:srgbClr val="333300"/>
                </a:solidFill>
                <a:latin typeface="Times New Roman" pitchFamily="18" charset="0"/>
              </a:rPr>
              <a:t>  ⊈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C</a:t>
            </a:r>
            <a:r>
              <a:rPr lang="en-US" altLang="zh-CN" b="1" kern="0" dirty="0">
                <a:solidFill>
                  <a:srgbClr val="333300"/>
                </a:solidFill>
                <a:latin typeface="Times New Roman" pitchFamily="18" charset="0"/>
              </a:rPr>
              <a:t>  </a:t>
            </a:r>
            <a:r>
              <a:rPr lang="en-US" altLang="zh-CN" sz="2000" b="1" kern="0" dirty="0">
                <a:solidFill>
                  <a:srgbClr val="333300"/>
                </a:solidFill>
                <a:latin typeface="Times New Roman" pitchFamily="18" charset="0"/>
              </a:rPr>
              <a:t>  </a:t>
            </a:r>
            <a:endParaRPr lang="en-US" altLang="zh-CN" sz="2000" b="1" kern="0" dirty="0">
              <a:solidFill>
                <a:srgbClr val="3333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9290" y="1305093"/>
            <a:ext cx="83820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包含（子集）</a:t>
            </a:r>
            <a:r>
              <a:rPr lang="zh-CN" altLang="en-US" b="1" kern="0" dirty="0">
                <a:latin typeface="Times New Roman" pitchFamily="18" charset="0"/>
              </a:rPr>
              <a:t>：设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b="1" kern="0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、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是两个集合，如果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中的</a:t>
            </a:r>
            <a:r>
              <a:rPr lang="zh-CN" altLang="en-US" b="1" u="sng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每个元素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都是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中的元素，则称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b="1" kern="0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是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的</a:t>
            </a:r>
            <a:r>
              <a:rPr lang="zh-CN" altLang="en-US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子集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，也称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被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zh-CN" altLang="en-US" b="1" kern="0" dirty="0">
                <a:solidFill>
                  <a:srgbClr val="333300"/>
                </a:solidFill>
                <a:latin typeface="Times New Roman" pitchFamily="18" charset="0"/>
              </a:rPr>
              <a:t>包含，记作 </a:t>
            </a:r>
            <a:r>
              <a:rPr lang="en-US" altLang="zh-CN" b="1" i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kern="0" dirty="0">
                <a:latin typeface="Times New Roman" pitchFamily="18" charset="0"/>
              </a:rPr>
              <a:t>。</a:t>
            </a:r>
            <a:endParaRPr lang="en-US" altLang="zh-CN" sz="2000" b="1" kern="0" dirty="0">
              <a:solidFill>
                <a:srgbClr val="33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E5F52C-20BD-4764-8A54-1877897EFE0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056437" cy="72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集合之间的关系（续）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127" y="1504613"/>
            <a:ext cx="8287337" cy="51847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真包含 </a:t>
            </a:r>
            <a:r>
              <a:rPr lang="zh-CN" altLang="en-US" b="1" dirty="0">
                <a:latin typeface="Times New Roman" pitchFamily="18" charset="0"/>
              </a:rPr>
              <a:t>：设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、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是两个集合，如果</a:t>
            </a:r>
            <a:r>
              <a:rPr lang="zh-CN" altLang="en-US" b="1" i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并且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B, 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则称 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是</a:t>
            </a:r>
            <a:r>
              <a:rPr lang="en-US" altLang="zh-CN" b="1" i="1" dirty="0">
                <a:solidFill>
                  <a:srgbClr val="333300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是的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真子集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，记作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: </a:t>
            </a:r>
            <a:r>
              <a:rPr lang="en-US" altLang="zh-CN" b="1" i="1" dirty="0">
                <a:solidFill>
                  <a:srgbClr val="EA1404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EA1404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EA1404"/>
                </a:solidFill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b="1" dirty="0">
                <a:solidFill>
                  <a:srgbClr val="EA1404"/>
                </a:solidFill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EA1404"/>
                </a:solidFill>
                <a:latin typeface="Times New Roman" pitchFamily="18" charset="0"/>
              </a:rPr>
              <a:t>B</a:t>
            </a:r>
            <a:r>
              <a:rPr lang="zh-CN" altLang="en-US" b="1" i="1" dirty="0">
                <a:solidFill>
                  <a:schemeClr val="bg2"/>
                </a:solidFill>
                <a:latin typeface="Times New Roman" pitchFamily="18" charset="0"/>
              </a:rPr>
              <a:t>。</a:t>
            </a:r>
            <a:endParaRPr lang="en-US" altLang="zh-CN" b="1" i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b="1" i="1" dirty="0">
              <a:solidFill>
                <a:srgbClr val="EA1404"/>
              </a:solidFill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符号化为</a:t>
            </a:r>
            <a:r>
              <a:rPr lang="en-US" altLang="zh-CN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b="1" i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真包含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：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A≠B</a:t>
            </a:r>
          </a:p>
          <a:p>
            <a:pPr eaLnBrk="1" hangingPunct="1">
              <a:buNone/>
              <a:defRPr/>
            </a:pP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即：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(</a:t>
            </a:r>
            <a:r>
              <a:rPr lang="en-US" altLang="zh-CN" b="1" i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(</a:t>
            </a:r>
            <a:r>
              <a:rPr lang="en-US" altLang="zh-CN" b="1" i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A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  </a:t>
            </a:r>
            <a:r>
              <a:rPr lang="en-US" altLang="zh-CN" b="1" i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B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）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不真包含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：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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9552</TotalTime>
  <Words>5040</Words>
  <Application>Microsoft Office PowerPoint</Application>
  <PresentationFormat>全屏显示(4:3)</PresentationFormat>
  <Paragraphs>595</Paragraphs>
  <Slides>53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黑体</vt:lpstr>
      <vt:lpstr>宋体</vt:lpstr>
      <vt:lpstr>Arial</vt:lpstr>
      <vt:lpstr>Arial Black</vt:lpstr>
      <vt:lpstr>Century Schoolbook</vt:lpstr>
      <vt:lpstr>Symbol</vt:lpstr>
      <vt:lpstr>Times New Roman</vt:lpstr>
      <vt:lpstr>Wingdings</vt:lpstr>
      <vt:lpstr>1_Pixel</vt:lpstr>
      <vt:lpstr>公式</vt:lpstr>
      <vt:lpstr>PowerPoint 演示文稿</vt:lpstr>
      <vt:lpstr>3.1  集合的基本概念</vt:lpstr>
      <vt:lpstr>PowerPoint 演示文稿</vt:lpstr>
      <vt:lpstr>集合的表示</vt:lpstr>
      <vt:lpstr>集合定义与表示（续）</vt:lpstr>
      <vt:lpstr>集合与元素的关系</vt:lpstr>
      <vt:lpstr>隶属关系的层次结构</vt:lpstr>
      <vt:lpstr>集合之间的关系</vt:lpstr>
      <vt:lpstr>集合之间的关系（续）</vt:lpstr>
      <vt:lpstr>集合之间的关系（续）</vt:lpstr>
      <vt:lpstr>空集</vt:lpstr>
      <vt:lpstr>全集</vt:lpstr>
      <vt:lpstr>PowerPoint 演示文稿</vt:lpstr>
      <vt:lpstr>幂集</vt:lpstr>
      <vt:lpstr>PowerPoint 演示文稿</vt:lpstr>
      <vt:lpstr>3.2  集合的基本运算</vt:lpstr>
      <vt:lpstr>集合基本运算的定义</vt:lpstr>
      <vt:lpstr>集合基本运算的定义（续）</vt:lpstr>
      <vt:lpstr>集合基本运算的定义（续）</vt:lpstr>
      <vt:lpstr>文氏图表示</vt:lpstr>
      <vt:lpstr>关于运算的说明</vt:lpstr>
      <vt:lpstr> F:   一年级大学生的集合          S：二年级大学生的集合  R：计算机系学生的集合           M：数学系学生的集合  T：选修离散数学的学生的集合  L：爱好文学学生的集合            P：爱好体育运动学生的集合</vt:lpstr>
      <vt:lpstr>PowerPoint 演示文稿</vt:lpstr>
      <vt:lpstr>集合运算的算律</vt:lpstr>
      <vt:lpstr>集合运算的算律（续）</vt:lpstr>
      <vt:lpstr>集合包含或相等的证明方法</vt:lpstr>
      <vt:lpstr>集合包含的证明</vt:lpstr>
      <vt:lpstr>2.包含传递法证 AB</vt:lpstr>
      <vt:lpstr>3.利用包含的等价条件证 AB</vt:lpstr>
      <vt:lpstr>4.反证法证 AB</vt:lpstr>
      <vt:lpstr>5.利用已知包含式并交运算</vt:lpstr>
      <vt:lpstr>集合相等的证明</vt:lpstr>
      <vt:lpstr>2.等式替换证明A=B</vt:lpstr>
      <vt:lpstr>3.反证法证明A=B</vt:lpstr>
      <vt:lpstr>PowerPoint 演示文稿</vt:lpstr>
      <vt:lpstr>PowerPoint 演示文稿</vt:lpstr>
      <vt:lpstr>4.集合运算法证明A=B</vt:lpstr>
      <vt:lpstr>课堂练习2：</vt:lpstr>
      <vt:lpstr>PowerPoint 演示文稿</vt:lpstr>
      <vt:lpstr>3.3 集合中元素的计数</vt:lpstr>
      <vt:lpstr>集合的基数与有穷集合</vt:lpstr>
      <vt:lpstr>包含排斥原理</vt:lpstr>
      <vt:lpstr>证明</vt:lpstr>
      <vt:lpstr>证明（续）</vt:lpstr>
      <vt:lpstr>PowerPoint 演示文稿</vt:lpstr>
      <vt:lpstr>PowerPoint 演示文稿</vt:lpstr>
      <vt:lpstr>PowerPoint 演示文稿</vt:lpstr>
      <vt:lpstr>文氏图法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Caisd</dc:creator>
  <cp:lastModifiedBy>yang fang</cp:lastModifiedBy>
  <cp:revision>368</cp:revision>
  <cp:lastPrinted>1601-01-01T00:00:00Z</cp:lastPrinted>
  <dcterms:created xsi:type="dcterms:W3CDTF">2004-11-29T12:10:45Z</dcterms:created>
  <dcterms:modified xsi:type="dcterms:W3CDTF">2021-10-13T07:22:21Z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