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1"/>
  </p:notesMasterIdLst>
  <p:sldIdLst>
    <p:sldId id="427" r:id="rId3"/>
    <p:sldId id="422" r:id="rId4"/>
    <p:sldId id="428" r:id="rId5"/>
    <p:sldId id="429" r:id="rId6"/>
    <p:sldId id="410" r:id="rId7"/>
    <p:sldId id="411" r:id="rId8"/>
    <p:sldId id="414" r:id="rId9"/>
    <p:sldId id="415" r:id="rId10"/>
    <p:sldId id="423" r:id="rId11"/>
    <p:sldId id="418" r:id="rId12"/>
    <p:sldId id="419" r:id="rId13"/>
    <p:sldId id="424" r:id="rId14"/>
    <p:sldId id="425" r:id="rId15"/>
    <p:sldId id="430" r:id="rId16"/>
    <p:sldId id="431" r:id="rId17"/>
    <p:sldId id="433" r:id="rId18"/>
    <p:sldId id="434" r:id="rId19"/>
    <p:sldId id="435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0B0180E-EC4D-44C6-A81A-C448B1952CC6}">
          <p14:sldIdLst>
            <p14:sldId id="427"/>
          </p14:sldIdLst>
        </p14:section>
        <p14:section name="无标题节" id="{3CFFC00B-F2EA-4CDB-BEBC-553289DB0080}">
          <p14:sldIdLst>
            <p14:sldId id="422"/>
            <p14:sldId id="428"/>
            <p14:sldId id="429"/>
            <p14:sldId id="410"/>
            <p14:sldId id="411"/>
            <p14:sldId id="414"/>
            <p14:sldId id="415"/>
            <p14:sldId id="423"/>
            <p14:sldId id="418"/>
            <p14:sldId id="419"/>
            <p14:sldId id="424"/>
            <p14:sldId id="425"/>
            <p14:sldId id="430"/>
            <p14:sldId id="431"/>
            <p14:sldId id="433"/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0082"/>
    <a:srgbClr val="FF0066"/>
    <a:srgbClr val="FF3300"/>
    <a:srgbClr val="D9F1FF"/>
    <a:srgbClr val="CC3300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486" autoAdjust="0"/>
    <p:restoredTop sz="84973" autoAdjust="0"/>
  </p:normalViewPr>
  <p:slideViewPr>
    <p:cSldViewPr>
      <p:cViewPr varScale="1">
        <p:scale>
          <a:sx n="85" d="100"/>
          <a:sy n="85" d="100"/>
        </p:scale>
        <p:origin x="17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4B88B44-E3B4-402B-B3A7-C0F925928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EA30AA-0849-4813-9723-5BA1DC92F344}" type="slidenum">
              <a:rPr kumimoji="1" lang="en-US" altLang="zh-CN" smtClean="0">
                <a:latin typeface="Times New Roman" panose="02020603050405020304" pitchFamily="18" charset="0"/>
              </a:rPr>
              <a:pPr/>
              <a:t>1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0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0FFC11-F0DF-47CC-A479-AA0B0D62FCED}" type="slidenum">
              <a:rPr kumimoji="1" lang="en-US" altLang="zh-CN" smtClean="0">
                <a:latin typeface="Times New Roman" panose="02020603050405020304" pitchFamily="18" charset="0"/>
              </a:rPr>
              <a:pPr/>
              <a:t>2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C92561-B5DB-46ED-810B-AAAF12D7CBAF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  <a:sym typeface="Symbol" panose="05050102010706020507" pitchFamily="18" charset="2"/>
              </a:rPr>
              <a:t>u+y</a:t>
            </a:r>
            <a:r>
              <a:rPr lang="en-US" altLang="zh-CN" sz="1200" b="1" kern="1200" dirty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lang="en-US" altLang="zh-CN" sz="1200" b="1" kern="1200" dirty="0" err="1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  <a:sym typeface="Symbol" panose="05050102010706020507" pitchFamily="18" charset="2"/>
              </a:rPr>
              <a:t>x+vu-v</a:t>
            </a:r>
            <a:r>
              <a:rPr lang="en-US" altLang="zh-CN" sz="1200" b="1" kern="1200" dirty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  <a:sym typeface="Symbol" panose="05050102010706020507" pitchFamily="18" charset="2"/>
              </a:rPr>
              <a:t>=x-y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88B44-E3B4-402B-B3A7-C0F92592884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57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92E2C-FD6A-4B3D-8A58-717B03EC98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50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2EE9F-FE84-4485-8C89-A5911859B9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91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D6930-2B27-448D-B110-DCB9D068E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91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9CC26-7F10-4840-9DC9-42B55700D1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40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F03F9-F178-4380-B04C-E753DE04DB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09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7A0B-D056-48BF-94F4-B30FF52A7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937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F74AF-0724-41FE-AA4D-E87C49531F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1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5B82A-26DD-4964-A492-648154DFFC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613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2EBA8-A4EF-43BA-A067-27C5A5A18B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938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44069-EF61-4792-805C-B3DF2168C3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231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BCDE1-BFBC-4253-82A4-31A1EF468E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48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20EB6-1C3E-499F-B730-3EA31BC667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837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9F8C3-4D83-4EEA-A28F-3DF7A78635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285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7558-373E-4024-A492-62981FB05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094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0"/>
            <a:ext cx="2125662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29350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C0886-B682-4BA4-BF07-44A3D6533E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4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7A235-6384-4FD8-B90C-6BC8736E8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4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F1F3-0A0A-4F51-8EF4-E8BB88A365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84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5524D-A196-4EA9-B2C2-4CF6DDBFEA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56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42C25-E79F-4326-B7FF-782149E16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52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9F3F4-03A3-4A74-A195-4F716C6F05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7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9CDA-F8B4-4CF2-829F-4226C92A35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68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C76E8-0886-4A4F-B7DE-E768AC3DCB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0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3471563-3601-441C-99C1-6C059E18D9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5612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9C8D24-A67F-46AB-A446-1C2EE3061F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ChangeArrowheads="1"/>
          </p:cNvSpPr>
          <p:nvPr/>
        </p:nvSpPr>
        <p:spPr bwMode="auto">
          <a:xfrm>
            <a:off x="309367" y="513498"/>
            <a:ext cx="46482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重点掌握的基本方法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关系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en-US" altLang="zh-CN" sz="28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3"/>
          <p:cNvSpPr>
            <a:spLocks noChangeArrowheads="1"/>
          </p:cNvSpPr>
          <p:nvPr/>
        </p:nvSpPr>
        <p:spPr bwMode="auto">
          <a:xfrm>
            <a:off x="396277" y="1205238"/>
            <a:ext cx="6629400" cy="51706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有序对和笛卡儿积以及笛卡儿积的性质</a:t>
            </a:r>
          </a:p>
        </p:txBody>
      </p:sp>
      <p:sp>
        <p:nvSpPr>
          <p:cNvPr id="4100" name="Rectangle 15"/>
          <p:cNvSpPr>
            <a:spLocks noChangeArrowheads="1"/>
          </p:cNvSpPr>
          <p:nvPr/>
        </p:nvSpPr>
        <p:spPr bwMode="auto">
          <a:xfrm>
            <a:off x="465736" y="3441392"/>
            <a:ext cx="3200400" cy="51706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4.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关系的运算</a:t>
            </a:r>
          </a:p>
        </p:txBody>
      </p:sp>
      <p:sp>
        <p:nvSpPr>
          <p:cNvPr id="4102" name="Text Box 19"/>
          <p:cNvSpPr txBox="1">
            <a:spLocks noChangeArrowheads="1"/>
          </p:cNvSpPr>
          <p:nvPr/>
        </p:nvSpPr>
        <p:spPr bwMode="auto">
          <a:xfrm>
            <a:off x="2599336" y="2907992"/>
            <a:ext cx="10399984" cy="5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代数运算（定义域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值域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域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限制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像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幂运算）</a:t>
            </a:r>
            <a:endParaRPr kumimoji="1" lang="zh-CN" altLang="en-US" sz="2400" b="1" u="sng" dirty="0">
              <a:solidFill>
                <a:srgbClr val="800000"/>
              </a:solidFill>
              <a:latin typeface="Century Schoolbook" pitchFamily="18" charset="0"/>
            </a:endParaRPr>
          </a:p>
        </p:txBody>
      </p:sp>
      <p:sp>
        <p:nvSpPr>
          <p:cNvPr id="4103" name="Text Box 20"/>
          <p:cNvSpPr txBox="1">
            <a:spLocks noChangeArrowheads="1"/>
          </p:cNvSpPr>
          <p:nvPr/>
        </p:nvSpPr>
        <p:spPr bwMode="auto">
          <a:xfrm>
            <a:off x="2599336" y="3365192"/>
            <a:ext cx="60198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合成运算和逆运算 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104" name="Text Box 21"/>
          <p:cNvSpPr txBox="1">
            <a:spLocks noChangeArrowheads="1"/>
          </p:cNvSpPr>
          <p:nvPr/>
        </p:nvSpPr>
        <p:spPr bwMode="auto">
          <a:xfrm>
            <a:off x="2599336" y="3822392"/>
            <a:ext cx="3619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闭包运算</a:t>
            </a:r>
            <a:r>
              <a:rPr kumimoji="1" lang="en-US" altLang="zh-CN" sz="2400" b="1" dirty="0">
                <a:solidFill>
                  <a:srgbClr val="800000"/>
                </a:solidFill>
                <a:latin typeface="Century Schoolbook" pitchFamily="18" charset="0"/>
              </a:rPr>
              <a:t>(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自反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对称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传递</a:t>
            </a:r>
            <a:r>
              <a:rPr kumimoji="1" lang="en-US" altLang="zh-CN" sz="2400" b="1" dirty="0">
                <a:solidFill>
                  <a:srgbClr val="800000"/>
                </a:solidFill>
                <a:latin typeface="Century Schoolbook" pitchFamily="18" charset="0"/>
              </a:rPr>
              <a:t>)</a:t>
            </a:r>
          </a:p>
        </p:txBody>
      </p:sp>
      <p:sp>
        <p:nvSpPr>
          <p:cNvPr id="4105" name="AutoShape 22"/>
          <p:cNvSpPr>
            <a:spLocks/>
          </p:cNvSpPr>
          <p:nvPr/>
        </p:nvSpPr>
        <p:spPr bwMode="auto">
          <a:xfrm>
            <a:off x="2523136" y="3212792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6" name="Rectangle 25"/>
          <p:cNvSpPr>
            <a:spLocks noChangeArrowheads="1"/>
          </p:cNvSpPr>
          <p:nvPr/>
        </p:nvSpPr>
        <p:spPr bwMode="auto">
          <a:xfrm>
            <a:off x="396277" y="2230032"/>
            <a:ext cx="8784208" cy="51706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判定关系的性质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自反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反自反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对称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反对称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传递性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07" name="Text Box 26"/>
          <p:cNvSpPr txBox="1">
            <a:spLocks noChangeArrowheads="1"/>
          </p:cNvSpPr>
          <p:nvPr/>
        </p:nvSpPr>
        <p:spPr bwMode="auto">
          <a:xfrm>
            <a:off x="2218336" y="5498792"/>
            <a:ext cx="579678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偏序关系的判定</a:t>
            </a:r>
            <a:r>
              <a:rPr kumimoji="1" lang="en-US" altLang="zh-CN" sz="2400" b="1" dirty="0">
                <a:solidFill>
                  <a:srgbClr val="800000"/>
                </a:solidFill>
                <a:latin typeface="Century Schoolbook" pitchFamily="18" charset="0"/>
              </a:rPr>
              <a:t>(</a:t>
            </a: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自反性</a:t>
            </a:r>
            <a:r>
              <a:rPr kumimoji="1" lang="en-US" altLang="zh-CN" sz="2400" b="1" dirty="0">
                <a:solidFill>
                  <a:srgbClr val="800000"/>
                </a:solidFill>
                <a:latin typeface="Century Schoolbook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反对称性</a:t>
            </a:r>
            <a:r>
              <a:rPr kumimoji="1" lang="en-US" altLang="zh-CN" sz="2400" b="1" dirty="0">
                <a:solidFill>
                  <a:srgbClr val="800000"/>
                </a:solidFill>
                <a:latin typeface="Century Schoolbook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传递性</a:t>
            </a:r>
            <a:r>
              <a:rPr kumimoji="1" lang="en-US" altLang="zh-CN" sz="2400" b="1" dirty="0">
                <a:solidFill>
                  <a:srgbClr val="800000"/>
                </a:solidFill>
                <a:latin typeface="Century Schoolbook" pitchFamily="18" charset="0"/>
              </a:rPr>
              <a:t>)</a:t>
            </a:r>
          </a:p>
        </p:txBody>
      </p:sp>
      <p:sp>
        <p:nvSpPr>
          <p:cNvPr id="4108" name="Rectangle 27"/>
          <p:cNvSpPr>
            <a:spLocks noChangeArrowheads="1"/>
          </p:cNvSpPr>
          <p:nvPr/>
        </p:nvSpPr>
        <p:spPr bwMode="auto">
          <a:xfrm>
            <a:off x="465736" y="4639954"/>
            <a:ext cx="3200400" cy="51706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5.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等价关系</a:t>
            </a:r>
          </a:p>
        </p:txBody>
      </p:sp>
      <p:sp>
        <p:nvSpPr>
          <p:cNvPr id="4109" name="Text Box 29"/>
          <p:cNvSpPr txBox="1">
            <a:spLocks noChangeArrowheads="1"/>
          </p:cNvSpPr>
          <p:nvPr/>
        </p:nvSpPr>
        <p:spPr bwMode="auto">
          <a:xfrm>
            <a:off x="2142136" y="4431992"/>
            <a:ext cx="54874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等价关系的判定</a:t>
            </a:r>
            <a:r>
              <a:rPr kumimoji="1" lang="en-US" altLang="zh-CN" sz="2400" b="1" dirty="0">
                <a:solidFill>
                  <a:srgbClr val="800000"/>
                </a:solidFill>
                <a:latin typeface="Century Schoolbook" pitchFamily="18" charset="0"/>
              </a:rPr>
              <a:t>(</a:t>
            </a: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自反性</a:t>
            </a:r>
            <a:r>
              <a:rPr kumimoji="1" lang="en-US" altLang="zh-CN" sz="2400" b="1" dirty="0">
                <a:solidFill>
                  <a:srgbClr val="800000"/>
                </a:solidFill>
                <a:latin typeface="Century Schoolbook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对称性</a:t>
            </a:r>
            <a:r>
              <a:rPr kumimoji="1" lang="en-US" altLang="zh-CN" sz="2400" b="1" dirty="0">
                <a:solidFill>
                  <a:srgbClr val="800000"/>
                </a:solidFill>
                <a:latin typeface="Century Schoolbook" pitchFamily="18" charset="0"/>
              </a:rPr>
              <a:t>,</a:t>
            </a: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传递性</a:t>
            </a:r>
            <a:r>
              <a:rPr kumimoji="1" lang="en-US" altLang="zh-CN" sz="2400" b="1" dirty="0">
                <a:solidFill>
                  <a:srgbClr val="800000"/>
                </a:solidFill>
                <a:latin typeface="Century Schoolbook" pitchFamily="18" charset="0"/>
              </a:rPr>
              <a:t>)</a:t>
            </a:r>
            <a:endParaRPr kumimoji="1" lang="en-US" altLang="zh-CN" sz="2400" b="1" u="sng" dirty="0">
              <a:solidFill>
                <a:srgbClr val="800000"/>
              </a:solidFill>
              <a:latin typeface="Century Schoolbook" pitchFamily="18" charset="0"/>
            </a:endParaRPr>
          </a:p>
        </p:txBody>
      </p:sp>
      <p:sp>
        <p:nvSpPr>
          <p:cNvPr id="4110" name="AutoShape 31"/>
          <p:cNvSpPr>
            <a:spLocks/>
          </p:cNvSpPr>
          <p:nvPr/>
        </p:nvSpPr>
        <p:spPr bwMode="auto">
          <a:xfrm>
            <a:off x="2142136" y="4639954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1" name="Text Box 32"/>
          <p:cNvSpPr txBox="1">
            <a:spLocks noChangeArrowheads="1"/>
          </p:cNvSpPr>
          <p:nvPr/>
        </p:nvSpPr>
        <p:spPr bwMode="auto">
          <a:xfrm>
            <a:off x="2218336" y="5879792"/>
            <a:ext cx="65804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800000"/>
                </a:solidFill>
                <a:latin typeface="Century Schoolbook" pitchFamily="18" charset="0"/>
              </a:rPr>
              <a:t>画哈斯图并求特殊元</a:t>
            </a:r>
            <a:r>
              <a:rPr kumimoji="1" lang="zh-CN" altLang="en-US" sz="2000" b="1" dirty="0">
                <a:solidFill>
                  <a:srgbClr val="800000"/>
                </a:solidFill>
                <a:latin typeface="Century Schoolbook" pitchFamily="18" charset="0"/>
              </a:rPr>
              <a:t>（极大元</a:t>
            </a:r>
            <a:r>
              <a:rPr kumimoji="1" lang="en-US" altLang="zh-CN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000" b="1" dirty="0">
                <a:solidFill>
                  <a:srgbClr val="800000"/>
                </a:solidFill>
                <a:latin typeface="Century Schoolbook" pitchFamily="18" charset="0"/>
              </a:rPr>
              <a:t>极小元</a:t>
            </a:r>
            <a:r>
              <a:rPr kumimoji="1" lang="en-US" altLang="zh-CN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000" b="1" dirty="0">
                <a:solidFill>
                  <a:srgbClr val="800000"/>
                </a:solidFill>
                <a:latin typeface="Century Schoolbook" pitchFamily="18" charset="0"/>
              </a:rPr>
              <a:t>最大元</a:t>
            </a:r>
            <a:r>
              <a:rPr kumimoji="1" lang="en-US" altLang="zh-CN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000" b="1" dirty="0">
                <a:solidFill>
                  <a:srgbClr val="800000"/>
                </a:solidFill>
                <a:latin typeface="Century Schoolbook" pitchFamily="18" charset="0"/>
              </a:rPr>
              <a:t>最小元，上界</a:t>
            </a:r>
            <a:r>
              <a:rPr kumimoji="1" lang="en-US" altLang="zh-CN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000" b="1" dirty="0">
                <a:solidFill>
                  <a:srgbClr val="800000"/>
                </a:solidFill>
                <a:latin typeface="Century Schoolbook" pitchFamily="18" charset="0"/>
              </a:rPr>
              <a:t>下界</a:t>
            </a:r>
            <a:r>
              <a:rPr kumimoji="1" lang="en-US" altLang="zh-CN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000" b="1" dirty="0">
                <a:solidFill>
                  <a:srgbClr val="800000"/>
                </a:solidFill>
                <a:latin typeface="Century Schoolbook" pitchFamily="18" charset="0"/>
              </a:rPr>
              <a:t>上确界</a:t>
            </a:r>
            <a:r>
              <a:rPr kumimoji="1" lang="en-US" altLang="zh-CN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000" b="1" dirty="0">
                <a:solidFill>
                  <a:srgbClr val="800000"/>
                </a:solidFill>
                <a:latin typeface="Century Schoolbook" pitchFamily="18" charset="0"/>
              </a:rPr>
              <a:t>下确界）</a:t>
            </a:r>
            <a:endParaRPr kumimoji="1" lang="zh-CN" altLang="en-US" sz="2000" b="1" u="sng" dirty="0">
              <a:solidFill>
                <a:srgbClr val="800000"/>
              </a:solidFill>
              <a:latin typeface="Century Schoolbook" pitchFamily="18" charset="0"/>
            </a:endParaRPr>
          </a:p>
        </p:txBody>
      </p:sp>
      <p:sp>
        <p:nvSpPr>
          <p:cNvPr id="4112" name="Rectangle 34"/>
          <p:cNvSpPr>
            <a:spLocks noChangeArrowheads="1"/>
          </p:cNvSpPr>
          <p:nvPr/>
        </p:nvSpPr>
        <p:spPr bwMode="auto">
          <a:xfrm>
            <a:off x="541936" y="5727392"/>
            <a:ext cx="1828800" cy="51706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6.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偏序关系</a:t>
            </a:r>
          </a:p>
        </p:txBody>
      </p:sp>
      <p:sp>
        <p:nvSpPr>
          <p:cNvPr id="4113" name="AutoShape 33"/>
          <p:cNvSpPr>
            <a:spLocks/>
          </p:cNvSpPr>
          <p:nvPr/>
        </p:nvSpPr>
        <p:spPr bwMode="auto">
          <a:xfrm>
            <a:off x="2218336" y="5727392"/>
            <a:ext cx="74612" cy="609600"/>
          </a:xfrm>
          <a:prstGeom prst="leftBrace">
            <a:avLst>
              <a:gd name="adj1" fmla="val 68086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kumimoji="1" lang="zh-CN" altLang="en-US" sz="1400" b="1" u="sng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4" name="Text Box 35"/>
          <p:cNvSpPr txBox="1">
            <a:spLocks noChangeArrowheads="1"/>
          </p:cNvSpPr>
          <p:nvPr/>
        </p:nvSpPr>
        <p:spPr bwMode="auto">
          <a:xfrm>
            <a:off x="2142136" y="4889192"/>
            <a:ext cx="52181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800000"/>
                </a:solidFill>
                <a:latin typeface="Century Schoolbook" pitchFamily="18" charset="0"/>
              </a:rPr>
              <a:t>求等价关系的商集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itchFamily="18" charset="0"/>
              </a:rPr>
              <a:t>A/R(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itchFamily="18" charset="0"/>
              </a:rPr>
              <a:t>划分</a:t>
            </a:r>
            <a:r>
              <a:rPr kumimoji="1" lang="en-US" altLang="zh-CN" sz="2400" b="1">
                <a:solidFill>
                  <a:srgbClr val="800000"/>
                </a:solidFill>
                <a:latin typeface="Century Schoolbook" pitchFamily="18" charset="0"/>
              </a:rPr>
              <a:t>)</a:t>
            </a:r>
            <a:r>
              <a:rPr kumimoji="1" lang="zh-CN" altLang="en-US" sz="2400" b="1">
                <a:solidFill>
                  <a:srgbClr val="800000"/>
                </a:solidFill>
                <a:latin typeface="Century Schoolbook" pitchFamily="18" charset="0"/>
              </a:rPr>
              <a:t>或逆问题</a:t>
            </a:r>
            <a:endParaRPr kumimoji="1" lang="zh-CN" altLang="en-US" sz="2400" b="1" u="sng">
              <a:solidFill>
                <a:srgbClr val="800000"/>
              </a:solidFill>
              <a:latin typeface="Century Schoolbook" pitchFamily="18" charset="0"/>
            </a:endParaRPr>
          </a:p>
        </p:txBody>
      </p:sp>
      <p:sp>
        <p:nvSpPr>
          <p:cNvPr id="4115" name="矩形 1"/>
          <p:cNvSpPr>
            <a:spLocks noChangeArrowheads="1"/>
          </p:cNvSpPr>
          <p:nvPr/>
        </p:nvSpPr>
        <p:spPr bwMode="auto">
          <a:xfrm>
            <a:off x="309367" y="-18233"/>
            <a:ext cx="38925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第四章小结及习题课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41936" y="2587426"/>
            <a:ext cx="8784208" cy="446276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（由集合</a:t>
            </a:r>
            <a:r>
              <a:rPr kumimoji="1" lang="en-US" altLang="zh-CN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关系图</a:t>
            </a:r>
            <a:r>
              <a:rPr kumimoji="1" lang="en-US" altLang="zh-CN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关系矩阵判别关系的性质）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96277" y="1717060"/>
            <a:ext cx="6629400" cy="512762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关系的集合、图形和矩阵表示</a:t>
            </a:r>
          </a:p>
        </p:txBody>
      </p:sp>
    </p:spTree>
    <p:extLst>
      <p:ext uri="{BB962C8B-B14F-4D97-AF65-F5344CB8AC3E}">
        <p14:creationId xmlns:p14="http://schemas.microsoft.com/office/powerpoint/2010/main" val="428366467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54F5C5-5A18-4C0B-95AB-E611C45D9E4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23528" y="476672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340768"/>
            <a:ext cx="8568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设集合</a:t>
            </a:r>
            <a:r>
              <a:rPr lang="en-US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A={2,3,6,12,24,36}</a:t>
            </a: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上的整除关系，</a:t>
            </a:r>
            <a:endParaRPr lang="en-US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）画出</a:t>
            </a:r>
            <a:r>
              <a:rPr lang="en-US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的哈斯图；</a:t>
            </a:r>
            <a:endParaRPr lang="en-US" altLang="zh-CN" sz="28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）求出</a:t>
            </a:r>
            <a:r>
              <a:rPr lang="en-US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b="1" kern="100" baseline="-25000" dirty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={2,3,6,12}</a:t>
            </a: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的最大元、最小元、极大</a:t>
            </a:r>
            <a:endParaRPr lang="en-US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元、极小元；</a:t>
            </a:r>
            <a:endParaRPr lang="en-US" altLang="zh-CN" sz="28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）求出</a:t>
            </a:r>
            <a:r>
              <a:rPr lang="en-US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800" b="1" kern="100" baseline="-25000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={2,3}</a:t>
            </a:r>
            <a:r>
              <a:rPr lang="zh-CN" altLang="zh-CN" sz="2800" b="1" kern="100" dirty="0">
                <a:latin typeface="+mn-ea"/>
                <a:ea typeface="+mn-ea"/>
                <a:cs typeface="Times New Roman" panose="02020603050405020304" pitchFamily="18" charset="0"/>
              </a:rPr>
              <a:t>的上界、下届、上确界、下确界。</a:t>
            </a:r>
            <a:endParaRPr lang="zh-CN" altLang="zh-CN" sz="28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88D369-220F-4AD3-9B7D-407BAF7F455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333375" y="460375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475" y="1412875"/>
            <a:ext cx="2170113" cy="541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）哈斯图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16391" name="对象 4"/>
          <p:cNvGraphicFramePr>
            <a:graphicFrameLocks noChangeAspect="1"/>
          </p:cNvGraphicFramePr>
          <p:nvPr/>
        </p:nvGraphicFramePr>
        <p:xfrm>
          <a:off x="1187450" y="2098675"/>
          <a:ext cx="1760538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r:id="rId4" imgW="1270787" imgH="1573225" progId="">
                  <p:embed/>
                </p:oleObj>
              </mc:Choice>
              <mc:Fallback>
                <p:oleObj r:id="rId4" imgW="1270787" imgH="1573225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98675"/>
                        <a:ext cx="1760538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33375" y="4427538"/>
            <a:ext cx="8199438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b="1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={2,3,6,12}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的最大元是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无最小元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极大元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12 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zh-CN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极小元是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33375" y="5526088"/>
            <a:ext cx="8199438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B2={2,3}</a:t>
            </a:r>
            <a:r>
              <a:rPr lang="zh-CN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的上界是</a:t>
            </a:r>
            <a:r>
              <a:rPr lang="en-US" altLang="zh-CN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6,12,24,36</a:t>
            </a:r>
            <a:r>
              <a:rPr lang="zh-CN" altLang="en-US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zh-CN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无下届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zh-CN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上确界是</a:t>
            </a:r>
            <a:r>
              <a:rPr lang="en-US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zh-CN" altLang="zh-CN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无下确界</a:t>
            </a:r>
            <a:r>
              <a:rPr lang="zh-CN" alt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A3D2EB-521E-4401-ACF8-1653E101720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23528" y="404664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268760"/>
            <a:ext cx="8567737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zh-CN" altLang="en-US" sz="2800" b="1" dirty="0">
                <a:latin typeface="+mn-ea"/>
                <a:ea typeface="+mn-ea"/>
              </a:rPr>
              <a:t>是实数集合，给定</a:t>
            </a: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zh-CN" altLang="en-US" sz="2800" b="1" dirty="0">
                <a:latin typeface="+mn-ea"/>
                <a:ea typeface="+mn-ea"/>
              </a:rPr>
              <a:t>上的五个关系如下</a:t>
            </a:r>
            <a:r>
              <a:rPr lang="en-US" altLang="zh-CN" sz="2800" b="1" dirty="0">
                <a:latin typeface="+mn-ea"/>
                <a:ea typeface="+mn-ea"/>
              </a:rPr>
              <a:t>:</a:t>
            </a:r>
          </a:p>
          <a:p>
            <a:pPr marL="514350" indent="-514350">
              <a:lnSpc>
                <a:spcPct val="115000"/>
              </a:lnSpc>
              <a:buFont typeface="+mj-ea"/>
              <a:buAutoNum type="circleNumDbPlain"/>
              <a:defRPr/>
            </a:pP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en-US" altLang="zh-CN" sz="2800" b="1" baseline="-25000" dirty="0">
                <a:latin typeface="+mn-ea"/>
                <a:ea typeface="+mn-ea"/>
              </a:rPr>
              <a:t>1</a:t>
            </a:r>
            <a:r>
              <a:rPr lang="en-US" altLang="zh-CN" sz="2800" b="1" dirty="0">
                <a:latin typeface="+mn-ea"/>
                <a:ea typeface="+mn-ea"/>
              </a:rPr>
              <a:t>={&lt;</a:t>
            </a:r>
            <a:r>
              <a:rPr lang="en-US" altLang="zh-CN" sz="2800" b="1" dirty="0" err="1">
                <a:latin typeface="+mn-ea"/>
                <a:ea typeface="+mn-ea"/>
              </a:rPr>
              <a:t>x,y</a:t>
            </a:r>
            <a:r>
              <a:rPr lang="en-US" altLang="zh-CN" sz="2800" b="1" dirty="0">
                <a:latin typeface="+mn-ea"/>
                <a:ea typeface="+mn-ea"/>
              </a:rPr>
              <a:t>&gt;|x=y</a:t>
            </a:r>
            <a:r>
              <a:rPr lang="en-US" altLang="zh-CN" sz="2800" b="1" baseline="30000" dirty="0">
                <a:latin typeface="+mn-ea"/>
                <a:ea typeface="+mn-ea"/>
              </a:rPr>
              <a:t>2</a:t>
            </a:r>
            <a:r>
              <a:rPr lang="en-US" altLang="zh-CN" sz="2800" b="1" dirty="0">
                <a:latin typeface="+mn-ea"/>
                <a:ea typeface="+mn-ea"/>
              </a:rPr>
              <a:t>}            </a:t>
            </a:r>
          </a:p>
          <a:p>
            <a:pPr marL="514350" indent="-514350">
              <a:lnSpc>
                <a:spcPct val="115000"/>
              </a:lnSpc>
              <a:buFont typeface="+mj-ea"/>
              <a:buAutoNum type="circleNumDbPlain"/>
              <a:defRPr/>
            </a:pP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en-US" altLang="zh-CN" sz="2800" b="1" baseline="-25000" dirty="0">
                <a:latin typeface="+mn-ea"/>
                <a:ea typeface="+mn-ea"/>
              </a:rPr>
              <a:t>2</a:t>
            </a:r>
            <a:r>
              <a:rPr lang="en-US" altLang="zh-CN" sz="2800" b="1" dirty="0">
                <a:latin typeface="+mn-ea"/>
                <a:ea typeface="+mn-ea"/>
              </a:rPr>
              <a:t>={&lt;</a:t>
            </a:r>
            <a:r>
              <a:rPr lang="en-US" altLang="zh-CN" sz="2800" b="1" dirty="0" err="1">
                <a:latin typeface="+mn-ea"/>
                <a:ea typeface="+mn-ea"/>
              </a:rPr>
              <a:t>x,y</a:t>
            </a:r>
            <a:r>
              <a:rPr lang="en-US" altLang="zh-CN" sz="2800" b="1" dirty="0">
                <a:latin typeface="+mn-ea"/>
                <a:ea typeface="+mn-ea"/>
              </a:rPr>
              <a:t>&gt;|y=x+6}</a:t>
            </a:r>
          </a:p>
          <a:p>
            <a:pPr marL="514350" indent="-514350">
              <a:lnSpc>
                <a:spcPct val="115000"/>
              </a:lnSpc>
              <a:buFont typeface="+mj-ea"/>
              <a:buAutoNum type="circleNumDbPlain"/>
              <a:defRPr/>
            </a:pP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en-US" altLang="zh-CN" sz="2800" b="1" baseline="-25000" dirty="0">
                <a:latin typeface="+mn-ea"/>
                <a:ea typeface="+mn-ea"/>
              </a:rPr>
              <a:t>3</a:t>
            </a:r>
            <a:r>
              <a:rPr lang="en-US" altLang="zh-CN" sz="2800" b="1" dirty="0">
                <a:latin typeface="+mn-ea"/>
                <a:ea typeface="+mn-ea"/>
              </a:rPr>
              <a:t>={&lt;</a:t>
            </a:r>
            <a:r>
              <a:rPr lang="en-US" altLang="zh-CN" sz="2800" b="1" dirty="0" err="1">
                <a:latin typeface="+mn-ea"/>
                <a:ea typeface="+mn-ea"/>
              </a:rPr>
              <a:t>x,y</a:t>
            </a:r>
            <a:r>
              <a:rPr lang="en-US" altLang="zh-CN" sz="2800" b="1" dirty="0">
                <a:latin typeface="+mn-ea"/>
                <a:ea typeface="+mn-ea"/>
              </a:rPr>
              <a:t>&gt;|y=1/(x-1)}       </a:t>
            </a:r>
          </a:p>
          <a:p>
            <a:pPr marL="514350" indent="-514350">
              <a:lnSpc>
                <a:spcPct val="115000"/>
              </a:lnSpc>
              <a:buFont typeface="+mj-ea"/>
              <a:buAutoNum type="circleNumDbPlain"/>
              <a:defRPr/>
            </a:pP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en-US" altLang="zh-CN" sz="2800" b="1" baseline="-25000" dirty="0">
                <a:latin typeface="+mn-ea"/>
                <a:ea typeface="+mn-ea"/>
              </a:rPr>
              <a:t>4</a:t>
            </a:r>
            <a:r>
              <a:rPr lang="en-US" altLang="zh-CN" sz="2800" b="1" dirty="0">
                <a:latin typeface="+mn-ea"/>
                <a:ea typeface="+mn-ea"/>
              </a:rPr>
              <a:t>={&lt;</a:t>
            </a:r>
            <a:r>
              <a:rPr lang="en-US" altLang="zh-CN" sz="2800" b="1" dirty="0" err="1">
                <a:latin typeface="+mn-ea"/>
                <a:ea typeface="+mn-ea"/>
              </a:rPr>
              <a:t>x,y</a:t>
            </a:r>
            <a:r>
              <a:rPr lang="en-US" altLang="zh-CN" sz="2800" b="1" dirty="0">
                <a:latin typeface="+mn-ea"/>
                <a:ea typeface="+mn-ea"/>
              </a:rPr>
              <a:t>&gt;|y=2</a:t>
            </a:r>
            <a:r>
              <a:rPr lang="en-US" altLang="zh-CN" sz="2800" b="1" baseline="30000" dirty="0">
                <a:latin typeface="+mn-ea"/>
                <a:ea typeface="+mn-ea"/>
              </a:rPr>
              <a:t>x</a:t>
            </a:r>
            <a:r>
              <a:rPr lang="en-US" altLang="zh-CN" sz="2800" b="1" dirty="0">
                <a:latin typeface="+mn-ea"/>
                <a:ea typeface="+mn-ea"/>
              </a:rPr>
              <a:t>}</a:t>
            </a:r>
          </a:p>
          <a:p>
            <a:pPr marL="514350" indent="-514350">
              <a:lnSpc>
                <a:spcPct val="115000"/>
              </a:lnSpc>
              <a:buFont typeface="+mj-ea"/>
              <a:buAutoNum type="circleNumDbPlain"/>
              <a:defRPr/>
            </a:pP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en-US" altLang="zh-CN" sz="2800" b="1" baseline="-25000" dirty="0">
                <a:latin typeface="+mn-ea"/>
                <a:ea typeface="+mn-ea"/>
              </a:rPr>
              <a:t>5</a:t>
            </a:r>
            <a:r>
              <a:rPr lang="en-US" altLang="zh-CN" sz="2800" b="1" dirty="0">
                <a:latin typeface="+mn-ea"/>
                <a:ea typeface="+mn-ea"/>
              </a:rPr>
              <a:t>={&lt;</a:t>
            </a:r>
            <a:r>
              <a:rPr lang="en-US" altLang="zh-CN" sz="2800" b="1" dirty="0" err="1">
                <a:latin typeface="+mn-ea"/>
                <a:ea typeface="+mn-ea"/>
              </a:rPr>
              <a:t>x,y</a:t>
            </a:r>
            <a:r>
              <a:rPr lang="en-US" altLang="zh-CN" sz="2800" b="1" dirty="0">
                <a:latin typeface="+mn-ea"/>
                <a:ea typeface="+mn-ea"/>
              </a:rPr>
              <a:t>&gt;|x</a:t>
            </a:r>
            <a:r>
              <a:rPr lang="en-US" altLang="zh-CN" sz="2800" b="1" baseline="30000" dirty="0">
                <a:latin typeface="+mn-ea"/>
                <a:ea typeface="+mn-ea"/>
              </a:rPr>
              <a:t>2</a:t>
            </a:r>
            <a:r>
              <a:rPr lang="en-US" altLang="zh-CN" sz="2800" b="1" dirty="0">
                <a:latin typeface="+mn-ea"/>
                <a:ea typeface="+mn-ea"/>
              </a:rPr>
              <a:t>+y</a:t>
            </a:r>
            <a:r>
              <a:rPr lang="en-US" altLang="zh-CN" sz="2800" b="1" baseline="30000" dirty="0">
                <a:latin typeface="+mn-ea"/>
                <a:ea typeface="+mn-ea"/>
              </a:rPr>
              <a:t>2</a:t>
            </a:r>
            <a:r>
              <a:rPr lang="en-US" altLang="zh-CN" sz="2800" b="1" dirty="0">
                <a:latin typeface="+mn-ea"/>
                <a:ea typeface="+mn-ea"/>
              </a:rPr>
              <a:t>=4} 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上述五个关系中，哪些是从</a:t>
            </a: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zh-CN" altLang="en-US" sz="2800" b="1" dirty="0">
                <a:latin typeface="+mn-ea"/>
                <a:ea typeface="+mn-ea"/>
              </a:rPr>
              <a:t>到</a:t>
            </a: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zh-CN" altLang="en-US" sz="2800" b="1" dirty="0">
                <a:latin typeface="+mn-ea"/>
                <a:ea typeface="+mn-ea"/>
              </a:rPr>
              <a:t>的函数。如果是函数，说明它是属于什么类型的（指满射、单射、双射）。如果不是函数，说明理由。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02751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3C4EB-7C62-4DD8-AEF7-AD4C9DC953A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4343" name="矩形 6"/>
          <p:cNvSpPr>
            <a:spLocks noChangeArrowheads="1"/>
          </p:cNvSpPr>
          <p:nvPr/>
        </p:nvSpPr>
        <p:spPr bwMode="auto">
          <a:xfrm>
            <a:off x="340727" y="1376595"/>
            <a:ext cx="7713663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不是从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的函数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  x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是负数时无定义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另外当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x&gt;0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有两个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值与之对应。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是从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的函数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是双射的。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不是从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的函数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x=1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无定义。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是从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的函数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是单射的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不是满射的。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不是从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的函数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|x|&gt;2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无定义；；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|x|&lt;2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时对应的函数值不唯一。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73113" y="429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1372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A3D2EB-521E-4401-ACF8-1653E101720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23528" y="404664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412776"/>
            <a:ext cx="8712968" cy="3002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设函数</a:t>
            </a:r>
            <a:r>
              <a:rPr lang="en-US" altLang="zh-CN" sz="2800" b="1" dirty="0">
                <a:latin typeface="+mn-ea"/>
                <a:ea typeface="+mn-ea"/>
              </a:rPr>
              <a:t>f</a:t>
            </a:r>
            <a:r>
              <a:rPr lang="zh-CN" altLang="en-US" sz="2800" b="1" dirty="0">
                <a:latin typeface="+mn-ea"/>
                <a:ea typeface="+mn-ea"/>
              </a:rPr>
              <a:t>：</a:t>
            </a:r>
            <a:r>
              <a:rPr lang="en-US" altLang="zh-CN" sz="2800" b="1" dirty="0">
                <a:latin typeface="+mn-ea"/>
                <a:ea typeface="+mn-ea"/>
              </a:rPr>
              <a:t>R×R→R×R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f</a:t>
            </a:r>
            <a:r>
              <a:rPr lang="zh-CN" altLang="en-US" sz="2800" b="1" dirty="0">
                <a:latin typeface="+mn-ea"/>
                <a:ea typeface="+mn-ea"/>
              </a:rPr>
              <a:t>定义为</a:t>
            </a:r>
            <a:r>
              <a:rPr lang="en-US" altLang="zh-CN" sz="2800" b="1" dirty="0">
                <a:latin typeface="+mn-ea"/>
                <a:ea typeface="+mn-ea"/>
              </a:rPr>
              <a:t>f(&lt;</a:t>
            </a:r>
            <a:r>
              <a:rPr lang="en-US" altLang="zh-CN" sz="2800" b="1" dirty="0" err="1">
                <a:latin typeface="+mn-ea"/>
                <a:ea typeface="+mn-ea"/>
              </a:rPr>
              <a:t>x,y</a:t>
            </a:r>
            <a:r>
              <a:rPr lang="en-US" altLang="zh-CN" sz="2800" b="1" dirty="0">
                <a:latin typeface="+mn-ea"/>
                <a:ea typeface="+mn-ea"/>
              </a:rPr>
              <a:t>&gt;)=&lt;y+1,x+1&gt;,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	证明</a:t>
            </a:r>
            <a:r>
              <a:rPr lang="en-US" altLang="zh-CN" sz="2800" b="1" dirty="0">
                <a:latin typeface="+mn-ea"/>
                <a:ea typeface="+mn-ea"/>
              </a:rPr>
              <a:t>f</a:t>
            </a:r>
            <a:r>
              <a:rPr lang="zh-CN" altLang="en-US" sz="2800" b="1" dirty="0">
                <a:latin typeface="+mn-ea"/>
                <a:ea typeface="+mn-ea"/>
              </a:rPr>
              <a:t>是单射的。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）	证明</a:t>
            </a:r>
            <a:r>
              <a:rPr lang="en-US" altLang="zh-CN" sz="2800" b="1" dirty="0">
                <a:latin typeface="+mn-ea"/>
                <a:ea typeface="+mn-ea"/>
              </a:rPr>
              <a:t>f</a:t>
            </a:r>
            <a:r>
              <a:rPr lang="zh-CN" altLang="en-US" sz="2800" b="1" dirty="0">
                <a:latin typeface="+mn-ea"/>
                <a:ea typeface="+mn-ea"/>
              </a:rPr>
              <a:t>是满射的。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）	求反函数</a:t>
            </a:r>
            <a:r>
              <a:rPr lang="en-US" altLang="zh-CN" sz="2800" b="1" dirty="0">
                <a:latin typeface="+mn-ea"/>
                <a:ea typeface="+mn-ea"/>
              </a:rPr>
              <a:t>f</a:t>
            </a:r>
            <a:r>
              <a:rPr lang="en-US" altLang="zh-CN" sz="2800" b="1" baseline="30000" dirty="0">
                <a:latin typeface="+mn-ea"/>
                <a:ea typeface="+mn-ea"/>
              </a:rPr>
              <a:t>-1</a:t>
            </a:r>
            <a:r>
              <a:rPr lang="zh-CN" altLang="en-US" sz="2800" b="1" dirty="0">
                <a:latin typeface="+mn-ea"/>
                <a:ea typeface="+mn-ea"/>
              </a:rPr>
              <a:t>。 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）	求复合函数</a:t>
            </a:r>
            <a:r>
              <a:rPr lang="en-US" altLang="zh-CN" sz="2800" b="1" dirty="0" err="1">
                <a:latin typeface="+mn-ea"/>
                <a:ea typeface="+mn-ea"/>
              </a:rPr>
              <a:t>f°f</a:t>
            </a:r>
            <a:r>
              <a:rPr lang="zh-CN" altLang="en-US" sz="2800" b="1" dirty="0">
                <a:latin typeface="+mn-ea"/>
                <a:ea typeface="+mn-ea"/>
              </a:rPr>
              <a:t>。 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7340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3C4EB-7C62-4DD8-AEF7-AD4C9DC953A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4343" name="矩形 6"/>
          <p:cNvSpPr>
            <a:spLocks noChangeArrowheads="1"/>
          </p:cNvSpPr>
          <p:nvPr/>
        </p:nvSpPr>
        <p:spPr bwMode="auto">
          <a:xfrm>
            <a:off x="179512" y="1268413"/>
            <a:ext cx="896448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）假设存在 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&lt;x1,y1&gt;,&lt;x2,y2&gt;∈R×R,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使得 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f(&lt;x1,y1&gt;) = f(&lt;x2,y2&gt;)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，即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&lt;y1+1,x1+1&gt;=&lt;y2+1,x2+1&gt;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，则有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y1+1=y2+1,x1+1=x2+1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，易得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x1=x2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y1=y2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，即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&lt;x1,y1&gt;=&lt;x2,y2&gt;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。因此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是单射的。             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ym typeface="Symbol" panose="05050102010706020507" pitchFamily="18" charset="2"/>
              </a:rPr>
              <a:t> 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&gt;∈R×R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，由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f(&lt;</a:t>
            </a:r>
            <a:r>
              <a:rPr lang="en-US" altLang="zh-CN" sz="2800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&gt;)=&lt;</a:t>
            </a:r>
            <a:r>
              <a:rPr lang="en-US" altLang="zh-CN" sz="2800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，可得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u=y+1,v=x+1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。即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=v-1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,y=u-1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，因此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的原象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存在。因此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是满射的。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baseline="30000" dirty="0">
                <a:latin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(&lt;</a:t>
            </a:r>
            <a:r>
              <a:rPr lang="en-US" altLang="zh-CN" sz="2800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&gt;)=&lt;y-1,x-1&gt;                                  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f°f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(&lt;</a:t>
            </a:r>
            <a:r>
              <a:rPr lang="en-US" altLang="zh-CN" sz="2800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&gt;)=&lt;x+2,y+2&gt;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73113" y="429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4225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A3D2EB-521E-4401-ACF8-1653E101720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23528" y="404664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412776"/>
            <a:ext cx="8136904" cy="231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  <a:ea typeface="+mn-ea"/>
              </a:rPr>
              <a:t>   设</a:t>
            </a:r>
            <a:r>
              <a:rPr lang="en-US" altLang="zh-CN" sz="2800" b="1" dirty="0">
                <a:latin typeface="+mn-ea"/>
                <a:ea typeface="+mn-ea"/>
              </a:rPr>
              <a:t>A={1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en-US" altLang="zh-CN" sz="2800" b="1" dirty="0">
                <a:latin typeface="+mn-ea"/>
                <a:ea typeface="+mn-ea"/>
              </a:rPr>
              <a:t>4}</a:t>
            </a:r>
            <a:r>
              <a:rPr lang="zh-CN" altLang="en-US" sz="2800" b="1" dirty="0">
                <a:latin typeface="+mn-ea"/>
                <a:ea typeface="+mn-ea"/>
              </a:rPr>
              <a:t>，在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en-US" altLang="zh-CN" sz="2800" b="1" dirty="0">
                <a:sym typeface="Symbol" pitchFamily="18" charset="2"/>
              </a:rPr>
              <a:t>  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上定义二元关系</a:t>
            </a: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zh-CN" altLang="en-US" sz="2800" b="1" dirty="0">
                <a:latin typeface="+mn-ea"/>
                <a:ea typeface="+mn-ea"/>
              </a:rPr>
              <a:t>为</a:t>
            </a:r>
          </a:p>
          <a:p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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u,v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, 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A</a:t>
            </a:r>
            <a:r>
              <a:rPr lang="en-US" altLang="zh-CN" sz="2800" b="1" dirty="0">
                <a:sym typeface="Symbol" pitchFamily="18" charset="2"/>
              </a:rPr>
              <a:t> 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A, 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u,vRx,y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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u+y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x+v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证明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是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itchFamily="18" charset="2"/>
              </a:rPr>
              <a:t> 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上的等价关系，并确定由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引起的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itchFamily="18" charset="2"/>
              </a:rPr>
              <a:t>  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的划分。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92445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3C4EB-7C62-4DD8-AEF7-AD4C9DC953A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4343" name="矩形 6"/>
          <p:cNvSpPr>
            <a:spLocks noChangeArrowheads="1"/>
          </p:cNvSpPr>
          <p:nvPr/>
        </p:nvSpPr>
        <p:spPr bwMode="auto">
          <a:xfrm>
            <a:off x="15653" y="1287889"/>
            <a:ext cx="9524899" cy="41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是自反的：因为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x,yRx,y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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x+y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x+y</a:t>
            </a:r>
            <a:endParaRPr lang="en-US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是对称的：因为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u,vRx,y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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时一定有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x,yR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 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u,v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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是可传递的：假设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x,yRu,v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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和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u,vRl,m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</a:t>
            </a:r>
          </a:p>
          <a:p>
            <a:pPr>
              <a:buNone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我们来证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x,yRl,m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</a:t>
            </a:r>
          </a:p>
          <a:p>
            <a:pPr>
              <a:buNone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    因为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x+v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y+u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及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u+m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v+l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两式两边相加得</a:t>
            </a:r>
          </a:p>
          <a:p>
            <a:pPr>
              <a:buNone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x+v+u+m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y+u+v+l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整理得</a:t>
            </a:r>
          </a:p>
          <a:p>
            <a:pPr>
              <a:buNone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x+m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=</a:t>
            </a:r>
            <a:r>
              <a:rPr lang="en-US" altLang="zh-CN" sz="2800" b="1" dirty="0" err="1">
                <a:latin typeface="+mn-ea"/>
                <a:ea typeface="+mn-ea"/>
                <a:sym typeface="Symbol" panose="05050102010706020507" pitchFamily="18" charset="2"/>
              </a:rPr>
              <a:t>y+l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问题得证。</a:t>
            </a:r>
            <a:endParaRPr lang="en-US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 即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是等价关系。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73113" y="429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717009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3C4EB-7C62-4DD8-AEF7-AD4C9DC953A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4343" name="矩形 6"/>
          <p:cNvSpPr>
            <a:spLocks noChangeArrowheads="1"/>
          </p:cNvSpPr>
          <p:nvPr/>
        </p:nvSpPr>
        <p:spPr bwMode="auto">
          <a:xfrm>
            <a:off x="352581" y="1412875"/>
            <a:ext cx="9524899" cy="539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800" b="1" dirty="0"/>
              <a:t>求由此等价关系导致的划分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：先求</a:t>
            </a:r>
            <a:r>
              <a:rPr lang="en-US" altLang="zh-CN" sz="2800" b="1" dirty="0"/>
              <a:t>A</a:t>
            </a:r>
            <a:r>
              <a:rPr lang="en-US" altLang="zh-CN" sz="2800" b="1" dirty="0">
                <a:sym typeface="Symbol" pitchFamily="18" charset="2"/>
              </a:rPr>
              <a:t>  </a:t>
            </a:r>
            <a:r>
              <a:rPr lang="en-US" altLang="zh-CN" sz="2800" b="1" dirty="0"/>
              <a:t>A</a:t>
            </a:r>
          </a:p>
          <a:p>
            <a:pPr>
              <a:buNone/>
            </a:pPr>
            <a:r>
              <a:rPr lang="en-US" altLang="zh-CN" sz="2400" b="1" dirty="0"/>
              <a:t>A</a:t>
            </a:r>
            <a:r>
              <a:rPr lang="en-US" altLang="zh-CN" sz="2400" b="1" dirty="0">
                <a:sym typeface="Symbol" pitchFamily="18" charset="2"/>
              </a:rPr>
              <a:t>  </a:t>
            </a:r>
            <a:r>
              <a:rPr lang="en-US" altLang="zh-CN" sz="2400" b="1" dirty="0"/>
              <a:t>A=</a:t>
            </a:r>
            <a:r>
              <a:rPr lang="en-US" altLang="zh-CN" sz="2400" b="1" dirty="0">
                <a:solidFill>
                  <a:srgbClr val="FF0000"/>
                </a:solidFill>
              </a:rPr>
              <a:t>{</a:t>
            </a:r>
            <a:r>
              <a:rPr lang="en-US" altLang="zh-CN" sz="2400" b="1" dirty="0">
                <a:sym typeface="Symbol" panose="05050102010706020507" pitchFamily="18" charset="2"/>
              </a:rPr>
              <a:t>1,1, 1,2, 1,3, 1,4</a:t>
            </a:r>
          </a:p>
          <a:p>
            <a:pPr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 2,1, 2,2, 2,3, 2,4</a:t>
            </a:r>
          </a:p>
          <a:p>
            <a:pPr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 3,1, 3,2, 3,3, 3,4</a:t>
            </a:r>
          </a:p>
          <a:p>
            <a:pPr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 4,1, 4,2, 4,3, 4,4</a:t>
            </a:r>
            <a:r>
              <a:rPr lang="en-US" altLang="zh-CN" sz="2400" b="1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zh-CN" altLang="en-US" sz="2400" b="1" dirty="0"/>
              <a:t>则</a:t>
            </a:r>
            <a:r>
              <a:rPr lang="en-US" altLang="zh-CN" sz="2400" b="1" dirty="0"/>
              <a:t>C=</a:t>
            </a:r>
            <a:r>
              <a:rPr lang="en-US" altLang="zh-CN" sz="2400" b="1" dirty="0">
                <a:solidFill>
                  <a:srgbClr val="FF0000"/>
                </a:solidFill>
              </a:rPr>
              <a:t>{</a:t>
            </a:r>
            <a:r>
              <a:rPr lang="en-US" altLang="zh-CN" sz="2400" b="1" dirty="0"/>
              <a:t>{</a:t>
            </a:r>
            <a:r>
              <a:rPr lang="en-US" altLang="zh-CN" sz="2400" b="1" dirty="0">
                <a:sym typeface="Symbol" panose="05050102010706020507" pitchFamily="18" charset="2"/>
              </a:rPr>
              <a:t>1,1, 2,2, 3,3, 4,4</a:t>
            </a:r>
            <a:r>
              <a:rPr lang="en-US" altLang="zh-CN" sz="2400" b="1" dirty="0"/>
              <a:t>}, </a:t>
            </a:r>
          </a:p>
          <a:p>
            <a:pPr>
              <a:buNone/>
            </a:pPr>
            <a:r>
              <a:rPr lang="en-US" altLang="zh-CN" sz="2400" b="1" dirty="0"/>
              <a:t>         {</a:t>
            </a:r>
            <a:r>
              <a:rPr lang="en-US" altLang="zh-CN" sz="2400" b="1" dirty="0">
                <a:sym typeface="Symbol" panose="05050102010706020507" pitchFamily="18" charset="2"/>
              </a:rPr>
              <a:t>1,2, 2,3, 3,4}, </a:t>
            </a:r>
          </a:p>
          <a:p>
            <a:pPr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{2,1, 3,2, 4,3</a:t>
            </a:r>
            <a:r>
              <a:rPr lang="en-US" altLang="zh-CN" sz="2400" b="1" dirty="0"/>
              <a:t>}, </a:t>
            </a:r>
          </a:p>
          <a:p>
            <a:pPr>
              <a:buNone/>
            </a:pPr>
            <a:r>
              <a:rPr lang="en-US" altLang="zh-CN" sz="2400" b="1" dirty="0"/>
              <a:t>         {</a:t>
            </a:r>
            <a:r>
              <a:rPr lang="en-US" altLang="zh-CN" sz="2400" b="1" dirty="0">
                <a:sym typeface="Symbol" panose="05050102010706020507" pitchFamily="18" charset="2"/>
              </a:rPr>
              <a:t>1,3, 2,4</a:t>
            </a:r>
            <a:r>
              <a:rPr lang="en-US" altLang="zh-CN" sz="2400" b="1" dirty="0"/>
              <a:t>},</a:t>
            </a:r>
          </a:p>
          <a:p>
            <a:pPr>
              <a:buNone/>
            </a:pPr>
            <a:r>
              <a:rPr lang="en-US" altLang="zh-CN" sz="2400" b="1" dirty="0"/>
              <a:t>         {</a:t>
            </a:r>
            <a:r>
              <a:rPr lang="en-US" altLang="zh-CN" sz="2400" b="1" dirty="0">
                <a:sym typeface="Symbol" panose="05050102010706020507" pitchFamily="18" charset="2"/>
              </a:rPr>
              <a:t>3,1, 4,2}, </a:t>
            </a:r>
          </a:p>
          <a:p>
            <a:pPr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{1,4},</a:t>
            </a:r>
          </a:p>
          <a:p>
            <a:pPr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{4,1}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}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73113" y="429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1547664" y="1988840"/>
            <a:ext cx="3384376" cy="1584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27784" y="2060848"/>
            <a:ext cx="2088232" cy="1008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07904" y="2060848"/>
            <a:ext cx="1080120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619672" y="2564904"/>
            <a:ext cx="2304256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91680" y="2996952"/>
            <a:ext cx="1224136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355976" y="2060848"/>
            <a:ext cx="504056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547664" y="3356992"/>
            <a:ext cx="504056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5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6"/>
          <p:cNvSpPr>
            <a:spLocks noChangeArrowheads="1"/>
          </p:cNvSpPr>
          <p:nvPr/>
        </p:nvSpPr>
        <p:spPr bwMode="auto">
          <a:xfrm>
            <a:off x="539750" y="623888"/>
            <a:ext cx="45720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重点掌握的基本方法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函数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82669" name="Rectangle 1037"/>
          <p:cNvSpPr>
            <a:spLocks noChangeArrowheads="1"/>
          </p:cNvSpPr>
          <p:nvPr/>
        </p:nvSpPr>
        <p:spPr bwMode="auto">
          <a:xfrm>
            <a:off x="539750" y="1412875"/>
            <a:ext cx="8064500" cy="543739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判定给定关系是否为函数，是否为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到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的函数</a:t>
            </a:r>
            <a:endParaRPr kumimoji="1" lang="en-US" altLang="zh-CN" sz="28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2671" name="Rectangle 1039"/>
          <p:cNvSpPr>
            <a:spLocks noChangeArrowheads="1"/>
          </p:cNvSpPr>
          <p:nvPr/>
        </p:nvSpPr>
        <p:spPr bwMode="auto">
          <a:xfrm>
            <a:off x="542248" y="4077072"/>
            <a:ext cx="4648200" cy="58261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5.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求双射函数的逆函数</a:t>
            </a:r>
            <a:endParaRPr kumimoji="1" lang="en-US" altLang="zh-CN" sz="28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2672" name="Rectangle 1040"/>
          <p:cNvSpPr>
            <a:spLocks noChangeArrowheads="1"/>
          </p:cNvSpPr>
          <p:nvPr/>
        </p:nvSpPr>
        <p:spPr bwMode="auto">
          <a:xfrm>
            <a:off x="539750" y="2098675"/>
            <a:ext cx="6336506" cy="58785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判定函数的类型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满射、单射、双射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82679" name="Rectangle 1047"/>
          <p:cNvSpPr>
            <a:spLocks noChangeArrowheads="1"/>
          </p:cNvSpPr>
          <p:nvPr/>
        </p:nvSpPr>
        <p:spPr bwMode="auto">
          <a:xfrm>
            <a:off x="538696" y="2728469"/>
            <a:ext cx="8425792" cy="58785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一些特殊的函数（恒等函数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特征函数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自然映射）</a:t>
            </a:r>
            <a:endParaRPr kumimoji="1" lang="en-US" altLang="zh-CN" sz="28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1" name="矩形 1"/>
          <p:cNvSpPr>
            <a:spLocks noChangeArrowheads="1"/>
          </p:cNvSpPr>
          <p:nvPr/>
        </p:nvSpPr>
        <p:spPr bwMode="auto">
          <a:xfrm>
            <a:off x="539750" y="76200"/>
            <a:ext cx="389413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第四章小结及习题课</a:t>
            </a:r>
          </a:p>
        </p:txBody>
      </p:sp>
      <p:sp>
        <p:nvSpPr>
          <p:cNvPr id="8" name="Rectangle 1047"/>
          <p:cNvSpPr>
            <a:spLocks noChangeArrowheads="1"/>
          </p:cNvSpPr>
          <p:nvPr/>
        </p:nvSpPr>
        <p:spPr bwMode="auto">
          <a:xfrm>
            <a:off x="538696" y="3394075"/>
            <a:ext cx="5845175" cy="58261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4.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求复合函数</a:t>
            </a:r>
            <a:endParaRPr kumimoji="1" lang="en-US" altLang="zh-CN" sz="28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9" grpId="0" animBg="1" autoUpdateAnimBg="0"/>
      <p:bldP spid="582671" grpId="0" animBg="1" autoUpdateAnimBg="0"/>
      <p:bldP spid="582672" grpId="0" animBg="1" autoUpdateAnimBg="0"/>
      <p:bldP spid="582679" grpId="0" animBg="1" autoUpdateAnimBg="0"/>
      <p:bldP spid="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A3D2EB-521E-4401-ACF8-1653E101720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468313" y="1412875"/>
            <a:ext cx="8567737" cy="4552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设           </a:t>
            </a:r>
            <a:r>
              <a:rPr lang="en-US" altLang="zh-CN" sz="2800" b="1" dirty="0">
                <a:latin typeface="+mn-ea"/>
                <a:ea typeface="+mn-ea"/>
              </a:rPr>
              <a:t>, R</a:t>
            </a:r>
            <a:r>
              <a:rPr lang="zh-CN" altLang="en-US" sz="2800" b="1" dirty="0">
                <a:latin typeface="+mn-ea"/>
                <a:ea typeface="+mn-ea"/>
              </a:rPr>
              <a:t>为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上的一个二元关系，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15000"/>
              </a:lnSpc>
              <a:defRPr/>
            </a:pP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，求：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）求出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上的所有等价关系；  的函数有多少个？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）判断</a:t>
            </a: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zh-CN" altLang="en-US" sz="2800" b="1" dirty="0">
                <a:latin typeface="+mn-ea"/>
                <a:ea typeface="+mn-ea"/>
              </a:rPr>
              <a:t>的性质（自反性、反自反性、对称性、反对称性、传递性）。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）给出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上的一个关系</a:t>
            </a: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zh-CN" altLang="en-US" sz="2800" b="1" dirty="0">
                <a:latin typeface="+mn-ea"/>
                <a:ea typeface="+mn-ea"/>
              </a:rPr>
              <a:t>，使其同时不满足自反、反自反、对称、反对称和传递性。</a:t>
            </a:r>
          </a:p>
          <a:p>
            <a:pPr>
              <a:lnSpc>
                <a:spcPct val="115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			</a:t>
            </a:r>
          </a:p>
        </p:txBody>
      </p:sp>
      <p:graphicFrame>
        <p:nvGraphicFramePr>
          <p:cNvPr id="13317" name="对象 3"/>
          <p:cNvGraphicFramePr>
            <a:graphicFrameLocks noChangeAspect="1"/>
          </p:cNvGraphicFramePr>
          <p:nvPr/>
        </p:nvGraphicFramePr>
        <p:xfrm>
          <a:off x="900113" y="1476375"/>
          <a:ext cx="21002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公式" r:id="rId3" imgW="774364" imgH="203112" progId="">
                  <p:embed/>
                </p:oleObj>
              </mc:Choice>
              <mc:Fallback>
                <p:oleObj name="公式" r:id="rId3" imgW="774364" imgH="20311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76375"/>
                        <a:ext cx="2100262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5"/>
          <p:cNvGraphicFramePr>
            <a:graphicFrameLocks noChangeAspect="1"/>
          </p:cNvGraphicFramePr>
          <p:nvPr/>
        </p:nvGraphicFramePr>
        <p:xfrm>
          <a:off x="468313" y="1944688"/>
          <a:ext cx="79565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公式" r:id="rId5" imgW="3022600" imgH="203200" progId="">
                  <p:embed/>
                </p:oleObj>
              </mc:Choice>
              <mc:Fallback>
                <p:oleObj name="公式" r:id="rId5" imgW="3022600" imgH="203200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944688"/>
                        <a:ext cx="79565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3"/>
          <p:cNvGraphicFramePr>
            <a:graphicFrameLocks noChangeAspect="1"/>
          </p:cNvGraphicFramePr>
          <p:nvPr/>
        </p:nvGraphicFramePr>
        <p:xfrm>
          <a:off x="5435600" y="2873375"/>
          <a:ext cx="5857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公式" r:id="rId7" imgW="241195" imgH="190417" progId="">
                  <p:embed/>
                </p:oleObj>
              </mc:Choice>
              <mc:Fallback>
                <p:oleObj name="公式" r:id="rId7" imgW="241195" imgH="190417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873375"/>
                        <a:ext cx="585788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07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3C4EB-7C62-4DD8-AEF7-AD4C9DC953A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14342" name="对象 4"/>
          <p:cNvGraphicFramePr>
            <a:graphicFrameLocks noChangeAspect="1"/>
          </p:cNvGraphicFramePr>
          <p:nvPr/>
        </p:nvGraphicFramePr>
        <p:xfrm>
          <a:off x="917575" y="1906588"/>
          <a:ext cx="3738563" cy="238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公式" r:id="rId3" imgW="1739900" imgH="1143000" progId="">
                  <p:embed/>
                </p:oleObj>
              </mc:Choice>
              <mc:Fallback>
                <p:oleObj name="公式" r:id="rId3" imgW="1739900" imgH="114300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1906588"/>
                        <a:ext cx="3738563" cy="238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矩形 6"/>
          <p:cNvSpPr>
            <a:spLocks noChangeArrowheads="1"/>
          </p:cNvSpPr>
          <p:nvPr/>
        </p:nvSpPr>
        <p:spPr bwMode="auto">
          <a:xfrm>
            <a:off x="333375" y="1325563"/>
            <a:ext cx="7713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(1)A</a:t>
            </a:r>
            <a:r>
              <a:rPr lang="zh-CN" altLang="zh-CN" sz="2800" b="1">
                <a:cs typeface="Times New Roman" panose="02020603050405020304" pitchFamily="18" charset="0"/>
              </a:rPr>
              <a:t>上的等价关系共有</a:t>
            </a:r>
            <a:r>
              <a:rPr lang="en-US" altLang="zh-CN" sz="2800" b="1">
                <a:cs typeface="Times New Roman" panose="02020603050405020304" pitchFamily="18" charset="0"/>
              </a:rPr>
              <a:t>5</a:t>
            </a:r>
            <a:r>
              <a:rPr lang="zh-CN" altLang="zh-CN" sz="2800" b="1">
                <a:cs typeface="Times New Roman" panose="02020603050405020304" pitchFamily="18" charset="0"/>
              </a:rPr>
              <a:t>种，分别为</a:t>
            </a:r>
            <a:r>
              <a:rPr lang="en-US" altLang="zh-CN" sz="2800" b="1">
                <a:cs typeface="Times New Roman" panose="02020603050405020304" pitchFamily="18" charset="0"/>
              </a:rPr>
              <a:t>:</a:t>
            </a:r>
            <a:endParaRPr lang="zh-CN" altLang="en-US" sz="2800" b="1"/>
          </a:p>
        </p:txBody>
      </p:sp>
      <p:sp>
        <p:nvSpPr>
          <p:cNvPr id="14344" name="矩形 7"/>
          <p:cNvSpPr>
            <a:spLocks noChangeArrowheads="1"/>
          </p:cNvSpPr>
          <p:nvPr/>
        </p:nvSpPr>
        <p:spPr bwMode="auto">
          <a:xfrm>
            <a:off x="179388" y="5013325"/>
            <a:ext cx="8694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 dirty="0"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cs typeface="Times New Roman" panose="02020603050405020304" pitchFamily="18" charset="0"/>
              </a:rPr>
              <a:t>）不自反，不反自反，不对称，反对称，不传递</a:t>
            </a:r>
            <a:endParaRPr lang="zh-CN" altLang="en-US" sz="2800" b="1" dirty="0"/>
          </a:p>
        </p:txBody>
      </p:sp>
      <p:graphicFrame>
        <p:nvGraphicFramePr>
          <p:cNvPr id="14345" name="对象 3"/>
          <p:cNvGraphicFramePr>
            <a:graphicFrameLocks noChangeAspect="1"/>
          </p:cNvGraphicFramePr>
          <p:nvPr/>
        </p:nvGraphicFramePr>
        <p:xfrm>
          <a:off x="773113" y="4292600"/>
          <a:ext cx="6302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公式" r:id="rId5" imgW="241195" imgH="190417" progId="">
                  <p:embed/>
                </p:oleObj>
              </mc:Choice>
              <mc:Fallback>
                <p:oleObj name="公式" r:id="rId5" imgW="241195" imgH="190417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292600"/>
                        <a:ext cx="6302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4"/>
          <p:cNvGraphicFramePr>
            <a:graphicFrameLocks noChangeAspect="1"/>
          </p:cNvGraphicFramePr>
          <p:nvPr/>
        </p:nvGraphicFramePr>
        <p:xfrm>
          <a:off x="3033713" y="4332288"/>
          <a:ext cx="12604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公式" r:id="rId7" imgW="507780" imgH="203112" progId="">
                  <p:embed/>
                </p:oleObj>
              </mc:Choice>
              <mc:Fallback>
                <p:oleObj name="公式" r:id="rId7" imgW="507780" imgH="203112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4332288"/>
                        <a:ext cx="1260475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73113" y="429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166813" y="4348163"/>
            <a:ext cx="20367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cs typeface="Times New Roman" panose="02020603050405020304" pitchFamily="18" charset="0"/>
              </a:rPr>
              <a:t>上的函数有</a:t>
            </a:r>
            <a:endParaRPr lang="zh-CN" altLang="en-US" sz="2800" b="1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203700" y="4311650"/>
            <a:ext cx="917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cs typeface="Times New Roman" panose="02020603050405020304" pitchFamily="18" charset="0"/>
              </a:rPr>
              <a:t>个</a:t>
            </a:r>
            <a:r>
              <a:rPr lang="zh-CN" altLang="en-US" sz="1200">
                <a:cs typeface="Times New Roman" panose="02020603050405020304" pitchFamily="18" charset="0"/>
              </a:rPr>
              <a:t> </a:t>
            </a:r>
            <a:endParaRPr lang="zh-CN" altLang="en-US" sz="1800"/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179512" y="5589240"/>
            <a:ext cx="8694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 dirty="0"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R={&lt;</a:t>
            </a:r>
            <a:r>
              <a:rPr lang="en-US" altLang="zh-CN" sz="2800" b="1" dirty="0" err="1">
                <a:latin typeface="+mn-ea"/>
                <a:ea typeface="+mn-ea"/>
                <a:cs typeface="Times New Roman" panose="02020603050405020304" pitchFamily="18" charset="0"/>
              </a:rPr>
              <a:t>a,a</a:t>
            </a: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&gt;,&lt;</a:t>
            </a:r>
            <a:r>
              <a:rPr lang="en-US" altLang="zh-CN" sz="2800" b="1" dirty="0" err="1">
                <a:latin typeface="+mn-ea"/>
                <a:ea typeface="+mn-ea"/>
                <a:cs typeface="Times New Roman" panose="02020603050405020304" pitchFamily="18" charset="0"/>
              </a:rPr>
              <a:t>a,b</a:t>
            </a: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&gt;,&lt;</a:t>
            </a:r>
            <a:r>
              <a:rPr lang="en-US" altLang="zh-CN" sz="2800" b="1" dirty="0" err="1">
                <a:latin typeface="+mn-ea"/>
                <a:ea typeface="+mn-ea"/>
                <a:cs typeface="Times New Roman" panose="02020603050405020304" pitchFamily="18" charset="0"/>
              </a:rPr>
              <a:t>b,a</a:t>
            </a: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&gt;,&lt;</a:t>
            </a:r>
            <a:r>
              <a:rPr lang="en-US" altLang="zh-CN" sz="2800" b="1" dirty="0" err="1">
                <a:latin typeface="+mn-ea"/>
                <a:ea typeface="+mn-ea"/>
                <a:cs typeface="Times New Roman" panose="02020603050405020304" pitchFamily="18" charset="0"/>
              </a:rPr>
              <a:t>b,c</a:t>
            </a: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&gt;}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455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BBB3A4-CA9C-42A4-AB48-A37995FB62C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95536" y="444502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250825" y="1474788"/>
            <a:ext cx="85693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设集合                        ，  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为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上的二元关系。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	求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	求</a:t>
            </a:r>
            <a:r>
              <a:rPr lang="en-US" altLang="zh-CN" sz="2800" dirty="0"/>
              <a:t>R</a:t>
            </a:r>
            <a:r>
              <a:rPr lang="zh-CN" altLang="en-US" sz="2800" b="1" dirty="0"/>
              <a:t>的自反闭包 ，对称闭包 ，传递闭包 。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/>
          </a:p>
        </p:txBody>
      </p:sp>
      <p:graphicFrame>
        <p:nvGraphicFramePr>
          <p:cNvPr id="8197" name="对象 2"/>
          <p:cNvGraphicFramePr>
            <a:graphicFrameLocks noChangeAspect="1"/>
          </p:cNvGraphicFramePr>
          <p:nvPr/>
        </p:nvGraphicFramePr>
        <p:xfrm>
          <a:off x="1619250" y="2322513"/>
          <a:ext cx="10318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公式" r:id="rId3" imgW="444307" imgH="228501" progId="">
                  <p:embed/>
                </p:oleObj>
              </mc:Choice>
              <mc:Fallback>
                <p:oleObj name="公式" r:id="rId3" imgW="444307" imgH="228501" progId="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22513"/>
                        <a:ext cx="103187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0" y="0"/>
            <a:ext cx="8686800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8199" name="对象 4"/>
          <p:cNvGraphicFramePr>
            <a:graphicFrameLocks noChangeAspect="1"/>
          </p:cNvGraphicFramePr>
          <p:nvPr/>
        </p:nvGraphicFramePr>
        <p:xfrm>
          <a:off x="1331640" y="1484784"/>
          <a:ext cx="24892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公式" r:id="rId5" imgW="1002865" imgH="203112" progId="">
                  <p:embed/>
                </p:oleObj>
              </mc:Choice>
              <mc:Fallback>
                <p:oleObj name="公式" r:id="rId5" imgW="1002865" imgH="203112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84784"/>
                        <a:ext cx="24892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6"/>
          <p:cNvGraphicFramePr>
            <a:graphicFrameLocks noChangeAspect="1"/>
          </p:cNvGraphicFramePr>
          <p:nvPr/>
        </p:nvGraphicFramePr>
        <p:xfrm>
          <a:off x="4067175" y="1436688"/>
          <a:ext cx="46196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公式" r:id="rId7" imgW="2489200" imgH="228600" progId="">
                  <p:embed/>
                </p:oleObj>
              </mc:Choice>
              <mc:Fallback>
                <p:oleObj name="公式" r:id="rId7" imgW="2489200" imgH="228600" progId="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436688"/>
                        <a:ext cx="461962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255494" y="6225629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D9D727-162B-45A6-96E0-DDF2F18D5CC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446037" y="498723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5669" y="1248817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407" y="1393279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9222" name="矩形 3"/>
          <p:cNvSpPr>
            <a:spLocks noChangeArrowheads="1"/>
          </p:cNvSpPr>
          <p:nvPr/>
        </p:nvSpPr>
        <p:spPr bwMode="auto">
          <a:xfrm>
            <a:off x="162669" y="1345654"/>
            <a:ext cx="8218488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n-US" altLang="zh-CN" sz="2800" b="1" dirty="0"/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zh-CN" altLang="en-US" sz="2800" b="1" dirty="0">
                <a:latin typeface="+mn-ea"/>
                <a:ea typeface="+mn-ea"/>
              </a:rPr>
              <a:t>的自反闭包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1259632" y="1556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22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755224"/>
              </p:ext>
            </p:extLst>
          </p:nvPr>
        </p:nvGraphicFramePr>
        <p:xfrm>
          <a:off x="1040557" y="1348829"/>
          <a:ext cx="54784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公式" r:id="rId3" imgW="2552700" imgH="228600" progId="">
                  <p:embed/>
                </p:oleObj>
              </mc:Choice>
              <mc:Fallback>
                <p:oleObj name="公式" r:id="rId3" imgW="2552700" imgH="228600" progId="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557" y="1348829"/>
                        <a:ext cx="5478462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540654"/>
              </p:ext>
            </p:extLst>
          </p:nvPr>
        </p:nvGraphicFramePr>
        <p:xfrm>
          <a:off x="1040557" y="1869529"/>
          <a:ext cx="42846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公式" r:id="rId5" imgW="2006600" imgH="228600" progId="">
                  <p:embed/>
                </p:oleObj>
              </mc:Choice>
              <mc:Fallback>
                <p:oleObj name="公式" r:id="rId5" imgW="2006600" imgH="228600" progId="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557" y="1869529"/>
                        <a:ext cx="42846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53219" y="3634829"/>
            <a:ext cx="4572000" cy="5413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800" b="1" dirty="0">
                <a:latin typeface="+mn-ea"/>
                <a:ea typeface="+mn-ea"/>
              </a:rPr>
              <a:t> R</a:t>
            </a:r>
            <a:r>
              <a:rPr lang="zh-CN" altLang="en-US" sz="2800" b="1" dirty="0">
                <a:latin typeface="+mn-ea"/>
                <a:ea typeface="+mn-ea"/>
              </a:rPr>
              <a:t>的对称闭包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7682" y="5141367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zh-CN" altLang="en-US" sz="2800" b="1" dirty="0">
                <a:latin typeface="+mn-ea"/>
                <a:ea typeface="+mn-ea"/>
              </a:rPr>
              <a:t>的传递闭包</a:t>
            </a:r>
            <a:endParaRPr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9228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726894"/>
              </p:ext>
            </p:extLst>
          </p:nvPr>
        </p:nvGraphicFramePr>
        <p:xfrm>
          <a:off x="1058019" y="2841079"/>
          <a:ext cx="74644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公式" r:id="rId7" imgW="4572000" imgH="457200" progId="">
                  <p:embed/>
                </p:oleObj>
              </mc:Choice>
              <mc:Fallback>
                <p:oleObj name="公式" r:id="rId7" imgW="4572000" imgH="457200" progId="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019" y="2841079"/>
                        <a:ext cx="7464425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310634"/>
              </p:ext>
            </p:extLst>
          </p:nvPr>
        </p:nvGraphicFramePr>
        <p:xfrm>
          <a:off x="1058019" y="4207917"/>
          <a:ext cx="64547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" name="公式" r:id="rId9" imgW="3289300" imgH="457200" progId="">
                  <p:embed/>
                </p:oleObj>
              </mc:Choice>
              <mc:Fallback>
                <p:oleObj name="公式" r:id="rId9" imgW="3289300" imgH="457200" progId="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019" y="4207917"/>
                        <a:ext cx="6454775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24"/>
          <p:cNvSpPr>
            <a:spLocks noChangeArrowheads="1"/>
          </p:cNvSpPr>
          <p:nvPr/>
        </p:nvSpPr>
        <p:spPr bwMode="auto">
          <a:xfrm>
            <a:off x="-297706" y="-19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231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396809"/>
              </p:ext>
            </p:extLst>
          </p:nvPr>
        </p:nvGraphicFramePr>
        <p:xfrm>
          <a:off x="886569" y="5800179"/>
          <a:ext cx="60118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" name="公式" r:id="rId11" imgW="3314700" imgH="457200" progId="">
                  <p:embed/>
                </p:oleObj>
              </mc:Choice>
              <mc:Fallback>
                <p:oleObj name="公式" r:id="rId11" imgW="3314700" imgH="457200" progId="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569" y="5800179"/>
                        <a:ext cx="6011863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D1A41A-BB49-47B0-A15C-B6794A32266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23528" y="457200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</a:t>
            </a:r>
            <a:r>
              <a:rPr lang="en-US" altLang="zh-CN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250825" y="1414463"/>
            <a:ext cx="8247063" cy="2678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设集合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A={1,2,4,8,9}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， </a:t>
            </a:r>
            <a:endParaRPr lang="en-US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上的二元关系。</a:t>
            </a:r>
          </a:p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）画出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的关系图；写出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的关系矩阵。</a:t>
            </a:r>
          </a:p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）求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R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的等价类和自然映射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g:A-&gt;A/R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）给定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上的一个划分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π={{1,2,4},{8,9}},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求由划分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π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所诱导的等价关系。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0246" name="对象 3"/>
          <p:cNvGraphicFramePr>
            <a:graphicFrameLocks noChangeAspect="1"/>
          </p:cNvGraphicFramePr>
          <p:nvPr/>
        </p:nvGraphicFramePr>
        <p:xfrm>
          <a:off x="4046538" y="1484313"/>
          <a:ext cx="51022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公式" r:id="rId3" imgW="2361175" imgH="203112" progId="">
                  <p:embed/>
                </p:oleObj>
              </mc:Choice>
              <mc:Fallback>
                <p:oleObj name="公式" r:id="rId3" imgW="2361175" imgH="203112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1484313"/>
                        <a:ext cx="51022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2F282A-01D4-4156-8AED-33F9CEC9FE6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1270" name="矩形 3"/>
          <p:cNvSpPr>
            <a:spLocks noChangeArrowheads="1"/>
          </p:cNvSpPr>
          <p:nvPr/>
        </p:nvSpPr>
        <p:spPr bwMode="auto">
          <a:xfrm>
            <a:off x="179388" y="1331913"/>
            <a:ext cx="31702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</a:t>
            </a: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zh-CN" altLang="en-US" sz="2800" b="1" dirty="0">
                <a:latin typeface="+mn-ea"/>
                <a:ea typeface="+mn-ea"/>
              </a:rPr>
              <a:t>的关系图：</a:t>
            </a:r>
            <a:endParaRPr lang="en-US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11271" name="对象 3"/>
          <p:cNvGraphicFramePr>
            <a:graphicFrameLocks noChangeAspect="1"/>
          </p:cNvGraphicFramePr>
          <p:nvPr/>
        </p:nvGraphicFramePr>
        <p:xfrm>
          <a:off x="266700" y="1965325"/>
          <a:ext cx="3529013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r:id="rId3" imgW="3650171" imgH="1860918" progId="">
                  <p:embed/>
                </p:oleObj>
              </mc:Choice>
              <mc:Fallback>
                <p:oleObj r:id="rId3" imgW="3650171" imgH="1860918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965325"/>
                        <a:ext cx="3529013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矩形 3"/>
          <p:cNvSpPr>
            <a:spLocks noChangeArrowheads="1"/>
          </p:cNvSpPr>
          <p:nvPr/>
        </p:nvSpPr>
        <p:spPr bwMode="auto">
          <a:xfrm>
            <a:off x="1187450" y="3830638"/>
            <a:ext cx="2529860" cy="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R</a:t>
            </a:r>
            <a:r>
              <a:rPr lang="zh-CN" altLang="en-US" sz="2800" b="1" dirty="0">
                <a:latin typeface="+mn-ea"/>
                <a:ea typeface="+mn-ea"/>
              </a:rPr>
              <a:t>的关系矩阵：</a:t>
            </a:r>
            <a:endParaRPr lang="en-US" altLang="zh-CN" sz="28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11273" name="对象 5"/>
          <p:cNvGraphicFramePr>
            <a:graphicFrameLocks noChangeAspect="1"/>
          </p:cNvGraphicFramePr>
          <p:nvPr/>
        </p:nvGraphicFramePr>
        <p:xfrm>
          <a:off x="1219200" y="4562475"/>
          <a:ext cx="2233613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公式" r:id="rId5" imgW="1358900" imgH="1168400" progId="">
                  <p:embed/>
                </p:oleObj>
              </mc:Choice>
              <mc:Fallback>
                <p:oleObj name="公式" r:id="rId5" imgW="1358900" imgH="1168400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62475"/>
                        <a:ext cx="2233613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839D44-4FCF-4650-8006-43CAF6E0D4B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333375" y="476250"/>
            <a:ext cx="12239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" name="矩形 1"/>
          <p:cNvSpPr/>
          <p:nvPr/>
        </p:nvSpPr>
        <p:spPr>
          <a:xfrm>
            <a:off x="333375" y="1268413"/>
            <a:ext cx="8631238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sz="2800" b="1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113" y="1412875"/>
            <a:ext cx="81915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088" y="1412875"/>
            <a:ext cx="8328025" cy="1082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(2) R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的等价类：</a:t>
            </a: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[4]=[8]={4,8}, [1]=[9]={1,9}, 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sz="2800" b="1" dirty="0">
                <a:latin typeface="+mn-ea"/>
                <a:ea typeface="+mn-ea"/>
                <a:sym typeface="Symbol" panose="05050102010706020507" pitchFamily="18" charset="2"/>
              </a:rPr>
              <a:t>    [2]={2}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12295" name="对象 5"/>
          <p:cNvGraphicFramePr>
            <a:graphicFrameLocks noChangeAspect="1"/>
          </p:cNvGraphicFramePr>
          <p:nvPr/>
        </p:nvGraphicFramePr>
        <p:xfrm>
          <a:off x="1116013" y="2568575"/>
          <a:ext cx="73993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公式" r:id="rId3" imgW="3213100" imgH="203200" progId="">
                  <p:embed/>
                </p:oleObj>
              </mc:Choice>
              <mc:Fallback>
                <p:oleObj name="公式" r:id="rId3" imgW="3213100" imgH="203200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8575"/>
                        <a:ext cx="739933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39725" y="3421063"/>
            <a:ext cx="908050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n-ea"/>
                <a:sym typeface="Symbol" panose="05050102010706020507" pitchFamily="18" charset="2"/>
              </a:rPr>
              <a:t>(3) </a:t>
            </a:r>
            <a:endParaRPr lang="zh-CN" altLang="en-US" sz="2800" dirty="0"/>
          </a:p>
        </p:txBody>
      </p:sp>
      <p:sp>
        <p:nvSpPr>
          <p:cNvPr id="122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298" name="对象 8"/>
          <p:cNvGraphicFramePr>
            <a:graphicFrameLocks noChangeAspect="1"/>
          </p:cNvGraphicFramePr>
          <p:nvPr/>
        </p:nvGraphicFramePr>
        <p:xfrm>
          <a:off x="1116013" y="3421063"/>
          <a:ext cx="65944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公式" r:id="rId5" imgW="3009900" imgH="457200" progId="">
                  <p:embed/>
                </p:oleObj>
              </mc:Choice>
              <mc:Fallback>
                <p:oleObj name="公式" r:id="rId5" imgW="3009900" imgH="457200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21063"/>
                        <a:ext cx="6594475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离散数学</Template>
  <TotalTime>7147</TotalTime>
  <Words>1623</Words>
  <Application>Microsoft Office PowerPoint</Application>
  <PresentationFormat>全屏显示(4:3)</PresentationFormat>
  <Paragraphs>148</Paragraphs>
  <Slides>18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黑体</vt:lpstr>
      <vt:lpstr>宋体</vt:lpstr>
      <vt:lpstr>Arial</vt:lpstr>
      <vt:lpstr>Arial Black</vt:lpstr>
      <vt:lpstr>Calibri</vt:lpstr>
      <vt:lpstr>Century Schoolbook</vt:lpstr>
      <vt:lpstr>Times New Roman</vt:lpstr>
      <vt:lpstr>Wingdings</vt:lpstr>
      <vt:lpstr>2_Pixel</vt:lpstr>
      <vt:lpstr>自定义设计方案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yang fang</cp:lastModifiedBy>
  <cp:revision>220</cp:revision>
  <cp:lastPrinted>1601-01-01T00:00:00Z</cp:lastPrinted>
  <dcterms:created xsi:type="dcterms:W3CDTF">2004-11-29T12:10:45Z</dcterms:created>
  <dcterms:modified xsi:type="dcterms:W3CDTF">2020-11-25T07:26:23Z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