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  <p:sldMasterId id="2147483663" r:id="rId3"/>
  </p:sldMasterIdLst>
  <p:notesMasterIdLst>
    <p:notesMasterId r:id="rId136"/>
  </p:notesMasterIdLst>
  <p:sldIdLst>
    <p:sldId id="257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88" r:id="rId12"/>
    <p:sldId id="289" r:id="rId13"/>
    <p:sldId id="265" r:id="rId14"/>
    <p:sldId id="266" r:id="rId15"/>
    <p:sldId id="267" r:id="rId16"/>
    <p:sldId id="268" r:id="rId17"/>
    <p:sldId id="285" r:id="rId18"/>
    <p:sldId id="269" r:id="rId19"/>
    <p:sldId id="270" r:id="rId20"/>
    <p:sldId id="292" r:id="rId21"/>
    <p:sldId id="293" r:id="rId22"/>
    <p:sldId id="271" r:id="rId23"/>
    <p:sldId id="272" r:id="rId24"/>
    <p:sldId id="273" r:id="rId25"/>
    <p:sldId id="298" r:id="rId26"/>
    <p:sldId id="299" r:id="rId27"/>
    <p:sldId id="400" r:id="rId28"/>
    <p:sldId id="287" r:id="rId29"/>
    <p:sldId id="275" r:id="rId30"/>
    <p:sldId id="276" r:id="rId31"/>
    <p:sldId id="277" r:id="rId32"/>
    <p:sldId id="290" r:id="rId33"/>
    <p:sldId id="391" r:id="rId34"/>
    <p:sldId id="392" r:id="rId35"/>
    <p:sldId id="393" r:id="rId36"/>
    <p:sldId id="278" r:id="rId37"/>
    <p:sldId id="279" r:id="rId38"/>
    <p:sldId id="280" r:id="rId39"/>
    <p:sldId id="281" r:id="rId40"/>
    <p:sldId id="297" r:id="rId41"/>
    <p:sldId id="283" r:id="rId42"/>
    <p:sldId id="284" r:id="rId43"/>
    <p:sldId id="381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99" r:id="rId68"/>
    <p:sldId id="404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85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84" r:id="rId96"/>
    <p:sldId id="348" r:id="rId97"/>
    <p:sldId id="349" r:id="rId98"/>
    <p:sldId id="386" r:id="rId99"/>
    <p:sldId id="350" r:id="rId100"/>
    <p:sldId id="352" r:id="rId101"/>
    <p:sldId id="353" r:id="rId102"/>
    <p:sldId id="387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96" r:id="rId121"/>
    <p:sldId id="389" r:id="rId122"/>
    <p:sldId id="372" r:id="rId123"/>
    <p:sldId id="395" r:id="rId124"/>
    <p:sldId id="373" r:id="rId125"/>
    <p:sldId id="374" r:id="rId126"/>
    <p:sldId id="375" r:id="rId127"/>
    <p:sldId id="376" r:id="rId128"/>
    <p:sldId id="377" r:id="rId129"/>
    <p:sldId id="378" r:id="rId130"/>
    <p:sldId id="390" r:id="rId131"/>
    <p:sldId id="379" r:id="rId132"/>
    <p:sldId id="397" r:id="rId133"/>
    <p:sldId id="398" r:id="rId134"/>
    <p:sldId id="388" r:id="rId1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66CC"/>
    <a:srgbClr val="009900"/>
    <a:srgbClr val="D9FFFF"/>
    <a:srgbClr val="FFFFC1"/>
    <a:srgbClr val="FECCBE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4" autoAdjust="0"/>
    <p:restoredTop sz="55385" autoAdjust="0"/>
  </p:normalViewPr>
  <p:slideViewPr>
    <p:cSldViewPr>
      <p:cViewPr varScale="1">
        <p:scale>
          <a:sx n="55" d="100"/>
          <a:sy n="55" d="100"/>
        </p:scale>
        <p:origin x="23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33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0C8DC3-4AD2-4BCD-A6A0-23D815859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921ACE-A87E-4093-BB4C-A18C33559F31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81EEB2-996A-4451-A163-81F20D42BD7A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424532-A868-4BA6-900F-7C3BDF28098D}" type="slidenum">
              <a:rPr lang="en-US" altLang="zh-CN" sz="1200">
                <a:latin typeface="Arial" panose="020B0604020202020204" pitchFamily="34" charset="0"/>
              </a:rPr>
              <a:pPr/>
              <a:t>116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94576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BBC60-CE60-4023-B595-3E80D3F37799}" type="slidenum">
              <a:rPr lang="en-US" altLang="zh-CN" sz="1200">
                <a:latin typeface="Arial" panose="020B0604020202020204" pitchFamily="34" charset="0"/>
              </a:rPr>
              <a:pPr/>
              <a:t>120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E451BE-96D0-4CAB-985E-84B673725682}" type="slidenum">
              <a:rPr lang="en-US" altLang="zh-CN" sz="1200">
                <a:latin typeface="Arial" panose="020B0604020202020204" pitchFamily="34" charset="0"/>
              </a:rPr>
              <a:pPr/>
              <a:t>121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673AAC-D1F5-4AF3-891A-2190ABF1C569}" type="slidenum">
              <a:rPr lang="en-US" altLang="zh-CN" sz="1200">
                <a:latin typeface="Arial" panose="020B0604020202020204" pitchFamily="34" charset="0"/>
              </a:rPr>
              <a:pPr/>
              <a:t>122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A194E6-969F-458F-AAC1-5DDFF2DF8000}" type="slidenum">
              <a:rPr lang="en-US" altLang="zh-CN" sz="1200">
                <a:latin typeface="Arial" panose="020B0604020202020204" pitchFamily="34" charset="0"/>
              </a:rPr>
              <a:pPr/>
              <a:t>123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0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2B004D-3E26-4C42-A52F-948C3F114EE1}" type="slidenum">
              <a:rPr lang="en-US" altLang="zh-CN" sz="1200">
                <a:latin typeface="Arial" panose="020B0604020202020204" pitchFamily="34" charset="0"/>
              </a:rPr>
              <a:pPr/>
              <a:t>124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3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1CAEB0-B33D-4ADC-A80D-C9E9B47450F4}" type="slidenum">
              <a:rPr lang="en-US" altLang="zh-CN" sz="1200">
                <a:latin typeface="Arial" panose="020B0604020202020204" pitchFamily="34" charset="0"/>
              </a:rPr>
              <a:pPr/>
              <a:t>126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AAB99F-F027-4A38-8D57-8840EF4B7C34}" type="slidenum">
              <a:rPr lang="en-US" altLang="zh-CN" sz="1200">
                <a:latin typeface="Arial" panose="020B0604020202020204" pitchFamily="34" charset="0"/>
              </a:rPr>
              <a:pPr/>
              <a:t>127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b="0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284356-38E0-4E00-9362-8D9A55BA911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7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0DCE8B-5BA9-4A76-8B13-AF2217691848}" type="slidenum">
              <a:rPr lang="en-US" altLang="zh-CN" sz="1200">
                <a:latin typeface="Arial" panose="020B0604020202020204" pitchFamily="34" charset="0"/>
              </a:rPr>
              <a:pPr/>
              <a:t>128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9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F84969-6ED1-4C31-BB74-EE638E6DA29C}" type="slidenum">
              <a:rPr lang="en-US" altLang="zh-CN" sz="1200">
                <a:latin typeface="Arial" panose="020B0604020202020204" pitchFamily="34" charset="0"/>
              </a:rPr>
              <a:pPr/>
              <a:t>129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1D4717-A926-49C5-B860-ED5DBFF4D10D}" type="slidenum">
              <a:rPr lang="en-US" altLang="zh-CN" sz="1200">
                <a:latin typeface="Arial" panose="020B0604020202020204" pitchFamily="34" charset="0"/>
              </a:rPr>
              <a:pPr/>
              <a:t>132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16A80F-F6BC-4CB5-BAEF-8A7F97A6BF5C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6122BF-25A6-4B41-B453-AEBA8C4684BC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11E7CC-7F83-4197-8B6D-1BFD45FF840E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2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48C02B-DDEE-43AA-B50E-3140DE3C62A5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4E5FAB-B2C9-49EF-B7C3-1BCC50951A20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770161-9742-4FB6-8598-2D44390B50C0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6CF4BE-98C9-4DB2-ABEA-42A0BF34BE2D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E50E96-2C58-4046-BC7F-9EFCB9CF53EB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07677F-36AC-4E2A-8848-C444A8FF3EEC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625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489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08A399-5627-4290-9F7A-8A33159DFBCB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42A06B-6A58-40F4-81E1-6DC91AE316FA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00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89FC5B-A57F-4EB5-B7E0-53E65AEBC277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264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i="0" dirty="0">
              <a:latin typeface="Arial" panose="020B0604020202020204" pitchFamily="34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74B852-2068-436F-8070-FCDD159DDA2F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959811-0B8F-43DB-AB19-D8BB047541B3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7DED32-27BC-4E5C-B86B-0D8AB5EE8A7D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709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F47DF1-9128-4BF4-8711-7E70AD124373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7A3BD3-E7AA-47EC-8B4F-1479611455B3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/>
          </a:p>
          <a:p>
            <a:endParaRPr lang="zh-CN" altLang="en-US" b="0" i="0" dirty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97CBEC-8577-4D5B-AB34-FF324F80D931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dirty="0">
              <a:latin typeface="Arial" panose="020B0604020202020204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D55D57F-2DF3-40E9-BC66-99FE4B405512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08A399-5627-4290-9F7A-8A33159DFBCB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EB0AFD-51D4-4FA7-8424-E622B762BED8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F1ABD2-994F-48B2-9B6B-91A75EAB6574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479AA0-83E0-4B08-A93D-6A07ECCA6E31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7C5717-24B5-4103-A2A1-F0E71E2C82CC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0EFFBB-97D5-4290-8D59-5CE1B6D87BB6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CB7437B-B5EB-403F-961B-98B040BAFFE4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C650BD-0EB1-4821-BFD7-37D1EBD3DAB8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9B69B1-841F-42B4-A42A-9D93D7DFEAC7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E42406-8FE6-4DD8-BFB9-1A9E79527C60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8BA743-D431-4BD5-85F6-88E0A87FCCF3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均由定义出发证明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6AB880-0205-4156-B20A-0DCF4EC6F82F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26EF15-134B-4A38-AC05-E43236FA8DF8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524D07-6451-4074-B31E-52CA9EBA2EE6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C7DC93-8464-4965-9105-8587C6FCCDE9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626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E76B5F-4DD2-4916-8116-BDF109ABA531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EC40C0-B675-4254-9028-C57A822691F9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19E754-D915-4920-BE1B-218277DC805C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i="0" dirty="0">
              <a:latin typeface="Arial" panose="020B0604020202020204" pitchFamily="34" charset="0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6A58FF-8888-4333-9876-2A62400A4E5B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0943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08A399-5627-4290-9F7A-8A33159DFBCB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7DB1B8-44EC-4046-998C-C4A72FE107CD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3137DC-F1E8-4BFB-B9DF-97C261D3E4B7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F42737-E638-4596-AD1B-4776ABEBC3BE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6EDA07-C205-4E0A-8E48-E977A405D39F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FFE979-9925-4996-B8AF-3A68EB89C128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B36014C-0A8F-40F8-9C28-6D3793B77EB9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D43394E-A613-48D3-8F8D-5C654EF07C84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2E2309-316B-4BC8-929C-F940F2B9FB38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37BBCB-D3C0-45CD-AD89-BC4D73DCD1B9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3FD131-ED40-4D1D-8D07-B0980CE093B2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DADEC2-EA83-4B67-BDD9-59973BE4AFD1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69DCC3-B2E9-4861-9537-E8BC3E55EE11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2AA8BD-7B31-4206-A226-51BFBAF7B90E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3901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572E15-C65D-4797-BF2E-6C109E745E49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79651D-A2FB-4F41-BD1B-21233E1BB13C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21109F-19AC-499D-BE1A-482B551BD6D2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EE80A03-1375-4C32-BD1A-1D00062A5907}" type="slidenum">
              <a:rPr kumimoji="1" lang="en-US" altLang="zh-CN" sz="1200"/>
              <a:pPr/>
              <a:t>85</a:t>
            </a:fld>
            <a:endParaRPr kumimoji="1" lang="en-US" altLang="zh-CN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14A866-5C65-4213-B224-03704882AE3E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4589E58-BB6E-4758-89AE-2340B7BF55F5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AF5ABB-3AD4-4476-B4CF-0BEE355177CE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343CBF-DD8F-4F5E-9A2F-8852D0EB8C09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9F7984-B4BA-41D5-AB2B-457E45681B4A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58C790-03C6-4E55-98D9-B94D422DFCE9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8772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E4CB72-3D1E-4F57-9153-164B3FADFB40}" type="slidenum">
              <a:rPr kumimoji="1" lang="en-US" altLang="zh-CN" sz="1200"/>
              <a:pPr/>
              <a:t>93</a:t>
            </a:fld>
            <a:endParaRPr kumimoji="1" lang="en-US" altLang="zh-CN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4FF230-AFBE-444B-9EFE-123A81EE1C00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62086D-599F-4E99-AFF6-E4A57518E583}" type="slidenum">
              <a:rPr kumimoji="1" lang="en-US" altLang="zh-CN" sz="1200"/>
              <a:pPr/>
              <a:t>96</a:t>
            </a:fld>
            <a:endParaRPr kumimoji="1" lang="en-US" altLang="zh-CN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326FB9-B4BB-448F-8717-7BE05E429C89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F75B05-4FAB-4498-B5E5-CD9330999CDB}" type="slidenum">
              <a:rPr lang="en-US" altLang="zh-CN" sz="1200">
                <a:latin typeface="Arial" panose="020B0604020202020204" pitchFamily="34" charset="0"/>
              </a:rPr>
              <a:pPr/>
              <a:t>100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428B98-A2E8-4B3C-8DEE-55DCFAB30B62}" type="slidenum">
              <a:rPr lang="en-US" altLang="zh-CN" sz="1200">
                <a:latin typeface="Arial" panose="020B0604020202020204" pitchFamily="34" charset="0"/>
              </a:rPr>
              <a:pPr/>
              <a:t>101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i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0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65E7A46-CBAD-4685-99B3-13B4DB17A81F}" type="slidenum">
              <a:rPr lang="en-US" altLang="zh-CN" sz="1200">
                <a:latin typeface="Arial" panose="020B0604020202020204" pitchFamily="34" charset="0"/>
              </a:rPr>
              <a:pPr/>
              <a:t>102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A451B3-2BF3-48FE-A939-73411DDE4A5F}" type="slidenum">
              <a:rPr lang="en-US" altLang="zh-CN" sz="1200">
                <a:latin typeface="Arial" panose="020B0604020202020204" pitchFamily="34" charset="0"/>
              </a:rPr>
              <a:pPr/>
              <a:t>103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EEAD7A-1861-45A0-BDD7-17CCB6AFCEE8}" type="slidenum">
              <a:rPr lang="en-US" altLang="zh-CN" sz="1200">
                <a:latin typeface="Arial" panose="020B0604020202020204" pitchFamily="34" charset="0"/>
              </a:rPr>
              <a:pPr/>
              <a:t>104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597C1C-850D-46FA-A1F4-DC42409BB8E5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C8DC3-4AD2-4BCD-A6A0-23D815859075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7504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8B4EFC-A0C6-4E77-B4B0-F9B664AA8607}" type="slidenum">
              <a:rPr lang="en-US" altLang="zh-CN" sz="1200">
                <a:latin typeface="Arial" panose="020B0604020202020204" pitchFamily="34" charset="0"/>
              </a:rPr>
              <a:pPr/>
              <a:t>106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B59904-DB93-4B5D-BC6A-CA72E2F7F888}" type="slidenum">
              <a:rPr lang="en-US" altLang="zh-CN" sz="1200">
                <a:latin typeface="Arial" panose="020B0604020202020204" pitchFamily="34" charset="0"/>
              </a:rPr>
              <a:pPr/>
              <a:t>107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dirty="0">
              <a:sym typeface="Symbol" panose="05050102010706020507" pitchFamily="18" charset="2"/>
            </a:endParaRP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BDDF17-2FEE-4A22-A064-1956CF7AC3F5}" type="slidenum">
              <a:rPr lang="en-US" altLang="zh-CN" sz="1200">
                <a:latin typeface="Arial" panose="020B0604020202020204" pitchFamily="34" charset="0"/>
              </a:rPr>
              <a:pPr/>
              <a:t>108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919DC4-09AC-44EF-BFD2-2EFAE4FDA14B}" type="slidenum">
              <a:rPr lang="en-US" altLang="zh-CN" sz="1200">
                <a:latin typeface="Arial" panose="020B0604020202020204" pitchFamily="34" charset="0"/>
              </a:rPr>
              <a:pPr/>
              <a:t>109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EDB036-6E27-49B6-881B-6127C9C15BB4}" type="slidenum">
              <a:rPr lang="en-US" altLang="zh-CN" sz="1200">
                <a:latin typeface="Arial" panose="020B0604020202020204" pitchFamily="34" charset="0"/>
              </a:rPr>
              <a:pPr/>
              <a:t>111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8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719F58-A19F-4FF4-98BF-4D08F50ACF0F}" type="slidenum">
              <a:rPr lang="en-US" altLang="zh-CN" sz="1200">
                <a:latin typeface="Arial" panose="020B0604020202020204" pitchFamily="34" charset="0"/>
              </a:rPr>
              <a:pPr/>
              <a:t>112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CD9B38-CA7D-4C3D-AC9D-E89C1045C4C3}" type="slidenum">
              <a:rPr lang="en-US" altLang="zh-CN" sz="1200">
                <a:latin typeface="Arial" panose="020B0604020202020204" pitchFamily="34" charset="0"/>
              </a:rPr>
              <a:pPr/>
              <a:t>113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0FCF4F-680D-4699-B865-3C3BB74BBA8D}" type="slidenum">
              <a:rPr lang="en-US" altLang="zh-CN" sz="1200">
                <a:latin typeface="Arial" panose="020B0604020202020204" pitchFamily="34" charset="0"/>
              </a:rPr>
              <a:pPr/>
              <a:t>114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EC06BE-0F57-42E6-B5AF-F11A250FE111}" type="slidenum">
              <a:rPr lang="en-US" altLang="zh-CN" sz="1200">
                <a:latin typeface="Arial" panose="020B0604020202020204" pitchFamily="34" charset="0"/>
              </a:rPr>
              <a:pPr/>
              <a:t>115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80C8-504D-46D8-8777-E500E558B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81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1CE67-68DA-49E3-9920-C92C6A683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-73025"/>
            <a:ext cx="2090737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-73025"/>
            <a:ext cx="6119813" cy="5940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F551-B8A8-4243-B4B7-099806C64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8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E279-8B20-4CF8-B30C-47961F47E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A21F-CC0B-421A-BE3E-2C652C26B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46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60EA6-4E3F-42EF-999D-24F9AA73B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98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534C-19DD-44C7-9CAD-69C71CF57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89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EFF5D-6E3C-4C50-9187-38D0A4510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88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41E35-8110-4D65-912C-972A33313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024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CDEFA-01B5-4D55-B347-8D458D2E0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396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DD769-E6A4-4189-BBD9-3F372E737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F44C9-95CD-4446-AB07-15C096C1C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68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2379-C14F-471B-99E6-E6AB419E4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19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E9A7E-72D2-4F57-98A3-DCBC49F94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305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1440C-D5D4-46C7-B796-0977D1C1F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72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8BE3-9046-4EAF-9250-0E7987BF4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03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1A403-FD44-4494-A6FA-E55214573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306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972CD-14E9-4A2D-B2A1-8618C8487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83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D94B-97AB-422F-BC02-18F8A51697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673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72BF-E8D4-4ECA-9534-1B27E65A7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575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54267-F9FD-4C0F-908A-B0B02E0D5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263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7BB63-5EDA-4F1F-A047-FB456F072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5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FAEEE-313F-476F-B48F-D74AB7675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868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4D3D0-A89C-4AAC-91B7-7AB861DB3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22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B0C8-C85D-40A2-A059-097AACC50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917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CE1EE-287D-485A-AD72-BA5390146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131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107F7-4565-4174-81F5-D49842874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460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E15E-BCAD-4BA4-9C99-066A324306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122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AB48-291B-48F5-9FF2-3EC624C5C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40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167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167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6437A-B0C7-4191-9621-8C5BEE9CF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77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0B854-023D-4627-90EB-4CD56090F6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3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7452C-5412-4A26-805B-F886AE203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9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96687-9BD9-44D4-97EA-D915B19B8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8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AA76F-DBED-4AE9-B64C-561875CA8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86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D2475-E9A5-4E47-BEFD-9FC1DAA67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8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F44BD6-5E48-42CC-B6F6-F4540CD4C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73025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35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4F49936-FD0E-4B78-A47D-093DF4C4D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40D43AA-CCE6-4463-9182-E68786899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71F55A-D0F8-4B0B-92FD-48D5DFB28763}" type="slidenum">
              <a:rPr lang="en-US" altLang="zh-CN" sz="1200">
                <a:latin typeface="Arial Black" panose="020B0A04020102020204" pitchFamily="34" charset="0"/>
              </a:rPr>
              <a:pPr/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章 二元关系与函数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786844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4.1 </a:t>
            </a:r>
            <a:r>
              <a:rPr lang="zh-CN" altLang="en-US" b="1" dirty="0"/>
              <a:t>集合的笛卡儿积与二元关系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4.2 </a:t>
            </a:r>
            <a:r>
              <a:rPr lang="zh-CN" altLang="en-US" b="1" dirty="0"/>
              <a:t>关系的运算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4.3 </a:t>
            </a:r>
            <a:r>
              <a:rPr lang="zh-CN" altLang="en-US" b="1" dirty="0"/>
              <a:t>关系的性质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4.4 </a:t>
            </a:r>
            <a:r>
              <a:rPr lang="zh-CN" altLang="en-US" b="1" dirty="0"/>
              <a:t>关系的闭包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4.5 </a:t>
            </a:r>
            <a:r>
              <a:rPr lang="zh-CN" altLang="en-US" b="1" dirty="0"/>
              <a:t>等价关系和偏序关系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4.6 </a:t>
            </a:r>
            <a:r>
              <a:rPr lang="zh-CN" altLang="en-US" b="1" dirty="0"/>
              <a:t>函数的定义和性质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4.7 </a:t>
            </a:r>
            <a:r>
              <a:rPr lang="zh-CN" altLang="en-US" b="1" dirty="0"/>
              <a:t>函数的复合和反函数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DCFD01-FFBF-4447-BC29-0A28F57BBDB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153852" y="407061"/>
            <a:ext cx="8640960" cy="59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20000"/>
              </a:spcBef>
              <a:defRPr/>
            </a:pPr>
            <a:r>
              <a:rPr lang="zh-CN" altLang="en-US" sz="3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二元关系</a:t>
            </a:r>
            <a:r>
              <a:rPr lang="zh-CN" altLang="en-US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zh-CN" altLang="en-US" sz="34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集合中两个元素之间的某种关系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1864" y="1412776"/>
            <a:ext cx="8424936" cy="30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b="1" dirty="0"/>
              <a:t>  </a:t>
            </a:r>
            <a:r>
              <a:rPr lang="zh-CN" altLang="en-US" b="1" dirty="0"/>
              <a:t>有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C 3</a:t>
            </a:r>
            <a:r>
              <a:rPr lang="zh-CN" altLang="en-US" b="1" dirty="0"/>
              <a:t>个人和四项工作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、 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、 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3</a:t>
            </a:r>
            <a:r>
              <a:rPr lang="zh-CN" altLang="en-US" b="1" dirty="0"/>
              <a:t>、 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4</a:t>
            </a:r>
            <a:r>
              <a:rPr lang="zh-CN" altLang="en-US" b="1" dirty="0"/>
              <a:t>，已知</a:t>
            </a:r>
            <a:r>
              <a:rPr lang="en-US" altLang="zh-CN" b="1" dirty="0"/>
              <a:t>A</a:t>
            </a:r>
            <a:r>
              <a:rPr lang="zh-CN" altLang="en-US" b="1" dirty="0"/>
              <a:t>可以从事工作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4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可以从事工作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3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可以从事工作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   </a:t>
            </a:r>
            <a:r>
              <a:rPr lang="zh-CN" altLang="en-US" b="1" dirty="0"/>
              <a:t>那么，人和工作之间的对应关系可以记作：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{&lt;A,G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&gt;, &lt;A,G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&gt;, &lt;B,G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&gt;, &lt;C,G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&gt;, &lt;C,G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1864" y="4509120"/>
            <a:ext cx="8424936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    它表示了人的集合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{A,B,C}</a:t>
            </a:r>
            <a:r>
              <a:rPr lang="zh-CN" altLang="en-US" b="1" dirty="0"/>
              <a:t>到工作的集合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</a:t>
            </a:r>
            <a:r>
              <a:rPr lang="en-US" altLang="zh-CN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,G</a:t>
            </a:r>
            <a:r>
              <a:rPr lang="en-US" altLang="zh-CN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,G</a:t>
            </a:r>
            <a:r>
              <a:rPr lang="en-US" altLang="zh-CN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,G</a:t>
            </a:r>
            <a:r>
              <a:rPr lang="en-US" altLang="zh-CN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b="1" dirty="0"/>
              <a:t>之间的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2298" y="548680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175107" name="Rectangle 13"/>
          <p:cNvSpPr>
            <a:spLocks noChangeArrowheads="1"/>
          </p:cNvSpPr>
          <p:nvPr/>
        </p:nvSpPr>
        <p:spPr bwMode="auto">
          <a:xfrm>
            <a:off x="633413" y="1484313"/>
            <a:ext cx="582771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4.15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4.16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6E489F-BD18-41C5-9877-04E313A6EA4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4.6 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函数的定义与性质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3886200"/>
          </a:xfrm>
        </p:spPr>
        <p:txBody>
          <a:bodyPr/>
          <a:lstStyle/>
          <a:p>
            <a:r>
              <a:rPr lang="zh-CN" altLang="en-US" b="1"/>
              <a:t>函数的定义</a:t>
            </a:r>
          </a:p>
          <a:p>
            <a:pPr lvl="1"/>
            <a:r>
              <a:rPr lang="zh-CN" altLang="en-US" b="1"/>
              <a:t>函数定义</a:t>
            </a:r>
          </a:p>
          <a:p>
            <a:pPr lvl="1"/>
            <a:r>
              <a:rPr lang="zh-CN" altLang="en-US" b="1"/>
              <a:t>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到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的函数</a:t>
            </a:r>
          </a:p>
          <a:p>
            <a:pPr lvl="1"/>
            <a:r>
              <a:rPr lang="zh-CN" altLang="en-US" b="1"/>
              <a:t>函数的像</a:t>
            </a:r>
          </a:p>
          <a:p>
            <a:r>
              <a:rPr lang="zh-CN" altLang="en-US" b="1"/>
              <a:t>函数的性质</a:t>
            </a:r>
          </a:p>
          <a:p>
            <a:pPr lvl="1"/>
            <a:r>
              <a:rPr lang="zh-CN" altLang="en-US" b="1"/>
              <a:t>函数的单射、满射、双射性</a:t>
            </a:r>
          </a:p>
          <a:p>
            <a:pPr lvl="1"/>
            <a:r>
              <a:rPr lang="zh-CN" altLang="en-US" b="1"/>
              <a:t>构造双射函数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2C3025-5CFD-43C8-95D1-ED1357C940C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468"/>
            <a:ext cx="7920037" cy="108108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函数定义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539552" y="3682965"/>
            <a:ext cx="7920037" cy="180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是函数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不是函数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8312" y="1269206"/>
            <a:ext cx="8352160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都存在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唯一的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∈ran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xFy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。对于函数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如果有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xFy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，并称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函数值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3A86BE-5728-4B59-9308-F691702F204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371601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函数相等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683568" y="3732096"/>
            <a:ext cx="81708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函数：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1)/(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不相等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5624" y="1332896"/>
            <a:ext cx="8170862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如果两个函数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相等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一定满足下面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两个条件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(2)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B5909-3666-498B-8909-C67238320E1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17960"/>
            <a:ext cx="7561262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 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 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的函数</a:t>
            </a:r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251520" y="1356977"/>
            <a:ext cx="81701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为集合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endParaRPr lang="en-US" altLang="zh-CN" sz="28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3301" name="组合 4"/>
          <p:cNvGrpSpPr>
            <a:grpSpLocks/>
          </p:cNvGrpSpPr>
          <p:nvPr/>
        </p:nvGrpSpPr>
        <p:grpSpPr bwMode="auto">
          <a:xfrm>
            <a:off x="455613" y="2571631"/>
            <a:ext cx="8077200" cy="1721764"/>
            <a:chOff x="685800" y="4298036"/>
            <a:chExt cx="8077200" cy="1721764"/>
          </a:xfrm>
        </p:grpSpPr>
        <p:sp>
          <p:nvSpPr>
            <p:cNvPr id="183303" name="Oval 23" descr="5%"/>
            <p:cNvSpPr>
              <a:spLocks noChangeArrowheads="1"/>
            </p:cNvSpPr>
            <p:nvPr/>
          </p:nvSpPr>
          <p:spPr bwMode="auto">
            <a:xfrm>
              <a:off x="2362200" y="4572000"/>
              <a:ext cx="1143000" cy="1447800"/>
            </a:xfrm>
            <a:prstGeom prst="ellipse">
              <a:avLst/>
            </a:prstGeom>
            <a:pattFill prst="pct5">
              <a:fgClr>
                <a:srgbClr val="FF0000"/>
              </a:fgClr>
              <a:bgClr>
                <a:srgbClr val="FFFFFF"/>
              </a:bgClr>
            </a:patt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1400" b="1" u="sng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4" name="Text Box 25"/>
            <p:cNvSpPr txBox="1">
              <a:spLocks noChangeArrowheads="1"/>
            </p:cNvSpPr>
            <p:nvPr/>
          </p:nvSpPr>
          <p:spPr bwMode="auto">
            <a:xfrm>
              <a:off x="3886200" y="4800600"/>
              <a:ext cx="441325" cy="60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f</a:t>
              </a:r>
              <a:endPara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5" name="Text Box 28"/>
            <p:cNvSpPr txBox="1">
              <a:spLocks noChangeArrowheads="1"/>
            </p:cNvSpPr>
            <p:nvPr/>
          </p:nvSpPr>
          <p:spPr bwMode="auto">
            <a:xfrm>
              <a:off x="2057400" y="4368891"/>
              <a:ext cx="533400" cy="552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6" name="Oval 29" descr="5%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1524000"/>
            </a:xfrm>
            <a:prstGeom prst="ellipse">
              <a:avLst/>
            </a:prstGeom>
            <a:pattFill prst="pct5">
              <a:fgClr>
                <a:srgbClr val="0000FF"/>
              </a:fgClr>
              <a:bgClr>
                <a:srgbClr val="FFFFFF"/>
              </a:bgClr>
            </a:patt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3307" name="Line 30"/>
            <p:cNvSpPr>
              <a:spLocks noChangeShapeType="1"/>
            </p:cNvSpPr>
            <p:nvPr/>
          </p:nvSpPr>
          <p:spPr bwMode="auto">
            <a:xfrm>
              <a:off x="2895600" y="4572000"/>
              <a:ext cx="2743200" cy="15240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8" name="Line 31"/>
            <p:cNvSpPr>
              <a:spLocks noChangeShapeType="1"/>
            </p:cNvSpPr>
            <p:nvPr/>
          </p:nvSpPr>
          <p:spPr bwMode="auto">
            <a:xfrm flipV="1">
              <a:off x="2895600" y="5791200"/>
              <a:ext cx="2743200" cy="22860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9" name="Oval 32" descr="90%"/>
            <p:cNvSpPr>
              <a:spLocks noChangeArrowheads="1"/>
            </p:cNvSpPr>
            <p:nvPr/>
          </p:nvSpPr>
          <p:spPr bwMode="auto">
            <a:xfrm>
              <a:off x="5257800" y="4724400"/>
              <a:ext cx="685800" cy="1066800"/>
            </a:xfrm>
            <a:prstGeom prst="ellipse">
              <a:avLst/>
            </a:prstGeom>
            <a:pattFill prst="pct90">
              <a:fgClr>
                <a:srgbClr val="FFCCFF"/>
              </a:fgClr>
              <a:bgClr>
                <a:srgbClr val="0000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1400" b="1" u="sng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0" name="Text Box 36"/>
            <p:cNvSpPr txBox="1">
              <a:spLocks noChangeArrowheads="1"/>
            </p:cNvSpPr>
            <p:nvPr/>
          </p:nvSpPr>
          <p:spPr bwMode="auto">
            <a:xfrm>
              <a:off x="6400800" y="4873726"/>
              <a:ext cx="236220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)=ran </a:t>
              </a:r>
              <a:r>
                <a:rPr kumimoji="1" lang="en-US" altLang="zh-CN" sz="2400" b="1" i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 dirty="0" err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B</a:t>
              </a:r>
              <a:endPara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1" name="Line 44"/>
            <p:cNvSpPr>
              <a:spLocks noChangeShapeType="1"/>
            </p:cNvSpPr>
            <p:nvPr/>
          </p:nvSpPr>
          <p:spPr bwMode="auto">
            <a:xfrm flipH="1" flipV="1">
              <a:off x="5638800" y="5181600"/>
              <a:ext cx="990600" cy="76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2" name="Text Box 47"/>
            <p:cNvSpPr txBox="1">
              <a:spLocks noChangeArrowheads="1"/>
            </p:cNvSpPr>
            <p:nvPr/>
          </p:nvSpPr>
          <p:spPr bwMode="auto">
            <a:xfrm>
              <a:off x="6181106" y="4298036"/>
              <a:ext cx="423513" cy="628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3313" name="Text Box 48"/>
            <p:cNvSpPr txBox="1">
              <a:spLocks noChangeArrowheads="1"/>
            </p:cNvSpPr>
            <p:nvPr/>
          </p:nvSpPr>
          <p:spPr bwMode="auto">
            <a:xfrm>
              <a:off x="685800" y="4902291"/>
              <a:ext cx="1547813" cy="552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dom </a:t>
              </a:r>
              <a:r>
                <a:rPr kumimoji="1" lang="en-US" altLang="zh-CN" sz="24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f=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4" name="Line 49"/>
            <p:cNvSpPr>
              <a:spLocks noChangeShapeType="1"/>
            </p:cNvSpPr>
            <p:nvPr/>
          </p:nvSpPr>
          <p:spPr bwMode="auto">
            <a:xfrm flipH="1">
              <a:off x="2057400" y="5181600"/>
              <a:ext cx="838200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83302" name="矩形 1"/>
          <p:cNvSpPr>
            <a:spLocks noChangeArrowheads="1"/>
          </p:cNvSpPr>
          <p:nvPr/>
        </p:nvSpPr>
        <p:spPr bwMode="auto">
          <a:xfrm>
            <a:off x="586101" y="4761708"/>
            <a:ext cx="75009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是从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的函数 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也是从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56C8FB-5CBB-4E0C-BE1C-EBA4CCB76FE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315" y="99794"/>
            <a:ext cx="7920038" cy="1081087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185350" name="Text Box 3"/>
          <p:cNvSpPr txBox="1">
            <a:spLocks noChangeArrowheads="1"/>
          </p:cNvSpPr>
          <p:nvPr/>
        </p:nvSpPr>
        <p:spPr bwMode="auto">
          <a:xfrm>
            <a:off x="516731" y="1345762"/>
            <a:ext cx="7931622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 所有从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的函数的集合记作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读作“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，符号化表示为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| 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9753" y="3517004"/>
            <a:ext cx="7848600" cy="241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计数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09213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2D7038-6496-4859-82F6-018E4418816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04403"/>
            <a:ext cx="7921625" cy="9350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67544" y="1348516"/>
            <a:ext cx="7008457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8192" y="2140855"/>
            <a:ext cx="822860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B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br>
              <a:rPr lang="en-US" altLang="zh-CN" sz="2800" b="1" dirty="0">
                <a:solidFill>
                  <a:schemeClr val="bg2"/>
                </a:solidFill>
              </a:rPr>
            </a:b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55236" y="621347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ADFCF-9A03-467A-9441-42CE6F74D33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1439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函数的像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sp>
        <p:nvSpPr>
          <p:cNvPr id="188421" name="Text Box 3"/>
          <p:cNvSpPr txBox="1">
            <a:spLocks noChangeArrowheads="1"/>
          </p:cNvSpPr>
          <p:nvPr/>
        </p:nvSpPr>
        <p:spPr bwMode="auto">
          <a:xfrm>
            <a:off x="471264" y="1306058"/>
            <a:ext cx="721518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设函数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下的像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函数的像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2360" y="4126651"/>
            <a:ext cx="7559676" cy="1373188"/>
            <a:chOff x="295" y="2614"/>
            <a:chExt cx="4762" cy="865"/>
          </a:xfrm>
        </p:grpSpPr>
        <p:graphicFrame>
          <p:nvGraphicFramePr>
            <p:cNvPr id="188423" name="Object 1024"/>
            <p:cNvGraphicFramePr>
              <a:graphicFrameLocks noChangeAspect="1"/>
            </p:cNvGraphicFramePr>
            <p:nvPr/>
          </p:nvGraphicFramePr>
          <p:xfrm>
            <a:off x="2880" y="2795"/>
            <a:ext cx="2177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公式" r:id="rId4" imgW="1815944" imgH="330015" progId="">
                    <p:embed/>
                  </p:oleObj>
                </mc:Choice>
                <mc:Fallback>
                  <p:oleObj name="公式" r:id="rId4" imgW="1815944" imgH="330015" progId="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95"/>
                          <a:ext cx="2177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24" name="Text Box 8"/>
            <p:cNvSpPr txBox="1">
              <a:spLocks noChangeArrowheads="1"/>
            </p:cNvSpPr>
            <p:nvPr/>
          </p:nvSpPr>
          <p:spPr bwMode="auto">
            <a:xfrm>
              <a:off x="295" y="2614"/>
              <a:ext cx="394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且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f(x)=2x 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  令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那么有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({0,1}) = {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(0),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(1) } = {0, 2}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1264" y="3129078"/>
            <a:ext cx="72151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注意：函数值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)∈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而像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23731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8F88F8-5E27-4100-972B-1D6AEE47000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7375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函数的性质</a:t>
            </a:r>
          </a:p>
        </p:txBody>
      </p:sp>
      <p:sp>
        <p:nvSpPr>
          <p:cNvPr id="190468" name="Text Box 3"/>
          <p:cNvSpPr txBox="1">
            <a:spLocks noChangeArrowheads="1"/>
          </p:cNvSpPr>
          <p:nvPr/>
        </p:nvSpPr>
        <p:spPr bwMode="auto">
          <a:xfrm>
            <a:off x="457200" y="1311275"/>
            <a:ext cx="8218488" cy="321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</a:t>
            </a:r>
            <a:r>
              <a:rPr lang="en-US" altLang="zh-CN" sz="2800" b="1" dirty="0"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任意的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而且不相等，都有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不相等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既是满射又是单射的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一一到上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560" y="4691922"/>
            <a:ext cx="821848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满射意味着：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都存在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使得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单射意味着：若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</a:t>
            </a:r>
            <a:endParaRPr lang="en-US" altLang="en-US" sz="2400" b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632BD-6CD5-4C3B-8B0D-A8BA4B6B088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92516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577989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判断下面函数是否为单射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双射的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(1)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ln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为正整数集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(4)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(5)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+1)/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为正实数集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516043" y="6138442"/>
            <a:ext cx="468350" cy="4929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81DE9D-AEEA-474A-A38C-745CAD4DE56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75575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二元关系的定义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80107" y="1339397"/>
            <a:ext cx="8135936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zh-CN" altLang="en-US" b="1" dirty="0"/>
              <a:t>如果一个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集合</a:t>
            </a:r>
            <a:r>
              <a:rPr lang="zh-CN" altLang="en-US" b="1" dirty="0"/>
              <a:t>满足以下条件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之一</a:t>
            </a:r>
            <a:r>
              <a:rPr lang="zh-CN" altLang="en-US" b="1" dirty="0"/>
              <a:t>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）集合非空</a:t>
            </a:r>
            <a:r>
              <a:rPr lang="en-US" altLang="zh-CN" b="1" dirty="0"/>
              <a:t>, </a:t>
            </a:r>
            <a:r>
              <a:rPr lang="zh-CN" altLang="en-US" b="1" dirty="0"/>
              <a:t>且它的元素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有序对</a:t>
            </a:r>
            <a:r>
              <a:rPr lang="zh-CN" altLang="en-US" b="1" dirty="0"/>
              <a:t>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）集合是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空集</a:t>
            </a:r>
            <a:r>
              <a:rPr lang="zh-CN" altLang="en-US" b="1" dirty="0"/>
              <a:t>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则称该集合为一个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二元关系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/>
              <a:t>简称为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</a:t>
            </a:r>
            <a:r>
              <a:rPr lang="zh-CN" altLang="en-US" b="1" dirty="0"/>
              <a:t>，记作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b="1" dirty="0"/>
              <a:t>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如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</a:t>
            </a:r>
            <a:r>
              <a:rPr lang="en-US" altLang="zh-CN" b="1" i="1" dirty="0"/>
              <a:t>R</a:t>
            </a:r>
            <a:r>
              <a:rPr lang="en-US" altLang="zh-CN" b="1" dirty="0"/>
              <a:t>, </a:t>
            </a:r>
            <a:r>
              <a:rPr lang="zh-CN" altLang="en-US" b="1" dirty="0"/>
              <a:t>可记作 </a:t>
            </a:r>
            <a:r>
              <a:rPr lang="en-US" altLang="zh-CN" b="1" i="1" dirty="0"/>
              <a:t>xRy</a:t>
            </a:r>
            <a:r>
              <a:rPr lang="zh-CN" altLang="en-US" b="1" dirty="0"/>
              <a:t>；如果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itchFamily="18" charset="2"/>
              </a:rPr>
              <a:t></a:t>
            </a:r>
            <a:r>
              <a:rPr lang="en-US" altLang="zh-CN" b="1" i="1" dirty="0"/>
              <a:t>R</a:t>
            </a:r>
            <a:r>
              <a:rPr lang="en-US" altLang="zh-CN" b="1" dirty="0"/>
              <a:t>, </a:t>
            </a:r>
            <a:r>
              <a:rPr lang="zh-CN" altLang="en-US" b="1" dirty="0"/>
              <a:t>则记作</a:t>
            </a:r>
            <a:r>
              <a:rPr lang="en-US" altLang="zh-CN" b="1" i="1" dirty="0"/>
              <a:t>x   y</a:t>
            </a:r>
            <a:endParaRPr lang="en-US" altLang="zh-CN" b="1" dirty="0"/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547798"/>
            <a:ext cx="2984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26896" y="4231695"/>
            <a:ext cx="8135936" cy="1643527"/>
            <a:chOff x="426896" y="4231695"/>
            <a:chExt cx="8135936" cy="1643527"/>
          </a:xfrm>
        </p:grpSpPr>
        <p:pic>
          <p:nvPicPr>
            <p:cNvPr id="235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5281554"/>
              <a:ext cx="35083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26896" y="4231695"/>
              <a:ext cx="8135936" cy="164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2"/>
                  </a:solidFill>
                </a:rPr>
                <a:t>实例：</a:t>
              </a:r>
              <a:r>
                <a:rPr lang="en-US" altLang="zh-CN" b="1" i="1" dirty="0">
                  <a:solidFill>
                    <a:schemeClr val="bg2"/>
                  </a:solidFill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</a:rPr>
                <a:t>={&lt;1,2&gt;, &lt;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a</a:t>
              </a:r>
              <a:r>
                <a:rPr lang="en-US" altLang="zh-CN" b="1" dirty="0" err="1">
                  <a:solidFill>
                    <a:schemeClr val="bg2"/>
                  </a:solidFill>
                </a:rPr>
                <a:t>,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b</a:t>
              </a:r>
              <a:r>
                <a:rPr lang="en-US" altLang="zh-CN" b="1" dirty="0">
                  <a:solidFill>
                    <a:schemeClr val="bg2"/>
                  </a:solidFill>
                </a:rPr>
                <a:t>&gt;},  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S</a:t>
              </a:r>
              <a:r>
                <a:rPr lang="en-US" altLang="zh-CN" b="1" dirty="0">
                  <a:solidFill>
                    <a:schemeClr val="bg2"/>
                  </a:solidFill>
                </a:rPr>
                <a:t>={&lt;1,2&gt;,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a</a:t>
              </a:r>
              <a:r>
                <a:rPr lang="en-US" altLang="zh-CN" b="1" dirty="0">
                  <a:solidFill>
                    <a:schemeClr val="bg2"/>
                  </a:solidFill>
                </a:rPr>
                <a:t>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b</a:t>
              </a:r>
              <a:r>
                <a:rPr lang="en-US" altLang="zh-CN" b="1" dirty="0">
                  <a:solidFill>
                    <a:schemeClr val="bg2"/>
                  </a:solidFill>
                </a:rPr>
                <a:t>}</a:t>
              </a:r>
              <a:r>
                <a:rPr lang="zh-CN" altLang="en-US" b="1" dirty="0">
                  <a:solidFill>
                    <a:schemeClr val="bg2"/>
                  </a:solidFill>
                </a:rPr>
                <a:t>。</a:t>
              </a:r>
              <a:endParaRPr lang="en-US" altLang="zh-CN" b="1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b="1" i="1" dirty="0">
                  <a:solidFill>
                    <a:schemeClr val="bg2"/>
                  </a:solidFill>
                </a:rPr>
                <a:t>R</a:t>
              </a:r>
              <a:r>
                <a:rPr lang="zh-CN" altLang="en-US" b="1" dirty="0">
                  <a:solidFill>
                    <a:schemeClr val="bg2"/>
                  </a:solidFill>
                </a:rPr>
                <a:t>是二元关系</a:t>
              </a:r>
              <a:r>
                <a:rPr lang="en-US" altLang="zh-CN" b="1" dirty="0">
                  <a:solidFill>
                    <a:schemeClr val="bg2"/>
                  </a:solidFill>
                </a:rPr>
                <a:t> </a:t>
              </a:r>
              <a:r>
                <a:rPr lang="zh-CN" altLang="en-US" b="1" dirty="0">
                  <a:solidFill>
                    <a:schemeClr val="bg2"/>
                  </a:solidFill>
                </a:rPr>
                <a:t>。当</a:t>
              </a:r>
              <a:r>
                <a:rPr lang="en-US" altLang="zh-CN" b="1" i="1" dirty="0">
                  <a:solidFill>
                    <a:schemeClr val="bg2"/>
                  </a:solidFill>
                </a:rPr>
                <a:t>a</a:t>
              </a:r>
              <a:r>
                <a:rPr lang="en-US" altLang="zh-CN" b="1" dirty="0">
                  <a:solidFill>
                    <a:schemeClr val="bg2"/>
                  </a:solidFill>
                </a:rPr>
                <a:t>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b</a:t>
              </a:r>
              <a:r>
                <a:rPr lang="zh-CN" altLang="en-US" b="1" dirty="0">
                  <a:solidFill>
                    <a:srgbClr val="FF0000"/>
                  </a:solidFill>
                </a:rPr>
                <a:t>不是</a:t>
              </a:r>
              <a:r>
                <a:rPr lang="zh-CN" altLang="en-US" b="1" dirty="0">
                  <a:solidFill>
                    <a:schemeClr val="bg2"/>
                  </a:solidFill>
                </a:rPr>
                <a:t>有序对时，</a:t>
              </a:r>
              <a:r>
                <a:rPr lang="en-US" altLang="zh-CN" b="1" i="1" dirty="0">
                  <a:solidFill>
                    <a:schemeClr val="bg2"/>
                  </a:solidFill>
                </a:rPr>
                <a:t>S</a:t>
              </a:r>
              <a:r>
                <a:rPr lang="zh-CN" altLang="en-US" b="1" dirty="0">
                  <a:solidFill>
                    <a:schemeClr val="bg2"/>
                  </a:solidFill>
                </a:rPr>
                <a:t>不是二元关系根据上面的记法，可以写 </a:t>
              </a:r>
              <a:r>
                <a:rPr lang="en-US" altLang="zh-CN" b="1" dirty="0">
                  <a:solidFill>
                    <a:schemeClr val="bg2"/>
                  </a:solidFill>
                </a:rPr>
                <a:t>1</a:t>
              </a:r>
              <a:r>
                <a:rPr lang="en-US" altLang="zh-CN" b="1" i="1" dirty="0">
                  <a:solidFill>
                    <a:schemeClr val="bg2"/>
                  </a:solidFill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</a:rPr>
                <a:t>2, 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aRb</a:t>
              </a:r>
              <a:r>
                <a:rPr lang="en-US" altLang="zh-CN" b="1" dirty="0">
                  <a:solidFill>
                    <a:schemeClr val="bg2"/>
                  </a:solidFill>
                </a:rPr>
                <a:t>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a    c </a:t>
              </a:r>
              <a:r>
                <a:rPr lang="zh-CN" altLang="en-US" b="1" dirty="0">
                  <a:solidFill>
                    <a:schemeClr val="bg2"/>
                  </a:solidFill>
                </a:rPr>
                <a:t>等。</a:t>
              </a:r>
              <a:endParaRPr lang="en-US" altLang="zh-CN" b="1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534056-40F3-4876-9A08-5A83F15A86B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379879" y="1371600"/>
            <a:ext cx="8677375" cy="52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取得极大值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既不单射也不满射。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ln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单调上升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是单射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但不满射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ran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={ln1, ln2, …}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(3)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但不单射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(1.5)=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(1.2)=1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(4)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满射、单射、双射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因为它是单调的并且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(5)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+1)/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有极小值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(1)=2.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该函数既不单射也不满射。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37160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实例（续）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672511" y="612968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E4A7B3-CEB2-41D8-AA23-A8817B6384E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7823"/>
            <a:ext cx="8064500" cy="11509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构造从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的双射函数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395536" y="1268760"/>
            <a:ext cx="7200900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有穷集之间的构造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({1,2,3}),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={0,1}</a:t>
            </a:r>
            <a:r>
              <a:rPr lang="en-US" altLang="zh-CN" sz="24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{1,2,3}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,{1},{2},{3},{1,2},{1,3},{2,3},{1,2,3}}.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={&lt;1,0&gt;,&lt;2,1&gt;,&lt;3,1&gt;},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={&lt;1,1&gt;,&lt;2,0&gt;,&lt;3,0&gt;},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={&lt;1,1&gt;,&lt;2,1&gt;,&lt;3,1&gt;}.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395536" y="5046415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令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({2})=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({1,2})=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({2,3})=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({1,2,3})=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A34718-2705-40FA-BAD3-6F3D2916AA6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7635" name="Text Box 2"/>
          <p:cNvSpPr txBox="1">
            <a:spLocks noChangeArrowheads="1"/>
          </p:cNvSpPr>
          <p:nvPr/>
        </p:nvSpPr>
        <p:spPr bwMode="auto">
          <a:xfrm>
            <a:off x="476821" y="1284554"/>
            <a:ext cx="45720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实数区间之间构造双射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构造方法：直线方程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=[0,1]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=[1/4,1/2]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构造双射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构造从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的双射函数（续）</a:t>
            </a:r>
          </a:p>
        </p:txBody>
      </p:sp>
      <p:pic>
        <p:nvPicPr>
          <p:cNvPr id="268292" name="Picture 4" descr="t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205038"/>
            <a:ext cx="4319587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684213" y="4581525"/>
            <a:ext cx="457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令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[0,1]→[1/4,1/2]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f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+1)/4 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C19E9-8A47-4355-8D9D-A18F2F3E659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397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构造从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的双射函数（续）</a:t>
            </a:r>
          </a:p>
        </p:txBody>
      </p:sp>
      <p:grpSp>
        <p:nvGrpSpPr>
          <p:cNvPr id="199684" name="Group 5"/>
          <p:cNvGrpSpPr>
            <a:grpSpLocks/>
          </p:cNvGrpSpPr>
          <p:nvPr/>
        </p:nvGrpSpPr>
        <p:grpSpPr bwMode="auto">
          <a:xfrm>
            <a:off x="468313" y="1403350"/>
            <a:ext cx="7758112" cy="5073649"/>
            <a:chOff x="476" y="912"/>
            <a:chExt cx="4887" cy="3196"/>
          </a:xfrm>
        </p:grpSpPr>
        <p:sp>
          <p:nvSpPr>
            <p:cNvPr id="199685" name="Text Box 2"/>
            <p:cNvSpPr txBox="1">
              <a:spLocks noChangeArrowheads="1"/>
            </p:cNvSpPr>
            <p:nvPr/>
          </p:nvSpPr>
          <p:spPr bwMode="auto">
            <a:xfrm>
              <a:off x="476" y="912"/>
              <a:ext cx="4887" cy="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spcBef>
                  <a:spcPct val="0"/>
                </a:spcBef>
                <a:buSzPct val="70000"/>
              </a:pPr>
              <a:r>
                <a:rPr lang="en-US" altLang="zh-CN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与自然数集合之间构造双射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方法：将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中元素排成有序图形，然后从第一个元素开始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     按照次序与自然数对应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A=Z, 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，构造双射 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将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中元素以下列顺序排列并与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中元素对应：</a:t>
              </a:r>
              <a:b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         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0    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1    1    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2    2    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3     3 …</a:t>
              </a:r>
              <a:b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                       ↓     ↓     ↓     ↓     ↓      ↓     ↓</a:t>
              </a:r>
              <a:b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                N</a:t>
              </a:r>
              <a:r>
                <a:rPr lang="zh-CN" altLang="en-US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0     1     2     3     4      5     6 …</a:t>
              </a:r>
              <a:b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</a:b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则这种对应所表示的函数是：</a:t>
              </a:r>
              <a:b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endParaRPr lang="zh-CN" altLang="en-US" sz="2800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199686" name="Object 4"/>
            <p:cNvGraphicFramePr>
              <a:graphicFrameLocks noChangeAspect="1"/>
            </p:cNvGraphicFramePr>
            <p:nvPr/>
          </p:nvGraphicFramePr>
          <p:xfrm>
            <a:off x="511" y="3366"/>
            <a:ext cx="4040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公式" r:id="rId4" imgW="2546220" imgH="298427" progId="">
                    <p:embed/>
                  </p:oleObj>
                </mc:Choice>
                <mc:Fallback>
                  <p:oleObj name="公式" r:id="rId4" imgW="2546220" imgH="298427" progId="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3366"/>
                          <a:ext cx="4040" cy="7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EAB78-6D1D-4911-989D-C3E71DD558C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920" y="220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常函数、恒等函数、单调函数</a:t>
            </a:r>
          </a:p>
        </p:txBody>
      </p:sp>
      <p:sp>
        <p:nvSpPr>
          <p:cNvPr id="201732" name="Text Box 3"/>
          <p:cNvSpPr txBox="1">
            <a:spLocks noChangeArrowheads="1"/>
          </p:cNvSpPr>
          <p:nvPr/>
        </p:nvSpPr>
        <p:spPr bwMode="auto">
          <a:xfrm>
            <a:off x="368920" y="1268760"/>
            <a:ext cx="8280400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若存在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常函数。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上的恒等关系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对所有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的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单调递增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的；如果对任意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严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格单调递增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latin typeface="Times New Roman" panose="02020603050405020304" pitchFamily="18" charset="0"/>
              </a:rPr>
              <a:t>类似可以定义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单调递减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严格单调递减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536" y="5733256"/>
            <a:ext cx="8569325" cy="51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问题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常函数是单调递增和单调递减的吗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09329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AA6EDE-BE11-427B-A7C4-E2AEA5E3ED7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05" y="-30832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集合的特征函数</a:t>
            </a:r>
          </a:p>
        </p:txBody>
      </p:sp>
      <p:grpSp>
        <p:nvGrpSpPr>
          <p:cNvPr id="203780" name="Group 8"/>
          <p:cNvGrpSpPr>
            <a:grpSpLocks/>
          </p:cNvGrpSpPr>
          <p:nvPr/>
        </p:nvGrpSpPr>
        <p:grpSpPr bwMode="auto">
          <a:xfrm>
            <a:off x="502741" y="1364928"/>
            <a:ext cx="7760072" cy="2044700"/>
            <a:chOff x="476" y="1071"/>
            <a:chExt cx="4548" cy="1288"/>
          </a:xfrm>
        </p:grpSpPr>
        <p:sp>
          <p:nvSpPr>
            <p:cNvPr id="203782" name="Text Box 3"/>
            <p:cNvSpPr txBox="1">
              <a:spLocks noChangeArrowheads="1"/>
            </p:cNvSpPr>
            <p:nvPr/>
          </p:nvSpPr>
          <p:spPr bwMode="auto">
            <a:xfrm>
              <a:off x="476" y="1071"/>
              <a:ext cx="45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70000"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为集合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A’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’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 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特征函数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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’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→{0,1}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定义为</a:t>
              </a:r>
            </a:p>
          </p:txBody>
        </p:sp>
        <p:graphicFrame>
          <p:nvGraphicFramePr>
            <p:cNvPr id="203783" name="Object 10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621376"/>
                </p:ext>
              </p:extLst>
            </p:nvPr>
          </p:nvGraphicFramePr>
          <p:xfrm>
            <a:off x="835" y="1698"/>
            <a:ext cx="2812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公式" r:id="rId4" imgW="1485900" imgH="431800" progId="">
                    <p:embed/>
                  </p:oleObj>
                </mc:Choice>
                <mc:Fallback>
                  <p:oleObj name="公式" r:id="rId4" imgW="1485900" imgH="431800" progId="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1698"/>
                          <a:ext cx="2812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86431" y="3573016"/>
            <a:ext cx="79565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集合：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A, B, C, D, E, F, G, H },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         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子集：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{ A,  C,  F,  G,  H 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的特征函数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solidFill>
                  <a:schemeClr val="bg2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B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D     E 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    G     H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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1      0     1      0      0      1      1      1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372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8327F-C311-4180-B98B-45214F8BD2D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5827" name="Text Box 2"/>
          <p:cNvSpPr txBox="1">
            <a:spLocks noChangeArrowheads="1"/>
          </p:cNvSpPr>
          <p:nvPr/>
        </p:nvSpPr>
        <p:spPr bwMode="auto">
          <a:xfrm>
            <a:off x="403634" y="1315517"/>
            <a:ext cx="7813749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自然映射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5709" y="16149"/>
            <a:ext cx="8229600" cy="1371601"/>
          </a:xfrm>
        </p:spPr>
        <p:txBody>
          <a:bodyPr/>
          <a:lstStyle/>
          <a:p>
            <a:pPr>
              <a:defRPr/>
            </a:pP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自然映射</a:t>
            </a:r>
            <a:r>
              <a:rPr lang="zh-CN" altLang="en-US" b="1" dirty="0"/>
              <a:t> </a:t>
            </a:r>
          </a:p>
        </p:txBody>
      </p:sp>
      <p:pic>
        <p:nvPicPr>
          <p:cNvPr id="2058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429397"/>
            <a:ext cx="4752975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0" name="Text Box 7"/>
          <p:cNvSpPr txBox="1">
            <a:spLocks noChangeArrowheads="1"/>
          </p:cNvSpPr>
          <p:nvPr/>
        </p:nvSpPr>
        <p:spPr bwMode="auto">
          <a:xfrm>
            <a:off x="955676" y="4279900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5831" name="Text Box 8"/>
          <p:cNvSpPr txBox="1">
            <a:spLocks noChangeArrowheads="1"/>
          </p:cNvSpPr>
          <p:nvPr/>
        </p:nvSpPr>
        <p:spPr bwMode="auto">
          <a:xfrm>
            <a:off x="6290022" y="4343002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A/R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BE8B45-334D-4522-A248-8A5889A1337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9272" y="-15407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207876" name="Text Box 3"/>
          <p:cNvSpPr txBox="1">
            <a:spLocks noChangeArrowheads="1"/>
          </p:cNvSpPr>
          <p:nvPr/>
        </p:nvSpPr>
        <p:spPr bwMode="auto">
          <a:xfrm>
            <a:off x="323528" y="1246889"/>
            <a:ext cx="8177212" cy="239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的每一个子集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都对应于一个特征函数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不同的子集对应于不同的特征函数。例如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</a:t>
            </a:r>
            <a:r>
              <a:rPr lang="zh-CN" altLang="en-US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 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{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0701" y="3778384"/>
            <a:ext cx="81772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给定集合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上不同的等价关系确定不同的自然映射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其中恒等关系确定的自然映射是双射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其他的自然映射一般来说是满射。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 2, 3},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= {1,2},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= {3}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7C8025-F06F-4B49-A358-B7BEAAA9995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8899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80645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、对于给定的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，判断是否构成函数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→B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。如果是，说明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→B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是否为单射、满射、双射的；如果不是请说明理由，并根据要求进行计算。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={1,2,3,4,5},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a,b,c,d,e</a:t>
            </a:r>
            <a:r>
              <a:rPr lang="en-US" altLang="zh-CN" sz="2800" b="1" dirty="0">
                <a:latin typeface="Times New Roman" panose="02020603050405020304" pitchFamily="18" charset="0"/>
              </a:rPr>
              <a:t>},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&gt;,&lt;4,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&gt;,&lt;5,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&gt;,&lt;4,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A=B=R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&gt;)=&lt;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x-y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y=x+</a:t>
            </a:r>
            <a:r>
              <a:rPr lang="en-US" altLang="zh-CN" sz="2800" b="1" dirty="0">
                <a:latin typeface="Times New Roman" panose="02020603050405020304" pitchFamily="18" charset="0"/>
              </a:rPr>
              <a:t>1},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08900" name="矩形 1"/>
          <p:cNvSpPr>
            <a:spLocks noChangeArrowheads="1"/>
          </p:cNvSpPr>
          <p:nvPr/>
        </p:nvSpPr>
        <p:spPr bwMode="auto">
          <a:xfrm>
            <a:off x="251520" y="332656"/>
            <a:ext cx="2731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804248" y="609329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A86B9-D006-42E4-AECA-71442FB52F6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9923" name="Text Box 4"/>
          <p:cNvSpPr txBox="1">
            <a:spLocks noChangeArrowheads="1"/>
          </p:cNvSpPr>
          <p:nvPr/>
        </p:nvSpPr>
        <p:spPr bwMode="auto">
          <a:xfrm>
            <a:off x="323850" y="1263649"/>
            <a:ext cx="8362950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={1,2,3},</a:t>
            </a:r>
            <a:r>
              <a:rPr lang="zh-CN" altLang="en-US" sz="2800" b="1" dirty="0">
                <a:latin typeface="Times New Roman" panose="02020603050405020304" pitchFamily="18" charset="0"/>
              </a:rPr>
              <a:t>求特征函数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l-GR" altLang="zh-CN" sz="2800" dirty="0"/>
              <a:t>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{1,3}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1881604"/>
            <a:ext cx="8362950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={1,2,3,4},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对于等价关系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求对应的自然映射，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l-GR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3025696"/>
            <a:ext cx="8362950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、给出自然映射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g:A→A/R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，求所对应的集合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和等价关系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={&lt;0,{0,2,4}&gt;,&lt;1,{1,3}&gt;,&lt;2 ,{0,2,4}&gt;,&lt;3,{1,3}&gt;,&lt;4,{0,2,4}&gt;}</a:t>
            </a:r>
            <a:endParaRPr lang="el-GR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1442F0-018D-42B7-89C8-6EEBC525465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315052" y="113506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的关系与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的关系</a:t>
            </a:r>
          </a:p>
        </p:txBody>
      </p:sp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33374" y="1426600"/>
            <a:ext cx="83534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为集合</a:t>
            </a:r>
            <a:r>
              <a:rPr lang="en-US" altLang="zh-CN" b="1" dirty="0"/>
              <a:t>,  A×B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任何子集</a:t>
            </a:r>
            <a:r>
              <a:rPr lang="zh-CN" altLang="en-US" b="1" dirty="0"/>
              <a:t>所定义的二元关系叫做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的二元关系</a:t>
            </a:r>
            <a:r>
              <a:rPr lang="en-US" altLang="zh-CN" b="1" dirty="0"/>
              <a:t>, </a:t>
            </a:r>
            <a:r>
              <a:rPr lang="zh-CN" altLang="en-US" b="1" dirty="0"/>
              <a:t>当</a:t>
            </a:r>
            <a:r>
              <a:rPr lang="en-US" altLang="zh-CN" b="1" dirty="0"/>
              <a:t>A=B</a:t>
            </a:r>
            <a:r>
              <a:rPr lang="zh-CN" altLang="en-US" b="1" dirty="0"/>
              <a:t>时则叫做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的二元关系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62427" y="3001843"/>
            <a:ext cx="8353425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例</a:t>
            </a:r>
            <a:r>
              <a:rPr lang="en-US" altLang="zh-CN" b="1" dirty="0">
                <a:solidFill>
                  <a:schemeClr val="bg2"/>
                </a:solidFill>
              </a:rPr>
              <a:t>4  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={0,1}, 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={1,2,3}, 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1</a:t>
            </a:r>
            <a:r>
              <a:rPr lang="en-US" altLang="zh-CN" b="1" dirty="0">
                <a:solidFill>
                  <a:schemeClr val="bg2"/>
                </a:solidFill>
              </a:rPr>
              <a:t>={&lt;0,2&gt;}, 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×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, 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3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, 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4</a:t>
            </a:r>
            <a:r>
              <a:rPr lang="en-US" altLang="zh-CN" b="1" dirty="0">
                <a:solidFill>
                  <a:schemeClr val="bg2"/>
                </a:solidFill>
              </a:rPr>
              <a:t>={&lt;0,1&gt;}</a:t>
            </a:r>
            <a:r>
              <a:rPr lang="zh-CN" altLang="en-US" b="1" dirty="0">
                <a:solidFill>
                  <a:schemeClr val="bg2"/>
                </a:solidFill>
              </a:rPr>
              <a:t>。那么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1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3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4</a:t>
            </a:r>
            <a:r>
              <a:rPr lang="zh-CN" altLang="en-US" b="1" dirty="0">
                <a:solidFill>
                  <a:schemeClr val="bg2"/>
                </a:solidFill>
              </a:rPr>
              <a:t>是从 </a:t>
            </a:r>
            <a:r>
              <a:rPr lang="en-US" altLang="zh-CN" b="1" i="1" dirty="0">
                <a:solidFill>
                  <a:schemeClr val="bg2"/>
                </a:solidFill>
              </a:rPr>
              <a:t>A </a:t>
            </a:r>
            <a:r>
              <a:rPr lang="zh-CN" altLang="en-US" b="1" dirty="0">
                <a:solidFill>
                  <a:schemeClr val="bg2"/>
                </a:solidFill>
              </a:rPr>
              <a:t>到 </a:t>
            </a:r>
            <a:r>
              <a:rPr lang="en-US" altLang="zh-CN" b="1" i="1" dirty="0">
                <a:solidFill>
                  <a:schemeClr val="bg2"/>
                </a:solidFill>
              </a:rPr>
              <a:t>B 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的二元关系，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和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</a:rPr>
              <a:t>4</a:t>
            </a:r>
            <a:r>
              <a:rPr lang="zh-CN" altLang="en-US" b="1" dirty="0">
                <a:solidFill>
                  <a:schemeClr val="bg2"/>
                </a:solidFill>
              </a:rPr>
              <a:t>同时也是 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zh-CN" altLang="en-US" b="1" dirty="0">
                <a:solidFill>
                  <a:schemeClr val="bg2"/>
                </a:solidFill>
              </a:rPr>
              <a:t>上的二元关系。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graphicFrame>
        <p:nvGraphicFramePr>
          <p:cNvPr id="200708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69304311"/>
              </p:ext>
            </p:extLst>
          </p:nvPr>
        </p:nvGraphicFramePr>
        <p:xfrm>
          <a:off x="5796136" y="4902347"/>
          <a:ext cx="6477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4" imgW="228501" imgH="203112" progId="">
                  <p:embed/>
                </p:oleObj>
              </mc:Choice>
              <mc:Fallback>
                <p:oleObj name="公式" r:id="rId4" imgW="228501" imgH="203112" progId="">
                  <p:embed/>
                  <p:pic>
                    <p:nvPicPr>
                      <p:cNvPr id="0" name="Picture 4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902347"/>
                        <a:ext cx="6477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29527547"/>
              </p:ext>
            </p:extLst>
          </p:nvPr>
        </p:nvGraphicFramePr>
        <p:xfrm>
          <a:off x="827584" y="5367484"/>
          <a:ext cx="5762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228501" imgH="203112" progId="">
                  <p:embed/>
                </p:oleObj>
              </mc:Choice>
              <mc:Fallback>
                <p:oleObj name="公式" r:id="rId6" imgW="228501" imgH="203112" progId="">
                  <p:embed/>
                  <p:pic>
                    <p:nvPicPr>
                      <p:cNvPr id="0" name="Picture 4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67484"/>
                        <a:ext cx="5762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62427" y="4474618"/>
            <a:ext cx="83534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计数：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b="1" dirty="0"/>
              <a:t>|</a:t>
            </a:r>
            <a:r>
              <a:rPr lang="en-US" altLang="zh-CN" b="1" i="1" dirty="0"/>
              <a:t>A</a:t>
            </a:r>
            <a:r>
              <a:rPr lang="en-US" altLang="zh-CN" b="1" dirty="0"/>
              <a:t>|=</a:t>
            </a:r>
            <a:r>
              <a:rPr lang="en-US" altLang="zh-CN" b="1" i="1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 |</a:t>
            </a:r>
            <a:r>
              <a:rPr lang="en-US" altLang="zh-CN" b="1" i="1" dirty="0"/>
              <a:t>A</a:t>
            </a:r>
            <a:r>
              <a:rPr lang="en-US" altLang="zh-CN" b="1" dirty="0"/>
              <a:t>×</a:t>
            </a:r>
            <a:r>
              <a:rPr lang="en-US" altLang="zh-CN" b="1" i="1" dirty="0"/>
              <a:t>A</a:t>
            </a:r>
            <a:r>
              <a:rPr lang="en-US" altLang="zh-CN" b="1" dirty="0"/>
              <a:t>|=</a:t>
            </a:r>
            <a:r>
              <a:rPr lang="en-US" altLang="zh-CN" b="1" i="1" dirty="0"/>
              <a:t>n</a:t>
            </a:r>
            <a:r>
              <a:rPr lang="en-US" altLang="zh-CN" b="1" baseline="30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 </a:t>
            </a:r>
            <a:r>
              <a:rPr lang="en-US" altLang="zh-CN" b="1" i="1" dirty="0"/>
              <a:t>A</a:t>
            </a:r>
            <a:r>
              <a:rPr lang="en-US" altLang="zh-CN" b="1" dirty="0"/>
              <a:t>×</a:t>
            </a:r>
            <a:r>
              <a:rPr lang="en-US" altLang="zh-CN" b="1" i="1" dirty="0"/>
              <a:t>A</a:t>
            </a:r>
            <a:r>
              <a:rPr lang="zh-CN" altLang="en-US" b="1" dirty="0"/>
              <a:t>的子集有     个。所以 </a:t>
            </a:r>
            <a:r>
              <a:rPr lang="en-US" altLang="zh-CN" b="1" i="1" dirty="0"/>
              <a:t>A</a:t>
            </a:r>
            <a:r>
              <a:rPr lang="zh-CN" altLang="en-US" b="1" dirty="0"/>
              <a:t>上有     个不同的二元关系。</a:t>
            </a:r>
            <a:endParaRPr lang="en-US" altLang="zh-CN" b="1" dirty="0"/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例： </a:t>
            </a:r>
            <a:r>
              <a:rPr lang="en-US" altLang="zh-CN" b="1" dirty="0">
                <a:solidFill>
                  <a:schemeClr val="bg2"/>
                </a:solidFill>
              </a:rPr>
              <a:t>|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|=3</a:t>
            </a:r>
            <a:r>
              <a:rPr lang="zh-CN" altLang="en-US" b="1" dirty="0">
                <a:solidFill>
                  <a:schemeClr val="bg2"/>
                </a:solidFill>
              </a:rPr>
              <a:t>，则 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zh-CN" altLang="en-US" b="1" dirty="0">
                <a:solidFill>
                  <a:schemeClr val="bg2"/>
                </a:solidFill>
              </a:rPr>
              <a:t>上有</a:t>
            </a:r>
            <a:r>
              <a:rPr lang="en-US" altLang="zh-CN" b="1" dirty="0">
                <a:solidFill>
                  <a:schemeClr val="bg2"/>
                </a:solidFill>
              </a:rPr>
              <a:t>=512</a:t>
            </a:r>
            <a:r>
              <a:rPr lang="zh-CN" altLang="en-US" b="1" dirty="0">
                <a:solidFill>
                  <a:schemeClr val="bg2"/>
                </a:solidFill>
              </a:rPr>
              <a:t>个不同的二元关系。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E26ED8-8527-4DF0-8B2C-D9C58884061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0947" name="Text Box 4"/>
          <p:cNvSpPr txBox="1">
            <a:spLocks noChangeArrowheads="1"/>
          </p:cNvSpPr>
          <p:nvPr/>
        </p:nvSpPr>
        <p:spPr bwMode="auto">
          <a:xfrm>
            <a:off x="382216" y="1340768"/>
            <a:ext cx="8064500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）能构成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→B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，既不是单射，也不是满射，因为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(3)=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(5)=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ran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）不能构成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→B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，因为</a:t>
            </a:r>
            <a:r>
              <a:rPr lang="en-US" altLang="zh-CN" sz="2800" b="1" dirty="0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={1,2,3,4}≠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）能构成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→B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，是双射函数，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L)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x+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latin typeface="Times New Roman" panose="02020603050405020304" pitchFamily="18" charset="0"/>
              </a:rPr>
              <a:t>1&gt;|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},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l-GR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{1,3}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{&lt;1,1&gt;,&lt;2,0&gt;,&lt;3,1&gt;}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R,  g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(1)={1},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(2)=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(3)={2,3},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(4)={4}.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={0,1,2,3,4},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R=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&gt;|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∧(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x-y</a:t>
            </a:r>
            <a:r>
              <a:rPr lang="en-US" altLang="zh-CN" sz="2400" b="1" dirty="0">
                <a:latin typeface="Times New Roman" panose="02020603050405020304" pitchFamily="18" charset="0"/>
              </a:rPr>
              <a:t>)/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365232"/>
            <a:ext cx="8064500" cy="6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3413" y="548680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212995" name="Rectangle 13"/>
          <p:cNvSpPr>
            <a:spLocks noChangeArrowheads="1"/>
          </p:cNvSpPr>
          <p:nvPr/>
        </p:nvSpPr>
        <p:spPr bwMode="auto">
          <a:xfrm>
            <a:off x="633413" y="1484313"/>
            <a:ext cx="5827712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4.17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4.18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4.22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4.23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4.24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76356F-C968-4C5E-A0C6-D5C9E4D6CAC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4.7 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函数的复合与反函数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84313"/>
            <a:ext cx="8229600" cy="3886200"/>
          </a:xfrm>
        </p:spPr>
        <p:txBody>
          <a:bodyPr/>
          <a:lstStyle/>
          <a:p>
            <a:r>
              <a:rPr lang="zh-CN" altLang="en-US" b="1"/>
              <a:t>函数的复合</a:t>
            </a:r>
          </a:p>
          <a:p>
            <a:pPr lvl="1"/>
            <a:r>
              <a:rPr lang="zh-CN" altLang="en-US" b="1"/>
              <a:t>函数复合的定理</a:t>
            </a:r>
          </a:p>
          <a:p>
            <a:pPr lvl="1"/>
            <a:r>
              <a:rPr lang="zh-CN" altLang="en-US" b="1"/>
              <a:t>函数复合的性质</a:t>
            </a:r>
          </a:p>
          <a:p>
            <a:r>
              <a:rPr lang="zh-CN" altLang="en-US" b="1"/>
              <a:t>反函数</a:t>
            </a:r>
          </a:p>
          <a:p>
            <a:pPr lvl="1"/>
            <a:r>
              <a:rPr lang="zh-CN" altLang="en-US" b="1"/>
              <a:t>反函数存在的条件</a:t>
            </a:r>
          </a:p>
          <a:p>
            <a:pPr lvl="1"/>
            <a:r>
              <a:rPr lang="zh-CN" altLang="en-US" b="1"/>
              <a:t>反函数的性质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59CEA-C4D3-492E-9F1E-4FE4A03658B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4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函数复合的定理</a:t>
            </a:r>
          </a:p>
        </p:txBody>
      </p:sp>
      <p:sp>
        <p:nvSpPr>
          <p:cNvPr id="217092" name="Text Box 3"/>
          <p:cNvSpPr txBox="1">
            <a:spLocks noChangeArrowheads="1"/>
          </p:cNvSpPr>
          <p:nvPr/>
        </p:nvSpPr>
        <p:spPr bwMode="auto">
          <a:xfrm>
            <a:off x="395536" y="1340768"/>
            <a:ext cx="813593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也是函数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且满足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dom(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)∈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∈dom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该定理说明两个函数复合后的定义域可能比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的定义域要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小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。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31629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077-01B1-491C-9B4B-A20C883AF23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43" y="32172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函数复合运算的性质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37343" y="1268760"/>
            <a:ext cx="84629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7343" y="4438859"/>
            <a:ext cx="846296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证：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的满射性，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对这个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的满射性，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由合成定理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从而证明了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是满射的。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4615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DFB87-B48B-4838-B65A-0DA213C7EEF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0326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函数复合运算的性质（续）</a:t>
            </a:r>
          </a:p>
        </p:txBody>
      </p:sp>
      <p:sp>
        <p:nvSpPr>
          <p:cNvPr id="221188" name="Text Box 3"/>
          <p:cNvSpPr txBox="1">
            <a:spLocks noChangeArrowheads="1"/>
          </p:cNvSpPr>
          <p:nvPr/>
        </p:nvSpPr>
        <p:spPr bwMode="auto">
          <a:xfrm>
            <a:off x="460152" y="1340768"/>
            <a:ext cx="7632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假设存在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由合成定理有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又由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于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也是单射的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所以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从而证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明 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sym typeface="Symbol" panose="05050102010706020507" pitchFamily="18" charset="2"/>
              </a:rPr>
              <a:t>∘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(3)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得证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定理：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 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F4B63-1F78-42BB-B45C-AD78CDBA0FD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反函数存在的条件</a:t>
            </a:r>
          </a:p>
        </p:txBody>
      </p:sp>
      <p:sp>
        <p:nvSpPr>
          <p:cNvPr id="222212" name="Text Box 3"/>
          <p:cNvSpPr txBox="1">
            <a:spLocks noChangeArrowheads="1"/>
          </p:cNvSpPr>
          <p:nvPr/>
        </p:nvSpPr>
        <p:spPr bwMode="auto">
          <a:xfrm>
            <a:off x="395536" y="1397000"/>
            <a:ext cx="79200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SzPct val="70000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任给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它的逆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不一定是函数，是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二元关系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实例：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&gt;&lt;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0"/>
              </a:spcBef>
              <a:buSzPct val="70000"/>
            </a:pPr>
            <a:r>
              <a:rPr lang="zh-CN" altLang="en-US" sz="2800" b="1" dirty="0">
                <a:latin typeface="Times New Roman" panose="02020603050405020304" pitchFamily="18" charset="0"/>
              </a:rPr>
              <a:t>任给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单射函数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是从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的双射函数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，但不一定是从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的函数。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实例：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: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/2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99969" y="623731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B21DEA-B26F-48ED-B9D3-3DA611096C7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36781" y="1284318"/>
            <a:ext cx="81359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也是双射函数。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127" y="2510003"/>
            <a:ext cx="8543595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先证明 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是函数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所以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是关系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且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ran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  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dom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对于任意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dom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假设有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则由逆的定义有：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的单射性可得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是函数。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0B466-60A5-46AC-BC9C-80F46391D14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</a:t>
            </a:r>
          </a:p>
        </p:txBody>
      </p:sp>
      <p:sp>
        <p:nvSpPr>
          <p:cNvPr id="226308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8748464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的满射性：由于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ran 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= 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，所以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是满射的。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的单射性：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若存在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从而有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（函数的定义）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E830D-C7E2-4483-AF1B-EBB1A76A179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147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反函数的定义及性质</a:t>
            </a:r>
          </a:p>
        </p:txBody>
      </p:sp>
      <p:sp>
        <p:nvSpPr>
          <p:cNvPr id="228356" name="Text Box 3"/>
          <p:cNvSpPr txBox="1">
            <a:spLocks noChangeArrowheads="1"/>
          </p:cNvSpPr>
          <p:nvPr/>
        </p:nvSpPr>
        <p:spPr bwMode="auto">
          <a:xfrm>
            <a:off x="432589" y="1404730"/>
            <a:ext cx="8034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对于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双射函数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是它的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反函数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8147" y="2909391"/>
            <a:ext cx="8034337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反函数的性质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是双射的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对于双射函数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D2A28-80B7-434F-B9D4-01D2DBF105D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784" y="183283"/>
            <a:ext cx="8229600" cy="1081088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上重要关系的实例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395784" y="1327977"/>
            <a:ext cx="8137525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为任意集合，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空关系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上的关系，称为</a:t>
            </a:r>
            <a:r>
              <a:rPr lang="zh-CN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空关系。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全域关系</a:t>
            </a:r>
            <a:r>
              <a:rPr lang="zh-CN" altLang="en-US" sz="2800" b="1" dirty="0"/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称为全域关系，定义如下：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Pct val="70000"/>
              <a:buNone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={&lt;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&gt;|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x∈A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∧ 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y∈A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}=A×A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恒等关系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olidFill>
                  <a:srgbClr val="FF3300"/>
                </a:solidFill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称为恒等关系，定义如下：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={&lt;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x,x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&gt;|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x∈A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endParaRPr lang="zh-CN" alt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4221" y="4684666"/>
            <a:ext cx="813752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，则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&lt;1,1&gt;, &lt;1,2&gt;, &lt;2,1&gt;, &lt;2,2&gt; 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&lt;1,1&gt;, &lt;2,2&gt;}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08986" y="6032971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4814F5-F4E0-4397-A6EF-8CB3B863F7B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79" y="68734"/>
            <a:ext cx="8229600" cy="1371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-144214" y="-21542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grpSp>
        <p:nvGrpSpPr>
          <p:cNvPr id="230405" name="Group 9"/>
          <p:cNvGrpSpPr>
            <a:grpSpLocks/>
          </p:cNvGrpSpPr>
          <p:nvPr/>
        </p:nvGrpSpPr>
        <p:grpSpPr bwMode="auto">
          <a:xfrm>
            <a:off x="395536" y="1484784"/>
            <a:ext cx="8064500" cy="3108324"/>
            <a:chOff x="340" y="1071"/>
            <a:chExt cx="5080" cy="1958"/>
          </a:xfrm>
        </p:grpSpPr>
        <p:sp>
          <p:nvSpPr>
            <p:cNvPr id="230410" name="Rectangle 8"/>
            <p:cNvSpPr>
              <a:spLocks noChangeArrowheads="1"/>
            </p:cNvSpPr>
            <p:nvPr/>
          </p:nvSpPr>
          <p:spPr bwMode="auto">
            <a:xfrm>
              <a:off x="340" y="1071"/>
              <a:ext cx="508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设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b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）求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 </a:t>
              </a:r>
              <a:r>
                <a:rPr lang="en-US" altLang="zh-CN" sz="2800" b="1" dirty="0">
                  <a:solidFill>
                    <a:schemeClr val="bg2"/>
                  </a:solidFill>
                  <a:sym typeface="Symbol" panose="05050102010706020507" pitchFamily="18" charset="2"/>
                </a:rPr>
                <a:t></a:t>
              </a:r>
              <a:r>
                <a:rPr lang="en-US" altLang="zh-CN" sz="2800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 </a:t>
              </a:r>
              <a:r>
                <a:rPr lang="en-US" altLang="zh-CN" sz="2800" b="1" dirty="0">
                  <a:solidFill>
                    <a:schemeClr val="bg2"/>
                  </a:solidFill>
                  <a:sym typeface="Symbol" panose="05050102010706020507" pitchFamily="18" charset="2"/>
                </a:rPr>
                <a:t></a:t>
              </a:r>
              <a:r>
                <a:rPr lang="en-US" altLang="zh-CN" sz="2800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。</a:t>
              </a:r>
              <a:endPara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）若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存在反函数，求出它们的反函数。</a:t>
              </a:r>
              <a:b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304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8517015"/>
                </p:ext>
              </p:extLst>
            </p:nvPr>
          </p:nvGraphicFramePr>
          <p:xfrm>
            <a:off x="669" y="1409"/>
            <a:ext cx="4025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公式" r:id="rId3" imgW="2419324" imgH="444315" progId="">
                    <p:embed/>
                  </p:oleObj>
                </mc:Choice>
                <mc:Fallback>
                  <p:oleObj name="公式" r:id="rId3" imgW="2419324" imgH="444315" progId="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1409"/>
                          <a:ext cx="4025" cy="7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-144214" y="-21542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wipe dir="d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08986" y="6032971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4814F5-F4E0-4397-A6EF-8CB3B863F7B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79" y="68734"/>
            <a:ext cx="8229600" cy="1371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-144214" y="-21542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-144214" y="-21542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5347" y="1440334"/>
            <a:ext cx="8524877" cy="3354390"/>
            <a:chOff x="385" y="2478"/>
            <a:chExt cx="5370" cy="2113"/>
          </a:xfrm>
        </p:grpSpPr>
        <p:sp>
          <p:nvSpPr>
            <p:cNvPr id="230408" name="Text Box 3"/>
            <p:cNvSpPr txBox="1">
              <a:spLocks noChangeArrowheads="1"/>
            </p:cNvSpPr>
            <p:nvPr/>
          </p:nvSpPr>
          <p:spPr bwMode="auto">
            <a:xfrm>
              <a:off x="385" y="2478"/>
              <a:ext cx="5298" cy="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4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i="1" dirty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i="1" dirty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不是双射的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不存在反函数。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是双射的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它的反函数是 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i="1" baseline="30000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2     </a:t>
              </a:r>
            </a:p>
          </p:txBody>
        </p:sp>
        <p:graphicFrame>
          <p:nvGraphicFramePr>
            <p:cNvPr id="23040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097202"/>
                </p:ext>
              </p:extLst>
            </p:nvPr>
          </p:nvGraphicFramePr>
          <p:xfrm>
            <a:off x="925" y="2478"/>
            <a:ext cx="4830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公式" r:id="rId3" imgW="2190828" imgH="444315" progId="">
                    <p:embed/>
                  </p:oleObj>
                </mc:Choice>
                <mc:Fallback>
                  <p:oleObj name="公式" r:id="rId3" imgW="2190828" imgH="444315" progId="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2478"/>
                          <a:ext cx="4830" cy="1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51347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3413" y="548680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231427" name="Rectangle 13"/>
          <p:cNvSpPr>
            <a:spLocks noChangeArrowheads="1"/>
          </p:cNvSpPr>
          <p:nvPr/>
        </p:nvSpPr>
        <p:spPr bwMode="auto">
          <a:xfrm>
            <a:off x="633413" y="1484313"/>
            <a:ext cx="5827712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4.19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4.20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4.21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4.25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D2D347-4233-45CA-8543-4E43EB4957C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226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上重要关系的实例（续）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87350" y="1416052"/>
            <a:ext cx="836327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小于等于关系 </a:t>
            </a:r>
            <a:r>
              <a:rPr lang="en-US" altLang="zh-CN" b="1" dirty="0"/>
              <a:t>L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,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整除关系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,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包含关系</a:t>
            </a:r>
            <a:r>
              <a:rPr lang="en-US" altLang="zh-CN" b="1" dirty="0"/>
              <a:t>R</a:t>
            </a:r>
            <a:r>
              <a:rPr lang="en-US" altLang="zh-CN" b="1" baseline="-25000" dirty="0">
                <a:sym typeface="Symbol" pitchFamily="18" charset="2"/>
              </a:rPr>
              <a:t>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定义如下：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={&lt;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∧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b="1" dirty="0"/>
              <a:t>,  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  <a:sym typeface="Symbol" pitchFamily="18" charset="2"/>
              </a:rPr>
              <a:t></a:t>
            </a:r>
            <a:r>
              <a:rPr lang="en-US" altLang="zh-CN" b="1" i="1" dirty="0">
                <a:solidFill>
                  <a:srgbClr val="009900"/>
                </a:solidFill>
              </a:rPr>
              <a:t>R</a:t>
            </a:r>
            <a:r>
              <a:rPr lang="zh-CN" altLang="en-US" b="1" dirty="0">
                <a:solidFill>
                  <a:srgbClr val="009900"/>
                </a:solidFill>
              </a:rPr>
              <a:t>，</a:t>
            </a:r>
            <a:r>
              <a:rPr lang="en-US" altLang="zh-CN" b="1" i="1" dirty="0">
                <a:solidFill>
                  <a:srgbClr val="009900"/>
                </a:solidFill>
              </a:rPr>
              <a:t>R</a:t>
            </a:r>
            <a:r>
              <a:rPr lang="zh-CN" altLang="en-US" b="1" dirty="0">
                <a:solidFill>
                  <a:srgbClr val="009900"/>
                </a:solidFill>
              </a:rPr>
              <a:t>为实数集合 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={&lt;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∧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整除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b="1" dirty="0"/>
              <a:t>,</a:t>
            </a:r>
            <a:r>
              <a:rPr lang="zh-CN" altLang="en-US" b="1" dirty="0"/>
              <a:t>（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整除</a:t>
            </a:r>
            <a:r>
              <a:rPr lang="zh-CN" altLang="en-US" b="1" dirty="0"/>
              <a:t>） 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b="1" i="1" dirty="0"/>
              <a:t>            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  <a:sym typeface="Symbol" pitchFamily="18" charset="2"/>
              </a:rPr>
              <a:t></a:t>
            </a:r>
            <a:r>
              <a:rPr lang="en-US" altLang="zh-CN" b="1" i="1" dirty="0">
                <a:solidFill>
                  <a:srgbClr val="009900"/>
                </a:solidFill>
              </a:rPr>
              <a:t>Z</a:t>
            </a:r>
            <a:r>
              <a:rPr lang="en-US" altLang="zh-CN" b="1" dirty="0">
                <a:solidFill>
                  <a:srgbClr val="009900"/>
                </a:solidFill>
              </a:rPr>
              <a:t>*, </a:t>
            </a:r>
            <a:r>
              <a:rPr lang="en-US" altLang="zh-CN" b="1" i="1" dirty="0">
                <a:solidFill>
                  <a:srgbClr val="009900"/>
                </a:solidFill>
              </a:rPr>
              <a:t>Z</a:t>
            </a:r>
            <a:r>
              <a:rPr lang="en-US" altLang="zh-CN" b="1" dirty="0">
                <a:solidFill>
                  <a:srgbClr val="009900"/>
                </a:solidFill>
              </a:rPr>
              <a:t>*</a:t>
            </a:r>
            <a:r>
              <a:rPr lang="zh-CN" altLang="en-US" b="1" dirty="0">
                <a:solidFill>
                  <a:srgbClr val="009900"/>
                </a:solidFill>
              </a:rPr>
              <a:t>为非</a:t>
            </a:r>
            <a:r>
              <a:rPr lang="en-US" altLang="zh-CN" b="1" dirty="0">
                <a:solidFill>
                  <a:srgbClr val="009900"/>
                </a:solidFill>
              </a:rPr>
              <a:t>0</a:t>
            </a:r>
            <a:r>
              <a:rPr lang="zh-CN" altLang="en-US" b="1" dirty="0">
                <a:solidFill>
                  <a:srgbClr val="009900"/>
                </a:solidFill>
              </a:rPr>
              <a:t>整数集    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={&lt;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∈P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∧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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b="1" dirty="0"/>
              <a:t>,  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是集合族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7350" y="4581128"/>
            <a:ext cx="7993062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/>
              <a:t>类似的还可以定义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大于等于关系</a:t>
            </a:r>
            <a:r>
              <a:rPr lang="en-US" altLang="zh-CN" b="1" dirty="0"/>
              <a:t>, 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小于关系</a:t>
            </a:r>
            <a:r>
              <a:rPr lang="en-US" altLang="zh-CN" b="1" dirty="0"/>
              <a:t>, 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大于关系</a:t>
            </a:r>
            <a:r>
              <a:rPr lang="en-US" altLang="zh-CN" b="1" dirty="0"/>
              <a:t>, 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真包含关系</a:t>
            </a:r>
            <a:r>
              <a:rPr lang="zh-CN" altLang="en-US" b="1" dirty="0"/>
              <a:t>等等。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E3929B-D61A-4330-982D-6AC485D2015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87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436180"/>
            <a:ext cx="8229600" cy="72008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3},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则：</a:t>
            </a:r>
            <a:b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48" name="Text Box 1028"/>
          <p:cNvSpPr txBox="1">
            <a:spLocks noChangeArrowheads="1"/>
          </p:cNvSpPr>
          <p:nvPr/>
        </p:nvSpPr>
        <p:spPr bwMode="auto">
          <a:xfrm>
            <a:off x="1060450" y="3541713"/>
            <a:ext cx="8083550" cy="11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09" y="71803"/>
            <a:ext cx="8229600" cy="1019175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403920" y="2217949"/>
            <a:ext cx="8229600" cy="178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上的包含关系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2265553"/>
            <a:ext cx="678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chemeClr val="bg2"/>
                </a:solidFill>
              </a:rPr>
              <a:t>{&lt;1,1&gt;,&lt;1,2&gt;,&lt;1,3&gt;,&lt;2,2&gt;,&lt;2,3&gt;,&lt;3,3&gt;}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3201" y="2895114"/>
            <a:ext cx="6283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chemeClr val="bg2"/>
                </a:solidFill>
              </a:rPr>
              <a:t>{&lt;1,1&gt;,&lt;1,2&gt;,&lt;1,3&gt;,&lt;2,2&gt;,&lt;3,3&gt;}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3201" y="4086973"/>
            <a:ext cx="7680799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{&lt;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,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&gt;,&lt;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,{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}&gt;,&lt;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,{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}&gt;,&lt;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,{</a:t>
            </a:r>
            <a:r>
              <a:rPr lang="en-US" altLang="zh-CN" b="1" i="1" dirty="0" err="1">
                <a:solidFill>
                  <a:schemeClr val="bg2"/>
                </a:solidFill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}&gt;,&lt;{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},{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}&gt;,  &lt;{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},{</a:t>
            </a:r>
            <a:r>
              <a:rPr lang="en-US" altLang="zh-CN" b="1" i="1" dirty="0" err="1">
                <a:solidFill>
                  <a:schemeClr val="bg2"/>
                </a:solidFill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}&gt;,&lt;{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},{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}&gt;,&lt;{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},{</a:t>
            </a:r>
            <a:r>
              <a:rPr lang="en-US" altLang="zh-CN" b="1" i="1" dirty="0" err="1">
                <a:solidFill>
                  <a:schemeClr val="bg2"/>
                </a:solidFill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}&gt;,&lt;{</a:t>
            </a:r>
            <a:r>
              <a:rPr lang="en-US" altLang="zh-CN" b="1" i="1" dirty="0" err="1">
                <a:solidFill>
                  <a:schemeClr val="bg2"/>
                </a:solidFill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},{</a:t>
            </a:r>
            <a:r>
              <a:rPr lang="en-US" altLang="zh-CN" b="1" i="1" dirty="0" err="1">
                <a:solidFill>
                  <a:schemeClr val="bg2"/>
                </a:solidFill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}&gt;}</a:t>
            </a:r>
            <a:endParaRPr lang="en-US" altLang="zh-CN" b="1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56340-FA5D-49D7-AB11-A97A81096D8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9089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关系的表示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09407" y="2099955"/>
            <a:ext cx="8208963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关系矩阵</a:t>
            </a:r>
            <a:r>
              <a:rPr lang="zh-CN" altLang="en-US" b="1" dirty="0"/>
              <a:t>：若</a:t>
            </a:r>
            <a:r>
              <a:rPr lang="en-US" altLang="zh-CN" b="1" i="1" dirty="0"/>
              <a:t>A</a:t>
            </a:r>
            <a:r>
              <a:rPr lang="en-US" altLang="zh-CN" b="1" dirty="0"/>
              <a:t>={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m</a:t>
            </a:r>
            <a:r>
              <a:rPr lang="en-US" altLang="zh-CN" b="1" dirty="0"/>
              <a:t>}</a:t>
            </a:r>
            <a:r>
              <a:rPr lang="zh-CN" altLang="en-US" b="1" dirty="0"/>
              <a:t>，</a:t>
            </a:r>
            <a:r>
              <a:rPr lang="en-US" altLang="zh-CN" b="1" i="1" dirty="0"/>
              <a:t>B</a:t>
            </a:r>
            <a:r>
              <a:rPr lang="en-US" altLang="zh-CN" b="1" dirty="0"/>
              <a:t>={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n</a:t>
            </a:r>
            <a:r>
              <a:rPr lang="en-US" altLang="zh-CN" b="1" dirty="0"/>
              <a:t>}</a:t>
            </a:r>
            <a:r>
              <a:rPr lang="zh-CN" altLang="en-US" b="1" dirty="0"/>
              <a:t>，</a:t>
            </a:r>
            <a:r>
              <a:rPr lang="en-US" altLang="zh-CN" b="1" i="1" dirty="0"/>
              <a:t>R</a:t>
            </a:r>
            <a:r>
              <a:rPr lang="zh-CN" altLang="en-US" b="1" dirty="0"/>
              <a:t>是从</a:t>
            </a:r>
            <a:r>
              <a:rPr lang="en-US" altLang="zh-CN" b="1" i="1" dirty="0"/>
              <a:t>A</a:t>
            </a:r>
            <a:r>
              <a:rPr lang="zh-CN" altLang="en-US" b="1" dirty="0"/>
              <a:t>到</a:t>
            </a:r>
            <a:r>
              <a:rPr lang="en-US" altLang="zh-CN" b="1" i="1" dirty="0"/>
              <a:t>B</a:t>
            </a:r>
            <a:r>
              <a:rPr lang="zh-CN" altLang="en-US" b="1" dirty="0"/>
              <a:t>的关系，</a:t>
            </a:r>
            <a:r>
              <a:rPr lang="en-US" altLang="zh-CN" b="1" i="1" dirty="0"/>
              <a:t>R</a:t>
            </a:r>
            <a:r>
              <a:rPr lang="zh-CN" altLang="en-US" b="1" dirty="0"/>
              <a:t>的关系矩阵是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布尔矩阵</a:t>
            </a:r>
            <a:r>
              <a:rPr lang="zh-CN" altLang="en-US" b="1" dirty="0"/>
              <a:t>：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b="1" i="1" dirty="0"/>
              <a:t>      </a:t>
            </a:r>
            <a:r>
              <a:rPr lang="en-US" altLang="zh-CN" b="1" i="1" dirty="0"/>
              <a:t>M</a:t>
            </a:r>
            <a:r>
              <a:rPr lang="en-US" altLang="zh-CN" b="1" i="1" baseline="-25000" dirty="0"/>
              <a:t>R</a:t>
            </a:r>
            <a:r>
              <a:rPr lang="en-US" altLang="zh-CN" b="1" dirty="0"/>
              <a:t> = [ </a:t>
            </a:r>
            <a:r>
              <a:rPr lang="en-US" altLang="zh-CN" b="1" i="1" dirty="0" err="1"/>
              <a:t>r</a:t>
            </a:r>
            <a:r>
              <a:rPr lang="en-US" altLang="zh-CN" b="1" i="1" baseline="-25000" dirty="0" err="1"/>
              <a:t>ij</a:t>
            </a:r>
            <a:r>
              <a:rPr lang="en-US" altLang="zh-CN" b="1" dirty="0"/>
              <a:t> ] </a:t>
            </a:r>
            <a:r>
              <a:rPr lang="en-US" altLang="zh-CN" b="1" i="1" baseline="-25000" dirty="0" err="1"/>
              <a:t>m</a:t>
            </a:r>
            <a:r>
              <a:rPr lang="en-US" altLang="zh-CN" b="1" baseline="-25000" dirty="0" err="1">
                <a:sym typeface="Symbol" pitchFamily="18" charset="2"/>
              </a:rPr>
              <a:t></a:t>
            </a:r>
            <a:r>
              <a:rPr lang="en-US" altLang="zh-CN" b="1" i="1" baseline="-25000" dirty="0" err="1"/>
              <a:t>n</a:t>
            </a:r>
            <a:r>
              <a:rPr lang="en-US" altLang="zh-CN" b="1" dirty="0"/>
              <a:t>,    </a:t>
            </a:r>
            <a:r>
              <a:rPr lang="zh-CN" altLang="en-US" b="1" dirty="0"/>
              <a:t>其中 </a:t>
            </a:r>
            <a:r>
              <a:rPr lang="en-US" altLang="zh-CN" b="1" i="1" dirty="0" err="1"/>
              <a:t>r</a:t>
            </a:r>
            <a:r>
              <a:rPr lang="en-US" altLang="zh-CN" b="1" i="1" baseline="-25000" dirty="0" err="1"/>
              <a:t>ij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1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&lt; 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en-US" altLang="zh-CN" b="1" dirty="0"/>
              <a:t>, </a:t>
            </a: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&gt; </a:t>
            </a:r>
            <a:r>
              <a:rPr lang="en-US" altLang="zh-CN" b="1" dirty="0">
                <a:sym typeface="Symbol" pitchFamily="18" charset="2"/>
              </a:rPr>
              <a:t></a:t>
            </a:r>
            <a:r>
              <a:rPr lang="en-US" altLang="zh-CN" b="1" i="1" dirty="0"/>
              <a:t>R</a:t>
            </a:r>
            <a:r>
              <a:rPr lang="zh-CN" altLang="en-US" b="1" dirty="0"/>
              <a:t>，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b="1" dirty="0"/>
              <a:t>                                           </a:t>
            </a:r>
            <a:r>
              <a:rPr lang="en-US" altLang="zh-CN" b="1" i="1" dirty="0" err="1"/>
              <a:t>r</a:t>
            </a:r>
            <a:r>
              <a:rPr lang="en-US" altLang="zh-CN" b="1" i="1" baseline="-25000" dirty="0" err="1"/>
              <a:t>ij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0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&lt; 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en-US" altLang="zh-CN" b="1" dirty="0"/>
              <a:t>, </a:t>
            </a: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&gt; </a:t>
            </a:r>
            <a:r>
              <a:rPr lang="en-US" altLang="zh-CN" b="1" dirty="0">
                <a:sym typeface="Symbol" pitchFamily="18" charset="2"/>
              </a:rPr>
              <a:t></a:t>
            </a:r>
            <a:r>
              <a:rPr lang="en-US" altLang="zh-CN" b="1" i="1" dirty="0"/>
              <a:t>R</a:t>
            </a:r>
            <a:r>
              <a:rPr lang="en-US" altLang="zh-CN" b="1" dirty="0"/>
              <a:t>.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例：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={1,2,3,4},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 i="1" dirty="0">
                <a:solidFill>
                  <a:schemeClr val="bg2"/>
                </a:solidFill>
              </a:rPr>
              <a:t>         R</a:t>
            </a:r>
            <a:r>
              <a:rPr lang="en-US" altLang="zh-CN" b="1" dirty="0">
                <a:solidFill>
                  <a:schemeClr val="bg2"/>
                </a:solidFill>
              </a:rPr>
              <a:t>={&lt;1,1&gt;, &lt;1,2&gt;,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 dirty="0">
                <a:solidFill>
                  <a:schemeClr val="bg2"/>
                </a:solidFill>
              </a:rPr>
              <a:t>   &lt;2,3&gt;, &lt;2,4&gt;, &lt;4,2&gt;},</a:t>
            </a:r>
            <a:r>
              <a:rPr lang="en-US" altLang="zh-CN" b="1" i="1" dirty="0">
                <a:solidFill>
                  <a:schemeClr val="bg2"/>
                </a:solidFill>
              </a:rPr>
              <a:t>  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 i="1" dirty="0">
                <a:solidFill>
                  <a:schemeClr val="bg2"/>
                </a:solidFill>
              </a:rPr>
              <a:t>   R</a:t>
            </a:r>
            <a:r>
              <a:rPr lang="zh-CN" altLang="en-US" b="1" dirty="0">
                <a:solidFill>
                  <a:schemeClr val="bg2"/>
                </a:solidFill>
              </a:rPr>
              <a:t>的关系矩阵</a:t>
            </a:r>
            <a:r>
              <a:rPr lang="en-US" altLang="zh-CN" b="1" i="1" dirty="0">
                <a:solidFill>
                  <a:schemeClr val="bg2"/>
                </a:solidFill>
              </a:rPr>
              <a:t>M</a:t>
            </a:r>
            <a:r>
              <a:rPr lang="en-US" altLang="zh-CN" b="1" i="1" baseline="-25000" dirty="0">
                <a:solidFill>
                  <a:schemeClr val="bg2"/>
                </a:solidFill>
              </a:rPr>
              <a:t>R</a:t>
            </a:r>
            <a:r>
              <a:rPr lang="zh-CN" altLang="en-US" b="1" dirty="0">
                <a:solidFill>
                  <a:schemeClr val="bg2"/>
                </a:solidFill>
              </a:rPr>
              <a:t>如右图所示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99089" y="1370140"/>
            <a:ext cx="8675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表示方式：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关系的集合表达式、关系矩阵、关系图 </a:t>
            </a:r>
          </a:p>
        </p:txBody>
      </p:sp>
      <p:graphicFrame>
        <p:nvGraphicFramePr>
          <p:cNvPr id="9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6964"/>
              </p:ext>
            </p:extLst>
          </p:nvPr>
        </p:nvGraphicFramePr>
        <p:xfrm>
          <a:off x="4413888" y="4454103"/>
          <a:ext cx="31496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4" imgW="1307880" imgH="914400" progId="">
                  <p:embed/>
                </p:oleObj>
              </mc:Choice>
              <mc:Fallback>
                <p:oleObj name="公式" r:id="rId4" imgW="1307880" imgH="914400" progId="">
                  <p:embed/>
                  <p:pic>
                    <p:nvPicPr>
                      <p:cNvPr id="0" name="Picture 2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888" y="4454103"/>
                        <a:ext cx="3149600" cy="220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9BEB0-6B3A-469D-A538-216EC9295B1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890" y="137864"/>
            <a:ext cx="8229600" cy="9366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关系的表示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23528" y="1263650"/>
            <a:ext cx="8208962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关系图</a:t>
            </a:r>
            <a:r>
              <a:rPr lang="zh-CN" altLang="en-US" b="1" dirty="0"/>
              <a:t>：若</a:t>
            </a:r>
            <a:r>
              <a:rPr lang="en-US" altLang="zh-CN" b="1" i="1" dirty="0"/>
              <a:t>A</a:t>
            </a:r>
            <a:r>
              <a:rPr lang="en-US" altLang="zh-CN" b="1" dirty="0"/>
              <a:t>= {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m</a:t>
            </a:r>
            <a:r>
              <a:rPr lang="en-US" altLang="zh-CN" b="1" dirty="0"/>
              <a:t>}</a:t>
            </a:r>
            <a:r>
              <a:rPr lang="zh-CN" altLang="en-US" b="1" dirty="0"/>
              <a:t>，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上的关系</a:t>
            </a:r>
            <a:r>
              <a:rPr lang="zh-CN" altLang="en-US" b="1" dirty="0"/>
              <a:t>，</a:t>
            </a:r>
            <a:r>
              <a:rPr lang="en-US" altLang="zh-CN" b="1" i="1" dirty="0"/>
              <a:t>R</a:t>
            </a:r>
            <a:r>
              <a:rPr lang="zh-CN" altLang="en-US" b="1" dirty="0"/>
              <a:t>的关系图是</a:t>
            </a:r>
            <a:r>
              <a:rPr lang="en-US" altLang="zh-CN" b="1" i="1" dirty="0"/>
              <a:t>G</a:t>
            </a:r>
            <a:r>
              <a:rPr lang="en-US" altLang="zh-CN" b="1" i="1" baseline="-25000" dirty="0"/>
              <a:t>R</a:t>
            </a:r>
            <a:r>
              <a:rPr lang="en-US" altLang="zh-CN" b="1" dirty="0"/>
              <a:t>=&lt;</a:t>
            </a:r>
            <a:r>
              <a:rPr lang="en-US" altLang="zh-CN" b="1" i="1" dirty="0"/>
              <a:t>A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dirty="0"/>
              <a:t>&gt;, </a:t>
            </a:r>
            <a:r>
              <a:rPr lang="zh-CN" altLang="en-US" b="1" dirty="0"/>
              <a:t>其中</a:t>
            </a:r>
            <a:r>
              <a:rPr lang="en-US" altLang="zh-C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为结点集</a:t>
            </a:r>
            <a:r>
              <a:rPr lang="zh-CN" altLang="en-US" b="1" dirty="0"/>
              <a:t>，</a:t>
            </a:r>
            <a:r>
              <a:rPr lang="en-US" altLang="zh-C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为边集</a:t>
            </a:r>
            <a:r>
              <a:rPr lang="zh-CN" altLang="en-US" b="1" dirty="0"/>
              <a:t>。如果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&gt;</a:t>
            </a:r>
            <a:r>
              <a:rPr lang="zh-CN" altLang="en-US" b="1" dirty="0"/>
              <a:t>属于关系</a:t>
            </a:r>
            <a:r>
              <a:rPr lang="en-US" altLang="zh-CN" b="1" i="1" dirty="0"/>
              <a:t>R</a:t>
            </a:r>
            <a:r>
              <a:rPr lang="zh-CN" altLang="en-US" b="1" dirty="0"/>
              <a:t>，在图中就有一条从 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en-US" altLang="zh-CN" b="1" i="1" dirty="0"/>
              <a:t> </a:t>
            </a:r>
            <a:r>
              <a:rPr lang="zh-CN" altLang="en-US" b="1" dirty="0"/>
              <a:t>到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j</a:t>
            </a:r>
            <a:r>
              <a:rPr lang="en-US" altLang="zh-CN" b="1" i="1" baseline="-25000" dirty="0"/>
              <a:t> 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有向边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例</a:t>
            </a:r>
            <a:r>
              <a:rPr lang="zh-CN" altLang="en-US" b="1" dirty="0"/>
              <a:t>：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={1,2,3,4},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 i="1" dirty="0">
                <a:solidFill>
                  <a:schemeClr val="bg2"/>
                </a:solidFill>
              </a:rPr>
              <a:t>   R</a:t>
            </a:r>
            <a:r>
              <a:rPr lang="en-US" altLang="zh-CN" b="1" dirty="0">
                <a:solidFill>
                  <a:schemeClr val="bg2"/>
                </a:solidFill>
              </a:rPr>
              <a:t>={&lt;1,1&gt;,&lt;1,2&gt;,&lt;2,3&gt;,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schemeClr val="bg2"/>
                </a:solidFill>
              </a:rPr>
              <a:t>         &lt;2,4&gt;,&lt;4,2&gt;},</a:t>
            </a:r>
            <a:endParaRPr lang="en-US" altLang="zh-CN" b="1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 i="1" dirty="0">
                <a:solidFill>
                  <a:schemeClr val="bg2"/>
                </a:solidFill>
              </a:rPr>
              <a:t>   R</a:t>
            </a:r>
            <a:r>
              <a:rPr lang="zh-CN" altLang="en-US" b="1" dirty="0">
                <a:solidFill>
                  <a:schemeClr val="bg2"/>
                </a:solidFill>
              </a:rPr>
              <a:t>的关系图</a:t>
            </a:r>
            <a:r>
              <a:rPr lang="en-US" altLang="zh-CN" b="1" i="1" dirty="0">
                <a:solidFill>
                  <a:schemeClr val="bg2"/>
                </a:solidFill>
              </a:rPr>
              <a:t>G</a:t>
            </a:r>
            <a:r>
              <a:rPr lang="en-US" altLang="zh-CN" b="1" i="1" baseline="-25000" dirty="0">
                <a:solidFill>
                  <a:schemeClr val="bg2"/>
                </a:solidFill>
              </a:rPr>
              <a:t>R</a:t>
            </a:r>
            <a:r>
              <a:rPr lang="zh-CN" altLang="en-US" b="1" dirty="0">
                <a:solidFill>
                  <a:schemeClr val="bg2"/>
                </a:solidFill>
              </a:rPr>
              <a:t>如右图所示：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en-US" altLang="zh-CN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为有穷集时，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关系矩阵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适于表示从</a:t>
            </a:r>
            <a:r>
              <a:rPr lang="en-US" altLang="zh-CN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的关系或者</a:t>
            </a:r>
            <a:r>
              <a:rPr lang="en-US" altLang="zh-CN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关系图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适于表示</a:t>
            </a:r>
            <a:r>
              <a:rPr lang="en-US" altLang="zh-CN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</a:t>
            </a:r>
          </a:p>
        </p:txBody>
      </p:sp>
      <p:pic>
        <p:nvPicPr>
          <p:cNvPr id="204806" name="Picture 6" descr="7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996952"/>
            <a:ext cx="2447925" cy="2354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75B4B-785C-4FFF-9E73-D65F28A5D8B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39777" y="404664"/>
            <a:ext cx="2736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4000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467544" y="1412776"/>
            <a:ext cx="777686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={1,2,3,4},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整除关系</a:t>
            </a:r>
            <a:r>
              <a:rPr lang="zh-CN" altLang="en-US" b="1" dirty="0">
                <a:latin typeface="Times New Roman" panose="02020603050405020304" pitchFamily="18" charset="0"/>
              </a:rPr>
              <a:t>，求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的集合表达式；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的关系矩阵；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的关系图。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914245-4901-475B-9C58-DE49192C3A7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95536" y="508365"/>
            <a:ext cx="8424862" cy="312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的集合表达式为：   </a:t>
            </a:r>
            <a:r>
              <a:rPr lang="en-US" altLang="zh-CN" sz="2800" b="1" dirty="0">
                <a:latin typeface="Times New Roman" panose="02020603050405020304" pitchFamily="18" charset="0"/>
              </a:rPr>
              <a:t>R={&lt;1,1,&gt;,&lt;2,2&gt;,&lt;3,3&gt;,&lt;4,4&gt;,&lt;1,2&gt;,&lt;1,3&gt;,&lt;1,4&gt;,&lt;2,4&gt;}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=I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∪{&lt;1,2&gt;,&lt;1,3&gt;,&lt;1,4&gt;,&lt;2,4&gt;}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的关系矩阵为：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的关系图为：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60304"/>
              </p:ext>
            </p:extLst>
          </p:nvPr>
        </p:nvGraphicFramePr>
        <p:xfrm>
          <a:off x="900113" y="3906838"/>
          <a:ext cx="244792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333500" imgH="927100" progId="">
                  <p:embed/>
                </p:oleObj>
              </mc:Choice>
              <mc:Fallback>
                <p:oleObj name="公式" r:id="rId3" imgW="1333500" imgH="927100" progId="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06838"/>
                        <a:ext cx="2447925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" name="Group 24"/>
          <p:cNvGrpSpPr>
            <a:grpSpLocks/>
          </p:cNvGrpSpPr>
          <p:nvPr/>
        </p:nvGrpSpPr>
        <p:grpSpPr bwMode="auto">
          <a:xfrm>
            <a:off x="4716016" y="3795930"/>
            <a:ext cx="2540000" cy="1833562"/>
            <a:chOff x="3230" y="2511"/>
            <a:chExt cx="1600" cy="1155"/>
          </a:xfrm>
        </p:grpSpPr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3243" y="2523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4390" y="2532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3230" y="3347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4377" y="3339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898" name="Line 12"/>
            <p:cNvSpPr>
              <a:spLocks noChangeShapeType="1"/>
            </p:cNvSpPr>
            <p:nvPr/>
          </p:nvSpPr>
          <p:spPr bwMode="auto">
            <a:xfrm flipV="1">
              <a:off x="3515" y="2795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3"/>
            <p:cNvSpPr>
              <a:spLocks noChangeShapeType="1"/>
            </p:cNvSpPr>
            <p:nvPr/>
          </p:nvSpPr>
          <p:spPr bwMode="auto">
            <a:xfrm flipV="1">
              <a:off x="3515" y="2795"/>
              <a:ext cx="907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>
              <a:off x="3515" y="3385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5"/>
            <p:cNvSpPr>
              <a:spLocks noChangeShapeType="1"/>
            </p:cNvSpPr>
            <p:nvPr/>
          </p:nvSpPr>
          <p:spPr bwMode="auto">
            <a:xfrm flipV="1">
              <a:off x="4427" y="2795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3243" y="261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17"/>
            <p:cNvSpPr>
              <a:spLocks noChangeShapeType="1"/>
            </p:cNvSpPr>
            <p:nvPr/>
          </p:nvSpPr>
          <p:spPr bwMode="auto">
            <a:xfrm>
              <a:off x="3243" y="347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18"/>
            <p:cNvSpPr>
              <a:spLocks noChangeShapeType="1"/>
            </p:cNvSpPr>
            <p:nvPr/>
          </p:nvSpPr>
          <p:spPr bwMode="auto">
            <a:xfrm flipV="1">
              <a:off x="4740" y="2568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9"/>
            <p:cNvSpPr>
              <a:spLocks noChangeShapeType="1"/>
            </p:cNvSpPr>
            <p:nvPr/>
          </p:nvSpPr>
          <p:spPr bwMode="auto">
            <a:xfrm flipV="1">
              <a:off x="4740" y="343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Text Box 20"/>
            <p:cNvSpPr txBox="1">
              <a:spLocks noChangeArrowheads="1"/>
            </p:cNvSpPr>
            <p:nvPr/>
          </p:nvSpPr>
          <p:spPr bwMode="auto">
            <a:xfrm>
              <a:off x="3288" y="3339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7" name="Text Box 21"/>
            <p:cNvSpPr txBox="1">
              <a:spLocks noChangeArrowheads="1"/>
            </p:cNvSpPr>
            <p:nvPr/>
          </p:nvSpPr>
          <p:spPr bwMode="auto">
            <a:xfrm>
              <a:off x="3304" y="2511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422" y="2523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422" y="3339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65742-CA07-45F9-AAD5-AF2251E0B6F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 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集合的笛卡儿积和二元关系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788" y="1484784"/>
            <a:ext cx="8229600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400" dirty="0">
                <a:solidFill>
                  <a:srgbClr val="333300"/>
                </a:solidFill>
              </a:rPr>
              <a:t> </a:t>
            </a:r>
            <a:r>
              <a:rPr lang="zh-CN" altLang="en-US" sz="3400" b="1" dirty="0">
                <a:solidFill>
                  <a:srgbClr val="333300"/>
                </a:solidFill>
              </a:rPr>
              <a:t>有序对</a:t>
            </a:r>
            <a:endParaRPr lang="zh-CN" altLang="en-US" b="1" dirty="0">
              <a:solidFill>
                <a:srgbClr val="3333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</a:rPr>
              <a:t> 笛卡儿积及其性质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</a:rPr>
              <a:t> 二元关系的定义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</a:rPr>
              <a:t> 二元关系的表示</a:t>
            </a:r>
          </a:p>
          <a:p>
            <a:pPr lvl="1"/>
            <a:endParaRPr lang="zh-CN" altLang="en-US" sz="3200" b="1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C4FCCD-BCB6-4719-9E4E-BD9E3FC45EE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7060" y="1412776"/>
            <a:ext cx="8229600" cy="3886200"/>
          </a:xfrm>
        </p:spPr>
        <p:txBody>
          <a:bodyPr/>
          <a:lstStyle/>
          <a:p>
            <a:r>
              <a:rPr lang="zh-CN" altLang="en-US" b="1" dirty="0"/>
              <a:t>基本运算定义</a:t>
            </a:r>
          </a:p>
          <a:p>
            <a:pPr lvl="1"/>
            <a:r>
              <a:rPr lang="zh-CN" altLang="en-US" b="1" dirty="0"/>
              <a:t>定义域、值域、域</a:t>
            </a:r>
          </a:p>
          <a:p>
            <a:pPr lvl="1"/>
            <a:r>
              <a:rPr lang="zh-CN" altLang="en-US" b="1" dirty="0"/>
              <a:t>逆、合成、限制、像</a:t>
            </a:r>
          </a:p>
          <a:p>
            <a:r>
              <a:rPr lang="zh-CN" altLang="en-US" b="1" dirty="0"/>
              <a:t>基本运算的性质</a:t>
            </a:r>
          </a:p>
          <a:p>
            <a:r>
              <a:rPr lang="zh-CN" altLang="en-US" b="1" dirty="0"/>
              <a:t>幂运算</a:t>
            </a:r>
          </a:p>
          <a:p>
            <a:pPr lvl="1"/>
            <a:r>
              <a:rPr lang="zh-CN" altLang="en-US" b="1" dirty="0"/>
              <a:t>定义</a:t>
            </a:r>
          </a:p>
          <a:p>
            <a:pPr lvl="1"/>
            <a:r>
              <a:rPr lang="zh-CN" altLang="en-US" b="1" dirty="0"/>
              <a:t>求法</a:t>
            </a:r>
          </a:p>
          <a:p>
            <a:pPr lvl="1"/>
            <a:r>
              <a:rPr lang="zh-CN" altLang="en-US" b="1" dirty="0"/>
              <a:t>性质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8458" y="54769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关系的运算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7B9FA4-F16E-42DD-AACF-5EB0A217F43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9321" y="136158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关系的基本运算定义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29847" y="1384844"/>
            <a:ext cx="8199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 </a:t>
            </a:r>
            <a:r>
              <a:rPr lang="en-US" altLang="zh-CN" b="1" dirty="0">
                <a:latin typeface="Times New Roman" panose="02020603050405020304" pitchFamily="18" charset="0"/>
              </a:rPr>
              <a:t>( </a:t>
            </a:r>
            <a:r>
              <a:rPr lang="en-US" altLang="zh-CN" b="1" dirty="0">
                <a:latin typeface="+mn-ea"/>
                <a:ea typeface="+mn-ea"/>
              </a:rPr>
              <a:t>R</a:t>
            </a:r>
            <a:r>
              <a:rPr lang="zh-CN" altLang="en-US" b="1" dirty="0">
                <a:latin typeface="+mn-ea"/>
                <a:ea typeface="+mn-ea"/>
              </a:rPr>
              <a:t>为从集合</a:t>
            </a: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zh-CN" altLang="en-US" b="1" dirty="0">
                <a:latin typeface="+mn-ea"/>
                <a:ea typeface="+mn-ea"/>
              </a:rPr>
              <a:t>到</a:t>
            </a:r>
            <a:r>
              <a:rPr lang="en-US" altLang="zh-CN" b="1" dirty="0">
                <a:latin typeface="+mn-ea"/>
                <a:ea typeface="+mn-ea"/>
              </a:rPr>
              <a:t>Y</a:t>
            </a:r>
            <a:r>
              <a:rPr lang="zh-CN" altLang="en-US" b="1" dirty="0">
                <a:latin typeface="+mn-ea"/>
                <a:ea typeface="+mn-ea"/>
              </a:rPr>
              <a:t>的二元关系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4108" y="3930815"/>
            <a:ext cx="7272338" cy="241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={&lt;1,2&gt;,&lt;1,3&gt;,&lt;2,4&gt;,&lt;4,3&gt;},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4}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{2, 3, 4}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fld</a:t>
            </a:r>
            <a:r>
              <a:rPr lang="en-US" altLang="zh-CN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3, 4}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4162" y="2017654"/>
            <a:ext cx="8199074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定义域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</a:rPr>
              <a:t>dom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Century Schoolbook" pitchFamily="18" charset="0"/>
              </a:rPr>
              <a:t>x</a:t>
            </a:r>
            <a:r>
              <a:rPr lang="en-US" altLang="zh-CN" b="1" dirty="0" err="1">
                <a:latin typeface="Century Schoolbook" pitchFamily="18" charset="0"/>
                <a:sym typeface="Symbol" panose="05050102010706020507" pitchFamily="18" charset="2"/>
              </a:rPr>
              <a:t>X</a:t>
            </a:r>
            <a:r>
              <a:rPr lang="zh-CN" altLang="en-US" b="1" dirty="0">
                <a:latin typeface="Century Schoolbook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 (&lt;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 }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值域</a:t>
            </a:r>
            <a:r>
              <a:rPr lang="zh-CN" altLang="en-US" b="1" dirty="0">
                <a:solidFill>
                  <a:srgbClr val="FF3300"/>
                </a:solidFill>
              </a:rPr>
              <a:t>    </a:t>
            </a:r>
            <a:r>
              <a:rPr lang="zh-CN" altLang="en-US" b="1" dirty="0"/>
              <a:t>   </a:t>
            </a:r>
            <a:r>
              <a:rPr lang="en-US" altLang="zh-CN" b="1" dirty="0" err="1">
                <a:latin typeface="Times New Roman" panose="02020603050405020304" pitchFamily="18" charset="0"/>
              </a:rPr>
              <a:t>ran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Century Schoolbook" pitchFamily="18" charset="0"/>
              </a:rPr>
              <a:t>y</a:t>
            </a:r>
            <a:r>
              <a:rPr lang="en-US" altLang="zh-CN" b="1" dirty="0" err="1">
                <a:latin typeface="Century Schoolbook" pitchFamily="18" charset="0"/>
                <a:sym typeface="Symbol" panose="05050102010706020507" pitchFamily="18" charset="2"/>
              </a:rPr>
              <a:t>Y</a:t>
            </a:r>
            <a:r>
              <a:rPr lang="zh-CN" altLang="en-US" b="1" dirty="0">
                <a:latin typeface="Century Schoolbook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(&lt;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 }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域</a:t>
            </a:r>
            <a:r>
              <a:rPr lang="zh-CN" altLang="en-US" b="1" dirty="0">
                <a:solidFill>
                  <a:srgbClr val="FF3300"/>
                </a:solidFill>
              </a:rPr>
              <a:t>          </a:t>
            </a:r>
            <a:r>
              <a:rPr lang="en-US" altLang="zh-CN" b="1" dirty="0" err="1">
                <a:latin typeface="Times New Roman" panose="02020603050405020304" pitchFamily="18" charset="0"/>
              </a:rPr>
              <a:t>fld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</a:rPr>
              <a:t>dom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ran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B3623-3450-4785-83A5-6C2AE4CE5A2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1813" y="-5771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关系的基本运算定义（续）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91352" y="1385455"/>
            <a:ext cx="8496944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逆</a:t>
            </a: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合成</a:t>
            </a:r>
            <a:r>
              <a:rPr lang="zh-CN" altLang="en-US" b="1" dirty="0">
                <a:solidFill>
                  <a:srgbClr val="FF3300"/>
                </a:solidFill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 (&lt;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}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720" y="3339383"/>
            <a:ext cx="8064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&lt;1,3&gt;, &lt;2,3&gt;, &lt;3,2&gt;, &lt;3,3&gt;}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，则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∘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∘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</a:t>
            </a:r>
          </a:p>
        </p:txBody>
      </p:sp>
      <p:sp>
        <p:nvSpPr>
          <p:cNvPr id="2" name="矩形 1"/>
          <p:cNvSpPr/>
          <p:nvPr/>
        </p:nvSpPr>
        <p:spPr>
          <a:xfrm>
            <a:off x="2031953" y="4340052"/>
            <a:ext cx="4532010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{&lt;2,1&gt;, &lt;3,2&gt;, &lt;4,1&gt;, &lt;2,2&gt;} </a:t>
            </a:r>
          </a:p>
        </p:txBody>
      </p:sp>
      <p:sp>
        <p:nvSpPr>
          <p:cNvPr id="3" name="矩形 2"/>
          <p:cNvSpPr/>
          <p:nvPr/>
        </p:nvSpPr>
        <p:spPr>
          <a:xfrm>
            <a:off x="2192849" y="4865717"/>
            <a:ext cx="444224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{&lt;1,2&gt;, &lt;1,4&gt;, &lt;3,2&gt;, &lt;3,3&gt;}</a:t>
            </a:r>
          </a:p>
        </p:txBody>
      </p:sp>
      <p:sp>
        <p:nvSpPr>
          <p:cNvPr id="4" name="矩形 3"/>
          <p:cNvSpPr/>
          <p:nvPr/>
        </p:nvSpPr>
        <p:spPr>
          <a:xfrm>
            <a:off x="2192849" y="5381209"/>
            <a:ext cx="3403496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{&lt;1,3&gt;, &lt;2,2&gt;, &lt;2,3&gt;}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804248" y="6197947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7EE33-37AE-4AA4-8F38-55A84E3EDFD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6911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  设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定义在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上，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是所有人的集合。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415642" y="1829147"/>
            <a:ext cx="597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的父亲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415642" y="2413910"/>
            <a:ext cx="5976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的母亲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15642" y="3047323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表示的是什么关系？</a:t>
            </a:r>
          </a:p>
        </p:txBody>
      </p:sp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415642" y="3667471"/>
            <a:ext cx="4681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表示的是什么关系？</a:t>
            </a:r>
          </a:p>
        </p:txBody>
      </p:sp>
      <p:sp>
        <p:nvSpPr>
          <p:cNvPr id="45064" name="TextBox 8"/>
          <p:cNvSpPr txBox="1">
            <a:spLocks noChangeArrowheads="1"/>
          </p:cNvSpPr>
          <p:nvPr/>
        </p:nvSpPr>
        <p:spPr bwMode="auto">
          <a:xfrm>
            <a:off x="415642" y="4276624"/>
            <a:ext cx="4679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表示的是什么关系？</a:t>
            </a:r>
          </a:p>
        </p:txBody>
      </p:sp>
      <p:sp>
        <p:nvSpPr>
          <p:cNvPr id="45065" name="TextBox 9"/>
          <p:cNvSpPr txBox="1">
            <a:spLocks noChangeArrowheads="1"/>
          </p:cNvSpPr>
          <p:nvPr/>
        </p:nvSpPr>
        <p:spPr bwMode="auto">
          <a:xfrm>
            <a:off x="415642" y="4904047"/>
            <a:ext cx="7842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的外祖母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的表达式是？</a:t>
            </a: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415642" y="5533786"/>
            <a:ext cx="784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的祖母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的表达式是？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255569" y="628481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759649-02F8-4D56-BA51-E0B550428B0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467544" y="1412776"/>
            <a:ext cx="597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(1){&lt;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的祖父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462782" y="2046188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(2){&lt;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的丈夫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505818" y="431166"/>
            <a:ext cx="1223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475482" y="2666901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450082" y="3320951"/>
            <a:ext cx="6911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 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的外祖母</a:t>
            </a:r>
            <a:r>
              <a:rPr lang="en-US" altLang="zh-CN" sz="2800" b="1" dirty="0">
                <a:latin typeface="Times New Roman" panose="02020603050405020304" pitchFamily="18" charset="0"/>
              </a:rPr>
              <a:t>}=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S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99294" y="3976588"/>
            <a:ext cx="7840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的祖母</a:t>
            </a:r>
            <a:r>
              <a:rPr lang="en-US" altLang="zh-CN" sz="2800" b="1" dirty="0">
                <a:latin typeface="Times New Roman" panose="02020603050405020304" pitchFamily="18" charset="0"/>
              </a:rPr>
              <a:t>}=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7544" y="1556792"/>
            <a:ext cx="915988" cy="40011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预 习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67544" y="2276872"/>
            <a:ext cx="1872208" cy="5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4.2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B6EB1-6D65-41BB-97AC-BA0298CE354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限制与像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12" y="1404938"/>
            <a:ext cx="8229600" cy="20240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i="1" dirty="0">
                <a:latin typeface="Times New Roman" panose="02020603050405020304" pitchFamily="18" charset="0"/>
              </a:rPr>
              <a:t>  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</a:rPr>
              <a:t>F 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上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限制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↾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= {&lt;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xFy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下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像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   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] = ran(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3212976"/>
            <a:ext cx="82296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实例   </a:t>
            </a:r>
            <a:r>
              <a:rPr lang="en-US" altLang="zh-CN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↾{1}= {&lt;1,2&gt;,&lt;1,4&gt;}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[{1}]={2,4}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↾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=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[{1,2}]={2,3,4}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kern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↾</a:t>
            </a:r>
            <a:r>
              <a:rPr lang="en-US" altLang="zh-CN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b="1" i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</a:t>
            </a:r>
            <a:r>
              <a:rPr lang="en-US" altLang="zh-CN" b="1" kern="0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ran</a:t>
            </a:r>
            <a:r>
              <a:rPr lang="en-US" altLang="zh-CN" b="1" i="1" kern="0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95CC7-0287-45F0-AA12-C40724150F9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549274" y="6202363"/>
            <a:ext cx="7848600" cy="5032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13" y="2100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</a:t>
            </a:r>
            <a:r>
              <a:rPr lang="zh-CN" altLang="en-US" b="1" dirty="0"/>
              <a:t> 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47675" y="1341165"/>
            <a:ext cx="7993062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/>
              <a:t>设</a:t>
            </a:r>
            <a:r>
              <a:rPr lang="en-US" altLang="zh-CN" b="1" i="1" dirty="0"/>
              <a:t>F</a:t>
            </a:r>
            <a:r>
              <a:rPr lang="zh-CN" altLang="en-US" b="1" dirty="0"/>
              <a:t>是任意的关系</a:t>
            </a:r>
            <a:r>
              <a:rPr lang="en-US" altLang="zh-CN" b="1" dirty="0"/>
              <a:t>, </a:t>
            </a:r>
            <a:r>
              <a:rPr lang="zh-CN" altLang="en-US" b="1" dirty="0"/>
              <a:t>则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b="1" dirty="0"/>
              <a:t>    </a:t>
            </a:r>
            <a:r>
              <a:rPr lang="en-US" altLang="zh-CN" b="1" dirty="0"/>
              <a:t>(1) </a:t>
            </a:r>
            <a:r>
              <a:rPr lang="en-US" altLang="zh-CN" b="1" i="1" dirty="0"/>
              <a:t>(F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i="1" dirty="0"/>
              <a:t>)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 </a:t>
            </a:r>
            <a:r>
              <a:rPr lang="en-US" altLang="zh-CN" b="1" i="1" dirty="0"/>
              <a:t>= F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b="1" dirty="0"/>
              <a:t>    (2) dom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 </a:t>
            </a:r>
            <a:r>
              <a:rPr lang="en-US" altLang="zh-CN" b="1" dirty="0"/>
              <a:t>= </a:t>
            </a:r>
            <a:r>
              <a:rPr lang="en-US" altLang="zh-CN" b="1" dirty="0" err="1"/>
              <a:t>ran</a:t>
            </a:r>
            <a:r>
              <a:rPr lang="en-US" altLang="zh-CN" b="1" i="1" dirty="0" err="1"/>
              <a:t>F</a:t>
            </a:r>
            <a:r>
              <a:rPr lang="en-US" altLang="zh-CN" b="1" dirty="0"/>
              <a:t>,  ran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 </a:t>
            </a:r>
            <a:r>
              <a:rPr lang="en-US" altLang="zh-CN" b="1" dirty="0"/>
              <a:t>= </a:t>
            </a:r>
            <a:r>
              <a:rPr lang="en-US" altLang="zh-CN" b="1" dirty="0" err="1"/>
              <a:t>dom</a:t>
            </a:r>
            <a:r>
              <a:rPr lang="en-US" altLang="zh-CN" b="1" i="1" dirty="0" err="1"/>
              <a:t>F</a:t>
            </a:r>
            <a:endParaRPr lang="en-US" altLang="zh-CN" b="1" i="1" dirty="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b="1" dirty="0">
                <a:solidFill>
                  <a:srgbClr val="3366CC"/>
                </a:solidFill>
              </a:rPr>
              <a:t>证  </a:t>
            </a:r>
            <a:r>
              <a:rPr lang="en-US" altLang="zh-CN" b="1" dirty="0">
                <a:solidFill>
                  <a:srgbClr val="3366CC"/>
                </a:solidFill>
              </a:rPr>
              <a:t>(1) </a:t>
            </a:r>
            <a:r>
              <a:rPr lang="zh-CN" altLang="en-US" b="1" dirty="0">
                <a:solidFill>
                  <a:srgbClr val="3366CC"/>
                </a:solidFill>
              </a:rPr>
              <a:t>任取</a:t>
            </a:r>
            <a:r>
              <a:rPr lang="en-US" altLang="zh-CN" b="1" dirty="0">
                <a:solidFill>
                  <a:srgbClr val="3366CC"/>
                </a:solidFill>
              </a:rPr>
              <a:t>&lt;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</a:rPr>
              <a:t>y</a:t>
            </a:r>
            <a:r>
              <a:rPr lang="en-US" altLang="zh-CN" b="1" dirty="0">
                <a:solidFill>
                  <a:srgbClr val="3366CC"/>
                </a:solidFill>
              </a:rPr>
              <a:t>&gt;, </a:t>
            </a:r>
            <a:r>
              <a:rPr lang="zh-CN" altLang="en-US" b="1" dirty="0">
                <a:solidFill>
                  <a:srgbClr val="3366CC"/>
                </a:solidFill>
              </a:rPr>
              <a:t>由逆的定义有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b="1" dirty="0">
                <a:solidFill>
                  <a:srgbClr val="3366CC"/>
                </a:solidFill>
              </a:rPr>
              <a:t>      </a:t>
            </a:r>
            <a:r>
              <a:rPr lang="en-US" altLang="zh-CN" b="1" dirty="0">
                <a:solidFill>
                  <a:srgbClr val="3366CC"/>
                </a:solidFill>
              </a:rPr>
              <a:t>&lt;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</a:rPr>
              <a:t>y</a:t>
            </a:r>
            <a:r>
              <a:rPr lang="en-US" altLang="zh-CN" b="1" dirty="0">
                <a:solidFill>
                  <a:srgbClr val="3366CC"/>
                </a:solidFill>
              </a:rPr>
              <a:t>&gt;∈(</a:t>
            </a:r>
            <a:r>
              <a:rPr lang="en-US" altLang="zh-CN" b="1" i="1" dirty="0">
                <a:solidFill>
                  <a:srgbClr val="3366CC"/>
                </a:solidFill>
              </a:rPr>
              <a:t>F </a:t>
            </a:r>
            <a:r>
              <a:rPr lang="en-US" altLang="zh-CN" b="1" i="1" baseline="30000" dirty="0">
                <a:solidFill>
                  <a:srgbClr val="3366CC"/>
                </a:solidFill>
                <a:latin typeface="Arial" charset="0"/>
                <a:sym typeface="Symbol" pitchFamily="18" charset="2"/>
              </a:rPr>
              <a:t></a:t>
            </a:r>
            <a:r>
              <a:rPr lang="en-US" altLang="zh-CN" b="1" dirty="0">
                <a:solidFill>
                  <a:srgbClr val="3366CC"/>
                </a:solidFill>
                <a:latin typeface="Arial" charset="0"/>
              </a:rPr>
              <a:t> </a:t>
            </a:r>
            <a:r>
              <a:rPr lang="en-US" altLang="zh-CN" b="1" baseline="30000" dirty="0">
                <a:solidFill>
                  <a:srgbClr val="3366CC"/>
                </a:solidFill>
              </a:rPr>
              <a:t>1</a:t>
            </a:r>
            <a:r>
              <a:rPr lang="en-US" altLang="zh-CN" b="1" dirty="0">
                <a:solidFill>
                  <a:srgbClr val="3366CC"/>
                </a:solidFill>
              </a:rPr>
              <a:t>)</a:t>
            </a:r>
            <a:r>
              <a:rPr lang="en-US" altLang="zh-CN" b="1" i="1" baseline="30000" dirty="0">
                <a:solidFill>
                  <a:srgbClr val="3366CC"/>
                </a:solidFill>
                <a:sym typeface="Symbol" pitchFamily="18" charset="2"/>
              </a:rPr>
              <a:t></a:t>
            </a:r>
            <a:r>
              <a:rPr lang="en-US" altLang="zh-CN" b="1" baseline="30000" dirty="0">
                <a:solidFill>
                  <a:srgbClr val="3366CC"/>
                </a:solidFill>
              </a:rPr>
              <a:t>1 </a:t>
            </a:r>
            <a:r>
              <a:rPr lang="en-US" altLang="zh-CN" b="1" dirty="0">
                <a:solidFill>
                  <a:srgbClr val="3366CC"/>
                </a:solidFill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3366CC"/>
                </a:solidFill>
              </a:rPr>
              <a:t>&lt;</a:t>
            </a:r>
            <a:r>
              <a:rPr lang="en-US" altLang="zh-CN" b="1" i="1" dirty="0" err="1">
                <a:solidFill>
                  <a:srgbClr val="3366CC"/>
                </a:solidFill>
              </a:rPr>
              <a:t>y</a:t>
            </a:r>
            <a:r>
              <a:rPr lang="en-US" altLang="zh-CN" b="1" dirty="0" err="1">
                <a:solidFill>
                  <a:srgbClr val="3366CC"/>
                </a:solidFill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>
                <a:solidFill>
                  <a:srgbClr val="3366CC"/>
                </a:solidFill>
              </a:rPr>
              <a:t>&gt;∈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r>
              <a:rPr lang="en-US" altLang="zh-CN" b="1" i="1" baseline="30000" dirty="0">
                <a:solidFill>
                  <a:srgbClr val="3366CC"/>
                </a:solidFill>
                <a:sym typeface="Symbol" pitchFamily="18" charset="2"/>
              </a:rPr>
              <a:t></a:t>
            </a:r>
            <a:r>
              <a:rPr lang="en-US" altLang="zh-CN" b="1" baseline="30000" dirty="0">
                <a:solidFill>
                  <a:srgbClr val="3366CC"/>
                </a:solidFill>
              </a:rPr>
              <a:t>1 </a:t>
            </a:r>
            <a:r>
              <a:rPr lang="en-US" altLang="zh-CN" b="1" dirty="0">
                <a:solidFill>
                  <a:srgbClr val="3366CC"/>
                </a:solidFill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3366CC"/>
                </a:solidFill>
              </a:rPr>
              <a:t>&lt;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</a:rPr>
              <a:t>y</a:t>
            </a:r>
            <a:r>
              <a:rPr lang="en-US" altLang="zh-CN" b="1" dirty="0">
                <a:solidFill>
                  <a:srgbClr val="3366CC"/>
                </a:solidFill>
              </a:rPr>
              <a:t>&gt;∈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endParaRPr lang="en-US" altLang="zh-CN" b="1" dirty="0">
              <a:solidFill>
                <a:srgbClr val="3366CC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b="1" dirty="0">
                <a:solidFill>
                  <a:srgbClr val="3366CC"/>
                </a:solidFill>
              </a:rPr>
              <a:t>所以有 </a:t>
            </a:r>
            <a:r>
              <a:rPr lang="en-US" altLang="zh-CN" b="1" dirty="0">
                <a:solidFill>
                  <a:srgbClr val="3366CC"/>
                </a:solidFill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r>
              <a:rPr lang="en-US" altLang="zh-CN" b="1" i="1" baseline="30000" dirty="0">
                <a:solidFill>
                  <a:srgbClr val="3366CC"/>
                </a:solidFill>
                <a:sym typeface="Symbol" pitchFamily="18" charset="2"/>
              </a:rPr>
              <a:t></a:t>
            </a:r>
            <a:r>
              <a:rPr lang="en-US" altLang="zh-CN" b="1" baseline="30000" dirty="0">
                <a:solidFill>
                  <a:srgbClr val="3366CC"/>
                </a:solidFill>
              </a:rPr>
              <a:t>1</a:t>
            </a:r>
            <a:r>
              <a:rPr lang="en-US" altLang="zh-CN" b="1" dirty="0">
                <a:solidFill>
                  <a:srgbClr val="3366CC"/>
                </a:solidFill>
              </a:rPr>
              <a:t>)</a:t>
            </a:r>
            <a:r>
              <a:rPr lang="en-US" altLang="zh-CN" b="1" i="1" baseline="30000" dirty="0">
                <a:solidFill>
                  <a:srgbClr val="3366CC"/>
                </a:solidFill>
                <a:sym typeface="Symbol" pitchFamily="18" charset="2"/>
              </a:rPr>
              <a:t></a:t>
            </a:r>
            <a:r>
              <a:rPr lang="en-US" altLang="zh-CN" b="1" baseline="30000" dirty="0">
                <a:solidFill>
                  <a:srgbClr val="3366CC"/>
                </a:solidFill>
              </a:rPr>
              <a:t>1</a:t>
            </a:r>
            <a:r>
              <a:rPr lang="en-US" altLang="zh-CN" b="1" dirty="0">
                <a:solidFill>
                  <a:srgbClr val="3366CC"/>
                </a:solidFill>
              </a:rPr>
              <a:t>=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endParaRPr lang="en-US" altLang="zh-CN" b="1" dirty="0">
              <a:solidFill>
                <a:srgbClr val="3366CC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b="1" dirty="0">
                <a:solidFill>
                  <a:srgbClr val="3366CC"/>
                </a:solidFill>
              </a:rPr>
              <a:t>       (2) </a:t>
            </a:r>
            <a:r>
              <a:rPr lang="zh-CN" altLang="en-US" b="1" dirty="0">
                <a:solidFill>
                  <a:srgbClr val="3366CC"/>
                </a:solidFill>
              </a:rPr>
              <a:t>任取</a:t>
            </a:r>
            <a:r>
              <a:rPr lang="en-US" altLang="zh-CN" b="1" i="1" dirty="0">
                <a:solidFill>
                  <a:srgbClr val="3366CC"/>
                </a:solidFill>
              </a:rPr>
              <a:t>x</a:t>
            </a:r>
            <a:r>
              <a:rPr lang="en-US" altLang="zh-CN" b="1" dirty="0">
                <a:solidFill>
                  <a:srgbClr val="3366CC"/>
                </a:solidFill>
              </a:rPr>
              <a:t>,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b="1" i="1" dirty="0">
                <a:solidFill>
                  <a:srgbClr val="3366CC"/>
                </a:solidFill>
              </a:rPr>
              <a:t>          x</a:t>
            </a:r>
            <a:r>
              <a:rPr lang="en-US" altLang="zh-CN" b="1" dirty="0">
                <a:solidFill>
                  <a:srgbClr val="3366CC"/>
                </a:solidFill>
              </a:rPr>
              <a:t>∈dom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r>
              <a:rPr lang="en-US" altLang="zh-CN" b="1" i="1" baseline="30000" dirty="0">
                <a:solidFill>
                  <a:srgbClr val="3366CC"/>
                </a:solidFill>
                <a:sym typeface="Symbol" pitchFamily="18" charset="2"/>
              </a:rPr>
              <a:t></a:t>
            </a:r>
            <a:r>
              <a:rPr lang="en-US" altLang="zh-CN" b="1" baseline="30000" dirty="0">
                <a:solidFill>
                  <a:srgbClr val="3366CC"/>
                </a:solidFill>
              </a:rPr>
              <a:t>1 </a:t>
            </a:r>
            <a:r>
              <a:rPr lang="en-US" altLang="zh-CN" b="1" dirty="0">
                <a:solidFill>
                  <a:srgbClr val="3366CC"/>
                </a:solidFill>
                <a:sym typeface="Symbol" pitchFamily="18" charset="2"/>
              </a:rPr>
              <a:t> </a:t>
            </a:r>
            <a:r>
              <a:rPr lang="en-US" altLang="zh-CN" b="1" i="1" dirty="0">
                <a:solidFill>
                  <a:srgbClr val="3366CC"/>
                </a:solidFill>
              </a:rPr>
              <a:t>y</a:t>
            </a:r>
            <a:r>
              <a:rPr lang="en-US" altLang="zh-CN" b="1" dirty="0">
                <a:solidFill>
                  <a:srgbClr val="3366CC"/>
                </a:solidFill>
              </a:rPr>
              <a:t>(&lt;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</a:rPr>
              <a:t>y</a:t>
            </a:r>
            <a:r>
              <a:rPr lang="en-US" altLang="zh-CN" b="1" dirty="0">
                <a:solidFill>
                  <a:srgbClr val="3366CC"/>
                </a:solidFill>
              </a:rPr>
              <a:t>&gt;∈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r>
              <a:rPr lang="en-US" altLang="zh-CN" b="1" i="1" baseline="30000" dirty="0">
                <a:solidFill>
                  <a:srgbClr val="3366CC"/>
                </a:solidFill>
                <a:sym typeface="Symbol" pitchFamily="18" charset="2"/>
              </a:rPr>
              <a:t></a:t>
            </a:r>
            <a:r>
              <a:rPr lang="en-US" altLang="zh-CN" b="1" baseline="30000" dirty="0">
                <a:solidFill>
                  <a:srgbClr val="3366CC"/>
                </a:solidFill>
              </a:rPr>
              <a:t>1</a:t>
            </a:r>
            <a:r>
              <a:rPr lang="en-US" altLang="zh-CN" b="1" dirty="0">
                <a:solidFill>
                  <a:srgbClr val="3366CC"/>
                </a:solidFill>
              </a:rPr>
              <a:t>) </a:t>
            </a:r>
            <a:endParaRPr lang="en-US" altLang="zh-CN" b="1" dirty="0">
              <a:solidFill>
                <a:srgbClr val="3366CC"/>
              </a:solidFill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b="1" dirty="0">
                <a:solidFill>
                  <a:srgbClr val="3366CC"/>
                </a:solidFill>
                <a:sym typeface="Symbol" pitchFamily="18" charset="2"/>
              </a:rPr>
              <a:t>        </a:t>
            </a:r>
            <a:r>
              <a:rPr lang="en-US" altLang="zh-CN" b="1" i="1" dirty="0">
                <a:solidFill>
                  <a:srgbClr val="3366CC"/>
                </a:solidFill>
              </a:rPr>
              <a:t>y</a:t>
            </a:r>
            <a:r>
              <a:rPr lang="en-US" altLang="zh-CN" b="1" dirty="0">
                <a:solidFill>
                  <a:srgbClr val="3366CC"/>
                </a:solidFill>
              </a:rPr>
              <a:t>(&lt;</a:t>
            </a:r>
            <a:r>
              <a:rPr lang="en-US" altLang="zh-CN" b="1" i="1" dirty="0" err="1">
                <a:solidFill>
                  <a:srgbClr val="3366CC"/>
                </a:solidFill>
              </a:rPr>
              <a:t>y</a:t>
            </a:r>
            <a:r>
              <a:rPr lang="en-US" altLang="zh-CN" b="1" dirty="0" err="1">
                <a:solidFill>
                  <a:srgbClr val="3366CC"/>
                </a:solidFill>
              </a:rPr>
              <a:t>,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>
                <a:solidFill>
                  <a:srgbClr val="3366CC"/>
                </a:solidFill>
              </a:rPr>
              <a:t>&gt;∈</a:t>
            </a:r>
            <a:r>
              <a:rPr lang="en-US" altLang="zh-CN" b="1" i="1" dirty="0">
                <a:solidFill>
                  <a:srgbClr val="3366CC"/>
                </a:solidFill>
              </a:rPr>
              <a:t>F</a:t>
            </a:r>
            <a:r>
              <a:rPr lang="en-US" altLang="zh-CN" b="1" dirty="0">
                <a:solidFill>
                  <a:srgbClr val="3366CC"/>
                </a:solidFill>
              </a:rPr>
              <a:t>) </a:t>
            </a:r>
            <a:r>
              <a:rPr lang="en-US" altLang="zh-CN" b="1" dirty="0">
                <a:solidFill>
                  <a:srgbClr val="3366CC"/>
                </a:solidFill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66CC"/>
                </a:solidFill>
              </a:rPr>
              <a:t> </a:t>
            </a:r>
            <a:r>
              <a:rPr lang="en-US" altLang="zh-CN" b="1" i="1" dirty="0" err="1">
                <a:solidFill>
                  <a:srgbClr val="3366CC"/>
                </a:solidFill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</a:rPr>
              <a:t>∈ran</a:t>
            </a:r>
            <a:r>
              <a:rPr lang="en-US" altLang="zh-CN" b="1" i="1" dirty="0" err="1">
                <a:solidFill>
                  <a:srgbClr val="3366CC"/>
                </a:solidFill>
              </a:rPr>
              <a:t>F</a:t>
            </a:r>
            <a:r>
              <a:rPr lang="en-US" altLang="zh-CN" b="1" dirty="0">
                <a:solidFill>
                  <a:srgbClr val="3366CC"/>
                </a:solidFill>
              </a:rPr>
              <a:t> </a:t>
            </a:r>
            <a:br>
              <a:rPr lang="en-US" altLang="zh-CN" b="1" dirty="0"/>
            </a:br>
            <a:r>
              <a:rPr lang="zh-CN" altLang="en-US" b="1" dirty="0"/>
              <a:t>所以有</a:t>
            </a:r>
            <a:r>
              <a:rPr lang="en-US" altLang="zh-CN" b="1" dirty="0"/>
              <a:t>dom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= </a:t>
            </a:r>
            <a:r>
              <a:rPr lang="en-US" altLang="zh-CN" b="1" dirty="0" err="1"/>
              <a:t>ran</a:t>
            </a:r>
            <a:r>
              <a:rPr lang="en-US" altLang="zh-CN" b="1" i="1" dirty="0" err="1"/>
              <a:t>F</a:t>
            </a:r>
            <a:r>
              <a:rPr lang="zh-CN" altLang="en-US" b="1" i="1" dirty="0"/>
              <a:t>。</a:t>
            </a:r>
            <a:r>
              <a:rPr lang="en-US" altLang="zh-CN" b="1" i="1" dirty="0"/>
              <a:t> </a:t>
            </a:r>
            <a:r>
              <a:rPr lang="zh-CN" altLang="en-US" b="1" dirty="0"/>
              <a:t>同理可证 </a:t>
            </a:r>
            <a:r>
              <a:rPr lang="en-US" altLang="zh-CN" b="1" dirty="0"/>
              <a:t>ran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 = </a:t>
            </a:r>
            <a:r>
              <a:rPr lang="en-US" altLang="zh-CN" b="1" dirty="0" err="1"/>
              <a:t>dom</a:t>
            </a:r>
            <a:r>
              <a:rPr lang="en-US" altLang="zh-CN" b="1" i="1" dirty="0" err="1"/>
              <a:t>F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3E40E-8FB1-4C6E-9EEC-549579891A3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396081" y="1313897"/>
            <a:ext cx="84963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solidFill>
                  <a:srgbClr val="FF3300"/>
                </a:solidFill>
              </a:rPr>
              <a:t>   </a:t>
            </a:r>
            <a:r>
              <a:rPr lang="zh-CN" altLang="en-US" b="1" dirty="0"/>
              <a:t>设</a:t>
            </a:r>
            <a:r>
              <a:rPr lang="en-US" altLang="zh-CN" b="1" i="1" dirty="0"/>
              <a:t>F</a:t>
            </a:r>
            <a:r>
              <a:rPr lang="en-US" altLang="zh-CN" b="1" dirty="0"/>
              <a:t>, </a:t>
            </a:r>
            <a:r>
              <a:rPr lang="en-US" altLang="zh-CN" b="1" i="1" dirty="0"/>
              <a:t>G</a:t>
            </a:r>
            <a:r>
              <a:rPr lang="en-US" altLang="zh-CN" b="1" dirty="0"/>
              <a:t>, </a:t>
            </a:r>
            <a:r>
              <a:rPr lang="en-US" altLang="zh-CN" b="1" i="1" dirty="0"/>
              <a:t>H</a:t>
            </a:r>
            <a:r>
              <a:rPr lang="zh-CN" altLang="en-US" b="1" dirty="0"/>
              <a:t>是任意的关系</a:t>
            </a:r>
            <a:r>
              <a:rPr lang="en-US" altLang="zh-CN" b="1" dirty="0"/>
              <a:t>, </a:t>
            </a:r>
            <a:r>
              <a:rPr lang="zh-CN" altLang="en-US" b="1" dirty="0"/>
              <a:t>则  </a:t>
            </a:r>
          </a:p>
          <a:p>
            <a:pPr eaLnBrk="1" hangingPunct="1">
              <a:defRPr/>
            </a:pPr>
            <a:r>
              <a:rPr lang="zh-CN" altLang="en-US" b="1" dirty="0"/>
              <a:t>    </a:t>
            </a:r>
            <a:r>
              <a:rPr lang="en-US" altLang="zh-CN" b="1" dirty="0"/>
              <a:t>(1) 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 (2) 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=</a:t>
            </a:r>
            <a:r>
              <a:rPr lang="en-US" altLang="zh-CN" b="1" i="1" dirty="0"/>
              <a:t> G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396081" y="161372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</a:t>
            </a:r>
            <a:r>
              <a:rPr lang="zh-CN" altLang="en-US" dirty="0"/>
              <a:t>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2969" y="2933006"/>
            <a:ext cx="8496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/>
              <a:t>证 </a:t>
            </a:r>
            <a:r>
              <a:rPr lang="en-US" altLang="zh-CN" b="1" dirty="0"/>
              <a:t>(1) </a:t>
            </a:r>
            <a:r>
              <a:rPr lang="zh-CN" altLang="en-US" b="1" dirty="0"/>
              <a:t>任取</a:t>
            </a:r>
            <a:r>
              <a:rPr lang="en-US" altLang="zh-CN" b="1" dirty="0"/>
              <a:t>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&gt;, </a:t>
            </a:r>
          </a:p>
          <a:p>
            <a:pPr eaLnBrk="1" hangingPunct="1">
              <a:defRPr/>
            </a:pPr>
            <a:r>
              <a:rPr lang="en-US" altLang="zh-CN" b="1" dirty="0"/>
              <a:t>     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itchFamily="18" charset="2"/>
              </a:rPr>
              <a:t></a:t>
            </a:r>
            <a:r>
              <a:rPr lang="en-US" altLang="zh-CN" b="1" dirty="0"/>
              <a:t>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>
                <a:sym typeface="Symbol" pitchFamily="18" charset="2"/>
              </a:rPr>
              <a:t> </a:t>
            </a:r>
            <a:r>
              <a:rPr lang="en-US" altLang="zh-CN" b="1" i="1" dirty="0"/>
              <a:t>t</a:t>
            </a:r>
            <a:r>
              <a:rPr lang="en-US" altLang="zh-CN" b="1" dirty="0"/>
              <a:t>(&lt;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H</a:t>
            </a:r>
            <a:r>
              <a:rPr lang="en-US" altLang="zh-CN" b="1" dirty="0"/>
              <a:t> ∧&lt;</a:t>
            </a:r>
            <a:r>
              <a:rPr lang="en-US" altLang="zh-CN" b="1" i="1" dirty="0"/>
              <a:t>t</a:t>
            </a:r>
            <a:r>
              <a:rPr lang="en-US" altLang="zh-CN" b="1" dirty="0"/>
              <a:t>, </a:t>
            </a:r>
            <a:r>
              <a:rPr lang="en-US" altLang="zh-CN" b="1" i="1" dirty="0"/>
              <a:t>y&gt;</a:t>
            </a:r>
            <a:r>
              <a:rPr lang="en-US" altLang="zh-CN" b="1" dirty="0"/>
              <a:t>∈ 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   </a:t>
            </a:r>
            <a:r>
              <a:rPr lang="en-US" altLang="zh-CN" b="1" i="1" dirty="0"/>
              <a:t>t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H</a:t>
            </a:r>
            <a:r>
              <a:rPr lang="en-US" altLang="zh-CN" b="1" dirty="0"/>
              <a:t> ∧ 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s</a:t>
            </a:r>
            <a:r>
              <a:rPr lang="en-US" altLang="zh-CN" b="1" dirty="0"/>
              <a:t> (&lt; </a:t>
            </a:r>
            <a:r>
              <a:rPr lang="en-US" altLang="zh-CN" b="1" i="1" dirty="0"/>
              <a:t>t</a:t>
            </a:r>
            <a:r>
              <a:rPr lang="en-US" altLang="zh-CN" b="1" dirty="0"/>
              <a:t>,</a:t>
            </a:r>
            <a:r>
              <a:rPr lang="en-US" altLang="zh-CN" b="1" i="1" dirty="0"/>
              <a:t> s 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dirty="0"/>
              <a:t>) ∧ &lt;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 </a:t>
            </a:r>
            <a:r>
              <a:rPr lang="en-US" altLang="zh-CN" b="1" i="1" dirty="0"/>
              <a:t>F</a:t>
            </a:r>
            <a:r>
              <a:rPr lang="en-US" altLang="zh-CN" b="1" dirty="0"/>
              <a:t>) 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</a:t>
            </a:r>
            <a:r>
              <a:rPr lang="en-US" altLang="zh-CN" b="1" i="1" dirty="0"/>
              <a:t>t 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s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H</a:t>
            </a:r>
            <a:r>
              <a:rPr lang="en-US" altLang="zh-CN" b="1" dirty="0"/>
              <a:t> ∧&lt; </a:t>
            </a:r>
            <a:r>
              <a:rPr lang="en-US" altLang="zh-CN" b="1" i="1" dirty="0"/>
              <a:t>t</a:t>
            </a:r>
            <a:r>
              <a:rPr lang="en-US" altLang="zh-CN" b="1" dirty="0"/>
              <a:t>,</a:t>
            </a:r>
            <a:r>
              <a:rPr lang="en-US" altLang="zh-CN" b="1" i="1" dirty="0"/>
              <a:t> s 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dirty="0"/>
              <a:t>∧&lt;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 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</a:t>
            </a:r>
            <a:r>
              <a:rPr lang="en-US" altLang="zh-CN" b="1" i="1" dirty="0"/>
              <a:t>s 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t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t</a:t>
            </a:r>
            <a:r>
              <a:rPr lang="en-US" altLang="zh-CN" b="1" dirty="0"/>
              <a:t>&gt;∈</a:t>
            </a:r>
            <a:r>
              <a:rPr lang="en-US" altLang="zh-CN" b="1" i="1" dirty="0"/>
              <a:t>H</a:t>
            </a:r>
            <a:r>
              <a:rPr lang="en-US" altLang="zh-CN" b="1" dirty="0"/>
              <a:t>∧&lt;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s</a:t>
            </a:r>
            <a:r>
              <a:rPr lang="en-US" altLang="zh-CN" b="1" dirty="0"/>
              <a:t>&gt;∈</a:t>
            </a:r>
            <a:r>
              <a:rPr lang="en-US" altLang="zh-CN" b="1" i="1" dirty="0"/>
              <a:t>G </a:t>
            </a:r>
            <a:r>
              <a:rPr lang="en-US" altLang="zh-CN" b="1" dirty="0"/>
              <a:t>)∧&lt; </a:t>
            </a:r>
            <a:r>
              <a:rPr lang="en-US" altLang="zh-CN" b="1" i="1" dirty="0"/>
              <a:t>s</a:t>
            </a:r>
            <a:r>
              <a:rPr lang="en-US" altLang="zh-CN" b="1" dirty="0"/>
              <a:t>,</a:t>
            </a:r>
            <a:r>
              <a:rPr lang="en-US" altLang="zh-CN" b="1" i="1" dirty="0"/>
              <a:t> y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</a:t>
            </a:r>
            <a:r>
              <a:rPr lang="en-US" altLang="zh-CN" b="1" i="1" dirty="0"/>
              <a:t>s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s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dirty="0"/>
              <a:t>∘</a:t>
            </a:r>
            <a:r>
              <a:rPr lang="en-US" altLang="zh-CN" b="1" i="1" dirty="0"/>
              <a:t>H</a:t>
            </a:r>
            <a:r>
              <a:rPr lang="en-US" altLang="zh-CN" dirty="0"/>
              <a:t> </a:t>
            </a:r>
            <a:r>
              <a:rPr lang="en-US" altLang="zh-CN" b="1" dirty="0"/>
              <a:t>∧&lt;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) </a:t>
            </a:r>
          </a:p>
          <a:p>
            <a:pPr eaLnBrk="1" hangingPunct="1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所以 </a:t>
            </a:r>
            <a:r>
              <a:rPr lang="en-US" altLang="zh-CN" b="1" dirty="0"/>
              <a:t>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 </a:t>
            </a:r>
            <a:r>
              <a:rPr lang="en-US" altLang="zh-CN" b="1" dirty="0"/>
              <a:t>= 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59DACA-4DAC-437C-9012-0DE0B2034C7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18914" y="1432967"/>
            <a:ext cx="74168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34609" y="630324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CD5BF-20B9-46FB-843B-C2C5FE6A693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59246" y="204850"/>
            <a:ext cx="7777162" cy="9366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有序对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1159" y="1467719"/>
            <a:ext cx="8208963" cy="2808213"/>
          </a:xfrm>
        </p:spPr>
        <p:txBody>
          <a:bodyPr/>
          <a:lstStyle/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有两个元素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和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，按照一定的顺序组成的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    二元组称为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有序对</a:t>
            </a:r>
            <a:r>
              <a:rPr lang="zh-CN" altLang="en-US" sz="2800" b="1" dirty="0">
                <a:latin typeface="Times New Roman" pitchFamily="18" charset="0"/>
              </a:rPr>
              <a:t>，记作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实例：平面直角坐标系中点的坐标</a:t>
            </a:r>
            <a:r>
              <a:rPr lang="en-US" altLang="zh-CN" sz="2800" b="1" dirty="0">
                <a:latin typeface="Times New Roman" pitchFamily="18" charset="0"/>
              </a:rPr>
              <a:t>&lt; 3,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</a:rPr>
              <a:t>4 &gt;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b="1" i="1" dirty="0">
              <a:latin typeface="Times New Roman" pitchFamily="18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27509" y="5508802"/>
            <a:ext cx="7292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&lt;2,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+5&gt; = &lt;3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，求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x, y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/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= 2,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+5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 3</a:t>
            </a:r>
            <a:r>
              <a:rPr lang="en-US" altLang="zh-CN" sz="1800" b="1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bg2"/>
              </a:solidFill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101109" y="800969"/>
            <a:ext cx="1143000" cy="466725"/>
          </a:xfrm>
          <a:prstGeom prst="wedgeRectCallout">
            <a:avLst>
              <a:gd name="adj1" fmla="val -9630"/>
              <a:gd name="adj2" fmla="val 230519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第一元</a:t>
            </a:r>
            <a:endParaRPr kumimoji="1" lang="zh-CN" altLang="en-US" sz="24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6577484" y="756519"/>
            <a:ext cx="1143000" cy="466725"/>
          </a:xfrm>
          <a:prstGeom prst="wedgeRectCallout">
            <a:avLst>
              <a:gd name="adj1" fmla="val -107315"/>
              <a:gd name="adj2" fmla="val 24347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第二元</a:t>
            </a:r>
            <a:endParaRPr kumimoji="1" lang="zh-CN" altLang="en-US" sz="24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01081" y="4597136"/>
            <a:ext cx="4372015" cy="609398"/>
          </a:xfrm>
          <a:prstGeom prst="rect">
            <a:avLst/>
          </a:prstGeom>
          <a:solidFill>
            <a:srgbClr val="D9FF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</a:rPr>
              <a:t>&gt;=&lt;</a:t>
            </a:r>
            <a:r>
              <a:rPr lang="en-US" altLang="zh-CN" sz="2800" b="1" i="1" dirty="0" err="1">
                <a:latin typeface="Times New Roman" pitchFamily="18" charset="0"/>
              </a:rPr>
              <a:t>u,v</a:t>
            </a:r>
            <a:r>
              <a:rPr lang="en-US" altLang="zh-CN" sz="2800" b="1" dirty="0">
                <a:latin typeface="Times New Roman" pitchFamily="18" charset="0"/>
              </a:rPr>
              <a:t>&gt;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 dirty="0">
                <a:latin typeface="Times New Roman" pitchFamily="18" charset="0"/>
              </a:rPr>
              <a:t>x=u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b="1" i="1" dirty="0">
                <a:latin typeface="Times New Roman" pitchFamily="18" charset="0"/>
              </a:rPr>
              <a:t>y=v</a:t>
            </a:r>
            <a:endParaRPr lang="zh-CN" altLang="en-US" sz="28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59246" y="3112545"/>
            <a:ext cx="8208963" cy="23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有序对性质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有序性  </a:t>
            </a:r>
            <a:r>
              <a:rPr lang="en-US" altLang="zh-CN" sz="2800" b="1" kern="0" dirty="0">
                <a:latin typeface="Times New Roman" pitchFamily="18" charset="0"/>
              </a:rPr>
              <a:t>&lt;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latin typeface="Times New Roman" pitchFamily="18" charset="0"/>
              </a:rPr>
              <a:t>y</a:t>
            </a:r>
            <a:r>
              <a:rPr lang="en-US" altLang="zh-CN" sz="2800" b="1" kern="0" dirty="0">
                <a:latin typeface="Times New Roman" pitchFamily="18" charset="0"/>
              </a:rPr>
              <a:t>&gt;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kern="0" dirty="0">
                <a:latin typeface="Times New Roman" pitchFamily="18" charset="0"/>
              </a:rPr>
              <a:t>&lt;</a:t>
            </a:r>
            <a:r>
              <a:rPr lang="en-US" altLang="zh-CN" sz="2800" b="1" i="1" kern="0" dirty="0" err="1">
                <a:latin typeface="Times New Roman" pitchFamily="18" charset="0"/>
              </a:rPr>
              <a:t>y,x</a:t>
            </a:r>
            <a:r>
              <a:rPr lang="en-US" altLang="zh-CN" sz="2800" b="1" kern="0" dirty="0">
                <a:latin typeface="Times New Roman" pitchFamily="18" charset="0"/>
              </a:rPr>
              <a:t>&gt; </a:t>
            </a:r>
            <a:r>
              <a:rPr lang="zh-CN" altLang="en-US" sz="2800" b="1" kern="0" dirty="0">
                <a:latin typeface="Times New Roman" pitchFamily="18" charset="0"/>
              </a:rPr>
              <a:t>（当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i="1" kern="0" dirty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zh-CN" sz="2800" b="1" i="1" kern="0" dirty="0">
                <a:latin typeface="Times New Roman" pitchFamily="18" charset="0"/>
              </a:rPr>
              <a:t>y</a:t>
            </a:r>
            <a:r>
              <a:rPr lang="zh-CN" altLang="en-US" sz="2800" b="1" kern="0" dirty="0">
                <a:latin typeface="Times New Roman" pitchFamily="18" charset="0"/>
              </a:rPr>
              <a:t>时）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</a:t>
            </a:r>
            <a:r>
              <a:rPr lang="en-US" altLang="zh-CN" sz="2800" b="1" kern="0" dirty="0">
                <a:latin typeface="Times New Roman" pitchFamily="18" charset="0"/>
              </a:rPr>
              <a:t>&lt;</a:t>
            </a:r>
            <a:r>
              <a:rPr lang="en-US" altLang="zh-CN" sz="2800" b="1" i="1" kern="0" dirty="0" err="1">
                <a:latin typeface="Times New Roman" pitchFamily="18" charset="0"/>
              </a:rPr>
              <a:t>x,y</a:t>
            </a:r>
            <a:r>
              <a:rPr lang="en-US" altLang="zh-CN" sz="2800" b="1" kern="0" dirty="0">
                <a:latin typeface="Times New Roman" pitchFamily="18" charset="0"/>
              </a:rPr>
              <a:t>&gt; </a:t>
            </a:r>
            <a:r>
              <a:rPr lang="zh-CN" altLang="en-US" sz="2800" b="1" kern="0" dirty="0">
                <a:latin typeface="Times New Roman" pitchFamily="18" charset="0"/>
              </a:rPr>
              <a:t>与 </a:t>
            </a:r>
            <a:r>
              <a:rPr lang="en-US" altLang="zh-CN" sz="2800" b="1" kern="0" dirty="0">
                <a:latin typeface="Times New Roman" pitchFamily="18" charset="0"/>
              </a:rPr>
              <a:t>&lt;</a:t>
            </a:r>
            <a:r>
              <a:rPr lang="en-US" altLang="zh-CN" sz="2800" b="1" i="1" kern="0" dirty="0" err="1">
                <a:latin typeface="Times New Roman" pitchFamily="18" charset="0"/>
              </a:rPr>
              <a:t>u,v</a:t>
            </a:r>
            <a:r>
              <a:rPr lang="en-US" altLang="zh-CN" sz="2800" b="1" kern="0" dirty="0">
                <a:latin typeface="Times New Roman" pitchFamily="18" charset="0"/>
              </a:rPr>
              <a:t>&gt; </a:t>
            </a:r>
            <a:r>
              <a:rPr lang="zh-CN" altLang="en-US" sz="2800" b="1" kern="0" dirty="0">
                <a:latin typeface="Times New Roman" pitchFamily="18" charset="0"/>
              </a:rPr>
              <a:t>相等的充分必要条件是：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               </a:t>
            </a:r>
            <a:endParaRPr lang="en-US" altLang="zh-CN" b="1" i="1" kern="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7" grpId="0" animBg="1" autoUpdateAnimBg="0"/>
      <p:bldP spid="8" grpId="0" animBg="1" autoUpdateAnimBg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6F631-5C5B-40AA-8A93-F46273705AA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68313" y="188913"/>
            <a:ext cx="8064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关系基本运算的性质（续）</a:t>
            </a:r>
            <a:r>
              <a:rPr lang="zh-CN" altLang="en-US" sz="4400" dirty="0">
                <a:latin typeface="Arial" charset="0"/>
              </a:rPr>
              <a:t> 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57200" y="1268413"/>
            <a:ext cx="83058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为任意的二元关系，则有：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 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F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∘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合成运算对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运算满足分配律）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 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4. 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F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∘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合成运算对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运算分配后是包含关系）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反例：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F={&lt;1,2&gt;,&lt;2,2&gt;},G={&lt;4,1&gt;},H={&lt;4,2&gt;}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5F7DC-F155-40D3-86D5-41035F2708C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395536" y="1412776"/>
            <a:ext cx="8208962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={0,1,2,3,4},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R,S</a:t>
            </a:r>
            <a:r>
              <a:rPr lang="zh-CN" altLang="en-US" sz="2800" b="1" dirty="0">
                <a:latin typeface="Times New Roman" panose="02020603050405020304" pitchFamily="18" charset="0"/>
              </a:rPr>
              <a:t>均为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上的二元关系，且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4},     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y-x=</a:t>
            </a:r>
            <a:r>
              <a:rPr lang="en-US" altLang="zh-CN" sz="2800" b="1" dirty="0">
                <a:latin typeface="Times New Roman" panose="02020603050405020304" pitchFamily="18" charset="0"/>
              </a:rPr>
              <a:t>1}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↾{1,2},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[{3,4}],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S,  S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R, R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R.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为自然数集合，求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S,  S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95536" y="332656"/>
            <a:ext cx="3013967" cy="76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ED473-7CEB-4ED4-B4EB-025EBEF8257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467939" y="1187227"/>
            <a:ext cx="7704137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1)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={0,1,2,3,4},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R=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4}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={&lt;0,4&gt;,&lt;1,3&gt;,&lt;2,2&gt;,&lt;3,1&gt;,&lt;4,0&gt;},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y-x=</a:t>
            </a:r>
            <a:r>
              <a:rPr lang="en-US" altLang="zh-CN" sz="2800" b="1" dirty="0">
                <a:latin typeface="Times New Roman" panose="02020603050405020304" pitchFamily="18" charset="0"/>
              </a:rPr>
              <a:t>1}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={&lt;0,1&gt;,&lt;1,2&gt;,&lt;2,3&gt;,&lt;3,4&gt;}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{0,1,2,3},      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{1,2,3,4},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↾{1,2}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={&lt;1,3&gt;,&lt;2,2&gt;},      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[{3,4}]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={0,1},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{&lt;0,3&gt;,&lt;1,2&gt;,&lt;2,1&gt;,&lt;3,0&gt;}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{&lt;1,4&gt;,&lt;2,3&gt;,&lt;3,2&gt;,&lt;4,1&gt;},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{&lt;0,0&gt;,&lt;1,1&gt;,&lt;2,2&gt;,&lt;3,3&gt;,&lt;4,4&gt;}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296939"/>
            <a:ext cx="7704137" cy="76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endParaRPr lang="en-US" altLang="zh-CN" sz="400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A0C8A9-7563-4DD7-8700-8ACEDFE4761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09588" y="1281113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任给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N,</a:t>
            </a:r>
            <a:r>
              <a:rPr lang="zh-CN" altLang="en-US" sz="2800" b="1"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56324" name="Object 5"/>
          <p:cNvGraphicFramePr>
            <a:graphicFrameLocks noChangeAspect="1"/>
          </p:cNvGraphicFramePr>
          <p:nvPr/>
        </p:nvGraphicFramePr>
        <p:xfrm>
          <a:off x="2700338" y="1281113"/>
          <a:ext cx="427990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2095500" imgH="533400" progId="">
                  <p:embed/>
                </p:oleObj>
              </mc:Choice>
              <mc:Fallback>
                <p:oleObj name="公式" r:id="rId3" imgW="2095500" imgH="533400" progId="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81113"/>
                        <a:ext cx="4279900" cy="119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611188" y="2349500"/>
            <a:ext cx="76327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y=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-x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，即：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3}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379413" y="3760788"/>
            <a:ext cx="7200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求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 i="1">
                <a:latin typeface="Times New Roman" panose="02020603050405020304" pitchFamily="18" charset="0"/>
              </a:rPr>
              <a:t>：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任给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N,</a:t>
            </a:r>
            <a:r>
              <a:rPr lang="zh-CN" altLang="en-US" sz="2800" b="1"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56327" name="Object 8"/>
          <p:cNvGraphicFramePr>
            <a:graphicFrameLocks noChangeAspect="1"/>
          </p:cNvGraphicFramePr>
          <p:nvPr/>
        </p:nvGraphicFramePr>
        <p:xfrm>
          <a:off x="2870200" y="4173538"/>
          <a:ext cx="48387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2120900" imgH="533400" progId="">
                  <p:embed/>
                </p:oleObj>
              </mc:Choice>
              <mc:Fallback>
                <p:oleObj name="公式" r:id="rId5" imgW="2120900" imgH="533400" progId="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173538"/>
                        <a:ext cx="4838700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9"/>
          <p:cNvSpPr txBox="1">
            <a:spLocks noChangeArrowheads="1"/>
          </p:cNvSpPr>
          <p:nvPr/>
        </p:nvSpPr>
        <p:spPr bwMode="auto">
          <a:xfrm>
            <a:off x="611188" y="5470390"/>
            <a:ext cx="76327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y=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-x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，即：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&gt;|x,y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x&lt;=4</a:t>
            </a:r>
            <a:r>
              <a:rPr lang="en-US" altLang="zh-CN" sz="2800" b="1" dirty="0">
                <a:latin typeface="Times New Roman" panose="02020603050405020304" pitchFamily="18" charset="0"/>
              </a:rPr>
              <a:t>  ∧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5}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6329" name="Text Box 4"/>
          <p:cNvSpPr txBox="1">
            <a:spLocks noChangeArrowheads="1"/>
          </p:cNvSpPr>
          <p:nvPr/>
        </p:nvSpPr>
        <p:spPr bwMode="auto">
          <a:xfrm>
            <a:off x="550862" y="567531"/>
            <a:ext cx="813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2)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为自然数集合，求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D484DD-4835-4EF0-B13C-7DADAEF1F3F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164" y="188913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上关系的幂运算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30808" y="1268413"/>
            <a:ext cx="834231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</a:t>
            </a:r>
            <a:r>
              <a:rPr lang="zh-CN" altLang="en-US" b="1" dirty="0"/>
              <a:t>设</a:t>
            </a:r>
            <a:r>
              <a:rPr lang="en-US" altLang="zh-CN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上的关系</a:t>
            </a:r>
            <a:r>
              <a:rPr lang="en-US" altLang="zh-CN" b="1" dirty="0"/>
              <a:t>, </a:t>
            </a:r>
            <a:r>
              <a:rPr lang="en-US" altLang="zh-CN" b="1" i="1" dirty="0"/>
              <a:t>n</a:t>
            </a:r>
            <a:r>
              <a:rPr lang="zh-CN" altLang="en-US" b="1" dirty="0"/>
              <a:t>为自然数</a:t>
            </a:r>
            <a:r>
              <a:rPr lang="en-US" altLang="zh-CN" b="1" dirty="0"/>
              <a:t>, </a:t>
            </a:r>
            <a:r>
              <a:rPr lang="zh-CN" altLang="en-US" b="1" dirty="0"/>
              <a:t>则 </a:t>
            </a:r>
            <a:r>
              <a:rPr lang="en-US" altLang="zh-CN" b="1" i="1" dirty="0"/>
              <a:t>R </a:t>
            </a:r>
            <a:r>
              <a:rPr lang="zh-CN" altLang="en-US" b="1" dirty="0"/>
              <a:t>的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次幂</a:t>
            </a:r>
            <a:r>
              <a:rPr lang="zh-CN" altLang="en-US" b="1" dirty="0"/>
              <a:t>定义为：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   </a:t>
            </a:r>
            <a:r>
              <a:rPr lang="en-US" altLang="zh-CN" b="1" dirty="0"/>
              <a:t>(1)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={&lt;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dirty="0"/>
              <a:t>&gt; 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/>
              <a:t>}=</a:t>
            </a:r>
            <a:r>
              <a:rPr lang="en-US" altLang="zh-CN" b="1" i="1" dirty="0"/>
              <a:t>I</a:t>
            </a:r>
            <a:r>
              <a:rPr lang="en-US" altLang="zh-CN" b="1" i="1" baseline="-25000" dirty="0"/>
              <a:t>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i="1" dirty="0"/>
              <a:t> </a:t>
            </a:r>
            <a:r>
              <a:rPr lang="en-US" altLang="zh-CN" b="1" dirty="0"/>
              <a:t>  (2)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-1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R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7164" y="3861048"/>
            <a:ext cx="799457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/>
              <a:t>对于</a:t>
            </a:r>
            <a:r>
              <a:rPr lang="en-US" altLang="zh-CN" b="1" i="1" dirty="0"/>
              <a:t>A</a:t>
            </a:r>
            <a:r>
              <a:rPr lang="zh-CN" altLang="en-US" b="1" dirty="0"/>
              <a:t>上的任何关系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和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都有：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/>
              <a:t>对于</a:t>
            </a:r>
            <a:r>
              <a:rPr lang="en-US" altLang="zh-CN" b="1" i="1" dirty="0"/>
              <a:t>A</a:t>
            </a:r>
            <a:r>
              <a:rPr lang="zh-CN" altLang="en-US" b="1" dirty="0"/>
              <a:t>上的任何关系 </a:t>
            </a:r>
            <a:r>
              <a:rPr lang="en-US" altLang="zh-CN" b="1" i="1" dirty="0"/>
              <a:t>R </a:t>
            </a:r>
            <a:r>
              <a:rPr lang="zh-CN" altLang="en-US" b="1" dirty="0"/>
              <a:t>都有 ：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5B762-6F79-4797-9259-5E6562C9CA1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117"/>
            <a:ext cx="8229600" cy="11969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457200" y="1304193"/>
            <a:ext cx="8675687" cy="31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5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集合表示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，计算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左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或右</a:t>
            </a:r>
            <a:r>
              <a:rPr lang="en-US" altLang="zh-CN" sz="2800" b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复合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矩阵表示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个矩阵相乘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其中相加采用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逻辑加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关系图法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的各次幂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分别用矩阵和关系图表示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的关系矩阵分别为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9398" name="Object 0"/>
          <p:cNvGraphicFramePr>
            <a:graphicFrameLocks noChangeAspect="1"/>
          </p:cNvGraphicFramePr>
          <p:nvPr/>
        </p:nvGraphicFramePr>
        <p:xfrm>
          <a:off x="684213" y="4581525"/>
          <a:ext cx="223202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4" imgW="927256" imgH="660446" progId="">
                  <p:embed/>
                </p:oleObj>
              </mc:Choice>
              <mc:Fallback>
                <p:oleObj name="公式" r:id="rId4" imgW="927256" imgH="660446" progId="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2232025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592856"/>
              </p:ext>
            </p:extLst>
          </p:nvPr>
        </p:nvGraphicFramePr>
        <p:xfrm>
          <a:off x="1331640" y="4545806"/>
          <a:ext cx="6552728" cy="2124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6" imgW="3403440" imgH="914400" progId="">
                  <p:embed/>
                </p:oleObj>
              </mc:Choice>
              <mc:Fallback>
                <p:oleObj name="公式" r:id="rId6" imgW="3403440" imgH="914400" progId="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45806"/>
                        <a:ext cx="6552728" cy="2124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DE75C-4E24-483D-A6BD-9F7F9AAC33E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95536" y="1412776"/>
            <a:ext cx="79216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同理，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0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和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4</a:t>
            </a:r>
            <a:r>
              <a:rPr lang="zh-CN" altLang="en-US" b="1" dirty="0">
                <a:solidFill>
                  <a:schemeClr val="bg2"/>
                </a:solidFill>
              </a:rPr>
              <a:t>的矩阵分别是：</a:t>
            </a:r>
          </a:p>
          <a:p>
            <a:pPr eaLnBrk="1" hangingPunct="1">
              <a:defRPr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因此</a:t>
            </a:r>
            <a:r>
              <a:rPr lang="en-US" altLang="zh-CN" b="1" i="1" dirty="0">
                <a:solidFill>
                  <a:schemeClr val="bg2"/>
                </a:solidFill>
              </a:rPr>
              <a:t>M</a:t>
            </a:r>
            <a:r>
              <a:rPr lang="en-US" altLang="zh-CN" b="1" baseline="30000" dirty="0">
                <a:solidFill>
                  <a:schemeClr val="bg2"/>
                </a:solidFill>
              </a:rPr>
              <a:t>4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M</a:t>
            </a:r>
            <a:r>
              <a:rPr lang="en-US" altLang="zh-CN" b="1" baseline="30000" dirty="0">
                <a:solidFill>
                  <a:schemeClr val="bg2"/>
                </a:solidFill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zh-CN" altLang="en-US" b="1" dirty="0">
                <a:solidFill>
                  <a:schemeClr val="bg2"/>
                </a:solidFill>
              </a:rPr>
              <a:t>即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4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. </a:t>
            </a:r>
            <a:r>
              <a:rPr lang="zh-CN" altLang="en-US" b="1" dirty="0">
                <a:solidFill>
                  <a:schemeClr val="bg2"/>
                </a:solidFill>
              </a:rPr>
              <a:t>因此可以得到</a:t>
            </a:r>
            <a:br>
              <a:rPr lang="zh-CN" altLang="en-US" b="1" dirty="0">
                <a:solidFill>
                  <a:schemeClr val="bg2"/>
                </a:solidFill>
              </a:rPr>
            </a:br>
            <a:r>
              <a:rPr lang="zh-CN" altLang="en-US" b="1" dirty="0">
                <a:solidFill>
                  <a:schemeClr val="bg2"/>
                </a:solidFill>
              </a:rPr>
              <a:t>        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4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6</a:t>
            </a:r>
            <a:r>
              <a:rPr lang="en-US" altLang="zh-CN" b="1" dirty="0">
                <a:solidFill>
                  <a:schemeClr val="bg2"/>
                </a:solidFill>
              </a:rPr>
              <a:t>=…,   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3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5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</a:rPr>
              <a:t>R</a:t>
            </a:r>
            <a:r>
              <a:rPr lang="en-US" altLang="zh-CN" b="1" baseline="30000" dirty="0">
                <a:solidFill>
                  <a:schemeClr val="bg2"/>
                </a:solidFill>
              </a:rPr>
              <a:t>7</a:t>
            </a:r>
            <a:r>
              <a:rPr lang="en-US" altLang="zh-CN" b="1" dirty="0">
                <a:solidFill>
                  <a:schemeClr val="bg2"/>
                </a:solidFill>
              </a:rPr>
              <a:t>=…</a:t>
            </a:r>
            <a:br>
              <a:rPr lang="en-US" altLang="zh-CN" b="1" dirty="0">
                <a:solidFill>
                  <a:srgbClr val="000099"/>
                </a:solidFill>
              </a:rPr>
            </a:b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有穷集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上关系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的不同幂只有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有限个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144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15658"/>
              </p:ext>
            </p:extLst>
          </p:nvPr>
        </p:nvGraphicFramePr>
        <p:xfrm>
          <a:off x="3245186" y="1997420"/>
          <a:ext cx="5672137" cy="213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4" imgW="2908080" imgH="914400" progId="">
                  <p:embed/>
                </p:oleObj>
              </mc:Choice>
              <mc:Fallback>
                <p:oleObj name="公式" r:id="rId4" imgW="2908080" imgH="914400" progId="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186" y="1997420"/>
                        <a:ext cx="5672137" cy="2139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74561"/>
              </p:ext>
            </p:extLst>
          </p:nvPr>
        </p:nvGraphicFramePr>
        <p:xfrm>
          <a:off x="395536" y="2054577"/>
          <a:ext cx="2672035" cy="202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6" imgW="1307880" imgH="914400" progId="">
                  <p:embed/>
                </p:oleObj>
              </mc:Choice>
              <mc:Fallback>
                <p:oleObj name="公式" r:id="rId6" imgW="1307880" imgH="914400" progId="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054577"/>
                        <a:ext cx="2672035" cy="2024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5" y="146352"/>
            <a:ext cx="792162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幂的求法（续）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0B4FB-9267-4001-95FF-74C125B3F2E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31800" y="1435101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31800" y="176959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幂的求法（续）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003425"/>
            <a:ext cx="8351837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5FF3F8-8C03-42D8-BB5D-5DA0658B08F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64" y="260349"/>
            <a:ext cx="8229600" cy="1081088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幂运算的性质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468313" y="1341437"/>
            <a:ext cx="7775575" cy="115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则存在自然数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2708920"/>
            <a:ext cx="7775575" cy="2751522"/>
            <a:chOff x="539552" y="2780928"/>
            <a:chExt cx="7775575" cy="2751522"/>
          </a:xfrm>
        </p:grpSpPr>
        <p:graphicFrame>
          <p:nvGraphicFramePr>
            <p:cNvPr id="6451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652001"/>
                </p:ext>
              </p:extLst>
            </p:nvPr>
          </p:nvGraphicFramePr>
          <p:xfrm>
            <a:off x="1403648" y="3365390"/>
            <a:ext cx="5810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公式" r:id="rId4" imgW="228501" imgH="203112" progId="">
                    <p:embed/>
                  </p:oleObj>
                </mc:Choice>
                <mc:Fallback>
                  <p:oleObj name="公式" r:id="rId4" imgW="228501" imgH="203112" progId="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3365390"/>
                          <a:ext cx="581025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39552" y="2780928"/>
              <a:ext cx="7775575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证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上的不同关系只有      个。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当列出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的各次幂</a:t>
              </a:r>
              <a:endParaRPr lang="zh-CN" altLang="en-US" sz="28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, …,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必存在自然数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t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46415-CDDD-4427-B61E-E18D5E412BC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396280" y="1320262"/>
            <a:ext cx="6463051" cy="17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391400" cy="137160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幂运算的性质（续）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99140" y="2951932"/>
            <a:ext cx="7120860" cy="358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用数学归纳法 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对于任意给定的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进行归纳。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=0,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+0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所以对一切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D1070-1943-47E7-8064-8A48A39AD95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8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07169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有序 </a:t>
            </a: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元组</a:t>
            </a:r>
          </a:p>
        </p:txBody>
      </p:sp>
      <p:sp>
        <p:nvSpPr>
          <p:cNvPr id="28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3493417"/>
            <a:ext cx="8382000" cy="109120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实例 ：</a:t>
            </a:r>
            <a:r>
              <a:rPr lang="zh-CN" altLang="en-US" sz="2800" b="1" dirty="0">
                <a:latin typeface="Times New Roman" pitchFamily="18" charset="0"/>
              </a:rPr>
              <a:t>空间直角坐标系中的坐标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&lt;3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-6&gt;</a:t>
            </a:r>
            <a:r>
              <a:rPr lang="zh-CN" altLang="en-US" sz="2800" b="1" dirty="0">
                <a:latin typeface="Times New Roman" pitchFamily="18" charset="0"/>
              </a:rPr>
              <a:t>；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endParaRPr lang="en-US" altLang="zh-CN" sz="2800" b="1" i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         n </a:t>
            </a:r>
            <a:r>
              <a:rPr lang="zh-CN" altLang="en-US" sz="2800" b="1" dirty="0">
                <a:latin typeface="Times New Roman" pitchFamily="18" charset="0"/>
              </a:rPr>
              <a:t>维向量是有序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元组。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395536" y="1401316"/>
            <a:ext cx="8382000" cy="17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kern="0" dirty="0">
                <a:latin typeface="Times New Roman" pitchFamily="18" charset="0"/>
              </a:rPr>
              <a:t>  一个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有序 </a:t>
            </a:r>
            <a:r>
              <a:rPr lang="en-US" altLang="zh-CN" sz="28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 </a:t>
            </a:r>
            <a:r>
              <a:rPr lang="en-US" altLang="zh-CN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3</a:t>
            </a:r>
            <a:r>
              <a:rPr lang="en-US" altLang="zh-CN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元组 </a:t>
            </a:r>
            <a:r>
              <a:rPr lang="en-US" altLang="zh-CN" sz="2800" b="1" kern="0" dirty="0">
                <a:latin typeface="Times New Roman" pitchFamily="18" charset="0"/>
              </a:rPr>
              <a:t>&lt;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-25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-25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Times New Roman" pitchFamily="18" charset="0"/>
              </a:rPr>
              <a:t>, …, 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i="1" kern="0" baseline="-25000" dirty="0" err="1">
                <a:latin typeface="Times New Roman" pitchFamily="18" charset="0"/>
              </a:rPr>
              <a:t>n</a:t>
            </a:r>
            <a:r>
              <a:rPr lang="en-US" altLang="zh-CN" sz="2800" b="1" kern="0" dirty="0">
                <a:latin typeface="Times New Roman" pitchFamily="18" charset="0"/>
              </a:rPr>
              <a:t>&gt; </a:t>
            </a:r>
            <a:r>
              <a:rPr lang="zh-CN" altLang="en-US" sz="2800" b="1" kern="0" dirty="0">
                <a:latin typeface="Times New Roman" pitchFamily="18" charset="0"/>
              </a:rPr>
              <a:t>是一个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有序对，其中第一个元素是一个有序 </a:t>
            </a:r>
            <a:r>
              <a:rPr lang="en-US" altLang="zh-CN" sz="28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元组</a:t>
            </a:r>
            <a:r>
              <a:rPr lang="zh-CN" altLang="en-US" sz="2800" b="1" kern="0" dirty="0">
                <a:latin typeface="Times New Roman" pitchFamily="18" charset="0"/>
              </a:rPr>
              <a:t>，即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           </a:t>
            </a:r>
            <a:r>
              <a:rPr lang="en-US" altLang="zh-CN" sz="2800" b="1" kern="0" dirty="0">
                <a:latin typeface="Times New Roman" pitchFamily="18" charset="0"/>
              </a:rPr>
              <a:t>&lt;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-25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-25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Times New Roman" pitchFamily="18" charset="0"/>
              </a:rPr>
              <a:t>, …, 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i="1" kern="0" baseline="-25000" dirty="0" err="1">
                <a:latin typeface="Times New Roman" pitchFamily="18" charset="0"/>
              </a:rPr>
              <a:t>n</a:t>
            </a:r>
            <a:r>
              <a:rPr lang="en-US" altLang="zh-CN" sz="2800" b="1" kern="0" dirty="0">
                <a:latin typeface="Times New Roman" pitchFamily="18" charset="0"/>
              </a:rPr>
              <a:t>&gt; = &lt; &lt;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-25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-25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Times New Roman" pitchFamily="18" charset="0"/>
              </a:rPr>
              <a:t>, …,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i="1" kern="0" baseline="-25000" dirty="0">
                <a:latin typeface="Times New Roman" pitchFamily="18" charset="0"/>
              </a:rPr>
              <a:t>n</a:t>
            </a:r>
            <a:r>
              <a:rPr lang="en-US" altLang="zh-CN" sz="2800" b="1" kern="0" baseline="-25000" dirty="0">
                <a:latin typeface="Times New Roman" pitchFamily="18" charset="0"/>
              </a:rPr>
              <a:t>-1</a:t>
            </a:r>
            <a:r>
              <a:rPr lang="en-US" altLang="zh-CN" sz="2800" b="1" kern="0" dirty="0">
                <a:latin typeface="Times New Roman" pitchFamily="18" charset="0"/>
              </a:rPr>
              <a:t>&gt;, 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i="1" kern="0" baseline="-25000" dirty="0" err="1">
                <a:latin typeface="Times New Roman" pitchFamily="18" charset="0"/>
              </a:rPr>
              <a:t>n</a:t>
            </a:r>
            <a:r>
              <a:rPr lang="en-US" altLang="zh-CN" sz="2800" b="1" kern="0" dirty="0">
                <a:latin typeface="Times New Roman" pitchFamily="18" charset="0"/>
              </a:rPr>
              <a:t>&gt;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 </a:t>
            </a:r>
            <a:endParaRPr lang="en-US" altLang="zh-CN" sz="2800" b="1" kern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539552" y="4890864"/>
            <a:ext cx="8382000" cy="69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itchFamily="18" charset="0"/>
              </a:rPr>
              <a:t>当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itchFamily="18" charset="0"/>
              </a:rPr>
              <a:t>=1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itchFamily="18" charset="0"/>
              </a:rPr>
              <a:t>时，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itchFamily="18" charset="0"/>
              </a:rPr>
              <a:t>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itchFamily="18" charset="0"/>
              </a:rPr>
              <a:t>&gt;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itchFamily="18" charset="0"/>
              </a:rPr>
              <a:t>形式上可以看成有序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itchFamily="18" charset="0"/>
              </a:rPr>
              <a:t>元组。</a:t>
            </a:r>
            <a:endParaRPr lang="en-US" altLang="zh-CN" sz="2800" b="1" kern="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FC6334-5D29-45C6-93C4-DF2927E3F9E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70572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接上页证明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对于任意给定的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进行归纳。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=0,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×0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假设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所以对一切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06363"/>
            <a:ext cx="7632700" cy="116205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幂运算的性质（续）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7544" y="1412776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70659" name="Rectangle 13"/>
          <p:cNvSpPr>
            <a:spLocks noChangeArrowheads="1"/>
          </p:cNvSpPr>
          <p:nvPr/>
        </p:nvSpPr>
        <p:spPr bwMode="auto">
          <a:xfrm>
            <a:off x="467544" y="1916832"/>
            <a:ext cx="58277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4.2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4.3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4.13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560" y="4221088"/>
            <a:ext cx="915988" cy="40011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预 习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4797152"/>
            <a:ext cx="39604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4.3</a:t>
            </a:r>
          </a:p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4.4</a:t>
            </a:r>
          </a:p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4.5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的等价关系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CCF6F5-4E70-43FB-B7A8-86BD457C4CE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6357"/>
            <a:ext cx="8002587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关系的性质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自反性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反自反性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对称性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反对称性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传递性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F6C2C-8307-4AB5-8A6A-D2B868FBECC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自反性与反自反性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379140" y="3819326"/>
            <a:ext cx="8569325" cy="27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自反关系：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全域关系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恒等关系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小于等于关系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整除关系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反自反关系：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实数集上的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小于关系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幂集上的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真包含关系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问题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是否存在既是自反的，又是反自反的关系？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199359"/>
            <a:ext cx="8569325" cy="255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 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</a:t>
            </a:r>
            <a:r>
              <a:rPr lang="zh-CN" altLang="en-US" sz="2800" b="1" dirty="0">
                <a:latin typeface="Times New Roman" panose="02020603050405020304" pitchFamily="18" charset="0"/>
              </a:rPr>
              <a:t>的。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，关系图的每个顶点都有环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b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反自反</a:t>
            </a:r>
            <a:r>
              <a:rPr lang="zh-CN" altLang="en-US" sz="2800" b="1" dirty="0">
                <a:latin typeface="Times New Roman" panose="02020603050405020304" pitchFamily="18" charset="0"/>
              </a:rPr>
              <a:t>的。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，关系图的每个顶点都没有环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7A1261-0863-4295-891B-C76E441E7AD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68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101600"/>
            <a:ext cx="8002587" cy="1100138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52000"/>
            <a:ext cx="8229600" cy="312606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{&lt;1,1&gt;,&lt;2,2&gt;}</a:t>
            </a:r>
            <a:b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{&lt;1,1&gt;,&lt;2,2&gt;,&lt;3,3&gt;,&lt;1,2&gt;}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{&lt;1,3&gt;}</a:t>
            </a:r>
          </a:p>
        </p:txBody>
      </p:sp>
      <p:sp>
        <p:nvSpPr>
          <p:cNvPr id="288772" name="Text Box 1028"/>
          <p:cNvSpPr txBox="1">
            <a:spLocks noChangeArrowheads="1"/>
          </p:cNvSpPr>
          <p:nvPr/>
        </p:nvSpPr>
        <p:spPr bwMode="auto">
          <a:xfrm>
            <a:off x="886761" y="4007767"/>
            <a:ext cx="6767512" cy="24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答：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</a:rPr>
              <a:t>不自反，不反自反</a:t>
            </a:r>
            <a:endParaRPr lang="zh-CN" altLang="en-US" b="1" i="1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自反，不反自反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反自反，不自反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5FA8DA-B357-4882-8B04-9DBAB627230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58292"/>
            <a:ext cx="8229600" cy="94615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对称性与反对称性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330200" y="4999492"/>
            <a:ext cx="80137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对称关系：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</a:t>
            </a:r>
            <a:r>
              <a:rPr lang="zh-CN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全域关系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u="sng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恒等关系</a:t>
            </a:r>
            <a:r>
              <a:rPr lang="en-US" altLang="zh-CN" sz="2400" b="1" i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u="sng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空关系</a:t>
            </a:r>
            <a:r>
              <a:rPr lang="zh-CN" altLang="en-US" sz="2400" b="1" u="sng" dirty="0">
                <a:solidFill>
                  <a:srgbClr val="FFC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400" b="1" u="sng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反对称关系：</a:t>
            </a:r>
            <a:r>
              <a:rPr lang="zh-CN" altLang="en-US" sz="2400" b="1" u="sng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恒等关系</a:t>
            </a:r>
            <a:r>
              <a:rPr lang="en-US" altLang="zh-CN" sz="2400" b="1" i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u="sng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空关系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上的反对称关系。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0200" y="1250773"/>
            <a:ext cx="80137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 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u="sng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y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y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（关系矩阵为对称矩阵；</a:t>
            </a:r>
            <a:r>
              <a:rPr lang="zh-CN" altLang="en-US" sz="2400" b="1" u="sng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如果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两顶点之间有边，一定是一对方向相反的边）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u="sng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u="sng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u="sng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u="sng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（如果两顶点之间有边，一定只有一条有向边）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6291691"/>
            <a:ext cx="79746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zh-CN" altLang="en-US" b="1" dirty="0">
                <a:solidFill>
                  <a:srgbClr val="A50021"/>
                </a:solidFill>
              </a:rPr>
              <a:t>：</a:t>
            </a:r>
            <a:r>
              <a:rPr lang="zh-CN" altLang="en-US" b="1" dirty="0"/>
              <a:t>是否存在既是对称的，又是反对称的关系？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59597-9D54-4E86-BB12-45611F28852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29" y="56939"/>
            <a:ext cx="8002588" cy="1100138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248" y="1391338"/>
            <a:ext cx="8640960" cy="2311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{1,2,3},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都是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其中：</a:t>
            </a:r>
            <a:b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{&lt;1,1&gt;,&lt;1,2&gt;,&lt;2,1&gt;}</a:t>
            </a:r>
            <a:b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{&lt;1,2&gt;,&lt;1,3&gt;}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{&lt;1,2&gt;,&lt;2,1&gt;,&lt;1,3&gt;}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7565" y="4004746"/>
            <a:ext cx="5761037" cy="268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答：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对称、反对称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对称，不反对称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不对称，反对称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既不对称、也不反对称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3CAE9-FC90-42F8-90DC-FF9DA2237A7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7605" y="2789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</a:t>
            </a:r>
            <a:r>
              <a:rPr lang="zh-CN" altLang="en-US" b="1" dirty="0"/>
              <a:t>  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351837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定义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  </a:t>
            </a:r>
            <a:r>
              <a:rPr lang="zh-CN" altLang="en-US" b="1" dirty="0">
                <a:ea typeface="宋体" charset="-122"/>
              </a:rPr>
              <a:t>设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为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上</a:t>
            </a:r>
            <a:r>
              <a:rPr lang="zh-CN" altLang="en-US" b="1" dirty="0">
                <a:ea typeface="宋体" charset="-122"/>
              </a:rPr>
              <a:t>的关系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若 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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</a:t>
            </a:r>
            <a:r>
              <a:rPr lang="en-US" altLang="zh-CN" b="1" i="1" dirty="0" err="1">
                <a:ea typeface="宋体" charset="-122"/>
              </a:rPr>
              <a:t>y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</a:t>
            </a:r>
            <a:r>
              <a:rPr lang="en-US" altLang="zh-CN" b="1" i="1" dirty="0" err="1">
                <a:ea typeface="宋体" charset="-122"/>
              </a:rPr>
              <a:t>z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u="sng" dirty="0" err="1">
                <a:ea typeface="宋体" charset="-122"/>
              </a:rPr>
              <a:t>x</a:t>
            </a:r>
            <a:r>
              <a:rPr lang="en-US" altLang="zh-CN" b="1" u="sng" dirty="0" err="1">
                <a:ea typeface="宋体" charset="-122"/>
              </a:rPr>
              <a:t>,</a:t>
            </a:r>
            <a:r>
              <a:rPr lang="en-US" altLang="zh-CN" b="1" i="1" u="sng" dirty="0" err="1">
                <a:ea typeface="宋体" charset="-122"/>
              </a:rPr>
              <a:t>y</a:t>
            </a:r>
            <a:r>
              <a:rPr lang="en-US" altLang="zh-CN" b="1" u="sng" dirty="0" err="1">
                <a:ea typeface="宋体" charset="-122"/>
              </a:rPr>
              <a:t>,</a:t>
            </a:r>
            <a:r>
              <a:rPr lang="en-US" altLang="zh-CN" b="1" i="1" u="sng" dirty="0" err="1">
                <a:ea typeface="宋体" charset="-122"/>
              </a:rPr>
              <a:t>z</a:t>
            </a:r>
            <a:r>
              <a:rPr lang="en-US" altLang="zh-CN" b="1" u="sng" dirty="0" err="1">
                <a:ea typeface="宋体" charset="-122"/>
              </a:rPr>
              <a:t>∈</a:t>
            </a:r>
            <a:r>
              <a:rPr lang="en-US" altLang="zh-CN" b="1" i="1" u="sng" dirty="0" err="1">
                <a:ea typeface="宋体" charset="-122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∧</a:t>
            </a:r>
            <a:r>
              <a:rPr lang="en-US" altLang="zh-CN" b="1" u="sng" dirty="0">
                <a:ea typeface="宋体" charset="-122"/>
              </a:rPr>
              <a:t>&lt;</a:t>
            </a:r>
            <a:r>
              <a:rPr lang="en-US" altLang="zh-CN" b="1" i="1" u="sng" dirty="0" err="1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b="1" u="sng" dirty="0" err="1">
                <a:ea typeface="宋体" charset="-122"/>
              </a:rPr>
              <a:t>,</a:t>
            </a:r>
            <a:r>
              <a:rPr lang="en-US" altLang="zh-CN" b="1" i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u="sng" dirty="0">
                <a:ea typeface="宋体" charset="-122"/>
              </a:rPr>
              <a:t>&gt;∈</a:t>
            </a:r>
            <a:r>
              <a:rPr lang="en-US" altLang="zh-CN" b="1" i="1" u="sng" dirty="0">
                <a:ea typeface="宋体" charset="-122"/>
              </a:rPr>
              <a:t>R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∧</a:t>
            </a:r>
            <a:r>
              <a:rPr lang="en-US" altLang="zh-CN" b="1" u="sng" dirty="0">
                <a:ea typeface="宋体" charset="-122"/>
              </a:rPr>
              <a:t>&lt;</a:t>
            </a:r>
            <a:r>
              <a:rPr lang="en-US" altLang="zh-CN" b="1" i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u="sng" dirty="0" err="1">
                <a:ea typeface="宋体" charset="-122"/>
              </a:rPr>
              <a:t>,</a:t>
            </a:r>
            <a:r>
              <a:rPr lang="en-US" altLang="zh-CN" b="1" i="1" u="sng" dirty="0" err="1">
                <a:solidFill>
                  <a:srgbClr val="FF0000"/>
                </a:solidFill>
                <a:ea typeface="宋体" charset="-122"/>
              </a:rPr>
              <a:t>z</a:t>
            </a:r>
            <a:r>
              <a:rPr lang="en-US" altLang="zh-CN" b="1" u="sng" dirty="0">
                <a:ea typeface="宋体" charset="-122"/>
              </a:rPr>
              <a:t>&gt;∈</a:t>
            </a:r>
            <a:r>
              <a:rPr lang="en-US" altLang="zh-CN" b="1" i="1" u="sng" dirty="0">
                <a:ea typeface="宋体" charset="-122"/>
              </a:rPr>
              <a:t>R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→</a:t>
            </a:r>
            <a:r>
              <a:rPr lang="en-US" altLang="zh-CN" b="1" u="sng" dirty="0">
                <a:ea typeface="宋体" charset="-122"/>
              </a:rPr>
              <a:t>&lt;</a:t>
            </a:r>
            <a:r>
              <a:rPr lang="en-US" altLang="zh-CN" b="1" i="1" u="sng" dirty="0" err="1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b="1" u="sng" dirty="0" err="1">
                <a:ea typeface="宋体" charset="-122"/>
              </a:rPr>
              <a:t>,</a:t>
            </a:r>
            <a:r>
              <a:rPr lang="en-US" altLang="zh-CN" b="1" i="1" u="sng" dirty="0" err="1">
                <a:solidFill>
                  <a:srgbClr val="FF0000"/>
                </a:solidFill>
                <a:ea typeface="宋体" charset="-122"/>
              </a:rPr>
              <a:t>z</a:t>
            </a:r>
            <a:r>
              <a:rPr lang="en-US" altLang="zh-CN" b="1" u="sng" dirty="0">
                <a:ea typeface="宋体" charset="-122"/>
              </a:rPr>
              <a:t>&gt;∈</a:t>
            </a:r>
            <a:r>
              <a:rPr lang="en-US" altLang="zh-CN" b="1" i="1" u="sng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),</a:t>
            </a:r>
            <a:br>
              <a:rPr lang="en-US" altLang="zh-CN" b="1" dirty="0">
                <a:ea typeface="宋体" charset="-122"/>
              </a:rPr>
            </a:br>
            <a:r>
              <a:rPr lang="zh-CN" altLang="en-US" b="1" dirty="0">
                <a:ea typeface="宋体" charset="-122"/>
              </a:rPr>
              <a:t>则称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是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上的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传递</a:t>
            </a:r>
            <a:r>
              <a:rPr lang="zh-CN" altLang="en-US" b="1" dirty="0">
                <a:ea typeface="宋体" charset="-122"/>
              </a:rPr>
              <a:t>关系。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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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) </a:t>
            </a:r>
            <a:br>
              <a:rPr lang="en-US" altLang="zh-CN" b="1" dirty="0">
                <a:ea typeface="宋体" charset="-122"/>
              </a:rPr>
            </a:b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（ 如果顶点</a:t>
            </a:r>
            <a:r>
              <a:rPr lang="en-US" altLang="zh-CN" sz="24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b="1" baseline="-25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到</a:t>
            </a:r>
            <a:r>
              <a:rPr lang="en-US" altLang="zh-CN" sz="24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b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有边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,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顶点</a:t>
            </a:r>
            <a:r>
              <a:rPr lang="en-US" altLang="zh-CN" sz="24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b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到</a:t>
            </a:r>
            <a:r>
              <a:rPr lang="en-US" altLang="zh-CN" sz="24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b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k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有边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,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则 </a:t>
            </a:r>
            <a:r>
              <a:rPr lang="en-US" altLang="zh-CN" sz="24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b="1" baseline="-25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到</a:t>
            </a:r>
            <a:r>
              <a:rPr lang="en-US" altLang="zh-CN" sz="24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baseline="-25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k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有边）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7605" y="3718477"/>
            <a:ext cx="8351837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实例：</a:t>
            </a:r>
            <a:endParaRPr lang="zh-CN" altLang="en-US" sz="3200" b="1" i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i="1" dirty="0">
                <a:solidFill>
                  <a:schemeClr val="bg2"/>
                </a:solidFill>
                <a:ea typeface="宋体" charset="-122"/>
              </a:rPr>
              <a:t>    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上的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全域关系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E</a:t>
            </a:r>
            <a:r>
              <a:rPr lang="en-US" altLang="zh-CN" b="1" i="1" baseline="-25000" dirty="0">
                <a:solidFill>
                  <a:schemeClr val="bg2"/>
                </a:solidFill>
                <a:ea typeface="宋体" charset="-12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,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恒等关系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I</a:t>
            </a:r>
            <a:r>
              <a:rPr lang="en-US" altLang="zh-CN" b="1" i="1" baseline="-25000" dirty="0">
                <a:solidFill>
                  <a:schemeClr val="bg2"/>
                </a:solidFill>
                <a:ea typeface="宋体" charset="-122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和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空关系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  <a:sym typeface="Symbol" pitchFamily="18" charset="2"/>
              </a:rPr>
              <a:t></a:t>
            </a:r>
            <a:endParaRPr lang="zh-CN" altLang="en-US" b="1" dirty="0">
              <a:solidFill>
                <a:schemeClr val="bg2"/>
              </a:solidFill>
              <a:ea typeface="宋体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     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小于等于关系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, 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小于关系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，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整除关系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，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包含关系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，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     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真包含关系</a:t>
            </a:r>
            <a:br>
              <a:rPr lang="zh-CN" altLang="en-US" b="1" dirty="0">
                <a:solidFill>
                  <a:schemeClr val="bg2"/>
                </a:solidFill>
                <a:ea typeface="宋体" charset="-122"/>
              </a:rPr>
            </a:br>
            <a:endParaRPr lang="zh-CN" altLang="en-US" b="1" dirty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EBF4E-2CDE-49CA-8E85-05C4FE4C308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44" y="188640"/>
            <a:ext cx="8002588" cy="1100138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907" y="1322126"/>
            <a:ext cx="8435280" cy="333101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其中：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{&lt;1,1&gt;,&lt;2,2&gt;}</a:t>
            </a:r>
            <a:b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{&lt;1,2&gt;,&lt;2,3&gt;}</a:t>
            </a:r>
            <a:b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{&lt;1,3&gt;}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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539552" y="4653136"/>
            <a:ext cx="72009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上的传递关系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上的传递关系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C5819B-654E-47FF-AF2F-731CF50C748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880"/>
            <a:ext cx="7775575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关系性质的充要条件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554038" y="1340768"/>
            <a:ext cx="75819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</a:t>
            </a:r>
            <a:r>
              <a:rPr lang="zh-CN" altLang="en-US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反自反</a:t>
            </a:r>
            <a:r>
              <a:rPr lang="zh-CN" altLang="en-US" b="1" dirty="0">
                <a:latin typeface="Times New Roman" panose="02020603050405020304" pitchFamily="18" charset="0"/>
              </a:rPr>
              <a:t>当且仅当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对称</a:t>
            </a:r>
            <a:r>
              <a:rPr lang="zh-CN" altLang="en-US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反对称</a:t>
            </a:r>
            <a:r>
              <a:rPr lang="zh-CN" altLang="en-US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传递</a:t>
            </a:r>
            <a:r>
              <a:rPr lang="zh-CN" altLang="en-US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92F1D-8D9B-4145-AD94-7B91A91C88F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514"/>
            <a:ext cx="8208962" cy="108108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笛卡儿积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95536" y="1211424"/>
            <a:ext cx="811371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 dirty="0"/>
              <a:t>设</a:t>
            </a:r>
            <a:r>
              <a:rPr lang="en-US" altLang="zh-CN" b="1" i="1" dirty="0"/>
              <a:t>A</a:t>
            </a:r>
            <a:r>
              <a:rPr lang="en-US" altLang="zh-CN" b="1" dirty="0"/>
              <a:t>, </a:t>
            </a:r>
            <a:r>
              <a:rPr lang="en-US" altLang="zh-CN" b="1" i="1" dirty="0"/>
              <a:t>B</a:t>
            </a:r>
            <a:r>
              <a:rPr lang="zh-CN" altLang="en-US" b="1" dirty="0"/>
              <a:t>为集合，用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中元素为第一个元素</a:t>
            </a:r>
            <a:r>
              <a:rPr lang="zh-CN" altLang="en-US" b="1" dirty="0"/>
              <a:t>，</a:t>
            </a: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中元素为第二个元素</a:t>
            </a:r>
            <a:r>
              <a:rPr lang="zh-CN" altLang="en-US" b="1" dirty="0"/>
              <a:t>，构成有序对。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r>
              <a:rPr lang="zh-CN" altLang="en-US" b="1" dirty="0"/>
              <a:t>这样的有序对组成的集合叫做</a:t>
            </a:r>
            <a:r>
              <a:rPr lang="zh-CN" altLang="en-US" b="1" i="1" dirty="0"/>
              <a:t> </a:t>
            </a:r>
            <a:r>
              <a:rPr lang="en-US" altLang="zh-CN" b="1" i="1" dirty="0"/>
              <a:t>A</a:t>
            </a:r>
            <a:r>
              <a:rPr lang="zh-CN" altLang="en-US" b="1" dirty="0"/>
              <a:t>与</a:t>
            </a:r>
            <a:r>
              <a:rPr lang="en-US" altLang="zh-CN" b="1" i="1" dirty="0"/>
              <a:t>B 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笛卡儿积</a:t>
            </a:r>
            <a:r>
              <a:rPr lang="zh-CN" altLang="en-US" b="1" dirty="0"/>
              <a:t>，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3300"/>
                </a:solidFill>
              </a:rPr>
              <a:t>    </a:t>
            </a:r>
            <a:r>
              <a:rPr lang="zh-CN" altLang="en-US" b="1" dirty="0"/>
              <a:t>记作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/>
              <a:t>B</a:t>
            </a:r>
            <a:r>
              <a:rPr lang="zh-CN" altLang="en-US" b="1" dirty="0"/>
              <a:t>， 即 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/>
              <a:t>B </a:t>
            </a:r>
            <a:r>
              <a:rPr lang="en-US" altLang="zh-CN" b="1" dirty="0"/>
              <a:t>={ 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 | 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sym typeface="Symbol" pitchFamily="18" charset="2"/>
              </a:rPr>
              <a:t></a:t>
            </a:r>
            <a:r>
              <a:rPr lang="en-US" altLang="zh-CN" b="1" i="1" dirty="0" err="1"/>
              <a:t>A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 </a:t>
            </a:r>
            <a:r>
              <a:rPr lang="en-US" altLang="zh-CN" b="1" i="1" dirty="0" err="1"/>
              <a:t>y</a:t>
            </a:r>
            <a:r>
              <a:rPr lang="en-US" altLang="zh-CN" b="1" dirty="0" err="1">
                <a:sym typeface="Symbol" pitchFamily="18" charset="2"/>
              </a:rPr>
              <a:t></a:t>
            </a:r>
            <a:r>
              <a:rPr lang="en-US" altLang="zh-CN" b="1" i="1" dirty="0" err="1"/>
              <a:t>B</a:t>
            </a:r>
            <a:r>
              <a:rPr lang="en-US" altLang="zh-CN" b="1" i="1" dirty="0"/>
              <a:t> </a:t>
            </a:r>
            <a:r>
              <a:rPr lang="en-US" altLang="zh-CN" b="1" dirty="0"/>
              <a:t>}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1002" y="3318914"/>
            <a:ext cx="8113712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40000"/>
              </a:lnSpc>
              <a:spcBef>
                <a:spcPct val="40000"/>
              </a:spcBef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例</a:t>
            </a:r>
            <a:r>
              <a:rPr lang="en-US" altLang="zh-CN" b="1" dirty="0">
                <a:solidFill>
                  <a:schemeClr val="bg2"/>
                </a:solidFill>
              </a:rPr>
              <a:t>2  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={1,2,3}, 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={</a:t>
            </a:r>
            <a:r>
              <a:rPr lang="en-US" altLang="zh-CN" b="1" i="1" dirty="0" err="1">
                <a:solidFill>
                  <a:schemeClr val="bg2"/>
                </a:solidFill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</a:rPr>
              <a:t>c</a:t>
            </a:r>
            <a:r>
              <a:rPr lang="en-US" altLang="zh-CN" b="1" dirty="0">
                <a:solidFill>
                  <a:schemeClr val="bg2"/>
                </a:solidFill>
              </a:rPr>
              <a:t>}</a:t>
            </a:r>
            <a:r>
              <a:rPr lang="zh-CN" altLang="en-US" b="1" dirty="0">
                <a:solidFill>
                  <a:schemeClr val="bg2"/>
                </a:solidFill>
              </a:rPr>
              <a:t>，求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zh-CN" altLang="en-US" b="1" dirty="0">
                <a:solidFill>
                  <a:schemeClr val="bg2"/>
                </a:solidFill>
              </a:rPr>
              <a:t>和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i="1" dirty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i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9900"/>
                </a:solidFill>
              </a:rPr>
              <a:t>={&lt;1,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</a:rPr>
              <a:t>&gt;,&lt;1,</a:t>
            </a:r>
            <a:r>
              <a:rPr lang="en-US" altLang="zh-CN" b="1" i="1" dirty="0">
                <a:solidFill>
                  <a:srgbClr val="009900"/>
                </a:solidFill>
              </a:rPr>
              <a:t>b</a:t>
            </a:r>
            <a:r>
              <a:rPr lang="en-US" altLang="zh-CN" b="1" dirty="0">
                <a:solidFill>
                  <a:srgbClr val="009900"/>
                </a:solidFill>
              </a:rPr>
              <a:t>&gt;,&lt;1,</a:t>
            </a:r>
            <a:r>
              <a:rPr lang="en-US" altLang="zh-CN" b="1" i="1" dirty="0">
                <a:solidFill>
                  <a:srgbClr val="009900"/>
                </a:solidFill>
              </a:rPr>
              <a:t>c</a:t>
            </a:r>
            <a:r>
              <a:rPr lang="en-US" altLang="zh-CN" b="1" dirty="0">
                <a:solidFill>
                  <a:srgbClr val="009900"/>
                </a:solidFill>
              </a:rPr>
              <a:t>&gt;,&lt;2,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</a:rPr>
              <a:t>&gt;,&lt;2,</a:t>
            </a:r>
            <a:r>
              <a:rPr lang="en-US" altLang="zh-CN" b="1" i="1" dirty="0">
                <a:solidFill>
                  <a:srgbClr val="009900"/>
                </a:solidFill>
              </a:rPr>
              <a:t>b</a:t>
            </a:r>
            <a:r>
              <a:rPr lang="en-US" altLang="zh-CN" b="1" dirty="0">
                <a:solidFill>
                  <a:srgbClr val="009900"/>
                </a:solidFill>
              </a:rPr>
              <a:t>&gt;,&lt;2,</a:t>
            </a:r>
            <a:r>
              <a:rPr lang="en-US" altLang="zh-CN" b="1" i="1" dirty="0">
                <a:solidFill>
                  <a:srgbClr val="009900"/>
                </a:solidFill>
              </a:rPr>
              <a:t>c</a:t>
            </a:r>
            <a:r>
              <a:rPr lang="en-US" altLang="zh-CN" b="1" dirty="0">
                <a:solidFill>
                  <a:srgbClr val="009900"/>
                </a:solidFill>
              </a:rPr>
              <a:t>&gt;, 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9900"/>
                </a:solidFill>
              </a:rPr>
              <a:t>              &lt;3,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</a:rPr>
              <a:t>&gt;,&lt;3,</a:t>
            </a:r>
            <a:r>
              <a:rPr lang="en-US" altLang="zh-CN" b="1" i="1" dirty="0">
                <a:solidFill>
                  <a:srgbClr val="009900"/>
                </a:solidFill>
              </a:rPr>
              <a:t>b</a:t>
            </a:r>
            <a:r>
              <a:rPr lang="en-US" altLang="zh-CN" b="1" dirty="0">
                <a:solidFill>
                  <a:srgbClr val="009900"/>
                </a:solidFill>
              </a:rPr>
              <a:t>&gt;,&lt;3,</a:t>
            </a:r>
            <a:r>
              <a:rPr lang="en-US" altLang="zh-CN" b="1" i="1" dirty="0">
                <a:solidFill>
                  <a:srgbClr val="009900"/>
                </a:solidFill>
              </a:rPr>
              <a:t>c</a:t>
            </a:r>
            <a:r>
              <a:rPr lang="en-US" altLang="zh-CN" b="1" dirty="0">
                <a:solidFill>
                  <a:srgbClr val="009900"/>
                </a:solidFill>
              </a:rPr>
              <a:t>&gt;} 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i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9900"/>
                </a:solidFill>
              </a:rPr>
              <a:t>={&lt;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</a:rPr>
              <a:t>,1&gt;,&lt;</a:t>
            </a:r>
            <a:r>
              <a:rPr lang="en-US" altLang="zh-CN" b="1" i="1" dirty="0">
                <a:solidFill>
                  <a:srgbClr val="009900"/>
                </a:solidFill>
              </a:rPr>
              <a:t>b</a:t>
            </a:r>
            <a:r>
              <a:rPr lang="en-US" altLang="zh-CN" b="1" dirty="0">
                <a:solidFill>
                  <a:srgbClr val="009900"/>
                </a:solidFill>
              </a:rPr>
              <a:t>,1&gt;,&lt;</a:t>
            </a:r>
            <a:r>
              <a:rPr lang="en-US" altLang="zh-CN" b="1" i="1" dirty="0">
                <a:solidFill>
                  <a:srgbClr val="009900"/>
                </a:solidFill>
              </a:rPr>
              <a:t>c</a:t>
            </a:r>
            <a:r>
              <a:rPr lang="en-US" altLang="zh-CN" b="1" dirty="0">
                <a:solidFill>
                  <a:srgbClr val="009900"/>
                </a:solidFill>
              </a:rPr>
              <a:t>,1&gt;,&lt;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</a:rPr>
              <a:t>,2&gt;,&lt;</a:t>
            </a:r>
            <a:r>
              <a:rPr lang="en-US" altLang="zh-CN" b="1" i="1" dirty="0">
                <a:solidFill>
                  <a:srgbClr val="009900"/>
                </a:solidFill>
              </a:rPr>
              <a:t>b</a:t>
            </a:r>
            <a:r>
              <a:rPr lang="en-US" altLang="zh-CN" b="1" dirty="0">
                <a:solidFill>
                  <a:srgbClr val="009900"/>
                </a:solidFill>
              </a:rPr>
              <a:t>,2&gt;,&lt;</a:t>
            </a:r>
            <a:r>
              <a:rPr lang="en-US" altLang="zh-CN" b="1" i="1" dirty="0">
                <a:solidFill>
                  <a:srgbClr val="009900"/>
                </a:solidFill>
              </a:rPr>
              <a:t>c</a:t>
            </a:r>
            <a:r>
              <a:rPr lang="en-US" altLang="zh-CN" b="1" dirty="0">
                <a:solidFill>
                  <a:srgbClr val="009900"/>
                </a:solidFill>
              </a:rPr>
              <a:t>,2&gt;,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9900"/>
                </a:solidFill>
              </a:rPr>
              <a:t>             &lt;</a:t>
            </a:r>
            <a:r>
              <a:rPr lang="en-US" altLang="zh-CN" b="1" i="1" dirty="0">
                <a:solidFill>
                  <a:srgbClr val="009900"/>
                </a:solidFill>
              </a:rPr>
              <a:t>a</a:t>
            </a:r>
            <a:r>
              <a:rPr lang="en-US" altLang="zh-CN" b="1" dirty="0">
                <a:solidFill>
                  <a:srgbClr val="009900"/>
                </a:solidFill>
              </a:rPr>
              <a:t>,3&gt;, &lt;</a:t>
            </a:r>
            <a:r>
              <a:rPr lang="en-US" altLang="zh-CN" b="1" i="1" dirty="0">
                <a:solidFill>
                  <a:srgbClr val="009900"/>
                </a:solidFill>
              </a:rPr>
              <a:t>b</a:t>
            </a:r>
            <a:r>
              <a:rPr lang="en-US" altLang="zh-CN" b="1" dirty="0">
                <a:solidFill>
                  <a:srgbClr val="009900"/>
                </a:solidFill>
              </a:rPr>
              <a:t>,3&gt;,&lt;</a:t>
            </a:r>
            <a:r>
              <a:rPr lang="en-US" altLang="zh-CN" b="1" i="1" dirty="0">
                <a:solidFill>
                  <a:srgbClr val="009900"/>
                </a:solidFill>
              </a:rPr>
              <a:t>c</a:t>
            </a:r>
            <a:r>
              <a:rPr lang="en-US" altLang="zh-CN" b="1" dirty="0">
                <a:solidFill>
                  <a:srgbClr val="009900"/>
                </a:solidFill>
              </a:rPr>
              <a:t>,3&gt;}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1002" y="5936135"/>
            <a:ext cx="3484934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40000"/>
              </a:lnSpc>
              <a:spcBef>
                <a:spcPct val="40000"/>
              </a:spcBef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例</a:t>
            </a:r>
            <a:r>
              <a:rPr lang="en-US" altLang="zh-CN" b="1" dirty="0">
                <a:solidFill>
                  <a:schemeClr val="bg2"/>
                </a:solidFill>
              </a:rPr>
              <a:t>3 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={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</a:rPr>
              <a:t>},    </a:t>
            </a:r>
            <a:r>
              <a:rPr lang="en-US" altLang="zh-CN" b="1" i="1" dirty="0">
                <a:solidFill>
                  <a:schemeClr val="bg2"/>
                </a:solidFill>
              </a:rPr>
              <a:t>P</a:t>
            </a:r>
            <a:r>
              <a:rPr lang="en-US" altLang="zh-CN" b="1" dirty="0">
                <a:solidFill>
                  <a:schemeClr val="bg2"/>
                </a:solidFill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)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</a:rPr>
              <a:t>A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79912" y="5936135"/>
            <a:ext cx="3456384" cy="62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40000"/>
              </a:lnSpc>
              <a:spcBef>
                <a:spcPct val="40000"/>
              </a:spcBef>
              <a:defRPr/>
            </a:pPr>
            <a:r>
              <a:rPr lang="en-US" altLang="zh-CN" b="1" dirty="0">
                <a:solidFill>
                  <a:srgbClr val="009900"/>
                </a:solidFill>
              </a:rPr>
              <a:t>={&lt;</a:t>
            </a:r>
            <a:r>
              <a:rPr lang="en-US" altLang="zh-CN" b="1" dirty="0">
                <a:solidFill>
                  <a:srgbClr val="009900"/>
                </a:solidFill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rgbClr val="009900"/>
                </a:solidFill>
              </a:rPr>
              <a:t>,</a:t>
            </a:r>
            <a:r>
              <a:rPr lang="en-US" altLang="zh-CN" b="1" dirty="0">
                <a:solidFill>
                  <a:srgbClr val="009900"/>
                </a:solidFill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rgbClr val="009900"/>
                </a:solidFill>
              </a:rPr>
              <a:t>&gt;, &lt;{</a:t>
            </a:r>
            <a:r>
              <a:rPr lang="en-US" altLang="zh-CN" b="1" dirty="0">
                <a:solidFill>
                  <a:srgbClr val="009900"/>
                </a:solidFill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rgbClr val="009900"/>
                </a:solidFill>
              </a:rPr>
              <a:t>},</a:t>
            </a:r>
            <a:r>
              <a:rPr lang="en-US" altLang="zh-CN" b="1" dirty="0">
                <a:solidFill>
                  <a:srgbClr val="009900"/>
                </a:solidFill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rgbClr val="009900"/>
                </a:solidFill>
              </a:rPr>
              <a:t>&gt;}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30868C-AE6F-4D35-B432-9DDA1D02565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921625" cy="7921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关系性质判别</a:t>
            </a:r>
          </a:p>
        </p:txBody>
      </p:sp>
      <p:graphicFrame>
        <p:nvGraphicFramePr>
          <p:cNvPr id="292905" name="Group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124016"/>
              </p:ext>
            </p:extLst>
          </p:nvPr>
        </p:nvGraphicFramePr>
        <p:xfrm>
          <a:off x="323528" y="1492250"/>
          <a:ext cx="8640763" cy="4389437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自反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反自反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对称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反对称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传递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表达式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5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关系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矩阵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主对角线元素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全是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矩阵是对称矩阵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所在位置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关系图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每个顶点都有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如果两个顶点之间有边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是一对方向相反的边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无单边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如果两点之间有边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是一条单向边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无双向边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如果顶点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有边，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有边</a:t>
                      </a:r>
                      <a:r>
                        <a:rPr kumimoji="0" lang="zh-CN" altLang="en-US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则从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到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有边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59575" y="61500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A8D9D3-B3DB-4815-9ED6-0EE8AC77A29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2166" y="-61912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382166" y="1407318"/>
            <a:ext cx="7920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判断下图中关系的性质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并说明理由。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55650" y="5013325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不自反，反自反；不对称，反对称；传递。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01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5"/>
          <a:stretch>
            <a:fillRect/>
          </a:stretch>
        </p:blipFill>
        <p:spPr bwMode="auto">
          <a:xfrm>
            <a:off x="827088" y="2060575"/>
            <a:ext cx="740886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755650" y="4313238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bg2"/>
                </a:solidFill>
              </a:rPr>
              <a:t>不自反也不反自反；对称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</a:rPr>
              <a:t>不反对称；不传递。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755650" y="580548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</a:rPr>
              <a:t>自反，不反自反；不对称，反对称；不传递。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/>
      <p:bldP spid="29389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12C009-633D-485D-9489-E61B7C23E0D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>
          <a:xfrm>
            <a:off x="411163" y="-26988"/>
            <a:ext cx="8229600" cy="1371601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自反性证明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560" y="1519238"/>
            <a:ext cx="7381875" cy="1825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上自反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任取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……………..….…….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推理过程                         结论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65944" y="3645102"/>
            <a:ext cx="792003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上自反。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1630" y="4254500"/>
            <a:ext cx="792003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证：任取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上是自反的。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2D0B46-DD3C-4888-A0C3-674FC5046A9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对称性证明</a:t>
            </a: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539750" y="1526382"/>
            <a:ext cx="7921625" cy="18288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上对称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……………..….…….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  推理过程                       结论</a:t>
            </a: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468313" y="3548758"/>
            <a:ext cx="748823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上对称。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3" y="4161434"/>
            <a:ext cx="74882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证：任取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上是对称的。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11596A-9BD7-48F7-B882-7C4A51A25FF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08963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反对称性证明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50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40060" y="1443038"/>
            <a:ext cx="7723188" cy="1825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上反对称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     &lt;x,y&gt;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y,x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latin typeface="Times New Roman" panose="02020603050405020304" pitchFamily="18" charset="0"/>
              </a:rPr>
              <a:t> ………..……….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x=y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                      推理过程            结论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31986" y="3453607"/>
            <a:ext cx="82804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上反对称。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6400" y="4013994"/>
            <a:ext cx="82804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证：任取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y, 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x=y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上是反对称的。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E1DC9-CA8B-4866-93E5-75FB39C5AFF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97595" y="148754"/>
            <a:ext cx="8207375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传递性证明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950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77565" y="1414463"/>
            <a:ext cx="7723187" cy="1825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上传递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…..……….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 推理过程             结论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73125" y="3441824"/>
            <a:ext cx="81375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上传递。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9275" y="4027860"/>
            <a:ext cx="81375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证：任取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y,z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  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上是传递的。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B0D4B-5219-46FC-BDC4-7B9751CB292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0778" y="163898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运算与性质的关系</a:t>
            </a:r>
          </a:p>
        </p:txBody>
      </p:sp>
      <p:grpSp>
        <p:nvGrpSpPr>
          <p:cNvPr id="99332" name="Group 73"/>
          <p:cNvGrpSpPr>
            <a:grpSpLocks/>
          </p:cNvGrpSpPr>
          <p:nvPr/>
        </p:nvGrpSpPr>
        <p:grpSpPr bwMode="auto">
          <a:xfrm>
            <a:off x="395536" y="2060848"/>
            <a:ext cx="8075613" cy="3708400"/>
            <a:chOff x="330" y="1480"/>
            <a:chExt cx="5087" cy="2336"/>
          </a:xfrm>
        </p:grpSpPr>
        <p:sp>
          <p:nvSpPr>
            <p:cNvPr id="99333" name="Rectangle 4"/>
            <p:cNvSpPr>
              <a:spLocks noChangeArrowheads="1"/>
            </p:cNvSpPr>
            <p:nvPr/>
          </p:nvSpPr>
          <p:spPr bwMode="auto">
            <a:xfrm>
              <a:off x="4590" y="3303"/>
              <a:ext cx="827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34" name="Rectangle 5"/>
            <p:cNvSpPr>
              <a:spLocks noChangeArrowheads="1"/>
            </p:cNvSpPr>
            <p:nvPr/>
          </p:nvSpPr>
          <p:spPr bwMode="auto">
            <a:xfrm>
              <a:off x="3681" y="3303"/>
              <a:ext cx="909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35" name="Rectangle 6"/>
            <p:cNvSpPr>
              <a:spLocks noChangeArrowheads="1"/>
            </p:cNvSpPr>
            <p:nvPr/>
          </p:nvSpPr>
          <p:spPr bwMode="auto">
            <a:xfrm>
              <a:off x="2881" y="3303"/>
              <a:ext cx="800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36" name="Rectangle 7"/>
            <p:cNvSpPr>
              <a:spLocks noChangeArrowheads="1"/>
            </p:cNvSpPr>
            <p:nvPr/>
          </p:nvSpPr>
          <p:spPr bwMode="auto">
            <a:xfrm>
              <a:off x="1942" y="3303"/>
              <a:ext cx="939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37" name="Rectangle 8"/>
            <p:cNvSpPr>
              <a:spLocks noChangeArrowheads="1"/>
            </p:cNvSpPr>
            <p:nvPr/>
          </p:nvSpPr>
          <p:spPr bwMode="auto">
            <a:xfrm>
              <a:off x="1170" y="3303"/>
              <a:ext cx="772" cy="399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38" name="Rectangle 9"/>
            <p:cNvSpPr>
              <a:spLocks noChangeArrowheads="1"/>
            </p:cNvSpPr>
            <p:nvPr/>
          </p:nvSpPr>
          <p:spPr bwMode="auto">
            <a:xfrm>
              <a:off x="340" y="3303"/>
              <a:ext cx="830" cy="399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∘</a:t>
              </a: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39" name="Rectangle 10"/>
            <p:cNvSpPr>
              <a:spLocks noChangeArrowheads="1"/>
            </p:cNvSpPr>
            <p:nvPr/>
          </p:nvSpPr>
          <p:spPr bwMode="auto">
            <a:xfrm>
              <a:off x="4590" y="2942"/>
              <a:ext cx="827" cy="361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0" name="Rectangle 11"/>
            <p:cNvSpPr>
              <a:spLocks noChangeArrowheads="1"/>
            </p:cNvSpPr>
            <p:nvPr/>
          </p:nvSpPr>
          <p:spPr bwMode="auto">
            <a:xfrm>
              <a:off x="3681" y="2942"/>
              <a:ext cx="90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1" name="Rectangle 12"/>
            <p:cNvSpPr>
              <a:spLocks noChangeArrowheads="1"/>
            </p:cNvSpPr>
            <p:nvPr/>
          </p:nvSpPr>
          <p:spPr bwMode="auto">
            <a:xfrm>
              <a:off x="2881" y="2942"/>
              <a:ext cx="800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2" name="Rectangle 13"/>
            <p:cNvSpPr>
              <a:spLocks noChangeArrowheads="1"/>
            </p:cNvSpPr>
            <p:nvPr/>
          </p:nvSpPr>
          <p:spPr bwMode="auto">
            <a:xfrm>
              <a:off x="1942" y="2942"/>
              <a:ext cx="93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3" name="Rectangle 14"/>
            <p:cNvSpPr>
              <a:spLocks noChangeArrowheads="1"/>
            </p:cNvSpPr>
            <p:nvPr/>
          </p:nvSpPr>
          <p:spPr bwMode="auto">
            <a:xfrm>
              <a:off x="1170" y="2942"/>
              <a:ext cx="772" cy="361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4" name="Rectangle 15"/>
            <p:cNvSpPr>
              <a:spLocks noChangeArrowheads="1"/>
            </p:cNvSpPr>
            <p:nvPr/>
          </p:nvSpPr>
          <p:spPr bwMode="auto">
            <a:xfrm>
              <a:off x="340" y="2942"/>
              <a:ext cx="830" cy="361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99345" name="Rectangle 16"/>
            <p:cNvSpPr>
              <a:spLocks noChangeArrowheads="1"/>
            </p:cNvSpPr>
            <p:nvPr/>
          </p:nvSpPr>
          <p:spPr bwMode="auto">
            <a:xfrm>
              <a:off x="4590" y="2582"/>
              <a:ext cx="827" cy="360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6" name="Rectangle 17"/>
            <p:cNvSpPr>
              <a:spLocks noChangeArrowheads="1"/>
            </p:cNvSpPr>
            <p:nvPr/>
          </p:nvSpPr>
          <p:spPr bwMode="auto">
            <a:xfrm>
              <a:off x="3681" y="2582"/>
              <a:ext cx="909" cy="360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7" name="Rectangle 18"/>
            <p:cNvSpPr>
              <a:spLocks noChangeArrowheads="1"/>
            </p:cNvSpPr>
            <p:nvPr/>
          </p:nvSpPr>
          <p:spPr bwMode="auto">
            <a:xfrm>
              <a:off x="2881" y="2582"/>
              <a:ext cx="800" cy="360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8" name="Rectangle 19"/>
            <p:cNvSpPr>
              <a:spLocks noChangeArrowheads="1"/>
            </p:cNvSpPr>
            <p:nvPr/>
          </p:nvSpPr>
          <p:spPr bwMode="auto">
            <a:xfrm>
              <a:off x="1942" y="2582"/>
              <a:ext cx="939" cy="360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49" name="Rectangle 20"/>
            <p:cNvSpPr>
              <a:spLocks noChangeArrowheads="1"/>
            </p:cNvSpPr>
            <p:nvPr/>
          </p:nvSpPr>
          <p:spPr bwMode="auto">
            <a:xfrm>
              <a:off x="1170" y="2582"/>
              <a:ext cx="772" cy="360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0" name="Rectangle 21"/>
            <p:cNvSpPr>
              <a:spLocks noChangeArrowheads="1"/>
            </p:cNvSpPr>
            <p:nvPr/>
          </p:nvSpPr>
          <p:spPr bwMode="auto">
            <a:xfrm>
              <a:off x="340" y="2582"/>
              <a:ext cx="830" cy="360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∪</a:t>
              </a: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51" name="Rectangle 22"/>
            <p:cNvSpPr>
              <a:spLocks noChangeArrowheads="1"/>
            </p:cNvSpPr>
            <p:nvPr/>
          </p:nvSpPr>
          <p:spPr bwMode="auto">
            <a:xfrm>
              <a:off x="4590" y="2221"/>
              <a:ext cx="827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2" name="Rectangle 23"/>
            <p:cNvSpPr>
              <a:spLocks noChangeArrowheads="1"/>
            </p:cNvSpPr>
            <p:nvPr/>
          </p:nvSpPr>
          <p:spPr bwMode="auto">
            <a:xfrm>
              <a:off x="3681" y="2221"/>
              <a:ext cx="90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3" name="Rectangle 24"/>
            <p:cNvSpPr>
              <a:spLocks noChangeArrowheads="1"/>
            </p:cNvSpPr>
            <p:nvPr/>
          </p:nvSpPr>
          <p:spPr bwMode="auto">
            <a:xfrm>
              <a:off x="2881" y="2221"/>
              <a:ext cx="800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4" name="Rectangle 25"/>
            <p:cNvSpPr>
              <a:spLocks noChangeArrowheads="1"/>
            </p:cNvSpPr>
            <p:nvPr/>
          </p:nvSpPr>
          <p:spPr bwMode="auto">
            <a:xfrm>
              <a:off x="1942" y="2221"/>
              <a:ext cx="93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5" name="Rectangle 26"/>
            <p:cNvSpPr>
              <a:spLocks noChangeArrowheads="1"/>
            </p:cNvSpPr>
            <p:nvPr/>
          </p:nvSpPr>
          <p:spPr bwMode="auto">
            <a:xfrm>
              <a:off x="1170" y="2221"/>
              <a:ext cx="772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6" name="Rectangle 27"/>
            <p:cNvSpPr>
              <a:spLocks noChangeArrowheads="1"/>
            </p:cNvSpPr>
            <p:nvPr/>
          </p:nvSpPr>
          <p:spPr bwMode="auto">
            <a:xfrm>
              <a:off x="340" y="2221"/>
              <a:ext cx="830" cy="361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∩</a:t>
              </a: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57" name="Rectangle 28"/>
            <p:cNvSpPr>
              <a:spLocks noChangeArrowheads="1"/>
            </p:cNvSpPr>
            <p:nvPr/>
          </p:nvSpPr>
          <p:spPr bwMode="auto">
            <a:xfrm>
              <a:off x="4590" y="1856"/>
              <a:ext cx="827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8" name="Rectangle 29"/>
            <p:cNvSpPr>
              <a:spLocks noChangeArrowheads="1"/>
            </p:cNvSpPr>
            <p:nvPr/>
          </p:nvSpPr>
          <p:spPr bwMode="auto">
            <a:xfrm>
              <a:off x="3681" y="1856"/>
              <a:ext cx="909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59" name="Rectangle 30"/>
            <p:cNvSpPr>
              <a:spLocks noChangeArrowheads="1"/>
            </p:cNvSpPr>
            <p:nvPr/>
          </p:nvSpPr>
          <p:spPr bwMode="auto">
            <a:xfrm>
              <a:off x="2881" y="1856"/>
              <a:ext cx="800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60" name="Rectangle 31"/>
            <p:cNvSpPr>
              <a:spLocks noChangeArrowheads="1"/>
            </p:cNvSpPr>
            <p:nvPr/>
          </p:nvSpPr>
          <p:spPr bwMode="auto">
            <a:xfrm>
              <a:off x="1942" y="1856"/>
              <a:ext cx="939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61" name="Rectangle 32"/>
            <p:cNvSpPr>
              <a:spLocks noChangeArrowheads="1"/>
            </p:cNvSpPr>
            <p:nvPr/>
          </p:nvSpPr>
          <p:spPr bwMode="auto">
            <a:xfrm>
              <a:off x="1170" y="1856"/>
              <a:ext cx="772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62" name="Rectangle 33"/>
            <p:cNvSpPr>
              <a:spLocks noChangeArrowheads="1"/>
            </p:cNvSpPr>
            <p:nvPr/>
          </p:nvSpPr>
          <p:spPr bwMode="auto">
            <a:xfrm>
              <a:off x="340" y="1856"/>
              <a:ext cx="830" cy="365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baseline="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baseline="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sz="24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9363" name="Rectangle 34"/>
            <p:cNvSpPr>
              <a:spLocks noChangeArrowheads="1"/>
            </p:cNvSpPr>
            <p:nvPr/>
          </p:nvSpPr>
          <p:spPr bwMode="auto">
            <a:xfrm>
              <a:off x="4590" y="1480"/>
              <a:ext cx="827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传递性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64" name="Rectangle 35"/>
            <p:cNvSpPr>
              <a:spLocks noChangeArrowheads="1"/>
            </p:cNvSpPr>
            <p:nvPr/>
          </p:nvSpPr>
          <p:spPr bwMode="auto">
            <a:xfrm>
              <a:off x="3681" y="1480"/>
              <a:ext cx="909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反对称性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65" name="Rectangle 36"/>
            <p:cNvSpPr>
              <a:spLocks noChangeArrowheads="1"/>
            </p:cNvSpPr>
            <p:nvPr/>
          </p:nvSpPr>
          <p:spPr bwMode="auto">
            <a:xfrm>
              <a:off x="2881" y="1480"/>
              <a:ext cx="800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对称性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66" name="Rectangle 37"/>
            <p:cNvSpPr>
              <a:spLocks noChangeArrowheads="1"/>
            </p:cNvSpPr>
            <p:nvPr/>
          </p:nvSpPr>
          <p:spPr bwMode="auto">
            <a:xfrm>
              <a:off x="1942" y="1480"/>
              <a:ext cx="939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反自反性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67" name="Rectangle 38"/>
            <p:cNvSpPr>
              <a:spLocks noChangeArrowheads="1"/>
            </p:cNvSpPr>
            <p:nvPr/>
          </p:nvSpPr>
          <p:spPr bwMode="auto">
            <a:xfrm>
              <a:off x="1170" y="1480"/>
              <a:ext cx="772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自反性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9368" name="Rectangle 39"/>
            <p:cNvSpPr>
              <a:spLocks noChangeArrowheads="1"/>
            </p:cNvSpPr>
            <p:nvPr/>
          </p:nvSpPr>
          <p:spPr bwMode="auto">
            <a:xfrm>
              <a:off x="340" y="1480"/>
              <a:ext cx="830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369" name="Line 40"/>
            <p:cNvSpPr>
              <a:spLocks noChangeShapeType="1"/>
            </p:cNvSpPr>
            <p:nvPr/>
          </p:nvSpPr>
          <p:spPr bwMode="auto">
            <a:xfrm>
              <a:off x="340" y="1480"/>
              <a:ext cx="507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0" name="Line 41"/>
            <p:cNvSpPr>
              <a:spLocks noChangeShapeType="1"/>
            </p:cNvSpPr>
            <p:nvPr/>
          </p:nvSpPr>
          <p:spPr bwMode="auto">
            <a:xfrm>
              <a:off x="340" y="3702"/>
              <a:ext cx="507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1" name="Line 42"/>
            <p:cNvSpPr>
              <a:spLocks noChangeShapeType="1"/>
            </p:cNvSpPr>
            <p:nvPr/>
          </p:nvSpPr>
          <p:spPr bwMode="auto">
            <a:xfrm>
              <a:off x="340" y="1480"/>
              <a:ext cx="0" cy="22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2" name="Line 43"/>
            <p:cNvSpPr>
              <a:spLocks noChangeShapeType="1"/>
            </p:cNvSpPr>
            <p:nvPr/>
          </p:nvSpPr>
          <p:spPr bwMode="auto">
            <a:xfrm>
              <a:off x="5417" y="1480"/>
              <a:ext cx="0" cy="22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3" name="Line 44"/>
            <p:cNvSpPr>
              <a:spLocks noChangeShapeType="1"/>
            </p:cNvSpPr>
            <p:nvPr/>
          </p:nvSpPr>
          <p:spPr bwMode="auto">
            <a:xfrm>
              <a:off x="340" y="1856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4" name="Line 45"/>
            <p:cNvSpPr>
              <a:spLocks noChangeShapeType="1"/>
            </p:cNvSpPr>
            <p:nvPr/>
          </p:nvSpPr>
          <p:spPr bwMode="auto">
            <a:xfrm>
              <a:off x="1170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5" name="Line 46"/>
            <p:cNvSpPr>
              <a:spLocks noChangeShapeType="1"/>
            </p:cNvSpPr>
            <p:nvPr/>
          </p:nvSpPr>
          <p:spPr bwMode="auto">
            <a:xfrm>
              <a:off x="1942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6" name="Line 47"/>
            <p:cNvSpPr>
              <a:spLocks noChangeShapeType="1"/>
            </p:cNvSpPr>
            <p:nvPr/>
          </p:nvSpPr>
          <p:spPr bwMode="auto">
            <a:xfrm>
              <a:off x="2881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7" name="Line 48"/>
            <p:cNvSpPr>
              <a:spLocks noChangeShapeType="1"/>
            </p:cNvSpPr>
            <p:nvPr/>
          </p:nvSpPr>
          <p:spPr bwMode="auto">
            <a:xfrm>
              <a:off x="3681" y="1594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Line 49"/>
            <p:cNvSpPr>
              <a:spLocks noChangeShapeType="1"/>
            </p:cNvSpPr>
            <p:nvPr/>
          </p:nvSpPr>
          <p:spPr bwMode="auto">
            <a:xfrm>
              <a:off x="4590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9" name="Line 50"/>
            <p:cNvSpPr>
              <a:spLocks noChangeShapeType="1"/>
            </p:cNvSpPr>
            <p:nvPr/>
          </p:nvSpPr>
          <p:spPr bwMode="auto">
            <a:xfrm>
              <a:off x="340" y="2221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0" name="Line 51"/>
            <p:cNvSpPr>
              <a:spLocks noChangeShapeType="1"/>
            </p:cNvSpPr>
            <p:nvPr/>
          </p:nvSpPr>
          <p:spPr bwMode="auto">
            <a:xfrm>
              <a:off x="340" y="2582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1" name="Line 52"/>
            <p:cNvSpPr>
              <a:spLocks noChangeShapeType="1"/>
            </p:cNvSpPr>
            <p:nvPr/>
          </p:nvSpPr>
          <p:spPr bwMode="auto">
            <a:xfrm>
              <a:off x="340" y="2942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2" name="Line 53"/>
            <p:cNvSpPr>
              <a:spLocks noChangeShapeType="1"/>
            </p:cNvSpPr>
            <p:nvPr/>
          </p:nvSpPr>
          <p:spPr bwMode="auto">
            <a:xfrm>
              <a:off x="340" y="3303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3" name="Text Box 70"/>
            <p:cNvSpPr txBox="1">
              <a:spLocks noChangeArrowheads="1"/>
            </p:cNvSpPr>
            <p:nvPr/>
          </p:nvSpPr>
          <p:spPr bwMode="auto">
            <a:xfrm>
              <a:off x="519" y="1481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99"/>
                  </a:solidFill>
                </a:rPr>
                <a:t>原有性质</a:t>
              </a:r>
            </a:p>
          </p:txBody>
        </p:sp>
        <p:sp>
          <p:nvSpPr>
            <p:cNvPr id="99384" name="Text Box 71"/>
            <p:cNvSpPr txBox="1">
              <a:spLocks noChangeArrowheads="1"/>
            </p:cNvSpPr>
            <p:nvPr/>
          </p:nvSpPr>
          <p:spPr bwMode="auto">
            <a:xfrm>
              <a:off x="330" y="1630"/>
              <a:ext cx="4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99"/>
                  </a:solidFill>
                </a:rPr>
                <a:t>运算</a:t>
              </a:r>
            </a:p>
          </p:txBody>
        </p:sp>
        <p:sp>
          <p:nvSpPr>
            <p:cNvPr id="99385" name="Line 72"/>
            <p:cNvSpPr>
              <a:spLocks noChangeShapeType="1"/>
            </p:cNvSpPr>
            <p:nvPr/>
          </p:nvSpPr>
          <p:spPr bwMode="auto">
            <a:xfrm>
              <a:off x="340" y="1525"/>
              <a:ext cx="783" cy="34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 Box 6">
            <a:extLst>
              <a:ext uri="{FF2B5EF4-FFF2-40B4-BE49-F238E27FC236}">
                <a16:creationId xmlns:a16="http://schemas.microsoft.com/office/drawing/2014/main" id="{95425648-17DD-4E64-9DCE-058A0CD42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78" y="1391126"/>
            <a:ext cx="813752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假设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A0BC2D-477E-42B3-B95C-0AFF8290985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303072" y="271671"/>
            <a:ext cx="81152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：判断下列关系的性质</a:t>
            </a:r>
          </a:p>
        </p:txBody>
      </p:sp>
      <p:grpSp>
        <p:nvGrpSpPr>
          <p:cNvPr id="100356" name="Group 3"/>
          <p:cNvGrpSpPr>
            <a:grpSpLocks/>
          </p:cNvGrpSpPr>
          <p:nvPr/>
        </p:nvGrpSpPr>
        <p:grpSpPr bwMode="auto">
          <a:xfrm>
            <a:off x="1403350" y="1484313"/>
            <a:ext cx="2212975" cy="569912"/>
            <a:chOff x="567" y="1016"/>
            <a:chExt cx="1394" cy="359"/>
          </a:xfrm>
        </p:grpSpPr>
        <p:sp>
          <p:nvSpPr>
            <p:cNvPr id="100381" name="Oval 4"/>
            <p:cNvSpPr>
              <a:spLocks noChangeArrowheads="1"/>
            </p:cNvSpPr>
            <p:nvPr/>
          </p:nvSpPr>
          <p:spPr bwMode="auto">
            <a:xfrm>
              <a:off x="884" y="1117"/>
              <a:ext cx="46" cy="4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00382" name="Oval 5"/>
            <p:cNvSpPr>
              <a:spLocks noChangeArrowheads="1"/>
            </p:cNvSpPr>
            <p:nvPr/>
          </p:nvSpPr>
          <p:spPr bwMode="auto">
            <a:xfrm>
              <a:off x="1610" y="1117"/>
              <a:ext cx="46" cy="4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00383" name="Line 6"/>
            <p:cNvSpPr>
              <a:spLocks noChangeShapeType="1"/>
            </p:cNvSpPr>
            <p:nvPr/>
          </p:nvSpPr>
          <p:spPr bwMode="auto">
            <a:xfrm>
              <a:off x="884" y="1125"/>
              <a:ext cx="747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4" name="Oval 7"/>
            <p:cNvSpPr>
              <a:spLocks noChangeArrowheads="1"/>
            </p:cNvSpPr>
            <p:nvPr/>
          </p:nvSpPr>
          <p:spPr bwMode="auto">
            <a:xfrm>
              <a:off x="567" y="1026"/>
              <a:ext cx="317" cy="27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00385" name="Line 8"/>
            <p:cNvSpPr>
              <a:spLocks noChangeShapeType="1"/>
            </p:cNvSpPr>
            <p:nvPr/>
          </p:nvSpPr>
          <p:spPr bwMode="auto">
            <a:xfrm flipV="1">
              <a:off x="748" y="1253"/>
              <a:ext cx="91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6" name="Oval 9"/>
            <p:cNvSpPr>
              <a:spLocks noChangeArrowheads="1"/>
            </p:cNvSpPr>
            <p:nvPr/>
          </p:nvSpPr>
          <p:spPr bwMode="auto">
            <a:xfrm>
              <a:off x="1644" y="1016"/>
              <a:ext cx="317" cy="27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00387" name="Line 10"/>
            <p:cNvSpPr>
              <a:spLocks noChangeShapeType="1"/>
            </p:cNvSpPr>
            <p:nvPr/>
          </p:nvSpPr>
          <p:spPr bwMode="auto">
            <a:xfrm flipV="1">
              <a:off x="1837" y="1231"/>
              <a:ext cx="91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8" name="Text Box 11"/>
            <p:cNvSpPr txBox="1">
              <a:spLocks noChangeArrowheads="1"/>
            </p:cNvSpPr>
            <p:nvPr/>
          </p:nvSpPr>
          <p:spPr bwMode="auto">
            <a:xfrm>
              <a:off x="780" y="108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0389" name="Text Box 12"/>
            <p:cNvSpPr txBox="1">
              <a:spLocks noChangeArrowheads="1"/>
            </p:cNvSpPr>
            <p:nvPr/>
          </p:nvSpPr>
          <p:spPr bwMode="auto">
            <a:xfrm>
              <a:off x="1363" y="1084"/>
              <a:ext cx="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00357" name="Text Box 13"/>
          <p:cNvSpPr txBox="1">
            <a:spLocks noChangeArrowheads="1"/>
          </p:cNvSpPr>
          <p:nvPr/>
        </p:nvSpPr>
        <p:spPr bwMode="auto">
          <a:xfrm>
            <a:off x="468313" y="148431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1)</a:t>
            </a:r>
          </a:p>
        </p:txBody>
      </p:sp>
      <p:sp>
        <p:nvSpPr>
          <p:cNvPr id="100358" name="Text Box 14"/>
          <p:cNvSpPr txBox="1">
            <a:spLocks noChangeArrowheads="1"/>
          </p:cNvSpPr>
          <p:nvPr/>
        </p:nvSpPr>
        <p:spPr bwMode="auto">
          <a:xfrm>
            <a:off x="4500563" y="15573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2)</a:t>
            </a:r>
          </a:p>
        </p:txBody>
      </p:sp>
      <p:grpSp>
        <p:nvGrpSpPr>
          <p:cNvPr id="100359" name="Group 15"/>
          <p:cNvGrpSpPr>
            <a:grpSpLocks/>
          </p:cNvGrpSpPr>
          <p:nvPr/>
        </p:nvGrpSpPr>
        <p:grpSpPr bwMode="auto">
          <a:xfrm>
            <a:off x="5364163" y="1484313"/>
            <a:ext cx="3024187" cy="903287"/>
            <a:chOff x="3152" y="965"/>
            <a:chExt cx="1905" cy="569"/>
          </a:xfrm>
        </p:grpSpPr>
        <p:grpSp>
          <p:nvGrpSpPr>
            <p:cNvPr id="100362" name="Group 16"/>
            <p:cNvGrpSpPr>
              <a:grpSpLocks/>
            </p:cNvGrpSpPr>
            <p:nvPr/>
          </p:nvGrpSpPr>
          <p:grpSpPr bwMode="auto">
            <a:xfrm>
              <a:off x="3187" y="965"/>
              <a:ext cx="1828" cy="379"/>
              <a:chOff x="3187" y="965"/>
              <a:chExt cx="1828" cy="379"/>
            </a:xfrm>
          </p:grpSpPr>
          <p:sp>
            <p:nvSpPr>
              <p:cNvPr id="100367" name="Oval 17"/>
              <p:cNvSpPr>
                <a:spLocks noChangeArrowheads="1"/>
              </p:cNvSpPr>
              <p:nvPr/>
            </p:nvSpPr>
            <p:spPr bwMode="auto">
              <a:xfrm>
                <a:off x="4332" y="122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99"/>
                  </a:solidFill>
                </a:endParaRPr>
              </a:p>
            </p:txBody>
          </p:sp>
          <p:sp>
            <p:nvSpPr>
              <p:cNvPr id="100368" name="Oval 18"/>
              <p:cNvSpPr>
                <a:spLocks noChangeArrowheads="1"/>
              </p:cNvSpPr>
              <p:nvPr/>
            </p:nvSpPr>
            <p:spPr bwMode="auto">
              <a:xfrm>
                <a:off x="3787" y="120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100369" name="Group 19"/>
              <p:cNvGrpSpPr>
                <a:grpSpLocks/>
              </p:cNvGrpSpPr>
              <p:nvPr/>
            </p:nvGrpSpPr>
            <p:grpSpPr bwMode="auto">
              <a:xfrm>
                <a:off x="3187" y="965"/>
                <a:ext cx="284" cy="287"/>
                <a:chOff x="3187" y="965"/>
                <a:chExt cx="284" cy="287"/>
              </a:xfrm>
            </p:grpSpPr>
            <p:sp>
              <p:nvSpPr>
                <p:cNvPr id="100378" name="Oval 20"/>
                <p:cNvSpPr>
                  <a:spLocks noChangeArrowheads="1"/>
                </p:cNvSpPr>
                <p:nvPr/>
              </p:nvSpPr>
              <p:spPr bwMode="auto">
                <a:xfrm>
                  <a:off x="3334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0379" name="Oval 21"/>
                <p:cNvSpPr>
                  <a:spLocks noChangeArrowheads="1"/>
                </p:cNvSpPr>
                <p:nvPr/>
              </p:nvSpPr>
              <p:spPr bwMode="auto">
                <a:xfrm>
                  <a:off x="3198" y="981"/>
                  <a:ext cx="273" cy="227"/>
                </a:xfrm>
                <a:prstGeom prst="ellips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038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187" y="965"/>
                  <a:ext cx="110" cy="1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370" name="Group 23"/>
              <p:cNvGrpSpPr>
                <a:grpSpLocks/>
              </p:cNvGrpSpPr>
              <p:nvPr/>
            </p:nvGrpSpPr>
            <p:grpSpPr bwMode="auto">
              <a:xfrm>
                <a:off x="4731" y="978"/>
                <a:ext cx="284" cy="287"/>
                <a:chOff x="3187" y="965"/>
                <a:chExt cx="284" cy="287"/>
              </a:xfrm>
            </p:grpSpPr>
            <p:sp>
              <p:nvSpPr>
                <p:cNvPr id="100375" name="Oval 24"/>
                <p:cNvSpPr>
                  <a:spLocks noChangeArrowheads="1"/>
                </p:cNvSpPr>
                <p:nvPr/>
              </p:nvSpPr>
              <p:spPr bwMode="auto">
                <a:xfrm>
                  <a:off x="3334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0376" name="Oval 25"/>
                <p:cNvSpPr>
                  <a:spLocks noChangeArrowheads="1"/>
                </p:cNvSpPr>
                <p:nvPr/>
              </p:nvSpPr>
              <p:spPr bwMode="auto">
                <a:xfrm>
                  <a:off x="3198" y="981"/>
                  <a:ext cx="273" cy="227"/>
                </a:xfrm>
                <a:prstGeom prst="ellips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037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187" y="965"/>
                  <a:ext cx="110" cy="1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0371" name="Freeform 27"/>
              <p:cNvSpPr>
                <a:spLocks/>
              </p:cNvSpPr>
              <p:nvPr/>
            </p:nvSpPr>
            <p:spPr bwMode="auto">
              <a:xfrm>
                <a:off x="3833" y="1071"/>
                <a:ext cx="499" cy="136"/>
              </a:xfrm>
              <a:custGeom>
                <a:avLst/>
                <a:gdLst>
                  <a:gd name="T0" fmla="*/ 0 w 499"/>
                  <a:gd name="T1" fmla="*/ 136 h 136"/>
                  <a:gd name="T2" fmla="*/ 226 w 499"/>
                  <a:gd name="T3" fmla="*/ 0 h 136"/>
                  <a:gd name="T4" fmla="*/ 499 w 499"/>
                  <a:gd name="T5" fmla="*/ 136 h 136"/>
                  <a:gd name="T6" fmla="*/ 0 60000 65536"/>
                  <a:gd name="T7" fmla="*/ 0 60000 65536"/>
                  <a:gd name="T8" fmla="*/ 0 60000 65536"/>
                  <a:gd name="T9" fmla="*/ 0 w 499"/>
                  <a:gd name="T10" fmla="*/ 0 h 136"/>
                  <a:gd name="T11" fmla="*/ 499 w 499"/>
                  <a:gd name="T12" fmla="*/ 136 h 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9" h="136">
                    <a:moveTo>
                      <a:pt x="0" y="136"/>
                    </a:moveTo>
                    <a:cubicBezTo>
                      <a:pt x="71" y="68"/>
                      <a:pt x="143" y="0"/>
                      <a:pt x="226" y="0"/>
                    </a:cubicBezTo>
                    <a:cubicBezTo>
                      <a:pt x="309" y="0"/>
                      <a:pt x="453" y="113"/>
                      <a:pt x="499" y="13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2" name="Freeform 28"/>
              <p:cNvSpPr>
                <a:spLocks/>
              </p:cNvSpPr>
              <p:nvPr/>
            </p:nvSpPr>
            <p:spPr bwMode="auto">
              <a:xfrm>
                <a:off x="3833" y="1253"/>
                <a:ext cx="499" cy="91"/>
              </a:xfrm>
              <a:custGeom>
                <a:avLst/>
                <a:gdLst>
                  <a:gd name="T0" fmla="*/ 0 w 499"/>
                  <a:gd name="T1" fmla="*/ 0 h 91"/>
                  <a:gd name="T2" fmla="*/ 272 w 499"/>
                  <a:gd name="T3" fmla="*/ 91 h 91"/>
                  <a:gd name="T4" fmla="*/ 499 w 499"/>
                  <a:gd name="T5" fmla="*/ 0 h 91"/>
                  <a:gd name="T6" fmla="*/ 0 60000 65536"/>
                  <a:gd name="T7" fmla="*/ 0 60000 65536"/>
                  <a:gd name="T8" fmla="*/ 0 60000 65536"/>
                  <a:gd name="T9" fmla="*/ 0 w 499"/>
                  <a:gd name="T10" fmla="*/ 0 h 91"/>
                  <a:gd name="T11" fmla="*/ 499 w 499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9" h="91">
                    <a:moveTo>
                      <a:pt x="0" y="0"/>
                    </a:moveTo>
                    <a:cubicBezTo>
                      <a:pt x="94" y="45"/>
                      <a:pt x="189" y="91"/>
                      <a:pt x="272" y="91"/>
                    </a:cubicBezTo>
                    <a:cubicBezTo>
                      <a:pt x="355" y="91"/>
                      <a:pt x="461" y="15"/>
                      <a:pt x="499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3" name="Line 29"/>
              <p:cNvSpPr>
                <a:spLocks noChangeShapeType="1"/>
              </p:cNvSpPr>
              <p:nvPr/>
            </p:nvSpPr>
            <p:spPr bwMode="auto">
              <a:xfrm>
                <a:off x="4208" y="1133"/>
                <a:ext cx="124" cy="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4" name="Line 30"/>
              <p:cNvSpPr>
                <a:spLocks noChangeShapeType="1"/>
              </p:cNvSpPr>
              <p:nvPr/>
            </p:nvSpPr>
            <p:spPr bwMode="auto">
              <a:xfrm flipH="1" flipV="1">
                <a:off x="3923" y="1298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363" name="Text Box 31"/>
            <p:cNvSpPr txBox="1">
              <a:spLocks noChangeArrowheads="1"/>
            </p:cNvSpPr>
            <p:nvPr/>
          </p:nvSpPr>
          <p:spPr bwMode="auto">
            <a:xfrm>
              <a:off x="3152" y="1207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0364" name="Text Box 32"/>
            <p:cNvSpPr txBox="1">
              <a:spLocks noChangeArrowheads="1"/>
            </p:cNvSpPr>
            <p:nvPr/>
          </p:nvSpPr>
          <p:spPr bwMode="auto">
            <a:xfrm>
              <a:off x="3606" y="120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0365" name="Text Box 33"/>
            <p:cNvSpPr txBox="1">
              <a:spLocks noChangeArrowheads="1"/>
            </p:cNvSpPr>
            <p:nvPr/>
          </p:nvSpPr>
          <p:spPr bwMode="auto">
            <a:xfrm>
              <a:off x="4195" y="120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0366" name="Text Box 34"/>
            <p:cNvSpPr txBox="1">
              <a:spLocks noChangeArrowheads="1"/>
            </p:cNvSpPr>
            <p:nvPr/>
          </p:nvSpPr>
          <p:spPr bwMode="auto">
            <a:xfrm>
              <a:off x="4694" y="120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298019" name="Text Box 35"/>
          <p:cNvSpPr txBox="1">
            <a:spLocks noChangeArrowheads="1"/>
          </p:cNvSpPr>
          <p:nvPr/>
        </p:nvSpPr>
        <p:spPr bwMode="auto">
          <a:xfrm>
            <a:off x="900113" y="2492375"/>
            <a:ext cx="28797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自反，不反自反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不对称，反对称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传递</a:t>
            </a:r>
          </a:p>
        </p:txBody>
      </p:sp>
      <p:sp>
        <p:nvSpPr>
          <p:cNvPr id="298020" name="Text Box 36"/>
          <p:cNvSpPr txBox="1">
            <a:spLocks noChangeArrowheads="1"/>
          </p:cNvSpPr>
          <p:nvPr/>
        </p:nvSpPr>
        <p:spPr bwMode="auto">
          <a:xfrm>
            <a:off x="5292725" y="2708275"/>
            <a:ext cx="33115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不自反，不反自反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对称，不反对称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不传递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9" grpId="0"/>
      <p:bldP spid="2980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79407-EA4B-48C2-8514-66C60F9D583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9431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4.4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关系的闭包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5337"/>
            <a:ext cx="8229600" cy="38862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闭包定义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闭包的构造方法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 集合表示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 矩阵表示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 图表示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闭包的性质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F3300E-0D8E-4638-AE7D-A906E22916F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8639"/>
            <a:ext cx="82073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闭包定义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85751"/>
            <a:ext cx="8290024" cy="2763329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是非空集合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（对称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传递）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闭包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满足以下条件：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是自反的（对称的或传递的）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上任何包含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的自反（对称或传递）关系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185" y="4365104"/>
            <a:ext cx="847347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一般将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的自反闭包记作 </a:t>
            </a:r>
            <a:r>
              <a:rPr lang="en-US" altLang="zh-CN" sz="2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对称闭包记作 </a:t>
            </a:r>
            <a:r>
              <a:rPr lang="en-US" altLang="zh-CN" sz="2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传递闭包记作 </a:t>
            </a:r>
            <a:r>
              <a:rPr lang="en-US" altLang="zh-CN" sz="2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245D60-E48F-44BB-B9B5-A95A0B424E0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224" y="131477"/>
            <a:ext cx="8229600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笛卡儿积的性质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79512" y="1350722"/>
            <a:ext cx="921727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不适合结合律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ym typeface="Symbol" panose="05050102010706020507" pitchFamily="18" charset="2"/>
              </a:rPr>
              <a:t>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对于并或交运算满足分配律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中有一个为空集，则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就是空集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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CDF2D1-2737-4DBE-9FB3-7ED2CE1F0D8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92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808038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59222" y="1196752"/>
            <a:ext cx="8784778" cy="305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用集合表达式构造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1  </a:t>
            </a:r>
            <a:r>
              <a:rPr lang="zh-CN" altLang="en-US" b="1" dirty="0">
                <a:ea typeface="宋体" charset="-122"/>
              </a:rPr>
              <a:t>设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为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上的关系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则有      </a:t>
            </a:r>
            <a:br>
              <a:rPr lang="zh-CN" altLang="en-US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(1)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 =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∪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baseline="30000" dirty="0">
                <a:ea typeface="宋体" charset="-122"/>
              </a:rPr>
              <a:t>0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(2) </a:t>
            </a:r>
            <a:r>
              <a:rPr lang="en-US" altLang="zh-CN" b="1" i="1" dirty="0">
                <a:ea typeface="宋体" charset="-122"/>
              </a:rPr>
              <a:t>s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 =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∪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</a:t>
            </a:r>
            <a:r>
              <a:rPr lang="en-US" altLang="zh-CN" b="1" baseline="30000" dirty="0">
                <a:ea typeface="宋体" charset="-122"/>
              </a:rPr>
              <a:t>1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(3) </a:t>
            </a:r>
            <a:r>
              <a:rPr lang="en-US" altLang="zh-CN" b="1" i="1" dirty="0">
                <a:ea typeface="宋体" charset="-122"/>
              </a:rPr>
              <a:t>t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 =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∪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baseline="30000" dirty="0">
                <a:ea typeface="宋体" charset="-122"/>
              </a:rPr>
              <a:t>2</a:t>
            </a:r>
            <a:r>
              <a:rPr lang="en-US" altLang="zh-CN" b="1" dirty="0">
                <a:ea typeface="宋体" charset="-122"/>
              </a:rPr>
              <a:t>∪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baseline="30000" dirty="0">
                <a:ea typeface="宋体" charset="-122"/>
              </a:rPr>
              <a:t>3</a:t>
            </a:r>
            <a:r>
              <a:rPr lang="en-US" altLang="zh-CN" b="1" dirty="0">
                <a:ea typeface="宋体" charset="-122"/>
              </a:rPr>
              <a:t>∪…</a:t>
            </a:r>
            <a:br>
              <a:rPr lang="en-US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9222" y="3998754"/>
            <a:ext cx="878477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bg2"/>
              </a:buClr>
              <a:buSzPct val="70000"/>
              <a:defRPr/>
            </a:pPr>
            <a:r>
              <a:rPr lang="zh-CN" altLang="en-US" b="1" dirty="0">
                <a:solidFill>
                  <a:srgbClr val="0033CC"/>
                </a:solidFill>
                <a:ea typeface="宋体" charset="-122"/>
              </a:rPr>
              <a:t>说明：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ea typeface="宋体" charset="-122"/>
              </a:rPr>
              <a:t>对于有穷集合</a:t>
            </a:r>
            <a:r>
              <a:rPr lang="en-US" altLang="zh-CN" b="1" i="1" dirty="0">
                <a:ea typeface="宋体" charset="-122"/>
              </a:rPr>
              <a:t>A </a:t>
            </a:r>
            <a:r>
              <a:rPr lang="en-US" altLang="zh-CN" b="1" dirty="0">
                <a:ea typeface="宋体" charset="-122"/>
              </a:rPr>
              <a:t>(|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|=</a:t>
            </a:r>
            <a:r>
              <a:rPr lang="en-US" altLang="zh-CN" b="1" i="1" dirty="0">
                <a:ea typeface="宋体" charset="-122"/>
              </a:rPr>
              <a:t>n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>
                <a:ea typeface="宋体" charset="-122"/>
              </a:rPr>
              <a:t>上的关系</a:t>
            </a:r>
            <a:r>
              <a:rPr lang="en-US" altLang="zh-CN" b="1" dirty="0">
                <a:ea typeface="宋体" charset="-122"/>
              </a:rPr>
              <a:t>, (3)</a:t>
            </a:r>
            <a:r>
              <a:rPr lang="zh-CN" altLang="en-US" b="1" dirty="0">
                <a:ea typeface="宋体" charset="-122"/>
              </a:rPr>
              <a:t>中的并是有限的。</a:t>
            </a:r>
            <a:r>
              <a:rPr lang="en-US" altLang="zh-CN" b="1" dirty="0">
                <a:ea typeface="宋体" charset="-122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ea typeface="宋体" charset="-122"/>
              </a:rPr>
              <a:t>若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是自反的，则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)=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;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是对称的，则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ea typeface="宋体" charset="-122"/>
              </a:rPr>
              <a:t>    </a:t>
            </a:r>
            <a:r>
              <a:rPr lang="en-US" altLang="zh-CN" b="1" i="1" dirty="0">
                <a:ea typeface="宋体" charset="-122"/>
              </a:rPr>
              <a:t>s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)=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; 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是传递的，则 </a:t>
            </a:r>
            <a:r>
              <a:rPr lang="en-US" altLang="zh-CN" b="1" i="1" dirty="0">
                <a:ea typeface="宋体" charset="-122"/>
              </a:rPr>
              <a:t>t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)=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i="1" dirty="0">
                <a:ea typeface="宋体" charset="-122"/>
              </a:rPr>
              <a:t>。</a:t>
            </a:r>
            <a:r>
              <a:rPr lang="en-US" altLang="zh-CN" b="1" dirty="0">
                <a:ea typeface="宋体" charset="-122"/>
              </a:rPr>
              <a:t>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4D94E0-5BC6-4D87-BB6E-7F8816E356D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31578"/>
            <a:ext cx="8064500" cy="863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闭包的构造方法（续）</a:t>
            </a:r>
          </a:p>
        </p:txBody>
      </p:sp>
      <p:sp>
        <p:nvSpPr>
          <p:cNvPr id="107528" name="Text Box 2"/>
          <p:cNvSpPr txBox="1">
            <a:spLocks noChangeArrowheads="1"/>
          </p:cNvSpPr>
          <p:nvPr/>
        </p:nvSpPr>
        <p:spPr bwMode="auto">
          <a:xfrm>
            <a:off x="678967" y="1858384"/>
            <a:ext cx="8007833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设关系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的关系矩阵分别为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7525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>
              <a:solidFill>
                <a:srgbClr val="000099"/>
              </a:solidFill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563563" y="1291556"/>
            <a:ext cx="43211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用关系矩阵构造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59632" y="3071024"/>
            <a:ext cx="4886523" cy="1772793"/>
          </a:xfrm>
          <a:prstGeom prst="rect">
            <a:avLst/>
          </a:prstGeom>
          <a:solidFill>
            <a:srgbClr val="D9FFFF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’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</a:rPr>
              <a:t>+ …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3563" y="5035760"/>
            <a:ext cx="7920037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同阶的单位矩阵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的转置矩阵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注意在上述等式中矩阵的元素相加时使用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逻辑加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7ACDB-4036-4BCA-9BF9-8E90DA5A215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980" y="-93662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闭包的构造方法（续）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1980" y="1277938"/>
            <a:ext cx="83883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用关系图构造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ea typeface="宋体" charset="-122"/>
              </a:rPr>
              <a:t>     设关系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), </a:t>
            </a:r>
            <a:r>
              <a:rPr lang="en-US" altLang="zh-CN" b="1" i="1" dirty="0">
                <a:ea typeface="宋体" charset="-122"/>
              </a:rPr>
              <a:t>s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), </a:t>
            </a:r>
            <a:r>
              <a:rPr lang="en-US" altLang="zh-CN" b="1" i="1" dirty="0">
                <a:ea typeface="宋体" charset="-122"/>
              </a:rPr>
              <a:t>t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的关系图分别记为</a:t>
            </a:r>
            <a:r>
              <a:rPr lang="en-US" altLang="zh-CN" b="1" i="1" dirty="0">
                <a:ea typeface="宋体" charset="-122"/>
              </a:rPr>
              <a:t>G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i="1" dirty="0">
                <a:ea typeface="宋体" charset="-122"/>
              </a:rPr>
              <a:t>G</a:t>
            </a:r>
            <a:r>
              <a:rPr lang="en-US" altLang="zh-CN" b="1" i="1" baseline="-25000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i="1" dirty="0" err="1">
                <a:ea typeface="宋体" charset="-122"/>
              </a:rPr>
              <a:t>G</a:t>
            </a:r>
            <a:r>
              <a:rPr lang="en-US" altLang="zh-CN" b="1" i="1" baseline="-25000" dirty="0" err="1">
                <a:ea typeface="宋体" charset="-122"/>
              </a:rPr>
              <a:t>s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i="1" dirty="0">
                <a:ea typeface="宋体" charset="-122"/>
              </a:rPr>
              <a:t>G</a:t>
            </a:r>
            <a:r>
              <a:rPr lang="en-US" altLang="zh-CN" b="1" i="1" baseline="-25000" dirty="0">
                <a:ea typeface="宋体" charset="-122"/>
              </a:rPr>
              <a:t>t 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则</a:t>
            </a:r>
            <a:r>
              <a:rPr lang="en-US" altLang="zh-CN" b="1" i="1" dirty="0">
                <a:ea typeface="宋体" charset="-122"/>
              </a:rPr>
              <a:t>G</a:t>
            </a:r>
            <a:r>
              <a:rPr lang="en-US" altLang="zh-CN" b="1" i="1" baseline="-25000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i="1" dirty="0" err="1">
                <a:ea typeface="宋体" charset="-122"/>
              </a:rPr>
              <a:t>G</a:t>
            </a:r>
            <a:r>
              <a:rPr lang="en-US" altLang="zh-CN" b="1" i="1" baseline="-25000" dirty="0" err="1">
                <a:ea typeface="宋体" charset="-122"/>
              </a:rPr>
              <a:t>s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i="1" dirty="0">
                <a:ea typeface="宋体" charset="-122"/>
              </a:rPr>
              <a:t>G</a:t>
            </a:r>
            <a:r>
              <a:rPr lang="en-US" altLang="zh-CN" b="1" i="1" baseline="-25000" dirty="0">
                <a:ea typeface="宋体" charset="-122"/>
              </a:rPr>
              <a:t>t </a:t>
            </a:r>
            <a:r>
              <a:rPr lang="zh-CN" altLang="en-US" b="1" dirty="0">
                <a:ea typeface="宋体" charset="-122"/>
              </a:rPr>
              <a:t>的顶点集与</a:t>
            </a:r>
            <a:r>
              <a:rPr lang="en-US" altLang="zh-CN" b="1" i="1" dirty="0">
                <a:ea typeface="宋体" charset="-122"/>
              </a:rPr>
              <a:t>G </a:t>
            </a:r>
            <a:r>
              <a:rPr lang="zh-CN" altLang="en-US" b="1" dirty="0">
                <a:ea typeface="宋体" charset="-122"/>
              </a:rPr>
              <a:t>的顶点集相等</a:t>
            </a:r>
            <a:r>
              <a:rPr lang="en-US" altLang="zh-CN" b="1" dirty="0">
                <a:ea typeface="宋体" charset="-122"/>
              </a:rPr>
              <a:t>. </a:t>
            </a:r>
            <a:r>
              <a:rPr lang="zh-CN" altLang="en-US" b="1" dirty="0">
                <a:ea typeface="宋体" charset="-122"/>
              </a:rPr>
              <a:t>除了</a:t>
            </a:r>
            <a:r>
              <a:rPr lang="en-US" altLang="zh-CN" b="1" i="1" dirty="0">
                <a:ea typeface="宋体" charset="-122"/>
              </a:rPr>
              <a:t>G </a:t>
            </a:r>
            <a:r>
              <a:rPr lang="zh-CN" altLang="en-US" b="1" dirty="0">
                <a:ea typeface="宋体" charset="-122"/>
              </a:rPr>
              <a:t>的边以外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以下述方法添加新边： </a:t>
            </a:r>
            <a:endParaRPr lang="en-US" altLang="zh-CN" sz="2400" b="1" dirty="0">
              <a:ea typeface="宋体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考察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的每个顶点</a:t>
            </a:r>
            <a:r>
              <a:rPr lang="en-US" altLang="zh-CN" sz="2400" b="1" dirty="0">
                <a:ea typeface="宋体" charset="-122"/>
              </a:rPr>
              <a:t>, </a:t>
            </a:r>
            <a:r>
              <a:rPr lang="zh-CN" altLang="en-US" sz="2400" b="1" dirty="0">
                <a:ea typeface="宋体" charset="-122"/>
              </a:rPr>
              <a:t>如果没有环就加上一个环，最终得到</a:t>
            </a:r>
            <a:r>
              <a:rPr lang="en-US" altLang="zh-CN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</a:t>
            </a:r>
            <a:r>
              <a:rPr lang="en-US" altLang="zh-CN" sz="24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</a:t>
            </a:r>
            <a:r>
              <a:rPr lang="en-US" altLang="zh-CN" sz="2400" b="1" i="1" baseline="-25000" dirty="0">
                <a:ea typeface="宋体" charset="-122"/>
              </a:rPr>
              <a:t> .</a:t>
            </a:r>
            <a:r>
              <a:rPr lang="en-US" altLang="zh-CN" sz="2400" b="1" dirty="0">
                <a:ea typeface="宋体" charset="-122"/>
              </a:rPr>
              <a:t> 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考察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的每条边</a:t>
            </a:r>
            <a:r>
              <a:rPr lang="en-US" altLang="zh-CN" sz="2400" b="1" dirty="0">
                <a:ea typeface="宋体" charset="-122"/>
              </a:rPr>
              <a:t>, </a:t>
            </a:r>
            <a:r>
              <a:rPr lang="zh-CN" altLang="en-US" sz="2400" b="1" dirty="0">
                <a:ea typeface="宋体" charset="-122"/>
              </a:rPr>
              <a:t>如果有一条 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b="1" i="1" baseline="-25000" dirty="0">
                <a:ea typeface="宋体" charset="-122"/>
              </a:rPr>
              <a:t>i </a:t>
            </a:r>
            <a:r>
              <a:rPr lang="zh-CN" altLang="en-US" sz="2400" b="1" dirty="0">
                <a:ea typeface="宋体" charset="-122"/>
              </a:rPr>
              <a:t>到 </a:t>
            </a:r>
            <a:r>
              <a:rPr lang="en-US" altLang="zh-CN" sz="2400" b="1" i="1" dirty="0" err="1">
                <a:ea typeface="宋体" charset="-122"/>
              </a:rPr>
              <a:t>x</a:t>
            </a:r>
            <a:r>
              <a:rPr lang="en-US" altLang="zh-CN" sz="2400" b="1" i="1" baseline="-25000" dirty="0" err="1">
                <a:ea typeface="宋体" charset="-122"/>
              </a:rPr>
              <a:t>j</a:t>
            </a:r>
            <a:r>
              <a:rPr lang="en-US" altLang="zh-CN" sz="2400" b="1" i="1" baseline="-25000" dirty="0">
                <a:ea typeface="宋体" charset="-122"/>
              </a:rPr>
              <a:t> </a:t>
            </a:r>
            <a:r>
              <a:rPr lang="zh-CN" altLang="en-US" sz="2400" b="1" dirty="0">
                <a:ea typeface="宋体" charset="-122"/>
              </a:rPr>
              <a:t>的单向边</a:t>
            </a:r>
            <a:r>
              <a:rPr lang="en-US" altLang="zh-CN" sz="2400" b="1" dirty="0">
                <a:ea typeface="宋体" charset="-122"/>
              </a:rPr>
              <a:t>, </a:t>
            </a:r>
            <a:r>
              <a:rPr lang="en-US" altLang="zh-CN" sz="2400" b="1" i="1" dirty="0" err="1">
                <a:ea typeface="宋体" charset="-122"/>
              </a:rPr>
              <a:t>i</a:t>
            </a:r>
            <a:r>
              <a:rPr lang="en-US" altLang="zh-CN" sz="2400" b="1" dirty="0" err="1">
                <a:ea typeface="宋体" charset="-122"/>
              </a:rPr>
              <a:t>≠</a:t>
            </a:r>
            <a:r>
              <a:rPr lang="en-US" altLang="zh-CN" sz="2400" b="1" i="1" dirty="0" err="1">
                <a:ea typeface="宋体" charset="-122"/>
              </a:rPr>
              <a:t>j</a:t>
            </a:r>
            <a:r>
              <a:rPr lang="en-US" altLang="zh-CN" sz="2400" b="1" dirty="0">
                <a:ea typeface="宋体" charset="-122"/>
              </a:rPr>
              <a:t>, </a:t>
            </a:r>
            <a:r>
              <a:rPr lang="zh-CN" altLang="en-US" sz="2400" b="1" dirty="0">
                <a:ea typeface="宋体" charset="-122"/>
              </a:rPr>
              <a:t>则在</a:t>
            </a:r>
            <a:r>
              <a:rPr lang="en-US" altLang="zh-CN" sz="2400" b="1" i="1" dirty="0">
                <a:ea typeface="宋体" charset="-122"/>
              </a:rPr>
              <a:t>G</a:t>
            </a:r>
            <a:r>
              <a:rPr lang="zh-CN" altLang="en-US" sz="2400" b="1" dirty="0">
                <a:ea typeface="宋体" charset="-122"/>
              </a:rPr>
              <a:t>中加一条 </a:t>
            </a:r>
            <a:r>
              <a:rPr lang="en-US" altLang="zh-CN" sz="2400" b="1" i="1" dirty="0" err="1">
                <a:ea typeface="宋体" charset="-122"/>
              </a:rPr>
              <a:t>x</a:t>
            </a:r>
            <a:r>
              <a:rPr lang="en-US" altLang="zh-CN" sz="2400" b="1" i="1" baseline="-25000" dirty="0" err="1">
                <a:ea typeface="宋体" charset="-122"/>
              </a:rPr>
              <a:t>j</a:t>
            </a:r>
            <a:r>
              <a:rPr lang="en-US" altLang="zh-CN" sz="2400" b="1" i="1" baseline="-25000" dirty="0">
                <a:ea typeface="宋体" charset="-122"/>
              </a:rPr>
              <a:t> </a:t>
            </a:r>
            <a:r>
              <a:rPr lang="zh-CN" altLang="en-US" sz="2400" b="1" dirty="0">
                <a:ea typeface="宋体" charset="-122"/>
              </a:rPr>
              <a:t>到 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b="1" i="1" baseline="-25000" dirty="0">
                <a:ea typeface="宋体" charset="-122"/>
              </a:rPr>
              <a:t>i </a:t>
            </a:r>
            <a:r>
              <a:rPr lang="zh-CN" altLang="en-US" sz="2400" b="1" dirty="0">
                <a:ea typeface="宋体" charset="-122"/>
              </a:rPr>
              <a:t>的反方向边，最终得到</a:t>
            </a:r>
            <a:r>
              <a:rPr lang="en-US" altLang="zh-CN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</a:t>
            </a:r>
            <a:r>
              <a:rPr lang="en-US" altLang="zh-CN" sz="2400" b="1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</a:t>
            </a:r>
            <a:r>
              <a:rPr lang="en-US" altLang="zh-CN" sz="2400" b="1" dirty="0">
                <a:ea typeface="宋体" charset="-122"/>
              </a:rPr>
              <a:t>.  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考察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的每个顶点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找从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出发的每一条路径</a:t>
            </a:r>
            <a:r>
              <a:rPr lang="zh-CN" altLang="en-US" sz="2400" b="1" dirty="0">
                <a:ea typeface="宋体" charset="-122"/>
              </a:rPr>
              <a:t>，如果从 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b="1" i="1" baseline="-25000" dirty="0">
                <a:ea typeface="宋体" charset="-122"/>
              </a:rPr>
              <a:t>i </a:t>
            </a:r>
            <a:r>
              <a:rPr lang="zh-CN" altLang="en-US" sz="2400" b="1" dirty="0">
                <a:ea typeface="宋体" charset="-122"/>
              </a:rPr>
              <a:t>可到达路径中的任何结点 </a:t>
            </a:r>
            <a:r>
              <a:rPr lang="en-US" altLang="zh-CN" sz="2400" b="1" i="1" dirty="0" err="1">
                <a:ea typeface="宋体" charset="-122"/>
              </a:rPr>
              <a:t>x</a:t>
            </a:r>
            <a:r>
              <a:rPr lang="en-US" altLang="zh-CN" sz="2400" b="1" i="1" baseline="-25000" dirty="0" err="1">
                <a:ea typeface="宋体" charset="-122"/>
              </a:rPr>
              <a:t>j</a:t>
            </a:r>
            <a:r>
              <a:rPr lang="en-US" altLang="zh-CN" sz="2400" b="1" i="1" baseline="-25000" dirty="0">
                <a:ea typeface="宋体" charset="-122"/>
              </a:rPr>
              <a:t> </a:t>
            </a:r>
            <a:r>
              <a:rPr lang="zh-CN" altLang="en-US" sz="2400" b="1" i="1" baseline="-25000" dirty="0">
                <a:ea typeface="宋体" charset="-122"/>
              </a:rPr>
              <a:t>，</a:t>
            </a:r>
            <a:r>
              <a:rPr lang="zh-CN" altLang="en-US" sz="2400" b="1" dirty="0">
                <a:ea typeface="宋体" charset="-122"/>
              </a:rPr>
              <a:t>但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b="1" i="1" baseline="-25000" dirty="0">
                <a:ea typeface="宋体" charset="-122"/>
              </a:rPr>
              <a:t>i</a:t>
            </a:r>
            <a:r>
              <a:rPr lang="zh-CN" altLang="en-US" sz="2400" b="1" dirty="0">
                <a:ea typeface="宋体" charset="-122"/>
              </a:rPr>
              <a:t>到</a:t>
            </a:r>
            <a:r>
              <a:rPr lang="en-US" altLang="zh-CN" sz="2400" b="1" i="1" dirty="0" err="1">
                <a:ea typeface="宋体" charset="-122"/>
              </a:rPr>
              <a:t>x</a:t>
            </a:r>
            <a:r>
              <a:rPr lang="en-US" altLang="zh-CN" sz="2400" b="1" i="1" baseline="-25000" dirty="0" err="1">
                <a:ea typeface="宋体" charset="-122"/>
              </a:rPr>
              <a:t>j</a:t>
            </a:r>
            <a:r>
              <a:rPr lang="zh-CN" altLang="en-US" sz="2400" b="1" dirty="0">
                <a:ea typeface="宋体" charset="-122"/>
              </a:rPr>
              <a:t>没有边，就加上这条边</a:t>
            </a:r>
            <a:r>
              <a:rPr lang="en-US" altLang="zh-CN" sz="2400" b="1" dirty="0">
                <a:ea typeface="宋体" charset="-122"/>
              </a:rPr>
              <a:t>. </a:t>
            </a:r>
            <a:r>
              <a:rPr lang="zh-CN" altLang="en-US" sz="2400" b="1" dirty="0">
                <a:ea typeface="宋体" charset="-122"/>
              </a:rPr>
              <a:t>当检查完所有的顶点后就得到图</a:t>
            </a:r>
            <a:r>
              <a:rPr lang="en-US" altLang="zh-CN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</a:t>
            </a:r>
            <a:r>
              <a:rPr lang="en-US" altLang="zh-CN" sz="24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</a:t>
            </a:r>
            <a:r>
              <a:rPr lang="en-US" altLang="zh-CN" sz="2400" b="1" i="1" baseline="-25000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.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E09772-C245-46CB-804E-6E55D150967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pic>
        <p:nvPicPr>
          <p:cNvPr id="11059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b="4350"/>
          <a:stretch>
            <a:fillRect/>
          </a:stretch>
        </p:blipFill>
        <p:spPr bwMode="auto">
          <a:xfrm>
            <a:off x="539750" y="2736169"/>
            <a:ext cx="74168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066" y="203448"/>
            <a:ext cx="7993063" cy="863600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110597" name="Text Box 3"/>
          <p:cNvSpPr txBox="1">
            <a:spLocks noChangeArrowheads="1"/>
          </p:cNvSpPr>
          <p:nvPr/>
        </p:nvSpPr>
        <p:spPr bwMode="auto">
          <a:xfrm>
            <a:off x="510654" y="1372642"/>
            <a:ext cx="79914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2339975" y="39338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0599" name="Text Box 6"/>
          <p:cNvSpPr txBox="1">
            <a:spLocks noChangeArrowheads="1"/>
          </p:cNvSpPr>
          <p:nvPr/>
        </p:nvSpPr>
        <p:spPr bwMode="auto">
          <a:xfrm>
            <a:off x="6047581" y="3679416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2339975" y="5805488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6085904" y="5851525"/>
            <a:ext cx="59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04318-091A-42C6-B01D-2E7FB8DB575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323528" y="332656"/>
            <a:ext cx="8748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：给出关系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),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),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111620" name="Picture 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4048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04318-091A-42C6-B01D-2E7FB8DB575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452509" y="434017"/>
            <a:ext cx="8748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解；</a:t>
            </a:r>
            <a:endParaRPr lang="en-US" altLang="zh-CN" sz="36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11655" name="组合 111654"/>
          <p:cNvGrpSpPr/>
          <p:nvPr/>
        </p:nvGrpSpPr>
        <p:grpSpPr>
          <a:xfrm>
            <a:off x="2228937" y="1497527"/>
            <a:ext cx="3095908" cy="1086214"/>
            <a:chOff x="762990" y="1323192"/>
            <a:chExt cx="3095908" cy="1086214"/>
          </a:xfrm>
        </p:grpSpPr>
        <p:grpSp>
          <p:nvGrpSpPr>
            <p:cNvPr id="30" name="组合 29"/>
            <p:cNvGrpSpPr/>
            <p:nvPr/>
          </p:nvGrpSpPr>
          <p:grpSpPr>
            <a:xfrm>
              <a:off x="832997" y="1772816"/>
              <a:ext cx="3024187" cy="636590"/>
              <a:chOff x="827584" y="3666780"/>
              <a:chExt cx="3024187" cy="636590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085885" y="3712820"/>
                <a:ext cx="2522538" cy="92075"/>
                <a:chOff x="3334" y="1207"/>
                <a:chExt cx="1589" cy="58"/>
              </a:xfrm>
            </p:grpSpPr>
            <p:sp>
              <p:nvSpPr>
                <p:cNvPr id="11" name="Oval 17"/>
                <p:cNvSpPr>
                  <a:spLocks noChangeArrowheads="1"/>
                </p:cNvSpPr>
                <p:nvPr/>
              </p:nvSpPr>
              <p:spPr bwMode="auto">
                <a:xfrm>
                  <a:off x="4332" y="1220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" name="Oval 18"/>
                <p:cNvSpPr>
                  <a:spLocks noChangeArrowheads="1"/>
                </p:cNvSpPr>
                <p:nvPr/>
              </p:nvSpPr>
              <p:spPr bwMode="auto">
                <a:xfrm>
                  <a:off x="3787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2" name="Oval 20"/>
                <p:cNvSpPr>
                  <a:spLocks noChangeArrowheads="1"/>
                </p:cNvSpPr>
                <p:nvPr/>
              </p:nvSpPr>
              <p:spPr bwMode="auto">
                <a:xfrm>
                  <a:off x="3334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9" name="Oval 24"/>
                <p:cNvSpPr>
                  <a:spLocks noChangeArrowheads="1"/>
                </p:cNvSpPr>
                <p:nvPr/>
              </p:nvSpPr>
              <p:spPr bwMode="auto">
                <a:xfrm>
                  <a:off x="4878" y="1220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7" name="Text Box 31"/>
              <p:cNvSpPr txBox="1">
                <a:spLocks noChangeArrowheads="1"/>
              </p:cNvSpPr>
              <p:nvPr/>
            </p:nvSpPr>
            <p:spPr bwMode="auto">
              <a:xfrm>
                <a:off x="827584" y="3724153"/>
                <a:ext cx="47533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Text Box 32"/>
              <p:cNvSpPr txBox="1">
                <a:spLocks noChangeArrowheads="1"/>
              </p:cNvSpPr>
              <p:nvPr/>
            </p:nvSpPr>
            <p:spPr bwMode="auto">
              <a:xfrm>
                <a:off x="1525521" y="3784258"/>
                <a:ext cx="576262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" name="Text Box 33"/>
              <p:cNvSpPr txBox="1">
                <a:spLocks noChangeArrowheads="1"/>
              </p:cNvSpPr>
              <p:nvPr/>
            </p:nvSpPr>
            <p:spPr bwMode="auto">
              <a:xfrm>
                <a:off x="2483346" y="3712820"/>
                <a:ext cx="576262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3275509" y="3712820"/>
                <a:ext cx="576262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3" name="连接符: 曲线 2"/>
              <p:cNvCxnSpPr>
                <a:cxnSpLocks/>
              </p:cNvCxnSpPr>
              <p:nvPr/>
            </p:nvCxnSpPr>
            <p:spPr bwMode="auto">
              <a:xfrm rot="5400000" flipH="1" flipV="1">
                <a:off x="3131379" y="3277048"/>
                <a:ext cx="12700" cy="792163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连接符: 曲线 30"/>
              <p:cNvCxnSpPr>
                <a:cxnSpLocks/>
              </p:cNvCxnSpPr>
              <p:nvPr/>
            </p:nvCxnSpPr>
            <p:spPr bwMode="auto">
              <a:xfrm rot="5400000" flipH="1" flipV="1">
                <a:off x="2303498" y="3306418"/>
                <a:ext cx="12700" cy="792163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连接符: 曲线 31"/>
              <p:cNvCxnSpPr>
                <a:cxnSpLocks/>
              </p:cNvCxnSpPr>
              <p:nvPr/>
            </p:nvCxnSpPr>
            <p:spPr bwMode="auto">
              <a:xfrm rot="5400000" flipH="1" flipV="1">
                <a:off x="1475617" y="3293718"/>
                <a:ext cx="12700" cy="792163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连接符: 曲线 32"/>
              <p:cNvCxnSpPr>
                <a:cxnSpLocks/>
              </p:cNvCxnSpPr>
              <p:nvPr/>
            </p:nvCxnSpPr>
            <p:spPr bwMode="auto">
              <a:xfrm rot="5400000" flipH="1" flipV="1">
                <a:off x="2278579" y="3412784"/>
                <a:ext cx="12700" cy="792163"/>
              </a:xfrm>
              <a:prstGeom prst="curvedConnector3">
                <a:avLst>
                  <a:gd name="adj1" fmla="val -1454819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>
              <a:off x="3498858" y="1397202"/>
              <a:ext cx="360040" cy="360040"/>
              <a:chOff x="6660232" y="4437112"/>
              <a:chExt cx="370384" cy="432048"/>
            </a:xfrm>
          </p:grpSpPr>
          <p:sp>
            <p:nvSpPr>
              <p:cNvPr id="34" name="流程图: 接点 33"/>
              <p:cNvSpPr/>
              <p:nvPr/>
            </p:nvSpPr>
            <p:spPr bwMode="auto">
              <a:xfrm>
                <a:off x="6660232" y="4437112"/>
                <a:ext cx="370384" cy="432048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6" name="直接箭头连接符 35"/>
              <p:cNvCxnSpPr>
                <a:cxnSpLocks/>
                <a:endCxn id="34" idx="2"/>
              </p:cNvCxnSpPr>
              <p:nvPr/>
            </p:nvCxnSpPr>
            <p:spPr bwMode="auto">
              <a:xfrm flipH="1">
                <a:off x="6660232" y="4545124"/>
                <a:ext cx="33964" cy="1080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8" name="组合 77"/>
            <p:cNvGrpSpPr/>
            <p:nvPr/>
          </p:nvGrpSpPr>
          <p:grpSpPr>
            <a:xfrm>
              <a:off x="2589520" y="1350637"/>
              <a:ext cx="360040" cy="360040"/>
              <a:chOff x="6660232" y="4437112"/>
              <a:chExt cx="370384" cy="432048"/>
            </a:xfrm>
          </p:grpSpPr>
          <p:sp>
            <p:nvSpPr>
              <p:cNvPr id="79" name="流程图: 接点 78"/>
              <p:cNvSpPr/>
              <p:nvPr/>
            </p:nvSpPr>
            <p:spPr bwMode="auto">
              <a:xfrm>
                <a:off x="6660232" y="4437112"/>
                <a:ext cx="370384" cy="432048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0" name="直接箭头连接符 79"/>
              <p:cNvCxnSpPr>
                <a:cxnSpLocks/>
                <a:endCxn id="79" idx="2"/>
              </p:cNvCxnSpPr>
              <p:nvPr/>
            </p:nvCxnSpPr>
            <p:spPr bwMode="auto">
              <a:xfrm flipH="1">
                <a:off x="6660232" y="4545124"/>
                <a:ext cx="33964" cy="1080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81" name="组合 80"/>
            <p:cNvGrpSpPr/>
            <p:nvPr/>
          </p:nvGrpSpPr>
          <p:grpSpPr>
            <a:xfrm>
              <a:off x="1766896" y="1323192"/>
              <a:ext cx="360040" cy="360040"/>
              <a:chOff x="6660232" y="4437112"/>
              <a:chExt cx="370384" cy="432048"/>
            </a:xfrm>
          </p:grpSpPr>
          <p:sp>
            <p:nvSpPr>
              <p:cNvPr id="82" name="流程图: 接点 81"/>
              <p:cNvSpPr/>
              <p:nvPr/>
            </p:nvSpPr>
            <p:spPr bwMode="auto">
              <a:xfrm>
                <a:off x="6660232" y="4437112"/>
                <a:ext cx="370384" cy="432048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3" name="直接箭头连接符 82"/>
              <p:cNvCxnSpPr>
                <a:cxnSpLocks/>
                <a:endCxn id="82" idx="2"/>
              </p:cNvCxnSpPr>
              <p:nvPr/>
            </p:nvCxnSpPr>
            <p:spPr bwMode="auto">
              <a:xfrm flipH="1">
                <a:off x="6660232" y="4545124"/>
                <a:ext cx="33964" cy="1080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84" name="组合 83"/>
            <p:cNvGrpSpPr/>
            <p:nvPr/>
          </p:nvGrpSpPr>
          <p:grpSpPr>
            <a:xfrm>
              <a:off x="762990" y="1470149"/>
              <a:ext cx="360040" cy="360040"/>
              <a:chOff x="6660232" y="4437112"/>
              <a:chExt cx="370384" cy="432048"/>
            </a:xfrm>
          </p:grpSpPr>
          <p:sp>
            <p:nvSpPr>
              <p:cNvPr id="85" name="流程图: 接点 84"/>
              <p:cNvSpPr/>
              <p:nvPr/>
            </p:nvSpPr>
            <p:spPr bwMode="auto">
              <a:xfrm>
                <a:off x="6660232" y="4437112"/>
                <a:ext cx="370384" cy="432048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6" name="直接箭头连接符 85"/>
              <p:cNvCxnSpPr>
                <a:cxnSpLocks/>
                <a:endCxn id="85" idx="2"/>
              </p:cNvCxnSpPr>
              <p:nvPr/>
            </p:nvCxnSpPr>
            <p:spPr bwMode="auto">
              <a:xfrm flipH="1">
                <a:off x="6660232" y="4545124"/>
                <a:ext cx="33964" cy="1080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8" name="组合 47"/>
          <p:cNvGrpSpPr/>
          <p:nvPr/>
        </p:nvGrpSpPr>
        <p:grpSpPr>
          <a:xfrm>
            <a:off x="2120638" y="3352911"/>
            <a:ext cx="3024187" cy="636590"/>
            <a:chOff x="976665" y="3297804"/>
            <a:chExt cx="3024187" cy="636590"/>
          </a:xfrm>
        </p:grpSpPr>
        <p:grpSp>
          <p:nvGrpSpPr>
            <p:cNvPr id="51" name="Group 16"/>
            <p:cNvGrpSpPr>
              <a:grpSpLocks/>
            </p:cNvGrpSpPr>
            <p:nvPr/>
          </p:nvGrpSpPr>
          <p:grpSpPr bwMode="auto">
            <a:xfrm>
              <a:off x="1234966" y="3343844"/>
              <a:ext cx="2522538" cy="92075"/>
              <a:chOff x="3334" y="1207"/>
              <a:chExt cx="1589" cy="58"/>
            </a:xfrm>
          </p:grpSpPr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4332" y="122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99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3787" y="120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99"/>
                  </a:solidFill>
                </a:endParaRPr>
              </a:p>
            </p:txBody>
          </p:sp>
          <p:sp>
            <p:nvSpPr>
              <p:cNvPr id="62" name="Oval 20"/>
              <p:cNvSpPr>
                <a:spLocks noChangeArrowheads="1"/>
              </p:cNvSpPr>
              <p:nvPr/>
            </p:nvSpPr>
            <p:spPr bwMode="auto">
              <a:xfrm>
                <a:off x="3334" y="120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99"/>
                  </a:solidFill>
                </a:endParaRPr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4878" y="122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976665" y="3355177"/>
              <a:ext cx="4753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1674602" y="3415282"/>
              <a:ext cx="57626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2632427" y="3343844"/>
              <a:ext cx="57626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3424590" y="3343844"/>
              <a:ext cx="57626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56" name="连接符: 曲线 55"/>
            <p:cNvCxnSpPr>
              <a:cxnSpLocks/>
            </p:cNvCxnSpPr>
            <p:nvPr/>
          </p:nvCxnSpPr>
          <p:spPr bwMode="auto">
            <a:xfrm rot="5400000" flipH="1" flipV="1">
              <a:off x="3280460" y="2908072"/>
              <a:ext cx="12700" cy="79216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连接符: 曲线 56"/>
            <p:cNvCxnSpPr>
              <a:cxnSpLocks/>
            </p:cNvCxnSpPr>
            <p:nvPr/>
          </p:nvCxnSpPr>
          <p:spPr bwMode="auto">
            <a:xfrm rot="5400000" flipH="1" flipV="1">
              <a:off x="2452579" y="2937442"/>
              <a:ext cx="12700" cy="79216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连接符: 曲线 57"/>
            <p:cNvCxnSpPr>
              <a:cxnSpLocks/>
            </p:cNvCxnSpPr>
            <p:nvPr/>
          </p:nvCxnSpPr>
          <p:spPr bwMode="auto">
            <a:xfrm rot="5400000" flipH="1" flipV="1">
              <a:off x="1624698" y="2924742"/>
              <a:ext cx="12700" cy="79216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连接符: 曲线 58"/>
            <p:cNvCxnSpPr>
              <a:cxnSpLocks/>
            </p:cNvCxnSpPr>
            <p:nvPr/>
          </p:nvCxnSpPr>
          <p:spPr bwMode="auto">
            <a:xfrm rot="5400000" flipH="1" flipV="1">
              <a:off x="2427660" y="3043808"/>
              <a:ext cx="12700" cy="792163"/>
            </a:xfrm>
            <a:prstGeom prst="curvedConnector3">
              <a:avLst>
                <a:gd name="adj1" fmla="val -14548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88" name="连接符: 曲线 87"/>
            <p:cNvCxnSpPr>
              <a:cxnSpLocks/>
            </p:cNvCxnSpPr>
            <p:nvPr/>
          </p:nvCxnSpPr>
          <p:spPr bwMode="auto">
            <a:xfrm rot="5400000" flipH="1" flipV="1">
              <a:off x="1604063" y="3058866"/>
              <a:ext cx="12700" cy="792163"/>
            </a:xfrm>
            <a:prstGeom prst="curvedConnector3">
              <a:avLst>
                <a:gd name="adj1" fmla="val -14548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89" name="连接符: 曲线 88"/>
            <p:cNvCxnSpPr>
              <a:cxnSpLocks/>
            </p:cNvCxnSpPr>
            <p:nvPr/>
          </p:nvCxnSpPr>
          <p:spPr bwMode="auto">
            <a:xfrm rot="5400000" flipH="1" flipV="1">
              <a:off x="3310290" y="3010469"/>
              <a:ext cx="12700" cy="792163"/>
            </a:xfrm>
            <a:prstGeom prst="curvedConnector3">
              <a:avLst>
                <a:gd name="adj1" fmla="val -14548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11654" name="组合 111653"/>
          <p:cNvGrpSpPr/>
          <p:nvPr/>
        </p:nvGrpSpPr>
        <p:grpSpPr>
          <a:xfrm>
            <a:off x="2298944" y="4235588"/>
            <a:ext cx="3024187" cy="1437854"/>
            <a:chOff x="650917" y="4301050"/>
            <a:chExt cx="3024187" cy="1437854"/>
          </a:xfrm>
        </p:grpSpPr>
        <p:grpSp>
          <p:nvGrpSpPr>
            <p:cNvPr id="111650" name="组合 111649"/>
            <p:cNvGrpSpPr/>
            <p:nvPr/>
          </p:nvGrpSpPr>
          <p:grpSpPr>
            <a:xfrm>
              <a:off x="650917" y="5102314"/>
              <a:ext cx="3024187" cy="636590"/>
              <a:chOff x="933758" y="4865367"/>
              <a:chExt cx="3024187" cy="636590"/>
            </a:xfrm>
          </p:grpSpPr>
          <p:grpSp>
            <p:nvGrpSpPr>
              <p:cNvPr id="65" name="Group 16"/>
              <p:cNvGrpSpPr>
                <a:grpSpLocks/>
              </p:cNvGrpSpPr>
              <p:nvPr/>
            </p:nvGrpSpPr>
            <p:grpSpPr bwMode="auto">
              <a:xfrm>
                <a:off x="1192059" y="4911407"/>
                <a:ext cx="2522538" cy="92075"/>
                <a:chOff x="3334" y="1207"/>
                <a:chExt cx="1589" cy="58"/>
              </a:xfrm>
            </p:grpSpPr>
            <p:sp>
              <p:nvSpPr>
                <p:cNvPr id="74" name="Oval 17"/>
                <p:cNvSpPr>
                  <a:spLocks noChangeArrowheads="1"/>
                </p:cNvSpPr>
                <p:nvPr/>
              </p:nvSpPr>
              <p:spPr bwMode="auto">
                <a:xfrm>
                  <a:off x="4332" y="1220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5" name="Oval 18"/>
                <p:cNvSpPr>
                  <a:spLocks noChangeArrowheads="1"/>
                </p:cNvSpPr>
                <p:nvPr/>
              </p:nvSpPr>
              <p:spPr bwMode="auto">
                <a:xfrm>
                  <a:off x="3787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auto">
                <a:xfrm>
                  <a:off x="3334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7" name="Oval 24"/>
                <p:cNvSpPr>
                  <a:spLocks noChangeArrowheads="1"/>
                </p:cNvSpPr>
                <p:nvPr/>
              </p:nvSpPr>
              <p:spPr bwMode="auto">
                <a:xfrm>
                  <a:off x="4878" y="1220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66" name="Text Box 31"/>
              <p:cNvSpPr txBox="1">
                <a:spLocks noChangeArrowheads="1"/>
              </p:cNvSpPr>
              <p:nvPr/>
            </p:nvSpPr>
            <p:spPr bwMode="auto">
              <a:xfrm>
                <a:off x="933758" y="4922740"/>
                <a:ext cx="47533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7" name="Text Box 32"/>
              <p:cNvSpPr txBox="1">
                <a:spLocks noChangeArrowheads="1"/>
              </p:cNvSpPr>
              <p:nvPr/>
            </p:nvSpPr>
            <p:spPr bwMode="auto">
              <a:xfrm>
                <a:off x="1631695" y="4982845"/>
                <a:ext cx="576262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8" name="Text Box 33"/>
              <p:cNvSpPr txBox="1">
                <a:spLocks noChangeArrowheads="1"/>
              </p:cNvSpPr>
              <p:nvPr/>
            </p:nvSpPr>
            <p:spPr bwMode="auto">
              <a:xfrm>
                <a:off x="2589520" y="4911407"/>
                <a:ext cx="576262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9" name="Text Box 34"/>
              <p:cNvSpPr txBox="1">
                <a:spLocks noChangeArrowheads="1"/>
              </p:cNvSpPr>
              <p:nvPr/>
            </p:nvSpPr>
            <p:spPr bwMode="auto">
              <a:xfrm>
                <a:off x="3381683" y="4911407"/>
                <a:ext cx="576262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70" name="连接符: 曲线 69"/>
              <p:cNvCxnSpPr>
                <a:cxnSpLocks/>
              </p:cNvCxnSpPr>
              <p:nvPr/>
            </p:nvCxnSpPr>
            <p:spPr bwMode="auto">
              <a:xfrm rot="5400000" flipH="1" flipV="1">
                <a:off x="3237553" y="4475635"/>
                <a:ext cx="12700" cy="792163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连接符: 曲线 70"/>
              <p:cNvCxnSpPr>
                <a:cxnSpLocks/>
              </p:cNvCxnSpPr>
              <p:nvPr/>
            </p:nvCxnSpPr>
            <p:spPr bwMode="auto">
              <a:xfrm rot="5400000" flipH="1" flipV="1">
                <a:off x="2409672" y="4505005"/>
                <a:ext cx="12700" cy="792163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2" name="连接符: 曲线 71"/>
              <p:cNvCxnSpPr>
                <a:cxnSpLocks/>
              </p:cNvCxnSpPr>
              <p:nvPr/>
            </p:nvCxnSpPr>
            <p:spPr bwMode="auto">
              <a:xfrm rot="5400000" flipH="1" flipV="1">
                <a:off x="1581791" y="4492305"/>
                <a:ext cx="12700" cy="792163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3" name="连接符: 曲线 72"/>
              <p:cNvCxnSpPr>
                <a:cxnSpLocks/>
              </p:cNvCxnSpPr>
              <p:nvPr/>
            </p:nvCxnSpPr>
            <p:spPr bwMode="auto">
              <a:xfrm rot="5400000" flipH="1" flipV="1">
                <a:off x="2384753" y="4611371"/>
                <a:ext cx="12700" cy="792163"/>
              </a:xfrm>
              <a:prstGeom prst="curvedConnector3">
                <a:avLst>
                  <a:gd name="adj1" fmla="val -1454819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  <p:sp>
          <p:nvSpPr>
            <p:cNvPr id="111651" name="任意多边形: 形状 111650"/>
            <p:cNvSpPr/>
            <p:nvPr/>
          </p:nvSpPr>
          <p:spPr bwMode="auto">
            <a:xfrm>
              <a:off x="863300" y="4524463"/>
              <a:ext cx="1665962" cy="598682"/>
            </a:xfrm>
            <a:custGeom>
              <a:avLst/>
              <a:gdLst>
                <a:gd name="connsiteX0" fmla="*/ 0 w 1665962"/>
                <a:gd name="connsiteY0" fmla="*/ 638922 h 638922"/>
                <a:gd name="connsiteX1" fmla="*/ 851770 w 1665962"/>
                <a:gd name="connsiteY1" fmla="*/ 95 h 638922"/>
                <a:gd name="connsiteX2" fmla="*/ 1665962 w 1665962"/>
                <a:gd name="connsiteY2" fmla="*/ 601344 h 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5962" h="638922">
                  <a:moveTo>
                    <a:pt x="0" y="638922"/>
                  </a:moveTo>
                  <a:cubicBezTo>
                    <a:pt x="287055" y="322640"/>
                    <a:pt x="574110" y="6358"/>
                    <a:pt x="851770" y="95"/>
                  </a:cubicBezTo>
                  <a:cubicBezTo>
                    <a:pt x="1129430" y="-6168"/>
                    <a:pt x="1397696" y="297588"/>
                    <a:pt x="1665962" y="60134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1652" name="任意多边形: 形状 111651"/>
            <p:cNvSpPr/>
            <p:nvPr/>
          </p:nvSpPr>
          <p:spPr bwMode="auto">
            <a:xfrm>
              <a:off x="864971" y="4301050"/>
              <a:ext cx="2467627" cy="734391"/>
            </a:xfrm>
            <a:custGeom>
              <a:avLst/>
              <a:gdLst>
                <a:gd name="connsiteX0" fmla="*/ 0 w 2467627"/>
                <a:gd name="connsiteY0" fmla="*/ 1052721 h 1052721"/>
                <a:gd name="connsiteX1" fmla="*/ 1365337 w 2467627"/>
                <a:gd name="connsiteY1" fmla="*/ 535 h 1052721"/>
                <a:gd name="connsiteX2" fmla="*/ 2467627 w 2467627"/>
                <a:gd name="connsiteY2" fmla="*/ 939987 h 105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627" h="1052721">
                  <a:moveTo>
                    <a:pt x="0" y="1052721"/>
                  </a:moveTo>
                  <a:cubicBezTo>
                    <a:pt x="477033" y="536022"/>
                    <a:pt x="954066" y="19324"/>
                    <a:pt x="1365337" y="535"/>
                  </a:cubicBezTo>
                  <a:cubicBezTo>
                    <a:pt x="1776608" y="-18254"/>
                    <a:pt x="2122117" y="460866"/>
                    <a:pt x="2467627" y="93998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1551383" y="4656209"/>
              <a:ext cx="360040" cy="360040"/>
              <a:chOff x="6660232" y="4437112"/>
              <a:chExt cx="370384" cy="432048"/>
            </a:xfrm>
          </p:grpSpPr>
          <p:sp>
            <p:nvSpPr>
              <p:cNvPr id="134" name="流程图: 接点 133"/>
              <p:cNvSpPr/>
              <p:nvPr/>
            </p:nvSpPr>
            <p:spPr bwMode="auto">
              <a:xfrm>
                <a:off x="6660232" y="4437112"/>
                <a:ext cx="370384" cy="432048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35" name="直接箭头连接符 134"/>
              <p:cNvCxnSpPr>
                <a:cxnSpLocks/>
                <a:endCxn id="134" idx="2"/>
              </p:cNvCxnSpPr>
              <p:nvPr/>
            </p:nvCxnSpPr>
            <p:spPr bwMode="auto">
              <a:xfrm flipH="1">
                <a:off x="6660232" y="4545124"/>
                <a:ext cx="33964" cy="1080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11653" name="任意多边形: 形状 111652"/>
            <p:cNvSpPr/>
            <p:nvPr/>
          </p:nvSpPr>
          <p:spPr bwMode="auto">
            <a:xfrm>
              <a:off x="1753644" y="4632490"/>
              <a:ext cx="1427967" cy="428025"/>
            </a:xfrm>
            <a:custGeom>
              <a:avLst/>
              <a:gdLst>
                <a:gd name="connsiteX0" fmla="*/ 0 w 1427967"/>
                <a:gd name="connsiteY0" fmla="*/ 428025 h 428025"/>
                <a:gd name="connsiteX1" fmla="*/ 676405 w 1427967"/>
                <a:gd name="connsiteY1" fmla="*/ 2140 h 428025"/>
                <a:gd name="connsiteX2" fmla="*/ 1427967 w 1427967"/>
                <a:gd name="connsiteY2" fmla="*/ 252661 h 428025"/>
                <a:gd name="connsiteX3" fmla="*/ 1427967 w 1427967"/>
                <a:gd name="connsiteY3" fmla="*/ 252661 h 42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7967" h="428025">
                  <a:moveTo>
                    <a:pt x="0" y="428025"/>
                  </a:moveTo>
                  <a:cubicBezTo>
                    <a:pt x="219205" y="229696"/>
                    <a:pt x="438411" y="31367"/>
                    <a:pt x="676405" y="2140"/>
                  </a:cubicBezTo>
                  <a:cubicBezTo>
                    <a:pt x="914400" y="-27087"/>
                    <a:pt x="1427967" y="252661"/>
                    <a:pt x="1427967" y="252661"/>
                  </a:cubicBezTo>
                  <a:lnTo>
                    <a:pt x="1427967" y="252661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2353999" y="4630567"/>
              <a:ext cx="360040" cy="360040"/>
              <a:chOff x="6660232" y="4437112"/>
              <a:chExt cx="370384" cy="432048"/>
            </a:xfrm>
          </p:grpSpPr>
          <p:sp>
            <p:nvSpPr>
              <p:cNvPr id="138" name="流程图: 接点 137"/>
              <p:cNvSpPr/>
              <p:nvPr/>
            </p:nvSpPr>
            <p:spPr bwMode="auto">
              <a:xfrm>
                <a:off x="6660232" y="4437112"/>
                <a:ext cx="370384" cy="432048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39" name="直接箭头连接符 138"/>
              <p:cNvCxnSpPr>
                <a:cxnSpLocks/>
                <a:endCxn id="138" idx="2"/>
              </p:cNvCxnSpPr>
              <p:nvPr/>
            </p:nvCxnSpPr>
            <p:spPr bwMode="auto">
              <a:xfrm flipH="1">
                <a:off x="6660232" y="4545124"/>
                <a:ext cx="33964" cy="1080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11656" name="矩形 111655"/>
          <p:cNvSpPr/>
          <p:nvPr/>
        </p:nvSpPr>
        <p:spPr>
          <a:xfrm>
            <a:off x="1018698" y="1762125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en-US" dirty="0"/>
          </a:p>
        </p:txBody>
      </p:sp>
      <p:sp>
        <p:nvSpPr>
          <p:cNvPr id="111657" name="矩形 111656"/>
          <p:cNvSpPr/>
          <p:nvPr/>
        </p:nvSpPr>
        <p:spPr>
          <a:xfrm>
            <a:off x="1048966" y="3194477"/>
            <a:ext cx="1212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en-US" dirty="0"/>
          </a:p>
        </p:txBody>
      </p:sp>
      <p:sp>
        <p:nvSpPr>
          <p:cNvPr id="111658" name="矩形 111657"/>
          <p:cNvSpPr/>
          <p:nvPr/>
        </p:nvSpPr>
        <p:spPr>
          <a:xfrm>
            <a:off x="1081511" y="4693225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1415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7544" y="3986483"/>
            <a:ext cx="915988" cy="40011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预 习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67544" y="4706563"/>
            <a:ext cx="2592288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6" name="AutoShape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C820C76-9154-45F9-875D-396BBB24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525047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8587C3-63DA-464F-AE6B-30E555A4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101111"/>
            <a:ext cx="5827712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4.4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4.14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C26542-29F1-4B59-9088-64BB62686EF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等价关系与偏序关系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3886200"/>
          </a:xfrm>
        </p:spPr>
        <p:txBody>
          <a:bodyPr/>
          <a:lstStyle/>
          <a:p>
            <a:r>
              <a:rPr lang="zh-CN" altLang="en-US" sz="2800" b="1" dirty="0"/>
              <a:t>等价关系的定义与实例</a:t>
            </a:r>
          </a:p>
          <a:p>
            <a:r>
              <a:rPr lang="zh-CN" altLang="en-US" sz="2800" b="1" dirty="0"/>
              <a:t>等价类及其性质</a:t>
            </a:r>
          </a:p>
          <a:p>
            <a:r>
              <a:rPr lang="zh-CN" altLang="en-US" sz="2800" b="1" dirty="0"/>
              <a:t>商集与集合的划分</a:t>
            </a:r>
          </a:p>
          <a:p>
            <a:r>
              <a:rPr lang="zh-CN" altLang="en-US" sz="2800" b="1" dirty="0"/>
              <a:t>等价关系与划分的一一对应</a:t>
            </a:r>
          </a:p>
          <a:p>
            <a:r>
              <a:rPr lang="zh-CN" altLang="en-US" sz="2800" b="1" dirty="0"/>
              <a:t>偏序关系</a:t>
            </a:r>
          </a:p>
          <a:p>
            <a:r>
              <a:rPr lang="zh-CN" altLang="en-US" sz="2800" b="1" dirty="0"/>
              <a:t>偏序集与哈斯图</a:t>
            </a:r>
          </a:p>
          <a:p>
            <a:r>
              <a:rPr lang="zh-CN" altLang="en-US" sz="2800" b="1" dirty="0"/>
              <a:t>偏序集中的特定元素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521265-EC7F-404B-99B7-F2C25BFB266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96850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等价关系的定义与实例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395536" y="1404010"/>
            <a:ext cx="8002588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  </a:t>
            </a:r>
            <a:r>
              <a:rPr lang="zh-CN" altLang="en-US" b="1" dirty="0">
                <a:ea typeface="宋体" charset="-122"/>
              </a:rPr>
              <a:t>设 </a:t>
            </a:r>
            <a:r>
              <a:rPr lang="en-US" altLang="zh-CN" b="1" i="1" dirty="0">
                <a:ea typeface="宋体" charset="-122"/>
              </a:rPr>
              <a:t>R </a:t>
            </a:r>
            <a:r>
              <a:rPr lang="zh-CN" altLang="en-US" b="1" dirty="0">
                <a:ea typeface="宋体" charset="-122"/>
              </a:rPr>
              <a:t>为非空集合</a:t>
            </a:r>
            <a:r>
              <a:rPr lang="en-US" altLang="zh-CN" b="1" dirty="0"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上的关系。如果 </a:t>
            </a:r>
            <a:r>
              <a:rPr lang="en-US" altLang="zh-CN" b="1" i="1" dirty="0">
                <a:ea typeface="宋体" charset="-122"/>
              </a:rPr>
              <a:t>R </a:t>
            </a:r>
            <a:r>
              <a:rPr lang="zh-CN" altLang="en-US" b="1" dirty="0">
                <a:ea typeface="宋体" charset="-122"/>
              </a:rPr>
              <a:t>是</a:t>
            </a:r>
            <a:r>
              <a:rPr lang="zh-CN" altLang="en-US" b="1" u="sng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自反的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en-US" b="1" u="sng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对称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的</a:t>
            </a:r>
            <a:r>
              <a:rPr lang="zh-CN" altLang="en-US" b="1" dirty="0">
                <a:ea typeface="宋体" charset="-122"/>
              </a:rPr>
              <a:t>和</a:t>
            </a:r>
            <a:r>
              <a:rPr lang="zh-CN" altLang="en-US" b="1" u="sng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传递的</a:t>
            </a:r>
            <a:r>
              <a:rPr lang="en-US" altLang="zh-CN" b="1" dirty="0">
                <a:solidFill>
                  <a:srgbClr val="3366CC"/>
                </a:solidFill>
                <a:ea typeface="宋体" charset="-122"/>
              </a:rPr>
              <a:t>,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zh-CN" altLang="en-US" b="1" dirty="0">
                <a:ea typeface="宋体" charset="-122"/>
              </a:rPr>
              <a:t>则称 </a:t>
            </a:r>
            <a:r>
              <a:rPr lang="en-US" altLang="zh-CN" b="1" i="1" dirty="0">
                <a:ea typeface="宋体" charset="-122"/>
              </a:rPr>
              <a:t>R </a:t>
            </a:r>
            <a:r>
              <a:rPr lang="zh-CN" altLang="en-US" b="1" dirty="0">
                <a:ea typeface="宋体" charset="-122"/>
              </a:rPr>
              <a:t>为 </a:t>
            </a:r>
            <a:r>
              <a:rPr lang="en-US" altLang="zh-CN" b="1" i="1" dirty="0">
                <a:ea typeface="宋体" charset="-122"/>
              </a:rPr>
              <a:t>A </a:t>
            </a:r>
            <a:r>
              <a:rPr lang="zh-CN" altLang="en-US" b="1" dirty="0">
                <a:ea typeface="宋体" charset="-122"/>
              </a:rPr>
              <a:t>上的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等价关系</a:t>
            </a:r>
            <a:r>
              <a:rPr lang="zh-CN" altLang="en-US" b="1" dirty="0">
                <a:ea typeface="宋体" charset="-122"/>
              </a:rPr>
              <a:t>。</a:t>
            </a:r>
            <a:endParaRPr lang="en-US" altLang="zh-CN" b="1" dirty="0">
              <a:ea typeface="宋体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ea typeface="宋体" charset="-122"/>
              </a:rPr>
              <a:t>设 </a:t>
            </a:r>
            <a:r>
              <a:rPr lang="en-US" altLang="zh-CN" b="1" i="1" dirty="0">
                <a:ea typeface="宋体" charset="-122"/>
              </a:rPr>
              <a:t>R </a:t>
            </a:r>
            <a:r>
              <a:rPr lang="zh-CN" altLang="en-US" b="1" dirty="0">
                <a:ea typeface="宋体" charset="-122"/>
              </a:rPr>
              <a:t>是一个等价关系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en-US" altLang="zh-CN" b="1" dirty="0">
                <a:ea typeface="宋体" charset="-122"/>
              </a:rPr>
              <a:t>&lt;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</a:rPr>
              <a:t>,</a:t>
            </a:r>
            <a:r>
              <a:rPr lang="en-US" altLang="zh-CN" b="1" i="1" dirty="0" err="1">
                <a:ea typeface="宋体" charset="-122"/>
              </a:rPr>
              <a:t>y</a:t>
            </a:r>
            <a:r>
              <a:rPr lang="en-US" altLang="zh-CN" b="1" dirty="0">
                <a:ea typeface="宋体" charset="-122"/>
              </a:rPr>
              <a:t>&gt;∈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称 </a:t>
            </a:r>
            <a:r>
              <a:rPr lang="en-US" altLang="zh-CN" b="1" i="1" dirty="0">
                <a:ea typeface="宋体" charset="-122"/>
              </a:rPr>
              <a:t>x </a:t>
            </a:r>
            <a:r>
              <a:rPr lang="zh-CN" altLang="en-US" b="1" dirty="0">
                <a:ea typeface="宋体" charset="-122"/>
              </a:rPr>
              <a:t>等价于</a:t>
            </a:r>
            <a:r>
              <a:rPr lang="en-US" altLang="zh-CN" b="1" i="1" dirty="0">
                <a:ea typeface="宋体" charset="-122"/>
              </a:rPr>
              <a:t>y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记做 </a:t>
            </a: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～</a:t>
            </a: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zh-CN" altLang="en-US" b="1" dirty="0">
                <a:ea typeface="宋体" charset="-122"/>
              </a:rPr>
              <a:t>。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3645024"/>
            <a:ext cx="8002588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实例</a:t>
            </a:r>
            <a:r>
              <a:rPr lang="en-US" altLang="zh-CN" sz="3200" b="1" dirty="0">
                <a:solidFill>
                  <a:schemeClr val="bg2"/>
                </a:solidFill>
                <a:ea typeface="宋体" charset="-122"/>
              </a:rPr>
              <a:t>: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  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设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={1,2,…,8}, 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如下定义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上的关系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R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：</a:t>
            </a:r>
            <a:br>
              <a:rPr lang="zh-CN" altLang="en-US" b="1" dirty="0">
                <a:solidFill>
                  <a:schemeClr val="bg2"/>
                </a:solidFill>
                <a:ea typeface="宋体" charset="-122"/>
              </a:rPr>
            </a:b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          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R 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= { &lt;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ea typeface="宋体" charset="-122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&gt; | 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ea typeface="宋体" charset="-122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y</a:t>
            </a:r>
            <a:r>
              <a:rPr lang="en-US" altLang="zh-CN" b="1" dirty="0" err="1">
                <a:solidFill>
                  <a:schemeClr val="bg2"/>
                </a:solidFill>
                <a:ea typeface="宋体" charset="-122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  <a:ea typeface="宋体" charset="-122"/>
              </a:rPr>
              <a:t>∧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ea typeface="宋体" charset="-122"/>
              </a:rPr>
              <a:t>≡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(mod 3) }</a:t>
            </a:r>
            <a:br>
              <a:rPr lang="en-US" altLang="zh-CN" b="1" dirty="0">
                <a:solidFill>
                  <a:schemeClr val="bg2"/>
                </a:solidFill>
                <a:ea typeface="宋体" charset="-122"/>
              </a:rPr>
            </a:b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其中 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ea typeface="宋体" charset="-122"/>
              </a:rPr>
              <a:t>≡</a:t>
            </a:r>
            <a:r>
              <a:rPr lang="en-US" altLang="zh-CN" b="1" i="1" dirty="0" err="1">
                <a:solidFill>
                  <a:schemeClr val="bg2"/>
                </a:solidFill>
                <a:ea typeface="宋体" charset="-12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(mod 3) 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叫做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与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y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模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3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相等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即 </a:t>
            </a:r>
            <a:r>
              <a:rPr lang="en-US" altLang="zh-CN" b="1" i="1" dirty="0">
                <a:solidFill>
                  <a:schemeClr val="bg2"/>
                </a:solidFill>
                <a:ea typeface="宋体" charset="-122"/>
              </a:rPr>
              <a:t>x-y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可以被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整除。</a:t>
            </a:r>
            <a:endParaRPr lang="en-US" altLang="zh-CN" b="1" dirty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709B36-4345-43B2-AB7F-EEB878E1FCA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93062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等价关系的验证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7776864" cy="3886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验证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模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相等关系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因为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3),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≡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自反性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对称性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传递性</a:t>
            </a:r>
            <a:r>
              <a:rPr lang="zh-CN" altLang="en-US" sz="2800" b="1" dirty="0">
                <a:latin typeface="Times New Roman" panose="02020603050405020304" pitchFamily="18" charset="0"/>
              </a:rPr>
              <a:t>得到验证。</a:t>
            </a:r>
          </a:p>
          <a:p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DAB2FA-981A-4AD5-A50D-1EC224AAC09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88640"/>
            <a:ext cx="7261225" cy="9239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性质的证明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539552" y="1427597"/>
            <a:ext cx="7273925" cy="4649787"/>
          </a:xfrm>
          <a:prstGeom prst="rect">
            <a:avLst/>
          </a:prstGeom>
          <a:solidFill>
            <a:srgbClr val="D9FFFF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证：任取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∨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FAC73-E92F-4B1B-8AE8-2D5AF9C5C76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27918" y="275828"/>
            <a:ext cx="7848600" cy="1008063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上模</a:t>
            </a:r>
            <a:r>
              <a:rPr lang="en-US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等价关系的关系图</a:t>
            </a:r>
          </a:p>
        </p:txBody>
      </p:sp>
      <p:pic>
        <p:nvPicPr>
          <p:cNvPr id="1208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06"/>
          <a:stretch>
            <a:fillRect/>
          </a:stretch>
        </p:blipFill>
        <p:spPr bwMode="auto">
          <a:xfrm>
            <a:off x="647700" y="2955132"/>
            <a:ext cx="76327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1455738" y="1851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/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1166813" y="1778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/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539750" y="1324770"/>
            <a:ext cx="72929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={1,2,…,8}, 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 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</a:rPr>
              <a:t>∧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≡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(mod 3) }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0E100C-512E-4ACF-8E82-785F80D239A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281" y="116632"/>
            <a:ext cx="8064500" cy="12239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等价类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34281" y="3736181"/>
            <a:ext cx="8280400" cy="24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实例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  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A={ 1, 2, … , 8 }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上模 </a:t>
            </a: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3 </a:t>
            </a:r>
            <a:r>
              <a:rPr lang="zh-CN" altLang="en-US" b="1" dirty="0">
                <a:solidFill>
                  <a:schemeClr val="bg2"/>
                </a:solidFill>
                <a:ea typeface="宋体" charset="-122"/>
              </a:rPr>
              <a:t>等价关系的等价类：   </a:t>
            </a:r>
            <a:endParaRPr lang="en-US" altLang="zh-CN" b="1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                 [1]=[4]=[7]={1,4,7}</a:t>
            </a:r>
            <a:br>
              <a:rPr lang="en-US" altLang="zh-CN" b="1" dirty="0">
                <a:solidFill>
                  <a:schemeClr val="bg2"/>
                </a:solidFill>
                <a:ea typeface="宋体" charset="-122"/>
              </a:rPr>
            </a:b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             [2]=[5]=[8]={2,5,8}</a:t>
            </a:r>
            <a:br>
              <a:rPr lang="en-US" altLang="zh-CN" b="1" dirty="0">
                <a:solidFill>
                  <a:schemeClr val="bg2"/>
                </a:solidFill>
                <a:ea typeface="宋体" charset="-122"/>
              </a:rPr>
            </a:br>
            <a:r>
              <a:rPr lang="en-US" altLang="zh-CN" b="1" dirty="0">
                <a:solidFill>
                  <a:schemeClr val="bg2"/>
                </a:solidFill>
                <a:ea typeface="宋体" charset="-122"/>
              </a:rPr>
              <a:t>             [3]=[6]={3,6}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4281" y="1223963"/>
            <a:ext cx="8280400" cy="24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定义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</a:t>
            </a:r>
            <a:r>
              <a:rPr lang="zh-CN" altLang="en-US" b="1" dirty="0">
                <a:ea typeface="宋体" charset="-122"/>
              </a:rPr>
              <a:t> 设</a:t>
            </a:r>
            <a:r>
              <a:rPr lang="en-US" altLang="zh-CN" b="1" i="1" dirty="0">
                <a:ea typeface="宋体" charset="-122"/>
              </a:rPr>
              <a:t>R</a:t>
            </a:r>
            <a:r>
              <a:rPr lang="zh-CN" altLang="en-US" b="1" dirty="0">
                <a:ea typeface="宋体" charset="-122"/>
              </a:rPr>
              <a:t>为非空集合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上的等价关系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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</a:rPr>
              <a:t>∈</a:t>
            </a:r>
            <a:r>
              <a:rPr lang="en-US" altLang="zh-CN" b="1" i="1" dirty="0" err="1"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，令</a:t>
            </a:r>
            <a:br>
              <a:rPr lang="zh-CN" altLang="en-US" b="1" dirty="0">
                <a:ea typeface="宋体" charset="-122"/>
              </a:rPr>
            </a:br>
            <a:r>
              <a:rPr lang="zh-CN" altLang="en-US" b="1" dirty="0">
                <a:ea typeface="宋体" charset="-122"/>
              </a:rPr>
              <a:t>        </a:t>
            </a:r>
            <a:r>
              <a:rPr lang="en-US" altLang="zh-CN" b="1" dirty="0">
                <a:ea typeface="宋体" charset="-122"/>
              </a:rPr>
              <a:t>[</a:t>
            </a:r>
            <a:r>
              <a:rPr lang="en-US" altLang="zh-CN" b="1" i="1" dirty="0"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]</a:t>
            </a:r>
            <a:r>
              <a:rPr lang="en-US" altLang="zh-CN" b="1" i="1" baseline="-25000" dirty="0">
                <a:ea typeface="宋体" charset="-122"/>
              </a:rPr>
              <a:t>R </a:t>
            </a:r>
            <a:r>
              <a:rPr lang="en-US" altLang="zh-CN" b="1" dirty="0">
                <a:ea typeface="宋体" charset="-122"/>
              </a:rPr>
              <a:t>= {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∈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</a:t>
            </a:r>
            <a:r>
              <a:rPr lang="en-US" altLang="zh-CN" b="1" dirty="0" err="1">
                <a:ea typeface="宋体" charset="-122"/>
              </a:rPr>
              <a:t>∧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xRy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}</a:t>
            </a: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b="1" dirty="0">
                <a:ea typeface="宋体" charset="-122"/>
              </a:rPr>
              <a:t>称 </a:t>
            </a:r>
            <a:r>
              <a:rPr lang="en-US" altLang="zh-CN" b="1" dirty="0">
                <a:ea typeface="宋体" charset="-122"/>
              </a:rPr>
              <a:t>[</a:t>
            </a:r>
            <a:r>
              <a:rPr lang="en-US" altLang="zh-CN" b="1" i="1" dirty="0"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]</a:t>
            </a:r>
            <a:r>
              <a:rPr lang="en-US" altLang="zh-CN" b="1" i="1" baseline="-25000" dirty="0">
                <a:ea typeface="宋体" charset="-122"/>
              </a:rPr>
              <a:t>R </a:t>
            </a:r>
            <a:r>
              <a:rPr lang="zh-CN" altLang="en-US" b="1" dirty="0">
                <a:ea typeface="宋体" charset="-122"/>
              </a:rPr>
              <a:t>为 </a:t>
            </a:r>
            <a:r>
              <a:rPr lang="en-US" altLang="zh-CN" b="1" i="1" dirty="0">
                <a:ea typeface="宋体" charset="-122"/>
              </a:rPr>
              <a:t>x </a:t>
            </a:r>
            <a:r>
              <a:rPr lang="zh-CN" altLang="en-US" b="1" dirty="0">
                <a:ea typeface="宋体" charset="-122"/>
              </a:rPr>
              <a:t>关于</a:t>
            </a:r>
            <a:r>
              <a:rPr lang="en-US" altLang="zh-CN" b="1" i="1" dirty="0">
                <a:ea typeface="宋体" charset="-122"/>
              </a:rPr>
              <a:t>R </a:t>
            </a:r>
            <a:r>
              <a:rPr lang="zh-CN" altLang="en-US" b="1" dirty="0">
                <a:ea typeface="宋体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等价类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简称为 </a:t>
            </a:r>
            <a:r>
              <a:rPr lang="en-US" altLang="zh-CN" b="1" i="1" dirty="0">
                <a:ea typeface="宋体" charset="-122"/>
              </a:rPr>
              <a:t>x </a:t>
            </a:r>
            <a:r>
              <a:rPr lang="zh-CN" altLang="en-US" b="1" dirty="0">
                <a:ea typeface="宋体" charset="-122"/>
              </a:rPr>
              <a:t>的等价类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简</a:t>
            </a: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b="1" dirty="0">
                <a:ea typeface="宋体" charset="-122"/>
              </a:rPr>
              <a:t>记为</a:t>
            </a:r>
            <a:r>
              <a:rPr lang="en-US" altLang="zh-CN" b="1" dirty="0">
                <a:ea typeface="宋体" charset="-122"/>
              </a:rPr>
              <a:t>[</a:t>
            </a:r>
            <a:r>
              <a:rPr lang="en-US" altLang="zh-CN" b="1" i="1" dirty="0"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]</a:t>
            </a:r>
            <a:r>
              <a:rPr lang="zh-CN" altLang="en-US" b="1" dirty="0">
                <a:ea typeface="宋体" charset="-122"/>
              </a:rPr>
              <a:t>。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8EF592-3931-42EF-AA4E-8B1400D1FC1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41028"/>
            <a:ext cx="7848600" cy="9350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等价类的性质</a:t>
            </a:r>
          </a:p>
        </p:txBody>
      </p:sp>
      <p:grpSp>
        <p:nvGrpSpPr>
          <p:cNvPr id="124932" name="Group 6"/>
          <p:cNvGrpSpPr>
            <a:grpSpLocks/>
          </p:cNvGrpSpPr>
          <p:nvPr/>
        </p:nvGrpSpPr>
        <p:grpSpPr bwMode="auto">
          <a:xfrm>
            <a:off x="323529" y="1412776"/>
            <a:ext cx="8438334" cy="3182938"/>
            <a:chOff x="341" y="1028"/>
            <a:chExt cx="4789" cy="2005"/>
          </a:xfrm>
        </p:grpSpPr>
        <p:sp>
          <p:nvSpPr>
            <p:cNvPr id="124933" name="Text Box 3"/>
            <p:cNvSpPr txBox="1">
              <a:spLocks noChangeArrowheads="1"/>
            </p:cNvSpPr>
            <p:nvPr/>
          </p:nvSpPr>
          <p:spPr bwMode="auto">
            <a:xfrm>
              <a:off x="341" y="1028"/>
              <a:ext cx="4789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定理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dirty="0">
                  <a:latin typeface="Times New Roman" panose="02020603050405020304" pitchFamily="18" charset="0"/>
                </a:rPr>
                <a:t>是非空集合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上的等价关系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则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SzPct val="70000"/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[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]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的非空子集。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SzPct val="70000"/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dirty="0" err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 R y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]=[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SzPct val="70000"/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    y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不交。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SzPct val="70000"/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∪{ [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] |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即所有等价类的并集就是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。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12493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" y="2117"/>
              <a:ext cx="1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09329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710B1-79A6-4B1B-96A4-C45AD130DBA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991475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3886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A={ 1, 2, … , 8 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上模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等价关系的等价类：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[1]=[4]=[7]={1,4,7}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[2]=[5]=[8]={2,5,8}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[3]=[6]={3,6}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以上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类两两不交 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{1,4,7}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{2,5,8}{3,6} = {1,2, … ,8}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B87F30-A4C3-428A-A58A-5C4B6B048CB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540"/>
            <a:ext cx="8135938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商集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79512" y="3356992"/>
            <a:ext cx="820896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={1,2,…,8}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关于模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的商集为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A/R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[ 1 ], [2], [ 3 ] }= { {1,4,7}, {2,5,8}, {3,6}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关于恒等关系和全域关系的商集为：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A/I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{1},{2}, … ,{8}}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A/E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{1, 2, … ,8}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7848" y="1340768"/>
            <a:ext cx="8208962" cy="166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所有等价类作为元素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集合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商集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 { [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45700-E8D9-4E1A-BFAE-AD405884486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268760"/>
            <a:ext cx="8208963" cy="53292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是整数集合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上模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的等价关系，那么其等价类为：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[0]={</a:t>
            </a:r>
            <a:r>
              <a:rPr lang="en-US" altLang="zh-CN" b="1" dirty="0" err="1">
                <a:latin typeface="Times New Roman" panose="02020603050405020304" pitchFamily="18" charset="0"/>
              </a:rPr>
              <a:t>nk|k∈Z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[1]={nk+1|k∈Z}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[2]={nk+2|k∈Z}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[n-1]={nk+n-1|k∈Z}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商集：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Z/R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={[0],[1],[2],…,[n-1]}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318AB-986B-4526-B4B6-17A437A8D95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9050"/>
            <a:ext cx="8229600" cy="1371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r>
              <a:rPr lang="en-US" altLang="zh-CN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2550"/>
            <a:ext cx="8229600" cy="48958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={0,1,2,3,4}</a:t>
            </a:r>
            <a:r>
              <a:rPr lang="zh-CN" altLang="en-US" b="1" dirty="0">
                <a:latin typeface="Times New Roman" panose="02020603050405020304" pitchFamily="18" charset="0"/>
              </a:rPr>
              <a:t>上的二元等价关系，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</a:rPr>
              <a:t>&gt;|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x-y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）给出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的关系矩阵；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）画出关系图；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）求出等价类；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）给出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关于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/>
              <a:t>的商集。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781800" y="617880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88B63-CEE8-4114-963B-9EAFF3F0A9D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33123" name="Text Box 4"/>
          <p:cNvSpPr txBox="1">
            <a:spLocks noChangeArrowheads="1"/>
          </p:cNvSpPr>
          <p:nvPr/>
        </p:nvSpPr>
        <p:spPr bwMode="auto">
          <a:xfrm>
            <a:off x="144463" y="324931"/>
            <a:ext cx="7704137" cy="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b="1" dirty="0"/>
              <a:t>     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en-US" altLang="zh-CN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24" name="Text Box 5"/>
          <p:cNvSpPr txBox="1">
            <a:spLocks noChangeArrowheads="1"/>
          </p:cNvSpPr>
          <p:nvPr/>
        </p:nvSpPr>
        <p:spPr bwMode="auto">
          <a:xfrm>
            <a:off x="396082" y="4973638"/>
            <a:ext cx="7704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等价类：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[0]=[2]=[4]={0,2,4}, [1]=[3]={1,3} 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商集：</a:t>
            </a:r>
            <a:r>
              <a:rPr lang="en-US" altLang="zh-CN" sz="2800" b="1" dirty="0">
                <a:latin typeface="Times New Roman" panose="02020603050405020304" pitchFamily="18" charset="0"/>
              </a:rPr>
              <a:t>A/R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{[0],[1]}={{0,2,4},{1,3}}</a:t>
            </a:r>
          </a:p>
        </p:txBody>
      </p:sp>
      <p:graphicFrame>
        <p:nvGraphicFramePr>
          <p:cNvPr id="133125" name="Object 9"/>
          <p:cNvGraphicFramePr>
            <a:graphicFrameLocks noChangeAspect="1"/>
          </p:cNvGraphicFramePr>
          <p:nvPr/>
        </p:nvGraphicFramePr>
        <p:xfrm>
          <a:off x="900113" y="1844675"/>
          <a:ext cx="2881312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231900" imgH="1155700" progId="">
                  <p:embed/>
                </p:oleObj>
              </mc:Choice>
              <mc:Fallback>
                <p:oleObj name="公式" r:id="rId3" imgW="1231900" imgH="1155700" progId="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2881312" cy="270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26" name="Group 56"/>
          <p:cNvGrpSpPr>
            <a:grpSpLocks/>
          </p:cNvGrpSpPr>
          <p:nvPr/>
        </p:nvGrpSpPr>
        <p:grpSpPr bwMode="auto">
          <a:xfrm>
            <a:off x="4716463" y="1989138"/>
            <a:ext cx="4103687" cy="2689225"/>
            <a:chOff x="2744" y="981"/>
            <a:chExt cx="2585" cy="1694"/>
          </a:xfrm>
        </p:grpSpPr>
        <p:sp>
          <p:nvSpPr>
            <p:cNvPr id="133127" name="Oval 13"/>
            <p:cNvSpPr>
              <a:spLocks noChangeArrowheads="1"/>
            </p:cNvSpPr>
            <p:nvPr/>
          </p:nvSpPr>
          <p:spPr bwMode="auto">
            <a:xfrm>
              <a:off x="3742" y="2160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grpSp>
          <p:nvGrpSpPr>
            <p:cNvPr id="133128" name="Group 18"/>
            <p:cNvGrpSpPr>
              <a:grpSpLocks/>
            </p:cNvGrpSpPr>
            <p:nvPr/>
          </p:nvGrpSpPr>
          <p:grpSpPr bwMode="auto">
            <a:xfrm>
              <a:off x="2744" y="1933"/>
              <a:ext cx="362" cy="408"/>
              <a:chOff x="3198" y="981"/>
              <a:chExt cx="362" cy="408"/>
            </a:xfrm>
          </p:grpSpPr>
          <p:sp>
            <p:nvSpPr>
              <p:cNvPr id="133164" name="Oval 10"/>
              <p:cNvSpPr>
                <a:spLocks noChangeArrowheads="1"/>
              </p:cNvSpPr>
              <p:nvPr/>
            </p:nvSpPr>
            <p:spPr bwMode="auto">
              <a:xfrm>
                <a:off x="3424" y="1253"/>
                <a:ext cx="136" cy="1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65" name="Oval 15"/>
              <p:cNvSpPr>
                <a:spLocks noChangeArrowheads="1"/>
              </p:cNvSpPr>
              <p:nvPr/>
            </p:nvSpPr>
            <p:spPr bwMode="auto">
              <a:xfrm>
                <a:off x="3198" y="981"/>
                <a:ext cx="318" cy="3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66" name="Line 16"/>
              <p:cNvSpPr>
                <a:spLocks noChangeShapeType="1"/>
              </p:cNvSpPr>
              <p:nvPr/>
            </p:nvSpPr>
            <p:spPr bwMode="auto">
              <a:xfrm flipH="1">
                <a:off x="3198" y="1026"/>
                <a:ext cx="45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29" name="Group 19"/>
            <p:cNvGrpSpPr>
              <a:grpSpLocks/>
            </p:cNvGrpSpPr>
            <p:nvPr/>
          </p:nvGrpSpPr>
          <p:grpSpPr bwMode="auto">
            <a:xfrm>
              <a:off x="4513" y="1933"/>
              <a:ext cx="362" cy="408"/>
              <a:chOff x="3198" y="981"/>
              <a:chExt cx="362" cy="408"/>
            </a:xfrm>
          </p:grpSpPr>
          <p:sp>
            <p:nvSpPr>
              <p:cNvPr id="133161" name="Oval 20"/>
              <p:cNvSpPr>
                <a:spLocks noChangeArrowheads="1"/>
              </p:cNvSpPr>
              <p:nvPr/>
            </p:nvSpPr>
            <p:spPr bwMode="auto">
              <a:xfrm>
                <a:off x="3424" y="1253"/>
                <a:ext cx="136" cy="1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62" name="Oval 21"/>
              <p:cNvSpPr>
                <a:spLocks noChangeArrowheads="1"/>
              </p:cNvSpPr>
              <p:nvPr/>
            </p:nvSpPr>
            <p:spPr bwMode="auto">
              <a:xfrm>
                <a:off x="3198" y="981"/>
                <a:ext cx="318" cy="3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63" name="Line 22"/>
              <p:cNvSpPr>
                <a:spLocks noChangeShapeType="1"/>
              </p:cNvSpPr>
              <p:nvPr/>
            </p:nvSpPr>
            <p:spPr bwMode="auto">
              <a:xfrm flipH="1">
                <a:off x="3198" y="1026"/>
                <a:ext cx="45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30" name="Group 23"/>
            <p:cNvGrpSpPr>
              <a:grpSpLocks/>
            </p:cNvGrpSpPr>
            <p:nvPr/>
          </p:nvGrpSpPr>
          <p:grpSpPr bwMode="auto">
            <a:xfrm>
              <a:off x="4558" y="1071"/>
              <a:ext cx="362" cy="408"/>
              <a:chOff x="3198" y="981"/>
              <a:chExt cx="362" cy="408"/>
            </a:xfrm>
          </p:grpSpPr>
          <p:sp>
            <p:nvSpPr>
              <p:cNvPr id="133158" name="Oval 24"/>
              <p:cNvSpPr>
                <a:spLocks noChangeArrowheads="1"/>
              </p:cNvSpPr>
              <p:nvPr/>
            </p:nvSpPr>
            <p:spPr bwMode="auto">
              <a:xfrm>
                <a:off x="3424" y="1253"/>
                <a:ext cx="136" cy="1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59" name="Oval 25"/>
              <p:cNvSpPr>
                <a:spLocks noChangeArrowheads="1"/>
              </p:cNvSpPr>
              <p:nvPr/>
            </p:nvSpPr>
            <p:spPr bwMode="auto">
              <a:xfrm>
                <a:off x="3198" y="981"/>
                <a:ext cx="318" cy="3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60" name="Line 26"/>
              <p:cNvSpPr>
                <a:spLocks noChangeShapeType="1"/>
              </p:cNvSpPr>
              <p:nvPr/>
            </p:nvSpPr>
            <p:spPr bwMode="auto">
              <a:xfrm flipH="1">
                <a:off x="3198" y="1026"/>
                <a:ext cx="45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31" name="Group 27"/>
            <p:cNvGrpSpPr>
              <a:grpSpLocks/>
            </p:cNvGrpSpPr>
            <p:nvPr/>
          </p:nvGrpSpPr>
          <p:grpSpPr bwMode="auto">
            <a:xfrm>
              <a:off x="3198" y="981"/>
              <a:ext cx="362" cy="408"/>
              <a:chOff x="3198" y="981"/>
              <a:chExt cx="362" cy="408"/>
            </a:xfrm>
          </p:grpSpPr>
          <p:sp>
            <p:nvSpPr>
              <p:cNvPr id="133155" name="Oval 28"/>
              <p:cNvSpPr>
                <a:spLocks noChangeArrowheads="1"/>
              </p:cNvSpPr>
              <p:nvPr/>
            </p:nvSpPr>
            <p:spPr bwMode="auto">
              <a:xfrm>
                <a:off x="3424" y="1253"/>
                <a:ext cx="136" cy="1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56" name="Oval 29"/>
              <p:cNvSpPr>
                <a:spLocks noChangeArrowheads="1"/>
              </p:cNvSpPr>
              <p:nvPr/>
            </p:nvSpPr>
            <p:spPr bwMode="auto">
              <a:xfrm>
                <a:off x="3198" y="981"/>
                <a:ext cx="318" cy="3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33157" name="Line 30"/>
              <p:cNvSpPr>
                <a:spLocks noChangeShapeType="1"/>
              </p:cNvSpPr>
              <p:nvPr/>
            </p:nvSpPr>
            <p:spPr bwMode="auto">
              <a:xfrm flipH="1">
                <a:off x="3198" y="1026"/>
                <a:ext cx="45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132" name="Oval 31"/>
            <p:cNvSpPr>
              <a:spLocks noChangeArrowheads="1"/>
            </p:cNvSpPr>
            <p:nvPr/>
          </p:nvSpPr>
          <p:spPr bwMode="auto">
            <a:xfrm>
              <a:off x="3852" y="1970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133133" name="Line 32"/>
            <p:cNvSpPr>
              <a:spLocks noChangeShapeType="1"/>
            </p:cNvSpPr>
            <p:nvPr/>
          </p:nvSpPr>
          <p:spPr bwMode="auto">
            <a:xfrm>
              <a:off x="4105" y="1979"/>
              <a:ext cx="9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4" name="Text Box 33"/>
            <p:cNvSpPr txBox="1">
              <a:spLocks noChangeArrowheads="1"/>
            </p:cNvSpPr>
            <p:nvPr/>
          </p:nvSpPr>
          <p:spPr bwMode="auto">
            <a:xfrm>
              <a:off x="3606" y="107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33135" name="Text Box 34"/>
            <p:cNvSpPr txBox="1">
              <a:spLocks noChangeArrowheads="1"/>
            </p:cNvSpPr>
            <p:nvPr/>
          </p:nvSpPr>
          <p:spPr bwMode="auto">
            <a:xfrm>
              <a:off x="2835" y="238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133136" name="Text Box 35"/>
            <p:cNvSpPr txBox="1">
              <a:spLocks noChangeArrowheads="1"/>
            </p:cNvSpPr>
            <p:nvPr/>
          </p:nvSpPr>
          <p:spPr bwMode="auto">
            <a:xfrm>
              <a:off x="3833" y="234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133137" name="Text Box 36"/>
            <p:cNvSpPr txBox="1">
              <a:spLocks noChangeArrowheads="1"/>
            </p:cNvSpPr>
            <p:nvPr/>
          </p:nvSpPr>
          <p:spPr bwMode="auto">
            <a:xfrm>
              <a:off x="5012" y="111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133138" name="Text Box 37"/>
            <p:cNvSpPr txBox="1">
              <a:spLocks noChangeArrowheads="1"/>
            </p:cNvSpPr>
            <p:nvPr/>
          </p:nvSpPr>
          <p:spPr bwMode="auto">
            <a:xfrm>
              <a:off x="4967" y="225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133139" name="Freeform 38"/>
            <p:cNvSpPr>
              <a:spLocks/>
            </p:cNvSpPr>
            <p:nvPr/>
          </p:nvSpPr>
          <p:spPr bwMode="auto">
            <a:xfrm>
              <a:off x="3016" y="1344"/>
              <a:ext cx="408" cy="861"/>
            </a:xfrm>
            <a:custGeom>
              <a:avLst/>
              <a:gdLst>
                <a:gd name="T0" fmla="*/ 408 w 408"/>
                <a:gd name="T1" fmla="*/ 0 h 861"/>
                <a:gd name="T2" fmla="*/ 182 w 408"/>
                <a:gd name="T3" fmla="*/ 226 h 861"/>
                <a:gd name="T4" fmla="*/ 0 w 408"/>
                <a:gd name="T5" fmla="*/ 861 h 861"/>
                <a:gd name="T6" fmla="*/ 0 60000 65536"/>
                <a:gd name="T7" fmla="*/ 0 60000 65536"/>
                <a:gd name="T8" fmla="*/ 0 60000 65536"/>
                <a:gd name="T9" fmla="*/ 0 w 408"/>
                <a:gd name="T10" fmla="*/ 0 h 861"/>
                <a:gd name="T11" fmla="*/ 408 w 408"/>
                <a:gd name="T12" fmla="*/ 861 h 8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861">
                  <a:moveTo>
                    <a:pt x="408" y="0"/>
                  </a:moveTo>
                  <a:cubicBezTo>
                    <a:pt x="329" y="41"/>
                    <a:pt x="250" y="83"/>
                    <a:pt x="182" y="226"/>
                  </a:cubicBezTo>
                  <a:cubicBezTo>
                    <a:pt x="114" y="369"/>
                    <a:pt x="30" y="755"/>
                    <a:pt x="0" y="86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0" name="Freeform 39"/>
            <p:cNvSpPr>
              <a:spLocks/>
            </p:cNvSpPr>
            <p:nvPr/>
          </p:nvSpPr>
          <p:spPr bwMode="auto">
            <a:xfrm>
              <a:off x="3107" y="1389"/>
              <a:ext cx="378" cy="862"/>
            </a:xfrm>
            <a:custGeom>
              <a:avLst/>
              <a:gdLst>
                <a:gd name="T0" fmla="*/ 0 w 378"/>
                <a:gd name="T1" fmla="*/ 862 h 862"/>
                <a:gd name="T2" fmla="*/ 317 w 378"/>
                <a:gd name="T3" fmla="*/ 499 h 862"/>
                <a:gd name="T4" fmla="*/ 363 w 378"/>
                <a:gd name="T5" fmla="*/ 0 h 862"/>
                <a:gd name="T6" fmla="*/ 0 60000 65536"/>
                <a:gd name="T7" fmla="*/ 0 60000 65536"/>
                <a:gd name="T8" fmla="*/ 0 60000 65536"/>
                <a:gd name="T9" fmla="*/ 0 w 378"/>
                <a:gd name="T10" fmla="*/ 0 h 862"/>
                <a:gd name="T11" fmla="*/ 378 w 378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862">
                  <a:moveTo>
                    <a:pt x="0" y="862"/>
                  </a:moveTo>
                  <a:cubicBezTo>
                    <a:pt x="128" y="752"/>
                    <a:pt x="256" y="643"/>
                    <a:pt x="317" y="499"/>
                  </a:cubicBezTo>
                  <a:cubicBezTo>
                    <a:pt x="378" y="355"/>
                    <a:pt x="370" y="177"/>
                    <a:pt x="363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1" name="Line 40"/>
            <p:cNvSpPr>
              <a:spLocks noChangeShapeType="1"/>
            </p:cNvSpPr>
            <p:nvPr/>
          </p:nvSpPr>
          <p:spPr bwMode="auto">
            <a:xfrm flipH="1">
              <a:off x="3107" y="1570"/>
              <a:ext cx="9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2" name="Line 41"/>
            <p:cNvSpPr>
              <a:spLocks noChangeShapeType="1"/>
            </p:cNvSpPr>
            <p:nvPr/>
          </p:nvSpPr>
          <p:spPr bwMode="auto">
            <a:xfrm flipV="1">
              <a:off x="3424" y="1752"/>
              <a:ext cx="46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3" name="Freeform 42"/>
            <p:cNvSpPr>
              <a:spLocks/>
            </p:cNvSpPr>
            <p:nvPr/>
          </p:nvSpPr>
          <p:spPr bwMode="auto">
            <a:xfrm>
              <a:off x="3560" y="1344"/>
              <a:ext cx="318" cy="816"/>
            </a:xfrm>
            <a:custGeom>
              <a:avLst/>
              <a:gdLst>
                <a:gd name="T0" fmla="*/ 0 w 318"/>
                <a:gd name="T1" fmla="*/ 0 h 816"/>
                <a:gd name="T2" fmla="*/ 273 w 318"/>
                <a:gd name="T3" fmla="*/ 317 h 816"/>
                <a:gd name="T4" fmla="*/ 273 w 318"/>
                <a:gd name="T5" fmla="*/ 816 h 816"/>
                <a:gd name="T6" fmla="*/ 0 60000 65536"/>
                <a:gd name="T7" fmla="*/ 0 60000 65536"/>
                <a:gd name="T8" fmla="*/ 0 60000 65536"/>
                <a:gd name="T9" fmla="*/ 0 w 318"/>
                <a:gd name="T10" fmla="*/ 0 h 816"/>
                <a:gd name="T11" fmla="*/ 318 w 31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816">
                  <a:moveTo>
                    <a:pt x="0" y="0"/>
                  </a:moveTo>
                  <a:cubicBezTo>
                    <a:pt x="114" y="90"/>
                    <a:pt x="228" y="181"/>
                    <a:pt x="273" y="317"/>
                  </a:cubicBezTo>
                  <a:cubicBezTo>
                    <a:pt x="318" y="453"/>
                    <a:pt x="273" y="733"/>
                    <a:pt x="273" y="8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4" name="Freeform 43"/>
            <p:cNvSpPr>
              <a:spLocks/>
            </p:cNvSpPr>
            <p:nvPr/>
          </p:nvSpPr>
          <p:spPr bwMode="auto">
            <a:xfrm>
              <a:off x="3515" y="1389"/>
              <a:ext cx="272" cy="816"/>
            </a:xfrm>
            <a:custGeom>
              <a:avLst/>
              <a:gdLst>
                <a:gd name="T0" fmla="*/ 0 w 272"/>
                <a:gd name="T1" fmla="*/ 0 h 816"/>
                <a:gd name="T2" fmla="*/ 45 w 272"/>
                <a:gd name="T3" fmla="*/ 408 h 816"/>
                <a:gd name="T4" fmla="*/ 272 w 272"/>
                <a:gd name="T5" fmla="*/ 816 h 816"/>
                <a:gd name="T6" fmla="*/ 0 60000 65536"/>
                <a:gd name="T7" fmla="*/ 0 60000 65536"/>
                <a:gd name="T8" fmla="*/ 0 60000 65536"/>
                <a:gd name="T9" fmla="*/ 0 w 272"/>
                <a:gd name="T10" fmla="*/ 0 h 816"/>
                <a:gd name="T11" fmla="*/ 272 w 272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816">
                  <a:moveTo>
                    <a:pt x="0" y="0"/>
                  </a:moveTo>
                  <a:cubicBezTo>
                    <a:pt x="0" y="136"/>
                    <a:pt x="0" y="272"/>
                    <a:pt x="45" y="408"/>
                  </a:cubicBezTo>
                  <a:cubicBezTo>
                    <a:pt x="90" y="544"/>
                    <a:pt x="181" y="680"/>
                    <a:pt x="272" y="8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5" name="Freeform 44"/>
            <p:cNvSpPr>
              <a:spLocks/>
            </p:cNvSpPr>
            <p:nvPr/>
          </p:nvSpPr>
          <p:spPr bwMode="auto">
            <a:xfrm>
              <a:off x="3107" y="2107"/>
              <a:ext cx="635" cy="144"/>
            </a:xfrm>
            <a:custGeom>
              <a:avLst/>
              <a:gdLst>
                <a:gd name="T0" fmla="*/ 0 w 635"/>
                <a:gd name="T1" fmla="*/ 144 h 144"/>
                <a:gd name="T2" fmla="*/ 317 w 635"/>
                <a:gd name="T3" fmla="*/ 8 h 144"/>
                <a:gd name="T4" fmla="*/ 635 w 635"/>
                <a:gd name="T5" fmla="*/ 98 h 144"/>
                <a:gd name="T6" fmla="*/ 0 60000 65536"/>
                <a:gd name="T7" fmla="*/ 0 60000 65536"/>
                <a:gd name="T8" fmla="*/ 0 60000 65536"/>
                <a:gd name="T9" fmla="*/ 0 w 635"/>
                <a:gd name="T10" fmla="*/ 0 h 144"/>
                <a:gd name="T11" fmla="*/ 635 w 635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144">
                  <a:moveTo>
                    <a:pt x="0" y="144"/>
                  </a:moveTo>
                  <a:cubicBezTo>
                    <a:pt x="105" y="80"/>
                    <a:pt x="211" y="16"/>
                    <a:pt x="317" y="8"/>
                  </a:cubicBezTo>
                  <a:cubicBezTo>
                    <a:pt x="423" y="0"/>
                    <a:pt x="529" y="49"/>
                    <a:pt x="635" y="9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6" name="Freeform 45"/>
            <p:cNvSpPr>
              <a:spLocks/>
            </p:cNvSpPr>
            <p:nvPr/>
          </p:nvSpPr>
          <p:spPr bwMode="auto">
            <a:xfrm>
              <a:off x="3107" y="2251"/>
              <a:ext cx="635" cy="97"/>
            </a:xfrm>
            <a:custGeom>
              <a:avLst/>
              <a:gdLst>
                <a:gd name="T0" fmla="*/ 0 w 635"/>
                <a:gd name="T1" fmla="*/ 45 h 97"/>
                <a:gd name="T2" fmla="*/ 363 w 635"/>
                <a:gd name="T3" fmla="*/ 90 h 97"/>
                <a:gd name="T4" fmla="*/ 635 w 635"/>
                <a:gd name="T5" fmla="*/ 0 h 97"/>
                <a:gd name="T6" fmla="*/ 0 60000 65536"/>
                <a:gd name="T7" fmla="*/ 0 60000 65536"/>
                <a:gd name="T8" fmla="*/ 0 60000 65536"/>
                <a:gd name="T9" fmla="*/ 0 w 635"/>
                <a:gd name="T10" fmla="*/ 0 h 97"/>
                <a:gd name="T11" fmla="*/ 635 w 63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97">
                  <a:moveTo>
                    <a:pt x="0" y="45"/>
                  </a:moveTo>
                  <a:cubicBezTo>
                    <a:pt x="128" y="71"/>
                    <a:pt x="257" y="97"/>
                    <a:pt x="363" y="90"/>
                  </a:cubicBezTo>
                  <a:cubicBezTo>
                    <a:pt x="469" y="83"/>
                    <a:pt x="552" y="41"/>
                    <a:pt x="63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7" name="Line 47"/>
            <p:cNvSpPr>
              <a:spLocks noChangeShapeType="1"/>
            </p:cNvSpPr>
            <p:nvPr/>
          </p:nvSpPr>
          <p:spPr bwMode="auto">
            <a:xfrm>
              <a:off x="3560" y="1797"/>
              <a:ext cx="9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8" name="Line 48"/>
            <p:cNvSpPr>
              <a:spLocks noChangeShapeType="1"/>
            </p:cNvSpPr>
            <p:nvPr/>
          </p:nvSpPr>
          <p:spPr bwMode="auto">
            <a:xfrm flipH="1" flipV="1">
              <a:off x="3833" y="1661"/>
              <a:ext cx="16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9" name="Line 49"/>
            <p:cNvSpPr>
              <a:spLocks noChangeShapeType="1"/>
            </p:cNvSpPr>
            <p:nvPr/>
          </p:nvSpPr>
          <p:spPr bwMode="auto">
            <a:xfrm flipV="1">
              <a:off x="3288" y="2115"/>
              <a:ext cx="136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0" name="Line 50"/>
            <p:cNvSpPr>
              <a:spLocks noChangeShapeType="1"/>
            </p:cNvSpPr>
            <p:nvPr/>
          </p:nvSpPr>
          <p:spPr bwMode="auto">
            <a:xfrm flipH="1">
              <a:off x="3515" y="2296"/>
              <a:ext cx="136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1" name="Freeform 52"/>
            <p:cNvSpPr>
              <a:spLocks/>
            </p:cNvSpPr>
            <p:nvPr/>
          </p:nvSpPr>
          <p:spPr bwMode="auto">
            <a:xfrm>
              <a:off x="4785" y="1480"/>
              <a:ext cx="91" cy="771"/>
            </a:xfrm>
            <a:custGeom>
              <a:avLst/>
              <a:gdLst>
                <a:gd name="T0" fmla="*/ 91 w 91"/>
                <a:gd name="T1" fmla="*/ 0 h 771"/>
                <a:gd name="T2" fmla="*/ 0 w 91"/>
                <a:gd name="T3" fmla="*/ 317 h 771"/>
                <a:gd name="T4" fmla="*/ 91 w 91"/>
                <a:gd name="T5" fmla="*/ 771 h 771"/>
                <a:gd name="T6" fmla="*/ 0 60000 65536"/>
                <a:gd name="T7" fmla="*/ 0 60000 65536"/>
                <a:gd name="T8" fmla="*/ 0 60000 65536"/>
                <a:gd name="T9" fmla="*/ 0 w 91"/>
                <a:gd name="T10" fmla="*/ 0 h 771"/>
                <a:gd name="T11" fmla="*/ 91 w 91"/>
                <a:gd name="T12" fmla="*/ 771 h 7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771">
                  <a:moveTo>
                    <a:pt x="91" y="0"/>
                  </a:moveTo>
                  <a:cubicBezTo>
                    <a:pt x="45" y="94"/>
                    <a:pt x="0" y="189"/>
                    <a:pt x="0" y="317"/>
                  </a:cubicBezTo>
                  <a:cubicBezTo>
                    <a:pt x="0" y="445"/>
                    <a:pt x="45" y="608"/>
                    <a:pt x="91" y="7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2" name="Freeform 53"/>
            <p:cNvSpPr>
              <a:spLocks/>
            </p:cNvSpPr>
            <p:nvPr/>
          </p:nvSpPr>
          <p:spPr bwMode="auto">
            <a:xfrm>
              <a:off x="4876" y="1434"/>
              <a:ext cx="188" cy="862"/>
            </a:xfrm>
            <a:custGeom>
              <a:avLst/>
              <a:gdLst>
                <a:gd name="T0" fmla="*/ 45 w 188"/>
                <a:gd name="T1" fmla="*/ 0 h 862"/>
                <a:gd name="T2" fmla="*/ 181 w 188"/>
                <a:gd name="T3" fmla="*/ 408 h 862"/>
                <a:gd name="T4" fmla="*/ 0 w 188"/>
                <a:gd name="T5" fmla="*/ 862 h 862"/>
                <a:gd name="T6" fmla="*/ 0 60000 65536"/>
                <a:gd name="T7" fmla="*/ 0 60000 65536"/>
                <a:gd name="T8" fmla="*/ 0 60000 65536"/>
                <a:gd name="T9" fmla="*/ 0 w 188"/>
                <a:gd name="T10" fmla="*/ 0 h 862"/>
                <a:gd name="T11" fmla="*/ 188 w 188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862">
                  <a:moveTo>
                    <a:pt x="45" y="0"/>
                  </a:moveTo>
                  <a:cubicBezTo>
                    <a:pt x="116" y="132"/>
                    <a:pt x="188" y="264"/>
                    <a:pt x="181" y="408"/>
                  </a:cubicBezTo>
                  <a:cubicBezTo>
                    <a:pt x="174" y="552"/>
                    <a:pt x="87" y="707"/>
                    <a:pt x="0" y="86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3" name="Line 54"/>
            <p:cNvSpPr>
              <a:spLocks noChangeShapeType="1"/>
            </p:cNvSpPr>
            <p:nvPr/>
          </p:nvSpPr>
          <p:spPr bwMode="auto">
            <a:xfrm flipH="1">
              <a:off x="4785" y="1570"/>
              <a:ext cx="45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4" name="Line 55"/>
            <p:cNvSpPr>
              <a:spLocks noChangeShapeType="1"/>
            </p:cNvSpPr>
            <p:nvPr/>
          </p:nvSpPr>
          <p:spPr bwMode="auto">
            <a:xfrm flipV="1">
              <a:off x="4967" y="1933"/>
              <a:ext cx="9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63277" y="1288793"/>
            <a:ext cx="7704137" cy="5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）关系矩阵                     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）关系图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2CB6C3-7CC5-45A3-8211-8FC765D6C70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7729" y="84932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集合的划分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437729" y="1412776"/>
            <a:ext cx="7848600" cy="32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子集族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满足下面条件：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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(3)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中所有元素的并集等于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划分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中的元素为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划分块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ECDEF8-D0D0-4505-9BFE-3D49DCC164F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4456" y="188640"/>
            <a:ext cx="8002587" cy="1100138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192" y="1412776"/>
            <a:ext cx="8229600" cy="43195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给定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如下：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}},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其他都不是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的划分。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9559A-9BCF-43F2-8096-9610B8771A5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50582"/>
            <a:ext cx="8229600" cy="1019175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561083" y="2767589"/>
            <a:ext cx="79200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51520" y="1366539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是否推出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971600" y="4625702"/>
            <a:ext cx="80121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不一定。反例如下：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={2},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但是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7D78F0-D61D-43E1-813B-D3CC5427180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065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等价关系与划分的一一对应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879475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/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457200" y="1273175"/>
            <a:ext cx="84248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所诱导的划分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 不同的商集对应于不同的划分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 任给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{&lt;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的同一划分块中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b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/>
              <a:t>π</a:t>
            </a:r>
            <a:r>
              <a:rPr lang="zh-CN" altLang="en-US" sz="2800" b="1" dirty="0"/>
              <a:t>所诱导的等价关系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且该等价关系确定的商集就是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468313" y="4564063"/>
            <a:ext cx="8280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上所有的等价关系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求解思路：先做出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的所有划分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然后根据划分写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出对应的等价关系。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275E43-4C58-489E-834B-DB75117AC59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6357" y="260350"/>
            <a:ext cx="8135937" cy="1152525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等价关系与划分之间的对应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612775" y="5045075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分别对应等价关系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 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68313" y="4440238"/>
            <a:ext cx="75517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对应于</a:t>
            </a:r>
            <a:r>
              <a:rPr lang="zh-CN" altLang="en-US" sz="28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全域关系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对应于</a:t>
            </a:r>
            <a:r>
              <a:rPr lang="zh-CN" altLang="en-US" sz="28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恒等关系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1412875"/>
            <a:ext cx="511333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EDD7C-2B09-4DE1-AF67-BFED50636A0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875"/>
            <a:ext cx="8064500" cy="1152525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142340" name="Rectangle 6"/>
          <p:cNvSpPr>
            <a:spLocks noChangeArrowheads="1"/>
          </p:cNvSpPr>
          <p:nvPr/>
        </p:nvSpPr>
        <p:spPr bwMode="auto">
          <a:xfrm>
            <a:off x="427832" y="1341868"/>
            <a:ext cx="820896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 2, 3, 4}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，在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上定义二元关系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u+v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导出的划分。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449536" y="3501008"/>
            <a:ext cx="8066087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解：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&lt;1,2&gt;, &lt;1,3&gt;, &lt;1,4&gt;, &lt;2,1&gt;, &lt;2,2&gt;,  &lt;2,3&gt;,&lt;2,4&gt;,&lt;3,1&gt;, &lt;3,2&gt;, &lt;3,3&gt;, &lt;3,4&gt;, &lt;4,1&gt;, &lt;4,2&gt;, &lt;4,3&gt;, &lt;4 ,4&gt;}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1EDA3D-BC0D-4102-99A3-6E8001CA807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72" y="105482"/>
            <a:ext cx="8064500" cy="1081088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实例（续）</a:t>
            </a:r>
          </a:p>
        </p:txBody>
      </p:sp>
      <p:sp>
        <p:nvSpPr>
          <p:cNvPr id="144388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784"/>
            <a:ext cx="8229600" cy="416718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2,3,4,5,6,7,8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划分成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个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等价类，商集（即由</a:t>
            </a:r>
            <a:r>
              <a:rPr lang="en-US" altLang="zh-CN" sz="2800" b="1" i="1" dirty="0">
                <a:solidFill>
                  <a:schemeClr val="bg2"/>
                </a:solidFill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</a:rPr>
              <a:t>导出的划分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{&lt;1,1&gt;},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{&lt;1,2&gt;,&lt;2,1&gt;},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{&lt;1,3&gt;, &lt;2,2&gt;, &lt;3,1&gt;},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{&lt;1,4&gt;, &lt;2,3&gt;, &lt;3,2&gt;, &lt;4,1&gt;},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{&lt;2,4&gt;, &lt;3,3&gt;, &lt;4,2&gt;},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{&lt;3,4&gt;, &lt;4,3&gt;},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{&lt;4,4&gt;} }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7AE7C1-5DD8-4EA8-B6AD-4FFDC78A5CB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064500" cy="12239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偏序关系</a:t>
            </a:r>
          </a:p>
        </p:txBody>
      </p:sp>
      <p:sp>
        <p:nvSpPr>
          <p:cNvPr id="146436" name="Text Box 3"/>
          <p:cNvSpPr txBox="1">
            <a:spLocks noChangeArrowheads="1"/>
          </p:cNvSpPr>
          <p:nvPr/>
        </p:nvSpPr>
        <p:spPr bwMode="auto">
          <a:xfrm>
            <a:off x="395536" y="1293570"/>
            <a:ext cx="829126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非空集合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反对称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传递</a:t>
            </a:r>
            <a:r>
              <a:rPr lang="zh-CN" altLang="en-US" b="1" dirty="0">
                <a:latin typeface="Times New Roman" panose="02020603050405020304" pitchFamily="18" charset="0"/>
              </a:rPr>
              <a:t>的关系，称为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偏序关系</a:t>
            </a:r>
            <a:r>
              <a:rPr lang="zh-CN" altLang="en-US" b="1" dirty="0">
                <a:latin typeface="Times New Roman" panose="02020603050405020304" pitchFamily="18" charset="0"/>
              </a:rPr>
              <a:t>，记作≼ 。设≼为偏序关系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如果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&gt;∈≼, </a:t>
            </a:r>
            <a:r>
              <a:rPr lang="zh-CN" altLang="en-US" b="1" dirty="0">
                <a:latin typeface="Times New Roman" panose="02020603050405020304" pitchFamily="18" charset="0"/>
              </a:rPr>
              <a:t>则记作 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≼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读作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小于等于”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0294" y="3913400"/>
            <a:ext cx="7993062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恒等关系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小于等于关系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包含关系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也是相应集合上的偏序关系。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ChangeArrowheads="1"/>
          </p:cNvSpPr>
          <p:nvPr/>
        </p:nvSpPr>
        <p:spPr bwMode="auto">
          <a:xfrm>
            <a:off x="481013" y="1920875"/>
            <a:ext cx="7620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01" name="Oval 13"/>
          <p:cNvSpPr>
            <a:spLocks noChangeArrowheads="1"/>
          </p:cNvSpPr>
          <p:nvPr/>
        </p:nvSpPr>
        <p:spPr bwMode="auto">
          <a:xfrm flipV="1">
            <a:off x="4460875" y="483235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02" name="Oval 14"/>
          <p:cNvSpPr>
            <a:spLocks noChangeArrowheads="1"/>
          </p:cNvSpPr>
          <p:nvPr/>
        </p:nvSpPr>
        <p:spPr bwMode="auto">
          <a:xfrm flipV="1">
            <a:off x="6899275" y="467995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5" name="Text Box 16"/>
          <p:cNvSpPr txBox="1">
            <a:spLocks noChangeArrowheads="1"/>
          </p:cNvSpPr>
          <p:nvPr/>
        </p:nvSpPr>
        <p:spPr bwMode="auto">
          <a:xfrm>
            <a:off x="1547813" y="1844675"/>
            <a:ext cx="4267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Century Schoolbook" pitchFamily="18" charset="0"/>
            </a:endParaRPr>
          </a:p>
        </p:txBody>
      </p:sp>
      <p:sp>
        <p:nvSpPr>
          <p:cNvPr id="754705" name="Text Box 17"/>
          <p:cNvSpPr txBox="1">
            <a:spLocks noChangeArrowheads="1"/>
          </p:cNvSpPr>
          <p:nvPr/>
        </p:nvSpPr>
        <p:spPr bwMode="auto">
          <a:xfrm>
            <a:off x="116619" y="2563409"/>
            <a:ext cx="9145711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解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R={ &lt;2, 2&gt;, &lt;3, 3&gt;, &lt;6, 6&gt;, &lt;8, 8&gt;, &lt;2, 6&gt; ,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&lt;2, 8&gt;,&lt;3, 6&gt; }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54706" name="Oval 18"/>
          <p:cNvSpPr>
            <a:spLocks noChangeArrowheads="1"/>
          </p:cNvSpPr>
          <p:nvPr/>
        </p:nvSpPr>
        <p:spPr bwMode="auto">
          <a:xfrm>
            <a:off x="5403850" y="40338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07" name="Text Box 19"/>
          <p:cNvSpPr txBox="1">
            <a:spLocks noChangeArrowheads="1"/>
          </p:cNvSpPr>
          <p:nvPr/>
        </p:nvSpPr>
        <p:spPr bwMode="auto">
          <a:xfrm>
            <a:off x="5146675" y="3656013"/>
            <a:ext cx="3619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 i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08" name="Oval 20"/>
          <p:cNvSpPr>
            <a:spLocks noChangeArrowheads="1"/>
          </p:cNvSpPr>
          <p:nvPr/>
        </p:nvSpPr>
        <p:spPr bwMode="auto">
          <a:xfrm>
            <a:off x="4794250" y="5024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09" name="Text Box 21"/>
          <p:cNvSpPr txBox="1">
            <a:spLocks noChangeArrowheads="1"/>
          </p:cNvSpPr>
          <p:nvPr/>
        </p:nvSpPr>
        <p:spPr bwMode="auto">
          <a:xfrm>
            <a:off x="4549775" y="4646613"/>
            <a:ext cx="336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 i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0" name="Oval 22"/>
          <p:cNvSpPr>
            <a:spLocks noChangeArrowheads="1"/>
          </p:cNvSpPr>
          <p:nvPr/>
        </p:nvSpPr>
        <p:spPr bwMode="auto">
          <a:xfrm>
            <a:off x="5861050" y="56340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1" name="Text Box 23"/>
          <p:cNvSpPr txBox="1">
            <a:spLocks noChangeArrowheads="1"/>
          </p:cNvSpPr>
          <p:nvPr/>
        </p:nvSpPr>
        <p:spPr bwMode="auto">
          <a:xfrm>
            <a:off x="5768975" y="5561013"/>
            <a:ext cx="336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 b="1" i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2" name="Oval 24"/>
          <p:cNvSpPr>
            <a:spLocks noChangeArrowheads="1"/>
          </p:cNvSpPr>
          <p:nvPr/>
        </p:nvSpPr>
        <p:spPr bwMode="auto">
          <a:xfrm>
            <a:off x="6899275" y="490855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3" name="Text Box 25"/>
          <p:cNvSpPr txBox="1">
            <a:spLocks noChangeArrowheads="1"/>
          </p:cNvSpPr>
          <p:nvPr/>
        </p:nvSpPr>
        <p:spPr bwMode="auto">
          <a:xfrm>
            <a:off x="6899275" y="4570413"/>
            <a:ext cx="533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400" b="1" i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4" name="Line 26"/>
          <p:cNvSpPr>
            <a:spLocks noChangeShapeType="1"/>
          </p:cNvSpPr>
          <p:nvPr/>
        </p:nvSpPr>
        <p:spPr bwMode="auto">
          <a:xfrm flipH="1" flipV="1">
            <a:off x="5451475" y="4146550"/>
            <a:ext cx="485775" cy="1450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8496" name="Text Box 27"/>
          <p:cNvSpPr txBox="1">
            <a:spLocks noChangeArrowheads="1"/>
          </p:cNvSpPr>
          <p:nvPr/>
        </p:nvSpPr>
        <p:spPr bwMode="auto">
          <a:xfrm>
            <a:off x="-61405" y="1282700"/>
            <a:ext cx="9044558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kumimoji="1"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设集合 </a:t>
            </a:r>
            <a:r>
              <a:rPr kumimoji="1" lang="en-US" altLang="zh-CN" b="1" dirty="0">
                <a:latin typeface="Century Schoolbook" pitchFamily="18" charset="0"/>
              </a:rPr>
              <a:t>A</a:t>
            </a:r>
            <a:r>
              <a:rPr kumimoji="1" lang="en-US" altLang="zh-CN" b="1" i="1" dirty="0">
                <a:latin typeface="Century Schoolbook" pitchFamily="18" charset="0"/>
              </a:rPr>
              <a:t>=</a:t>
            </a:r>
            <a:r>
              <a:rPr kumimoji="1" lang="en-US" altLang="zh-CN" b="1" dirty="0">
                <a:latin typeface="Century Schoolbook" pitchFamily="18" charset="0"/>
              </a:rPr>
              <a:t>{ 2, 3, 6, 8 } </a:t>
            </a:r>
            <a:r>
              <a:rPr kumimoji="1" lang="zh-CN" altLang="en-US" b="1" dirty="0">
                <a:latin typeface="Century Schoolbook" pitchFamily="18" charset="0"/>
              </a:rPr>
              <a:t>，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R={ &lt; </a:t>
            </a:r>
            <a:r>
              <a:rPr kumimoji="1" lang="en-US" altLang="zh-CN" b="1" i="1" dirty="0">
                <a:latin typeface="Century Schoolbook" pitchFamily="18" charset="0"/>
              </a:rPr>
              <a:t>x, y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&gt;| </a:t>
            </a:r>
            <a:r>
              <a:rPr kumimoji="1" lang="en-US" altLang="zh-CN" b="1" i="1" dirty="0">
                <a:latin typeface="Century Schoolbook" pitchFamily="18" charset="0"/>
              </a:rPr>
              <a:t>x</a:t>
            </a:r>
            <a:r>
              <a:rPr kumimoji="1" lang="zh-CN" altLang="en-US" b="1" dirty="0">
                <a:latin typeface="Century Schoolbook" pitchFamily="18" charset="0"/>
              </a:rPr>
              <a:t>整 </a:t>
            </a:r>
            <a:endParaRPr kumimoji="1" lang="en-US" altLang="zh-CN" b="1" dirty="0">
              <a:latin typeface="Century Schoolbook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Century Schoolbook" pitchFamily="18" charset="0"/>
              </a:rPr>
              <a:t>  </a:t>
            </a:r>
            <a:r>
              <a:rPr kumimoji="1" lang="zh-CN" altLang="en-US" b="1" dirty="0">
                <a:latin typeface="Century Schoolbook" pitchFamily="18" charset="0"/>
              </a:rPr>
              <a:t>除</a:t>
            </a:r>
            <a:r>
              <a:rPr kumimoji="1" lang="zh-CN" altLang="en-US" b="1" i="1" dirty="0">
                <a:latin typeface="Century Schoolbook" pitchFamily="18" charset="0"/>
              </a:rPr>
              <a:t> </a:t>
            </a:r>
            <a:r>
              <a:rPr kumimoji="1" lang="en-US" altLang="zh-CN" b="1" i="1" dirty="0">
                <a:latin typeface="Century Schoolbook" pitchFamily="18" charset="0"/>
              </a:rPr>
              <a:t>y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}</a:t>
            </a:r>
            <a:r>
              <a:rPr kumimoji="1" lang="zh-CN" altLang="en-US" b="1" dirty="0">
                <a:latin typeface="Century Schoolbook" pitchFamily="18" charset="0"/>
              </a:rPr>
              <a:t>，</a:t>
            </a:r>
            <a:r>
              <a:rPr kumimoji="1" lang="zh-CN" altLang="en-US" b="1" dirty="0">
                <a:latin typeface="Times New Roman" panose="02020603050405020304" pitchFamily="18" charset="0"/>
              </a:rPr>
              <a:t>验证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是</a:t>
            </a:r>
            <a:r>
              <a:rPr kumimoji="1" lang="zh-CN" altLang="en-US" b="1" dirty="0">
                <a:latin typeface="宋体" panose="02010600030101010101" pitchFamily="2" charset="-122"/>
              </a:rPr>
              <a:t>偏序关系。</a:t>
            </a:r>
            <a:endParaRPr kumimoji="1"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54716" name="Text Box 28"/>
          <p:cNvSpPr txBox="1">
            <a:spLocks noChangeArrowheads="1"/>
          </p:cNvSpPr>
          <p:nvPr/>
        </p:nvSpPr>
        <p:spPr bwMode="auto">
          <a:xfrm>
            <a:off x="6584950" y="5441950"/>
            <a:ext cx="5667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R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754717" name="Oval 29"/>
          <p:cNvSpPr>
            <a:spLocks noChangeArrowheads="1"/>
          </p:cNvSpPr>
          <p:nvPr/>
        </p:nvSpPr>
        <p:spPr bwMode="auto">
          <a:xfrm flipV="1">
            <a:off x="5146675" y="376555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8" name="Oval 30"/>
          <p:cNvSpPr>
            <a:spLocks noChangeArrowheads="1"/>
          </p:cNvSpPr>
          <p:nvPr/>
        </p:nvSpPr>
        <p:spPr bwMode="auto">
          <a:xfrm flipV="1">
            <a:off x="5756275" y="567055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19" name="Text Box 31"/>
          <p:cNvSpPr txBox="1">
            <a:spLocks noChangeArrowheads="1"/>
          </p:cNvSpPr>
          <p:nvPr/>
        </p:nvSpPr>
        <p:spPr bwMode="auto">
          <a:xfrm>
            <a:off x="1690688" y="3800475"/>
            <a:ext cx="147955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1   0   1  1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0   1   1  0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0   0   1  0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0   0   0  1</a:t>
            </a:r>
          </a:p>
        </p:txBody>
      </p:sp>
      <p:sp>
        <p:nvSpPr>
          <p:cNvPr id="754720" name="AutoShape 32"/>
          <p:cNvSpPr>
            <a:spLocks/>
          </p:cNvSpPr>
          <p:nvPr/>
        </p:nvSpPr>
        <p:spPr bwMode="auto">
          <a:xfrm>
            <a:off x="1538288" y="3905250"/>
            <a:ext cx="76200" cy="1676400"/>
          </a:xfrm>
          <a:prstGeom prst="leftBracket">
            <a:avLst>
              <a:gd name="adj" fmla="val 183333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21" name="AutoShape 33"/>
          <p:cNvSpPr>
            <a:spLocks/>
          </p:cNvSpPr>
          <p:nvPr/>
        </p:nvSpPr>
        <p:spPr bwMode="auto">
          <a:xfrm>
            <a:off x="3290888" y="3889375"/>
            <a:ext cx="76200" cy="1676400"/>
          </a:xfrm>
          <a:prstGeom prst="rightBracket">
            <a:avLst>
              <a:gd name="adj" fmla="val 183333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722" name="Rectangle 34"/>
          <p:cNvSpPr>
            <a:spLocks noChangeArrowheads="1"/>
          </p:cNvSpPr>
          <p:nvPr/>
        </p:nvSpPr>
        <p:spPr bwMode="auto">
          <a:xfrm>
            <a:off x="574675" y="4405313"/>
            <a:ext cx="9191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entury Schoolbook" pitchFamily="18" charset="0"/>
              </a:rPr>
              <a:t>M</a:t>
            </a:r>
            <a:r>
              <a:rPr kumimoji="1" lang="en-US" altLang="zh-CN" sz="2400" b="1" baseline="-25000" dirty="0">
                <a:latin typeface="Century Schoolbook" pitchFamily="18" charset="0"/>
              </a:rPr>
              <a:t>R</a:t>
            </a:r>
            <a:r>
              <a:rPr kumimoji="1" lang="en-US" altLang="zh-CN" sz="2400" b="1" dirty="0">
                <a:latin typeface="Century Schoolbook" pitchFamily="18" charset="0"/>
              </a:rPr>
              <a:t> =</a:t>
            </a:r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>
            <a:off x="1766888" y="3889375"/>
            <a:ext cx="15240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5527674" y="4146549"/>
            <a:ext cx="1366837" cy="758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4725" name="Line 37"/>
          <p:cNvSpPr>
            <a:spLocks noChangeShapeType="1"/>
          </p:cNvSpPr>
          <p:nvPr/>
        </p:nvSpPr>
        <p:spPr bwMode="auto">
          <a:xfrm>
            <a:off x="4918075" y="5137150"/>
            <a:ext cx="896938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298449" y="6189662"/>
            <a:ext cx="8324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该关系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具有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自反性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反对称性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传递性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，因此是偏序关系。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5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5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5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01" grpId="0" animBg="1"/>
      <p:bldP spid="754702" grpId="0" animBg="1"/>
      <p:bldP spid="754705" grpId="0" autoUpdateAnimBg="0"/>
      <p:bldP spid="754706" grpId="0" animBg="1"/>
      <p:bldP spid="754707" grpId="0" autoUpdateAnimBg="0"/>
      <p:bldP spid="754708" grpId="0" animBg="1"/>
      <p:bldP spid="754709" grpId="0" autoUpdateAnimBg="0"/>
      <p:bldP spid="754710" grpId="0" animBg="1"/>
      <p:bldP spid="754711" grpId="0" autoUpdateAnimBg="0"/>
      <p:bldP spid="754712" grpId="0" animBg="1"/>
      <p:bldP spid="754713" grpId="0" autoUpdateAnimBg="0"/>
      <p:bldP spid="754716" grpId="0" autoUpdateAnimBg="0"/>
      <p:bldP spid="754717" grpId="0" animBg="1"/>
      <p:bldP spid="754718" grpId="0" animBg="1"/>
      <p:bldP spid="754719" grpId="0" autoUpdateAnimBg="0"/>
      <p:bldP spid="754720" grpId="0" animBg="1"/>
      <p:bldP spid="754721" grpId="0" animBg="1"/>
      <p:bldP spid="754722" grpId="0" autoUpdateAnimBg="0"/>
      <p:bldP spid="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D583D-D10A-4A23-8D3F-CC442A106C2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135937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相关概念</a:t>
            </a:r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356750" y="1223962"/>
            <a:ext cx="8748464" cy="215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可比</a:t>
            </a:r>
            <a:r>
              <a:rPr lang="zh-CN" altLang="en-US" b="1" dirty="0">
                <a:latin typeface="Times New Roman" panose="02020603050405020304" pitchFamily="18" charset="0"/>
              </a:rPr>
              <a:t>：设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如果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y≼x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可比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结论：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任取两个元素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可能有下述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三种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情况：</a:t>
            </a:r>
            <a:b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是可比的，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＝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是不可比的。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57" y="4895028"/>
            <a:ext cx="871195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</a:rPr>
              <a:t>数集上的</a:t>
            </a:r>
            <a:r>
              <a:rPr lang="zh-CN" altLang="en-US" sz="28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小于等于关系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是全序关系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整除关系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不是正整数集合上的全序关系，包含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关系不是集合上的全序关系。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6750" y="3718036"/>
            <a:ext cx="8605466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全序关系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上的偏序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与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zh-CN" altLang="en-US" b="1" dirty="0">
                <a:latin typeface="Times New Roman" panose="02020603050405020304" pitchFamily="18" charset="0"/>
              </a:rPr>
              <a:t>都是可比的，则称 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全序关系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E25FA-3914-404A-A7B6-F58344912E4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704" y="1462984"/>
            <a:ext cx="8229600" cy="153396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盖住</a:t>
            </a:r>
            <a:r>
              <a:rPr lang="zh-CN" altLang="en-US" b="1" dirty="0">
                <a:latin typeface="Times New Roman" panose="02020603050405020304" pitchFamily="18" charset="0"/>
              </a:rPr>
              <a:t>：设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如果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≺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且不存在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使得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≺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z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≺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则称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zh-CN" altLang="en-US" b="1" dirty="0">
                <a:latin typeface="Times New Roman" panose="02020603050405020304" pitchFamily="18" charset="0"/>
              </a:rPr>
              <a:t>盖住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i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（注意：</a:t>
            </a:r>
            <a:r>
              <a:rPr lang="en-US" altLang="zh-CN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≺</a:t>
            </a:r>
            <a:r>
              <a:rPr lang="en-US" altLang="zh-CN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 ∧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≠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180975"/>
            <a:ext cx="8135937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相关概念（续）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1580" y="3627580"/>
            <a:ext cx="8424936" cy="287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：在集合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{ 2, 3, 6, 8,12 }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上的整除关系中：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6 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2, 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盖住了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en-US" altLang="zh-CN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8 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en-US" altLang="zh-CN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12 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en-US" altLang="zh-CN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8,12 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没有被盖住。</a:t>
            </a:r>
            <a:endParaRPr lang="en-US" altLang="zh-CN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743460-4EC5-452F-BE1B-A482A8DEEBA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62104"/>
            <a:ext cx="8064500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偏序集与哈斯图</a:t>
            </a:r>
          </a:p>
        </p:txBody>
      </p:sp>
      <p:sp>
        <p:nvSpPr>
          <p:cNvPr id="154628" name="Text Box 3"/>
          <p:cNvSpPr txBox="1">
            <a:spLocks noChangeArrowheads="1"/>
          </p:cNvSpPr>
          <p:nvPr/>
        </p:nvSpPr>
        <p:spPr bwMode="auto">
          <a:xfrm>
            <a:off x="323528" y="1395180"/>
            <a:ext cx="8280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集合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上的偏序关系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≼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一起叫做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偏序集</a:t>
            </a:r>
            <a:r>
              <a:rPr lang="zh-CN" altLang="en-US" b="1" dirty="0">
                <a:latin typeface="Times New Roman" panose="02020603050405020304" pitchFamily="18" charset="0"/>
              </a:rPr>
              <a:t>，记作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,≼&gt;</a:t>
            </a:r>
            <a:r>
              <a:rPr lang="zh-CN" altLang="en-US" b="1" dirty="0">
                <a:latin typeface="Times New Roman" panose="02020603050405020304" pitchFamily="18" charset="0"/>
              </a:rPr>
              <a:t>（或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A,R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）。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536" y="3140968"/>
            <a:ext cx="9216255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整数集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小于等于关系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构成偏序集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≤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幂集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包含关系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b="1" dirty="0">
                <a:latin typeface="Times New Roman" panose="02020603050405020304" pitchFamily="18" charset="0"/>
              </a:rPr>
              <a:t>构成偏序集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093296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263BCA-B9D8-4AB7-9E6E-840FE197DBD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681" y="116632"/>
            <a:ext cx="8135938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偏序集与哈斯图（续）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681" y="1412776"/>
            <a:ext cx="8208962" cy="125152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哈斯图</a:t>
            </a:r>
            <a:r>
              <a:rPr lang="zh-CN" altLang="en-US" b="1" dirty="0"/>
              <a:t>：利用偏序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自反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反对称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传递性</a:t>
            </a:r>
            <a:r>
              <a:rPr lang="zh-CN" altLang="en-US" b="1" dirty="0"/>
              <a:t>简化的关系图。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2823155"/>
            <a:ext cx="820896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特点：</a:t>
            </a:r>
            <a:endParaRPr lang="en-US" altLang="zh-CN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kern="0" dirty="0"/>
              <a:t>省略所有自环。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kern="0" dirty="0"/>
              <a:t>若</a:t>
            </a:r>
            <a:r>
              <a:rPr lang="en-US" altLang="zh-CN" sz="2800" b="1" kern="0" dirty="0"/>
              <a:t>x≼ y</a:t>
            </a:r>
            <a:r>
              <a:rPr lang="zh-CN" altLang="en-US" sz="2800" b="1" kern="0" dirty="0"/>
              <a:t>，则结点</a:t>
            </a:r>
            <a:r>
              <a:rPr lang="en-US" altLang="zh-CN" sz="2800" b="1" kern="0" dirty="0"/>
              <a:t>y</a:t>
            </a:r>
            <a:r>
              <a:rPr lang="zh-CN" altLang="en-US" sz="2800" b="1" kern="0" dirty="0"/>
              <a:t>在</a:t>
            </a:r>
            <a:r>
              <a:rPr lang="en-US" altLang="zh-CN" sz="2800" b="1" kern="0" dirty="0"/>
              <a:t>x</a:t>
            </a:r>
            <a:r>
              <a:rPr lang="zh-CN" altLang="en-US" sz="2800" b="1" kern="0" dirty="0"/>
              <a:t>的上方，故省略箭头方向。</a:t>
            </a:r>
            <a:endParaRPr lang="en-US" altLang="zh-CN" sz="2800" b="1" kern="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kern="0" dirty="0"/>
              <a:t>若</a:t>
            </a:r>
            <a:r>
              <a:rPr lang="en-US" altLang="zh-CN" sz="2800" b="1" kern="0" dirty="0"/>
              <a:t>x≼ y</a:t>
            </a:r>
            <a:r>
              <a:rPr lang="zh-CN" altLang="en-US" sz="2800" b="1" kern="0" dirty="0"/>
              <a:t>，</a:t>
            </a:r>
            <a:r>
              <a:rPr lang="en-US" altLang="zh-CN" sz="2800" b="1" kern="0" dirty="0"/>
              <a:t>y≼ z</a:t>
            </a:r>
            <a:r>
              <a:rPr lang="zh-CN" altLang="en-US" sz="2800" b="1" kern="0" dirty="0"/>
              <a:t>，则必有</a:t>
            </a:r>
            <a:r>
              <a:rPr lang="en-US" altLang="zh-CN" sz="2800" b="1" kern="0" dirty="0"/>
              <a:t>x≼ z</a:t>
            </a:r>
            <a:r>
              <a:rPr lang="zh-CN" altLang="en-US" sz="2800" b="1" kern="0" dirty="0"/>
              <a:t>，故省略</a:t>
            </a:r>
            <a:r>
              <a:rPr lang="en-US" altLang="zh-CN" sz="2800" b="1" kern="0" dirty="0"/>
              <a:t>&lt;</a:t>
            </a:r>
            <a:r>
              <a:rPr lang="en-US" altLang="zh-CN" sz="2800" b="1" kern="0" dirty="0" err="1"/>
              <a:t>x,z</a:t>
            </a:r>
            <a:r>
              <a:rPr lang="en-US" altLang="zh-CN" sz="2800" b="1" kern="0" dirty="0"/>
              <a:t>&gt;</a:t>
            </a:r>
            <a:r>
              <a:rPr lang="zh-CN" altLang="en-US" sz="2800" b="1" kern="0" dirty="0"/>
              <a:t>之间的边。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4BF482-75B0-42E6-948C-35315D23781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51520" y="1323752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是否推出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67544" y="2625725"/>
            <a:ext cx="792003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539552" y="4440461"/>
            <a:ext cx="80121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不一定。反例如下：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={2},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         </a:t>
            </a:r>
            <a:r>
              <a:rPr lang="zh-CN" altLang="en-US" sz="2800" b="1" dirty="0">
                <a:solidFill>
                  <a:schemeClr val="bg2"/>
                </a:solidFill>
              </a:rPr>
              <a:t>则 </a:t>
            </a:r>
            <a:r>
              <a:rPr lang="en-US" altLang="zh-CN" sz="2800" b="1" dirty="0">
                <a:solidFill>
                  <a:schemeClr val="bg2"/>
                </a:solidFill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solidFill>
                  <a:schemeClr val="bg2"/>
                </a:solidFill>
              </a:rPr>
              <a:t>C </a:t>
            </a:r>
            <a:r>
              <a:rPr lang="en-US" altLang="zh-CN" sz="2800" b="1" dirty="0">
                <a:sym typeface="Symbol" panose="05050102010706020507" pitchFamily="18" charset="2"/>
              </a:rPr>
              <a:t></a:t>
            </a:r>
            <a:r>
              <a:rPr lang="en-US" altLang="zh-CN" sz="1800" dirty="0"/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solidFill>
                  <a:schemeClr val="bg2"/>
                </a:solidFill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</a:rPr>
              <a:t>， 但是 </a:t>
            </a:r>
            <a:r>
              <a:rPr lang="en-US" altLang="zh-CN" sz="2800" b="1" dirty="0">
                <a:solidFill>
                  <a:schemeClr val="bg2"/>
                </a:solidFill>
              </a:rPr>
              <a:t>A </a:t>
            </a:r>
            <a:r>
              <a:rPr lang="en-US" altLang="zh-CN" sz="2800" b="1" dirty="0"/>
              <a:t>⊈</a:t>
            </a:r>
            <a:r>
              <a:rPr lang="en-US" altLang="zh-CN" sz="2800" b="1" dirty="0">
                <a:solidFill>
                  <a:schemeClr val="bg2"/>
                </a:solidFill>
              </a:rPr>
              <a:t> B</a:t>
            </a:r>
            <a:r>
              <a:rPr lang="zh-CN" altLang="en-US" sz="2800" b="1" dirty="0">
                <a:solidFill>
                  <a:schemeClr val="bg2"/>
                </a:solidFill>
              </a:rPr>
              <a:t>。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323925"/>
            <a:ext cx="8229600" cy="1019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例题（续）</a:t>
            </a:r>
            <a:r>
              <a:rPr lang="zh-CN" altLang="en-US" b="1" kern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utoUpdateAnimBg="0"/>
      <p:bldP spid="291844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08707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7A5684-8DC2-4B7A-A2C2-281606A0528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" y="2989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哈斯图实例</a:t>
            </a:r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423361" y="1401490"/>
            <a:ext cx="756084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  &lt;{ 1, 2, 3, 4, 5, 6, 7, 8, 9 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整除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}),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</p:txBody>
      </p:sp>
      <p:pic>
        <p:nvPicPr>
          <p:cNvPr id="251911" name="Picture 7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0" t="6129" r="-2565" b="8022"/>
          <a:stretch>
            <a:fillRect/>
          </a:stretch>
        </p:blipFill>
        <p:spPr bwMode="auto">
          <a:xfrm>
            <a:off x="853170" y="2832697"/>
            <a:ext cx="7129463" cy="3254375"/>
          </a:xfrm>
          <a:prstGeom prst="rect">
            <a:avLst/>
          </a:prstGeom>
          <a:solidFill>
            <a:srgbClr val="E6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C99CB-2E09-4ECA-808C-BBFEA10FD82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521199" y="4597402"/>
            <a:ext cx="862280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b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&gt;}∪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396503" y="118270"/>
            <a:ext cx="8207375" cy="1152525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哈斯图实例（续）</a:t>
            </a:r>
          </a:p>
        </p:txBody>
      </p:sp>
      <p:pic>
        <p:nvPicPr>
          <p:cNvPr id="15974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7" y="1485902"/>
            <a:ext cx="3746500" cy="3036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396503" y="1434043"/>
            <a:ext cx="4607744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已知偏序集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的哈斯图如右图所示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试求出集合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和关系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的表达式。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EA21B-E117-4E88-9B4D-5A4D291A7B7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132" y="188640"/>
            <a:ext cx="8135937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偏序集的特定元素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72132" y="1412776"/>
            <a:ext cx="852829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定义</a:t>
            </a:r>
            <a:r>
              <a:rPr lang="zh-CN" altLang="en-US" sz="3200" b="1" dirty="0">
                <a:ea typeface="宋体" charset="-122"/>
              </a:rPr>
              <a:t> </a:t>
            </a:r>
            <a:r>
              <a:rPr lang="zh-CN" altLang="en-US" b="1" dirty="0">
                <a:ea typeface="宋体" charset="-122"/>
              </a:rPr>
              <a:t>  </a:t>
            </a:r>
            <a:r>
              <a:rPr lang="zh-CN" altLang="en-US" sz="3200" b="1" dirty="0">
                <a:ea typeface="宋体" charset="-122"/>
              </a:rPr>
              <a:t>设</a:t>
            </a:r>
            <a:r>
              <a:rPr lang="en-US" altLang="zh-CN" sz="3200" b="1" dirty="0">
                <a:ea typeface="宋体" charset="-122"/>
              </a:rPr>
              <a:t>&lt;</a:t>
            </a:r>
            <a:r>
              <a:rPr lang="en-US" altLang="zh-CN" sz="3200" b="1" i="1" dirty="0">
                <a:ea typeface="宋体" charset="-122"/>
              </a:rPr>
              <a:t>A</a:t>
            </a:r>
            <a:r>
              <a:rPr lang="en-US" altLang="zh-CN" sz="3200" b="1" dirty="0">
                <a:ea typeface="宋体" charset="-122"/>
              </a:rPr>
              <a:t>,≼&gt;</a:t>
            </a:r>
            <a:r>
              <a:rPr lang="zh-CN" altLang="en-US" sz="3200" b="1" dirty="0">
                <a:ea typeface="宋体" charset="-122"/>
              </a:rPr>
              <a:t>为偏序集</a:t>
            </a:r>
            <a:r>
              <a:rPr lang="en-US" altLang="zh-CN" sz="3200" b="1" dirty="0">
                <a:ea typeface="宋体" charset="-122"/>
              </a:rPr>
              <a:t>, 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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</a:t>
            </a:r>
            <a:r>
              <a:rPr lang="en-US" altLang="zh-CN" sz="3200" b="1" dirty="0">
                <a:solidFill>
                  <a:srgbClr val="0033CC"/>
                </a:solidFill>
                <a:ea typeface="宋体" charset="-122"/>
              </a:rPr>
              <a:t>, </a:t>
            </a:r>
            <a:r>
              <a:rPr lang="en-US" altLang="zh-CN" sz="32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∈</a:t>
            </a:r>
            <a:r>
              <a:rPr lang="en-US" altLang="zh-CN" sz="32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</a:t>
            </a:r>
            <a:r>
              <a:rPr lang="zh-CN" altLang="en-US" sz="3200" b="1" i="1" dirty="0">
                <a:ea typeface="宋体" charset="-122"/>
              </a:rPr>
              <a:t>。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(1)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</a:rPr>
              <a:t>∈</a:t>
            </a:r>
            <a:r>
              <a:rPr lang="en-US" altLang="zh-CN" b="1" i="1" dirty="0" err="1">
                <a:ea typeface="宋体" charset="-122"/>
              </a:rPr>
              <a:t>B</a:t>
            </a:r>
            <a:r>
              <a:rPr lang="en-US" altLang="zh-CN" b="1" dirty="0" err="1">
                <a:ea typeface="宋体" charset="-122"/>
              </a:rPr>
              <a:t>→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≼ </a:t>
            </a:r>
            <a:r>
              <a:rPr lang="en-US" altLang="zh-CN" b="1" i="1" dirty="0"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>
                <a:ea typeface="宋体" charset="-122"/>
              </a:rPr>
              <a:t>成立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则称 </a:t>
            </a:r>
            <a:r>
              <a:rPr lang="en-US" altLang="zh-CN" b="1" i="1" dirty="0">
                <a:ea typeface="宋体" charset="-122"/>
              </a:rPr>
              <a:t>y </a:t>
            </a:r>
            <a:r>
              <a:rPr lang="zh-CN" altLang="en-US" b="1" dirty="0">
                <a:ea typeface="宋体" charset="-122"/>
              </a:rPr>
              <a:t>为 </a:t>
            </a:r>
            <a:r>
              <a:rPr lang="en-US" altLang="zh-CN" b="1" i="1" dirty="0">
                <a:ea typeface="宋体" charset="-122"/>
              </a:rPr>
              <a:t>B </a:t>
            </a:r>
            <a:r>
              <a:rPr lang="zh-CN" altLang="en-US" b="1" dirty="0">
                <a:ea typeface="宋体" charset="-122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最小元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。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(2)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</a:rPr>
              <a:t>∈</a:t>
            </a:r>
            <a:r>
              <a:rPr lang="en-US" altLang="zh-CN" b="1" i="1" dirty="0" err="1">
                <a:ea typeface="宋体" charset="-122"/>
              </a:rPr>
              <a:t>B</a:t>
            </a:r>
            <a:r>
              <a:rPr lang="en-US" altLang="zh-CN" b="1" dirty="0" err="1">
                <a:ea typeface="宋体" charset="-122"/>
              </a:rPr>
              <a:t>→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≼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>
                <a:ea typeface="宋体" charset="-122"/>
              </a:rPr>
              <a:t>成立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则称 </a:t>
            </a:r>
            <a:r>
              <a:rPr lang="en-US" altLang="zh-CN" b="1" i="1" dirty="0">
                <a:ea typeface="宋体" charset="-122"/>
              </a:rPr>
              <a:t>y </a:t>
            </a:r>
            <a:r>
              <a:rPr lang="zh-CN" altLang="en-US" b="1" dirty="0">
                <a:ea typeface="宋体" charset="-122"/>
              </a:rPr>
              <a:t>为 </a:t>
            </a:r>
            <a:r>
              <a:rPr lang="en-US" altLang="zh-CN" b="1" i="1" dirty="0">
                <a:ea typeface="宋体" charset="-122"/>
              </a:rPr>
              <a:t>B </a:t>
            </a:r>
            <a:r>
              <a:rPr lang="zh-CN" altLang="en-US" b="1" dirty="0">
                <a:ea typeface="宋体" charset="-122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最大元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。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(3)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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</a:rPr>
              <a:t>∈</a:t>
            </a:r>
            <a:r>
              <a:rPr lang="en-US" altLang="zh-CN" b="1" i="1" dirty="0" err="1">
                <a:ea typeface="宋体" charset="-122"/>
              </a:rPr>
              <a:t>B</a:t>
            </a:r>
            <a:r>
              <a:rPr lang="en-US" altLang="zh-CN" b="1" dirty="0" err="1">
                <a:ea typeface="宋体" charset="-122"/>
              </a:rPr>
              <a:t>∧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≼</a:t>
            </a:r>
            <a:r>
              <a:rPr lang="en-US" altLang="zh-CN" b="1" dirty="0">
                <a:solidFill>
                  <a:srgbClr val="C00000"/>
                </a:solidFill>
                <a:latin typeface="Lucida Sans Unicode" pitchFamily="34" charset="0"/>
                <a:ea typeface="宋体" charset="-122"/>
                <a:cs typeface="Lucida Sans Unicode" pitchFamily="34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>
                <a:ea typeface="宋体" charset="-122"/>
              </a:rPr>
              <a:t>成立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则称 </a:t>
            </a:r>
            <a:r>
              <a:rPr lang="en-US" altLang="zh-CN" b="1" i="1" dirty="0">
                <a:ea typeface="宋体" charset="-122"/>
              </a:rPr>
              <a:t>y </a:t>
            </a:r>
            <a:r>
              <a:rPr lang="zh-CN" altLang="en-US" b="1" dirty="0">
                <a:ea typeface="宋体" charset="-122"/>
              </a:rPr>
              <a:t>为</a:t>
            </a:r>
            <a:r>
              <a:rPr lang="en-US" altLang="zh-CN" b="1" i="1" dirty="0">
                <a:ea typeface="宋体" charset="-122"/>
              </a:rPr>
              <a:t>B</a:t>
            </a:r>
            <a:r>
              <a:rPr lang="zh-CN" altLang="en-US" b="1" dirty="0">
                <a:ea typeface="宋体" charset="-122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极小元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。</a:t>
            </a:r>
            <a:r>
              <a:rPr lang="en-US" altLang="zh-CN" b="1" dirty="0">
                <a:ea typeface="宋体" charset="-122"/>
              </a:rPr>
              <a:t> 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(4) </a:t>
            </a:r>
            <a:r>
              <a:rPr lang="zh-CN" altLang="en-US" b="1" dirty="0">
                <a:ea typeface="宋体" charset="-122"/>
              </a:rPr>
              <a:t>若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 pitchFamily="18" charset="2"/>
              </a:rPr>
              <a:t>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i="1" dirty="0" err="1">
                <a:ea typeface="宋体" charset="-122"/>
              </a:rPr>
              <a:t>x</a:t>
            </a:r>
            <a:r>
              <a:rPr lang="en-US" altLang="zh-CN" b="1" dirty="0" err="1">
                <a:ea typeface="宋体" charset="-122"/>
              </a:rPr>
              <a:t>∈</a:t>
            </a:r>
            <a:r>
              <a:rPr lang="en-US" altLang="zh-CN" b="1" i="1" dirty="0" err="1">
                <a:ea typeface="宋体" charset="-122"/>
              </a:rPr>
              <a:t>B</a:t>
            </a:r>
            <a:r>
              <a:rPr lang="en-US" altLang="zh-CN" b="1" dirty="0" err="1">
                <a:ea typeface="宋体" charset="-122"/>
              </a:rPr>
              <a:t>∧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y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≼ </a:t>
            </a:r>
            <a:r>
              <a:rPr lang="en-US" altLang="zh-CN" b="1" i="1" dirty="0">
                <a:ea typeface="宋体" charset="-122"/>
              </a:rPr>
              <a:t>x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>
                <a:ea typeface="宋体" charset="-122"/>
              </a:rPr>
              <a:t>成立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则称 </a:t>
            </a:r>
            <a:r>
              <a:rPr lang="en-US" altLang="zh-CN" b="1" i="1" dirty="0">
                <a:ea typeface="宋体" charset="-122"/>
              </a:rPr>
              <a:t>y </a:t>
            </a:r>
            <a:r>
              <a:rPr lang="zh-CN" altLang="en-US" b="1" dirty="0">
                <a:ea typeface="宋体" charset="-122"/>
              </a:rPr>
              <a:t>为</a:t>
            </a:r>
            <a:r>
              <a:rPr lang="en-US" altLang="zh-CN" b="1" i="1" dirty="0">
                <a:ea typeface="宋体" charset="-122"/>
              </a:rPr>
              <a:t>B</a:t>
            </a:r>
            <a:r>
              <a:rPr lang="zh-CN" altLang="en-US" b="1" dirty="0">
                <a:ea typeface="宋体" charset="-122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极大元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。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11"/>
          <p:cNvSpPr txBox="1">
            <a:spLocks noChangeArrowheads="1"/>
          </p:cNvSpPr>
          <p:nvPr/>
        </p:nvSpPr>
        <p:spPr bwMode="auto">
          <a:xfrm>
            <a:off x="226220" y="1759779"/>
            <a:ext cx="4894262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Century Schoolbook" pitchFamily="18" charset="0"/>
              </a:rPr>
              <a:t>B</a:t>
            </a:r>
            <a:r>
              <a:rPr kumimoji="1" lang="en-US" altLang="zh-CN" sz="2800" b="1" i="1" dirty="0">
                <a:latin typeface="Century Schoolbook" pitchFamily="18" charset="0"/>
              </a:rPr>
              <a:t>=</a:t>
            </a:r>
            <a:r>
              <a:rPr kumimoji="1" lang="en-US" altLang="zh-CN" sz="2800" b="1" dirty="0">
                <a:latin typeface="Century Schoolbook" pitchFamily="18" charset="0"/>
              </a:rPr>
              <a:t>{ </a:t>
            </a:r>
            <a:r>
              <a:rPr kumimoji="1" lang="en-US" altLang="zh-CN" sz="2800" b="1" i="1" dirty="0">
                <a:latin typeface="Century Schoolbook" pitchFamily="18" charset="0"/>
              </a:rPr>
              <a:t>a, b, c, d, e, f, g</a:t>
            </a:r>
            <a:r>
              <a:rPr kumimoji="1" lang="en-US" altLang="zh-CN" sz="2800" b="1" dirty="0">
                <a:latin typeface="Century Schoolbook" pitchFamily="18" charset="0"/>
              </a:rPr>
              <a:t> }</a:t>
            </a:r>
            <a:r>
              <a:rPr kumimoji="1" lang="zh-CN" altLang="en-US" sz="2800" b="1" dirty="0">
                <a:latin typeface="Century Schoolbook" pitchFamily="18" charset="0"/>
              </a:rPr>
              <a:t>，求极大（小）元，最大（小）元</a:t>
            </a:r>
            <a:r>
              <a:rPr kumimoji="1" lang="en-US" altLang="zh-CN" sz="2800" b="1" dirty="0">
                <a:latin typeface="Century Schoolbook" pitchFamily="18" charset="0"/>
              </a:rPr>
              <a:t> 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674688" y="3306763"/>
            <a:ext cx="2209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极大元</a:t>
            </a:r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611188" y="4719638"/>
            <a:ext cx="1323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最大元</a:t>
            </a:r>
          </a:p>
        </p:txBody>
      </p:sp>
      <p:sp>
        <p:nvSpPr>
          <p:cNvPr id="163845" name="Rectangle 16"/>
          <p:cNvSpPr>
            <a:spLocks noChangeArrowheads="1"/>
          </p:cNvSpPr>
          <p:nvPr/>
        </p:nvSpPr>
        <p:spPr bwMode="auto">
          <a:xfrm>
            <a:off x="177105" y="1246001"/>
            <a:ext cx="5871270" cy="66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例如：</a:t>
            </a:r>
            <a:r>
              <a:rPr kumimoji="1" lang="zh-CN" altLang="en-US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&lt;A, </a:t>
            </a:r>
            <a:r>
              <a:rPr kumimoji="1"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的哈斯图如图所示，</a:t>
            </a:r>
          </a:p>
        </p:txBody>
      </p:sp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661988" y="4003675"/>
            <a:ext cx="2354262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极小元</a:t>
            </a:r>
          </a:p>
        </p:txBody>
      </p:sp>
      <p:sp>
        <p:nvSpPr>
          <p:cNvPr id="482322" name="Text Box 18"/>
          <p:cNvSpPr txBox="1">
            <a:spLocks noChangeArrowheads="1"/>
          </p:cNvSpPr>
          <p:nvPr/>
        </p:nvSpPr>
        <p:spPr bwMode="auto">
          <a:xfrm>
            <a:off x="455613" y="5335588"/>
            <a:ext cx="17653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最小元</a:t>
            </a: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63848" name="Oval 30"/>
          <p:cNvSpPr>
            <a:spLocks noChangeArrowheads="1"/>
          </p:cNvSpPr>
          <p:nvPr/>
        </p:nvSpPr>
        <p:spPr bwMode="auto">
          <a:xfrm>
            <a:off x="7072313" y="4075113"/>
            <a:ext cx="127000" cy="1047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9" name="Oval 31"/>
          <p:cNvSpPr>
            <a:spLocks noChangeArrowheads="1"/>
          </p:cNvSpPr>
          <p:nvPr/>
        </p:nvSpPr>
        <p:spPr bwMode="auto">
          <a:xfrm>
            <a:off x="8040688" y="35417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0" name="Oval 32"/>
          <p:cNvSpPr>
            <a:spLocks noChangeArrowheads="1"/>
          </p:cNvSpPr>
          <p:nvPr/>
        </p:nvSpPr>
        <p:spPr bwMode="auto">
          <a:xfrm>
            <a:off x="7354888" y="35417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1" name="Oval 33"/>
          <p:cNvSpPr>
            <a:spLocks noChangeArrowheads="1"/>
          </p:cNvSpPr>
          <p:nvPr/>
        </p:nvSpPr>
        <p:spPr bwMode="auto">
          <a:xfrm>
            <a:off x="6683375" y="35417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2" name="Oval 34"/>
          <p:cNvSpPr>
            <a:spLocks noChangeArrowheads="1"/>
          </p:cNvSpPr>
          <p:nvPr/>
        </p:nvSpPr>
        <p:spPr bwMode="auto">
          <a:xfrm>
            <a:off x="5921375" y="35417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3" name="Oval 35"/>
          <p:cNvSpPr>
            <a:spLocks noChangeArrowheads="1"/>
          </p:cNvSpPr>
          <p:nvPr/>
        </p:nvSpPr>
        <p:spPr bwMode="auto">
          <a:xfrm>
            <a:off x="6324600" y="30083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4" name="Oval 36"/>
          <p:cNvSpPr>
            <a:spLocks noChangeArrowheads="1"/>
          </p:cNvSpPr>
          <p:nvPr/>
        </p:nvSpPr>
        <p:spPr bwMode="auto">
          <a:xfrm>
            <a:off x="7681913" y="30083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5" name="Oval 37"/>
          <p:cNvSpPr>
            <a:spLocks noChangeArrowheads="1"/>
          </p:cNvSpPr>
          <p:nvPr/>
        </p:nvSpPr>
        <p:spPr bwMode="auto">
          <a:xfrm>
            <a:off x="6324600" y="23987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6" name="Oval 38"/>
          <p:cNvSpPr>
            <a:spLocks noChangeArrowheads="1"/>
          </p:cNvSpPr>
          <p:nvPr/>
        </p:nvSpPr>
        <p:spPr bwMode="auto">
          <a:xfrm>
            <a:off x="7681913" y="23987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7" name="Oval 39"/>
          <p:cNvSpPr>
            <a:spLocks noChangeArrowheads="1"/>
          </p:cNvSpPr>
          <p:nvPr/>
        </p:nvSpPr>
        <p:spPr bwMode="auto">
          <a:xfrm>
            <a:off x="6324600" y="17891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8" name="Oval 40"/>
          <p:cNvSpPr>
            <a:spLocks noChangeArrowheads="1"/>
          </p:cNvSpPr>
          <p:nvPr/>
        </p:nvSpPr>
        <p:spPr bwMode="auto">
          <a:xfrm>
            <a:off x="7681913" y="1712913"/>
            <a:ext cx="127000" cy="1444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9" name="Line 41"/>
          <p:cNvSpPr>
            <a:spLocks noChangeShapeType="1"/>
          </p:cNvSpPr>
          <p:nvPr/>
        </p:nvSpPr>
        <p:spPr bwMode="auto">
          <a:xfrm>
            <a:off x="6767513" y="3617913"/>
            <a:ext cx="309562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0" name="Line 42"/>
          <p:cNvSpPr>
            <a:spLocks noChangeShapeType="1"/>
          </p:cNvSpPr>
          <p:nvPr/>
        </p:nvSpPr>
        <p:spPr bwMode="auto">
          <a:xfrm flipH="1">
            <a:off x="7148513" y="3617913"/>
            <a:ext cx="309562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1" name="Line 43"/>
          <p:cNvSpPr>
            <a:spLocks noChangeShapeType="1"/>
          </p:cNvSpPr>
          <p:nvPr/>
        </p:nvSpPr>
        <p:spPr bwMode="auto">
          <a:xfrm flipH="1">
            <a:off x="5943600" y="3084513"/>
            <a:ext cx="465138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2" name="Line 44"/>
          <p:cNvSpPr>
            <a:spLocks noChangeShapeType="1"/>
          </p:cNvSpPr>
          <p:nvPr/>
        </p:nvSpPr>
        <p:spPr bwMode="auto">
          <a:xfrm>
            <a:off x="6400800" y="3084513"/>
            <a:ext cx="387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3" name="Line 45"/>
          <p:cNvSpPr>
            <a:spLocks noChangeShapeType="1"/>
          </p:cNvSpPr>
          <p:nvPr/>
        </p:nvSpPr>
        <p:spPr bwMode="auto">
          <a:xfrm flipH="1">
            <a:off x="7453313" y="3084513"/>
            <a:ext cx="309562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4" name="Line 46"/>
          <p:cNvSpPr>
            <a:spLocks noChangeShapeType="1"/>
          </p:cNvSpPr>
          <p:nvPr/>
        </p:nvSpPr>
        <p:spPr bwMode="auto">
          <a:xfrm>
            <a:off x="7758113" y="3084513"/>
            <a:ext cx="387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5" name="Line 47"/>
          <p:cNvSpPr>
            <a:spLocks noChangeShapeType="1"/>
          </p:cNvSpPr>
          <p:nvPr/>
        </p:nvSpPr>
        <p:spPr bwMode="auto">
          <a:xfrm>
            <a:off x="6400800" y="2322513"/>
            <a:ext cx="1588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6" name="Line 48"/>
          <p:cNvSpPr>
            <a:spLocks noChangeShapeType="1"/>
          </p:cNvSpPr>
          <p:nvPr/>
        </p:nvSpPr>
        <p:spPr bwMode="auto">
          <a:xfrm flipV="1">
            <a:off x="6386513" y="2398713"/>
            <a:ext cx="1393825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7" name="Line 49"/>
          <p:cNvSpPr>
            <a:spLocks noChangeShapeType="1"/>
          </p:cNvSpPr>
          <p:nvPr/>
        </p:nvSpPr>
        <p:spPr bwMode="auto">
          <a:xfrm>
            <a:off x="6386513" y="2474913"/>
            <a:ext cx="1393825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8" name="Line 50"/>
          <p:cNvSpPr>
            <a:spLocks noChangeShapeType="1"/>
          </p:cNvSpPr>
          <p:nvPr/>
        </p:nvSpPr>
        <p:spPr bwMode="auto">
          <a:xfrm>
            <a:off x="7758113" y="2322513"/>
            <a:ext cx="1587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69" name="Line 51"/>
          <p:cNvSpPr>
            <a:spLocks noChangeShapeType="1"/>
          </p:cNvSpPr>
          <p:nvPr/>
        </p:nvSpPr>
        <p:spPr bwMode="auto">
          <a:xfrm>
            <a:off x="6386513" y="1865313"/>
            <a:ext cx="1587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70" name="Line 52"/>
          <p:cNvSpPr>
            <a:spLocks noChangeShapeType="1"/>
          </p:cNvSpPr>
          <p:nvPr/>
        </p:nvSpPr>
        <p:spPr bwMode="auto">
          <a:xfrm flipV="1">
            <a:off x="6386513" y="1789113"/>
            <a:ext cx="1393825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71" name="Line 53"/>
          <p:cNvSpPr>
            <a:spLocks noChangeShapeType="1"/>
          </p:cNvSpPr>
          <p:nvPr/>
        </p:nvSpPr>
        <p:spPr bwMode="auto">
          <a:xfrm flipH="1">
            <a:off x="7758113" y="1789113"/>
            <a:ext cx="1587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72" name="Text Box 54"/>
          <p:cNvSpPr txBox="1">
            <a:spLocks noChangeArrowheads="1"/>
          </p:cNvSpPr>
          <p:nvPr/>
        </p:nvSpPr>
        <p:spPr bwMode="auto">
          <a:xfrm>
            <a:off x="7224713" y="3846513"/>
            <a:ext cx="3905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a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3" name="Text Box 55"/>
          <p:cNvSpPr txBox="1">
            <a:spLocks noChangeArrowheads="1"/>
          </p:cNvSpPr>
          <p:nvPr/>
        </p:nvSpPr>
        <p:spPr bwMode="auto">
          <a:xfrm>
            <a:off x="6005513" y="3313113"/>
            <a:ext cx="37306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b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4" name="Text Box 56"/>
          <p:cNvSpPr txBox="1">
            <a:spLocks noChangeArrowheads="1"/>
          </p:cNvSpPr>
          <p:nvPr/>
        </p:nvSpPr>
        <p:spPr bwMode="auto">
          <a:xfrm>
            <a:off x="6835775" y="3313113"/>
            <a:ext cx="3492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c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5" name="Text Box 57"/>
          <p:cNvSpPr txBox="1">
            <a:spLocks noChangeArrowheads="1"/>
          </p:cNvSpPr>
          <p:nvPr/>
        </p:nvSpPr>
        <p:spPr bwMode="auto">
          <a:xfrm>
            <a:off x="7431088" y="3313113"/>
            <a:ext cx="3905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d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6" name="Text Box 58"/>
          <p:cNvSpPr txBox="1">
            <a:spLocks noChangeArrowheads="1"/>
          </p:cNvSpPr>
          <p:nvPr/>
        </p:nvSpPr>
        <p:spPr bwMode="auto">
          <a:xfrm>
            <a:off x="8139113" y="3313113"/>
            <a:ext cx="3444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e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7" name="Text Box 59"/>
          <p:cNvSpPr txBox="1">
            <a:spLocks noChangeArrowheads="1"/>
          </p:cNvSpPr>
          <p:nvPr/>
        </p:nvSpPr>
        <p:spPr bwMode="auto">
          <a:xfrm>
            <a:off x="5984875" y="2779713"/>
            <a:ext cx="304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f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8" name="Text Box 60"/>
          <p:cNvSpPr txBox="1">
            <a:spLocks noChangeArrowheads="1"/>
          </p:cNvSpPr>
          <p:nvPr/>
        </p:nvSpPr>
        <p:spPr bwMode="auto">
          <a:xfrm>
            <a:off x="7766050" y="2779713"/>
            <a:ext cx="3730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g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79" name="Text Box 61"/>
          <p:cNvSpPr txBox="1">
            <a:spLocks noChangeArrowheads="1"/>
          </p:cNvSpPr>
          <p:nvPr/>
        </p:nvSpPr>
        <p:spPr bwMode="auto">
          <a:xfrm>
            <a:off x="5902325" y="2170113"/>
            <a:ext cx="3968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h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80" name="Text Box 62"/>
          <p:cNvSpPr txBox="1">
            <a:spLocks noChangeArrowheads="1"/>
          </p:cNvSpPr>
          <p:nvPr/>
        </p:nvSpPr>
        <p:spPr bwMode="auto">
          <a:xfrm>
            <a:off x="7758113" y="2170113"/>
            <a:ext cx="304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i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81" name="Text Box 63"/>
          <p:cNvSpPr txBox="1">
            <a:spLocks noChangeArrowheads="1"/>
          </p:cNvSpPr>
          <p:nvPr/>
        </p:nvSpPr>
        <p:spPr bwMode="auto">
          <a:xfrm>
            <a:off x="5946775" y="1560513"/>
            <a:ext cx="3841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j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882" name="Text Box 64"/>
          <p:cNvSpPr txBox="1">
            <a:spLocks noChangeArrowheads="1"/>
          </p:cNvSpPr>
          <p:nvPr/>
        </p:nvSpPr>
        <p:spPr bwMode="auto">
          <a:xfrm>
            <a:off x="7758113" y="1484313"/>
            <a:ext cx="3841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k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369" name="Text Box 65"/>
          <p:cNvSpPr txBox="1">
            <a:spLocks noChangeArrowheads="1"/>
          </p:cNvSpPr>
          <p:nvPr/>
        </p:nvSpPr>
        <p:spPr bwMode="auto">
          <a:xfrm>
            <a:off x="1789113" y="3263900"/>
            <a:ext cx="17795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  <a:r>
              <a:rPr kumimoji="1" lang="en-US" altLang="zh-CN" sz="2800" b="1" i="1">
                <a:latin typeface="Century Schoolbook" pitchFamily="18" charset="0"/>
              </a:rPr>
              <a:t>f, g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82370" name="Text Box 66"/>
          <p:cNvSpPr txBox="1">
            <a:spLocks noChangeArrowheads="1"/>
          </p:cNvSpPr>
          <p:nvPr/>
        </p:nvSpPr>
        <p:spPr bwMode="auto">
          <a:xfrm>
            <a:off x="1747838" y="4013200"/>
            <a:ext cx="1398587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  <a:r>
              <a:rPr kumimoji="1" lang="en-US" altLang="zh-CN" sz="2800" b="1" i="1">
                <a:latin typeface="Century Schoolbook" pitchFamily="18" charset="0"/>
              </a:rPr>
              <a:t>b,a,e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82371" name="Text Box 67"/>
          <p:cNvSpPr txBox="1">
            <a:spLocks noChangeArrowheads="1"/>
          </p:cNvSpPr>
          <p:nvPr/>
        </p:nvSpPr>
        <p:spPr bwMode="auto">
          <a:xfrm>
            <a:off x="1511300" y="4809010"/>
            <a:ext cx="1323975" cy="60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482372" name="Text Box 68"/>
          <p:cNvSpPr txBox="1">
            <a:spLocks noChangeArrowheads="1"/>
          </p:cNvSpPr>
          <p:nvPr/>
        </p:nvSpPr>
        <p:spPr bwMode="auto">
          <a:xfrm>
            <a:off x="1890713" y="5397973"/>
            <a:ext cx="661987" cy="60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163887" name="Oval 107"/>
          <p:cNvSpPr>
            <a:spLocks noChangeArrowheads="1"/>
          </p:cNvSpPr>
          <p:nvPr/>
        </p:nvSpPr>
        <p:spPr bwMode="auto">
          <a:xfrm>
            <a:off x="7072313" y="4075113"/>
            <a:ext cx="127000" cy="10477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8" name="Oval 108"/>
          <p:cNvSpPr>
            <a:spLocks noChangeArrowheads="1"/>
          </p:cNvSpPr>
          <p:nvPr/>
        </p:nvSpPr>
        <p:spPr bwMode="auto">
          <a:xfrm>
            <a:off x="8040688" y="3541713"/>
            <a:ext cx="127000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9" name="Oval 109"/>
          <p:cNvSpPr>
            <a:spLocks noChangeArrowheads="1"/>
          </p:cNvSpPr>
          <p:nvPr/>
        </p:nvSpPr>
        <p:spPr bwMode="auto">
          <a:xfrm>
            <a:off x="7354888" y="3541713"/>
            <a:ext cx="127000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0" name="Oval 110"/>
          <p:cNvSpPr>
            <a:spLocks noChangeArrowheads="1"/>
          </p:cNvSpPr>
          <p:nvPr/>
        </p:nvSpPr>
        <p:spPr bwMode="auto">
          <a:xfrm>
            <a:off x="6683375" y="3541713"/>
            <a:ext cx="127000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1" name="Oval 111"/>
          <p:cNvSpPr>
            <a:spLocks noChangeArrowheads="1"/>
          </p:cNvSpPr>
          <p:nvPr/>
        </p:nvSpPr>
        <p:spPr bwMode="auto">
          <a:xfrm>
            <a:off x="5921375" y="3541713"/>
            <a:ext cx="127000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2" name="Oval 112"/>
          <p:cNvSpPr>
            <a:spLocks noChangeArrowheads="1"/>
          </p:cNvSpPr>
          <p:nvPr/>
        </p:nvSpPr>
        <p:spPr bwMode="auto">
          <a:xfrm>
            <a:off x="6324600" y="3008313"/>
            <a:ext cx="127000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3" name="Oval 113"/>
          <p:cNvSpPr>
            <a:spLocks noChangeArrowheads="1"/>
          </p:cNvSpPr>
          <p:nvPr/>
        </p:nvSpPr>
        <p:spPr bwMode="auto">
          <a:xfrm>
            <a:off x="7681913" y="3008313"/>
            <a:ext cx="127000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4" name="Line 114"/>
          <p:cNvSpPr>
            <a:spLocks noChangeShapeType="1"/>
          </p:cNvSpPr>
          <p:nvPr/>
        </p:nvSpPr>
        <p:spPr bwMode="auto">
          <a:xfrm>
            <a:off x="6767513" y="3617913"/>
            <a:ext cx="309562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95" name="Line 115"/>
          <p:cNvSpPr>
            <a:spLocks noChangeShapeType="1"/>
          </p:cNvSpPr>
          <p:nvPr/>
        </p:nvSpPr>
        <p:spPr bwMode="auto">
          <a:xfrm flipH="1">
            <a:off x="7148513" y="3617913"/>
            <a:ext cx="309562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96" name="Line 116"/>
          <p:cNvSpPr>
            <a:spLocks noChangeShapeType="1"/>
          </p:cNvSpPr>
          <p:nvPr/>
        </p:nvSpPr>
        <p:spPr bwMode="auto">
          <a:xfrm flipH="1">
            <a:off x="5943600" y="3084513"/>
            <a:ext cx="465138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97" name="Line 117"/>
          <p:cNvSpPr>
            <a:spLocks noChangeShapeType="1"/>
          </p:cNvSpPr>
          <p:nvPr/>
        </p:nvSpPr>
        <p:spPr bwMode="auto">
          <a:xfrm>
            <a:off x="6400800" y="3084513"/>
            <a:ext cx="38735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98" name="Line 118"/>
          <p:cNvSpPr>
            <a:spLocks noChangeShapeType="1"/>
          </p:cNvSpPr>
          <p:nvPr/>
        </p:nvSpPr>
        <p:spPr bwMode="auto">
          <a:xfrm flipH="1">
            <a:off x="7453313" y="3084513"/>
            <a:ext cx="309562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99" name="Line 119"/>
          <p:cNvSpPr>
            <a:spLocks noChangeShapeType="1"/>
          </p:cNvSpPr>
          <p:nvPr/>
        </p:nvSpPr>
        <p:spPr bwMode="auto">
          <a:xfrm>
            <a:off x="7758113" y="3084513"/>
            <a:ext cx="38735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6" grpId="0" autoUpdateAnimBg="0"/>
      <p:bldP spid="482317" grpId="0" autoUpdateAnimBg="0"/>
      <p:bldP spid="482321" grpId="0" autoUpdateAnimBg="0"/>
      <p:bldP spid="482322" grpId="0" autoUpdateAnimBg="0"/>
      <p:bldP spid="482369" grpId="0" autoUpdateAnimBg="0"/>
      <p:bldP spid="482370" grpId="0" autoUpdateAnimBg="0"/>
      <p:bldP spid="482371" grpId="0" autoUpdateAnimBg="0"/>
      <p:bldP spid="482372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D29A21-841B-468C-B8DC-A305D0A5915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28" y="38100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特殊元素的性质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13557"/>
            <a:ext cx="8680896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对于有穷集，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极小元和极大元必存在</a:t>
            </a:r>
            <a:r>
              <a:rPr lang="zh-CN" altLang="en-US" sz="2800" b="1" dirty="0"/>
              <a:t>，可能存在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多个。</a:t>
            </a:r>
            <a:endParaRPr lang="en-US" altLang="zh-CN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最小元和最大元不一定存在</a:t>
            </a:r>
            <a:r>
              <a:rPr lang="zh-CN" altLang="en-US" sz="2800" b="1" dirty="0"/>
              <a:t>，如果存在一定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惟一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最小元一定是极小元；最大元一定是极大元。</a:t>
            </a:r>
            <a:endParaRPr lang="en-US" altLang="zh-CN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孤立结点既是极小元，也是极大元。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467544" y="4653136"/>
            <a:ext cx="8077200" cy="960263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B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的极小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大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元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:B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与其有链相连的点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均在其上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下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方</a:t>
            </a:r>
            <a:endParaRPr kumimoji="1" lang="en-US" altLang="zh-CN" sz="2400" b="1" dirty="0">
              <a:solidFill>
                <a:srgbClr val="8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B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的最小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大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元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:B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所有点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均有链与其相连且在其上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下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方</a:t>
            </a:r>
            <a:endParaRPr kumimoji="1" lang="zh-CN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28971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C4EB37-8E4D-462E-9113-0FD5F53DE82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395759" y="1236663"/>
            <a:ext cx="8748241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≼&gt;</a:t>
            </a:r>
            <a:r>
              <a:rPr lang="zh-CN" altLang="en-US" b="1" dirty="0">
                <a:latin typeface="Times New Roman" panose="02020603050405020304" pitchFamily="18" charset="0"/>
              </a:rPr>
              <a:t>为偏序集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上界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下界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+mn-ea"/>
                <a:ea typeface="+mn-ea"/>
              </a:rPr>
              <a:t>若存在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的上界</a:t>
            </a:r>
            <a:r>
              <a:rPr lang="en-US" altLang="zh-CN" sz="2800" b="1" i="1" dirty="0">
                <a:latin typeface="+mn-ea"/>
                <a:ea typeface="+mn-ea"/>
              </a:rPr>
              <a:t>a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对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</a:t>
            </a:r>
            <a:r>
              <a:rPr lang="zh-CN" altLang="en-US" sz="2800" b="1" dirty="0">
                <a:latin typeface="+mn-ea"/>
                <a:ea typeface="+mn-ea"/>
              </a:rPr>
              <a:t>上界</a:t>
            </a:r>
            <a:r>
              <a:rPr lang="en-US" altLang="zh-CN" sz="2800" b="1" i="1" dirty="0">
                <a:latin typeface="+mn-ea"/>
                <a:ea typeface="+mn-ea"/>
              </a:rPr>
              <a:t>y, </a:t>
            </a:r>
            <a:r>
              <a:rPr lang="zh-CN" altLang="en-US" sz="2800" b="1" dirty="0">
                <a:latin typeface="+mn-ea"/>
                <a:ea typeface="+mn-ea"/>
              </a:rPr>
              <a:t>都有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≼ </a:t>
            </a:r>
            <a:r>
              <a:rPr lang="en-US" altLang="zh-CN" sz="2800" b="1" i="1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</a:p>
          <a:p>
            <a:pPr>
              <a:buNone/>
              <a:defRPr/>
            </a:pPr>
            <a:r>
              <a:rPr lang="en-US" altLang="zh-CN" sz="2800" b="1" dirty="0">
                <a:latin typeface="+mn-ea"/>
                <a:ea typeface="+mn-ea"/>
              </a:rPr>
              <a:t>   </a:t>
            </a:r>
            <a:r>
              <a:rPr lang="zh-CN" altLang="en-US" sz="2800" b="1" dirty="0">
                <a:latin typeface="+mn-ea"/>
                <a:ea typeface="+mn-ea"/>
              </a:rPr>
              <a:t>则称</a:t>
            </a:r>
            <a:r>
              <a:rPr lang="en-US" altLang="zh-CN" sz="2800" b="1" i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最小上界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上确界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+mn-ea"/>
                <a:ea typeface="+mn-ea"/>
              </a:rPr>
              <a:t>若存在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的下界</a:t>
            </a:r>
            <a:r>
              <a:rPr lang="en-US" altLang="zh-CN" sz="2800" b="1" i="1" dirty="0">
                <a:latin typeface="+mn-ea"/>
                <a:ea typeface="+mn-ea"/>
              </a:rPr>
              <a:t>b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对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</a:t>
            </a:r>
            <a:r>
              <a:rPr lang="zh-CN" altLang="en-US" sz="2800" b="1" dirty="0">
                <a:latin typeface="+mn-ea"/>
                <a:ea typeface="+mn-ea"/>
              </a:rPr>
              <a:t>下界</a:t>
            </a:r>
            <a:r>
              <a:rPr lang="en-US" altLang="zh-CN" sz="2800" b="1" i="1" dirty="0">
                <a:latin typeface="+mn-ea"/>
                <a:ea typeface="+mn-ea"/>
              </a:rPr>
              <a:t>z, </a:t>
            </a:r>
            <a:r>
              <a:rPr lang="zh-CN" altLang="en-US" sz="2800" b="1" dirty="0">
                <a:latin typeface="+mn-ea"/>
                <a:ea typeface="+mn-ea"/>
              </a:rPr>
              <a:t>都有</a:t>
            </a:r>
            <a:r>
              <a:rPr lang="en-US" altLang="zh-CN" sz="2800" b="1" i="1" dirty="0">
                <a:latin typeface="+mn-ea"/>
                <a:ea typeface="+mn-ea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 ≼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+mn-ea"/>
                <a:ea typeface="+mn-ea"/>
              </a:rPr>
              <a:t>   </a:t>
            </a:r>
            <a:r>
              <a:rPr lang="zh-CN" altLang="en-US" sz="2800" b="1" dirty="0">
                <a:latin typeface="+mn-ea"/>
                <a:ea typeface="+mn-ea"/>
              </a:rPr>
              <a:t>则称</a:t>
            </a:r>
            <a:r>
              <a:rPr lang="en-US" altLang="zh-CN" sz="2800" b="1" i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最大下界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下确界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12700"/>
            <a:ext cx="8064500" cy="12239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偏序集的特定元素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15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40386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Century Schoolbook" pitchFamily="18" charset="0"/>
              </a:rPr>
              <a:t>1) B</a:t>
            </a:r>
            <a:r>
              <a:rPr kumimoji="1" lang="en-US" altLang="zh-CN" sz="2400" b="1" i="1">
                <a:latin typeface="Century Schoolbook" pitchFamily="18" charset="0"/>
              </a:rPr>
              <a:t>=</a:t>
            </a:r>
            <a:r>
              <a:rPr kumimoji="1" lang="en-US" altLang="zh-CN" sz="2400" b="1">
                <a:latin typeface="Century Schoolbook" pitchFamily="18" charset="0"/>
              </a:rPr>
              <a:t>{ </a:t>
            </a:r>
            <a:r>
              <a:rPr kumimoji="1" lang="en-US" altLang="zh-CN" sz="2400" b="1" i="1">
                <a:latin typeface="Century Schoolbook" pitchFamily="18" charset="0"/>
              </a:rPr>
              <a:t>a, b, c, d, e, f, g</a:t>
            </a:r>
            <a:r>
              <a:rPr kumimoji="1" lang="en-US" altLang="zh-CN" sz="2400" b="1">
                <a:latin typeface="Century Schoolbook" pitchFamily="18" charset="0"/>
              </a:rPr>
              <a:t> } 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685800" y="1600200"/>
            <a:ext cx="2209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极大元</a:t>
            </a:r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533400" y="2057400"/>
            <a:ext cx="13716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最大元</a:t>
            </a:r>
          </a:p>
        </p:txBody>
      </p:sp>
      <p:sp>
        <p:nvSpPr>
          <p:cNvPr id="482318" name="Text Box 14"/>
          <p:cNvSpPr txBox="1">
            <a:spLocks noChangeArrowheads="1"/>
          </p:cNvSpPr>
          <p:nvPr/>
        </p:nvSpPr>
        <p:spPr bwMode="auto">
          <a:xfrm>
            <a:off x="692838" y="2584317"/>
            <a:ext cx="820738" cy="51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上界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  <a:endParaRPr kumimoji="1" lang="en-US" altLang="zh-CN" sz="2400" b="1" i="1" dirty="0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2819400" y="2590800"/>
            <a:ext cx="990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下界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  <a:endParaRPr kumimoji="1" lang="en-US" altLang="zh-CN" sz="2400" b="1" dirty="0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168967" name="Rectangle 16"/>
          <p:cNvSpPr>
            <a:spLocks noChangeArrowheads="1"/>
          </p:cNvSpPr>
          <p:nvPr/>
        </p:nvSpPr>
        <p:spPr bwMode="auto">
          <a:xfrm>
            <a:off x="134144" y="576443"/>
            <a:ext cx="5246688" cy="5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&lt;A,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9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的哈斯图如图所示</a:t>
            </a:r>
          </a:p>
        </p:txBody>
      </p:sp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2895600" y="1600200"/>
            <a:ext cx="2438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极小元</a:t>
            </a:r>
          </a:p>
        </p:txBody>
      </p:sp>
      <p:sp>
        <p:nvSpPr>
          <p:cNvPr id="482322" name="Text Box 18"/>
          <p:cNvSpPr txBox="1">
            <a:spLocks noChangeArrowheads="1"/>
          </p:cNvSpPr>
          <p:nvPr/>
        </p:nvSpPr>
        <p:spPr bwMode="auto">
          <a:xfrm>
            <a:off x="2590800" y="2057400"/>
            <a:ext cx="1828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最小元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82323" name="Text Box 19"/>
          <p:cNvSpPr txBox="1">
            <a:spLocks noChangeArrowheads="1"/>
          </p:cNvSpPr>
          <p:nvPr/>
        </p:nvSpPr>
        <p:spPr bwMode="auto">
          <a:xfrm>
            <a:off x="533400" y="3048000"/>
            <a:ext cx="1371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上确界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  <a:endParaRPr kumimoji="1" lang="en-US" altLang="zh-CN" sz="2400" b="1" dirty="0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324" name="Text Box 20"/>
          <p:cNvSpPr txBox="1">
            <a:spLocks noChangeArrowheads="1"/>
          </p:cNvSpPr>
          <p:nvPr/>
        </p:nvSpPr>
        <p:spPr bwMode="auto">
          <a:xfrm>
            <a:off x="2247900" y="3013074"/>
            <a:ext cx="1447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下确界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  <a:endParaRPr kumimoji="1" lang="en-US" altLang="zh-CN" sz="2400" b="1" dirty="0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325" name="Text Box 21"/>
          <p:cNvSpPr txBox="1">
            <a:spLocks noChangeArrowheads="1"/>
          </p:cNvSpPr>
          <p:nvPr/>
        </p:nvSpPr>
        <p:spPr bwMode="auto">
          <a:xfrm>
            <a:off x="304800" y="3581400"/>
            <a:ext cx="36576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Century Schoolbook" pitchFamily="18" charset="0"/>
              </a:rPr>
              <a:t>2) B</a:t>
            </a:r>
            <a:r>
              <a:rPr kumimoji="1" lang="en-US" altLang="zh-CN" sz="2400" b="1" i="1">
                <a:latin typeface="Century Schoolbook" pitchFamily="18" charset="0"/>
              </a:rPr>
              <a:t>=</a:t>
            </a:r>
            <a:r>
              <a:rPr kumimoji="1" lang="en-US" altLang="zh-CN" sz="2400" b="1">
                <a:latin typeface="Century Schoolbook" pitchFamily="18" charset="0"/>
              </a:rPr>
              <a:t>{ </a:t>
            </a:r>
            <a:r>
              <a:rPr kumimoji="1" lang="en-US" altLang="zh-CN" sz="2400" b="1" i="1">
                <a:latin typeface="Century Schoolbook" pitchFamily="18" charset="0"/>
              </a:rPr>
              <a:t>f, g, h, i</a:t>
            </a:r>
            <a:r>
              <a:rPr kumimoji="1" lang="en-US" altLang="zh-CN" sz="2400" b="1">
                <a:latin typeface="Century Schoolbook" pitchFamily="18" charset="0"/>
              </a:rPr>
              <a:t>}, </a:t>
            </a:r>
          </a:p>
        </p:txBody>
      </p:sp>
      <p:sp>
        <p:nvSpPr>
          <p:cNvPr id="482326" name="Text Box 22"/>
          <p:cNvSpPr txBox="1">
            <a:spLocks noChangeArrowheads="1"/>
          </p:cNvSpPr>
          <p:nvPr/>
        </p:nvSpPr>
        <p:spPr bwMode="auto">
          <a:xfrm>
            <a:off x="685800" y="3962400"/>
            <a:ext cx="2209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极大元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82327" name="Text Box 23"/>
          <p:cNvSpPr txBox="1">
            <a:spLocks noChangeArrowheads="1"/>
          </p:cNvSpPr>
          <p:nvPr/>
        </p:nvSpPr>
        <p:spPr bwMode="auto">
          <a:xfrm>
            <a:off x="609600" y="4419600"/>
            <a:ext cx="13716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最大元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82328" name="Text Box 24"/>
          <p:cNvSpPr txBox="1">
            <a:spLocks noChangeArrowheads="1"/>
          </p:cNvSpPr>
          <p:nvPr/>
        </p:nvSpPr>
        <p:spPr bwMode="auto">
          <a:xfrm>
            <a:off x="595313" y="5029200"/>
            <a:ext cx="10810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上界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329" name="Text Box 25"/>
          <p:cNvSpPr txBox="1">
            <a:spLocks noChangeArrowheads="1"/>
          </p:cNvSpPr>
          <p:nvPr/>
        </p:nvSpPr>
        <p:spPr bwMode="auto">
          <a:xfrm>
            <a:off x="2895600" y="5029200"/>
            <a:ext cx="990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下界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330" name="Text Box 26"/>
          <p:cNvSpPr txBox="1">
            <a:spLocks noChangeArrowheads="1"/>
          </p:cNvSpPr>
          <p:nvPr/>
        </p:nvSpPr>
        <p:spPr bwMode="auto">
          <a:xfrm>
            <a:off x="2971800" y="3962400"/>
            <a:ext cx="2438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极小元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82331" name="Text Box 27"/>
          <p:cNvSpPr txBox="1">
            <a:spLocks noChangeArrowheads="1"/>
          </p:cNvSpPr>
          <p:nvPr/>
        </p:nvSpPr>
        <p:spPr bwMode="auto">
          <a:xfrm>
            <a:off x="2590800" y="4419600"/>
            <a:ext cx="1828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最小元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82332" name="Text Box 28"/>
          <p:cNvSpPr txBox="1">
            <a:spLocks noChangeArrowheads="1"/>
          </p:cNvSpPr>
          <p:nvPr/>
        </p:nvSpPr>
        <p:spPr bwMode="auto">
          <a:xfrm>
            <a:off x="533400" y="5486400"/>
            <a:ext cx="15240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上确界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333" name="Text Box 29"/>
          <p:cNvSpPr txBox="1">
            <a:spLocks noChangeArrowheads="1"/>
          </p:cNvSpPr>
          <p:nvPr/>
        </p:nvSpPr>
        <p:spPr bwMode="auto">
          <a:xfrm>
            <a:off x="2971800" y="5486400"/>
            <a:ext cx="1295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下确界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168981" name="Oval 30"/>
          <p:cNvSpPr>
            <a:spLocks noChangeArrowheads="1"/>
          </p:cNvSpPr>
          <p:nvPr/>
        </p:nvSpPr>
        <p:spPr bwMode="auto">
          <a:xfrm>
            <a:off x="6781800" y="3276600"/>
            <a:ext cx="127000" cy="1047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2" name="Oval 31"/>
          <p:cNvSpPr>
            <a:spLocks noChangeArrowheads="1"/>
          </p:cNvSpPr>
          <p:nvPr/>
        </p:nvSpPr>
        <p:spPr bwMode="auto">
          <a:xfrm>
            <a:off x="7750175" y="2743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3" name="Oval 32"/>
          <p:cNvSpPr>
            <a:spLocks noChangeArrowheads="1"/>
          </p:cNvSpPr>
          <p:nvPr/>
        </p:nvSpPr>
        <p:spPr bwMode="auto">
          <a:xfrm>
            <a:off x="7064375" y="2743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4" name="Oval 33"/>
          <p:cNvSpPr>
            <a:spLocks noChangeArrowheads="1"/>
          </p:cNvSpPr>
          <p:nvPr/>
        </p:nvSpPr>
        <p:spPr bwMode="auto">
          <a:xfrm>
            <a:off x="6392863" y="2743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5" name="Oval 34"/>
          <p:cNvSpPr>
            <a:spLocks noChangeArrowheads="1"/>
          </p:cNvSpPr>
          <p:nvPr/>
        </p:nvSpPr>
        <p:spPr bwMode="auto">
          <a:xfrm>
            <a:off x="5630863" y="2743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6" name="Oval 35"/>
          <p:cNvSpPr>
            <a:spLocks noChangeArrowheads="1"/>
          </p:cNvSpPr>
          <p:nvPr/>
        </p:nvSpPr>
        <p:spPr bwMode="auto">
          <a:xfrm>
            <a:off x="6034088" y="22098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7" name="Oval 36"/>
          <p:cNvSpPr>
            <a:spLocks noChangeArrowheads="1"/>
          </p:cNvSpPr>
          <p:nvPr/>
        </p:nvSpPr>
        <p:spPr bwMode="auto">
          <a:xfrm>
            <a:off x="7391400" y="22098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8" name="Oval 37"/>
          <p:cNvSpPr>
            <a:spLocks noChangeArrowheads="1"/>
          </p:cNvSpPr>
          <p:nvPr/>
        </p:nvSpPr>
        <p:spPr bwMode="auto">
          <a:xfrm>
            <a:off x="6034088" y="1600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89" name="Oval 38"/>
          <p:cNvSpPr>
            <a:spLocks noChangeArrowheads="1"/>
          </p:cNvSpPr>
          <p:nvPr/>
        </p:nvSpPr>
        <p:spPr bwMode="auto">
          <a:xfrm>
            <a:off x="7391400" y="1600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90" name="Oval 39"/>
          <p:cNvSpPr>
            <a:spLocks noChangeArrowheads="1"/>
          </p:cNvSpPr>
          <p:nvPr/>
        </p:nvSpPr>
        <p:spPr bwMode="auto">
          <a:xfrm>
            <a:off x="6034088" y="990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91" name="Oval 40"/>
          <p:cNvSpPr>
            <a:spLocks noChangeArrowheads="1"/>
          </p:cNvSpPr>
          <p:nvPr/>
        </p:nvSpPr>
        <p:spPr bwMode="auto">
          <a:xfrm>
            <a:off x="7391400" y="9144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92" name="Line 41"/>
          <p:cNvSpPr>
            <a:spLocks noChangeShapeType="1"/>
          </p:cNvSpPr>
          <p:nvPr/>
        </p:nvSpPr>
        <p:spPr bwMode="auto">
          <a:xfrm>
            <a:off x="6477000" y="2819400"/>
            <a:ext cx="309563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3" name="Line 42"/>
          <p:cNvSpPr>
            <a:spLocks noChangeShapeType="1"/>
          </p:cNvSpPr>
          <p:nvPr/>
        </p:nvSpPr>
        <p:spPr bwMode="auto">
          <a:xfrm flipH="1">
            <a:off x="6858000" y="2819400"/>
            <a:ext cx="309563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4" name="Line 43"/>
          <p:cNvSpPr>
            <a:spLocks noChangeShapeType="1"/>
          </p:cNvSpPr>
          <p:nvPr/>
        </p:nvSpPr>
        <p:spPr bwMode="auto">
          <a:xfrm flipH="1">
            <a:off x="5653088" y="2286000"/>
            <a:ext cx="465137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5" name="Line 44"/>
          <p:cNvSpPr>
            <a:spLocks noChangeShapeType="1"/>
          </p:cNvSpPr>
          <p:nvPr/>
        </p:nvSpPr>
        <p:spPr bwMode="auto">
          <a:xfrm>
            <a:off x="6110288" y="2286000"/>
            <a:ext cx="387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6" name="Line 45"/>
          <p:cNvSpPr>
            <a:spLocks noChangeShapeType="1"/>
          </p:cNvSpPr>
          <p:nvPr/>
        </p:nvSpPr>
        <p:spPr bwMode="auto">
          <a:xfrm flipH="1">
            <a:off x="7162800" y="2286000"/>
            <a:ext cx="309563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7" name="Line 46"/>
          <p:cNvSpPr>
            <a:spLocks noChangeShapeType="1"/>
          </p:cNvSpPr>
          <p:nvPr/>
        </p:nvSpPr>
        <p:spPr bwMode="auto">
          <a:xfrm>
            <a:off x="7467600" y="2286000"/>
            <a:ext cx="387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8" name="Line 47"/>
          <p:cNvSpPr>
            <a:spLocks noChangeShapeType="1"/>
          </p:cNvSpPr>
          <p:nvPr/>
        </p:nvSpPr>
        <p:spPr bwMode="auto">
          <a:xfrm>
            <a:off x="6110288" y="1524000"/>
            <a:ext cx="1587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8999" name="Line 48"/>
          <p:cNvSpPr>
            <a:spLocks noChangeShapeType="1"/>
          </p:cNvSpPr>
          <p:nvPr/>
        </p:nvSpPr>
        <p:spPr bwMode="auto">
          <a:xfrm flipV="1">
            <a:off x="6096000" y="1600200"/>
            <a:ext cx="1393825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9000" name="Line 49"/>
          <p:cNvSpPr>
            <a:spLocks noChangeShapeType="1"/>
          </p:cNvSpPr>
          <p:nvPr/>
        </p:nvSpPr>
        <p:spPr bwMode="auto">
          <a:xfrm>
            <a:off x="6096000" y="1676400"/>
            <a:ext cx="1393825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9001" name="Line 50"/>
          <p:cNvSpPr>
            <a:spLocks noChangeShapeType="1"/>
          </p:cNvSpPr>
          <p:nvPr/>
        </p:nvSpPr>
        <p:spPr bwMode="auto">
          <a:xfrm>
            <a:off x="7467600" y="1524000"/>
            <a:ext cx="1588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9002" name="Line 51"/>
          <p:cNvSpPr>
            <a:spLocks noChangeShapeType="1"/>
          </p:cNvSpPr>
          <p:nvPr/>
        </p:nvSpPr>
        <p:spPr bwMode="auto">
          <a:xfrm>
            <a:off x="6096000" y="1066800"/>
            <a:ext cx="1588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9003" name="Line 52"/>
          <p:cNvSpPr>
            <a:spLocks noChangeShapeType="1"/>
          </p:cNvSpPr>
          <p:nvPr/>
        </p:nvSpPr>
        <p:spPr bwMode="auto">
          <a:xfrm flipV="1">
            <a:off x="6096000" y="990600"/>
            <a:ext cx="1393825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9004" name="Line 53"/>
          <p:cNvSpPr>
            <a:spLocks noChangeShapeType="1"/>
          </p:cNvSpPr>
          <p:nvPr/>
        </p:nvSpPr>
        <p:spPr bwMode="auto">
          <a:xfrm flipH="1">
            <a:off x="7467600" y="990600"/>
            <a:ext cx="1588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9005" name="Text Box 54"/>
          <p:cNvSpPr txBox="1">
            <a:spLocks noChangeArrowheads="1"/>
          </p:cNvSpPr>
          <p:nvPr/>
        </p:nvSpPr>
        <p:spPr bwMode="auto">
          <a:xfrm>
            <a:off x="6934200" y="3048000"/>
            <a:ext cx="39052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a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06" name="Text Box 55"/>
          <p:cNvSpPr txBox="1">
            <a:spLocks noChangeArrowheads="1"/>
          </p:cNvSpPr>
          <p:nvPr/>
        </p:nvSpPr>
        <p:spPr bwMode="auto">
          <a:xfrm>
            <a:off x="5715000" y="2514600"/>
            <a:ext cx="3730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b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07" name="Text Box 56"/>
          <p:cNvSpPr txBox="1">
            <a:spLocks noChangeArrowheads="1"/>
          </p:cNvSpPr>
          <p:nvPr/>
        </p:nvSpPr>
        <p:spPr bwMode="auto">
          <a:xfrm>
            <a:off x="6545263" y="2514600"/>
            <a:ext cx="3492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c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08" name="Text Box 57"/>
          <p:cNvSpPr txBox="1">
            <a:spLocks noChangeArrowheads="1"/>
          </p:cNvSpPr>
          <p:nvPr/>
        </p:nvSpPr>
        <p:spPr bwMode="auto">
          <a:xfrm>
            <a:off x="7140575" y="2514600"/>
            <a:ext cx="39052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d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09" name="Text Box 58"/>
          <p:cNvSpPr txBox="1">
            <a:spLocks noChangeArrowheads="1"/>
          </p:cNvSpPr>
          <p:nvPr/>
        </p:nvSpPr>
        <p:spPr bwMode="auto">
          <a:xfrm>
            <a:off x="7848600" y="2514600"/>
            <a:ext cx="344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e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10" name="Text Box 59"/>
          <p:cNvSpPr txBox="1">
            <a:spLocks noChangeArrowheads="1"/>
          </p:cNvSpPr>
          <p:nvPr/>
        </p:nvSpPr>
        <p:spPr bwMode="auto">
          <a:xfrm>
            <a:off x="5694363" y="1981200"/>
            <a:ext cx="304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f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11" name="Text Box 60"/>
          <p:cNvSpPr txBox="1">
            <a:spLocks noChangeArrowheads="1"/>
          </p:cNvSpPr>
          <p:nvPr/>
        </p:nvSpPr>
        <p:spPr bwMode="auto">
          <a:xfrm>
            <a:off x="7475538" y="1981200"/>
            <a:ext cx="3730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g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12" name="Text Box 61"/>
          <p:cNvSpPr txBox="1">
            <a:spLocks noChangeArrowheads="1"/>
          </p:cNvSpPr>
          <p:nvPr/>
        </p:nvSpPr>
        <p:spPr bwMode="auto">
          <a:xfrm>
            <a:off x="5611813" y="1371600"/>
            <a:ext cx="3968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h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13" name="Text Box 62"/>
          <p:cNvSpPr txBox="1">
            <a:spLocks noChangeArrowheads="1"/>
          </p:cNvSpPr>
          <p:nvPr/>
        </p:nvSpPr>
        <p:spPr bwMode="auto">
          <a:xfrm>
            <a:off x="7467600" y="1371600"/>
            <a:ext cx="304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i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14" name="Text Box 63"/>
          <p:cNvSpPr txBox="1">
            <a:spLocks noChangeArrowheads="1"/>
          </p:cNvSpPr>
          <p:nvPr/>
        </p:nvSpPr>
        <p:spPr bwMode="auto">
          <a:xfrm>
            <a:off x="5656263" y="762000"/>
            <a:ext cx="3841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j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9015" name="Text Box 64"/>
          <p:cNvSpPr txBox="1">
            <a:spLocks noChangeArrowheads="1"/>
          </p:cNvSpPr>
          <p:nvPr/>
        </p:nvSpPr>
        <p:spPr bwMode="auto">
          <a:xfrm>
            <a:off x="7467600" y="685800"/>
            <a:ext cx="3841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k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369" name="Text Box 65"/>
          <p:cNvSpPr txBox="1">
            <a:spLocks noChangeArrowheads="1"/>
          </p:cNvSpPr>
          <p:nvPr/>
        </p:nvSpPr>
        <p:spPr bwMode="auto">
          <a:xfrm>
            <a:off x="1676400" y="1600200"/>
            <a:ext cx="914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  <a:r>
              <a:rPr kumimoji="1" lang="en-US" altLang="zh-CN" sz="2400" b="1" i="1" dirty="0">
                <a:latin typeface="Century Schoolbook" pitchFamily="18" charset="0"/>
              </a:rPr>
              <a:t>f, g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482370" name="Text Box 66"/>
          <p:cNvSpPr txBox="1">
            <a:spLocks noChangeArrowheads="1"/>
          </p:cNvSpPr>
          <p:nvPr/>
        </p:nvSpPr>
        <p:spPr bwMode="auto">
          <a:xfrm>
            <a:off x="3962400" y="1600200"/>
            <a:ext cx="1447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r>
              <a:rPr kumimoji="1" lang="en-US" altLang="zh-CN" sz="2400" b="1" i="1">
                <a:latin typeface="Century Schoolbook" pitchFamily="18" charset="0"/>
              </a:rPr>
              <a:t>b,a,e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482371" name="Text Box 67"/>
          <p:cNvSpPr txBox="1">
            <a:spLocks noChangeArrowheads="1"/>
          </p:cNvSpPr>
          <p:nvPr/>
        </p:nvSpPr>
        <p:spPr bwMode="auto">
          <a:xfrm>
            <a:off x="1259632" y="2055527"/>
            <a:ext cx="1512168" cy="61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宋体" panose="02010600030101010101" pitchFamily="2" charset="-122"/>
              </a:rPr>
              <a:t>:</a:t>
            </a:r>
            <a:r>
              <a:rPr kumimoji="1" lang="zh-CN" altLang="en-US" sz="24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482372" name="Text Box 68"/>
          <p:cNvSpPr txBox="1">
            <a:spLocks noChangeArrowheads="1"/>
          </p:cNvSpPr>
          <p:nvPr/>
        </p:nvSpPr>
        <p:spPr bwMode="auto">
          <a:xfrm>
            <a:off x="3810000" y="2126400"/>
            <a:ext cx="685800" cy="5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482373" name="Text Box 69"/>
          <p:cNvSpPr txBox="1">
            <a:spLocks noChangeArrowheads="1"/>
          </p:cNvSpPr>
          <p:nvPr/>
        </p:nvSpPr>
        <p:spPr bwMode="auto">
          <a:xfrm>
            <a:off x="3505200" y="2583600"/>
            <a:ext cx="685800" cy="5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482374" name="Text Box 70"/>
          <p:cNvSpPr txBox="1">
            <a:spLocks noChangeArrowheads="1"/>
          </p:cNvSpPr>
          <p:nvPr/>
        </p:nvSpPr>
        <p:spPr bwMode="auto">
          <a:xfrm>
            <a:off x="1600200" y="3040800"/>
            <a:ext cx="685800" cy="5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482375" name="Text Box 71"/>
          <p:cNvSpPr txBox="1">
            <a:spLocks noChangeArrowheads="1"/>
          </p:cNvSpPr>
          <p:nvPr/>
        </p:nvSpPr>
        <p:spPr bwMode="auto">
          <a:xfrm>
            <a:off x="3352800" y="3040800"/>
            <a:ext cx="685800" cy="5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无</a:t>
            </a:r>
          </a:p>
        </p:txBody>
      </p:sp>
      <p:sp>
        <p:nvSpPr>
          <p:cNvPr id="482376" name="Oval 72"/>
          <p:cNvSpPr>
            <a:spLocks noChangeArrowheads="1"/>
          </p:cNvSpPr>
          <p:nvPr/>
        </p:nvSpPr>
        <p:spPr bwMode="auto">
          <a:xfrm>
            <a:off x="6934200" y="6096000"/>
            <a:ext cx="127000" cy="1047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77" name="Oval 73"/>
          <p:cNvSpPr>
            <a:spLocks noChangeArrowheads="1"/>
          </p:cNvSpPr>
          <p:nvPr/>
        </p:nvSpPr>
        <p:spPr bwMode="auto">
          <a:xfrm>
            <a:off x="7902575" y="5562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78" name="Oval 74"/>
          <p:cNvSpPr>
            <a:spLocks noChangeArrowheads="1"/>
          </p:cNvSpPr>
          <p:nvPr/>
        </p:nvSpPr>
        <p:spPr bwMode="auto">
          <a:xfrm>
            <a:off x="7216775" y="5562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79" name="Oval 75"/>
          <p:cNvSpPr>
            <a:spLocks noChangeArrowheads="1"/>
          </p:cNvSpPr>
          <p:nvPr/>
        </p:nvSpPr>
        <p:spPr bwMode="auto">
          <a:xfrm>
            <a:off x="6545263" y="5562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0" name="Oval 76"/>
          <p:cNvSpPr>
            <a:spLocks noChangeArrowheads="1"/>
          </p:cNvSpPr>
          <p:nvPr/>
        </p:nvSpPr>
        <p:spPr bwMode="auto">
          <a:xfrm>
            <a:off x="5783263" y="5562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1" name="Oval 77"/>
          <p:cNvSpPr>
            <a:spLocks noChangeArrowheads="1"/>
          </p:cNvSpPr>
          <p:nvPr/>
        </p:nvSpPr>
        <p:spPr bwMode="auto">
          <a:xfrm>
            <a:off x="6186488" y="5029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2" name="Oval 78"/>
          <p:cNvSpPr>
            <a:spLocks noChangeArrowheads="1"/>
          </p:cNvSpPr>
          <p:nvPr/>
        </p:nvSpPr>
        <p:spPr bwMode="auto">
          <a:xfrm>
            <a:off x="7543800" y="50292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3" name="Oval 79"/>
          <p:cNvSpPr>
            <a:spLocks noChangeArrowheads="1"/>
          </p:cNvSpPr>
          <p:nvPr/>
        </p:nvSpPr>
        <p:spPr bwMode="auto">
          <a:xfrm>
            <a:off x="6186488" y="4419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4" name="Oval 80"/>
          <p:cNvSpPr>
            <a:spLocks noChangeArrowheads="1"/>
          </p:cNvSpPr>
          <p:nvPr/>
        </p:nvSpPr>
        <p:spPr bwMode="auto">
          <a:xfrm>
            <a:off x="7543800" y="44196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5" name="Oval 81"/>
          <p:cNvSpPr>
            <a:spLocks noChangeArrowheads="1"/>
          </p:cNvSpPr>
          <p:nvPr/>
        </p:nvSpPr>
        <p:spPr bwMode="auto">
          <a:xfrm>
            <a:off x="6186488" y="38100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6" name="Oval 82"/>
          <p:cNvSpPr>
            <a:spLocks noChangeArrowheads="1"/>
          </p:cNvSpPr>
          <p:nvPr/>
        </p:nvSpPr>
        <p:spPr bwMode="auto">
          <a:xfrm>
            <a:off x="7543800" y="3733800"/>
            <a:ext cx="127000" cy="1444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387" name="Line 83"/>
          <p:cNvSpPr>
            <a:spLocks noChangeShapeType="1"/>
          </p:cNvSpPr>
          <p:nvPr/>
        </p:nvSpPr>
        <p:spPr bwMode="auto">
          <a:xfrm>
            <a:off x="6629400" y="5638800"/>
            <a:ext cx="309563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88" name="Line 84"/>
          <p:cNvSpPr>
            <a:spLocks noChangeShapeType="1"/>
          </p:cNvSpPr>
          <p:nvPr/>
        </p:nvSpPr>
        <p:spPr bwMode="auto">
          <a:xfrm flipH="1">
            <a:off x="7010400" y="5638800"/>
            <a:ext cx="309563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89" name="Line 85"/>
          <p:cNvSpPr>
            <a:spLocks noChangeShapeType="1"/>
          </p:cNvSpPr>
          <p:nvPr/>
        </p:nvSpPr>
        <p:spPr bwMode="auto">
          <a:xfrm flipH="1">
            <a:off x="5805488" y="5105400"/>
            <a:ext cx="465137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0" name="Line 86"/>
          <p:cNvSpPr>
            <a:spLocks noChangeShapeType="1"/>
          </p:cNvSpPr>
          <p:nvPr/>
        </p:nvSpPr>
        <p:spPr bwMode="auto">
          <a:xfrm>
            <a:off x="6262688" y="5105400"/>
            <a:ext cx="387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1" name="Line 87"/>
          <p:cNvSpPr>
            <a:spLocks noChangeShapeType="1"/>
          </p:cNvSpPr>
          <p:nvPr/>
        </p:nvSpPr>
        <p:spPr bwMode="auto">
          <a:xfrm flipH="1">
            <a:off x="7315200" y="5105400"/>
            <a:ext cx="309563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2" name="Line 88"/>
          <p:cNvSpPr>
            <a:spLocks noChangeShapeType="1"/>
          </p:cNvSpPr>
          <p:nvPr/>
        </p:nvSpPr>
        <p:spPr bwMode="auto">
          <a:xfrm>
            <a:off x="7620000" y="5105400"/>
            <a:ext cx="387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3" name="Line 89"/>
          <p:cNvSpPr>
            <a:spLocks noChangeShapeType="1"/>
          </p:cNvSpPr>
          <p:nvPr/>
        </p:nvSpPr>
        <p:spPr bwMode="auto">
          <a:xfrm>
            <a:off x="6262688" y="4343400"/>
            <a:ext cx="1587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4" name="Line 90"/>
          <p:cNvSpPr>
            <a:spLocks noChangeShapeType="1"/>
          </p:cNvSpPr>
          <p:nvPr/>
        </p:nvSpPr>
        <p:spPr bwMode="auto">
          <a:xfrm flipV="1">
            <a:off x="6248400" y="4419600"/>
            <a:ext cx="1393825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5" name="Line 91"/>
          <p:cNvSpPr>
            <a:spLocks noChangeShapeType="1"/>
          </p:cNvSpPr>
          <p:nvPr/>
        </p:nvSpPr>
        <p:spPr bwMode="auto">
          <a:xfrm>
            <a:off x="6248400" y="4495800"/>
            <a:ext cx="1371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6" name="Line 92"/>
          <p:cNvSpPr>
            <a:spLocks noChangeShapeType="1"/>
          </p:cNvSpPr>
          <p:nvPr/>
        </p:nvSpPr>
        <p:spPr bwMode="auto">
          <a:xfrm>
            <a:off x="7620000" y="4419600"/>
            <a:ext cx="1588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7" name="Line 93"/>
          <p:cNvSpPr>
            <a:spLocks noChangeShapeType="1"/>
          </p:cNvSpPr>
          <p:nvPr/>
        </p:nvSpPr>
        <p:spPr bwMode="auto">
          <a:xfrm>
            <a:off x="6248400" y="3886200"/>
            <a:ext cx="1588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8" name="Line 94"/>
          <p:cNvSpPr>
            <a:spLocks noChangeShapeType="1"/>
          </p:cNvSpPr>
          <p:nvPr/>
        </p:nvSpPr>
        <p:spPr bwMode="auto">
          <a:xfrm flipV="1">
            <a:off x="6248400" y="3810000"/>
            <a:ext cx="1393825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99" name="Line 95"/>
          <p:cNvSpPr>
            <a:spLocks noChangeShapeType="1"/>
          </p:cNvSpPr>
          <p:nvPr/>
        </p:nvSpPr>
        <p:spPr bwMode="auto">
          <a:xfrm flipH="1">
            <a:off x="7620000" y="38100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00" name="Text Box 96"/>
          <p:cNvSpPr txBox="1">
            <a:spLocks noChangeArrowheads="1"/>
          </p:cNvSpPr>
          <p:nvPr/>
        </p:nvSpPr>
        <p:spPr bwMode="auto">
          <a:xfrm>
            <a:off x="7010400" y="5791200"/>
            <a:ext cx="39052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a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1" name="Text Box 97"/>
          <p:cNvSpPr txBox="1">
            <a:spLocks noChangeArrowheads="1"/>
          </p:cNvSpPr>
          <p:nvPr/>
        </p:nvSpPr>
        <p:spPr bwMode="auto">
          <a:xfrm>
            <a:off x="5867400" y="5334000"/>
            <a:ext cx="3730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b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2" name="Text Box 98"/>
          <p:cNvSpPr txBox="1">
            <a:spLocks noChangeArrowheads="1"/>
          </p:cNvSpPr>
          <p:nvPr/>
        </p:nvSpPr>
        <p:spPr bwMode="auto">
          <a:xfrm>
            <a:off x="6697663" y="5334000"/>
            <a:ext cx="3492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c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3" name="Text Box 99"/>
          <p:cNvSpPr txBox="1">
            <a:spLocks noChangeArrowheads="1"/>
          </p:cNvSpPr>
          <p:nvPr/>
        </p:nvSpPr>
        <p:spPr bwMode="auto">
          <a:xfrm>
            <a:off x="7292975" y="5334000"/>
            <a:ext cx="39052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d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4" name="Text Box 100"/>
          <p:cNvSpPr txBox="1">
            <a:spLocks noChangeArrowheads="1"/>
          </p:cNvSpPr>
          <p:nvPr/>
        </p:nvSpPr>
        <p:spPr bwMode="auto">
          <a:xfrm>
            <a:off x="8001000" y="5334000"/>
            <a:ext cx="344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e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5" name="Text Box 101"/>
          <p:cNvSpPr txBox="1">
            <a:spLocks noChangeArrowheads="1"/>
          </p:cNvSpPr>
          <p:nvPr/>
        </p:nvSpPr>
        <p:spPr bwMode="auto">
          <a:xfrm>
            <a:off x="5846763" y="4800600"/>
            <a:ext cx="304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f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6" name="Text Box 102"/>
          <p:cNvSpPr txBox="1">
            <a:spLocks noChangeArrowheads="1"/>
          </p:cNvSpPr>
          <p:nvPr/>
        </p:nvSpPr>
        <p:spPr bwMode="auto">
          <a:xfrm>
            <a:off x="7627938" y="4800600"/>
            <a:ext cx="3730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g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7" name="Text Box 103"/>
          <p:cNvSpPr txBox="1">
            <a:spLocks noChangeArrowheads="1"/>
          </p:cNvSpPr>
          <p:nvPr/>
        </p:nvSpPr>
        <p:spPr bwMode="auto">
          <a:xfrm>
            <a:off x="5764213" y="4191000"/>
            <a:ext cx="3968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h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8" name="Text Box 104"/>
          <p:cNvSpPr txBox="1">
            <a:spLocks noChangeArrowheads="1"/>
          </p:cNvSpPr>
          <p:nvPr/>
        </p:nvSpPr>
        <p:spPr bwMode="auto">
          <a:xfrm>
            <a:off x="7620000" y="4191000"/>
            <a:ext cx="304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i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09" name="Text Box 105"/>
          <p:cNvSpPr txBox="1">
            <a:spLocks noChangeArrowheads="1"/>
          </p:cNvSpPr>
          <p:nvPr/>
        </p:nvSpPr>
        <p:spPr bwMode="auto">
          <a:xfrm>
            <a:off x="5808663" y="3581400"/>
            <a:ext cx="3841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j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10" name="Text Box 106"/>
          <p:cNvSpPr txBox="1">
            <a:spLocks noChangeArrowheads="1"/>
          </p:cNvSpPr>
          <p:nvPr/>
        </p:nvSpPr>
        <p:spPr bwMode="auto">
          <a:xfrm>
            <a:off x="7620000" y="3505200"/>
            <a:ext cx="3841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accent2"/>
                </a:solidFill>
                <a:latin typeface="Century Schoolbook" pitchFamily="18" charset="0"/>
              </a:rPr>
              <a:t>k</a:t>
            </a:r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82411" name="Oval 107"/>
          <p:cNvSpPr>
            <a:spLocks noChangeArrowheads="1"/>
          </p:cNvSpPr>
          <p:nvPr/>
        </p:nvSpPr>
        <p:spPr bwMode="auto">
          <a:xfrm>
            <a:off x="6781800" y="3276600"/>
            <a:ext cx="127000" cy="10477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2" name="Oval 108"/>
          <p:cNvSpPr>
            <a:spLocks noChangeArrowheads="1"/>
          </p:cNvSpPr>
          <p:nvPr/>
        </p:nvSpPr>
        <p:spPr bwMode="auto">
          <a:xfrm>
            <a:off x="7750175" y="27432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3" name="Oval 109"/>
          <p:cNvSpPr>
            <a:spLocks noChangeArrowheads="1"/>
          </p:cNvSpPr>
          <p:nvPr/>
        </p:nvSpPr>
        <p:spPr bwMode="auto">
          <a:xfrm>
            <a:off x="7064375" y="27432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4" name="Oval 110"/>
          <p:cNvSpPr>
            <a:spLocks noChangeArrowheads="1"/>
          </p:cNvSpPr>
          <p:nvPr/>
        </p:nvSpPr>
        <p:spPr bwMode="auto">
          <a:xfrm>
            <a:off x="6392863" y="27432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5" name="Oval 111"/>
          <p:cNvSpPr>
            <a:spLocks noChangeArrowheads="1"/>
          </p:cNvSpPr>
          <p:nvPr/>
        </p:nvSpPr>
        <p:spPr bwMode="auto">
          <a:xfrm>
            <a:off x="5630863" y="27432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6" name="Oval 112"/>
          <p:cNvSpPr>
            <a:spLocks noChangeArrowheads="1"/>
          </p:cNvSpPr>
          <p:nvPr/>
        </p:nvSpPr>
        <p:spPr bwMode="auto">
          <a:xfrm>
            <a:off x="6034088" y="22098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7" name="Oval 113"/>
          <p:cNvSpPr>
            <a:spLocks noChangeArrowheads="1"/>
          </p:cNvSpPr>
          <p:nvPr/>
        </p:nvSpPr>
        <p:spPr bwMode="auto">
          <a:xfrm>
            <a:off x="7391400" y="22098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18" name="Line 114"/>
          <p:cNvSpPr>
            <a:spLocks noChangeShapeType="1"/>
          </p:cNvSpPr>
          <p:nvPr/>
        </p:nvSpPr>
        <p:spPr bwMode="auto">
          <a:xfrm>
            <a:off x="6477000" y="2819400"/>
            <a:ext cx="309563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19" name="Line 115"/>
          <p:cNvSpPr>
            <a:spLocks noChangeShapeType="1"/>
          </p:cNvSpPr>
          <p:nvPr/>
        </p:nvSpPr>
        <p:spPr bwMode="auto">
          <a:xfrm flipH="1">
            <a:off x="6858000" y="2819400"/>
            <a:ext cx="309563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20" name="Line 116"/>
          <p:cNvSpPr>
            <a:spLocks noChangeShapeType="1"/>
          </p:cNvSpPr>
          <p:nvPr/>
        </p:nvSpPr>
        <p:spPr bwMode="auto">
          <a:xfrm flipH="1">
            <a:off x="5653088" y="2286000"/>
            <a:ext cx="465137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21" name="Line 117"/>
          <p:cNvSpPr>
            <a:spLocks noChangeShapeType="1"/>
          </p:cNvSpPr>
          <p:nvPr/>
        </p:nvSpPr>
        <p:spPr bwMode="auto">
          <a:xfrm>
            <a:off x="6110288" y="2286000"/>
            <a:ext cx="38735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22" name="Line 118"/>
          <p:cNvSpPr>
            <a:spLocks noChangeShapeType="1"/>
          </p:cNvSpPr>
          <p:nvPr/>
        </p:nvSpPr>
        <p:spPr bwMode="auto">
          <a:xfrm flipH="1">
            <a:off x="7162800" y="2286000"/>
            <a:ext cx="309563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23" name="Line 119"/>
          <p:cNvSpPr>
            <a:spLocks noChangeShapeType="1"/>
          </p:cNvSpPr>
          <p:nvPr/>
        </p:nvSpPr>
        <p:spPr bwMode="auto">
          <a:xfrm>
            <a:off x="7467600" y="2286000"/>
            <a:ext cx="38735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24" name="Text Box 120"/>
          <p:cNvSpPr txBox="1">
            <a:spLocks noChangeArrowheads="1"/>
          </p:cNvSpPr>
          <p:nvPr/>
        </p:nvSpPr>
        <p:spPr bwMode="auto">
          <a:xfrm>
            <a:off x="1752600" y="3962400"/>
            <a:ext cx="2209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latin typeface="Century Schoolbook" pitchFamily="18" charset="0"/>
              </a:rPr>
              <a:t>h, i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482425" name="Text Box 121"/>
          <p:cNvSpPr txBox="1">
            <a:spLocks noChangeArrowheads="1"/>
          </p:cNvSpPr>
          <p:nvPr/>
        </p:nvSpPr>
        <p:spPr bwMode="auto">
          <a:xfrm>
            <a:off x="4114800" y="3962400"/>
            <a:ext cx="1447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Century Schoolbook" pitchFamily="18" charset="0"/>
              </a:rPr>
              <a:t>f, g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482426" name="Text Box 122"/>
          <p:cNvSpPr txBox="1">
            <a:spLocks noChangeArrowheads="1"/>
          </p:cNvSpPr>
          <p:nvPr/>
        </p:nvSpPr>
        <p:spPr bwMode="auto">
          <a:xfrm>
            <a:off x="1447800" y="4419600"/>
            <a:ext cx="13716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无</a:t>
            </a:r>
          </a:p>
        </p:txBody>
      </p:sp>
      <p:sp>
        <p:nvSpPr>
          <p:cNvPr id="482427" name="Text Box 123"/>
          <p:cNvSpPr txBox="1">
            <a:spLocks noChangeArrowheads="1"/>
          </p:cNvSpPr>
          <p:nvPr/>
        </p:nvSpPr>
        <p:spPr bwMode="auto">
          <a:xfrm>
            <a:off x="3657600" y="4419600"/>
            <a:ext cx="13716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无</a:t>
            </a:r>
          </a:p>
        </p:txBody>
      </p:sp>
      <p:sp>
        <p:nvSpPr>
          <p:cNvPr id="482428" name="Oval 124"/>
          <p:cNvSpPr>
            <a:spLocks noChangeArrowheads="1"/>
          </p:cNvSpPr>
          <p:nvPr/>
        </p:nvSpPr>
        <p:spPr bwMode="auto">
          <a:xfrm>
            <a:off x="6186488" y="50292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29" name="Oval 125"/>
          <p:cNvSpPr>
            <a:spLocks noChangeArrowheads="1"/>
          </p:cNvSpPr>
          <p:nvPr/>
        </p:nvSpPr>
        <p:spPr bwMode="auto">
          <a:xfrm>
            <a:off x="7543800" y="50292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30" name="Oval 126"/>
          <p:cNvSpPr>
            <a:spLocks noChangeArrowheads="1"/>
          </p:cNvSpPr>
          <p:nvPr/>
        </p:nvSpPr>
        <p:spPr bwMode="auto">
          <a:xfrm>
            <a:off x="6186488" y="44196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31" name="Oval 127"/>
          <p:cNvSpPr>
            <a:spLocks noChangeArrowheads="1"/>
          </p:cNvSpPr>
          <p:nvPr/>
        </p:nvSpPr>
        <p:spPr bwMode="auto">
          <a:xfrm>
            <a:off x="7543800" y="4419600"/>
            <a:ext cx="127000" cy="1444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432" name="Line 128"/>
          <p:cNvSpPr>
            <a:spLocks noChangeShapeType="1"/>
          </p:cNvSpPr>
          <p:nvPr/>
        </p:nvSpPr>
        <p:spPr bwMode="auto">
          <a:xfrm>
            <a:off x="6248400" y="4495800"/>
            <a:ext cx="15875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33" name="Line 129"/>
          <p:cNvSpPr>
            <a:spLocks noChangeShapeType="1"/>
          </p:cNvSpPr>
          <p:nvPr/>
        </p:nvSpPr>
        <p:spPr bwMode="auto">
          <a:xfrm flipV="1">
            <a:off x="6248400" y="4419600"/>
            <a:ext cx="1393825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34" name="Line 130"/>
          <p:cNvSpPr>
            <a:spLocks noChangeShapeType="1"/>
          </p:cNvSpPr>
          <p:nvPr/>
        </p:nvSpPr>
        <p:spPr bwMode="auto">
          <a:xfrm>
            <a:off x="6248400" y="4495800"/>
            <a:ext cx="1371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35" name="Line 131"/>
          <p:cNvSpPr>
            <a:spLocks noChangeShapeType="1"/>
          </p:cNvSpPr>
          <p:nvPr/>
        </p:nvSpPr>
        <p:spPr bwMode="auto">
          <a:xfrm>
            <a:off x="7620000" y="4419600"/>
            <a:ext cx="1588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436" name="Text Box 132"/>
          <p:cNvSpPr txBox="1">
            <a:spLocks noChangeArrowheads="1"/>
          </p:cNvSpPr>
          <p:nvPr/>
        </p:nvSpPr>
        <p:spPr bwMode="auto">
          <a:xfrm>
            <a:off x="1447800" y="5029200"/>
            <a:ext cx="457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Century Schoolbook" pitchFamily="18" charset="0"/>
              </a:rPr>
              <a:t>k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437" name="Text Box 133"/>
          <p:cNvSpPr txBox="1">
            <a:spLocks noChangeArrowheads="1"/>
          </p:cNvSpPr>
          <p:nvPr/>
        </p:nvSpPr>
        <p:spPr bwMode="auto">
          <a:xfrm>
            <a:off x="3733800" y="5029200"/>
            <a:ext cx="457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Century Schoolbook" pitchFamily="18" charset="0"/>
              </a:rPr>
              <a:t>a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438" name="Text Box 134"/>
          <p:cNvSpPr txBox="1">
            <a:spLocks noChangeArrowheads="1"/>
          </p:cNvSpPr>
          <p:nvPr/>
        </p:nvSpPr>
        <p:spPr bwMode="auto">
          <a:xfrm>
            <a:off x="1828800" y="5486400"/>
            <a:ext cx="457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Century Schoolbook" pitchFamily="18" charset="0"/>
              </a:rPr>
              <a:t>k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482439" name="Text Box 135"/>
          <p:cNvSpPr txBox="1">
            <a:spLocks noChangeArrowheads="1"/>
          </p:cNvSpPr>
          <p:nvPr/>
        </p:nvSpPr>
        <p:spPr bwMode="auto">
          <a:xfrm>
            <a:off x="4191000" y="5486400"/>
            <a:ext cx="457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Century Schoolbook" pitchFamily="18" charset="0"/>
              </a:rPr>
              <a:t>a</a:t>
            </a:r>
            <a:endParaRPr kumimoji="1" lang="en-US" altLang="zh-CN" sz="2400" b="1">
              <a:latin typeface="Century Schoolbook" pitchFamily="18" charset="0"/>
              <a:sym typeface="Symbol" panose="05050102010706020507" pitchFamily="18" charset="2"/>
            </a:endParaRPr>
          </a:p>
        </p:txBody>
      </p:sp>
      <p:sp>
        <p:nvSpPr>
          <p:cNvPr id="127" name="Text Box 14"/>
          <p:cNvSpPr txBox="1">
            <a:spLocks noChangeArrowheads="1"/>
          </p:cNvSpPr>
          <p:nvPr/>
        </p:nvSpPr>
        <p:spPr bwMode="auto">
          <a:xfrm>
            <a:off x="1187624" y="2564904"/>
            <a:ext cx="1872208" cy="51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latin typeface="Century Schoolbook" pitchFamily="18" charset="0"/>
                <a:sym typeface="Symbol" panose="05050102010706020507" pitchFamily="18" charset="2"/>
              </a:rPr>
              <a:t>h, </a:t>
            </a:r>
            <a:r>
              <a:rPr kumimoji="1" lang="en-US" altLang="zh-CN" sz="2400" b="1" i="1" dirty="0" err="1">
                <a:latin typeface="Century Schoolbook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latin typeface="Century Schoolbook" pitchFamily="18" charset="0"/>
                <a:sym typeface="Symbol" panose="05050102010706020507" pitchFamily="18" charset="2"/>
              </a:rPr>
              <a:t>, j k;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5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5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5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00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85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00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950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8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8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8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8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8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8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8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8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8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8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8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4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8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8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8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4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8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48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4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48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5" grpId="0" autoUpdateAnimBg="0"/>
      <p:bldP spid="482316" grpId="0" autoUpdateAnimBg="0"/>
      <p:bldP spid="482317" grpId="0" autoUpdateAnimBg="0"/>
      <p:bldP spid="482318" grpId="0"/>
      <p:bldP spid="482319" grpId="0" autoUpdateAnimBg="0"/>
      <p:bldP spid="482321" grpId="0" autoUpdateAnimBg="0"/>
      <p:bldP spid="482322" grpId="0" autoUpdateAnimBg="0"/>
      <p:bldP spid="482323" grpId="0" autoUpdateAnimBg="0"/>
      <p:bldP spid="482324" grpId="0" autoUpdateAnimBg="0"/>
      <p:bldP spid="482325" grpId="0" autoUpdateAnimBg="0"/>
      <p:bldP spid="482326" grpId="0" autoUpdateAnimBg="0"/>
      <p:bldP spid="482327" grpId="0" autoUpdateAnimBg="0"/>
      <p:bldP spid="482328" grpId="0" autoUpdateAnimBg="0"/>
      <p:bldP spid="482329" grpId="0" autoUpdateAnimBg="0"/>
      <p:bldP spid="482330" grpId="0" autoUpdateAnimBg="0"/>
      <p:bldP spid="482331" grpId="0" autoUpdateAnimBg="0"/>
      <p:bldP spid="482332" grpId="0" autoUpdateAnimBg="0"/>
      <p:bldP spid="482333" grpId="0" autoUpdateAnimBg="0"/>
      <p:bldP spid="482369" grpId="0" autoUpdateAnimBg="0"/>
      <p:bldP spid="482370" grpId="0" autoUpdateAnimBg="0"/>
      <p:bldP spid="482371" grpId="0" autoUpdateAnimBg="0"/>
      <p:bldP spid="482372" grpId="0" autoUpdateAnimBg="0"/>
      <p:bldP spid="482373" grpId="0" autoUpdateAnimBg="0"/>
      <p:bldP spid="482374" grpId="0" autoUpdateAnimBg="0"/>
      <p:bldP spid="482375" grpId="0" autoUpdateAnimBg="0"/>
      <p:bldP spid="482376" grpId="0" animBg="1"/>
      <p:bldP spid="482377" grpId="0" animBg="1"/>
      <p:bldP spid="482378" grpId="0" animBg="1"/>
      <p:bldP spid="482379" grpId="0" animBg="1"/>
      <p:bldP spid="482380" grpId="0" animBg="1"/>
      <p:bldP spid="482381" grpId="0" animBg="1"/>
      <p:bldP spid="482382" grpId="0" animBg="1"/>
      <p:bldP spid="482383" grpId="0" animBg="1"/>
      <p:bldP spid="482384" grpId="0" animBg="1"/>
      <p:bldP spid="482385" grpId="0" animBg="1"/>
      <p:bldP spid="482386" grpId="0" animBg="1"/>
      <p:bldP spid="482400" grpId="0" autoUpdateAnimBg="0"/>
      <p:bldP spid="482401" grpId="0" autoUpdateAnimBg="0"/>
      <p:bldP spid="482402" grpId="0" autoUpdateAnimBg="0"/>
      <p:bldP spid="482403" grpId="0" autoUpdateAnimBg="0"/>
      <p:bldP spid="482404" grpId="0" autoUpdateAnimBg="0"/>
      <p:bldP spid="482405" grpId="0" autoUpdateAnimBg="0"/>
      <p:bldP spid="482406" grpId="0" autoUpdateAnimBg="0"/>
      <p:bldP spid="482407" grpId="0" autoUpdateAnimBg="0"/>
      <p:bldP spid="482408" grpId="0" autoUpdateAnimBg="0"/>
      <p:bldP spid="482409" grpId="0" autoUpdateAnimBg="0"/>
      <p:bldP spid="482410" grpId="0" autoUpdateAnimBg="0"/>
      <p:bldP spid="482411" grpId="0" animBg="1"/>
      <p:bldP spid="482412" grpId="0" animBg="1"/>
      <p:bldP spid="482413" grpId="0" animBg="1"/>
      <p:bldP spid="482414" grpId="0" animBg="1"/>
      <p:bldP spid="482415" grpId="0" animBg="1"/>
      <p:bldP spid="482416" grpId="0" animBg="1"/>
      <p:bldP spid="482417" grpId="0" animBg="1"/>
      <p:bldP spid="482424" grpId="0" autoUpdateAnimBg="0"/>
      <p:bldP spid="482425" grpId="0" autoUpdateAnimBg="0"/>
      <p:bldP spid="482426" grpId="0" autoUpdateAnimBg="0"/>
      <p:bldP spid="482427" grpId="0" autoUpdateAnimBg="0"/>
      <p:bldP spid="482428" grpId="0" animBg="1"/>
      <p:bldP spid="482429" grpId="0" animBg="1"/>
      <p:bldP spid="482430" grpId="0" animBg="1"/>
      <p:bldP spid="482431" grpId="0" animBg="1"/>
      <p:bldP spid="482436" grpId="0" autoUpdateAnimBg="0"/>
      <p:bldP spid="482437" grpId="0" autoUpdateAnimBg="0"/>
      <p:bldP spid="482438" grpId="0" autoUpdateAnimBg="0"/>
      <p:bldP spid="482439" grpId="0" autoUpdateAnimBg="0"/>
      <p:bldP spid="12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C9A620-1CC5-45FE-A4A9-B528F34A229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229600" cy="3886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下界、上界、最大下界、最小上界不一定存在。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下界、上界存在不一定惟一。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最大下界、最小上界如果存在，</a:t>
            </a:r>
            <a:r>
              <a:rPr lang="zh-CN" altLang="en-US" sz="2800" b="1" dirty="0">
                <a:solidFill>
                  <a:srgbClr val="FF0000"/>
                </a:solidFill>
              </a:rPr>
              <a:t>则惟一</a:t>
            </a:r>
            <a:r>
              <a:rPr lang="zh-CN" altLang="en-US" sz="2800" b="1" dirty="0"/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/>
              <a:t>集合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最小元就是它的最大下界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最大元就是它的最小上界</a:t>
            </a:r>
            <a:r>
              <a:rPr lang="zh-CN" altLang="en-US" sz="2800" b="1" dirty="0"/>
              <a:t>；反之不对。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特殊元素的性质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804248" y="623731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87E6FD-4160-422A-929F-7FE1D253F52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73059" name="Text Box 4"/>
          <p:cNvSpPr txBox="1">
            <a:spLocks noChangeArrowheads="1"/>
          </p:cNvSpPr>
          <p:nvPr/>
        </p:nvSpPr>
        <p:spPr bwMode="auto">
          <a:xfrm>
            <a:off x="396875" y="1376363"/>
            <a:ext cx="80645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已知偏序集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的哈斯图如右图所示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试求出集合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的表达式，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的关系矩阵，求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的极大元，极小元，最大元，最小元。设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的下界、上界、最大下界、最小上界。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73060" name="Group 18"/>
          <p:cNvGrpSpPr>
            <a:grpSpLocks/>
          </p:cNvGrpSpPr>
          <p:nvPr/>
        </p:nvGrpSpPr>
        <p:grpSpPr bwMode="auto">
          <a:xfrm>
            <a:off x="2987675" y="3821113"/>
            <a:ext cx="2533650" cy="1968500"/>
            <a:chOff x="521" y="2024"/>
            <a:chExt cx="1596" cy="1240"/>
          </a:xfrm>
        </p:grpSpPr>
        <p:sp>
          <p:nvSpPr>
            <p:cNvPr id="173062" name="Oval 5"/>
            <p:cNvSpPr>
              <a:spLocks noChangeArrowheads="1"/>
            </p:cNvSpPr>
            <p:nvPr/>
          </p:nvSpPr>
          <p:spPr bwMode="auto">
            <a:xfrm>
              <a:off x="748" y="2160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/>
            </a:p>
          </p:txBody>
        </p:sp>
        <p:sp>
          <p:nvSpPr>
            <p:cNvPr id="173063" name="Oval 6"/>
            <p:cNvSpPr>
              <a:spLocks noChangeArrowheads="1"/>
            </p:cNvSpPr>
            <p:nvPr/>
          </p:nvSpPr>
          <p:spPr bwMode="auto">
            <a:xfrm>
              <a:off x="1429" y="2160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/>
            </a:p>
          </p:txBody>
        </p:sp>
        <p:sp>
          <p:nvSpPr>
            <p:cNvPr id="173064" name="Oval 7"/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/>
            </a:p>
          </p:txBody>
        </p:sp>
        <p:sp>
          <p:nvSpPr>
            <p:cNvPr id="173065" name="Oval 8"/>
            <p:cNvSpPr>
              <a:spLocks noChangeArrowheads="1"/>
            </p:cNvSpPr>
            <p:nvPr/>
          </p:nvSpPr>
          <p:spPr bwMode="auto">
            <a:xfrm>
              <a:off x="1076" y="3096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/>
            </a:p>
          </p:txBody>
        </p:sp>
        <p:sp>
          <p:nvSpPr>
            <p:cNvPr id="173066" name="Oval 9"/>
            <p:cNvSpPr>
              <a:spLocks noChangeArrowheads="1"/>
            </p:cNvSpPr>
            <p:nvPr/>
          </p:nvSpPr>
          <p:spPr bwMode="auto">
            <a:xfrm>
              <a:off x="1791" y="2568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/>
            </a:p>
          </p:txBody>
        </p:sp>
        <p:sp>
          <p:nvSpPr>
            <p:cNvPr id="173067" name="Line 10"/>
            <p:cNvSpPr>
              <a:spLocks noChangeShapeType="1"/>
            </p:cNvSpPr>
            <p:nvPr/>
          </p:nvSpPr>
          <p:spPr bwMode="auto">
            <a:xfrm>
              <a:off x="793" y="2251"/>
              <a:ext cx="273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8" name="Line 11"/>
            <p:cNvSpPr>
              <a:spLocks noChangeShapeType="1"/>
            </p:cNvSpPr>
            <p:nvPr/>
          </p:nvSpPr>
          <p:spPr bwMode="auto">
            <a:xfrm flipH="1">
              <a:off x="1156" y="2251"/>
              <a:ext cx="273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9" name="Line 12"/>
            <p:cNvSpPr>
              <a:spLocks noChangeShapeType="1"/>
            </p:cNvSpPr>
            <p:nvPr/>
          </p:nvSpPr>
          <p:spPr bwMode="auto">
            <a:xfrm>
              <a:off x="1111" y="2659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0" name="Text Box 13"/>
            <p:cNvSpPr txBox="1">
              <a:spLocks noChangeArrowheads="1"/>
            </p:cNvSpPr>
            <p:nvPr/>
          </p:nvSpPr>
          <p:spPr bwMode="auto">
            <a:xfrm>
              <a:off x="521" y="202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3071" name="Text Box 14"/>
            <p:cNvSpPr txBox="1">
              <a:spLocks noChangeArrowheads="1"/>
            </p:cNvSpPr>
            <p:nvPr/>
          </p:nvSpPr>
          <p:spPr bwMode="auto">
            <a:xfrm>
              <a:off x="1519" y="202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3072" name="Text Box 15"/>
            <p:cNvSpPr txBox="1">
              <a:spLocks noChangeArrowheads="1"/>
            </p:cNvSpPr>
            <p:nvPr/>
          </p:nvSpPr>
          <p:spPr bwMode="auto">
            <a:xfrm>
              <a:off x="839" y="247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3073" name="Text Box 16"/>
            <p:cNvSpPr txBox="1">
              <a:spLocks noChangeArrowheads="1"/>
            </p:cNvSpPr>
            <p:nvPr/>
          </p:nvSpPr>
          <p:spPr bwMode="auto">
            <a:xfrm>
              <a:off x="839" y="297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3074" name="Text Box 17"/>
            <p:cNvSpPr txBox="1">
              <a:spLocks noChangeArrowheads="1"/>
            </p:cNvSpPr>
            <p:nvPr/>
          </p:nvSpPr>
          <p:spPr bwMode="auto">
            <a:xfrm>
              <a:off x="1890" y="243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173061" name="矩形 1"/>
          <p:cNvSpPr>
            <a:spLocks noChangeArrowheads="1"/>
          </p:cNvSpPr>
          <p:nvPr/>
        </p:nvSpPr>
        <p:spPr bwMode="auto">
          <a:xfrm>
            <a:off x="374427" y="282652"/>
            <a:ext cx="3013967" cy="76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9D27D2-C18A-4709-B7A6-060097A23C9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4591472" y="2698687"/>
            <a:ext cx="3923456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的极小元：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；极大元：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没有最小元与最大元。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的上界和最大上界都不存在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下界有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最大下界为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084" name="Text Box 5"/>
          <p:cNvSpPr txBox="1">
            <a:spLocks noChangeArrowheads="1"/>
          </p:cNvSpPr>
          <p:nvPr/>
        </p:nvSpPr>
        <p:spPr bwMode="auto">
          <a:xfrm>
            <a:off x="755576" y="1183233"/>
            <a:ext cx="640873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a,b,c,d,e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R=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c,a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c,b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d,c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d,a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d,b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74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85499"/>
              </p:ext>
            </p:extLst>
          </p:nvPr>
        </p:nvGraphicFramePr>
        <p:xfrm>
          <a:off x="944290" y="3212976"/>
          <a:ext cx="2808287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244600" imgH="1155700" progId="">
                  <p:embed/>
                </p:oleObj>
              </mc:Choice>
              <mc:Fallback>
                <p:oleObj name="公式" r:id="rId3" imgW="1244600" imgH="115570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290" y="3212976"/>
                        <a:ext cx="2808287" cy="260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Text Box 7"/>
          <p:cNvSpPr txBox="1">
            <a:spLocks noChangeArrowheads="1"/>
          </p:cNvSpPr>
          <p:nvPr/>
        </p:nvSpPr>
        <p:spPr bwMode="auto">
          <a:xfrm>
            <a:off x="943422" y="2652379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/>
              <a:t>的关系矩阵：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520" y="493557"/>
            <a:ext cx="64087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endParaRPr lang="en-US" altLang="zh-CN" sz="36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ixel">
  <a:themeElements>
    <a:clrScheme name="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3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21626</TotalTime>
  <Words>13796</Words>
  <Application>Microsoft Office PowerPoint</Application>
  <PresentationFormat>全屏显示(4:3)</PresentationFormat>
  <Paragraphs>1291</Paragraphs>
  <Slides>132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132</vt:i4>
      </vt:variant>
    </vt:vector>
  </HeadingPairs>
  <TitlesOfParts>
    <vt:vector size="147" baseType="lpstr">
      <vt:lpstr>黑体</vt:lpstr>
      <vt:lpstr>华文中宋</vt:lpstr>
      <vt:lpstr>楷体_GB2312</vt:lpstr>
      <vt:lpstr>宋体</vt:lpstr>
      <vt:lpstr>幼圆</vt:lpstr>
      <vt:lpstr>Arial</vt:lpstr>
      <vt:lpstr>Arial Black</vt:lpstr>
      <vt:lpstr>Century Schoolbook</vt:lpstr>
      <vt:lpstr>Lucida Sans Unicode</vt:lpstr>
      <vt:lpstr>Times New Roman</vt:lpstr>
      <vt:lpstr>Wingdings</vt:lpstr>
      <vt:lpstr>2_Pixel</vt:lpstr>
      <vt:lpstr>3_Pixel</vt:lpstr>
      <vt:lpstr>Pixel</vt:lpstr>
      <vt:lpstr>公式</vt:lpstr>
      <vt:lpstr>第4章 二元关系与函数</vt:lpstr>
      <vt:lpstr>4.1  集合的笛卡儿积和二元关系</vt:lpstr>
      <vt:lpstr>有序对</vt:lpstr>
      <vt:lpstr>有序 n 元组</vt:lpstr>
      <vt:lpstr>笛卡儿积</vt:lpstr>
      <vt:lpstr>笛卡儿积的性质</vt:lpstr>
      <vt:lpstr>性质的证明</vt:lpstr>
      <vt:lpstr>例题: </vt:lpstr>
      <vt:lpstr>PowerPoint 演示文稿</vt:lpstr>
      <vt:lpstr>PowerPoint 演示文稿</vt:lpstr>
      <vt:lpstr>二元关系的定义</vt:lpstr>
      <vt:lpstr>从A到B的关系与A上的关系</vt:lpstr>
      <vt:lpstr>A上重要关系的实例</vt:lpstr>
      <vt:lpstr>A上重要关系的实例（续）</vt:lpstr>
      <vt:lpstr>例题 </vt:lpstr>
      <vt:lpstr>关系的表示</vt:lpstr>
      <vt:lpstr>关系的表示(续)</vt:lpstr>
      <vt:lpstr>PowerPoint 演示文稿</vt:lpstr>
      <vt:lpstr>PowerPoint 演示文稿</vt:lpstr>
      <vt:lpstr>4.2  关系的运算</vt:lpstr>
      <vt:lpstr>关系的基本运算定义</vt:lpstr>
      <vt:lpstr>关系的基本运算定义（续）</vt:lpstr>
      <vt:lpstr>PowerPoint 演示文稿</vt:lpstr>
      <vt:lpstr>PowerPoint 演示文稿</vt:lpstr>
      <vt:lpstr>PowerPoint 演示文稿</vt:lpstr>
      <vt:lpstr>限制与像</vt:lpstr>
      <vt:lpstr>关系基本运算的性质 </vt:lpstr>
      <vt:lpstr>关系基本运算的性质（续） </vt:lpstr>
      <vt:lpstr>关系基本运算的性质（续） </vt:lpstr>
      <vt:lpstr>PowerPoint 演示文稿</vt:lpstr>
      <vt:lpstr>PowerPoint 演示文稿</vt:lpstr>
      <vt:lpstr>PowerPoint 演示文稿</vt:lpstr>
      <vt:lpstr>PowerPoint 演示文稿</vt:lpstr>
      <vt:lpstr>A上关系的幂运算</vt:lpstr>
      <vt:lpstr>幂的求法</vt:lpstr>
      <vt:lpstr>幂的求法（续）</vt:lpstr>
      <vt:lpstr>幂的求法（续）</vt:lpstr>
      <vt:lpstr>幂运算的性质</vt:lpstr>
      <vt:lpstr>幂运算的性质（续）</vt:lpstr>
      <vt:lpstr>幂运算的性质（续）</vt:lpstr>
      <vt:lpstr>PowerPoint 演示文稿</vt:lpstr>
      <vt:lpstr>4.3 关系的性质</vt:lpstr>
      <vt:lpstr>自反性与反自反性</vt:lpstr>
      <vt:lpstr>实例</vt:lpstr>
      <vt:lpstr>对称性与反对称性</vt:lpstr>
      <vt:lpstr>实例</vt:lpstr>
      <vt:lpstr>传递性  </vt:lpstr>
      <vt:lpstr>实例</vt:lpstr>
      <vt:lpstr>关系性质的充要条件</vt:lpstr>
      <vt:lpstr>关系性质判别</vt:lpstr>
      <vt:lpstr>实例</vt:lpstr>
      <vt:lpstr>自反性证明</vt:lpstr>
      <vt:lpstr>对称性证明</vt:lpstr>
      <vt:lpstr>反对称性证明</vt:lpstr>
      <vt:lpstr>传递性证明</vt:lpstr>
      <vt:lpstr>运算与性质的关系</vt:lpstr>
      <vt:lpstr>PowerPoint 演示文稿</vt:lpstr>
      <vt:lpstr>4.4 关系的闭包</vt:lpstr>
      <vt:lpstr>闭包定义</vt:lpstr>
      <vt:lpstr>闭包的构造方法</vt:lpstr>
      <vt:lpstr>闭包的构造方法（续）</vt:lpstr>
      <vt:lpstr>闭包的构造方法（续）</vt:lpstr>
      <vt:lpstr>实例</vt:lpstr>
      <vt:lpstr>PowerPoint 演示文稿</vt:lpstr>
      <vt:lpstr>PowerPoint 演示文稿</vt:lpstr>
      <vt:lpstr>PowerPoint 演示文稿</vt:lpstr>
      <vt:lpstr>4.5 等价关系与偏序关系</vt:lpstr>
      <vt:lpstr>等价关系的定义与实例</vt:lpstr>
      <vt:lpstr>等价关系的验证</vt:lpstr>
      <vt:lpstr>A上模3等价关系的关系图</vt:lpstr>
      <vt:lpstr>等价类</vt:lpstr>
      <vt:lpstr>等价类的性质</vt:lpstr>
      <vt:lpstr>实例</vt:lpstr>
      <vt:lpstr>商集</vt:lpstr>
      <vt:lpstr>实例(续)</vt:lpstr>
      <vt:lpstr>课堂练习5：</vt:lpstr>
      <vt:lpstr>PowerPoint 演示文稿</vt:lpstr>
      <vt:lpstr>集合的划分</vt:lpstr>
      <vt:lpstr>例题</vt:lpstr>
      <vt:lpstr>等价关系与划分的一一对应</vt:lpstr>
      <vt:lpstr>等价关系与划分之间的对应</vt:lpstr>
      <vt:lpstr>实例</vt:lpstr>
      <vt:lpstr>实例（续）</vt:lpstr>
      <vt:lpstr>偏序关系</vt:lpstr>
      <vt:lpstr>PowerPoint 演示文稿</vt:lpstr>
      <vt:lpstr>相关概念</vt:lpstr>
      <vt:lpstr>相关概念（续）</vt:lpstr>
      <vt:lpstr>偏序集与哈斯图</vt:lpstr>
      <vt:lpstr>偏序集与哈斯图（续）</vt:lpstr>
      <vt:lpstr>哈斯图实例</vt:lpstr>
      <vt:lpstr>哈斯图实例（续）</vt:lpstr>
      <vt:lpstr>偏序集的特定元素</vt:lpstr>
      <vt:lpstr>PowerPoint 演示文稿</vt:lpstr>
      <vt:lpstr>特殊元素的性质</vt:lpstr>
      <vt:lpstr>偏序集的特定元素(续)</vt:lpstr>
      <vt:lpstr>PowerPoint 演示文稿</vt:lpstr>
      <vt:lpstr>特殊元素的性质</vt:lpstr>
      <vt:lpstr>PowerPoint 演示文稿</vt:lpstr>
      <vt:lpstr>PowerPoint 演示文稿</vt:lpstr>
      <vt:lpstr>PowerPoint 演示文稿</vt:lpstr>
      <vt:lpstr>4.6 函数的定义与性质</vt:lpstr>
      <vt:lpstr>函数定义</vt:lpstr>
      <vt:lpstr>函数相等</vt:lpstr>
      <vt:lpstr>从 A 到 B 的函数</vt:lpstr>
      <vt:lpstr>B上A</vt:lpstr>
      <vt:lpstr>实例</vt:lpstr>
      <vt:lpstr>函数的像</vt:lpstr>
      <vt:lpstr>函数的性质</vt:lpstr>
      <vt:lpstr>实例</vt:lpstr>
      <vt:lpstr>实例（续）</vt:lpstr>
      <vt:lpstr>构造从A到B的双射函数</vt:lpstr>
      <vt:lpstr>构造从A到B的双射函数（续）</vt:lpstr>
      <vt:lpstr>构造从A到B的双射函数（续）</vt:lpstr>
      <vt:lpstr>常函数、恒等函数、单调函数</vt:lpstr>
      <vt:lpstr>集合的特征函数</vt:lpstr>
      <vt:lpstr> 自然映射 </vt:lpstr>
      <vt:lpstr>实例</vt:lpstr>
      <vt:lpstr>PowerPoint 演示文稿</vt:lpstr>
      <vt:lpstr>PowerPoint 演示文稿</vt:lpstr>
      <vt:lpstr>PowerPoint 演示文稿</vt:lpstr>
      <vt:lpstr>PowerPoint 演示文稿</vt:lpstr>
      <vt:lpstr>4.7 函数的复合与反函数</vt:lpstr>
      <vt:lpstr>函数复合的定理</vt:lpstr>
      <vt:lpstr>函数复合运算的性质</vt:lpstr>
      <vt:lpstr>函数复合运算的性质（续）</vt:lpstr>
      <vt:lpstr>反函数存在的条件</vt:lpstr>
      <vt:lpstr>反函数</vt:lpstr>
      <vt:lpstr>反函数</vt:lpstr>
      <vt:lpstr>反函数的定义及性质</vt:lpstr>
      <vt:lpstr>课堂练习8：</vt:lpstr>
      <vt:lpstr>解：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Caisd</dc:creator>
  <cp:lastModifiedBy>yang fang</cp:lastModifiedBy>
  <cp:revision>921</cp:revision>
  <cp:lastPrinted>1601-01-01T00:00:00Z</cp:lastPrinted>
  <dcterms:created xsi:type="dcterms:W3CDTF">2004-11-29T12:10:45Z</dcterms:created>
  <dcterms:modified xsi:type="dcterms:W3CDTF">2021-10-24T08:27:20Z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