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</p:sldMasterIdLst>
  <p:notesMasterIdLst>
    <p:notesMasterId r:id="rId62"/>
  </p:notesMasterIdLst>
  <p:sldIdLst>
    <p:sldId id="345" r:id="rId3"/>
    <p:sldId id="260" r:id="rId4"/>
    <p:sldId id="289" r:id="rId5"/>
    <p:sldId id="261" r:id="rId6"/>
    <p:sldId id="262" r:id="rId7"/>
    <p:sldId id="263" r:id="rId8"/>
    <p:sldId id="264" r:id="rId9"/>
    <p:sldId id="290" r:id="rId10"/>
    <p:sldId id="266" r:id="rId11"/>
    <p:sldId id="283" r:id="rId12"/>
    <p:sldId id="292" r:id="rId13"/>
    <p:sldId id="267" r:id="rId14"/>
    <p:sldId id="269" r:id="rId15"/>
    <p:sldId id="270" r:id="rId16"/>
    <p:sldId id="287" r:id="rId17"/>
    <p:sldId id="272" r:id="rId18"/>
    <p:sldId id="284" r:id="rId19"/>
    <p:sldId id="363" r:id="rId20"/>
    <p:sldId id="364" r:id="rId21"/>
    <p:sldId id="365" r:id="rId22"/>
    <p:sldId id="366" r:id="rId23"/>
    <p:sldId id="276" r:id="rId24"/>
    <p:sldId id="277" r:id="rId25"/>
    <p:sldId id="279" r:id="rId26"/>
    <p:sldId id="280" r:id="rId27"/>
    <p:sldId id="281" r:id="rId28"/>
    <p:sldId id="291" r:id="rId29"/>
    <p:sldId id="370" r:id="rId30"/>
    <p:sldId id="348" r:id="rId31"/>
    <p:sldId id="293" r:id="rId32"/>
    <p:sldId id="294" r:id="rId33"/>
    <p:sldId id="295" r:id="rId34"/>
    <p:sldId id="296" r:id="rId35"/>
    <p:sldId id="297" r:id="rId36"/>
    <p:sldId id="355" r:id="rId37"/>
    <p:sldId id="303" r:id="rId38"/>
    <p:sldId id="304" r:id="rId39"/>
    <p:sldId id="356" r:id="rId40"/>
    <p:sldId id="357" r:id="rId41"/>
    <p:sldId id="368" r:id="rId42"/>
    <p:sldId id="358" r:id="rId43"/>
    <p:sldId id="369" r:id="rId44"/>
    <p:sldId id="359" r:id="rId45"/>
    <p:sldId id="367" r:id="rId46"/>
    <p:sldId id="306" r:id="rId47"/>
    <p:sldId id="307" r:id="rId48"/>
    <p:sldId id="308" r:id="rId49"/>
    <p:sldId id="309" r:id="rId50"/>
    <p:sldId id="360" r:id="rId51"/>
    <p:sldId id="310" r:id="rId52"/>
    <p:sldId id="311" r:id="rId53"/>
    <p:sldId id="312" r:id="rId54"/>
    <p:sldId id="313" r:id="rId55"/>
    <p:sldId id="314" r:id="rId56"/>
    <p:sldId id="361" r:id="rId57"/>
    <p:sldId id="315" r:id="rId58"/>
    <p:sldId id="316" r:id="rId59"/>
    <p:sldId id="317" r:id="rId60"/>
    <p:sldId id="349" r:id="rId6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9900"/>
    <a:srgbClr val="FF6600"/>
    <a:srgbClr val="DAFDFE"/>
    <a:srgbClr val="3333FF"/>
    <a:srgbClr val="FF3300"/>
    <a:srgbClr val="FF0066"/>
    <a:srgbClr val="000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09" autoAdjust="0"/>
    <p:restoredTop sz="60995" autoAdjust="0"/>
  </p:normalViewPr>
  <p:slideViewPr>
    <p:cSldViewPr>
      <p:cViewPr varScale="1">
        <p:scale>
          <a:sx n="61" d="100"/>
          <a:sy n="61" d="100"/>
        </p:scale>
        <p:origin x="24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CF96AB9-4C2C-4E7F-AFD5-11050695CC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584256-562A-409C-8AF0-4F279EFE8340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2E28A6-5580-4562-B730-E18A1BFCCC95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E5E5DF-6E4C-4A14-B371-F80C9EC6F44F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4EF66B-8ACF-4F96-812E-1CAF6D7ED9E9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F96AB9-4C2C-4E7F-AFD5-11050695CC9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577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D636DA-6BB7-40C0-AFBF-F65D015C0D99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F96AB9-4C2C-4E7F-AFD5-11050695CC9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556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337999-E8DF-431C-B171-4EC4762C0B02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5FCBF1-2548-4BD2-AEE4-ADA83CECA5CB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F96AB9-4C2C-4E7F-AFD5-11050695CC9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7968A4-B401-4023-AD9F-880841478D06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1B81D8-2BA8-4A2E-B165-2C2E4A1AC783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D47731-FE66-4324-867D-4E753665933E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46F284-536C-4F36-80B4-890943FA0F36}" type="slidenum">
              <a:rPr lang="en-US" altLang="zh-CN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F96AB9-4C2C-4E7F-AFD5-11050695CC9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811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636F24-8904-468B-9257-E1EB19274F32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4C4568-9EA3-48CD-BBC5-D797FF1D2345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FC72BF-0B81-4A91-B7AB-78EC5FD75D2E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983C9F-EAA8-4E87-94A5-76FD003251D7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983C9F-EAA8-4E87-94A5-76FD003251D7}" type="slidenum">
              <a:rPr lang="en-US" altLang="zh-CN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530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740D0D-2F87-4332-AF64-0C7DBD48CCF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725B88-2434-4B98-B675-58A4BF0D91E0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779A8F-1688-43A0-A399-0CFF6E3EC2AC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1C60D4-A16D-4ED6-B309-A36993ADD460}" type="slidenum">
              <a:rPr lang="en-US" altLang="zh-CN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382066-73D6-4165-83D9-2EF1118BA3A8}" type="slidenum">
              <a:rPr lang="en-US" altLang="zh-CN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68B862-20BA-4A61-90AD-0C3236EEBCEC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DA169B-E25D-4CF2-80EF-561178F70482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i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F96AB9-4C2C-4E7F-AFD5-11050695CC98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065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50495B-C3BC-440D-B4A2-9E7BC65B45E7}" type="slidenum">
              <a:rPr lang="en-US" altLang="zh-CN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BFA1DB-08A9-4005-9BB3-053D79A27C6F}" type="slidenum">
              <a:rPr lang="en-US" altLang="zh-CN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387122-0B5A-430C-92C3-EB5AFC51D1D5}" type="slidenum">
              <a:rPr lang="en-US" altLang="zh-CN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710A97-6694-4CFD-BA89-349A5B3FC77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5E0006-554D-4ED1-9EA1-C4547F272FB6}" type="slidenum">
              <a:rPr lang="en-US" altLang="zh-CN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2A1061-6AF6-462E-89A2-E137B5C01C87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3B0EA9-DF3E-453B-8863-7D6AE2AFFC11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F76882-9693-4733-82F8-0AF6179D9F56}" type="slidenum">
              <a:rPr lang="en-US" altLang="zh-CN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A700E4-7696-4D8A-8582-118CDD5F5EA1}" type="slidenum">
              <a:rPr lang="en-US" altLang="zh-CN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67DC1B-763E-4065-A770-0FDE936B46D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BE8813-ED7A-4535-9888-88AEBE9F4C19}" type="slidenum">
              <a:rPr lang="en-US" altLang="zh-CN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A1FFFF-FB97-4797-9304-4AB6FBEBCC54}" type="slidenum">
              <a:rPr lang="en-US" altLang="zh-CN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91AF9E-C9FE-4F25-AE6A-37312B1B0B22}" type="slidenum">
              <a:rPr lang="en-US" altLang="zh-CN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99ECAD-1F3E-4A1C-9692-80C9044DF8BF}" type="slidenum">
              <a:rPr lang="en-US" altLang="zh-CN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3E6E21-15F3-4A7C-BF77-18D46303AA98}" type="slidenum">
              <a:rPr lang="en-US" altLang="zh-CN"/>
              <a:pPr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CE2A62-0A0C-4C49-82CA-C9AEAFDE72D8}" type="slidenum">
              <a:rPr lang="en-US" altLang="zh-CN"/>
              <a:pPr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105360-865D-43AF-B706-0832F75B9BA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solidFill>
                <a:srgbClr val="8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3682AE-4EFD-4CDF-8D4C-6B1B8D1D3A4E}" type="slidenum">
              <a:rPr lang="en-US" altLang="zh-CN"/>
              <a:pPr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F148BD-0F59-4B71-930E-C59C421E1180}" type="slidenum">
              <a:rPr lang="en-US" altLang="zh-CN"/>
              <a:pPr/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2D43D1-D27C-427E-A462-5E03D7A12138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D9B6C1-25C8-45EC-82FF-188D4262190D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74B89A-EE12-475A-BD65-B1451E93C064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31582A-A6C4-45C1-8A5E-BDF17527E95E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17918A-3D65-4683-BF85-1EE7DA5E941A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A9F97-CD62-4929-BAAA-BCA93D35AE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68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F7257-52B0-4F3A-8AA0-5E76C2FB45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75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0"/>
            <a:ext cx="2090737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119813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FCCDD-C57F-41BF-9ED6-B89498F5AB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61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928D4-6F97-4315-8733-ABA90534A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588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7E5C0-1B2C-4B22-BCA0-1088B07D6D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997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45309-75BD-4A39-8631-F9B5FA035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942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3526F-2DFE-43D2-A5F5-4CF570AC93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837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6C31B-A80A-406B-BCBF-B88A8CC11E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809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EA6C3-AD04-48A7-8E4B-FB2F262B58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244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A239E-249B-4CA3-98B6-701CEADFA9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501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B23AF-A59A-4BE5-AC44-46B3ED2B1A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07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1F677-F31C-4545-B374-337557884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639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A4135-7B46-4296-9A04-DF0F7BE3C8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600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7DF27-DD92-4A11-90B8-8DD08A04F1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977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712A6-BD21-49DF-897C-307BBD6D4C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55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9B0C0-92FD-448A-9081-D9ED77AF06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6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ABFEB-E67A-4DB7-9DA1-C8A5A3307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3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6AF3F-33D1-4713-9855-646DFB8585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2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56A92-CE35-4B6D-BD09-D12B7E1797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7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E3DB4-A728-401D-A5C3-0DC0D910C0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9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65FEC-AB19-4FAB-8F33-BF5B15CFBD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75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4D796-AC29-4CEE-BC02-E796BC7919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6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CC9F92F0-53EA-40BA-8FC9-678C89B07F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8002588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A714E8B-488B-4403-AF60-B041213F9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8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2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6.png"/><Relationship Id="rId4" Type="http://schemas.openxmlformats.org/officeDocument/2006/relationships/image" Target="../media/image3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9FE55B-CC4D-4F62-945F-E8C2F00DBE0B}" type="slidenum">
              <a:rPr lang="en-US" altLang="zh-CN">
                <a:latin typeface="Arial Black" panose="020B0A04020102020204" pitchFamily="34" charset="0"/>
              </a:rPr>
              <a:pPr/>
              <a:t>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33337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b="1" kern="0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sz="4400" b="1" kern="0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4400" b="1" kern="0" dirty="0">
                <a:solidFill>
                  <a:srgbClr val="EE8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 图的基本概念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188" y="1727200"/>
            <a:ext cx="8229600" cy="41671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eaLnBrk="1" hangingPunct="1"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/>
              <a:t>无向图及有向图</a:t>
            </a:r>
          </a:p>
          <a:p>
            <a:pPr marL="457200" indent="-457200" eaLnBrk="1" hangingPunct="1"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/>
              <a:t>通路、回路、图的连通性</a:t>
            </a:r>
          </a:p>
          <a:p>
            <a:pPr marL="457200" indent="-457200" eaLnBrk="1" hangingPunct="1"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/>
              <a:t>图的矩阵表示</a:t>
            </a:r>
            <a:endParaRPr lang="en-US" altLang="zh-CN" sz="3200" b="1" kern="0" dirty="0"/>
          </a:p>
          <a:p>
            <a:pPr eaLnBrk="1" hangingPunct="1">
              <a:spcBef>
                <a:spcPct val="80000"/>
              </a:spcBef>
              <a:defRPr/>
            </a:pPr>
            <a:endParaRPr lang="zh-CN" altLang="en-US" sz="3200" b="1" kern="0" dirty="0"/>
          </a:p>
          <a:p>
            <a:pPr eaLnBrk="1" hangingPunct="1">
              <a:defRPr/>
            </a:pPr>
            <a:endParaRPr lang="en-US" altLang="zh-CN" b="1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60184A-0AB5-4553-95A4-BBF57C76D7B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32656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有向图顶点的度数</a:t>
            </a:r>
            <a:r>
              <a:rPr lang="en-US" altLang="zh-CN" sz="4000" b="1" dirty="0">
                <a:latin typeface="宋体" charset="-122"/>
              </a:rPr>
              <a:t>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80457"/>
            <a:ext cx="8229600" cy="5410200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有向图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的出度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sz="2800" b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):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作为边的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始点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的次数之和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的入度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sz="2800" b="1" baseline="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):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作为边的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终点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的次数之和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的度数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度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作为边的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端点</a:t>
            </a:r>
            <a:r>
              <a:rPr lang="zh-CN" altLang="en-US" sz="2800" b="1" dirty="0">
                <a:latin typeface="Times New Roman" panose="02020603050405020304" pitchFamily="18" charset="0"/>
              </a:rPr>
              <a:t>次数之和</a:t>
            </a:r>
          </a:p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)=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)+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-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的最大出度</a:t>
            </a:r>
            <a:r>
              <a:rPr lang="zh-CN" altLang="en-US" sz="2800" b="1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 baseline="30000" dirty="0">
                <a:solidFill>
                  <a:srgbClr val="3366CC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最小出度</a:t>
            </a:r>
            <a:r>
              <a:rPr lang="zh-CN" altLang="en-US" sz="2800" b="1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baseline="30000" dirty="0">
                <a:solidFill>
                  <a:srgbClr val="3366CC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最大入度</a:t>
            </a:r>
            <a:r>
              <a:rPr lang="zh-CN" altLang="en-US" sz="2800" b="1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 b="1" baseline="3000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最小入度</a:t>
            </a:r>
            <a:r>
              <a:rPr lang="zh-CN" altLang="en-US" sz="2800" b="1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z="2800" b="1" baseline="30000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最大度</a:t>
            </a:r>
            <a:r>
              <a:rPr lang="zh-CN" altLang="en-US" sz="2800" b="1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最小度</a:t>
            </a:r>
            <a:r>
              <a:rPr lang="zh-CN" altLang="en-US" sz="2800" b="1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  </a:t>
            </a:r>
          </a:p>
        </p:txBody>
      </p:sp>
      <p:pic>
        <p:nvPicPr>
          <p:cNvPr id="22533" name="Picture 4" descr="14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573463"/>
            <a:ext cx="3095625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AEF237-68E5-4BA7-901B-85480B73FB77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1788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顶点的度数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  <a:r>
              <a:rPr lang="en-US" altLang="zh-CN" sz="4000" b="1" dirty="0">
                <a:latin typeface="宋体" charset="-122"/>
              </a:rPr>
              <a:t>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47800"/>
            <a:ext cx="8892480" cy="5410200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例如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)=4,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)=1,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)=5,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d</a:t>
            </a:r>
            <a:r>
              <a:rPr lang="en-US" altLang="zh-CN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)=0,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)=3,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)=3,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d</a:t>
            </a:r>
            <a:r>
              <a:rPr lang="en-US" altLang="zh-CN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)=2,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)=1,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)=3,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d</a:t>
            </a:r>
            <a:r>
              <a:rPr lang="en-US" altLang="zh-CN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)=1,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)=2,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)=3,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</a:t>
            </a:r>
            <a:r>
              <a:rPr lang="en-US" altLang="zh-CN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)=4,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)=0,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</a:t>
            </a:r>
            <a:r>
              <a:rPr lang="en-US" altLang="zh-CN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)=3,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)=1,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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)=5,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)=3. </a:t>
            </a:r>
          </a:p>
        </p:txBody>
      </p:sp>
      <p:pic>
        <p:nvPicPr>
          <p:cNvPr id="24581" name="Picture 4" descr="14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21907"/>
            <a:ext cx="3095625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1C423A-0FD5-480F-87A3-3ECB122D816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图论基本定理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——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握手定理</a:t>
            </a:r>
            <a:r>
              <a:rPr lang="zh-CN" altLang="en-US" b="1" dirty="0">
                <a:latin typeface="宋体" charset="-122"/>
              </a:rPr>
              <a:t>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114" y="1348582"/>
            <a:ext cx="8229600" cy="2297112"/>
          </a:xfrm>
        </p:spPr>
        <p:txBody>
          <a:bodyPr/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latin typeface="Times New Roman" panose="02020603050405020304" pitchFamily="18" charset="0"/>
              </a:rPr>
              <a:t> 任意无向图和有向图的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所有顶点度数之和</a:t>
            </a:r>
            <a:r>
              <a:rPr lang="zh-CN" altLang="en-US" sz="2800" b="1" dirty="0">
                <a:latin typeface="Times New Roman" panose="02020603050405020304" pitchFamily="18" charset="0"/>
              </a:rPr>
              <a:t>都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等于边数的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倍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并且有向图的所有顶点入度之和等于出度之和等于边数。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FA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30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76375" y="2997200"/>
          <a:ext cx="21590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4" imgW="1016000" imgH="431800" progId="">
                  <p:embed/>
                </p:oleObj>
              </mc:Choice>
              <mc:Fallback>
                <p:oleObj name="公式" r:id="rId4" imgW="1016000" imgH="431800" progId="">
                  <p:embed/>
                  <p:pic>
                    <p:nvPicPr>
                      <p:cNvPr id="0" name="Picture 2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97200"/>
                        <a:ext cx="21590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0200" y="2997200"/>
          <a:ext cx="38893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6" imgW="1600200" imgH="431800" progId="">
                  <p:embed/>
                </p:oleObj>
              </mc:Choice>
              <mc:Fallback>
                <p:oleObj name="公式" r:id="rId6" imgW="1600200" imgH="431800" progId="">
                  <p:embed/>
                  <p:pic>
                    <p:nvPicPr>
                      <p:cNvPr id="0" name="Picture 2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97200"/>
                        <a:ext cx="3889375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50598" y="4230688"/>
            <a:ext cx="82184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证</a:t>
            </a:r>
            <a:r>
              <a:rPr lang="zh-CN" altLang="en-US" sz="2800" b="1" dirty="0"/>
              <a:t>  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中每条边（包括环）均有两个端点，所以在计算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中各顶点度数之和时，每条边均提供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度，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条边共提供</a:t>
            </a:r>
            <a:r>
              <a:rPr lang="en-US" altLang="zh-CN" sz="2800" b="1" dirty="0"/>
              <a:t>2m</a:t>
            </a:r>
            <a:r>
              <a:rPr lang="zh-CN" altLang="en-US" sz="2800" b="1" dirty="0"/>
              <a:t>度。</a:t>
            </a:r>
            <a:endParaRPr lang="en-US" altLang="zh-CN" sz="28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   </a:t>
            </a:r>
            <a:r>
              <a:rPr lang="zh-CN" altLang="en-US" sz="2800" b="1" dirty="0"/>
              <a:t>有向图的每条边提供一个入度和一个出度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故所有顶点入度之和等于出度之和等于边数</a:t>
            </a:r>
            <a:r>
              <a:rPr lang="zh-CN" altLang="en-US" sz="1800" b="1" dirty="0"/>
              <a:t>。</a:t>
            </a:r>
            <a:endParaRPr lang="en-US" altLang="zh-C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2609A5-8966-4F35-9770-D6684EB8C4E9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2713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握手定理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2357893"/>
            <a:ext cx="8229600" cy="4241799"/>
            <a:chOff x="279" y="1562"/>
            <a:chExt cx="5184" cy="2672"/>
          </a:xfrm>
        </p:grpSpPr>
        <p:graphicFrame>
          <p:nvGraphicFramePr>
            <p:cNvPr id="28678" name="Object 4"/>
            <p:cNvGraphicFramePr>
              <a:graphicFrameLocks noChangeAspect="1"/>
            </p:cNvGraphicFramePr>
            <p:nvPr/>
          </p:nvGraphicFramePr>
          <p:xfrm>
            <a:off x="768" y="2799"/>
            <a:ext cx="2640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4" imgW="2095500" imgH="368300" progId="">
                    <p:embed/>
                  </p:oleObj>
                </mc:Choice>
                <mc:Fallback>
                  <p:oleObj name="Equation" r:id="rId4" imgW="2095500" imgH="368300" progId="">
                    <p:embed/>
                    <p:pic>
                      <p:nvPicPr>
                        <p:cNvPr id="0" name="Picture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799"/>
                          <a:ext cx="2640" cy="4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5"/>
            <p:cNvGraphicFramePr>
              <a:graphicFrameLocks noChangeAspect="1"/>
            </p:cNvGraphicFramePr>
            <p:nvPr/>
          </p:nvGraphicFramePr>
          <p:xfrm>
            <a:off x="1008" y="3248"/>
            <a:ext cx="62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6" imgW="520700" imgH="368300" progId="">
                    <p:embed/>
                  </p:oleObj>
                </mc:Choice>
                <mc:Fallback>
                  <p:oleObj name="Equation" r:id="rId6" imgW="520700" imgH="368300" progId="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248"/>
                          <a:ext cx="628" cy="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" name="Object 6"/>
            <p:cNvGraphicFramePr>
              <a:graphicFrameLocks noChangeAspect="1"/>
            </p:cNvGraphicFramePr>
            <p:nvPr/>
          </p:nvGraphicFramePr>
          <p:xfrm>
            <a:off x="3024" y="3253"/>
            <a:ext cx="624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8" imgW="520700" imgH="368300" progId="">
                    <p:embed/>
                  </p:oleObj>
                </mc:Choice>
                <mc:Fallback>
                  <p:oleObj name="Equation" r:id="rId8" imgW="520700" imgH="368300" progId="">
                    <p:embed/>
                    <p:pic>
                      <p:nvPicPr>
                        <p:cNvPr id="0" name="Picture 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253"/>
                          <a:ext cx="624" cy="4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1" name="Text Box 7"/>
            <p:cNvSpPr txBox="1">
              <a:spLocks noChangeArrowheads="1"/>
            </p:cNvSpPr>
            <p:nvPr/>
          </p:nvSpPr>
          <p:spPr bwMode="auto">
            <a:xfrm>
              <a:off x="279" y="1562"/>
              <a:ext cx="5184" cy="2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证</a:t>
              </a:r>
              <a:r>
                <a:rPr lang="zh-CN" altLang="en-US" sz="2800" b="1" dirty="0">
                  <a:solidFill>
                    <a:srgbClr val="0000FA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设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=&lt;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&gt;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为任意图，令</a:t>
              </a:r>
            </a:p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={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| 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d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为奇数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}</a:t>
              </a:r>
            </a:p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={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| 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sz="2400" b="1" i="1" dirty="0" err="1">
                  <a:latin typeface="Times New Roman" panose="02020603050405020304" pitchFamily="18" charset="0"/>
                </a:rPr>
                <a:t>d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为偶数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}</a:t>
              </a:r>
            </a:p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则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cs typeface="Times New Roman" panose="02020603050405020304" pitchFamily="18" charset="0"/>
                </a:rPr>
                <a:t>∪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cs typeface="Times New Roman" panose="02020603050405020304" pitchFamily="18" charset="0"/>
                </a:rPr>
                <a:t>∩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，由握手定理可知</a:t>
              </a:r>
            </a:p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    </a:t>
              </a:r>
            </a:p>
            <a:p>
              <a:pPr algn="just" eaLnBrk="1" hangingPunct="1">
                <a:buFont typeface="Wingdings" panose="05000000000000000000" pitchFamily="2" charset="2"/>
                <a:buNone/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由于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       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均为偶数，所以              也为偶数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但因为</a:t>
              </a:r>
            </a:p>
            <a:p>
              <a:pPr algn="just" eaLnBrk="1" hangingPunct="1">
                <a:buFont typeface="Wingdings" panose="05000000000000000000" pitchFamily="2" charset="2"/>
                <a:buNone/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30000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中顶点度数都为奇数，所以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|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="1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|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必为偶数。</a:t>
              </a:r>
              <a:endParaRPr lang="en-US" altLang="zh-CN" sz="1800" dirty="0"/>
            </a:p>
          </p:txBody>
        </p:sp>
      </p:grpSp>
      <p:sp>
        <p:nvSpPr>
          <p:cNvPr id="28677" name="矩形 1"/>
          <p:cNvSpPr>
            <a:spLocks noChangeArrowheads="1"/>
          </p:cNvSpPr>
          <p:nvPr/>
        </p:nvSpPr>
        <p:spPr bwMode="auto">
          <a:xfrm>
            <a:off x="395288" y="1316206"/>
            <a:ext cx="84251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推论</a:t>
            </a:r>
            <a:r>
              <a:rPr lang="zh-CN" altLang="en-US" sz="2800" b="1" dirty="0"/>
              <a:t>  在任何无向图和有向图中，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度数为奇数的顶点个数</a:t>
            </a:r>
            <a:r>
              <a:rPr lang="zh-CN" altLang="en-US" sz="2800" b="1" dirty="0"/>
              <a:t>必为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偶数</a:t>
            </a:r>
            <a:r>
              <a:rPr lang="zh-CN" altLang="en-US" sz="2800" b="1" dirty="0"/>
              <a:t>。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C36AD2-8E68-4550-895D-D24A456E7CB9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4" y="325063"/>
            <a:ext cx="8002588" cy="6731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图的度数序列</a:t>
            </a:r>
            <a:r>
              <a:rPr lang="zh-CN" altLang="en-US" sz="4000" b="1" dirty="0">
                <a:latin typeface="宋体" charset="-122"/>
              </a:rPr>
              <a:t>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744" y="1482350"/>
            <a:ext cx="8229600" cy="502920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的顶点集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的度数序列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如右图度数序列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:4,4,2,1,3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的顶点集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的出度序列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的入度序列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的度数序列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algn="just">
              <a:lnSpc>
                <a:spcPct val="8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如右图出度序列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:4,0,2,1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入度序列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:1,3,1,2</a:t>
            </a:r>
          </a:p>
          <a:p>
            <a:pPr algn="just">
              <a:lnSpc>
                <a:spcPct val="80000"/>
              </a:lnSpc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度数序列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:5,3,3,3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701" name="Picture 4" descr="14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49307"/>
            <a:ext cx="2667000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5" descr="14-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616" y="864474"/>
            <a:ext cx="2794000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735829-1D58-4273-A773-7DBA5949FEA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176213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握手定理的应用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484784"/>
            <a:ext cx="7993063" cy="4680520"/>
          </a:xfrm>
          <a:solidFill>
            <a:srgbClr val="DAFDFE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(3,3,3,4), (2,3,4,6,8)</a:t>
            </a:r>
            <a:r>
              <a:rPr lang="zh-CN" altLang="en-US" sz="2800" b="1" dirty="0">
                <a:latin typeface="Times New Roman" panose="02020603050405020304" pitchFamily="18" charset="0"/>
              </a:rPr>
              <a:t>能成为图的度数序列吗</a:t>
            </a:r>
            <a:r>
              <a:rPr lang="en-US" altLang="zh-CN" sz="2800" b="1" dirty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611188" y="2134393"/>
            <a:ext cx="7626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CN" altLang="en-US" sz="2800" b="1" dirty="0"/>
              <a:t> 不能。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度数为奇数的顶点个数为奇数。</a:t>
            </a:r>
            <a:endParaRPr lang="en-US" altLang="zh-CN" sz="2800" b="1" dirty="0"/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611188" y="3068638"/>
            <a:ext cx="7993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已知图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r>
              <a:rPr lang="en-US" altLang="zh-CN" sz="2800" b="1" dirty="0"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</a:rPr>
              <a:t>条边</a:t>
            </a:r>
            <a:r>
              <a:rPr lang="en-US" altLang="zh-CN" sz="2800" b="1" dirty="0">
                <a:latin typeface="Times New Roman" panose="02020603050405020304" pitchFamily="18" charset="0"/>
              </a:rPr>
              <a:t>, 4</a:t>
            </a:r>
            <a:r>
              <a:rPr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度顶点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其余顶点的度数均小于等于</a:t>
            </a:r>
            <a:r>
              <a:rPr lang="en-US" altLang="zh-CN" sz="2800" b="1" dirty="0">
                <a:latin typeface="Times New Roman" panose="02020603050405020304" pitchFamily="18" charset="0"/>
              </a:rPr>
              <a:t>2, </a:t>
            </a:r>
            <a:r>
              <a:rPr lang="zh-CN" altLang="en-US" sz="2800" b="1" dirty="0">
                <a:latin typeface="Times New Roman" panose="02020603050405020304" pitchFamily="18" charset="0"/>
              </a:rPr>
              <a:t>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至少有多少个顶点</a:t>
            </a:r>
            <a:r>
              <a:rPr lang="en-US" altLang="zh-CN" sz="2800" b="1" dirty="0">
                <a:latin typeface="Times New Roman" panose="02020603050405020304" pitchFamily="18" charset="0"/>
              </a:rPr>
              <a:t>? 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669282" y="4120569"/>
            <a:ext cx="8077200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解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个顶点，当其余顶点度数均为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</a:t>
            </a:r>
            <a:r>
              <a:rPr lang="en-US" altLang="zh-CN" sz="2800" b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取得最小值。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由握手定理，有：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 4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3+2(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-4)=210</a:t>
            </a:r>
          </a:p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解得 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=8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因此：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utoUpdateAnimBg="0"/>
      <p:bldP spid="17101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26ACC6-2746-49AC-AC49-7B99889CED6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698" y="249539"/>
            <a:ext cx="8002588" cy="7334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多重图与简单图</a:t>
            </a:r>
            <a:r>
              <a:rPr lang="zh-CN" altLang="en-US" sz="4000" b="1" dirty="0">
                <a:latin typeface="宋体" charset="-122"/>
              </a:rPr>
              <a:t>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644" y="1265513"/>
            <a:ext cx="8229600" cy="441778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</a:t>
            </a: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无向图</a:t>
            </a:r>
            <a:r>
              <a:rPr lang="zh-CN" altLang="en-US" sz="2800" b="1" dirty="0">
                <a:latin typeface="宋体" panose="02010600030101010101" pitchFamily="2" charset="-122"/>
              </a:rPr>
              <a:t>中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如果有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条或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条以上的边关联同一对顶点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则称这些边为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平行边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平行边的条数称为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重数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有向图</a:t>
            </a:r>
            <a:r>
              <a:rPr lang="zh-CN" altLang="en-US" sz="2800" b="1" dirty="0">
                <a:latin typeface="宋体" panose="02010600030101010101" pitchFamily="2" charset="-122"/>
              </a:rPr>
              <a:t>中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如果有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条或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条以上的边具有相同的始点和终点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则称这些边为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有向平行边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简称平行边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平行边的条数称为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重数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宋体" panose="02010600030101010101" pitchFamily="2" charset="-122"/>
              </a:rPr>
              <a:t>含平行边的图称为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多重图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宋体" panose="02010600030101010101" pitchFamily="2" charset="-122"/>
              </a:rPr>
              <a:t>既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无平行边</a:t>
            </a:r>
            <a:r>
              <a:rPr lang="zh-CN" altLang="en-US" sz="2800" b="1" dirty="0">
                <a:latin typeface="宋体" panose="02010600030101010101" pitchFamily="2" charset="-122"/>
              </a:rPr>
              <a:t>也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无环</a:t>
            </a:r>
            <a:r>
              <a:rPr lang="zh-CN" altLang="en-US" sz="2800" b="1" dirty="0">
                <a:latin typeface="宋体" panose="02010600030101010101" pitchFamily="2" charset="-122"/>
              </a:rPr>
              <a:t>的图称为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简单图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486" y="5916396"/>
            <a:ext cx="6192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sz="2800" b="1" kern="0" dirty="0">
                <a:solidFill>
                  <a:srgbClr val="00007D"/>
                </a:solidFill>
                <a:latin typeface="宋体" panose="02010600030101010101" pitchFamily="2" charset="-122"/>
                <a:ea typeface="宋体"/>
              </a:rPr>
              <a:t>注意</a:t>
            </a:r>
            <a:r>
              <a:rPr lang="en-US" altLang="zh-CN" sz="2800" b="1" kern="0" dirty="0">
                <a:solidFill>
                  <a:srgbClr val="00007D"/>
                </a:solidFill>
                <a:latin typeface="宋体" panose="02010600030101010101" pitchFamily="2" charset="-122"/>
                <a:ea typeface="宋体"/>
              </a:rPr>
              <a:t>:</a:t>
            </a:r>
            <a:r>
              <a:rPr lang="zh-CN" altLang="en-US" sz="2800" b="1" kern="0" dirty="0">
                <a:solidFill>
                  <a:srgbClr val="00007D"/>
                </a:solidFill>
                <a:latin typeface="宋体" panose="02010600030101010101" pitchFamily="2" charset="-122"/>
                <a:ea typeface="宋体"/>
              </a:rPr>
              <a:t>简单图是极其重要的概念。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D3A595-86BA-402E-A87C-E7455129E91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7862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多重图与简单图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983162"/>
          </a:xfrm>
          <a:solidFill>
            <a:srgbClr val="CCFF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</a:t>
            </a:r>
          </a:p>
        </p:txBody>
      </p:sp>
      <p:grpSp>
        <p:nvGrpSpPr>
          <p:cNvPr id="36869" name="Group 8"/>
          <p:cNvGrpSpPr>
            <a:grpSpLocks/>
          </p:cNvGrpSpPr>
          <p:nvPr/>
        </p:nvGrpSpPr>
        <p:grpSpPr bwMode="auto">
          <a:xfrm>
            <a:off x="1187450" y="1773238"/>
            <a:ext cx="2895600" cy="4287837"/>
            <a:chOff x="672" y="1104"/>
            <a:chExt cx="1824" cy="2701"/>
          </a:xfrm>
        </p:grpSpPr>
        <p:pic>
          <p:nvPicPr>
            <p:cNvPr id="36873" name="Picture 4" descr="14-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" y="1104"/>
              <a:ext cx="1627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4" name="Text Box 6"/>
            <p:cNvSpPr txBox="1">
              <a:spLocks noChangeArrowheads="1"/>
            </p:cNvSpPr>
            <p:nvPr/>
          </p:nvSpPr>
          <p:spPr bwMode="auto">
            <a:xfrm>
              <a:off x="672" y="2832"/>
              <a:ext cx="1824" cy="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5</a:t>
              </a:r>
              <a:r>
                <a:rPr lang="zh-CN" altLang="en-US" sz="2800" b="1">
                  <a:latin typeface="Times New Roman" panose="02020603050405020304" pitchFamily="18" charset="0"/>
                </a:rPr>
                <a:t>和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6 </a:t>
              </a:r>
              <a:r>
                <a:rPr lang="zh-CN" altLang="en-US" sz="2800" b="1">
                  <a:latin typeface="Times New Roman" panose="02020603050405020304" pitchFamily="18" charset="0"/>
                </a:rPr>
                <a:t>是平行边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重数为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不是简单图</a:t>
              </a:r>
            </a:p>
          </p:txBody>
        </p:sp>
      </p:grpSp>
      <p:grpSp>
        <p:nvGrpSpPr>
          <p:cNvPr id="36870" name="Group 9"/>
          <p:cNvGrpSpPr>
            <a:grpSpLocks/>
          </p:cNvGrpSpPr>
          <p:nvPr/>
        </p:nvGrpSpPr>
        <p:grpSpPr bwMode="auto">
          <a:xfrm>
            <a:off x="4724400" y="1752600"/>
            <a:ext cx="3962400" cy="4440238"/>
            <a:chOff x="2976" y="1104"/>
            <a:chExt cx="2496" cy="2797"/>
          </a:xfrm>
        </p:grpSpPr>
        <p:pic>
          <p:nvPicPr>
            <p:cNvPr id="36871" name="Picture 5" descr="14-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1104"/>
              <a:ext cx="1680" cy="1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2976" y="2928"/>
              <a:ext cx="2496" cy="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>
                  <a:latin typeface="Times New Roman" panose="02020603050405020304" pitchFamily="18" charset="0"/>
                </a:rPr>
                <a:t>和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3 </a:t>
              </a:r>
              <a:r>
                <a:rPr lang="zh-CN" altLang="en-US" sz="2800" b="1">
                  <a:latin typeface="Times New Roman" panose="02020603050405020304" pitchFamily="18" charset="0"/>
                </a:rPr>
                <a:t>是平行边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</a:rPr>
                <a:t>重数为</a:t>
              </a:r>
              <a:r>
                <a:rPr lang="en-US" altLang="zh-CN" sz="2800" b="1">
                  <a:latin typeface="Times New Roman" panose="02020603050405020304" pitchFamily="18" charset="0"/>
                </a:rPr>
                <a:t>2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6</a:t>
              </a:r>
              <a:r>
                <a:rPr lang="zh-CN" altLang="en-US" sz="2800" b="1">
                  <a:latin typeface="Times New Roman" panose="02020603050405020304" pitchFamily="18" charset="0"/>
                </a:rPr>
                <a:t>和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7 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不是平行边</a:t>
              </a:r>
            </a:p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不是简单图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1AEC9F-0177-44C2-97AE-B8FBE6B114A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188640"/>
            <a:ext cx="8002588" cy="91757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图的同构</a:t>
            </a:r>
            <a:r>
              <a:rPr lang="zh-CN" altLang="en-US" sz="4000" b="1" dirty="0">
                <a:latin typeface="宋体" charset="-122"/>
              </a:rPr>
              <a:t>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340768"/>
            <a:ext cx="8604250" cy="2376264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为两个无向图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向图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若存在</a:t>
            </a:r>
            <a:r>
              <a:rPr lang="zh-CN" altLang="en-US" sz="28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双射函数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使得对于任意的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e=(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u,v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当且仅当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e’=(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),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))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，并且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e’</a:t>
            </a:r>
            <a:endParaRPr lang="zh-CN" altLang="en-US" sz="28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的重数相同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同构</a:t>
            </a:r>
            <a:r>
              <a:rPr lang="zh-CN" altLang="en-US" sz="2800" b="1" dirty="0">
                <a:latin typeface="Times New Roman" panose="02020603050405020304" pitchFamily="18" charset="0"/>
              </a:rPr>
              <a:t>的，记作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41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503754"/>
              </p:ext>
            </p:extLst>
          </p:nvPr>
        </p:nvGraphicFramePr>
        <p:xfrm>
          <a:off x="397695" y="3692624"/>
          <a:ext cx="842168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MP 图像" r:id="rId4" imgW="8419048" imgH="2438095" progId="PBrush">
                  <p:embed/>
                </p:oleObj>
              </mc:Choice>
              <mc:Fallback>
                <p:oleObj name="BMP 图像" r:id="rId4" imgW="8419048" imgH="2438095" progId="PBrush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95" y="3692624"/>
                        <a:ext cx="842168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7AA83B-18E3-475D-A95D-D3156918F79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图的同构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460500"/>
            <a:ext cx="8435975" cy="47879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几点说明：</a:t>
            </a:r>
          </a:p>
          <a:p>
            <a:pPr algn="just"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图之间的同构关系具有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自反性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对称性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传递性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能找到多条同构的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必要条件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但它们都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不是充分条件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① </a:t>
            </a:r>
            <a:r>
              <a:rPr lang="zh-CN" altLang="en-US" sz="2800" b="1" dirty="0">
                <a:latin typeface="Times New Roman" panose="02020603050405020304" pitchFamily="18" charset="0"/>
              </a:rPr>
              <a:t>边数相同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②顶点数相同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③</a:t>
            </a:r>
            <a:r>
              <a:rPr lang="zh-CN" altLang="en-US" sz="2800" b="1" dirty="0">
                <a:latin typeface="Times New Roman" panose="02020603050405020304" pitchFamily="18" charset="0"/>
              </a:rPr>
              <a:t>度数序列相同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不计度数的顺序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，等等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若必要条件有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条不满足，则两图一定不同构。但反之不成立。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3E0826-5FFF-4803-ABFB-E93B228CF1B7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4840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5.1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无向图及有向图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3363"/>
            <a:ext cx="8229600" cy="4343400"/>
          </a:xfrm>
        </p:spPr>
        <p:txBody>
          <a:bodyPr/>
          <a:lstStyle/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无向图与有向图</a:t>
            </a: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顶点的度数</a:t>
            </a: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握手定理</a:t>
            </a: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简单图</a:t>
            </a: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完全图</a:t>
            </a:r>
          </a:p>
          <a:p>
            <a:pPr algn="just"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子图</a:t>
            </a:r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补图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C02DB9-9811-47FD-A448-6C116D8B1A7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168275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图的同构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075612" cy="4945062"/>
          </a:xfrm>
          <a:solidFill>
            <a:srgbClr val="DAFDFE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试画出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阶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条边的所有非同构的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无向简单图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判断下述每一对图是否同构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(1)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76225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3524250" y="3014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43015" name="Picture 10" descr="14-3(1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37338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5791200" y="4648200"/>
            <a:ext cx="25908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/>
              <a:t>度数序列不同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/>
              <a:t>不同构</a:t>
            </a:r>
          </a:p>
        </p:txBody>
      </p:sp>
      <p:pic>
        <p:nvPicPr>
          <p:cNvPr id="158732" name="Picture 12" descr="14-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362200"/>
            <a:ext cx="49069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733617-5924-4527-A691-06E734DC9B6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86881" y="161132"/>
            <a:ext cx="8229600" cy="99060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 (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续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33513"/>
            <a:ext cx="8002588" cy="4419600"/>
          </a:xfrm>
          <a:solidFill>
            <a:srgbClr val="DAFDFE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(2)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410200" y="2052638"/>
            <a:ext cx="312224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不同构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入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出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度序列不同</a:t>
            </a:r>
          </a:p>
        </p:txBody>
      </p:sp>
      <p:pic>
        <p:nvPicPr>
          <p:cNvPr id="4506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44675"/>
            <a:ext cx="4151312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649288" y="3124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5943600" y="3787775"/>
            <a:ext cx="244482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度数序列相同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但不同构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为什么</a:t>
            </a:r>
            <a:r>
              <a:rPr lang="en-US" altLang="zh-CN" sz="2800" b="1" dirty="0"/>
              <a:t>?</a:t>
            </a:r>
          </a:p>
        </p:txBody>
      </p:sp>
      <p:pic>
        <p:nvPicPr>
          <p:cNvPr id="45065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789363"/>
            <a:ext cx="4321175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/>
      <p:bldP spid="1699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71424E-6D04-4238-A4E1-D8109C632FC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92075"/>
            <a:ext cx="8229600" cy="11906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完全图</a:t>
            </a:r>
            <a:r>
              <a:rPr lang="zh-CN" altLang="en-US" sz="4000" b="1" dirty="0">
                <a:latin typeface="宋体" charset="-122"/>
              </a:rPr>
              <a:t> 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105" y="1484784"/>
            <a:ext cx="8229600" cy="4275138"/>
          </a:xfrm>
        </p:spPr>
        <p:txBody>
          <a:bodyPr/>
          <a:lstStyle/>
          <a:p>
            <a:pPr algn="just">
              <a:lnSpc>
                <a:spcPct val="105000"/>
              </a:lnSpc>
            </a:pP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无向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完全图</a:t>
            </a:r>
            <a:r>
              <a:rPr lang="en-US" altLang="zh-CN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b="1" i="1" baseline="-30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每个顶点都与其余顶点相邻的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阶无向简单图。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简单性质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边数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-1)/2,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-1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有向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完全图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每对顶点之间均有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两条</a:t>
            </a:r>
            <a:r>
              <a:rPr lang="zh-CN" altLang="en-US" sz="2800" b="1" dirty="0">
                <a:latin typeface="Times New Roman" panose="02020603050405020304" pitchFamily="18" charset="0"/>
              </a:rPr>
              <a:t>方向相反的有向边的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阶有向简单图。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简单性质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边数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-1),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 i="1" baseline="30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i="1" baseline="30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 i="1" baseline="30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i="1" baseline="30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-1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= =2(n-1)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4F12E6-08EF-40B4-97A3-864514E68F0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165100"/>
            <a:ext cx="8002588" cy="8556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完全图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73994"/>
            <a:ext cx="7935913" cy="4321175"/>
          </a:xfrm>
          <a:solidFill>
            <a:srgbClr val="D1FBFF">
              <a:alpha val="98822"/>
            </a:srgbClr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阶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无向</a:t>
            </a:r>
            <a:r>
              <a:rPr lang="zh-CN" altLang="en-US" sz="2800" b="1" dirty="0">
                <a:latin typeface="Times New Roman" panose="02020603050405020304" pitchFamily="18" charset="0"/>
              </a:rPr>
              <a:t>完全图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阶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有向</a:t>
            </a:r>
            <a:r>
              <a:rPr lang="zh-CN" altLang="en-US" sz="2800" b="1" dirty="0">
                <a:latin typeface="Times New Roman" panose="02020603050405020304" pitchFamily="18" charset="0"/>
              </a:rPr>
              <a:t>完全图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彼得森图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</a:rPr>
              <a:t>阶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度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49157" name="Group 11"/>
          <p:cNvGrpSpPr>
            <a:grpSpLocks/>
          </p:cNvGrpSpPr>
          <p:nvPr/>
        </p:nvGrpSpPr>
        <p:grpSpPr bwMode="auto">
          <a:xfrm>
            <a:off x="971550" y="3357563"/>
            <a:ext cx="6689725" cy="2281237"/>
            <a:chOff x="612" y="2115"/>
            <a:chExt cx="4214" cy="1437"/>
          </a:xfrm>
        </p:grpSpPr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1008" y="326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2592" y="32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(2)</a:t>
              </a:r>
            </a:p>
          </p:txBody>
        </p:sp>
        <p:pic>
          <p:nvPicPr>
            <p:cNvPr id="49160" name="Picture 8" descr="18-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2"/>
            <a:stretch>
              <a:fillRect/>
            </a:stretch>
          </p:blipFill>
          <p:spPr bwMode="auto">
            <a:xfrm>
              <a:off x="3742" y="2205"/>
              <a:ext cx="10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4176" y="321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(3)</a:t>
              </a:r>
            </a:p>
          </p:txBody>
        </p:sp>
        <p:pic>
          <p:nvPicPr>
            <p:cNvPr id="49162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2115"/>
              <a:ext cx="2722" cy="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B52207-1D81-4781-BB53-BD58AFB630C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子图</a:t>
            </a:r>
            <a:r>
              <a:rPr lang="zh-CN" altLang="en-US" b="1" dirty="0">
                <a:latin typeface="宋体" charset="-122"/>
              </a:rPr>
              <a:t>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155700"/>
            <a:ext cx="8610600" cy="5688013"/>
          </a:xfrm>
        </p:spPr>
        <p:txBody>
          <a:bodyPr/>
          <a:lstStyle/>
          <a:p>
            <a:pPr algn="just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个图。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15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子图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母图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15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 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（即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或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），称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真子图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15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生成子图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15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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为顶点集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以两端点都在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中的所有边为边集的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的子图称作</a:t>
            </a:r>
            <a:r>
              <a:rPr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的导出子图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15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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为边集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中边关联的所有顶点为顶点集的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的子图称作</a:t>
            </a:r>
            <a:r>
              <a:rPr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的导出子图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9D226A-F369-47FB-A4D2-A02D15C249C7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190500"/>
            <a:ext cx="8002588" cy="855663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子图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888" y="1447254"/>
            <a:ext cx="82296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画出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的所有非同构的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生成子图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366963" y="2416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1638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38" y="2204864"/>
            <a:ext cx="8064500" cy="3700463"/>
          </a:xfrm>
          <a:prstGeom prst="rect">
            <a:avLst/>
          </a:prstGeom>
          <a:noFill/>
          <a:ln w="2857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0BE778-EEA7-4127-8B47-B4CA9470A28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88913"/>
            <a:ext cx="7991475" cy="10795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补图</a:t>
            </a:r>
            <a:r>
              <a:rPr lang="zh-CN" altLang="en-US" b="1">
                <a:latin typeface="宋体" charset="-122"/>
              </a:rPr>
              <a:t> </a:t>
            </a:r>
          </a:p>
        </p:txBody>
      </p:sp>
      <p:grpSp>
        <p:nvGrpSpPr>
          <p:cNvPr id="54276" name="Group 40"/>
          <p:cNvGrpSpPr>
            <a:grpSpLocks/>
          </p:cNvGrpSpPr>
          <p:nvPr/>
        </p:nvGrpSpPr>
        <p:grpSpPr bwMode="auto">
          <a:xfrm>
            <a:off x="457200" y="1484313"/>
            <a:ext cx="8229600" cy="2924175"/>
            <a:chOff x="288" y="935"/>
            <a:chExt cx="5184" cy="1842"/>
          </a:xfrm>
        </p:grpSpPr>
        <p:graphicFrame>
          <p:nvGraphicFramePr>
            <p:cNvPr id="54277" name="Object 4"/>
            <p:cNvGraphicFramePr>
              <a:graphicFrameLocks noChangeAspect="1"/>
            </p:cNvGraphicFramePr>
            <p:nvPr/>
          </p:nvGraphicFramePr>
          <p:xfrm>
            <a:off x="3016" y="1611"/>
            <a:ext cx="26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4" imgW="177569" imgH="202936" progId="">
                    <p:embed/>
                  </p:oleObj>
                </mc:Choice>
                <mc:Fallback>
                  <p:oleObj name="Equation" r:id="rId4" imgW="177569" imgH="202936" progId="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611"/>
                          <a:ext cx="266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8" name="Text Box 6"/>
            <p:cNvSpPr txBox="1">
              <a:spLocks noChangeArrowheads="1"/>
            </p:cNvSpPr>
            <p:nvPr/>
          </p:nvSpPr>
          <p:spPr bwMode="auto">
            <a:xfrm>
              <a:off x="288" y="935"/>
              <a:ext cx="5184" cy="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定义</a:t>
              </a:r>
              <a:r>
                <a:rPr lang="zh-CN" altLang="en-US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=&lt;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&gt;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阶无向简单图，以</a:t>
              </a:r>
              <a:r>
                <a:rPr lang="en-US" altLang="zh-CN" sz="2800" b="1" i="1" dirty="0">
                  <a:solidFill>
                    <a:srgbClr val="3366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V</a:t>
              </a:r>
              <a:r>
                <a:rPr lang="zh-CN" altLang="en-US" sz="2800" b="1" dirty="0">
                  <a:solidFill>
                    <a:srgbClr val="3366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为顶点集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所有使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G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成为完全图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K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</a:t>
              </a:r>
              <a:r>
                <a:rPr lang="zh-CN" altLang="en-US" sz="2800" b="1" dirty="0">
                  <a:solidFill>
                    <a:srgbClr val="3366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添加边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组成的集合为</a:t>
              </a:r>
              <a:r>
                <a:rPr lang="zh-CN" altLang="en-US" sz="2800" b="1" dirty="0">
                  <a:solidFill>
                    <a:srgbClr val="3366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边集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的图，称为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G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</a:t>
              </a:r>
              <a:r>
                <a:rPr lang="zh-CN" altLang="en-US" sz="2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补图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，记作     。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endParaRPr lang="en-US" altLang="zh-CN" sz="2800" b="1" dirty="0"/>
            </a:p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2800" b="1" dirty="0"/>
                <a:t>有向简单图的补图可类似定义。</a:t>
              </a:r>
              <a:endParaRPr lang="zh-CN" altLang="en-US" sz="1800" b="1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81CC28-AF36-461A-95A6-CEBAAE8E34B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355600" y="5588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zh-CN" altLang="en-US" sz="2800" b="1" dirty="0"/>
              <a:t>  画出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阶</a:t>
            </a:r>
            <a:r>
              <a:rPr lang="en-US" altLang="zh-CN" sz="2800" b="1" dirty="0"/>
              <a:t>7</a:t>
            </a:r>
            <a:r>
              <a:rPr lang="zh-CN" altLang="en-US" sz="2800" b="1" dirty="0"/>
              <a:t>条边的所有非同构的无向简单图</a:t>
            </a:r>
          </a:p>
        </p:txBody>
      </p:sp>
      <p:grpSp>
        <p:nvGrpSpPr>
          <p:cNvPr id="56324" name="Group 39"/>
          <p:cNvGrpSpPr>
            <a:grpSpLocks/>
          </p:cNvGrpSpPr>
          <p:nvPr/>
        </p:nvGrpSpPr>
        <p:grpSpPr bwMode="auto">
          <a:xfrm>
            <a:off x="838200" y="2971800"/>
            <a:ext cx="7504113" cy="2498725"/>
            <a:chOff x="432" y="1104"/>
            <a:chExt cx="4727" cy="1574"/>
          </a:xfrm>
        </p:grpSpPr>
        <p:sp>
          <p:nvSpPr>
            <p:cNvPr id="56326" name="Oval 3"/>
            <p:cNvSpPr>
              <a:spLocks noChangeArrowheads="1"/>
            </p:cNvSpPr>
            <p:nvPr/>
          </p:nvSpPr>
          <p:spPr bwMode="auto">
            <a:xfrm>
              <a:off x="912" y="115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27" name="Oval 4"/>
            <p:cNvSpPr>
              <a:spLocks noChangeArrowheads="1"/>
            </p:cNvSpPr>
            <p:nvPr/>
          </p:nvSpPr>
          <p:spPr bwMode="auto">
            <a:xfrm>
              <a:off x="528" y="153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28" name="Oval 5"/>
            <p:cNvSpPr>
              <a:spLocks noChangeArrowheads="1"/>
            </p:cNvSpPr>
            <p:nvPr/>
          </p:nvSpPr>
          <p:spPr bwMode="auto">
            <a:xfrm>
              <a:off x="1152" y="153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29" name="Oval 6"/>
            <p:cNvSpPr>
              <a:spLocks noChangeArrowheads="1"/>
            </p:cNvSpPr>
            <p:nvPr/>
          </p:nvSpPr>
          <p:spPr bwMode="auto">
            <a:xfrm>
              <a:off x="672" y="187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30" name="Oval 7"/>
            <p:cNvSpPr>
              <a:spLocks noChangeArrowheads="1"/>
            </p:cNvSpPr>
            <p:nvPr/>
          </p:nvSpPr>
          <p:spPr bwMode="auto">
            <a:xfrm>
              <a:off x="1056" y="187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31" name="Oval 8"/>
            <p:cNvSpPr>
              <a:spLocks noChangeArrowheads="1"/>
            </p:cNvSpPr>
            <p:nvPr/>
          </p:nvSpPr>
          <p:spPr bwMode="auto">
            <a:xfrm>
              <a:off x="3216" y="1104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32" name="Oval 9"/>
            <p:cNvSpPr>
              <a:spLocks noChangeArrowheads="1"/>
            </p:cNvSpPr>
            <p:nvPr/>
          </p:nvSpPr>
          <p:spPr bwMode="auto">
            <a:xfrm>
              <a:off x="2832" y="148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33" name="Oval 10"/>
            <p:cNvSpPr>
              <a:spLocks noChangeArrowheads="1"/>
            </p:cNvSpPr>
            <p:nvPr/>
          </p:nvSpPr>
          <p:spPr bwMode="auto">
            <a:xfrm>
              <a:off x="3456" y="148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34" name="Oval 11"/>
            <p:cNvSpPr>
              <a:spLocks noChangeArrowheads="1"/>
            </p:cNvSpPr>
            <p:nvPr/>
          </p:nvSpPr>
          <p:spPr bwMode="auto">
            <a:xfrm>
              <a:off x="2976" y="1824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35" name="Oval 12"/>
            <p:cNvSpPr>
              <a:spLocks noChangeArrowheads="1"/>
            </p:cNvSpPr>
            <p:nvPr/>
          </p:nvSpPr>
          <p:spPr bwMode="auto">
            <a:xfrm>
              <a:off x="3360" y="1824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36" name="Oval 13"/>
            <p:cNvSpPr>
              <a:spLocks noChangeArrowheads="1"/>
            </p:cNvSpPr>
            <p:nvPr/>
          </p:nvSpPr>
          <p:spPr bwMode="auto">
            <a:xfrm>
              <a:off x="4512" y="115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37" name="Oval 14"/>
            <p:cNvSpPr>
              <a:spLocks noChangeArrowheads="1"/>
            </p:cNvSpPr>
            <p:nvPr/>
          </p:nvSpPr>
          <p:spPr bwMode="auto">
            <a:xfrm>
              <a:off x="4128" y="153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38" name="Oval 15"/>
            <p:cNvSpPr>
              <a:spLocks noChangeArrowheads="1"/>
            </p:cNvSpPr>
            <p:nvPr/>
          </p:nvSpPr>
          <p:spPr bwMode="auto">
            <a:xfrm>
              <a:off x="4752" y="153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39" name="Oval 16"/>
            <p:cNvSpPr>
              <a:spLocks noChangeArrowheads="1"/>
            </p:cNvSpPr>
            <p:nvPr/>
          </p:nvSpPr>
          <p:spPr bwMode="auto">
            <a:xfrm>
              <a:off x="4272" y="187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40" name="Oval 17"/>
            <p:cNvSpPr>
              <a:spLocks noChangeArrowheads="1"/>
            </p:cNvSpPr>
            <p:nvPr/>
          </p:nvSpPr>
          <p:spPr bwMode="auto">
            <a:xfrm>
              <a:off x="4656" y="187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41" name="Oval 18"/>
            <p:cNvSpPr>
              <a:spLocks noChangeArrowheads="1"/>
            </p:cNvSpPr>
            <p:nvPr/>
          </p:nvSpPr>
          <p:spPr bwMode="auto">
            <a:xfrm>
              <a:off x="2112" y="115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42" name="Oval 19"/>
            <p:cNvSpPr>
              <a:spLocks noChangeArrowheads="1"/>
            </p:cNvSpPr>
            <p:nvPr/>
          </p:nvSpPr>
          <p:spPr bwMode="auto">
            <a:xfrm>
              <a:off x="1728" y="153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43" name="Oval 20"/>
            <p:cNvSpPr>
              <a:spLocks noChangeArrowheads="1"/>
            </p:cNvSpPr>
            <p:nvPr/>
          </p:nvSpPr>
          <p:spPr bwMode="auto">
            <a:xfrm>
              <a:off x="2352" y="1536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44" name="Oval 21"/>
            <p:cNvSpPr>
              <a:spLocks noChangeArrowheads="1"/>
            </p:cNvSpPr>
            <p:nvPr/>
          </p:nvSpPr>
          <p:spPr bwMode="auto">
            <a:xfrm>
              <a:off x="1872" y="187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45" name="Oval 22"/>
            <p:cNvSpPr>
              <a:spLocks noChangeArrowheads="1"/>
            </p:cNvSpPr>
            <p:nvPr/>
          </p:nvSpPr>
          <p:spPr bwMode="auto">
            <a:xfrm>
              <a:off x="2256" y="1872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6346" name="Line 23"/>
            <p:cNvSpPr>
              <a:spLocks noChangeShapeType="1"/>
            </p:cNvSpPr>
            <p:nvPr/>
          </p:nvSpPr>
          <p:spPr bwMode="auto">
            <a:xfrm flipH="1">
              <a:off x="576" y="1200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7" name="Line 24"/>
            <p:cNvSpPr>
              <a:spLocks noChangeShapeType="1"/>
            </p:cNvSpPr>
            <p:nvPr/>
          </p:nvSpPr>
          <p:spPr bwMode="auto">
            <a:xfrm>
              <a:off x="576" y="153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8" name="Line 25"/>
            <p:cNvSpPr>
              <a:spLocks noChangeShapeType="1"/>
            </p:cNvSpPr>
            <p:nvPr/>
          </p:nvSpPr>
          <p:spPr bwMode="auto">
            <a:xfrm>
              <a:off x="720" y="192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9" name="Line 26"/>
            <p:cNvSpPr>
              <a:spLocks noChangeShapeType="1"/>
            </p:cNvSpPr>
            <p:nvPr/>
          </p:nvSpPr>
          <p:spPr bwMode="auto">
            <a:xfrm>
              <a:off x="1776" y="153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0" name="Line 27"/>
            <p:cNvSpPr>
              <a:spLocks noChangeShapeType="1"/>
            </p:cNvSpPr>
            <p:nvPr/>
          </p:nvSpPr>
          <p:spPr bwMode="auto">
            <a:xfrm flipH="1">
              <a:off x="2304" y="1584"/>
              <a:ext cx="4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1" name="Line 28"/>
            <p:cNvSpPr>
              <a:spLocks noChangeShapeType="1"/>
            </p:cNvSpPr>
            <p:nvPr/>
          </p:nvSpPr>
          <p:spPr bwMode="auto">
            <a:xfrm>
              <a:off x="1728" y="1584"/>
              <a:ext cx="14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2" name="Line 29"/>
            <p:cNvSpPr>
              <a:spLocks noChangeShapeType="1"/>
            </p:cNvSpPr>
            <p:nvPr/>
          </p:nvSpPr>
          <p:spPr bwMode="auto">
            <a:xfrm>
              <a:off x="2880" y="1536"/>
              <a:ext cx="14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3" name="Line 30"/>
            <p:cNvSpPr>
              <a:spLocks noChangeShapeType="1"/>
            </p:cNvSpPr>
            <p:nvPr/>
          </p:nvSpPr>
          <p:spPr bwMode="auto">
            <a:xfrm>
              <a:off x="3024" y="182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4" name="Line 31"/>
            <p:cNvSpPr>
              <a:spLocks noChangeShapeType="1"/>
            </p:cNvSpPr>
            <p:nvPr/>
          </p:nvSpPr>
          <p:spPr bwMode="auto">
            <a:xfrm flipV="1">
              <a:off x="3024" y="1536"/>
              <a:ext cx="48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5" name="Line 32"/>
            <p:cNvSpPr>
              <a:spLocks noChangeShapeType="1"/>
            </p:cNvSpPr>
            <p:nvPr/>
          </p:nvSpPr>
          <p:spPr bwMode="auto">
            <a:xfrm flipV="1">
              <a:off x="4320" y="1536"/>
              <a:ext cx="48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6" name="Line 33"/>
            <p:cNvSpPr>
              <a:spLocks noChangeShapeType="1"/>
            </p:cNvSpPr>
            <p:nvPr/>
          </p:nvSpPr>
          <p:spPr bwMode="auto">
            <a:xfrm flipH="1">
              <a:off x="4656" y="1584"/>
              <a:ext cx="14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7" name="Line 34"/>
            <p:cNvSpPr>
              <a:spLocks noChangeShapeType="1"/>
            </p:cNvSpPr>
            <p:nvPr/>
          </p:nvSpPr>
          <p:spPr bwMode="auto">
            <a:xfrm flipH="1" flipV="1">
              <a:off x="4272" y="1872"/>
              <a:ext cx="384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8" name="Text Box 35"/>
            <p:cNvSpPr txBox="1">
              <a:spLocks noChangeArrowheads="1"/>
            </p:cNvSpPr>
            <p:nvPr/>
          </p:nvSpPr>
          <p:spPr bwMode="auto">
            <a:xfrm>
              <a:off x="432" y="2146"/>
              <a:ext cx="9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(1) 1,1,1,1,2</a:t>
              </a:r>
            </a:p>
          </p:txBody>
        </p:sp>
        <p:sp>
          <p:nvSpPr>
            <p:cNvPr id="56359" name="Text Box 36"/>
            <p:cNvSpPr txBox="1">
              <a:spLocks noChangeArrowheads="1"/>
            </p:cNvSpPr>
            <p:nvPr/>
          </p:nvSpPr>
          <p:spPr bwMode="auto">
            <a:xfrm>
              <a:off x="1728" y="2160"/>
              <a:ext cx="9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(2) 0,1,1,2,2</a:t>
              </a:r>
            </a:p>
          </p:txBody>
        </p:sp>
        <p:sp>
          <p:nvSpPr>
            <p:cNvPr id="56360" name="Text Box 37"/>
            <p:cNvSpPr txBox="1">
              <a:spLocks noChangeArrowheads="1"/>
            </p:cNvSpPr>
            <p:nvPr/>
          </p:nvSpPr>
          <p:spPr bwMode="auto">
            <a:xfrm>
              <a:off x="2855" y="2112"/>
              <a:ext cx="9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(3) 0,1,1,1,3</a:t>
              </a:r>
            </a:p>
          </p:txBody>
        </p:sp>
        <p:sp>
          <p:nvSpPr>
            <p:cNvPr id="56361" name="Text Box 38"/>
            <p:cNvSpPr txBox="1">
              <a:spLocks noChangeArrowheads="1"/>
            </p:cNvSpPr>
            <p:nvPr/>
          </p:nvSpPr>
          <p:spPr bwMode="auto">
            <a:xfrm>
              <a:off x="4199" y="2118"/>
              <a:ext cx="9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/>
                <a:t>(4) 0,0,2,2,2</a:t>
              </a:r>
            </a:p>
          </p:txBody>
        </p:sp>
      </p:grpSp>
      <p:sp>
        <p:nvSpPr>
          <p:cNvPr id="56325" name="Text Box 40"/>
          <p:cNvSpPr txBox="1">
            <a:spLocks noChangeArrowheads="1"/>
          </p:cNvSpPr>
          <p:nvPr/>
        </p:nvSpPr>
        <p:spPr bwMode="auto">
          <a:xfrm>
            <a:off x="539750" y="1524000"/>
            <a:ext cx="799306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 dirty="0"/>
              <a:t>首先，画出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阶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条边的所有非同构的无向简单图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 dirty="0"/>
              <a:t>然后，画出各自的补图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81CC28-AF36-461A-95A6-CEBAAE8E34B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6325" name="Text Box 40"/>
          <p:cNvSpPr txBox="1">
            <a:spLocks noChangeArrowheads="1"/>
          </p:cNvSpPr>
          <p:nvPr/>
        </p:nvSpPr>
        <p:spPr bwMode="auto">
          <a:xfrm>
            <a:off x="539750" y="1524000"/>
            <a:ext cx="7993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 dirty="0"/>
              <a:t>最后，画出各自的补图</a:t>
            </a:r>
          </a:p>
        </p:txBody>
      </p:sp>
      <p:grpSp>
        <p:nvGrpSpPr>
          <p:cNvPr id="56405" name="组合 56404"/>
          <p:cNvGrpSpPr/>
          <p:nvPr/>
        </p:nvGrpSpPr>
        <p:grpSpPr>
          <a:xfrm>
            <a:off x="755576" y="2276872"/>
            <a:ext cx="7353300" cy="2487613"/>
            <a:chOff x="914400" y="2971800"/>
            <a:chExt cx="7353300" cy="2487613"/>
          </a:xfrm>
        </p:grpSpPr>
        <p:grpSp>
          <p:nvGrpSpPr>
            <p:cNvPr id="56324" name="Group 39"/>
            <p:cNvGrpSpPr>
              <a:grpSpLocks/>
            </p:cNvGrpSpPr>
            <p:nvPr/>
          </p:nvGrpSpPr>
          <p:grpSpPr bwMode="auto">
            <a:xfrm>
              <a:off x="914400" y="2971800"/>
              <a:ext cx="7353300" cy="2487613"/>
              <a:chOff x="480" y="1104"/>
              <a:chExt cx="4632" cy="1567"/>
            </a:xfrm>
          </p:grpSpPr>
          <p:sp>
            <p:nvSpPr>
              <p:cNvPr id="56326" name="Oval 3"/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27" name="Oval 4"/>
              <p:cNvSpPr>
                <a:spLocks noChangeArrowheads="1"/>
              </p:cNvSpPr>
              <p:nvPr/>
            </p:nvSpPr>
            <p:spPr bwMode="auto">
              <a:xfrm>
                <a:off x="528" y="153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28" name="Oval 5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29" name="Oval 6"/>
              <p:cNvSpPr>
                <a:spLocks noChangeArrowheads="1"/>
              </p:cNvSpPr>
              <p:nvPr/>
            </p:nvSpPr>
            <p:spPr bwMode="auto">
              <a:xfrm>
                <a:off x="672" y="187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30" name="Oval 7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31" name="Oval 8"/>
              <p:cNvSpPr>
                <a:spLocks noChangeArrowheads="1"/>
              </p:cNvSpPr>
              <p:nvPr/>
            </p:nvSpPr>
            <p:spPr bwMode="auto">
              <a:xfrm>
                <a:off x="3216" y="1104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32" name="Oval 9"/>
              <p:cNvSpPr>
                <a:spLocks noChangeArrowheads="1"/>
              </p:cNvSpPr>
              <p:nvPr/>
            </p:nvSpPr>
            <p:spPr bwMode="auto">
              <a:xfrm>
                <a:off x="2832" y="1488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33" name="Oval 10"/>
              <p:cNvSpPr>
                <a:spLocks noChangeArrowheads="1"/>
              </p:cNvSpPr>
              <p:nvPr/>
            </p:nvSpPr>
            <p:spPr bwMode="auto">
              <a:xfrm>
                <a:off x="3456" y="1488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34" name="Oval 11"/>
              <p:cNvSpPr>
                <a:spLocks noChangeArrowheads="1"/>
              </p:cNvSpPr>
              <p:nvPr/>
            </p:nvSpPr>
            <p:spPr bwMode="auto">
              <a:xfrm>
                <a:off x="2976" y="1824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35" name="Oval 12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36" name="Oval 13"/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37" name="Oval 14"/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38" name="Oval 15"/>
              <p:cNvSpPr>
                <a:spLocks noChangeArrowheads="1"/>
              </p:cNvSpPr>
              <p:nvPr/>
            </p:nvSpPr>
            <p:spPr bwMode="auto">
              <a:xfrm>
                <a:off x="4752" y="153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39" name="Oval 16"/>
              <p:cNvSpPr>
                <a:spLocks noChangeArrowheads="1"/>
              </p:cNvSpPr>
              <p:nvPr/>
            </p:nvSpPr>
            <p:spPr bwMode="auto">
              <a:xfrm>
                <a:off x="4272" y="187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40" name="Oval 17"/>
              <p:cNvSpPr>
                <a:spLocks noChangeArrowheads="1"/>
              </p:cNvSpPr>
              <p:nvPr/>
            </p:nvSpPr>
            <p:spPr bwMode="auto">
              <a:xfrm>
                <a:off x="4656" y="187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41" name="Oval 18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42" name="Oval 19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43" name="Oval 20"/>
              <p:cNvSpPr>
                <a:spLocks noChangeArrowheads="1"/>
              </p:cNvSpPr>
              <p:nvPr/>
            </p:nvSpPr>
            <p:spPr bwMode="auto">
              <a:xfrm>
                <a:off x="2352" y="1536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44" name="Oval 21"/>
              <p:cNvSpPr>
                <a:spLocks noChangeArrowheads="1"/>
              </p:cNvSpPr>
              <p:nvPr/>
            </p:nvSpPr>
            <p:spPr bwMode="auto">
              <a:xfrm>
                <a:off x="1872" y="187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45" name="Oval 22"/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C00000"/>
                  </a:solidFill>
                </a:endParaRPr>
              </a:p>
            </p:txBody>
          </p:sp>
          <p:sp>
            <p:nvSpPr>
              <p:cNvPr id="56358" name="Text Box 35"/>
              <p:cNvSpPr txBox="1">
                <a:spLocks noChangeArrowheads="1"/>
              </p:cNvSpPr>
              <p:nvPr/>
            </p:nvSpPr>
            <p:spPr bwMode="auto">
              <a:xfrm>
                <a:off x="480" y="2140"/>
                <a:ext cx="960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(1) 2,3,3,3,3</a:t>
                </a:r>
              </a:p>
            </p:txBody>
          </p:sp>
          <p:sp>
            <p:nvSpPr>
              <p:cNvPr id="56359" name="Text Box 36"/>
              <p:cNvSpPr txBox="1">
                <a:spLocks noChangeArrowheads="1"/>
              </p:cNvSpPr>
              <p:nvPr/>
            </p:nvSpPr>
            <p:spPr bwMode="auto">
              <a:xfrm>
                <a:off x="1720" y="2148"/>
                <a:ext cx="960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(2) 2,2,3,3,4</a:t>
                </a:r>
              </a:p>
            </p:txBody>
          </p:sp>
          <p:sp>
            <p:nvSpPr>
              <p:cNvPr id="56360" name="Text Box 37"/>
              <p:cNvSpPr txBox="1">
                <a:spLocks noChangeArrowheads="1"/>
              </p:cNvSpPr>
              <p:nvPr/>
            </p:nvSpPr>
            <p:spPr bwMode="auto">
              <a:xfrm>
                <a:off x="2873" y="2106"/>
                <a:ext cx="960" cy="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/>
                  <a:t>(</a:t>
                </a:r>
                <a:r>
                  <a:rPr lang="en-US" altLang="zh-CN" sz="2400" b="1" dirty="0"/>
                  <a:t>3) 1,3,3,3,4</a:t>
                </a:r>
              </a:p>
            </p:txBody>
          </p:sp>
          <p:sp>
            <p:nvSpPr>
              <p:cNvPr id="56361" name="Text Box 38"/>
              <p:cNvSpPr txBox="1">
                <a:spLocks noChangeArrowheads="1"/>
              </p:cNvSpPr>
              <p:nvPr/>
            </p:nvSpPr>
            <p:spPr bwMode="auto">
              <a:xfrm>
                <a:off x="4152" y="2148"/>
                <a:ext cx="960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(4) 2,2,2,4,4</a:t>
                </a:r>
              </a:p>
            </p:txBody>
          </p:sp>
        </p:grpSp>
        <p:cxnSp>
          <p:nvCxnSpPr>
            <p:cNvPr id="3" name="直接连接符 2"/>
            <p:cNvCxnSpPr>
              <a:cxnSpLocks/>
            </p:cNvCxnSpPr>
            <p:nvPr/>
          </p:nvCxnSpPr>
          <p:spPr>
            <a:xfrm>
              <a:off x="1066800" y="3708400"/>
              <a:ext cx="1905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cxnSpLocks/>
              <a:stCxn id="56328" idx="1"/>
              <a:endCxn id="56330" idx="3"/>
            </p:cNvCxnSpPr>
            <p:nvPr/>
          </p:nvCxnSpPr>
          <p:spPr>
            <a:xfrm flipH="1">
              <a:off x="1839959" y="3668759"/>
              <a:ext cx="152400" cy="5872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cxnSpLocks/>
              <a:stCxn id="56326" idx="3"/>
              <a:endCxn id="56328" idx="1"/>
            </p:cNvCxnSpPr>
            <p:nvPr/>
          </p:nvCxnSpPr>
          <p:spPr>
            <a:xfrm>
              <a:off x="1611359" y="3113041"/>
              <a:ext cx="381000" cy="5557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cxnSpLocks/>
              <a:stCxn id="56326" idx="3"/>
            </p:cNvCxnSpPr>
            <p:nvPr/>
          </p:nvCxnSpPr>
          <p:spPr>
            <a:xfrm flipH="1">
              <a:off x="1276351" y="3113041"/>
              <a:ext cx="335008" cy="11414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  <a:endCxn id="56330" idx="3"/>
            </p:cNvCxnSpPr>
            <p:nvPr/>
          </p:nvCxnSpPr>
          <p:spPr>
            <a:xfrm>
              <a:off x="1600200" y="3124200"/>
              <a:ext cx="239759" cy="11318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cxnSpLocks/>
              <a:stCxn id="56327" idx="6"/>
              <a:endCxn id="56330" idx="2"/>
            </p:cNvCxnSpPr>
            <p:nvPr/>
          </p:nvCxnSpPr>
          <p:spPr>
            <a:xfrm>
              <a:off x="1066800" y="3695700"/>
              <a:ext cx="762000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  <a:stCxn id="56329" idx="5"/>
            </p:cNvCxnSpPr>
            <p:nvPr/>
          </p:nvCxnSpPr>
          <p:spPr>
            <a:xfrm flipV="1">
              <a:off x="1284241" y="3657603"/>
              <a:ext cx="696959" cy="5984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/>
              <a:stCxn id="56341" idx="4"/>
            </p:cNvCxnSpPr>
            <p:nvPr/>
          </p:nvCxnSpPr>
          <p:spPr>
            <a:xfrm flipH="1">
              <a:off x="2960642" y="3124200"/>
              <a:ext cx="582658" cy="5635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56341" idx="4"/>
              <a:endCxn id="56343" idx="1"/>
            </p:cNvCxnSpPr>
            <p:nvPr/>
          </p:nvCxnSpPr>
          <p:spPr>
            <a:xfrm>
              <a:off x="3543300" y="3124200"/>
              <a:ext cx="354059" cy="544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cxnSpLocks/>
              <a:endCxn id="56345" idx="2"/>
            </p:cNvCxnSpPr>
            <p:nvPr/>
          </p:nvCxnSpPr>
          <p:spPr>
            <a:xfrm>
              <a:off x="3162300" y="4227559"/>
              <a:ext cx="571500" cy="15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  <a:stCxn id="56341" idx="4"/>
              <a:endCxn id="56344" idx="7"/>
            </p:cNvCxnSpPr>
            <p:nvPr/>
          </p:nvCxnSpPr>
          <p:spPr>
            <a:xfrm flipH="1">
              <a:off x="3189241" y="3124200"/>
              <a:ext cx="354059" cy="10779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56341" idx="4"/>
              <a:endCxn id="56345" idx="1"/>
            </p:cNvCxnSpPr>
            <p:nvPr/>
          </p:nvCxnSpPr>
          <p:spPr>
            <a:xfrm>
              <a:off x="3543300" y="3124200"/>
              <a:ext cx="201659" cy="10779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56342" idx="7"/>
              <a:endCxn id="56345" idx="1"/>
            </p:cNvCxnSpPr>
            <p:nvPr/>
          </p:nvCxnSpPr>
          <p:spPr>
            <a:xfrm>
              <a:off x="2960641" y="3668759"/>
              <a:ext cx="784318" cy="533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20" name="直接连接符 56319"/>
            <p:cNvCxnSpPr>
              <a:cxnSpLocks/>
              <a:stCxn id="56344" idx="7"/>
            </p:cNvCxnSpPr>
            <p:nvPr/>
          </p:nvCxnSpPr>
          <p:spPr>
            <a:xfrm flipV="1">
              <a:off x="3189241" y="3657601"/>
              <a:ext cx="696959" cy="5445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65" name="直接连接符 56364"/>
            <p:cNvCxnSpPr>
              <a:stCxn id="56331" idx="0"/>
              <a:endCxn id="56332" idx="6"/>
            </p:cNvCxnSpPr>
            <p:nvPr/>
          </p:nvCxnSpPr>
          <p:spPr>
            <a:xfrm flipH="1">
              <a:off x="4724400" y="2971800"/>
              <a:ext cx="571500" cy="6477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70" name="直接连接符 56369"/>
            <p:cNvCxnSpPr>
              <a:cxnSpLocks/>
              <a:stCxn id="56331" idx="0"/>
            </p:cNvCxnSpPr>
            <p:nvPr/>
          </p:nvCxnSpPr>
          <p:spPr>
            <a:xfrm>
              <a:off x="5295900" y="2971800"/>
              <a:ext cx="419100" cy="685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72" name="直接连接符 56371"/>
            <p:cNvCxnSpPr>
              <a:cxnSpLocks/>
              <a:stCxn id="56333" idx="5"/>
              <a:endCxn id="56335" idx="0"/>
            </p:cNvCxnSpPr>
            <p:nvPr/>
          </p:nvCxnSpPr>
          <p:spPr>
            <a:xfrm flipH="1">
              <a:off x="5524500" y="3646441"/>
              <a:ext cx="179341" cy="4683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74" name="直接连接符 56373"/>
            <p:cNvCxnSpPr>
              <a:cxnSpLocks/>
              <a:stCxn id="56332" idx="5"/>
            </p:cNvCxnSpPr>
            <p:nvPr/>
          </p:nvCxnSpPr>
          <p:spPr>
            <a:xfrm>
              <a:off x="4713241" y="3646441"/>
              <a:ext cx="1001759" cy="111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76" name="直接连接符 56375"/>
            <p:cNvCxnSpPr>
              <a:cxnSpLocks/>
              <a:stCxn id="56331" idx="0"/>
              <a:endCxn id="56334" idx="0"/>
            </p:cNvCxnSpPr>
            <p:nvPr/>
          </p:nvCxnSpPr>
          <p:spPr>
            <a:xfrm flipH="1">
              <a:off x="4914900" y="2971800"/>
              <a:ext cx="381000" cy="1143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78" name="直接连接符 56377"/>
            <p:cNvCxnSpPr>
              <a:stCxn id="56331" idx="3"/>
              <a:endCxn id="56335" idx="1"/>
            </p:cNvCxnSpPr>
            <p:nvPr/>
          </p:nvCxnSpPr>
          <p:spPr>
            <a:xfrm>
              <a:off x="5268959" y="3036841"/>
              <a:ext cx="228600" cy="10891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80" name="直接连接符 56379"/>
            <p:cNvCxnSpPr>
              <a:cxnSpLocks/>
              <a:endCxn id="56335" idx="0"/>
            </p:cNvCxnSpPr>
            <p:nvPr/>
          </p:nvCxnSpPr>
          <p:spPr>
            <a:xfrm>
              <a:off x="4724400" y="3657600"/>
              <a:ext cx="800100" cy="457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84" name="直接连接符 56383"/>
            <p:cNvCxnSpPr>
              <a:cxnSpLocks/>
            </p:cNvCxnSpPr>
            <p:nvPr/>
          </p:nvCxnSpPr>
          <p:spPr>
            <a:xfrm flipH="1">
              <a:off x="6761023" y="3091679"/>
              <a:ext cx="609600" cy="609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86" name="直接连接符 56385"/>
            <p:cNvCxnSpPr>
              <a:cxnSpLocks/>
            </p:cNvCxnSpPr>
            <p:nvPr/>
          </p:nvCxnSpPr>
          <p:spPr>
            <a:xfrm>
              <a:off x="6776220" y="3695700"/>
              <a:ext cx="163559" cy="5064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88" name="直接连接符 56387"/>
            <p:cNvCxnSpPr>
              <a:cxnSpLocks/>
              <a:endCxn id="56338" idx="2"/>
            </p:cNvCxnSpPr>
            <p:nvPr/>
          </p:nvCxnSpPr>
          <p:spPr>
            <a:xfrm>
              <a:off x="7380241" y="3086100"/>
              <a:ext cx="315959" cy="609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90" name="直接连接符 56389"/>
            <p:cNvCxnSpPr>
              <a:cxnSpLocks/>
              <a:endCxn id="56338" idx="2"/>
            </p:cNvCxnSpPr>
            <p:nvPr/>
          </p:nvCxnSpPr>
          <p:spPr>
            <a:xfrm flipV="1">
              <a:off x="6770641" y="3695700"/>
              <a:ext cx="925559" cy="55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92" name="直接连接符 56391"/>
            <p:cNvCxnSpPr>
              <a:cxnSpLocks/>
              <a:stCxn id="56336" idx="5"/>
              <a:endCxn id="56339" idx="0"/>
            </p:cNvCxnSpPr>
            <p:nvPr/>
          </p:nvCxnSpPr>
          <p:spPr>
            <a:xfrm flipH="1">
              <a:off x="6972300" y="3113041"/>
              <a:ext cx="407941" cy="10779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94" name="直接连接符 56393"/>
            <p:cNvCxnSpPr>
              <a:cxnSpLocks/>
            </p:cNvCxnSpPr>
            <p:nvPr/>
          </p:nvCxnSpPr>
          <p:spPr>
            <a:xfrm>
              <a:off x="7377929" y="3113041"/>
              <a:ext cx="190500" cy="1143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96" name="直接连接符 56395"/>
            <p:cNvCxnSpPr>
              <a:cxnSpLocks/>
            </p:cNvCxnSpPr>
            <p:nvPr/>
          </p:nvCxnSpPr>
          <p:spPr>
            <a:xfrm>
              <a:off x="6781800" y="3702821"/>
              <a:ext cx="773159" cy="544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9608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1188" y="476250"/>
            <a:ext cx="915987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58371" name="Rectangle 13"/>
          <p:cNvSpPr>
            <a:spLocks noChangeArrowheads="1"/>
          </p:cNvSpPr>
          <p:nvPr/>
        </p:nvSpPr>
        <p:spPr bwMode="auto">
          <a:xfrm>
            <a:off x="577850" y="1268413"/>
            <a:ext cx="5827713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5.1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5.2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5.5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5.6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5.11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5.12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5.23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5.24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B677DA-4DEE-4CE5-8041-F8AD6FE54513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195" name="Text Box 1026"/>
          <p:cNvSpPr txBox="1">
            <a:spLocks noChangeArrowheads="1"/>
          </p:cNvSpPr>
          <p:nvPr/>
        </p:nvSpPr>
        <p:spPr bwMode="auto">
          <a:xfrm>
            <a:off x="323528" y="1340768"/>
            <a:ext cx="81534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/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无序对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两个元素组成的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二元组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没有顺序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），即：无论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a,b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是否相同，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＝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</a:rPr>
              <a:t>b, a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无序积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为两个集合，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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={(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| 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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={(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),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) ,(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) ,(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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),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) ,(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)}</a:t>
            </a:r>
          </a:p>
          <a:p>
            <a:pPr marL="457200" indent="-457200" eaLnBrk="1" hangingPunct="1"/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多重集合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元素可以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重复出现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的集合。</a:t>
            </a:r>
          </a:p>
        </p:txBody>
      </p:sp>
      <p:sp>
        <p:nvSpPr>
          <p:cNvPr id="8196" name="Text Box 1028"/>
          <p:cNvSpPr txBox="1">
            <a:spLocks noChangeArrowheads="1"/>
          </p:cNvSpPr>
          <p:nvPr/>
        </p:nvSpPr>
        <p:spPr bwMode="auto">
          <a:xfrm>
            <a:off x="323528" y="421948"/>
            <a:ext cx="4319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A50021"/>
                </a:solidFill>
              </a:rPr>
              <a:t>无序对和无序积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E2027E-B0D5-4825-BC70-A36AD8DD380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8100"/>
            <a:ext cx="8135938" cy="12954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5.2 </a:t>
            </a:r>
            <a:r>
              <a:rPr lang="zh-CN" altLang="en-US" b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通路、回路与图的连通性</a:t>
            </a:r>
            <a:r>
              <a:rPr lang="zh-CN" altLang="en-US" sz="4000" b="1" dirty="0">
                <a:latin typeface="Times New Roman" pitchFamily="18" charset="0"/>
              </a:rPr>
              <a:t> 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019" y="1484784"/>
            <a:ext cx="8229600" cy="3733800"/>
          </a:xfrm>
        </p:spPr>
        <p:txBody>
          <a:bodyPr/>
          <a:lstStyle/>
          <a:p>
            <a:pPr algn="just">
              <a:spcBef>
                <a:spcPct val="5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Times New Roman" panose="02020603050405020304" pitchFamily="18" charset="0"/>
              </a:rPr>
              <a:t>简单通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回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路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初级通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回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路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复杂通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回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路</a:t>
            </a:r>
          </a:p>
          <a:p>
            <a:pPr algn="just">
              <a:spcBef>
                <a:spcPct val="5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Times New Roman" panose="02020603050405020304" pitchFamily="18" charset="0"/>
              </a:rPr>
              <a:t>无向连通图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连通分支</a:t>
            </a:r>
          </a:p>
          <a:p>
            <a:pPr algn="just">
              <a:spcBef>
                <a:spcPct val="5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Times New Roman" panose="02020603050405020304" pitchFamily="18" charset="0"/>
              </a:rPr>
              <a:t>强连通图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单向连通图，弱连通图</a:t>
            </a:r>
          </a:p>
          <a:p>
            <a:pPr algn="just">
              <a:spcBef>
                <a:spcPct val="5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Times New Roman" panose="02020603050405020304" pitchFamily="18" charset="0"/>
              </a:rPr>
              <a:t>点割集与割点</a:t>
            </a:r>
          </a:p>
          <a:p>
            <a:pPr>
              <a:spcBef>
                <a:spcPct val="5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Times New Roman" panose="02020603050405020304" pitchFamily="18" charset="0"/>
              </a:rPr>
              <a:t>边割集与割边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桥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D72A69-0FAD-415C-8E0C-C2814D654146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18232" y="110990"/>
            <a:ext cx="8229600" cy="1066800"/>
          </a:xfrm>
        </p:spPr>
        <p:txBody>
          <a:bodyPr/>
          <a:lstStyle/>
          <a:p>
            <a:r>
              <a:rPr lang="zh-CN" altLang="en-US" b="1" dirty="0">
                <a:solidFill>
                  <a:srgbClr val="A50021"/>
                </a:solidFill>
                <a:latin typeface="宋体" panose="02010600030101010101" pitchFamily="2" charset="-122"/>
              </a:rPr>
              <a:t>通路与回路</a:t>
            </a:r>
            <a:r>
              <a:rPr lang="zh-CN" altLang="en-US" sz="40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528" y="1315903"/>
            <a:ext cx="8229600" cy="5132387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给定图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（无向或有向的），设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中顶点与边的交替序列</a:t>
            </a:r>
            <a:r>
              <a:rPr lang="zh-CN" altLang="en-US" sz="2800" b="1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3366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rgbClr val="3366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3366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rgbClr val="3366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="1" i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(1</a:t>
            </a:r>
            <a:r>
              <a:rPr lang="en-US" altLang="zh-CN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的端点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对于有向图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要求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是始点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是终点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通路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通路的起点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通路的终点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通路的长度</a:t>
            </a:r>
            <a:r>
              <a:rPr lang="zh-CN" altLang="en-US" sz="2800" b="1" dirty="0">
                <a:latin typeface="Times New Roman" panose="02020603050405020304" pitchFamily="18" charset="0"/>
              </a:rPr>
              <a:t>。又若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回路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若通路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回路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中所有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顶点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对于回路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各异</a:t>
            </a:r>
            <a:r>
              <a:rPr lang="zh-CN" altLang="en-US" sz="2800" b="1" dirty="0">
                <a:latin typeface="Times New Roman" panose="02020603050405020304" pitchFamily="18" charset="0"/>
              </a:rPr>
              <a:t>，所有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边也不相同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初级通路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初级回路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。初级通路又称作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路径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初级回路又称作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圈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7DC1D2-8AE1-4694-AF73-E1351E78145B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169863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通路与回路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385" y="1377851"/>
            <a:ext cx="8308975" cy="1440160"/>
          </a:xfrm>
        </p:spPr>
        <p:txBody>
          <a:bodyPr/>
          <a:lstStyle/>
          <a:p>
            <a:pPr algn="just">
              <a:defRPr/>
            </a:pPr>
            <a:r>
              <a:rPr lang="zh-CN" altLang="en-US" sz="2800" b="1" dirty="0">
                <a:latin typeface="Times New Roman" pitchFamily="18" charset="0"/>
              </a:rPr>
              <a:t>若通路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</a:rPr>
              <a:t>回路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中所有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边各异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则称为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简单通路</a:t>
            </a:r>
            <a:r>
              <a:rPr lang="zh-CN" altLang="en-US" sz="2800" b="1" dirty="0">
                <a:latin typeface="Times New Roman" pitchFamily="18" charset="0"/>
              </a:rPr>
              <a:t>或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一条迹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</a:rPr>
              <a:t>简单回路或一条闭迹</a:t>
            </a:r>
            <a:r>
              <a:rPr lang="en-US" altLang="zh-CN" sz="2800" b="1" dirty="0">
                <a:latin typeface="Times New Roman" pitchFamily="18" charset="0"/>
              </a:rPr>
              <a:t>), </a:t>
            </a:r>
            <a:r>
              <a:rPr lang="zh-CN" altLang="en-US" sz="2800" b="1" dirty="0">
                <a:latin typeface="Times New Roman" pitchFamily="18" charset="0"/>
              </a:rPr>
              <a:t>否则称为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复杂通路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复杂回路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965" y="3080048"/>
            <a:ext cx="830897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说明</a:t>
            </a:r>
            <a:r>
              <a:rPr lang="en-US" altLang="zh-CN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endParaRPr lang="en-US" altLang="zh-CN" sz="2800" b="1" kern="0" baseline="-250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800" b="1" kern="0" dirty="0">
                <a:latin typeface="Times New Roman" pitchFamily="18" charset="0"/>
              </a:rPr>
              <a:t>在</a:t>
            </a:r>
            <a:r>
              <a:rPr lang="zh-CN" altLang="en-US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无向图</a:t>
            </a:r>
            <a:r>
              <a:rPr lang="zh-CN" altLang="en-US" sz="2800" b="1" kern="0" dirty="0">
                <a:latin typeface="Times New Roman" pitchFamily="18" charset="0"/>
              </a:rPr>
              <a:t>中，环是长度为</a:t>
            </a:r>
            <a:r>
              <a:rPr lang="en-US" altLang="zh-CN" sz="2800" b="1" kern="0" dirty="0">
                <a:latin typeface="Times New Roman" pitchFamily="18" charset="0"/>
              </a:rPr>
              <a:t>1</a:t>
            </a:r>
            <a:r>
              <a:rPr lang="zh-CN" altLang="en-US" sz="2800" b="1" kern="0" dirty="0">
                <a:latin typeface="Times New Roman" pitchFamily="18" charset="0"/>
              </a:rPr>
              <a:t>的圈</a:t>
            </a:r>
            <a:r>
              <a:rPr lang="en-US" altLang="zh-CN" sz="2800" b="1" kern="0" dirty="0">
                <a:latin typeface="Times New Roman" pitchFamily="18" charset="0"/>
              </a:rPr>
              <a:t>, </a:t>
            </a:r>
            <a:r>
              <a:rPr lang="zh-CN" altLang="en-US" sz="2800" b="1" kern="0" dirty="0">
                <a:latin typeface="Times New Roman" pitchFamily="18" charset="0"/>
              </a:rPr>
              <a:t>两条平行边构成长度为</a:t>
            </a:r>
            <a:r>
              <a:rPr lang="en-US" altLang="zh-CN" sz="2800" b="1" kern="0" dirty="0">
                <a:latin typeface="Times New Roman" pitchFamily="18" charset="0"/>
              </a:rPr>
              <a:t>2</a:t>
            </a:r>
            <a:r>
              <a:rPr lang="zh-CN" altLang="en-US" sz="2800" b="1" kern="0" dirty="0">
                <a:latin typeface="Times New Roman" pitchFamily="18" charset="0"/>
              </a:rPr>
              <a:t>的圈</a:t>
            </a:r>
            <a:r>
              <a:rPr lang="en-US" altLang="zh-CN" sz="2800" b="1" kern="0" dirty="0">
                <a:latin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800" b="1" kern="0" dirty="0">
                <a:latin typeface="Times New Roman" pitchFamily="18" charset="0"/>
              </a:rPr>
              <a:t>在</a:t>
            </a:r>
            <a:r>
              <a:rPr lang="zh-CN" altLang="en-US" sz="2800" b="1" kern="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有向图</a:t>
            </a:r>
            <a:r>
              <a:rPr lang="zh-CN" altLang="en-US" sz="2800" b="1" kern="0" dirty="0">
                <a:latin typeface="Times New Roman" pitchFamily="18" charset="0"/>
              </a:rPr>
              <a:t>中，环是长度为</a:t>
            </a:r>
            <a:r>
              <a:rPr lang="en-US" altLang="zh-CN" sz="2800" b="1" kern="0" dirty="0">
                <a:latin typeface="Times New Roman" pitchFamily="18" charset="0"/>
              </a:rPr>
              <a:t>1</a:t>
            </a:r>
            <a:r>
              <a:rPr lang="zh-CN" altLang="en-US" sz="2800" b="1" kern="0" dirty="0">
                <a:latin typeface="Times New Roman" pitchFamily="18" charset="0"/>
              </a:rPr>
              <a:t>的圈</a:t>
            </a:r>
            <a:r>
              <a:rPr lang="en-US" altLang="zh-CN" sz="2800" b="1" kern="0" dirty="0">
                <a:latin typeface="Times New Roman" pitchFamily="18" charset="0"/>
              </a:rPr>
              <a:t>, </a:t>
            </a:r>
            <a:r>
              <a:rPr lang="zh-CN" altLang="en-US" sz="2800" b="1" kern="0" dirty="0">
                <a:latin typeface="Times New Roman" pitchFamily="18" charset="0"/>
              </a:rPr>
              <a:t>两条方向相反边构成长度为</a:t>
            </a:r>
            <a:r>
              <a:rPr lang="en-US" altLang="zh-CN" sz="2800" b="1" kern="0" dirty="0">
                <a:latin typeface="Times New Roman" pitchFamily="18" charset="0"/>
              </a:rPr>
              <a:t>2</a:t>
            </a:r>
            <a:r>
              <a:rPr lang="zh-CN" altLang="en-US" sz="2800" b="1" kern="0" dirty="0">
                <a:latin typeface="Times New Roman" pitchFamily="18" charset="0"/>
              </a:rPr>
              <a:t>的圈</a:t>
            </a:r>
            <a:r>
              <a:rPr lang="en-US" altLang="zh-CN" sz="2800" b="1" kern="0" dirty="0">
                <a:latin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800" b="1" kern="0" dirty="0">
                <a:latin typeface="Times New Roman" pitchFamily="18" charset="0"/>
              </a:rPr>
              <a:t>初级通路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zh-CN" altLang="en-US" sz="2800" b="1" kern="0" dirty="0">
                <a:latin typeface="Times New Roman" pitchFamily="18" charset="0"/>
              </a:rPr>
              <a:t>回路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zh-CN" altLang="en-US" sz="2800" b="1" kern="0" dirty="0">
                <a:latin typeface="Times New Roman" pitchFamily="18" charset="0"/>
              </a:rPr>
              <a:t>是简单通路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zh-CN" altLang="en-US" sz="2800" b="1" kern="0" dirty="0">
                <a:latin typeface="Times New Roman" pitchFamily="18" charset="0"/>
              </a:rPr>
              <a:t>回路</a:t>
            </a:r>
            <a:r>
              <a:rPr lang="en-US" altLang="zh-CN" sz="2800" b="1" kern="0" dirty="0">
                <a:latin typeface="Times New Roman" pitchFamily="18" charset="0"/>
              </a:rPr>
              <a:t>)</a:t>
            </a:r>
            <a:r>
              <a:rPr lang="zh-CN" altLang="en-US" sz="2800" b="1" kern="0" dirty="0">
                <a:latin typeface="Times New Roman" pitchFamily="18" charset="0"/>
              </a:rPr>
              <a:t>，反之不真。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EC6E97-1A35-483D-9FE8-CA3E60BDD3E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通路与回路</a:t>
            </a:r>
            <a:r>
              <a:rPr lang="en-US" altLang="zh-CN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  <a:r>
              <a:rPr lang="en-US" altLang="zh-CN" sz="4000" b="1" dirty="0">
                <a:latin typeface="宋体" charset="-122"/>
              </a:rPr>
              <a:t> 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1215"/>
            <a:ext cx="8229600" cy="5113337"/>
          </a:xfrm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latin typeface="Times New Roman" panose="02020603050405020304" pitchFamily="18" charset="0"/>
              </a:rPr>
              <a:t>  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中，若从顶点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）存在通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路，则从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存在长度小于等于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通路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推论</a:t>
            </a:r>
            <a:r>
              <a:rPr lang="zh-CN" altLang="en-US" sz="2800" b="1" dirty="0">
                <a:latin typeface="Times New Roman" panose="02020603050405020304" pitchFamily="18" charset="0"/>
              </a:rPr>
              <a:t>  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中，若从顶点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）存在通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路，则从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存在长度小于等于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初级通路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9960" y="3717032"/>
            <a:ext cx="8229600" cy="216024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  在一个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阶图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G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中，若存在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kern="0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到自身的回路，则一定存在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kern="0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到自身长度小于等于</a:t>
            </a:r>
            <a:r>
              <a:rPr lang="en-US" altLang="zh-CN" sz="2800" b="1" i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回路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。</a:t>
            </a:r>
            <a:endParaRPr lang="en-US" altLang="zh-CN" sz="2800" b="1" kern="0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推论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  在一个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阶图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G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中，若存在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kern="0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到自身的简单回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</a:rPr>
              <a:t>路，则一定存在长度小于等于</a:t>
            </a:r>
            <a:r>
              <a:rPr lang="en-US" altLang="zh-CN" sz="2800" b="1" i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初级回路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4DB3FE-F769-4F8A-80C7-EF7681C76ED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8619" y="100014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无向图的连通性</a:t>
            </a:r>
            <a:r>
              <a:rPr lang="zh-CN" altLang="en-US" sz="4000" b="1" dirty="0">
                <a:latin typeface="宋体" charset="-122"/>
              </a:rPr>
              <a:t> 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67" y="1365251"/>
            <a:ext cx="8870503" cy="2832100"/>
          </a:xfrm>
        </p:spPr>
        <p:txBody>
          <a:bodyPr/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连通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之间有通路。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规定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与自身总连通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连通关系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上的等价关系。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连通图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平凡图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或者任意两点都连通的图。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连通分支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关于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的等价类的导出子图。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68613" name="Group 96"/>
          <p:cNvGrpSpPr>
            <a:grpSpLocks/>
          </p:cNvGrpSpPr>
          <p:nvPr/>
        </p:nvGrpSpPr>
        <p:grpSpPr bwMode="auto">
          <a:xfrm>
            <a:off x="611188" y="4554538"/>
            <a:ext cx="7239000" cy="1447800"/>
            <a:chOff x="768" y="2592"/>
            <a:chExt cx="4560" cy="912"/>
          </a:xfrm>
        </p:grpSpPr>
        <p:sp>
          <p:nvSpPr>
            <p:cNvPr id="68614" name="Oval 28"/>
            <p:cNvSpPr>
              <a:spLocks noChangeAspect="1" noChangeArrowheads="1"/>
            </p:cNvSpPr>
            <p:nvPr/>
          </p:nvSpPr>
          <p:spPr bwMode="auto">
            <a:xfrm>
              <a:off x="4176" y="2880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15" name="Oval 29"/>
            <p:cNvSpPr>
              <a:spLocks noChangeAspect="1" noChangeArrowheads="1"/>
            </p:cNvSpPr>
            <p:nvPr/>
          </p:nvSpPr>
          <p:spPr bwMode="auto">
            <a:xfrm>
              <a:off x="5040" y="3360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16" name="Oval 30"/>
            <p:cNvSpPr>
              <a:spLocks noChangeAspect="1" noChangeArrowheads="1"/>
            </p:cNvSpPr>
            <p:nvPr/>
          </p:nvSpPr>
          <p:spPr bwMode="auto">
            <a:xfrm>
              <a:off x="5040" y="2880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17" name="Oval 31"/>
            <p:cNvSpPr>
              <a:spLocks noChangeAspect="1" noChangeArrowheads="1"/>
            </p:cNvSpPr>
            <p:nvPr/>
          </p:nvSpPr>
          <p:spPr bwMode="auto">
            <a:xfrm>
              <a:off x="4176" y="3360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18" name="Line 32"/>
            <p:cNvSpPr>
              <a:spLocks noChangeShapeType="1"/>
            </p:cNvSpPr>
            <p:nvPr/>
          </p:nvSpPr>
          <p:spPr bwMode="auto">
            <a:xfrm>
              <a:off x="4272" y="2928"/>
              <a:ext cx="81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19" name="Line 33"/>
            <p:cNvSpPr>
              <a:spLocks noChangeShapeType="1"/>
            </p:cNvSpPr>
            <p:nvPr/>
          </p:nvSpPr>
          <p:spPr bwMode="auto">
            <a:xfrm flipV="1">
              <a:off x="4224" y="2688"/>
              <a:ext cx="480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20" name="Line 34"/>
            <p:cNvSpPr>
              <a:spLocks noChangeShapeType="1"/>
            </p:cNvSpPr>
            <p:nvPr/>
          </p:nvSpPr>
          <p:spPr bwMode="auto">
            <a:xfrm flipH="1" flipV="1">
              <a:off x="4704" y="2688"/>
              <a:ext cx="384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21" name="Line 35"/>
            <p:cNvSpPr>
              <a:spLocks noChangeShapeType="1"/>
            </p:cNvSpPr>
            <p:nvPr/>
          </p:nvSpPr>
          <p:spPr bwMode="auto">
            <a:xfrm>
              <a:off x="5088" y="2928"/>
              <a:ext cx="0" cy="4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22" name="Line 36"/>
            <p:cNvSpPr>
              <a:spLocks noChangeShapeType="1"/>
            </p:cNvSpPr>
            <p:nvPr/>
          </p:nvSpPr>
          <p:spPr bwMode="auto">
            <a:xfrm>
              <a:off x="4272" y="3408"/>
              <a:ext cx="81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23" name="Line 37"/>
            <p:cNvSpPr>
              <a:spLocks noChangeShapeType="1"/>
            </p:cNvSpPr>
            <p:nvPr/>
          </p:nvSpPr>
          <p:spPr bwMode="auto">
            <a:xfrm>
              <a:off x="4224" y="2928"/>
              <a:ext cx="0" cy="4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24" name="Oval 38"/>
            <p:cNvSpPr>
              <a:spLocks noChangeAspect="1" noChangeArrowheads="1"/>
            </p:cNvSpPr>
            <p:nvPr/>
          </p:nvSpPr>
          <p:spPr bwMode="auto">
            <a:xfrm>
              <a:off x="4656" y="2640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25" name="Line 41"/>
            <p:cNvSpPr>
              <a:spLocks noChangeShapeType="1"/>
            </p:cNvSpPr>
            <p:nvPr/>
          </p:nvSpPr>
          <p:spPr bwMode="auto">
            <a:xfrm>
              <a:off x="4224" y="2928"/>
              <a:ext cx="864" cy="48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26" name="AutoShape 51"/>
            <p:cNvSpPr>
              <a:spLocks noChangeArrowheads="1"/>
            </p:cNvSpPr>
            <p:nvPr/>
          </p:nvSpPr>
          <p:spPr bwMode="auto">
            <a:xfrm>
              <a:off x="864" y="2736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27" name="Line 54"/>
            <p:cNvSpPr>
              <a:spLocks noChangeShapeType="1"/>
            </p:cNvSpPr>
            <p:nvPr/>
          </p:nvSpPr>
          <p:spPr bwMode="auto">
            <a:xfrm flipH="1">
              <a:off x="1680" y="2784"/>
              <a:ext cx="192" cy="43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28" name="Line 55"/>
            <p:cNvSpPr>
              <a:spLocks noChangeShapeType="1"/>
            </p:cNvSpPr>
            <p:nvPr/>
          </p:nvSpPr>
          <p:spPr bwMode="auto">
            <a:xfrm>
              <a:off x="1872" y="2784"/>
              <a:ext cx="192" cy="52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29" name="Oval 57"/>
            <p:cNvSpPr>
              <a:spLocks noChangeAspect="1" noChangeArrowheads="1"/>
            </p:cNvSpPr>
            <p:nvPr/>
          </p:nvSpPr>
          <p:spPr bwMode="auto">
            <a:xfrm>
              <a:off x="1152" y="2688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30" name="Oval 58"/>
            <p:cNvSpPr>
              <a:spLocks noChangeAspect="1" noChangeArrowheads="1"/>
            </p:cNvSpPr>
            <p:nvPr/>
          </p:nvSpPr>
          <p:spPr bwMode="auto">
            <a:xfrm>
              <a:off x="864" y="3264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31" name="Oval 59"/>
            <p:cNvSpPr>
              <a:spLocks noChangeAspect="1" noChangeArrowheads="1"/>
            </p:cNvSpPr>
            <p:nvPr/>
          </p:nvSpPr>
          <p:spPr bwMode="auto">
            <a:xfrm>
              <a:off x="1440" y="3264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32" name="Oval 60"/>
            <p:cNvSpPr>
              <a:spLocks noChangeAspect="1" noChangeArrowheads="1"/>
            </p:cNvSpPr>
            <p:nvPr/>
          </p:nvSpPr>
          <p:spPr bwMode="auto">
            <a:xfrm>
              <a:off x="1632" y="3168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33" name="Oval 61"/>
            <p:cNvSpPr>
              <a:spLocks noChangeAspect="1" noChangeArrowheads="1"/>
            </p:cNvSpPr>
            <p:nvPr/>
          </p:nvSpPr>
          <p:spPr bwMode="auto">
            <a:xfrm>
              <a:off x="2016" y="3264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34" name="Oval 62"/>
            <p:cNvSpPr>
              <a:spLocks noChangeAspect="1" noChangeArrowheads="1"/>
            </p:cNvSpPr>
            <p:nvPr/>
          </p:nvSpPr>
          <p:spPr bwMode="auto">
            <a:xfrm>
              <a:off x="1824" y="2736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35" name="Rectangle 63"/>
            <p:cNvSpPr>
              <a:spLocks noChangeArrowheads="1"/>
            </p:cNvSpPr>
            <p:nvPr/>
          </p:nvSpPr>
          <p:spPr bwMode="auto">
            <a:xfrm>
              <a:off x="768" y="2592"/>
              <a:ext cx="1440" cy="912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36" name="Rectangle 64"/>
            <p:cNvSpPr>
              <a:spLocks noChangeArrowheads="1"/>
            </p:cNvSpPr>
            <p:nvPr/>
          </p:nvSpPr>
          <p:spPr bwMode="auto">
            <a:xfrm>
              <a:off x="3984" y="2592"/>
              <a:ext cx="1344" cy="912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37" name="AutoShape 75"/>
            <p:cNvSpPr>
              <a:spLocks noChangeArrowheads="1"/>
            </p:cNvSpPr>
            <p:nvPr/>
          </p:nvSpPr>
          <p:spPr bwMode="auto">
            <a:xfrm rot="10800000">
              <a:off x="2544" y="2736"/>
              <a:ext cx="576" cy="57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38" name="Oval 78"/>
            <p:cNvSpPr>
              <a:spLocks noChangeAspect="1" noChangeArrowheads="1"/>
            </p:cNvSpPr>
            <p:nvPr/>
          </p:nvSpPr>
          <p:spPr bwMode="auto">
            <a:xfrm>
              <a:off x="3072" y="2688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39" name="Oval 79"/>
            <p:cNvSpPr>
              <a:spLocks noChangeAspect="1" noChangeArrowheads="1"/>
            </p:cNvSpPr>
            <p:nvPr/>
          </p:nvSpPr>
          <p:spPr bwMode="auto">
            <a:xfrm>
              <a:off x="2496" y="2688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40" name="Oval 80"/>
            <p:cNvSpPr>
              <a:spLocks noChangeAspect="1" noChangeArrowheads="1"/>
            </p:cNvSpPr>
            <p:nvPr/>
          </p:nvSpPr>
          <p:spPr bwMode="auto">
            <a:xfrm>
              <a:off x="2784" y="3264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41" name="Oval 81"/>
            <p:cNvSpPr>
              <a:spLocks noChangeAspect="1" noChangeArrowheads="1"/>
            </p:cNvSpPr>
            <p:nvPr/>
          </p:nvSpPr>
          <p:spPr bwMode="auto">
            <a:xfrm>
              <a:off x="3168" y="3024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42" name="Rectangle 84"/>
            <p:cNvSpPr>
              <a:spLocks noChangeArrowheads="1"/>
            </p:cNvSpPr>
            <p:nvPr/>
          </p:nvSpPr>
          <p:spPr bwMode="auto">
            <a:xfrm>
              <a:off x="2400" y="2592"/>
              <a:ext cx="1392" cy="912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43" name="Oval 86"/>
            <p:cNvSpPr>
              <a:spLocks noChangeArrowheads="1"/>
            </p:cNvSpPr>
            <p:nvPr/>
          </p:nvSpPr>
          <p:spPr bwMode="auto">
            <a:xfrm>
              <a:off x="2592" y="2688"/>
              <a:ext cx="528" cy="96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44" name="Line 87"/>
            <p:cNvSpPr>
              <a:spLocks noChangeShapeType="1"/>
            </p:cNvSpPr>
            <p:nvPr/>
          </p:nvSpPr>
          <p:spPr bwMode="auto">
            <a:xfrm>
              <a:off x="2592" y="2736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45" name="AutoShape 88"/>
            <p:cNvSpPr>
              <a:spLocks noChangeArrowheads="1"/>
            </p:cNvSpPr>
            <p:nvPr/>
          </p:nvSpPr>
          <p:spPr bwMode="auto">
            <a:xfrm>
              <a:off x="3216" y="2784"/>
              <a:ext cx="432" cy="576"/>
            </a:xfrm>
            <a:prstGeom prst="diamond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46" name="Line 89"/>
            <p:cNvSpPr>
              <a:spLocks noChangeShapeType="1"/>
            </p:cNvSpPr>
            <p:nvPr/>
          </p:nvSpPr>
          <p:spPr bwMode="auto">
            <a:xfrm>
              <a:off x="3216" y="3072"/>
              <a:ext cx="43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47" name="Line 91"/>
            <p:cNvSpPr>
              <a:spLocks noChangeShapeType="1"/>
            </p:cNvSpPr>
            <p:nvPr/>
          </p:nvSpPr>
          <p:spPr bwMode="auto">
            <a:xfrm>
              <a:off x="3456" y="2832"/>
              <a:ext cx="144" cy="19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48" name="Line 92"/>
            <p:cNvSpPr>
              <a:spLocks noChangeShapeType="1"/>
            </p:cNvSpPr>
            <p:nvPr/>
          </p:nvSpPr>
          <p:spPr bwMode="auto">
            <a:xfrm flipH="1">
              <a:off x="3456" y="3120"/>
              <a:ext cx="144" cy="24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49" name="Rectangle 93"/>
            <p:cNvSpPr>
              <a:spLocks noChangeArrowheads="1"/>
            </p:cNvSpPr>
            <p:nvPr/>
          </p:nvSpPr>
          <p:spPr bwMode="auto">
            <a:xfrm>
              <a:off x="3456" y="2832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50" name="Oval 83"/>
            <p:cNvSpPr>
              <a:spLocks noChangeAspect="1" noChangeArrowheads="1"/>
            </p:cNvSpPr>
            <p:nvPr/>
          </p:nvSpPr>
          <p:spPr bwMode="auto">
            <a:xfrm>
              <a:off x="3408" y="2736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51" name="Oval 82"/>
            <p:cNvSpPr>
              <a:spLocks noChangeAspect="1" noChangeArrowheads="1"/>
            </p:cNvSpPr>
            <p:nvPr/>
          </p:nvSpPr>
          <p:spPr bwMode="auto">
            <a:xfrm>
              <a:off x="3360" y="3312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52" name="Oval 90"/>
            <p:cNvSpPr>
              <a:spLocks noChangeAspect="1" noChangeArrowheads="1"/>
            </p:cNvSpPr>
            <p:nvPr/>
          </p:nvSpPr>
          <p:spPr bwMode="auto">
            <a:xfrm>
              <a:off x="3552" y="3024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8653" name="Oval 94"/>
            <p:cNvSpPr>
              <a:spLocks noChangeAspect="1" noChangeArrowheads="1"/>
            </p:cNvSpPr>
            <p:nvPr/>
          </p:nvSpPr>
          <p:spPr bwMode="auto">
            <a:xfrm>
              <a:off x="3024" y="3264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807B16-457C-4AAE-9F18-D642BD2BB305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5212" y="116632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无向图的连通性</a:t>
            </a:r>
            <a:r>
              <a:rPr lang="zh-CN" altLang="en-US" sz="4000" b="1" dirty="0">
                <a:latin typeface="宋体" charset="-122"/>
              </a:rPr>
              <a:t> 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7950"/>
            <a:ext cx="8036322" cy="5327650"/>
          </a:xfrm>
        </p:spPr>
        <p:txBody>
          <a:bodyPr/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,…,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],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], 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的连通分支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其个数记作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是连通图 </a:t>
            </a:r>
            <a:r>
              <a:rPr lang="zh-CN" altLang="en-US" sz="2800" b="1" dirty="0">
                <a:solidFill>
                  <a:srgbClr val="3366CC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)=1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；</a:t>
            </a:r>
            <a:endParaRPr lang="en-US" altLang="zh-CN" sz="2800" b="1" dirty="0">
              <a:solidFill>
                <a:srgbClr val="3366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若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)≥2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一定是非连通的。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0036A5-9E4C-41FE-87D1-ECE438F665DB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74625"/>
            <a:ext cx="8002587" cy="795338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有向图的连通性</a:t>
            </a:r>
            <a:r>
              <a:rPr lang="zh-CN" altLang="en-US" sz="4000" b="1">
                <a:latin typeface="宋体" charset="-122"/>
              </a:rPr>
              <a:t>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40768"/>
            <a:ext cx="8229600" cy="4724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可达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有通路。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规定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</a:rPr>
              <a:t>到自身总是可达的，可达具有自反性和传递性。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强连通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相互可达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单向连通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</a:rPr>
              <a:t>可达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可达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弱连通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连通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基图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为无向连通图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强连通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单向连通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弱连通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C7D16B-9E18-4582-B5A4-7DCA113AC39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88913"/>
            <a:ext cx="8002587" cy="795337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有向图的连通性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  <a:r>
              <a:rPr lang="en-US" altLang="zh-CN" sz="4000" b="1" dirty="0">
                <a:latin typeface="宋体" charset="-122"/>
              </a:rPr>
              <a:t> </a:t>
            </a:r>
          </a:p>
        </p:txBody>
      </p:sp>
      <p:pic>
        <p:nvPicPr>
          <p:cNvPr id="73732" name="Picture 4" descr="14-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3"/>
          <a:stretch>
            <a:fillRect/>
          </a:stretch>
        </p:blipFill>
        <p:spPr bwMode="auto">
          <a:xfrm>
            <a:off x="990600" y="2419933"/>
            <a:ext cx="63373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366466" y="3692947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923928" y="3648497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6516316" y="3600872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581819" y="1523578"/>
            <a:ext cx="6840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判断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下列有向图的连通性</a:t>
            </a:r>
            <a:endParaRPr lang="zh-CN" altLang="en-US" sz="1800" dirty="0">
              <a:solidFill>
                <a:schemeClr val="bg2"/>
              </a:solidFill>
            </a:endParaRP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1052240" y="4610521"/>
            <a:ext cx="711497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(1)</a:t>
            </a:r>
            <a:r>
              <a:rPr lang="zh-CN" altLang="en-US" sz="2800" b="1" dirty="0">
                <a:solidFill>
                  <a:schemeClr val="bg2"/>
                </a:solidFill>
              </a:rPr>
              <a:t>强连通</a:t>
            </a:r>
            <a:r>
              <a:rPr lang="en-US" altLang="zh-CN" sz="2800" b="1" dirty="0">
                <a:solidFill>
                  <a:schemeClr val="bg2"/>
                </a:solidFill>
              </a:rPr>
              <a:t>         (2)</a:t>
            </a:r>
            <a:r>
              <a:rPr lang="zh-CN" altLang="en-US" sz="2800" b="1" dirty="0">
                <a:solidFill>
                  <a:schemeClr val="bg2"/>
                </a:solidFill>
              </a:rPr>
              <a:t>单连通</a:t>
            </a:r>
            <a:r>
              <a:rPr lang="en-US" altLang="zh-CN" sz="2800" b="1" dirty="0">
                <a:solidFill>
                  <a:schemeClr val="bg2"/>
                </a:solidFill>
              </a:rPr>
              <a:t>          (3) </a:t>
            </a:r>
            <a:r>
              <a:rPr lang="zh-CN" altLang="en-US" sz="2800" b="1" dirty="0">
                <a:solidFill>
                  <a:schemeClr val="bg2"/>
                </a:solidFill>
              </a:rPr>
              <a:t>弱连通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7B71F8-21C1-4D67-9009-41C932B80C3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64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点割集</a:t>
            </a:r>
            <a:r>
              <a:rPr lang="zh-CN" altLang="en-US" sz="4000" b="1" dirty="0">
                <a:latin typeface="宋体" charset="-122"/>
              </a:rPr>
              <a:t> 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108" y="1345134"/>
            <a:ext cx="8686800" cy="2015554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 err="1">
                <a:latin typeface="Times New Roman" pitchFamily="18" charset="0"/>
              </a:rPr>
              <a:t>G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dirty="0" err="1">
                <a:latin typeface="Times New Roman" pitchFamily="18" charset="0"/>
              </a:rPr>
              <a:t>v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</a:rPr>
              <a:t>从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zh-CN" altLang="en-US" sz="2800" b="1" dirty="0">
                <a:latin typeface="Times New Roman" pitchFamily="18" charset="0"/>
              </a:rPr>
              <a:t>中删除</a:t>
            </a:r>
            <a:r>
              <a:rPr lang="en-US" altLang="zh-CN" sz="2800" b="1" i="1" dirty="0">
                <a:latin typeface="Times New Roman" pitchFamily="18" charset="0"/>
              </a:rPr>
              <a:t>v</a:t>
            </a:r>
            <a:r>
              <a:rPr lang="zh-CN" altLang="en-US" sz="2800" b="1" dirty="0">
                <a:latin typeface="Times New Roman" pitchFamily="18" charset="0"/>
              </a:rPr>
              <a:t>及关联的边。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  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dirty="0">
                <a:latin typeface="Times New Roman" pitchFamily="18" charset="0"/>
              </a:rPr>
              <a:t>V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</a:rPr>
              <a:t>从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zh-CN" altLang="en-US" sz="2800" b="1" dirty="0">
                <a:latin typeface="Times New Roman" pitchFamily="18" charset="0"/>
              </a:rPr>
              <a:t>中删除</a:t>
            </a:r>
            <a:r>
              <a:rPr lang="en-US" altLang="zh-CN" sz="2800" b="1" i="1" dirty="0">
                <a:latin typeface="Times New Roman" pitchFamily="18" charset="0"/>
              </a:rPr>
              <a:t>V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dirty="0">
                <a:latin typeface="Times New Roman" pitchFamily="18" charset="0"/>
              </a:rPr>
              <a:t>中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所有的顶点及关联的边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  </a:t>
            </a:r>
            <a:r>
              <a:rPr lang="en-US" altLang="zh-CN" sz="2800" b="1" i="1" dirty="0" err="1">
                <a:latin typeface="Times New Roman" pitchFamily="18" charset="0"/>
              </a:rPr>
              <a:t>G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dirty="0" err="1">
                <a:latin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</a:rPr>
              <a:t> : </a:t>
            </a:r>
            <a:r>
              <a:rPr lang="zh-CN" altLang="en-US" sz="2800" b="1" dirty="0">
                <a:latin typeface="Times New Roman" pitchFamily="18" charset="0"/>
              </a:rPr>
              <a:t>从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zh-CN" altLang="en-US" sz="2800" b="1" dirty="0">
                <a:latin typeface="Times New Roman" pitchFamily="18" charset="0"/>
              </a:rPr>
              <a:t>中删除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zh-CN" altLang="en-US" sz="2800" b="1" i="1" dirty="0">
                <a:latin typeface="Times New Roman" pitchFamily="18" charset="0"/>
              </a:rPr>
              <a:t>。</a:t>
            </a:r>
            <a:endParaRPr lang="zh-CN" altLang="en-US" sz="2800" b="1" dirty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  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dirty="0">
                <a:latin typeface="Times New Roman" pitchFamily="18" charset="0"/>
              </a:rPr>
              <a:t>E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</a:rPr>
              <a:t>从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zh-CN" altLang="en-US" sz="2800" b="1" dirty="0">
                <a:latin typeface="Times New Roman" pitchFamily="18" charset="0"/>
              </a:rPr>
              <a:t>中删除</a:t>
            </a:r>
            <a:r>
              <a:rPr lang="en-US" altLang="zh-CN" sz="2800" b="1" i="1" dirty="0">
                <a:latin typeface="Times New Roman" pitchFamily="18" charset="0"/>
              </a:rPr>
              <a:t>E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dirty="0">
                <a:latin typeface="Times New Roman" pitchFamily="18" charset="0"/>
              </a:rPr>
              <a:t>中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所有边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7152" y="3526582"/>
            <a:ext cx="829964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sz="2800" b="1" kern="0" dirty="0">
                <a:latin typeface="Times New Roman" pitchFamily="18" charset="0"/>
              </a:rPr>
              <a:t> 设无向图</a:t>
            </a:r>
            <a:r>
              <a:rPr lang="en-US" altLang="zh-CN" sz="2800" b="1" i="1" kern="0" dirty="0">
                <a:latin typeface="Times New Roman" pitchFamily="18" charset="0"/>
              </a:rPr>
              <a:t>G</a:t>
            </a:r>
            <a:r>
              <a:rPr lang="en-US" altLang="zh-CN" sz="2800" b="1" kern="0" dirty="0">
                <a:latin typeface="Times New Roman" pitchFamily="18" charset="0"/>
              </a:rPr>
              <a:t>=&lt;</a:t>
            </a:r>
            <a:r>
              <a:rPr lang="en-US" altLang="zh-CN" sz="2800" b="1" i="1" kern="0" dirty="0">
                <a:latin typeface="Times New Roman" pitchFamily="18" charset="0"/>
              </a:rPr>
              <a:t>V</a:t>
            </a:r>
            <a:r>
              <a:rPr lang="en-US" altLang="zh-CN" sz="2800" b="1" kern="0" dirty="0">
                <a:latin typeface="Times New Roman" pitchFamily="18" charset="0"/>
              </a:rPr>
              <a:t>, </a:t>
            </a:r>
            <a:r>
              <a:rPr lang="en-US" altLang="zh-CN" sz="2800" b="1" i="1" kern="0" dirty="0">
                <a:latin typeface="Times New Roman" pitchFamily="18" charset="0"/>
              </a:rPr>
              <a:t>E</a:t>
            </a:r>
            <a:r>
              <a:rPr lang="en-US" altLang="zh-CN" sz="2800" b="1" kern="0" dirty="0">
                <a:latin typeface="Times New Roman" pitchFamily="18" charset="0"/>
              </a:rPr>
              <a:t>&gt;, </a:t>
            </a:r>
            <a:r>
              <a:rPr lang="zh-CN" altLang="en-US" sz="2800" b="1" kern="0" dirty="0">
                <a:latin typeface="Times New Roman" pitchFamily="18" charset="0"/>
              </a:rPr>
              <a:t>如果存在顶点子集</a:t>
            </a:r>
            <a:r>
              <a:rPr lang="en-US" altLang="zh-CN" sz="2800" b="1" i="1" kern="0" dirty="0">
                <a:latin typeface="Times New Roman" pitchFamily="18" charset="0"/>
              </a:rPr>
              <a:t>V 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</a:t>
            </a:r>
            <a:r>
              <a:rPr lang="en-US" altLang="zh-CN" sz="2800" b="1" i="1" kern="0" dirty="0">
                <a:latin typeface="Times New Roman" pitchFamily="18" charset="0"/>
              </a:rPr>
              <a:t>V, 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</a:rPr>
              <a:t>     </a:t>
            </a:r>
            <a:r>
              <a:rPr lang="zh-CN" altLang="en-US" sz="2800" b="1" kern="0" dirty="0">
                <a:latin typeface="Times New Roman" pitchFamily="18" charset="0"/>
              </a:rPr>
              <a:t>使</a:t>
            </a:r>
            <a:r>
              <a:rPr lang="en-US" altLang="zh-CN" sz="2800" b="1" i="1" kern="0" dirty="0">
                <a:latin typeface="Times New Roman" pitchFamily="18" charset="0"/>
              </a:rPr>
              <a:t>p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G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latin typeface="Times New Roman" pitchFamily="18" charset="0"/>
              </a:rPr>
              <a:t>V 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800" b="1" kern="0" dirty="0">
                <a:latin typeface="Times New Roman" pitchFamily="18" charset="0"/>
              </a:rPr>
              <a:t>)&gt;</a:t>
            </a:r>
            <a:r>
              <a:rPr lang="en-US" altLang="zh-CN" sz="2800" b="1" i="1" kern="0" dirty="0">
                <a:latin typeface="Times New Roman" pitchFamily="18" charset="0"/>
              </a:rPr>
              <a:t>p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G</a:t>
            </a:r>
            <a:r>
              <a:rPr lang="en-US" altLang="zh-CN" sz="2800" b="1" kern="0" dirty="0">
                <a:latin typeface="Times New Roman" pitchFamily="18" charset="0"/>
              </a:rPr>
              <a:t>), </a:t>
            </a:r>
            <a:r>
              <a:rPr lang="zh-CN" altLang="en-US" sz="2800" b="1" kern="0" dirty="0">
                <a:latin typeface="Times New Roman" pitchFamily="18" charset="0"/>
              </a:rPr>
              <a:t>而且删除</a:t>
            </a:r>
            <a:r>
              <a:rPr lang="en-US" altLang="zh-CN" sz="2800" b="1" i="1" kern="0" dirty="0">
                <a:latin typeface="Times New Roman" pitchFamily="18" charset="0"/>
              </a:rPr>
              <a:t>V 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kern="0" dirty="0">
                <a:latin typeface="Times New Roman" pitchFamily="18" charset="0"/>
              </a:rPr>
              <a:t>的任何真子集</a:t>
            </a:r>
            <a:r>
              <a:rPr lang="en-US" altLang="zh-CN" sz="2800" b="1" i="1" kern="0" dirty="0">
                <a:latin typeface="Times New Roman" pitchFamily="18" charset="0"/>
                <a:sym typeface="Symbol" pitchFamily="18" charset="2"/>
              </a:rPr>
              <a:t>V </a:t>
            </a:r>
            <a:r>
              <a:rPr lang="en-US" altLang="zh-CN" sz="2800" b="1" kern="0" dirty="0">
                <a:cs typeface="Times New Roman" pitchFamily="18" charset="0"/>
                <a:sym typeface="Symbol" pitchFamily="18" charset="2"/>
              </a:rPr>
              <a:t></a:t>
            </a:r>
            <a:r>
              <a:rPr lang="zh-CN" altLang="en-US" sz="2800" b="1" kern="0" dirty="0">
                <a:latin typeface="Times New Roman" pitchFamily="18" charset="0"/>
              </a:rPr>
              <a:t>后</a:t>
            </a: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itchFamily="18" charset="0"/>
              </a:rPr>
              <a:t>  （</a:t>
            </a:r>
            <a:r>
              <a:rPr lang="zh-CN" altLang="en-US" sz="2800" b="1" kern="0" dirty="0">
                <a:sym typeface="Symbol" pitchFamily="18" charset="2"/>
              </a:rPr>
              <a:t> </a:t>
            </a:r>
            <a:r>
              <a:rPr lang="en-US" altLang="zh-CN" sz="2800" b="1" i="1" kern="0" dirty="0">
                <a:latin typeface="Times New Roman" pitchFamily="18" charset="0"/>
                <a:sym typeface="Symbol" pitchFamily="18" charset="2"/>
              </a:rPr>
              <a:t>V </a:t>
            </a:r>
            <a:r>
              <a:rPr lang="en-US" altLang="zh-CN" sz="2800" b="1" kern="0" dirty="0">
                <a:cs typeface="Times New Roman" pitchFamily="18" charset="0"/>
                <a:sym typeface="Symbol" pitchFamily="18" charset="2"/>
              </a:rPr>
              <a:t>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zh-CN" sz="2800" b="1" i="1" kern="0" dirty="0">
                <a:latin typeface="Times New Roman" pitchFamily="18" charset="0"/>
              </a:rPr>
              <a:t>V </a:t>
            </a:r>
            <a:r>
              <a:rPr lang="en-US" altLang="zh-CN" sz="2800" b="1" kern="0" dirty="0"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kern="0" dirty="0">
                <a:latin typeface="Times New Roman" pitchFamily="18" charset="0"/>
                <a:sym typeface="Symbol" pitchFamily="18" charset="2"/>
              </a:rPr>
              <a:t>），</a:t>
            </a:r>
            <a:r>
              <a:rPr lang="en-US" altLang="zh-CN" sz="2800" b="1" i="1" kern="0" dirty="0">
                <a:latin typeface="Times New Roman" pitchFamily="18" charset="0"/>
              </a:rPr>
              <a:t>p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G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latin typeface="Times New Roman" pitchFamily="18" charset="0"/>
              </a:rPr>
              <a:t>V 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</a:t>
            </a:r>
            <a:r>
              <a:rPr lang="en-US" altLang="zh-CN" sz="2800" b="1" kern="0" dirty="0">
                <a:latin typeface="Times New Roman" pitchFamily="18" charset="0"/>
              </a:rPr>
              <a:t>)=</a:t>
            </a:r>
            <a:r>
              <a:rPr lang="en-US" altLang="zh-CN" sz="2800" b="1" i="1" kern="0" dirty="0">
                <a:latin typeface="Times New Roman" pitchFamily="18" charset="0"/>
              </a:rPr>
              <a:t>p</a:t>
            </a:r>
            <a:r>
              <a:rPr lang="en-US" altLang="zh-CN" sz="2800" b="1" kern="0" dirty="0">
                <a:latin typeface="Times New Roman" pitchFamily="18" charset="0"/>
              </a:rPr>
              <a:t>(</a:t>
            </a:r>
            <a:r>
              <a:rPr lang="en-US" altLang="zh-CN" sz="2800" b="1" i="1" kern="0" dirty="0">
                <a:latin typeface="Times New Roman" pitchFamily="18" charset="0"/>
              </a:rPr>
              <a:t>G</a:t>
            </a:r>
            <a:r>
              <a:rPr lang="en-US" altLang="zh-CN" sz="2800" b="1" kern="0" dirty="0">
                <a:latin typeface="Times New Roman" pitchFamily="18" charset="0"/>
              </a:rPr>
              <a:t>), </a:t>
            </a:r>
            <a:r>
              <a:rPr lang="zh-CN" altLang="en-US" sz="2800" b="1" kern="0" dirty="0">
                <a:latin typeface="Times New Roman" pitchFamily="18" charset="0"/>
              </a:rPr>
              <a:t>则称</a:t>
            </a:r>
            <a:r>
              <a:rPr lang="en-US" altLang="zh-CN" sz="2800" b="1" i="1" kern="0" dirty="0">
                <a:latin typeface="Times New Roman" pitchFamily="18" charset="0"/>
              </a:rPr>
              <a:t>V </a:t>
            </a:r>
            <a:r>
              <a:rPr lang="en-US" altLang="zh-CN" sz="2800" b="1" kern="0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800" b="1" kern="0" dirty="0">
                <a:latin typeface="Times New Roman" pitchFamily="18" charset="0"/>
              </a:rPr>
              <a:t>为</a:t>
            </a:r>
            <a:r>
              <a:rPr lang="en-US" altLang="zh-CN" sz="2800" b="1" i="1" kern="0" dirty="0">
                <a:latin typeface="Times New Roman" pitchFamily="18" charset="0"/>
              </a:rPr>
              <a:t>G</a:t>
            </a:r>
            <a:r>
              <a:rPr lang="zh-CN" altLang="en-US" sz="2800" b="1" kern="0" dirty="0">
                <a:latin typeface="Times New Roman" pitchFamily="18" charset="0"/>
              </a:rPr>
              <a:t>的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itchFamily="18" charset="0"/>
              </a:rPr>
              <a:t>点割集</a:t>
            </a:r>
            <a:r>
              <a:rPr lang="zh-CN" altLang="en-US" sz="2800" b="1" kern="0" dirty="0">
                <a:latin typeface="Times New Roman" pitchFamily="18" charset="0"/>
              </a:rPr>
              <a:t>。若</a:t>
            </a:r>
            <a:r>
              <a:rPr lang="en-US" altLang="zh-CN" sz="2800" b="1" kern="0" dirty="0">
                <a:latin typeface="Times New Roman" pitchFamily="18" charset="0"/>
              </a:rPr>
              <a:t>{</a:t>
            </a:r>
            <a:r>
              <a:rPr lang="en-US" altLang="zh-CN" sz="2800" b="1" i="1" kern="0" dirty="0">
                <a:latin typeface="Times New Roman" pitchFamily="18" charset="0"/>
              </a:rPr>
              <a:t>v</a:t>
            </a:r>
            <a:r>
              <a:rPr lang="en-US" altLang="zh-CN" sz="2800" b="1" kern="0" dirty="0">
                <a:latin typeface="Times New Roman" pitchFamily="18" charset="0"/>
              </a:rPr>
              <a:t>}</a:t>
            </a:r>
            <a:r>
              <a:rPr lang="zh-CN" altLang="en-US" sz="2800" b="1" kern="0" dirty="0">
                <a:latin typeface="Times New Roman" pitchFamily="18" charset="0"/>
              </a:rPr>
              <a:t>为点割集</a:t>
            </a:r>
            <a:r>
              <a:rPr lang="en-US" altLang="zh-CN" sz="2800" b="1" kern="0" dirty="0">
                <a:latin typeface="Times New Roman" pitchFamily="18" charset="0"/>
              </a:rPr>
              <a:t>, </a:t>
            </a:r>
            <a:r>
              <a:rPr lang="zh-CN" altLang="en-US" sz="2800" b="1" kern="0" dirty="0">
                <a:latin typeface="Times New Roman" pitchFamily="18" charset="0"/>
              </a:rPr>
              <a:t>则称</a:t>
            </a:r>
            <a:r>
              <a:rPr lang="en-US" altLang="zh-CN" sz="2800" b="1" i="1" kern="0" dirty="0">
                <a:latin typeface="Times New Roman" pitchFamily="18" charset="0"/>
              </a:rPr>
              <a:t>v</a:t>
            </a:r>
            <a:r>
              <a:rPr lang="zh-CN" altLang="en-US" sz="2800" b="1" kern="0" dirty="0">
                <a:latin typeface="Times New Roman" pitchFamily="18" charset="0"/>
              </a:rPr>
              <a:t>为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itchFamily="18" charset="0"/>
              </a:rPr>
              <a:t>割点</a:t>
            </a:r>
            <a:r>
              <a:rPr lang="zh-CN" altLang="en-US" sz="2800" b="1" kern="0" dirty="0">
                <a:latin typeface="Times New Roman" pitchFamily="18" charset="0"/>
              </a:rPr>
              <a:t>。</a:t>
            </a:r>
            <a:endParaRPr lang="en-US" altLang="zh-CN" sz="2800" b="1" kern="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7AD34A-DB5B-4A2F-8017-C8B86E1C3773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0193" y="161381"/>
            <a:ext cx="8002588" cy="103981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点割集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9480"/>
            <a:ext cx="8229600" cy="114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是点割集，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是割点。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 {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3399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是点割集吗？ 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3589338" y="2944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77830" name="Picture 6" descr="14-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01"/>
          <a:stretch>
            <a:fillRect/>
          </a:stretch>
        </p:blipFill>
        <p:spPr bwMode="auto">
          <a:xfrm>
            <a:off x="1476375" y="3213100"/>
            <a:ext cx="5610225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F63A2B-120A-4259-9654-4B102D36038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7" y="193749"/>
            <a:ext cx="8002588" cy="8556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无向图与有向图</a:t>
            </a:r>
            <a:r>
              <a:rPr lang="zh-CN" altLang="en-US" sz="4000" b="1" dirty="0">
                <a:latin typeface="宋体" charset="-122"/>
              </a:rPr>
              <a:t>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808" y="3844925"/>
            <a:ext cx="5183188" cy="286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例如</a:t>
            </a:r>
            <a:r>
              <a:rPr lang="zh-CN" altLang="en-US" sz="3600" b="1" dirty="0">
                <a:solidFill>
                  <a:srgbClr val="0000FA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如图所示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)} </a:t>
            </a:r>
          </a:p>
        </p:txBody>
      </p:sp>
      <p:pic>
        <p:nvPicPr>
          <p:cNvPr id="10245" name="Picture 7" descr="14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21" y="3433953"/>
            <a:ext cx="2911475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355600" y="1370445"/>
            <a:ext cx="7991475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无向图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是一个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二元组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其中：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顶点集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，其元素称为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顶点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结点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无序积</a:t>
            </a:r>
            <a:r>
              <a:rPr lang="en-US" altLang="zh-CN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</a:t>
            </a:r>
            <a:r>
              <a:rPr lang="en-US" altLang="zh-CN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多重子集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，称为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边集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，其元素称为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无向边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，简称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边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DE7AC7-094F-4EB5-92CC-7C3CDD5D8E8C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303509"/>
            <a:ext cx="7705725" cy="733425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endParaRPr lang="en-US" altLang="zh-CN" sz="36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330325"/>
            <a:ext cx="8112125" cy="1230313"/>
          </a:xfrm>
          <a:solidFill>
            <a:srgbClr val="D6F4FE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例</a:t>
            </a:r>
            <a:r>
              <a:rPr lang="zh-CN" altLang="en-US" sz="2800" b="1" dirty="0">
                <a:latin typeface="+mn-ea"/>
              </a:rPr>
              <a:t> 如图所示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求下列顶点子集是否为点割集。</a:t>
            </a:r>
            <a:endParaRPr lang="en-US" altLang="zh-CN" sz="2800" b="1" dirty="0">
              <a:latin typeface="+mn-ea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ea"/>
              </a:rPr>
              <a:t>   {</a:t>
            </a:r>
            <a:r>
              <a:rPr lang="en-US" altLang="zh-CN" sz="2800" b="1" dirty="0" err="1">
                <a:latin typeface="+mn-ea"/>
              </a:rPr>
              <a:t>a,c</a:t>
            </a:r>
            <a:r>
              <a:rPr lang="en-US" altLang="zh-CN" sz="2800" b="1" dirty="0">
                <a:latin typeface="+mn-ea"/>
              </a:rPr>
              <a:t>}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?</a:t>
            </a:r>
            <a:r>
              <a:rPr lang="en-US" altLang="zh-CN" sz="2800" b="1" dirty="0">
                <a:solidFill>
                  <a:srgbClr val="800000"/>
                </a:solidFill>
                <a:latin typeface="+mn-ea"/>
              </a:rPr>
              <a:t>  </a:t>
            </a:r>
            <a:r>
              <a:rPr lang="en-US" altLang="zh-CN" sz="2800" b="1" dirty="0">
                <a:latin typeface="+mn-ea"/>
              </a:rPr>
              <a:t>{</a:t>
            </a:r>
            <a:r>
              <a:rPr lang="en-US" altLang="zh-CN" sz="2800" b="1" dirty="0" err="1">
                <a:latin typeface="+mn-ea"/>
              </a:rPr>
              <a:t>b,d,e</a:t>
            </a:r>
            <a:r>
              <a:rPr lang="en-US" altLang="zh-CN" sz="2800" b="1" dirty="0">
                <a:latin typeface="+mn-ea"/>
              </a:rPr>
              <a:t>}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?</a:t>
            </a:r>
            <a:r>
              <a:rPr lang="en-US" altLang="zh-CN" sz="2800" b="1" dirty="0">
                <a:solidFill>
                  <a:srgbClr val="800000"/>
                </a:solidFill>
                <a:latin typeface="+mn-ea"/>
              </a:rPr>
              <a:t>  </a:t>
            </a:r>
            <a:r>
              <a:rPr lang="en-US" altLang="zh-CN" sz="2800" b="1" dirty="0">
                <a:latin typeface="+mn-ea"/>
              </a:rPr>
              <a:t>{</a:t>
            </a:r>
            <a:r>
              <a:rPr lang="en-US" altLang="zh-CN" sz="2800" b="1" dirty="0" err="1">
                <a:latin typeface="+mn-ea"/>
              </a:rPr>
              <a:t>b,d</a:t>
            </a:r>
            <a:r>
              <a:rPr lang="en-US" altLang="zh-CN" sz="2800" b="1" dirty="0">
                <a:latin typeface="+mn-ea"/>
              </a:rPr>
              <a:t>}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?</a:t>
            </a:r>
            <a:r>
              <a:rPr lang="en-US" altLang="zh-CN" sz="2800" b="1" dirty="0">
                <a:solidFill>
                  <a:srgbClr val="800000"/>
                </a:solidFill>
                <a:latin typeface="+mn-ea"/>
              </a:rPr>
              <a:t>  </a:t>
            </a:r>
            <a:r>
              <a:rPr lang="en-US" altLang="zh-CN" sz="2800" b="1" dirty="0">
                <a:latin typeface="+mn-ea"/>
              </a:rPr>
              <a:t>{c}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?  </a:t>
            </a:r>
            <a:r>
              <a:rPr lang="en-US" altLang="zh-CN" sz="2800" b="1" dirty="0">
                <a:latin typeface="+mn-ea"/>
              </a:rPr>
              <a:t>{</a:t>
            </a:r>
            <a:r>
              <a:rPr lang="en-US" altLang="zh-CN" sz="2800" b="1" dirty="0" err="1">
                <a:latin typeface="+mn-ea"/>
              </a:rPr>
              <a:t>a,b</a:t>
            </a:r>
            <a:r>
              <a:rPr lang="en-US" altLang="zh-CN" sz="2800" b="1" dirty="0">
                <a:latin typeface="+mn-ea"/>
              </a:rPr>
              <a:t>}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zh-CN" sz="2800" b="1" dirty="0">
              <a:solidFill>
                <a:srgbClr val="800000"/>
              </a:solidFill>
              <a:latin typeface="+mn-ea"/>
            </a:endParaRPr>
          </a:p>
        </p:txBody>
      </p:sp>
      <p:grpSp>
        <p:nvGrpSpPr>
          <p:cNvPr id="79877" name="Group 50"/>
          <p:cNvGrpSpPr>
            <a:grpSpLocks/>
          </p:cNvGrpSpPr>
          <p:nvPr/>
        </p:nvGrpSpPr>
        <p:grpSpPr bwMode="auto">
          <a:xfrm>
            <a:off x="403225" y="2868613"/>
            <a:ext cx="2808288" cy="3159125"/>
            <a:chOff x="4176" y="2352"/>
            <a:chExt cx="1296" cy="1446"/>
          </a:xfrm>
        </p:grpSpPr>
        <p:sp>
          <p:nvSpPr>
            <p:cNvPr id="79879" name="Rectangle 46"/>
            <p:cNvSpPr>
              <a:spLocks noChangeArrowheads="1"/>
            </p:cNvSpPr>
            <p:nvPr/>
          </p:nvSpPr>
          <p:spPr bwMode="auto">
            <a:xfrm>
              <a:off x="4176" y="2352"/>
              <a:ext cx="1296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80" name="AutoShape 33"/>
            <p:cNvSpPr>
              <a:spLocks noChangeArrowheads="1"/>
            </p:cNvSpPr>
            <p:nvPr/>
          </p:nvSpPr>
          <p:spPr bwMode="auto">
            <a:xfrm>
              <a:off x="4416" y="2592"/>
              <a:ext cx="765" cy="960"/>
            </a:xfrm>
            <a:prstGeom prst="diamond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81" name="Oval 36"/>
            <p:cNvSpPr>
              <a:spLocks noChangeAspect="1" noChangeArrowheads="1"/>
            </p:cNvSpPr>
            <p:nvPr/>
          </p:nvSpPr>
          <p:spPr bwMode="auto">
            <a:xfrm>
              <a:off x="4368" y="3024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82" name="Oval 37"/>
            <p:cNvSpPr>
              <a:spLocks noChangeAspect="1" noChangeArrowheads="1"/>
            </p:cNvSpPr>
            <p:nvPr/>
          </p:nvSpPr>
          <p:spPr bwMode="auto">
            <a:xfrm>
              <a:off x="4752" y="3504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83" name="Line 38"/>
            <p:cNvSpPr>
              <a:spLocks noChangeShapeType="1"/>
            </p:cNvSpPr>
            <p:nvPr/>
          </p:nvSpPr>
          <p:spPr bwMode="auto">
            <a:xfrm>
              <a:off x="4800" y="2640"/>
              <a:ext cx="0" cy="86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884" name="Oval 39"/>
            <p:cNvSpPr>
              <a:spLocks noChangeAspect="1" noChangeArrowheads="1"/>
            </p:cNvSpPr>
            <p:nvPr/>
          </p:nvSpPr>
          <p:spPr bwMode="auto">
            <a:xfrm>
              <a:off x="4752" y="3024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85" name="Line 40"/>
            <p:cNvSpPr>
              <a:spLocks noChangeShapeType="1"/>
            </p:cNvSpPr>
            <p:nvPr/>
          </p:nvSpPr>
          <p:spPr bwMode="auto">
            <a:xfrm>
              <a:off x="4800" y="2592"/>
              <a:ext cx="384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886" name="Oval 34"/>
            <p:cNvSpPr>
              <a:spLocks noChangeAspect="1" noChangeArrowheads="1"/>
            </p:cNvSpPr>
            <p:nvPr/>
          </p:nvSpPr>
          <p:spPr bwMode="auto">
            <a:xfrm>
              <a:off x="4752" y="2544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87" name="Oval 35"/>
            <p:cNvSpPr>
              <a:spLocks noChangeAspect="1" noChangeArrowheads="1"/>
            </p:cNvSpPr>
            <p:nvPr/>
          </p:nvSpPr>
          <p:spPr bwMode="auto">
            <a:xfrm>
              <a:off x="5136" y="3024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9888" name="Text Box 41"/>
            <p:cNvSpPr txBox="1">
              <a:spLocks noChangeArrowheads="1"/>
            </p:cNvSpPr>
            <p:nvPr/>
          </p:nvSpPr>
          <p:spPr bwMode="auto">
            <a:xfrm>
              <a:off x="4752" y="2352"/>
              <a:ext cx="22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800000"/>
                  </a:solidFill>
                  <a:ea typeface="楷体_GB2312" pitchFamily="49" charset="-122"/>
                </a:rPr>
                <a:t>a</a:t>
              </a:r>
              <a:endParaRPr lang="en-US" altLang="zh-CN" sz="2800">
                <a:solidFill>
                  <a:srgbClr val="800000"/>
                </a:solidFill>
                <a:ea typeface="楷体_GB2312" pitchFamily="49" charset="-122"/>
              </a:endParaRPr>
            </a:p>
          </p:txBody>
        </p:sp>
        <p:sp>
          <p:nvSpPr>
            <p:cNvPr id="79889" name="Text Box 42"/>
            <p:cNvSpPr txBox="1">
              <a:spLocks noChangeArrowheads="1"/>
            </p:cNvSpPr>
            <p:nvPr/>
          </p:nvSpPr>
          <p:spPr bwMode="auto">
            <a:xfrm>
              <a:off x="4176" y="2928"/>
              <a:ext cx="22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800000"/>
                  </a:solidFill>
                  <a:ea typeface="楷体_GB2312" pitchFamily="49" charset="-122"/>
                </a:rPr>
                <a:t>b</a:t>
              </a:r>
              <a:endParaRPr lang="en-US" altLang="zh-CN" sz="2800">
                <a:solidFill>
                  <a:srgbClr val="800000"/>
                </a:solidFill>
                <a:ea typeface="楷体_GB2312" pitchFamily="49" charset="-122"/>
              </a:endParaRPr>
            </a:p>
          </p:txBody>
        </p:sp>
        <p:sp>
          <p:nvSpPr>
            <p:cNvPr id="79890" name="Text Box 43"/>
            <p:cNvSpPr txBox="1">
              <a:spLocks noChangeArrowheads="1"/>
            </p:cNvSpPr>
            <p:nvPr/>
          </p:nvSpPr>
          <p:spPr bwMode="auto">
            <a:xfrm>
              <a:off x="4662" y="3552"/>
              <a:ext cx="21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800000"/>
                  </a:solidFill>
                  <a:ea typeface="楷体_GB2312" pitchFamily="49" charset="-122"/>
                </a:rPr>
                <a:t>c</a:t>
              </a:r>
              <a:endParaRPr lang="en-US" altLang="zh-CN" sz="2800">
                <a:solidFill>
                  <a:srgbClr val="800000"/>
                </a:solidFill>
                <a:ea typeface="楷体_GB2312" pitchFamily="49" charset="-122"/>
              </a:endParaRPr>
            </a:p>
          </p:txBody>
        </p:sp>
        <p:sp>
          <p:nvSpPr>
            <p:cNvPr id="79891" name="Text Box 44"/>
            <p:cNvSpPr txBox="1">
              <a:spLocks noChangeArrowheads="1"/>
            </p:cNvSpPr>
            <p:nvPr/>
          </p:nvSpPr>
          <p:spPr bwMode="auto">
            <a:xfrm>
              <a:off x="4800" y="2928"/>
              <a:ext cx="22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800000"/>
                  </a:solidFill>
                  <a:ea typeface="楷体_GB2312" pitchFamily="49" charset="-122"/>
                </a:rPr>
                <a:t>d</a:t>
              </a:r>
              <a:endParaRPr lang="en-US" altLang="zh-CN" sz="2800">
                <a:solidFill>
                  <a:srgbClr val="800000"/>
                </a:solidFill>
                <a:ea typeface="楷体_GB2312" pitchFamily="49" charset="-122"/>
              </a:endParaRPr>
            </a:p>
          </p:txBody>
        </p:sp>
        <p:sp>
          <p:nvSpPr>
            <p:cNvPr id="79892" name="Text Box 45"/>
            <p:cNvSpPr txBox="1">
              <a:spLocks noChangeArrowheads="1"/>
            </p:cNvSpPr>
            <p:nvPr/>
          </p:nvSpPr>
          <p:spPr bwMode="auto">
            <a:xfrm>
              <a:off x="5190" y="2928"/>
              <a:ext cx="21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800000"/>
                  </a:solidFill>
                  <a:ea typeface="楷体_GB2312" pitchFamily="49" charset="-122"/>
                </a:rPr>
                <a:t>e</a:t>
              </a:r>
              <a:endParaRPr lang="en-US" altLang="zh-CN" sz="2800">
                <a:solidFill>
                  <a:srgbClr val="8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729914" y="3166803"/>
            <a:ext cx="5414086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ea"/>
                <a:ea typeface="+mn-ea"/>
              </a:rPr>
              <a:t>{</a:t>
            </a:r>
            <a:r>
              <a:rPr lang="en-US" altLang="zh-CN" sz="2800" b="1" dirty="0" err="1">
                <a:latin typeface="+mn-ea"/>
                <a:ea typeface="+mn-ea"/>
              </a:rPr>
              <a:t>a,c</a:t>
            </a:r>
            <a:r>
              <a:rPr lang="en-US" altLang="zh-CN" sz="2800" b="1" dirty="0">
                <a:latin typeface="+mn-ea"/>
                <a:ea typeface="+mn-ea"/>
              </a:rPr>
              <a:t>}</a:t>
            </a:r>
            <a:r>
              <a:rPr lang="en-US" altLang="zh-CN" sz="2800" b="1" dirty="0">
                <a:solidFill>
                  <a:srgbClr val="800000"/>
                </a:solidFill>
                <a:latin typeface="+mn-ea"/>
                <a:ea typeface="+mn-ea"/>
              </a:rPr>
              <a:t>:</a:t>
            </a:r>
            <a:r>
              <a:rPr lang="zh-CN" altLang="en-US" sz="2800" b="1" dirty="0">
                <a:latin typeface="+mn-ea"/>
                <a:ea typeface="+mn-ea"/>
              </a:rPr>
              <a:t>不是，</a:t>
            </a:r>
            <a:r>
              <a:rPr lang="en-US" altLang="zh-CN" sz="2800" b="1" dirty="0">
                <a:latin typeface="+mn-ea"/>
                <a:ea typeface="+mn-ea"/>
              </a:rPr>
              <a:t>c</a:t>
            </a:r>
            <a:r>
              <a:rPr lang="zh-CN" altLang="en-US" sz="2800" b="1" dirty="0">
                <a:latin typeface="+mn-ea"/>
                <a:ea typeface="+mn-ea"/>
              </a:rPr>
              <a:t>是割点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ea"/>
                <a:ea typeface="+mn-ea"/>
              </a:rPr>
              <a:t>{</a:t>
            </a:r>
            <a:r>
              <a:rPr lang="en-US" altLang="zh-CN" sz="2800" b="1" dirty="0" err="1">
                <a:latin typeface="+mn-ea"/>
                <a:ea typeface="+mn-ea"/>
              </a:rPr>
              <a:t>b,d,e</a:t>
            </a:r>
            <a:r>
              <a:rPr lang="en-US" altLang="zh-CN" sz="2800" b="1" dirty="0">
                <a:latin typeface="+mn-ea"/>
                <a:ea typeface="+mn-ea"/>
              </a:rPr>
              <a:t>}:</a:t>
            </a:r>
            <a:r>
              <a:rPr lang="zh-CN" altLang="en-US" sz="2800" b="1" dirty="0">
                <a:latin typeface="+mn-ea"/>
                <a:ea typeface="+mn-ea"/>
              </a:rPr>
              <a:t>不是</a:t>
            </a:r>
            <a:r>
              <a:rPr lang="en-US" altLang="zh-CN" sz="2800" b="1" dirty="0">
                <a:latin typeface="+mn-ea"/>
                <a:ea typeface="+mn-ea"/>
              </a:rPr>
              <a:t>,{</a:t>
            </a:r>
            <a:r>
              <a:rPr lang="en-US" altLang="zh-CN" sz="2800" b="1" dirty="0" err="1">
                <a:latin typeface="+mn-ea"/>
                <a:ea typeface="+mn-ea"/>
              </a:rPr>
              <a:t>b,d</a:t>
            </a:r>
            <a:r>
              <a:rPr lang="en-US" altLang="zh-CN" sz="2800" b="1" dirty="0">
                <a:latin typeface="+mn-ea"/>
                <a:ea typeface="+mn-ea"/>
              </a:rPr>
              <a:t>}</a:t>
            </a:r>
            <a:r>
              <a:rPr lang="zh-CN" altLang="en-US" sz="2800" b="1" dirty="0">
                <a:latin typeface="+mn-ea"/>
                <a:ea typeface="+mn-ea"/>
              </a:rPr>
              <a:t>是点割集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ea"/>
                <a:ea typeface="+mn-ea"/>
              </a:rPr>
              <a:t>{b, d}:</a:t>
            </a:r>
            <a:r>
              <a:rPr lang="zh-CN" altLang="en-US" sz="2800" b="1" dirty="0">
                <a:latin typeface="+mn-ea"/>
                <a:ea typeface="+mn-ea"/>
              </a:rPr>
              <a:t>是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ea"/>
                <a:ea typeface="+mn-ea"/>
              </a:rPr>
              <a:t>{c}:</a:t>
            </a:r>
            <a:r>
              <a:rPr lang="zh-CN" altLang="en-US" sz="2800" b="1" dirty="0">
                <a:latin typeface="+mn-ea"/>
                <a:ea typeface="+mn-ea"/>
              </a:rPr>
              <a:t>是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ea"/>
                <a:ea typeface="+mn-ea"/>
              </a:rPr>
              <a:t>{</a:t>
            </a:r>
            <a:r>
              <a:rPr lang="en-US" altLang="zh-CN" sz="2800" b="1" dirty="0" err="1">
                <a:latin typeface="+mn-ea"/>
                <a:ea typeface="+mn-ea"/>
              </a:rPr>
              <a:t>a,b</a:t>
            </a:r>
            <a:r>
              <a:rPr lang="en-US" altLang="zh-CN" sz="2800" b="1" dirty="0">
                <a:latin typeface="+mn-ea"/>
                <a:ea typeface="+mn-ea"/>
              </a:rPr>
              <a:t>}:</a:t>
            </a:r>
            <a:r>
              <a:rPr lang="zh-CN" altLang="en-US" sz="2800" b="1" dirty="0">
                <a:latin typeface="+mn-ea"/>
                <a:ea typeface="+mn-ea"/>
              </a:rPr>
              <a:t>不是，连通分支数目没变</a:t>
            </a:r>
            <a:endParaRPr lang="en-US" altLang="zh-CN" sz="2800" b="1" dirty="0">
              <a:solidFill>
                <a:srgbClr val="8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45294D-BC6B-4179-93E3-34403F0DB19F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4876" y="130175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边割集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250950"/>
            <a:ext cx="8229600" cy="4822825"/>
          </a:xfrm>
        </p:spPr>
        <p:txBody>
          <a:bodyPr/>
          <a:lstStyle/>
          <a:p>
            <a:pPr algn="just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设无向图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E,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)&gt;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zh-CN" altLang="en-US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边割集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为边割集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割边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桥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图中，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等是边割集，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是桥，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是边割集吗？</a:t>
            </a:r>
          </a:p>
        </p:txBody>
      </p:sp>
      <p:pic>
        <p:nvPicPr>
          <p:cNvPr id="81925" name="Picture 4" descr="14-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01"/>
          <a:stretch>
            <a:fillRect/>
          </a:stretch>
        </p:blipFill>
        <p:spPr bwMode="auto">
          <a:xfrm>
            <a:off x="1792288" y="3978275"/>
            <a:ext cx="5610225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D036D9-6134-4C6D-8E22-4E946147E30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88" y="288925"/>
            <a:ext cx="7705725" cy="733425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</a:t>
            </a:r>
            <a:r>
              <a:rPr lang="en-US" altLang="zh-CN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36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endParaRPr lang="en-US" altLang="zh-CN" sz="3600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330325"/>
            <a:ext cx="8112125" cy="1230313"/>
          </a:xfrm>
          <a:solidFill>
            <a:srgbClr val="D6F4FE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zh-CN" altLang="en-US" sz="2800" b="1" dirty="0">
                <a:latin typeface="Times New Roman" panose="02020603050405020304" pitchFamily="18" charset="0"/>
              </a:rPr>
              <a:t>  如图所示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求边割集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ea"/>
              </a:rPr>
              <a:t>  {e1,e2,e3}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?</a:t>
            </a:r>
            <a:r>
              <a:rPr lang="en-US" altLang="zh-CN" sz="2800" b="1" dirty="0">
                <a:solidFill>
                  <a:srgbClr val="800000"/>
                </a:solidFill>
                <a:latin typeface="+mn-ea"/>
              </a:rPr>
              <a:t>  </a:t>
            </a:r>
            <a:r>
              <a:rPr lang="en-US" altLang="zh-CN" sz="2800" b="1" dirty="0">
                <a:latin typeface="+mn-ea"/>
              </a:rPr>
              <a:t>{e3,e4}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?</a:t>
            </a:r>
            <a:r>
              <a:rPr lang="en-US" altLang="zh-CN" sz="2800" b="1" dirty="0">
                <a:solidFill>
                  <a:srgbClr val="800000"/>
                </a:solidFill>
                <a:latin typeface="+mn-ea"/>
              </a:rPr>
              <a:t>  </a:t>
            </a:r>
            <a:r>
              <a:rPr lang="en-US" altLang="zh-CN" sz="2800" b="1" dirty="0">
                <a:latin typeface="+mn-ea"/>
              </a:rPr>
              <a:t>{e2,e4}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?</a:t>
            </a:r>
            <a:r>
              <a:rPr lang="en-US" altLang="zh-CN" sz="2800" b="1" dirty="0">
                <a:latin typeface="+mn-ea"/>
              </a:rPr>
              <a:t>  {e5}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?</a:t>
            </a:r>
            <a:r>
              <a:rPr lang="en-US" altLang="zh-CN" sz="2800" b="1" dirty="0">
                <a:solidFill>
                  <a:srgbClr val="800000"/>
                </a:solidFill>
                <a:latin typeface="+mn-ea"/>
              </a:rPr>
              <a:t> 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816552" y="3122502"/>
            <a:ext cx="4900877" cy="272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latin typeface="+mn-ea"/>
                <a:ea typeface="+mn-ea"/>
              </a:rPr>
              <a:t>{e1,e2,e3}</a:t>
            </a:r>
            <a:r>
              <a:rPr lang="zh-CN" altLang="en-US" sz="2800" b="1" dirty="0">
                <a:latin typeface="+mn-ea"/>
                <a:ea typeface="+mn-ea"/>
              </a:rPr>
              <a:t>：不是，</a:t>
            </a:r>
            <a:r>
              <a:rPr lang="en-US" altLang="zh-CN" sz="2800" b="1" dirty="0">
                <a:latin typeface="+mn-ea"/>
              </a:rPr>
              <a:t>{e1,e2},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latin typeface="+mn-ea"/>
              </a:rPr>
              <a:t>  {e1,e3}</a:t>
            </a:r>
            <a:r>
              <a:rPr lang="en-US" altLang="zh-CN" sz="2800" b="1" dirty="0">
                <a:latin typeface="+mn-ea"/>
                <a:ea typeface="+mn-ea"/>
              </a:rPr>
              <a:t>,{e2,e3}</a:t>
            </a:r>
            <a:r>
              <a:rPr lang="zh-CN" altLang="en-US" sz="2800" b="1" dirty="0">
                <a:latin typeface="+mn-ea"/>
                <a:ea typeface="+mn-ea"/>
              </a:rPr>
              <a:t>是边割集</a:t>
            </a:r>
            <a:r>
              <a:rPr lang="en-US" altLang="zh-CN" sz="2800" b="1" dirty="0">
                <a:latin typeface="+mn-ea"/>
                <a:ea typeface="+mn-ea"/>
              </a:rPr>
              <a:t>{e3,e4}</a:t>
            </a:r>
            <a:r>
              <a:rPr lang="zh-CN" altLang="en-US" sz="2800" b="1" dirty="0">
                <a:latin typeface="+mn-ea"/>
                <a:ea typeface="+mn-ea"/>
              </a:rPr>
              <a:t>：是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ea"/>
                <a:ea typeface="+mn-ea"/>
              </a:rPr>
              <a:t>{e2,e4}</a:t>
            </a:r>
            <a:r>
              <a:rPr lang="zh-CN" altLang="en-US" sz="2800" b="1" dirty="0">
                <a:latin typeface="+mn-ea"/>
                <a:ea typeface="+mn-ea"/>
              </a:rPr>
              <a:t>：是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ea"/>
                <a:ea typeface="+mn-ea"/>
              </a:rPr>
              <a:t>{e5}</a:t>
            </a:r>
            <a:r>
              <a:rPr lang="zh-CN" altLang="en-US" sz="2800" b="1" dirty="0">
                <a:latin typeface="+mn-ea"/>
                <a:ea typeface="+mn-ea"/>
              </a:rPr>
              <a:t>：是</a:t>
            </a:r>
            <a:r>
              <a:rPr lang="en-US" altLang="zh-CN" sz="2800" b="1" dirty="0">
                <a:solidFill>
                  <a:srgbClr val="800000"/>
                </a:solidFill>
                <a:latin typeface="+mn-ea"/>
                <a:ea typeface="+mn-ea"/>
              </a:rPr>
              <a:t>  </a:t>
            </a:r>
          </a:p>
        </p:txBody>
      </p:sp>
      <p:grpSp>
        <p:nvGrpSpPr>
          <p:cNvPr id="83974" name="组合 8"/>
          <p:cNvGrpSpPr>
            <a:grpSpLocks/>
          </p:cNvGrpSpPr>
          <p:nvPr/>
        </p:nvGrpSpPr>
        <p:grpSpPr bwMode="auto">
          <a:xfrm>
            <a:off x="420688" y="2868613"/>
            <a:ext cx="2879725" cy="3314700"/>
            <a:chOff x="6511131" y="3581400"/>
            <a:chExt cx="2057400" cy="2286000"/>
          </a:xfrm>
        </p:grpSpPr>
        <p:sp>
          <p:nvSpPr>
            <p:cNvPr id="83975" name="Rectangle 22"/>
            <p:cNvSpPr>
              <a:spLocks noChangeArrowheads="1"/>
            </p:cNvSpPr>
            <p:nvPr/>
          </p:nvSpPr>
          <p:spPr bwMode="auto">
            <a:xfrm>
              <a:off x="6511131" y="3581400"/>
              <a:ext cx="2057400" cy="228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3976" name="AutoShape 23"/>
            <p:cNvSpPr>
              <a:spLocks noChangeArrowheads="1"/>
            </p:cNvSpPr>
            <p:nvPr/>
          </p:nvSpPr>
          <p:spPr bwMode="auto">
            <a:xfrm>
              <a:off x="6934200" y="4038600"/>
              <a:ext cx="1214438" cy="1524000"/>
            </a:xfrm>
            <a:prstGeom prst="diamond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3977" name="Oval 24"/>
            <p:cNvSpPr>
              <a:spLocks noChangeAspect="1" noChangeArrowheads="1"/>
            </p:cNvSpPr>
            <p:nvPr/>
          </p:nvSpPr>
          <p:spPr bwMode="auto">
            <a:xfrm>
              <a:off x="6858000" y="4724400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3978" name="Oval 25"/>
            <p:cNvSpPr>
              <a:spLocks noChangeAspect="1" noChangeArrowheads="1"/>
            </p:cNvSpPr>
            <p:nvPr/>
          </p:nvSpPr>
          <p:spPr bwMode="auto">
            <a:xfrm>
              <a:off x="7467600" y="5486400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3979" name="Line 26"/>
            <p:cNvSpPr>
              <a:spLocks noChangeShapeType="1"/>
            </p:cNvSpPr>
            <p:nvPr/>
          </p:nvSpPr>
          <p:spPr bwMode="auto">
            <a:xfrm>
              <a:off x="7543800" y="4114800"/>
              <a:ext cx="0" cy="13716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0" name="Oval 27"/>
            <p:cNvSpPr>
              <a:spLocks noChangeAspect="1" noChangeArrowheads="1"/>
            </p:cNvSpPr>
            <p:nvPr/>
          </p:nvSpPr>
          <p:spPr bwMode="auto">
            <a:xfrm>
              <a:off x="7467600" y="4724400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3981" name="Line 28"/>
            <p:cNvSpPr>
              <a:spLocks noChangeShapeType="1"/>
            </p:cNvSpPr>
            <p:nvPr/>
          </p:nvSpPr>
          <p:spPr bwMode="auto">
            <a:xfrm>
              <a:off x="7543800" y="4038600"/>
              <a:ext cx="609600" cy="76200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2" name="Oval 29"/>
            <p:cNvSpPr>
              <a:spLocks noChangeAspect="1" noChangeArrowheads="1"/>
            </p:cNvSpPr>
            <p:nvPr/>
          </p:nvSpPr>
          <p:spPr bwMode="auto">
            <a:xfrm>
              <a:off x="7467600" y="3962400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3983" name="Oval 30"/>
            <p:cNvSpPr>
              <a:spLocks noChangeAspect="1" noChangeArrowheads="1"/>
            </p:cNvSpPr>
            <p:nvPr/>
          </p:nvSpPr>
          <p:spPr bwMode="auto">
            <a:xfrm>
              <a:off x="8077200" y="4724400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3984" name="Text Box 38"/>
            <p:cNvSpPr txBox="1">
              <a:spLocks noChangeArrowheads="1"/>
            </p:cNvSpPr>
            <p:nvPr/>
          </p:nvSpPr>
          <p:spPr bwMode="auto">
            <a:xfrm>
              <a:off x="6858000" y="4114800"/>
              <a:ext cx="53340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800000"/>
                  </a:solidFill>
                  <a:ea typeface="楷体_GB2312" pitchFamily="49" charset="-122"/>
                </a:rPr>
                <a:t>e</a:t>
              </a:r>
              <a:r>
                <a:rPr lang="en-US" altLang="zh-CN" sz="1400" i="1">
                  <a:solidFill>
                    <a:srgbClr val="8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rgbClr val="800000"/>
                </a:solidFill>
                <a:ea typeface="楷体_GB2312" pitchFamily="49" charset="-122"/>
              </a:endParaRPr>
            </a:p>
          </p:txBody>
        </p:sp>
        <p:sp>
          <p:nvSpPr>
            <p:cNvPr id="83985" name="Text Box 39"/>
            <p:cNvSpPr txBox="1">
              <a:spLocks noChangeArrowheads="1"/>
            </p:cNvSpPr>
            <p:nvPr/>
          </p:nvSpPr>
          <p:spPr bwMode="auto">
            <a:xfrm>
              <a:off x="6781800" y="5029200"/>
              <a:ext cx="53340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800000"/>
                  </a:solidFill>
                  <a:ea typeface="楷体_GB2312" pitchFamily="49" charset="-122"/>
                </a:rPr>
                <a:t>e</a:t>
              </a:r>
              <a:r>
                <a:rPr lang="en-US" altLang="zh-CN" sz="1400" i="1">
                  <a:solidFill>
                    <a:srgbClr val="80000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solidFill>
                  <a:srgbClr val="800000"/>
                </a:solidFill>
                <a:ea typeface="楷体_GB2312" pitchFamily="49" charset="-122"/>
              </a:endParaRPr>
            </a:p>
          </p:txBody>
        </p:sp>
        <p:sp>
          <p:nvSpPr>
            <p:cNvPr id="83986" name="Text Box 40"/>
            <p:cNvSpPr txBox="1">
              <a:spLocks noChangeArrowheads="1"/>
            </p:cNvSpPr>
            <p:nvPr/>
          </p:nvSpPr>
          <p:spPr bwMode="auto">
            <a:xfrm>
              <a:off x="7391400" y="4191000"/>
              <a:ext cx="53340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800000"/>
                  </a:solidFill>
                  <a:ea typeface="楷体_GB2312" pitchFamily="49" charset="-122"/>
                </a:rPr>
                <a:t>e</a:t>
              </a:r>
              <a:r>
                <a:rPr lang="en-US" altLang="zh-CN" sz="1400" i="1">
                  <a:solidFill>
                    <a:srgbClr val="800000"/>
                  </a:solidFill>
                  <a:ea typeface="楷体_GB2312" pitchFamily="49" charset="-122"/>
                </a:rPr>
                <a:t>3</a:t>
              </a:r>
              <a:endParaRPr lang="en-US" altLang="zh-CN" sz="2800">
                <a:solidFill>
                  <a:srgbClr val="800000"/>
                </a:solidFill>
                <a:ea typeface="楷体_GB2312" pitchFamily="49" charset="-122"/>
              </a:endParaRPr>
            </a:p>
          </p:txBody>
        </p:sp>
        <p:sp>
          <p:nvSpPr>
            <p:cNvPr id="83987" name="Text Box 41"/>
            <p:cNvSpPr txBox="1">
              <a:spLocks noChangeArrowheads="1"/>
            </p:cNvSpPr>
            <p:nvPr/>
          </p:nvSpPr>
          <p:spPr bwMode="auto">
            <a:xfrm>
              <a:off x="7391400" y="4953000"/>
              <a:ext cx="53340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800000"/>
                  </a:solidFill>
                  <a:ea typeface="楷体_GB2312" pitchFamily="49" charset="-122"/>
                </a:rPr>
                <a:t>e</a:t>
              </a:r>
              <a:r>
                <a:rPr lang="en-US" altLang="zh-CN" sz="1400" i="1">
                  <a:solidFill>
                    <a:srgbClr val="800000"/>
                  </a:solidFill>
                  <a:ea typeface="楷体_GB2312" pitchFamily="49" charset="-122"/>
                </a:rPr>
                <a:t>4</a:t>
              </a:r>
              <a:endParaRPr lang="en-US" altLang="zh-CN" sz="2800">
                <a:solidFill>
                  <a:srgbClr val="800000"/>
                </a:solidFill>
                <a:ea typeface="楷体_GB2312" pitchFamily="49" charset="-122"/>
              </a:endParaRPr>
            </a:p>
          </p:txBody>
        </p:sp>
        <p:sp>
          <p:nvSpPr>
            <p:cNvPr id="83988" name="Text Box 42"/>
            <p:cNvSpPr txBox="1">
              <a:spLocks noChangeArrowheads="1"/>
            </p:cNvSpPr>
            <p:nvPr/>
          </p:nvSpPr>
          <p:spPr bwMode="auto">
            <a:xfrm>
              <a:off x="7772400" y="5029200"/>
              <a:ext cx="533400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800000"/>
                  </a:solidFill>
                  <a:ea typeface="楷体_GB2312" pitchFamily="49" charset="-122"/>
                </a:rPr>
                <a:t>e</a:t>
              </a:r>
              <a:r>
                <a:rPr lang="en-US" altLang="zh-CN" sz="1400" i="1">
                  <a:solidFill>
                    <a:srgbClr val="800000"/>
                  </a:solidFill>
                  <a:ea typeface="楷体_GB2312" pitchFamily="49" charset="-122"/>
                </a:rPr>
                <a:t>5</a:t>
              </a:r>
              <a:endParaRPr lang="en-US" altLang="zh-CN" sz="2800">
                <a:solidFill>
                  <a:srgbClr val="8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41AAE6-CC10-4155-8704-F7B9EADE498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边割集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010" y="1385393"/>
            <a:ext cx="8229600" cy="3886200"/>
          </a:xfrm>
        </p:spPr>
        <p:txBody>
          <a:bodyPr/>
          <a:lstStyle/>
          <a:p>
            <a:pPr algn="just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几点说明：</a:t>
            </a:r>
          </a:p>
          <a:p>
            <a:pPr algn="just"/>
            <a:r>
              <a:rPr lang="en-US" altLang="zh-CN" sz="2800" b="1" i="1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无点割集</a:t>
            </a:r>
          </a:p>
          <a:p>
            <a:pPr algn="just"/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阶零图无边割集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连通，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为边割集，则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)=2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连通，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为点割集，则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1188" y="476250"/>
            <a:ext cx="915987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88067" name="Rectangle 13"/>
          <p:cNvSpPr>
            <a:spLocks noChangeArrowheads="1"/>
          </p:cNvSpPr>
          <p:nvPr/>
        </p:nvSpPr>
        <p:spPr bwMode="auto">
          <a:xfrm>
            <a:off x="611188" y="1484313"/>
            <a:ext cx="5827712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5.16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5.17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5.25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D5C87D-97B9-41CF-833F-54B1768D97E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5613" cy="1260475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5.3 </a:t>
            </a:r>
            <a:r>
              <a:rPr lang="zh-CN" altLang="en-US" b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图的矩阵表示</a:t>
            </a:r>
            <a:r>
              <a:rPr lang="zh-CN" altLang="en-US" b="1" dirty="0">
                <a:latin typeface="Times New Roman" pitchFamily="18" charset="0"/>
              </a:rPr>
              <a:t>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3581400"/>
          </a:xfrm>
        </p:spPr>
        <p:txBody>
          <a:bodyPr/>
          <a:lstStyle/>
          <a:p>
            <a:pPr algn="just"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无向图的关联矩阵</a:t>
            </a:r>
          </a:p>
          <a:p>
            <a:pPr algn="just"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有向图的关联矩阵</a:t>
            </a:r>
          </a:p>
          <a:p>
            <a:pPr algn="just"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有向图的邻接矩阵</a:t>
            </a:r>
          </a:p>
          <a:p>
            <a:pPr>
              <a:spcBef>
                <a:spcPct val="80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b="1">
                <a:latin typeface="宋体" panose="02010600030101010101" pitchFamily="2" charset="-122"/>
              </a:rPr>
              <a:t>有向图的可达矩阵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4F3769-228E-41B3-AF42-6E5D5BC90230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217488"/>
            <a:ext cx="8002587" cy="795337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无向图的关联矩阵</a:t>
            </a:r>
          </a:p>
        </p:txBody>
      </p:sp>
      <p:graphicFrame>
        <p:nvGraphicFramePr>
          <p:cNvPr id="92164" name="Object 0"/>
          <p:cNvGraphicFramePr>
            <a:graphicFrameLocks noChangeAspect="1"/>
          </p:cNvGraphicFramePr>
          <p:nvPr/>
        </p:nvGraphicFramePr>
        <p:xfrm>
          <a:off x="1331913" y="3205163"/>
          <a:ext cx="6810375" cy="350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4" imgW="3009900" imgH="1549400" progId="">
                  <p:embed/>
                </p:oleObj>
              </mc:Choice>
              <mc:Fallback>
                <p:oleObj name="公式" r:id="rId4" imgW="3009900" imgH="1549400" progId="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05163"/>
                        <a:ext cx="6810375" cy="350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Text Box 6"/>
          <p:cNvSpPr txBox="1">
            <a:spLocks noChangeArrowheads="1"/>
          </p:cNvSpPr>
          <p:nvPr/>
        </p:nvSpPr>
        <p:spPr bwMode="auto">
          <a:xfrm>
            <a:off x="457200" y="1268413"/>
            <a:ext cx="82296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设无向图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},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ij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的关联次数，称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的关联矩阵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性质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5BFFB4-714B-4D4A-BEE3-65BD01BC8E9D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94211" name="Group 24"/>
          <p:cNvGrpSpPr>
            <a:grpSpLocks/>
          </p:cNvGrpSpPr>
          <p:nvPr/>
        </p:nvGrpSpPr>
        <p:grpSpPr bwMode="auto">
          <a:xfrm>
            <a:off x="1420813" y="1066800"/>
            <a:ext cx="5040312" cy="2662238"/>
            <a:chOff x="1296" y="720"/>
            <a:chExt cx="2448" cy="957"/>
          </a:xfrm>
        </p:grpSpPr>
        <p:sp>
          <p:nvSpPr>
            <p:cNvPr id="94216" name="Oval 2"/>
            <p:cNvSpPr>
              <a:spLocks noChangeArrowheads="1"/>
            </p:cNvSpPr>
            <p:nvPr/>
          </p:nvSpPr>
          <p:spPr bwMode="auto">
            <a:xfrm>
              <a:off x="1646" y="878"/>
              <a:ext cx="58" cy="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4217" name="Oval 3"/>
            <p:cNvSpPr>
              <a:spLocks noChangeArrowheads="1"/>
            </p:cNvSpPr>
            <p:nvPr/>
          </p:nvSpPr>
          <p:spPr bwMode="auto">
            <a:xfrm>
              <a:off x="1646" y="1406"/>
              <a:ext cx="58" cy="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4218" name="Oval 4"/>
            <p:cNvSpPr>
              <a:spLocks noChangeArrowheads="1"/>
            </p:cNvSpPr>
            <p:nvPr/>
          </p:nvSpPr>
          <p:spPr bwMode="auto">
            <a:xfrm>
              <a:off x="3045" y="1195"/>
              <a:ext cx="58" cy="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4219" name="Oval 6"/>
            <p:cNvSpPr>
              <a:spLocks noChangeArrowheads="1"/>
            </p:cNvSpPr>
            <p:nvPr/>
          </p:nvSpPr>
          <p:spPr bwMode="auto">
            <a:xfrm>
              <a:off x="1587" y="931"/>
              <a:ext cx="175" cy="4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4220" name="Oval 7"/>
            <p:cNvSpPr>
              <a:spLocks noChangeArrowheads="1"/>
            </p:cNvSpPr>
            <p:nvPr/>
          </p:nvSpPr>
          <p:spPr bwMode="auto">
            <a:xfrm>
              <a:off x="3045" y="1036"/>
              <a:ext cx="349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4221" name="Line 8"/>
            <p:cNvSpPr>
              <a:spLocks noChangeShapeType="1"/>
            </p:cNvSpPr>
            <p:nvPr/>
          </p:nvSpPr>
          <p:spPr bwMode="auto">
            <a:xfrm>
              <a:off x="1704" y="931"/>
              <a:ext cx="1341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2" name="Line 9"/>
            <p:cNvSpPr>
              <a:spLocks noChangeShapeType="1"/>
            </p:cNvSpPr>
            <p:nvPr/>
          </p:nvSpPr>
          <p:spPr bwMode="auto">
            <a:xfrm flipV="1">
              <a:off x="1704" y="1247"/>
              <a:ext cx="1341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3" name="Oval 10"/>
            <p:cNvSpPr>
              <a:spLocks noChangeArrowheads="1"/>
            </p:cNvSpPr>
            <p:nvPr/>
          </p:nvSpPr>
          <p:spPr bwMode="auto">
            <a:xfrm>
              <a:off x="3103" y="1458"/>
              <a:ext cx="58" cy="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4224" name="Text Box 11"/>
            <p:cNvSpPr txBox="1">
              <a:spLocks noChangeArrowheads="1"/>
            </p:cNvSpPr>
            <p:nvPr/>
          </p:nvSpPr>
          <p:spPr bwMode="auto">
            <a:xfrm>
              <a:off x="1529" y="720"/>
              <a:ext cx="29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v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94225" name="Text Box 12"/>
            <p:cNvSpPr txBox="1">
              <a:spLocks noChangeArrowheads="1"/>
            </p:cNvSpPr>
            <p:nvPr/>
          </p:nvSpPr>
          <p:spPr bwMode="auto">
            <a:xfrm>
              <a:off x="1587" y="1458"/>
              <a:ext cx="35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v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94226" name="Text Box 13"/>
            <p:cNvSpPr txBox="1">
              <a:spLocks noChangeArrowheads="1"/>
            </p:cNvSpPr>
            <p:nvPr/>
          </p:nvSpPr>
          <p:spPr bwMode="auto">
            <a:xfrm>
              <a:off x="3045" y="1511"/>
              <a:ext cx="349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v</a:t>
              </a:r>
              <a:r>
                <a:rPr lang="en-US" altLang="zh-CN" sz="2400" b="1" baseline="-25000"/>
                <a:t>4</a:t>
              </a:r>
              <a:endParaRPr lang="en-US" altLang="zh-CN" sz="2400" b="1"/>
            </a:p>
          </p:txBody>
        </p:sp>
        <p:sp>
          <p:nvSpPr>
            <p:cNvPr id="94227" name="Text Box 14"/>
            <p:cNvSpPr txBox="1">
              <a:spLocks noChangeArrowheads="1"/>
            </p:cNvSpPr>
            <p:nvPr/>
          </p:nvSpPr>
          <p:spPr bwMode="auto">
            <a:xfrm>
              <a:off x="3016" y="1227"/>
              <a:ext cx="35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v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sp>
          <p:nvSpPr>
            <p:cNvPr id="94228" name="Text Box 15"/>
            <p:cNvSpPr txBox="1">
              <a:spLocks noChangeArrowheads="1"/>
            </p:cNvSpPr>
            <p:nvPr/>
          </p:nvSpPr>
          <p:spPr bwMode="auto">
            <a:xfrm>
              <a:off x="2112" y="825"/>
              <a:ext cx="29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e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94229" name="Text Box 16"/>
            <p:cNvSpPr txBox="1">
              <a:spLocks noChangeArrowheads="1"/>
            </p:cNvSpPr>
            <p:nvPr/>
          </p:nvSpPr>
          <p:spPr bwMode="auto">
            <a:xfrm>
              <a:off x="1296" y="1089"/>
              <a:ext cx="29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e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94230" name="Text Box 17"/>
            <p:cNvSpPr txBox="1">
              <a:spLocks noChangeArrowheads="1"/>
            </p:cNvSpPr>
            <p:nvPr/>
          </p:nvSpPr>
          <p:spPr bwMode="auto">
            <a:xfrm>
              <a:off x="1762" y="1089"/>
              <a:ext cx="35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e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sp>
          <p:nvSpPr>
            <p:cNvPr id="94231" name="Text Box 18"/>
            <p:cNvSpPr txBox="1">
              <a:spLocks noChangeArrowheads="1"/>
            </p:cNvSpPr>
            <p:nvPr/>
          </p:nvSpPr>
          <p:spPr bwMode="auto">
            <a:xfrm>
              <a:off x="2112" y="1353"/>
              <a:ext cx="29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e</a:t>
              </a:r>
              <a:r>
                <a:rPr lang="en-US" altLang="zh-CN" sz="2400" b="1" baseline="-25000"/>
                <a:t>4</a:t>
              </a:r>
              <a:endParaRPr lang="en-US" altLang="zh-CN" sz="2400" b="1"/>
            </a:p>
          </p:txBody>
        </p:sp>
        <p:sp>
          <p:nvSpPr>
            <p:cNvPr id="94232" name="Text Box 19"/>
            <p:cNvSpPr txBox="1">
              <a:spLocks noChangeArrowheads="1"/>
            </p:cNvSpPr>
            <p:nvPr/>
          </p:nvSpPr>
          <p:spPr bwMode="auto">
            <a:xfrm>
              <a:off x="3394" y="1036"/>
              <a:ext cx="35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e</a:t>
              </a:r>
              <a:r>
                <a:rPr lang="en-US" altLang="zh-CN" sz="2400" b="1" baseline="-25000"/>
                <a:t>5</a:t>
              </a:r>
              <a:endParaRPr lang="en-US" altLang="zh-CN" sz="2400" b="1"/>
            </a:p>
          </p:txBody>
        </p:sp>
      </p:grpSp>
      <p:graphicFrame>
        <p:nvGraphicFramePr>
          <p:cNvPr id="94212" name="Object 21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435285" imgH="677109" progId="">
                  <p:embed/>
                </p:oleObj>
              </mc:Choice>
              <mc:Fallback>
                <p:oleObj name="Equation" r:id="rId3" imgW="435285" imgH="677109" progId="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23"/>
          <p:cNvGraphicFramePr>
            <a:graphicFrameLocks noChangeAspect="1"/>
          </p:cNvGraphicFramePr>
          <p:nvPr/>
        </p:nvGraphicFramePr>
        <p:xfrm>
          <a:off x="1514475" y="4489450"/>
          <a:ext cx="3692525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600200" imgH="914400" progId="">
                  <p:embed/>
                </p:oleObj>
              </mc:Choice>
              <mc:Fallback>
                <p:oleObj name="Equation" r:id="rId5" imgW="1600200" imgH="914400" progId="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4489450"/>
                        <a:ext cx="3692525" cy="210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25"/>
          <p:cNvSpPr txBox="1">
            <a:spLocks noChangeArrowheads="1"/>
          </p:cNvSpPr>
          <p:nvPr/>
        </p:nvSpPr>
        <p:spPr bwMode="auto">
          <a:xfrm>
            <a:off x="1420813" y="3894138"/>
            <a:ext cx="6048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/>
              <a:t>关联次数的可能取值为</a:t>
            </a:r>
            <a:r>
              <a:rPr lang="en-US" altLang="zh-CN" sz="2400" b="1"/>
              <a:t>0</a:t>
            </a:r>
            <a:r>
              <a:rPr lang="zh-CN" altLang="en-US" sz="2400" b="1"/>
              <a:t>，</a:t>
            </a:r>
            <a:r>
              <a:rPr lang="en-US" altLang="zh-CN" sz="2400" b="1"/>
              <a:t>1</a:t>
            </a:r>
            <a:r>
              <a:rPr lang="zh-CN" altLang="en-US" sz="2400" b="1"/>
              <a:t>，</a:t>
            </a:r>
            <a:r>
              <a:rPr lang="en-US" altLang="zh-CN" sz="2400" b="1"/>
              <a:t>2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457200" y="282575"/>
            <a:ext cx="8229600" cy="1219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b="1" kern="0" dirty="0"/>
              <a:t>例</a:t>
            </a:r>
            <a:endParaRPr lang="en-US" altLang="zh-CN" b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5421FB-F377-4243-A396-71385E3C8AB5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60338"/>
            <a:ext cx="8002588" cy="795337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有向图的关联矩阵</a:t>
            </a:r>
          </a:p>
        </p:txBody>
      </p:sp>
      <p:grpSp>
        <p:nvGrpSpPr>
          <p:cNvPr id="95236" name="Group 7"/>
          <p:cNvGrpSpPr>
            <a:grpSpLocks/>
          </p:cNvGrpSpPr>
          <p:nvPr/>
        </p:nvGrpSpPr>
        <p:grpSpPr bwMode="auto">
          <a:xfrm>
            <a:off x="611189" y="1739900"/>
            <a:ext cx="8229600" cy="3656013"/>
            <a:chOff x="385" y="1096"/>
            <a:chExt cx="5184" cy="2303"/>
          </a:xfrm>
        </p:grpSpPr>
        <p:graphicFrame>
          <p:nvGraphicFramePr>
            <p:cNvPr id="95237" name="Object 0"/>
            <p:cNvGraphicFramePr>
              <a:graphicFrameLocks noChangeAspect="1"/>
            </p:cNvGraphicFramePr>
            <p:nvPr/>
          </p:nvGraphicFramePr>
          <p:xfrm>
            <a:off x="1247" y="1888"/>
            <a:ext cx="2586" cy="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4" imgW="1676400" imgH="736600" progId="">
                    <p:embed/>
                  </p:oleObj>
                </mc:Choice>
                <mc:Fallback>
                  <p:oleObj name="Equation" r:id="rId4" imgW="1676400" imgH="736600" progId="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888"/>
                          <a:ext cx="2586" cy="1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385" y="1096"/>
              <a:ext cx="5184" cy="2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</a:t>
              </a:r>
              <a:r>
                <a:rPr lang="zh-CN" altLang="en-US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</a:t>
              </a:r>
              <a:r>
                <a:rPr lang="zh-CN" altLang="en-US" sz="2800" b="1" dirty="0">
                  <a:solidFill>
                    <a:srgbClr val="3366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无环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有向图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=&lt;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&gt;,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={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…,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i="1" baseline="-30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}, </a:t>
              </a:r>
            </a:p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={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…,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},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令</a:t>
              </a:r>
            </a:p>
            <a:p>
              <a:pPr algn="just" eaLnBrk="1" hangingPunct="1">
                <a:buFont typeface="Wingdings" panose="05000000000000000000" pitchFamily="2" charset="2"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buFont typeface="Wingdings" panose="05000000000000000000" pitchFamily="2" charset="2"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buFont typeface="Wingdings" panose="05000000000000000000" pitchFamily="2" charset="2"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</a:t>
              </a:r>
            </a:p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则称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</a:rPr>
                <a:t>ij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baseline="-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</a:rPr>
                <a:t>m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的关联矩阵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，记为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).</a:t>
              </a:r>
              <a:endParaRPr lang="en-US" altLang="zh-CN" sz="1800" dirty="0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CB6218-7573-4090-A369-3905DF58CDA7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97283" name="Group 32"/>
          <p:cNvGrpSpPr>
            <a:grpSpLocks/>
          </p:cNvGrpSpPr>
          <p:nvPr/>
        </p:nvGrpSpPr>
        <p:grpSpPr bwMode="auto">
          <a:xfrm>
            <a:off x="584200" y="1357313"/>
            <a:ext cx="8102600" cy="4746625"/>
            <a:chOff x="465" y="1144"/>
            <a:chExt cx="4505" cy="2207"/>
          </a:xfrm>
        </p:grpSpPr>
        <p:graphicFrame>
          <p:nvGraphicFramePr>
            <p:cNvPr id="97285" name="Object 30"/>
            <p:cNvGraphicFramePr>
              <a:graphicFrameLocks noChangeAspect="1"/>
            </p:cNvGraphicFramePr>
            <p:nvPr/>
          </p:nvGraphicFramePr>
          <p:xfrm>
            <a:off x="600" y="1482"/>
            <a:ext cx="3574" cy="1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公式" r:id="rId4" imgW="2667000" imgH="1320800" progId="">
                    <p:embed/>
                  </p:oleObj>
                </mc:Choice>
                <mc:Fallback>
                  <p:oleObj name="公式" r:id="rId4" imgW="2667000" imgH="1320800" progId="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1482"/>
                          <a:ext cx="3574" cy="15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86" name="Text Box 31"/>
            <p:cNvSpPr txBox="1">
              <a:spLocks noChangeArrowheads="1"/>
            </p:cNvSpPr>
            <p:nvPr/>
          </p:nvSpPr>
          <p:spPr bwMode="auto">
            <a:xfrm>
              <a:off x="465" y="1144"/>
              <a:ext cx="4505" cy="2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性质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:  </a:t>
              </a:r>
            </a:p>
            <a:p>
              <a:pPr algn="just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    </a:t>
              </a:r>
            </a:p>
            <a:p>
              <a:pPr algn="just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     </a:t>
              </a:r>
            </a:p>
            <a:p>
              <a:pPr algn="just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   </a:t>
              </a:r>
            </a:p>
            <a:p>
              <a:pPr algn="just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en-US" altLang="zh-CN" sz="2800" b="1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   (4)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平行边对应的列相同</a:t>
              </a:r>
              <a:endParaRPr lang="zh-CN" altLang="en-US" sz="2800"/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323850" y="160338"/>
            <a:ext cx="8002588" cy="7953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b="1" kern="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有向图的关联矩阵（续）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51CC4C-096E-41F1-896D-12790D1C1033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064500" cy="7921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无向图与有向图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5329237" cy="388778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    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有向图</a:t>
            </a:r>
            <a:r>
              <a:rPr lang="en-US" altLang="zh-CN" sz="2800" b="1" i="1" dirty="0">
                <a:latin typeface="Times New Roman" pitchFamily="18" charset="0"/>
              </a:rPr>
              <a:t>D</a:t>
            </a:r>
            <a:r>
              <a:rPr lang="en-US" altLang="zh-CN" sz="2800" b="1" dirty="0">
                <a:latin typeface="Times New Roman" pitchFamily="18" charset="0"/>
              </a:rPr>
              <a:t>=&lt;</a:t>
            </a:r>
            <a:r>
              <a:rPr lang="en-US" altLang="zh-CN" sz="2800" b="1" i="1" dirty="0">
                <a:latin typeface="Times New Roman" pitchFamily="18" charset="0"/>
              </a:rPr>
              <a:t>V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</a:rPr>
              <a:t>E&gt;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其中</a:t>
            </a: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(1)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V</a:t>
            </a:r>
            <a:r>
              <a:rPr lang="zh-CN" altLang="en-US" sz="2800" b="1" dirty="0">
                <a:latin typeface="Times New Roman" pitchFamily="18" charset="0"/>
              </a:rPr>
              <a:t>同无向图的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顶点集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其元素也称为</a:t>
            </a:r>
            <a:r>
              <a:rPr lang="zh-CN" altLang="en-US" sz="2800" b="1" dirty="0">
                <a:solidFill>
                  <a:srgbClr val="3366CC"/>
                </a:solidFill>
                <a:latin typeface="Times New Roman" pitchFamily="18" charset="0"/>
              </a:rPr>
              <a:t>顶点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(2)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</a:rPr>
              <a:t>为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卡氏集</a:t>
            </a:r>
            <a:r>
              <a:rPr lang="en-US" altLang="zh-CN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</a:t>
            </a:r>
            <a:r>
              <a:rPr lang="en-US" altLang="zh-CN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V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多重子集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（边集）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其元素称为</a:t>
            </a:r>
            <a:r>
              <a:rPr lang="zh-CN" altLang="en-US" sz="2800" b="1" dirty="0">
                <a:solidFill>
                  <a:srgbClr val="3366CC"/>
                </a:solidFill>
                <a:latin typeface="Times New Roman" pitchFamily="18" charset="0"/>
              </a:rPr>
              <a:t>有向边，</a:t>
            </a:r>
            <a:r>
              <a:rPr lang="zh-CN" altLang="en-US" sz="2800" b="1" dirty="0">
                <a:latin typeface="Times New Roman" pitchFamily="18" charset="0"/>
              </a:rPr>
              <a:t>简称</a:t>
            </a:r>
            <a:r>
              <a:rPr lang="zh-CN" altLang="en-US" sz="2800" b="1" dirty="0">
                <a:solidFill>
                  <a:srgbClr val="3366CC"/>
                </a:solidFill>
                <a:latin typeface="Times New Roman" pitchFamily="18" charset="0"/>
              </a:rPr>
              <a:t>边</a:t>
            </a:r>
            <a:r>
              <a:rPr lang="zh-CN" altLang="en-US" sz="2800" b="1" dirty="0">
                <a:latin typeface="Times New Roman" pitchFamily="18" charset="0"/>
              </a:rPr>
              <a:t>。用无向边代替</a:t>
            </a:r>
            <a:r>
              <a:rPr lang="en-US" altLang="zh-CN" sz="2800" b="1" i="1" dirty="0">
                <a:latin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</a:rPr>
              <a:t>的所有有向边所得到的无向图称作</a:t>
            </a:r>
            <a:r>
              <a:rPr lang="en-US" altLang="zh-CN" sz="2800" b="1" i="1" dirty="0">
                <a:latin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3366CC"/>
                </a:solidFill>
                <a:latin typeface="Times New Roman" pitchFamily="18" charset="0"/>
              </a:rPr>
              <a:t>基图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pic>
        <p:nvPicPr>
          <p:cNvPr id="12294" name="Picture 6" descr="14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05048"/>
            <a:ext cx="2808288" cy="27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矩形 1"/>
          <p:cNvSpPr>
            <a:spLocks noChangeArrowheads="1"/>
          </p:cNvSpPr>
          <p:nvPr/>
        </p:nvSpPr>
        <p:spPr bwMode="auto">
          <a:xfrm>
            <a:off x="406445" y="5330030"/>
            <a:ext cx="661431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右图是有向图，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试写出它的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AB1F25-45C2-4850-8705-EF6DD4FE741E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99331" name="Group 27"/>
          <p:cNvGrpSpPr>
            <a:grpSpLocks/>
          </p:cNvGrpSpPr>
          <p:nvPr/>
        </p:nvGrpSpPr>
        <p:grpSpPr bwMode="auto">
          <a:xfrm>
            <a:off x="1400175" y="1338263"/>
            <a:ext cx="4668838" cy="3125787"/>
            <a:chOff x="1824" y="480"/>
            <a:chExt cx="1551" cy="1169"/>
          </a:xfrm>
        </p:grpSpPr>
        <p:sp>
          <p:nvSpPr>
            <p:cNvPr id="99334" name="Oval 2"/>
            <p:cNvSpPr>
              <a:spLocks noChangeArrowheads="1"/>
            </p:cNvSpPr>
            <p:nvPr/>
          </p:nvSpPr>
          <p:spPr bwMode="auto">
            <a:xfrm>
              <a:off x="2928" y="72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9335" name="Oval 3"/>
            <p:cNvSpPr>
              <a:spLocks noChangeArrowheads="1"/>
            </p:cNvSpPr>
            <p:nvPr/>
          </p:nvSpPr>
          <p:spPr bwMode="auto">
            <a:xfrm>
              <a:off x="2064" y="72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9336" name="Oval 4"/>
            <p:cNvSpPr>
              <a:spLocks noChangeArrowheads="1"/>
            </p:cNvSpPr>
            <p:nvPr/>
          </p:nvSpPr>
          <p:spPr bwMode="auto">
            <a:xfrm>
              <a:off x="2064" y="134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9337" name="Oval 5"/>
            <p:cNvSpPr>
              <a:spLocks noChangeArrowheads="1"/>
            </p:cNvSpPr>
            <p:nvPr/>
          </p:nvSpPr>
          <p:spPr bwMode="auto">
            <a:xfrm>
              <a:off x="2928" y="134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9338" name="Line 6"/>
            <p:cNvSpPr>
              <a:spLocks noChangeShapeType="1"/>
            </p:cNvSpPr>
            <p:nvPr/>
          </p:nvSpPr>
          <p:spPr bwMode="auto">
            <a:xfrm flipH="1">
              <a:off x="2112" y="720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9" name="Line 7"/>
            <p:cNvSpPr>
              <a:spLocks noChangeShapeType="1"/>
            </p:cNvSpPr>
            <p:nvPr/>
          </p:nvSpPr>
          <p:spPr bwMode="auto">
            <a:xfrm>
              <a:off x="2064" y="76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0" name="Line 8"/>
            <p:cNvSpPr>
              <a:spLocks noChangeShapeType="1"/>
            </p:cNvSpPr>
            <p:nvPr/>
          </p:nvSpPr>
          <p:spPr bwMode="auto">
            <a:xfrm>
              <a:off x="2112" y="1392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1" name="Freeform 11"/>
            <p:cNvSpPr>
              <a:spLocks/>
            </p:cNvSpPr>
            <p:nvPr/>
          </p:nvSpPr>
          <p:spPr bwMode="auto">
            <a:xfrm>
              <a:off x="2064" y="768"/>
              <a:ext cx="864" cy="576"/>
            </a:xfrm>
            <a:custGeom>
              <a:avLst/>
              <a:gdLst>
                <a:gd name="T0" fmla="*/ 0 w 864"/>
                <a:gd name="T1" fmla="*/ 576 h 576"/>
                <a:gd name="T2" fmla="*/ 240 w 864"/>
                <a:gd name="T3" fmla="*/ 240 h 576"/>
                <a:gd name="T4" fmla="*/ 864 w 864"/>
                <a:gd name="T5" fmla="*/ 0 h 576"/>
                <a:gd name="T6" fmla="*/ 0 60000 65536"/>
                <a:gd name="T7" fmla="*/ 0 60000 65536"/>
                <a:gd name="T8" fmla="*/ 0 60000 65536"/>
                <a:gd name="T9" fmla="*/ 0 w 864"/>
                <a:gd name="T10" fmla="*/ 0 h 576"/>
                <a:gd name="T11" fmla="*/ 864 w 86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576">
                  <a:moveTo>
                    <a:pt x="0" y="576"/>
                  </a:moveTo>
                  <a:cubicBezTo>
                    <a:pt x="48" y="456"/>
                    <a:pt x="96" y="336"/>
                    <a:pt x="240" y="240"/>
                  </a:cubicBezTo>
                  <a:cubicBezTo>
                    <a:pt x="384" y="144"/>
                    <a:pt x="760" y="40"/>
                    <a:pt x="86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2" name="Freeform 12"/>
            <p:cNvSpPr>
              <a:spLocks/>
            </p:cNvSpPr>
            <p:nvPr/>
          </p:nvSpPr>
          <p:spPr bwMode="auto">
            <a:xfrm>
              <a:off x="2112" y="768"/>
              <a:ext cx="864" cy="576"/>
            </a:xfrm>
            <a:custGeom>
              <a:avLst/>
              <a:gdLst>
                <a:gd name="T0" fmla="*/ 864 w 864"/>
                <a:gd name="T1" fmla="*/ 0 h 576"/>
                <a:gd name="T2" fmla="*/ 480 w 864"/>
                <a:gd name="T3" fmla="*/ 384 h 576"/>
                <a:gd name="T4" fmla="*/ 0 w 864"/>
                <a:gd name="T5" fmla="*/ 576 h 576"/>
                <a:gd name="T6" fmla="*/ 0 60000 65536"/>
                <a:gd name="T7" fmla="*/ 0 60000 65536"/>
                <a:gd name="T8" fmla="*/ 0 60000 65536"/>
                <a:gd name="T9" fmla="*/ 0 w 864"/>
                <a:gd name="T10" fmla="*/ 0 h 576"/>
                <a:gd name="T11" fmla="*/ 864 w 864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576">
                  <a:moveTo>
                    <a:pt x="864" y="0"/>
                  </a:moveTo>
                  <a:cubicBezTo>
                    <a:pt x="744" y="144"/>
                    <a:pt x="624" y="288"/>
                    <a:pt x="480" y="384"/>
                  </a:cubicBezTo>
                  <a:cubicBezTo>
                    <a:pt x="336" y="480"/>
                    <a:pt x="168" y="528"/>
                    <a:pt x="0" y="5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3" name="Line 13"/>
            <p:cNvSpPr>
              <a:spLocks noChangeShapeType="1"/>
            </p:cNvSpPr>
            <p:nvPr/>
          </p:nvSpPr>
          <p:spPr bwMode="auto">
            <a:xfrm flipH="1">
              <a:off x="2496" y="720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4" name="Line 14"/>
            <p:cNvSpPr>
              <a:spLocks noChangeShapeType="1"/>
            </p:cNvSpPr>
            <p:nvPr/>
          </p:nvSpPr>
          <p:spPr bwMode="auto">
            <a:xfrm>
              <a:off x="2064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5" name="Line 15"/>
            <p:cNvSpPr>
              <a:spLocks noChangeShapeType="1"/>
            </p:cNvSpPr>
            <p:nvPr/>
          </p:nvSpPr>
          <p:spPr bwMode="auto">
            <a:xfrm>
              <a:off x="2448" y="13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6" name="Line 16"/>
            <p:cNvSpPr>
              <a:spLocks noChangeShapeType="1"/>
            </p:cNvSpPr>
            <p:nvPr/>
          </p:nvSpPr>
          <p:spPr bwMode="auto">
            <a:xfrm flipV="1">
              <a:off x="2304" y="96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7" name="Line 17"/>
            <p:cNvSpPr>
              <a:spLocks noChangeShapeType="1"/>
            </p:cNvSpPr>
            <p:nvPr/>
          </p:nvSpPr>
          <p:spPr bwMode="auto">
            <a:xfrm flipH="1">
              <a:off x="2638" y="1073"/>
              <a:ext cx="48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8" name="Text Box 18"/>
            <p:cNvSpPr txBox="1">
              <a:spLocks noChangeArrowheads="1"/>
            </p:cNvSpPr>
            <p:nvPr/>
          </p:nvSpPr>
          <p:spPr bwMode="auto">
            <a:xfrm>
              <a:off x="2976" y="518"/>
              <a:ext cx="3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v</a:t>
              </a:r>
              <a:r>
                <a:rPr lang="en-US" altLang="zh-CN" sz="2400" baseline="-25000"/>
                <a:t>4</a:t>
              </a:r>
              <a:endParaRPr lang="en-US" altLang="zh-CN" sz="2400"/>
            </a:p>
          </p:txBody>
        </p:sp>
        <p:sp>
          <p:nvSpPr>
            <p:cNvPr id="99349" name="Text Box 19"/>
            <p:cNvSpPr txBox="1">
              <a:spLocks noChangeArrowheads="1"/>
            </p:cNvSpPr>
            <p:nvPr/>
          </p:nvSpPr>
          <p:spPr bwMode="auto">
            <a:xfrm>
              <a:off x="1848" y="487"/>
              <a:ext cx="43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v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99350" name="Text Box 20"/>
            <p:cNvSpPr txBox="1">
              <a:spLocks noChangeArrowheads="1"/>
            </p:cNvSpPr>
            <p:nvPr/>
          </p:nvSpPr>
          <p:spPr bwMode="auto">
            <a:xfrm>
              <a:off x="1824" y="1272"/>
              <a:ext cx="43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v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99351" name="Text Box 21"/>
            <p:cNvSpPr txBox="1">
              <a:spLocks noChangeArrowheads="1"/>
            </p:cNvSpPr>
            <p:nvPr/>
          </p:nvSpPr>
          <p:spPr bwMode="auto">
            <a:xfrm>
              <a:off x="2991" y="1245"/>
              <a:ext cx="3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v</a:t>
              </a:r>
              <a:r>
                <a:rPr lang="en-US" altLang="zh-CN" sz="2400" baseline="-25000"/>
                <a:t>3</a:t>
              </a:r>
              <a:endParaRPr lang="en-US" altLang="zh-CN" sz="2400"/>
            </a:p>
          </p:txBody>
        </p:sp>
        <p:sp>
          <p:nvSpPr>
            <p:cNvPr id="99352" name="Text Box 22"/>
            <p:cNvSpPr txBox="1">
              <a:spLocks noChangeArrowheads="1"/>
            </p:cNvSpPr>
            <p:nvPr/>
          </p:nvSpPr>
          <p:spPr bwMode="auto">
            <a:xfrm>
              <a:off x="1857" y="880"/>
              <a:ext cx="3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e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99353" name="Text Box 23"/>
            <p:cNvSpPr txBox="1">
              <a:spLocks noChangeArrowheads="1"/>
            </p:cNvSpPr>
            <p:nvPr/>
          </p:nvSpPr>
          <p:spPr bwMode="auto">
            <a:xfrm>
              <a:off x="2352" y="480"/>
              <a:ext cx="3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e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99354" name="Text Box 24"/>
            <p:cNvSpPr txBox="1">
              <a:spLocks noChangeArrowheads="1"/>
            </p:cNvSpPr>
            <p:nvPr/>
          </p:nvSpPr>
          <p:spPr bwMode="auto">
            <a:xfrm>
              <a:off x="2181" y="735"/>
              <a:ext cx="3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e</a:t>
              </a:r>
              <a:r>
                <a:rPr lang="en-US" altLang="zh-CN" sz="2400" baseline="-25000"/>
                <a:t>3</a:t>
              </a:r>
              <a:endParaRPr lang="en-US" altLang="zh-CN" sz="2400"/>
            </a:p>
          </p:txBody>
        </p:sp>
        <p:sp>
          <p:nvSpPr>
            <p:cNvPr id="99355" name="Text Box 25"/>
            <p:cNvSpPr txBox="1">
              <a:spLocks noChangeArrowheads="1"/>
            </p:cNvSpPr>
            <p:nvPr/>
          </p:nvSpPr>
          <p:spPr bwMode="auto">
            <a:xfrm>
              <a:off x="2688" y="1008"/>
              <a:ext cx="3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400" baseline="-25000" dirty="0"/>
                <a:t>4</a:t>
              </a:r>
              <a:endParaRPr lang="en-US" altLang="zh-CN" sz="2400" dirty="0"/>
            </a:p>
          </p:txBody>
        </p:sp>
        <p:sp>
          <p:nvSpPr>
            <p:cNvPr id="99356" name="Text Box 26"/>
            <p:cNvSpPr txBox="1">
              <a:spLocks noChangeArrowheads="1"/>
            </p:cNvSpPr>
            <p:nvPr/>
          </p:nvSpPr>
          <p:spPr bwMode="auto">
            <a:xfrm>
              <a:off x="2352" y="1392"/>
              <a:ext cx="38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e</a:t>
              </a:r>
              <a:r>
                <a:rPr lang="en-US" altLang="zh-CN" sz="2400" baseline="-25000"/>
                <a:t>5</a:t>
              </a:r>
              <a:endParaRPr lang="en-US" altLang="zh-CN" sz="2400"/>
            </a:p>
          </p:txBody>
        </p:sp>
      </p:grpSp>
      <p:graphicFrame>
        <p:nvGraphicFramePr>
          <p:cNvPr id="99332" name="Object 28"/>
          <p:cNvGraphicFramePr>
            <a:graphicFrameLocks noChangeAspect="1"/>
          </p:cNvGraphicFramePr>
          <p:nvPr/>
        </p:nvGraphicFramePr>
        <p:xfrm>
          <a:off x="1355725" y="4370388"/>
          <a:ext cx="4278313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006600" imgH="914400" progId="">
                  <p:embed/>
                </p:oleObj>
              </mc:Choice>
              <mc:Fallback>
                <p:oleObj name="Equation" r:id="rId3" imgW="2006600" imgH="914400" progId="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4370388"/>
                        <a:ext cx="4278313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457200" y="282575"/>
            <a:ext cx="8229600" cy="1219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b="1" kern="0" dirty="0"/>
              <a:t>例</a:t>
            </a:r>
            <a:endParaRPr lang="en-US" altLang="zh-CN" b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7B01F1-3700-4644-9DDD-4F203AD1CB3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0355" name="Text Box 8"/>
          <p:cNvSpPr txBox="1">
            <a:spLocks noChangeArrowheads="1"/>
          </p:cNvSpPr>
          <p:nvPr/>
        </p:nvSpPr>
        <p:spPr bwMode="auto">
          <a:xfrm>
            <a:off x="539750" y="1281113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设有向图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      为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顶点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邻接到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顶点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30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边的条数，称</a:t>
            </a:r>
            <a:r>
              <a:rPr lang="en-US" altLang="zh-CN" sz="2800" b="1" dirty="0">
                <a:latin typeface="Times New Roman" panose="02020603050405020304" pitchFamily="18" charset="0"/>
              </a:rPr>
              <a:t>(       )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的邻接矩阵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简记为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性质</a:t>
            </a:r>
          </a:p>
        </p:txBody>
      </p:sp>
      <p:graphicFrame>
        <p:nvGraphicFramePr>
          <p:cNvPr id="100356" name="Object 5"/>
          <p:cNvGraphicFramePr>
            <a:graphicFrameLocks noChangeAspect="1"/>
          </p:cNvGraphicFramePr>
          <p:nvPr/>
        </p:nvGraphicFramePr>
        <p:xfrm>
          <a:off x="627063" y="3644900"/>
          <a:ext cx="73787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3441700" imgH="1295400" progId="">
                  <p:embed/>
                </p:oleObj>
              </mc:Choice>
              <mc:Fallback>
                <p:oleObj name="Equation" r:id="rId4" imgW="3441700" imgH="1295400" progId="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644900"/>
                        <a:ext cx="7378700" cy="278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6"/>
          <p:cNvGraphicFramePr>
            <a:graphicFrameLocks noChangeAspect="1"/>
          </p:cNvGraphicFramePr>
          <p:nvPr/>
        </p:nvGraphicFramePr>
        <p:xfrm>
          <a:off x="2627313" y="1989138"/>
          <a:ext cx="555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241195" imgH="253890" progId="">
                  <p:embed/>
                </p:oleObj>
              </mc:Choice>
              <mc:Fallback>
                <p:oleObj name="Equation" r:id="rId6" imgW="241195" imgH="253890" progId="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89138"/>
                        <a:ext cx="5556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7"/>
          <p:cNvGraphicFramePr>
            <a:graphicFrameLocks noChangeAspect="1"/>
          </p:cNvGraphicFramePr>
          <p:nvPr/>
        </p:nvGraphicFramePr>
        <p:xfrm>
          <a:off x="1133475" y="2411413"/>
          <a:ext cx="555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8" imgW="241195" imgH="253890" progId="">
                  <p:embed/>
                </p:oleObj>
              </mc:Choice>
              <mc:Fallback>
                <p:oleObj name="公式" r:id="rId8" imgW="241195" imgH="253890" progId="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411413"/>
                        <a:ext cx="5556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44475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有向图的邻接矩阵</a:t>
            </a:r>
          </a:p>
        </p:txBody>
      </p:sp>
      <p:sp>
        <p:nvSpPr>
          <p:cNvPr id="1003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672263"/>
            <a:ext cx="8229600" cy="18573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2856AB-E289-44BB-83D9-B3F539C745A3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02403" name="Group 24"/>
          <p:cNvGrpSpPr>
            <a:grpSpLocks/>
          </p:cNvGrpSpPr>
          <p:nvPr/>
        </p:nvGrpSpPr>
        <p:grpSpPr bwMode="auto">
          <a:xfrm>
            <a:off x="1338263" y="1484313"/>
            <a:ext cx="4268787" cy="2508250"/>
            <a:chOff x="1704" y="480"/>
            <a:chExt cx="1378" cy="939"/>
          </a:xfrm>
        </p:grpSpPr>
        <p:sp>
          <p:nvSpPr>
            <p:cNvPr id="102406" name="Oval 2"/>
            <p:cNvSpPr>
              <a:spLocks noChangeArrowheads="1"/>
            </p:cNvSpPr>
            <p:nvPr/>
          </p:nvSpPr>
          <p:spPr bwMode="auto">
            <a:xfrm>
              <a:off x="1872" y="72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07" name="Oval 3"/>
            <p:cNvSpPr>
              <a:spLocks noChangeArrowheads="1"/>
            </p:cNvSpPr>
            <p:nvPr/>
          </p:nvSpPr>
          <p:spPr bwMode="auto">
            <a:xfrm>
              <a:off x="1824" y="480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08" name="Oval 4"/>
            <p:cNvSpPr>
              <a:spLocks noChangeArrowheads="1"/>
            </p:cNvSpPr>
            <p:nvPr/>
          </p:nvSpPr>
          <p:spPr bwMode="auto">
            <a:xfrm>
              <a:off x="1872" y="124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09" name="Oval 5"/>
            <p:cNvSpPr>
              <a:spLocks noChangeArrowheads="1"/>
            </p:cNvSpPr>
            <p:nvPr/>
          </p:nvSpPr>
          <p:spPr bwMode="auto">
            <a:xfrm>
              <a:off x="1824" y="768"/>
              <a:ext cx="144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10" name="Oval 6"/>
            <p:cNvSpPr>
              <a:spLocks noChangeArrowheads="1"/>
            </p:cNvSpPr>
            <p:nvPr/>
          </p:nvSpPr>
          <p:spPr bwMode="auto">
            <a:xfrm>
              <a:off x="2784" y="124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11" name="Oval 7"/>
            <p:cNvSpPr>
              <a:spLocks noChangeArrowheads="1"/>
            </p:cNvSpPr>
            <p:nvPr/>
          </p:nvSpPr>
          <p:spPr bwMode="auto">
            <a:xfrm>
              <a:off x="2736" y="768"/>
              <a:ext cx="144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12" name="Oval 8"/>
            <p:cNvSpPr>
              <a:spLocks noChangeArrowheads="1"/>
            </p:cNvSpPr>
            <p:nvPr/>
          </p:nvSpPr>
          <p:spPr bwMode="auto">
            <a:xfrm>
              <a:off x="2784" y="720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13" name="Line 9"/>
            <p:cNvSpPr>
              <a:spLocks noChangeShapeType="1"/>
            </p:cNvSpPr>
            <p:nvPr/>
          </p:nvSpPr>
          <p:spPr bwMode="auto">
            <a:xfrm>
              <a:off x="1920" y="129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4" name="Line 10"/>
            <p:cNvSpPr>
              <a:spLocks noChangeShapeType="1"/>
            </p:cNvSpPr>
            <p:nvPr/>
          </p:nvSpPr>
          <p:spPr bwMode="auto">
            <a:xfrm>
              <a:off x="1920" y="720"/>
              <a:ext cx="91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5" name="Line 11"/>
            <p:cNvSpPr>
              <a:spLocks noChangeShapeType="1"/>
            </p:cNvSpPr>
            <p:nvPr/>
          </p:nvSpPr>
          <p:spPr bwMode="auto">
            <a:xfrm>
              <a:off x="1824" y="96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6" name="Line 12"/>
            <p:cNvSpPr>
              <a:spLocks noChangeShapeType="1"/>
            </p:cNvSpPr>
            <p:nvPr/>
          </p:nvSpPr>
          <p:spPr bwMode="auto">
            <a:xfrm>
              <a:off x="1968" y="9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7" name="Line 13"/>
            <p:cNvSpPr>
              <a:spLocks noChangeShapeType="1"/>
            </p:cNvSpPr>
            <p:nvPr/>
          </p:nvSpPr>
          <p:spPr bwMode="auto">
            <a:xfrm>
              <a:off x="2256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8" name="Line 16"/>
            <p:cNvSpPr>
              <a:spLocks noChangeShapeType="1"/>
            </p:cNvSpPr>
            <p:nvPr/>
          </p:nvSpPr>
          <p:spPr bwMode="auto">
            <a:xfrm>
              <a:off x="2256" y="9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9" name="Line 17"/>
            <p:cNvSpPr>
              <a:spLocks noChangeShapeType="1"/>
            </p:cNvSpPr>
            <p:nvPr/>
          </p:nvSpPr>
          <p:spPr bwMode="auto">
            <a:xfrm flipV="1">
              <a:off x="2736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0" name="Line 18"/>
            <p:cNvSpPr>
              <a:spLocks noChangeShapeType="1"/>
            </p:cNvSpPr>
            <p:nvPr/>
          </p:nvSpPr>
          <p:spPr bwMode="auto">
            <a:xfrm>
              <a:off x="2880" y="96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1" name="Line 19"/>
            <p:cNvSpPr>
              <a:spLocks noChangeShapeType="1"/>
            </p:cNvSpPr>
            <p:nvPr/>
          </p:nvSpPr>
          <p:spPr bwMode="auto">
            <a:xfrm flipH="1">
              <a:off x="1824" y="4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2" name="Text Box 20"/>
            <p:cNvSpPr txBox="1">
              <a:spLocks noChangeArrowheads="1"/>
            </p:cNvSpPr>
            <p:nvPr/>
          </p:nvSpPr>
          <p:spPr bwMode="auto">
            <a:xfrm>
              <a:off x="1740" y="1246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102423" name="Text Box 21"/>
            <p:cNvSpPr txBox="1">
              <a:spLocks noChangeArrowheads="1"/>
            </p:cNvSpPr>
            <p:nvPr/>
          </p:nvSpPr>
          <p:spPr bwMode="auto">
            <a:xfrm>
              <a:off x="1704" y="639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102424" name="Text Box 22"/>
            <p:cNvSpPr txBox="1">
              <a:spLocks noChangeArrowheads="1"/>
            </p:cNvSpPr>
            <p:nvPr/>
          </p:nvSpPr>
          <p:spPr bwMode="auto">
            <a:xfrm>
              <a:off x="2842" y="624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4</a:t>
              </a:r>
              <a:endParaRPr lang="en-US" altLang="zh-CN" sz="2400"/>
            </a:p>
          </p:txBody>
        </p:sp>
        <p:sp>
          <p:nvSpPr>
            <p:cNvPr id="102425" name="Text Box 23"/>
            <p:cNvSpPr txBox="1">
              <a:spLocks noChangeArrowheads="1"/>
            </p:cNvSpPr>
            <p:nvPr/>
          </p:nvSpPr>
          <p:spPr bwMode="auto">
            <a:xfrm>
              <a:off x="2832" y="1209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3</a:t>
              </a:r>
              <a:endParaRPr lang="en-US" altLang="zh-CN" sz="2400"/>
            </a:p>
          </p:txBody>
        </p:sp>
      </p:grpSp>
      <p:graphicFrame>
        <p:nvGraphicFramePr>
          <p:cNvPr id="102404" name="Object 25"/>
          <p:cNvGraphicFramePr>
            <a:graphicFrameLocks noChangeAspect="1"/>
          </p:cNvGraphicFramePr>
          <p:nvPr/>
        </p:nvGraphicFramePr>
        <p:xfrm>
          <a:off x="1449388" y="4160838"/>
          <a:ext cx="3240087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397000" imgH="914400" progId="">
                  <p:embed/>
                </p:oleObj>
              </mc:Choice>
              <mc:Fallback>
                <p:oleObj name="Equation" r:id="rId3" imgW="1397000" imgH="914400" progId="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4160838"/>
                        <a:ext cx="3240087" cy="211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457200" y="282575"/>
            <a:ext cx="8229600" cy="1219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b="1" kern="0" dirty="0"/>
              <a:t>例</a:t>
            </a:r>
            <a:endParaRPr lang="en-US" altLang="zh-CN" b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9E25AE-AE40-48FB-BF49-BF4F88946776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276225"/>
            <a:ext cx="8002587" cy="733425"/>
          </a:xfrm>
        </p:spPr>
        <p:txBody>
          <a:bodyPr/>
          <a:lstStyle/>
          <a:p>
            <a:pPr>
              <a:defRPr/>
            </a:pPr>
            <a:r>
              <a:rPr lang="en-US" altLang="zh-CN" b="1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中的通路及回路数</a:t>
            </a:r>
          </a:p>
        </p:txBody>
      </p:sp>
      <p:sp>
        <p:nvSpPr>
          <p:cNvPr id="103428" name="Rectangle 9"/>
          <p:cNvSpPr>
            <a:spLocks noChangeArrowheads="1"/>
          </p:cNvSpPr>
          <p:nvPr/>
        </p:nvSpPr>
        <p:spPr bwMode="auto">
          <a:xfrm>
            <a:off x="4370388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03429" name="Group 12"/>
          <p:cNvGrpSpPr>
            <a:grpSpLocks/>
          </p:cNvGrpSpPr>
          <p:nvPr/>
        </p:nvGrpSpPr>
        <p:grpSpPr bwMode="auto">
          <a:xfrm>
            <a:off x="539750" y="1557338"/>
            <a:ext cx="8153400" cy="4557712"/>
            <a:chOff x="288" y="960"/>
            <a:chExt cx="5136" cy="2871"/>
          </a:xfrm>
        </p:grpSpPr>
        <p:graphicFrame>
          <p:nvGraphicFramePr>
            <p:cNvPr id="103430" name="Object 5"/>
            <p:cNvGraphicFramePr>
              <a:graphicFrameLocks noChangeAspect="1"/>
            </p:cNvGraphicFramePr>
            <p:nvPr/>
          </p:nvGraphicFramePr>
          <p:xfrm>
            <a:off x="657" y="1706"/>
            <a:ext cx="396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Equation" r:id="rId4" imgW="241195" imgH="253890" progId="">
                    <p:embed/>
                  </p:oleObj>
                </mc:Choice>
                <mc:Fallback>
                  <p:oleObj name="Equation" r:id="rId4" imgW="241195" imgH="253890" progId="">
                    <p:embed/>
                    <p:pic>
                      <p:nvPicPr>
                        <p:cNvPr id="0" name="Picture 4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706"/>
                          <a:ext cx="396" cy="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1" name="Object 6"/>
            <p:cNvGraphicFramePr>
              <a:graphicFrameLocks noChangeAspect="1"/>
            </p:cNvGraphicFramePr>
            <p:nvPr/>
          </p:nvGraphicFramePr>
          <p:xfrm>
            <a:off x="657" y="2069"/>
            <a:ext cx="421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6" imgW="241195" imgH="241195" progId="">
                    <p:embed/>
                  </p:oleObj>
                </mc:Choice>
                <mc:Fallback>
                  <p:oleObj name="Equation" r:id="rId6" imgW="241195" imgH="241195" progId="">
                    <p:embed/>
                    <p:pic>
                      <p:nvPicPr>
                        <p:cNvPr id="0" name="Picture 4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069"/>
                          <a:ext cx="421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2" name="Object 8"/>
            <p:cNvGraphicFramePr>
              <a:graphicFrameLocks noChangeAspect="1"/>
            </p:cNvGraphicFramePr>
            <p:nvPr/>
          </p:nvGraphicFramePr>
          <p:xfrm>
            <a:off x="657" y="2489"/>
            <a:ext cx="954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Equation" r:id="rId8" imgW="609600" imgH="457200" progId="">
                    <p:embed/>
                  </p:oleObj>
                </mc:Choice>
                <mc:Fallback>
                  <p:oleObj name="Equation" r:id="rId8" imgW="609600" imgH="457200" progId="">
                    <p:embed/>
                    <p:pic>
                      <p:nvPicPr>
                        <p:cNvPr id="0" name="Picture 4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489"/>
                          <a:ext cx="954" cy="7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3" name="Object 10"/>
            <p:cNvGraphicFramePr>
              <a:graphicFrameLocks noChangeAspect="1"/>
            </p:cNvGraphicFramePr>
            <p:nvPr/>
          </p:nvGraphicFramePr>
          <p:xfrm>
            <a:off x="703" y="3113"/>
            <a:ext cx="665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Equation" r:id="rId10" imgW="431613" imgH="431613" progId="">
                    <p:embed/>
                  </p:oleObj>
                </mc:Choice>
                <mc:Fallback>
                  <p:oleObj name="Equation" r:id="rId10" imgW="431613" imgH="431613" progId="">
                    <p:embed/>
                    <p:pic>
                      <p:nvPicPr>
                        <p:cNvPr id="0" name="Picture 4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113"/>
                          <a:ext cx="665" cy="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34" name="Text Box 11"/>
            <p:cNvSpPr txBox="1">
              <a:spLocks noChangeArrowheads="1"/>
            </p:cNvSpPr>
            <p:nvPr/>
          </p:nvSpPr>
          <p:spPr bwMode="auto">
            <a:xfrm>
              <a:off x="288" y="960"/>
              <a:ext cx="5136" cy="2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45000"/>
                </a:spcBef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定理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设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阶有向图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的邻接矩阵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则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1)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</a:t>
              </a:r>
            </a:p>
            <a:p>
              <a:pPr algn="just" eaLnBrk="1" hangingPunct="1">
                <a:spcBef>
                  <a:spcPct val="45000"/>
                </a:spcBef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元素：</a:t>
              </a:r>
            </a:p>
            <a:p>
              <a:pPr algn="just" eaLnBrk="1" hangingPunct="1">
                <a:spcBef>
                  <a:spcPct val="45000"/>
                </a:spcBef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i="1" baseline="-30000" dirty="0">
                  <a:latin typeface="Times New Roman" panose="02020603050405020304" pitchFamily="18" charset="0"/>
                </a:rPr>
                <a:t>i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到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</a:rPr>
                <a:t>j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长度为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l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的通路数，</a:t>
              </a:r>
            </a:p>
            <a:p>
              <a:pPr algn="just" eaLnBrk="1" hangingPunct="1">
                <a:spcBef>
                  <a:spcPct val="45000"/>
                </a:spcBef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i="1" baseline="-30000" dirty="0">
                  <a:latin typeface="Times New Roman" panose="02020603050405020304" pitchFamily="18" charset="0"/>
                </a:rPr>
                <a:t>i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到自身长度为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l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的回路数，</a:t>
              </a:r>
            </a:p>
            <a:p>
              <a:pPr algn="just" eaLnBrk="1" hangingPunct="1">
                <a:spcBef>
                  <a:spcPct val="100000"/>
                </a:spcBef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           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中长度为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l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的通路总数，</a:t>
              </a:r>
            </a:p>
            <a:p>
              <a:pPr algn="just" eaLnBrk="1" hangingPunct="1">
                <a:spcBef>
                  <a:spcPct val="100000"/>
                </a:spcBef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      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中长度为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l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的回路总数。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1800" dirty="0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598090-4215-4136-9BDB-AABB7AACDAE8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88925"/>
            <a:ext cx="7705725" cy="733425"/>
          </a:xfrm>
        </p:spPr>
        <p:txBody>
          <a:bodyPr/>
          <a:lstStyle/>
          <a:p>
            <a:pPr>
              <a:defRPr/>
            </a:pPr>
            <a:r>
              <a:rPr lang="en-US" altLang="zh-CN" b="1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中的通路及回路数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3959225" y="2925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05477" name="Group 11"/>
          <p:cNvGrpSpPr>
            <a:grpSpLocks/>
          </p:cNvGrpSpPr>
          <p:nvPr/>
        </p:nvGrpSpPr>
        <p:grpSpPr bwMode="auto">
          <a:xfrm>
            <a:off x="598488" y="1628775"/>
            <a:ext cx="8077200" cy="2170113"/>
            <a:chOff x="240" y="973"/>
            <a:chExt cx="5088" cy="1367"/>
          </a:xfrm>
        </p:grpSpPr>
        <p:graphicFrame>
          <p:nvGraphicFramePr>
            <p:cNvPr id="105478" name="Object 7"/>
            <p:cNvGraphicFramePr>
              <a:graphicFrameLocks noChangeAspect="1"/>
            </p:cNvGraphicFramePr>
            <p:nvPr/>
          </p:nvGraphicFramePr>
          <p:xfrm>
            <a:off x="567" y="1253"/>
            <a:ext cx="830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Equation" r:id="rId4" imgW="609600" imgH="457200" progId="">
                    <p:embed/>
                  </p:oleObj>
                </mc:Choice>
                <mc:Fallback>
                  <p:oleObj name="Equation" r:id="rId4" imgW="609600" imgH="457200" progId="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253"/>
                          <a:ext cx="830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79" name="Object 8"/>
            <p:cNvGraphicFramePr>
              <a:graphicFrameLocks noChangeAspect="1"/>
            </p:cNvGraphicFramePr>
            <p:nvPr/>
          </p:nvGraphicFramePr>
          <p:xfrm>
            <a:off x="567" y="1752"/>
            <a:ext cx="588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Equation" r:id="rId6" imgW="431613" imgH="431613" progId="">
                    <p:embed/>
                  </p:oleObj>
                </mc:Choice>
                <mc:Fallback>
                  <p:oleObj name="Equation" r:id="rId6" imgW="431613" imgH="431613" progId="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752"/>
                          <a:ext cx="588" cy="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80" name="Text Box 10"/>
            <p:cNvSpPr txBox="1">
              <a:spLocks noChangeArrowheads="1"/>
            </p:cNvSpPr>
            <p:nvPr/>
          </p:nvSpPr>
          <p:spPr bwMode="auto">
            <a:xfrm>
              <a:off x="240" y="973"/>
              <a:ext cx="5088" cy="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100000"/>
                </a:spcBef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推论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 设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+…+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l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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1),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则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B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</a:rPr>
                <a:t>l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中元素</a:t>
              </a:r>
            </a:p>
            <a:p>
              <a:pPr algn="just" eaLnBrk="1" hangingPunct="1">
                <a:spcBef>
                  <a:spcPct val="60000"/>
                </a:spcBef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       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中长度小于或等于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l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的通路数，</a:t>
              </a:r>
            </a:p>
            <a:p>
              <a:pPr eaLnBrk="1" hangingPunct="1">
                <a:spcBef>
                  <a:spcPct val="60000"/>
                </a:spcBef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       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中长度小于或等于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l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的回路数。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037A41-DD2A-432C-AAE2-5FA1BCD15481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58108"/>
            <a:ext cx="7705725" cy="733425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250156"/>
            <a:ext cx="8444805" cy="2474912"/>
          </a:xfrm>
          <a:solidFill>
            <a:srgbClr val="D6F4FE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zh-CN" altLang="en-US" sz="2800" b="1" dirty="0">
                <a:latin typeface="Times New Roman" panose="02020603050405020304" pitchFamily="18" charset="0"/>
              </a:rPr>
              <a:t> 有向图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如图所示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并回答问题：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中长度为</a:t>
            </a:r>
            <a:r>
              <a:rPr lang="en-US" altLang="zh-CN" sz="2800" b="1" dirty="0">
                <a:latin typeface="Times New Roman" panose="02020603050405020304" pitchFamily="18" charset="0"/>
              </a:rPr>
              <a:t>1, 2, 3, 4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的通路各有多少条？其中回路分别为多少条？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中长度小于或等于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的通路为多少条？其中有多少条回路？ </a:t>
            </a:r>
          </a:p>
        </p:txBody>
      </p:sp>
      <p:pic>
        <p:nvPicPr>
          <p:cNvPr id="10752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r="8105"/>
          <a:stretch>
            <a:fillRect/>
          </a:stretch>
        </p:blipFill>
        <p:spPr bwMode="auto">
          <a:xfrm>
            <a:off x="536575" y="3952875"/>
            <a:ext cx="31686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DADE56-8187-4CB3-BED8-04408272417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377584" y="131064"/>
            <a:ext cx="8229600" cy="1219200"/>
          </a:xfrm>
        </p:spPr>
        <p:txBody>
          <a:bodyPr/>
          <a:lstStyle/>
          <a:p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续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343400"/>
          </a:xfrm>
          <a:solidFill>
            <a:srgbClr val="D9F1FF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/>
              <a:t>        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/>
              <a:t>                                                         </a:t>
            </a:r>
            <a:r>
              <a:rPr lang="zh-CN" altLang="en-US" sz="2400" b="1">
                <a:latin typeface="宋体" panose="02010600030101010101" pitchFamily="2" charset="-122"/>
              </a:rPr>
              <a:t>长度 通路 回路</a:t>
            </a:r>
            <a:r>
              <a:rPr lang="zh-CN" altLang="en-US" sz="2800" b="1"/>
              <a:t>                         </a:t>
            </a:r>
          </a:p>
        </p:txBody>
      </p:sp>
      <p:graphicFrame>
        <p:nvGraphicFramePr>
          <p:cNvPr id="108549" name="Object 4"/>
          <p:cNvGraphicFramePr>
            <a:graphicFrameLocks noChangeAspect="1"/>
          </p:cNvGraphicFramePr>
          <p:nvPr/>
        </p:nvGraphicFramePr>
        <p:xfrm>
          <a:off x="609600" y="1752600"/>
          <a:ext cx="5260975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578100" imgH="1854200" progId="">
                  <p:embed/>
                </p:oleObj>
              </mc:Choice>
              <mc:Fallback>
                <p:oleObj name="Equation" r:id="rId3" imgW="2578100" imgH="1854200" progId="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5260975" cy="378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6019800" y="4343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合计    </a:t>
            </a:r>
            <a:r>
              <a:rPr lang="en-US" altLang="zh-CN" sz="2400" b="1">
                <a:latin typeface="Times New Roman" panose="02020603050405020304" pitchFamily="18" charset="0"/>
              </a:rPr>
              <a:t>50      8</a:t>
            </a: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6248400" y="2514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7010400" y="2514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8       1</a:t>
            </a:r>
          </a:p>
        </p:txBody>
      </p: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6248400" y="2895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6934200" y="2895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11      3</a:t>
            </a:r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6248400" y="3352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6934200" y="3352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14      1</a:t>
            </a: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6248400" y="3810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6934200" y="3810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17      3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utoUpdateAnimBg="0"/>
      <p:bldP spid="168966" grpId="0" autoUpdateAnimBg="0"/>
      <p:bldP spid="168967" grpId="0" autoUpdateAnimBg="0"/>
      <p:bldP spid="168968" grpId="0" autoUpdateAnimBg="0"/>
      <p:bldP spid="168969" grpId="0" autoUpdateAnimBg="0"/>
      <p:bldP spid="168970" grpId="0" autoUpdateAnimBg="0"/>
      <p:bldP spid="168971" grpId="0" autoUpdateAnimBg="0"/>
      <p:bldP spid="168972" grpId="0" autoUpdateAnimBg="0"/>
      <p:bldP spid="16897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84FD2F-DEFB-4933-A0ED-37C48B4F4485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24632"/>
            <a:ext cx="8002587" cy="7953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有向图的可达矩阵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605588"/>
            <a:ext cx="8229600" cy="252412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09574" name="Group 8"/>
          <p:cNvGrpSpPr>
            <a:grpSpLocks/>
          </p:cNvGrpSpPr>
          <p:nvPr/>
        </p:nvGrpSpPr>
        <p:grpSpPr bwMode="auto">
          <a:xfrm>
            <a:off x="395288" y="1484313"/>
            <a:ext cx="8077200" cy="4240212"/>
            <a:chOff x="249" y="1071"/>
            <a:chExt cx="5088" cy="2671"/>
          </a:xfrm>
        </p:grpSpPr>
        <p:graphicFrame>
          <p:nvGraphicFramePr>
            <p:cNvPr id="109575" name="Object 5"/>
            <p:cNvGraphicFramePr>
              <a:graphicFrameLocks noChangeAspect="1"/>
            </p:cNvGraphicFramePr>
            <p:nvPr/>
          </p:nvGraphicFramePr>
          <p:xfrm>
            <a:off x="1304" y="1481"/>
            <a:ext cx="1782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name="公式" r:id="rId4" imgW="1269449" imgH="431613" progId="">
                    <p:embed/>
                  </p:oleObj>
                </mc:Choice>
                <mc:Fallback>
                  <p:oleObj name="公式" r:id="rId4" imgW="1269449" imgH="431613" progId="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1481"/>
                          <a:ext cx="1782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76" name="Text Box 6"/>
            <p:cNvSpPr txBox="1">
              <a:spLocks noChangeArrowheads="1"/>
            </p:cNvSpPr>
            <p:nvPr/>
          </p:nvSpPr>
          <p:spPr bwMode="auto">
            <a:xfrm>
              <a:off x="249" y="1071"/>
              <a:ext cx="5088" cy="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定义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 设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=&lt;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&gt;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为有向图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={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…,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i="1" baseline="-30000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},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令</a:t>
              </a:r>
            </a:p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</a:t>
              </a:r>
            </a:p>
            <a:p>
              <a:pPr algn="just" eaLnBrk="1" hangingPunct="1">
                <a:buFont typeface="Wingdings" panose="05000000000000000000" pitchFamily="2" charset="2"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称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</a:rPr>
                <a:t>ij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baseline="-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 baseline="-30000" dirty="0" err="1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的可达矩阵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，记作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简记为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P</a:t>
              </a:r>
              <a:r>
                <a:rPr lang="zh-CN" altLang="en-US" sz="2800" b="1" i="1" dirty="0">
                  <a:latin typeface="Times New Roman" panose="02020603050405020304" pitchFamily="18" charset="0"/>
                </a:rPr>
                <a:t>。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buFont typeface="Wingdings" panose="05000000000000000000" pitchFamily="2" charset="2"/>
                <a:buNone/>
              </a:pP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rgbClr val="3366CC"/>
                  </a:solidFill>
                  <a:latin typeface="Times New Roman" panose="02020603050405020304" pitchFamily="18" charset="0"/>
                </a:rPr>
                <a:t>性质</a:t>
              </a:r>
              <a:r>
                <a:rPr lang="en-US" altLang="zh-CN" b="1" dirty="0">
                  <a:solidFill>
                    <a:srgbClr val="3366CC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主对角线上的元素全为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。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    D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强连通当且仅当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的元素全为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。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Text Box 48">
            <a:extLst>
              <a:ext uri="{FF2B5EF4-FFF2-40B4-BE49-F238E27FC236}">
                <a16:creationId xmlns:a16="http://schemas.microsoft.com/office/drawing/2014/main" id="{E7B8768E-FB93-482E-9567-AAD09C6FB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201" y="5818049"/>
            <a:ext cx="7384199" cy="887551"/>
          </a:xfrm>
          <a:prstGeom prst="rect">
            <a:avLst/>
          </a:prstGeom>
          <a:solidFill>
            <a:srgbClr val="CCFFCC">
              <a:alpha val="50195"/>
            </a:srgbClr>
          </a:solidFill>
          <a:ln w="2857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588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将图对应的邻接矩阵</a:t>
            </a:r>
            <a:r>
              <a:rPr kumimoji="1" lang="en-US" altLang="zh-CN" sz="2400" b="1" dirty="0">
                <a:solidFill>
                  <a:srgbClr val="800000"/>
                </a:solidFill>
                <a:latin typeface="+mn-ea"/>
                <a:ea typeface="+mn-ea"/>
              </a:rPr>
              <a:t>A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的</a:t>
            </a:r>
            <a:r>
              <a:rPr kumimoji="1" lang="en-US" altLang="zh-CN" sz="2400" b="1" dirty="0">
                <a:solidFill>
                  <a:srgbClr val="800000"/>
                </a:solidFill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到</a:t>
            </a:r>
            <a:r>
              <a:rPr kumimoji="1" lang="en-US" altLang="zh-CN" sz="2400" b="1" dirty="0">
                <a:solidFill>
                  <a:srgbClr val="800000"/>
                </a:solidFill>
                <a:latin typeface="+mn-ea"/>
                <a:ea typeface="+mn-ea"/>
              </a:rPr>
              <a:t>n-1</a:t>
            </a:r>
            <a:r>
              <a:rPr kumimoji="1" lang="zh-CN" altLang="en-US" sz="2400" b="1" dirty="0">
                <a:solidFill>
                  <a:srgbClr val="800000"/>
                </a:solidFill>
                <a:latin typeface="+mn-ea"/>
                <a:ea typeface="+mn-ea"/>
              </a:rPr>
              <a:t>次幂的矩阵加起来就得到图的可达矩阵。</a:t>
            </a:r>
            <a:endParaRPr kumimoji="1" lang="zh-CN" altLang="en-US" sz="24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EF805B-2344-4516-AF1E-0990E5D56FC5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有向图的可达矩阵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704975"/>
            <a:ext cx="8229600" cy="3505200"/>
          </a:xfrm>
          <a:solidFill>
            <a:srgbClr val="CEF9FE"/>
          </a:solidFill>
          <a:ln w="2857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右图所示的有向图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的可达矩阵为</a:t>
            </a:r>
          </a:p>
        </p:txBody>
      </p:sp>
      <p:sp>
        <p:nvSpPr>
          <p:cNvPr id="111621" name="Rectangle 4"/>
          <p:cNvSpPr>
            <a:spLocks noChangeArrowheads="1"/>
          </p:cNvSpPr>
          <p:nvPr/>
        </p:nvSpPr>
        <p:spPr bwMode="auto">
          <a:xfrm>
            <a:off x="4038600" y="3001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11622" name="Object 5"/>
          <p:cNvGraphicFramePr>
            <a:graphicFrameLocks noChangeAspect="1"/>
          </p:cNvGraphicFramePr>
          <p:nvPr/>
        </p:nvGraphicFramePr>
        <p:xfrm>
          <a:off x="1404938" y="2744788"/>
          <a:ext cx="2754312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168400" imgH="914400" progId="">
                  <p:embed/>
                </p:oleObj>
              </mc:Choice>
              <mc:Fallback>
                <p:oleObj name="Equation" r:id="rId3" imgW="1168400" imgH="914400" progId="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2744788"/>
                        <a:ext cx="2754312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162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r="8105"/>
          <a:stretch>
            <a:fillRect/>
          </a:stretch>
        </p:blipFill>
        <p:spPr bwMode="auto">
          <a:xfrm>
            <a:off x="5076825" y="2708275"/>
            <a:ext cx="28797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39552" y="1504336"/>
            <a:ext cx="915987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112643" name="Rectangle 13"/>
          <p:cNvSpPr>
            <a:spLocks noChangeArrowheads="1"/>
          </p:cNvSpPr>
          <p:nvPr/>
        </p:nvSpPr>
        <p:spPr bwMode="auto">
          <a:xfrm>
            <a:off x="539552" y="2060848"/>
            <a:ext cx="58277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5.18</a:t>
            </a:r>
          </a:p>
        </p:txBody>
      </p:sp>
      <p:sp>
        <p:nvSpPr>
          <p:cNvPr id="4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8FD5DAD-F6E0-40F2-898D-69E8C5B87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471356"/>
            <a:ext cx="915988" cy="40011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预 习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66B0DA3-3AB4-49D1-8FE3-DF8B90A47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52" y="4005064"/>
            <a:ext cx="3476500" cy="59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9.1(</a:t>
            </a:r>
            <a:r>
              <a:rPr lang="zh-CN" altLang="en-US" sz="2800" b="1" dirty="0">
                <a:latin typeface="Times New Roman" panose="02020603050405020304" pitchFamily="18" charset="0"/>
              </a:rPr>
              <a:t>到特异元素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7B4856-71BE-44A3-8A31-0CBB81C7F827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991475" cy="9350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无向图与有向图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621" y="1362510"/>
            <a:ext cx="8229600" cy="2191866"/>
          </a:xfrm>
        </p:spPr>
        <p:txBody>
          <a:bodyPr/>
          <a:lstStyle/>
          <a:p>
            <a:pPr algn="just">
              <a:lnSpc>
                <a:spcPct val="110000"/>
              </a:lnSpc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通常用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表示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无向图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表示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有向图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  <a:r>
              <a:rPr lang="zh-CN" altLang="en-US" sz="2800" b="1" dirty="0">
                <a:latin typeface="Times New Roman" panose="02020603050405020304" pitchFamily="18" charset="0"/>
              </a:rPr>
              <a:t>也常用</a:t>
            </a:r>
            <a:r>
              <a:rPr lang="en-US" altLang="zh-CN" sz="28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泛指无向图和有向图。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用</a:t>
            </a:r>
            <a:r>
              <a:rPr lang="en-US" altLang="zh-CN" sz="2800" b="1" i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30000" dirty="0" err="1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表示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无向边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有向边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):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的顶点集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边集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3747883"/>
            <a:ext cx="8229600" cy="230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i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阶图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: 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个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顶点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的图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有限图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: 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V, E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都是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有穷集合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的图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零图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: 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E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=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sz="2800" b="1" kern="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平凡图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:  1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阶零图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7EE0C6-38A5-44FA-A8E6-ED49A2F65462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002588" cy="611187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顶点和边的关联与相邻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47050" cy="1985963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是无向图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V,E&gt;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的一条边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端点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关联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sz="2800" b="1" dirty="0">
                <a:sym typeface="Symbol" panose="05050102010706020507" pitchFamily="18" charset="2"/>
              </a:rPr>
              <a:t>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关联次数为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</a:p>
        </p:txBody>
      </p:sp>
      <p:pic>
        <p:nvPicPr>
          <p:cNvPr id="16390" name="Picture 6" descr="14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63" y="3240088"/>
            <a:ext cx="2941637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49314" y="3037234"/>
            <a:ext cx="5295849" cy="226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环</a:t>
            </a:r>
            <a:r>
              <a:rPr lang="zh-CN" altLang="en-US" sz="2800" b="1" dirty="0">
                <a:latin typeface="Times New Roman" panose="02020603050405020304" pitchFamily="18" charset="0"/>
              </a:rPr>
              <a:t>，此时称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关联次数为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不是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端点，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关联次数为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8313" y="5413995"/>
            <a:ext cx="5295849" cy="66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无边关联的顶点称作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孤立点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538D57-65AE-4888-A55D-CF6062793489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85800" y="914400"/>
            <a:ext cx="373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84161" y="541338"/>
            <a:ext cx="5007919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设无向图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V,E&gt;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,v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l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,v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相邻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marL="457200" indent="-4572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至少有一个公共端点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相邻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对有向图有类似定义。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sym typeface="Symbol" panose="05050102010706020507" pitchFamily="18" charset="2"/>
              </a:rPr>
              <a:t>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b="1" dirty="0">
                <a:sym typeface="Symbol" panose="05050102010706020507" pitchFamily="18" charset="2"/>
              </a:rPr>
              <a:t></a:t>
            </a:r>
            <a:r>
              <a:rPr lang="zh-CN" altLang="en-US" sz="2800" b="1" dirty="0">
                <a:latin typeface="Times New Roman" panose="02020603050405020304" pitchFamily="18" charset="0"/>
              </a:rPr>
              <a:t>是有向图的一条边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端点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又称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始点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终点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邻接到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邻接于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dirty="0"/>
          </a:p>
        </p:txBody>
      </p:sp>
      <p:pic>
        <p:nvPicPr>
          <p:cNvPr id="18437" name="Picture 4" descr="14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89040"/>
            <a:ext cx="271462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 descr="14-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719" y="606564"/>
            <a:ext cx="27336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973EB7-73C3-4B05-9A27-380715102124}" type="slidenum">
              <a:rPr lang="en-US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66713"/>
            <a:ext cx="8002588" cy="611187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无向图顶点的度数</a:t>
            </a:r>
            <a:r>
              <a:rPr lang="zh-CN" altLang="en-US" sz="4000" b="1" dirty="0">
                <a:latin typeface="宋体" charset="-122"/>
              </a:rPr>
              <a:t>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436" y="1372141"/>
            <a:ext cx="8229600" cy="320898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定义：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无向图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的度数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度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作为边的端点的次数之和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悬挂顶点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度数为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的顶点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悬挂边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与悬挂顶点关联的边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的最大度</a:t>
            </a:r>
            <a:r>
              <a:rPr lang="zh-CN" altLang="en-US" sz="2800" b="1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=max{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)|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的最小度</a:t>
            </a:r>
            <a:r>
              <a:rPr lang="zh-CN" altLang="en-US" sz="2800" b="1" i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CC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=min{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)|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20485" name="Picture 4" descr="14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76634"/>
            <a:ext cx="2941638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436" y="4905169"/>
            <a:ext cx="8229600" cy="175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例如  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)=3,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)=4,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)=4,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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)=4,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)=1,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是悬挂顶点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是悬挂边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是环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13605</TotalTime>
  <Words>4487</Words>
  <Application>Microsoft Office PowerPoint</Application>
  <PresentationFormat>全屏显示(4:3)</PresentationFormat>
  <Paragraphs>522</Paragraphs>
  <Slides>59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宋体</vt:lpstr>
      <vt:lpstr>幼圆</vt:lpstr>
      <vt:lpstr>Arial</vt:lpstr>
      <vt:lpstr>Arial Black</vt:lpstr>
      <vt:lpstr>Times New Roman</vt:lpstr>
      <vt:lpstr>Wingdings</vt:lpstr>
      <vt:lpstr>1_Pixel</vt:lpstr>
      <vt:lpstr>2_Pixel</vt:lpstr>
      <vt:lpstr>公式</vt:lpstr>
      <vt:lpstr>Equation</vt:lpstr>
      <vt:lpstr>BMP 图像</vt:lpstr>
      <vt:lpstr>PowerPoint 演示文稿</vt:lpstr>
      <vt:lpstr>5.1 无向图及有向图</vt:lpstr>
      <vt:lpstr>PowerPoint 演示文稿</vt:lpstr>
      <vt:lpstr>无向图与有向图 </vt:lpstr>
      <vt:lpstr>无向图与有向图(续)</vt:lpstr>
      <vt:lpstr>无向图与有向图(续)</vt:lpstr>
      <vt:lpstr>顶点和边的关联与相邻</vt:lpstr>
      <vt:lpstr>PowerPoint 演示文稿</vt:lpstr>
      <vt:lpstr>无向图顶点的度数 </vt:lpstr>
      <vt:lpstr>有向图顶点的度数 </vt:lpstr>
      <vt:lpstr>顶点的度数(续) </vt:lpstr>
      <vt:lpstr>图论基本定理——握手定理 </vt:lpstr>
      <vt:lpstr>握手定理(续)</vt:lpstr>
      <vt:lpstr>图的度数序列 </vt:lpstr>
      <vt:lpstr>握手定理的应用</vt:lpstr>
      <vt:lpstr>多重图与简单图 </vt:lpstr>
      <vt:lpstr>多重图与简单图(续)</vt:lpstr>
      <vt:lpstr>图的同构 </vt:lpstr>
      <vt:lpstr>图的同构(续)</vt:lpstr>
      <vt:lpstr>图的同构(续)</vt:lpstr>
      <vt:lpstr>例2 (续)</vt:lpstr>
      <vt:lpstr>完全图 </vt:lpstr>
      <vt:lpstr>完全图</vt:lpstr>
      <vt:lpstr>子图 </vt:lpstr>
      <vt:lpstr>子图(续)</vt:lpstr>
      <vt:lpstr>补图 </vt:lpstr>
      <vt:lpstr>PowerPoint 演示文稿</vt:lpstr>
      <vt:lpstr>PowerPoint 演示文稿</vt:lpstr>
      <vt:lpstr>PowerPoint 演示文稿</vt:lpstr>
      <vt:lpstr>5.2 通路、回路与图的连通性 </vt:lpstr>
      <vt:lpstr>通路与回路 </vt:lpstr>
      <vt:lpstr>通路与回路(续)</vt:lpstr>
      <vt:lpstr>通路与回路(续) </vt:lpstr>
      <vt:lpstr>无向图的连通性 </vt:lpstr>
      <vt:lpstr>无向图的连通性 </vt:lpstr>
      <vt:lpstr>有向图的连通性 </vt:lpstr>
      <vt:lpstr>有向图的连通性(续) </vt:lpstr>
      <vt:lpstr>点割集 </vt:lpstr>
      <vt:lpstr>点割集(续)</vt:lpstr>
      <vt:lpstr>课堂练习1：</vt:lpstr>
      <vt:lpstr>边割集</vt:lpstr>
      <vt:lpstr>课堂练习2：</vt:lpstr>
      <vt:lpstr>边割集(续)</vt:lpstr>
      <vt:lpstr>PowerPoint 演示文稿</vt:lpstr>
      <vt:lpstr>5.3 图的矩阵表示 </vt:lpstr>
      <vt:lpstr>无向图的关联矩阵</vt:lpstr>
      <vt:lpstr>PowerPoint 演示文稿</vt:lpstr>
      <vt:lpstr>有向图的关联矩阵</vt:lpstr>
      <vt:lpstr>PowerPoint 演示文稿</vt:lpstr>
      <vt:lpstr>PowerPoint 演示文稿</vt:lpstr>
      <vt:lpstr>有向图的邻接矩阵</vt:lpstr>
      <vt:lpstr>PowerPoint 演示文稿</vt:lpstr>
      <vt:lpstr>D中的通路及回路数</vt:lpstr>
      <vt:lpstr>D中的通路及回路数(续)</vt:lpstr>
      <vt:lpstr>例</vt:lpstr>
      <vt:lpstr>例(续)</vt:lpstr>
      <vt:lpstr>有向图的可达矩阵</vt:lpstr>
      <vt:lpstr>有向图的可达矩阵(续)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yang fang</cp:lastModifiedBy>
  <cp:revision>397</cp:revision>
  <cp:lastPrinted>1601-01-01T00:00:00Z</cp:lastPrinted>
  <dcterms:created xsi:type="dcterms:W3CDTF">2004-11-29T12:10:45Z</dcterms:created>
  <dcterms:modified xsi:type="dcterms:W3CDTF">2021-11-19T01:35:44Z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