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12"/>
  </p:notesMasterIdLst>
  <p:sldIdLst>
    <p:sldId id="421" r:id="rId3"/>
    <p:sldId id="410" r:id="rId4"/>
    <p:sldId id="411" r:id="rId5"/>
    <p:sldId id="414" r:id="rId6"/>
    <p:sldId id="415" r:id="rId7"/>
    <p:sldId id="424" r:id="rId8"/>
    <p:sldId id="425" r:id="rId9"/>
    <p:sldId id="422" r:id="rId10"/>
    <p:sldId id="423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0082"/>
    <a:srgbClr val="FF0066"/>
    <a:srgbClr val="FF3300"/>
    <a:srgbClr val="D9F1FF"/>
    <a:srgbClr val="CC3300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6794" autoAdjust="0"/>
  </p:normalViewPr>
  <p:slideViewPr>
    <p:cSldViewPr>
      <p:cViewPr varScale="1">
        <p:scale>
          <a:sx n="86" d="100"/>
          <a:sy n="86" d="100"/>
        </p:scale>
        <p:origin x="16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B59612C-A18F-4BF0-A5D2-3AB7F0AD44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1DAE11-06C3-41FE-8305-97440019C876}" type="slidenum">
              <a:rPr kumimoji="1" lang="en-US" altLang="zh-CN" smtClean="0">
                <a:latin typeface="Times New Roman" panose="02020603050405020304" pitchFamily="18" charset="0"/>
              </a:rPr>
              <a:pPr/>
              <a:t>1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有一条回路（</a:t>
            </a:r>
            <a:r>
              <a:rPr lang="en-US" altLang="zh-CN" dirty="0"/>
              <a:t>V1-&gt;V2-&gt;V3-&gt;V4-&gt;V1</a:t>
            </a:r>
            <a:r>
              <a:rPr lang="zh-CN" altLang="en-US"/>
              <a:t>），因此是强连通图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9612C-A18F-4BF0-A5D2-3AB7F0AD44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07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181BC-1F26-4B87-B602-3A5976B14E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84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31218-846A-404E-A49A-C84BC4EC56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76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CD621-0757-4ECC-B8B6-4244580108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7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19124-00B3-465B-9B69-05D398B8E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59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8250B-672F-4DE4-978B-0F707FE209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120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3BBF1-63B5-4C2C-A8F4-7A5FE33853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582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E7B4C-1C94-4CCC-A382-E239805084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48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5E193-DF16-4767-83EF-00B978468B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380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7DB38-133B-4BF7-A524-9B236F0B06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818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79130-4C52-4DE2-860E-63CA4E3818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061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FA7DF-E714-4BA9-BC47-0662CB884A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55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C7FBB-88F3-47D8-B81C-EC2A251807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06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282D4-261F-4A3B-83F9-2EDCC30EC6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369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BF514-BCE6-4E3B-B051-8A277C0544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703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0"/>
            <a:ext cx="2125662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2935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7123B-F066-43D3-BC34-C2704153D2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03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4AA53-D5AB-460C-83F7-80D1110DD4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4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6D4D7-14D9-450A-9129-29EFAA059A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86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483CE-82BB-42F6-9C57-2645FB87C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83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1C7D1-C576-4170-9301-B166419BF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47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B4BA9-3B59-48A5-A9DF-05DE3F0DA1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50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EBC01-5226-464D-A781-60BE60F38D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16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DA5CB-887B-4083-871C-67D8839D74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00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0922EE5-8FA8-46B5-AFF0-50F67480D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9C9BA11-6CAE-436D-AC81-7E20CB51CB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ChangeArrowheads="1"/>
          </p:cNvSpPr>
          <p:nvPr/>
        </p:nvSpPr>
        <p:spPr bwMode="auto">
          <a:xfrm>
            <a:off x="468313" y="615950"/>
            <a:ext cx="4648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重点掌握的基本方法</a:t>
            </a:r>
            <a:endParaRPr kumimoji="1" lang="en-US" altLang="zh-CN" sz="2800" b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468313" y="0"/>
            <a:ext cx="38925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第五章小结及习题课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59451" y="2472531"/>
            <a:ext cx="1493837" cy="954087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800000"/>
                </a:solidFill>
              </a:rPr>
              <a:t>图的基本知识</a:t>
            </a:r>
          </a:p>
        </p:txBody>
      </p:sp>
      <p:sp>
        <p:nvSpPr>
          <p:cNvPr id="21" name="AutoShape 17"/>
          <p:cNvSpPr>
            <a:spLocks/>
          </p:cNvSpPr>
          <p:nvPr/>
        </p:nvSpPr>
        <p:spPr bwMode="auto">
          <a:xfrm>
            <a:off x="1889125" y="1833563"/>
            <a:ext cx="301625" cy="2232025"/>
          </a:xfrm>
          <a:prstGeom prst="leftBrace">
            <a:avLst>
              <a:gd name="adj1" fmla="val 70951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190750" y="1636713"/>
            <a:ext cx="632416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、图的表示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、结点的度数及握手定理的应用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、判定图的同构（同构的必要条件）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>
                <a:latin typeface="+mn-ea"/>
                <a:ea typeface="+mn-ea"/>
              </a:rPr>
              <a:t>、图的基本运算：子图和补图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、图的连通及点割集与边割集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6</a:t>
            </a:r>
            <a:r>
              <a:rPr lang="zh-CN" altLang="en-US" sz="2800" b="1" dirty="0">
                <a:latin typeface="+mn-ea"/>
                <a:ea typeface="+mn-ea"/>
              </a:rPr>
              <a:t>、图的矩阵表示及性质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1" grpId="0" animBg="1"/>
      <p:bldP spid="2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6389D2-49F3-4600-89B3-D248D13AE43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0" y="0"/>
            <a:ext cx="8686800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149" name="对象 2"/>
          <p:cNvGraphicFramePr>
            <a:graphicFrameLocks noChangeAspect="1"/>
          </p:cNvGraphicFramePr>
          <p:nvPr/>
        </p:nvGraphicFramePr>
        <p:xfrm>
          <a:off x="409575" y="1287463"/>
          <a:ext cx="84550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公式" r:id="rId3" imgW="3721100" imgH="228600" progId="">
                  <p:embed/>
                </p:oleObj>
              </mc:Choice>
              <mc:Fallback>
                <p:oleObj name="公式" r:id="rId3" imgW="3721100" imgH="2286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1287463"/>
                        <a:ext cx="84550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4"/>
          <p:cNvGraphicFramePr>
            <a:graphicFrameLocks noChangeAspect="1"/>
          </p:cNvGraphicFramePr>
          <p:nvPr/>
        </p:nvGraphicFramePr>
        <p:xfrm>
          <a:off x="430213" y="1828800"/>
          <a:ext cx="8367712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公式" r:id="rId5" imgW="4203700" imgH="457200" progId="">
                  <p:embed/>
                </p:oleObj>
              </mc:Choice>
              <mc:Fallback>
                <p:oleObj name="公式" r:id="rId5" imgW="4203700" imgH="45720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1828800"/>
                        <a:ext cx="8367712" cy="119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8588" y="3109913"/>
            <a:ext cx="8669337" cy="22479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画出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kern="1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,G</a:t>
            </a:r>
            <a:r>
              <a:rPr lang="en-US" altLang="zh-CN" sz="2800" b="1" kern="1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分析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kern="1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是否有割点、割边，若有，列出所有割点、割边</a:t>
            </a:r>
            <a:endParaRPr lang="en-US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kern="1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是简单图还是多重图？指出图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kern="1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的连通性</a:t>
            </a:r>
            <a:endParaRPr lang="en-US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(1,2,1,3)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能否构成图的度数序列？请说明理由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D6D144-3D81-4859-AF6B-CC07103A74D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1557338" y="1576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6" name="矩形 3"/>
          <p:cNvSpPr>
            <a:spLocks noChangeArrowheads="1"/>
          </p:cNvSpPr>
          <p:nvPr/>
        </p:nvSpPr>
        <p:spPr bwMode="auto">
          <a:xfrm>
            <a:off x="190500" y="1477963"/>
            <a:ext cx="1203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cs typeface="Times New Roman" panose="02020603050405020304" pitchFamily="18" charset="0"/>
              </a:rPr>
              <a:t>1</a:t>
            </a:r>
            <a:r>
              <a:rPr lang="zh-CN" altLang="zh-CN" sz="2800" b="1">
                <a:cs typeface="Times New Roman" panose="02020603050405020304" pitchFamily="18" charset="0"/>
              </a:rPr>
              <a:t>） </a:t>
            </a:r>
            <a:endParaRPr lang="zh-CN" altLang="en-US" sz="2800" b="1"/>
          </a:p>
        </p:txBody>
      </p:sp>
      <p:graphicFrame>
        <p:nvGraphicFramePr>
          <p:cNvPr id="7177" name="对象 4"/>
          <p:cNvGraphicFramePr>
            <a:graphicFrameLocks noChangeAspect="1"/>
          </p:cNvGraphicFramePr>
          <p:nvPr/>
        </p:nvGraphicFramePr>
        <p:xfrm>
          <a:off x="1233488" y="1649413"/>
          <a:ext cx="6189662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r:id="rId3" imgW="5344789" imgH="1669645" progId="">
                  <p:embed/>
                </p:oleObj>
              </mc:Choice>
              <mc:Fallback>
                <p:oleObj r:id="rId3" imgW="5344789" imgH="1669645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1649413"/>
                        <a:ext cx="6189662" cy="190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27"/>
          <p:cNvSpPr>
            <a:spLocks noChangeArrowheads="1"/>
          </p:cNvSpPr>
          <p:nvPr/>
        </p:nvSpPr>
        <p:spPr bwMode="auto">
          <a:xfrm>
            <a:off x="-157163" y="3749675"/>
            <a:ext cx="9458326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0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baseline="-3000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有割点、割边。割点为</a:t>
            </a:r>
            <a:r>
              <a:rPr lang="en-US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，割边为（</a:t>
            </a:r>
            <a:r>
              <a:rPr lang="en-US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）、</a:t>
            </a:r>
            <a:r>
              <a:rPr lang="en-US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(a,c)</a:t>
            </a: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2800" b="1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baseline="-3000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是简单图，单向连通。</a:t>
            </a:r>
            <a:endParaRPr lang="en-US" altLang="zh-CN" sz="2800" b="1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）不能。因为奇度顶点个数为奇数。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00470-87D5-4D5B-83DE-1AA95B0723D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61963" y="366713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323850" y="1312863"/>
            <a:ext cx="8247063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设图</a:t>
            </a:r>
          </a:p>
        </p:txBody>
      </p:sp>
      <p:graphicFrame>
        <p:nvGraphicFramePr>
          <p:cNvPr id="8197" name="对象 3"/>
          <p:cNvGraphicFramePr>
            <a:graphicFrameLocks noChangeAspect="1"/>
          </p:cNvGraphicFramePr>
          <p:nvPr/>
        </p:nvGraphicFramePr>
        <p:xfrm>
          <a:off x="1116013" y="1284288"/>
          <a:ext cx="77168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公式" r:id="rId3" imgW="2616200" imgH="228600" progId="">
                  <p:embed/>
                </p:oleObj>
              </mc:Choice>
              <mc:Fallback>
                <p:oleObj name="公式" r:id="rId3" imgW="2616200" imgH="2286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84288"/>
                        <a:ext cx="771683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5"/>
          <p:cNvGraphicFramePr>
            <a:graphicFrameLocks noChangeAspect="1"/>
          </p:cNvGraphicFramePr>
          <p:nvPr/>
        </p:nvGraphicFramePr>
        <p:xfrm>
          <a:off x="461963" y="1773238"/>
          <a:ext cx="72786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公式" r:id="rId5" imgW="2730500" imgH="228600" progId="">
                  <p:embed/>
                </p:oleObj>
              </mc:Choice>
              <mc:Fallback>
                <p:oleObj name="公式" r:id="rId5" imgW="2730500" imgH="22860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773238"/>
                        <a:ext cx="7278687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7"/>
          <p:cNvGraphicFramePr>
            <a:graphicFrameLocks noChangeAspect="1"/>
          </p:cNvGraphicFramePr>
          <p:nvPr/>
        </p:nvGraphicFramePr>
        <p:xfrm>
          <a:off x="339725" y="2305050"/>
          <a:ext cx="86756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公式" r:id="rId7" imgW="4178300" imgH="228600" progId="">
                  <p:embed/>
                </p:oleObj>
              </mc:Choice>
              <mc:Fallback>
                <p:oleObj name="公式" r:id="rId7" imgW="4178300" imgH="228600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2305050"/>
                        <a:ext cx="8675688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对象 9"/>
          <p:cNvGraphicFramePr>
            <a:graphicFrameLocks noChangeAspect="1"/>
          </p:cNvGraphicFramePr>
          <p:nvPr/>
        </p:nvGraphicFramePr>
        <p:xfrm>
          <a:off x="3686175" y="2900363"/>
          <a:ext cx="15541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公式" r:id="rId9" imgW="710891" imgH="190417" progId="">
                  <p:embed/>
                </p:oleObj>
              </mc:Choice>
              <mc:Fallback>
                <p:oleObj name="公式" r:id="rId9" imgW="710891" imgH="190417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2900363"/>
                        <a:ext cx="155416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02" name="对象 11"/>
          <p:cNvGraphicFramePr>
            <a:graphicFrameLocks noChangeAspect="1"/>
          </p:cNvGraphicFramePr>
          <p:nvPr/>
        </p:nvGraphicFramePr>
        <p:xfrm>
          <a:off x="5232400" y="2820988"/>
          <a:ext cx="37830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公式" r:id="rId11" imgW="1282700" imgH="203200" progId="">
                  <p:embed/>
                </p:oleObj>
              </mc:Choice>
              <mc:Fallback>
                <p:oleObj name="公式" r:id="rId11" imgW="1282700" imgH="20320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820988"/>
                        <a:ext cx="378301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-101600" y="3573463"/>
            <a:ext cx="9347200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spcAft>
                <a:spcPts val="0"/>
              </a:spcAft>
              <a:defRPr/>
            </a:pP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(1) 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写出图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kern="1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的关联矩阵表示，图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kern="1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的邻接矩阵表示。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defRPr/>
            </a:pP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(2) G</a:t>
            </a:r>
            <a:r>
              <a:rPr lang="en-US" altLang="zh-CN" sz="2800" b="1" kern="100" baseline="-25000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,G</a:t>
            </a:r>
            <a:r>
              <a:rPr lang="en-US" altLang="zh-CN" sz="2800" b="1" kern="100" baseline="-2500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是简单图，还是多重图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defRPr/>
            </a:pP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(3) 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指出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kern="1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的割点、割边。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defRPr/>
            </a:pP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(4) 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分析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kern="1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的连通性。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defRPr/>
            </a:pP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(5) 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求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kern="1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的补图。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D4537B-3D35-4FCE-B567-13A1470E42A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9222" name="矩形 3"/>
          <p:cNvSpPr>
            <a:spLocks noChangeArrowheads="1"/>
          </p:cNvSpPr>
          <p:nvPr/>
        </p:nvSpPr>
        <p:spPr bwMode="auto">
          <a:xfrm>
            <a:off x="274638" y="1296988"/>
            <a:ext cx="84169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zh-CN" sz="2800" b="1">
                <a:cs typeface="Times New Roman" panose="02020603050405020304" pitchFamily="18" charset="0"/>
              </a:rPr>
              <a:t>按题目给出的边顺序定义图</a:t>
            </a:r>
            <a:r>
              <a:rPr lang="en-US" altLang="zh-CN" sz="2800" b="1">
                <a:cs typeface="Times New Roman" panose="02020603050405020304" pitchFamily="18" charset="0"/>
              </a:rPr>
              <a:t>G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1</a:t>
            </a:r>
            <a:r>
              <a:rPr lang="zh-CN" altLang="zh-CN" sz="2800" b="1">
                <a:cs typeface="Times New Roman" panose="02020603050405020304" pitchFamily="18" charset="0"/>
              </a:rPr>
              <a:t>的关联矩阵。两个图的矩阵表示如下：</a:t>
            </a:r>
            <a:endParaRPr lang="zh-CN" altLang="en-US" sz="2800" b="1"/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45356" y="2281120"/>
            <a:ext cx="6430566" cy="1366208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矩形 5"/>
          <p:cNvSpPr/>
          <p:nvPr/>
        </p:nvSpPr>
        <p:spPr>
          <a:xfrm>
            <a:off x="-160338" y="3922713"/>
            <a:ext cx="8640763" cy="204628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14325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kern="1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是简单图，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kern="1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是多重图。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14325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b="1" kern="100" baseline="-25000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的割点是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。割边是（</a:t>
            </a:r>
            <a:r>
              <a:rPr lang="en-US" altLang="zh-CN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b,c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）、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d,e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14325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b="1" kern="100" baseline="-2500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是弱连通。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14325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b="1" kern="100" baseline="-25000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的补图为：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5776" y="5492130"/>
            <a:ext cx="7168678" cy="955005"/>
          </a:xfrm>
          <a:prstGeom prst="rect">
            <a:avLst/>
          </a:prstGeom>
          <a:blipFill rotWithShape="0">
            <a:blip r:embed="rId3" cstate="print"/>
            <a:stretch>
              <a:fillRect t="-955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00470-87D5-4D5B-83DE-1AA95B0723D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61963" y="366713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323850" y="1312863"/>
            <a:ext cx="8247063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设有向图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D=&lt;V,E&gt;,V={v</a:t>
            </a:r>
            <a:r>
              <a:rPr lang="en-US" altLang="zh-CN" sz="2800" b="1" baseline="-25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,v</a:t>
            </a:r>
            <a:r>
              <a:rPr lang="en-US" altLang="zh-CN" sz="2800" b="1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,v</a:t>
            </a:r>
            <a:r>
              <a:rPr lang="en-US" altLang="zh-CN" sz="2800" b="1" baseline="-25000" dirty="0"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,v</a:t>
            </a:r>
            <a:r>
              <a:rPr lang="en-US" altLang="zh-CN" sz="2800" b="1" baseline="-25000" dirty="0">
                <a:latin typeface="+mn-ea"/>
                <a:ea typeface="+mn-ea"/>
                <a:sym typeface="Symbol" panose="05050102010706020507" pitchFamily="18" charset="2"/>
              </a:rPr>
              <a:t>4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},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邻接矩阵为</a:t>
            </a:r>
          </a:p>
        </p:txBody>
      </p:sp>
      <p:sp>
        <p:nvSpPr>
          <p:cNvPr id="82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26934" y="3969642"/>
            <a:ext cx="93472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spcAft>
                <a:spcPts val="0"/>
              </a:spcAft>
              <a:defRPr/>
            </a:pP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(1) </a:t>
            </a: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画出相应的有向图</a:t>
            </a: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defRPr/>
            </a:pP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(2) D</a:t>
            </a: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中长度为</a:t>
            </a: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的通路总数有多少？有几条是回路？</a:t>
            </a:r>
            <a:endParaRPr lang="en-US" altLang="zh-CN" sz="2800" b="1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defRPr/>
            </a:pP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(3) D</a:t>
            </a: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是哪类连通图。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9512" y="2060848"/>
                <a:ext cx="8247063" cy="16797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+mn-ea"/>
                          <a:sym typeface="Symbol" panose="05050102010706020507" pitchFamily="18" charset="2"/>
                        </a:rPr>
                        <m:t>𝑨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+mn-ea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+mn-ea"/>
                              <a:sym typeface="Symbol" panose="05050102010706020507" pitchFamily="18" charset="2"/>
                            </a:rPr>
                            <m:t>𝑫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+mn-ea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+mn-ea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+mn-ea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+mn-ea"/>
                                        <a:sym typeface="Symbol" panose="05050102010706020507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+mn-ea"/>
                                        <a:sym typeface="Symbol" panose="05050102010706020507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+mn-ea"/>
                                        <a:sym typeface="Symbol" panose="05050102010706020507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+mn-ea"/>
                                        <a:sym typeface="Symbol" panose="05050102010706020507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+mn-ea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b="1" dirty="0">
                  <a:latin typeface="+mn-ea"/>
                  <a:ea typeface="+mn-ea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060848"/>
                <a:ext cx="8247063" cy="167975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9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D4537B-3D35-4FCE-B567-13A1470E42A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9222" name="矩形 3"/>
          <p:cNvSpPr>
            <a:spLocks noChangeArrowheads="1"/>
          </p:cNvSpPr>
          <p:nvPr/>
        </p:nvSpPr>
        <p:spPr bwMode="auto">
          <a:xfrm>
            <a:off x="154133" y="1368931"/>
            <a:ext cx="42973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cs typeface="Times New Roman" panose="02020603050405020304" pitchFamily="18" charset="0"/>
              </a:rPr>
              <a:t>有向图</a:t>
            </a:r>
            <a:r>
              <a:rPr lang="en-US" altLang="zh-CN" sz="2800" b="1" dirty="0"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cs typeface="Times New Roman" panose="02020603050405020304" pitchFamily="18" charset="0"/>
              </a:rPr>
              <a:t>如下所示：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766451" y="4085272"/>
            <a:ext cx="820357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14325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中长度为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的通路总数为</a:t>
            </a:r>
            <a:endParaRPr lang="en-US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14325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8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2+5+4+3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altLang="zh-CN" sz="2800" b="1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2+4+3+2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altLang="zh-CN" sz="2800" b="1" kern="100" dirty="0">
                <a:solidFill>
                  <a:srgbClr val="FFC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3+5+3+3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2+2+1+1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=45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</a:p>
          <a:p>
            <a:pPr indent="314325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长度为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的回路总数为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2+4+3+1=10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 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143774" y="2846052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14325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220" name="组合 9219"/>
          <p:cNvGrpSpPr/>
          <p:nvPr/>
        </p:nvGrpSpPr>
        <p:grpSpPr>
          <a:xfrm>
            <a:off x="4709207" y="699369"/>
            <a:ext cx="2432890" cy="2094370"/>
            <a:chOff x="4572000" y="365690"/>
            <a:chExt cx="2432890" cy="2094370"/>
          </a:xfrm>
        </p:grpSpPr>
        <p:sp>
          <p:nvSpPr>
            <p:cNvPr id="4" name="椭圆 3"/>
            <p:cNvSpPr/>
            <p:nvPr/>
          </p:nvSpPr>
          <p:spPr>
            <a:xfrm>
              <a:off x="4775908" y="1932863"/>
              <a:ext cx="114388" cy="1089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94887" y="788594"/>
              <a:ext cx="114388" cy="1089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450578" y="1932863"/>
              <a:ext cx="114388" cy="1089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396497" y="739045"/>
              <a:ext cx="114388" cy="1089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4886886" y="632031"/>
              <a:ext cx="1532103" cy="229321"/>
            </a:xfrm>
            <a:custGeom>
              <a:avLst/>
              <a:gdLst>
                <a:gd name="connsiteX0" fmla="*/ 0 w 1446543"/>
                <a:gd name="connsiteY0" fmla="*/ 324692 h 324692"/>
                <a:gd name="connsiteX1" fmla="*/ 706056 w 1446543"/>
                <a:gd name="connsiteY1" fmla="*/ 601 h 324692"/>
                <a:gd name="connsiteX2" fmla="*/ 1365813 w 1446543"/>
                <a:gd name="connsiteY2" fmla="*/ 243669 h 324692"/>
                <a:gd name="connsiteX3" fmla="*/ 1412111 w 1446543"/>
                <a:gd name="connsiteY3" fmla="*/ 232095 h 324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543" h="324692">
                  <a:moveTo>
                    <a:pt x="0" y="324692"/>
                  </a:moveTo>
                  <a:cubicBezTo>
                    <a:pt x="239210" y="169398"/>
                    <a:pt x="478421" y="14105"/>
                    <a:pt x="706056" y="601"/>
                  </a:cubicBezTo>
                  <a:cubicBezTo>
                    <a:pt x="933691" y="-12903"/>
                    <a:pt x="1248137" y="205087"/>
                    <a:pt x="1365813" y="243669"/>
                  </a:cubicBezTo>
                  <a:cubicBezTo>
                    <a:pt x="1483489" y="282251"/>
                    <a:pt x="1447800" y="257173"/>
                    <a:pt x="1412111" y="23209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4880936" y="868835"/>
              <a:ext cx="1495635" cy="234070"/>
            </a:xfrm>
            <a:custGeom>
              <a:avLst/>
              <a:gdLst>
                <a:gd name="connsiteX0" fmla="*/ 1412111 w 1412111"/>
                <a:gd name="connsiteY0" fmla="*/ 0 h 231928"/>
                <a:gd name="connsiteX1" fmla="*/ 659757 w 1412111"/>
                <a:gd name="connsiteY1" fmla="*/ 231494 h 231928"/>
                <a:gd name="connsiteX2" fmla="*/ 0 w 1412111"/>
                <a:gd name="connsiteY2" fmla="*/ 46299 h 23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2111" h="231928">
                  <a:moveTo>
                    <a:pt x="1412111" y="0"/>
                  </a:moveTo>
                  <a:cubicBezTo>
                    <a:pt x="1153610" y="111889"/>
                    <a:pt x="895109" y="223778"/>
                    <a:pt x="659757" y="231494"/>
                  </a:cubicBezTo>
                  <a:cubicBezTo>
                    <a:pt x="424405" y="239210"/>
                    <a:pt x="212202" y="142754"/>
                    <a:pt x="0" y="4629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6486905" y="883699"/>
              <a:ext cx="203535" cy="1063025"/>
            </a:xfrm>
            <a:custGeom>
              <a:avLst/>
              <a:gdLst>
                <a:gd name="connsiteX0" fmla="*/ 0 w 289648"/>
                <a:gd name="connsiteY0" fmla="*/ 0 h 1053297"/>
                <a:gd name="connsiteX1" fmla="*/ 289367 w 289648"/>
                <a:gd name="connsiteY1" fmla="*/ 555585 h 1053297"/>
                <a:gd name="connsiteX2" fmla="*/ 57874 w 289648"/>
                <a:gd name="connsiteY2" fmla="*/ 1053297 h 1053297"/>
                <a:gd name="connsiteX3" fmla="*/ 57874 w 289648"/>
                <a:gd name="connsiteY3" fmla="*/ 1053297 h 105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648" h="1053297">
                  <a:moveTo>
                    <a:pt x="0" y="0"/>
                  </a:moveTo>
                  <a:cubicBezTo>
                    <a:pt x="139860" y="190018"/>
                    <a:pt x="279721" y="380036"/>
                    <a:pt x="289367" y="555585"/>
                  </a:cubicBezTo>
                  <a:cubicBezTo>
                    <a:pt x="299013" y="731134"/>
                    <a:pt x="57874" y="1053297"/>
                    <a:pt x="57874" y="1053297"/>
                  </a:cubicBezTo>
                  <a:lnTo>
                    <a:pt x="57874" y="1053297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6307350" y="848654"/>
              <a:ext cx="154919" cy="1063025"/>
            </a:xfrm>
            <a:custGeom>
              <a:avLst/>
              <a:gdLst>
                <a:gd name="connsiteX0" fmla="*/ 243091 w 243091"/>
                <a:gd name="connsiteY0" fmla="*/ 1053297 h 1053297"/>
                <a:gd name="connsiteX1" fmla="*/ 23 w 243091"/>
                <a:gd name="connsiteY1" fmla="*/ 544011 h 1053297"/>
                <a:gd name="connsiteX2" fmla="*/ 231517 w 243091"/>
                <a:gd name="connsiteY2" fmla="*/ 0 h 105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091" h="1053297">
                  <a:moveTo>
                    <a:pt x="243091" y="1053297"/>
                  </a:moveTo>
                  <a:cubicBezTo>
                    <a:pt x="122521" y="886428"/>
                    <a:pt x="1952" y="719560"/>
                    <a:pt x="23" y="544011"/>
                  </a:cubicBezTo>
                  <a:cubicBezTo>
                    <a:pt x="-1906" y="368462"/>
                    <a:pt x="114805" y="184231"/>
                    <a:pt x="231517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4580046" y="883699"/>
              <a:ext cx="253087" cy="1074706"/>
            </a:xfrm>
            <a:custGeom>
              <a:avLst/>
              <a:gdLst>
                <a:gd name="connsiteX0" fmla="*/ 150993 w 197292"/>
                <a:gd name="connsiteY0" fmla="*/ 0 h 1064871"/>
                <a:gd name="connsiteX1" fmla="*/ 522 w 197292"/>
                <a:gd name="connsiteY1" fmla="*/ 625033 h 1064871"/>
                <a:gd name="connsiteX2" fmla="*/ 197292 w 197292"/>
                <a:gd name="connsiteY2" fmla="*/ 1064871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292" h="1064871">
                  <a:moveTo>
                    <a:pt x="150993" y="0"/>
                  </a:moveTo>
                  <a:cubicBezTo>
                    <a:pt x="71899" y="223777"/>
                    <a:pt x="-7194" y="447555"/>
                    <a:pt x="522" y="625033"/>
                  </a:cubicBezTo>
                  <a:cubicBezTo>
                    <a:pt x="8238" y="802511"/>
                    <a:pt x="102765" y="933691"/>
                    <a:pt x="197292" y="1064871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889355" y="965920"/>
              <a:ext cx="1666844" cy="1000418"/>
            </a:xfrm>
            <a:custGeom>
              <a:avLst/>
              <a:gdLst>
                <a:gd name="connsiteX0" fmla="*/ 0 w 1515102"/>
                <a:gd name="connsiteY0" fmla="*/ 0 h 1031500"/>
                <a:gd name="connsiteX1" fmla="*/ 567160 w 1515102"/>
                <a:gd name="connsiteY1" fmla="*/ 752354 h 1031500"/>
                <a:gd name="connsiteX2" fmla="*/ 1435261 w 1515102"/>
                <a:gd name="connsiteY2" fmla="*/ 1006997 h 1031500"/>
                <a:gd name="connsiteX3" fmla="*/ 1423686 w 1515102"/>
                <a:gd name="connsiteY3" fmla="*/ 1006997 h 103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5102" h="1031500">
                  <a:moveTo>
                    <a:pt x="0" y="0"/>
                  </a:moveTo>
                  <a:cubicBezTo>
                    <a:pt x="163975" y="292260"/>
                    <a:pt x="327950" y="584521"/>
                    <a:pt x="567160" y="752354"/>
                  </a:cubicBezTo>
                  <a:cubicBezTo>
                    <a:pt x="806370" y="920187"/>
                    <a:pt x="1435261" y="1006997"/>
                    <a:pt x="1435261" y="1006997"/>
                  </a:cubicBezTo>
                  <a:cubicBezTo>
                    <a:pt x="1578015" y="1049438"/>
                    <a:pt x="1500850" y="1028217"/>
                    <a:pt x="1423686" y="1006997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6322170" y="2024272"/>
              <a:ext cx="533004" cy="435788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000099"/>
                </a:solidFill>
              </a:endParaRPr>
            </a:p>
          </p:txBody>
        </p:sp>
        <p:cxnSp>
          <p:nvCxnSpPr>
            <p:cNvPr id="27" name="直接箭头连接符 26"/>
            <p:cNvCxnSpPr>
              <a:cxnSpLocks/>
            </p:cNvCxnSpPr>
            <p:nvPr/>
          </p:nvCxnSpPr>
          <p:spPr>
            <a:xfrm>
              <a:off x="6776916" y="2088092"/>
              <a:ext cx="78056" cy="1540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6282624" y="365690"/>
              <a:ext cx="407817" cy="372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582196" y="380205"/>
              <a:ext cx="407817" cy="372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72000" y="2013659"/>
              <a:ext cx="407817" cy="372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4</a:t>
              </a:r>
              <a:endParaRPr lang="zh-CN" altLang="en-US" baseline="-250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597073" y="1709470"/>
              <a:ext cx="407817" cy="372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9216" name="任意多边形: 形状 9215"/>
            <p:cNvSpPr/>
            <p:nvPr/>
          </p:nvSpPr>
          <p:spPr>
            <a:xfrm>
              <a:off x="4775908" y="843391"/>
              <a:ext cx="214105" cy="1068288"/>
            </a:xfrm>
            <a:custGeom>
              <a:avLst/>
              <a:gdLst>
                <a:gd name="connsiteX0" fmla="*/ 100928 w 264356"/>
                <a:gd name="connsiteY0" fmla="*/ 1072161 h 1072161"/>
                <a:gd name="connsiteX1" fmla="*/ 262974 w 264356"/>
                <a:gd name="connsiteY1" fmla="*/ 551300 h 1072161"/>
                <a:gd name="connsiteX2" fmla="*/ 19906 w 264356"/>
                <a:gd name="connsiteY2" fmla="*/ 42014 h 1072161"/>
                <a:gd name="connsiteX3" fmla="*/ 31480 w 264356"/>
                <a:gd name="connsiteY3" fmla="*/ 65164 h 107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356" h="1072161">
                  <a:moveTo>
                    <a:pt x="100928" y="1072161"/>
                  </a:moveTo>
                  <a:cubicBezTo>
                    <a:pt x="188703" y="897576"/>
                    <a:pt x="276478" y="722991"/>
                    <a:pt x="262974" y="551300"/>
                  </a:cubicBezTo>
                  <a:cubicBezTo>
                    <a:pt x="249470" y="379609"/>
                    <a:pt x="58488" y="123037"/>
                    <a:pt x="19906" y="42014"/>
                  </a:cubicBezTo>
                  <a:cubicBezTo>
                    <a:pt x="-18676" y="-39009"/>
                    <a:pt x="6402" y="13077"/>
                    <a:pt x="31480" y="6516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7" name="任意多边形: 形状 9216"/>
            <p:cNvSpPr/>
            <p:nvPr/>
          </p:nvSpPr>
          <p:spPr>
            <a:xfrm>
              <a:off x="4906831" y="870214"/>
              <a:ext cx="1466570" cy="1077889"/>
            </a:xfrm>
            <a:custGeom>
              <a:avLst/>
              <a:gdLst>
                <a:gd name="connsiteX0" fmla="*/ 1388962 w 1388962"/>
                <a:gd name="connsiteY0" fmla="*/ 0 h 1030147"/>
                <a:gd name="connsiteX1" fmla="*/ 567159 w 1388962"/>
                <a:gd name="connsiteY1" fmla="*/ 763929 h 1030147"/>
                <a:gd name="connsiteX2" fmla="*/ 0 w 1388962"/>
                <a:gd name="connsiteY2" fmla="*/ 1030147 h 103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62" h="1030147">
                  <a:moveTo>
                    <a:pt x="1388962" y="0"/>
                  </a:moveTo>
                  <a:cubicBezTo>
                    <a:pt x="1093807" y="296119"/>
                    <a:pt x="798653" y="592238"/>
                    <a:pt x="567159" y="763929"/>
                  </a:cubicBezTo>
                  <a:cubicBezTo>
                    <a:pt x="335665" y="935620"/>
                    <a:pt x="167832" y="982883"/>
                    <a:pt x="0" y="1030147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11701" y="2272647"/>
                <a:ext cx="6063954" cy="1679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14325" algn="just">
                  <a:spcBef>
                    <a:spcPts val="60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2800" b="1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1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1" i="1" kern="10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1" i="1" kern="10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e>
                                  <m:e>
                                    <m: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1" i="1" kern="10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1" i="1" kern="10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800" b="1" i="1" kern="10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zh-CN" sz="2800" b="1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1" y="2272647"/>
                <a:ext cx="6063954" cy="167975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35607" y="5733472"/>
            <a:ext cx="93472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spcAft>
                <a:spcPts val="0"/>
              </a:spcAft>
              <a:defRPr/>
            </a:pPr>
            <a:r>
              <a:rPr lang="en-US" altLang="zh-CN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(3) D</a:t>
            </a:r>
            <a:r>
              <a:rPr lang="zh-CN" altLang="en-US" sz="28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是强连通图。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2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6389D2-49F3-4600-89B3-D248D13AE43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39329" y="404664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0" y="0"/>
            <a:ext cx="8686800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" name="矩形 5"/>
          <p:cNvSpPr/>
          <p:nvPr/>
        </p:nvSpPr>
        <p:spPr>
          <a:xfrm>
            <a:off x="323528" y="1603936"/>
            <a:ext cx="9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证明：一个有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条边的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阶无向图至少有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n-e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个连通分支。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490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D6D144-3D81-4859-AF6B-CC07103A74D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33375" y="491493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1557338" y="1576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8" name="Rectangle 27"/>
          <p:cNvSpPr>
            <a:spLocks noChangeArrowheads="1"/>
          </p:cNvSpPr>
          <p:nvPr/>
        </p:nvSpPr>
        <p:spPr bwMode="auto">
          <a:xfrm>
            <a:off x="0" y="1072518"/>
            <a:ext cx="8964612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证明：使用数学归纳法</a:t>
            </a:r>
            <a:endParaRPr lang="en-US" altLang="zh-C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、若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e=0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， 则每一个顶点就是一个连通分支，所以</a:t>
            </a:r>
            <a:endParaRPr lang="en-US" altLang="zh-C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         n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阶的图有 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n-0=n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个分支。命题成立。</a:t>
            </a:r>
            <a:endParaRPr lang="en-US" altLang="zh-C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、假设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e&gt;0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 时，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阶无向图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至少有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n-e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个连通分支；</a:t>
            </a:r>
            <a:endParaRPr lang="en-US" altLang="zh-C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当增加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一条边时，设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代表增加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后的图。那 </a:t>
            </a:r>
            <a:endParaRPr lang="en-US" altLang="zh-C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么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比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最多少了一个连通分支（当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位于不同</a:t>
            </a:r>
            <a:endParaRPr lang="en-US" altLang="zh-C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的连通分支时）。因此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至少有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n-e-1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 个连通分支</a:t>
            </a:r>
            <a:endParaRPr lang="en-US" altLang="zh-C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，即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zh-CN" sz="2800" b="1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至少有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n-(e+1)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个连通分支。</a:t>
            </a:r>
            <a:endParaRPr lang="en-US" altLang="zh-C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原命题得证。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7112602"/>
      </p:ext>
    </p:extLst>
  </p:cSld>
  <p:clrMapOvr>
    <a:masterClrMapping/>
  </p:clrMapOvr>
</p:sld>
</file>

<file path=ppt/theme/theme1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离散数学</Template>
  <TotalTime>7860</TotalTime>
  <Words>640</Words>
  <Application>Microsoft Office PowerPoint</Application>
  <PresentationFormat>全屏显示(4:3)</PresentationFormat>
  <Paragraphs>77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黑体</vt:lpstr>
      <vt:lpstr>宋体</vt:lpstr>
      <vt:lpstr>Arial</vt:lpstr>
      <vt:lpstr>Arial Black</vt:lpstr>
      <vt:lpstr>Calibri</vt:lpstr>
      <vt:lpstr>Cambria Math</vt:lpstr>
      <vt:lpstr>Times New Roman</vt:lpstr>
      <vt:lpstr>Wingdings</vt:lpstr>
      <vt:lpstr>2_Pixel</vt:lpstr>
      <vt:lpstr>自定义设计方案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fang yang</cp:lastModifiedBy>
  <cp:revision>209</cp:revision>
  <cp:lastPrinted>1601-01-01T00:00:00Z</cp:lastPrinted>
  <dcterms:created xsi:type="dcterms:W3CDTF">2004-11-29T12:10:45Z</dcterms:created>
  <dcterms:modified xsi:type="dcterms:W3CDTF">2019-11-19T09:50:39Z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