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18"/>
  </p:notesMasterIdLst>
  <p:sldIdLst>
    <p:sldId id="421" r:id="rId3"/>
    <p:sldId id="426" r:id="rId4"/>
    <p:sldId id="410" r:id="rId5"/>
    <p:sldId id="411" r:id="rId6"/>
    <p:sldId id="424" r:id="rId7"/>
    <p:sldId id="414" r:id="rId8"/>
    <p:sldId id="415" r:id="rId9"/>
    <p:sldId id="416" r:id="rId10"/>
    <p:sldId id="417" r:id="rId11"/>
    <p:sldId id="418" r:id="rId12"/>
    <p:sldId id="419" r:id="rId13"/>
    <p:sldId id="425" r:id="rId14"/>
    <p:sldId id="427" r:id="rId15"/>
    <p:sldId id="428" r:id="rId16"/>
    <p:sldId id="429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0082"/>
    <a:srgbClr val="FF0066"/>
    <a:srgbClr val="FF3300"/>
    <a:srgbClr val="D9F1FF"/>
    <a:srgbClr val="CC3300"/>
    <a:srgbClr val="FF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76732" autoAdjust="0"/>
  </p:normalViewPr>
  <p:slideViewPr>
    <p:cSldViewPr>
      <p:cViewPr varScale="1">
        <p:scale>
          <a:sx n="76" d="100"/>
          <a:sy n="76" d="100"/>
        </p:scale>
        <p:origin x="19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2D8EFD4-F2D2-43EF-AA53-D3124A9336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490B07-884D-44C1-8D0D-A3DD04491CD2}" type="slidenum">
              <a:rPr kumimoji="1" lang="en-US" altLang="zh-CN">
                <a:latin typeface="Times New Roman" panose="02020603050405020304" pitchFamily="18" charset="0"/>
              </a:rPr>
              <a:pPr/>
              <a:t>1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C64376-5F93-4E5C-8F84-777C05E134C5}" type="slidenum">
              <a:rPr kumimoji="1" lang="en-US" altLang="zh-CN">
                <a:latin typeface="Times New Roman" panose="02020603050405020304" pitchFamily="18" charset="0"/>
              </a:rPr>
              <a:pPr/>
              <a:t>2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）要先写出该运算的运算表，才能讨论其性质。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FDA5EB-2C7D-4F18-B11D-D1AC00A06359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注意：幺元的逆元是它自己。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EFD4-F2D2-43EF-AA53-D3124A93362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325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独异点：封闭性</a:t>
            </a:r>
            <a:r>
              <a:rPr lang="en-US" altLang="zh-CN" dirty="0"/>
              <a:t>+</a:t>
            </a:r>
            <a:r>
              <a:rPr lang="zh-CN" altLang="en-US" dirty="0"/>
              <a:t>结合律</a:t>
            </a:r>
            <a:r>
              <a:rPr lang="en-US" altLang="zh-CN" dirty="0"/>
              <a:t>+</a:t>
            </a:r>
            <a:r>
              <a:rPr lang="zh-CN" altLang="en-US" dirty="0"/>
              <a:t>幺元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EFD4-F2D2-43EF-AA53-D3124A93362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37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CC8D30-B966-49D3-9976-6BA6C1938643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）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为幺元，因此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不是生成元。</a:t>
            </a:r>
            <a:r>
              <a:rPr lang="en-US" altLang="zh-CN">
                <a:latin typeface="Arial" panose="020B0604020202020204" pitchFamily="34" charset="0"/>
              </a:rPr>
              <a:t>c,d</a:t>
            </a:r>
            <a:r>
              <a:rPr lang="zh-CN" altLang="en-US">
                <a:latin typeface="Arial" panose="020B0604020202020204" pitchFamily="34" charset="0"/>
              </a:rPr>
              <a:t>互为逆元，只需验证一个。（从运算表可得）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当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作为生成元时，只能产生</a:t>
            </a:r>
            <a:r>
              <a:rPr lang="en-US" altLang="zh-CN">
                <a:latin typeface="Arial" panose="020B0604020202020204" pitchFamily="34" charset="0"/>
              </a:rPr>
              <a:t>a,b</a:t>
            </a:r>
            <a:r>
              <a:rPr lang="zh-CN" altLang="en-US">
                <a:latin typeface="Arial" panose="020B0604020202020204" pitchFamily="34" charset="0"/>
              </a:rPr>
              <a:t>两个数，因此，不是生成元。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688E76-65BE-4F65-B129-CC39C9A2ED35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群满足的条件：封闭性</a:t>
            </a:r>
            <a:r>
              <a:rPr lang="en-US" altLang="zh-CN" dirty="0"/>
              <a:t>+</a:t>
            </a:r>
            <a:r>
              <a:rPr lang="zh-CN" altLang="en-US" dirty="0"/>
              <a:t>可结合性</a:t>
            </a:r>
            <a:r>
              <a:rPr lang="en-US" altLang="zh-CN" dirty="0"/>
              <a:t>+</a:t>
            </a:r>
            <a:r>
              <a:rPr lang="zh-CN" altLang="en-US" dirty="0"/>
              <a:t>幺元</a:t>
            </a:r>
            <a:r>
              <a:rPr lang="en-US" altLang="zh-CN" dirty="0"/>
              <a:t>+</a:t>
            </a:r>
            <a:r>
              <a:rPr lang="zh-CN" altLang="en-US" dirty="0"/>
              <a:t>每个元素都有逆元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D8EFD4-F2D2-43EF-AA53-D3124A93362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835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688E76-65BE-4F65-B129-CC39C9A2ED35}" type="slidenum">
              <a:rPr lang="en-US" altLang="zh-CN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29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97280-DBDE-44C9-8276-D0D365AE20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41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BE17D-126E-49A9-A928-87DAA8191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89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600200"/>
            <a:ext cx="2078037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817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5A132-B512-4F4C-80EA-6B380261A7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1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08F74-57AF-4E07-8A97-B83A2AE2FD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516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21F48-DFEB-4904-A252-2F4945E00D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319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7242A-33F4-4DBB-8FC0-AABA84E1F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116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D0C1B-6223-4E6A-A04C-64DCCB5630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919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C67D0-27DA-48EC-A306-F3FBD7F6C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847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B3E26-2C16-4CE9-A34A-BE4367698E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61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B7EED-68B5-4DC8-9DDA-6D431F9E82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922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F0A0D-62DE-43FB-8E84-90EF179145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1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5A83A-496E-45E9-8DC1-EFC5958AD8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397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13AF9-583A-44C3-812E-439F8016D2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040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DCBA3-EA8D-4C71-8C30-CA55878A7A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376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0"/>
            <a:ext cx="2125662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2935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F9B7C-60DD-4EF5-B61A-4807910302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42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00DF1-FED4-47B5-8AAB-AF3BF3AF84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07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D647A-A736-4EF7-B5A0-CB5BE8BCB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76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7A692-F521-4E17-9570-B36CCDC07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0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E5F28-82E1-431B-B5C1-3F7090813D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91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B1B04-A92D-49F0-8FD3-C68BF65174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63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AF364-6E7A-494F-9CE8-05BF56AC68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92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60E3A-EA8F-44D5-A191-24B6ABE814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89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42093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C1BD37A2-6E77-44E2-AB5D-9F51E7D879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6A6A9CB-E90E-4623-B371-DE09CCE964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.wmf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ChangeArrowheads="1"/>
          </p:cNvSpPr>
          <p:nvPr/>
        </p:nvSpPr>
        <p:spPr bwMode="auto">
          <a:xfrm>
            <a:off x="30163" y="2257425"/>
            <a:ext cx="1676400" cy="515938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</a:rPr>
              <a:t>二元运算</a:t>
            </a:r>
          </a:p>
        </p:txBody>
      </p:sp>
      <p:sp>
        <p:nvSpPr>
          <p:cNvPr id="4099" name="Text Box 19"/>
          <p:cNvSpPr txBox="1">
            <a:spLocks noChangeArrowheads="1"/>
          </p:cNvSpPr>
          <p:nvPr/>
        </p:nvSpPr>
        <p:spPr bwMode="auto">
          <a:xfrm>
            <a:off x="1789113" y="1409700"/>
            <a:ext cx="70310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二元运算的判定（封闭性）及表示（公式、运算表）</a:t>
            </a:r>
            <a:endParaRPr kumimoji="1" lang="zh-CN" altLang="en-US" sz="2400" b="1" u="sng">
              <a:solidFill>
                <a:srgbClr val="800000"/>
              </a:solidFill>
              <a:latin typeface="Century Schoolbook" panose="020B0604020202020204" pitchFamily="18" charset="0"/>
            </a:endParaRPr>
          </a:p>
        </p:txBody>
      </p:sp>
      <p:sp>
        <p:nvSpPr>
          <p:cNvPr id="4100" name="Text Box 20"/>
          <p:cNvSpPr txBox="1">
            <a:spLocks noChangeArrowheads="1"/>
          </p:cNvSpPr>
          <p:nvPr/>
        </p:nvSpPr>
        <p:spPr bwMode="auto">
          <a:xfrm>
            <a:off x="1789113" y="1836738"/>
            <a:ext cx="7031037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求二元运算的性质（交换律、结合律、幂等 律、</a:t>
            </a:r>
            <a:endParaRPr kumimoji="1" lang="en-US" altLang="zh-CN" sz="2400" b="1">
              <a:solidFill>
                <a:srgbClr val="800000"/>
              </a:solidFill>
              <a:latin typeface="Century Schoolbook" panose="020B0604020202020204" pitchFamily="18" charset="0"/>
            </a:endParaRPr>
          </a:p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                                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分配律、吸收律、消去律）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4101" name="Text Box 21"/>
          <p:cNvSpPr txBox="1">
            <a:spLocks noChangeArrowheads="1"/>
          </p:cNvSpPr>
          <p:nvPr/>
        </p:nvSpPr>
        <p:spPr bwMode="auto">
          <a:xfrm>
            <a:off x="1816100" y="2857500"/>
            <a:ext cx="41370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特殊元素</a:t>
            </a:r>
            <a:r>
              <a:rPr kumimoji="1" lang="en-US" altLang="zh-CN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(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</a:rPr>
              <a:t>幺元、零元、逆元</a:t>
            </a:r>
            <a:r>
              <a:rPr kumimoji="1" lang="en-US" altLang="zh-CN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)</a:t>
            </a:r>
          </a:p>
        </p:txBody>
      </p:sp>
      <p:sp>
        <p:nvSpPr>
          <p:cNvPr id="4102" name="AutoShape 22"/>
          <p:cNvSpPr>
            <a:spLocks/>
          </p:cNvSpPr>
          <p:nvPr/>
        </p:nvSpPr>
        <p:spPr bwMode="auto">
          <a:xfrm>
            <a:off x="1674813" y="1616075"/>
            <a:ext cx="76200" cy="1655763"/>
          </a:xfrm>
          <a:prstGeom prst="leftBrace">
            <a:avLst>
              <a:gd name="adj1" fmla="val 124943"/>
              <a:gd name="adj2" fmla="val 50000"/>
            </a:avLst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" name="Rectangle 27"/>
          <p:cNvSpPr>
            <a:spLocks noChangeArrowheads="1"/>
          </p:cNvSpPr>
          <p:nvPr/>
        </p:nvSpPr>
        <p:spPr bwMode="auto">
          <a:xfrm>
            <a:off x="74613" y="3630613"/>
            <a:ext cx="3200400" cy="51752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2.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</a:rPr>
              <a:t>代数系统</a:t>
            </a:r>
          </a:p>
        </p:txBody>
      </p:sp>
      <p:sp>
        <p:nvSpPr>
          <p:cNvPr id="4104" name="Text Box 29"/>
          <p:cNvSpPr txBox="1">
            <a:spLocks noChangeArrowheads="1"/>
          </p:cNvSpPr>
          <p:nvPr/>
        </p:nvSpPr>
        <p:spPr bwMode="auto">
          <a:xfrm>
            <a:off x="1751013" y="3422650"/>
            <a:ext cx="42021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代数系统的判定（封闭性）</a:t>
            </a:r>
            <a:endParaRPr kumimoji="1" lang="en-US" altLang="zh-CN" sz="2400" b="1" u="sng">
              <a:solidFill>
                <a:srgbClr val="800000"/>
              </a:solidFill>
              <a:latin typeface="Century Schoolbook" panose="020B0604020202020204" pitchFamily="18" charset="0"/>
            </a:endParaRPr>
          </a:p>
        </p:txBody>
      </p:sp>
      <p:sp>
        <p:nvSpPr>
          <p:cNvPr id="4105" name="AutoShape 31"/>
          <p:cNvSpPr>
            <a:spLocks/>
          </p:cNvSpPr>
          <p:nvPr/>
        </p:nvSpPr>
        <p:spPr bwMode="auto">
          <a:xfrm>
            <a:off x="1695450" y="3632200"/>
            <a:ext cx="76200" cy="1439863"/>
          </a:xfrm>
          <a:prstGeom prst="leftBrace">
            <a:avLst>
              <a:gd name="adj1" fmla="val 74971"/>
              <a:gd name="adj2" fmla="val 50000"/>
            </a:avLst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6" name="Text Box 35"/>
          <p:cNvSpPr txBox="1">
            <a:spLocks noChangeArrowheads="1"/>
          </p:cNvSpPr>
          <p:nvPr/>
        </p:nvSpPr>
        <p:spPr bwMode="auto">
          <a:xfrm>
            <a:off x="1751013" y="3879850"/>
            <a:ext cx="6062662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子代数系统的判定（封闭性）、平凡子代数</a:t>
            </a:r>
            <a:endParaRPr kumimoji="1" lang="zh-CN" altLang="en-US" sz="2400" b="1" u="sng">
              <a:solidFill>
                <a:srgbClr val="800000"/>
              </a:solidFill>
              <a:latin typeface="Century Schoolbook" panose="020B0604020202020204" pitchFamily="18" charset="0"/>
            </a:endParaRPr>
          </a:p>
        </p:txBody>
      </p:sp>
      <p:sp>
        <p:nvSpPr>
          <p:cNvPr id="4107" name="矩形 1"/>
          <p:cNvSpPr>
            <a:spLocks noChangeArrowheads="1"/>
          </p:cNvSpPr>
          <p:nvPr/>
        </p:nvSpPr>
        <p:spPr bwMode="auto">
          <a:xfrm>
            <a:off x="74613" y="288925"/>
            <a:ext cx="38925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第九章小结及习题课</a:t>
            </a:r>
          </a:p>
        </p:txBody>
      </p:sp>
      <p:sp>
        <p:nvSpPr>
          <p:cNvPr id="4108" name="Text Box 35"/>
          <p:cNvSpPr txBox="1">
            <a:spLocks noChangeArrowheads="1"/>
          </p:cNvSpPr>
          <p:nvPr/>
        </p:nvSpPr>
        <p:spPr bwMode="auto">
          <a:xfrm>
            <a:off x="1778000" y="4351338"/>
            <a:ext cx="4206875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积代数系统的构成及运算规则</a:t>
            </a:r>
            <a:endParaRPr kumimoji="1" lang="zh-CN" altLang="en-US" sz="2400" b="1" u="sng">
              <a:solidFill>
                <a:srgbClr val="800000"/>
              </a:solidFill>
              <a:latin typeface="Century Schoolbook" panose="020B0604020202020204" pitchFamily="18" charset="0"/>
            </a:endParaRPr>
          </a:p>
        </p:txBody>
      </p:sp>
      <p:sp>
        <p:nvSpPr>
          <p:cNvPr id="4109" name="Text Box 35"/>
          <p:cNvSpPr txBox="1">
            <a:spLocks noChangeArrowheads="1"/>
          </p:cNvSpPr>
          <p:nvPr/>
        </p:nvSpPr>
        <p:spPr bwMode="auto">
          <a:xfrm>
            <a:off x="1792288" y="4751388"/>
            <a:ext cx="7353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(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自</a:t>
            </a:r>
            <a:r>
              <a:rPr kumimoji="1" lang="en-US" altLang="zh-CN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)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同态</a:t>
            </a:r>
            <a:r>
              <a:rPr kumimoji="1" lang="en-US" altLang="zh-CN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(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单</a:t>
            </a:r>
            <a:r>
              <a:rPr kumimoji="1" lang="en-US" altLang="zh-CN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(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自</a:t>
            </a:r>
            <a:r>
              <a:rPr kumimoji="1" lang="en-US" altLang="zh-CN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)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同态、满</a:t>
            </a:r>
            <a:r>
              <a:rPr kumimoji="1" lang="en-US" altLang="zh-CN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(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自</a:t>
            </a:r>
            <a:r>
              <a:rPr kumimoji="1" lang="en-US" altLang="zh-CN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)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同态、 </a:t>
            </a:r>
            <a:r>
              <a:rPr kumimoji="1" lang="en-US" altLang="zh-CN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(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自</a:t>
            </a:r>
            <a:r>
              <a:rPr kumimoji="1" lang="en-US" altLang="zh-CN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)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同构</a:t>
            </a:r>
            <a:r>
              <a:rPr kumimoji="1" lang="en-US" altLang="zh-CN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)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的判定</a:t>
            </a:r>
            <a:endParaRPr kumimoji="1" lang="zh-CN" altLang="en-US" sz="2400" b="1" u="sng">
              <a:solidFill>
                <a:srgbClr val="800000"/>
              </a:solidFill>
              <a:latin typeface="Century Schoolbook" panose="020B06040202020202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8AFA46-AA2E-4346-B0C3-59A7EA656C07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309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b="1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468313" y="1412875"/>
            <a:ext cx="8218487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G={</a:t>
            </a:r>
            <a:r>
              <a:rPr lang="en-US" altLang="zh-CN" sz="2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a,b,c,d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，其中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528" y="2060848"/>
            <a:ext cx="9036496" cy="810799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矩形 3"/>
          <p:cNvSpPr/>
          <p:nvPr/>
        </p:nvSpPr>
        <p:spPr>
          <a:xfrm>
            <a:off x="481013" y="3255963"/>
            <a:ext cx="8662987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90170" algn="just">
              <a:spcAft>
                <a:spcPts val="0"/>
              </a:spcAft>
              <a:defRPr/>
            </a:pP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定义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上的二元运算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为矩阵乘法。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证明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&lt;G,*&gt;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构成群。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求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&lt;G,*&gt;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的生成元。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6865EC-772C-42CD-9416-6E4E539D6E6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333375" y="460375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7414" name="矩形 4"/>
          <p:cNvSpPr>
            <a:spLocks noChangeArrowheads="1"/>
          </p:cNvSpPr>
          <p:nvPr/>
        </p:nvSpPr>
        <p:spPr bwMode="auto">
          <a:xfrm>
            <a:off x="134938" y="1489075"/>
            <a:ext cx="4514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zh-CN" altLang="zh-CN" sz="2800" b="1">
                <a:latin typeface="Calibri" panose="020F0502020204030204" pitchFamily="34" charset="0"/>
                <a:cs typeface="Times New Roman" panose="02020603050405020304" pitchFamily="18" charset="0"/>
              </a:rPr>
              <a:t>运算的运算表如下：</a:t>
            </a:r>
            <a:endParaRPr lang="zh-CN" altLang="en-US" sz="2800" b="1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87450" y="2074863"/>
          <a:ext cx="4914899" cy="215265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023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3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053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*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</a:t>
                      </a:r>
                      <a:endParaRPr lang="zh-CN" sz="2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endParaRPr lang="zh-CN" sz="2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endParaRPr lang="zh-CN" sz="2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</a:t>
                      </a:r>
                      <a:endParaRPr lang="zh-CN" sz="2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endParaRPr lang="zh-CN" sz="2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</a:t>
                      </a:r>
                      <a:endParaRPr lang="zh-CN" sz="2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endParaRPr lang="zh-CN" sz="2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57" name="矩形 8"/>
          <p:cNvSpPr>
            <a:spLocks noChangeArrowheads="1"/>
          </p:cNvSpPr>
          <p:nvPr/>
        </p:nvSpPr>
        <p:spPr bwMode="auto">
          <a:xfrm>
            <a:off x="539750" y="4687888"/>
            <a:ext cx="77771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由运算表知，</a:t>
            </a:r>
            <a:r>
              <a:rPr lang="en-US" altLang="zh-CN" sz="2800" b="1"/>
              <a:t>G</a:t>
            </a:r>
            <a:r>
              <a:rPr lang="zh-CN" altLang="en-US" sz="2800" b="1"/>
              <a:t>对*运算封闭；矩阵乘法满足结合律；*运算有幺元</a:t>
            </a:r>
            <a:r>
              <a:rPr lang="en-US" altLang="zh-CN" sz="2800" b="1"/>
              <a:t>e=a</a:t>
            </a:r>
            <a:r>
              <a:rPr lang="zh-CN" altLang="en-US" sz="2800" b="1"/>
              <a:t>；</a:t>
            </a:r>
            <a:r>
              <a:rPr lang="en-US" altLang="zh-CN" sz="2800" b="1"/>
              <a:t>a</a:t>
            </a:r>
            <a:r>
              <a:rPr lang="en-US" altLang="zh-CN" sz="2800" b="1" baseline="30000"/>
              <a:t>-1</a:t>
            </a:r>
            <a:r>
              <a:rPr lang="en-US" altLang="zh-CN" sz="2800" b="1"/>
              <a:t>=a,   b</a:t>
            </a:r>
            <a:r>
              <a:rPr lang="en-US" altLang="zh-CN" sz="2800" b="1" baseline="30000"/>
              <a:t>-1</a:t>
            </a:r>
            <a:r>
              <a:rPr lang="en-US" altLang="zh-CN" sz="2800" b="1"/>
              <a:t>=b,   c</a:t>
            </a:r>
            <a:r>
              <a:rPr lang="en-US" altLang="zh-CN" sz="2800" b="1" baseline="30000"/>
              <a:t>-1</a:t>
            </a:r>
            <a:r>
              <a:rPr lang="en-US" altLang="zh-CN" sz="2800" b="1"/>
              <a:t>=d,      d</a:t>
            </a:r>
            <a:r>
              <a:rPr lang="en-US" altLang="zh-CN" sz="2800" b="1" baseline="30000"/>
              <a:t>-1</a:t>
            </a:r>
            <a:r>
              <a:rPr lang="en-US" altLang="zh-CN" sz="2800" b="1"/>
              <a:t>=c </a:t>
            </a:r>
            <a:r>
              <a:rPr lang="zh-CN" altLang="en-US" sz="2800" b="1"/>
              <a:t>，即每个元素有逆元；故</a:t>
            </a:r>
            <a:r>
              <a:rPr lang="en-US" altLang="zh-CN" sz="2800" b="1"/>
              <a:t>&lt;G,*&gt;</a:t>
            </a:r>
            <a:r>
              <a:rPr lang="zh-CN" altLang="en-US" sz="2800" b="1"/>
              <a:t>为群。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05A41C-A870-47AF-93B9-61B0C7F325E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33375" y="460375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975" y="1412875"/>
            <a:ext cx="8072438" cy="20748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）因为，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sz="2800" b="1" baseline="30000" dirty="0">
                <a:latin typeface="+mn-ea"/>
                <a:ea typeface="+mn-ea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=a,c</a:t>
            </a:r>
            <a:r>
              <a:rPr lang="en-US" altLang="zh-CN" sz="2800" b="1" baseline="300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=c,c</a:t>
            </a:r>
            <a:r>
              <a:rPr lang="en-US" altLang="zh-CN" sz="2800" b="1" baseline="30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=b,c</a:t>
            </a:r>
            <a:r>
              <a:rPr lang="en-US" altLang="zh-CN" sz="2800" b="1" baseline="30000" dirty="0">
                <a:latin typeface="+mn-ea"/>
                <a:ea typeface="+mn-ea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=c</a:t>
            </a:r>
            <a:r>
              <a:rPr lang="en-US" altLang="zh-CN" sz="2800" b="1" baseline="30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*c=d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，因此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c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为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&lt;G,*&gt;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的生成元。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&lt;G,*&gt;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是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4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阶有限群，除生成元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c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外，其它生成元为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sz="2800" b="1" baseline="30000" dirty="0">
                <a:latin typeface="+mn-ea"/>
                <a:ea typeface="+mn-ea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=d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。 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9538" y="607377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4725EE-51A5-4DF2-9BF2-932480F26D9F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80975" y="293688"/>
            <a:ext cx="3097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DBBDBD3-B26C-4E18-B9C6-9AE3B3489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59" y="3198958"/>
            <a:ext cx="88109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证明： 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上的一个置换群，其中运算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为函数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复合运算。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MT Extra" panose="05050102010205020202" pitchFamily="18" charset="2"/>
            </a:endParaRPr>
          </a:p>
          <a:p>
            <a:pPr lvl="0"/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T Extra" panose="05050102010205020202" pitchFamily="18" charset="2"/>
              </a:rPr>
              <a:t>（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T Extra" panose="05050102010205020202" pitchFamily="18" charset="2"/>
              </a:rPr>
              <a:t>）求循环群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T Extra" panose="05050102010205020202" pitchFamily="18" charset="2"/>
              </a:rPr>
              <a:t>的所有生成元和由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T Extra" panose="05050102010205020202" pitchFamily="18" charset="2"/>
              </a:rPr>
              <a:t>生成的子群。</a:t>
            </a: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60EE0DE5-B264-4F84-B0FC-3712F009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99" y="1340768"/>
            <a:ext cx="92875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                    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其中：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EBD6BD-0EE4-4F15-9367-4430A11BE6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138" y="2086305"/>
            <a:ext cx="6709910" cy="12652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0D8B21-4D8F-4EC4-827D-EAAB5D4048A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693" y="1327887"/>
            <a:ext cx="3570758" cy="6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0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0C9789-5F7B-4C87-9B56-BC02D4EB156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5366" name="矩形 6"/>
          <p:cNvSpPr>
            <a:spLocks noChangeArrowheads="1"/>
          </p:cNvSpPr>
          <p:nvPr/>
        </p:nvSpPr>
        <p:spPr bwMode="auto">
          <a:xfrm>
            <a:off x="255587" y="1300252"/>
            <a:ext cx="8540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）运算的运算表如下所示：</a:t>
            </a:r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773113" y="429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8" name="Rectangle 13"/>
          <p:cNvSpPr>
            <a:spLocks noChangeArrowheads="1"/>
          </p:cNvSpPr>
          <p:nvPr/>
        </p:nvSpPr>
        <p:spPr bwMode="auto">
          <a:xfrm>
            <a:off x="4203700" y="4435475"/>
            <a:ext cx="9175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cs typeface="Times New Roman" panose="02020603050405020304" pitchFamily="18" charset="0"/>
              </a:rPr>
              <a:t> </a:t>
            </a:r>
            <a:endParaRPr lang="zh-CN" altLang="en-US" sz="1800"/>
          </a:p>
        </p:txBody>
      </p:sp>
      <p:sp>
        <p:nvSpPr>
          <p:cNvPr id="15370" name="矩形 6"/>
          <p:cNvSpPr>
            <a:spLocks noChangeArrowheads="1"/>
          </p:cNvSpPr>
          <p:nvPr/>
        </p:nvSpPr>
        <p:spPr bwMode="auto">
          <a:xfrm>
            <a:off x="146050" y="4263518"/>
            <a:ext cx="8540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因为运算</a:t>
            </a:r>
            <a:r>
              <a:rPr lang="en-US" altLang="zh-CN" sz="2800" b="1" dirty="0">
                <a:sym typeface="MT Extra" panose="05050102010205020202" pitchFamily="18" charset="2"/>
              </a:rPr>
              <a:t>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为函数复合运算，所以</a:t>
            </a:r>
            <a:r>
              <a:rPr lang="en-US" altLang="zh-CN" sz="2800" b="1" dirty="0">
                <a:sym typeface="MT Extra" panose="05050102010205020202" pitchFamily="18" charset="2"/>
              </a:rPr>
              <a:t>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是可结合的。</a:t>
            </a:r>
          </a:p>
        </p:txBody>
      </p:sp>
      <p:sp>
        <p:nvSpPr>
          <p:cNvPr id="15372" name="矩形 6"/>
          <p:cNvSpPr>
            <a:spLocks noChangeArrowheads="1"/>
          </p:cNvSpPr>
          <p:nvPr/>
        </p:nvSpPr>
        <p:spPr bwMode="auto">
          <a:xfrm>
            <a:off x="454704" y="4810124"/>
            <a:ext cx="850990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由运算表可知</a:t>
            </a:r>
            <a:r>
              <a:rPr lang="en-US" altLang="zh-CN" sz="2800" b="1" dirty="0">
                <a:sym typeface="MT Extra" panose="05050102010205020202" pitchFamily="18" charset="2"/>
              </a:rPr>
              <a:t>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运算封闭，</a:t>
            </a:r>
            <a:r>
              <a:rPr lang="en-US" altLang="zh-CN" sz="2800" b="1" dirty="0"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为代数系统，且有幺元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ℼ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；</a:t>
            </a:r>
          </a:p>
        </p:txBody>
      </p:sp>
      <p:sp>
        <p:nvSpPr>
          <p:cNvPr id="15374" name="矩形 6"/>
          <p:cNvSpPr>
            <a:spLocks noChangeArrowheads="1"/>
          </p:cNvSpPr>
          <p:nvPr/>
        </p:nvSpPr>
        <p:spPr bwMode="auto">
          <a:xfrm>
            <a:off x="466769" y="6293635"/>
            <a:ext cx="854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上的一个置换群。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A791221-F097-4D03-9326-F186EE5295D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04285" y="1665342"/>
            <a:ext cx="9660493" cy="2435190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9D30DAF-E312-4D08-93AE-F0169DF06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310324"/>
              </p:ext>
            </p:extLst>
          </p:nvPr>
        </p:nvGraphicFramePr>
        <p:xfrm>
          <a:off x="1907704" y="1450429"/>
          <a:ext cx="322263" cy="329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公式" r:id="rId5" imgW="104482" imgH="104482" progId="">
                  <p:embed/>
                </p:oleObj>
              </mc:Choice>
              <mc:Fallback>
                <p:oleObj name="公式" r:id="rId5" imgW="104482" imgH="104482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450429"/>
                        <a:ext cx="322263" cy="3294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F31FB242-3D4B-4E9F-85C1-7A0711C475D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52" y="5697406"/>
            <a:ext cx="4451741" cy="63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0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05A41C-A870-47AF-93B9-61B0C7F325E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33375" y="460375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974" y="1412875"/>
            <a:ext cx="8378825" cy="207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）由于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是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6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阶循环群，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和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5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都与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6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互质，所以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800" b="1" baseline="300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=1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和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800" b="1" baseline="30000" dirty="0">
                <a:latin typeface="+mn-ea"/>
                <a:ea typeface="+mn-ea"/>
                <a:sym typeface="Symbol" panose="05050102010706020507" pitchFamily="18" charset="2"/>
              </a:rPr>
              <a:t>5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=5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是生成元。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由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的幺元为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，                 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可知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的生成子群为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阶子群：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&lt;2&gt; = {0,2,4}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A4C1E9-F7D6-4955-A9C8-62C487267B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2450306"/>
            <a:ext cx="3210757" cy="4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7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/>
          <p:cNvSpPr>
            <a:spLocks noChangeArrowheads="1"/>
          </p:cNvSpPr>
          <p:nvPr/>
        </p:nvSpPr>
        <p:spPr bwMode="auto">
          <a:xfrm>
            <a:off x="155575" y="2028825"/>
            <a:ext cx="1081088" cy="515938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</a:rPr>
              <a:t>半群</a:t>
            </a:r>
          </a:p>
        </p:txBody>
      </p:sp>
      <p:sp>
        <p:nvSpPr>
          <p:cNvPr id="6147" name="Text Box 19"/>
          <p:cNvSpPr txBox="1">
            <a:spLocks noChangeArrowheads="1"/>
          </p:cNvSpPr>
          <p:nvPr/>
        </p:nvSpPr>
        <p:spPr bwMode="auto">
          <a:xfrm>
            <a:off x="1250950" y="1341438"/>
            <a:ext cx="5616575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半群的判定（结合性）</a:t>
            </a:r>
            <a:endParaRPr kumimoji="1" lang="zh-CN" altLang="en-US" sz="2400" b="1" u="sng">
              <a:solidFill>
                <a:srgbClr val="800000"/>
              </a:solidFill>
              <a:latin typeface="Century Schoolbook" panose="020B0604020202020204" pitchFamily="18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250950" y="1768475"/>
            <a:ext cx="74168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特殊半群（交换半群（交换性）、独异点（含幺元））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149" name="Text Box 21"/>
          <p:cNvSpPr txBox="1">
            <a:spLocks noChangeArrowheads="1"/>
          </p:cNvSpPr>
          <p:nvPr/>
        </p:nvSpPr>
        <p:spPr bwMode="auto">
          <a:xfrm>
            <a:off x="1254125" y="2211388"/>
            <a:ext cx="69040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子半群和子独异点的判定（</a:t>
            </a:r>
            <a:r>
              <a:rPr kumimoji="1" lang="en-US" altLang="zh-CN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T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非空子集、封闭性）</a:t>
            </a:r>
            <a:endParaRPr kumimoji="1" lang="en-US" altLang="zh-CN" sz="2400" b="1">
              <a:solidFill>
                <a:srgbClr val="800000"/>
              </a:solidFill>
              <a:latin typeface="Century Schoolbook" panose="020B0604020202020204" pitchFamily="18" charset="0"/>
            </a:endParaRPr>
          </a:p>
        </p:txBody>
      </p:sp>
      <p:sp>
        <p:nvSpPr>
          <p:cNvPr id="6150" name="AutoShape 22"/>
          <p:cNvSpPr>
            <a:spLocks/>
          </p:cNvSpPr>
          <p:nvPr/>
        </p:nvSpPr>
        <p:spPr bwMode="auto">
          <a:xfrm>
            <a:off x="1189038" y="1566863"/>
            <a:ext cx="79375" cy="1484312"/>
          </a:xfrm>
          <a:prstGeom prst="leftBrace">
            <a:avLst>
              <a:gd name="adj1" fmla="val 124061"/>
              <a:gd name="adj2" fmla="val 50000"/>
            </a:avLst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1" name="Rectangle 27"/>
          <p:cNvSpPr>
            <a:spLocks noChangeArrowheads="1"/>
          </p:cNvSpPr>
          <p:nvPr/>
        </p:nvSpPr>
        <p:spPr bwMode="auto">
          <a:xfrm>
            <a:off x="393700" y="3906838"/>
            <a:ext cx="782638" cy="515937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4.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</a:rPr>
              <a:t>群</a:t>
            </a:r>
          </a:p>
        </p:txBody>
      </p:sp>
      <p:sp>
        <p:nvSpPr>
          <p:cNvPr id="6152" name="Text Box 29"/>
          <p:cNvSpPr txBox="1">
            <a:spLocks noChangeArrowheads="1"/>
          </p:cNvSpPr>
          <p:nvPr/>
        </p:nvSpPr>
        <p:spPr bwMode="auto">
          <a:xfrm>
            <a:off x="1265238" y="3297238"/>
            <a:ext cx="482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群的判定（结合性、幺元、逆元）</a:t>
            </a:r>
            <a:endParaRPr kumimoji="1" lang="en-US" altLang="zh-CN" sz="2400" b="1" u="sng">
              <a:solidFill>
                <a:srgbClr val="800000"/>
              </a:solidFill>
              <a:latin typeface="Century Schoolbook" panose="020B0604020202020204" pitchFamily="18" charset="0"/>
            </a:endParaRPr>
          </a:p>
        </p:txBody>
      </p:sp>
      <p:sp>
        <p:nvSpPr>
          <p:cNvPr id="6153" name="AutoShape 31"/>
          <p:cNvSpPr>
            <a:spLocks/>
          </p:cNvSpPr>
          <p:nvPr/>
        </p:nvSpPr>
        <p:spPr bwMode="auto">
          <a:xfrm>
            <a:off x="1222375" y="3459163"/>
            <a:ext cx="46038" cy="2490787"/>
          </a:xfrm>
          <a:prstGeom prst="leftBrace">
            <a:avLst>
              <a:gd name="adj1" fmla="val 74391"/>
              <a:gd name="adj2" fmla="val 50000"/>
            </a:avLst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4" name="Text Box 35"/>
          <p:cNvSpPr txBox="1">
            <a:spLocks noChangeArrowheads="1"/>
          </p:cNvSpPr>
          <p:nvPr/>
        </p:nvSpPr>
        <p:spPr bwMode="auto">
          <a:xfrm>
            <a:off x="1265238" y="3754438"/>
            <a:ext cx="8401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群的术语（有限群、无限群、阶、次幂、</a:t>
            </a:r>
            <a:r>
              <a:rPr kumimoji="1" lang="en-US" altLang="zh-CN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k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阶元、无限元）</a:t>
            </a:r>
            <a:endParaRPr kumimoji="1" lang="zh-CN" altLang="en-US" sz="2400" b="1" u="sng">
              <a:solidFill>
                <a:srgbClr val="800000"/>
              </a:solidFill>
              <a:latin typeface="Century Schoolbook" panose="020B0604020202020204" pitchFamily="18" charset="0"/>
            </a:endParaRPr>
          </a:p>
        </p:txBody>
      </p:sp>
      <p:sp>
        <p:nvSpPr>
          <p:cNvPr id="6155" name="矩形 1"/>
          <p:cNvSpPr>
            <a:spLocks noChangeArrowheads="1"/>
          </p:cNvSpPr>
          <p:nvPr/>
        </p:nvSpPr>
        <p:spPr bwMode="auto">
          <a:xfrm>
            <a:off x="166688" y="322263"/>
            <a:ext cx="389255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第九章小结及习题课</a:t>
            </a:r>
          </a:p>
        </p:txBody>
      </p:sp>
      <p:sp>
        <p:nvSpPr>
          <p:cNvPr id="6156" name="Text Box 35"/>
          <p:cNvSpPr txBox="1">
            <a:spLocks noChangeArrowheads="1"/>
          </p:cNvSpPr>
          <p:nvPr/>
        </p:nvSpPr>
        <p:spPr bwMode="auto">
          <a:xfrm>
            <a:off x="1292225" y="4225925"/>
            <a:ext cx="57531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群的性质（幂运算、方程求解、消去律）</a:t>
            </a:r>
            <a:endParaRPr kumimoji="1" lang="zh-CN" altLang="en-US" sz="2400" b="1" u="sng">
              <a:solidFill>
                <a:srgbClr val="800000"/>
              </a:solidFill>
              <a:latin typeface="Century Schoolbook" panose="020B0604020202020204" pitchFamily="18" charset="0"/>
            </a:endParaRPr>
          </a:p>
        </p:txBody>
      </p:sp>
      <p:sp>
        <p:nvSpPr>
          <p:cNvPr id="6157" name="Text Box 35"/>
          <p:cNvSpPr txBox="1">
            <a:spLocks noChangeArrowheads="1"/>
          </p:cNvSpPr>
          <p:nvPr/>
        </p:nvSpPr>
        <p:spPr bwMode="auto">
          <a:xfrm>
            <a:off x="1308100" y="5153025"/>
            <a:ext cx="5135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重要的子群（生成子群、群的中心）</a:t>
            </a:r>
            <a:endParaRPr kumimoji="1" lang="zh-CN" altLang="en-US" sz="2400" b="1" u="sng">
              <a:solidFill>
                <a:srgbClr val="800000"/>
              </a:solidFill>
              <a:latin typeface="Century Schoolbook" panose="020B0604020202020204" pitchFamily="18" charset="0"/>
            </a:endParaRPr>
          </a:p>
        </p:txBody>
      </p:sp>
      <p:sp>
        <p:nvSpPr>
          <p:cNvPr id="6158" name="Text Box 21"/>
          <p:cNvSpPr txBox="1">
            <a:spLocks noChangeArrowheads="1"/>
          </p:cNvSpPr>
          <p:nvPr/>
        </p:nvSpPr>
        <p:spPr bwMode="auto">
          <a:xfrm>
            <a:off x="1265238" y="2641600"/>
            <a:ext cx="5135562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半群和独异点的幂运算、直积、同构</a:t>
            </a:r>
            <a:endParaRPr kumimoji="1" lang="en-US" altLang="zh-CN" sz="2400" b="1">
              <a:solidFill>
                <a:srgbClr val="800000"/>
              </a:solidFill>
              <a:latin typeface="Century Schoolbook" panose="020B0604020202020204" pitchFamily="18" charset="0"/>
            </a:endParaRPr>
          </a:p>
        </p:txBody>
      </p:sp>
      <p:sp>
        <p:nvSpPr>
          <p:cNvPr id="6159" name="Text Box 35"/>
          <p:cNvSpPr txBox="1">
            <a:spLocks noChangeArrowheads="1"/>
          </p:cNvSpPr>
          <p:nvPr/>
        </p:nvSpPr>
        <p:spPr bwMode="auto">
          <a:xfrm>
            <a:off x="1289050" y="4652963"/>
            <a:ext cx="53419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子群的判定（</a:t>
            </a:r>
            <a:r>
              <a:rPr kumimoji="1" lang="en-US" altLang="zh-CN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H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非空子集、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</a:rPr>
              <a:t> xy</a:t>
            </a:r>
            <a:r>
              <a:rPr lang="en-US" altLang="zh-CN" sz="2400" b="1" baseline="3000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</a:rPr>
              <a:t>H 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）</a:t>
            </a:r>
          </a:p>
        </p:txBody>
      </p:sp>
      <p:sp>
        <p:nvSpPr>
          <p:cNvPr id="6160" name="Text Box 35"/>
          <p:cNvSpPr txBox="1">
            <a:spLocks noChangeArrowheads="1"/>
          </p:cNvSpPr>
          <p:nvPr/>
        </p:nvSpPr>
        <p:spPr bwMode="auto">
          <a:xfrm>
            <a:off x="1331913" y="5580063"/>
            <a:ext cx="76835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两种重要的群（循环群（生成元、循环群的子群）、</a:t>
            </a:r>
            <a:endParaRPr kumimoji="1" lang="en-US" altLang="zh-CN" sz="2400" b="1">
              <a:solidFill>
                <a:srgbClr val="800000"/>
              </a:solidFill>
              <a:latin typeface="Century Schoolbook" panose="020B0604020202020204" pitchFamily="18" charset="0"/>
            </a:endParaRPr>
          </a:p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         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anose="020B0604020202020204" pitchFamily="18" charset="0"/>
              </a:rPr>
              <a:t>置换群（置换、轮换、对换、乘法、逆、幺元））</a:t>
            </a:r>
            <a:endParaRPr kumimoji="1" lang="zh-CN" altLang="en-US" sz="2400" b="1" u="sng">
              <a:solidFill>
                <a:srgbClr val="800000"/>
              </a:solidFill>
              <a:latin typeface="Century Schoolbook" panose="020B0604020202020204" pitchFamily="18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1ABCDD-9F9D-4097-BE2E-466835269FFA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309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b="1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8196" name="矩形 1"/>
          <p:cNvSpPr>
            <a:spLocks noChangeArrowheads="1"/>
          </p:cNvSpPr>
          <p:nvPr/>
        </p:nvSpPr>
        <p:spPr bwMode="auto">
          <a:xfrm>
            <a:off x="323850" y="1389063"/>
            <a:ext cx="9091613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设 </a:t>
            </a:r>
            <a:r>
              <a:rPr lang="en-US" altLang="zh-CN" sz="2800" b="1" dirty="0"/>
              <a:t>                                                   </a:t>
            </a:r>
            <a:r>
              <a:rPr lang="zh-CN" altLang="en-US" sz="2800" b="1" dirty="0"/>
              <a:t>其中。表示模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加法，*表示模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乘法。  </a:t>
            </a:r>
            <a:endParaRPr lang="en-US" altLang="zh-CN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(1)</a:t>
            </a:r>
            <a:r>
              <a:rPr lang="zh-CN" altLang="en-US" sz="2800" b="1" dirty="0"/>
              <a:t>填充积代数运算表的子表。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/>
              <a:t>	</a:t>
            </a:r>
            <a:r>
              <a:rPr lang="en-US" altLang="zh-CN" sz="2800" b="1" dirty="0"/>
              <a:t>									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(2)</a:t>
            </a:r>
            <a:r>
              <a:rPr lang="zh-CN" altLang="en-US" sz="2800" b="1" dirty="0"/>
              <a:t>讨论运算。的交换性、幂等性；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(3)</a:t>
            </a:r>
            <a:r>
              <a:rPr lang="zh-CN" altLang="en-US" sz="2800" b="1" dirty="0"/>
              <a:t>运算。是否有零元和幺元，若有，给出零元和幺元；</a:t>
            </a:r>
            <a:endParaRPr lang="en-US" altLang="zh-CN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(4){0,1,2}</a:t>
            </a:r>
            <a:r>
              <a:rPr lang="zh-CN" altLang="en-US" sz="2800" b="1" dirty="0"/>
              <a:t>中每个元素是否有逆元，若有，给出逆元；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dirty="0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0" y="0"/>
            <a:ext cx="8686800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198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199" name="对象 2"/>
          <p:cNvGraphicFramePr>
            <a:graphicFrameLocks noChangeAspect="1"/>
          </p:cNvGraphicFramePr>
          <p:nvPr/>
        </p:nvGraphicFramePr>
        <p:xfrm>
          <a:off x="827088" y="1443038"/>
          <a:ext cx="48974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公式" r:id="rId4" imgW="2184400" imgH="228600" progId="">
                  <p:embed/>
                </p:oleObj>
              </mc:Choice>
              <mc:Fallback>
                <p:oleObj name="公式" r:id="rId4" imgW="2184400" imgH="228600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43038"/>
                        <a:ext cx="48974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550" y="2832100"/>
          <a:ext cx="5730875" cy="1985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900">
                <a:tc>
                  <a:txBody>
                    <a:bodyPr/>
                    <a:lstStyle/>
                    <a:p>
                      <a:pPr marL="269240" indent="17907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&lt;0,0&gt;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889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&lt;0,1&gt;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19431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&lt;1,0&gt;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19875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&lt;1,1&gt;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66">
                <a:tc>
                  <a:txBody>
                    <a:bodyPr/>
                    <a:lstStyle/>
                    <a:p>
                      <a:pPr indent="9017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&lt;1,0&gt;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45148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indent="45148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indent="45148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indent="45148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66">
                <a:tc>
                  <a:txBody>
                    <a:bodyPr/>
                    <a:lstStyle/>
                    <a:p>
                      <a:pPr indent="9017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&lt;1,1&gt;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45148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indent="45148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indent="45148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indent="45148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66">
                <a:tc>
                  <a:txBody>
                    <a:bodyPr/>
                    <a:lstStyle/>
                    <a:p>
                      <a:pPr indent="9017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&lt;2,0&gt;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45148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indent="45148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indent="45148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indent="45148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66">
                <a:tc>
                  <a:txBody>
                    <a:bodyPr/>
                    <a:lstStyle/>
                    <a:p>
                      <a:pPr indent="9017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&lt;2,1&gt;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45148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indent="45148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indent="45148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indent="45148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E604C2-0A55-48F9-96D6-2D3EBD6A471F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0245" name="矩形 3"/>
          <p:cNvSpPr>
            <a:spLocks noChangeArrowheads="1"/>
          </p:cNvSpPr>
          <p:nvPr/>
        </p:nvSpPr>
        <p:spPr bwMode="auto">
          <a:xfrm>
            <a:off x="460375" y="1365250"/>
            <a:ext cx="8218488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endParaRPr lang="en-US" altLang="zh-CN" sz="2800" b="1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n-US" altLang="zh-CN" sz="2800" b="1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n-US" altLang="zh-CN" sz="2800" b="1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n-US" altLang="zh-CN" sz="2800" b="1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n-US" altLang="zh-CN" sz="2800" b="1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）。运算的运算表为：</a:t>
            </a:r>
            <a:endParaRPr lang="en-US" altLang="zh-CN" sz="2800" b="1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1557338" y="1576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47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30350" y="1479550"/>
          <a:ext cx="5535612" cy="2187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515">
                <a:tc>
                  <a:txBody>
                    <a:bodyPr/>
                    <a:lstStyle/>
                    <a:p>
                      <a:pPr marL="269240" indent="178435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&lt;0,0&gt;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indent="889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 &lt;0,1&gt;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&lt;1,0&gt;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indent="2159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 &lt;1,1&gt;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indent="9017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&lt;1,0&gt;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 &lt;1,0&gt;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&lt;1,0&gt;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&lt;2,0&gt;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&lt;2,0&gt;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indent="9017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&lt;1,1&gt;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&lt;1,0&gt;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&lt;1,1&gt;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&lt;2,0&gt;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&lt;2,1&gt;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indent="9017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&lt;2,0&gt;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&lt;2,0&gt;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&lt;2,0&gt;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&lt;0,0&gt;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&lt;0,0&gt;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indent="90170"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&lt;2,1&gt;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&lt;2,0&gt;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&lt;2,1&gt;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&lt;0,0&gt;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&lt;0,1&gt;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350" y="4430713"/>
          <a:ext cx="4360864" cy="1836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84">
                <a:tc>
                  <a:txBody>
                    <a:bodyPr/>
                    <a:lstStyle/>
                    <a:p>
                      <a:pPr marL="269240" algn="l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。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indent="8890"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84">
                <a:tc>
                  <a:txBody>
                    <a:bodyPr/>
                    <a:lstStyle/>
                    <a:p>
                      <a:pPr indent="90170"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84">
                <a:tc>
                  <a:txBody>
                    <a:bodyPr/>
                    <a:lstStyle/>
                    <a:p>
                      <a:pPr indent="90170"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84">
                <a:tc>
                  <a:txBody>
                    <a:bodyPr/>
                    <a:lstStyle/>
                    <a:p>
                      <a:pPr indent="90170"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13" name="矩形 5"/>
          <p:cNvSpPr>
            <a:spLocks noChangeArrowheads="1"/>
          </p:cNvSpPr>
          <p:nvPr/>
        </p:nvSpPr>
        <p:spPr bwMode="auto">
          <a:xfrm>
            <a:off x="6156325" y="4391025"/>
            <a:ext cx="280828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latin typeface="Calibri" panose="020F0502020204030204" pitchFamily="34" charset="0"/>
                <a:cs typeface="Times New Roman" panose="02020603050405020304" pitchFamily="18" charset="0"/>
              </a:rPr>
              <a:t>由运算表可知，</a:t>
            </a:r>
            <a:r>
              <a:rPr lang="zh-CN" altLang="zh-CN" sz="2800" b="1">
                <a:cs typeface="Times New Roman" panose="02020603050405020304" pitchFamily="18" charset="0"/>
              </a:rPr>
              <a:t>。运算有交换律，没有幂等律。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396438-CD3D-47BA-B6B0-367CC83DBF72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1269" name="矩形 3"/>
          <p:cNvSpPr>
            <a:spLocks noChangeArrowheads="1"/>
          </p:cNvSpPr>
          <p:nvPr/>
        </p:nvSpPr>
        <p:spPr bwMode="auto">
          <a:xfrm>
            <a:off x="460375" y="1365250"/>
            <a:ext cx="8218488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）。运算无零元，有幺元。</a:t>
            </a:r>
            <a:r>
              <a:rPr lang="zh-CN" altLang="zh-CN" sz="2800"/>
              <a:t> </a:t>
            </a:r>
            <a:endParaRPr lang="en-US" altLang="zh-CN" sz="280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         </a:t>
            </a:r>
            <a:r>
              <a:rPr lang="zh-CN" altLang="zh-CN" sz="2800" b="1"/>
              <a:t>幺元为</a:t>
            </a:r>
            <a:r>
              <a:rPr lang="en-US" altLang="zh-CN" sz="2800" b="1"/>
              <a:t>0</a:t>
            </a:r>
            <a:r>
              <a:rPr lang="zh-CN" altLang="zh-CN" sz="2800" b="1"/>
              <a:t>。</a:t>
            </a:r>
            <a:endParaRPr lang="en-US" altLang="zh-CN" sz="2800" b="1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n-US" altLang="zh-CN" sz="2800" b="1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4</a:t>
            </a:r>
            <a:r>
              <a:rPr lang="zh-CN" altLang="en-US" sz="2800" b="1"/>
              <a:t>）</a:t>
            </a:r>
            <a:r>
              <a:rPr lang="en-US" altLang="zh-CN" sz="2800" b="1"/>
              <a:t>0</a:t>
            </a:r>
            <a:r>
              <a:rPr lang="zh-CN" altLang="en-US" sz="2800" b="1"/>
              <a:t>的逆元为</a:t>
            </a:r>
            <a:r>
              <a:rPr lang="en-US" altLang="zh-CN" sz="2800" b="1"/>
              <a:t>0</a:t>
            </a:r>
            <a:r>
              <a:rPr lang="zh-CN" altLang="en-US" sz="2800" b="1"/>
              <a:t>；</a:t>
            </a:r>
            <a:endParaRPr lang="en-US" altLang="zh-CN" sz="2800" b="1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         1</a:t>
            </a:r>
            <a:r>
              <a:rPr lang="zh-CN" altLang="en-US" sz="2800" b="1"/>
              <a:t>的逆元为</a:t>
            </a:r>
            <a:r>
              <a:rPr lang="en-US" altLang="zh-CN" sz="2800" b="1"/>
              <a:t>2</a:t>
            </a:r>
            <a:r>
              <a:rPr lang="zh-CN" altLang="en-US" sz="2800" b="1"/>
              <a:t>；</a:t>
            </a:r>
            <a:endParaRPr lang="en-US" altLang="zh-CN" sz="2800" b="1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         2</a:t>
            </a:r>
            <a:r>
              <a:rPr lang="zh-CN" altLang="en-US" sz="2800" b="1"/>
              <a:t>的逆元为</a:t>
            </a:r>
            <a:r>
              <a:rPr lang="en-US" altLang="zh-CN" sz="2800" b="1"/>
              <a:t>1</a:t>
            </a:r>
            <a:r>
              <a:rPr lang="zh-CN" altLang="en-US" sz="2800" b="1"/>
              <a:t>。 </a:t>
            </a:r>
            <a:endParaRPr lang="en-US" altLang="zh-CN" sz="2800" b="1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1557338" y="1576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71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C4081F-5763-4AC0-BEFB-FB87D44F5B28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461963" y="366713"/>
            <a:ext cx="309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b="1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1535113"/>
            <a:ext cx="8785225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）设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S={1,2,3,4,5}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。证明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V1=&lt;P(S), ⋃&gt;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是独异点。</a:t>
            </a:r>
            <a:endParaRPr lang="en-US" altLang="zh-CN" sz="2800" b="1" dirty="0">
              <a:latin typeface="+mn-ea"/>
              <a:ea typeface="+mn-ea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）设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为集合的对称差，则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&lt;P(S),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&gt;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构成群。求解群方程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X{1,3}={2,3,4}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。求它的由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B={1,3,5}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生成的循环子群。</a:t>
            </a:r>
            <a:endParaRPr lang="en-US" altLang="zh-CN" sz="2800" b="1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9577EA-41AE-4BBC-8553-B8AFB34C738B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3318" name="矩形 3"/>
          <p:cNvSpPr>
            <a:spLocks noChangeArrowheads="1"/>
          </p:cNvSpPr>
          <p:nvPr/>
        </p:nvSpPr>
        <p:spPr bwMode="auto">
          <a:xfrm>
            <a:off x="179388" y="1370013"/>
            <a:ext cx="8631237" cy="378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）</a:t>
            </a:r>
            <a:r>
              <a:rPr lang="en-US" altLang="zh-CN" sz="2800" b="1" dirty="0">
                <a:latin typeface="+mn-ea"/>
                <a:ea typeface="+mn-ea"/>
              </a:rPr>
              <a:t>P(S)</a:t>
            </a:r>
            <a:r>
              <a:rPr lang="zh-CN" altLang="en-US" sz="2800" b="1" dirty="0">
                <a:latin typeface="+mn-ea"/>
                <a:ea typeface="+mn-ea"/>
              </a:rPr>
              <a:t>对集合的并运算封闭。因此，</a:t>
            </a:r>
            <a:r>
              <a:rPr lang="en-US" altLang="zh-CN" sz="2800" b="1" dirty="0">
                <a:latin typeface="+mn-ea"/>
                <a:ea typeface="+mn-ea"/>
              </a:rPr>
              <a:t>&lt;P(S), ⋃&gt;</a:t>
            </a:r>
            <a:r>
              <a:rPr lang="zh-CN" altLang="en-US" sz="2800" b="1" dirty="0">
                <a:latin typeface="+mn-ea"/>
                <a:ea typeface="+mn-ea"/>
              </a:rPr>
              <a:t>是</a:t>
            </a:r>
            <a:endParaRPr lang="en-US" altLang="zh-CN" sz="2800" b="1" dirty="0">
              <a:latin typeface="+mn-ea"/>
              <a:ea typeface="+mn-ea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     </a:t>
            </a:r>
            <a:r>
              <a:rPr lang="zh-CN" altLang="en-US" sz="2800" b="1" dirty="0">
                <a:latin typeface="+mn-ea"/>
                <a:ea typeface="+mn-ea"/>
              </a:rPr>
              <a:t>代数系统。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     集合的并满足结合律， </a:t>
            </a:r>
            <a:r>
              <a:rPr lang="en-US" altLang="zh-CN" sz="2800" b="1" dirty="0">
                <a:latin typeface="+mn-ea"/>
                <a:ea typeface="+mn-ea"/>
              </a:rPr>
              <a:t>&lt;P(S), ⋃&gt;</a:t>
            </a:r>
            <a:r>
              <a:rPr lang="zh-CN" altLang="en-US" sz="2800" b="1" dirty="0">
                <a:latin typeface="+mn-ea"/>
                <a:ea typeface="+mn-ea"/>
              </a:rPr>
              <a:t>是半群。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     	</a:t>
            </a:r>
            <a:r>
              <a:rPr lang="en-US" altLang="zh-CN" sz="2800" b="1" dirty="0">
                <a:latin typeface="+mn-ea"/>
                <a:ea typeface="+mn-ea"/>
              </a:rPr>
              <a:t>&lt;P(S), ⋃&gt;</a:t>
            </a:r>
            <a:r>
              <a:rPr lang="zh-CN" altLang="en-US" sz="2800" b="1" dirty="0">
                <a:latin typeface="+mn-ea"/>
                <a:ea typeface="+mn-ea"/>
              </a:rPr>
              <a:t>有幺元</a:t>
            </a:r>
            <a:r>
              <a:rPr lang="en-US" altLang="zh-CN" sz="2800" b="1" dirty="0">
                <a:latin typeface="+mn-ea"/>
                <a:ea typeface="+mn-ea"/>
              </a:rPr>
              <a:t>e=∅,</a:t>
            </a:r>
            <a:r>
              <a:rPr lang="zh-CN" altLang="en-US" sz="2800" b="1" dirty="0">
                <a:latin typeface="+mn-ea"/>
                <a:ea typeface="+mn-ea"/>
              </a:rPr>
              <a:t>因此为独异点。  </a:t>
            </a:r>
            <a:endParaRPr lang="en-US" altLang="zh-CN" sz="2800" b="1" dirty="0">
              <a:latin typeface="+mn-ea"/>
              <a:ea typeface="+mn-ea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               </a:t>
            </a:r>
            <a:endParaRPr lang="en-US" altLang="zh-CN" sz="2800" b="1" dirty="0">
              <a:latin typeface="+mn-ea"/>
              <a:ea typeface="+mn-ea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）</a:t>
            </a:r>
            <a:r>
              <a:rPr lang="en-US" altLang="zh-CN" sz="2800" b="1" dirty="0">
                <a:latin typeface="+mn-ea"/>
                <a:ea typeface="+mn-ea"/>
              </a:rPr>
              <a:t>X={2,3,4}⊕{1,3}</a:t>
            </a:r>
            <a:r>
              <a:rPr lang="en-US" altLang="zh-CN" sz="2800" b="1" baseline="30000" dirty="0">
                <a:latin typeface="+mn-ea"/>
                <a:ea typeface="+mn-ea"/>
              </a:rPr>
              <a:t>-1</a:t>
            </a:r>
            <a:r>
              <a:rPr lang="en-US" altLang="zh-CN" sz="2800" b="1" dirty="0">
                <a:latin typeface="+mn-ea"/>
                <a:ea typeface="+mn-ea"/>
              </a:rPr>
              <a:t>={2,3,4}⊕{1,3}={1,2,4}                         </a:t>
            </a:r>
            <a:endParaRPr lang="zh-CN" altLang="en-US" sz="2800" b="1" dirty="0">
              <a:latin typeface="+mn-ea"/>
              <a:ea typeface="+mn-ea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     </a:t>
            </a:r>
            <a:r>
              <a:rPr lang="en-US" altLang="zh-CN" sz="2800" b="1" dirty="0">
                <a:latin typeface="+mn-ea"/>
                <a:ea typeface="+mn-ea"/>
              </a:rPr>
              <a:t>&lt;B&gt;={</a:t>
            </a:r>
            <a:r>
              <a:rPr lang="en-US" altLang="zh-CN" sz="2800" b="1" dirty="0" err="1">
                <a:latin typeface="+mn-ea"/>
                <a:ea typeface="+mn-ea"/>
              </a:rPr>
              <a:t>B</a:t>
            </a:r>
            <a:r>
              <a:rPr lang="en-US" altLang="zh-CN" sz="2800" b="1" baseline="30000" dirty="0" err="1">
                <a:latin typeface="+mn-ea"/>
                <a:ea typeface="+mn-ea"/>
              </a:rPr>
              <a:t>k</a:t>
            </a:r>
            <a:r>
              <a:rPr lang="en-US" altLang="zh-CN" sz="2800" b="1" dirty="0" err="1">
                <a:latin typeface="+mn-ea"/>
                <a:ea typeface="+mn-ea"/>
              </a:rPr>
              <a:t>|k∈Z</a:t>
            </a:r>
            <a:r>
              <a:rPr lang="en-US" altLang="zh-CN" sz="2800" b="1" dirty="0">
                <a:latin typeface="+mn-ea"/>
                <a:ea typeface="+mn-ea"/>
              </a:rPr>
              <a:t>}={∅,B}                             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9538" y="607377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4725EE-51A5-4DF2-9BF2-932480F26D9F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80975" y="293688"/>
            <a:ext cx="3097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b="1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301625" y="1258888"/>
            <a:ext cx="8567738" cy="20748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 设代数系统       </a:t>
            </a:r>
            <a:r>
              <a:rPr lang="en-US" altLang="zh-CN" sz="2800" b="1" dirty="0">
                <a:latin typeface="+mn-ea"/>
                <a:ea typeface="+mn-ea"/>
              </a:rPr>
              <a:t>,      </a:t>
            </a:r>
            <a:r>
              <a:rPr lang="zh-CN" altLang="en-US" sz="2800" b="1" dirty="0">
                <a:latin typeface="+mn-ea"/>
                <a:ea typeface="+mn-ea"/>
              </a:rPr>
              <a:t>，其中           </a:t>
            </a:r>
            <a:r>
              <a:rPr lang="en-US" altLang="zh-CN" sz="2800" b="1" dirty="0">
                <a:latin typeface="+mn-ea"/>
                <a:ea typeface="+mn-ea"/>
              </a:rPr>
              <a:t>, 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          ，*、 </a:t>
            </a:r>
            <a:r>
              <a:rPr lang="zh-CN" altLang="en-US" sz="2800" b="1" dirty="0">
                <a:cs typeface="Times New Roman" panose="02020603050405020304" pitchFamily="18" charset="0"/>
              </a:rPr>
              <a:t>定义如下：</a:t>
            </a:r>
            <a:r>
              <a:rPr lang="zh-CN" altLang="en-US" sz="1400" dirty="0"/>
              <a:t> </a:t>
            </a:r>
            <a:endParaRPr lang="zh-CN" altLang="en-US" sz="4000" dirty="0"/>
          </a:p>
          <a:p>
            <a:pPr>
              <a:lnSpc>
                <a:spcPct val="115000"/>
              </a:lnSpc>
              <a:defRPr/>
            </a:pPr>
            <a:endParaRPr lang="zh-CN" altLang="en-US" sz="2800" b="1" dirty="0">
              <a:latin typeface="+mn-ea"/>
              <a:ea typeface="+mn-ea"/>
            </a:endParaRP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			</a:t>
            </a:r>
          </a:p>
        </p:txBody>
      </p:sp>
      <p:graphicFrame>
        <p:nvGraphicFramePr>
          <p:cNvPr id="14341" name="对象 3"/>
          <p:cNvGraphicFramePr>
            <a:graphicFrameLocks noChangeAspect="1"/>
          </p:cNvGraphicFramePr>
          <p:nvPr/>
        </p:nvGraphicFramePr>
        <p:xfrm>
          <a:off x="2606675" y="1301750"/>
          <a:ext cx="1117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" name="公式" r:id="rId3" imgW="609336" imgH="190417" progId="">
                  <p:embed/>
                </p:oleObj>
              </mc:Choice>
              <mc:Fallback>
                <p:oleObj name="公式" r:id="rId3" imgW="609336" imgH="190417" progId="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1301750"/>
                        <a:ext cx="11176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对象 5"/>
          <p:cNvGraphicFramePr>
            <a:graphicFrameLocks noChangeAspect="1"/>
          </p:cNvGraphicFramePr>
          <p:nvPr/>
        </p:nvGraphicFramePr>
        <p:xfrm>
          <a:off x="3894138" y="1322388"/>
          <a:ext cx="10652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" name="公式" r:id="rId5" imgW="545863" imgH="190417" progId="">
                  <p:embed/>
                </p:oleObj>
              </mc:Choice>
              <mc:Fallback>
                <p:oleObj name="公式" r:id="rId5" imgW="545863" imgH="190417" progId="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1322388"/>
                        <a:ext cx="106521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3"/>
          <p:cNvGraphicFramePr>
            <a:graphicFrameLocks noChangeAspect="1"/>
          </p:cNvGraphicFramePr>
          <p:nvPr/>
        </p:nvGraphicFramePr>
        <p:xfrm>
          <a:off x="6078538" y="1268413"/>
          <a:ext cx="20224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" name="公式" r:id="rId7" imgW="723586" imgH="203112" progId="">
                  <p:embed/>
                </p:oleObj>
              </mc:Choice>
              <mc:Fallback>
                <p:oleObj name="公式" r:id="rId7" imgW="723586" imgH="203112" progId="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1268413"/>
                        <a:ext cx="2022475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5"/>
          <p:cNvGraphicFramePr>
            <a:graphicFrameLocks noChangeAspect="1"/>
          </p:cNvGraphicFramePr>
          <p:nvPr/>
        </p:nvGraphicFramePr>
        <p:xfrm>
          <a:off x="295275" y="1803400"/>
          <a:ext cx="21240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7" name="公式" r:id="rId9" imgW="825500" imgH="203200" progId="">
                  <p:embed/>
                </p:oleObj>
              </mc:Choice>
              <mc:Fallback>
                <p:oleObj name="公式" r:id="rId9" imgW="825500" imgH="203200" progId="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803400"/>
                        <a:ext cx="212407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7"/>
          <p:cNvGraphicFramePr>
            <a:graphicFrameLocks noChangeAspect="1"/>
          </p:cNvGraphicFramePr>
          <p:nvPr/>
        </p:nvGraphicFramePr>
        <p:xfrm>
          <a:off x="4156075" y="4867275"/>
          <a:ext cx="3873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8" name="公式" r:id="rId11" imgW="104482" imgH="104482" progId="">
                  <p:embed/>
                </p:oleObj>
              </mc:Choice>
              <mc:Fallback>
                <p:oleObj name="公式" r:id="rId11" imgW="104482" imgH="104482" progId="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4867275"/>
                        <a:ext cx="38735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25588" y="2420938"/>
          <a:ext cx="2449511" cy="17002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2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*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125913" y="2382839"/>
          <a:ext cx="2390304" cy="1766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1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b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c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b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c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b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b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b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b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c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c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00" name="对象 11"/>
          <p:cNvGraphicFramePr>
            <a:graphicFrameLocks noChangeAspect="1"/>
          </p:cNvGraphicFramePr>
          <p:nvPr/>
        </p:nvGraphicFramePr>
        <p:xfrm>
          <a:off x="4467225" y="2466975"/>
          <a:ext cx="163513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" name="公式" r:id="rId13" imgW="104482" imgH="104482" progId="">
                  <p:embed/>
                </p:oleObj>
              </mc:Choice>
              <mc:Fallback>
                <p:oleObj name="公式" r:id="rId13" imgW="104482" imgH="104482" progId="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2466975"/>
                        <a:ext cx="163513" cy="16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1" name="对象 12"/>
          <p:cNvGraphicFramePr>
            <a:graphicFrameLocks noChangeAspect="1"/>
          </p:cNvGraphicFramePr>
          <p:nvPr/>
        </p:nvGraphicFramePr>
        <p:xfrm>
          <a:off x="4965700" y="4189413"/>
          <a:ext cx="16557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0" name="公式" r:id="rId15" imgW="688511" imgH="203843" progId="">
                  <p:embed/>
                </p:oleObj>
              </mc:Choice>
              <mc:Fallback>
                <p:oleObj name="公式" r:id="rId15" imgW="688511" imgH="203843" progId="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4189413"/>
                        <a:ext cx="16557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2" name="对象 13"/>
          <p:cNvGraphicFramePr>
            <a:graphicFrameLocks noChangeAspect="1"/>
          </p:cNvGraphicFramePr>
          <p:nvPr/>
        </p:nvGraphicFramePr>
        <p:xfrm>
          <a:off x="6483350" y="4718050"/>
          <a:ext cx="4841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1" name="公式" r:id="rId17" imgW="152665" imgH="178109" progId="">
                  <p:embed/>
                </p:oleObj>
              </mc:Choice>
              <mc:Fallback>
                <p:oleObj name="公式" r:id="rId17" imgW="152665" imgH="178109" progId="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350" y="4718050"/>
                        <a:ext cx="484188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3" name="对象 14"/>
          <p:cNvGraphicFramePr>
            <a:graphicFrameLocks noChangeAspect="1"/>
          </p:cNvGraphicFramePr>
          <p:nvPr/>
        </p:nvGraphicFramePr>
        <p:xfrm>
          <a:off x="2419350" y="5235575"/>
          <a:ext cx="412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" name="公式" r:id="rId19" imgW="104482" imgH="104482" progId="">
                  <p:embed/>
                </p:oleObj>
              </mc:Choice>
              <mc:Fallback>
                <p:oleObj name="公式" r:id="rId19" imgW="104482" imgH="104482" progId="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5235575"/>
                        <a:ext cx="4127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4" name="Rectangle 19"/>
          <p:cNvSpPr>
            <a:spLocks noChangeArrowheads="1"/>
          </p:cNvSpPr>
          <p:nvPr/>
        </p:nvSpPr>
        <p:spPr bwMode="auto">
          <a:xfrm>
            <a:off x="77788" y="4210050"/>
            <a:ext cx="8293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Calibri" panose="020F0502020204030204" pitchFamily="34" charset="0"/>
                <a:cs typeface="Times New Roman" panose="02020603050405020304" pitchFamily="18" charset="0"/>
              </a:rPr>
              <a:t>）根据两个表定义同构映射                    ，并使得</a:t>
            </a:r>
            <a:endParaRPr lang="zh-CN" altLang="en-US" sz="2800"/>
          </a:p>
        </p:txBody>
      </p:sp>
      <p:sp>
        <p:nvSpPr>
          <p:cNvPr id="14405" name="Rectangle 20"/>
          <p:cNvSpPr>
            <a:spLocks noChangeArrowheads="1"/>
          </p:cNvSpPr>
          <p:nvPr/>
        </p:nvSpPr>
        <p:spPr bwMode="auto">
          <a:xfrm>
            <a:off x="374650" y="4700588"/>
            <a:ext cx="8813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Cambria Math" panose="020405030504060302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CN" sz="2800" b="1" dirty="0" err="1">
                <a:latin typeface="Cambria Math" panose="02040503050406030204" pitchFamily="18" charset="0"/>
                <a:cs typeface="Times New Roman" panose="02020603050405020304" pitchFamily="18" charset="0"/>
              </a:rPr>
              <a:t>x,y∈A</a:t>
            </a:r>
            <a:r>
              <a:rPr lang="zh-CN" altLang="en-US" sz="2800" b="1" dirty="0">
                <a:latin typeface="Cambria Math" panose="02040503050406030204" pitchFamily="18" charset="0"/>
                <a:cs typeface="Times New Roman" panose="02020603050405020304" pitchFamily="18" charset="0"/>
              </a:rPr>
              <a:t>，有</a:t>
            </a:r>
            <a:r>
              <a:rPr lang="en-US" altLang="zh-CN" sz="2800" b="1" dirty="0">
                <a:latin typeface="Cambria Math" panose="02040503050406030204" pitchFamily="18" charset="0"/>
                <a:cs typeface="Times New Roman" panose="02020603050405020304" pitchFamily="18" charset="0"/>
              </a:rPr>
              <a:t>φ(x*y)=φ(x)  φ(y)</a:t>
            </a:r>
            <a:r>
              <a:rPr lang="zh-CN" altLang="en-US" sz="2800" b="1" dirty="0">
                <a:latin typeface="Cambria Math" panose="020405030504060302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并指出    的函数性质。</a:t>
            </a:r>
            <a:endParaRPr lang="zh-CN" altLang="en-US" sz="2800" dirty="0"/>
          </a:p>
        </p:txBody>
      </p:sp>
      <p:sp>
        <p:nvSpPr>
          <p:cNvPr id="14406" name="Rectangle 21"/>
          <p:cNvSpPr>
            <a:spLocks noChangeArrowheads="1"/>
          </p:cNvSpPr>
          <p:nvPr/>
        </p:nvSpPr>
        <p:spPr bwMode="auto">
          <a:xfrm>
            <a:off x="31750" y="5189538"/>
            <a:ext cx="819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Calibri" panose="020F0502020204030204" pitchFamily="34" charset="0"/>
                <a:cs typeface="Times New Roman" panose="02020603050405020304" pitchFamily="18" charset="0"/>
              </a:rPr>
              <a:t>）讨论运算   的交换性、幂等性。      </a:t>
            </a:r>
            <a:endParaRPr lang="zh-CN" altLang="en-US" sz="2800"/>
          </a:p>
        </p:txBody>
      </p:sp>
      <p:sp>
        <p:nvSpPr>
          <p:cNvPr id="14407" name="Rectangle 35"/>
          <p:cNvSpPr>
            <a:spLocks noChangeArrowheads="1"/>
          </p:cNvSpPr>
          <p:nvPr/>
        </p:nvSpPr>
        <p:spPr bwMode="auto">
          <a:xfrm>
            <a:off x="123825" y="5583238"/>
            <a:ext cx="929005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cs typeface="Times New Roman" panose="02020603050405020304" pitchFamily="18" charset="0"/>
              </a:rPr>
              <a:t>）运算  是否有零元和幺元，若有，给出零元和幺元；</a:t>
            </a:r>
            <a:r>
              <a:rPr lang="zh-CN" altLang="en-US" sz="1400"/>
              <a:t> </a:t>
            </a:r>
            <a:endParaRPr lang="zh-CN" altLang="en-US" sz="4000"/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4408" name="对象 23"/>
          <p:cNvGraphicFramePr>
            <a:graphicFrameLocks noChangeAspect="1"/>
          </p:cNvGraphicFramePr>
          <p:nvPr/>
        </p:nvGraphicFramePr>
        <p:xfrm>
          <a:off x="1730375" y="5649913"/>
          <a:ext cx="3873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3" name="公式" r:id="rId20" imgW="104482" imgH="104482" progId="">
                  <p:embed/>
                </p:oleObj>
              </mc:Choice>
              <mc:Fallback>
                <p:oleObj name="公式" r:id="rId20" imgW="104482" imgH="104482" progId="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5649913"/>
                        <a:ext cx="3873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9" name="矩形 25"/>
          <p:cNvSpPr>
            <a:spLocks noChangeArrowheads="1"/>
          </p:cNvSpPr>
          <p:nvPr/>
        </p:nvSpPr>
        <p:spPr bwMode="auto">
          <a:xfrm>
            <a:off x="123825" y="6037263"/>
            <a:ext cx="8494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cs typeface="Times New Roman" panose="02020603050405020304" pitchFamily="18" charset="0"/>
              </a:rPr>
              <a:t>4</a:t>
            </a:r>
            <a:r>
              <a:rPr lang="zh-CN" altLang="zh-CN" sz="2800" b="1"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cs typeface="Times New Roman" panose="02020603050405020304" pitchFamily="18" charset="0"/>
              </a:rPr>
              <a:t>B</a:t>
            </a:r>
            <a:r>
              <a:rPr lang="zh-CN" altLang="zh-CN" sz="2800" b="1">
                <a:cs typeface="Times New Roman" panose="02020603050405020304" pitchFamily="18" charset="0"/>
              </a:rPr>
              <a:t>中每个元素是否有逆元，若有，给出逆元；</a:t>
            </a:r>
            <a:endParaRPr lang="zh-CN" altLang="en-US" sz="2800"/>
          </a:p>
        </p:txBody>
      </p:sp>
      <p:graphicFrame>
        <p:nvGraphicFramePr>
          <p:cNvPr id="14410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12358"/>
              </p:ext>
            </p:extLst>
          </p:nvPr>
        </p:nvGraphicFramePr>
        <p:xfrm>
          <a:off x="3084513" y="1876425"/>
          <a:ext cx="3873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" name="公式" r:id="rId21" imgW="104482" imgH="104482" progId="">
                  <p:embed/>
                </p:oleObj>
              </mc:Choice>
              <mc:Fallback>
                <p:oleObj name="公式" r:id="rId21" imgW="104482" imgH="104482" progId="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1876425"/>
                        <a:ext cx="3873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0C9789-5F7B-4C87-9B56-BC02D4EB156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5366" name="矩形 6"/>
          <p:cNvSpPr>
            <a:spLocks noChangeArrowheads="1"/>
          </p:cNvSpPr>
          <p:nvPr/>
        </p:nvSpPr>
        <p:spPr bwMode="auto">
          <a:xfrm>
            <a:off x="255588" y="1327150"/>
            <a:ext cx="85407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）根据同态映射的性质可知，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φ(0)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为运算的零元，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φ(1)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为 运算的幺元，因此定义同态映射为：</a:t>
            </a:r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773113" y="429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8" name="Rectangle 13"/>
          <p:cNvSpPr>
            <a:spLocks noChangeArrowheads="1"/>
          </p:cNvSpPr>
          <p:nvPr/>
        </p:nvSpPr>
        <p:spPr bwMode="auto">
          <a:xfrm>
            <a:off x="4203700" y="4435475"/>
            <a:ext cx="9175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cs typeface="Times New Roman" panose="02020603050405020304" pitchFamily="18" charset="0"/>
              </a:rPr>
              <a:t> </a:t>
            </a:r>
            <a:endParaRPr lang="zh-CN" altLang="en-US" sz="1800"/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59632" y="2284839"/>
            <a:ext cx="6250942" cy="523220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5370" name="矩形 6"/>
          <p:cNvSpPr>
            <a:spLocks noChangeArrowheads="1"/>
          </p:cNvSpPr>
          <p:nvPr/>
        </p:nvSpPr>
        <p:spPr bwMode="auto">
          <a:xfrm>
            <a:off x="255588" y="2987675"/>
            <a:ext cx="8540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） 运算满足交换律、幂等律。</a:t>
            </a:r>
          </a:p>
        </p:txBody>
      </p:sp>
      <p:graphicFrame>
        <p:nvGraphicFramePr>
          <p:cNvPr id="15371" name="对象 18"/>
          <p:cNvGraphicFramePr>
            <a:graphicFrameLocks noChangeAspect="1"/>
          </p:cNvGraphicFramePr>
          <p:nvPr/>
        </p:nvGraphicFramePr>
        <p:xfrm>
          <a:off x="1098550" y="3136900"/>
          <a:ext cx="3222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公式" r:id="rId4" imgW="104482" imgH="104482" progId="">
                  <p:embed/>
                </p:oleObj>
              </mc:Choice>
              <mc:Fallback>
                <p:oleObj name="公式" r:id="rId4" imgW="104482" imgH="104482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136900"/>
                        <a:ext cx="322263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矩形 6"/>
          <p:cNvSpPr>
            <a:spLocks noChangeArrowheads="1"/>
          </p:cNvSpPr>
          <p:nvPr/>
        </p:nvSpPr>
        <p:spPr bwMode="auto">
          <a:xfrm>
            <a:off x="277813" y="3611563"/>
            <a:ext cx="854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） 运算有零元和幺元，零元为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，幺元为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5373" name="对象 20"/>
          <p:cNvGraphicFramePr>
            <a:graphicFrameLocks noChangeAspect="1"/>
          </p:cNvGraphicFramePr>
          <p:nvPr/>
        </p:nvGraphicFramePr>
        <p:xfrm>
          <a:off x="1098550" y="3732213"/>
          <a:ext cx="3222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公式" r:id="rId6" imgW="104482" imgH="104482" progId="">
                  <p:embed/>
                </p:oleObj>
              </mc:Choice>
              <mc:Fallback>
                <p:oleObj name="公式" r:id="rId6" imgW="104482" imgH="104482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732213"/>
                        <a:ext cx="322263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矩形 6"/>
          <p:cNvSpPr>
            <a:spLocks noChangeArrowheads="1"/>
          </p:cNvSpPr>
          <p:nvPr/>
        </p:nvSpPr>
        <p:spPr bwMode="auto">
          <a:xfrm>
            <a:off x="288925" y="4233863"/>
            <a:ext cx="854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的逆元为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，  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无逆元。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离散数学</Template>
  <TotalTime>6702</TotalTime>
  <Words>1474</Words>
  <Application>Microsoft Office PowerPoint</Application>
  <PresentationFormat>全屏显示(4:3)</PresentationFormat>
  <Paragraphs>258</Paragraphs>
  <Slides>15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黑体</vt:lpstr>
      <vt:lpstr>宋体</vt:lpstr>
      <vt:lpstr>Arial</vt:lpstr>
      <vt:lpstr>Arial Black</vt:lpstr>
      <vt:lpstr>Calibri</vt:lpstr>
      <vt:lpstr>Cambria Math</vt:lpstr>
      <vt:lpstr>Century Schoolbook</vt:lpstr>
      <vt:lpstr>Times New Roman</vt:lpstr>
      <vt:lpstr>Wingdings</vt:lpstr>
      <vt:lpstr>2_Pixel</vt:lpstr>
      <vt:lpstr>自定义设计方案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yang fang</cp:lastModifiedBy>
  <cp:revision>217</cp:revision>
  <cp:lastPrinted>1601-01-01T00:00:00Z</cp:lastPrinted>
  <dcterms:created xsi:type="dcterms:W3CDTF">2004-11-29T12:10:45Z</dcterms:created>
  <dcterms:modified xsi:type="dcterms:W3CDTF">2019-12-06T03:35:13Z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