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</p:sldMasterIdLst>
  <p:notesMasterIdLst>
    <p:notesMasterId r:id="rId114"/>
  </p:notesMasterIdLst>
  <p:sldIdLst>
    <p:sldId id="436" r:id="rId3"/>
    <p:sldId id="306" r:id="rId4"/>
    <p:sldId id="307" r:id="rId5"/>
    <p:sldId id="356" r:id="rId6"/>
    <p:sldId id="347" r:id="rId7"/>
    <p:sldId id="360" r:id="rId8"/>
    <p:sldId id="308" r:id="rId9"/>
    <p:sldId id="309" r:id="rId10"/>
    <p:sldId id="310" r:id="rId11"/>
    <p:sldId id="352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57" r:id="rId20"/>
    <p:sldId id="354" r:id="rId21"/>
    <p:sldId id="318" r:id="rId22"/>
    <p:sldId id="440" r:id="rId23"/>
    <p:sldId id="319" r:id="rId24"/>
    <p:sldId id="358" r:id="rId25"/>
    <p:sldId id="322" r:id="rId26"/>
    <p:sldId id="359" r:id="rId27"/>
    <p:sldId id="320" r:id="rId28"/>
    <p:sldId id="321" r:id="rId29"/>
    <p:sldId id="324" r:id="rId30"/>
    <p:sldId id="325" r:id="rId31"/>
    <p:sldId id="323" r:id="rId32"/>
    <p:sldId id="349" r:id="rId33"/>
    <p:sldId id="326" r:id="rId34"/>
    <p:sldId id="348" r:id="rId35"/>
    <p:sldId id="361" r:id="rId36"/>
    <p:sldId id="437" r:id="rId37"/>
    <p:sldId id="362" r:id="rId38"/>
    <p:sldId id="363" r:id="rId39"/>
    <p:sldId id="364" r:id="rId40"/>
    <p:sldId id="365" r:id="rId41"/>
    <p:sldId id="366" r:id="rId42"/>
    <p:sldId id="447" r:id="rId43"/>
    <p:sldId id="367" r:id="rId44"/>
    <p:sldId id="368" r:id="rId45"/>
    <p:sldId id="369" r:id="rId46"/>
    <p:sldId id="370" r:id="rId47"/>
    <p:sldId id="371" r:id="rId48"/>
    <p:sldId id="372" r:id="rId49"/>
    <p:sldId id="374" r:id="rId50"/>
    <p:sldId id="375" r:id="rId51"/>
    <p:sldId id="376" r:id="rId52"/>
    <p:sldId id="442" r:id="rId53"/>
    <p:sldId id="455" r:id="rId54"/>
    <p:sldId id="378" r:id="rId55"/>
    <p:sldId id="379" r:id="rId56"/>
    <p:sldId id="380" r:id="rId57"/>
    <p:sldId id="381" r:id="rId58"/>
    <p:sldId id="382" r:id="rId59"/>
    <p:sldId id="387" r:id="rId60"/>
    <p:sldId id="448" r:id="rId61"/>
    <p:sldId id="449" r:id="rId62"/>
    <p:sldId id="450" r:id="rId63"/>
    <p:sldId id="438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452" r:id="rId73"/>
    <p:sldId id="453" r:id="rId74"/>
    <p:sldId id="454" r:id="rId75"/>
    <p:sldId id="396" r:id="rId76"/>
    <p:sldId id="397" r:id="rId77"/>
    <p:sldId id="402" r:id="rId78"/>
    <p:sldId id="403" r:id="rId79"/>
    <p:sldId id="444" r:id="rId80"/>
    <p:sldId id="445" r:id="rId81"/>
    <p:sldId id="404" r:id="rId82"/>
    <p:sldId id="405" r:id="rId83"/>
    <p:sldId id="406" r:id="rId84"/>
    <p:sldId id="407" r:id="rId85"/>
    <p:sldId id="408" r:id="rId86"/>
    <p:sldId id="446" r:id="rId87"/>
    <p:sldId id="456" r:id="rId88"/>
    <p:sldId id="409" r:id="rId89"/>
    <p:sldId id="410" r:id="rId90"/>
    <p:sldId id="411" r:id="rId91"/>
    <p:sldId id="412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434" r:id="rId111"/>
    <p:sldId id="435" r:id="rId112"/>
    <p:sldId id="439" r:id="rId1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6600"/>
    <a:srgbClr val="3333FF"/>
    <a:srgbClr val="D9FFFF"/>
    <a:srgbClr val="FF3300"/>
    <a:srgbClr val="A50021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39" autoAdjust="0"/>
    <p:restoredTop sz="64887" autoAdjust="0"/>
  </p:normalViewPr>
  <p:slideViewPr>
    <p:cSldViewPr>
      <p:cViewPr varScale="1">
        <p:scale>
          <a:sx n="64" d="100"/>
          <a:sy n="64" d="100"/>
        </p:scale>
        <p:origin x="23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6466AB-772D-4185-971E-D6242B8AF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8E272E-3D19-4C05-BA15-800AAA0C5981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)-(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∩b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b=b</a:t>
            </a: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bb=</a:t>
            </a: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（主对角上的值都是</a:t>
            </a: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b="1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ba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（满足对称性，只要求一半的值）</a:t>
            </a:r>
            <a:endParaRPr lang="en-US" altLang="zh-CN" b="1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2932E2-2257-4D20-B475-9EE4881B78A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阶轮换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：就是括号中的每个</a:t>
            </a:r>
            <a:r>
              <a:rPr lang="en-US" altLang="zh-CN" dirty="0" err="1"/>
              <a:t>i</a:t>
            </a:r>
            <a:r>
              <a:rPr lang="zh-CN" altLang="en-US" dirty="0"/>
              <a:t>都对应排在它后面的数，最后一个元素对应第一个元素。然后</a:t>
            </a:r>
            <a:r>
              <a:rPr lang="en-US" altLang="zh-CN" dirty="0"/>
              <a:t>S</a:t>
            </a:r>
            <a:r>
              <a:rPr lang="zh-CN" altLang="en-US" dirty="0"/>
              <a:t>中的其他元素保持不变。</a:t>
            </a:r>
            <a:endParaRPr lang="en-US" altLang="zh-CN" dirty="0"/>
          </a:p>
          <a:p>
            <a:r>
              <a:rPr lang="zh-CN" altLang="en-US" dirty="0"/>
              <a:t>轮换不需要包括所有的元素，可以是集合中的一部分元素参加，其他元素保持不变。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对换是轮换的一种特例，即只有两个元素进行了对换，其他元素都保持不变。</a:t>
            </a: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BCBA53-1F99-4756-85DF-79C5F89D4E5F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DECE7-50D2-446C-88E8-78CC8B2855E8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BF2F93-39EC-437B-AB24-9A719D103FA3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2607F8-D1B4-4A6D-A797-80DBEC091B89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FDF2B-6395-4D9D-81E5-4954A11403B0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156EC1-9BA4-41B2-B7EF-55E442078772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477124-F994-4FE3-991F-9057466582CE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B4AA9-D9CC-4FC1-A12F-67FB870FBEE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模</a:t>
            </a:r>
            <a:r>
              <a:rPr lang="en-US" altLang="zh-CN" dirty="0"/>
              <a:t>5</a:t>
            </a:r>
            <a:r>
              <a:rPr lang="zh-CN" altLang="en-US" dirty="0"/>
              <a:t>加法</a:t>
            </a:r>
            <a:r>
              <a:rPr lang="en-US" altLang="zh-CN" dirty="0"/>
              <a:t>:(</a:t>
            </a:r>
            <a:r>
              <a:rPr lang="en-US" altLang="zh-CN" dirty="0" err="1"/>
              <a:t>x+y</a:t>
            </a:r>
            <a:r>
              <a:rPr lang="en-US" altLang="zh-CN" dirty="0"/>
              <a:t>) mod 5</a:t>
            </a:r>
            <a:r>
              <a:rPr lang="zh-CN" altLang="en-US" dirty="0"/>
              <a:t>；（满足对称性，</a:t>
            </a:r>
            <a:r>
              <a:rPr lang="en-US" altLang="zh-CN" dirty="0"/>
              <a:t>0</a:t>
            </a:r>
            <a:r>
              <a:rPr lang="zh-CN" altLang="en-US" dirty="0"/>
              <a:t>是幺元）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模</a:t>
            </a:r>
            <a:r>
              <a:rPr lang="en-US" altLang="zh-CN" dirty="0"/>
              <a:t>5</a:t>
            </a:r>
            <a:r>
              <a:rPr lang="zh-CN" altLang="en-US" dirty="0"/>
              <a:t>乘法</a:t>
            </a:r>
            <a:r>
              <a:rPr lang="en-US" altLang="zh-CN" dirty="0"/>
              <a:t>:(</a:t>
            </a:r>
            <a:r>
              <a:rPr lang="en-US" altLang="zh-CN" dirty="0" err="1"/>
              <a:t>x×y</a:t>
            </a:r>
            <a:r>
              <a:rPr lang="en-US" altLang="zh-CN" dirty="0"/>
              <a:t>) mod 5  </a:t>
            </a:r>
            <a:r>
              <a:rPr lang="zh-CN" altLang="en-US" dirty="0"/>
              <a:t>（满足对称性，</a:t>
            </a:r>
            <a:r>
              <a:rPr lang="en-US" altLang="zh-CN" dirty="0"/>
              <a:t>0</a:t>
            </a:r>
            <a:r>
              <a:rPr lang="zh-CN" altLang="en-US"/>
              <a:t>是零元）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E2399C-7058-4555-BEC6-42CD74D1D16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63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F338AD-5E9A-41CD-AE13-878970DC453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107BA0-134D-4027-B93C-36FEC7B8E84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AE7F1A-A826-4B6B-8C6B-D05B4845178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07437A-8156-4AA5-B8AA-B9EB293A32C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0B57B0-CF5B-41CE-817F-65906AFF8294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8BEC6-62B9-4068-B886-FE616C610C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1E98A1-49C5-4DAA-B85A-D5D9AA2DA184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A5EDE-FB37-4462-94D8-76680D4955A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aseline="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B058AE-B2DA-4468-B6B3-259504849CD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42D1B4-BC24-4586-B6C4-61065C453B0A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1" baseline="-250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439C8-12F1-4F3D-8276-DE8318947A89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818543-5EC3-4562-B8C3-CBAEACA2A7D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3FB4F3-1468-406F-9E14-294CB1FD969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A9862A-F2AF-4D00-92F9-F3212E1E9B4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968BE6-32B4-464B-9EAE-6E7724323E53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 baseline="-250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0E3E86-D168-4AA5-A5B3-027258835DE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6141B-8687-4605-A69B-109088C42548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21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F30274-FF82-4493-A4A9-B7CB485F109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9D9061-4B69-40A3-913D-57D625508E8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645E98-5F84-41AF-93C9-98EC4652617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3EB2A8-7CAC-4A2D-B429-723ADAB6F818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08059C-7568-4909-9053-E6CB0435A94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2F56CC-823A-4BC5-84B6-FDC94E1C007E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841AD3-5445-4632-A073-59A12F0C8DCF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endParaRPr lang="en-US" altLang="zh-CN" i="0" baseline="0" dirty="0"/>
          </a:p>
          <a:p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BBF7D9-D3BD-4EE6-B817-BB31AE108BB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4843DA-EBB9-43AD-BB00-D94B69143468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D5928-7BC1-4BE8-8EF0-B2FBB4F66262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6AD0C-A96C-4E78-AE03-1014387AABB7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9255A4-F99C-49DF-8C69-657517D887F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9B0569-3566-4A66-9DCB-12CE7EB1FD6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960167-7DF7-4F40-8A2E-159B0866FB14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FCB3F8-142C-44D9-A485-5ADB7EBCC6A8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5A047-729C-4BC4-AFB4-3ABEFB27DA97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A6B47A-40F5-4BEC-9EC2-613FD556D423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5EAD1D-A8EB-4DE3-8880-8281DB16A0FC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B68D08-01C9-4254-986B-FAB76A05EA4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B0AD6-CF38-4854-980C-71286AB4C54A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dirty="0">
              <a:latin typeface="Arial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4333C-69D6-4062-8F9E-482B026492CE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36B31-F798-47FA-87F8-33F7B4F93979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假设</a:t>
            </a:r>
            <a:r>
              <a:rPr lang="en-US" altLang="zh-CN" dirty="0"/>
              <a:t>f</a:t>
            </a:r>
            <a:r>
              <a:rPr lang="zh-CN" altLang="en-US" dirty="0"/>
              <a:t>是两个代数系统之间的同态映射，则第一个代数系统满足的某些算律，在第二个代数系统上同样满足。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zh-CN" altLang="en-US" sz="1200" b="1" dirty="0">
                <a:solidFill>
                  <a:schemeClr val="tx2"/>
                </a:solidFill>
                <a:latin typeface="Times New Roman" pitchFamily="18" charset="0"/>
              </a:rPr>
              <a:t>上述性质仅在</a:t>
            </a:r>
            <a:r>
              <a:rPr lang="zh-CN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满同态</a:t>
            </a:r>
            <a:r>
              <a:rPr lang="zh-CN" altLang="en-US" sz="1200" b="1" dirty="0">
                <a:solidFill>
                  <a:schemeClr val="tx2"/>
                </a:solidFill>
                <a:latin typeface="Times New Roman" pitchFamily="18" charset="0"/>
              </a:rPr>
              <a:t>时成立，如果不是满同态，那么相关性质在</a:t>
            </a:r>
            <a:r>
              <a:rPr lang="zh-CN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同态像</a:t>
            </a:r>
            <a:r>
              <a:rPr lang="zh-CN" altLang="en-US" sz="1200" b="1" dirty="0">
                <a:solidFill>
                  <a:schemeClr val="tx2"/>
                </a:solidFill>
                <a:latin typeface="Times New Roman" pitchFamily="18" charset="0"/>
              </a:rPr>
              <a:t>中成立。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f(x)f(y)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运算是可交换的，则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f(x) f(y)=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/>
              <a:t>o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=f(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/>
              <a:t>o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f(y)f(x)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也是可交换的。其他定律同理可证。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BF159-0D2C-424F-B421-64F619CFE30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F29C4-060C-4EB0-B68B-A38BD5892477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A14A0-933D-4427-97F2-EB79971CBD0B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E59E1C-B6D4-48E7-8407-6CB139BDD2D0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9D5C9F-90AB-4050-BEFA-8A91E835DFFD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565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C3F97E-375E-4FCF-9317-FADE1F50FA1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94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BAE86E-2F5D-4277-B6D2-317791093AB2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8C3D7D-0328-40C1-A0B5-5A9FAE8BBB3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10945-9814-4B6D-B9DB-785709330D83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A5DE6-3F63-48CC-99B2-8ED48971EC2B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E475-4CA9-4A92-BF22-E79F2F16C34E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856927-EFF1-40AE-AE63-8993BE2A0345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51F45-1574-4FC6-867C-C6C99A8D531C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D6ACA1-0013-4696-B748-BD72A16BA24F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BBAB21-08A6-4A48-8D20-350385B932B9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7139FD-9ABA-4429-B1E5-C0E3F6E4275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A6EB6-A67F-4515-9002-36AA1C3CB30B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C61FD8-509C-4F8E-A272-29F91D0EB45F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05C5E9-9982-4E05-A206-2865299426B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777AC-E3D0-4414-9F4A-22135406A33E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804BBB-6789-46A1-B3CA-BF592AC79CBA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F54A94-E3C9-4D0B-8EF7-B7DD2610DCAE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4D7108-E9EB-48DD-903C-67DF23DB54DC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0E3646-A90A-4319-8919-E7FA70CC51D6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81A53-6942-423D-A0CF-DB6FF5BF235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8E5C3B-159F-4FE6-AED1-5805F9E283E6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BB4E1-6846-4D6A-A4E0-334E2C186346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C08F3-429C-40F4-97E9-59A1D89F33CA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353CD4-7DFB-4B2F-B967-FA7CCF1F8DC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D4FCD1-3D8D-47AB-97EF-81FCC0689701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4A7758-6A4F-4D4A-8D9C-EA46620861C1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i="0" dirty="0">
              <a:effectLst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818543-5EC3-4562-B8C3-CBAEACA2A7DD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baseline="300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baseline="300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baseline="300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baseline="300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baseline="300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zh-CN" altLang="en-US" i="0" dirty="0"/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i="0" baseline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44223A-E78D-4C3F-9B9B-758514F8A606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88DC9C-8844-4257-982D-B2AE609E1F25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>
              <a:solidFill>
                <a:srgbClr val="A50021"/>
              </a:solidFill>
              <a:effectLst/>
            </a:endParaRPr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632C43-1182-40EC-8377-E2262C7C051C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5562C-B440-4549-B31D-10129FADED63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i="0" dirty="0"/>
          </a:p>
          <a:p>
            <a:pPr eaLnBrk="1" hangingPunct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D781BF-1BFA-4F9B-A80F-63AFB8C6F010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C94E0E-8463-4E7D-9955-C6418D444F49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28600" indent="-22860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2A254F-3338-48E5-8F9A-A8E4833D98C8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其实就是穷举法（当写不出公式时）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5043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B28DB0-C56B-4CEF-AA2F-02A16C5EAAF6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CE99AA-B79C-4D3E-984D-EC27E83F6502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C645A-12A0-4582-BEE0-0DF93DCA003A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93E92-401D-448D-9EAF-CB5E84C8F57A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608CB2-ED70-4115-8952-DE2D9E11FABD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B729B-EA9E-4D42-8658-AA18D17594EB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E45ED4-A1E0-4ACF-B81D-2DD378385548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81B96B-5302-4EB2-B5C2-93ED857A0774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0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7B53E-D202-42ED-9401-73E3D3D50110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B97BB-C4E4-414F-96F5-C9E8A7878FC8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EEB00-A70B-4011-9953-5B69C74C5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1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FD6F-750C-4AED-A9DD-D2338B24D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FB895-EC36-4E7A-8E42-355FCF754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0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569D-B785-4FE8-BECB-48F45B411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06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9A648-C92C-4A7D-A9E9-88F1764FC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6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A7DA-E7DA-4BF9-8E2F-75A6E0629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01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D4712-773E-480E-AB30-6771104FE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73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37DA-8C51-4B7B-B9F5-108E05BA8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562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D364-3951-4398-BF9F-C59A11772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25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5B774-E784-438B-A69B-6DDFF406F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883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D68E-E469-40C7-BEDC-F6104EDF4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4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77DF-095C-4673-B342-2F733FE8D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483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C2758-6C2C-45EF-93B5-4FEBF394E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23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B2D2-69CF-49C3-98F1-1BE6D1C5C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140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0BDB-9117-4A81-8B48-4229033B7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37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9759-F938-4F3D-B524-7C999A143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878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460E9-5D4A-4723-82D0-0B0C0801E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1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4F00-8243-471B-B86B-A727FBCCF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6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E076D-6E3D-4E94-9C68-ECF9BCEF2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9768B-FCEB-47C5-90F2-7AAFEB883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9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D04E7-FFC9-4051-88DE-A80CA82E9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8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E14BC-B4D1-461E-8F35-19AED2AB2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8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AB171-C96D-4E52-A483-EACE807F4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8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6312-345D-4D03-9CF6-6F50728DD1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1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3CB63-315D-4561-9B80-8B5C25692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4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92918D-9D34-46CF-8865-DBDB90920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61E9E8C-C466-462A-B9E1-54E3B4D40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8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58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2400" y="6021288"/>
            <a:ext cx="764232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AFFE77A-F86B-40DE-9669-A16F26F97CD4}" type="slidenum">
              <a:rPr lang="en-US" altLang="zh-CN" smtClean="0">
                <a:latin typeface="Arial Black" panose="020B0A04020102020204" pitchFamily="34" charset="0"/>
              </a:rPr>
              <a:pPr algn="ctr"/>
              <a:t>1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代数系统简介</a:t>
            </a:r>
            <a:endParaRPr lang="en-US" altLang="zh-CN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/>
              <a:t>9.1 </a:t>
            </a:r>
            <a:r>
              <a:rPr lang="zh-CN" altLang="en-US" b="1" dirty="0"/>
              <a:t>二元运算及其性质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9.2 </a:t>
            </a:r>
            <a:r>
              <a:rPr lang="zh-CN" altLang="en-US" b="1" dirty="0"/>
              <a:t>代数系统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9.3 </a:t>
            </a:r>
            <a:r>
              <a:rPr lang="zh-CN" altLang="en-US" b="1" dirty="0"/>
              <a:t>几个典型的代数系统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77C5B-9729-4CD5-A99A-72193D540B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343102" name="Group 62"/>
          <p:cNvGraphicFramePr>
            <a:graphicFrameLocks noGrp="1"/>
          </p:cNvGraphicFramePr>
          <p:nvPr>
            <p:ph idx="1"/>
          </p:nvPr>
        </p:nvGraphicFramePr>
        <p:xfrm>
          <a:off x="571500" y="2143125"/>
          <a:ext cx="7777163" cy="4103688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itchFamily="2" charset="-12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ˎ̥" charset="0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宋体" pitchFamily="2" charset="-122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29" name="矩形 4"/>
          <p:cNvSpPr>
            <a:spLocks noChangeArrowheads="1"/>
          </p:cNvSpPr>
          <p:nvPr/>
        </p:nvSpPr>
        <p:spPr bwMode="auto">
          <a:xfrm>
            <a:off x="323528" y="1310541"/>
            <a:ext cx="91124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运算表法：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（表示有穷集上的一元和二元运算）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332656"/>
            <a:ext cx="754062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CEAD9-0262-4C55-82E4-B283EF3F11D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循环群的子群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9225"/>
            <a:ext cx="8641208" cy="42497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子群仍是循环群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以外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每个正因子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恰好含有一个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子群，就是由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n/d</a:t>
            </a:r>
            <a:r>
              <a:rPr lang="zh-CN" altLang="en-US" sz="2800" b="1" dirty="0">
                <a:latin typeface="Times New Roman" panose="02020603050405020304" pitchFamily="18" charset="0"/>
              </a:rPr>
              <a:t>生成的子群。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28A32-C931-40F0-BCE0-92A6507ECB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1937" y="1279525"/>
            <a:ext cx="8424863" cy="4968875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是一无限循环群，对于自然数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生成的子群是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 = { 0 } = 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&lt;-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&gt;0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的正因子是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1, 2, 3, 4, 6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，因此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的子群是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 &lt;1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&lt;0&gt;={0}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&lt;6&gt; = {0,6}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&lt;4&gt;={0,4,8}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&lt;3&gt; = {0,3,6,9}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&lt;2&gt;={0,2,4,6,8,10}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&lt;1&gt;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9568" y="-27907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循环子群的实例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20B6D-A265-4474-859A-0454F4731A9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873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元置换的定义</a:t>
            </a:r>
          </a:p>
        </p:txBody>
      </p:sp>
      <p:grpSp>
        <p:nvGrpSpPr>
          <p:cNvPr id="199684" name="Group 9"/>
          <p:cNvGrpSpPr>
            <a:grpSpLocks/>
          </p:cNvGrpSpPr>
          <p:nvPr/>
        </p:nvGrpSpPr>
        <p:grpSpPr bwMode="auto">
          <a:xfrm>
            <a:off x="494483" y="1390161"/>
            <a:ext cx="7920037" cy="5330586"/>
            <a:chOff x="386" y="1071"/>
            <a:chExt cx="4989" cy="3259"/>
          </a:xfrm>
        </p:grpSpPr>
        <p:sp>
          <p:nvSpPr>
            <p:cNvPr id="199686" name="Text Box 6"/>
            <p:cNvSpPr txBox="1">
              <a:spLocks noChangeArrowheads="1"/>
            </p:cNvSpPr>
            <p:nvPr/>
          </p:nvSpPr>
          <p:spPr bwMode="auto">
            <a:xfrm>
              <a:off x="386" y="1071"/>
              <a:ext cx="4989" cy="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{ 1, 2, … 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上的双射函数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称为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的 </a:t>
              </a:r>
              <a:r>
                <a:rPr lang="en-US" altLang="zh-CN" sz="28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元置换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。一般将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元置换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σ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记为：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br>
                <a:rPr lang="zh-CN" altLang="en-US" sz="2800" b="1" dirty="0">
                  <a:latin typeface="Times New Roman" panose="02020603050405020304" pitchFamily="18" charset="0"/>
                </a:rPr>
              </a:b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= { 1, 2, 3, 4, 5 },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则以下两种都是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元置换。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9687" name="Object 4"/>
            <p:cNvGraphicFramePr>
              <a:graphicFrameLocks noChangeAspect="1"/>
            </p:cNvGraphicFramePr>
            <p:nvPr/>
          </p:nvGraphicFramePr>
          <p:xfrm>
            <a:off x="1020" y="1752"/>
            <a:ext cx="2449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公式" r:id="rId4" imgW="1536700" imgH="431800" progId="">
                    <p:embed/>
                  </p:oleObj>
                </mc:Choice>
                <mc:Fallback>
                  <p:oleObj name="公式" r:id="rId4" imgW="1536700" imgH="431800" progId="">
                    <p:embed/>
                    <p:pic>
                      <p:nvPicPr>
                        <p:cNvPr id="0" name="Picture 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52"/>
                          <a:ext cx="2449" cy="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27088" y="4464050"/>
          <a:ext cx="64754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6" imgW="4953104" imgH="418961" progId="">
                  <p:embed/>
                </p:oleObj>
              </mc:Choice>
              <mc:Fallback>
                <p:oleObj name="公式" r:id="rId6" imgW="4953104" imgH="418961" progId="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64050"/>
                        <a:ext cx="6475412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5879271"/>
            <a:ext cx="590465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注：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上的 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元置换数目为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n!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339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29D4C-7D8A-4D66-8C63-DA2B11C89B4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099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元置换的表示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304" y="1473200"/>
            <a:ext cx="5616575" cy="3886200"/>
          </a:xfrm>
        </p:spPr>
        <p:txBody>
          <a:bodyPr/>
          <a:lstStyle/>
          <a:p>
            <a:r>
              <a:rPr lang="zh-CN" altLang="en-US" b="1" dirty="0"/>
              <a:t>置换符号表示 </a:t>
            </a:r>
            <a:endParaRPr lang="en-US" altLang="zh-CN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r>
              <a:rPr lang="zh-CN" altLang="en-US" b="1" dirty="0"/>
              <a:t>轮换表示（对换表示）</a:t>
            </a:r>
          </a:p>
        </p:txBody>
      </p:sp>
      <p:graphicFrame>
        <p:nvGraphicFramePr>
          <p:cNvPr id="2017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205038"/>
          <a:ext cx="3240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4" imgW="1536700" imgH="431800" progId="">
                  <p:embed/>
                </p:oleObj>
              </mc:Choice>
              <mc:Fallback>
                <p:oleObj name="公式" r:id="rId4" imgW="1536700" imgH="431800" progId="">
                  <p:embed/>
                  <p:pic>
                    <p:nvPicPr>
                      <p:cNvPr id="0" name="Picture 2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324008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1208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阶轮换与对换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79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15477F-8EE7-4740-A129-8C0AF3F3DB6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3780" name="Text Box 6"/>
          <p:cNvSpPr txBox="1">
            <a:spLocks noChangeArrowheads="1"/>
          </p:cNvSpPr>
          <p:nvPr/>
        </p:nvSpPr>
        <p:spPr bwMode="auto">
          <a:xfrm>
            <a:off x="584406" y="5175250"/>
            <a:ext cx="80121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阶轮换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2 3 4 5),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3),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也叫做对换。</a:t>
            </a:r>
          </a:p>
        </p:txBody>
      </p:sp>
      <p:graphicFrame>
        <p:nvGraphicFramePr>
          <p:cNvPr id="20378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92088"/>
              </p:ext>
            </p:extLst>
          </p:nvPr>
        </p:nvGraphicFramePr>
        <p:xfrm>
          <a:off x="1493292" y="3987495"/>
          <a:ext cx="5816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4" imgW="4305352" imgH="418961" progId="">
                  <p:embed/>
                </p:oleObj>
              </mc:Choice>
              <mc:Fallback>
                <p:oleObj name="公式" r:id="rId4" imgW="4305352" imgH="418961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292" y="3987495"/>
                        <a:ext cx="58166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003FC9A8-671C-4B0F-BF2A-871A42B3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84" y="3402720"/>
            <a:ext cx="801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元置换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7AB2F1E-C4BD-4BE3-AADF-BE4BDD385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45154"/>
            <a:ext cx="801211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 2,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FF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66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66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且保持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中的其他元素不变，则称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轮换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02DC0-6244-49E9-91B2-500EE15D397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92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元置换分解为轮换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04" y="1420812"/>
            <a:ext cx="8761996" cy="496051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一定存在着一个有限序列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≥1,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（可以取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，它是从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中分解出来的第一个轮换。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函数复合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定义可将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写作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作用于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继续对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进行类似的分解。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中只有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经过有限步以后，必得到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的轮换分解式：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  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E1B9D-A9C7-4FD7-B52C-6BECEB5D6AE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08779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分解实例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528168" y="1261304"/>
            <a:ext cx="815863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 1, 2, … , 8 }, </a:t>
            </a:r>
          </a:p>
          <a:p>
            <a:pPr eaLnBrk="1" hangingPunct="1">
              <a:defRPr/>
            </a:pPr>
            <a:b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中分解出来的第一个轮换式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(1 5 2 3 6)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；第二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个轮换为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；第三个轮换为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(7 8)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的轮换表示式：  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=(1 5 2 3 6)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(4)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(7 8)=(1 5 2 3 6) (7 8)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用同样的方法可以得到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的分解式：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=(1 8 3 4 2) (5 6 7) </a:t>
            </a:r>
          </a:p>
        </p:txBody>
      </p:sp>
      <p:graphicFrame>
        <p:nvGraphicFramePr>
          <p:cNvPr id="20787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4302590"/>
              </p:ext>
            </p:extLst>
          </p:nvPr>
        </p:nvGraphicFramePr>
        <p:xfrm>
          <a:off x="876299" y="2053466"/>
          <a:ext cx="7343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4" imgW="4641669" imgH="438081" progId="">
                  <p:embed/>
                </p:oleObj>
              </mc:Choice>
              <mc:Fallback>
                <p:oleObj name="公式" r:id="rId4" imgW="4641669" imgH="438081" progId="">
                  <p:embed/>
                  <p:pic>
                    <p:nvPicPr>
                      <p:cNvPr id="0" name="Picture 2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2053466"/>
                        <a:ext cx="73437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E695C3BC-FDC8-4A46-B01F-BD2C7DD2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8" y="5499360"/>
            <a:ext cx="7978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注意：在轮换分解式中，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阶轮换可以省略。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23D30-7960-438D-8CD8-57DC3207CA1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元置换的乘法与求逆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2968487"/>
            <a:ext cx="8998226" cy="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99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7945"/>
              </p:ext>
            </p:extLst>
          </p:nvPr>
        </p:nvGraphicFramePr>
        <p:xfrm>
          <a:off x="466725" y="1346200"/>
          <a:ext cx="7459663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BMP 图像" r:id="rId4" imgW="6076190" imgH="4019048" progId="Paint.Picture">
                  <p:embed/>
                </p:oleObj>
              </mc:Choice>
              <mc:Fallback>
                <p:oleObj name="BMP 图像" r:id="rId4" imgW="6076190" imgH="4019048" progId="Paint.Picture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346200"/>
                        <a:ext cx="7459663" cy="535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3E2F2D-1539-4115-BB8C-93EC34AC796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元置换群及其实例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693"/>
            <a:ext cx="8229600" cy="38750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考虑所有的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元置换构成的集合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16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表示和的复合。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也是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ym typeface="Symbol" panose="05050102010706020507" pitchFamily="18" charset="2"/>
              </a:rPr>
              <a:t>上的置换，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关于运算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是封闭的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。运算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满足结合律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恒等置换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中的单位元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zh-CN" altLang="en-US" sz="2800" b="1" dirty="0"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逆置换</a:t>
            </a:r>
            <a:r>
              <a:rPr lang="zh-CN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baseline="30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的逆元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这就证明了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置换的复合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构成一个群，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元对称群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的任何子群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元置换群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1973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088" y="1916113"/>
          <a:ext cx="16557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4" imgW="558800" imgH="190500" progId="">
                  <p:embed/>
                </p:oleObj>
              </mc:Choice>
              <mc:Fallback>
                <p:oleObj name="公式" r:id="rId4" imgW="558800" imgH="190500" progId="">
                  <p:embed/>
                  <p:pic>
                    <p:nvPicPr>
                      <p:cNvPr id="0" name="Picture 2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16557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AB35F93-C27A-42DD-8438-AD2C0451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46" y="5304015"/>
            <a:ext cx="8229600" cy="12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设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元对称群 </a:t>
            </a:r>
            <a:b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{(1), (1 2), (1 3), (2 3), (1 2 3), (1 3 2)}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0EAE7-B339-43AE-A76D-5DCBF3690D5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的运算表</a:t>
            </a:r>
          </a:p>
        </p:txBody>
      </p:sp>
      <p:graphicFrame>
        <p:nvGraphicFramePr>
          <p:cNvPr id="4126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28621"/>
              </p:ext>
            </p:extLst>
          </p:nvPr>
        </p:nvGraphicFramePr>
        <p:xfrm>
          <a:off x="107504" y="1484784"/>
          <a:ext cx="8695728" cy="3726552"/>
        </p:xfrm>
        <a:graphic>
          <a:graphicData uri="http://schemas.openxmlformats.org/drawingml/2006/table">
            <a:tbl>
              <a:tblPr/>
              <a:tblGrid>
                <a:gridCol w="121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b="1" dirty="0">
                          <a:sym typeface="Symbol" panose="05050102010706020507" pitchFamily="18" charset="2"/>
                        </a:rPr>
                        <a:t>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(1)       (1 2)      (1 3)      (2 3)     (1 2 3)    (1 3 2)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2)       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(1 2 3)     (2 3)       (1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 (1 2)       (2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(1 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       (1 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      (2 3)      (1 2)     (1 3 2)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      (1 2 )      (1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64A8C-B184-42B2-B1B4-84628AA27FB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109" y="4943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06400" y="1429353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}),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∼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分别为对称差和绝对补运算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为全集）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∼ 的运算表</a:t>
            </a:r>
          </a:p>
        </p:txBody>
      </p:sp>
      <p:graphicFrame>
        <p:nvGraphicFramePr>
          <p:cNvPr id="295979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87660"/>
              </p:ext>
            </p:extLst>
          </p:nvPr>
        </p:nvGraphicFramePr>
        <p:xfrm>
          <a:off x="683568" y="3163382"/>
          <a:ext cx="7126287" cy="2672842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∼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3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a,b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4AF0A9-96F6-457C-A299-661E9523623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11" y="-6416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的子群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92" y="1412776"/>
            <a:ext cx="7920038" cy="483562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{(1), (1 2), (1 3), (2 3), (1 2 3), (1 3 2)}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生成子群有：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&lt;(1)&gt; = {(1)}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2)&gt; = {(1), (1 2)}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3)&gt; = {(1), (1 3)}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&lt;(2 3)&gt; = {(1), (2 3)}</a:t>
            </a:r>
          </a:p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 3)&gt; = {(1), (1 2 3), (1 3 2)}= &lt;(1 3 2)&gt;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217091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9.8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9.20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947A1-E50C-4C2E-BBFC-4C30099FE1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38288"/>
            <a:ext cx="7848600" cy="9350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运算表的实例（续）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82600" y="1417409"/>
            <a:ext cx="735965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0, 1, 2, 3, 4 },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加法与乘法        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29699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84521"/>
              </p:ext>
            </p:extLst>
          </p:nvPr>
        </p:nvGraphicFramePr>
        <p:xfrm>
          <a:off x="698500" y="2980228"/>
          <a:ext cx="7632700" cy="274320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0    1    2    3    4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indent="31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1    2    3    4    0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2    3    4    0    1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3    4    0    1    2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4    0    1    2    3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0    0    0    0    0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0    2    4    1    3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0    3    1    4    2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0    4    3    2    1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63B63E-E158-4724-9FBC-17FD04EAAD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00553"/>
            <a:ext cx="6192838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5536" y="1240567"/>
            <a:ext cx="829126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任意的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C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任意的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任意的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中的全体元素都是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幂等元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A04E7-0C81-41A2-ADFA-DF4EF8BCD6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11560" y="1196752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9080" name="Group 72"/>
          <p:cNvGraphicFramePr>
            <a:graphicFrameLocks noGrp="1"/>
          </p:cNvGraphicFramePr>
          <p:nvPr>
            <p:ph idx="1"/>
          </p:nvPr>
        </p:nvGraphicFramePr>
        <p:xfrm>
          <a:off x="683568" y="2060848"/>
          <a:ext cx="7200900" cy="4572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交换律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幂等律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 Q, 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00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相对补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对称差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8948E-1DBD-4497-A092-5C2B3CE1C3A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7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二元运算的性质（续）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27772" y="1196752"/>
            <a:ext cx="748982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两个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不同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运算对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分配律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都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并且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吸收律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73CE0-3B4C-4C58-A5B8-8DAA79AFB69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539552" y="947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1109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970960"/>
              </p:ext>
            </p:extLst>
          </p:nvPr>
        </p:nvGraphicFramePr>
        <p:xfrm>
          <a:off x="574531" y="2369077"/>
          <a:ext cx="7988300" cy="41148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分配律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吸收律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 Q, 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与交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与对称差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对  可分配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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对  不分配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63" name="Text Box 42"/>
          <p:cNvSpPr txBox="1">
            <a:spLocks noChangeArrowheads="1"/>
          </p:cNvSpPr>
          <p:nvPr/>
        </p:nvSpPr>
        <p:spPr bwMode="auto">
          <a:xfrm>
            <a:off x="600859" y="1355726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83456-F027-416D-B216-F60F69A078E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57200" y="1469231"/>
            <a:ext cx="785495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幺元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  设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上的二元运算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</a:rPr>
              <a:t>如果存在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都有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幺元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若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运算既是左幺元又是右幺元，则称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幺元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单位元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E2ADB-0BF9-41BF-BDBA-CAF11013117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01763"/>
            <a:ext cx="8229600" cy="48974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，乘法的幺元是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矩阵，乘法的幺元是单位阵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 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是非零实数集，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上的二元运算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对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中任意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有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运算不存在左幺元，存在无数个右幺元，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因此不存在幺元。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上的复合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运算，幺元是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/>
              <a:t>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59A56-640B-443B-A37B-C6771C94EFB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467544" y="3380768"/>
            <a:ext cx="8845704" cy="30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又有：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所以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将这个幺元记作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、假设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中的幺元，则有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惟一性得证。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23528" y="283643"/>
            <a:ext cx="698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2176" y="1376598"/>
            <a:ext cx="8147248" cy="174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 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 运算的左和右幺元，则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上关于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运算的惟一的幺元。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574C5-E3DC-4AD0-A783-EFA680E89B8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二元运算及其性质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51700"/>
            <a:ext cx="8229600" cy="525621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二元运算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>
                <a:solidFill>
                  <a:srgbClr val="333300"/>
                </a:solidFill>
              </a:rPr>
              <a:t>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一元运算定义及其实例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交换律、结合律、幂等律、消去律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分配律、吸收律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特异元素</a:t>
            </a:r>
          </a:p>
          <a:p>
            <a:pPr lvl="1"/>
            <a:r>
              <a:rPr lang="zh-CN" altLang="en-US" sz="2400" b="1" dirty="0"/>
              <a:t>单位元</a:t>
            </a:r>
          </a:p>
          <a:p>
            <a:pPr lvl="1"/>
            <a:r>
              <a:rPr lang="zh-CN" altLang="en-US" sz="2400" b="1" dirty="0"/>
              <a:t>零元</a:t>
            </a:r>
          </a:p>
          <a:p>
            <a:pPr lvl="1"/>
            <a:r>
              <a:rPr lang="zh-CN" altLang="en-US" sz="2400" b="1" dirty="0"/>
              <a:t>可逆元素及其逆元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693F5-1CD4-42DC-B4A1-47CFF46DD8D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67544" y="5445224"/>
            <a:ext cx="7989168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类似地可以证明关于零元的惟一性定理。</a:t>
            </a: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79891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零元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     设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上的二元运算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itchFamily="18" charset="0"/>
              </a:rPr>
              <a:t>如果存在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）∈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都有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l</a:t>
            </a:r>
            <a:r>
              <a:rPr lang="en-US" altLang="zh-CN" sz="2800" b="1" i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若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运算既是左零元又是右零元，则称</a:t>
            </a:r>
            <a:r>
              <a:rPr lang="en-US" altLang="zh-CN" sz="2800" b="1" i="1" dirty="0">
                <a:latin typeface="Times New Roman" pitchFamily="18" charset="0"/>
              </a:rPr>
              <a:t>θ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上关于运算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FFA0E-59D1-4775-AC03-7AFCDFB2E6B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584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77041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E8783-34A2-4019-BA3C-9E1C4AFEFB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7777163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可逆元素及其逆元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</a:rPr>
              <a:t>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中关于运算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的幺元。对于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，如果存在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）∈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使得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运算，若 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既是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的左逆元又是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的右逆元，则称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逆元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如果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的逆元存在，就称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可逆的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88200-1D50-4725-83A3-029F87FA278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04" y="1484784"/>
            <a:ext cx="8579296" cy="3886200"/>
          </a:xfrm>
        </p:spPr>
        <p:txBody>
          <a:bodyPr/>
          <a:lstStyle/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上加法运算，只有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有逆元，为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Z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上加法运算，任何整数都存在逆元，为其相反数；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上乘法，只有可逆矩阵存在逆元，为其逆矩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阵；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运算，只有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存在逆元，为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02A16-B8D5-479E-AD06-40F400160C1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4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95536" y="1343287"/>
            <a:ext cx="7921625" cy="51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可结合</a:t>
            </a:r>
            <a:r>
              <a:rPr lang="zh-CN" altLang="en-US" sz="2800" b="1" dirty="0">
                <a:latin typeface="Times New Roman" pitchFamily="18" charset="0"/>
              </a:rPr>
              <a:t>的二元运算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为该运算的幺元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对于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如果存在左逆元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</a:rPr>
              <a:t>和右逆元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的惟一的逆元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 由 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</a:rPr>
              <a:t>和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得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=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) = 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endParaRPr lang="en-US" altLang="zh-CN" sz="2800" b="1" baseline="-25000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假若 </a:t>
            </a:r>
            <a:r>
              <a:rPr lang="en-US" altLang="zh-CN" sz="2800" b="1" i="1" dirty="0" err="1">
                <a:latin typeface="Times New Roman" pitchFamily="18" charset="0"/>
              </a:rPr>
              <a:t>y’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也是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'= </a:t>
            </a:r>
            <a:r>
              <a:rPr lang="en-US" altLang="zh-CN" sz="2800" b="1" i="1" dirty="0">
                <a:latin typeface="Times New Roman" pitchFamily="18" charset="0"/>
              </a:rPr>
              <a:t>y’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y’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 = (</a:t>
            </a:r>
            <a:r>
              <a:rPr lang="en-US" altLang="zh-CN" sz="2800" b="1" i="1" dirty="0">
                <a:latin typeface="Times New Roman" pitchFamily="18" charset="0"/>
              </a:rPr>
              <a:t>y’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所以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惟一的逆元。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对于可结合的二元运算，可逆元素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只有惟一的逆元，记作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D867F-BA56-43D9-8878-B0EF33D27D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72991" y="1366837"/>
            <a:ext cx="8643937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以下运算的幺元，零元和逆元是：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）对于全集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的子集的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，零元是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，其余无逆元。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）对于有理数集合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的加法运算，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，没有零元，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x.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）在命题集合中，对于析取</a:t>
            </a:r>
            <a:r>
              <a:rPr lang="zh-CN" altLang="en-US" sz="2800" b="1" dirty="0">
                <a:latin typeface="Times New Roman" panose="02020603050405020304" pitchFamily="18" charset="0"/>
              </a:rPr>
              <a:t>∨运算，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幺元是矛盾式，零元是重言式，矛盾式的逆元为矛盾式。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95536" y="272726"/>
            <a:ext cx="3328155" cy="77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3601B-E4CF-4DFC-9DEF-8F1D6770771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7313"/>
            <a:ext cx="8064500" cy="11811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5253" name="Group 101"/>
          <p:cNvGraphicFramePr>
            <a:graphicFrameLocks noGrp="1"/>
          </p:cNvGraphicFramePr>
          <p:nvPr>
            <p:ph idx="1"/>
          </p:nvPr>
        </p:nvGraphicFramePr>
        <p:xfrm>
          <a:off x="250825" y="1628775"/>
          <a:ext cx="8642350" cy="438309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幺元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零元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逆元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的逆元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属于给定集合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≠0)</a:t>
                      </a:r>
                      <a:endParaRPr kumimoji="0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矩阵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逆元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阶单位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是可逆矩阵）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2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的逆元为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对称差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无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B48E4-05D0-4B3F-8E79-C0638639437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11560" y="1340768"/>
            <a:ext cx="77247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对于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给定的</a:t>
            </a:r>
            <a:r>
              <a:rPr lang="zh-CN" altLang="en-US" sz="2800" b="1" dirty="0">
                <a:latin typeface="Times New Roman" pitchFamily="18" charset="0"/>
              </a:rPr>
              <a:t>集合和二元运算，幺元、零元、逆元不同。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如果幺元和零元存在，一定是唯一的。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逆元是与集合中的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某个元素</a:t>
            </a:r>
            <a:r>
              <a:rPr lang="zh-CN" altLang="en-US" sz="2800" b="1" dirty="0">
                <a:latin typeface="Times New Roman" pitchFamily="18" charset="0"/>
              </a:rPr>
              <a:t>相关的，有的元素有逆元，有的元素没有逆元，不同的元素对应不同的逆元。</a:t>
            </a:r>
          </a:p>
          <a:p>
            <a:pPr eaLnBrk="1" hangingPunct="1">
              <a:defRPr/>
            </a:pPr>
            <a:endParaRPr lang="zh-CN" altLang="en-US" sz="28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注意：</a:t>
            </a:r>
            <a:r>
              <a:rPr lang="zh-CN" altLang="en-US" sz="2800" b="1" dirty="0">
                <a:latin typeface="Times New Roman" pitchFamily="18" charset="0"/>
              </a:rPr>
              <a:t>当 </a:t>
            </a:r>
            <a:r>
              <a:rPr lang="en-US" altLang="zh-CN" sz="2800" b="1" dirty="0">
                <a:latin typeface="Times New Roman" pitchFamily="18" charset="0"/>
              </a:rPr>
              <a:t>|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| = 1 </a:t>
            </a:r>
            <a:r>
              <a:rPr lang="zh-CN" altLang="en-US" sz="2800" b="1" dirty="0">
                <a:latin typeface="Times New Roman" pitchFamily="18" charset="0"/>
              </a:rPr>
              <a:t>时，这个元素既是幺元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单位元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b="1" dirty="0">
                <a:latin typeface="Times New Roman" pitchFamily="18" charset="0"/>
              </a:rPr>
              <a:t>              </a:t>
            </a:r>
            <a:r>
              <a:rPr lang="zh-CN" altLang="en-US" sz="2800" b="1" dirty="0">
                <a:latin typeface="Times New Roman" pitchFamily="18" charset="0"/>
              </a:rPr>
              <a:t>也是零元。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问题：</a:t>
            </a:r>
            <a:r>
              <a:rPr lang="zh-CN" altLang="en-US" sz="2800" b="1" dirty="0">
                <a:latin typeface="Times New Roman" pitchFamily="18" charset="0"/>
              </a:rPr>
              <a:t>当 </a:t>
            </a:r>
            <a:r>
              <a:rPr lang="en-US" altLang="zh-CN" sz="2800" b="1" dirty="0">
                <a:latin typeface="Times New Roman" pitchFamily="18" charset="0"/>
              </a:rPr>
              <a:t>|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| ≥ 2 </a:t>
            </a:r>
            <a:r>
              <a:rPr lang="zh-CN" altLang="en-US" sz="2800" b="1" dirty="0">
                <a:latin typeface="Times New Roman" pitchFamily="18" charset="0"/>
              </a:rPr>
              <a:t>时，零元有无左（右）逆元？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38817"/>
            <a:ext cx="18827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A7AA9-EFF6-4681-84A1-D495A6CE0B9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451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63811" y="3421788"/>
            <a:ext cx="77279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运算可交换，可结合。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79512" y="1383574"/>
            <a:ext cx="8064896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(1)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运算是否满足交换和结合律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说明理由。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运算的幺元、零元和所有可逆元。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6F7C54-5FE6-46F2-8F40-DF68458E70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755650" y="4437063"/>
            <a:ext cx="79200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                   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66586"/>
              </p:ext>
            </p:extLst>
          </p:nvPr>
        </p:nvGraphicFramePr>
        <p:xfrm>
          <a:off x="4427984" y="4941168"/>
          <a:ext cx="1584177" cy="58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4" imgW="952200" imgH="406080" progId="">
                  <p:embed/>
                </p:oleObj>
              </mc:Choice>
              <mc:Fallback>
                <p:oleObj name="公式" r:id="rId4" imgW="952200" imgH="406080" progId="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941168"/>
                        <a:ext cx="1584177" cy="587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4045"/>
              </p:ext>
            </p:extLst>
          </p:nvPr>
        </p:nvGraphicFramePr>
        <p:xfrm>
          <a:off x="3924300" y="5494338"/>
          <a:ext cx="1439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6" imgW="952200" imgH="406080" progId="">
                  <p:embed/>
                </p:oleObj>
              </mc:Choice>
              <mc:Fallback>
                <p:oleObj name="公式" r:id="rId6" imgW="952200" imgH="406080" progId="">
                  <p:embed/>
                  <p:pic>
                    <p:nvPicPr>
                      <p:cNvPr id="0" name="Picture 4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94338"/>
                        <a:ext cx="14397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565150" y="1293654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运算的幺元和零元分别为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，则对于任意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由于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运算可交换，所以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是幺元。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674688" y="2847817"/>
            <a:ext cx="7505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由于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</a:rPr>
              <a:t>运算可交换，所以 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</a:rPr>
              <a:t>1/2 </a:t>
            </a:r>
            <a:r>
              <a:rPr lang="zh-CN" altLang="en-US" sz="2800" b="1" dirty="0">
                <a:solidFill>
                  <a:schemeClr val="bg2"/>
                </a:solidFill>
              </a:rPr>
              <a:t>是零元。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9" grpId="0"/>
      <p:bldP spid="3102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D0095-3408-44EC-88A7-47F3F2E9610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205404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二元运算的定义及其实例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61156" y="1479830"/>
            <a:ext cx="81359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设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为集合，函数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称为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简称为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二元运算</a:t>
            </a:r>
            <a:r>
              <a:rPr lang="zh-CN" altLang="en-US" b="1" dirty="0">
                <a:latin typeface="Times New Roman" panose="02020603050405020304" pitchFamily="18" charset="0"/>
              </a:rPr>
              <a:t>。也称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对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封闭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2594" y="3733467"/>
            <a:ext cx="813593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要点：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保证参加运算的是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中任意两个元素；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运算的结果也是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中的一个元素。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EAF1C-9820-4EE2-B0F9-092080A5C6C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28" y="85339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sz="4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28" y="1307113"/>
            <a:ext cx="8736672" cy="5184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上二元运算，如果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那么称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运算满足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Z, Q, 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关于普通加法和乘法满足消去律。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关于矩阵加法满足消去律。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幂集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为素数时，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乘法满足消去律；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为合数时，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乘法不满足消去律。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F9F8F-7954-41B0-8A66-88700B4086C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3208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由运算表判别算律的一般方法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23" y="1436688"/>
            <a:ext cx="8466349" cy="5040312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：运算表关于主对角线对称。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：主对角线元素排列与表头顺序一致。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：所在的行与列中没有重复元素。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单位元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所在的行与列的元素排列都与表头一致。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：元素所在的行与列都由该元素自身构成。</a:t>
            </a:r>
          </a:p>
          <a:p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的可逆元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所在的第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，且第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，那么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个元素互逆。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：除了单位元、零元之外，要对所有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个元素的组合验证表示结合律的等式是否成立。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68A33C-FC3D-4D67-95E5-2F9FA6BA26E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61" y="147638"/>
            <a:ext cx="79914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67961" y="1429544"/>
            <a:ext cx="88841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说明那些运算是交换的、可结合的、幂等的。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求出运算的幺元、零元、所有可逆元素的逆元。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58" name="Group 62"/>
          <p:cNvGraphicFramePr>
            <a:graphicFrameLocks noGrp="1"/>
          </p:cNvGraphicFramePr>
          <p:nvPr>
            <p:ph idx="1"/>
          </p:nvPr>
        </p:nvGraphicFramePr>
        <p:xfrm>
          <a:off x="1116013" y="2636838"/>
          <a:ext cx="7345362" cy="1550813"/>
        </p:xfrm>
        <a:graphic>
          <a:graphicData uri="http://schemas.openxmlformats.org/drawingml/2006/table">
            <a:tbl>
              <a:tblPr/>
              <a:tblGrid>
                <a:gridCol w="53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5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Symbol" pitchFamily="18" charset="2"/>
                        </a:rPr>
                        <a:t>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27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337" name="Text Box 41"/>
          <p:cNvSpPr txBox="1">
            <a:spLocks noChangeArrowheads="1"/>
          </p:cNvSpPr>
          <p:nvPr/>
        </p:nvSpPr>
        <p:spPr bwMode="auto">
          <a:xfrm>
            <a:off x="468313" y="4365625"/>
            <a:ext cx="841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满足交换、结合律；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满足结合、幂等律；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356" name="Text Box 60"/>
          <p:cNvSpPr txBox="1">
            <a:spLocks noChangeArrowheads="1"/>
          </p:cNvSpPr>
          <p:nvPr/>
        </p:nvSpPr>
        <p:spPr bwMode="auto">
          <a:xfrm>
            <a:off x="395288" y="5300663"/>
            <a:ext cx="78057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没零元，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的幺元和零元都不存在，没有可逆元素。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，零元为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不可逆。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37" grpId="0" autoUpdateAnimBg="0"/>
      <p:bldP spid="3113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F27C8-596F-4A8B-A01E-E3274064437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737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例题分析（续）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1363663"/>
            <a:ext cx="79930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构造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上的二元运算* 使得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且*运算是幂等的、可交换的，给出关于*运算的一个运算表，说明它是否可结合，为什么？</a:t>
            </a: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592138" y="3290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36938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63430"/>
              </p:ext>
            </p:extLst>
          </p:nvPr>
        </p:nvGraphicFramePr>
        <p:xfrm>
          <a:off x="755650" y="3429000"/>
          <a:ext cx="2663825" cy="2293938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b   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1763713" y="4437063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6931" name="Text Box 35"/>
          <p:cNvSpPr txBox="1">
            <a:spLocks noChangeArrowheads="1"/>
          </p:cNvSpPr>
          <p:nvPr/>
        </p:nvSpPr>
        <p:spPr bwMode="auto">
          <a:xfrm>
            <a:off x="2843213" y="44370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1763713" y="50133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3" name="Text Box 37"/>
          <p:cNvSpPr txBox="1">
            <a:spLocks noChangeArrowheads="1"/>
          </p:cNvSpPr>
          <p:nvPr/>
        </p:nvSpPr>
        <p:spPr bwMode="auto">
          <a:xfrm>
            <a:off x="2843213" y="40052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auto">
          <a:xfrm>
            <a:off x="3851275" y="3141663"/>
            <a:ext cx="4916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根据幂等律和已知条件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得到运算表</a:t>
            </a: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3924300" y="414972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根据交换律得到新的运算表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3851275" y="4724400"/>
            <a:ext cx="482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方框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 可以填入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b, c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中任一选定的符号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完成运算表</a:t>
            </a:r>
          </a:p>
        </p:txBody>
      </p:sp>
      <p:sp>
        <p:nvSpPr>
          <p:cNvPr id="336937" name="Text Box 41"/>
          <p:cNvSpPr txBox="1">
            <a:spLocks noChangeArrowheads="1"/>
          </p:cNvSpPr>
          <p:nvPr/>
        </p:nvSpPr>
        <p:spPr bwMode="auto">
          <a:xfrm>
            <a:off x="539750" y="5876925"/>
            <a:ext cx="837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不结合，因为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/>
      <p:bldP spid="336931" grpId="0"/>
      <p:bldP spid="336932" grpId="0"/>
      <p:bldP spid="336933" grpId="0"/>
      <p:bldP spid="336934" grpId="0"/>
      <p:bldP spid="336935" grpId="0"/>
      <p:bldP spid="336936" grpId="0"/>
      <p:bldP spid="3369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8D8B2-14CE-42D4-A3EA-94C4453117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94616" y="1359656"/>
            <a:ext cx="8037824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上的二元运算*如下表，讨论*运算的可交换性，幂等性，结合性，是否有幺元，零元和逆元。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0520" name="Group 72"/>
          <p:cNvGraphicFramePr>
            <a:graphicFrameLocks noGrp="1"/>
          </p:cNvGraphicFramePr>
          <p:nvPr/>
        </p:nvGraphicFramePr>
        <p:xfrm>
          <a:off x="1043608" y="2924944"/>
          <a:ext cx="2879725" cy="1620837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96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8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2" name="矩形 1"/>
          <p:cNvSpPr>
            <a:spLocks noChangeArrowheads="1"/>
          </p:cNvSpPr>
          <p:nvPr/>
        </p:nvSpPr>
        <p:spPr bwMode="auto">
          <a:xfrm>
            <a:off x="494616" y="251262"/>
            <a:ext cx="33281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3568" y="4941168"/>
            <a:ext cx="7572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解：不满足交换性；不满足幂等性；不满足结合性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dirty="0"/>
              <a:t> 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；幺元为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；没有零元；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的逆元为</a:t>
            </a:r>
            <a:r>
              <a:rPr lang="en-US" altLang="zh-CN" sz="2800" b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67587" name="Rectangle 13"/>
          <p:cNvSpPr>
            <a:spLocks noChangeArrowheads="1"/>
          </p:cNvSpPr>
          <p:nvPr/>
        </p:nvSpPr>
        <p:spPr bwMode="auto">
          <a:xfrm>
            <a:off x="631825" y="1341438"/>
            <a:ext cx="5827713" cy="473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9.1   9.2   9.3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9.15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9.16 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9.17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EDCD2-C8F6-4B7F-A29C-F3F73B60717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462463"/>
          </a:xfrm>
        </p:spPr>
        <p:txBody>
          <a:bodyPr/>
          <a:lstStyle/>
          <a:p>
            <a:r>
              <a:rPr lang="zh-CN" altLang="en-US" sz="2800" b="1"/>
              <a:t>代数系统定义</a:t>
            </a:r>
          </a:p>
          <a:p>
            <a:r>
              <a:rPr lang="zh-CN" altLang="en-US" sz="2800" b="1"/>
              <a:t>子代数</a:t>
            </a:r>
          </a:p>
          <a:p>
            <a:r>
              <a:rPr lang="zh-CN" altLang="en-US" sz="2800" b="1"/>
              <a:t>积代数</a:t>
            </a:r>
          </a:p>
          <a:p>
            <a:r>
              <a:rPr lang="zh-CN" altLang="en-US" sz="2800" b="1"/>
              <a:t>同态映射的定义</a:t>
            </a:r>
          </a:p>
          <a:p>
            <a:r>
              <a:rPr lang="zh-CN" altLang="en-US" sz="2800" b="1"/>
              <a:t>同态映射的分类</a:t>
            </a:r>
          </a:p>
          <a:p>
            <a:pPr lvl="1"/>
            <a:r>
              <a:rPr lang="zh-CN" altLang="en-US" b="1"/>
              <a:t>单同态、满同态、同构</a:t>
            </a:r>
          </a:p>
          <a:p>
            <a:pPr lvl="1"/>
            <a:r>
              <a:rPr lang="zh-CN" altLang="en-US" b="1"/>
              <a:t>自同态</a:t>
            </a:r>
          </a:p>
          <a:p>
            <a:r>
              <a:rPr lang="zh-CN" altLang="en-US" sz="2800" b="1"/>
              <a:t>同态映射的性质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37B98-89C8-4F43-8144-C6CC4C29FAA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7" y="173768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代数系统定义与实例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06642" y="1357118"/>
            <a:ext cx="8256788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非空集合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个一元或二元运算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… 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组成的系统称为一个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,+,×&gt;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61C26CD-AF07-4556-AA83-E60501D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3933056"/>
            <a:ext cx="8174436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有的代数系统定义指定了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中的特殊元素，称为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特异元素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代数常数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例如二元运算的幺元。有时也将代数常数作为系统的成分。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,+,×,0,1&gt;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FA291-9AF0-4B74-B0AC-0E5E80AFBAE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686800" cy="44005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实矩阵的加法和乘法）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{0, 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 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的加法和乘法，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∪, ∩, ~&gt;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（∪和∩为并和交，</a:t>
            </a:r>
            <a:r>
              <a:rPr lang="en-US" altLang="zh-CN" sz="2800" b="1" dirty="0">
                <a:latin typeface="Times New Roman" panose="02020603050405020304" pitchFamily="18" charset="0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为绝对补）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EBA94-FE5B-461C-822D-15CF8B15F07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子代数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32594" y="1260475"/>
            <a:ext cx="8135937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600" b="1" dirty="0">
                <a:latin typeface="Times New Roman" pitchFamily="18" charset="0"/>
              </a:rPr>
              <a:t>   设</a:t>
            </a:r>
            <a:r>
              <a:rPr lang="en-US" altLang="zh-CN" sz="2600" b="1" i="1" dirty="0">
                <a:latin typeface="Times New Roman" pitchFamily="18" charset="0"/>
              </a:rPr>
              <a:t>V</a:t>
            </a:r>
            <a:r>
              <a:rPr lang="en-US" altLang="zh-CN" sz="2600" b="1" dirty="0">
                <a:latin typeface="Times New Roman" pitchFamily="18" charset="0"/>
              </a:rPr>
              <a:t>=&lt;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… ,  </a:t>
            </a:r>
            <a:r>
              <a:rPr lang="en-US" altLang="zh-CN" sz="2600" b="1" i="1" dirty="0" err="1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&gt;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是代数系统，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 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的非空子集 </a:t>
            </a:r>
            <a:r>
              <a:rPr lang="zh-CN" altLang="en-US" sz="2600" b="1" dirty="0">
                <a:latin typeface="Times New Roman" pitchFamily="18" charset="0"/>
              </a:rPr>
              <a:t>，如果 </a:t>
            </a:r>
            <a:r>
              <a:rPr lang="en-US" altLang="zh-CN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对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 , </a:t>
            </a:r>
            <a:r>
              <a:rPr lang="en-US" altLang="zh-CN" sz="2600" b="1" i="1" dirty="0" err="1"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封闭</a:t>
            </a:r>
            <a:r>
              <a:rPr lang="zh-CN" altLang="en-US" sz="2600" b="1" dirty="0">
                <a:latin typeface="Times New Roman" pitchFamily="18" charset="0"/>
              </a:rPr>
              <a:t>的，且 </a:t>
            </a:r>
            <a:r>
              <a:rPr lang="en-US" altLang="zh-CN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和 </a:t>
            </a:r>
            <a:r>
              <a:rPr lang="en-US" altLang="zh-CN" sz="2600" b="1" i="1" dirty="0">
                <a:latin typeface="Times New Roman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含有相同的代数常数</a:t>
            </a:r>
            <a:r>
              <a:rPr lang="zh-CN" altLang="en-US" sz="2600" b="1" dirty="0">
                <a:latin typeface="Times New Roman" pitchFamily="18" charset="0"/>
              </a:rPr>
              <a:t>，则称 </a:t>
            </a:r>
            <a:r>
              <a:rPr lang="en-US" altLang="zh-CN" sz="2600" b="1" dirty="0">
                <a:latin typeface="Times New Roman" pitchFamily="18" charset="0"/>
              </a:rPr>
              <a:t>&lt;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</a:t>
            </a:r>
            <a:r>
              <a:rPr lang="en-US" altLang="zh-CN" sz="2600" b="1" i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6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600" b="1" i="1" dirty="0" err="1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&gt; </a:t>
            </a:r>
            <a:r>
              <a:rPr lang="zh-CN" altLang="en-US" sz="2600" b="1" dirty="0">
                <a:latin typeface="Times New Roman" pitchFamily="18" charset="0"/>
              </a:rPr>
              <a:t>是 </a:t>
            </a:r>
            <a:r>
              <a:rPr lang="en-US" altLang="zh-CN" sz="2600" b="1" i="1" dirty="0">
                <a:latin typeface="Times New Roman" pitchFamily="18" charset="0"/>
              </a:rPr>
              <a:t>V </a:t>
            </a:r>
            <a:r>
              <a:rPr lang="zh-CN" altLang="en-US" sz="2600" b="1" dirty="0">
                <a:latin typeface="Times New Roman" pitchFamily="18" charset="0"/>
              </a:rPr>
              <a:t>的子代数系统，简称 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子代数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   </a:t>
            </a:r>
            <a:endParaRPr lang="en-US" altLang="zh-CN" sz="28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对＋封闭，而且都没有代数常项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。同样，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对＋封闭，而且都有相同的代数常项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0)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不是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1CC45CE-947E-49C5-94EF-AC717799B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6" y="5534284"/>
            <a:ext cx="8135937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对于任何代数系统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，其子代数一定存在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79F94-514A-4F29-9868-AA39E41F58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75" y="178507"/>
            <a:ext cx="8137525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二元运算的实例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007"/>
            <a:ext cx="8229600" cy="43100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N, 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x+y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上的二元运算：加法、减法、乘法。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非零实数集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乘法、除法。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上的所有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的集合：合成运算</a:t>
            </a:r>
            <a:r>
              <a:rPr lang="zh-CN" altLang="en-US" sz="2800" b="1" dirty="0">
                <a:solidFill>
                  <a:schemeClr val="bg2"/>
                </a:solidFill>
              </a:rPr>
              <a:t>∘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13EA8-8DC9-4BB1-B226-A208463DD7E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3" y="191087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关于子代数的术语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96093" y="1270587"/>
            <a:ext cx="842486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最大的子代数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本身。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代数常数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构成集合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，且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中所有运算封闭，则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就构成了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最小的子代数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最大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最小</a:t>
            </a:r>
            <a:r>
              <a:rPr lang="zh-CN" altLang="en-US" sz="2600" b="1" dirty="0">
                <a:latin typeface="Times New Roman" panose="02020603050405020304" pitchFamily="18" charset="0"/>
              </a:rPr>
              <a:t>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平凡的子代数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若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真子集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构成的子代数称为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真子代数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9EF110A-5337-4825-BB25-CA4469C3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09408"/>
            <a:ext cx="8424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为自然数，则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1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的平凡的子代数，其他的都是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的非平凡的真子代数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39C0E-3AD1-40DA-8A28-E47CD0E652F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433388" y="1340768"/>
            <a:ext cx="809905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为非负偶数集，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为非负奇数集，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的子代数？写出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&lt;N,+&gt;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的平凡子代数。</a:t>
            </a:r>
          </a:p>
        </p:txBody>
      </p:sp>
      <p:sp>
        <p:nvSpPr>
          <p:cNvPr id="82948" name="矩形 1"/>
          <p:cNvSpPr>
            <a:spLocks noChangeArrowheads="1"/>
          </p:cNvSpPr>
          <p:nvPr/>
        </p:nvSpPr>
        <p:spPr bwMode="auto">
          <a:xfrm>
            <a:off x="468313" y="333375"/>
            <a:ext cx="3296095" cy="7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zh-CN" altLang="en-US" sz="1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3039" y="2924175"/>
            <a:ext cx="77041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 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对加法运算封闭，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对加法运算不封闭，所以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最小子代数：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&lt;{0},+&gt;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最大子代数：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F560B-E83C-4D6D-9222-6022BE2D1F7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9844"/>
            <a:ext cx="8301037" cy="27152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zh-CN" altLang="en-US" sz="2800" dirty="0"/>
              <a:t>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是二元运算。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积代数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V = 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&gt;,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对 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有：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02492"/>
              </p:ext>
            </p:extLst>
          </p:nvPr>
        </p:nvGraphicFramePr>
        <p:xfrm>
          <a:off x="971600" y="5805264"/>
          <a:ext cx="6120680" cy="102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4" imgW="3340080" imgH="457200" progId="">
                  <p:embed/>
                </p:oleObj>
              </mc:Choice>
              <mc:Fallback>
                <p:oleObj name="公式" r:id="rId4" imgW="3340080" imgH="4572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805264"/>
                        <a:ext cx="6120680" cy="102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1748A140-E61F-4764-BEAF-E919D3B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38" y="4204787"/>
            <a:ext cx="8301037" cy="18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3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&gt;,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000" b="1" kern="0" dirty="0">
                <a:solidFill>
                  <a:schemeClr val="bg2"/>
                </a:solidFill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&lt;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000" b="1" kern="0" dirty="0">
                <a:solidFill>
                  <a:schemeClr val="bg2"/>
                </a:solidFill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=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+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rgbClr val="55884E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27D88-708D-4E52-B5B3-10BCFC01C44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6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积代数的性质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68" y="1377950"/>
            <a:ext cx="7848600" cy="5327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(1)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0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运算也是可交换的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可结合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运算也是可结合的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幂等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运算也是幂等的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(4)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</a:t>
            </a:r>
            <a:r>
              <a:rPr lang="zh-CN" altLang="en-US" sz="20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单位元</a:t>
            </a:r>
            <a:r>
              <a:rPr lang="zh-CN" alt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也具有单位元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(5)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零元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也具有零元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(6)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zh-CN" altLang="en-US" sz="24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逆元</a:t>
            </a:r>
            <a:r>
              <a:rPr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的逆元为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么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运算也具有逆元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EC3D1-5333-431A-943E-9A5A870635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466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同态映射的定义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3850" y="1289223"/>
            <a:ext cx="8280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032125"/>
            <a:ext cx="60483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7944" y="306896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A369D-DC1F-4B11-85C4-AD4EA12A405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title"/>
          </p:nvPr>
        </p:nvSpPr>
        <p:spPr>
          <a:xfrm>
            <a:off x="435860" y="116632"/>
            <a:ext cx="79914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更广泛的同态映射定义</a:t>
            </a:r>
          </a:p>
        </p:txBody>
      </p:sp>
      <p:sp>
        <p:nvSpPr>
          <p:cNvPr id="87044" name="Text Box 6"/>
          <p:cNvSpPr txBox="1">
            <a:spLocks noChangeArrowheads="1"/>
          </p:cNvSpPr>
          <p:nvPr/>
        </p:nvSpPr>
        <p:spPr bwMode="auto">
          <a:xfrm>
            <a:off x="457428" y="1366190"/>
            <a:ext cx="8137525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∙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◊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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EA9E52F-9A37-4025-BBDB-128084D8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64" y="3645024"/>
            <a:ext cx="81375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∙ 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 ◊,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b="1" dirty="0"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∆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是一元运算，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)◊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∆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6F0D7-2F87-4C75-8B7F-F883B49C3DC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95536" y="612775"/>
            <a:ext cx="8064896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DC5A1-EF19-49C0-8E42-393B7FFE446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673" y="13969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特殊同态映射的分类</a:t>
            </a: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376673" y="1273726"/>
            <a:ext cx="8305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的同态，则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同态映射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，也称代数系统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同构于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，它到自身的同态称为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类似地可以定义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自同构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7183062" y="285293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3851920" y="393305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1CA35-3058-462C-80FD-BCAEC368E12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>
          <a:xfrm>
            <a:off x="521837" y="231577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553751" y="1349945"/>
            <a:ext cx="8802691" cy="41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，有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0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零同态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自同构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除此之外其他的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都是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92E21-A5DA-42E2-A427-4C58DB76C8E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令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的同态映射，因为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不难看出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是单同态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E8E0E-6032-4212-AB42-8C542116D30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85725"/>
            <a:ext cx="8229600" cy="11112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二元运算的实例（续）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1520" y="1412875"/>
            <a:ext cx="7848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表示所有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实矩阵的集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合，即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矩阵加法和乘法都是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∩,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42723"/>
              </p:ext>
            </p:extLst>
          </p:nvPr>
        </p:nvGraphicFramePr>
        <p:xfrm>
          <a:off x="1187450" y="2560638"/>
          <a:ext cx="70580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4" imgW="4292280" imgH="990360" progId="">
                  <p:embed/>
                </p:oleObj>
              </mc:Choice>
              <mc:Fallback>
                <p:oleObj name="公式" r:id="rId4" imgW="4292280" imgH="990360" progId="">
                  <p:embed/>
                  <p:pic>
                    <p:nvPicPr>
                      <p:cNvPr id="0" name="Picture 2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0638"/>
                        <a:ext cx="705802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1D37A-CBAD-440A-BBF8-D871570696D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27187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01511" y="1412776"/>
            <a:ext cx="8064127" cy="41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8B457-CE3A-4326-8E26-99775C12F39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3219"/>
            <a:ext cx="7993063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308258" y="1292555"/>
            <a:ext cx="8135937" cy="21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*,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表示乘法运算。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判断下面哪些函数是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的自同态？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   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(4)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 (5)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(6)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08258" y="3564464"/>
            <a:ext cx="79200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, (5), (6)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不是自同态。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| =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|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1/(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1/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8978D-E898-4511-847D-E23E77A052F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6" y="99538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3188246"/>
            <a:ext cx="8675688" cy="26638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zh-CN" altLang="en-US" sz="2800" b="1" dirty="0">
                <a:latin typeface="Times New Roman" panose="02020603050405020304" pitchFamily="18" charset="0"/>
              </a:rPr>
              <a:t>   用反证法。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假设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的同构，那么有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((1)(-1))=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x=-1,y=-1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，又有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，这与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的单射性矛盾。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432594" y="1340768"/>
            <a:ext cx="80645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*, ·&gt;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为有理数集合，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{0}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32B82-93BC-44E3-891E-E0E7325B358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350037" y="1340768"/>
            <a:ext cx="8568952" cy="387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：设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&gt;</a:t>
            </a:r>
            <a:r>
              <a:rPr lang="zh-CN" altLang="en-US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如果满足：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23528" y="333375"/>
            <a:ext cx="763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具有代数常数的同态映射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53603-B010-48AB-85ED-098B9E7E774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36954"/>
            <a:ext cx="8135937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8431"/>
            <a:ext cx="8229600" cy="4679950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zh-CN" altLang="en-US" b="1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=&lt;Z,+,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n-1},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Z→Z</a:t>
            </a:r>
            <a:r>
              <a:rPr lang="en-US" altLang="zh-CN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b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同时，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4502F-C722-45DF-A04C-E0C2971361A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同态映射保持运算的算律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80400" cy="50403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∗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上的二元运算，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’,∗’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上对应的二元运算，如果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是同态，那么：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可交换的（可结合、幂等的），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运算也是可交换的（可结合、幂等的）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可分配的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运算对∗’运算也是可分配的；若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可吸收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和∗’运算也是可吸收的。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BD7C33-9861-4519-8CD3-093C9D43B4A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435975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运算的零元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，若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逆元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1001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同态映射保持运算的特异元素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80B84-3085-49AD-91B1-6673FE73DDD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01" y="116632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同态映射的性质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327501" y="1412776"/>
            <a:ext cx="81324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上述性质仅在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满同态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时成立，如果不是满同态，那么相关性质在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同态像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中成立。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同态映射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不一定能保持消去律成立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例如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,&gt;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的同态，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)=(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)mod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中满足消去律，但是当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合数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中不满足消去律。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EC690-77E2-4C60-8061-8BF4E375E02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7704138" cy="3046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66CC"/>
                </a:solidFill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</a:rPr>
              <a:t>同构是一个重要的概念，由上题可以说明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不同形式</a:t>
            </a:r>
            <a:r>
              <a:rPr lang="zh-CN" altLang="en-US" b="1" dirty="0">
                <a:solidFill>
                  <a:srgbClr val="C00000"/>
                </a:solidFill>
              </a:rPr>
              <a:t>的代数系统，如果它们之间存在同构，可以抽象地将它们看为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本质上是一样</a:t>
            </a:r>
            <a:r>
              <a:rPr lang="zh-CN" altLang="en-US" b="1" dirty="0">
                <a:solidFill>
                  <a:srgbClr val="C00000"/>
                </a:solidFill>
              </a:rPr>
              <a:t>的代数系统，不同 之处只是所使用的符号不一样。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0A66A6-262F-47AB-AEDE-8708C341C45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468313" y="1397001"/>
            <a:ext cx="7991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={0,1,2,3},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＊和</a:t>
            </a:r>
            <a:r>
              <a:rPr lang="en-US" altLang="zh-CN" sz="2800" b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运算的定义如下表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)=0,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)=1,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)=2,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)=3,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</a:rPr>
              <a:t>o&gt;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2125" name="Group 109"/>
          <p:cNvGraphicFramePr>
            <a:graphicFrameLocks noGrp="1"/>
          </p:cNvGraphicFramePr>
          <p:nvPr/>
        </p:nvGraphicFramePr>
        <p:xfrm>
          <a:off x="755650" y="3284538"/>
          <a:ext cx="3240088" cy="259080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    c    d    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    d    a   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d    a    b    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2108" name="Group 92"/>
          <p:cNvGraphicFramePr>
            <a:graphicFrameLocks noGrp="1"/>
          </p:cNvGraphicFramePr>
          <p:nvPr/>
        </p:nvGraphicFramePr>
        <p:xfrm>
          <a:off x="4284663" y="3284538"/>
          <a:ext cx="3240087" cy="2590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1    2    3    0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2    3    0    1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3    0    1    2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64" name="矩形 5"/>
          <p:cNvSpPr>
            <a:spLocks noChangeArrowheads="1"/>
          </p:cNvSpPr>
          <p:nvPr/>
        </p:nvSpPr>
        <p:spPr bwMode="auto">
          <a:xfrm>
            <a:off x="468313" y="333375"/>
            <a:ext cx="3296095" cy="7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zh-CN" altLang="en-US" sz="1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9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ED870-C01E-4E40-9BD2-85B14AA241D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3528" y="260648"/>
            <a:ext cx="7777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3387"/>
            <a:ext cx="7777162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{1,2,…10},</a:t>
            </a:r>
            <a:r>
              <a:rPr lang="zh-CN" altLang="en-US" sz="2800" b="1" dirty="0">
                <a:latin typeface="Times New Roman" panose="02020603050405020304" pitchFamily="18" charset="0"/>
              </a:rPr>
              <a:t>问下面定义的运算∗是否为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gcd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的最大公约数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=lcm(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的最小公倍数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大于等于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的最小整数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(5)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zh-CN" altLang="en-US" sz="2800" b="1" dirty="0">
                <a:latin typeface="Times New Roman" panose="02020603050405020304" pitchFamily="18" charset="0"/>
              </a:rPr>
              <a:t>质数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的个数，其中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答案：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(5)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04248" y="6153569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C1473-7900-4CCE-AA75-91E9D939221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grpSp>
        <p:nvGrpSpPr>
          <p:cNvPr id="105475" name="Group 26"/>
          <p:cNvGrpSpPr>
            <a:grpSpLocks/>
          </p:cNvGrpSpPr>
          <p:nvPr/>
        </p:nvGrpSpPr>
        <p:grpSpPr bwMode="auto">
          <a:xfrm>
            <a:off x="467423" y="3284984"/>
            <a:ext cx="6204345" cy="2367189"/>
            <a:chOff x="521" y="1911"/>
            <a:chExt cx="4239" cy="1903"/>
          </a:xfrm>
        </p:grpSpPr>
        <p:graphicFrame>
          <p:nvGraphicFramePr>
            <p:cNvPr id="105492" name="Object 9"/>
            <p:cNvGraphicFramePr>
              <a:graphicFrameLocks noChangeAspect="1"/>
            </p:cNvGraphicFramePr>
            <p:nvPr/>
          </p:nvGraphicFramePr>
          <p:xfrm>
            <a:off x="536" y="1911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公式" r:id="rId4" imgW="1422400" imgH="228600" progId="">
                    <p:embed/>
                  </p:oleObj>
                </mc:Choice>
                <mc:Fallback>
                  <p:oleObj name="公式" r:id="rId4" imgW="1422400" imgH="228600" progId="">
                    <p:embed/>
                    <p:pic>
                      <p:nvPicPr>
                        <p:cNvPr id="10549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1911"/>
                          <a:ext cx="175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3" name="Object 10"/>
            <p:cNvGraphicFramePr>
              <a:graphicFrameLocks noChangeAspect="1"/>
            </p:cNvGraphicFramePr>
            <p:nvPr/>
          </p:nvGraphicFramePr>
          <p:xfrm>
            <a:off x="532" y="2232"/>
            <a:ext cx="176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公式" r:id="rId6" imgW="1435100" imgH="228600" progId="">
                    <p:embed/>
                  </p:oleObj>
                </mc:Choice>
                <mc:Fallback>
                  <p:oleObj name="公式" r:id="rId6" imgW="1435100" imgH="228600" progId="">
                    <p:embed/>
                    <p:pic>
                      <p:nvPicPr>
                        <p:cNvPr id="10549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2232"/>
                          <a:ext cx="176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4" name="Object 11"/>
            <p:cNvGraphicFramePr>
              <a:graphicFrameLocks noChangeAspect="1"/>
            </p:cNvGraphicFramePr>
            <p:nvPr/>
          </p:nvGraphicFramePr>
          <p:xfrm>
            <a:off x="539" y="2551"/>
            <a:ext cx="1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公式" r:id="rId8" imgW="1447800" imgH="228600" progId="">
                    <p:embed/>
                  </p:oleObj>
                </mc:Choice>
                <mc:Fallback>
                  <p:oleObj name="公式" r:id="rId8" imgW="1447800" imgH="228600" progId="">
                    <p:embed/>
                    <p:pic>
                      <p:nvPicPr>
                        <p:cNvPr id="10549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551"/>
                          <a:ext cx="178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5" name="Object 12"/>
            <p:cNvGraphicFramePr>
              <a:graphicFrameLocks noChangeAspect="1"/>
            </p:cNvGraphicFramePr>
            <p:nvPr/>
          </p:nvGraphicFramePr>
          <p:xfrm>
            <a:off x="521" y="2883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公式" r:id="rId10" imgW="1422400" imgH="228600" progId="">
                    <p:embed/>
                  </p:oleObj>
                </mc:Choice>
                <mc:Fallback>
                  <p:oleObj name="公式" r:id="rId10" imgW="1422400" imgH="228600" progId="">
                    <p:embed/>
                    <p:pic>
                      <p:nvPicPr>
                        <p:cNvPr id="1054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883"/>
                          <a:ext cx="175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6" name="Object 13"/>
            <p:cNvGraphicFramePr>
              <a:graphicFrameLocks noChangeAspect="1"/>
            </p:cNvGraphicFramePr>
            <p:nvPr/>
          </p:nvGraphicFramePr>
          <p:xfrm>
            <a:off x="564" y="3206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公式" r:id="rId12" imgW="1422400" imgH="228600" progId="">
                    <p:embed/>
                  </p:oleObj>
                </mc:Choice>
                <mc:Fallback>
                  <p:oleObj name="公式" r:id="rId12" imgW="1422400" imgH="228600" progId="">
                    <p:embed/>
                    <p:pic>
                      <p:nvPicPr>
                        <p:cNvPr id="10549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206"/>
                          <a:ext cx="175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7" name="Object 14"/>
            <p:cNvGraphicFramePr>
              <a:graphicFrameLocks noChangeAspect="1"/>
            </p:cNvGraphicFramePr>
            <p:nvPr/>
          </p:nvGraphicFramePr>
          <p:xfrm>
            <a:off x="552" y="3533"/>
            <a:ext cx="17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公式" r:id="rId14" imgW="1447800" imgH="228600" progId="">
                    <p:embed/>
                  </p:oleObj>
                </mc:Choice>
                <mc:Fallback>
                  <p:oleObj name="公式" r:id="rId14" imgW="1447800" imgH="228600" progId="">
                    <p:embed/>
                    <p:pic>
                      <p:nvPicPr>
                        <p:cNvPr id="10549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33"/>
                          <a:ext cx="178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2" name="Object 19"/>
            <p:cNvGraphicFramePr>
              <a:graphicFrameLocks noChangeAspect="1"/>
            </p:cNvGraphicFramePr>
            <p:nvPr/>
          </p:nvGraphicFramePr>
          <p:xfrm>
            <a:off x="2730" y="1934"/>
            <a:ext cx="19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公式" r:id="rId16" imgW="1600200" imgH="228600" progId="">
                    <p:embed/>
                  </p:oleObj>
                </mc:Choice>
                <mc:Fallback>
                  <p:oleObj name="公式" r:id="rId16" imgW="1600200" imgH="228600" progId="">
                    <p:embed/>
                    <p:pic>
                      <p:nvPicPr>
                        <p:cNvPr id="10550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934"/>
                          <a:ext cx="197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3" name="Object 20"/>
            <p:cNvGraphicFramePr>
              <a:graphicFrameLocks noChangeAspect="1"/>
            </p:cNvGraphicFramePr>
            <p:nvPr/>
          </p:nvGraphicFramePr>
          <p:xfrm>
            <a:off x="2734" y="221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公式" r:id="rId18" imgW="1612900" imgH="228600" progId="">
                    <p:embed/>
                  </p:oleObj>
                </mc:Choice>
                <mc:Fallback>
                  <p:oleObj name="公式" r:id="rId18" imgW="1612900" imgH="228600" progId="">
                    <p:embed/>
                    <p:pic>
                      <p:nvPicPr>
                        <p:cNvPr id="10550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21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21"/>
            <p:cNvGraphicFramePr>
              <a:graphicFrameLocks noChangeAspect="1"/>
            </p:cNvGraphicFramePr>
            <p:nvPr/>
          </p:nvGraphicFramePr>
          <p:xfrm>
            <a:off x="2751" y="252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公式" r:id="rId20" imgW="1625600" imgH="228600" progId="">
                    <p:embed/>
                  </p:oleObj>
                </mc:Choice>
                <mc:Fallback>
                  <p:oleObj name="公式" r:id="rId20" imgW="1625600" imgH="228600" progId="">
                    <p:embed/>
                    <p:pic>
                      <p:nvPicPr>
                        <p:cNvPr id="10550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252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5" name="Object 22"/>
            <p:cNvGraphicFramePr>
              <a:graphicFrameLocks noChangeAspect="1"/>
            </p:cNvGraphicFramePr>
            <p:nvPr/>
          </p:nvGraphicFramePr>
          <p:xfrm>
            <a:off x="2744" y="288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22" imgW="1612900" imgH="228600" progId="">
                    <p:embed/>
                  </p:oleObj>
                </mc:Choice>
                <mc:Fallback>
                  <p:oleObj name="公式" r:id="rId22" imgW="1612900" imgH="228600" progId="">
                    <p:embed/>
                    <p:pic>
                      <p:nvPicPr>
                        <p:cNvPr id="10550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88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6" name="Object 23"/>
            <p:cNvGraphicFramePr>
              <a:graphicFrameLocks noChangeAspect="1"/>
            </p:cNvGraphicFramePr>
            <p:nvPr/>
          </p:nvGraphicFramePr>
          <p:xfrm>
            <a:off x="2755" y="320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公式" r:id="rId24" imgW="1625600" imgH="228600" progId="">
                    <p:embed/>
                  </p:oleObj>
                </mc:Choice>
                <mc:Fallback>
                  <p:oleObj name="公式" r:id="rId24" imgW="1625600" imgH="228600" progId="">
                    <p:embed/>
                    <p:pic>
                      <p:nvPicPr>
                        <p:cNvPr id="10550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0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7" name="Object 24"/>
            <p:cNvGraphicFramePr>
              <a:graphicFrameLocks noChangeAspect="1"/>
            </p:cNvGraphicFramePr>
            <p:nvPr/>
          </p:nvGraphicFramePr>
          <p:xfrm>
            <a:off x="2710" y="3507"/>
            <a:ext cx="205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26" imgW="1663700" imgH="228600" progId="">
                    <p:embed/>
                  </p:oleObj>
                </mc:Choice>
                <mc:Fallback>
                  <p:oleObj name="公式" r:id="rId26" imgW="1663700" imgH="228600" progId="">
                    <p:embed/>
                    <p:pic>
                      <p:nvPicPr>
                        <p:cNvPr id="10550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3507"/>
                          <a:ext cx="205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6" name="Text Box 25"/>
          <p:cNvSpPr txBox="1">
            <a:spLocks noChangeArrowheads="1"/>
          </p:cNvSpPr>
          <p:nvPr/>
        </p:nvSpPr>
        <p:spPr bwMode="auto">
          <a:xfrm>
            <a:off x="467423" y="5826134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</a:rPr>
              <a:t>o&gt;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同态。</a:t>
            </a:r>
          </a:p>
        </p:txBody>
      </p:sp>
      <p:sp>
        <p:nvSpPr>
          <p:cNvPr id="105477" name="矩形 1"/>
          <p:cNvSpPr>
            <a:spLocks noChangeArrowheads="1"/>
          </p:cNvSpPr>
          <p:nvPr/>
        </p:nvSpPr>
        <p:spPr bwMode="auto">
          <a:xfrm>
            <a:off x="179512" y="1274851"/>
            <a:ext cx="82089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解：因为两个运算都满足对称性，因此只需验证一半的数据。又因为第一个二元运算的幺元是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，第二个二元运算的幺元是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，已知</a:t>
            </a:r>
            <a:r>
              <a:rPr lang="en-US" altLang="zh-CN" sz="2800" b="1" dirty="0">
                <a:latin typeface="Times New Roman" panose="02020603050405020304" pitchFamily="18" charset="0"/>
              </a:rPr>
              <a:t>f(a)=0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，因此，只需要验证以下</a:t>
            </a: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组数据：</a:t>
            </a:r>
            <a:endParaRPr lang="zh-CN" altLang="en-US" sz="2800" dirty="0"/>
          </a:p>
        </p:txBody>
      </p:sp>
      <p:sp>
        <p:nvSpPr>
          <p:cNvPr id="105482" name="文本框 29"/>
          <p:cNvSpPr txBox="1">
            <a:spLocks noChangeArrowheads="1"/>
          </p:cNvSpPr>
          <p:nvPr/>
        </p:nvSpPr>
        <p:spPr bwMode="auto">
          <a:xfrm>
            <a:off x="3195894" y="3182274"/>
            <a:ext cx="39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105483" name="文本框 30"/>
          <p:cNvSpPr txBox="1">
            <a:spLocks noChangeArrowheads="1"/>
          </p:cNvSpPr>
          <p:nvPr/>
        </p:nvSpPr>
        <p:spPr bwMode="auto">
          <a:xfrm>
            <a:off x="3197481" y="3544470"/>
            <a:ext cx="393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105484" name="文本框 31"/>
          <p:cNvSpPr txBox="1">
            <a:spLocks noChangeArrowheads="1"/>
          </p:cNvSpPr>
          <p:nvPr/>
        </p:nvSpPr>
        <p:spPr bwMode="auto">
          <a:xfrm>
            <a:off x="3211374" y="3950627"/>
            <a:ext cx="39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105485" name="文本框 32"/>
          <p:cNvSpPr txBox="1">
            <a:spLocks noChangeArrowheads="1"/>
          </p:cNvSpPr>
          <p:nvPr/>
        </p:nvSpPr>
        <p:spPr bwMode="auto">
          <a:xfrm>
            <a:off x="3229557" y="4350201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105486" name="文本框 33"/>
          <p:cNvSpPr txBox="1">
            <a:spLocks noChangeArrowheads="1"/>
          </p:cNvSpPr>
          <p:nvPr/>
        </p:nvSpPr>
        <p:spPr bwMode="auto">
          <a:xfrm>
            <a:off x="3246152" y="4754541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105487" name="文本框 34"/>
          <p:cNvSpPr txBox="1">
            <a:spLocks noChangeArrowheads="1"/>
          </p:cNvSpPr>
          <p:nvPr/>
        </p:nvSpPr>
        <p:spPr bwMode="auto">
          <a:xfrm>
            <a:off x="3246152" y="5160469"/>
            <a:ext cx="395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6867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36ADB-8CBD-4A7D-B43C-E40F4E60646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569913" y="1412875"/>
            <a:ext cx="7489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因为：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: A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显然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宋体" panose="02010600030101010101" pitchFamily="2" charset="-122"/>
              </a:rPr>
              <a:t>是双射函数。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07524" name="Text Box 25"/>
          <p:cNvSpPr txBox="1">
            <a:spLocks noChangeArrowheads="1"/>
          </p:cNvSpPr>
          <p:nvPr/>
        </p:nvSpPr>
        <p:spPr bwMode="auto">
          <a:xfrm>
            <a:off x="569913" y="2709863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＊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o&gt;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3478262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121859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473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9.13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9.27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A7C6D-699C-4BA9-8846-B68FD3B7DC6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12546"/>
            <a:ext cx="8208962" cy="79181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几个典型的代数系统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73" y="1485327"/>
            <a:ext cx="8229600" cy="3886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zh-CN" altLang="en-US" b="1"/>
              <a:t> 半群与群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D58AA0-B3A6-485E-BED7-1DDACF96AD4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336054"/>
            <a:ext cx="6983412" cy="4895850"/>
          </a:xfrm>
        </p:spPr>
        <p:txBody>
          <a:bodyPr/>
          <a:lstStyle/>
          <a:p>
            <a:r>
              <a:rPr lang="zh-CN" altLang="en-US" b="1" dirty="0"/>
              <a:t>半群与独异点</a:t>
            </a:r>
          </a:p>
          <a:p>
            <a:pPr lvl="1"/>
            <a:r>
              <a:rPr lang="zh-CN" altLang="en-US" sz="2400" b="1" dirty="0"/>
              <a:t>半群定义与性质</a:t>
            </a:r>
          </a:p>
          <a:p>
            <a:pPr lvl="1"/>
            <a:r>
              <a:rPr lang="zh-CN" altLang="en-US" sz="2400" b="1" dirty="0"/>
              <a:t>交换半群与独异点</a:t>
            </a:r>
          </a:p>
          <a:p>
            <a:pPr lvl="1"/>
            <a:r>
              <a:rPr lang="zh-CN" altLang="en-US" sz="2400" b="1" dirty="0"/>
              <a:t>半群与独异点的子代数和积代数</a:t>
            </a:r>
          </a:p>
          <a:p>
            <a:pPr lvl="1"/>
            <a:r>
              <a:rPr lang="zh-CN" altLang="en-US" sz="2400" b="1" dirty="0"/>
              <a:t>半群与独异点的同态</a:t>
            </a:r>
          </a:p>
          <a:p>
            <a:r>
              <a:rPr lang="zh-CN" altLang="en-US" b="1" dirty="0"/>
              <a:t>群</a:t>
            </a:r>
          </a:p>
          <a:p>
            <a:pPr lvl="1"/>
            <a:r>
              <a:rPr lang="zh-CN" altLang="en-US" sz="2400" b="1" dirty="0"/>
              <a:t>群的定义与性质</a:t>
            </a:r>
          </a:p>
          <a:p>
            <a:pPr lvl="1"/>
            <a:r>
              <a:rPr lang="zh-CN" altLang="en-US" sz="2400" b="1" dirty="0"/>
              <a:t>子群与群的直积</a:t>
            </a:r>
          </a:p>
          <a:p>
            <a:pPr lvl="1"/>
            <a:r>
              <a:rPr lang="zh-CN" altLang="en-US" sz="2400" b="1" dirty="0"/>
              <a:t>循环群</a:t>
            </a:r>
          </a:p>
          <a:p>
            <a:pPr lvl="1"/>
            <a:r>
              <a:rPr lang="zh-CN" altLang="en-US" sz="2400" b="1" dirty="0"/>
              <a:t>置换群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6351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半群与群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98638-E1C3-40BE-8CAC-CB1CA366038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6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半群的定义与实例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492896"/>
            <a:ext cx="9216702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都是半群，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）设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群，其中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={0,1, …,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为非零实数集合，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运算定义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如下：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115171-4446-41C9-BFC9-E09DBD6AD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371600"/>
            <a:ext cx="8210550" cy="13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kern="0" dirty="0"/>
              <a:t>o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是代数系统，</a:t>
            </a:r>
            <a:r>
              <a:rPr lang="en-US" altLang="zh-CN" sz="2000" b="1" kern="0" dirty="0">
                <a:sym typeface="Symbol" panose="05050102010706020507" pitchFamily="18" charset="2"/>
              </a:rPr>
              <a:t>o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为二元运算，如果 </a:t>
            </a:r>
            <a:r>
              <a:rPr lang="zh-CN" altLang="en-US" sz="2000" b="1" kern="0" dirty="0">
                <a:sym typeface="Symbol" panose="05050102010706020507" pitchFamily="18" charset="2"/>
              </a:rPr>
              <a:t></a:t>
            </a:r>
            <a:r>
              <a:rPr lang="zh-CN" altLang="en-US" sz="2800" b="1" kern="0" dirty="0">
                <a:sym typeface="Symbol" panose="05050102010706020507" pitchFamily="18" charset="2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的，则称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DB1FD-774D-44B0-ACB6-FF1071DA422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990" y="128951"/>
            <a:ext cx="8207375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元素的幂运算性质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63687"/>
            <a:ext cx="7561262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元素的幂运算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V=&lt;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为半群，对任意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（证明方法：数学归纳法）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E7D0E-9B7F-40DB-9E8D-4EE9EA90D16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723" y="72835"/>
            <a:ext cx="81359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特殊的半群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723" y="1363536"/>
            <a:ext cx="8353425" cy="4608512"/>
          </a:xfrm>
        </p:spPr>
        <p:txBody>
          <a:bodyPr/>
          <a:lstStyle/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</a:t>
            </a:r>
          </a:p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的，则称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可交换半群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0713" indent="-620713">
              <a:lnSpc>
                <a:spcPct val="13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是关于 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运算的幺元，则称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含幺半群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，也叫做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的，则称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可交换独异点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独异点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 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C2EBB-B81C-4987-9C14-0EB39B735BD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-1587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独异点的幂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48" y="1484784"/>
            <a:ext cx="7775575" cy="417671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独异点的幂运算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     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12016-8A82-4648-8B56-FC0796AFE0F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038" y="-9967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交换半群和独异点的实例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08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都是交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换半群，也是独异点，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都是独异点，其中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分别表示矩阵加法和矩阵乘法。加法构成交换半群，乘法不是交换半群。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(3) 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,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为交换半群和独异点，其中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(4)&lt;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为交换半群与独异点，其中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 {0, 1,  …, 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(5)&lt;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3399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为独异点，不是交换半群，其中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036EC-C65B-4B1D-B85F-96831841EDC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17" y="163124"/>
            <a:ext cx="7920037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一元运算的定义与实例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417" y="1323975"/>
            <a:ext cx="8225384" cy="106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 设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为集合，函数  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→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称为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上的一元运算，简称为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一元运算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313" y="2546031"/>
            <a:ext cx="8225384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Z, 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求相反数</a:t>
            </a: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非零有理数集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，非零实数集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求倒数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复数集合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C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求共轭复数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全集为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求绝对补运算 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~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 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上所有双射函数的集合，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求反函数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) (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≥2 )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上，求转置矩阵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3FEA0-15AD-40BF-9CAE-592892A2D27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半群与独异点的子代数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01037" cy="3815754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半群的子代数称为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，独异点的子代数称为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D60093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判断方法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的子半群当且仅当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运算封闭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为独异点，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T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的子独异点当且仅当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运算封闭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，且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4000" y="5292000"/>
            <a:ext cx="830103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实例：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&lt;Z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,+&gt;, &lt;N,+&gt;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&lt;Z,+&gt;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的子半群，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&lt;N,+,0&gt;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&lt;Z,+,0&gt;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的子独异点，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&lt;Z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,+,0&gt;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&lt;Z,+,0&gt;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的子独异点。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7B062-0BBA-4DDD-9639-2D9BDAF22D3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799147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二元运算⊙定义为： 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a+b+ab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为可交换独异点。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&lt;S, </a:t>
            </a:r>
            <a:r>
              <a:rPr lang="en-US" altLang="zh-CN" sz="2800" b="1" dirty="0"/>
              <a:t>∗</a:t>
            </a:r>
            <a:r>
              <a:rPr lang="en-US" altLang="zh-CN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为可交换独异点，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的子独异点。</a:t>
            </a:r>
          </a:p>
        </p:txBody>
      </p:sp>
      <p:sp>
        <p:nvSpPr>
          <p:cNvPr id="140292" name="矩形 3"/>
          <p:cNvSpPr>
            <a:spLocks noChangeArrowheads="1"/>
          </p:cNvSpPr>
          <p:nvPr/>
        </p:nvSpPr>
        <p:spPr bwMode="auto">
          <a:xfrm>
            <a:off x="428625" y="285750"/>
            <a:ext cx="32976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课堂练习</a:t>
            </a:r>
            <a:r>
              <a:rPr lang="en-US" altLang="zh-CN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9</a:t>
            </a: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0FD83-E12D-417C-8D33-5C34E304E5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Text Box 4"/>
          <p:cNvSpPr txBox="1">
            <a:spLocks noChangeArrowheads="1"/>
          </p:cNvSpPr>
          <p:nvPr/>
        </p:nvSpPr>
        <p:spPr bwMode="auto">
          <a:xfrm>
            <a:off x="571500" y="1285875"/>
            <a:ext cx="8176964" cy="505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、证明：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b,c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R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c=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a+b+ab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+c+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a+b+ab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                =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a+b+c+ab+ac+bc+abc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sz="2400" b="1" dirty="0">
                <a:latin typeface="Times New Roman" panose="02020603050405020304" pitchFamily="18" charset="0"/>
              </a:rPr>
              <a:t>⊙(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</a:rPr>
              <a:t>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=a+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b+c+bc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)+a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b+c+bc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                =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a+b+c+ab+ac+bc+abc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所以⊙运算是可结合的。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因为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a+b+ab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⊙a</a:t>
            </a:r>
            <a:r>
              <a:rPr lang="en-US" altLang="zh-CN" sz="2400" b="1" dirty="0">
                <a:latin typeface="Times New Roman" panose="02020603050405020304" pitchFamily="18" charset="0"/>
              </a:rPr>
              <a:t>,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</a:rPr>
              <a:t>⊙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运算是可交换的。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,⊙&gt;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的幺元，则有：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a+e+ae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= a, </a:t>
            </a:r>
            <a:r>
              <a:rPr lang="zh-CN" altLang="en-US" sz="2400" b="1" dirty="0">
                <a:latin typeface="Times New Roman" panose="02020603050405020304" pitchFamily="18" charset="0"/>
              </a:rPr>
              <a:t>解得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= 0,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由于⊙运算可交换，可结合，包含幺元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,⊙&gt;</a:t>
            </a:r>
            <a:r>
              <a:rPr lang="zh-CN" altLang="en-US" sz="24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是可交换独异点。</a:t>
            </a:r>
          </a:p>
        </p:txBody>
      </p:sp>
      <p:sp>
        <p:nvSpPr>
          <p:cNvPr id="142340" name="矩形 3"/>
          <p:cNvSpPr>
            <a:spLocks noChangeArrowheads="1"/>
          </p:cNvSpPr>
          <p:nvPr/>
        </p:nvSpPr>
        <p:spPr bwMode="auto">
          <a:xfrm>
            <a:off x="557244" y="260648"/>
            <a:ext cx="1316386" cy="7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B053-4A76-47EB-944C-53504AF680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42938" y="1357313"/>
            <a:ext cx="748823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、证明：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因为对于幺元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T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b=b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由于∗运算是可交换的，得：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对∗运算是封闭的。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 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的子独异点。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C9968-FE52-4111-A3BA-262C5078960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57" y="-3016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半群与独异点的积代数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10373450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,∗&gt;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或独异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运算如下：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= &lt;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</a:rPr>
              <a:t>,&lt;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也是独异点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称为独异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654BDD-9E58-43D4-8C5C-61B7E193B8F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半群和独异点的同态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08816"/>
            <a:ext cx="8281987" cy="48974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2DAB-8BBD-49D9-BC9E-BE2AC8A7AF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群的定义与性质</a:t>
            </a:r>
          </a:p>
        </p:txBody>
      </p:sp>
      <p:sp>
        <p:nvSpPr>
          <p:cNvPr id="150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535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/>
              <a:t>与实例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群中的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术语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有限群、无限群与群的阶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Abel</a:t>
            </a:r>
            <a:r>
              <a:rPr lang="zh-CN" altLang="en-US" sz="2400" b="1" dirty="0"/>
              <a:t>群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群中元素的幂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元素的阶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幂运算规则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群方程的解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消去律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群的运算表的排列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F91C8-9670-458F-B77D-8EB24F6EBD6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98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群的定义与实例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850" y="1371601"/>
            <a:ext cx="8481629" cy="1553344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幺元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，并且对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的任何元素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848162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群的实例</a:t>
            </a: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 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,+&gt;,&lt;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,+&gt;,&lt;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是群；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,+&gt;,&lt;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,+&gt;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不是群。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(2) 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800" b="1" i="1" u="none" strike="noStrike" kern="0" cap="none" spc="0" normalizeH="0" baseline="-2500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),+&gt;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是群，而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800" b="1" i="1" u="none" strike="noStrike" kern="0" cap="none" spc="0" normalizeH="0" baseline="-2500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不是群。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(3) 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是群，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为对称差运算。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(4) 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是群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={ 0,1, …,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为模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000" y="5832000"/>
            <a:ext cx="66247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注：若群的元素个数大于</a:t>
            </a:r>
            <a:r>
              <a:rPr lang="en-US" altLang="zh-CN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，则群中不含零元；</a:t>
            </a:r>
            <a:endParaRPr lang="en-US" altLang="zh-CN" sz="24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群除了幺元外，不含其他幂等元。</a:t>
            </a:r>
            <a:endParaRPr lang="zh-CN" altLang="en-US" sz="24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A2E60-4F57-4244-964B-B79F32ED016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3603" name="Text Box 4"/>
          <p:cNvSpPr txBox="1">
            <a:spLocks noChangeArrowheads="1"/>
          </p:cNvSpPr>
          <p:nvPr/>
        </p:nvSpPr>
        <p:spPr bwMode="auto">
          <a:xfrm>
            <a:off x="395536" y="1333068"/>
            <a:ext cx="74295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/>
              <a:t>∗</a:t>
            </a:r>
            <a:r>
              <a:rPr lang="en-US" altLang="en-US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是否是半群、独异点、群？如果是独异点或群，指出它们的幺元。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∗</a:t>
            </a:r>
            <a:r>
              <a:rPr lang="en-US" altLang="en-US" sz="1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3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21661"/>
              </p:ext>
            </p:extLst>
          </p:nvPr>
        </p:nvGraphicFramePr>
        <p:xfrm>
          <a:off x="1332211" y="3383810"/>
          <a:ext cx="4968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4" imgW="2209800" imgH="241300" progId="">
                  <p:embed/>
                </p:oleObj>
              </mc:Choice>
              <mc:Fallback>
                <p:oleObj name="公式" r:id="rId4" imgW="2209800" imgH="241300" progId="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11" y="3383810"/>
                        <a:ext cx="49688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33974"/>
              </p:ext>
            </p:extLst>
          </p:nvPr>
        </p:nvGraphicFramePr>
        <p:xfrm>
          <a:off x="1296492" y="4041514"/>
          <a:ext cx="50403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6" imgW="2374900" imgH="469900" progId="">
                  <p:embed/>
                </p:oleObj>
              </mc:Choice>
              <mc:Fallback>
                <p:oleObj name="公式" r:id="rId6" imgW="2374900" imgH="469900" progId="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92" y="4041514"/>
                        <a:ext cx="5040312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24744866-DAFE-48BD-B50E-9358E07A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5" y="231046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34188" y="62833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DFFBD-C4BB-4742-B251-C50B392D6EC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428625" y="1285875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，但不是每个元素都有逆元，故是独异点。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，不是每个元素都有逆元，故是独异点。</a:t>
            </a:r>
          </a:p>
        </p:txBody>
      </p:sp>
      <p:graphicFrame>
        <p:nvGraphicFramePr>
          <p:cNvPr id="155652" name="Object 5"/>
          <p:cNvGraphicFramePr>
            <a:graphicFrameLocks noChangeAspect="1"/>
          </p:cNvGraphicFramePr>
          <p:nvPr/>
        </p:nvGraphicFramePr>
        <p:xfrm>
          <a:off x="500063" y="3143250"/>
          <a:ext cx="82105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4" imgW="3556000" imgH="952500" progId="">
                  <p:embed/>
                </p:oleObj>
              </mc:Choice>
              <mc:Fallback>
                <p:oleObj name="公式" r:id="rId4" imgW="3556000" imgH="952500" progId="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43250"/>
                        <a:ext cx="8210550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6"/>
          <p:cNvGraphicFramePr>
            <a:graphicFrameLocks noChangeAspect="1"/>
          </p:cNvGraphicFramePr>
          <p:nvPr/>
        </p:nvGraphicFramePr>
        <p:xfrm>
          <a:off x="500063" y="5357813"/>
          <a:ext cx="7400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6" imgW="3327400" imgH="469900" progId="">
                  <p:embed/>
                </p:oleObj>
              </mc:Choice>
              <mc:Fallback>
                <p:oleObj name="公式" r:id="rId6" imgW="3327400" imgH="469900" progId="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357813"/>
                        <a:ext cx="7400925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矩形 5"/>
          <p:cNvSpPr>
            <a:spLocks noChangeArrowheads="1"/>
          </p:cNvSpPr>
          <p:nvPr/>
        </p:nvSpPr>
        <p:spPr bwMode="auto">
          <a:xfrm>
            <a:off x="571500" y="357188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5A017-A508-4525-B6BB-47B6C14A4D9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775" y="125839"/>
            <a:ext cx="78486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775" y="1425788"/>
            <a:ext cx="79200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算符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, ∗, · 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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等符号表示二元或一元运算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</a:rPr>
              <a:t>对二元运算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，如果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与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运算得到 </a:t>
            </a:r>
            <a:r>
              <a:rPr lang="en-US" altLang="zh-CN" sz="2800" b="1" i="1" dirty="0">
                <a:latin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</a:rPr>
              <a:t>，记为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</a:rPr>
              <a:t>；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</a:rPr>
              <a:t>对一元运算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的运算结果记为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   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（注意：在同一问题中不同的运算使用不同的算符）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表示二元或一元运算的方法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公式法、 运算表法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9F539-BCDE-4E59-8A63-C2F2E0A6A98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323" y="80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Klein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四元群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7848600" cy="122396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上的运算由下表给出，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Klein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四元群</a:t>
            </a:r>
            <a:endParaRPr lang="zh-CN" altLang="en-US" sz="28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9992" name="Group 24"/>
          <p:cNvGraphicFramePr>
            <a:graphicFrameLocks noGrp="1"/>
          </p:cNvGraphicFramePr>
          <p:nvPr>
            <p:ph sz="half" idx="2"/>
          </p:nvPr>
        </p:nvGraphicFramePr>
        <p:xfrm>
          <a:off x="684213" y="3068638"/>
          <a:ext cx="2952750" cy="276542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e    a    b    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e    a    b 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 b    a    e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688" name="Text Box 25"/>
          <p:cNvSpPr txBox="1">
            <a:spLocks noChangeArrowheads="1"/>
          </p:cNvSpPr>
          <p:nvPr/>
        </p:nvSpPr>
        <p:spPr bwMode="auto">
          <a:xfrm>
            <a:off x="4191000" y="2349500"/>
            <a:ext cx="4608513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运算表特征：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/>
              <a:t>的幺元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对称性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运算可交换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主对角线元素都是幺元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每个元素是自己的逆元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/>
              <a:t>中任两个元素运算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都等于第三个元素</a:t>
            </a:r>
            <a:r>
              <a:rPr lang="en-US" altLang="zh-CN" sz="2800" b="1" dirty="0"/>
              <a:t>.</a:t>
            </a:r>
            <a:r>
              <a:rPr lang="en-US" altLang="zh-CN" sz="2400" b="1" dirty="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F222E-A3CD-46D4-9619-AFC0D202AF3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22" y="-1499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</a:t>
            </a:r>
          </a:p>
        </p:txBody>
      </p:sp>
      <p:sp>
        <p:nvSpPr>
          <p:cNvPr id="158724" name="Text Box 5"/>
          <p:cNvSpPr txBox="1">
            <a:spLocks noChangeArrowheads="1"/>
          </p:cNvSpPr>
          <p:nvPr/>
        </p:nvSpPr>
        <p:spPr bwMode="auto">
          <a:xfrm>
            <a:off x="540747" y="1356610"/>
            <a:ext cx="81359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</a:t>
            </a:r>
            <a:r>
              <a:rPr lang="zh-CN" altLang="en-US" b="1" dirty="0">
                <a:latin typeface="Times New Roman" panose="02020603050405020304" pitchFamily="18" charset="0"/>
              </a:rPr>
              <a:t>，则称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有限群</a:t>
            </a:r>
            <a:r>
              <a:rPr lang="zh-CN" altLang="en-US" b="1" dirty="0">
                <a:latin typeface="Times New Roman" panose="02020603050405020304" pitchFamily="18" charset="0"/>
              </a:rPr>
              <a:t>，否则称为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基数</a:t>
            </a:r>
            <a:r>
              <a:rPr lang="zh-CN" altLang="en-US" b="1" dirty="0">
                <a:latin typeface="Times New Roman" panose="02020603050405020304" pitchFamily="18" charset="0"/>
              </a:rPr>
              <a:t>（元素个数）称为群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b="1" dirty="0">
                <a:latin typeface="Times New Roman" panose="02020603050405020304" pitchFamily="18" charset="0"/>
              </a:rPr>
              <a:t>，有限群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的阶记作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中的二元运算是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zh-CN" altLang="en-US" b="1" dirty="0">
                <a:latin typeface="Times New Roman" panose="02020603050405020304" pitchFamily="18" charset="0"/>
              </a:rPr>
              <a:t>的，则称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交换群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或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阿贝尔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(Abel)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D62A0-7D9F-45A3-9A24-8079E775424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715" y="-881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715" y="1302186"/>
            <a:ext cx="8362950" cy="44719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是无限群。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是有限群，也是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阶群。 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四元群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 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上述群都是交换群。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≥2)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实可逆矩阵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集合关于矩阵乘法构成的群是非交换群。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E557B7-7AE8-4E4E-9D7F-3B34372179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>
          <a:xfrm>
            <a:off x="421481" y="-7372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539552" y="4436599"/>
            <a:ext cx="84248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中有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1=0   </a:t>
            </a:r>
            <a:endParaRPr lang="en-US" altLang="zh-CN" sz="2800" b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中有   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=((-2)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=2+2+2=6      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421481" y="1408383"/>
            <a:ext cx="7854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定义为：</a:t>
            </a:r>
            <a:endParaRPr lang="zh-CN" altLang="en-US" sz="1800" dirty="0"/>
          </a:p>
        </p:txBody>
      </p:sp>
      <p:graphicFrame>
        <p:nvGraphicFramePr>
          <p:cNvPr id="162822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070300"/>
              </p:ext>
            </p:extLst>
          </p:nvPr>
        </p:nvGraphicFramePr>
        <p:xfrm>
          <a:off x="1165185" y="2276872"/>
          <a:ext cx="6742192" cy="179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4" imgW="2768400" imgH="736560" progId="">
                  <p:embed/>
                </p:oleObj>
              </mc:Choice>
              <mc:Fallback>
                <p:oleObj name="公式" r:id="rId4" imgW="2768400" imgH="736560" progId="">
                  <p:embed/>
                  <p:pic>
                    <p:nvPicPr>
                      <p:cNvPr id="0" name="Picture 2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85" y="2276872"/>
                        <a:ext cx="6742192" cy="1794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8131D-8F78-4B0E-988D-5ECFB15010E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564" y="1284288"/>
            <a:ext cx="7848600" cy="2447925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，使得等式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成立的最小正整数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。若不存在这样的正整数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84564" y="3511550"/>
            <a:ext cx="8759436" cy="222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实例：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阶元。 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阶元，其它整数的阶都不存在。</a:t>
            </a:r>
            <a:endParaRPr lang="en-US" altLang="zh-CN" sz="32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70F9B-04F6-4E08-B0E2-D2D753E0437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467544" y="265565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11</a:t>
            </a: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3212976"/>
            <a:ext cx="83186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=({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 {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}=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|0|=1, |1|=5, |2|=5, |3|=5, |4|=5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EB1A583-1FA2-46B9-A449-3A4E510BE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82681"/>
            <a:ext cx="7429500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、在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 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中，求各元素的阶。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B48E4-05D0-4B3F-8E79-C0638639437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11560" y="1340768"/>
            <a:ext cx="77247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在任何群中，幺元的阶都是</a:t>
            </a:r>
            <a:r>
              <a:rPr lang="en-US" altLang="zh-CN" sz="2800" b="1" dirty="0">
                <a:latin typeface="Times New Roman" pitchFamily="18" charset="0"/>
              </a:rPr>
              <a:t>1 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群中任何一个元素与它的 逆具有相同的阶。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在有限群</a:t>
            </a:r>
            <a:r>
              <a:rPr lang="en-US" altLang="zh-CN" sz="2800" b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中，任何一个元素的阶至多是</a:t>
            </a:r>
            <a:r>
              <a:rPr lang="en-US" altLang="zh-CN" sz="2800" b="1" dirty="0">
                <a:latin typeface="Times New Roman" pitchFamily="18" charset="0"/>
              </a:rPr>
              <a:t>|G|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在有限群中，元素的阶一定是群的阶的因子。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38817"/>
            <a:ext cx="18827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小结：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A1509-2200-46FB-93CD-2A6A317F816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-96877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幂运算规则</a:t>
            </a:r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auto">
          <a:xfrm>
            <a:off x="395536" y="1340768"/>
            <a:ext cx="7705725" cy="309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中的幂运算满足：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(2) 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b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(3) 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(4) 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nm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3348B0-C618-44CB-AB27-5E92AF31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653136"/>
            <a:ext cx="77057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运算，当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交换群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时，才有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39460"/>
              </p:ext>
            </p:extLst>
          </p:nvPr>
        </p:nvGraphicFramePr>
        <p:xfrm>
          <a:off x="1331640" y="2780928"/>
          <a:ext cx="5976938" cy="63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4" imgW="2120900" imgH="241300" progId="">
                  <p:embed/>
                </p:oleObj>
              </mc:Choice>
              <mc:Fallback>
                <p:oleObj name="公式" r:id="rId4" imgW="2120900" imgH="24130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5976938" cy="6356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9F6B9-4915-48E6-9355-01DDFE60B61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55600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群方程存在唯一解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55600" y="1430155"/>
            <a:ext cx="79406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为群，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，方程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和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ya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在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中有解且仅有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惟一解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  <a:br>
              <a:rPr lang="en-US" altLang="zh-CN" sz="2800" b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的解。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ya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的唯一解。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3399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({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}),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，其中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为对称差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群方程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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的解为：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，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</a:t>
            </a:r>
            <a:endParaRPr lang="en-US" altLang="zh-CN" sz="28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A9DE9-E124-45A4-852F-57E2A927F5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7921625" cy="280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适合消去律，即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阶群，令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7199" y="4221088"/>
            <a:ext cx="7921625" cy="22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由群中运算的封闭性有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即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。必有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使得：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由消去律得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9889D-B20D-4D3B-9C01-B2A11FAF420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7544" y="2340722"/>
            <a:ext cx="8856984" cy="26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为实数集合，如下定义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算 ∗：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那么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∗ 4 = 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0.5 ∗ (-3) = 0.5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949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58088" cy="9159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1484784"/>
            <a:ext cx="8856984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公式法：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0EBB6F-FBE8-47D9-A756-4D52F2CFDF2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7" y="80267"/>
            <a:ext cx="8229600" cy="10410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运算表排列规则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1445665"/>
            <a:ext cx="8135937" cy="2087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设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有限群</a:t>
            </a:r>
            <a:r>
              <a:rPr lang="zh-CN" altLang="en-US" sz="2800" b="1" dirty="0"/>
              <a:t>，则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/>
              <a:t>的运算表中每行每列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都是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中元素的一个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置换</a:t>
            </a:r>
            <a:r>
              <a:rPr lang="zh-CN" altLang="en-US" sz="2800" b="1" dirty="0"/>
              <a:t>，且不同的行（或列）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的置换都不相同。</a:t>
            </a:r>
            <a:endParaRPr lang="en-US" altLang="zh-CN" sz="2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必要条件</a:t>
            </a:r>
            <a:r>
              <a:rPr lang="zh-CN" altLang="en-US" sz="2800" b="1" dirty="0"/>
              <a:t>，用于判断一个运算表不是群。</a:t>
            </a:r>
            <a:endParaRPr lang="en-US" altLang="zh-CN" sz="2800" b="1" dirty="0"/>
          </a:p>
        </p:txBody>
      </p:sp>
      <p:graphicFrame>
        <p:nvGraphicFramePr>
          <p:cNvPr id="350295" name="Group 87"/>
          <p:cNvGraphicFramePr>
            <a:graphicFrameLocks noGrp="1"/>
          </p:cNvGraphicFramePr>
          <p:nvPr>
            <p:ph sz="quarter" idx="2"/>
          </p:nvPr>
        </p:nvGraphicFramePr>
        <p:xfrm>
          <a:off x="1428750" y="3857625"/>
          <a:ext cx="2374900" cy="2230484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  d   b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  b   a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296" name="Group 88"/>
          <p:cNvGraphicFramePr>
            <a:graphicFrameLocks noGrp="1"/>
          </p:cNvGraphicFramePr>
          <p:nvPr>
            <p:ph sz="quarter" idx="3"/>
          </p:nvPr>
        </p:nvGraphicFramePr>
        <p:xfrm>
          <a:off x="4286250" y="3857625"/>
          <a:ext cx="2376488" cy="2230484"/>
        </p:xfrm>
        <a:graphic>
          <a:graphicData uri="http://schemas.openxmlformats.org/drawingml/2006/table">
            <a:tbl>
              <a:tblPr/>
              <a:tblGrid>
                <a:gridCol w="63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  d   a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  a   b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B8F7D-4273-4FC4-9662-2F15C9675F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子群的定义</a:t>
            </a:r>
          </a:p>
        </p:txBody>
      </p:sp>
      <p:sp>
        <p:nvSpPr>
          <p:cNvPr id="177156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0137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中的运算构成群，则称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的子群，且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真子群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7157" name="Text Box 6"/>
          <p:cNvSpPr txBox="1">
            <a:spLocks noChangeArrowheads="1"/>
          </p:cNvSpPr>
          <p:nvPr/>
        </p:nvSpPr>
        <p:spPr bwMode="auto">
          <a:xfrm>
            <a:off x="611188" y="3500438"/>
            <a:ext cx="765333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是自然数）是整数加群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的子群。当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的真子群。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说明：对任何群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都存在子群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的子群，称为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平凡子群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9A14B5-99B5-4769-A27E-40B5414D360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子群判定定理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7" y="1445093"/>
            <a:ext cx="7991475" cy="38877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判定定理：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的子群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当且仅当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的子群的步骤：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通过给出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9FD47-5F6E-4D17-93D5-988FC2B60B9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6" y="3501008"/>
            <a:ext cx="7993062" cy="4824412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首先由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=a ∈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</a:rPr>
              <a:t>，可知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≠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5000"/>
              </a:lnSpc>
              <a:buNone/>
              <a:defRPr/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任取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latin typeface="Times New Roman" pitchFamily="18" charset="0"/>
              </a:rPr>
              <a:t>∈&lt;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</a:rPr>
              <a:t>，则</a:t>
            </a:r>
            <a:br>
              <a:rPr lang="zh-CN" altLang="en-US" sz="2800" b="1" dirty="0">
                <a:latin typeface="Times New Roman" pitchFamily="18" charset="0"/>
              </a:rPr>
            </a:br>
            <a:r>
              <a:rPr lang="zh-CN" altLang="en-US" sz="2800" b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baseline="300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itchFamily="18" charset="0"/>
              </a:rPr>
              <a:t>l</a:t>
            </a:r>
            <a:r>
              <a:rPr lang="en-US" altLang="zh-CN" sz="2800" b="1" i="1" baseline="30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30000" dirty="0" err="1">
                <a:latin typeface="Times New Roman" pitchFamily="18" charset="0"/>
              </a:rPr>
              <a:t>m</a:t>
            </a:r>
            <a:r>
              <a:rPr lang="en-US" altLang="zh-CN" sz="2800" b="1" baseline="300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∈&lt;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根据判定定理可知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&gt;≤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en-US" altLang="zh-CN" b="1" dirty="0">
                <a:latin typeface="Times New Roman" pitchFamily="18" charset="0"/>
              </a:rPr>
              <a:t>    </a:t>
            </a:r>
            <a:endParaRPr lang="en-US" altLang="zh-CN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64B211-CF34-429A-A353-A116ADA1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7" y="1371600"/>
            <a:ext cx="7993062" cy="194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生成子群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</a:rPr>
              <a:t>       </a:t>
            </a:r>
            <a:r>
              <a:rPr lang="zh-CN" altLang="en-US" sz="2800" b="1" kern="0" dirty="0">
                <a:latin typeface="Times New Roman" pitchFamily="18" charset="0"/>
              </a:rPr>
              <a:t>设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为群，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，令</a:t>
            </a:r>
            <a:r>
              <a:rPr lang="zh-CN" altLang="en-US" sz="2800" b="1" i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H </a:t>
            </a:r>
            <a:r>
              <a:rPr lang="en-US" altLang="zh-CN" sz="2800" b="1" kern="0" dirty="0">
                <a:latin typeface="Times New Roman" pitchFamily="18" charset="0"/>
              </a:rPr>
              <a:t>= {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i="1" kern="0" baseline="30000" dirty="0">
                <a:latin typeface="Times New Roman" pitchFamily="18" charset="0"/>
              </a:rPr>
              <a:t>k </a:t>
            </a:r>
            <a:r>
              <a:rPr lang="en-US" altLang="zh-CN" sz="2800" b="1" kern="0" dirty="0">
                <a:latin typeface="Times New Roman" pitchFamily="18" charset="0"/>
              </a:rPr>
              <a:t>| </a:t>
            </a:r>
            <a:r>
              <a:rPr lang="en-US" altLang="zh-CN" sz="2800" b="1" i="1" kern="0" dirty="0" err="1">
                <a:latin typeface="Times New Roman" pitchFamily="18" charset="0"/>
              </a:rPr>
              <a:t>k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Z</a:t>
            </a:r>
            <a:r>
              <a:rPr lang="en-US" altLang="zh-CN" sz="2800" b="1" i="1" kern="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Times New Roman" pitchFamily="18" charset="0"/>
              </a:rPr>
              <a:t>}</a:t>
            </a:r>
            <a:r>
              <a:rPr lang="zh-CN" altLang="en-US" sz="2800" b="1" kern="0" dirty="0">
                <a:latin typeface="Times New Roman" pitchFamily="18" charset="0"/>
              </a:rPr>
              <a:t>，则 </a:t>
            </a:r>
            <a:r>
              <a:rPr lang="en-US" altLang="zh-CN" sz="2800" b="1" i="1" kern="0" dirty="0">
                <a:latin typeface="Times New Roman" pitchFamily="18" charset="0"/>
              </a:rPr>
              <a:t>H </a:t>
            </a:r>
            <a:r>
              <a:rPr lang="zh-CN" altLang="en-US" sz="2800" b="1" kern="0" dirty="0">
                <a:latin typeface="Times New Roman" pitchFamily="18" charset="0"/>
              </a:rPr>
              <a:t>是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的子群，称为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由 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生成的子群，记作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&gt;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959C1-AD53-417F-BC1A-2E41F6DBC61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1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408" y="1487931"/>
            <a:ext cx="8539383" cy="4310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(1)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2Z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模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0, 2, 4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(3) 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四元群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的所有生成子群是：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3A4D7-4649-451B-8F8A-02D8594E606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9" y="1414463"/>
            <a:ext cx="8291513" cy="143847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群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的中心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设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为群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C </a:t>
            </a:r>
            <a:r>
              <a:rPr lang="en-US" altLang="zh-CN" sz="2800" b="1" dirty="0">
                <a:latin typeface="Times New Roman" pitchFamily="18" charset="0"/>
              </a:rPr>
              <a:t>= {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</a:rPr>
              <a:t>|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ax</a:t>
            </a:r>
            <a:r>
              <a:rPr lang="en-US" altLang="zh-CN" sz="2800" b="1" dirty="0"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</a:rPr>
              <a:t>xa</a:t>
            </a:r>
            <a:r>
              <a:rPr lang="en-US" altLang="zh-CN" sz="2800" b="1" dirty="0">
                <a:latin typeface="Times New Roman" pitchFamily="18" charset="0"/>
              </a:rPr>
              <a:t>)}</a:t>
            </a:r>
            <a:r>
              <a:rPr lang="zh-CN" altLang="en-US" sz="2800" b="1" dirty="0">
                <a:latin typeface="Times New Roman" pitchFamily="18" charset="0"/>
              </a:rPr>
              <a:t>，则 </a:t>
            </a:r>
            <a:r>
              <a:rPr lang="en-US" altLang="zh-CN" sz="2800" b="1" i="1" dirty="0">
                <a:latin typeface="Times New Roman" pitchFamily="18" charset="0"/>
              </a:rPr>
              <a:t>C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子群</a:t>
            </a:r>
            <a:r>
              <a:rPr lang="zh-CN" altLang="en-US" sz="2800" b="1" dirty="0">
                <a:latin typeface="Times New Roman" pitchFamily="18" charset="0"/>
              </a:rPr>
              <a:t>，称为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中心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altLang="zh-CN" sz="2400" b="1" dirty="0">
                <a:latin typeface="Times New Roman" pitchFamily="18" charset="0"/>
              </a:rPr>
            </a:b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28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重要子群（续）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39C92C-53AE-45D7-ADFE-B33D01C3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12976"/>
            <a:ext cx="86042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证</a:t>
            </a:r>
            <a:r>
              <a:rPr lang="en-US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i="1" kern="0" dirty="0" err="1">
                <a:latin typeface="Times New Roman" pitchFamily="18" charset="0"/>
              </a:rPr>
              <a:t>e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，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是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的非空子集。</a:t>
            </a:r>
            <a:endParaRPr lang="en-US" altLang="zh-CN" sz="2800" b="1" kern="0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任取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 err="1">
                <a:latin typeface="Times New Roman" pitchFamily="18" charset="0"/>
              </a:rPr>
              <a:t>b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，证明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zh-CN" altLang="en-US" sz="2800" b="1" kern="0" dirty="0">
                <a:latin typeface="Times New Roman" pitchFamily="18" charset="0"/>
              </a:rPr>
              <a:t>与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中所有的元素都可交换。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，有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x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i="1" kern="0" dirty="0">
                <a:latin typeface="Times New Roman" pitchFamily="18" charset="0"/>
              </a:rPr>
              <a:t>x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bx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br>
              <a:rPr lang="en-US" altLang="zh-CN" sz="2800" b="1" kern="0" dirty="0">
                <a:latin typeface="Times New Roman" pitchFamily="18" charset="0"/>
              </a:rPr>
            </a:br>
            <a:r>
              <a:rPr lang="en-US" altLang="zh-CN" sz="2800" b="1" kern="0" dirty="0">
                <a:latin typeface="Times New Roman" pitchFamily="18" charset="0"/>
              </a:rPr>
              <a:t>            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 = (</a:t>
            </a:r>
            <a:r>
              <a:rPr lang="en-US" altLang="zh-CN" sz="2800" b="1" i="1" kern="0" dirty="0">
                <a:latin typeface="Times New Roman" pitchFamily="18" charset="0"/>
              </a:rPr>
              <a:t>ax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(</a:t>
            </a:r>
            <a:r>
              <a:rPr lang="en-US" altLang="zh-CN" sz="2800" b="1" i="1" kern="0" dirty="0" err="1">
                <a:latin typeface="Times New Roman" pitchFamily="18" charset="0"/>
              </a:rPr>
              <a:t>xa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即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∈</a:t>
            </a:r>
            <a:r>
              <a:rPr lang="en-US" altLang="zh-CN" sz="2800" b="1" i="1" kern="0" dirty="0">
                <a:latin typeface="Times New Roman" pitchFamily="18" charset="0"/>
              </a:rPr>
              <a:t>C, </a:t>
            </a:r>
            <a:r>
              <a:rPr lang="zh-CN" altLang="en-US" sz="2800" b="1" kern="0" dirty="0">
                <a:latin typeface="Times New Roman" pitchFamily="18" charset="0"/>
              </a:rPr>
              <a:t>由判定定理可知 </a:t>
            </a:r>
            <a:r>
              <a:rPr lang="en-US" altLang="zh-CN" sz="2800" b="1" i="1" kern="0" dirty="0">
                <a:latin typeface="Times New Roman" pitchFamily="18" charset="0"/>
              </a:rPr>
              <a:t>C</a:t>
            </a:r>
            <a:r>
              <a:rPr lang="en-US" altLang="zh-CN" sz="2800" b="1" kern="0" dirty="0">
                <a:latin typeface="Times New Roman" pitchFamily="18" charset="0"/>
              </a:rPr>
              <a:t>≤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。</a:t>
            </a:r>
            <a:br>
              <a:rPr lang="en-US" altLang="zh-CN" sz="2400" b="1" kern="0" dirty="0">
                <a:latin typeface="Times New Roman" pitchFamily="18" charset="0"/>
              </a:rPr>
            </a:br>
            <a:endParaRPr lang="en-US" altLang="zh-CN" sz="2400" b="1" kern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558B6-47A5-44F0-8FFA-DBD7CF530C1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循环群的定义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261" y="1451500"/>
            <a:ext cx="8934574" cy="1689468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是群，若存在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5373216"/>
            <a:ext cx="79239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注：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对于任何群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中元素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生成的子群</a:t>
            </a: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&lt;a&gt;</a:t>
            </a:r>
            <a:r>
              <a:rPr lang="zh-CN" altLang="en-US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是循环群。</a:t>
            </a:r>
            <a:endParaRPr lang="en-US" altLang="zh-CN" sz="2400" b="1" dirty="0">
              <a:solidFill>
                <a:srgbClr val="339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4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每个循环群必是阿贝尔群。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339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339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3284984"/>
            <a:ext cx="8934574" cy="17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实例：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整数加群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 = &lt;Z,+&gt; = &lt;1&gt; = &lt;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加群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 = &lt;Z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&gt; = &lt;1&gt; = &lt;5&gt;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3AC75-094F-42F9-9A84-6871127ABA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循环群的分类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519" y="1371600"/>
            <a:ext cx="8075240" cy="48958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在循环群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是一样的。</a:t>
            </a:r>
            <a:r>
              <a:rPr lang="zh-CN" altLang="en-US" sz="2800" b="1" dirty="0">
                <a:latin typeface="Times New Roman" panose="02020603050405020304" pitchFamily="18" charset="0"/>
              </a:rPr>
              <a:t>根据生成元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的阶可以分成两类：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那么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|=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这时称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1860-5BFA-4528-BD0B-66D5C8F1EA3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746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循环群的生成元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46213"/>
            <a:ext cx="8782740" cy="405923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两个生成元。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r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是小于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互质的正整数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83919-DC04-4A07-BD90-848F1DC5236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577" y="1406146"/>
            <a:ext cx="8218487" cy="47513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1, 5, 7, 11,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由定理可知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是模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的整数加群，则小于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1, 2, 4, 5, 7, 8.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根据定理，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上的运算是普通加法。那么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只有两个生成元：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78330" y="3454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生成元的实例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22700</TotalTime>
  <Words>13043</Words>
  <Application>Microsoft Office PowerPoint</Application>
  <PresentationFormat>全屏显示(4:3)</PresentationFormat>
  <Paragraphs>1304</Paragraphs>
  <Slides>111</Slides>
  <Notes>106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3" baseType="lpstr">
      <vt:lpstr>ˎ̥</vt:lpstr>
      <vt:lpstr>宋体</vt:lpstr>
      <vt:lpstr>Arial</vt:lpstr>
      <vt:lpstr>Arial Black</vt:lpstr>
      <vt:lpstr>Lucida Sans Unicode</vt:lpstr>
      <vt:lpstr>Symbol</vt:lpstr>
      <vt:lpstr>Times New Roman</vt:lpstr>
      <vt:lpstr>Wingdings</vt:lpstr>
      <vt:lpstr>Pixel</vt:lpstr>
      <vt:lpstr>2_Pixel</vt:lpstr>
      <vt:lpstr>公式</vt:lpstr>
      <vt:lpstr>BMP 图像</vt:lpstr>
      <vt:lpstr>第9章 代数系统简介</vt:lpstr>
      <vt:lpstr>9.1  二元运算及其性质</vt:lpstr>
      <vt:lpstr>二元运算的定义及其实例</vt:lpstr>
      <vt:lpstr>二元运算的实例</vt:lpstr>
      <vt:lpstr>二元运算的实例（续）</vt:lpstr>
      <vt:lpstr>PowerPoint 演示文稿</vt:lpstr>
      <vt:lpstr>一元运算的定义与实例</vt:lpstr>
      <vt:lpstr>二元与一元运算的表示</vt:lpstr>
      <vt:lpstr>二元与一元运算的表示（续）</vt:lpstr>
      <vt:lpstr>PowerPoint 演示文稿</vt:lpstr>
      <vt:lpstr>运算表的实例</vt:lpstr>
      <vt:lpstr>运算表的实例（续）</vt:lpstr>
      <vt:lpstr>二元运算的性质</vt:lpstr>
      <vt:lpstr>实例分析</vt:lpstr>
      <vt:lpstr>二元运算的性质（续）</vt:lpstr>
      <vt:lpstr>PowerPoint 演示文稿</vt:lpstr>
      <vt:lpstr>二元运算的特异元素</vt:lpstr>
      <vt:lpstr>二元运算的特异元素(续)</vt:lpstr>
      <vt:lpstr>PowerPoint 演示文稿</vt:lpstr>
      <vt:lpstr>二元运算的特异元素（续）</vt:lpstr>
      <vt:lpstr>二元运算的特异元素（续）</vt:lpstr>
      <vt:lpstr>二元运算的特异元素（续）</vt:lpstr>
      <vt:lpstr>二元运算的特异元素（续）</vt:lpstr>
      <vt:lpstr>二元运算的特异元素（续）</vt:lpstr>
      <vt:lpstr>PowerPoint 演示文稿</vt:lpstr>
      <vt:lpstr>实例分析</vt:lpstr>
      <vt:lpstr>PowerPoint 演示文稿</vt:lpstr>
      <vt:lpstr>课堂练习3：</vt:lpstr>
      <vt:lpstr>PowerPoint 演示文稿</vt:lpstr>
      <vt:lpstr>消去律</vt:lpstr>
      <vt:lpstr>由运算表判别算律的一般方法</vt:lpstr>
      <vt:lpstr>例题分析</vt:lpstr>
      <vt:lpstr>例题分析（续）</vt:lpstr>
      <vt:lpstr>PowerPoint 演示文稿</vt:lpstr>
      <vt:lpstr>PowerPoint 演示文稿</vt:lpstr>
      <vt:lpstr>9.2  代数系统</vt:lpstr>
      <vt:lpstr>代数系统定义与实例</vt:lpstr>
      <vt:lpstr>实例</vt:lpstr>
      <vt:lpstr>子代数</vt:lpstr>
      <vt:lpstr>关于子代数的术语</vt:lpstr>
      <vt:lpstr>PowerPoint 演示文稿</vt:lpstr>
      <vt:lpstr>积代数</vt:lpstr>
      <vt:lpstr>积代数的性质</vt:lpstr>
      <vt:lpstr>同态映射的定义</vt:lpstr>
      <vt:lpstr>更广泛的同态映射定义</vt:lpstr>
      <vt:lpstr>PowerPoint 演示文稿</vt:lpstr>
      <vt:lpstr>特殊同态映射的分类</vt:lpstr>
      <vt:lpstr>同态映射的实例</vt:lpstr>
      <vt:lpstr>同态映射的实例（续）</vt:lpstr>
      <vt:lpstr>同态映射的实例（续）</vt:lpstr>
      <vt:lpstr>课堂练习6：</vt:lpstr>
      <vt:lpstr>课堂练习7：</vt:lpstr>
      <vt:lpstr>PowerPoint 演示文稿</vt:lpstr>
      <vt:lpstr>实例</vt:lpstr>
      <vt:lpstr>同态映射保持运算的算律</vt:lpstr>
      <vt:lpstr>同态映射保持运算的特异元素</vt:lpstr>
      <vt:lpstr>同态映射的性质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几个典型的代数系统</vt:lpstr>
      <vt:lpstr>半群与群</vt:lpstr>
      <vt:lpstr>半群的定义与实例</vt:lpstr>
      <vt:lpstr>元素的幂运算性质</vt:lpstr>
      <vt:lpstr>特殊的半群</vt:lpstr>
      <vt:lpstr>独异点的幂</vt:lpstr>
      <vt:lpstr>交换半群和独异点的实例</vt:lpstr>
      <vt:lpstr>半群与独异点的子代数</vt:lpstr>
      <vt:lpstr>PowerPoint 演示文稿</vt:lpstr>
      <vt:lpstr>PowerPoint 演示文稿</vt:lpstr>
      <vt:lpstr>PowerPoint 演示文稿</vt:lpstr>
      <vt:lpstr>半群与独异点的积代数</vt:lpstr>
      <vt:lpstr>半群和独异点的同态</vt:lpstr>
      <vt:lpstr>群的定义与性质</vt:lpstr>
      <vt:lpstr>群的定义与实例</vt:lpstr>
      <vt:lpstr>PowerPoint 演示文稿</vt:lpstr>
      <vt:lpstr>PowerPoint 演示文稿</vt:lpstr>
      <vt:lpstr>Klein四元群</vt:lpstr>
      <vt:lpstr>群中的术语</vt:lpstr>
      <vt:lpstr>实例</vt:lpstr>
      <vt:lpstr>群中的术语（续）</vt:lpstr>
      <vt:lpstr>群中的术语（续）</vt:lpstr>
      <vt:lpstr>PowerPoint 演示文稿</vt:lpstr>
      <vt:lpstr>PowerPoint 演示文稿</vt:lpstr>
      <vt:lpstr>群的性质---幂运算规则</vt:lpstr>
      <vt:lpstr>群的性质---群方程存在唯一解</vt:lpstr>
      <vt:lpstr>群的性质---消去律</vt:lpstr>
      <vt:lpstr>群的性质---运算表排列规则</vt:lpstr>
      <vt:lpstr>子群的定义</vt:lpstr>
      <vt:lpstr>子群判定定理</vt:lpstr>
      <vt:lpstr>重要子群</vt:lpstr>
      <vt:lpstr>实例</vt:lpstr>
      <vt:lpstr>重要子群（续）</vt:lpstr>
      <vt:lpstr>循环群的定义</vt:lpstr>
      <vt:lpstr>循环群的分类</vt:lpstr>
      <vt:lpstr>循环群的生成元</vt:lpstr>
      <vt:lpstr>生成元的实例</vt:lpstr>
      <vt:lpstr>循环群的子群</vt:lpstr>
      <vt:lpstr>循环子群的实例</vt:lpstr>
      <vt:lpstr>n元置换的定义</vt:lpstr>
      <vt:lpstr>n元置换的表示</vt:lpstr>
      <vt:lpstr>k 阶轮换与对换</vt:lpstr>
      <vt:lpstr>n元置换分解为轮换</vt:lpstr>
      <vt:lpstr>分解实例</vt:lpstr>
      <vt:lpstr>n元置换的乘法与求逆</vt:lpstr>
      <vt:lpstr>n元置换群及其实例</vt:lpstr>
      <vt:lpstr>S3 的运算表</vt:lpstr>
      <vt:lpstr>S3的子群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874</cp:revision>
  <cp:lastPrinted>1601-01-01T00:00:00Z</cp:lastPrinted>
  <dcterms:created xsi:type="dcterms:W3CDTF">2004-11-29T12:10:45Z</dcterms:created>
  <dcterms:modified xsi:type="dcterms:W3CDTF">2021-12-05T02:37:54Z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