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398" r:id="rId2"/>
    <p:sldId id="399" r:id="rId3"/>
    <p:sldId id="400" r:id="rId4"/>
    <p:sldId id="401" r:id="rId5"/>
    <p:sldId id="402" r:id="rId6"/>
    <p:sldId id="403" r:id="rId7"/>
    <p:sldId id="404" r:id="rId8"/>
    <p:sldId id="405" r:id="rId9"/>
    <p:sldId id="406" r:id="rId10"/>
    <p:sldId id="408" r:id="rId11"/>
    <p:sldId id="410" r:id="rId12"/>
    <p:sldId id="411" r:id="rId13"/>
    <p:sldId id="418" r:id="rId14"/>
    <p:sldId id="412" r:id="rId15"/>
    <p:sldId id="413" r:id="rId16"/>
    <p:sldId id="414" r:id="rId17"/>
    <p:sldId id="419" r:id="rId18"/>
    <p:sldId id="415" r:id="rId19"/>
    <p:sldId id="416" r:id="rId20"/>
    <p:sldId id="417" r:id="rId21"/>
    <p:sldId id="372" r:id="rId22"/>
    <p:sldId id="373" r:id="rId23"/>
    <p:sldId id="374" r:id="rId24"/>
    <p:sldId id="375" r:id="rId25"/>
    <p:sldId id="379" r:id="rId26"/>
    <p:sldId id="382" r:id="rId27"/>
    <p:sldId id="383" r:id="rId28"/>
    <p:sldId id="384" r:id="rId29"/>
    <p:sldId id="385" r:id="rId30"/>
    <p:sldId id="386" r:id="rId31"/>
    <p:sldId id="387" r:id="rId32"/>
    <p:sldId id="388" r:id="rId33"/>
    <p:sldId id="389" r:id="rId34"/>
    <p:sldId id="420" r:id="rId35"/>
    <p:sldId id="421" r:id="rId36"/>
    <p:sldId id="422" r:id="rId37"/>
    <p:sldId id="423" r:id="rId38"/>
    <p:sldId id="429" r:id="rId39"/>
    <p:sldId id="430" r:id="rId40"/>
    <p:sldId id="431" r:id="rId41"/>
    <p:sldId id="432" r:id="rId42"/>
    <p:sldId id="433" r:id="rId43"/>
    <p:sldId id="434" r:id="rId44"/>
    <p:sldId id="436" r:id="rId45"/>
    <p:sldId id="437" r:id="rId46"/>
    <p:sldId id="438" r:id="rId47"/>
    <p:sldId id="439" r:id="rId48"/>
    <p:sldId id="440" r:id="rId49"/>
    <p:sldId id="446" r:id="rId50"/>
    <p:sldId id="447" r:id="rId51"/>
    <p:sldId id="448" r:id="rId52"/>
    <p:sldId id="449" r:id="rId53"/>
    <p:sldId id="450" r:id="rId54"/>
    <p:sldId id="451" r:id="rId55"/>
    <p:sldId id="453" r:id="rId56"/>
    <p:sldId id="452" r:id="rId57"/>
    <p:sldId id="454" r:id="rId58"/>
    <p:sldId id="455" r:id="rId59"/>
    <p:sldId id="456" r:id="rId60"/>
    <p:sldId id="442" r:id="rId61"/>
    <p:sldId id="444" r:id="rId62"/>
    <p:sldId id="443" r:id="rId63"/>
    <p:sldId id="445" r:id="rId64"/>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58" y="34"/>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10</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97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42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90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8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21.bin"/><Relationship Id="rId17" Type="http://schemas.openxmlformats.org/officeDocument/2006/relationships/image" Target="../media/image21.wmf"/><Relationship Id="rId2" Type="http://schemas.openxmlformats.org/officeDocument/2006/relationships/oleObject" Target="../embeddings/oleObject16.bin"/><Relationship Id="rId16"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18.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7.wmf"/><Relationship Id="rId1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23.wmf"/><Relationship Id="rId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oleObject" Target="../embeddings/oleObject28.bin"/><Relationship Id="rId10" Type="http://schemas.openxmlformats.org/officeDocument/2006/relationships/oleObject" Target="../embeddings/oleObject31.bin"/><Relationship Id="rId4" Type="http://schemas.openxmlformats.org/officeDocument/2006/relationships/image" Target="../media/image9.wmf"/><Relationship Id="rId9"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12" Type="http://schemas.openxmlformats.org/officeDocument/2006/relationships/oleObject" Target="../embeddings/oleObject6.bin"/><Relationship Id="rId2" Type="http://schemas.openxmlformats.org/officeDocument/2006/relationships/oleObject" Target="../embeddings/oleObject1.bin"/><Relationship Id="rId16"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oleObject" Target="../embeddings/oleObject8.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image" Target="../media/image9.wmf"/></Relationships>
</file>

<file path=ppt/slides/_rels/slide60.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33.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image" Target="../media/image61.wmf"/><Relationship Id="rId5" Type="http://schemas.openxmlformats.org/officeDocument/2006/relationships/oleObject" Target="../embeddings/oleObject36.bin"/><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br>
              <a:rPr lang="en-US" altLang="zh-CN" sz="4700" b="1" dirty="0"/>
            </a:br>
            <a:br>
              <a:rPr lang="en-US" sz="4700" b="1" dirty="0"/>
            </a:br>
            <a:r>
              <a:rPr sz="4700" b="1" dirty="0" err="1"/>
              <a:t>回溯法</a:t>
            </a:r>
            <a:endParaRPr sz="4700" b="1" dirty="0"/>
          </a:p>
        </p:txBody>
      </p:sp>
    </p:spTree>
    <p:extLst>
      <p:ext uri="{BB962C8B-B14F-4D97-AF65-F5344CB8AC3E}">
        <p14:creationId xmlns:p14="http://schemas.microsoft.com/office/powerpoint/2010/main" val="6386441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10</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回溯法的搜索树</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457200" y="276560"/>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lgn="l">
              <a:defRPr sz="1800"/>
            </a:pPr>
            <a:r>
              <a:rPr sz="4800" dirty="0" err="1">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a:t>
            </a:r>
            <a:r>
              <a:rPr lang="zh-CN" altLang="en-US"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关键问题</a:t>
            </a:r>
            <a:endParaRPr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endParaRPr>
          </a:p>
        </p:txBody>
      </p:sp>
      <p:sp>
        <p:nvSpPr>
          <p:cNvPr id="35" name="Shape 35"/>
          <p:cNvSpPr>
            <a:spLocks noGrp="1"/>
          </p:cNvSpPr>
          <p:nvPr>
            <p:ph type="body" idx="4294967295"/>
          </p:nvPr>
        </p:nvSpPr>
        <p:spPr>
          <a:xfrm>
            <a:off x="381406" y="2735179"/>
            <a:ext cx="8229600" cy="3848183"/>
          </a:xfrm>
          <a:prstGeom prst="rect">
            <a:avLst/>
          </a:prstGeom>
          <a:extLst>
            <a:ext uri="{C572A759-6A51-4108-AA02-DFA0A04FC94B}">
              <ma14:wrappingTextBoxFlag xmlns:ma14="http://schemas.microsoft.com/office/mac/drawingml/2011/main" xmlns="" val="1"/>
            </a:ext>
          </a:extLst>
        </p:spPr>
        <p:txBody>
          <a:bodyPr lIns="0" tIns="0" rIns="0" bIns="0">
            <a:normAutofit fontScale="92500" lnSpcReduction="10000"/>
          </a:bodyPr>
          <a:lstStyle/>
          <a:p>
            <a:pPr marL="298322" indent="-298322" defTabSz="795527">
              <a:spcBef>
                <a:spcPts val="600"/>
              </a:spcBef>
              <a:buNone/>
              <a:defRPr sz="1800"/>
            </a:pPr>
            <a:r>
              <a:rPr lang="zh-CN" altLang="en-US" sz="3200" dirty="0">
                <a:latin typeface="Arial"/>
                <a:ea typeface="楷体_GB2312" pitchFamily="49" charset="-122"/>
                <a:cs typeface="Arial"/>
                <a:sym typeface="宋体"/>
              </a:rPr>
              <a:t>需要解决的问题：</a:t>
            </a:r>
            <a:endParaRPr lang="en-US" altLang="zh-CN" sz="32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节点的含义是什么？（根据问题确定）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altLang="zh-CN"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节点在树中的关系是什么？（根据问题确定）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如何产生新的节点？（树的遍历算法）</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如何判断节点是否是所求解？（</a:t>
            </a:r>
            <a:r>
              <a:rPr lang="en-US" altLang="zh-CN" sz="3000" dirty="0">
                <a:latin typeface="Arial"/>
                <a:ea typeface="楷体_GB2312" pitchFamily="49" charset="-122"/>
                <a:cs typeface="Arial"/>
                <a:sym typeface="宋体"/>
              </a:rPr>
              <a:t>easy</a:t>
            </a:r>
            <a:r>
              <a:rPr lang="zh-CN" altLang="en-US" sz="3000" dirty="0">
                <a:latin typeface="Arial"/>
                <a:ea typeface="楷体_GB2312" pitchFamily="49" charset="-122"/>
                <a:cs typeface="Arial"/>
                <a:sym typeface="宋体"/>
              </a:rPr>
              <a:t>！）</a:t>
            </a:r>
            <a:endParaRPr lang="en-US" altLang="zh-CN" sz="3000" dirty="0">
              <a:latin typeface="Arial"/>
              <a:ea typeface="楷体_GB2312" pitchFamily="49" charset="-122"/>
              <a:cs typeface="Arial"/>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
        <p:nvSpPr>
          <p:cNvPr id="4" name="Shape 35">
            <a:extLst>
              <a:ext uri="{FF2B5EF4-FFF2-40B4-BE49-F238E27FC236}">
                <a16:creationId xmlns:a16="http://schemas.microsoft.com/office/drawing/2014/main" id="{E24640FC-2C21-41BC-A5F5-935467C7C8FE}"/>
              </a:ext>
            </a:extLst>
          </p:cNvPr>
          <p:cNvSpPr txBox="1">
            <a:spLocks/>
          </p:cNvSpPr>
          <p:nvPr/>
        </p:nvSpPr>
        <p:spPr bwMode="auto">
          <a:xfrm>
            <a:off x="381406" y="1417638"/>
            <a:ext cx="8229600" cy="101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xmlns="" val="1"/>
            </a:ext>
          </a:extLst>
        </p:spPr>
        <p:txBody>
          <a:bodyPr vert="horz" wrap="square" lIns="0" tIns="0" rIns="0" bIns="0" numCol="1" anchor="t" anchorCtr="0" compatLnSpc="1">
            <a:noAutofit/>
          </a:bodyPr>
          <a:lst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1</a:t>
            </a:r>
            <a:r>
              <a:rPr lang="zh-CN" altLang="en-US" sz="3200" dirty="0">
                <a:latin typeface="Arial"/>
                <a:ea typeface="楷体_GB2312" pitchFamily="49" charset="-122"/>
                <a:cs typeface="Arial"/>
                <a:sym typeface="宋体"/>
              </a:rPr>
              <a:t>、搜索树如何构建？</a:t>
            </a:r>
            <a:endParaRPr lang="en-US" altLang="zh-CN" sz="3200" dirty="0">
              <a:latin typeface="Arial"/>
              <a:ea typeface="楷体_GB2312" pitchFamily="49" charset="-122"/>
              <a:cs typeface="Arial"/>
              <a:sym typeface="宋体"/>
            </a:endParaRPr>
          </a:p>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2</a:t>
            </a:r>
            <a:r>
              <a:rPr lang="zh-CN" altLang="en-US" sz="3200" dirty="0">
                <a:latin typeface="Arial"/>
                <a:ea typeface="楷体_GB2312" pitchFamily="49" charset="-122"/>
                <a:cs typeface="Arial"/>
                <a:sym typeface="宋体"/>
              </a:rPr>
              <a:t>、如何在树中搜索？</a:t>
            </a:r>
          </a:p>
        </p:txBody>
      </p:sp>
    </p:spTree>
    <p:extLst>
      <p:ext uri="{BB962C8B-B14F-4D97-AF65-F5344CB8AC3E}">
        <p14:creationId xmlns:p14="http://schemas.microsoft.com/office/powerpoint/2010/main" val="4944688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12</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p14="http://schemas.microsoft.com/office/powerpoint/2010/main" val="92917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pPr algn="l"/>
            <a:r>
              <a:rPr lang="zh-CN" altLang="en-US"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rPr>
              <a:t>状态空间树</a:t>
            </a:r>
            <a:endParaRPr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endParaRPr>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mc:AlternateContent xmlns:mc="http://schemas.openxmlformats.org/markup-compatibility/2006">
              <mc:Choice xmlns:v="urn:schemas-microsoft-com:vml" Requires="v">
                <p:oleObj name="公式" r:id="rId2" imgW="2743200" imgH="3048000" progId="Equation.3">
                  <p:embed/>
                </p:oleObj>
              </mc:Choice>
              <mc:Fallback>
                <p:oleObj name="公式" r:id="rId2" imgW="2743200" imgH="3048000" progId="Equation.3">
                  <p:embed/>
                  <p:pic>
                    <p:nvPicPr>
                      <p:cNvPr id="0" name="Picture 2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9141" y="1334784"/>
                        <a:ext cx="403261" cy="435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mc:AlternateContent xmlns:mc="http://schemas.openxmlformats.org/markup-compatibility/2006">
              <mc:Choice xmlns:v="urn:schemas-microsoft-com:vml" Requires="v">
                <p:oleObj name="公式" r:id="rId4" imgW="12801600" imgH="4572000" progId="Equation.3">
                  <p:embed/>
                </p:oleObj>
              </mc:Choice>
              <mc:Fallback>
                <p:oleObj name="公式" r:id="rId4" imgW="12801600" imgH="4572000" progId="Equation.3">
                  <p:embed/>
                  <p:pic>
                    <p:nvPicPr>
                      <p:cNvPr id="0" name="Picture 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6649" y="1868185"/>
                        <a:ext cx="1219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mc:AlternateContent xmlns:mc="http://schemas.openxmlformats.org/markup-compatibility/2006">
              <mc:Choice xmlns:v="urn:schemas-microsoft-com:vml" Requires="v">
                <p:oleObj name="公式" r:id="rId6" imgW="4572000" imgH="4572000" progId="Equation.3">
                  <p:embed/>
                </p:oleObj>
              </mc:Choice>
              <mc:Fallback>
                <p:oleObj name="公式" r:id="rId6" imgW="4572000" imgH="4572000" progId="Equation.3">
                  <p:embed/>
                  <p:pic>
                    <p:nvPicPr>
                      <p:cNvPr id="0" name="Picture 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4942" y="1833081"/>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mc:AlternateContent xmlns:mc="http://schemas.openxmlformats.org/markup-compatibility/2006">
              <mc:Choice xmlns:v="urn:schemas-microsoft-com:vml" Requires="v">
                <p:oleObj name="公式" r:id="rId8" imgW="12192000" imgH="4572000" progId="Equation.3">
                  <p:embed/>
                </p:oleObj>
              </mc:Choice>
              <mc:Fallback>
                <p:oleObj name="公式" r:id="rId8" imgW="12192000" imgH="4572000" progId="Equation.3">
                  <p:embed/>
                  <p:pic>
                    <p:nvPicPr>
                      <p:cNvPr id="0" name="Picture 2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5431" y="2315110"/>
                        <a:ext cx="1219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mc:AlternateContent xmlns:mc="http://schemas.openxmlformats.org/markup-compatibility/2006">
              <mc:Choice xmlns:v="urn:schemas-microsoft-com:vml" Requires="v">
                <p:oleObj name="公式" r:id="rId10" imgW="10668000" imgH="4572000" progId="Equation.3">
                  <p:embed/>
                </p:oleObj>
              </mc:Choice>
              <mc:Fallback>
                <p:oleObj name="公式" r:id="rId10" imgW="10668000" imgH="4572000"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6553" y="2770331"/>
                        <a:ext cx="12192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mc:AlternateContent xmlns:mc="http://schemas.openxmlformats.org/markup-compatibility/2006">
              <mc:Choice xmlns:v="urn:schemas-microsoft-com:vml" Requires="v">
                <p:oleObj name="公式" r:id="rId12" imgW="10668000" imgH="4572000" progId="Equation.3">
                  <p:embed/>
                </p:oleObj>
              </mc:Choice>
              <mc:Fallback>
                <p:oleObj name="公式" r:id="rId12" imgW="10668000" imgH="4572000" progId="Equation.3">
                  <p:embed/>
                  <p:pic>
                    <p:nvPicPr>
                      <p:cNvPr id="0" name="Picture 2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84533" y="2766317"/>
                        <a:ext cx="1295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mc:AlternateContent xmlns:mc="http://schemas.openxmlformats.org/markup-compatibility/2006">
              <mc:Choice xmlns:v="urn:schemas-microsoft-com:vml" Requires="v">
                <p:oleObj name="公式" r:id="rId14" imgW="6400800" imgH="3657600" progId="Equation.3">
                  <p:embed/>
                </p:oleObj>
              </mc:Choice>
              <mc:Fallback>
                <p:oleObj name="公式" r:id="rId14" imgW="6400800" imgH="3657600" progId="Equation.3">
                  <p:embed/>
                  <p:pic>
                    <p:nvPicPr>
                      <p:cNvPr id="0" name="Picture 2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9132" y="3333964"/>
                        <a:ext cx="8382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mc:AlternateContent xmlns:mc="http://schemas.openxmlformats.org/markup-compatibility/2006">
              <mc:Choice xmlns:v="urn:schemas-microsoft-com:vml" Requires="v">
                <p:oleObj name="公式" r:id="rId16" imgW="21945600" imgH="4572000" progId="Equation.3">
                  <p:embed/>
                </p:oleObj>
              </mc:Choice>
              <mc:Fallback>
                <p:oleObj name="公式" r:id="rId16" imgW="21945600" imgH="4572000" progId="Equation.3">
                  <p:embed/>
                  <p:pic>
                    <p:nvPicPr>
                      <p:cNvPr id="0" name="Picture 2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3137" y="3331716"/>
                        <a:ext cx="2057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775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55562"/>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4</a:t>
            </a: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p:graphicFrame>
        <p:nvGraphicFramePr>
          <p:cNvPr id="8" name="Object 4"/>
          <p:cNvGraphicFramePr>
            <a:graphicFrameLocks noChangeAspect="1"/>
          </p:cNvGraphicFramePr>
          <p:nvPr>
            <p:extLst>
              <p:ext uri="{D42A27DB-BD31-4B8C-83A1-F6EECF244321}">
                <p14:modId xmlns:p14="http://schemas.microsoft.com/office/powerpoint/2010/main" val="2926806219"/>
              </p:ext>
            </p:extLst>
          </p:nvPr>
        </p:nvGraphicFramePr>
        <p:xfrm>
          <a:off x="2332180" y="3361817"/>
          <a:ext cx="1143000" cy="596900"/>
        </p:xfrm>
        <a:graphic>
          <a:graphicData uri="http://schemas.openxmlformats.org/presentationml/2006/ole">
            <mc:AlternateContent xmlns:mc="http://schemas.openxmlformats.org/markup-compatibility/2006">
              <mc:Choice xmlns:v="urn:schemas-microsoft-com:vml" Requires="v">
                <p:oleObj name="公式" r:id="rId2" imgW="10058400" imgH="5181600" progId="Equation.3">
                  <p:embed/>
                </p:oleObj>
              </mc:Choice>
              <mc:Fallback>
                <p:oleObj name="公式" r:id="rId2" imgW="10058400" imgH="5181600" progId="Equation.3">
                  <p:embed/>
                  <p:pic>
                    <p:nvPicPr>
                      <p:cNvPr id="0" name="Picture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180" y="3361817"/>
                        <a:ext cx="1143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914016455"/>
              </p:ext>
            </p:extLst>
          </p:nvPr>
        </p:nvGraphicFramePr>
        <p:xfrm>
          <a:off x="2578828" y="2066132"/>
          <a:ext cx="3581400" cy="525462"/>
        </p:xfrm>
        <a:graphic>
          <a:graphicData uri="http://schemas.openxmlformats.org/presentationml/2006/ole">
            <mc:AlternateContent xmlns:mc="http://schemas.openxmlformats.org/markup-compatibility/2006">
              <mc:Choice xmlns:v="urn:schemas-microsoft-com:vml" Requires="v">
                <p:oleObj name="公式" r:id="rId4" imgW="29565600" imgH="4267200" progId="Equation.3">
                  <p:embed/>
                </p:oleObj>
              </mc:Choice>
              <mc:Fallback>
                <p:oleObj name="公式" r:id="rId4" imgW="29565600" imgH="4267200" progId="Equation.3">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8828" y="2066132"/>
                        <a:ext cx="35814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962818113"/>
              </p:ext>
            </p:extLst>
          </p:nvPr>
        </p:nvGraphicFramePr>
        <p:xfrm>
          <a:off x="3370943" y="4388657"/>
          <a:ext cx="2133600" cy="511175"/>
        </p:xfrm>
        <a:graphic>
          <a:graphicData uri="http://schemas.openxmlformats.org/presentationml/2006/ole">
            <mc:AlternateContent xmlns:mc="http://schemas.openxmlformats.org/markup-compatibility/2006">
              <mc:Choice xmlns:v="urn:schemas-microsoft-com:vml" Requires="v">
                <p:oleObj name="公式" r:id="rId6" imgW="21945600" imgH="5181600" progId="Equation.3">
                  <p:embed/>
                </p:oleObj>
              </mc:Choice>
              <mc:Fallback>
                <p:oleObj name="公式" r:id="rId6" imgW="21945600" imgH="5181600" progId="Equation.3">
                  <p:embed/>
                  <p:pic>
                    <p:nvPicPr>
                      <p:cNvPr id="0" name="Picture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0943" y="4388657"/>
                        <a:ext cx="213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97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16</a:t>
            </a:fld>
            <a:endParaRPr lang="en-US" altLang="zh-CN"/>
          </a:p>
        </p:txBody>
      </p:sp>
      <p:sp>
        <p:nvSpPr>
          <p:cNvPr id="302084" name="Text Box 4"/>
          <p:cNvSpPr txBox="1">
            <a:spLocks noChangeArrowheads="1"/>
          </p:cNvSpPr>
          <p:nvPr/>
        </p:nvSpPr>
        <p:spPr bwMode="auto">
          <a:xfrm>
            <a:off x="0" y="1477943"/>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585681" y="1292147"/>
            <a:ext cx="54575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100796" y="4358415"/>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
        <p:nvSpPr>
          <p:cNvPr id="3" name="矩形: 圆角 2">
            <a:extLst>
              <a:ext uri="{FF2B5EF4-FFF2-40B4-BE49-F238E27FC236}">
                <a16:creationId xmlns:a16="http://schemas.microsoft.com/office/drawing/2014/main" id="{0265D4C9-81E8-421A-B574-9CD6E0C4391B}"/>
              </a:ext>
            </a:extLst>
          </p:cNvPr>
          <p:cNvSpPr/>
          <p:nvPr/>
        </p:nvSpPr>
        <p:spPr bwMode="auto">
          <a:xfrm>
            <a:off x="3344780" y="3623226"/>
            <a:ext cx="5799220" cy="3234774"/>
          </a:xfrm>
          <a:prstGeom prst="roundRect">
            <a:avLst/>
          </a:prstGeom>
          <a:noFill/>
          <a:ln w="34925" cap="flat" cmpd="sng" algn="ctr">
            <a:solidFill>
              <a:schemeClr val="accent5">
                <a:lumMod val="50000"/>
              </a:schemeClr>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圆角 7">
            <a:extLst>
              <a:ext uri="{FF2B5EF4-FFF2-40B4-BE49-F238E27FC236}">
                <a16:creationId xmlns:a16="http://schemas.microsoft.com/office/drawing/2014/main" id="{7DC967BC-7646-4A16-8F24-FD4C35C50F2B}"/>
              </a:ext>
            </a:extLst>
          </p:cNvPr>
          <p:cNvSpPr/>
          <p:nvPr/>
        </p:nvSpPr>
        <p:spPr bwMode="auto">
          <a:xfrm>
            <a:off x="3344780" y="1370939"/>
            <a:ext cx="5799220" cy="2203500"/>
          </a:xfrm>
          <a:prstGeom prst="roundRect">
            <a:avLst/>
          </a:prstGeom>
          <a:noFill/>
          <a:ln w="34925" cap="flat" cmpd="sng" algn="ctr">
            <a:solidFill>
              <a:srgbClr val="0070C0"/>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02086"/>
                                        </p:tgtEl>
                                        <p:attrNameLst>
                                          <p:attrName>style.visibility</p:attrName>
                                        </p:attrNameLst>
                                      </p:cBhvr>
                                      <p:to>
                                        <p:strVal val="visible"/>
                                      </p:to>
                                    </p:set>
                                    <p:animEffect transition="in" filter="fade">
                                      <p:cBhvr>
                                        <p:cTn id="13" dur="1000"/>
                                        <p:tgtEl>
                                          <p:spTgt spid="302086"/>
                                        </p:tgtEl>
                                      </p:cBhvr>
                                    </p:animEffect>
                                    <p:anim calcmode="lin" valueType="num">
                                      <p:cBhvr>
                                        <p:cTn id="14" dur="1000" fill="hold"/>
                                        <p:tgtEl>
                                          <p:spTgt spid="302086"/>
                                        </p:tgtEl>
                                        <p:attrNameLst>
                                          <p:attrName>ppt_x</p:attrName>
                                        </p:attrNameLst>
                                      </p:cBhvr>
                                      <p:tavLst>
                                        <p:tav tm="0">
                                          <p:val>
                                            <p:strVal val="#ppt_x"/>
                                          </p:val>
                                        </p:tav>
                                        <p:tav tm="100000">
                                          <p:val>
                                            <p:strVal val="#ppt_x"/>
                                          </p:val>
                                        </p:tav>
                                      </p:tavLst>
                                    </p:anim>
                                    <p:anim calcmode="lin" valueType="num">
                                      <p:cBhvr>
                                        <p:cTn id="15"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p:graphicFrame>
        <p:nvGraphicFramePr>
          <p:cNvPr id="1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name="公式" r:id="rId3" imgW="24688800" imgH="4572000" progId="Equation.3">
                  <p:embed/>
                </p:oleObj>
              </mc:Choice>
              <mc:Fallback>
                <p:oleObj name="公式" r:id="rId3" imgW="24688800" imgH="4572000" progId="Equation.3">
                  <p:embed/>
                  <p:pic>
                    <p:nvPicPr>
                      <p:cNvPr id="0" name="Picture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name="公式" r:id="rId5" imgW="3352800" imgH="4572000" progId="Equation.3">
                  <p:embed/>
                </p:oleObj>
              </mc:Choice>
              <mc:Fallback>
                <p:oleObj name="公式" r:id="rId5" imgW="3352800" imgH="4572000" progId="Equation.3">
                  <p:embed/>
                  <p:pic>
                    <p:nvPicPr>
                      <p:cNvPr id="0" name="Picture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name="公式" r:id="rId7" imgW="2133600" imgH="3657600" progId="Equation.3">
                  <p:embed/>
                </p:oleObj>
              </mc:Choice>
              <mc:Fallback>
                <p:oleObj name="公式" r:id="rId7" imgW="2133600" imgH="3657600" progId="Equation.3">
                  <p:embed/>
                  <p:pic>
                    <p:nvPicPr>
                      <p:cNvPr id="0" name="Picture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name="公式" r:id="rId9" imgW="3352800" imgH="4572000" progId="Equation.3">
                  <p:embed/>
                </p:oleObj>
              </mc:Choice>
              <mc:Fallback>
                <p:oleObj name="公式" r:id="rId9" imgW="3352800" imgH="4572000" progId="Equation.3">
                  <p:embed/>
                  <p:pic>
                    <p:nvPicPr>
                      <p:cNvPr id="0" name="Picture 1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name="公式" r:id="rId10" imgW="20726400" imgH="4572000" progId="Equation.3">
                  <p:embed/>
                </p:oleObj>
              </mc:Choice>
              <mc:Fallback>
                <p:oleObj name="公式" r:id="rId10" imgW="20726400" imgH="4572000" progId="Equation.3">
                  <p:embed/>
                  <p:pic>
                    <p:nvPicPr>
                      <p:cNvPr id="0" name="Picture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p14="http://schemas.microsoft.com/office/powerpoint/2010/main" val="7628290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18</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p14="http://schemas.microsoft.com/office/powerpoint/2010/main" val="107597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ln>
        </p:spPr>
      </p:pic>
    </p:spTree>
    <p:extLst>
      <p:ext uri="{BB962C8B-B14F-4D97-AF65-F5344CB8AC3E}">
        <p14:creationId xmlns:p14="http://schemas.microsoft.com/office/powerpoint/2010/main" val="26936980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20</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22986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p14="http://schemas.microsoft.com/office/powerpoint/2010/main" val="2924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p14="http://schemas.microsoft.com/office/powerpoint/2010/main" val="3985520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p14="http://schemas.microsoft.com/office/powerpoint/2010/main" val="353882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p14="http://schemas.microsoft.com/office/powerpoint/2010/main" val="202650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p:graphicFrame>
        <p:nvGraphicFramePr>
          <p:cNvPr id="5" name="Object 4"/>
          <p:cNvGraphicFramePr>
            <a:graphicFrameLocks noChangeAspect="1"/>
          </p:cNvGraphicFramePr>
          <p:nvPr>
            <p:extLst>
              <p:ext uri="{D42A27DB-BD31-4B8C-83A1-F6EECF244321}">
                <p14:modId xmlns:p14="http://schemas.microsoft.com/office/powerpoint/2010/main" val="2918649374"/>
              </p:ext>
            </p:extLst>
          </p:nvPr>
        </p:nvGraphicFramePr>
        <p:xfrm>
          <a:off x="5000530" y="5554321"/>
          <a:ext cx="762000" cy="893379"/>
        </p:xfrm>
        <a:graphic>
          <a:graphicData uri="http://schemas.openxmlformats.org/presentationml/2006/ole">
            <mc:AlternateContent xmlns:mc="http://schemas.openxmlformats.org/markup-compatibility/2006">
              <mc:Choice xmlns:v="urn:schemas-microsoft-com:vml" Requires="v">
                <p:oleObj name="Equation" r:id="rId3" imgW="8839200" imgH="10363200" progId="Equation.3">
                  <p:embed/>
                </p:oleObj>
              </mc:Choice>
              <mc:Fallback>
                <p:oleObj name="Equation" r:id="rId3" imgW="8839200" imgH="1036320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530" y="5554321"/>
                        <a:ext cx="762000" cy="893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p14="http://schemas.microsoft.com/office/powerpoint/2010/main" val="32475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6521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stretch>
            <a:fillRect/>
          </a:stretch>
        </p:blipFill>
        <p:spPr>
          <a:xfrm>
            <a:off x="990600" y="4216692"/>
            <a:ext cx="3352800" cy="1457325"/>
          </a:xfrm>
          <a:prstGeom prst="rect">
            <a:avLst/>
          </a:prstGeom>
          <a:ln w="12700">
            <a:miter lim="400000"/>
          </a:ln>
        </p:spPr>
      </p:pic>
    </p:spTree>
    <p:extLst>
      <p:ext uri="{BB962C8B-B14F-4D97-AF65-F5344CB8AC3E}">
        <p14:creationId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5061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0201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34</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35</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36</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37</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38</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39</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40</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41</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42</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43</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833673"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44</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排除使剩下的变量可选值最小的赋值</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45</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46</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47</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559" y="108488"/>
            <a:ext cx="7772400" cy="1143000"/>
          </a:xfrm>
        </p:spPr>
        <p:txBody>
          <a:bodyPr/>
          <a:lstStyle/>
          <a:p>
            <a:r>
              <a:rPr lang="zh-CN" altLang="en-US" dirty="0"/>
              <a:t>界限函数</a:t>
            </a:r>
          </a:p>
        </p:txBody>
      </p:sp>
      <p:sp>
        <p:nvSpPr>
          <p:cNvPr id="3" name="内容占位符 2"/>
          <p:cNvSpPr>
            <a:spLocks noGrp="1"/>
          </p:cNvSpPr>
          <p:nvPr>
            <p:ph idx="1"/>
          </p:nvPr>
        </p:nvSpPr>
        <p:spPr>
          <a:xfrm>
            <a:off x="623806" y="1717729"/>
            <a:ext cx="7772400" cy="4114800"/>
          </a:xfrm>
        </p:spPr>
        <p:txBody>
          <a:bodyPr/>
          <a:lstStyle/>
          <a:p>
            <a:r>
              <a:rPr lang="zh-CN" altLang="en-US" dirty="0"/>
              <a:t>有效剪枝的一种方法</a:t>
            </a:r>
            <a:endParaRPr lang="en-US" altLang="zh-CN" dirty="0"/>
          </a:p>
          <a:p>
            <a:r>
              <a:rPr lang="zh-CN" altLang="en-US" dirty="0"/>
              <a:t>对状态的可行性定义一个界限（量化指标），利用该指标决定是否剪枝</a:t>
            </a:r>
            <a:endParaRPr lang="en-US" altLang="zh-CN" dirty="0"/>
          </a:p>
          <a:p>
            <a:r>
              <a:rPr lang="zh-CN" altLang="en-US" dirty="0"/>
              <a:t>适用于</a:t>
            </a:r>
            <a:r>
              <a:rPr lang="zh-CN" altLang="en-US" dirty="0">
                <a:solidFill>
                  <a:srgbClr val="C00000"/>
                </a:solidFill>
                <a:latin typeface="黑体" pitchFamily="49" charset="-122"/>
                <a:ea typeface="黑体" pitchFamily="49" charset="-122"/>
              </a:rPr>
              <a:t>最优问题</a:t>
            </a:r>
            <a:r>
              <a:rPr lang="zh-CN" altLang="en-US" dirty="0"/>
              <a:t>求解（以最大值问题为例）</a:t>
            </a:r>
            <a:endParaRPr lang="en-US" altLang="zh-CN" dirty="0"/>
          </a:p>
          <a:p>
            <a:r>
              <a:rPr lang="zh-CN" altLang="en-US" dirty="0"/>
              <a:t>例如：若干集装箱装船，在船装载能力有限的情况下，尽可能多的装集装箱</a:t>
            </a:r>
            <a:endParaRPr lang="en-US" altLang="zh-CN" dirty="0"/>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13654"/>
            <a:ext cx="7772400" cy="1143000"/>
          </a:xfrm>
        </p:spPr>
        <p:txBody>
          <a:bodyPr/>
          <a:lstStyle/>
          <a:p>
            <a:r>
              <a:rPr lang="zh-CN" altLang="en-US" dirty="0"/>
              <a:t>界限函数的一些定义</a:t>
            </a:r>
          </a:p>
        </p:txBody>
      </p:sp>
      <p:sp>
        <p:nvSpPr>
          <p:cNvPr id="3" name="内容占位符 2"/>
          <p:cNvSpPr>
            <a:spLocks noGrp="1"/>
          </p:cNvSpPr>
          <p:nvPr>
            <p:ph idx="1"/>
          </p:nvPr>
        </p:nvSpPr>
        <p:spPr>
          <a:xfrm>
            <a:off x="631556" y="1585993"/>
            <a:ext cx="7772400" cy="4114800"/>
          </a:xfrm>
        </p:spPr>
        <p:txBody>
          <a:bodyPr/>
          <a:lstStyle/>
          <a:p>
            <a:r>
              <a:rPr lang="zh-CN" altLang="en-US" dirty="0"/>
              <a:t>假设状态空间树种的一个节点对应的解是</a:t>
            </a:r>
            <a:endParaRPr lang="en-US" altLang="zh-CN" dirty="0"/>
          </a:p>
          <a:p>
            <a:pPr>
              <a:buNone/>
            </a:pPr>
            <a:r>
              <a:rPr lang="en-US" altLang="zh-CN" i="1" dirty="0"/>
              <a:t>    X= </a:t>
            </a:r>
            <a:r>
              <a:rPr lang="en-US" altLang="zh-CN" dirty="0"/>
              <a:t>(</a:t>
            </a:r>
            <a:r>
              <a:rPr lang="en-US" altLang="zh-CN" i="1" dirty="0"/>
              <a:t>x</a:t>
            </a:r>
            <a:r>
              <a:rPr lang="en-US" altLang="zh-CN" sz="1600" i="1" dirty="0"/>
              <a:t>1</a:t>
            </a:r>
            <a:r>
              <a:rPr lang="en-US" altLang="zh-CN" i="1" dirty="0"/>
              <a:t>,….,</a:t>
            </a:r>
            <a:r>
              <a:rPr lang="en-US" altLang="zh-CN" i="1" dirty="0" err="1"/>
              <a:t>x</a:t>
            </a:r>
            <a:r>
              <a:rPr lang="en-US" altLang="zh-CN" sz="1400" i="1" dirty="0" err="1"/>
              <a:t>lev</a:t>
            </a:r>
            <a:r>
              <a:rPr lang="en-US" altLang="zh-CN" i="1" dirty="0"/>
              <a:t>,-,..,-</a:t>
            </a:r>
            <a:r>
              <a:rPr lang="en-US" altLang="zh-CN" dirty="0"/>
              <a:t>)</a:t>
            </a:r>
            <a:r>
              <a:rPr lang="zh-CN" altLang="en-US" dirty="0"/>
              <a:t>，</a:t>
            </a:r>
            <a:r>
              <a:rPr lang="en-US" altLang="zh-CN" i="1" dirty="0" err="1"/>
              <a:t>lev</a:t>
            </a:r>
            <a:r>
              <a:rPr lang="en-US" altLang="zh-CN" dirty="0"/>
              <a:t> </a:t>
            </a:r>
            <a:r>
              <a:rPr lang="zh-CN" altLang="en-US" dirty="0"/>
              <a:t>是该节点所处的层数</a:t>
            </a:r>
            <a:endParaRPr lang="en-US" altLang="zh-CN" dirty="0"/>
          </a:p>
          <a:p>
            <a:pPr>
              <a:buNone/>
            </a:pPr>
            <a:endParaRPr lang="en-US" altLang="zh-CN" dirty="0"/>
          </a:p>
          <a:p>
            <a:r>
              <a:rPr lang="zh-CN" altLang="en-US" dirty="0"/>
              <a:t>定义</a:t>
            </a:r>
            <a:r>
              <a:rPr lang="en-US" altLang="zh-CN" dirty="0"/>
              <a:t>C(X) </a:t>
            </a:r>
            <a:r>
              <a:rPr lang="zh-CN" altLang="en-US" dirty="0"/>
              <a:t>是</a:t>
            </a:r>
            <a:r>
              <a:rPr lang="en-US" altLang="zh-CN" dirty="0"/>
              <a:t>X</a:t>
            </a:r>
            <a:r>
              <a:rPr lang="zh-CN" altLang="en-US" dirty="0"/>
              <a:t>的后代中可行解的最大获益，如果</a:t>
            </a:r>
            <a:r>
              <a:rPr lang="en-US" altLang="zh-CN" dirty="0"/>
              <a:t>X</a:t>
            </a:r>
            <a:r>
              <a:rPr lang="zh-CN" altLang="en-US" dirty="0"/>
              <a:t>本身就是可行解（</a:t>
            </a:r>
            <a:r>
              <a:rPr lang="en-US" altLang="zh-CN" i="1" dirty="0" err="1"/>
              <a:t>lev</a:t>
            </a:r>
            <a:r>
              <a:rPr lang="en-US" altLang="zh-CN" dirty="0"/>
              <a:t> = </a:t>
            </a:r>
            <a:r>
              <a:rPr lang="en-US" altLang="zh-CN" i="1" dirty="0"/>
              <a:t>n</a:t>
            </a:r>
            <a:r>
              <a:rPr lang="zh-CN" altLang="en-US" dirty="0"/>
              <a:t>），则</a:t>
            </a:r>
            <a:r>
              <a:rPr lang="en-US" altLang="zh-CN" dirty="0"/>
              <a:t>C(X)=X</a:t>
            </a:r>
            <a:r>
              <a:rPr lang="zh-CN" altLang="en-US" dirty="0"/>
              <a:t>的获益；如果</a:t>
            </a:r>
            <a:r>
              <a:rPr lang="en-US" altLang="zh-CN" dirty="0"/>
              <a:t>X= (-, …,-) </a:t>
            </a:r>
            <a:r>
              <a:rPr lang="zh-CN" altLang="en-US" dirty="0"/>
              <a:t>（</a:t>
            </a:r>
            <a:r>
              <a:rPr lang="en-US" altLang="zh-CN" i="1" dirty="0" err="1"/>
              <a:t>lev</a:t>
            </a:r>
            <a:r>
              <a:rPr lang="en-US" altLang="zh-CN" dirty="0"/>
              <a:t> = </a:t>
            </a:r>
            <a:r>
              <a:rPr lang="en-US" altLang="zh-CN" i="1" dirty="0"/>
              <a:t>0</a:t>
            </a:r>
            <a:r>
              <a:rPr lang="zh-CN" altLang="en-US" dirty="0"/>
              <a:t>），则</a:t>
            </a:r>
            <a:r>
              <a:rPr lang="en-US" altLang="zh-CN" dirty="0"/>
              <a:t>C(X)= </a:t>
            </a:r>
            <a:r>
              <a:rPr lang="zh-CN" altLang="en-US" dirty="0"/>
              <a:t>问题的最佳获益</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36902"/>
            <a:ext cx="7772400" cy="1143000"/>
          </a:xfrm>
        </p:spPr>
        <p:txBody>
          <a:bodyPr/>
          <a:lstStyle/>
          <a:p>
            <a:endParaRPr lang="zh-CN" altLang="en-US" dirty="0"/>
          </a:p>
        </p:txBody>
      </p:sp>
      <p:sp>
        <p:nvSpPr>
          <p:cNvPr id="3" name="内容占位符 2"/>
          <p:cNvSpPr>
            <a:spLocks noGrp="1"/>
          </p:cNvSpPr>
          <p:nvPr>
            <p:ph idx="1"/>
          </p:nvPr>
        </p:nvSpPr>
        <p:spPr>
          <a:xfrm>
            <a:off x="678051" y="1539498"/>
            <a:ext cx="7772400" cy="2505560"/>
          </a:xfrm>
        </p:spPr>
        <p:txBody>
          <a:bodyPr/>
          <a:lstStyle/>
          <a:p>
            <a:r>
              <a:rPr lang="zh-CN" altLang="en-US" dirty="0"/>
              <a:t>一般情况下，只能通过遍历具有根节点</a:t>
            </a:r>
            <a:r>
              <a:rPr lang="en-US" altLang="zh-CN" dirty="0"/>
              <a:t>X</a:t>
            </a:r>
            <a:r>
              <a:rPr lang="zh-CN" altLang="en-US" dirty="0"/>
              <a:t>的子树来计算</a:t>
            </a:r>
            <a:r>
              <a:rPr lang="en-US" altLang="zh-CN" dirty="0"/>
              <a:t>C(X)</a:t>
            </a:r>
            <a:r>
              <a:rPr lang="zh-CN" altLang="en-US" dirty="0"/>
              <a:t>，但是这样做没有意义；</a:t>
            </a:r>
            <a:endParaRPr lang="en-US" altLang="zh-CN" dirty="0"/>
          </a:p>
          <a:p>
            <a:r>
              <a:rPr lang="zh-CN" altLang="en-US" dirty="0"/>
              <a:t>一个变通的做法就是定义一个界限函数</a:t>
            </a:r>
            <a:r>
              <a:rPr lang="en-US" altLang="zh-CN" dirty="0"/>
              <a:t>B(X)</a:t>
            </a:r>
            <a:r>
              <a:rPr lang="zh-CN" altLang="en-US" dirty="0"/>
              <a:t>；</a:t>
            </a:r>
            <a:endParaRPr lang="en-US" altLang="zh-CN" dirty="0"/>
          </a:p>
          <a:p>
            <a:r>
              <a:rPr lang="en-US" altLang="zh-CN" dirty="0"/>
              <a:t>B(X)</a:t>
            </a:r>
            <a:r>
              <a:rPr lang="zh-CN" altLang="en-US" dirty="0"/>
              <a:t>是任何可行解（该解是状态空间树中</a:t>
            </a:r>
            <a:r>
              <a:rPr lang="en-US" altLang="zh-CN" dirty="0"/>
              <a:t>X</a:t>
            </a:r>
            <a:r>
              <a:rPr lang="zh-CN" altLang="en-US" dirty="0"/>
              <a:t>的后代）的获益的上界；</a:t>
            </a:r>
            <a:endParaRPr lang="en-US" altLang="zh-CN" dirty="0"/>
          </a:p>
          <a:p>
            <a:endParaRPr lang="en-US" altLang="zh-CN" dirty="0"/>
          </a:p>
          <a:p>
            <a:r>
              <a:rPr lang="zh-CN" altLang="en-US" dirty="0"/>
              <a:t>如果</a:t>
            </a:r>
            <a:r>
              <a:rPr lang="en-US" altLang="zh-CN" dirty="0"/>
              <a:t>X</a:t>
            </a:r>
            <a:r>
              <a:rPr lang="zh-CN" altLang="en-US" dirty="0"/>
              <a:t>是可行解，则</a:t>
            </a:r>
            <a:endParaRPr lang="en-US" altLang="zh-CN" dirty="0"/>
          </a:p>
        </p:txBody>
      </p:sp>
      <p:pic>
        <p:nvPicPr>
          <p:cNvPr id="135172" name="Picture 4"/>
          <p:cNvPicPr>
            <a:picLocks noChangeAspect="1" noChangeArrowheads="1"/>
          </p:cNvPicPr>
          <p:nvPr/>
        </p:nvPicPr>
        <p:blipFill>
          <a:blip r:embed="rId2" cstate="print"/>
          <a:srcRect/>
          <a:stretch>
            <a:fillRect/>
          </a:stretch>
        </p:blipFill>
        <p:spPr bwMode="auto">
          <a:xfrm>
            <a:off x="2831913" y="3929628"/>
            <a:ext cx="2453009" cy="548083"/>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3" cstate="print"/>
          <a:srcRect/>
          <a:stretch>
            <a:fillRect/>
          </a:stretch>
        </p:blipFill>
        <p:spPr bwMode="auto">
          <a:xfrm>
            <a:off x="2843860" y="5057491"/>
            <a:ext cx="2743280" cy="60633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21403"/>
            <a:ext cx="7772400" cy="1143000"/>
          </a:xfrm>
        </p:spPr>
        <p:txBody>
          <a:bodyPr/>
          <a:lstStyle/>
          <a:p>
            <a:r>
              <a:rPr lang="zh-CN" altLang="en-US" dirty="0"/>
              <a:t>界限函数</a:t>
            </a:r>
          </a:p>
        </p:txBody>
      </p:sp>
      <p:sp>
        <p:nvSpPr>
          <p:cNvPr id="3" name="内容占位符 2"/>
          <p:cNvSpPr>
            <a:spLocks noGrp="1"/>
          </p:cNvSpPr>
          <p:nvPr>
            <p:ph idx="1"/>
          </p:nvPr>
        </p:nvSpPr>
        <p:spPr>
          <a:xfrm>
            <a:off x="577311" y="1609242"/>
            <a:ext cx="7822769" cy="1668650"/>
          </a:xfrm>
        </p:spPr>
        <p:txBody>
          <a:bodyPr/>
          <a:lstStyle/>
          <a:p>
            <a:r>
              <a:rPr lang="en-US" altLang="zh-CN" dirty="0"/>
              <a:t>B(X)</a:t>
            </a:r>
            <a:r>
              <a:rPr lang="zh-CN" altLang="en-US" dirty="0"/>
              <a:t>可用于对状态树进行剪枝，当</a:t>
            </a:r>
            <a:endParaRPr lang="en-US" altLang="zh-CN" dirty="0"/>
          </a:p>
          <a:p>
            <a:endParaRPr lang="en-US" altLang="zh-CN" dirty="0"/>
          </a:p>
          <a:p>
            <a:pPr>
              <a:buNone/>
            </a:pPr>
            <a:r>
              <a:rPr lang="en-US" altLang="zh-CN" i="1" dirty="0"/>
              <a:t>    </a:t>
            </a:r>
            <a:r>
              <a:rPr lang="en-US" altLang="zh-CN" b="1" i="1" dirty="0">
                <a:solidFill>
                  <a:srgbClr val="C00000"/>
                </a:solidFill>
              </a:rPr>
              <a:t>OPTP</a:t>
            </a:r>
            <a:r>
              <a:rPr lang="zh-CN" altLang="en-US" b="1" dirty="0">
                <a:solidFill>
                  <a:srgbClr val="C00000"/>
                </a:solidFill>
              </a:rPr>
              <a:t>是搜索过程中获得的当前最优解的获益</a:t>
            </a:r>
            <a:endParaRPr lang="en-US" altLang="zh-CN" b="1" dirty="0">
              <a:solidFill>
                <a:srgbClr val="C00000"/>
              </a:solidFill>
            </a:endParaRPr>
          </a:p>
          <a:p>
            <a:pPr>
              <a:buNone/>
            </a:pPr>
            <a:r>
              <a:rPr lang="zh-CN" altLang="en-US" dirty="0"/>
              <a:t>   则</a:t>
            </a:r>
            <a:endParaRPr lang="en-US" altLang="zh-CN" dirty="0"/>
          </a:p>
          <a:p>
            <a:pPr>
              <a:buNone/>
            </a:pPr>
            <a:endParaRPr lang="en-US" altLang="zh-CN" dirty="0"/>
          </a:p>
          <a:p>
            <a:pPr>
              <a:buNone/>
            </a:pPr>
            <a:r>
              <a:rPr lang="zh-CN" altLang="en-US" dirty="0"/>
              <a:t>   </a:t>
            </a:r>
          </a:p>
        </p:txBody>
      </p:sp>
      <p:pic>
        <p:nvPicPr>
          <p:cNvPr id="136194" name="Picture 2"/>
          <p:cNvPicPr>
            <a:picLocks noChangeAspect="1" noChangeArrowheads="1"/>
          </p:cNvPicPr>
          <p:nvPr/>
        </p:nvPicPr>
        <p:blipFill>
          <a:blip r:embed="rId2" cstate="print"/>
          <a:srcRect/>
          <a:stretch>
            <a:fillRect/>
          </a:stretch>
        </p:blipFill>
        <p:spPr bwMode="auto">
          <a:xfrm>
            <a:off x="1958920" y="2140327"/>
            <a:ext cx="2620828" cy="502537"/>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1999040" y="3173572"/>
            <a:ext cx="4502499" cy="561923"/>
          </a:xfrm>
          <a:prstGeom prst="rect">
            <a:avLst/>
          </a:prstGeom>
          <a:noFill/>
          <a:ln w="9525">
            <a:noFill/>
            <a:miter lim="800000"/>
            <a:headEnd/>
            <a:tailEnd/>
          </a:ln>
          <a:effectLst/>
        </p:spPr>
      </p:pic>
      <p:sp>
        <p:nvSpPr>
          <p:cNvPr id="6" name="矩形 5"/>
          <p:cNvSpPr/>
          <p:nvPr/>
        </p:nvSpPr>
        <p:spPr>
          <a:xfrm>
            <a:off x="934871" y="4286366"/>
            <a:ext cx="6516805" cy="954107"/>
          </a:xfrm>
          <a:prstGeom prst="rect">
            <a:avLst/>
          </a:prstGeom>
        </p:spPr>
        <p:txBody>
          <a:bodyPr wrap="square">
            <a:spAutoFit/>
          </a:bodyPr>
          <a:lstStyle/>
          <a:p>
            <a:r>
              <a:rPr lang="zh-CN" altLang="en-US" sz="2800" dirty="0">
                <a:solidFill>
                  <a:srgbClr val="C00000"/>
                </a:solidFill>
                <a:latin typeface="微软雅黑" pitchFamily="34" charset="-122"/>
                <a:ea typeface="微软雅黑" pitchFamily="34" charset="-122"/>
              </a:rPr>
              <a:t>说明</a:t>
            </a:r>
            <a:r>
              <a:rPr lang="en-US" altLang="zh-CN" sz="2800" dirty="0">
                <a:solidFill>
                  <a:srgbClr val="C00000"/>
                </a:solidFill>
                <a:latin typeface="微软雅黑" pitchFamily="34" charset="-122"/>
                <a:ea typeface="微软雅黑" pitchFamily="34" charset="-122"/>
              </a:rPr>
              <a:t>X</a:t>
            </a:r>
            <a:r>
              <a:rPr lang="zh-CN" altLang="en-US" sz="2800" dirty="0">
                <a:solidFill>
                  <a:srgbClr val="C00000"/>
                </a:solidFill>
                <a:latin typeface="微软雅黑" pitchFamily="34" charset="-122"/>
                <a:ea typeface="微软雅黑" pitchFamily="34" charset="-122"/>
              </a:rPr>
              <a:t>的后代都可以被剪枝，因为其获益的上界不会比当前最大获益大；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05905"/>
            <a:ext cx="7772400" cy="1143000"/>
          </a:xfrm>
        </p:spPr>
        <p:txBody>
          <a:bodyPr/>
          <a:lstStyle/>
          <a:p>
            <a:r>
              <a:rPr lang="zh-CN" altLang="en-US" dirty="0"/>
              <a:t>对界限函数的要求</a:t>
            </a:r>
          </a:p>
        </p:txBody>
      </p:sp>
      <p:sp>
        <p:nvSpPr>
          <p:cNvPr id="3" name="内容占位符 2"/>
          <p:cNvSpPr>
            <a:spLocks noGrp="1"/>
          </p:cNvSpPr>
          <p:nvPr>
            <p:ph idx="1"/>
          </p:nvPr>
        </p:nvSpPr>
        <p:spPr>
          <a:xfrm>
            <a:off x="662553" y="1554996"/>
            <a:ext cx="7772400" cy="4114800"/>
          </a:xfrm>
        </p:spPr>
        <p:txBody>
          <a:bodyPr/>
          <a:lstStyle/>
          <a:p>
            <a:r>
              <a:rPr lang="zh-CN" altLang="en-US" dirty="0"/>
              <a:t>容易算</a:t>
            </a:r>
            <a:endParaRPr lang="en-US" altLang="zh-CN" dirty="0"/>
          </a:p>
          <a:p>
            <a:r>
              <a:rPr lang="zh-CN" altLang="en-US" dirty="0"/>
              <a:t>与</a:t>
            </a:r>
            <a:r>
              <a:rPr lang="en-US" altLang="zh-CN" dirty="0"/>
              <a:t>C(X) </a:t>
            </a:r>
            <a:r>
              <a:rPr lang="zh-CN" altLang="en-US" dirty="0"/>
              <a:t>接近</a:t>
            </a:r>
            <a:endParaRPr lang="en-US" altLang="zh-CN" dirty="0"/>
          </a:p>
          <a:p>
            <a:r>
              <a:rPr lang="zh-CN" altLang="en-US" dirty="0"/>
              <a:t>寻找</a:t>
            </a:r>
            <a:r>
              <a:rPr lang="en-US" altLang="zh-CN" dirty="0"/>
              <a:t>B(X)</a:t>
            </a:r>
            <a:r>
              <a:rPr lang="zh-CN" altLang="en-US" dirty="0"/>
              <a:t>是很困难的事情</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45" y="129152"/>
            <a:ext cx="7772400" cy="1143000"/>
          </a:xfrm>
        </p:spPr>
        <p:txBody>
          <a:bodyPr/>
          <a:lstStyle/>
          <a:p>
            <a:r>
              <a:rPr lang="zh-CN" altLang="en-US" dirty="0"/>
              <a:t>举个栗子</a:t>
            </a:r>
            <a:r>
              <a:rPr lang="en-US" altLang="zh-CN" dirty="0"/>
              <a:t>——0-1</a:t>
            </a:r>
            <a:r>
              <a:rPr lang="zh-CN" altLang="en-US" dirty="0"/>
              <a:t>背包问题</a:t>
            </a:r>
          </a:p>
        </p:txBody>
      </p:sp>
      <p:pic>
        <p:nvPicPr>
          <p:cNvPr id="4" name="Picture 3"/>
          <p:cNvPicPr>
            <a:picLocks noChangeAspect="1" noChangeArrowheads="1"/>
          </p:cNvPicPr>
          <p:nvPr/>
        </p:nvPicPr>
        <p:blipFill>
          <a:blip r:embed="rId2" cstate="print"/>
          <a:srcRect/>
          <a:stretch>
            <a:fillRect/>
          </a:stretch>
        </p:blipFill>
        <p:spPr bwMode="auto">
          <a:xfrm>
            <a:off x="264629" y="1491416"/>
            <a:ext cx="4392612" cy="4872037"/>
          </a:xfrm>
          <a:prstGeom prst="rect">
            <a:avLst/>
          </a:prstGeom>
          <a:noFill/>
          <a:ln w="38100">
            <a:solidFill>
              <a:schemeClr val="hlink"/>
            </a:solidFill>
            <a:miter lim="800000"/>
            <a:headEnd/>
            <a:tailEnd/>
          </a:ln>
        </p:spPr>
      </p:pic>
      <p:sp>
        <p:nvSpPr>
          <p:cNvPr id="5" name="Text Box 4"/>
          <p:cNvSpPr txBox="1">
            <a:spLocks noChangeArrowheads="1"/>
          </p:cNvSpPr>
          <p:nvPr/>
        </p:nvSpPr>
        <p:spPr bwMode="auto">
          <a:xfrm>
            <a:off x="4716463" y="1476564"/>
            <a:ext cx="4103687" cy="1893916"/>
          </a:xfrm>
          <a:prstGeom prst="rect">
            <a:avLst/>
          </a:prstGeom>
          <a:noFill/>
          <a:ln w="38100">
            <a:solidFill>
              <a:schemeClr val="tx1"/>
            </a:solidFill>
            <a:miter lim="800000"/>
            <a:headEnd/>
            <a:tailEnd/>
          </a:ln>
        </p:spPr>
        <p:txBody>
          <a:bodyPr lIns="180000" tIns="252000" rIns="180000" bIns="252000">
            <a:spAutoFit/>
          </a:bodyPr>
          <a:lstStyle/>
          <a:p>
            <a:pPr algn="just">
              <a:spcBef>
                <a:spcPct val="50000"/>
              </a:spcBef>
              <a:defRPr/>
            </a:pPr>
            <a:r>
              <a:rPr lang="zh-CN" altLang="zh-CN" dirty="0">
                <a:effectLst/>
                <a:latin typeface="+mj-lt"/>
                <a:ea typeface="Arial Unicode MS" pitchFamily="34" charset="-122"/>
                <a:cs typeface="Arial Unicode MS" pitchFamily="34" charset="-122"/>
              </a:rPr>
              <a:t>给定n种物品和一个背包，物品</a:t>
            </a:r>
            <a:r>
              <a:rPr lang="zh-CN" altLang="zh-CN" i="1"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的重量是w</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，其价值为</a:t>
            </a:r>
            <a:r>
              <a:rPr lang="en-US" altLang="zh-CN" dirty="0">
                <a:effectLst/>
                <a:latin typeface="+mj-lt"/>
                <a:ea typeface="Arial Unicode MS" pitchFamily="34" charset="-122"/>
                <a:cs typeface="Arial Unicode MS" pitchFamily="34" charset="-122"/>
              </a:rPr>
              <a:t>p</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，背包的容量为</a:t>
            </a:r>
            <a:r>
              <a:rPr lang="zh-CN" altLang="zh-CN" i="1" dirty="0">
                <a:effectLst/>
                <a:latin typeface="+mj-lt"/>
                <a:ea typeface="Arial Unicode MS" pitchFamily="34" charset="-122"/>
                <a:cs typeface="Arial Unicode MS" pitchFamily="34" charset="-122"/>
              </a:rPr>
              <a:t>C</a:t>
            </a:r>
            <a:r>
              <a:rPr lang="zh-CN" altLang="zh-CN" dirty="0">
                <a:effectLst/>
                <a:latin typeface="+mj-lt"/>
                <a:ea typeface="Arial Unicode MS" pitchFamily="34" charset="-122"/>
                <a:cs typeface="Arial Unicode MS" pitchFamily="34" charset="-122"/>
              </a:rPr>
              <a:t>。如何选择装入背包的物品，使得装入背包中物品的总价值最大? 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cstate="print"/>
          <a:srcRect/>
          <a:stretch>
            <a:fillRect/>
          </a:stretch>
        </p:blipFill>
        <p:spPr bwMode="auto">
          <a:xfrm>
            <a:off x="327402" y="1581311"/>
            <a:ext cx="8458200" cy="3943350"/>
          </a:xfrm>
          <a:prstGeom prst="rect">
            <a:avLst/>
          </a:prstGeom>
          <a:noFill/>
          <a:ln w="9525">
            <a:noFill/>
            <a:miter lim="800000"/>
            <a:headEnd/>
            <a:tailEnd/>
          </a:ln>
          <a:effectLst/>
        </p:spPr>
      </p:pic>
      <p:sp>
        <p:nvSpPr>
          <p:cNvPr id="3" name="标题 1"/>
          <p:cNvSpPr txBox="1">
            <a:spLocks/>
          </p:cNvSpPr>
          <p:nvPr/>
        </p:nvSpPr>
        <p:spPr>
          <a:xfrm>
            <a:off x="724545" y="129152"/>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chemeClr val="tx2"/>
                </a:solidFill>
                <a:effectLst/>
                <a:uLnTx/>
                <a:uFillTx/>
                <a:latin typeface="+mj-lt"/>
                <a:ea typeface="+mj-ea"/>
                <a:cs typeface="+mj-cs"/>
              </a:rPr>
              <a:t>状态树</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5" y="129152"/>
            <a:ext cx="7772400" cy="1143000"/>
          </a:xfrm>
        </p:spPr>
        <p:txBody>
          <a:bodyPr/>
          <a:lstStyle/>
          <a:p>
            <a:r>
              <a:rPr lang="en-US" altLang="zh-CN" dirty="0"/>
              <a:t>0-1</a:t>
            </a:r>
            <a:r>
              <a:rPr lang="zh-CN" altLang="en-US" dirty="0"/>
              <a:t>背包问题的界限函数</a:t>
            </a:r>
          </a:p>
        </p:txBody>
      </p:sp>
      <p:sp>
        <p:nvSpPr>
          <p:cNvPr id="3" name="内容占位符 2"/>
          <p:cNvSpPr>
            <a:spLocks noGrp="1"/>
          </p:cNvSpPr>
          <p:nvPr>
            <p:ph idx="1"/>
          </p:nvPr>
        </p:nvSpPr>
        <p:spPr>
          <a:xfrm>
            <a:off x="631555" y="1438758"/>
            <a:ext cx="8341963" cy="5419241"/>
          </a:xfrm>
        </p:spPr>
        <p:txBody>
          <a:bodyPr/>
          <a:lstStyle/>
          <a:p>
            <a:r>
              <a:rPr lang="zh-CN" altLang="en-US" dirty="0"/>
              <a:t>利用分数背包问题的解作为</a:t>
            </a:r>
            <a:r>
              <a:rPr lang="en-US" altLang="zh-CN" dirty="0"/>
              <a:t>B(X)</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sz="2400" dirty="0"/>
              <a:t>是利用物品                       和剩余</a:t>
            </a:r>
            <a:r>
              <a:rPr lang="en-US" altLang="zh-CN" sz="2400" dirty="0"/>
              <a:t>       </a:t>
            </a:r>
            <a:r>
              <a:rPr lang="zh-CN" altLang="en-US" sz="2400" dirty="0"/>
              <a:t>空间得到的分数背包问题的解</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41317" name="Picture 5"/>
          <p:cNvPicPr>
            <a:picLocks noChangeAspect="1" noChangeArrowheads="1"/>
          </p:cNvPicPr>
          <p:nvPr/>
        </p:nvPicPr>
        <p:blipFill>
          <a:blip r:embed="rId2" cstate="print"/>
          <a:srcRect/>
          <a:stretch>
            <a:fillRect/>
          </a:stretch>
        </p:blipFill>
        <p:spPr bwMode="auto">
          <a:xfrm>
            <a:off x="833144" y="1943141"/>
            <a:ext cx="6350321" cy="3604446"/>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cstate="print"/>
          <a:srcRect/>
          <a:stretch>
            <a:fillRect/>
          </a:stretch>
        </p:blipFill>
        <p:spPr bwMode="auto">
          <a:xfrm>
            <a:off x="984142" y="5593593"/>
            <a:ext cx="1713773" cy="432953"/>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237173" y="5653434"/>
            <a:ext cx="1753564" cy="34405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956801" y="5548036"/>
            <a:ext cx="515421" cy="54405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50" y="136902"/>
            <a:ext cx="7772400" cy="1143000"/>
          </a:xfrm>
        </p:spPr>
        <p:txBody>
          <a:bodyPr/>
          <a:lstStyle/>
          <a:p>
            <a:r>
              <a:rPr lang="zh-CN" altLang="en-US" dirty="0"/>
              <a:t>分数背包问题求解</a:t>
            </a:r>
          </a:p>
        </p:txBody>
      </p:sp>
      <p:sp>
        <p:nvSpPr>
          <p:cNvPr id="3" name="内容占位符 2"/>
          <p:cNvSpPr>
            <a:spLocks noGrp="1"/>
          </p:cNvSpPr>
          <p:nvPr>
            <p:ph idx="1"/>
          </p:nvPr>
        </p:nvSpPr>
        <p:spPr>
          <a:xfrm>
            <a:off x="608308" y="1462007"/>
            <a:ext cx="7772400" cy="1994115"/>
          </a:xfrm>
        </p:spPr>
        <p:txBody>
          <a:bodyPr/>
          <a:lstStyle/>
          <a:p>
            <a:r>
              <a:rPr lang="zh-CN" altLang="en-US" sz="2400" b="1" dirty="0"/>
              <a:t>分数背包问题求解算法过程</a:t>
            </a:r>
            <a:r>
              <a:rPr lang="en-US" altLang="zh-CN" sz="2400" b="1" dirty="0"/>
              <a:t>: </a:t>
            </a:r>
          </a:p>
          <a:p>
            <a:pPr lvl="1"/>
            <a:r>
              <a:rPr lang="zh-CN" altLang="en-US" sz="2200" b="1" dirty="0"/>
              <a:t>降序排序</a:t>
            </a:r>
            <a:r>
              <a:rPr lang="en-US" altLang="zh-CN" sz="2200" b="1" i="1" dirty="0"/>
              <a:t>p</a:t>
            </a:r>
            <a:r>
              <a:rPr lang="en-US" altLang="zh-CN" sz="2200" b="1" i="1" baseline="-25000" dirty="0"/>
              <a:t>i</a:t>
            </a:r>
            <a:r>
              <a:rPr lang="en-US" altLang="zh-CN" sz="2200" b="1" baseline="-25000" dirty="0"/>
              <a:t> </a:t>
            </a:r>
            <a:r>
              <a:rPr lang="en-US" altLang="zh-CN" sz="2200" b="1" dirty="0"/>
              <a:t>/ </a:t>
            </a:r>
            <a:r>
              <a:rPr lang="en-US" altLang="zh-CN" sz="2200" b="1" i="1" dirty="0" err="1"/>
              <a:t>w</a:t>
            </a:r>
            <a:r>
              <a:rPr lang="en-US" altLang="zh-CN" sz="2200" b="1" i="1" baseline="-25000" dirty="0" err="1"/>
              <a:t>i</a:t>
            </a:r>
            <a:r>
              <a:rPr lang="en-US" altLang="zh-CN"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altLang="zh-CN" sz="2200" b="1" dirty="0"/>
          </a:p>
          <a:p>
            <a:endParaRPr lang="zh-CN" altLang="en-US" dirty="0"/>
          </a:p>
        </p:txBody>
      </p:sp>
      <p:pic>
        <p:nvPicPr>
          <p:cNvPr id="143363" name="Picture 3"/>
          <p:cNvPicPr>
            <a:picLocks noChangeAspect="1" noChangeArrowheads="1"/>
          </p:cNvPicPr>
          <p:nvPr/>
        </p:nvPicPr>
        <p:blipFill>
          <a:blip r:embed="rId2" cstate="print"/>
          <a:srcRect/>
          <a:stretch>
            <a:fillRect/>
          </a:stretch>
        </p:blipFill>
        <p:spPr bwMode="auto">
          <a:xfrm>
            <a:off x="2580772" y="3440021"/>
            <a:ext cx="6078922" cy="3308565"/>
          </a:xfrm>
          <a:prstGeom prst="rect">
            <a:avLst/>
          </a:prstGeom>
          <a:noFill/>
          <a:ln w="9525">
            <a:noFill/>
            <a:miter lim="800000"/>
            <a:headEnd/>
            <a:tailEnd/>
          </a:ln>
          <a:effectLst/>
        </p:spPr>
      </p:pic>
      <p:pic>
        <p:nvPicPr>
          <p:cNvPr id="5" name="Picture 1"/>
          <p:cNvPicPr>
            <a:picLocks noChangeAspect="1" noChangeArrowheads="1"/>
          </p:cNvPicPr>
          <p:nvPr/>
        </p:nvPicPr>
        <p:blipFill>
          <a:blip r:embed="rId3" cstate="print"/>
          <a:srcRect/>
          <a:stretch>
            <a:fillRect/>
          </a:stretch>
        </p:blipFill>
        <p:spPr bwMode="auto">
          <a:xfrm>
            <a:off x="314909" y="3520502"/>
            <a:ext cx="2929904" cy="42129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80" y="97809"/>
            <a:ext cx="7772400" cy="1143000"/>
          </a:xfrm>
        </p:spPr>
        <p:txBody>
          <a:bodyPr/>
          <a:lstStyle/>
          <a:p>
            <a:r>
              <a:rPr lang="zh-CN" altLang="en-US" dirty="0"/>
              <a:t>一个栗子</a:t>
            </a:r>
          </a:p>
        </p:txBody>
      </p:sp>
      <p:pic>
        <p:nvPicPr>
          <p:cNvPr id="144386" name="Picture 2"/>
          <p:cNvPicPr>
            <a:picLocks noChangeAspect="1" noChangeArrowheads="1"/>
          </p:cNvPicPr>
          <p:nvPr/>
        </p:nvPicPr>
        <p:blipFill>
          <a:blip r:embed="rId2" cstate="print"/>
          <a:srcRect/>
          <a:stretch>
            <a:fillRect/>
          </a:stretch>
        </p:blipFill>
        <p:spPr bwMode="auto">
          <a:xfrm>
            <a:off x="446964" y="1480522"/>
            <a:ext cx="7066546" cy="2327203"/>
          </a:xfrm>
          <a:prstGeom prst="rect">
            <a:avLst/>
          </a:prstGeom>
          <a:noFill/>
          <a:ln w="9525">
            <a:noFill/>
            <a:miter lim="800000"/>
            <a:headEnd/>
            <a:tailEnd/>
          </a:ln>
        </p:spPr>
      </p:pic>
      <p:pic>
        <p:nvPicPr>
          <p:cNvPr id="144387" name="Picture 3"/>
          <p:cNvPicPr>
            <a:picLocks noChangeAspect="1" noChangeArrowheads="1"/>
          </p:cNvPicPr>
          <p:nvPr/>
        </p:nvPicPr>
        <p:blipFill>
          <a:blip r:embed="rId3" cstate="print"/>
          <a:srcRect/>
          <a:stretch>
            <a:fillRect/>
          </a:stretch>
        </p:blipFill>
        <p:spPr bwMode="auto">
          <a:xfrm>
            <a:off x="6182223" y="281485"/>
            <a:ext cx="2143125" cy="685800"/>
          </a:xfrm>
          <a:prstGeom prst="rect">
            <a:avLst/>
          </a:prstGeom>
          <a:noFill/>
          <a:ln w="9525">
            <a:noFill/>
            <a:miter lim="800000"/>
            <a:headEnd/>
            <a:tailEnd/>
          </a:ln>
        </p:spPr>
      </p:pic>
      <p:pic>
        <p:nvPicPr>
          <p:cNvPr id="144388" name="Picture 4"/>
          <p:cNvPicPr>
            <a:picLocks noChangeAspect="1" noChangeArrowheads="1"/>
          </p:cNvPicPr>
          <p:nvPr/>
        </p:nvPicPr>
        <p:blipFill>
          <a:blip r:embed="rId4" cstate="print"/>
          <a:srcRect/>
          <a:stretch>
            <a:fillRect/>
          </a:stretch>
        </p:blipFill>
        <p:spPr bwMode="auto">
          <a:xfrm>
            <a:off x="72936" y="4102645"/>
            <a:ext cx="9071064" cy="24278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735493" y="1"/>
            <a:ext cx="6190422" cy="6776112"/>
          </a:xfrm>
          <a:prstGeom prst="rect">
            <a:avLst/>
          </a:prstGeom>
          <a:noFill/>
          <a:ln w="9525">
            <a:noFill/>
            <a:miter lim="800000"/>
            <a:headEnd/>
            <a:tailEnd/>
          </a:ln>
        </p:spPr>
      </p:pic>
      <p:sp>
        <p:nvSpPr>
          <p:cNvPr id="3" name="TextBox 2"/>
          <p:cNvSpPr txBox="1"/>
          <p:nvPr/>
        </p:nvSpPr>
        <p:spPr>
          <a:xfrm>
            <a:off x="3391470" y="334370"/>
            <a:ext cx="846160" cy="369332"/>
          </a:xfrm>
          <a:prstGeom prst="rect">
            <a:avLst/>
          </a:prstGeom>
          <a:noFill/>
        </p:spPr>
        <p:txBody>
          <a:bodyPr wrap="square" rtlCol="0">
            <a:spAutoFit/>
          </a:bodyPr>
          <a:lstStyle/>
          <a:p>
            <a:r>
              <a:rPr lang="zh-CN" altLang="en-US" dirty="0">
                <a:latin typeface="楷体" pitchFamily="49" charset="-122"/>
                <a:ea typeface="楷体" pitchFamily="49" charset="-122"/>
              </a:rPr>
              <a:t>不选</a:t>
            </a:r>
            <a:r>
              <a:rPr lang="en-US" altLang="zh-CN" dirty="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sp>
        <p:nvSpPr>
          <p:cNvPr id="4" name="TextBox 3"/>
          <p:cNvSpPr txBox="1"/>
          <p:nvPr/>
        </p:nvSpPr>
        <p:spPr>
          <a:xfrm>
            <a:off x="5741160" y="200168"/>
            <a:ext cx="618697"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1</a:t>
            </a:r>
            <a:r>
              <a:rPr lang="zh-CN" altLang="en-US" dirty="0">
                <a:latin typeface="楷体" pitchFamily="49" charset="-122"/>
                <a:ea typeface="楷体" pitchFamily="49" charset="-122"/>
              </a:rPr>
              <a:t>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p14="http://schemas.microsoft.com/office/powerpoint/2010/main" val="2275934612"/>
              </p:ext>
            </p:extLst>
          </p:nvPr>
        </p:nvGraphicFramePr>
        <p:xfrm>
          <a:off x="2804160" y="2645231"/>
          <a:ext cx="2438400" cy="406400"/>
        </p:xfrm>
        <a:graphic>
          <a:graphicData uri="http://schemas.openxmlformats.org/presentationml/2006/ole">
            <mc:AlternateContent xmlns:mc="http://schemas.openxmlformats.org/markup-compatibility/2006">
              <mc:Choice xmlns:v="urn:schemas-microsoft-com:vml" Requires="v">
                <p:oleObj name="公式" r:id="rId2" imgW="27432000" imgH="4572000" progId="Equation.3">
                  <p:embed/>
                </p:oleObj>
              </mc:Choice>
              <mc:Fallback>
                <p:oleObj name="公式" r:id="rId2" imgW="27432000" imgH="4572000" progId="Equation.3">
                  <p:embed/>
                  <p:pic>
                    <p:nvPicPr>
                      <p:cNvPr id="0" name="Picture 2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160" y="2645231"/>
                        <a:ext cx="243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extLst>
              <p:ext uri="{D42A27DB-BD31-4B8C-83A1-F6EECF244321}">
                <p14:modId xmlns:p14="http://schemas.microsoft.com/office/powerpoint/2010/main" val="2021911580"/>
              </p:ext>
            </p:extLst>
          </p:nvPr>
        </p:nvGraphicFramePr>
        <p:xfrm>
          <a:off x="517558" y="3084897"/>
          <a:ext cx="400050" cy="533400"/>
        </p:xfrm>
        <a:graphic>
          <a:graphicData uri="http://schemas.openxmlformats.org/presentationml/2006/ole">
            <mc:AlternateContent xmlns:mc="http://schemas.openxmlformats.org/markup-compatibility/2006">
              <mc:Choice xmlns:v="urn:schemas-microsoft-com:vml" Requires="v">
                <p:oleObj name="公式" r:id="rId4" imgW="3352800" imgH="4572000" progId="Equation.3">
                  <p:embed/>
                </p:oleObj>
              </mc:Choice>
              <mc:Fallback>
                <p:oleObj name="公式" r:id="rId4" imgW="3352800" imgH="4572000" progId="Equation.3">
                  <p:embed/>
                  <p:pic>
                    <p:nvPicPr>
                      <p:cNvPr id="0" name="Picture 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58" y="3084897"/>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extLst>
              <p:ext uri="{D42A27DB-BD31-4B8C-83A1-F6EECF244321}">
                <p14:modId xmlns:p14="http://schemas.microsoft.com/office/powerpoint/2010/main" val="2653662615"/>
              </p:ext>
            </p:extLst>
          </p:nvPr>
        </p:nvGraphicFramePr>
        <p:xfrm>
          <a:off x="2743127" y="3099334"/>
          <a:ext cx="427037" cy="522748"/>
        </p:xfrm>
        <a:graphic>
          <a:graphicData uri="http://schemas.openxmlformats.org/presentationml/2006/ole">
            <mc:AlternateContent xmlns:mc="http://schemas.openxmlformats.org/markup-compatibility/2006">
              <mc:Choice xmlns:v="urn:schemas-microsoft-com:vml" Requires="v">
                <p:oleObj name="公式" r:id="rId6" imgW="3657600" imgH="4572000" progId="Equation.3">
                  <p:embed/>
                </p:oleObj>
              </mc:Choice>
              <mc:Fallback>
                <p:oleObj name="公式" r:id="rId6" imgW="3657600" imgH="4572000" progId="Equation.3">
                  <p:embed/>
                  <p:pic>
                    <p:nvPicPr>
                      <p:cNvPr id="0" name="Picture 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127" y="3099334"/>
                        <a:ext cx="427037" cy="522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957663204"/>
              </p:ext>
            </p:extLst>
          </p:nvPr>
        </p:nvGraphicFramePr>
        <p:xfrm>
          <a:off x="3435136" y="3136438"/>
          <a:ext cx="2743200" cy="466725"/>
        </p:xfrm>
        <a:graphic>
          <a:graphicData uri="http://schemas.openxmlformats.org/presentationml/2006/ole">
            <mc:AlternateContent xmlns:mc="http://schemas.openxmlformats.org/markup-compatibility/2006">
              <mc:Choice xmlns:v="urn:schemas-microsoft-com:vml" Requires="v">
                <p:oleObj name="公式" r:id="rId8" imgW="30784800" imgH="5181600" progId="Equation.3">
                  <p:embed/>
                </p:oleObj>
              </mc:Choice>
              <mc:Fallback>
                <p:oleObj name="公式" r:id="rId8" imgW="30784800" imgH="5181600" progId="Equation.3">
                  <p:embed/>
                  <p:pic>
                    <p:nvPicPr>
                      <p:cNvPr id="0" name="Picture 2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5136" y="3136438"/>
                        <a:ext cx="27432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extLst>
              <p:ext uri="{D42A27DB-BD31-4B8C-83A1-F6EECF244321}">
                <p14:modId xmlns:p14="http://schemas.microsoft.com/office/powerpoint/2010/main" val="3286401970"/>
              </p:ext>
            </p:extLst>
          </p:nvPr>
        </p:nvGraphicFramePr>
        <p:xfrm>
          <a:off x="4647072" y="3628488"/>
          <a:ext cx="2667000" cy="441325"/>
        </p:xfrm>
        <a:graphic>
          <a:graphicData uri="http://schemas.openxmlformats.org/presentationml/2006/ole">
            <mc:AlternateContent xmlns:mc="http://schemas.openxmlformats.org/markup-compatibility/2006">
              <mc:Choice xmlns:v="urn:schemas-microsoft-com:vml" Requires="v">
                <p:oleObj name="公式" r:id="rId10" imgW="27736800" imgH="4572000" progId="Equation.3">
                  <p:embed/>
                </p:oleObj>
              </mc:Choice>
              <mc:Fallback>
                <p:oleObj name="公式" r:id="rId10" imgW="27736800" imgH="4572000"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7072" y="3628488"/>
                        <a:ext cx="2667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82389111"/>
              </p:ext>
            </p:extLst>
          </p:nvPr>
        </p:nvGraphicFramePr>
        <p:xfrm>
          <a:off x="265697" y="5139890"/>
          <a:ext cx="400050" cy="508434"/>
        </p:xfrm>
        <a:graphic>
          <a:graphicData uri="http://schemas.openxmlformats.org/presentationml/2006/ole">
            <mc:AlternateContent xmlns:mc="http://schemas.openxmlformats.org/markup-compatibility/2006">
              <mc:Choice xmlns:v="urn:schemas-microsoft-com:vml" Requires="v">
                <p:oleObj name="公式" r:id="rId12" imgW="3352800" imgH="4572000" progId="Equation.3">
                  <p:embed/>
                </p:oleObj>
              </mc:Choice>
              <mc:Fallback>
                <p:oleObj name="公式" r:id="rId12" imgW="3352800" imgH="4572000" progId="Equation.3">
                  <p:embed/>
                  <p:pic>
                    <p:nvPicPr>
                      <p:cNvPr id="0" name="Picture 2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97" y="5139890"/>
                        <a:ext cx="400050" cy="508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0653637"/>
              </p:ext>
            </p:extLst>
          </p:nvPr>
        </p:nvGraphicFramePr>
        <p:xfrm>
          <a:off x="1324275" y="4650541"/>
          <a:ext cx="2286000" cy="423863"/>
        </p:xfrm>
        <a:graphic>
          <a:graphicData uri="http://schemas.openxmlformats.org/presentationml/2006/ole">
            <mc:AlternateContent xmlns:mc="http://schemas.openxmlformats.org/markup-compatibility/2006">
              <mc:Choice xmlns:v="urn:schemas-microsoft-com:vml" Requires="v">
                <p:oleObj name="公式" r:id="rId13" imgW="24688800" imgH="4572000" progId="Equation.3">
                  <p:embed/>
                </p:oleObj>
              </mc:Choice>
              <mc:Fallback>
                <p:oleObj name="公式" r:id="rId13" imgW="24688800" imgH="4572000" progId="Equation.3">
                  <p:embed/>
                  <p:pic>
                    <p:nvPicPr>
                      <p:cNvPr id="0" name="Picture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4275" y="4650541"/>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38614183"/>
              </p:ext>
            </p:extLst>
          </p:nvPr>
        </p:nvGraphicFramePr>
        <p:xfrm>
          <a:off x="6515801" y="5156619"/>
          <a:ext cx="2071367" cy="454909"/>
        </p:xfrm>
        <a:graphic>
          <a:graphicData uri="http://schemas.openxmlformats.org/presentationml/2006/ole">
            <mc:AlternateContent xmlns:mc="http://schemas.openxmlformats.org/markup-compatibility/2006">
              <mc:Choice xmlns:v="urn:schemas-microsoft-com:vml" Requires="v">
                <p:oleObj name="公式" r:id="rId15" imgW="20726400" imgH="4572000" progId="Equation.3">
                  <p:embed/>
                </p:oleObj>
              </mc:Choice>
              <mc:Fallback>
                <p:oleObj name="公式" r:id="rId15" imgW="20726400" imgH="4572000" progId="Equation.3">
                  <p:embed/>
                  <p:pic>
                    <p:nvPicPr>
                      <p:cNvPr id="0" name="Picture 2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5801" y="5156619"/>
                        <a:ext cx="2071367" cy="454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5772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60</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960393"/>
          <a:ext cx="1511300" cy="698500"/>
        </p:xfrm>
        <a:graphic>
          <a:graphicData uri="http://schemas.openxmlformats.org/presentationml/2006/ole">
            <mc:AlternateContent xmlns:mc="http://schemas.openxmlformats.org/markup-compatibility/2006">
              <mc:Choice xmlns:v="urn:schemas-microsoft-com:vml" Requires="v">
                <p:oleObj name="公式" r:id="rId2" imgW="22250400" imgH="10363200" progId="Equation.3">
                  <p:embed/>
                </p:oleObj>
              </mc:Choice>
              <mc:Fallback>
                <p:oleObj name="公式" r:id="rId2" imgW="22250400" imgH="1036320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960393"/>
                        <a:ext cx="1511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54936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p:graphicFrame>
        <p:nvGraphicFramePr>
          <p:cNvPr id="107522" name="Object 2"/>
          <p:cNvGraphicFramePr>
            <a:graphicFrameLocks noChangeAspect="1"/>
          </p:cNvGraphicFramePr>
          <p:nvPr/>
        </p:nvGraphicFramePr>
        <p:xfrm>
          <a:off x="620202" y="4160101"/>
          <a:ext cx="2444916" cy="2411652"/>
        </p:xfrm>
        <a:graphic>
          <a:graphicData uri="http://schemas.openxmlformats.org/presentationml/2006/ole">
            <mc:AlternateContent xmlns:mc="http://schemas.openxmlformats.org/markup-compatibility/2006">
              <mc:Choice xmlns:v="urn:schemas-microsoft-com:vml" Requires="v">
                <p:oleObj name="公式" r:id="rId2" imgW="26517600" imgH="26517600" progId="Equation.3">
                  <p:embed/>
                </p:oleObj>
              </mc:Choice>
              <mc:Fallback>
                <p:oleObj name="公式" r:id="rId2" imgW="26517600" imgH="26517600" progId="Equation.3">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02" y="4160101"/>
                        <a:ext cx="2444916" cy="2411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62</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450948" y="1566918"/>
            <a:ext cx="8353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buFontTx/>
              <a:buChar char="•"/>
            </a:pPr>
            <a:r>
              <a:rPr lang="zh-CN" altLang="en-US" sz="2400" dirty="0">
                <a:ea typeface="楷体_GB2312" pitchFamily="49" charset="-122"/>
              </a:rPr>
              <a:t>剪枝：</a:t>
            </a:r>
          </a:p>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a:t>
            </a:r>
            <a:r>
              <a:rPr lang="en-US" altLang="zh-CN" dirty="0"/>
              <a:t>1</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 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graphicFrame>
        <p:nvGraphicFramePr>
          <p:cNvPr id="291847" name="Object 7"/>
          <p:cNvGraphicFramePr>
            <a:graphicFrameLocks noChangeAspect="1"/>
          </p:cNvGraphicFramePr>
          <p:nvPr/>
        </p:nvGraphicFramePr>
        <p:xfrm>
          <a:off x="5046745" y="2570301"/>
          <a:ext cx="866775" cy="768350"/>
        </p:xfrm>
        <a:graphic>
          <a:graphicData uri="http://schemas.openxmlformats.org/presentationml/2006/ole">
            <mc:AlternateContent xmlns:mc="http://schemas.openxmlformats.org/markup-compatibility/2006">
              <mc:Choice xmlns:v="urn:schemas-microsoft-com:vml" Requires="v">
                <p:oleObj name="Equation" r:id="rId2" imgW="11582400" imgH="10363200" progId="Equation.DSMT4">
                  <p:embed/>
                </p:oleObj>
              </mc:Choice>
              <mc:Fallback>
                <p:oleObj name="Equation" r:id="rId2" imgW="11582400" imgH="10363200" progId="Equation.DSMT4">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745" y="2570301"/>
                        <a:ext cx="8667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1849" name="Picture 9" descr="t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1852" y="0"/>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6499" name="Object 3"/>
          <p:cNvGraphicFramePr>
            <a:graphicFrameLocks noChangeAspect="1"/>
          </p:cNvGraphicFramePr>
          <p:nvPr/>
        </p:nvGraphicFramePr>
        <p:xfrm>
          <a:off x="4346050" y="4737348"/>
          <a:ext cx="1143000" cy="790575"/>
        </p:xfrm>
        <a:graphic>
          <a:graphicData uri="http://schemas.openxmlformats.org/presentationml/2006/ole">
            <mc:AlternateContent xmlns:mc="http://schemas.openxmlformats.org/markup-compatibility/2006">
              <mc:Choice xmlns:v="urn:schemas-microsoft-com:vml" Requires="v">
                <p:oleObj name="Equation" r:id="rId5" imgW="15240000" imgH="10668000" progId="Equation.DSMT4">
                  <p:embed/>
                </p:oleObj>
              </mc:Choice>
              <mc:Fallback>
                <p:oleObj name="Equation" r:id="rId5" imgW="15240000" imgH="106680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050" y="4737348"/>
                        <a:ext cx="11430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0529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579" y="227937"/>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252184" y="1622832"/>
            <a:ext cx="4533613" cy="47089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ea typeface="楷体_GB2312" pitchFamily="49" charset="-122"/>
              </a:rPr>
              <a:t>void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int</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 </a:t>
            </a:r>
            <a:r>
              <a:rPr lang="zh-CN" altLang="en-US" sz="2000" dirty="0">
                <a:latin typeface="Arial" panose="020B0604020202020204" pitchFamily="34" charset="0"/>
                <a:ea typeface="楷体_GB2312" pitchFamily="49" charset="-122"/>
              </a:rPr>
              <a:t>搜索第</a:t>
            </a:r>
            <a:r>
              <a:rPr lang="en-US" altLang="zh-CN" sz="2000" dirty="0" err="1">
                <a:latin typeface="Arial" panose="020B0604020202020204" pitchFamily="34" charset="0"/>
                <a:ea typeface="楷体_GB2312" pitchFamily="49" charset="-122"/>
              </a:rPr>
              <a:t>i</a:t>
            </a:r>
            <a:r>
              <a:rPr lang="zh-CN" altLang="en-US" sz="2000" dirty="0">
                <a:latin typeface="Arial" panose="020B0604020202020204" pitchFamily="34" charset="0"/>
                <a:ea typeface="楷体_GB2312" pitchFamily="49" charset="-122"/>
              </a:rPr>
              <a:t>层结点</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&gt; n)  // </a:t>
            </a:r>
            <a:r>
              <a:rPr lang="zh-CN" altLang="en-US" sz="2000" dirty="0">
                <a:latin typeface="Arial" panose="020B0604020202020204" pitchFamily="34" charset="0"/>
                <a:ea typeface="楷体_GB2312" pitchFamily="49" charset="-122"/>
              </a:rPr>
              <a:t>到达叶结点</a:t>
            </a:r>
          </a:p>
          <a:p>
            <a:r>
              <a:rPr lang="zh-CN" altLang="en-US" sz="2000" dirty="0">
                <a:latin typeface="Arial" panose="020B0604020202020204" pitchFamily="34" charset="0"/>
                <a:ea typeface="楷体_GB2312" pitchFamily="49" charset="-122"/>
              </a:rPr>
              <a:t>         更新最优解</a:t>
            </a:r>
            <a:r>
              <a:rPr lang="en-US" altLang="zh-CN" sz="2000" dirty="0" err="1">
                <a:latin typeface="Arial" panose="020B0604020202020204" pitchFamily="34" charset="0"/>
                <a:ea typeface="楷体_GB2312" pitchFamily="49" charset="-122"/>
              </a:rPr>
              <a:t>bestx,bestw;return</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&lt;= c) {// </a:t>
            </a:r>
            <a:r>
              <a:rPr lang="zh-CN" altLang="en-US" sz="2000" dirty="0">
                <a:latin typeface="Arial" panose="020B0604020202020204" pitchFamily="34" charset="0"/>
                <a:ea typeface="楷体_GB2312" pitchFamily="49" charset="-122"/>
              </a:rPr>
              <a:t>搜索左子树</a:t>
            </a:r>
          </a:p>
          <a:p>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r &gt; </a:t>
            </a:r>
            <a:r>
              <a:rPr lang="en-US" altLang="zh-CN" sz="2000" dirty="0" err="1">
                <a:latin typeface="Arial" panose="020B0604020202020204" pitchFamily="34" charset="0"/>
                <a:ea typeface="楷体_GB2312" pitchFamily="49" charset="-122"/>
              </a:rPr>
              <a:t>bestw</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0;  // </a:t>
            </a:r>
            <a:r>
              <a:rPr lang="zh-CN" altLang="en-US" sz="2000" dirty="0">
                <a:latin typeface="Arial" panose="020B0604020202020204" pitchFamily="34" charset="0"/>
                <a:ea typeface="楷体_GB2312" pitchFamily="49" charset="-122"/>
              </a:rPr>
              <a:t>搜索右子树</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      }</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4802588" y="2350853"/>
            <a:ext cx="4341412" cy="1238250"/>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name="公式" r:id="rId2" imgW="24688800" imgH="4572000" progId="Equation.3">
                  <p:embed/>
                </p:oleObj>
              </mc:Choice>
              <mc:Fallback>
                <p:oleObj name="公式" r:id="rId2" imgW="24688800" imgH="4572000" progId="Equation.3">
                  <p:embed/>
                  <p:pic>
                    <p:nvPicPr>
                      <p:cNvPr id="0" name="Picture 1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name="公式" r:id="rId4" imgW="3352800" imgH="4572000" progId="Equation.3">
                  <p:embed/>
                </p:oleObj>
              </mc:Choice>
              <mc:Fallback>
                <p:oleObj name="公式" r:id="rId4" imgW="3352800" imgH="4572000" progId="Equation.3">
                  <p:embed/>
                  <p:pic>
                    <p:nvPicPr>
                      <p:cNvPr id="0" name="Picture 1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name="公式" r:id="rId6" imgW="2133600" imgH="3657600" progId="Equation.3">
                  <p:embed/>
                </p:oleObj>
              </mc:Choice>
              <mc:Fallback>
                <p:oleObj name="公式" r:id="rId6" imgW="2133600" imgH="3657600" progId="Equation.3">
                  <p:embed/>
                  <p:pic>
                    <p:nvPicPr>
                      <p:cNvPr id="0" name="Picture 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name="公式" r:id="rId8" imgW="3352800" imgH="4572000" progId="Equation.3">
                  <p:embed/>
                </p:oleObj>
              </mc:Choice>
              <mc:Fallback>
                <p:oleObj name="公式" r:id="rId8" imgW="3352800" imgH="4572000" progId="Equation.3">
                  <p:embed/>
                  <p:pic>
                    <p:nvPicPr>
                      <p:cNvPr id="0" name="Picture 2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name="公式" r:id="rId9" imgW="20726400" imgH="4572000" progId="Equation.3">
                  <p:embed/>
                </p:oleObj>
              </mc:Choice>
              <mc:Fallback>
                <p:oleObj name="公式" r:id="rId9" imgW="20726400" imgH="4572000" progId="Equation.3">
                  <p:embed/>
                  <p:pic>
                    <p:nvPicPr>
                      <p:cNvPr id="0" name="Picture 2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mc:AlternateContent xmlns:mc="http://schemas.openxmlformats.org/markup-compatibility/2006">
              <mc:Choice xmlns:v="urn:schemas-microsoft-com:vml" Requires="v">
                <p:oleObj name="图片" r:id="rId11" imgW="3222292" imgH="1399523" progId="Word.Picture.8">
                  <p:embed/>
                </p:oleObj>
              </mc:Choice>
              <mc:Fallback>
                <p:oleObj name="图片" r:id="rId11" imgW="3222292" imgH="1399523" progId="Word.Picture.8">
                  <p:embed/>
                  <p:pic>
                    <p:nvPicPr>
                      <p:cNvPr id="0" name="Picture 2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962400"/>
                        <a:ext cx="40386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539708761"/>
              </p:ext>
            </p:extLst>
          </p:nvPr>
        </p:nvGraphicFramePr>
        <p:xfrm>
          <a:off x="5619256" y="3975234"/>
          <a:ext cx="1695944" cy="1474654"/>
        </p:xfrm>
        <a:graphic>
          <a:graphicData uri="http://schemas.openxmlformats.org/presentationml/2006/ole">
            <mc:AlternateContent xmlns:mc="http://schemas.openxmlformats.org/markup-compatibility/2006">
              <mc:Choice xmlns:v="urn:schemas-microsoft-com:vml" Requires="v">
                <p:oleObj name="图片" r:id="rId13" imgW="1391690" imgH="1209105" progId="Word.Picture.8">
                  <p:embed/>
                </p:oleObj>
              </mc:Choice>
              <mc:Fallback>
                <p:oleObj name="图片" r:id="rId13" imgW="1391690" imgH="1209105" progId="Word.Picture.8">
                  <p:embed/>
                  <p:pic>
                    <p:nvPicPr>
                      <p:cNvPr id="0" name="Picture 2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19256" y="3975234"/>
                        <a:ext cx="1695944" cy="147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p14="http://schemas.microsoft.com/office/powerpoint/2010/main" val="41254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2453</TotalTime>
  <Words>3863</Words>
  <Application>Microsoft Office PowerPoint</Application>
  <PresentationFormat>全屏显示(4:3)</PresentationFormat>
  <Paragraphs>652</Paragraphs>
  <Slides>63</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8" baseType="lpstr">
      <vt:lpstr>Arial Unicode MS</vt:lpstr>
      <vt:lpstr>Helvetica Neue</vt:lpstr>
      <vt:lpstr>Monotype Sorts</vt:lpstr>
      <vt:lpstr>黑体</vt:lpstr>
      <vt:lpstr>楷体</vt:lpstr>
      <vt:lpstr>宋体</vt:lpstr>
      <vt:lpstr>微软雅黑</vt:lpstr>
      <vt:lpstr>Arial</vt:lpstr>
      <vt:lpstr>Symbol</vt:lpstr>
      <vt:lpstr>Times New Roman</vt:lpstr>
      <vt:lpstr>Wingdings</vt:lpstr>
      <vt:lpstr>original</vt:lpstr>
      <vt:lpstr>公式</vt:lpstr>
      <vt:lpstr>图片</vt:lpstr>
      <vt:lpstr>Equation</vt:lpstr>
      <vt:lpstr>算法设计与分析  回溯法</vt:lpstr>
      <vt:lpstr>主要内容</vt:lpstr>
      <vt:lpstr>N皇后问题</vt:lpstr>
      <vt:lpstr>求解过程图示</vt:lpstr>
      <vt:lpstr>基本概念</vt:lpstr>
      <vt:lpstr>解空间</vt:lpstr>
      <vt:lpstr>四后问题的解空间</vt:lpstr>
      <vt:lpstr>PowerPoint 演示文稿</vt:lpstr>
      <vt:lpstr>回溯法简介</vt:lpstr>
      <vt:lpstr>回溯法的搜索树</vt:lpstr>
      <vt:lpstr>回溯法的关键问题</vt:lpstr>
      <vt:lpstr>PowerPoint 演示文稿</vt:lpstr>
      <vt:lpstr>回溯法的存储空间</vt:lpstr>
      <vt:lpstr>状态空间树</vt:lpstr>
      <vt:lpstr>PowerPoint 演示文稿</vt:lpstr>
      <vt:lpstr>PowerPoint 演示文稿</vt:lpstr>
      <vt:lpstr>求解过程图示</vt:lpstr>
      <vt:lpstr>PowerPoint 演示文稿</vt:lpstr>
      <vt:lpstr>PowerPoint 演示文稿</vt:lpstr>
      <vt:lpstr>PowerPoint 演示文稿</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PowerPoint 演示文稿</vt:lpstr>
      <vt:lpstr>界限函数</vt:lpstr>
      <vt:lpstr>界限函数的一些定义</vt:lpstr>
      <vt:lpstr>PowerPoint 演示文稿</vt:lpstr>
      <vt:lpstr>界限函数</vt:lpstr>
      <vt:lpstr>对界限函数的要求</vt:lpstr>
      <vt:lpstr>举个栗子——0-1背包问题</vt:lpstr>
      <vt:lpstr>PowerPoint 演示文稿</vt:lpstr>
      <vt:lpstr>0-1背包问题的界限函数</vt:lpstr>
      <vt:lpstr>分数背包问题求解</vt:lpstr>
      <vt:lpstr>一个栗子</vt:lpstr>
      <vt:lpstr>PowerPoint 演示文稿</vt:lpstr>
      <vt:lpstr>PowerPoint 演示文稿</vt:lpstr>
      <vt:lpstr>装载问题</vt:lpstr>
      <vt:lpstr>PowerPoint 演示文稿</vt:lpstr>
      <vt:lpstr>装载问题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dell</dc:creator>
  <cp:lastModifiedBy>杨 烜</cp:lastModifiedBy>
  <cp:revision>122</cp:revision>
  <dcterms:created xsi:type="dcterms:W3CDTF">2016-09-12T08:33:24Z</dcterms:created>
  <dcterms:modified xsi:type="dcterms:W3CDTF">2021-04-03T01:35:20Z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