
<file path=[Content_Types].xml><?xml version="1.0" encoding="utf-8"?>
<Types xmlns="http://schemas.openxmlformats.org/package/2006/content-types">
  <Override PartName="/ppt/theme/theme5.xml" ContentType="application/vnd.openxmlformats-officedocument.theme+xml"/>
  <Override PartName="/ppt/slideLayouts/slideLayout307.xml" ContentType="application/vnd.openxmlformats-officedocument.presentationml.slideLayout+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146.xml" ContentType="application/vnd.openxmlformats-officedocument.presentationml.slideLayout+xml"/>
  <Override PartName="/ppt/slideLayouts/slideLayout193.xml" ContentType="application/vnd.openxmlformats-officedocument.presentationml.slideLayout+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124.xml" ContentType="application/vnd.openxmlformats-officedocument.presentationml.slideLayout+xml"/>
  <Override PartName="/ppt/slideLayouts/slideLayout171.xml" ContentType="application/vnd.openxmlformats-officedocument.presentationml.slideLayout+xml"/>
  <Override PartName="/ppt/slideLayouts/slideLayout269.xml" ContentType="application/vnd.openxmlformats-officedocument.presentationml.slideLayout+xml"/>
  <Default Extension="xml" ContentType="application/xml"/>
  <Override PartName="/ppt/slideLayouts/slideLayout24.xml" ContentType="application/vnd.openxmlformats-officedocument.presentationml.slideLayout+xml"/>
  <Override PartName="/ppt/slideLayouts/slideLayout71.xml" ContentType="application/vnd.openxmlformats-officedocument.presentationml.slideLayout+xml"/>
  <Override PartName="/ppt/slideLayouts/slideLayout247.xml" ContentType="application/vnd.openxmlformats-officedocument.presentationml.slideLayout+xml"/>
  <Override PartName="/ppt/slideLayouts/slideLayout294.xml" ContentType="application/vnd.openxmlformats-officedocument.presentationml.slideLayout+xml"/>
  <Override PartName="/ppt/slideLayouts/slideLayout310.xml" ContentType="application/vnd.openxmlformats-officedocument.presentationml.slideLayout+xml"/>
  <Override PartName="/ppt/notesSlides/notesSlide16.xml" ContentType="application/vnd.openxmlformats-officedocument.presentationml.notesSlide+xml"/>
  <Override PartName="/ppt/slideLayouts/slideLayout102.xml" ContentType="application/vnd.openxmlformats-officedocument.presentationml.slideLayout+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slideLayouts/slideLayout225.xml" ContentType="application/vnd.openxmlformats-officedocument.presentationml.slideLayout+xml"/>
  <Override PartName="/ppt/slideLayouts/slideLayout272.xml" ContentType="application/vnd.openxmlformats-officedocument.presentationml.slideLayout+xml"/>
  <Override PartName="/ppt/slideLayouts/slideLayout203.xml" ContentType="application/vnd.openxmlformats-officedocument.presentationml.slideLayout+xml"/>
  <Override PartName="/ppt/slideLayouts/slideLayout250.xml" ContentType="application/vnd.openxmlformats-officedocument.presentationml.slideLayout+xml"/>
  <Override PartName="/ppt/notesSlides/notesSlide7.xml" ContentType="application/vnd.openxmlformats-officedocument.presentationml.notesSlide+xml"/>
  <Override PartName="/ppt/slideLayouts/slideLayout87.xml" ContentType="application/vnd.openxmlformats-officedocument.presentationml.slideLayout+xml"/>
  <Override PartName="/ppt/theme/theme10.xml" ContentType="application/vnd.openxmlformats-officedocument.theme+xml"/>
  <Override PartName="/ppt/slideLayouts/slideLayout187.xml" ContentType="application/vnd.openxmlformats-officedocument.presentationml.slideLayout+xml"/>
  <Override PartName="/ppt/slides/slide19.xml" ContentType="application/vnd.openxmlformats-officedocument.presentationml.slide+xml"/>
  <Override PartName="/ppt/slideLayouts/slideLayout118.xml" ContentType="application/vnd.openxmlformats-officedocument.presentationml.slideLayout+xml"/>
  <Override PartName="/ppt/slideLayouts/slideLayout165.xml" ContentType="application/vnd.openxmlformats-officedocument.presentationml.slideLayout+xml"/>
  <Default Extension="png" ContentType="image/png"/>
  <Override PartName="/ppt/slideLayouts/slideLayout18.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304.xml" ContentType="application/vnd.openxmlformats-officedocument.presentationml.slideLayout+xml"/>
  <Override PartName="/ppt/slideMasters/slideMaster27.xml" ContentType="application/vnd.openxmlformats-officedocument.presentationml.slideMaster+xml"/>
  <Override PartName="/ppt/slideLayouts/slideLayout43.xml" ContentType="application/vnd.openxmlformats-officedocument.presentationml.slideLayout+xml"/>
  <Override PartName="/ppt/slideLayouts/slideLayout90.xml" ContentType="application/vnd.openxmlformats-officedocument.presentationml.slideLayout+xml"/>
  <Override PartName="/ppt/slideLayouts/slideLayout143.xml" ContentType="application/vnd.openxmlformats-officedocument.presentationml.slideLayout+xml"/>
  <Override PartName="/ppt/slideLayouts/slideLayout190.xml" ContentType="application/vnd.openxmlformats-officedocument.presentationml.slideLayout+xml"/>
  <Override PartName="/ppt/slideLayouts/slideLayout288.xml" ContentType="application/vnd.openxmlformats-officedocument.presentationml.slideLayout+xml"/>
  <Override PartName="/ppt/presentation.xml" ContentType="application/vnd.openxmlformats-officedocument.presentationml.presentation.main+xml"/>
  <Override PartName="/ppt/slideMasters/slideMaster16.xml" ContentType="application/vnd.openxmlformats-officedocument.presentationml.slideMaster+xml"/>
  <Override PartName="/ppt/slides/slide22.xml" ContentType="application/vnd.openxmlformats-officedocument.presentationml.slide+xml"/>
  <Override PartName="/ppt/slideLayouts/slideLayout32.xml" ContentType="application/vnd.openxmlformats-officedocument.presentationml.slideLayout+xml"/>
  <Override PartName="/ppt/slideLayouts/slideLayout132.xml" ContentType="application/vnd.openxmlformats-officedocument.presentationml.slideLayout+xml"/>
  <Override PartName="/ppt/slideLayouts/slideLayout219.xml" ContentType="application/vnd.openxmlformats-officedocument.presentationml.slideLayout+xml"/>
  <Override PartName="/ppt/slideLayouts/slideLayout266.xml" ContentType="application/vnd.openxmlformats-officedocument.presentationml.slideLayout+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slideLayouts/slideLayout208.xml" ContentType="application/vnd.openxmlformats-officedocument.presentationml.slideLayout+xml"/>
  <Override PartName="/ppt/slideLayouts/slideLayout255.xml" ContentType="application/vnd.openxmlformats-officedocument.presentationml.slideLayout+xml"/>
  <Override PartName="/ppt/theme/theme26.xml" ContentType="application/vnd.openxmlformats-officedocument.them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theme/theme15.xml" ContentType="application/vnd.openxmlformats-officedocument.theme+xml"/>
  <Override PartName="/ppt/slideLayouts/slideLayout233.xml" ContentType="application/vnd.openxmlformats-officedocument.presentationml.slideLayout+xml"/>
  <Override PartName="/ppt/slideLayouts/slideLayout244.xml" ContentType="application/vnd.openxmlformats-officedocument.presentationml.slideLayout+xml"/>
  <Override PartName="/ppt/slideLayouts/slideLayout280.xml" ContentType="application/vnd.openxmlformats-officedocument.presentationml.slideLayout+xml"/>
  <Override PartName="/ppt/slideLayouts/slideLayout291.xml" ContentType="application/vnd.openxmlformats-officedocument.presentationml.slideLayout+xml"/>
  <Override PartName="/ppt/slideLayouts/slideLayout222.xml" ContentType="application/vnd.openxmlformats-officedocument.presentationml.slideLayout+xml"/>
  <Override PartName="/ppt/slideMasters/slideMaster5.xml" ContentType="application/vnd.openxmlformats-officedocument.presentationml.slideMaster+xml"/>
  <Override PartName="/ppt/slideLayouts/slideLayout59.xml" ContentType="application/vnd.openxmlformats-officedocument.presentationml.slideLayout+xml"/>
  <Override PartName="/ppt/theme/theme7.xml" ContentType="application/vnd.openxmlformats-officedocument.theme+xml"/>
  <Override PartName="/ppt/slideLayouts/slideLayout159.xml" ContentType="application/vnd.openxmlformats-officedocument.presentationml.slideLayout+xml"/>
  <Override PartName="/ppt/slideLayouts/slideLayout211.xml" ContentType="application/vnd.openxmlformats-officedocument.presentationml.slideLayout+xml"/>
  <Override PartName="/ppt/slideLayouts/slideLayout309.xml" ContentType="application/vnd.openxmlformats-officedocument.presentationml.slideLayout+xml"/>
  <Override PartName="/ppt/notesSlides/notesSlide4.xml" ContentType="application/vnd.openxmlformats-officedocument.presentationml.notesSlide+xml"/>
  <Override PartName="/ppt/slideLayouts/slideLayout48.xml" ContentType="application/vnd.openxmlformats-officedocument.presentationml.slideLayout+xml"/>
  <Override PartName="/ppt/slideLayouts/slideLayout95.xml" ContentType="application/vnd.openxmlformats-officedocument.presentationml.slideLayout+xml"/>
  <Override PartName="/ppt/slideLayouts/slideLayout137.xml" ContentType="application/vnd.openxmlformats-officedocument.presentationml.slideLayout+xml"/>
  <Override PartName="/ppt/slideLayouts/slideLayout148.xml" ContentType="application/vnd.openxmlformats-officedocument.presentationml.slideLayout+xml"/>
  <Override PartName="/ppt/slideLayouts/slideLayout184.xml" ContentType="application/vnd.openxmlformats-officedocument.presentationml.slideLayout+xml"/>
  <Override PartName="/ppt/slideLayouts/slideLayout195.xml" ContentType="application/vnd.openxmlformats-officedocument.presentationml.slideLayout+xml"/>
  <Override PartName="/ppt/slideLayouts/slideLayout200.xml" ContentType="application/vnd.openxmlformats-officedocument.presentationml.slideLayout+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84.xml" ContentType="application/vnd.openxmlformats-officedocument.presentationml.slideLayout+xml"/>
  <Override PartName="/ppt/slideLayouts/slideLayout126.xml" ContentType="application/vnd.openxmlformats-officedocument.presentationml.slideLayout+xml"/>
  <Override PartName="/ppt/slideLayouts/slideLayout173.xml" ContentType="application/vnd.openxmlformats-officedocument.presentationml.slideLayout+xml"/>
  <Override PartName="/ppt/slideLayouts/slideLayout323.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115.xml" ContentType="application/vnd.openxmlformats-officedocument.presentationml.slideLayout+xml"/>
  <Override PartName="/ppt/slideLayouts/slideLayout162.xml" ContentType="application/vnd.openxmlformats-officedocument.presentationml.slideLayout+xml"/>
  <Override PartName="/ppt/slideLayouts/slideLayout249.xml" ContentType="application/vnd.openxmlformats-officedocument.presentationml.slideLayout+xml"/>
  <Override PartName="/ppt/slideLayouts/slideLayout296.xml" ContentType="application/vnd.openxmlformats-officedocument.presentationml.slideLayout+xml"/>
  <Override PartName="/ppt/slideLayouts/slideLayout301.xml" ContentType="application/vnd.openxmlformats-officedocument.presentationml.slideLayout+xml"/>
  <Override PartName="/ppt/slideLayouts/slideLayout312.xml" ContentType="application/vnd.openxmlformats-officedocument.presentationml.slideLayout+xml"/>
  <Default Extension="wmf" ContentType="image/x-wmf"/>
  <Override PartName="/ppt/notesSlides/notesSlide18.xml" ContentType="application/vnd.openxmlformats-officedocument.presentationml.notesSlide+xml"/>
  <Override PartName="/ppt/slideLayouts/slideLayout51.xml" ContentType="application/vnd.openxmlformats-officedocument.presentationml.slideLayout+xml"/>
  <Override PartName="/ppt/slideLayouts/slideLayout104.xml" ContentType="application/vnd.openxmlformats-officedocument.presentationml.slideLayout+xml"/>
  <Override PartName="/ppt/slideLayouts/slideLayout140.xml" ContentType="application/vnd.openxmlformats-officedocument.presentationml.slideLayout+xml"/>
  <Override PartName="/ppt/slideLayouts/slideLayout151.xml" ContentType="application/vnd.openxmlformats-officedocument.presentationml.slideLayout+xml"/>
  <Override PartName="/ppt/slideLayouts/slideLayout238.xml" ContentType="application/vnd.openxmlformats-officedocument.presentationml.slideLayout+xml"/>
  <Override PartName="/ppt/slideLayouts/slideLayout285.xml" ContentType="application/vnd.openxmlformats-officedocument.presentationml.slideLayout+xml"/>
  <Override PartName="/ppt/slideMasters/slideMaster24.xml" ContentType="application/vnd.openxmlformats-officedocument.presentationml.slideMaster+xml"/>
  <Override PartName="/ppt/slideLayouts/slideLayout40.xml" ContentType="application/vnd.openxmlformats-officedocument.presentationml.slideLayout+xml"/>
  <Override PartName="/ppt/slideLayouts/slideLayout227.xml" ContentType="application/vnd.openxmlformats-officedocument.presentationml.slideLayout+xml"/>
  <Override PartName="/ppt/slideLayouts/slideLayout274.xml" ContentType="application/vnd.openxmlformats-officedocument.presentationml.slideLayout+xml"/>
  <Override PartName="/ppt/slideMasters/slideMaster13.xml" ContentType="application/vnd.openxmlformats-officedocument.presentationml.slideMaster+xml"/>
  <Override PartName="/ppt/slideLayouts/slideLayout205.xml" ContentType="application/vnd.openxmlformats-officedocument.presentationml.slideLayout+xml"/>
  <Override PartName="/ppt/slideLayouts/slideLayout216.xml" ContentType="application/vnd.openxmlformats-officedocument.presentationml.slideLayout+xml"/>
  <Override PartName="/ppt/slideLayouts/slideLayout252.xml" ContentType="application/vnd.openxmlformats-officedocument.presentationml.slideLayout+xml"/>
  <Override PartName="/ppt/slideLayouts/slideLayout263.xml" ContentType="application/vnd.openxmlformats-officedocument.presentationml.slideLayout+xml"/>
  <Override PartName="/ppt/theme/theme23.xml" ContentType="application/vnd.openxmlformats-officedocument.them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Layouts/slideLayout89.xml" ContentType="application/vnd.openxmlformats-officedocument.presentationml.slideLayout+xml"/>
  <Override PartName="/ppt/theme/theme12.xml" ContentType="application/vnd.openxmlformats-officedocument.theme+xml"/>
  <Override PartName="/ppt/slideLayouts/slideLayout189.xml" ContentType="application/vnd.openxmlformats-officedocument.presentationml.slideLayout+xml"/>
  <Override PartName="/ppt/slideLayouts/slideLayout241.xml" ContentType="application/vnd.openxmlformats-officedocument.presentationml.slideLayout+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Layouts/slideLayout178.xml" ContentType="application/vnd.openxmlformats-officedocument.presentationml.slideLayout+xml"/>
  <Override PartName="/ppt/slideLayouts/slideLayout230.xml" ContentType="application/vnd.openxmlformats-officedocument.presentationml.slideLayout+xml"/>
  <Override PartName="/ppt/slideLayouts/slideLayout317.xml" ContentType="application/vnd.openxmlformats-officedocument.presentationml.slideLayout+xml"/>
  <Override PartName="/ppt/slideMasters/slideMaster2.xml" ContentType="application/vnd.openxmlformats-officedocument.presentationml.slideMaster+xml"/>
  <Override PartName="/ppt/theme/theme4.xml" ContentType="application/vnd.openxmlformats-officedocument.theme+xml"/>
  <Override PartName="/ppt/slideLayouts/slideLayout67.xml" ContentType="application/vnd.openxmlformats-officedocument.presentationml.slideLayout+xml"/>
  <Override PartName="/ppt/slideLayouts/slideLayout109.xml" ContentType="application/vnd.openxmlformats-officedocument.presentationml.slideLayout+xml"/>
  <Override PartName="/ppt/slideLayouts/slideLayout156.xml" ContentType="application/vnd.openxmlformats-officedocument.presentationml.slideLayout+xml"/>
  <Override PartName="/ppt/slideLayouts/slideLayout167.xml" ContentType="application/vnd.openxmlformats-officedocument.presentationml.slideLayout+xml"/>
  <Override PartName="/ppt/slideLayouts/slideLayout306.xml" ContentType="application/vnd.openxmlformats-officedocument.presentationml.slideLayout+xml"/>
  <Override PartName="/ppt/notesSlides/notesSlide1.xml" ContentType="application/vnd.openxmlformats-officedocument.presentationml.notesSlide+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145.xml" ContentType="application/vnd.openxmlformats-officedocument.presentationml.slideLayout+xml"/>
  <Override PartName="/ppt/slideLayouts/slideLayout192.xml" ContentType="application/vnd.openxmlformats-officedocument.presentationml.slideLayout+xml"/>
  <Override PartName="/ppt/slideLayouts/slideLayout279.xml" ContentType="application/vnd.openxmlformats-officedocument.presentationml.slideLayout+xml"/>
  <Override PartName="/ppt/slideMasters/slideMaster18.xml" ContentType="application/vnd.openxmlformats-officedocument.presentationml.slideMaster+xml"/>
  <Override PartName="/ppt/slides/slide24.xml" ContentType="application/vnd.openxmlformats-officedocument.presentationml.slide+xml"/>
  <Override PartName="/ppt/slideLayouts/slideLayout34.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34.xml" ContentType="application/vnd.openxmlformats-officedocument.presentationml.slideLayout+xml"/>
  <Override PartName="/ppt/slideLayouts/slideLayout181.xml" ContentType="application/vnd.openxmlformats-officedocument.presentationml.slideLayout+xml"/>
  <Override PartName="/ppt/slideLayouts/slideLayout268.xml" ContentType="application/vnd.openxmlformats-officedocument.presentationml.slideLayout+xml"/>
  <Override PartName="/ppt/slideLayouts/slideLayout320.xml" ContentType="application/vnd.openxmlformats-officedocument.presentationml.slideLayout+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Layouts/slideLayout170.xml" ContentType="application/vnd.openxmlformats-officedocument.presentationml.slideLayout+xml"/>
  <Override PartName="/ppt/slideLayouts/slideLayout257.xml" ContentType="application/vnd.openxmlformats-officedocument.presentationml.slideLayout+xml"/>
  <Override PartName="/ppt/theme/theme28.xml" ContentType="application/vnd.openxmlformats-officedocument.theme+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Layouts/slideLayout12.xml" ContentType="application/vnd.openxmlformats-officedocument.presentationml.slideLayout+xml"/>
  <Override PartName="/ppt/slideLayouts/slideLayout101.xml" ContentType="application/vnd.openxmlformats-officedocument.presentationml.slideLayout+xml"/>
  <Override PartName="/ppt/theme/theme17.xml" ContentType="application/vnd.openxmlformats-officedocument.theme+xml"/>
  <Override PartName="/ppt/slideLayouts/slideLayout235.xml" ContentType="application/vnd.openxmlformats-officedocument.presentationml.slideLayout+xml"/>
  <Override PartName="/ppt/slideLayouts/slideLayout246.xml" ContentType="application/vnd.openxmlformats-officedocument.presentationml.slideLayout+xml"/>
  <Override PartName="/ppt/slideLayouts/slideLayout293.xml" ContentType="application/vnd.openxmlformats-officedocument.presentationml.slideLayout+xml"/>
  <Override PartName="/ppt/slideMasters/slideMaster21.xml" ContentType="application/vnd.openxmlformats-officedocument.presentationml.slideMaster+xml"/>
  <Override PartName="/ppt/slideLayouts/slideLayout224.xml" ContentType="application/vnd.openxmlformats-officedocument.presentationml.slideLayout+xml"/>
  <Override PartName="/ppt/slideLayouts/slideLayout271.xml" ContentType="application/vnd.openxmlformats-officedocument.presentationml.slideLayout+xml"/>
  <Override PartName="/ppt/slideLayouts/slideLayout282.xml" ContentType="application/vnd.openxmlformats-officedocument.presentationml.slideLayout+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slideLayouts/slideLayout213.xml" ContentType="application/vnd.openxmlformats-officedocument.presentationml.slideLayout+xml"/>
  <Override PartName="/ppt/slideLayouts/slideLayout260.xml" ContentType="application/vnd.openxmlformats-officedocument.presentationml.slideLayout+xml"/>
  <Override PartName="/ppt/notesSlides/notesSlide6.xml" ContentType="application/vnd.openxmlformats-officedocument.presentationml.notesSlide+xml"/>
  <Override PartName="/ppt/slideLayouts/slideLayout97.xml" ContentType="application/vnd.openxmlformats-officedocument.presentationml.slideLayout+xml"/>
  <Override PartName="/ppt/slideLayouts/slideLayout139.xml" ContentType="application/vnd.openxmlformats-officedocument.presentationml.slideLayout+xml"/>
  <Override PartName="/ppt/slideLayouts/slideLayout186.xml" ContentType="application/vnd.openxmlformats-officedocument.presentationml.slideLayout+xml"/>
  <Override PartName="/ppt/slideLayouts/slideLayout197.xml" ContentType="application/vnd.openxmlformats-officedocument.presentationml.slideLayout+xml"/>
  <Override PartName="/ppt/slideLayouts/slideLayout202.xml" ContentType="application/vnd.openxmlformats-officedocument.presentationml.slideLayout+xml"/>
  <Override PartName="/ppt/theme/theme20.xml" ContentType="application/vnd.openxmlformats-officedocument.them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Override PartName="/ppt/slideLayouts/slideLayout175.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slideLayouts/slideLayout164.xml" ContentType="application/vnd.openxmlformats-officedocument.presentationml.slideLayout+xml"/>
  <Override PartName="/ppt/slideLayouts/slideLayout298.xml" ContentType="application/vnd.openxmlformats-officedocument.presentationml.slideLayout+xml"/>
  <Override PartName="/ppt/slideLayouts/slideLayout303.xml" ContentType="application/vnd.openxmlformats-officedocument.presentationml.slideLayout+xml"/>
  <Override PartName="/ppt/slideLayouts/slideLayout314.xml" ContentType="application/vnd.openxmlformats-officedocument.presentationml.slideLayout+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Layouts/slideLayout142.xml" ContentType="application/vnd.openxmlformats-officedocument.presentationml.slideLayout+xml"/>
  <Override PartName="/ppt/slideLayouts/slideLayout153.xml" ContentType="application/vnd.openxmlformats-officedocument.presentationml.slideLayout+xml"/>
  <Override PartName="/ppt/slideLayouts/slideLayout287.xml" ContentType="application/vnd.openxmlformats-officedocument.presentationml.slideLayout+xml"/>
  <Override PartName="/ppt/slideMasters/slideMaster26.xml" ContentType="application/vnd.openxmlformats-officedocument.presentationml.slideMaster+xml"/>
  <Override PartName="/ppt/slideLayouts/slideLayout42.xml" ContentType="application/vnd.openxmlformats-officedocument.presentationml.slideLayout+xml"/>
  <Override PartName="/ppt/slideLayouts/slideLayout131.xml" ContentType="application/vnd.openxmlformats-officedocument.presentationml.slideLayout+xml"/>
  <Override PartName="/ppt/slideLayouts/slideLayout229.xml" ContentType="application/vnd.openxmlformats-officedocument.presentationml.slideLayout+xml"/>
  <Override PartName="/ppt/slideLayouts/slideLayout276.xml" ContentType="application/vnd.openxmlformats-officedocument.presentationml.slideLayout+xml"/>
  <Override PartName="/ppt/slideMasters/slideMaster15.xml" ContentType="application/vnd.openxmlformats-officedocument.presentationml.slideMaster+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ppt/slideLayouts/slideLayout207.xml" ContentType="application/vnd.openxmlformats-officedocument.presentationml.slideLayout+xml"/>
  <Override PartName="/ppt/slideLayouts/slideLayout218.xml" ContentType="application/vnd.openxmlformats-officedocument.presentationml.slideLayout+xml"/>
  <Override PartName="/ppt/slideLayouts/slideLayout254.xml" ContentType="application/vnd.openxmlformats-officedocument.presentationml.slideLayout+xml"/>
  <Override PartName="/ppt/slideLayouts/slideLayout265.xml" ContentType="application/vnd.openxmlformats-officedocument.presentationml.slideLayout+xml"/>
  <Override PartName="/ppt/notesSlides/notesSlide23.xml" ContentType="application/vnd.openxmlformats-officedocument.presentationml.notesSlide+xml"/>
  <Override PartName="/ppt/theme/theme14.xml" ContentType="application/vnd.openxmlformats-officedocument.theme+xml"/>
  <Override PartName="/ppt/slideLayouts/slideLayout243.xml" ContentType="application/vnd.openxmlformats-officedocument.presentationml.slideLayout+xml"/>
  <Override PartName="/ppt/slideLayouts/slideLayout290.xml" ContentType="application/vnd.openxmlformats-officedocument.presentationml.slideLayout+xml"/>
  <Override PartName="/ppt/theme/theme25.xml" ContentType="application/vnd.openxmlformats-officedocument.theme+xml"/>
  <Override PartName="/ppt/notesSlides/notesSlide12.xml" ContentType="application/vnd.openxmlformats-officedocument.presentationml.notesSlide+xml"/>
  <Override PartName="/ppt/slideLayouts/slideLayout232.xml" ContentType="application/vnd.openxmlformats-officedocument.presentationml.slideLayout+xml"/>
  <Override PartName="/ppt/slideLayouts/slideLayout319.xml" ContentType="application/vnd.openxmlformats-officedocument.presentationml.slideLayout+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theme/theme6.xml" ContentType="application/vnd.openxmlformats-officedocument.theme+xml"/>
  <Override PartName="/ppt/slideLayouts/slideLayout158.xml" ContentType="application/vnd.openxmlformats-officedocument.presentationml.slideLayout+xml"/>
  <Override PartName="/ppt/slideLayouts/slideLayout169.xml" ContentType="application/vnd.openxmlformats-officedocument.presentationml.slideLayout+xml"/>
  <Override PartName="/ppt/slideLayouts/slideLayout210.xml" ContentType="application/vnd.openxmlformats-officedocument.presentationml.slideLayout+xml"/>
  <Override PartName="/ppt/slideLayouts/slideLayout221.xml" ContentType="application/vnd.openxmlformats-officedocument.presentationml.slideLayout+xml"/>
  <Override PartName="/ppt/slideLayouts/slideLayout308.xml" ContentType="application/vnd.openxmlformats-officedocument.presentationml.slideLayout+xml"/>
  <Override PartName="/ppt/slideLayouts/slideLayout58.xml" ContentType="application/vnd.openxmlformats-officedocument.presentationml.slideLayout+xml"/>
  <Override PartName="/ppt/slideLayouts/slideLayout147.xml" ContentType="application/vnd.openxmlformats-officedocument.presentationml.slideLayout+xml"/>
  <Override PartName="/ppt/slideLayouts/slideLayout194.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36.xml" ContentType="application/vnd.openxmlformats-officedocument.presentationml.slideLayout+xml"/>
  <Override PartName="/ppt/slideLayouts/slideLayout183.xml" ContentType="application/vnd.openxmlformats-officedocument.presentationml.slideLayout+xml"/>
  <Override PartName="/ppt/slideLayouts/slideLayout322.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slideLayouts/slideLayout161.xml" ContentType="application/vnd.openxmlformats-officedocument.presentationml.slideLayout+xml"/>
  <Override PartName="/ppt/slideLayouts/slideLayout172.xml" ContentType="application/vnd.openxmlformats-officedocument.presentationml.slideLayout+xml"/>
  <Override PartName="/ppt/slideLayouts/slideLayout259.xml" ContentType="application/vnd.openxmlformats-officedocument.presentationml.slideLayout+xml"/>
  <Override PartName="/ppt/slideLayouts/slideLayout311.xml" ContentType="application/vnd.openxmlformats-officedocument.presentationml.slideLayout+xml"/>
  <Override PartName="/ppt/notesSlides/notesSlide17.xml" ContentType="application/vnd.openxmlformats-officedocument.presentationml.notesSlide+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150.xml" ContentType="application/vnd.openxmlformats-officedocument.presentationml.slideLayout+xml"/>
  <Override PartName="/ppt/theme/theme19.xml" ContentType="application/vnd.openxmlformats-officedocument.theme+xml"/>
  <Override PartName="/ppt/slideLayouts/slideLayout248.xml" ContentType="application/vnd.openxmlformats-officedocument.presentationml.slideLayout+xml"/>
  <Override PartName="/ppt/slideLayouts/slideLayout295.xml" ContentType="application/vnd.openxmlformats-officedocument.presentationml.slideLayout+xml"/>
  <Override PartName="/ppt/slideLayouts/slideLayout300.xml" ContentType="application/vnd.openxmlformats-officedocument.presentationml.slideLayout+xml"/>
  <Override PartName="/ppt/slideMasters/slideMaster23.xml" ContentType="application/vnd.openxmlformats-officedocument.presentationml.slideMaster+xml"/>
  <Override PartName="/ppt/slideLayouts/slideLayout50.xml" ContentType="application/vnd.openxmlformats-officedocument.presentationml.slideLayout+xml"/>
  <Override PartName="/ppt/slideLayouts/slideLayout226.xml" ContentType="application/vnd.openxmlformats-officedocument.presentationml.slideLayout+xml"/>
  <Override PartName="/ppt/slideLayouts/slideLayout237.xml" ContentType="application/vnd.openxmlformats-officedocument.presentationml.slideLayout+xml"/>
  <Override PartName="/ppt/slideLayouts/slideLayout273.xml" ContentType="application/vnd.openxmlformats-officedocument.presentationml.slideLayout+xml"/>
  <Override PartName="/ppt/slideLayouts/slideLayout284.xml" ContentType="application/vnd.openxmlformats-officedocument.presentationml.slideLayout+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Layouts/slideLayout215.xml" ContentType="application/vnd.openxmlformats-officedocument.presentationml.slideLayout+xml"/>
  <Override PartName="/ppt/slideLayouts/slideLayout262.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slideLayouts/slideLayout99.xml" ContentType="application/vnd.openxmlformats-officedocument.presentationml.slideLayout+xml"/>
  <Override PartName="/ppt/slideLayouts/slideLayout188.xml" ContentType="application/vnd.openxmlformats-officedocument.presentationml.slideLayout+xml"/>
  <Override PartName="/ppt/slideLayouts/slideLayout199.xml" ContentType="application/vnd.openxmlformats-officedocument.presentationml.slideLayout+xml"/>
  <Override PartName="/ppt/slideLayouts/slideLayout204.xml" ContentType="application/vnd.openxmlformats-officedocument.presentationml.slideLayout+xml"/>
  <Override PartName="/ppt/slideLayouts/slideLayout251.xml" ContentType="application/vnd.openxmlformats-officedocument.presentationml.slideLayout+xml"/>
  <Override PartName="/ppt/theme/theme22.xml" ContentType="application/vnd.openxmlformats-officedocument.theme+xml"/>
  <Override PartName="/ppt/slideLayouts/slideLayout88.xml" ContentType="application/vnd.openxmlformats-officedocument.presentationml.slideLayout+xml"/>
  <Override PartName="/ppt/theme/theme11.xml" ContentType="application/vnd.openxmlformats-officedocument.theme+xml"/>
  <Override PartName="/ppt/slideLayouts/slideLayout177.xml" ContentType="application/vnd.openxmlformats-officedocument.presentationml.slideLayout+xml"/>
  <Override PartName="/ppt/slideLayouts/slideLayout240.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119.xml" ContentType="application/vnd.openxmlformats-officedocument.presentationml.slideLayout+xml"/>
  <Override PartName="/ppt/slideLayouts/slideLayout166.xml" ContentType="application/vnd.openxmlformats-officedocument.presentationml.slideLayout+xml"/>
  <Override PartName="/ppt/slideLayouts/slideLayout316.xml" ContentType="application/vnd.openxmlformats-officedocument.presentationml.slideLayout+xml"/>
  <Override PartName="/ppt/slideMasters/slideMaster1.xml" ContentType="application/vnd.openxmlformats-officedocument.presentationml.slideMaster+xml"/>
  <Override PartName="/ppt/theme/theme3.xml" ContentType="application/vnd.openxmlformats-officedocument.theme+xml"/>
  <Override PartName="/ppt/slideLayouts/slideLayout55.xml" ContentType="application/vnd.openxmlformats-officedocument.presentationml.slideLayout+xml"/>
  <Override PartName="/ppt/slideLayouts/slideLayout108.xml" ContentType="application/vnd.openxmlformats-officedocument.presentationml.slideLayout+xml"/>
  <Override PartName="/ppt/slideLayouts/slideLayout155.xml" ContentType="application/vnd.openxmlformats-officedocument.presentationml.slideLayout+xml"/>
  <Override PartName="/ppt/slideLayouts/slideLayout289.xml" ContentType="application/vnd.openxmlformats-officedocument.presentationml.slideLayout+xml"/>
  <Override PartName="/ppt/slideLayouts/slideLayout305.xml" ContentType="application/vnd.openxmlformats-officedocument.presentationml.slideLayout+xml"/>
  <Override PartName="/ppt/slideLayouts/slideLayout44.xml" ContentType="application/vnd.openxmlformats-officedocument.presentationml.slideLayout+xml"/>
  <Override PartName="/ppt/slideLayouts/slideLayout91.xml" ContentType="application/vnd.openxmlformats-officedocument.presentationml.slideLayout+xml"/>
  <Override PartName="/ppt/slideLayouts/slideLayout133.xml" ContentType="application/vnd.openxmlformats-officedocument.presentationml.slideLayout+xml"/>
  <Override PartName="/ppt/slideLayouts/slideLayout144.xml" ContentType="application/vnd.openxmlformats-officedocument.presentationml.slideLayout+xml"/>
  <Override PartName="/ppt/slideLayouts/slideLayout180.xml" ContentType="application/vnd.openxmlformats-officedocument.presentationml.slideLayout+xml"/>
  <Override PartName="/ppt/slideLayouts/slideLayout191.xml" ContentType="application/vnd.openxmlformats-officedocument.presentationml.slideLayout+xml"/>
  <Override PartName="/ppt/slideLayouts/slideLayout278.xml" ContentType="application/vnd.openxmlformats-officedocument.presentationml.slideLayout+xml"/>
  <Default Extension="rels" ContentType="application/vnd.openxmlformats-package.relationships+xml"/>
  <Override PartName="/ppt/slideMasters/slideMaster17.xml" ContentType="application/vnd.openxmlformats-officedocument.presentationml.slideMaster+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80.xml" ContentType="application/vnd.openxmlformats-officedocument.presentationml.slideLayout+xml"/>
  <Override PartName="/ppt/slideLayouts/slideLayout122.xml" ContentType="application/vnd.openxmlformats-officedocument.presentationml.slideLayout+xml"/>
  <Override PartName="/ppt/slideLayouts/slideLayout209.xml" ContentType="application/vnd.openxmlformats-officedocument.presentationml.slideLayout+xml"/>
  <Override PartName="/ppt/slideLayouts/slideLayout256.xml" ContentType="application/vnd.openxmlformats-officedocument.presentationml.slideLayout+xml"/>
  <Override PartName="/ppt/slideLayouts/slideLayout267.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111.xml" ContentType="application/vnd.openxmlformats-officedocument.presentationml.slideLayout+xml"/>
  <Override PartName="/ppt/theme/theme16.xml" ContentType="application/vnd.openxmlformats-officedocument.theme+xml"/>
  <Override PartName="/ppt/slideLayouts/slideLayout245.xml" ContentType="application/vnd.openxmlformats-officedocument.presentationml.slideLayout+xml"/>
  <Override PartName="/ppt/slideLayouts/slideLayout292.xml" ContentType="application/vnd.openxmlformats-officedocument.presentationml.slideLayout+xml"/>
  <Override PartName="/ppt/theme/theme27.xml" ContentType="application/vnd.openxmlformats-officedocument.theme+xml"/>
  <Override PartName="/ppt/notesSlides/notesSlide14.xml" ContentType="application/vnd.openxmlformats-officedocument.presentationml.notesSlide+xml"/>
  <Override PartName="/ppt/slideLayouts/slideLayout100.xml" ContentType="application/vnd.openxmlformats-officedocument.presentationml.slideLayout+xml"/>
  <Override PartName="/ppt/slideLayouts/slideLayout234.xml" ContentType="application/vnd.openxmlformats-officedocument.presentationml.slideLayout+xml"/>
  <Override PartName="/ppt/slideLayouts/slideLayout281.xml" ContentType="application/vnd.openxmlformats-officedocument.presentationml.slideLayout+xml"/>
  <Override PartName="/ppt/slideMasters/slideMaster6.xml" ContentType="application/vnd.openxmlformats-officedocument.presentationml.slideMaster+xml"/>
  <Override PartName="/ppt/slideMasters/slideMaster20.xml" ContentType="application/vnd.openxmlformats-officedocument.presentationml.slideMaster+xml"/>
  <Override PartName="/ppt/theme/theme8.xml" ContentType="application/vnd.openxmlformats-officedocument.theme+xml"/>
  <Override PartName="/ppt/slideLayouts/slideLayout223.xml" ContentType="application/vnd.openxmlformats-officedocument.presentationml.slideLayout+xml"/>
  <Override PartName="/ppt/slideLayouts/slideLayout270.xml" ContentType="application/vnd.openxmlformats-officedocument.presentationml.slideLayout+xml"/>
  <Override PartName="/ppt/slideLayouts/slideLayout149.xml" ContentType="application/vnd.openxmlformats-officedocument.presentationml.slideLayout+xml"/>
  <Override PartName="/ppt/slideLayouts/slideLayout196.xml" ContentType="application/vnd.openxmlformats-officedocument.presentationml.slideLayout+xml"/>
  <Override PartName="/ppt/slideLayouts/slideLayout201.xml" ContentType="application/vnd.openxmlformats-officedocument.presentationml.slideLayout+xml"/>
  <Override PartName="/ppt/slideLayouts/slideLayout212.xml" ContentType="application/vnd.openxmlformats-officedocument.presentationml.slideLayout+xml"/>
  <Override PartName="/ppt/notesSlides/notesSlide5.xml" ContentType="application/vnd.openxmlformats-officedocument.presentationml.notes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38.xml" ContentType="application/vnd.openxmlformats-officedocument.presentationml.slideLayout+xml"/>
  <Override PartName="/ppt/slideLayouts/slideLayout185.xml" ContentType="application/vnd.openxmlformats-officedocument.presentationml.slideLayout+xml"/>
  <Override PartName="/ppt/slideLayouts/slideLayout324.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Layouts/slideLayout163.xml" ContentType="application/vnd.openxmlformats-officedocument.presentationml.slideLayout+xml"/>
  <Override PartName="/ppt/slideLayouts/slideLayout174.xml" ContentType="application/vnd.openxmlformats-officedocument.presentationml.slideLayout+xml"/>
  <Override PartName="/ppt/slideLayouts/slideLayout313.xml" ContentType="application/vnd.openxmlformats-officedocument.presentationml.slideLayout+xml"/>
  <Override PartName="/ppt/notesSlides/notesSlide19.xml" ContentType="application/vnd.openxmlformats-officedocument.presentationml.notesSlide+xml"/>
  <Override PartName="/ppt/slideLayouts/slideLayout16.xml" ContentType="application/vnd.openxmlformats-officedocument.presentationml.slideLayout+xml"/>
  <Override PartName="/ppt/slideLayouts/slideLayout63.xml" ContentType="application/vnd.openxmlformats-officedocument.presentationml.slideLayout+xml"/>
  <Override PartName="/ppt/slideLayouts/slideLayout105.xml" ContentType="application/vnd.openxmlformats-officedocument.presentationml.slideLayout+xml"/>
  <Override PartName="/ppt/slideLayouts/slideLayout152.xml" ContentType="application/vnd.openxmlformats-officedocument.presentationml.slideLayout+xml"/>
  <Override PartName="/ppt/slideLayouts/slideLayout297.xml" ContentType="application/vnd.openxmlformats-officedocument.presentationml.slideLayout+xml"/>
  <Override PartName="/ppt/slideLayouts/slideLayout302.xml" ContentType="application/vnd.openxmlformats-officedocument.presentationml.slideLayout+xml"/>
  <Default Extension="jpeg" ContentType="image/jpeg"/>
  <Override PartName="/ppt/slideMasters/slideMaster25.xml" ContentType="application/vnd.openxmlformats-officedocument.presentationml.slideMaster+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141.xml" ContentType="application/vnd.openxmlformats-officedocument.presentationml.slideLayout+xml"/>
  <Override PartName="/ppt/slideLayouts/slideLayout228.xml" ContentType="application/vnd.openxmlformats-officedocument.presentationml.slideLayout+xml"/>
  <Override PartName="/ppt/slideLayouts/slideLayout239.xml" ContentType="application/vnd.openxmlformats-officedocument.presentationml.slideLayout+xml"/>
  <Override PartName="/ppt/slideLayouts/slideLayout275.xml" ContentType="application/vnd.openxmlformats-officedocument.presentationml.slideLayout+xml"/>
  <Override PartName="/ppt/slideLayouts/slideLayout286.xml" ContentType="application/vnd.openxmlformats-officedocument.presentationml.slideLayout+xml"/>
  <Override PartName="/ppt/slideMasters/slideMaster14.xml" ContentType="application/vnd.openxmlformats-officedocument.presentationml.slideMaster+xml"/>
  <Override PartName="/ppt/slides/slide20.xml" ContentType="application/vnd.openxmlformats-officedocument.presentationml.slide+xml"/>
  <Override PartName="/ppt/slideLayouts/slideLayout30.xml" ContentType="application/vnd.openxmlformats-officedocument.presentationml.slideLayout+xml"/>
  <Override PartName="/ppt/slideLayouts/slideLayout130.xml" ContentType="application/vnd.openxmlformats-officedocument.presentationml.slideLayout+xml"/>
  <Override PartName="/ppt/slideLayouts/slideLayout217.xml" ContentType="application/vnd.openxmlformats-officedocument.presentationml.slideLayout+xml"/>
  <Override PartName="/ppt/slideLayouts/slideLayout264.xml" ContentType="application/vnd.openxmlformats-officedocument.presentationml.slideLayout+xml"/>
  <Override PartName="/ppt/notesSlides/notesSlide22.xml" ContentType="application/vnd.openxmlformats-officedocument.presentationml.notesSlide+xml"/>
  <Override PartName="/ppt/slideLayouts/slideLayout206.xml" ContentType="application/vnd.openxmlformats-officedocument.presentationml.slideLayout+xml"/>
  <Override PartName="/ppt/slideLayouts/slideLayout253.xml" ContentType="application/vnd.openxmlformats-officedocument.presentationml.slideLayout+xml"/>
  <Override PartName="/ppt/theme/theme24.xml" ContentType="application/vnd.openxmlformats-officedocument.theme+xml"/>
  <Override PartName="/ppt/notesSlides/notesSlide11.xml" ContentType="application/vnd.openxmlformats-officedocument.presentationml.notesSlide+xml"/>
  <Override PartName="/ppt/theme/theme13.xml" ContentType="application/vnd.openxmlformats-officedocument.theme+xml"/>
  <Override PartName="/ppt/slideLayouts/slideLayout179.xml" ContentType="application/vnd.openxmlformats-officedocument.presentationml.slideLayout+xml"/>
  <Override PartName="/ppt/slideLayouts/slideLayout231.xml" ContentType="application/vnd.openxmlformats-officedocument.presentationml.slideLayout+xml"/>
  <Override PartName="/ppt/slideLayouts/slideLayout242.xml" ContentType="application/vnd.openxmlformats-officedocument.presentationml.slideLayout+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168.xml" ContentType="application/vnd.openxmlformats-officedocument.presentationml.slideLayout+xml"/>
  <Override PartName="/ppt/slideLayouts/slideLayout220.xml" ContentType="application/vnd.openxmlformats-officedocument.presentationml.slideLayout+xml"/>
  <Override PartName="/ppt/slideLayouts/slideLayout318.xml" ContentType="application/vnd.openxmlformats-officedocument.presentationml.slideLayout+xml"/>
  <Override PartName="/ppt/slideMasters/slideMaster3.xml" ContentType="application/vnd.openxmlformats-officedocument.presentationml.slideMaster+xml"/>
  <Override PartName="/ppt/slideLayouts/slideLayout57.xml" ContentType="application/vnd.openxmlformats-officedocument.presentationml.slideLayout+xml"/>
  <Override PartName="/ppt/slideLayouts/slideLayout157.xml" ContentType="application/vnd.openxmlformats-officedocument.presentationml.slideLayout+xml"/>
  <Override PartName="/ppt/notesSlides/notesSlide2.xml" ContentType="application/vnd.openxmlformats-officedocument.presentationml.notesSlide+xml"/>
  <Override PartName="/ppt/slideLayouts/slideLayout135.xml" ContentType="application/vnd.openxmlformats-officedocument.presentationml.slideLayout+xml"/>
  <Override PartName="/ppt/slideLayouts/slideLayout182.xml" ContentType="application/vnd.openxmlformats-officedocument.presentationml.slideLayout+xml"/>
  <Override PartName="/ppt/slideMasters/slideMaster19.xml" ContentType="application/vnd.openxmlformats-officedocument.presentationml.slideMaster+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slideLayouts/slideLayout258.xml" ContentType="application/vnd.openxmlformats-officedocument.presentationml.slideLayout+xml"/>
  <Override PartName="/ppt/slideLayouts/slideLayout321.xml" ContentType="application/vnd.openxmlformats-officedocument.presentationml.slideLayout+xml"/>
  <Override PartName="/ppt/notesSlides/notesSlide27.xml" ContentType="application/vnd.openxmlformats-officedocument.presentationml.notes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60.xml" ContentType="application/vnd.openxmlformats-officedocument.presentationml.slideLayout+xml"/>
  <Override PartName="/ppt/slideLayouts/slideLayout113.xml" ContentType="application/vnd.openxmlformats-officedocument.presentationml.slideLayout+xml"/>
  <Override PartName="/ppt/slideLayouts/slideLayout160.xml" ContentType="application/vnd.openxmlformats-officedocument.presentationml.slideLayout+xml"/>
  <Override PartName="/ppt/theme/theme18.xml" ContentType="application/vnd.openxmlformats-officedocument.theme+xml"/>
  <Override PartName="/ppt/tableStyles.xml" ContentType="application/vnd.openxmlformats-officedocument.presentationml.tableStyles+xml"/>
  <Override PartName="/ppt/slideLayouts/slideLayout236.xml" ContentType="application/vnd.openxmlformats-officedocument.presentationml.slideLayout+xml"/>
  <Override PartName="/ppt/slideLayouts/slideLayout283.xml" ContentType="application/vnd.openxmlformats-officedocument.presentationml.slideLayout+xml"/>
  <Override PartName="/ppt/slideMasters/slideMaster22.xml" ContentType="application/vnd.openxmlformats-officedocument.presentationml.slideMaster+xml"/>
  <Override PartName="/ppt/slideLayouts/slideLayout198.xml" ContentType="application/vnd.openxmlformats-officedocument.presentationml.slideLayout+xml"/>
  <Override PartName="/ppt/slideLayouts/slideLayout214.xml" ContentType="application/vnd.openxmlformats-officedocument.presentationml.slideLayout+xml"/>
  <Override PartName="/ppt/theme/theme21.xml" ContentType="application/vnd.openxmlformats-officedocument.theme+xml"/>
  <Override PartName="/ppt/slideLayouts/slideLayout261.xml" ContentType="application/vnd.openxmlformats-officedocument.presentationml.slideLayout+xml"/>
  <Override PartName="/ppt/slideLayouts/slideLayout98.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76.xml" ContentType="application/vnd.openxmlformats-officedocument.presentationml.slideLayout+xml"/>
  <Override PartName="/ppt/slideLayouts/slideLayout129.xml" ContentType="application/vnd.openxmlformats-officedocument.presentationml.slideLayout+xml"/>
  <Override PartName="/ppt/slideLayouts/slideLayout176.xml" ContentType="application/vnd.openxmlformats-officedocument.presentationml.slideLayout+xml"/>
  <Override PartName="/ppt/slideLayouts/slideLayout315.xml" ContentType="application/vnd.openxmlformats-officedocument.presentationml.slideLayout+xml"/>
  <Override PartName="/ppt/slideLayouts/slideLayout107.xml" ContentType="application/vnd.openxmlformats-officedocument.presentationml.slideLayout+xml"/>
  <Override PartName="/ppt/slideLayouts/slideLayout154.xml" ContentType="application/vnd.openxmlformats-officedocument.presentationml.slideLayout+xml"/>
  <Override PartName="/ppt/slideLayouts/slideLayout299.xml" ContentType="application/vnd.openxmlformats-officedocument.presentationml.slideLayout+xml"/>
  <Override PartName="/ppt/slideLayouts/slideLayout54.xml" ContentType="application/vnd.openxmlformats-officedocument.presentationml.slideLayout+xml"/>
  <Override PartName="/ppt/slideLayouts/slideLayout27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Lst>
  <p:notesMasterIdLst>
    <p:notesMasterId r:id="rId55"/>
  </p:notesMasterIdLst>
  <p:sldIdLst>
    <p:sldId id="258" r:id="rId28"/>
    <p:sldId id="259" r:id="rId29"/>
    <p:sldId id="260" r:id="rId30"/>
    <p:sldId id="261" r:id="rId31"/>
    <p:sldId id="262" r:id="rId32"/>
    <p:sldId id="263" r:id="rId33"/>
    <p:sldId id="264" r:id="rId34"/>
    <p:sldId id="265" r:id="rId35"/>
    <p:sldId id="266" r:id="rId36"/>
    <p:sldId id="267" r:id="rId37"/>
    <p:sldId id="268" r:id="rId38"/>
    <p:sldId id="269" r:id="rId39"/>
    <p:sldId id="270" r:id="rId40"/>
    <p:sldId id="271" r:id="rId41"/>
    <p:sldId id="272" r:id="rId42"/>
    <p:sldId id="273" r:id="rId43"/>
    <p:sldId id="274" r:id="rId44"/>
    <p:sldId id="275" r:id="rId45"/>
    <p:sldId id="276" r:id="rId46"/>
    <p:sldId id="277" r:id="rId47"/>
    <p:sldId id="278" r:id="rId48"/>
    <p:sldId id="279" r:id="rId49"/>
    <p:sldId id="280" r:id="rId50"/>
    <p:sldId id="281" r:id="rId51"/>
    <p:sldId id="282" r:id="rId52"/>
    <p:sldId id="283" r:id="rId53"/>
    <p:sldId id="284" r:id="rId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737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4" autoAdjust="0"/>
    <p:restoredTop sz="94660"/>
  </p:normalViewPr>
  <p:slideViewPr>
    <p:cSldViewPr snapToGrid="0">
      <p:cViewPr varScale="1">
        <p:scale>
          <a:sx n="117" d="100"/>
          <a:sy n="117" d="100"/>
        </p:scale>
        <p:origin x="-126" y="-15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12.xml"/><Relationship Id="rId21" Type="http://schemas.openxmlformats.org/officeDocument/2006/relationships/slideMaster" Target="slideMasters/slideMaster21.xml"/><Relationship Id="rId34" Type="http://schemas.openxmlformats.org/officeDocument/2006/relationships/slide" Target="slides/slide7.xml"/><Relationship Id="rId42" Type="http://schemas.openxmlformats.org/officeDocument/2006/relationships/slide" Target="slides/slide15.xml"/><Relationship Id="rId47" Type="http://schemas.openxmlformats.org/officeDocument/2006/relationships/slide" Target="slides/slide20.xml"/><Relationship Id="rId50" Type="http://schemas.openxmlformats.org/officeDocument/2006/relationships/slide" Target="slides/slide23.xml"/><Relationship Id="rId55"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6.xml"/><Relationship Id="rId38" Type="http://schemas.openxmlformats.org/officeDocument/2006/relationships/slide" Target="slides/slide11.xml"/><Relationship Id="rId46" Type="http://schemas.openxmlformats.org/officeDocument/2006/relationships/slide" Target="slides/slide19.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2.xml"/><Relationship Id="rId41" Type="http://schemas.openxmlformats.org/officeDocument/2006/relationships/slide" Target="slides/slide14.xml"/><Relationship Id="rId54"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5.xml"/><Relationship Id="rId37" Type="http://schemas.openxmlformats.org/officeDocument/2006/relationships/slide" Target="slides/slide10.xml"/><Relationship Id="rId40" Type="http://schemas.openxmlformats.org/officeDocument/2006/relationships/slide" Target="slides/slide13.xml"/><Relationship Id="rId45" Type="http://schemas.openxmlformats.org/officeDocument/2006/relationships/slide" Target="slides/slide18.xml"/><Relationship Id="rId53" Type="http://schemas.openxmlformats.org/officeDocument/2006/relationships/slide" Target="slides/slide26.xml"/><Relationship Id="rId58"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1.xml"/><Relationship Id="rId36" Type="http://schemas.openxmlformats.org/officeDocument/2006/relationships/slide" Target="slides/slide9.xml"/><Relationship Id="rId49" Type="http://schemas.openxmlformats.org/officeDocument/2006/relationships/slide" Target="slides/slide22.xml"/><Relationship Id="rId57"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4.xml"/><Relationship Id="rId44" Type="http://schemas.openxmlformats.org/officeDocument/2006/relationships/slide" Target="slides/slide17.xml"/><Relationship Id="rId52"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 Target="slides/slide3.xml"/><Relationship Id="rId35" Type="http://schemas.openxmlformats.org/officeDocument/2006/relationships/slide" Target="slides/slide8.xml"/><Relationship Id="rId43" Type="http://schemas.openxmlformats.org/officeDocument/2006/relationships/slide" Target="slides/slide16.xml"/><Relationship Id="rId48" Type="http://schemas.openxmlformats.org/officeDocument/2006/relationships/slide" Target="slides/slide21.xml"/><Relationship Id="rId56"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24.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08249D-AA56-4D2F-BDA2-EEAF16950977}" type="datetimeFigureOut">
              <a:rPr lang="zh-CN" altLang="en-US" smtClean="0"/>
              <a:pPr/>
              <a:t>2016/10/27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5F5350-3894-4B2C-8FEE-AF50537C97FF}" type="slidenum">
              <a:rPr lang="zh-CN" altLang="en-US" smtClean="0"/>
              <a:pPr/>
              <a:t>‹#›</a:t>
            </a:fld>
            <a:endParaRPr lang="zh-CN" altLang="en-US"/>
          </a:p>
        </p:txBody>
      </p:sp>
    </p:spTree>
    <p:extLst>
      <p:ext uri="{BB962C8B-B14F-4D97-AF65-F5344CB8AC3E}">
        <p14:creationId xmlns:p14="http://schemas.microsoft.com/office/powerpoint/2010/main" xmlns="" val="427625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solidFill>
                  <a:srgbClr val="000000"/>
                </a:solidFill>
              </a:rPr>
              <a:pPr>
                <a:defRPr/>
              </a:pPr>
              <a:t>1</a:t>
            </a:fld>
            <a:endParaRPr lang="en-US">
              <a:solidFill>
                <a:srgbClr val="000000"/>
              </a:solidFill>
            </a:endParaRPr>
          </a:p>
        </p:txBody>
      </p:sp>
    </p:spTree>
    <p:extLst>
      <p:ext uri="{BB962C8B-B14F-4D97-AF65-F5344CB8AC3E}">
        <p14:creationId xmlns:p14="http://schemas.microsoft.com/office/powerpoint/2010/main" xmlns="" val="605186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3642460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2021751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2298996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solidFill>
                  <a:srgbClr val="000000"/>
                </a:solidFill>
              </a:rPr>
              <a:pPr>
                <a:defRPr/>
              </a:pPr>
              <a:t>13</a:t>
            </a:fld>
            <a:endParaRPr lang="en-US">
              <a:solidFill>
                <a:srgbClr val="000000"/>
              </a:solidFill>
            </a:endParaRPr>
          </a:p>
        </p:txBody>
      </p:sp>
    </p:spTree>
    <p:extLst>
      <p:ext uri="{BB962C8B-B14F-4D97-AF65-F5344CB8AC3E}">
        <p14:creationId xmlns:p14="http://schemas.microsoft.com/office/powerpoint/2010/main" xmlns="" val="1695961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solidFill>
                  <a:srgbClr val="000000"/>
                </a:solidFill>
              </a:rPr>
              <a:pPr>
                <a:defRPr/>
              </a:pPr>
              <a:t>14</a:t>
            </a:fld>
            <a:endParaRPr lang="en-US">
              <a:solidFill>
                <a:srgbClr val="000000"/>
              </a:solidFill>
            </a:endParaRPr>
          </a:p>
        </p:txBody>
      </p:sp>
    </p:spTree>
    <p:extLst>
      <p:ext uri="{BB962C8B-B14F-4D97-AF65-F5344CB8AC3E}">
        <p14:creationId xmlns:p14="http://schemas.microsoft.com/office/powerpoint/2010/main" xmlns="" val="4092859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solidFill>
                  <a:srgbClr val="000000"/>
                </a:solidFill>
              </a:rPr>
              <a:pPr>
                <a:defRPr/>
              </a:pPr>
              <a:t>15</a:t>
            </a:fld>
            <a:endParaRPr lang="en-US">
              <a:solidFill>
                <a:srgbClr val="000000"/>
              </a:solidFill>
            </a:endParaRPr>
          </a:p>
        </p:txBody>
      </p:sp>
    </p:spTree>
    <p:extLst>
      <p:ext uri="{BB962C8B-B14F-4D97-AF65-F5344CB8AC3E}">
        <p14:creationId xmlns:p14="http://schemas.microsoft.com/office/powerpoint/2010/main" xmlns="" val="2576747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solidFill>
                  <a:srgbClr val="000000"/>
                </a:solidFill>
              </a:rPr>
              <a:pPr>
                <a:defRPr/>
              </a:pPr>
              <a:t>16</a:t>
            </a:fld>
            <a:endParaRPr lang="en-US">
              <a:solidFill>
                <a:srgbClr val="000000"/>
              </a:solidFill>
            </a:endParaRPr>
          </a:p>
        </p:txBody>
      </p:sp>
    </p:spTree>
    <p:extLst>
      <p:ext uri="{BB962C8B-B14F-4D97-AF65-F5344CB8AC3E}">
        <p14:creationId xmlns:p14="http://schemas.microsoft.com/office/powerpoint/2010/main" xmlns="" val="205300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solidFill>
                  <a:srgbClr val="000000"/>
                </a:solidFill>
              </a:rPr>
              <a:pPr>
                <a:defRPr/>
              </a:pPr>
              <a:t>17</a:t>
            </a:fld>
            <a:endParaRPr lang="en-US">
              <a:solidFill>
                <a:srgbClr val="000000"/>
              </a:solidFill>
            </a:endParaRPr>
          </a:p>
        </p:txBody>
      </p:sp>
    </p:spTree>
    <p:extLst>
      <p:ext uri="{BB962C8B-B14F-4D97-AF65-F5344CB8AC3E}">
        <p14:creationId xmlns:p14="http://schemas.microsoft.com/office/powerpoint/2010/main" xmlns="" val="2398082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solidFill>
                  <a:srgbClr val="000000"/>
                </a:solidFill>
              </a:rPr>
              <a:pPr>
                <a:defRPr/>
              </a:pPr>
              <a:t>18</a:t>
            </a:fld>
            <a:endParaRPr lang="en-US">
              <a:solidFill>
                <a:srgbClr val="000000"/>
              </a:solidFill>
            </a:endParaRPr>
          </a:p>
        </p:txBody>
      </p:sp>
    </p:spTree>
    <p:extLst>
      <p:ext uri="{BB962C8B-B14F-4D97-AF65-F5344CB8AC3E}">
        <p14:creationId xmlns:p14="http://schemas.microsoft.com/office/powerpoint/2010/main" xmlns="" val="11532490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solidFill>
                  <a:srgbClr val="000000"/>
                </a:solidFill>
              </a:rPr>
              <a:pPr>
                <a:defRPr/>
              </a:pPr>
              <a:t>19</a:t>
            </a:fld>
            <a:endParaRPr lang="en-US">
              <a:solidFill>
                <a:srgbClr val="000000"/>
              </a:solidFill>
            </a:endParaRPr>
          </a:p>
        </p:txBody>
      </p:sp>
    </p:spTree>
    <p:extLst>
      <p:ext uri="{BB962C8B-B14F-4D97-AF65-F5344CB8AC3E}">
        <p14:creationId xmlns:p14="http://schemas.microsoft.com/office/powerpoint/2010/main" xmlns="" val="494558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005941-69DF-4727-B91E-269F2A9B2FB3}" type="slidenum">
              <a:rPr lang="en-US" smtClean="0">
                <a:solidFill>
                  <a:srgbClr val="000000"/>
                </a:solidFill>
              </a:rPr>
              <a:pPr/>
              <a:t>2</a:t>
            </a:fld>
            <a:endParaRPr lang="en-US">
              <a:solidFill>
                <a:srgbClr val="000000"/>
              </a:solidFill>
            </a:endParaRPr>
          </a:p>
        </p:txBody>
      </p:sp>
    </p:spTree>
    <p:extLst>
      <p:ext uri="{BB962C8B-B14F-4D97-AF65-F5344CB8AC3E}">
        <p14:creationId xmlns:p14="http://schemas.microsoft.com/office/powerpoint/2010/main" xmlns="" val="2969507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solidFill>
                  <a:srgbClr val="000000"/>
                </a:solidFill>
              </a:rPr>
              <a:pPr>
                <a:defRPr/>
              </a:pPr>
              <a:t>20</a:t>
            </a:fld>
            <a:endParaRPr lang="en-US">
              <a:solidFill>
                <a:srgbClr val="000000"/>
              </a:solidFill>
            </a:endParaRPr>
          </a:p>
        </p:txBody>
      </p:sp>
    </p:spTree>
    <p:extLst>
      <p:ext uri="{BB962C8B-B14F-4D97-AF65-F5344CB8AC3E}">
        <p14:creationId xmlns:p14="http://schemas.microsoft.com/office/powerpoint/2010/main" xmlns="" val="3671771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solidFill>
                  <a:srgbClr val="000000"/>
                </a:solidFill>
              </a:rPr>
              <a:pPr>
                <a:defRPr/>
              </a:pPr>
              <a:t>21</a:t>
            </a:fld>
            <a:endParaRPr lang="en-US">
              <a:solidFill>
                <a:srgbClr val="000000"/>
              </a:solidFill>
            </a:endParaRPr>
          </a:p>
        </p:txBody>
      </p:sp>
    </p:spTree>
    <p:extLst>
      <p:ext uri="{BB962C8B-B14F-4D97-AF65-F5344CB8AC3E}">
        <p14:creationId xmlns:p14="http://schemas.microsoft.com/office/powerpoint/2010/main" xmlns="" val="4196267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solidFill>
                  <a:srgbClr val="000000"/>
                </a:solidFill>
              </a:rPr>
              <a:pPr>
                <a:defRPr/>
              </a:pPr>
              <a:t>22</a:t>
            </a:fld>
            <a:endParaRPr lang="en-US">
              <a:solidFill>
                <a:srgbClr val="000000"/>
              </a:solidFill>
            </a:endParaRPr>
          </a:p>
        </p:txBody>
      </p:sp>
    </p:spTree>
    <p:extLst>
      <p:ext uri="{BB962C8B-B14F-4D97-AF65-F5344CB8AC3E}">
        <p14:creationId xmlns:p14="http://schemas.microsoft.com/office/powerpoint/2010/main" xmlns="" val="10668606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solidFill>
                  <a:srgbClr val="000000"/>
                </a:solidFill>
              </a:rPr>
              <a:pPr>
                <a:defRPr/>
              </a:pPr>
              <a:t>23</a:t>
            </a:fld>
            <a:endParaRPr lang="en-US">
              <a:solidFill>
                <a:srgbClr val="000000"/>
              </a:solidFill>
            </a:endParaRPr>
          </a:p>
        </p:txBody>
      </p:sp>
    </p:spTree>
    <p:extLst>
      <p:ext uri="{BB962C8B-B14F-4D97-AF65-F5344CB8AC3E}">
        <p14:creationId xmlns:p14="http://schemas.microsoft.com/office/powerpoint/2010/main" xmlns="" val="3583521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solidFill>
                  <a:srgbClr val="000000"/>
                </a:solidFill>
              </a:rPr>
              <a:pPr>
                <a:defRPr/>
              </a:pPr>
              <a:t>24</a:t>
            </a:fld>
            <a:endParaRPr lang="en-US">
              <a:solidFill>
                <a:srgbClr val="000000"/>
              </a:solidFill>
            </a:endParaRPr>
          </a:p>
        </p:txBody>
      </p:sp>
    </p:spTree>
    <p:extLst>
      <p:ext uri="{BB962C8B-B14F-4D97-AF65-F5344CB8AC3E}">
        <p14:creationId xmlns:p14="http://schemas.microsoft.com/office/powerpoint/2010/main" xmlns="" val="28560701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solidFill>
                  <a:srgbClr val="000000"/>
                </a:solidFill>
              </a:rPr>
              <a:pPr>
                <a:defRPr/>
              </a:pPr>
              <a:t>25</a:t>
            </a:fld>
            <a:endParaRPr lang="en-US">
              <a:solidFill>
                <a:srgbClr val="000000"/>
              </a:solidFill>
            </a:endParaRPr>
          </a:p>
        </p:txBody>
      </p:sp>
    </p:spTree>
    <p:extLst>
      <p:ext uri="{BB962C8B-B14F-4D97-AF65-F5344CB8AC3E}">
        <p14:creationId xmlns:p14="http://schemas.microsoft.com/office/powerpoint/2010/main" xmlns="" val="1780916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solidFill>
                  <a:srgbClr val="000000"/>
                </a:solidFill>
              </a:rPr>
              <a:pPr>
                <a:defRPr/>
              </a:pPr>
              <a:t>26</a:t>
            </a:fld>
            <a:endParaRPr lang="en-US">
              <a:solidFill>
                <a:srgbClr val="000000"/>
              </a:solidFill>
            </a:endParaRPr>
          </a:p>
        </p:txBody>
      </p:sp>
    </p:spTree>
    <p:extLst>
      <p:ext uri="{BB962C8B-B14F-4D97-AF65-F5344CB8AC3E}">
        <p14:creationId xmlns:p14="http://schemas.microsoft.com/office/powerpoint/2010/main" xmlns="" val="38704052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solidFill>
                  <a:srgbClr val="000000"/>
                </a:solidFill>
              </a:rPr>
              <a:pPr>
                <a:defRPr/>
              </a:pPr>
              <a:t>27</a:t>
            </a:fld>
            <a:endParaRPr lang="en-US">
              <a:solidFill>
                <a:srgbClr val="000000"/>
              </a:solidFill>
            </a:endParaRPr>
          </a:p>
        </p:txBody>
      </p:sp>
    </p:spTree>
    <p:extLst>
      <p:ext uri="{BB962C8B-B14F-4D97-AF65-F5344CB8AC3E}">
        <p14:creationId xmlns:p14="http://schemas.microsoft.com/office/powerpoint/2010/main" xmlns="" val="4081064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8325EB50-448D-4131-9705-5938CB823255}" type="slidenum">
              <a:rPr lang="en-US" sz="1200">
                <a:solidFill>
                  <a:srgbClr val="000000"/>
                </a:solidFill>
              </a:rPr>
              <a:pPr eaLnBrk="1" hangingPunct="1"/>
              <a:t>3</a:t>
            </a:fld>
            <a:endParaRPr lang="en-US" sz="1200">
              <a:solidFill>
                <a:srgbClr val="000000"/>
              </a:solidFill>
            </a:endParaRPr>
          </a:p>
        </p:txBody>
      </p:sp>
      <p:sp>
        <p:nvSpPr>
          <p:cNvPr id="25603" name="Rectangle 2"/>
          <p:cNvSpPr>
            <a:spLocks noGrp="1" noRot="1" noChangeAspect="1" noChangeArrowheads="1" noTextEdit="1"/>
          </p:cNvSpPr>
          <p:nvPr>
            <p:ph type="sldImg"/>
          </p:nvPr>
        </p:nvSpPr>
        <p:spPr>
          <a:xfrm>
            <a:off x="393700" y="692150"/>
            <a:ext cx="6072188" cy="3416300"/>
          </a:xfrm>
          <a:ln w="12700" cap="flat">
            <a:solidFill>
              <a:schemeClr val="tx1"/>
            </a:solidFill>
          </a:ln>
        </p:spPr>
      </p:sp>
      <p:sp>
        <p:nvSpPr>
          <p:cNvPr id="256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eaLnBrk="1" hangingPunct="1"/>
            <a:endParaRPr lang="en-US" smtClean="0"/>
          </a:p>
        </p:txBody>
      </p:sp>
    </p:spTree>
    <p:extLst>
      <p:ext uri="{BB962C8B-B14F-4D97-AF65-F5344CB8AC3E}">
        <p14:creationId xmlns:p14="http://schemas.microsoft.com/office/powerpoint/2010/main" xmlns="" val="3730216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8325EB50-448D-4131-9705-5938CB823255}" type="slidenum">
              <a:rPr lang="en-US" sz="1200">
                <a:solidFill>
                  <a:srgbClr val="000000"/>
                </a:solidFill>
              </a:rPr>
              <a:pPr eaLnBrk="1" hangingPunct="1"/>
              <a:t>4</a:t>
            </a:fld>
            <a:endParaRPr lang="en-US" sz="1200">
              <a:solidFill>
                <a:srgbClr val="000000"/>
              </a:solidFill>
            </a:endParaRPr>
          </a:p>
        </p:txBody>
      </p:sp>
      <p:sp>
        <p:nvSpPr>
          <p:cNvPr id="25603" name="Rectangle 2"/>
          <p:cNvSpPr>
            <a:spLocks noGrp="1" noRot="1" noChangeAspect="1" noChangeArrowheads="1" noTextEdit="1"/>
          </p:cNvSpPr>
          <p:nvPr>
            <p:ph type="sldImg"/>
          </p:nvPr>
        </p:nvSpPr>
        <p:spPr>
          <a:xfrm>
            <a:off x="393700" y="692150"/>
            <a:ext cx="6072188" cy="3416300"/>
          </a:xfrm>
          <a:ln w="12700" cap="flat">
            <a:solidFill>
              <a:schemeClr val="tx1"/>
            </a:solidFill>
          </a:ln>
        </p:spPr>
      </p:sp>
      <p:sp>
        <p:nvSpPr>
          <p:cNvPr id="256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eaLnBrk="1" hangingPunct="1"/>
            <a:endParaRPr lang="en-US" smtClean="0"/>
          </a:p>
        </p:txBody>
      </p:sp>
    </p:spTree>
    <p:extLst>
      <p:ext uri="{BB962C8B-B14F-4D97-AF65-F5344CB8AC3E}">
        <p14:creationId xmlns:p14="http://schemas.microsoft.com/office/powerpoint/2010/main" xmlns="" val="215130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830981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393700" y="682625"/>
            <a:ext cx="6072188" cy="3416300"/>
          </a:xfrm>
          <a:ln cap="flat"/>
        </p:spPr>
      </p:sp>
      <p:sp>
        <p:nvSpPr>
          <p:cNvPr id="22531" name="Rectangle 3"/>
          <p:cNvSpPr>
            <a:spLocks noGrp="1" noChangeArrowheads="1"/>
          </p:cNvSpPr>
          <p:nvPr>
            <p:ph type="body" idx="1"/>
          </p:nvPr>
        </p:nvSpPr>
        <p:spPr>
          <a:xfrm>
            <a:off x="914400" y="4327525"/>
            <a:ext cx="5029200" cy="4095750"/>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62" tIns="46031" rIns="92062" bIns="46031"/>
          <a:lstStyle/>
          <a:p>
            <a:endParaRPr lang="en-US" smtClean="0"/>
          </a:p>
        </p:txBody>
      </p:sp>
    </p:spTree>
    <p:extLst>
      <p:ext uri="{BB962C8B-B14F-4D97-AF65-F5344CB8AC3E}">
        <p14:creationId xmlns:p14="http://schemas.microsoft.com/office/powerpoint/2010/main" xmlns="" val="2627702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393700" y="682625"/>
            <a:ext cx="6072188" cy="3416300"/>
          </a:xfrm>
          <a:ln/>
        </p:spPr>
      </p:sp>
      <p:sp>
        <p:nvSpPr>
          <p:cNvPr id="24579" name="Rectangle 3"/>
          <p:cNvSpPr>
            <a:spLocks noGrp="1" noChangeArrowheads="1"/>
          </p:cNvSpPr>
          <p:nvPr>
            <p:ph type="body" idx="1"/>
          </p:nvPr>
        </p:nvSpPr>
        <p:spPr>
          <a:xfrm>
            <a:off x="914400" y="4327525"/>
            <a:ext cx="5029200" cy="4095750"/>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xmlns="" val="3293730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393700" y="682625"/>
            <a:ext cx="6072188" cy="3416300"/>
          </a:xfrm>
          <a:ln/>
        </p:spPr>
      </p:sp>
      <p:sp>
        <p:nvSpPr>
          <p:cNvPr id="25603" name="Rectangle 3"/>
          <p:cNvSpPr>
            <a:spLocks noGrp="1" noChangeArrowheads="1"/>
          </p:cNvSpPr>
          <p:nvPr>
            <p:ph type="body" idx="1"/>
          </p:nvPr>
        </p:nvSpPr>
        <p:spPr>
          <a:xfrm>
            <a:off x="914400" y="4327525"/>
            <a:ext cx="5029200" cy="4095750"/>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xmlns="" val="2666246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393700" y="682625"/>
            <a:ext cx="6072188" cy="3416300"/>
          </a:xfrm>
          <a:ln/>
        </p:spPr>
      </p:sp>
      <p:sp>
        <p:nvSpPr>
          <p:cNvPr id="26627" name="Rectangle 3"/>
          <p:cNvSpPr>
            <a:spLocks noGrp="1" noChangeArrowheads="1"/>
          </p:cNvSpPr>
          <p:nvPr>
            <p:ph type="body" idx="1"/>
          </p:nvPr>
        </p:nvSpPr>
        <p:spPr>
          <a:xfrm>
            <a:off x="914400" y="4327525"/>
            <a:ext cx="5029200" cy="4095750"/>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xmlns="" val="856692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985763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07188938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97462849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0987003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09230921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62129475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06313878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84787930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75461464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03236722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23333" y="722313"/>
            <a:ext cx="11516784"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38151" y="19415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8151" y="40751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278741613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062850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87782599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86047426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41807269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97251707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18866256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90236307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7864075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18722634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10542987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0690004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17688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23333" y="722313"/>
            <a:ext cx="11516784"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38151" y="19415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8151" y="40751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306690117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23333" y="722313"/>
            <a:ext cx="11516784"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38151" y="19415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8151" y="40751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337960422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95289417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59937045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05943472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71600257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40757525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07289470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80979506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86771150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117896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87968437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46069198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104548198"/>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23333" y="722313"/>
            <a:ext cx="11516784"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38151" y="19415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8151" y="40751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8333024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73866513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95489654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645919542"/>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01369543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45624935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5024884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708524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05772568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234349677"/>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032471258"/>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289268249"/>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080300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23333" y="722313"/>
            <a:ext cx="11516784"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38151" y="19415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8151" y="40751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4133167651"/>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879262539"/>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30963188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67100136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446017173"/>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251381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793516953"/>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29974397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835209133"/>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510968458"/>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072862810"/>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372647988"/>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100412463"/>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23333" y="722313"/>
            <a:ext cx="11516784"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38151" y="19415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8151" y="40751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3254293299"/>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914202917"/>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431314341"/>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7178625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543932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689507449"/>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263472881"/>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211132107"/>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80551256"/>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287300936"/>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768883667"/>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473852971"/>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18044999"/>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23333" y="722313"/>
            <a:ext cx="11516784"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38151" y="19415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8151" y="40751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2314026588"/>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0951047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806064774"/>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129416245"/>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54577253"/>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693146609"/>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84805809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485607082"/>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78183102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40527041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252959323"/>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75377030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148363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218786196"/>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23333" y="722313"/>
            <a:ext cx="11516784"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38151" y="19415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8151" y="40751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512408587"/>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95479385"/>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505552154"/>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83138902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096964541"/>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400708115"/>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695833024"/>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710320252"/>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348578083"/>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8320430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401966305"/>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82798130"/>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814449226"/>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23333" y="722313"/>
            <a:ext cx="11516784"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38151" y="19415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8151" y="40751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3039780355"/>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044155897"/>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582855843"/>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690138148"/>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456491109"/>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872623769"/>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288992292"/>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766107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593501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885734210"/>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91909762"/>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530191813"/>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859649518"/>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591235828"/>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23333" y="722313"/>
            <a:ext cx="11516784"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38151" y="19415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8151" y="40751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1371798887"/>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025138381"/>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178018121"/>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43047632"/>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634389855"/>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825173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943942560"/>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720468180"/>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479611266"/>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927401959"/>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641405391"/>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043342534"/>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076206679"/>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23333" y="722313"/>
            <a:ext cx="11516784"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38151" y="19415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8151" y="40751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313876352"/>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056397568"/>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291392606"/>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5852509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77309659"/>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671699888"/>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671195065"/>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040039637"/>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133686299"/>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256112266"/>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901178287"/>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495043093"/>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962249741"/>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23333" y="722313"/>
            <a:ext cx="11516784"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38151" y="19415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8151" y="40751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30841652"/>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640176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40181830"/>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37890484"/>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201014381"/>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137658206"/>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858279785"/>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511554909"/>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087186436"/>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719817759"/>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417394756"/>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59944795"/>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1856385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23333" y="722313"/>
            <a:ext cx="11516784"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38151" y="19415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8151" y="40751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2790484067"/>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23333" y="722313"/>
            <a:ext cx="11516784"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38151" y="19415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8151" y="40751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552106575"/>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583816248"/>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268647228"/>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393463541"/>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129885541"/>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262404162"/>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929769902"/>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438039666"/>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744448983"/>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2226396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572246659"/>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075229674"/>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169852231"/>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23333" y="722313"/>
            <a:ext cx="11516784"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38151" y="19415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8151" y="40751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4108730831"/>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259323017"/>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483708611"/>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82092679"/>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225343521"/>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385502248"/>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836425485"/>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3046202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571949362"/>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672769825"/>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49646937"/>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653813806"/>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708990651"/>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23333" y="722313"/>
            <a:ext cx="11516784"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38151" y="19415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8151" y="40751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2144868945"/>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949232664"/>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756112105"/>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518278312"/>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359341032"/>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6997015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944912249"/>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334554651"/>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784090631"/>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419510981"/>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575778201"/>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957019141"/>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912829299"/>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23333" y="722313"/>
            <a:ext cx="11516784"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38151" y="19415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8151" y="40751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2099031031"/>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736342825"/>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393460292"/>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9088787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857798815"/>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791315390"/>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632694261"/>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236483307"/>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535960059"/>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666200393"/>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104253598"/>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198530406"/>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459267069"/>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23333" y="722313"/>
            <a:ext cx="11516784"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38151" y="19415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8151" y="40751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3934293088"/>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6706967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226935282"/>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481824118"/>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019186350"/>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950354928"/>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723558244"/>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384635498"/>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404279724"/>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164795976"/>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534288942"/>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595504024"/>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924001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2172372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821181917"/>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23333" y="722313"/>
            <a:ext cx="11516784"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38151" y="19415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8151" y="40751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579401536"/>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555593885"/>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455867624"/>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171425438"/>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700542982"/>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774483904"/>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266260997"/>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264322370"/>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523446783"/>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0893445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726889630"/>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220842788"/>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409702158"/>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23333" y="722313"/>
            <a:ext cx="11516784"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38151" y="19415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8151" y="40751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1388801034"/>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105400557"/>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923340090"/>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094541041"/>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652896862"/>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400659917"/>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329404966"/>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9604843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666579001"/>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094588207"/>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872321878"/>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381396421"/>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652382010"/>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23333" y="722313"/>
            <a:ext cx="11516784"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38151" y="19415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8151" y="40751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12573409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6707728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0444488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4956576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23333" y="722313"/>
            <a:ext cx="11516784"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38151" y="19415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8151" y="40751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31462232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8729342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6762659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991413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7237296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653226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8652556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97781820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556120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0106351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2198018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9963175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66991861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23333" y="722313"/>
            <a:ext cx="11516784"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38151" y="19415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8151" y="40751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41914777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467372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51164018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1246879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2377474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4716107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4465993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84521393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36364958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91277866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09749522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80660882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18275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06473959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23333" y="722313"/>
            <a:ext cx="11516784"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38151" y="19415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8151" y="40751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187434732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30827037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8942999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3068899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2182745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69303238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11854278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55332251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61049184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686644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13361106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34296785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18523462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23333" y="722313"/>
            <a:ext cx="11516784"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38151" y="19415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8151" y="40751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162106767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97942705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26929698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74060028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83645355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0022664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04845820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034259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60303194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9140975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97033455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73293453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39424873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23333" y="722313"/>
            <a:ext cx="11516784"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38151" y="19415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8151" y="40751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4407987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89016885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38300071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38878524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52792249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877214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59605052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3028092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72930503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18969601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60951130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22339092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14607596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23333" y="722313"/>
            <a:ext cx="11516784"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38151" y="19415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8151" y="4075113"/>
            <a:ext cx="10945283"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11055825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91316262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85586132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801906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711200" y="1295400"/>
            <a:ext cx="10972800"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39531530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711200" y="1295400"/>
            <a:ext cx="10972800"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1492927775"/>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711200" y="1295400"/>
            <a:ext cx="10972800"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3030319622"/>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711200" y="1295400"/>
            <a:ext cx="10972800"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317776301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711200" y="1295400"/>
            <a:ext cx="10972800"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739718353"/>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711200" y="1295400"/>
            <a:ext cx="10972800"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736130320"/>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711200" y="1295400"/>
            <a:ext cx="10972800"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3683176384"/>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711200" y="1295400"/>
            <a:ext cx="10972800"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3509855336"/>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711200" y="1295400"/>
            <a:ext cx="10972800"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3148632922"/>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711200" y="1295400"/>
            <a:ext cx="10972800"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2638801631"/>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711200" y="1295400"/>
            <a:ext cx="10972800"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99232744"/>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711200" y="1295400"/>
            <a:ext cx="10972800"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271722468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711200" y="1295400"/>
            <a:ext cx="10972800"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1166461909"/>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711200" y="1295400"/>
            <a:ext cx="10972800"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3253565636"/>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711200" y="1295400"/>
            <a:ext cx="10972800"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2207000516"/>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711200" y="1295400"/>
            <a:ext cx="10972800"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801197423"/>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711200" y="1295400"/>
            <a:ext cx="10972800"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370688547"/>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711200" y="1295400"/>
            <a:ext cx="10972800"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3575844568"/>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711200" y="1295400"/>
            <a:ext cx="10972800"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3597902937"/>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711200" y="1295400"/>
            <a:ext cx="10972800"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3980670731"/>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711200" y="1295400"/>
            <a:ext cx="10972800"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419129278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711200" y="1295400"/>
            <a:ext cx="10972800"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181769208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711200" y="1295400"/>
            <a:ext cx="10972800"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351927890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711200" y="1295400"/>
            <a:ext cx="10972800"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411729557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711200" y="1295400"/>
            <a:ext cx="10972800"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193030832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711200" y="1295400"/>
            <a:ext cx="10972800"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385303927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711200" y="1295400"/>
            <a:ext cx="10972800"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2810448071"/>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8.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7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3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6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0.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6"/>
          <p:cNvSpPr>
            <a:spLocks noGrp="1" noChangeArrowheads="1"/>
          </p:cNvSpPr>
          <p:nvPr>
            <p:ph type="body" idx="1"/>
          </p:nvPr>
        </p:nvSpPr>
        <p:spPr>
          <a:xfrm>
            <a:off x="2209800" y="1524000"/>
            <a:ext cx="7772400" cy="4038600"/>
          </a:xfrm>
        </p:spPr>
        <p:txBody>
          <a:bodyPr/>
          <a:lstStyle/>
          <a:p>
            <a:r>
              <a:rPr lang="zh-CN" altLang="en-US" sz="2400" b="1" dirty="0" smtClean="0"/>
              <a:t>贪心法</a:t>
            </a:r>
            <a:endParaRPr lang="en-US" sz="2400" b="1" dirty="0" smtClean="0"/>
          </a:p>
          <a:p>
            <a:r>
              <a:rPr lang="zh-CN" altLang="en-US" sz="2400" b="1" dirty="0" smtClean="0">
                <a:latin typeface="+mj-lt"/>
              </a:rPr>
              <a:t>活动选择问题</a:t>
            </a:r>
            <a:endParaRPr lang="en-US" sz="2400" b="1" dirty="0">
              <a:latin typeface="+mj-lt"/>
            </a:endParaRPr>
          </a:p>
        </p:txBody>
      </p:sp>
      <p:sp>
        <p:nvSpPr>
          <p:cNvPr id="5" name="Rectangle 2"/>
          <p:cNvSpPr>
            <a:spLocks noGrp="1" noChangeArrowheads="1"/>
          </p:cNvSpPr>
          <p:nvPr>
            <p:ph type="title" idx="4294967295"/>
          </p:nvPr>
        </p:nvSpPr>
        <p:spPr>
          <a:xfrm>
            <a:off x="2209800" y="381000"/>
            <a:ext cx="7772400" cy="838200"/>
          </a:xfrm>
        </p:spPr>
        <p:txBody>
          <a:bodyPr/>
          <a:lstStyle/>
          <a:p>
            <a:r>
              <a:rPr lang="zh-CN" altLang="en-US" sz="3600" b="1" dirty="0">
                <a:solidFill>
                  <a:srgbClr val="0000CC"/>
                </a:solidFill>
              </a:rPr>
              <a:t>本章大纲</a:t>
            </a:r>
            <a:endParaRPr lang="en-US" sz="3600" b="1" dirty="0">
              <a:solidFill>
                <a:srgbClr val="0000CC"/>
              </a:solidFill>
            </a:endParaRPr>
          </a:p>
        </p:txBody>
      </p:sp>
    </p:spTree>
    <p:extLst>
      <p:ext uri="{BB962C8B-B14F-4D97-AF65-F5344CB8AC3E}">
        <p14:creationId xmlns:p14="http://schemas.microsoft.com/office/powerpoint/2010/main" xmlns="" val="3142287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descr="10%"/>
          <p:cNvSpPr>
            <a:spLocks noChangeArrowheads="1"/>
          </p:cNvSpPr>
          <p:nvPr/>
        </p:nvSpPr>
        <p:spPr bwMode="auto">
          <a:xfrm>
            <a:off x="2149475" y="4800600"/>
            <a:ext cx="762000" cy="609600"/>
          </a:xfrm>
          <a:prstGeom prst="rect">
            <a:avLst/>
          </a:prstGeom>
          <a:pattFill prst="pct10">
            <a:fgClr>
              <a:schemeClr val="bg2"/>
            </a:fgClr>
            <a:bgClr>
              <a:schemeClr val="bg1"/>
            </a:bgClr>
          </a:pattFill>
          <a:ln w="9525">
            <a:solidFill>
              <a:schemeClr val="tx1"/>
            </a:solidFill>
            <a:miter lim="800000"/>
            <a:headEnd/>
            <a:tailEnd/>
          </a:ln>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5365" name="Text Box 5"/>
          <p:cNvSpPr txBox="1">
            <a:spLocks noChangeArrowheads="1"/>
          </p:cNvSpPr>
          <p:nvPr/>
        </p:nvSpPr>
        <p:spPr bwMode="auto">
          <a:xfrm>
            <a:off x="2209801" y="4800601"/>
            <a:ext cx="67197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5 lb</a:t>
            </a:r>
          </a:p>
        </p:txBody>
      </p:sp>
      <p:sp>
        <p:nvSpPr>
          <p:cNvPr id="15366" name="Text Box 6"/>
          <p:cNvSpPr txBox="1">
            <a:spLocks noChangeArrowheads="1"/>
          </p:cNvSpPr>
          <p:nvPr/>
        </p:nvSpPr>
        <p:spPr bwMode="auto">
          <a:xfrm>
            <a:off x="2209800" y="4419600"/>
            <a:ext cx="641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$50</a:t>
            </a:r>
          </a:p>
        </p:txBody>
      </p:sp>
      <p:sp>
        <p:nvSpPr>
          <p:cNvPr id="15367" name="Rectangle 7"/>
          <p:cNvSpPr>
            <a:spLocks noChangeArrowheads="1"/>
          </p:cNvSpPr>
          <p:nvPr/>
        </p:nvSpPr>
        <p:spPr bwMode="auto">
          <a:xfrm>
            <a:off x="5289550" y="1981200"/>
            <a:ext cx="838200" cy="3429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5368" name="Text Box 8"/>
          <p:cNvSpPr txBox="1">
            <a:spLocks noChangeArrowheads="1"/>
          </p:cNvSpPr>
          <p:nvPr/>
        </p:nvSpPr>
        <p:spPr bwMode="auto">
          <a:xfrm>
            <a:off x="5349876" y="2860676"/>
            <a:ext cx="825867"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i="1" dirty="0">
                <a:solidFill>
                  <a:srgbClr val="000000"/>
                </a:solidFill>
                <a:latin typeface="Times New Roman" pitchFamily="16" charset="0"/>
              </a:rPr>
              <a:t>C </a:t>
            </a:r>
            <a:r>
              <a:rPr lang="en-US" sz="2400" b="1" dirty="0">
                <a:solidFill>
                  <a:srgbClr val="000000"/>
                </a:solidFill>
                <a:latin typeface="Times New Roman" pitchFamily="16" charset="0"/>
              </a:rPr>
              <a:t>=</a:t>
            </a:r>
          </a:p>
          <a:p>
            <a:pPr eaLnBrk="0" fontAlgn="base" hangingPunct="0">
              <a:spcBef>
                <a:spcPct val="0"/>
              </a:spcBef>
              <a:spcAft>
                <a:spcPct val="0"/>
              </a:spcAft>
            </a:pPr>
            <a:r>
              <a:rPr lang="en-US" sz="2400" b="1" dirty="0">
                <a:solidFill>
                  <a:srgbClr val="000000"/>
                </a:solidFill>
                <a:latin typeface="Times New Roman" pitchFamily="16" charset="0"/>
              </a:rPr>
              <a:t>30 </a:t>
            </a:r>
            <a:r>
              <a:rPr lang="en-US" sz="2400" b="1" dirty="0" err="1">
                <a:solidFill>
                  <a:srgbClr val="000000"/>
                </a:solidFill>
                <a:latin typeface="Times New Roman" pitchFamily="16" charset="0"/>
              </a:rPr>
              <a:t>lb</a:t>
            </a:r>
            <a:endParaRPr lang="en-US" sz="2400" b="1" dirty="0">
              <a:solidFill>
                <a:srgbClr val="000000"/>
              </a:solidFill>
              <a:latin typeface="Times New Roman" pitchFamily="16" charset="0"/>
            </a:endParaRPr>
          </a:p>
        </p:txBody>
      </p:sp>
      <p:sp>
        <p:nvSpPr>
          <p:cNvPr id="15369" name="Rectangle 9" descr="20%"/>
          <p:cNvSpPr>
            <a:spLocks noChangeArrowheads="1"/>
          </p:cNvSpPr>
          <p:nvPr/>
        </p:nvSpPr>
        <p:spPr bwMode="auto">
          <a:xfrm>
            <a:off x="6721475" y="2667000"/>
            <a:ext cx="838200" cy="2743200"/>
          </a:xfrm>
          <a:prstGeom prst="rect">
            <a:avLst/>
          </a:prstGeom>
          <a:pattFill prst="pct20">
            <a:fgClr>
              <a:schemeClr val="folHlink"/>
            </a:fgClr>
            <a:bgClr>
              <a:schemeClr val="bg1"/>
            </a:bgClr>
          </a:pattFill>
          <a:ln w="9525">
            <a:solidFill>
              <a:schemeClr val="tx1"/>
            </a:solidFill>
            <a:miter lim="800000"/>
            <a:headEnd/>
            <a:tailEnd/>
          </a:ln>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5370" name="Rectangle 10" descr="25%"/>
          <p:cNvSpPr>
            <a:spLocks noChangeArrowheads="1"/>
          </p:cNvSpPr>
          <p:nvPr/>
        </p:nvSpPr>
        <p:spPr bwMode="auto">
          <a:xfrm>
            <a:off x="8397875" y="1981200"/>
            <a:ext cx="838200" cy="3429000"/>
          </a:xfrm>
          <a:prstGeom prst="rect">
            <a:avLst/>
          </a:prstGeom>
          <a:pattFill prst="pct25">
            <a:fgClr>
              <a:schemeClr val="folHlink"/>
            </a:fgClr>
            <a:bgClr>
              <a:schemeClr val="bg1"/>
            </a:bgClr>
          </a:pattFill>
          <a:ln w="9525">
            <a:solidFill>
              <a:schemeClr val="tx1"/>
            </a:solidFill>
            <a:miter lim="800000"/>
            <a:headEnd/>
            <a:tailEnd/>
          </a:ln>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5371" name="Line 11"/>
          <p:cNvSpPr>
            <a:spLocks noChangeShapeType="1"/>
          </p:cNvSpPr>
          <p:nvPr/>
        </p:nvSpPr>
        <p:spPr bwMode="auto">
          <a:xfrm>
            <a:off x="6721475" y="4724400"/>
            <a:ext cx="8382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5372" name="Line 12"/>
          <p:cNvSpPr>
            <a:spLocks noChangeShapeType="1"/>
          </p:cNvSpPr>
          <p:nvPr/>
        </p:nvSpPr>
        <p:spPr bwMode="auto">
          <a:xfrm>
            <a:off x="6721475" y="1905000"/>
            <a:ext cx="8382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5373" name="Text Box 13"/>
          <p:cNvSpPr txBox="1">
            <a:spLocks noChangeArrowheads="1"/>
          </p:cNvSpPr>
          <p:nvPr/>
        </p:nvSpPr>
        <p:spPr bwMode="auto">
          <a:xfrm>
            <a:off x="6834189" y="4800601"/>
            <a:ext cx="67197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5 lb</a:t>
            </a:r>
          </a:p>
        </p:txBody>
      </p:sp>
      <p:sp>
        <p:nvSpPr>
          <p:cNvPr id="15374" name="Text Box 14"/>
          <p:cNvSpPr txBox="1">
            <a:spLocks noChangeArrowheads="1"/>
          </p:cNvSpPr>
          <p:nvPr/>
        </p:nvSpPr>
        <p:spPr bwMode="auto">
          <a:xfrm>
            <a:off x="6797676" y="2057401"/>
            <a:ext cx="67197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5 lb</a:t>
            </a:r>
          </a:p>
        </p:txBody>
      </p:sp>
      <p:sp>
        <p:nvSpPr>
          <p:cNvPr id="15375" name="Line 15"/>
          <p:cNvSpPr>
            <a:spLocks noChangeShapeType="1"/>
          </p:cNvSpPr>
          <p:nvPr/>
        </p:nvSpPr>
        <p:spPr bwMode="auto">
          <a:xfrm flipV="1">
            <a:off x="6721475" y="1905000"/>
            <a:ext cx="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5376" name="Line 16"/>
          <p:cNvSpPr>
            <a:spLocks noChangeShapeType="1"/>
          </p:cNvSpPr>
          <p:nvPr/>
        </p:nvSpPr>
        <p:spPr bwMode="auto">
          <a:xfrm flipV="1">
            <a:off x="7559675" y="1905000"/>
            <a:ext cx="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5377" name="Text Box 17"/>
          <p:cNvSpPr txBox="1">
            <a:spLocks noChangeArrowheads="1"/>
          </p:cNvSpPr>
          <p:nvPr/>
        </p:nvSpPr>
        <p:spPr bwMode="auto">
          <a:xfrm>
            <a:off x="6721476" y="3505201"/>
            <a:ext cx="82586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20 lb</a:t>
            </a:r>
          </a:p>
        </p:txBody>
      </p:sp>
      <p:sp>
        <p:nvSpPr>
          <p:cNvPr id="15378" name="Text Box 18"/>
          <p:cNvSpPr txBox="1">
            <a:spLocks noChangeArrowheads="1"/>
          </p:cNvSpPr>
          <p:nvPr/>
        </p:nvSpPr>
        <p:spPr bwMode="auto">
          <a:xfrm>
            <a:off x="2225676" y="5334000"/>
            <a:ext cx="69762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1800" b="1" dirty="0">
                <a:solidFill>
                  <a:srgbClr val="000000"/>
                </a:solidFill>
                <a:latin typeface="Times New Roman" pitchFamily="16" charset="0"/>
              </a:rPr>
              <a:t>item</a:t>
            </a:r>
            <a:r>
              <a:rPr lang="en-US" sz="1800" b="1" baseline="-25000" dirty="0">
                <a:solidFill>
                  <a:srgbClr val="000000"/>
                </a:solidFill>
                <a:latin typeface="Times New Roman" pitchFamily="16" charset="0"/>
              </a:rPr>
              <a:t>1</a:t>
            </a:r>
            <a:endParaRPr lang="en-US" sz="2400" b="1" dirty="0">
              <a:solidFill>
                <a:srgbClr val="000000"/>
              </a:solidFill>
              <a:latin typeface="Times New Roman" pitchFamily="16" charset="0"/>
            </a:endParaRPr>
          </a:p>
        </p:txBody>
      </p:sp>
      <p:grpSp>
        <p:nvGrpSpPr>
          <p:cNvPr id="15379" name="Group 19"/>
          <p:cNvGrpSpPr>
            <a:grpSpLocks/>
          </p:cNvGrpSpPr>
          <p:nvPr/>
        </p:nvGrpSpPr>
        <p:grpSpPr bwMode="auto">
          <a:xfrm>
            <a:off x="3063876" y="2743200"/>
            <a:ext cx="854075" cy="2960688"/>
            <a:chOff x="1728" y="1872"/>
            <a:chExt cx="538" cy="1865"/>
          </a:xfrm>
        </p:grpSpPr>
        <p:sp>
          <p:nvSpPr>
            <p:cNvPr id="15400" name="Rectangle 20" descr="5%"/>
            <p:cNvSpPr>
              <a:spLocks noChangeArrowheads="1"/>
            </p:cNvSpPr>
            <p:nvPr/>
          </p:nvSpPr>
          <p:spPr bwMode="auto">
            <a:xfrm>
              <a:off x="1738" y="2112"/>
              <a:ext cx="528" cy="1440"/>
            </a:xfrm>
            <a:prstGeom prst="rect">
              <a:avLst/>
            </a:prstGeom>
            <a:pattFill prst="pct5">
              <a:fgClr>
                <a:schemeClr val="bg2"/>
              </a:fgClr>
              <a:bgClr>
                <a:schemeClr val="bg1"/>
              </a:bgClr>
            </a:patt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sz="2400" b="1">
                <a:solidFill>
                  <a:srgbClr val="000000"/>
                </a:solidFill>
              </a:endParaRPr>
            </a:p>
          </p:txBody>
        </p:sp>
        <p:sp>
          <p:nvSpPr>
            <p:cNvPr id="15401" name="Text Box 21"/>
            <p:cNvSpPr txBox="1">
              <a:spLocks noChangeArrowheads="1"/>
            </p:cNvSpPr>
            <p:nvPr/>
          </p:nvSpPr>
          <p:spPr bwMode="auto">
            <a:xfrm>
              <a:off x="1728" y="1872"/>
              <a:ext cx="50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$140</a:t>
              </a:r>
            </a:p>
          </p:txBody>
        </p:sp>
        <p:sp>
          <p:nvSpPr>
            <p:cNvPr id="15402" name="Text Box 22"/>
            <p:cNvSpPr txBox="1">
              <a:spLocks noChangeArrowheads="1"/>
            </p:cNvSpPr>
            <p:nvPr/>
          </p:nvSpPr>
          <p:spPr bwMode="auto">
            <a:xfrm>
              <a:off x="1738" y="2688"/>
              <a:ext cx="520"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20 lb</a:t>
              </a:r>
            </a:p>
          </p:txBody>
        </p:sp>
        <p:sp>
          <p:nvSpPr>
            <p:cNvPr id="15403" name="Text Box 23"/>
            <p:cNvSpPr txBox="1">
              <a:spLocks noChangeArrowheads="1"/>
            </p:cNvSpPr>
            <p:nvPr/>
          </p:nvSpPr>
          <p:spPr bwMode="auto">
            <a:xfrm>
              <a:off x="1776" y="3504"/>
              <a:ext cx="43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1800" b="1" dirty="0">
                  <a:solidFill>
                    <a:srgbClr val="000000"/>
                  </a:solidFill>
                  <a:latin typeface="Times New Roman" pitchFamily="16" charset="0"/>
                </a:rPr>
                <a:t>item</a:t>
              </a:r>
              <a:r>
                <a:rPr lang="en-US" sz="1800" b="1" baseline="-25000" dirty="0">
                  <a:solidFill>
                    <a:srgbClr val="000000"/>
                  </a:solidFill>
                  <a:latin typeface="Times New Roman" pitchFamily="16" charset="0"/>
                </a:rPr>
                <a:t>2</a:t>
              </a:r>
              <a:endParaRPr lang="en-US" sz="2400" b="1" dirty="0">
                <a:solidFill>
                  <a:srgbClr val="000000"/>
                </a:solidFill>
                <a:latin typeface="Times New Roman" pitchFamily="16" charset="0"/>
              </a:endParaRPr>
            </a:p>
          </p:txBody>
        </p:sp>
      </p:grpSp>
      <p:sp>
        <p:nvSpPr>
          <p:cNvPr id="15380" name="Text Box 24"/>
          <p:cNvSpPr txBox="1">
            <a:spLocks noChangeArrowheads="1"/>
          </p:cNvSpPr>
          <p:nvPr/>
        </p:nvSpPr>
        <p:spPr bwMode="auto">
          <a:xfrm>
            <a:off x="5121275" y="5334000"/>
            <a:ext cx="117211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1800" b="1" dirty="0">
                <a:solidFill>
                  <a:srgbClr val="000000"/>
                </a:solidFill>
                <a:latin typeface="Times New Roman" pitchFamily="16" charset="0"/>
              </a:rPr>
              <a:t>Knapsack</a:t>
            </a:r>
            <a:endParaRPr lang="en-US" sz="2400" b="1" dirty="0">
              <a:solidFill>
                <a:srgbClr val="000000"/>
              </a:solidFill>
              <a:latin typeface="Times New Roman" pitchFamily="16" charset="0"/>
            </a:endParaRPr>
          </a:p>
        </p:txBody>
      </p:sp>
      <p:sp>
        <p:nvSpPr>
          <p:cNvPr id="15381" name="Text Box 25"/>
          <p:cNvSpPr txBox="1">
            <a:spLocks noChangeArrowheads="1"/>
          </p:cNvSpPr>
          <p:nvPr/>
        </p:nvSpPr>
        <p:spPr bwMode="auto">
          <a:xfrm>
            <a:off x="6708776" y="5454651"/>
            <a:ext cx="64953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zh-CN" altLang="en-US" sz="1800" b="1" dirty="0" smtClean="0">
                <a:solidFill>
                  <a:srgbClr val="C00000"/>
                </a:solidFill>
                <a:latin typeface="Times New Roman" pitchFamily="16" charset="0"/>
              </a:rPr>
              <a:t>贪心</a:t>
            </a:r>
            <a:endParaRPr lang="en-US" altLang="zh-CN" sz="1800" b="1" dirty="0" smtClean="0">
              <a:solidFill>
                <a:srgbClr val="C00000"/>
              </a:solidFill>
              <a:latin typeface="Times New Roman" pitchFamily="16" charset="0"/>
            </a:endParaRPr>
          </a:p>
          <a:p>
            <a:pPr eaLnBrk="0" fontAlgn="base" hangingPunct="0">
              <a:spcBef>
                <a:spcPct val="0"/>
              </a:spcBef>
              <a:spcAft>
                <a:spcPct val="0"/>
              </a:spcAft>
            </a:pPr>
            <a:r>
              <a:rPr lang="zh-CN" altLang="en-US" sz="1800" b="1" dirty="0" smtClean="0">
                <a:solidFill>
                  <a:srgbClr val="C00000"/>
                </a:solidFill>
                <a:latin typeface="Times New Roman" pitchFamily="16" charset="0"/>
              </a:rPr>
              <a:t>方案</a:t>
            </a:r>
            <a:endParaRPr lang="en-US" sz="2400" b="1" dirty="0">
              <a:solidFill>
                <a:srgbClr val="C00000"/>
              </a:solidFill>
              <a:latin typeface="Times New Roman" pitchFamily="16" charset="0"/>
            </a:endParaRPr>
          </a:p>
        </p:txBody>
      </p:sp>
      <p:sp>
        <p:nvSpPr>
          <p:cNvPr id="15382" name="Line 26"/>
          <p:cNvSpPr>
            <a:spLocks noChangeShapeType="1"/>
          </p:cNvSpPr>
          <p:nvPr/>
        </p:nvSpPr>
        <p:spPr bwMode="auto">
          <a:xfrm>
            <a:off x="8397875" y="4267200"/>
            <a:ext cx="8382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5383" name="Text Box 27"/>
          <p:cNvSpPr txBox="1">
            <a:spLocks noChangeArrowheads="1"/>
          </p:cNvSpPr>
          <p:nvPr/>
        </p:nvSpPr>
        <p:spPr bwMode="auto">
          <a:xfrm>
            <a:off x="8434389" y="4495801"/>
            <a:ext cx="82586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10 lb</a:t>
            </a:r>
          </a:p>
        </p:txBody>
      </p:sp>
      <p:sp>
        <p:nvSpPr>
          <p:cNvPr id="15384" name="Text Box 28"/>
          <p:cNvSpPr txBox="1">
            <a:spLocks noChangeArrowheads="1"/>
          </p:cNvSpPr>
          <p:nvPr/>
        </p:nvSpPr>
        <p:spPr bwMode="auto">
          <a:xfrm>
            <a:off x="8434389" y="3048001"/>
            <a:ext cx="82586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20 lb</a:t>
            </a:r>
          </a:p>
        </p:txBody>
      </p:sp>
      <p:sp>
        <p:nvSpPr>
          <p:cNvPr id="15385" name="Text Box 29"/>
          <p:cNvSpPr txBox="1">
            <a:spLocks noChangeArrowheads="1"/>
          </p:cNvSpPr>
          <p:nvPr/>
        </p:nvSpPr>
        <p:spPr bwMode="auto">
          <a:xfrm>
            <a:off x="7543800" y="4613275"/>
            <a:ext cx="641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$50</a:t>
            </a:r>
          </a:p>
        </p:txBody>
      </p:sp>
      <p:sp>
        <p:nvSpPr>
          <p:cNvPr id="15386" name="Text Box 30"/>
          <p:cNvSpPr txBox="1">
            <a:spLocks noChangeArrowheads="1"/>
          </p:cNvSpPr>
          <p:nvPr/>
        </p:nvSpPr>
        <p:spPr bwMode="auto">
          <a:xfrm>
            <a:off x="7451725" y="3165475"/>
            <a:ext cx="793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$140</a:t>
            </a:r>
          </a:p>
        </p:txBody>
      </p:sp>
      <p:sp>
        <p:nvSpPr>
          <p:cNvPr id="15387" name="Text Box 31"/>
          <p:cNvSpPr txBox="1">
            <a:spLocks noChangeArrowheads="1"/>
          </p:cNvSpPr>
          <p:nvPr/>
        </p:nvSpPr>
        <p:spPr bwMode="auto">
          <a:xfrm>
            <a:off x="9159875" y="3048000"/>
            <a:ext cx="793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$140</a:t>
            </a:r>
          </a:p>
        </p:txBody>
      </p:sp>
      <p:sp>
        <p:nvSpPr>
          <p:cNvPr id="15388" name="Text Box 32"/>
          <p:cNvSpPr txBox="1">
            <a:spLocks noChangeArrowheads="1"/>
          </p:cNvSpPr>
          <p:nvPr/>
        </p:nvSpPr>
        <p:spPr bwMode="auto">
          <a:xfrm>
            <a:off x="9296400" y="4384675"/>
            <a:ext cx="641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$60</a:t>
            </a:r>
          </a:p>
        </p:txBody>
      </p:sp>
      <p:sp>
        <p:nvSpPr>
          <p:cNvPr id="15389" name="Text Box 33"/>
          <p:cNvSpPr txBox="1">
            <a:spLocks noChangeArrowheads="1"/>
          </p:cNvSpPr>
          <p:nvPr/>
        </p:nvSpPr>
        <p:spPr bwMode="auto">
          <a:xfrm>
            <a:off x="8586538" y="5504459"/>
            <a:ext cx="64953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zh-CN" altLang="en-US" sz="1800" b="1" dirty="0">
                <a:solidFill>
                  <a:srgbClr val="C00000"/>
                </a:solidFill>
                <a:latin typeface="Times New Roman" pitchFamily="16" charset="0"/>
              </a:rPr>
              <a:t>最</a:t>
            </a:r>
            <a:r>
              <a:rPr lang="zh-CN" altLang="en-US" sz="1800" b="1" dirty="0" smtClean="0">
                <a:solidFill>
                  <a:srgbClr val="C00000"/>
                </a:solidFill>
                <a:latin typeface="Times New Roman" pitchFamily="16" charset="0"/>
              </a:rPr>
              <a:t>优</a:t>
            </a:r>
            <a:endParaRPr lang="en-US" altLang="zh-CN" sz="1800" b="1" dirty="0" smtClean="0">
              <a:solidFill>
                <a:srgbClr val="C00000"/>
              </a:solidFill>
              <a:latin typeface="Times New Roman" pitchFamily="16" charset="0"/>
            </a:endParaRPr>
          </a:p>
          <a:p>
            <a:pPr eaLnBrk="0" fontAlgn="base" hangingPunct="0">
              <a:spcBef>
                <a:spcPct val="0"/>
              </a:spcBef>
              <a:spcAft>
                <a:spcPct val="0"/>
              </a:spcAft>
            </a:pPr>
            <a:r>
              <a:rPr lang="zh-CN" altLang="en-US" sz="1800" b="1" dirty="0" smtClean="0">
                <a:solidFill>
                  <a:srgbClr val="C00000"/>
                </a:solidFill>
                <a:latin typeface="Times New Roman" pitchFamily="16" charset="0"/>
              </a:rPr>
              <a:t>方案</a:t>
            </a:r>
            <a:endParaRPr lang="en-US" sz="2400" b="1" dirty="0">
              <a:solidFill>
                <a:srgbClr val="C00000"/>
              </a:solidFill>
              <a:latin typeface="Times New Roman" pitchFamily="16" charset="0"/>
            </a:endParaRPr>
          </a:p>
        </p:txBody>
      </p:sp>
      <p:sp>
        <p:nvSpPr>
          <p:cNvPr id="15390" name="Text Box 34"/>
          <p:cNvSpPr txBox="1">
            <a:spLocks noChangeArrowheads="1"/>
          </p:cNvSpPr>
          <p:nvPr/>
        </p:nvSpPr>
        <p:spPr bwMode="auto">
          <a:xfrm>
            <a:off x="1981201" y="3900488"/>
            <a:ext cx="99899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altLang="zh-CN" sz="1800" b="1" i="1" dirty="0" smtClean="0">
                <a:solidFill>
                  <a:srgbClr val="0000CC"/>
                </a:solidFill>
                <a:latin typeface="Times New Roman" pitchFamily="16" charset="0"/>
              </a:rPr>
              <a:t>v</a:t>
            </a:r>
            <a:r>
              <a:rPr lang="en-US" sz="1800" b="1" dirty="0" smtClean="0">
                <a:solidFill>
                  <a:srgbClr val="0000CC"/>
                </a:solidFill>
                <a:latin typeface="Times New Roman" pitchFamily="16" charset="0"/>
              </a:rPr>
              <a:t>/</a:t>
            </a:r>
            <a:r>
              <a:rPr lang="en-US" sz="1800" b="1" i="1" dirty="0" smtClean="0">
                <a:solidFill>
                  <a:srgbClr val="0000CC"/>
                </a:solidFill>
                <a:latin typeface="Times New Roman" pitchFamily="16" charset="0"/>
              </a:rPr>
              <a:t>w</a:t>
            </a:r>
            <a:r>
              <a:rPr lang="en-US" sz="1800" b="1" dirty="0">
                <a:solidFill>
                  <a:srgbClr val="0000CC"/>
                </a:solidFill>
                <a:latin typeface="Times New Roman" pitchFamily="16" charset="0"/>
              </a:rPr>
              <a:t>: $10</a:t>
            </a:r>
            <a:endParaRPr lang="en-US" sz="2400" b="1" i="1" baseline="-25000" dirty="0">
              <a:solidFill>
                <a:srgbClr val="0000CC"/>
              </a:solidFill>
              <a:latin typeface="Times New Roman" pitchFamily="16" charset="0"/>
            </a:endParaRPr>
          </a:p>
        </p:txBody>
      </p:sp>
      <p:sp>
        <p:nvSpPr>
          <p:cNvPr id="15391" name="Text Box 35"/>
          <p:cNvSpPr txBox="1">
            <a:spLocks noChangeArrowheads="1"/>
          </p:cNvSpPr>
          <p:nvPr/>
        </p:nvSpPr>
        <p:spPr bwMode="auto">
          <a:xfrm>
            <a:off x="4145626" y="3440668"/>
            <a:ext cx="88357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altLang="zh-CN" sz="1800" b="1" i="1" dirty="0">
                <a:solidFill>
                  <a:srgbClr val="0000CC"/>
                </a:solidFill>
                <a:latin typeface="Times New Roman" pitchFamily="16" charset="0"/>
              </a:rPr>
              <a:t>v</a:t>
            </a:r>
            <a:r>
              <a:rPr lang="en-US" sz="1800" b="1" dirty="0" smtClean="0">
                <a:solidFill>
                  <a:srgbClr val="0000CC"/>
                </a:solidFill>
                <a:latin typeface="Times New Roman" pitchFamily="16" charset="0"/>
              </a:rPr>
              <a:t>/</a:t>
            </a:r>
            <a:r>
              <a:rPr lang="en-US" sz="1800" b="1" i="1" dirty="0" smtClean="0">
                <a:solidFill>
                  <a:srgbClr val="0000CC"/>
                </a:solidFill>
                <a:latin typeface="Times New Roman" pitchFamily="16" charset="0"/>
              </a:rPr>
              <a:t>w</a:t>
            </a:r>
            <a:r>
              <a:rPr lang="en-US" sz="1800" b="1" dirty="0">
                <a:solidFill>
                  <a:srgbClr val="0000CC"/>
                </a:solidFill>
                <a:latin typeface="Times New Roman" pitchFamily="16" charset="0"/>
              </a:rPr>
              <a:t>: $6</a:t>
            </a:r>
            <a:endParaRPr lang="en-US" sz="2400" b="1" i="1" baseline="-25000" dirty="0">
              <a:solidFill>
                <a:srgbClr val="0000CC"/>
              </a:solidFill>
              <a:latin typeface="Times New Roman" pitchFamily="16" charset="0"/>
            </a:endParaRPr>
          </a:p>
        </p:txBody>
      </p:sp>
      <p:sp>
        <p:nvSpPr>
          <p:cNvPr id="15392" name="Text Box 36"/>
          <p:cNvSpPr txBox="1">
            <a:spLocks noChangeArrowheads="1"/>
          </p:cNvSpPr>
          <p:nvPr/>
        </p:nvSpPr>
        <p:spPr bwMode="auto">
          <a:xfrm>
            <a:off x="3048001" y="2224088"/>
            <a:ext cx="94128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altLang="zh-CN" sz="1800" b="1" i="1" dirty="0" smtClean="0">
                <a:solidFill>
                  <a:srgbClr val="0000CC"/>
                </a:solidFill>
                <a:latin typeface="Times New Roman" pitchFamily="16" charset="0"/>
              </a:rPr>
              <a:t>v</a:t>
            </a:r>
            <a:r>
              <a:rPr lang="en-US" sz="1800" b="1" dirty="0" smtClean="0">
                <a:solidFill>
                  <a:srgbClr val="0000CC"/>
                </a:solidFill>
                <a:latin typeface="Times New Roman" pitchFamily="16" charset="0"/>
              </a:rPr>
              <a:t>/</a:t>
            </a:r>
            <a:r>
              <a:rPr lang="en-US" sz="1800" b="1" i="1" dirty="0" smtClean="0">
                <a:solidFill>
                  <a:srgbClr val="0000CC"/>
                </a:solidFill>
                <a:latin typeface="Times New Roman" pitchFamily="16" charset="0"/>
              </a:rPr>
              <a:t>w</a:t>
            </a:r>
            <a:r>
              <a:rPr lang="en-US" sz="1800" b="1" dirty="0">
                <a:solidFill>
                  <a:srgbClr val="0000CC"/>
                </a:solidFill>
                <a:latin typeface="Times New Roman" pitchFamily="16" charset="0"/>
              </a:rPr>
              <a:t>:  $7</a:t>
            </a:r>
            <a:endParaRPr lang="en-US" sz="2400" b="1" i="1" baseline="-25000" dirty="0">
              <a:solidFill>
                <a:srgbClr val="0000CC"/>
              </a:solidFill>
              <a:latin typeface="Times New Roman" pitchFamily="16" charset="0"/>
            </a:endParaRPr>
          </a:p>
        </p:txBody>
      </p:sp>
      <p:sp>
        <p:nvSpPr>
          <p:cNvPr id="15393" name="Rectangle 37" descr="10%"/>
          <p:cNvSpPr>
            <a:spLocks noChangeArrowheads="1"/>
          </p:cNvSpPr>
          <p:nvPr/>
        </p:nvSpPr>
        <p:spPr bwMode="auto">
          <a:xfrm>
            <a:off x="4130675" y="4329113"/>
            <a:ext cx="838200" cy="1143000"/>
          </a:xfrm>
          <a:prstGeom prst="rect">
            <a:avLst/>
          </a:prstGeom>
          <a:pattFill prst="pct10">
            <a:fgClr>
              <a:schemeClr val="bg2"/>
            </a:fgClr>
            <a:bgClr>
              <a:schemeClr val="bg1"/>
            </a:bgClr>
          </a:pattFill>
          <a:ln w="9525">
            <a:solidFill>
              <a:schemeClr val="tx1"/>
            </a:solidFill>
            <a:miter lim="800000"/>
            <a:headEnd/>
            <a:tailEnd/>
          </a:ln>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5394" name="Text Box 38"/>
          <p:cNvSpPr txBox="1">
            <a:spLocks noChangeArrowheads="1"/>
          </p:cNvSpPr>
          <p:nvPr/>
        </p:nvSpPr>
        <p:spPr bwMode="auto">
          <a:xfrm>
            <a:off x="4191001" y="4522789"/>
            <a:ext cx="82586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10 lb</a:t>
            </a:r>
          </a:p>
        </p:txBody>
      </p:sp>
      <p:sp>
        <p:nvSpPr>
          <p:cNvPr id="15395" name="Text Box 39"/>
          <p:cNvSpPr txBox="1">
            <a:spLocks noChangeArrowheads="1"/>
          </p:cNvSpPr>
          <p:nvPr/>
        </p:nvSpPr>
        <p:spPr bwMode="auto">
          <a:xfrm>
            <a:off x="4206875" y="3948113"/>
            <a:ext cx="641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$60</a:t>
            </a:r>
          </a:p>
        </p:txBody>
      </p:sp>
      <p:sp>
        <p:nvSpPr>
          <p:cNvPr id="15396" name="Text Box 40"/>
          <p:cNvSpPr txBox="1">
            <a:spLocks noChangeArrowheads="1"/>
          </p:cNvSpPr>
          <p:nvPr/>
        </p:nvSpPr>
        <p:spPr bwMode="auto">
          <a:xfrm>
            <a:off x="4206876" y="5410200"/>
            <a:ext cx="69762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1800" b="1">
                <a:solidFill>
                  <a:srgbClr val="000000"/>
                </a:solidFill>
                <a:latin typeface="Times New Roman" pitchFamily="16" charset="0"/>
              </a:rPr>
              <a:t>item</a:t>
            </a:r>
            <a:r>
              <a:rPr lang="en-US" sz="1800" b="1" baseline="-25000">
                <a:solidFill>
                  <a:srgbClr val="000000"/>
                </a:solidFill>
                <a:latin typeface="Times New Roman" pitchFamily="16" charset="0"/>
              </a:rPr>
              <a:t>3</a:t>
            </a:r>
            <a:endParaRPr lang="en-US" sz="2400" b="1">
              <a:solidFill>
                <a:srgbClr val="000000"/>
              </a:solidFill>
              <a:latin typeface="Times New Roman" pitchFamily="16" charset="0"/>
            </a:endParaRPr>
          </a:p>
        </p:txBody>
      </p:sp>
      <p:sp>
        <p:nvSpPr>
          <p:cNvPr id="15397" name="Text Box 41"/>
          <p:cNvSpPr txBox="1">
            <a:spLocks noChangeArrowheads="1"/>
          </p:cNvSpPr>
          <p:nvPr/>
        </p:nvSpPr>
        <p:spPr bwMode="auto">
          <a:xfrm>
            <a:off x="7470776" y="5580063"/>
            <a:ext cx="84350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000" b="1" dirty="0">
                <a:solidFill>
                  <a:srgbClr val="C00000"/>
                </a:solidFill>
                <a:latin typeface="Times New Roman" pitchFamily="16" charset="0"/>
              </a:rPr>
              <a:t>=$190</a:t>
            </a:r>
          </a:p>
        </p:txBody>
      </p:sp>
      <p:sp>
        <p:nvSpPr>
          <p:cNvPr id="15398" name="Text Box 42"/>
          <p:cNvSpPr txBox="1">
            <a:spLocks noChangeArrowheads="1"/>
          </p:cNvSpPr>
          <p:nvPr/>
        </p:nvSpPr>
        <p:spPr bwMode="auto">
          <a:xfrm>
            <a:off x="9299576" y="5530850"/>
            <a:ext cx="84350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000" b="1">
                <a:solidFill>
                  <a:srgbClr val="C00000"/>
                </a:solidFill>
                <a:latin typeface="Times New Roman" pitchFamily="16" charset="0"/>
              </a:rPr>
              <a:t>=$200</a:t>
            </a:r>
          </a:p>
        </p:txBody>
      </p:sp>
      <p:sp>
        <p:nvSpPr>
          <p:cNvPr id="45" name="Rectangle 2"/>
          <p:cNvSpPr>
            <a:spLocks noGrp="1" noChangeArrowheads="1"/>
          </p:cNvSpPr>
          <p:nvPr>
            <p:ph type="title"/>
          </p:nvPr>
        </p:nvSpPr>
        <p:spPr>
          <a:xfrm>
            <a:off x="2057400" y="228600"/>
            <a:ext cx="8153400" cy="990600"/>
          </a:xfrm>
          <a:ln w="12700">
            <a:solidFill>
              <a:schemeClr val="tx1"/>
            </a:solidFill>
            <a:miter lim="800000"/>
            <a:headEnd/>
            <a:tailEnd/>
          </a:ln>
        </p:spPr>
        <p:txBody>
          <a:bodyPr/>
          <a:lstStyle/>
          <a:p>
            <a:r>
              <a:rPr lang="zh-CN" altLang="en-US" sz="3400" b="1" dirty="0" smtClean="0">
                <a:solidFill>
                  <a:srgbClr val="0000CC"/>
                </a:solidFill>
              </a:rPr>
              <a:t>贪心法 </a:t>
            </a:r>
            <a:r>
              <a:rPr lang="en-US" altLang="zh-CN" sz="3400" b="1" dirty="0" smtClean="0">
                <a:solidFill>
                  <a:srgbClr val="0000CC"/>
                </a:solidFill>
              </a:rPr>
              <a:t>4</a:t>
            </a:r>
            <a:r>
              <a:rPr lang="zh-CN" altLang="en-US" sz="3400" b="1" dirty="0" smtClean="0">
                <a:solidFill>
                  <a:srgbClr val="0000CC"/>
                </a:solidFill>
              </a:rPr>
              <a:t>：选择准则：最高性价比优先</a:t>
            </a:r>
            <a:r>
              <a:rPr lang="en-US" altLang="zh-CN" sz="3400" b="1" dirty="0" smtClean="0">
                <a:solidFill>
                  <a:srgbClr val="0000CC"/>
                </a:solidFill>
              </a:rPr>
              <a:t/>
            </a:r>
            <a:br>
              <a:rPr lang="en-US" altLang="zh-CN" sz="3400" b="1" dirty="0" smtClean="0">
                <a:solidFill>
                  <a:srgbClr val="0000CC"/>
                </a:solidFill>
              </a:rPr>
            </a:br>
            <a:r>
              <a:rPr lang="en-US" altLang="zh-CN" sz="3400" b="1" dirty="0" smtClean="0">
                <a:solidFill>
                  <a:srgbClr val="0000CC"/>
                </a:solidFill>
              </a:rPr>
              <a:t>——</a:t>
            </a:r>
            <a:r>
              <a:rPr lang="zh-CN" altLang="en-US" sz="3400" b="1" dirty="0" smtClean="0">
                <a:solidFill>
                  <a:srgbClr val="0000CC"/>
                </a:solidFill>
              </a:rPr>
              <a:t>反例</a:t>
            </a:r>
            <a:endParaRPr lang="en-US" sz="3400" b="1" dirty="0">
              <a:solidFill>
                <a:srgbClr val="0000CC"/>
              </a:solidFill>
            </a:endParaRPr>
          </a:p>
        </p:txBody>
      </p:sp>
    </p:spTree>
    <p:extLst>
      <p:ext uri="{BB962C8B-B14F-4D97-AF65-F5344CB8AC3E}">
        <p14:creationId xmlns:p14="http://schemas.microsoft.com/office/powerpoint/2010/main" xmlns="" val="4040247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981200" y="152400"/>
            <a:ext cx="8305800" cy="990600"/>
          </a:xfrm>
        </p:spPr>
        <p:txBody>
          <a:bodyPr/>
          <a:lstStyle/>
          <a:p>
            <a:r>
              <a:rPr lang="zh-CN" altLang="en-US" sz="3500" b="1" dirty="0" smtClean="0">
                <a:solidFill>
                  <a:srgbClr val="0000CC"/>
                </a:solidFill>
              </a:rPr>
              <a:t>背包问题的贪心算法</a:t>
            </a:r>
            <a:endParaRPr lang="en-US" sz="3500" b="1" dirty="0">
              <a:solidFill>
                <a:srgbClr val="0000CC"/>
              </a:solidFill>
            </a:endParaRPr>
          </a:p>
        </p:txBody>
      </p:sp>
      <p:sp>
        <p:nvSpPr>
          <p:cNvPr id="16387" name="Rectangle 3"/>
          <p:cNvSpPr>
            <a:spLocks noGrp="1" noChangeArrowheads="1"/>
          </p:cNvSpPr>
          <p:nvPr>
            <p:ph type="body" idx="1"/>
          </p:nvPr>
        </p:nvSpPr>
        <p:spPr>
          <a:xfrm>
            <a:off x="1905000" y="1447800"/>
            <a:ext cx="8458200" cy="4876800"/>
          </a:xfrm>
        </p:spPr>
        <p:txBody>
          <a:bodyPr/>
          <a:lstStyle/>
          <a:p>
            <a:r>
              <a:rPr lang="zh-CN" altLang="en-US" sz="2400" b="1" dirty="0" smtClean="0"/>
              <a:t>对于</a:t>
            </a:r>
            <a:r>
              <a:rPr lang="en-US" altLang="zh-CN" sz="2400" b="1" dirty="0" smtClean="0"/>
              <a:t>0/1</a:t>
            </a:r>
            <a:r>
              <a:rPr lang="zh-CN" altLang="en-US" sz="2400" b="1" dirty="0" smtClean="0"/>
              <a:t>背包问题没有最好的贪心算法。</a:t>
            </a:r>
            <a:endParaRPr lang="en-US" sz="2400" b="1" dirty="0"/>
          </a:p>
          <a:p>
            <a:r>
              <a:rPr lang="zh-CN" altLang="en-US" sz="2400" b="1" dirty="0" smtClean="0"/>
              <a:t>但是对于</a:t>
            </a:r>
            <a:r>
              <a:rPr lang="zh-CN" altLang="en-US" sz="2400" b="1" dirty="0" smtClean="0">
                <a:solidFill>
                  <a:srgbClr val="FF0000"/>
                </a:solidFill>
              </a:rPr>
              <a:t>部分背包问题</a:t>
            </a:r>
            <a:r>
              <a:rPr lang="zh-CN" altLang="en-US" sz="2400" b="1" dirty="0" smtClean="0"/>
              <a:t>有最优的贪心算法，就是以最大价值重量比优先为基础的选择准则。</a:t>
            </a:r>
            <a:endParaRPr lang="en-US" sz="2400" b="1" dirty="0"/>
          </a:p>
          <a:p>
            <a:r>
              <a:rPr lang="zh-CN" altLang="en-US" sz="2400" b="1" dirty="0" smtClean="0"/>
              <a:t>这种贪心算法的原理如下（更多细节详读回溯法章节）：</a:t>
            </a:r>
            <a:endParaRPr lang="en-US" sz="2400" b="1" dirty="0"/>
          </a:p>
          <a:p>
            <a:pPr lvl="1"/>
            <a:r>
              <a:rPr lang="zh-CN" altLang="en-US" sz="2200" b="1" dirty="0" smtClean="0"/>
              <a:t>根据价值</a:t>
            </a:r>
            <a:r>
              <a:rPr lang="en-US" altLang="zh-CN" sz="2200" b="1" dirty="0" smtClean="0"/>
              <a:t>/</a:t>
            </a:r>
            <a:r>
              <a:rPr lang="zh-CN" altLang="en-US" sz="2200" b="1" dirty="0" smtClean="0"/>
              <a:t>重量比降序排列所有物件。</a:t>
            </a:r>
            <a:endParaRPr lang="en-US" sz="2200" b="1" i="1" dirty="0"/>
          </a:p>
          <a:p>
            <a:pPr lvl="1"/>
            <a:r>
              <a:rPr lang="zh-CN" altLang="en-US" sz="2200" b="1" dirty="0" smtClean="0"/>
              <a:t>根据顺序依次将这些物件添加到背包中直到没有更多的物件或者下一个物件添加后会超出背包的承受范围。</a:t>
            </a:r>
            <a:endParaRPr lang="en-US" sz="2200" b="1" dirty="0"/>
          </a:p>
          <a:p>
            <a:pPr lvl="1"/>
            <a:r>
              <a:rPr lang="zh-CN" altLang="en-US" sz="2200" b="1" dirty="0" smtClean="0"/>
              <a:t>如果背包还是没有超出承受重量，用未选择的部分物件填满它。</a:t>
            </a:r>
            <a:endParaRPr lang="en-US" sz="2200" b="1" dirty="0"/>
          </a:p>
        </p:txBody>
      </p:sp>
    </p:spTree>
    <p:extLst>
      <p:ext uri="{BB962C8B-B14F-4D97-AF65-F5344CB8AC3E}">
        <p14:creationId xmlns:p14="http://schemas.microsoft.com/office/powerpoint/2010/main" xmlns="" val="42198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981200" y="152400"/>
            <a:ext cx="8305800" cy="990600"/>
          </a:xfrm>
        </p:spPr>
        <p:txBody>
          <a:bodyPr/>
          <a:lstStyle/>
          <a:p>
            <a:r>
              <a:rPr lang="zh-CN" altLang="en-US" sz="3500" b="1" dirty="0" smtClean="0">
                <a:solidFill>
                  <a:srgbClr val="0000CC"/>
                </a:solidFill>
              </a:rPr>
              <a:t>更多关于贪心算法</a:t>
            </a:r>
            <a:endParaRPr lang="en-US" sz="3500" b="1" dirty="0">
              <a:solidFill>
                <a:srgbClr val="0000CC"/>
              </a:solidFill>
            </a:endParaRPr>
          </a:p>
        </p:txBody>
      </p:sp>
      <p:sp>
        <p:nvSpPr>
          <p:cNvPr id="16387" name="Rectangle 3"/>
          <p:cNvSpPr>
            <a:spLocks noGrp="1" noChangeArrowheads="1"/>
          </p:cNvSpPr>
          <p:nvPr>
            <p:ph type="body" idx="1"/>
          </p:nvPr>
        </p:nvSpPr>
        <p:spPr>
          <a:xfrm>
            <a:off x="1905000" y="1447800"/>
            <a:ext cx="8458200" cy="4876800"/>
          </a:xfrm>
        </p:spPr>
        <p:txBody>
          <a:bodyPr/>
          <a:lstStyle/>
          <a:p>
            <a:r>
              <a:rPr lang="zh-CN" altLang="en-US" sz="2400" b="1" dirty="0" smtClean="0"/>
              <a:t>一个最优化问题能找到最佳的贪心算法时，他通常在其他的解决方案中有一些优点（例如动态规划和回溯）：</a:t>
            </a:r>
            <a:endParaRPr lang="en-US" sz="2400" b="1" dirty="0" smtClean="0"/>
          </a:p>
          <a:p>
            <a:pPr lvl="1"/>
            <a:r>
              <a:rPr lang="zh-CN" altLang="en-US" sz="2200" b="1" dirty="0" smtClean="0"/>
              <a:t>在寻找局部最优解选择时通常更有效率。</a:t>
            </a:r>
            <a:endParaRPr lang="en-US" sz="2200" b="1" dirty="0" smtClean="0"/>
          </a:p>
          <a:p>
            <a:pPr lvl="1"/>
            <a:r>
              <a:rPr lang="zh-CN" altLang="en-US" sz="2200" b="1" dirty="0" smtClean="0"/>
              <a:t>通常易于实施。</a:t>
            </a:r>
            <a:endParaRPr lang="en-US" sz="2200" b="1" dirty="0"/>
          </a:p>
        </p:txBody>
      </p:sp>
    </p:spTree>
    <p:extLst>
      <p:ext uri="{BB962C8B-B14F-4D97-AF65-F5344CB8AC3E}">
        <p14:creationId xmlns:p14="http://schemas.microsoft.com/office/powerpoint/2010/main" xmlns="" val="1898195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09800" y="228600"/>
            <a:ext cx="7772400" cy="990600"/>
          </a:xfrm>
          <a:noFill/>
        </p:spPr>
        <p:txBody>
          <a:bodyPr vert="horz" wrap="square" lIns="92075" tIns="46038" rIns="92075" bIns="46038" numCol="1" anchor="ctr" anchorCtr="0" compatLnSpc="1">
            <a:prstTxWarp prst="textNoShape">
              <a:avLst/>
            </a:prstTxWarp>
          </a:bodyPr>
          <a:lstStyle/>
          <a:p>
            <a:pPr eaLnBrk="1" hangingPunct="1"/>
            <a:r>
              <a:rPr lang="zh-CN" altLang="en-US" sz="3500" b="1" dirty="0">
                <a:solidFill>
                  <a:srgbClr val="0000CC"/>
                </a:solidFill>
              </a:rPr>
              <a:t>活动</a:t>
            </a:r>
            <a:r>
              <a:rPr lang="zh-CN" altLang="en-US" sz="3500" b="1" dirty="0" smtClean="0">
                <a:solidFill>
                  <a:srgbClr val="0000CC"/>
                </a:solidFill>
              </a:rPr>
              <a:t>选择问题：一个活动实例</a:t>
            </a:r>
            <a:endParaRPr lang="en-US" sz="3500" b="1" dirty="0">
              <a:solidFill>
                <a:srgbClr val="0000CC"/>
              </a:solidFill>
            </a:endParaRPr>
          </a:p>
        </p:txBody>
      </p:sp>
      <p:sp>
        <p:nvSpPr>
          <p:cNvPr id="13315" name="Rectangle 3"/>
          <p:cNvSpPr>
            <a:spLocks noGrp="1" noChangeArrowheads="1"/>
          </p:cNvSpPr>
          <p:nvPr>
            <p:ph type="body" idx="1"/>
          </p:nvPr>
        </p:nvSpPr>
        <p:spPr>
          <a:xfrm>
            <a:off x="1905000" y="1524000"/>
            <a:ext cx="8458200" cy="4953000"/>
          </a:xfrm>
          <a:noFill/>
        </p:spPr>
        <p:txBody>
          <a:bodyPr vert="horz" wrap="square" lIns="92075" tIns="46038" rIns="92075" bIns="46038" numCol="1" anchor="t" anchorCtr="0" compatLnSpc="1">
            <a:prstTxWarp prst="textNoShape">
              <a:avLst/>
            </a:prstTxWarp>
          </a:bodyPr>
          <a:lstStyle/>
          <a:p>
            <a:r>
              <a:rPr lang="zh-CN" altLang="en-US" sz="2400" b="1" dirty="0" smtClean="0"/>
              <a:t>假设你在迪士尼主题</a:t>
            </a:r>
            <a:r>
              <a:rPr lang="zh-CN" altLang="en-US" sz="2400" b="1" dirty="0"/>
              <a:t>乐园，</a:t>
            </a:r>
            <a:r>
              <a:rPr lang="zh-CN" altLang="en-US" sz="2400" b="1" dirty="0" smtClean="0"/>
              <a:t>你买</a:t>
            </a:r>
            <a:r>
              <a:rPr lang="zh-CN" altLang="en-US" sz="2400" b="1" dirty="0" smtClean="0"/>
              <a:t>了特殊</a:t>
            </a:r>
            <a:r>
              <a:rPr lang="zh-CN" altLang="en-US" sz="2400" b="1" dirty="0"/>
              <a:t>的</a:t>
            </a:r>
            <a:r>
              <a:rPr lang="zh-CN" altLang="en-US" sz="2400" b="1" dirty="0" smtClean="0"/>
              <a:t>快速通道票</a:t>
            </a:r>
            <a:r>
              <a:rPr lang="zh-CN" altLang="en-US" sz="2400" b="1" dirty="0" smtClean="0"/>
              <a:t>，使得等待游玩项目时间最短。</a:t>
            </a:r>
            <a:r>
              <a:rPr lang="zh-CN" altLang="en-US" sz="2400" b="1" dirty="0" smtClean="0"/>
              <a:t>（两个娱乐设施之间的快速通道）</a:t>
            </a:r>
            <a:endParaRPr lang="en-US" sz="2400" b="1" dirty="0"/>
          </a:p>
          <a:p>
            <a:pPr lvl="1"/>
            <a:r>
              <a:rPr lang="zh-CN" altLang="en-US" sz="2200" b="1" dirty="0"/>
              <a:t>有</a:t>
            </a:r>
            <a:r>
              <a:rPr lang="zh-CN" altLang="en-US" sz="2200" b="1" dirty="0" smtClean="0"/>
              <a:t>很多搭乘车次，每一车次的开始和到达时间都不同。</a:t>
            </a:r>
            <a:endParaRPr lang="en-US" sz="2200" b="1" dirty="0" smtClean="0"/>
          </a:p>
          <a:p>
            <a:pPr lvl="1"/>
            <a:r>
              <a:rPr lang="zh-CN" altLang="en-US" sz="2200" b="1" dirty="0" smtClean="0"/>
              <a:t>假设我们忽略搭乘时步行和车等待你上车的时间，也就是说在两趟车次之间赶车的时间忽略不计。</a:t>
            </a:r>
            <a:endParaRPr lang="en-US" sz="2200" b="1" dirty="0" smtClean="0"/>
          </a:p>
          <a:p>
            <a:pPr marL="342900" lvl="1" indent="-342900">
              <a:buClrTx/>
            </a:pPr>
            <a:r>
              <a:rPr lang="zh-CN" altLang="en-US" sz="2400" b="1" i="1" dirty="0" smtClean="0">
                <a:solidFill>
                  <a:srgbClr val="C00000"/>
                </a:solidFill>
              </a:rPr>
              <a:t>问题</a:t>
            </a:r>
            <a:r>
              <a:rPr lang="zh-CN" altLang="en-US" sz="2200" b="1" dirty="0" smtClean="0"/>
              <a:t>：如何让你尽可能的玩到更多的项目。</a:t>
            </a:r>
            <a:endParaRPr lang="en-US" sz="2400" b="1" dirty="0" smtClean="0"/>
          </a:p>
          <a:p>
            <a:r>
              <a:rPr lang="zh-CN" altLang="en-US" sz="2400" b="1" dirty="0" smtClean="0"/>
              <a:t>这就关于</a:t>
            </a:r>
            <a:r>
              <a:rPr lang="zh-CN" altLang="en-US" sz="2400" b="1" dirty="0">
                <a:solidFill>
                  <a:srgbClr val="FF0000"/>
                </a:solidFill>
              </a:rPr>
              <a:t>活动</a:t>
            </a:r>
            <a:r>
              <a:rPr lang="zh-CN" altLang="en-US" sz="2400" b="1" dirty="0" smtClean="0">
                <a:solidFill>
                  <a:srgbClr val="FF0000"/>
                </a:solidFill>
              </a:rPr>
              <a:t>选择问题</a:t>
            </a:r>
            <a:r>
              <a:rPr lang="zh-CN" altLang="en-US" sz="2400" b="1" dirty="0" smtClean="0"/>
              <a:t>。</a:t>
            </a:r>
            <a:endParaRPr lang="en-US" sz="2400" b="1" dirty="0">
              <a:solidFill>
                <a:schemeClr val="tx2"/>
              </a:solidFill>
            </a:endParaRPr>
          </a:p>
        </p:txBody>
      </p:sp>
    </p:spTree>
    <p:extLst>
      <p:ext uri="{BB962C8B-B14F-4D97-AF65-F5344CB8AC3E}">
        <p14:creationId xmlns:p14="http://schemas.microsoft.com/office/powerpoint/2010/main" xmlns="" val="3092826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09800" y="304800"/>
            <a:ext cx="7772400" cy="838200"/>
          </a:xfrm>
          <a:noFill/>
        </p:spPr>
        <p:txBody>
          <a:bodyPr vert="horz" wrap="square" lIns="92075" tIns="46038" rIns="92075" bIns="46038" numCol="1" anchor="ctr" anchorCtr="0" compatLnSpc="1">
            <a:prstTxWarp prst="textNoShape">
              <a:avLst/>
            </a:prstTxWarp>
          </a:bodyPr>
          <a:lstStyle/>
          <a:p>
            <a:pPr eaLnBrk="1" hangingPunct="1"/>
            <a:r>
              <a:rPr lang="zh-CN" altLang="en-US" sz="3600" b="1" dirty="0" smtClean="0">
                <a:solidFill>
                  <a:srgbClr val="0000CC"/>
                </a:solidFill>
              </a:rPr>
              <a:t>动态选择问题：定义</a:t>
            </a:r>
            <a:endParaRPr lang="en-US" sz="3600" b="1" dirty="0">
              <a:solidFill>
                <a:srgbClr val="0000CC"/>
              </a:solidFill>
            </a:endParaRPr>
          </a:p>
        </p:txBody>
      </p:sp>
      <p:sp>
        <p:nvSpPr>
          <p:cNvPr id="13315" name="Rectangle 3"/>
          <p:cNvSpPr>
            <a:spLocks noGrp="1" noChangeArrowheads="1"/>
          </p:cNvSpPr>
          <p:nvPr>
            <p:ph type="body" idx="1"/>
          </p:nvPr>
        </p:nvSpPr>
        <p:spPr>
          <a:xfrm>
            <a:off x="1905000" y="1524000"/>
            <a:ext cx="8458200" cy="4953000"/>
          </a:xfrm>
          <a:noFill/>
        </p:spPr>
        <p:txBody>
          <a:bodyPr vert="horz" wrap="square" lIns="92075" tIns="46038" rIns="92075" bIns="46038" numCol="1" anchor="t" anchorCtr="0" compatLnSpc="1">
            <a:prstTxWarp prst="textNoShape">
              <a:avLst/>
            </a:prstTxWarp>
          </a:bodyPr>
          <a:lstStyle/>
          <a:p>
            <a:pPr eaLnBrk="1" hangingPunct="1"/>
            <a:r>
              <a:rPr lang="zh-CN" altLang="en-US" sz="2400" b="1" i="1" dirty="0">
                <a:solidFill>
                  <a:srgbClr val="C00000"/>
                </a:solidFill>
                <a:latin typeface="+mj-lt"/>
              </a:rPr>
              <a:t>问题</a:t>
            </a:r>
            <a:r>
              <a:rPr lang="en-US" sz="2400" b="1" dirty="0" smtClean="0">
                <a:latin typeface="+mj-lt"/>
              </a:rPr>
              <a:t>: </a:t>
            </a:r>
            <a:r>
              <a:rPr lang="zh-CN" altLang="en-US" sz="2400" b="1" dirty="0" smtClean="0">
                <a:latin typeface="+mj-lt"/>
              </a:rPr>
              <a:t>给定一个</a:t>
            </a:r>
            <a:r>
              <a:rPr lang="en-US" sz="2400" b="1" dirty="0" smtClean="0">
                <a:latin typeface="+mj-lt"/>
              </a:rPr>
              <a:t> n</a:t>
            </a:r>
            <a:r>
              <a:rPr lang="zh-CN" altLang="en-US" sz="2400" b="1" dirty="0">
                <a:latin typeface="+mj-lt"/>
              </a:rPr>
              <a:t>个</a:t>
            </a:r>
            <a:r>
              <a:rPr lang="zh-CN" altLang="en-US" sz="2400" b="1" dirty="0" smtClean="0">
                <a:latin typeface="+mj-lt"/>
              </a:rPr>
              <a:t>元素的活动集合</a:t>
            </a:r>
            <a:r>
              <a:rPr lang="en-US" altLang="zh-CN" sz="2400" b="1" i="1" dirty="0"/>
              <a:t>S</a:t>
            </a:r>
            <a:r>
              <a:rPr lang="en-US" altLang="zh-CN" sz="2400" b="1" dirty="0"/>
              <a:t> = {</a:t>
            </a:r>
            <a:r>
              <a:rPr lang="en-US" altLang="zh-CN" sz="2400" b="1" i="1" dirty="0"/>
              <a:t>a</a:t>
            </a:r>
            <a:r>
              <a:rPr lang="en-US" altLang="zh-CN" sz="2400" b="1" baseline="-25000" dirty="0"/>
              <a:t>1</a:t>
            </a:r>
            <a:r>
              <a:rPr lang="en-US" altLang="zh-CN" sz="2400" b="1" i="1" baseline="-25000" dirty="0"/>
              <a:t> </a:t>
            </a:r>
            <a:r>
              <a:rPr lang="en-US" altLang="zh-CN" sz="2400" b="1" dirty="0"/>
              <a:t>, …, </a:t>
            </a:r>
            <a:r>
              <a:rPr lang="en-US" altLang="zh-CN" sz="2400" b="1" i="1" dirty="0"/>
              <a:t>a</a:t>
            </a:r>
            <a:r>
              <a:rPr lang="en-US" altLang="zh-CN" sz="2400" b="1" i="1" baseline="-25000" dirty="0"/>
              <a:t>n </a:t>
            </a:r>
            <a:r>
              <a:rPr lang="en-US" altLang="zh-CN" sz="2400" b="1" dirty="0"/>
              <a:t>} </a:t>
            </a:r>
            <a:r>
              <a:rPr lang="zh-CN" altLang="en-US" sz="2400" b="1" dirty="0" smtClean="0"/>
              <a:t>，其中</a:t>
            </a:r>
            <a:r>
              <a:rPr lang="en-US" altLang="zh-CN" sz="2400" b="1" i="1" dirty="0" err="1"/>
              <a:t>a</a:t>
            </a:r>
            <a:r>
              <a:rPr lang="en-US" altLang="zh-CN" sz="2400" b="1" i="1" baseline="-25000" dirty="0" err="1"/>
              <a:t>i</a:t>
            </a:r>
            <a:r>
              <a:rPr lang="en-US" altLang="zh-CN" sz="2400" b="1" dirty="0"/>
              <a:t> </a:t>
            </a:r>
            <a:r>
              <a:rPr lang="zh-CN" altLang="en-US" sz="2400" b="1" dirty="0"/>
              <a:t>的</a:t>
            </a:r>
            <a:r>
              <a:rPr lang="zh-CN" altLang="en-US" sz="2400" b="1" dirty="0" smtClean="0"/>
              <a:t>时间间隔</a:t>
            </a:r>
            <a:r>
              <a:rPr lang="en-US" altLang="zh-CN" sz="2400" b="1" dirty="0"/>
              <a:t>[</a:t>
            </a:r>
            <a:r>
              <a:rPr lang="en-US" altLang="zh-CN" sz="2400" b="1" i="1" dirty="0" err="1"/>
              <a:t>s</a:t>
            </a:r>
            <a:r>
              <a:rPr lang="en-US" altLang="zh-CN" sz="2400" b="1" i="1" baseline="-25000" dirty="0" err="1"/>
              <a:t>i</a:t>
            </a:r>
            <a:r>
              <a:rPr lang="en-US" altLang="zh-CN" sz="2400" b="1" i="1" baseline="-25000" dirty="0"/>
              <a:t> </a:t>
            </a:r>
            <a:r>
              <a:rPr lang="en-US" altLang="zh-CN" sz="2400" b="1" dirty="0"/>
              <a:t>, </a:t>
            </a:r>
            <a:r>
              <a:rPr lang="en-US" altLang="zh-CN" sz="2400" b="1" i="1" dirty="0"/>
              <a:t>f</a:t>
            </a:r>
            <a:r>
              <a:rPr lang="en-US" altLang="zh-CN" sz="2400" b="1" i="1" baseline="-25000" dirty="0"/>
              <a:t>i</a:t>
            </a:r>
            <a:r>
              <a:rPr lang="en-US" altLang="zh-CN" sz="2400" b="1" dirty="0"/>
              <a:t>), </a:t>
            </a:r>
            <a:r>
              <a:rPr lang="en-US" altLang="zh-CN" sz="2400" b="1" i="1" dirty="0" err="1" smtClean="0"/>
              <a:t>s</a:t>
            </a:r>
            <a:r>
              <a:rPr lang="en-US" altLang="zh-CN" sz="2400" b="1" i="1" baseline="-25000" dirty="0" err="1" smtClean="0"/>
              <a:t>i</a:t>
            </a:r>
            <a:r>
              <a:rPr lang="zh-CN" altLang="en-US" sz="2400" b="1" dirty="0" smtClean="0"/>
              <a:t>表示</a:t>
            </a:r>
            <a:r>
              <a:rPr lang="zh-CN" altLang="en-US" sz="2400" b="1" dirty="0" smtClean="0">
                <a:solidFill>
                  <a:srgbClr val="FF0000"/>
                </a:solidFill>
              </a:rPr>
              <a:t>开始时间</a:t>
            </a:r>
            <a:r>
              <a:rPr lang="zh-CN" altLang="en-US" sz="2400" b="1" dirty="0" smtClean="0"/>
              <a:t>，</a:t>
            </a:r>
            <a:r>
              <a:rPr lang="en-US" altLang="zh-CN" sz="2400" b="1" i="1" dirty="0"/>
              <a:t> f</a:t>
            </a:r>
            <a:r>
              <a:rPr lang="en-US" altLang="zh-CN" sz="2400" b="1" i="1" baseline="-25000" dirty="0"/>
              <a:t>i</a:t>
            </a:r>
            <a:r>
              <a:rPr lang="zh-CN" altLang="en-US" sz="2400" b="1" dirty="0" smtClean="0"/>
              <a:t>时间表示</a:t>
            </a:r>
            <a:r>
              <a:rPr lang="zh-CN" altLang="en-US" sz="2400" b="1" dirty="0" smtClean="0">
                <a:solidFill>
                  <a:srgbClr val="FF0000"/>
                </a:solidFill>
              </a:rPr>
              <a:t>结束时间</a:t>
            </a:r>
            <a:r>
              <a:rPr lang="zh-CN" altLang="en-US" sz="2400" b="1" dirty="0" smtClean="0"/>
              <a:t>，找到一个最大的</a:t>
            </a:r>
            <a:r>
              <a:rPr lang="zh-CN" altLang="en-US" sz="2400" b="1" dirty="0" smtClean="0">
                <a:solidFill>
                  <a:srgbClr val="FF0000"/>
                </a:solidFill>
              </a:rPr>
              <a:t>兼容</a:t>
            </a:r>
            <a:r>
              <a:rPr lang="zh-CN" altLang="en-US" sz="2400" b="1" dirty="0" smtClean="0"/>
              <a:t>子集。</a:t>
            </a:r>
            <a:endParaRPr lang="en-US" sz="2400" b="1" dirty="0">
              <a:latin typeface="+mj-lt"/>
            </a:endParaRPr>
          </a:p>
          <a:p>
            <a:pPr lvl="1" eaLnBrk="1" hangingPunct="1"/>
            <a:r>
              <a:rPr lang="zh-CN" altLang="en-US" sz="2200" b="1" dirty="0" smtClean="0">
                <a:latin typeface="+mj-lt"/>
              </a:rPr>
              <a:t>活动之间的时间没有重叠表示活动之间是</a:t>
            </a:r>
            <a:r>
              <a:rPr lang="zh-CN" altLang="en-US" sz="2200" b="1" dirty="0" smtClean="0">
                <a:solidFill>
                  <a:srgbClr val="FF0000"/>
                </a:solidFill>
                <a:latin typeface="+mj-lt"/>
              </a:rPr>
              <a:t>兼容</a:t>
            </a:r>
            <a:r>
              <a:rPr lang="zh-CN" altLang="en-US" sz="2200" b="1" dirty="0" smtClean="0">
                <a:latin typeface="+mj-lt"/>
              </a:rPr>
              <a:t>的。</a:t>
            </a:r>
            <a:endParaRPr lang="en-US" sz="2200" b="1" dirty="0">
              <a:latin typeface="+mj-lt"/>
            </a:endParaRPr>
          </a:p>
          <a:p>
            <a:pPr lvl="1" eaLnBrk="1" hangingPunct="1"/>
            <a:r>
              <a:rPr lang="zh-CN" altLang="en-US" sz="2200" b="1" dirty="0">
                <a:latin typeface="Times New Roman" pitchFamily="18" charset="0"/>
              </a:rPr>
              <a:t>不失</a:t>
            </a:r>
            <a:r>
              <a:rPr lang="zh-CN" altLang="en-US" sz="2200" b="1" dirty="0" smtClean="0">
                <a:latin typeface="Times New Roman" pitchFamily="18" charset="0"/>
              </a:rPr>
              <a:t>一般性，我们假设：</a:t>
            </a:r>
            <a:r>
              <a:rPr lang="en-US" sz="2200" b="1" dirty="0" smtClean="0">
                <a:latin typeface="Times New Roman" pitchFamily="18" charset="0"/>
              </a:rPr>
              <a:t> </a:t>
            </a:r>
            <a:r>
              <a:rPr lang="en-US" sz="2200" b="1" i="1" dirty="0">
                <a:latin typeface="Times New Roman" pitchFamily="18" charset="0"/>
              </a:rPr>
              <a:t>f</a:t>
            </a:r>
            <a:r>
              <a:rPr lang="en-US" sz="2200" b="1" baseline="-25000" dirty="0">
                <a:latin typeface="Times New Roman" pitchFamily="18" charset="0"/>
              </a:rPr>
              <a:t>1</a:t>
            </a:r>
            <a:r>
              <a:rPr lang="en-US" sz="2200" b="1" dirty="0">
                <a:latin typeface="Times New Roman" pitchFamily="18" charset="0"/>
              </a:rPr>
              <a:t> </a:t>
            </a:r>
            <a:r>
              <a:rPr lang="en-US" sz="2200" b="1" dirty="0">
                <a:latin typeface="Times New Roman" pitchFamily="18" charset="0"/>
                <a:sym typeface="Symbol" pitchFamily="18" charset="2"/>
              </a:rPr>
              <a:t> </a:t>
            </a:r>
            <a:r>
              <a:rPr lang="en-US" sz="2200" b="1" i="1" dirty="0">
                <a:latin typeface="Times New Roman" pitchFamily="18" charset="0"/>
                <a:sym typeface="Symbol" pitchFamily="18" charset="2"/>
              </a:rPr>
              <a:t>f</a:t>
            </a:r>
            <a:r>
              <a:rPr lang="en-US" sz="2200" b="1" baseline="-25000" dirty="0">
                <a:latin typeface="Times New Roman" pitchFamily="18" charset="0"/>
                <a:sym typeface="Symbol" pitchFamily="18" charset="2"/>
              </a:rPr>
              <a:t>2</a:t>
            </a:r>
            <a:r>
              <a:rPr lang="en-US" sz="2200" b="1" dirty="0">
                <a:latin typeface="Times New Roman" pitchFamily="18" charset="0"/>
                <a:sym typeface="Symbol" pitchFamily="18" charset="2"/>
              </a:rPr>
              <a:t>  …  </a:t>
            </a:r>
            <a:r>
              <a:rPr lang="en-US" sz="2200" b="1" i="1" dirty="0" err="1">
                <a:latin typeface="Times New Roman" pitchFamily="18" charset="0"/>
                <a:sym typeface="Symbol" pitchFamily="18" charset="2"/>
              </a:rPr>
              <a:t>f</a:t>
            </a:r>
            <a:r>
              <a:rPr lang="en-US" sz="2200" b="1" i="1" baseline="-25000" dirty="0" err="1">
                <a:latin typeface="Times New Roman" pitchFamily="18" charset="0"/>
                <a:sym typeface="Symbol" pitchFamily="18" charset="2"/>
              </a:rPr>
              <a:t>n</a:t>
            </a:r>
            <a:endParaRPr lang="en-US" sz="2200" b="1" i="1" dirty="0">
              <a:latin typeface="Times New Roman" pitchFamily="18" charset="0"/>
              <a:sym typeface="Symbol" pitchFamily="18" charset="2"/>
            </a:endParaRPr>
          </a:p>
        </p:txBody>
      </p:sp>
    </p:spTree>
    <p:extLst>
      <p:ext uri="{BB962C8B-B14F-4D97-AF65-F5344CB8AC3E}">
        <p14:creationId xmlns:p14="http://schemas.microsoft.com/office/powerpoint/2010/main" xmlns="" val="23826878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09800" y="304800"/>
            <a:ext cx="7772400" cy="838200"/>
          </a:xfrm>
          <a:noFill/>
        </p:spPr>
        <p:txBody>
          <a:bodyPr vert="horz" wrap="square" lIns="92075" tIns="46038" rIns="92075" bIns="46038" numCol="1" anchor="ctr" anchorCtr="0" compatLnSpc="1">
            <a:prstTxWarp prst="textNoShape">
              <a:avLst/>
            </a:prstTxWarp>
          </a:bodyPr>
          <a:lstStyle/>
          <a:p>
            <a:pPr eaLnBrk="1" hangingPunct="1"/>
            <a:r>
              <a:rPr lang="zh-CN" altLang="en-US" sz="3600" b="1" dirty="0">
                <a:solidFill>
                  <a:srgbClr val="0000CC"/>
                </a:solidFill>
              </a:rPr>
              <a:t>活动</a:t>
            </a:r>
            <a:r>
              <a:rPr lang="zh-CN" altLang="en-US" sz="3600" b="1" dirty="0" smtClean="0">
                <a:solidFill>
                  <a:srgbClr val="0000CC"/>
                </a:solidFill>
              </a:rPr>
              <a:t>选择问题：实例</a:t>
            </a:r>
            <a:endParaRPr lang="en-US" sz="3600" b="1" dirty="0">
              <a:solidFill>
                <a:srgbClr val="0000CC"/>
              </a:solidFill>
            </a:endParaRPr>
          </a:p>
        </p:txBody>
      </p:sp>
      <p:sp>
        <p:nvSpPr>
          <p:cNvPr id="13315" name="Rectangle 3"/>
          <p:cNvSpPr>
            <a:spLocks noGrp="1" noChangeArrowheads="1"/>
          </p:cNvSpPr>
          <p:nvPr>
            <p:ph type="body" idx="1"/>
          </p:nvPr>
        </p:nvSpPr>
        <p:spPr>
          <a:xfrm>
            <a:off x="1905000" y="1371600"/>
            <a:ext cx="8458200" cy="457200"/>
          </a:xfrm>
          <a:noFill/>
        </p:spPr>
        <p:txBody>
          <a:bodyPr vert="horz" wrap="square" lIns="92075" tIns="46038" rIns="92075" bIns="46038" numCol="1" anchor="t" anchorCtr="0" compatLnSpc="1">
            <a:prstTxWarp prst="textNoShape">
              <a:avLst/>
            </a:prstTxWarp>
          </a:bodyPr>
          <a:lstStyle/>
          <a:p>
            <a:pPr marL="0" indent="0" eaLnBrk="1" hangingPunct="1">
              <a:buNone/>
            </a:pPr>
            <a:r>
              <a:rPr lang="zh-CN" altLang="en-US" sz="2200" b="1" dirty="0" smtClean="0">
                <a:latin typeface="+mj-lt"/>
              </a:rPr>
              <a:t>有</a:t>
            </a:r>
            <a:r>
              <a:rPr lang="en-US" altLang="zh-CN" sz="2200" b="1" dirty="0" smtClean="0">
                <a:latin typeface="+mj-lt"/>
              </a:rPr>
              <a:t>9</a:t>
            </a:r>
            <a:r>
              <a:rPr lang="zh-CN" altLang="en-US" sz="2200" b="1" dirty="0" smtClean="0">
                <a:latin typeface="+mj-lt"/>
              </a:rPr>
              <a:t>个活动的集合</a:t>
            </a:r>
            <a:r>
              <a:rPr lang="en-US" sz="2200" b="1" dirty="0" smtClean="0">
                <a:latin typeface="+mj-lt"/>
              </a:rPr>
              <a:t>:</a:t>
            </a:r>
            <a:endParaRPr lang="en-US" sz="2200" b="1" dirty="0">
              <a:latin typeface="+mj-lt"/>
            </a:endParaRPr>
          </a:p>
        </p:txBody>
      </p:sp>
      <p:pic>
        <p:nvPicPr>
          <p:cNvPr id="4098" name="Picture 2"/>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l="24137" t="38762" r="32950" b="19132"/>
          <a:stretch/>
        </p:blipFill>
        <p:spPr bwMode="auto">
          <a:xfrm>
            <a:off x="2667000" y="1828800"/>
            <a:ext cx="6705601" cy="370090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Rectangle 3"/>
          <p:cNvSpPr txBox="1">
            <a:spLocks noChangeArrowheads="1"/>
          </p:cNvSpPr>
          <p:nvPr/>
        </p:nvSpPr>
        <p:spPr bwMode="auto">
          <a:xfrm>
            <a:off x="2052100" y="5575190"/>
            <a:ext cx="8006301" cy="9018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eaLnBrk="1" hangingPunct="1">
              <a:buNone/>
            </a:pPr>
            <a:r>
              <a:rPr lang="zh-CN" altLang="en-US" sz="2200" b="1" kern="0" dirty="0" smtClean="0">
                <a:solidFill>
                  <a:srgbClr val="000000"/>
                </a:solidFill>
              </a:rPr>
              <a:t>很多实施方案</a:t>
            </a:r>
            <a:r>
              <a:rPr lang="en-US" sz="2200" b="1" kern="0" dirty="0" smtClean="0">
                <a:solidFill>
                  <a:srgbClr val="000000"/>
                </a:solidFill>
              </a:rPr>
              <a:t>: </a:t>
            </a:r>
            <a:r>
              <a:rPr lang="en-US" sz="2200" b="1" dirty="0">
                <a:solidFill>
                  <a:srgbClr val="000000"/>
                </a:solidFill>
              </a:rPr>
              <a:t>{</a:t>
            </a:r>
            <a:r>
              <a:rPr lang="en-US" sz="2200" b="1" i="1" dirty="0">
                <a:solidFill>
                  <a:srgbClr val="000000"/>
                </a:solidFill>
              </a:rPr>
              <a:t>a</a:t>
            </a:r>
            <a:r>
              <a:rPr lang="en-US" sz="2200" b="1" baseline="-25000" dirty="0">
                <a:solidFill>
                  <a:srgbClr val="000000"/>
                </a:solidFill>
              </a:rPr>
              <a:t>1</a:t>
            </a:r>
            <a:r>
              <a:rPr lang="en-US" sz="2200" b="1" i="1" baseline="-25000" dirty="0">
                <a:solidFill>
                  <a:srgbClr val="000000"/>
                </a:solidFill>
              </a:rPr>
              <a:t> </a:t>
            </a:r>
            <a:r>
              <a:rPr lang="en-US" sz="2200" b="1" dirty="0">
                <a:solidFill>
                  <a:srgbClr val="000000"/>
                </a:solidFill>
              </a:rPr>
              <a:t>, </a:t>
            </a:r>
            <a:r>
              <a:rPr lang="en-US" sz="2200" b="1" i="1" dirty="0">
                <a:solidFill>
                  <a:srgbClr val="000000"/>
                </a:solidFill>
              </a:rPr>
              <a:t>a</a:t>
            </a:r>
            <a:r>
              <a:rPr lang="en-US" sz="2200" b="1" baseline="-25000" dirty="0">
                <a:solidFill>
                  <a:srgbClr val="000000"/>
                </a:solidFill>
              </a:rPr>
              <a:t>3</a:t>
            </a:r>
            <a:r>
              <a:rPr lang="en-US" sz="2200" b="1" i="1" baseline="-25000" dirty="0">
                <a:solidFill>
                  <a:srgbClr val="000000"/>
                </a:solidFill>
              </a:rPr>
              <a:t> </a:t>
            </a:r>
            <a:r>
              <a:rPr lang="en-US" sz="2200" b="1" dirty="0">
                <a:solidFill>
                  <a:srgbClr val="000000"/>
                </a:solidFill>
              </a:rPr>
              <a:t>, </a:t>
            </a:r>
            <a:r>
              <a:rPr lang="en-US" sz="2200" b="1" i="1" dirty="0">
                <a:solidFill>
                  <a:srgbClr val="000000"/>
                </a:solidFill>
              </a:rPr>
              <a:t>a</a:t>
            </a:r>
            <a:r>
              <a:rPr lang="en-US" sz="2200" b="1" baseline="-25000" dirty="0">
                <a:solidFill>
                  <a:srgbClr val="000000"/>
                </a:solidFill>
              </a:rPr>
              <a:t>6</a:t>
            </a:r>
            <a:r>
              <a:rPr lang="en-US" sz="2200" b="1" i="1" baseline="-25000" dirty="0">
                <a:solidFill>
                  <a:srgbClr val="000000"/>
                </a:solidFill>
              </a:rPr>
              <a:t> </a:t>
            </a:r>
            <a:r>
              <a:rPr lang="en-US" sz="2200" b="1" dirty="0">
                <a:solidFill>
                  <a:srgbClr val="000000"/>
                </a:solidFill>
              </a:rPr>
              <a:t>, </a:t>
            </a:r>
            <a:r>
              <a:rPr lang="en-US" sz="2200" b="1" i="1" dirty="0">
                <a:solidFill>
                  <a:srgbClr val="000000"/>
                </a:solidFill>
              </a:rPr>
              <a:t>a</a:t>
            </a:r>
            <a:r>
              <a:rPr lang="en-US" sz="2200" b="1" baseline="-25000" dirty="0">
                <a:solidFill>
                  <a:srgbClr val="000000"/>
                </a:solidFill>
              </a:rPr>
              <a:t>8</a:t>
            </a:r>
            <a:r>
              <a:rPr lang="en-US" sz="2200" b="1" i="1" baseline="-25000" dirty="0">
                <a:solidFill>
                  <a:srgbClr val="000000"/>
                </a:solidFill>
              </a:rPr>
              <a:t> </a:t>
            </a:r>
            <a:r>
              <a:rPr lang="en-US" sz="2200" b="1" dirty="0">
                <a:solidFill>
                  <a:srgbClr val="000000"/>
                </a:solidFill>
              </a:rPr>
              <a:t>}, {</a:t>
            </a:r>
            <a:r>
              <a:rPr lang="en-US" sz="2200" b="1" i="1" dirty="0">
                <a:solidFill>
                  <a:srgbClr val="000000"/>
                </a:solidFill>
              </a:rPr>
              <a:t>a</a:t>
            </a:r>
            <a:r>
              <a:rPr lang="en-US" sz="2200" b="1" baseline="-25000" dirty="0">
                <a:solidFill>
                  <a:srgbClr val="000000"/>
                </a:solidFill>
              </a:rPr>
              <a:t>1</a:t>
            </a:r>
            <a:r>
              <a:rPr lang="en-US" sz="2200" b="1" i="1" baseline="-25000" dirty="0">
                <a:solidFill>
                  <a:srgbClr val="000000"/>
                </a:solidFill>
              </a:rPr>
              <a:t> </a:t>
            </a:r>
            <a:r>
              <a:rPr lang="en-US" sz="2200" b="1" dirty="0">
                <a:solidFill>
                  <a:srgbClr val="000000"/>
                </a:solidFill>
              </a:rPr>
              <a:t>, </a:t>
            </a:r>
            <a:r>
              <a:rPr lang="en-US" sz="2200" b="1" i="1" dirty="0">
                <a:solidFill>
                  <a:srgbClr val="000000"/>
                </a:solidFill>
              </a:rPr>
              <a:t>a</a:t>
            </a:r>
            <a:r>
              <a:rPr lang="en-US" sz="2200" b="1" baseline="-25000" dirty="0">
                <a:solidFill>
                  <a:srgbClr val="000000"/>
                </a:solidFill>
              </a:rPr>
              <a:t>3</a:t>
            </a:r>
            <a:r>
              <a:rPr lang="en-US" sz="2200" b="1" i="1" baseline="-25000" dirty="0">
                <a:solidFill>
                  <a:srgbClr val="000000"/>
                </a:solidFill>
              </a:rPr>
              <a:t> </a:t>
            </a:r>
            <a:r>
              <a:rPr lang="en-US" sz="2200" b="1" dirty="0">
                <a:solidFill>
                  <a:srgbClr val="000000"/>
                </a:solidFill>
              </a:rPr>
              <a:t>, </a:t>
            </a:r>
            <a:r>
              <a:rPr lang="en-US" sz="2200" b="1" i="1" dirty="0">
                <a:solidFill>
                  <a:srgbClr val="000000"/>
                </a:solidFill>
              </a:rPr>
              <a:t>a</a:t>
            </a:r>
            <a:r>
              <a:rPr lang="en-US" sz="2200" b="1" baseline="-25000" dirty="0">
                <a:solidFill>
                  <a:srgbClr val="000000"/>
                </a:solidFill>
              </a:rPr>
              <a:t>7</a:t>
            </a:r>
            <a:r>
              <a:rPr lang="en-US" sz="2200" b="1" i="1" baseline="-25000" dirty="0">
                <a:solidFill>
                  <a:srgbClr val="000000"/>
                </a:solidFill>
              </a:rPr>
              <a:t> </a:t>
            </a:r>
            <a:r>
              <a:rPr lang="en-US" sz="2200" b="1" dirty="0">
                <a:solidFill>
                  <a:srgbClr val="000000"/>
                </a:solidFill>
              </a:rPr>
              <a:t>, </a:t>
            </a:r>
            <a:r>
              <a:rPr lang="en-US" sz="2200" b="1" i="1" dirty="0">
                <a:solidFill>
                  <a:srgbClr val="000000"/>
                </a:solidFill>
              </a:rPr>
              <a:t>a</a:t>
            </a:r>
            <a:r>
              <a:rPr lang="en-US" sz="2200" b="1" baseline="-25000" dirty="0">
                <a:solidFill>
                  <a:srgbClr val="000000"/>
                </a:solidFill>
              </a:rPr>
              <a:t>9</a:t>
            </a:r>
            <a:r>
              <a:rPr lang="en-US" sz="2200" b="1" i="1" baseline="-25000" dirty="0">
                <a:solidFill>
                  <a:srgbClr val="000000"/>
                </a:solidFill>
              </a:rPr>
              <a:t> </a:t>
            </a:r>
            <a:r>
              <a:rPr lang="en-US" sz="2200" b="1" dirty="0">
                <a:solidFill>
                  <a:srgbClr val="000000"/>
                </a:solidFill>
              </a:rPr>
              <a:t>}, {</a:t>
            </a:r>
            <a:r>
              <a:rPr lang="en-US" sz="2200" b="1" i="1" dirty="0">
                <a:solidFill>
                  <a:srgbClr val="000000"/>
                </a:solidFill>
              </a:rPr>
              <a:t>a</a:t>
            </a:r>
            <a:r>
              <a:rPr lang="en-US" sz="2200" b="1" baseline="-25000" dirty="0">
                <a:solidFill>
                  <a:srgbClr val="000000"/>
                </a:solidFill>
              </a:rPr>
              <a:t>1</a:t>
            </a:r>
            <a:r>
              <a:rPr lang="en-US" sz="2200" b="1" i="1" baseline="-25000" dirty="0">
                <a:solidFill>
                  <a:srgbClr val="000000"/>
                </a:solidFill>
              </a:rPr>
              <a:t> </a:t>
            </a:r>
            <a:r>
              <a:rPr lang="en-US" sz="2200" b="1" dirty="0">
                <a:solidFill>
                  <a:srgbClr val="000000"/>
                </a:solidFill>
              </a:rPr>
              <a:t>, </a:t>
            </a:r>
            <a:r>
              <a:rPr lang="en-US" sz="2200" b="1" i="1" dirty="0">
                <a:solidFill>
                  <a:srgbClr val="000000"/>
                </a:solidFill>
              </a:rPr>
              <a:t>a</a:t>
            </a:r>
            <a:r>
              <a:rPr lang="en-US" sz="2200" b="1" baseline="-25000" dirty="0">
                <a:solidFill>
                  <a:srgbClr val="000000"/>
                </a:solidFill>
              </a:rPr>
              <a:t>3</a:t>
            </a:r>
            <a:r>
              <a:rPr lang="en-US" sz="2200" b="1" i="1" baseline="-25000" dirty="0">
                <a:solidFill>
                  <a:srgbClr val="000000"/>
                </a:solidFill>
              </a:rPr>
              <a:t> </a:t>
            </a:r>
            <a:r>
              <a:rPr lang="en-US" sz="2200" b="1" dirty="0">
                <a:solidFill>
                  <a:srgbClr val="000000"/>
                </a:solidFill>
              </a:rPr>
              <a:t>, </a:t>
            </a:r>
            <a:r>
              <a:rPr lang="en-US" sz="2200" b="1" i="1" dirty="0">
                <a:solidFill>
                  <a:srgbClr val="000000"/>
                </a:solidFill>
              </a:rPr>
              <a:t>a</a:t>
            </a:r>
            <a:r>
              <a:rPr lang="en-US" sz="2200" b="1" baseline="-25000" dirty="0">
                <a:solidFill>
                  <a:srgbClr val="000000"/>
                </a:solidFill>
              </a:rPr>
              <a:t>6</a:t>
            </a:r>
            <a:r>
              <a:rPr lang="en-US" sz="2200" b="1" i="1" baseline="-25000" dirty="0">
                <a:solidFill>
                  <a:srgbClr val="000000"/>
                </a:solidFill>
              </a:rPr>
              <a:t> </a:t>
            </a:r>
            <a:r>
              <a:rPr lang="en-US" sz="2200" b="1" dirty="0">
                <a:solidFill>
                  <a:srgbClr val="000000"/>
                </a:solidFill>
              </a:rPr>
              <a:t>, </a:t>
            </a:r>
            <a:r>
              <a:rPr lang="en-US" sz="2200" b="1" i="1" dirty="0">
                <a:solidFill>
                  <a:srgbClr val="000000"/>
                </a:solidFill>
              </a:rPr>
              <a:t>a</a:t>
            </a:r>
            <a:r>
              <a:rPr lang="en-US" sz="2200" b="1" baseline="-25000" dirty="0">
                <a:solidFill>
                  <a:srgbClr val="000000"/>
                </a:solidFill>
              </a:rPr>
              <a:t>9</a:t>
            </a:r>
            <a:r>
              <a:rPr lang="en-US" sz="2200" b="1" i="1" baseline="-25000" dirty="0">
                <a:solidFill>
                  <a:srgbClr val="000000"/>
                </a:solidFill>
              </a:rPr>
              <a:t> </a:t>
            </a:r>
            <a:r>
              <a:rPr lang="en-US" sz="2200" b="1" dirty="0">
                <a:solidFill>
                  <a:srgbClr val="000000"/>
                </a:solidFill>
              </a:rPr>
              <a:t>}, {</a:t>
            </a:r>
            <a:r>
              <a:rPr lang="en-US" sz="2200" b="1" i="1" dirty="0">
                <a:solidFill>
                  <a:srgbClr val="000000"/>
                </a:solidFill>
              </a:rPr>
              <a:t>a</a:t>
            </a:r>
            <a:r>
              <a:rPr lang="en-US" sz="2200" b="1" baseline="-25000" dirty="0">
                <a:solidFill>
                  <a:srgbClr val="000000"/>
                </a:solidFill>
              </a:rPr>
              <a:t>2</a:t>
            </a:r>
            <a:r>
              <a:rPr lang="en-US" sz="2200" b="1" i="1" baseline="-25000" dirty="0">
                <a:solidFill>
                  <a:srgbClr val="000000"/>
                </a:solidFill>
              </a:rPr>
              <a:t> </a:t>
            </a:r>
            <a:r>
              <a:rPr lang="en-US" sz="2200" b="1" dirty="0">
                <a:solidFill>
                  <a:srgbClr val="000000"/>
                </a:solidFill>
              </a:rPr>
              <a:t>, </a:t>
            </a:r>
            <a:r>
              <a:rPr lang="en-US" sz="2200" b="1" i="1" dirty="0">
                <a:solidFill>
                  <a:srgbClr val="000000"/>
                </a:solidFill>
              </a:rPr>
              <a:t>a</a:t>
            </a:r>
            <a:r>
              <a:rPr lang="en-US" sz="2200" b="1" baseline="-25000" dirty="0">
                <a:solidFill>
                  <a:srgbClr val="000000"/>
                </a:solidFill>
              </a:rPr>
              <a:t>5</a:t>
            </a:r>
            <a:r>
              <a:rPr lang="en-US" sz="2200" b="1" i="1" baseline="-25000" dirty="0">
                <a:solidFill>
                  <a:srgbClr val="000000"/>
                </a:solidFill>
              </a:rPr>
              <a:t> </a:t>
            </a:r>
            <a:r>
              <a:rPr lang="en-US" sz="2200" b="1" dirty="0">
                <a:solidFill>
                  <a:srgbClr val="000000"/>
                </a:solidFill>
              </a:rPr>
              <a:t>, </a:t>
            </a:r>
            <a:r>
              <a:rPr lang="en-US" sz="2200" b="1" i="1" dirty="0">
                <a:solidFill>
                  <a:srgbClr val="000000"/>
                </a:solidFill>
              </a:rPr>
              <a:t>a</a:t>
            </a:r>
            <a:r>
              <a:rPr lang="en-US" sz="2200" b="1" baseline="-25000" dirty="0">
                <a:solidFill>
                  <a:srgbClr val="000000"/>
                </a:solidFill>
              </a:rPr>
              <a:t>7</a:t>
            </a:r>
            <a:r>
              <a:rPr lang="en-US" sz="2200" b="1" i="1" baseline="-25000" dirty="0">
                <a:solidFill>
                  <a:srgbClr val="000000"/>
                </a:solidFill>
              </a:rPr>
              <a:t> </a:t>
            </a:r>
            <a:r>
              <a:rPr lang="en-US" sz="2200" b="1" dirty="0">
                <a:solidFill>
                  <a:srgbClr val="000000"/>
                </a:solidFill>
              </a:rPr>
              <a:t>, </a:t>
            </a:r>
            <a:r>
              <a:rPr lang="en-US" sz="2200" b="1" i="1" dirty="0">
                <a:solidFill>
                  <a:srgbClr val="000000"/>
                </a:solidFill>
              </a:rPr>
              <a:t>a</a:t>
            </a:r>
            <a:r>
              <a:rPr lang="en-US" sz="2200" b="1" baseline="-25000" dirty="0">
                <a:solidFill>
                  <a:srgbClr val="000000"/>
                </a:solidFill>
              </a:rPr>
              <a:t>9</a:t>
            </a:r>
            <a:r>
              <a:rPr lang="en-US" sz="2200" b="1" i="1" baseline="-25000" dirty="0">
                <a:solidFill>
                  <a:srgbClr val="000000"/>
                </a:solidFill>
              </a:rPr>
              <a:t> </a:t>
            </a:r>
            <a:r>
              <a:rPr lang="en-US" sz="2200" b="1" dirty="0">
                <a:solidFill>
                  <a:srgbClr val="000000"/>
                </a:solidFill>
              </a:rPr>
              <a:t>}, {</a:t>
            </a:r>
            <a:r>
              <a:rPr lang="en-US" sz="2200" b="1" i="1" dirty="0">
                <a:solidFill>
                  <a:srgbClr val="000000"/>
                </a:solidFill>
              </a:rPr>
              <a:t>a</a:t>
            </a:r>
            <a:r>
              <a:rPr lang="en-US" sz="2200" b="1" baseline="-25000" dirty="0">
                <a:solidFill>
                  <a:srgbClr val="000000"/>
                </a:solidFill>
              </a:rPr>
              <a:t>1</a:t>
            </a:r>
            <a:r>
              <a:rPr lang="en-US" sz="2200" b="1" i="1" baseline="-25000" dirty="0">
                <a:solidFill>
                  <a:srgbClr val="000000"/>
                </a:solidFill>
              </a:rPr>
              <a:t> </a:t>
            </a:r>
            <a:r>
              <a:rPr lang="en-US" sz="2200" b="1" dirty="0">
                <a:solidFill>
                  <a:srgbClr val="000000"/>
                </a:solidFill>
              </a:rPr>
              <a:t>, </a:t>
            </a:r>
            <a:r>
              <a:rPr lang="en-US" sz="2200" b="1" i="1" dirty="0">
                <a:solidFill>
                  <a:srgbClr val="000000"/>
                </a:solidFill>
              </a:rPr>
              <a:t>a</a:t>
            </a:r>
            <a:r>
              <a:rPr lang="en-US" sz="2200" b="1" baseline="-25000" dirty="0">
                <a:solidFill>
                  <a:srgbClr val="000000"/>
                </a:solidFill>
              </a:rPr>
              <a:t>5</a:t>
            </a:r>
            <a:r>
              <a:rPr lang="en-US" sz="2200" b="1" i="1" baseline="-25000" dirty="0">
                <a:solidFill>
                  <a:srgbClr val="000000"/>
                </a:solidFill>
              </a:rPr>
              <a:t> </a:t>
            </a:r>
            <a:r>
              <a:rPr lang="en-US" sz="2200" b="1" dirty="0">
                <a:solidFill>
                  <a:srgbClr val="000000"/>
                </a:solidFill>
              </a:rPr>
              <a:t>, </a:t>
            </a:r>
            <a:r>
              <a:rPr lang="en-US" sz="2200" b="1" i="1" dirty="0">
                <a:solidFill>
                  <a:srgbClr val="000000"/>
                </a:solidFill>
              </a:rPr>
              <a:t>a</a:t>
            </a:r>
            <a:r>
              <a:rPr lang="en-US" sz="2200" b="1" baseline="-25000" dirty="0">
                <a:solidFill>
                  <a:srgbClr val="000000"/>
                </a:solidFill>
              </a:rPr>
              <a:t>7</a:t>
            </a:r>
            <a:r>
              <a:rPr lang="en-US" sz="2200" b="1" i="1" baseline="-25000" dirty="0">
                <a:solidFill>
                  <a:srgbClr val="000000"/>
                </a:solidFill>
              </a:rPr>
              <a:t> </a:t>
            </a:r>
            <a:r>
              <a:rPr lang="en-US" sz="2200" b="1" dirty="0">
                <a:solidFill>
                  <a:srgbClr val="000000"/>
                </a:solidFill>
              </a:rPr>
              <a:t>, </a:t>
            </a:r>
            <a:r>
              <a:rPr lang="en-US" sz="2200" b="1" i="1" dirty="0">
                <a:solidFill>
                  <a:srgbClr val="000000"/>
                </a:solidFill>
              </a:rPr>
              <a:t>a</a:t>
            </a:r>
            <a:r>
              <a:rPr lang="en-US" sz="2200" b="1" baseline="-25000" dirty="0">
                <a:solidFill>
                  <a:srgbClr val="000000"/>
                </a:solidFill>
              </a:rPr>
              <a:t>8</a:t>
            </a:r>
            <a:r>
              <a:rPr lang="en-US" sz="2200" b="1" i="1" baseline="-25000" dirty="0">
                <a:solidFill>
                  <a:srgbClr val="000000"/>
                </a:solidFill>
              </a:rPr>
              <a:t> </a:t>
            </a:r>
            <a:r>
              <a:rPr lang="en-US" sz="2200" b="1" dirty="0">
                <a:solidFill>
                  <a:srgbClr val="000000"/>
                </a:solidFill>
              </a:rPr>
              <a:t>}, …… </a:t>
            </a:r>
            <a:endParaRPr lang="en-US" sz="2200" b="1" kern="0" dirty="0">
              <a:solidFill>
                <a:srgbClr val="000000"/>
              </a:solidFill>
            </a:endParaRPr>
          </a:p>
        </p:txBody>
      </p:sp>
    </p:spTree>
    <p:extLst>
      <p:ext uri="{BB962C8B-B14F-4D97-AF65-F5344CB8AC3E}">
        <p14:creationId xmlns:p14="http://schemas.microsoft.com/office/powerpoint/2010/main" xmlns="" val="403217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09800" y="304800"/>
            <a:ext cx="7772400" cy="838200"/>
          </a:xfrm>
          <a:noFill/>
        </p:spPr>
        <p:txBody>
          <a:bodyPr vert="horz" wrap="square" lIns="92075" tIns="46038" rIns="92075" bIns="46038" numCol="1" anchor="ctr" anchorCtr="0" compatLnSpc="1">
            <a:prstTxWarp prst="textNoShape">
              <a:avLst/>
            </a:prstTxWarp>
          </a:bodyPr>
          <a:lstStyle/>
          <a:p>
            <a:pPr eaLnBrk="1" hangingPunct="1"/>
            <a:r>
              <a:rPr lang="zh-CN" altLang="en-US" sz="3600" b="1" dirty="0">
                <a:solidFill>
                  <a:srgbClr val="0000CC"/>
                </a:solidFill>
              </a:rPr>
              <a:t>活动</a:t>
            </a:r>
            <a:r>
              <a:rPr lang="zh-CN" altLang="en-US" sz="3600" b="1" dirty="0" smtClean="0">
                <a:solidFill>
                  <a:srgbClr val="0000CC"/>
                </a:solidFill>
              </a:rPr>
              <a:t>选择</a:t>
            </a:r>
            <a:r>
              <a:rPr lang="en-US" altLang="zh-CN" sz="3600" b="1" dirty="0" smtClean="0">
                <a:solidFill>
                  <a:srgbClr val="0000CC"/>
                </a:solidFill>
              </a:rPr>
              <a:t>:</a:t>
            </a:r>
            <a:r>
              <a:rPr lang="zh-CN" altLang="en-US" sz="3600" b="1" dirty="0" smtClean="0">
                <a:solidFill>
                  <a:srgbClr val="0000CC"/>
                </a:solidFill>
              </a:rPr>
              <a:t>贪心选择</a:t>
            </a:r>
            <a:endParaRPr lang="en-US" sz="3600" b="1" dirty="0">
              <a:solidFill>
                <a:srgbClr val="0000CC"/>
              </a:solidFill>
            </a:endParaRPr>
          </a:p>
        </p:txBody>
      </p:sp>
      <p:sp>
        <p:nvSpPr>
          <p:cNvPr id="13315" name="Rectangle 3"/>
          <p:cNvSpPr>
            <a:spLocks noGrp="1" noChangeArrowheads="1"/>
          </p:cNvSpPr>
          <p:nvPr>
            <p:ph type="body" idx="1"/>
          </p:nvPr>
        </p:nvSpPr>
        <p:spPr>
          <a:xfrm>
            <a:off x="1905000" y="1524000"/>
            <a:ext cx="8458200" cy="4953000"/>
          </a:xfrm>
          <a:noFill/>
        </p:spPr>
        <p:txBody>
          <a:bodyPr vert="horz" wrap="square" lIns="92075" tIns="46038" rIns="92075" bIns="46038" numCol="1" anchor="t" anchorCtr="0" compatLnSpc="1">
            <a:prstTxWarp prst="textNoShape">
              <a:avLst/>
            </a:prstTxWarp>
          </a:bodyPr>
          <a:lstStyle/>
          <a:p>
            <a:pPr eaLnBrk="1" hangingPunct="1"/>
            <a:r>
              <a:rPr lang="zh-CN" altLang="en-US" sz="2400" b="1" dirty="0">
                <a:latin typeface="+mj-lt"/>
              </a:rPr>
              <a:t>有几</a:t>
            </a:r>
            <a:r>
              <a:rPr lang="zh-CN" altLang="en-US" sz="2400" b="1" dirty="0" smtClean="0">
                <a:latin typeface="+mj-lt"/>
              </a:rPr>
              <a:t>个直观合理的贪心选择值得考虑：</a:t>
            </a:r>
            <a:endParaRPr lang="en-US" sz="2400" b="1" dirty="0">
              <a:latin typeface="+mj-lt"/>
            </a:endParaRPr>
          </a:p>
          <a:p>
            <a:pPr lvl="1" eaLnBrk="1" hangingPunct="1"/>
            <a:r>
              <a:rPr lang="zh-CN" altLang="en-US" sz="2200" b="1" i="1" dirty="0" smtClean="0">
                <a:solidFill>
                  <a:srgbClr val="C00000"/>
                </a:solidFill>
                <a:latin typeface="+mj-lt"/>
              </a:rPr>
              <a:t>最早开始时间优先</a:t>
            </a:r>
            <a:r>
              <a:rPr lang="en-US" altLang="zh-CN" sz="2200" b="1" dirty="0"/>
              <a:t>: </a:t>
            </a:r>
            <a:r>
              <a:rPr lang="zh-CN" altLang="en-US" sz="2200" b="1" dirty="0" smtClean="0"/>
              <a:t>选择一个最早开始时间的可兼容活动</a:t>
            </a:r>
            <a:endParaRPr lang="en-US" sz="2200" b="1" dirty="0">
              <a:latin typeface="+mj-lt"/>
            </a:endParaRPr>
          </a:p>
          <a:p>
            <a:pPr lvl="1" eaLnBrk="1" hangingPunct="1"/>
            <a:r>
              <a:rPr lang="zh-CN" altLang="en-US" sz="2200" b="1" i="1" dirty="0" smtClean="0">
                <a:solidFill>
                  <a:srgbClr val="C00000"/>
                </a:solidFill>
                <a:latin typeface="+mj-lt"/>
              </a:rPr>
              <a:t>最小持续时间优先</a:t>
            </a:r>
            <a:r>
              <a:rPr lang="en-US" sz="2200" b="1" dirty="0" smtClean="0">
                <a:latin typeface="+mj-lt"/>
              </a:rPr>
              <a:t>: </a:t>
            </a:r>
            <a:r>
              <a:rPr lang="zh-CN" altLang="en-US" sz="2200" b="1" dirty="0" smtClean="0"/>
              <a:t>选择一个最小时间间隔的可兼容活动。</a:t>
            </a:r>
            <a:endParaRPr lang="en-US" sz="2200" b="1" dirty="0"/>
          </a:p>
          <a:p>
            <a:pPr lvl="1" eaLnBrk="1" hangingPunct="1"/>
            <a:r>
              <a:rPr lang="zh-CN" altLang="en-US" sz="2200" b="1" i="1" dirty="0" smtClean="0">
                <a:solidFill>
                  <a:srgbClr val="C00000"/>
                </a:solidFill>
              </a:rPr>
              <a:t>最早完成时间优先</a:t>
            </a:r>
            <a:r>
              <a:rPr lang="en-US" sz="2200" b="1" dirty="0" smtClean="0"/>
              <a:t>: </a:t>
            </a:r>
            <a:r>
              <a:rPr lang="zh-CN" altLang="en-US" sz="2200" b="1" dirty="0" smtClean="0"/>
              <a:t>选择一个最早结束时间的可兼容活动</a:t>
            </a:r>
            <a:endParaRPr lang="en-US" sz="2200" b="1" dirty="0"/>
          </a:p>
          <a:p>
            <a:pPr eaLnBrk="1" hangingPunct="1"/>
            <a:r>
              <a:rPr lang="en-US" sz="2400" b="1" i="1" dirty="0">
                <a:solidFill>
                  <a:srgbClr val="C00000"/>
                </a:solidFill>
                <a:latin typeface="+mj-lt"/>
              </a:rPr>
              <a:t>Question</a:t>
            </a:r>
            <a:r>
              <a:rPr lang="en-US" sz="2400" b="1" dirty="0">
                <a:latin typeface="+mj-lt"/>
              </a:rPr>
              <a:t>: </a:t>
            </a:r>
            <a:r>
              <a:rPr lang="zh-CN" altLang="en-US" sz="2400" b="1" dirty="0">
                <a:latin typeface="+mj-lt"/>
              </a:rPr>
              <a:t>哪一</a:t>
            </a:r>
            <a:r>
              <a:rPr lang="zh-CN" altLang="en-US" sz="2400" b="1" dirty="0" smtClean="0">
                <a:latin typeface="+mj-lt"/>
              </a:rPr>
              <a:t>个会有效？</a:t>
            </a:r>
            <a:endParaRPr lang="en-US" sz="2400" b="1" dirty="0">
              <a:latin typeface="+mj-lt"/>
            </a:endParaRPr>
          </a:p>
        </p:txBody>
      </p:sp>
    </p:spTree>
    <p:extLst>
      <p:ext uri="{BB962C8B-B14F-4D97-AF65-F5344CB8AC3E}">
        <p14:creationId xmlns:p14="http://schemas.microsoft.com/office/powerpoint/2010/main" xmlns="" val="363480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133600" y="381000"/>
            <a:ext cx="7924800" cy="762000"/>
          </a:xfrm>
        </p:spPr>
        <p:txBody>
          <a:bodyPr/>
          <a:lstStyle/>
          <a:p>
            <a:pPr eaLnBrk="1" hangingPunct="1"/>
            <a:r>
              <a:rPr lang="zh-CN" altLang="en-US" sz="3600" b="1" dirty="0" smtClean="0">
                <a:solidFill>
                  <a:srgbClr val="0000CC"/>
                </a:solidFill>
              </a:rPr>
              <a:t>反例</a:t>
            </a:r>
            <a:r>
              <a:rPr lang="en-US" sz="3600" b="1" dirty="0" smtClean="0">
                <a:solidFill>
                  <a:srgbClr val="0000CC"/>
                </a:solidFill>
              </a:rPr>
              <a:t>1</a:t>
            </a:r>
            <a:endParaRPr lang="en-US" sz="3600" b="1" dirty="0">
              <a:solidFill>
                <a:srgbClr val="0000CC"/>
              </a:solidFill>
            </a:endParaRPr>
          </a:p>
        </p:txBody>
      </p:sp>
      <p:sp>
        <p:nvSpPr>
          <p:cNvPr id="15363" name="Rectangle 3"/>
          <p:cNvSpPr>
            <a:spLocks noGrp="1" noChangeArrowheads="1"/>
          </p:cNvSpPr>
          <p:nvPr>
            <p:ph type="body" sz="half" idx="1"/>
          </p:nvPr>
        </p:nvSpPr>
        <p:spPr/>
        <p:txBody>
          <a:bodyPr/>
          <a:lstStyle/>
          <a:p>
            <a:pPr eaLnBrk="1" hangingPunct="1"/>
            <a:r>
              <a:rPr lang="zh-CN" altLang="en-US" sz="2400" b="1" dirty="0" smtClean="0"/>
              <a:t>贪心选择准则：</a:t>
            </a:r>
            <a:r>
              <a:rPr lang="zh-CN" altLang="en-US" sz="2400" b="1" dirty="0" smtClean="0">
                <a:solidFill>
                  <a:srgbClr val="C00000"/>
                </a:solidFill>
              </a:rPr>
              <a:t>最早开始时间优先</a:t>
            </a:r>
            <a:endParaRPr lang="en-US" sz="2400" b="1" dirty="0">
              <a:solidFill>
                <a:srgbClr val="C00000"/>
              </a:solidFill>
            </a:endParaRPr>
          </a:p>
        </p:txBody>
      </p:sp>
      <p:sp>
        <p:nvSpPr>
          <p:cNvPr id="15364" name="Line 4"/>
          <p:cNvSpPr>
            <a:spLocks noChangeShapeType="1"/>
          </p:cNvSpPr>
          <p:nvPr/>
        </p:nvSpPr>
        <p:spPr bwMode="auto">
          <a:xfrm>
            <a:off x="3505200" y="4876800"/>
            <a:ext cx="52578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5365" name="Text Box 5"/>
          <p:cNvSpPr txBox="1">
            <a:spLocks noChangeArrowheads="1"/>
          </p:cNvSpPr>
          <p:nvPr/>
        </p:nvSpPr>
        <p:spPr bwMode="auto">
          <a:xfrm>
            <a:off x="8991601" y="4572001"/>
            <a:ext cx="80342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zh-CN" altLang="en-US" b="1" dirty="0">
                <a:solidFill>
                  <a:srgbClr val="000000"/>
                </a:solidFill>
              </a:rPr>
              <a:t>时间</a:t>
            </a:r>
            <a:endParaRPr lang="en-US" b="1" dirty="0">
              <a:solidFill>
                <a:srgbClr val="000000"/>
              </a:solidFill>
            </a:endParaRPr>
          </a:p>
        </p:txBody>
      </p:sp>
      <p:sp>
        <p:nvSpPr>
          <p:cNvPr id="15366" name="Text Box 6"/>
          <p:cNvSpPr txBox="1">
            <a:spLocks noChangeArrowheads="1"/>
          </p:cNvSpPr>
          <p:nvPr/>
        </p:nvSpPr>
        <p:spPr bwMode="auto">
          <a:xfrm>
            <a:off x="3413125" y="4876800"/>
            <a:ext cx="5365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b="1" dirty="0">
                <a:solidFill>
                  <a:srgbClr val="000000"/>
                </a:solidFill>
              </a:rPr>
              <a:t>0  1  2  3  4  5  6  7  8  9 10 11 12 13 14 15</a:t>
            </a:r>
          </a:p>
        </p:txBody>
      </p:sp>
      <p:sp>
        <p:nvSpPr>
          <p:cNvPr id="15367" name="Line 7"/>
          <p:cNvSpPr>
            <a:spLocks noChangeShapeType="1"/>
          </p:cNvSpPr>
          <p:nvPr/>
        </p:nvSpPr>
        <p:spPr bwMode="auto">
          <a:xfrm>
            <a:off x="3886200" y="47244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5368" name="Line 8"/>
          <p:cNvSpPr>
            <a:spLocks noChangeShapeType="1"/>
          </p:cNvSpPr>
          <p:nvPr/>
        </p:nvSpPr>
        <p:spPr bwMode="auto">
          <a:xfrm>
            <a:off x="4191000" y="47244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5369" name="Line 9"/>
          <p:cNvSpPr>
            <a:spLocks noChangeShapeType="1"/>
          </p:cNvSpPr>
          <p:nvPr/>
        </p:nvSpPr>
        <p:spPr bwMode="auto">
          <a:xfrm>
            <a:off x="4495800" y="47244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5370" name="Line 10"/>
          <p:cNvSpPr>
            <a:spLocks noChangeShapeType="1"/>
          </p:cNvSpPr>
          <p:nvPr/>
        </p:nvSpPr>
        <p:spPr bwMode="auto">
          <a:xfrm>
            <a:off x="57150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5371" name="Line 11"/>
          <p:cNvSpPr>
            <a:spLocks noChangeShapeType="1"/>
          </p:cNvSpPr>
          <p:nvPr/>
        </p:nvSpPr>
        <p:spPr bwMode="auto">
          <a:xfrm>
            <a:off x="48006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5372" name="Line 12"/>
          <p:cNvSpPr>
            <a:spLocks noChangeShapeType="1"/>
          </p:cNvSpPr>
          <p:nvPr/>
        </p:nvSpPr>
        <p:spPr bwMode="auto">
          <a:xfrm>
            <a:off x="51054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5373" name="Line 13"/>
          <p:cNvSpPr>
            <a:spLocks noChangeShapeType="1"/>
          </p:cNvSpPr>
          <p:nvPr/>
        </p:nvSpPr>
        <p:spPr bwMode="auto">
          <a:xfrm>
            <a:off x="35052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5374" name="Line 14"/>
          <p:cNvSpPr>
            <a:spLocks noChangeShapeType="1"/>
          </p:cNvSpPr>
          <p:nvPr/>
        </p:nvSpPr>
        <p:spPr bwMode="auto">
          <a:xfrm>
            <a:off x="54102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5375" name="Line 15"/>
          <p:cNvSpPr>
            <a:spLocks noChangeShapeType="1"/>
          </p:cNvSpPr>
          <p:nvPr/>
        </p:nvSpPr>
        <p:spPr bwMode="auto">
          <a:xfrm>
            <a:off x="60198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5376" name="Line 16"/>
          <p:cNvSpPr>
            <a:spLocks noChangeShapeType="1"/>
          </p:cNvSpPr>
          <p:nvPr/>
        </p:nvSpPr>
        <p:spPr bwMode="auto">
          <a:xfrm>
            <a:off x="63246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5377" name="Line 17"/>
          <p:cNvSpPr>
            <a:spLocks noChangeShapeType="1"/>
          </p:cNvSpPr>
          <p:nvPr/>
        </p:nvSpPr>
        <p:spPr bwMode="auto">
          <a:xfrm>
            <a:off x="66294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5378" name="Line 18"/>
          <p:cNvSpPr>
            <a:spLocks noChangeShapeType="1"/>
          </p:cNvSpPr>
          <p:nvPr/>
        </p:nvSpPr>
        <p:spPr bwMode="auto">
          <a:xfrm>
            <a:off x="70104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5379" name="Line 19"/>
          <p:cNvSpPr>
            <a:spLocks noChangeShapeType="1"/>
          </p:cNvSpPr>
          <p:nvPr/>
        </p:nvSpPr>
        <p:spPr bwMode="auto">
          <a:xfrm>
            <a:off x="73914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5380" name="Line 20"/>
          <p:cNvSpPr>
            <a:spLocks noChangeShapeType="1"/>
          </p:cNvSpPr>
          <p:nvPr/>
        </p:nvSpPr>
        <p:spPr bwMode="auto">
          <a:xfrm>
            <a:off x="77724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5381" name="Line 21"/>
          <p:cNvSpPr>
            <a:spLocks noChangeShapeType="1"/>
          </p:cNvSpPr>
          <p:nvPr/>
        </p:nvSpPr>
        <p:spPr bwMode="auto">
          <a:xfrm>
            <a:off x="81534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5382" name="Line 22"/>
          <p:cNvSpPr>
            <a:spLocks noChangeShapeType="1"/>
          </p:cNvSpPr>
          <p:nvPr/>
        </p:nvSpPr>
        <p:spPr bwMode="auto">
          <a:xfrm>
            <a:off x="85344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5383" name="Line 23"/>
          <p:cNvSpPr>
            <a:spLocks noChangeShapeType="1"/>
          </p:cNvSpPr>
          <p:nvPr/>
        </p:nvSpPr>
        <p:spPr bwMode="auto">
          <a:xfrm>
            <a:off x="3505200" y="4267200"/>
            <a:ext cx="5029200" cy="0"/>
          </a:xfrm>
          <a:prstGeom prst="line">
            <a:avLst/>
          </a:prstGeom>
          <a:noFill/>
          <a:ln w="38100">
            <a:solidFill>
              <a:srgbClr val="0066FF"/>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5384" name="Line 24"/>
          <p:cNvSpPr>
            <a:spLocks noChangeShapeType="1"/>
          </p:cNvSpPr>
          <p:nvPr/>
        </p:nvSpPr>
        <p:spPr bwMode="auto">
          <a:xfrm>
            <a:off x="3886200" y="3810000"/>
            <a:ext cx="91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5385" name="Text Box 25"/>
          <p:cNvSpPr txBox="1">
            <a:spLocks noChangeArrowheads="1"/>
          </p:cNvSpPr>
          <p:nvPr/>
        </p:nvSpPr>
        <p:spPr bwMode="auto">
          <a:xfrm>
            <a:off x="3276600" y="4267200"/>
            <a:ext cx="54419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b="1">
                <a:solidFill>
                  <a:srgbClr val="000000"/>
                </a:solidFill>
              </a:rPr>
              <a:t> 0                                                              15</a:t>
            </a:r>
          </a:p>
        </p:txBody>
      </p:sp>
      <p:sp>
        <p:nvSpPr>
          <p:cNvPr id="15386" name="Text Box 26"/>
          <p:cNvSpPr txBox="1">
            <a:spLocks noChangeArrowheads="1"/>
          </p:cNvSpPr>
          <p:nvPr/>
        </p:nvSpPr>
        <p:spPr bwMode="auto">
          <a:xfrm>
            <a:off x="3733800" y="3733801"/>
            <a:ext cx="126188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b="1" dirty="0">
                <a:solidFill>
                  <a:srgbClr val="000000"/>
                </a:solidFill>
              </a:rPr>
              <a:t>1          4</a:t>
            </a:r>
          </a:p>
        </p:txBody>
      </p:sp>
      <p:sp>
        <p:nvSpPr>
          <p:cNvPr id="15387" name="Line 27"/>
          <p:cNvSpPr>
            <a:spLocks noChangeShapeType="1"/>
          </p:cNvSpPr>
          <p:nvPr/>
        </p:nvSpPr>
        <p:spPr bwMode="auto">
          <a:xfrm>
            <a:off x="7010400" y="2971800"/>
            <a:ext cx="1524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5388" name="Text Box 28"/>
          <p:cNvSpPr txBox="1">
            <a:spLocks noChangeArrowheads="1"/>
          </p:cNvSpPr>
          <p:nvPr/>
        </p:nvSpPr>
        <p:spPr bwMode="auto">
          <a:xfrm>
            <a:off x="6781800" y="2971800"/>
            <a:ext cx="1936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b="1" dirty="0">
                <a:solidFill>
                  <a:srgbClr val="000000"/>
                </a:solidFill>
              </a:rPr>
              <a:t>11               15</a:t>
            </a:r>
          </a:p>
        </p:txBody>
      </p:sp>
      <p:sp>
        <p:nvSpPr>
          <p:cNvPr id="15389" name="Text Box 29"/>
          <p:cNvSpPr txBox="1">
            <a:spLocks noChangeArrowheads="1"/>
          </p:cNvSpPr>
          <p:nvPr/>
        </p:nvSpPr>
        <p:spPr bwMode="auto">
          <a:xfrm>
            <a:off x="2057400" y="2667000"/>
            <a:ext cx="1034257" cy="17851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fontAlgn="base" hangingPunct="1">
              <a:lnSpc>
                <a:spcPts val="3300"/>
              </a:lnSpc>
              <a:spcBef>
                <a:spcPct val="0"/>
              </a:spcBef>
              <a:spcAft>
                <a:spcPct val="0"/>
              </a:spcAft>
            </a:pPr>
            <a:r>
              <a:rPr lang="zh-CN" altLang="en-US" b="1" dirty="0" smtClean="0">
                <a:solidFill>
                  <a:srgbClr val="000000"/>
                </a:solidFill>
              </a:rPr>
              <a:t>   活动</a:t>
            </a:r>
            <a:endParaRPr lang="en-US" b="1" dirty="0">
              <a:solidFill>
                <a:srgbClr val="000000"/>
              </a:solidFill>
            </a:endParaRPr>
          </a:p>
          <a:p>
            <a:pPr eaLnBrk="1" fontAlgn="base" hangingPunct="1">
              <a:lnSpc>
                <a:spcPts val="3300"/>
              </a:lnSpc>
              <a:spcBef>
                <a:spcPct val="0"/>
              </a:spcBef>
              <a:spcAft>
                <a:spcPct val="0"/>
              </a:spcAft>
            </a:pPr>
            <a:r>
              <a:rPr lang="en-US" b="1" dirty="0">
                <a:solidFill>
                  <a:srgbClr val="000000"/>
                </a:solidFill>
              </a:rPr>
              <a:t>       1</a:t>
            </a:r>
          </a:p>
          <a:p>
            <a:pPr eaLnBrk="1" fontAlgn="base" hangingPunct="1">
              <a:lnSpc>
                <a:spcPts val="3300"/>
              </a:lnSpc>
              <a:spcBef>
                <a:spcPct val="0"/>
              </a:spcBef>
              <a:spcAft>
                <a:spcPct val="0"/>
              </a:spcAft>
            </a:pPr>
            <a:r>
              <a:rPr lang="en-US" b="1" dirty="0">
                <a:solidFill>
                  <a:srgbClr val="000000"/>
                </a:solidFill>
              </a:rPr>
              <a:t>       2</a:t>
            </a:r>
          </a:p>
          <a:p>
            <a:pPr eaLnBrk="1" fontAlgn="base" hangingPunct="1">
              <a:lnSpc>
                <a:spcPts val="3300"/>
              </a:lnSpc>
              <a:spcBef>
                <a:spcPct val="0"/>
              </a:spcBef>
              <a:spcAft>
                <a:spcPct val="0"/>
              </a:spcAft>
            </a:pPr>
            <a:r>
              <a:rPr lang="en-US" b="1" dirty="0">
                <a:solidFill>
                  <a:srgbClr val="000000"/>
                </a:solidFill>
              </a:rPr>
              <a:t>       3</a:t>
            </a:r>
          </a:p>
        </p:txBody>
      </p:sp>
    </p:spTree>
    <p:extLst>
      <p:ext uri="{BB962C8B-B14F-4D97-AF65-F5344CB8AC3E}">
        <p14:creationId xmlns:p14="http://schemas.microsoft.com/office/powerpoint/2010/main" xmlns="" val="28473097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841500" y="381000"/>
            <a:ext cx="8637588" cy="762000"/>
          </a:xfrm>
        </p:spPr>
        <p:txBody>
          <a:bodyPr/>
          <a:lstStyle/>
          <a:p>
            <a:pPr eaLnBrk="1" hangingPunct="1"/>
            <a:r>
              <a:rPr lang="zh-CN" altLang="en-US" sz="3600" b="1" dirty="0" smtClean="0">
                <a:solidFill>
                  <a:srgbClr val="0000CC"/>
                </a:solidFill>
              </a:rPr>
              <a:t>反例</a:t>
            </a:r>
            <a:r>
              <a:rPr lang="en-US" altLang="zh-CN" sz="3600" b="1" dirty="0" smtClean="0">
                <a:solidFill>
                  <a:srgbClr val="0000CC"/>
                </a:solidFill>
              </a:rPr>
              <a:t>2</a:t>
            </a:r>
            <a:endParaRPr lang="en-US" sz="3600" b="1" dirty="0">
              <a:solidFill>
                <a:srgbClr val="0000CC"/>
              </a:solidFill>
            </a:endParaRPr>
          </a:p>
        </p:txBody>
      </p:sp>
      <p:sp>
        <p:nvSpPr>
          <p:cNvPr id="16387" name="Rectangle 3"/>
          <p:cNvSpPr>
            <a:spLocks noGrp="1" noChangeArrowheads="1"/>
          </p:cNvSpPr>
          <p:nvPr>
            <p:ph type="body" sz="half" idx="1"/>
          </p:nvPr>
        </p:nvSpPr>
        <p:spPr>
          <a:xfrm>
            <a:off x="1852613" y="1941514"/>
            <a:ext cx="8208962" cy="496887"/>
          </a:xfrm>
        </p:spPr>
        <p:txBody>
          <a:bodyPr/>
          <a:lstStyle/>
          <a:p>
            <a:pPr eaLnBrk="1" hangingPunct="1"/>
            <a:r>
              <a:rPr lang="zh-CN" altLang="en-US" sz="2400" b="1" dirty="0"/>
              <a:t>贪心选择准则：</a:t>
            </a:r>
            <a:r>
              <a:rPr lang="zh-CN" altLang="en-US" sz="2400" b="1" dirty="0" smtClean="0">
                <a:solidFill>
                  <a:srgbClr val="C00000"/>
                </a:solidFill>
              </a:rPr>
              <a:t>最小时间间隔优先</a:t>
            </a:r>
            <a:endParaRPr lang="en-US" altLang="zh-CN" sz="2400" b="1" dirty="0">
              <a:solidFill>
                <a:srgbClr val="C00000"/>
              </a:solidFill>
            </a:endParaRPr>
          </a:p>
        </p:txBody>
      </p:sp>
      <p:sp>
        <p:nvSpPr>
          <p:cNvPr id="16388" name="Line 4"/>
          <p:cNvSpPr>
            <a:spLocks noChangeShapeType="1"/>
          </p:cNvSpPr>
          <p:nvPr/>
        </p:nvSpPr>
        <p:spPr bwMode="auto">
          <a:xfrm>
            <a:off x="3505200" y="4876800"/>
            <a:ext cx="52578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6389" name="Text Box 5"/>
          <p:cNvSpPr txBox="1">
            <a:spLocks noChangeArrowheads="1"/>
          </p:cNvSpPr>
          <p:nvPr/>
        </p:nvSpPr>
        <p:spPr bwMode="auto">
          <a:xfrm>
            <a:off x="8991601" y="4572001"/>
            <a:ext cx="80342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zh-CN" altLang="en-US" b="1" dirty="0">
                <a:solidFill>
                  <a:srgbClr val="000000"/>
                </a:solidFill>
              </a:rPr>
              <a:t>时间</a:t>
            </a:r>
            <a:endParaRPr lang="en-US" b="1" dirty="0">
              <a:solidFill>
                <a:srgbClr val="000000"/>
              </a:solidFill>
            </a:endParaRPr>
          </a:p>
        </p:txBody>
      </p:sp>
      <p:sp>
        <p:nvSpPr>
          <p:cNvPr id="16390" name="Text Box 6"/>
          <p:cNvSpPr txBox="1">
            <a:spLocks noChangeArrowheads="1"/>
          </p:cNvSpPr>
          <p:nvPr/>
        </p:nvSpPr>
        <p:spPr bwMode="auto">
          <a:xfrm>
            <a:off x="3413125" y="4953000"/>
            <a:ext cx="5365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b="1" dirty="0">
                <a:solidFill>
                  <a:srgbClr val="000000"/>
                </a:solidFill>
              </a:rPr>
              <a:t>0  1  2  3  4  5  6  7  8  9 10 11 12 13 14 15</a:t>
            </a:r>
          </a:p>
        </p:txBody>
      </p:sp>
      <p:sp>
        <p:nvSpPr>
          <p:cNvPr id="16391" name="Line 7"/>
          <p:cNvSpPr>
            <a:spLocks noChangeShapeType="1"/>
          </p:cNvSpPr>
          <p:nvPr/>
        </p:nvSpPr>
        <p:spPr bwMode="auto">
          <a:xfrm>
            <a:off x="3886200" y="47244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6392" name="Line 8"/>
          <p:cNvSpPr>
            <a:spLocks noChangeShapeType="1"/>
          </p:cNvSpPr>
          <p:nvPr/>
        </p:nvSpPr>
        <p:spPr bwMode="auto">
          <a:xfrm>
            <a:off x="4191000" y="47244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6393" name="Line 9"/>
          <p:cNvSpPr>
            <a:spLocks noChangeShapeType="1"/>
          </p:cNvSpPr>
          <p:nvPr/>
        </p:nvSpPr>
        <p:spPr bwMode="auto">
          <a:xfrm>
            <a:off x="4495800" y="47244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6394" name="Line 10"/>
          <p:cNvSpPr>
            <a:spLocks noChangeShapeType="1"/>
          </p:cNvSpPr>
          <p:nvPr/>
        </p:nvSpPr>
        <p:spPr bwMode="auto">
          <a:xfrm>
            <a:off x="57150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6395" name="Line 11"/>
          <p:cNvSpPr>
            <a:spLocks noChangeShapeType="1"/>
          </p:cNvSpPr>
          <p:nvPr/>
        </p:nvSpPr>
        <p:spPr bwMode="auto">
          <a:xfrm>
            <a:off x="48006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6396" name="Line 12"/>
          <p:cNvSpPr>
            <a:spLocks noChangeShapeType="1"/>
          </p:cNvSpPr>
          <p:nvPr/>
        </p:nvSpPr>
        <p:spPr bwMode="auto">
          <a:xfrm>
            <a:off x="51054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6397" name="Line 13"/>
          <p:cNvSpPr>
            <a:spLocks noChangeShapeType="1"/>
          </p:cNvSpPr>
          <p:nvPr/>
        </p:nvSpPr>
        <p:spPr bwMode="auto">
          <a:xfrm>
            <a:off x="35052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6398" name="Line 14"/>
          <p:cNvSpPr>
            <a:spLocks noChangeShapeType="1"/>
          </p:cNvSpPr>
          <p:nvPr/>
        </p:nvSpPr>
        <p:spPr bwMode="auto">
          <a:xfrm>
            <a:off x="54102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6399" name="Line 15"/>
          <p:cNvSpPr>
            <a:spLocks noChangeShapeType="1"/>
          </p:cNvSpPr>
          <p:nvPr/>
        </p:nvSpPr>
        <p:spPr bwMode="auto">
          <a:xfrm>
            <a:off x="60198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6400" name="Line 16"/>
          <p:cNvSpPr>
            <a:spLocks noChangeShapeType="1"/>
          </p:cNvSpPr>
          <p:nvPr/>
        </p:nvSpPr>
        <p:spPr bwMode="auto">
          <a:xfrm>
            <a:off x="63246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6401" name="Line 17"/>
          <p:cNvSpPr>
            <a:spLocks noChangeShapeType="1"/>
          </p:cNvSpPr>
          <p:nvPr/>
        </p:nvSpPr>
        <p:spPr bwMode="auto">
          <a:xfrm>
            <a:off x="66294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6402" name="Line 18"/>
          <p:cNvSpPr>
            <a:spLocks noChangeShapeType="1"/>
          </p:cNvSpPr>
          <p:nvPr/>
        </p:nvSpPr>
        <p:spPr bwMode="auto">
          <a:xfrm>
            <a:off x="70104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6403" name="Line 19"/>
          <p:cNvSpPr>
            <a:spLocks noChangeShapeType="1"/>
          </p:cNvSpPr>
          <p:nvPr/>
        </p:nvSpPr>
        <p:spPr bwMode="auto">
          <a:xfrm>
            <a:off x="73914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6404" name="Line 20"/>
          <p:cNvSpPr>
            <a:spLocks noChangeShapeType="1"/>
          </p:cNvSpPr>
          <p:nvPr/>
        </p:nvSpPr>
        <p:spPr bwMode="auto">
          <a:xfrm>
            <a:off x="77724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6405" name="Line 21"/>
          <p:cNvSpPr>
            <a:spLocks noChangeShapeType="1"/>
          </p:cNvSpPr>
          <p:nvPr/>
        </p:nvSpPr>
        <p:spPr bwMode="auto">
          <a:xfrm>
            <a:off x="81534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6406" name="Line 22"/>
          <p:cNvSpPr>
            <a:spLocks noChangeShapeType="1"/>
          </p:cNvSpPr>
          <p:nvPr/>
        </p:nvSpPr>
        <p:spPr bwMode="auto">
          <a:xfrm>
            <a:off x="85344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6407" name="Line 23"/>
          <p:cNvSpPr>
            <a:spLocks noChangeShapeType="1"/>
          </p:cNvSpPr>
          <p:nvPr/>
        </p:nvSpPr>
        <p:spPr bwMode="auto">
          <a:xfrm>
            <a:off x="5715000" y="4267200"/>
            <a:ext cx="623888" cy="0"/>
          </a:xfrm>
          <a:prstGeom prst="line">
            <a:avLst/>
          </a:prstGeom>
          <a:noFill/>
          <a:ln w="38100">
            <a:solidFill>
              <a:srgbClr val="0066FF"/>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6408" name="Line 24"/>
          <p:cNvSpPr>
            <a:spLocks noChangeShapeType="1"/>
          </p:cNvSpPr>
          <p:nvPr/>
        </p:nvSpPr>
        <p:spPr bwMode="auto">
          <a:xfrm>
            <a:off x="3810000" y="3810000"/>
            <a:ext cx="2209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6409" name="Text Box 25"/>
          <p:cNvSpPr txBox="1">
            <a:spLocks noChangeArrowheads="1"/>
          </p:cNvSpPr>
          <p:nvPr/>
        </p:nvSpPr>
        <p:spPr bwMode="auto">
          <a:xfrm>
            <a:off x="3581400" y="3733800"/>
            <a:ext cx="320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b="1" dirty="0">
                <a:solidFill>
                  <a:srgbClr val="000000"/>
                </a:solidFill>
              </a:rPr>
              <a:t>  1                          8</a:t>
            </a:r>
          </a:p>
        </p:txBody>
      </p:sp>
      <p:sp>
        <p:nvSpPr>
          <p:cNvPr id="16410" name="Text Box 26"/>
          <p:cNvSpPr txBox="1">
            <a:spLocks noChangeArrowheads="1"/>
          </p:cNvSpPr>
          <p:nvPr/>
        </p:nvSpPr>
        <p:spPr bwMode="auto">
          <a:xfrm>
            <a:off x="5410200" y="4267200"/>
            <a:ext cx="1295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b="1" dirty="0">
                <a:solidFill>
                  <a:srgbClr val="000000"/>
                </a:solidFill>
              </a:rPr>
              <a:t>  7      9</a:t>
            </a:r>
          </a:p>
        </p:txBody>
      </p:sp>
      <p:sp>
        <p:nvSpPr>
          <p:cNvPr id="16411" name="Line 27"/>
          <p:cNvSpPr>
            <a:spLocks noChangeShapeType="1"/>
          </p:cNvSpPr>
          <p:nvPr/>
        </p:nvSpPr>
        <p:spPr bwMode="auto">
          <a:xfrm>
            <a:off x="6019800" y="34290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6412" name="Text Box 28"/>
          <p:cNvSpPr txBox="1">
            <a:spLocks noChangeArrowheads="1"/>
          </p:cNvSpPr>
          <p:nvPr/>
        </p:nvSpPr>
        <p:spPr bwMode="auto">
          <a:xfrm>
            <a:off x="5943600" y="3048000"/>
            <a:ext cx="3048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b="1">
                <a:solidFill>
                  <a:srgbClr val="000000"/>
                </a:solidFill>
              </a:rPr>
              <a:t>8                            15</a:t>
            </a:r>
          </a:p>
        </p:txBody>
      </p:sp>
      <p:sp>
        <p:nvSpPr>
          <p:cNvPr id="16413" name="Text Box 29"/>
          <p:cNvSpPr txBox="1">
            <a:spLocks noChangeArrowheads="1"/>
          </p:cNvSpPr>
          <p:nvPr/>
        </p:nvSpPr>
        <p:spPr bwMode="auto">
          <a:xfrm>
            <a:off x="2057400" y="2667000"/>
            <a:ext cx="1034257" cy="17851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fontAlgn="base" hangingPunct="1">
              <a:lnSpc>
                <a:spcPts val="3300"/>
              </a:lnSpc>
              <a:spcBef>
                <a:spcPct val="0"/>
              </a:spcBef>
              <a:spcAft>
                <a:spcPct val="0"/>
              </a:spcAft>
            </a:pPr>
            <a:r>
              <a:rPr lang="zh-CN" altLang="en-US" b="1" dirty="0" smtClean="0">
                <a:solidFill>
                  <a:srgbClr val="000000"/>
                </a:solidFill>
              </a:rPr>
              <a:t>   活动</a:t>
            </a:r>
            <a:endParaRPr lang="en-US" b="1" dirty="0">
              <a:solidFill>
                <a:srgbClr val="000000"/>
              </a:solidFill>
            </a:endParaRPr>
          </a:p>
          <a:p>
            <a:pPr eaLnBrk="1" fontAlgn="base" hangingPunct="1">
              <a:lnSpc>
                <a:spcPts val="3300"/>
              </a:lnSpc>
              <a:spcBef>
                <a:spcPct val="0"/>
              </a:spcBef>
              <a:spcAft>
                <a:spcPct val="0"/>
              </a:spcAft>
            </a:pPr>
            <a:r>
              <a:rPr lang="en-US" b="1" dirty="0">
                <a:solidFill>
                  <a:srgbClr val="000000"/>
                </a:solidFill>
              </a:rPr>
              <a:t>       1</a:t>
            </a:r>
          </a:p>
          <a:p>
            <a:pPr eaLnBrk="1" fontAlgn="base" hangingPunct="1">
              <a:lnSpc>
                <a:spcPts val="3300"/>
              </a:lnSpc>
              <a:spcBef>
                <a:spcPct val="0"/>
              </a:spcBef>
              <a:spcAft>
                <a:spcPct val="0"/>
              </a:spcAft>
            </a:pPr>
            <a:r>
              <a:rPr lang="en-US" b="1" dirty="0">
                <a:solidFill>
                  <a:srgbClr val="000000"/>
                </a:solidFill>
              </a:rPr>
              <a:t>       2</a:t>
            </a:r>
          </a:p>
          <a:p>
            <a:pPr eaLnBrk="1" fontAlgn="base" hangingPunct="1">
              <a:lnSpc>
                <a:spcPts val="3300"/>
              </a:lnSpc>
              <a:spcBef>
                <a:spcPct val="0"/>
              </a:spcBef>
              <a:spcAft>
                <a:spcPct val="0"/>
              </a:spcAft>
            </a:pPr>
            <a:r>
              <a:rPr lang="en-US" b="1" dirty="0">
                <a:solidFill>
                  <a:srgbClr val="000000"/>
                </a:solidFill>
              </a:rPr>
              <a:t>       3</a:t>
            </a:r>
          </a:p>
        </p:txBody>
      </p:sp>
    </p:spTree>
    <p:extLst>
      <p:ext uri="{BB962C8B-B14F-4D97-AF65-F5344CB8AC3E}">
        <p14:creationId xmlns:p14="http://schemas.microsoft.com/office/powerpoint/2010/main" xmlns="" val="9875762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09800" y="304800"/>
            <a:ext cx="7772400" cy="914400"/>
          </a:xfrm>
        </p:spPr>
        <p:txBody>
          <a:bodyPr/>
          <a:lstStyle/>
          <a:p>
            <a:pPr eaLnBrk="1" hangingPunct="1"/>
            <a:r>
              <a:rPr lang="zh-CN" altLang="en-US" sz="3600" b="1" dirty="0" smtClean="0">
                <a:solidFill>
                  <a:srgbClr val="0000CC"/>
                </a:solidFill>
              </a:rPr>
              <a:t>实例</a:t>
            </a:r>
            <a:r>
              <a:rPr lang="en-US" altLang="zh-CN" sz="3600" b="1" dirty="0" smtClean="0">
                <a:solidFill>
                  <a:srgbClr val="0000CC"/>
                </a:solidFill>
              </a:rPr>
              <a:t>3</a:t>
            </a:r>
            <a:endParaRPr lang="en-US" sz="3600" b="1" dirty="0">
              <a:solidFill>
                <a:srgbClr val="0000CC"/>
              </a:solidFill>
            </a:endParaRPr>
          </a:p>
        </p:txBody>
      </p:sp>
      <p:sp>
        <p:nvSpPr>
          <p:cNvPr id="17411" name="Line 3"/>
          <p:cNvSpPr>
            <a:spLocks noChangeShapeType="1"/>
          </p:cNvSpPr>
          <p:nvPr/>
        </p:nvSpPr>
        <p:spPr bwMode="auto">
          <a:xfrm>
            <a:off x="3517900" y="5638800"/>
            <a:ext cx="52578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12" name="Text Box 4"/>
          <p:cNvSpPr txBox="1">
            <a:spLocks noChangeArrowheads="1"/>
          </p:cNvSpPr>
          <p:nvPr/>
        </p:nvSpPr>
        <p:spPr bwMode="auto">
          <a:xfrm>
            <a:off x="9004301" y="5334001"/>
            <a:ext cx="80342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zh-CN" altLang="en-US" b="1" dirty="0">
                <a:solidFill>
                  <a:srgbClr val="000000"/>
                </a:solidFill>
              </a:rPr>
              <a:t>时间</a:t>
            </a:r>
            <a:endParaRPr lang="en-US" b="1" dirty="0">
              <a:solidFill>
                <a:srgbClr val="000000"/>
              </a:solidFill>
            </a:endParaRPr>
          </a:p>
        </p:txBody>
      </p:sp>
      <p:sp>
        <p:nvSpPr>
          <p:cNvPr id="17413" name="Text Box 5"/>
          <p:cNvSpPr txBox="1">
            <a:spLocks noChangeArrowheads="1"/>
          </p:cNvSpPr>
          <p:nvPr/>
        </p:nvSpPr>
        <p:spPr bwMode="auto">
          <a:xfrm>
            <a:off x="3425825" y="5638800"/>
            <a:ext cx="5365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b="1" dirty="0">
                <a:solidFill>
                  <a:srgbClr val="000000"/>
                </a:solidFill>
              </a:rPr>
              <a:t>0  1  2  3  4  5  6  7  8  9 10 11 12 13 14 15</a:t>
            </a:r>
          </a:p>
        </p:txBody>
      </p:sp>
      <p:sp>
        <p:nvSpPr>
          <p:cNvPr id="17414" name="Line 6"/>
          <p:cNvSpPr>
            <a:spLocks noChangeShapeType="1"/>
          </p:cNvSpPr>
          <p:nvPr/>
        </p:nvSpPr>
        <p:spPr bwMode="auto">
          <a:xfrm>
            <a:off x="3898900" y="54864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15" name="Line 7"/>
          <p:cNvSpPr>
            <a:spLocks noChangeShapeType="1"/>
          </p:cNvSpPr>
          <p:nvPr/>
        </p:nvSpPr>
        <p:spPr bwMode="auto">
          <a:xfrm>
            <a:off x="4203700" y="54864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16" name="Line 8"/>
          <p:cNvSpPr>
            <a:spLocks noChangeShapeType="1"/>
          </p:cNvSpPr>
          <p:nvPr/>
        </p:nvSpPr>
        <p:spPr bwMode="auto">
          <a:xfrm>
            <a:off x="4508500" y="54864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17" name="Line 9"/>
          <p:cNvSpPr>
            <a:spLocks noChangeShapeType="1"/>
          </p:cNvSpPr>
          <p:nvPr/>
        </p:nvSpPr>
        <p:spPr bwMode="auto">
          <a:xfrm>
            <a:off x="5727700"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18" name="Line 10"/>
          <p:cNvSpPr>
            <a:spLocks noChangeShapeType="1"/>
          </p:cNvSpPr>
          <p:nvPr/>
        </p:nvSpPr>
        <p:spPr bwMode="auto">
          <a:xfrm>
            <a:off x="4813300"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19" name="Line 11"/>
          <p:cNvSpPr>
            <a:spLocks noChangeShapeType="1"/>
          </p:cNvSpPr>
          <p:nvPr/>
        </p:nvSpPr>
        <p:spPr bwMode="auto">
          <a:xfrm>
            <a:off x="5118100"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20" name="Line 12"/>
          <p:cNvSpPr>
            <a:spLocks noChangeShapeType="1"/>
          </p:cNvSpPr>
          <p:nvPr/>
        </p:nvSpPr>
        <p:spPr bwMode="auto">
          <a:xfrm>
            <a:off x="3517900"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21" name="Line 13"/>
          <p:cNvSpPr>
            <a:spLocks noChangeShapeType="1"/>
          </p:cNvSpPr>
          <p:nvPr/>
        </p:nvSpPr>
        <p:spPr bwMode="auto">
          <a:xfrm>
            <a:off x="5422900"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22" name="Line 14"/>
          <p:cNvSpPr>
            <a:spLocks noChangeShapeType="1"/>
          </p:cNvSpPr>
          <p:nvPr/>
        </p:nvSpPr>
        <p:spPr bwMode="auto">
          <a:xfrm>
            <a:off x="6032500"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23" name="Line 15"/>
          <p:cNvSpPr>
            <a:spLocks noChangeShapeType="1"/>
          </p:cNvSpPr>
          <p:nvPr/>
        </p:nvSpPr>
        <p:spPr bwMode="auto">
          <a:xfrm>
            <a:off x="6337300"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24" name="Line 16"/>
          <p:cNvSpPr>
            <a:spLocks noChangeShapeType="1"/>
          </p:cNvSpPr>
          <p:nvPr/>
        </p:nvSpPr>
        <p:spPr bwMode="auto">
          <a:xfrm>
            <a:off x="6642100"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25" name="Line 17"/>
          <p:cNvSpPr>
            <a:spLocks noChangeShapeType="1"/>
          </p:cNvSpPr>
          <p:nvPr/>
        </p:nvSpPr>
        <p:spPr bwMode="auto">
          <a:xfrm>
            <a:off x="7023100"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26" name="Line 18"/>
          <p:cNvSpPr>
            <a:spLocks noChangeShapeType="1"/>
          </p:cNvSpPr>
          <p:nvPr/>
        </p:nvSpPr>
        <p:spPr bwMode="auto">
          <a:xfrm>
            <a:off x="7404100"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27" name="Line 19"/>
          <p:cNvSpPr>
            <a:spLocks noChangeShapeType="1"/>
          </p:cNvSpPr>
          <p:nvPr/>
        </p:nvSpPr>
        <p:spPr bwMode="auto">
          <a:xfrm>
            <a:off x="7785100"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28" name="Line 20"/>
          <p:cNvSpPr>
            <a:spLocks noChangeShapeType="1"/>
          </p:cNvSpPr>
          <p:nvPr/>
        </p:nvSpPr>
        <p:spPr bwMode="auto">
          <a:xfrm>
            <a:off x="8166100"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29" name="Line 21"/>
          <p:cNvSpPr>
            <a:spLocks noChangeShapeType="1"/>
          </p:cNvSpPr>
          <p:nvPr/>
        </p:nvSpPr>
        <p:spPr bwMode="auto">
          <a:xfrm>
            <a:off x="8547100"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30" name="Line 22"/>
          <p:cNvSpPr>
            <a:spLocks noChangeShapeType="1"/>
          </p:cNvSpPr>
          <p:nvPr/>
        </p:nvSpPr>
        <p:spPr bwMode="auto">
          <a:xfrm>
            <a:off x="3517900" y="5029200"/>
            <a:ext cx="685800" cy="0"/>
          </a:xfrm>
          <a:prstGeom prst="line">
            <a:avLst/>
          </a:prstGeom>
          <a:noFill/>
          <a:ln w="38100">
            <a:solidFill>
              <a:srgbClr val="0066FF"/>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31" name="Line 23"/>
          <p:cNvSpPr>
            <a:spLocks noChangeShapeType="1"/>
          </p:cNvSpPr>
          <p:nvPr/>
        </p:nvSpPr>
        <p:spPr bwMode="auto">
          <a:xfrm>
            <a:off x="3898900" y="4572000"/>
            <a:ext cx="91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32" name="Text Box 24"/>
          <p:cNvSpPr txBox="1">
            <a:spLocks noChangeArrowheads="1"/>
          </p:cNvSpPr>
          <p:nvPr/>
        </p:nvSpPr>
        <p:spPr bwMode="auto">
          <a:xfrm>
            <a:off x="3289300" y="5029200"/>
            <a:ext cx="1022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b="1">
                <a:solidFill>
                  <a:srgbClr val="000000"/>
                </a:solidFill>
              </a:rPr>
              <a:t> 0      2</a:t>
            </a:r>
          </a:p>
        </p:txBody>
      </p:sp>
      <p:sp>
        <p:nvSpPr>
          <p:cNvPr id="17433" name="Text Box 25"/>
          <p:cNvSpPr txBox="1">
            <a:spLocks noChangeArrowheads="1"/>
          </p:cNvSpPr>
          <p:nvPr/>
        </p:nvSpPr>
        <p:spPr bwMode="auto">
          <a:xfrm>
            <a:off x="3746500" y="4495800"/>
            <a:ext cx="1174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b="1">
                <a:solidFill>
                  <a:srgbClr val="000000"/>
                </a:solidFill>
              </a:rPr>
              <a:t>1         4</a:t>
            </a:r>
          </a:p>
        </p:txBody>
      </p:sp>
      <p:sp>
        <p:nvSpPr>
          <p:cNvPr id="17434" name="Line 26"/>
          <p:cNvSpPr>
            <a:spLocks noChangeShapeType="1"/>
          </p:cNvSpPr>
          <p:nvPr/>
        </p:nvSpPr>
        <p:spPr bwMode="auto">
          <a:xfrm>
            <a:off x="4508500" y="4114800"/>
            <a:ext cx="1219200" cy="0"/>
          </a:xfrm>
          <a:prstGeom prst="line">
            <a:avLst/>
          </a:prstGeom>
          <a:noFill/>
          <a:ln w="38100">
            <a:solidFill>
              <a:srgbClr val="0066FF"/>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35" name="Text Box 27"/>
          <p:cNvSpPr txBox="1">
            <a:spLocks noChangeArrowheads="1"/>
          </p:cNvSpPr>
          <p:nvPr/>
        </p:nvSpPr>
        <p:spPr bwMode="auto">
          <a:xfrm>
            <a:off x="4400550" y="4038600"/>
            <a:ext cx="1403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b="1">
                <a:solidFill>
                  <a:srgbClr val="000000"/>
                </a:solidFill>
              </a:rPr>
              <a:t>3            7</a:t>
            </a:r>
          </a:p>
        </p:txBody>
      </p:sp>
      <p:sp>
        <p:nvSpPr>
          <p:cNvPr id="17436" name="Line 28"/>
          <p:cNvSpPr>
            <a:spLocks noChangeShapeType="1"/>
          </p:cNvSpPr>
          <p:nvPr/>
        </p:nvSpPr>
        <p:spPr bwMode="auto">
          <a:xfrm>
            <a:off x="4508500" y="3276600"/>
            <a:ext cx="2133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37" name="Line 29"/>
          <p:cNvSpPr>
            <a:spLocks noChangeShapeType="1"/>
          </p:cNvSpPr>
          <p:nvPr/>
        </p:nvSpPr>
        <p:spPr bwMode="auto">
          <a:xfrm>
            <a:off x="7023100" y="3733800"/>
            <a:ext cx="1524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38" name="Text Box 30"/>
          <p:cNvSpPr txBox="1">
            <a:spLocks noChangeArrowheads="1"/>
          </p:cNvSpPr>
          <p:nvPr/>
        </p:nvSpPr>
        <p:spPr bwMode="auto">
          <a:xfrm>
            <a:off x="6794500" y="3810000"/>
            <a:ext cx="1936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b="1" dirty="0">
                <a:solidFill>
                  <a:srgbClr val="000000"/>
                </a:solidFill>
              </a:rPr>
              <a:t>11               15</a:t>
            </a:r>
          </a:p>
        </p:txBody>
      </p:sp>
      <p:sp>
        <p:nvSpPr>
          <p:cNvPr id="17439" name="Text Box 31"/>
          <p:cNvSpPr txBox="1">
            <a:spLocks noChangeArrowheads="1"/>
          </p:cNvSpPr>
          <p:nvPr/>
        </p:nvSpPr>
        <p:spPr bwMode="auto">
          <a:xfrm>
            <a:off x="4400550" y="3200400"/>
            <a:ext cx="23939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b="1">
                <a:solidFill>
                  <a:srgbClr val="000000"/>
                </a:solidFill>
              </a:rPr>
              <a:t>3                       10</a:t>
            </a:r>
          </a:p>
        </p:txBody>
      </p:sp>
      <p:sp>
        <p:nvSpPr>
          <p:cNvPr id="17440" name="Line 32"/>
          <p:cNvSpPr>
            <a:spLocks noChangeShapeType="1"/>
          </p:cNvSpPr>
          <p:nvPr/>
        </p:nvSpPr>
        <p:spPr bwMode="auto">
          <a:xfrm>
            <a:off x="4203700" y="2819400"/>
            <a:ext cx="3200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41" name="Text Box 33"/>
          <p:cNvSpPr txBox="1">
            <a:spLocks noChangeArrowheads="1"/>
          </p:cNvSpPr>
          <p:nvPr/>
        </p:nvSpPr>
        <p:spPr bwMode="auto">
          <a:xfrm>
            <a:off x="4095750" y="2743201"/>
            <a:ext cx="357020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b="1" dirty="0">
                <a:solidFill>
                  <a:srgbClr val="000000"/>
                </a:solidFill>
              </a:rPr>
              <a:t>2                                      12</a:t>
            </a:r>
          </a:p>
        </p:txBody>
      </p:sp>
      <p:sp>
        <p:nvSpPr>
          <p:cNvPr id="17442" name="Line 34"/>
          <p:cNvSpPr>
            <a:spLocks noChangeShapeType="1"/>
          </p:cNvSpPr>
          <p:nvPr/>
        </p:nvSpPr>
        <p:spPr bwMode="auto">
          <a:xfrm>
            <a:off x="7023100" y="2362200"/>
            <a:ext cx="762000" cy="0"/>
          </a:xfrm>
          <a:prstGeom prst="line">
            <a:avLst/>
          </a:prstGeom>
          <a:noFill/>
          <a:ln w="38100">
            <a:solidFill>
              <a:srgbClr val="0066FF"/>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43" name="Text Box 35"/>
          <p:cNvSpPr txBox="1">
            <a:spLocks noChangeArrowheads="1"/>
          </p:cNvSpPr>
          <p:nvPr/>
        </p:nvSpPr>
        <p:spPr bwMode="auto">
          <a:xfrm>
            <a:off x="6794500" y="2286001"/>
            <a:ext cx="12065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b="1" dirty="0">
                <a:solidFill>
                  <a:srgbClr val="000000"/>
                </a:solidFill>
              </a:rPr>
              <a:t>11     13</a:t>
            </a:r>
          </a:p>
        </p:txBody>
      </p:sp>
      <p:sp>
        <p:nvSpPr>
          <p:cNvPr id="17444" name="Text Box 36"/>
          <p:cNvSpPr txBox="1">
            <a:spLocks noChangeArrowheads="1"/>
          </p:cNvSpPr>
          <p:nvPr/>
        </p:nvSpPr>
        <p:spPr bwMode="auto">
          <a:xfrm>
            <a:off x="2374900" y="1752601"/>
            <a:ext cx="1034257" cy="34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fontAlgn="base" hangingPunct="1">
              <a:lnSpc>
                <a:spcPts val="3300"/>
              </a:lnSpc>
              <a:spcBef>
                <a:spcPct val="0"/>
              </a:spcBef>
              <a:spcAft>
                <a:spcPct val="0"/>
              </a:spcAft>
            </a:pPr>
            <a:r>
              <a:rPr lang="zh-CN" altLang="en-US" b="1" dirty="0" smtClean="0">
                <a:solidFill>
                  <a:srgbClr val="000000"/>
                </a:solidFill>
              </a:rPr>
              <a:t>   活动</a:t>
            </a:r>
            <a:endParaRPr lang="en-US" b="1" dirty="0">
              <a:solidFill>
                <a:srgbClr val="000000"/>
              </a:solidFill>
            </a:endParaRPr>
          </a:p>
          <a:p>
            <a:pPr eaLnBrk="1" fontAlgn="base" hangingPunct="1">
              <a:lnSpc>
                <a:spcPts val="3300"/>
              </a:lnSpc>
              <a:spcBef>
                <a:spcPct val="0"/>
              </a:spcBef>
              <a:spcAft>
                <a:spcPct val="0"/>
              </a:spcAft>
            </a:pPr>
            <a:r>
              <a:rPr lang="en-US" b="1" dirty="0">
                <a:solidFill>
                  <a:srgbClr val="000000"/>
                </a:solidFill>
              </a:rPr>
              <a:t>       1</a:t>
            </a:r>
          </a:p>
          <a:p>
            <a:pPr eaLnBrk="1" fontAlgn="base" hangingPunct="1">
              <a:lnSpc>
                <a:spcPts val="3300"/>
              </a:lnSpc>
              <a:spcBef>
                <a:spcPct val="0"/>
              </a:spcBef>
              <a:spcAft>
                <a:spcPct val="0"/>
              </a:spcAft>
            </a:pPr>
            <a:r>
              <a:rPr lang="en-US" b="1" dirty="0">
                <a:solidFill>
                  <a:srgbClr val="000000"/>
                </a:solidFill>
              </a:rPr>
              <a:t>       2</a:t>
            </a:r>
          </a:p>
          <a:p>
            <a:pPr eaLnBrk="1" fontAlgn="base" hangingPunct="1">
              <a:lnSpc>
                <a:spcPts val="3300"/>
              </a:lnSpc>
              <a:spcBef>
                <a:spcPct val="0"/>
              </a:spcBef>
              <a:spcAft>
                <a:spcPct val="0"/>
              </a:spcAft>
            </a:pPr>
            <a:r>
              <a:rPr lang="en-US" b="1" dirty="0">
                <a:solidFill>
                  <a:srgbClr val="000000"/>
                </a:solidFill>
              </a:rPr>
              <a:t>       3</a:t>
            </a:r>
          </a:p>
          <a:p>
            <a:pPr eaLnBrk="1" fontAlgn="base" hangingPunct="1">
              <a:lnSpc>
                <a:spcPts val="3300"/>
              </a:lnSpc>
              <a:spcBef>
                <a:spcPct val="0"/>
              </a:spcBef>
              <a:spcAft>
                <a:spcPct val="0"/>
              </a:spcAft>
            </a:pPr>
            <a:r>
              <a:rPr lang="en-US" b="1" dirty="0">
                <a:solidFill>
                  <a:srgbClr val="000000"/>
                </a:solidFill>
              </a:rPr>
              <a:t>       4</a:t>
            </a:r>
          </a:p>
          <a:p>
            <a:pPr eaLnBrk="1" fontAlgn="base" hangingPunct="1">
              <a:lnSpc>
                <a:spcPts val="3300"/>
              </a:lnSpc>
              <a:spcBef>
                <a:spcPct val="0"/>
              </a:spcBef>
              <a:spcAft>
                <a:spcPct val="0"/>
              </a:spcAft>
            </a:pPr>
            <a:r>
              <a:rPr lang="en-US" b="1" dirty="0">
                <a:solidFill>
                  <a:srgbClr val="000000"/>
                </a:solidFill>
              </a:rPr>
              <a:t>       5</a:t>
            </a:r>
          </a:p>
          <a:p>
            <a:pPr eaLnBrk="1" fontAlgn="base" hangingPunct="1">
              <a:lnSpc>
                <a:spcPts val="3300"/>
              </a:lnSpc>
              <a:spcBef>
                <a:spcPct val="0"/>
              </a:spcBef>
              <a:spcAft>
                <a:spcPct val="0"/>
              </a:spcAft>
            </a:pPr>
            <a:r>
              <a:rPr lang="en-US" b="1" dirty="0">
                <a:solidFill>
                  <a:srgbClr val="000000"/>
                </a:solidFill>
              </a:rPr>
              <a:t>       6</a:t>
            </a:r>
          </a:p>
          <a:p>
            <a:pPr eaLnBrk="1" fontAlgn="base" hangingPunct="1">
              <a:lnSpc>
                <a:spcPts val="3300"/>
              </a:lnSpc>
              <a:spcBef>
                <a:spcPct val="0"/>
              </a:spcBef>
              <a:spcAft>
                <a:spcPct val="0"/>
              </a:spcAft>
            </a:pPr>
            <a:r>
              <a:rPr lang="en-US" b="1" dirty="0">
                <a:solidFill>
                  <a:srgbClr val="000000"/>
                </a:solidFill>
              </a:rPr>
              <a:t>       7</a:t>
            </a:r>
          </a:p>
        </p:txBody>
      </p:sp>
      <p:sp>
        <p:nvSpPr>
          <p:cNvPr id="37" name="Rectangle 3"/>
          <p:cNvSpPr txBox="1">
            <a:spLocks noChangeArrowheads="1"/>
          </p:cNvSpPr>
          <p:nvPr/>
        </p:nvSpPr>
        <p:spPr>
          <a:xfrm>
            <a:off x="1915319" y="1371601"/>
            <a:ext cx="8208962" cy="496887"/>
          </a:xfrm>
          <a:prstGeom prst="rect">
            <a:avLst/>
          </a:prstGeom>
        </p:spPr>
        <p:txBody>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eaLnBrk="1" hangingPunct="1"/>
            <a:r>
              <a:rPr lang="zh-CN" altLang="en-US" sz="2400" b="1" kern="0" dirty="0" smtClean="0"/>
              <a:t>贪心选择准则</a:t>
            </a:r>
            <a:r>
              <a:rPr lang="en-US" altLang="zh-CN" sz="2400" b="1" kern="0" dirty="0" smtClean="0"/>
              <a:t>: </a:t>
            </a:r>
            <a:r>
              <a:rPr lang="zh-CN" altLang="en-US" sz="2400" b="1" kern="0" dirty="0" smtClean="0">
                <a:solidFill>
                  <a:srgbClr val="C00000"/>
                </a:solidFill>
              </a:rPr>
              <a:t>最早结束时间优先</a:t>
            </a:r>
            <a:endParaRPr lang="en-US" altLang="zh-CN" sz="2400" b="1" kern="0" dirty="0">
              <a:solidFill>
                <a:srgbClr val="C00000"/>
              </a:solidFill>
            </a:endParaRPr>
          </a:p>
        </p:txBody>
      </p:sp>
      <p:sp>
        <p:nvSpPr>
          <p:cNvPr id="38" name="Rectangle 3"/>
          <p:cNvSpPr txBox="1">
            <a:spLocks noChangeArrowheads="1"/>
          </p:cNvSpPr>
          <p:nvPr/>
        </p:nvSpPr>
        <p:spPr>
          <a:xfrm>
            <a:off x="2004219" y="6089305"/>
            <a:ext cx="8208962" cy="496887"/>
          </a:xfrm>
          <a:prstGeom prst="rect">
            <a:avLst/>
          </a:prstGeom>
        </p:spPr>
        <p:txBody>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eaLnBrk="1" hangingPunct="1"/>
            <a:r>
              <a:rPr lang="zh-CN" altLang="en-US" sz="2400" b="1" kern="0" dirty="0" smtClean="0">
                <a:solidFill>
                  <a:srgbClr val="C00000"/>
                </a:solidFill>
              </a:rPr>
              <a:t>你能找到一个反例吗？</a:t>
            </a:r>
            <a:endParaRPr lang="en-US" sz="2400" b="1" kern="0" dirty="0">
              <a:solidFill>
                <a:srgbClr val="C00000"/>
              </a:solidFill>
            </a:endParaRPr>
          </a:p>
        </p:txBody>
      </p:sp>
    </p:spTree>
    <p:extLst>
      <p:ext uri="{BB962C8B-B14F-4D97-AF65-F5344CB8AC3E}">
        <p14:creationId xmlns:p14="http://schemas.microsoft.com/office/powerpoint/2010/main" xmlns="" val="314355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09800" y="228600"/>
            <a:ext cx="7772400" cy="914400"/>
          </a:xfrm>
        </p:spPr>
        <p:txBody>
          <a:bodyPr/>
          <a:lstStyle/>
          <a:p>
            <a:pPr eaLnBrk="1" hangingPunct="1"/>
            <a:r>
              <a:rPr lang="zh-CN" altLang="en-US" sz="3600" b="1" dirty="0" smtClean="0">
                <a:solidFill>
                  <a:srgbClr val="0000CC"/>
                </a:solidFill>
              </a:rPr>
              <a:t>最优化问题</a:t>
            </a:r>
            <a:endParaRPr lang="en-US" sz="3600" b="1" dirty="0">
              <a:solidFill>
                <a:srgbClr val="0000CC"/>
              </a:solidFill>
            </a:endParaRPr>
          </a:p>
        </p:txBody>
      </p:sp>
      <p:sp>
        <p:nvSpPr>
          <p:cNvPr id="5123" name="Rectangle 3"/>
          <p:cNvSpPr>
            <a:spLocks noGrp="1" noChangeArrowheads="1"/>
          </p:cNvSpPr>
          <p:nvPr>
            <p:ph type="body" idx="1"/>
          </p:nvPr>
        </p:nvSpPr>
        <p:spPr>
          <a:xfrm>
            <a:off x="1752600" y="1447800"/>
            <a:ext cx="8686800" cy="5029200"/>
          </a:xfrm>
        </p:spPr>
        <p:txBody>
          <a:bodyPr/>
          <a:lstStyle/>
          <a:p>
            <a:pPr eaLnBrk="1" hangingPunct="1"/>
            <a:r>
              <a:rPr lang="zh-CN" altLang="en-US" sz="2400" b="1" dirty="0" smtClean="0"/>
              <a:t>贪心算法可用来解决最优化问题。</a:t>
            </a:r>
            <a:endParaRPr lang="en-US" sz="2400" b="1" dirty="0" smtClean="0"/>
          </a:p>
          <a:p>
            <a:pPr eaLnBrk="1" hangingPunct="1"/>
            <a:r>
              <a:rPr lang="zh-CN" altLang="en-US" sz="2400" b="1" dirty="0"/>
              <a:t>最优化</a:t>
            </a:r>
            <a:r>
              <a:rPr lang="zh-CN" altLang="en-US" sz="2400" b="1" dirty="0" smtClean="0"/>
              <a:t>问题：</a:t>
            </a:r>
            <a:endParaRPr lang="en-US" sz="2400" b="1" dirty="0" smtClean="0"/>
          </a:p>
          <a:p>
            <a:pPr lvl="1" eaLnBrk="1" hangingPunct="1"/>
            <a:r>
              <a:rPr lang="zh-CN" altLang="en-US" sz="2200" b="1" dirty="0"/>
              <a:t>给出一个问题的实例，一组</a:t>
            </a:r>
            <a:r>
              <a:rPr lang="zh-CN" altLang="en-US" sz="2200" b="1" dirty="0">
                <a:solidFill>
                  <a:srgbClr val="FF0000"/>
                </a:solidFill>
              </a:rPr>
              <a:t>约束条件</a:t>
            </a:r>
            <a:r>
              <a:rPr lang="zh-CN" altLang="en-US" sz="2200" b="1" dirty="0"/>
              <a:t>和</a:t>
            </a:r>
            <a:r>
              <a:rPr lang="zh-CN" altLang="en-US" sz="2200" b="1" dirty="0">
                <a:solidFill>
                  <a:srgbClr val="FF0000"/>
                </a:solidFill>
              </a:rPr>
              <a:t>目标函数</a:t>
            </a:r>
            <a:r>
              <a:rPr lang="zh-CN" altLang="en-US" sz="2200" b="1" dirty="0"/>
              <a:t>，找到一个</a:t>
            </a:r>
            <a:r>
              <a:rPr lang="zh-CN" altLang="en-US" sz="2200" b="1" dirty="0">
                <a:solidFill>
                  <a:srgbClr val="FF0000"/>
                </a:solidFill>
              </a:rPr>
              <a:t>可行</a:t>
            </a:r>
            <a:r>
              <a:rPr lang="zh-CN" altLang="en-US" sz="2200" b="1" dirty="0"/>
              <a:t>的解决方案，对于给定的实例为目标函数的</a:t>
            </a:r>
            <a:r>
              <a:rPr lang="zh-CN" altLang="en-US" sz="2200" b="1" dirty="0">
                <a:solidFill>
                  <a:srgbClr val="FF0000"/>
                </a:solidFill>
              </a:rPr>
              <a:t>最优值</a:t>
            </a:r>
            <a:r>
              <a:rPr lang="zh-CN" altLang="en-US" sz="2200" b="1" dirty="0"/>
              <a:t>。</a:t>
            </a:r>
            <a:endParaRPr lang="en-US" sz="2200" b="1" dirty="0" smtClean="0"/>
          </a:p>
          <a:p>
            <a:pPr eaLnBrk="1" hangingPunct="1"/>
            <a:r>
              <a:rPr lang="zh-CN" altLang="en-US" sz="2400" b="1" dirty="0" smtClean="0">
                <a:solidFill>
                  <a:srgbClr val="FF0000"/>
                </a:solidFill>
              </a:rPr>
              <a:t>可行</a:t>
            </a:r>
            <a:r>
              <a:rPr lang="zh-CN" altLang="en-US" sz="2400" b="1" dirty="0" smtClean="0"/>
              <a:t>的解决方案满足问题的约束条件。</a:t>
            </a:r>
            <a:endParaRPr lang="en-US" sz="2400" b="1" dirty="0" smtClean="0"/>
          </a:p>
          <a:p>
            <a:pPr lvl="1" eaLnBrk="1" hangingPunct="1"/>
            <a:r>
              <a:rPr lang="zh-CN" altLang="en-US" sz="2200" b="1" dirty="0"/>
              <a:t>解决</a:t>
            </a:r>
            <a:r>
              <a:rPr lang="zh-CN" altLang="en-US" sz="2200" b="1" dirty="0" smtClean="0"/>
              <a:t>方案中要详细说明</a:t>
            </a:r>
            <a:r>
              <a:rPr lang="zh-CN" altLang="en-US" sz="2200" b="1" dirty="0" smtClean="0">
                <a:solidFill>
                  <a:srgbClr val="FF0000"/>
                </a:solidFill>
              </a:rPr>
              <a:t>约束</a:t>
            </a:r>
            <a:r>
              <a:rPr lang="zh-CN" altLang="en-US" sz="2200" b="1" dirty="0" smtClean="0"/>
              <a:t>条件中的限制因素。</a:t>
            </a:r>
            <a:endParaRPr lang="en-US" sz="2200" b="1" dirty="0" smtClean="0"/>
          </a:p>
          <a:p>
            <a:pPr lvl="1" eaLnBrk="1" hangingPunct="1"/>
            <a:r>
              <a:rPr lang="zh-CN" altLang="en-US" sz="2200" b="1" dirty="0" smtClean="0"/>
              <a:t>例：在背包问题中，我们要求背包中所有物件的质量总和不能超过所能承受的</a:t>
            </a:r>
            <a:r>
              <a:rPr lang="zh-CN" altLang="en-US" sz="2200" b="1" smtClean="0"/>
              <a:t>最大重量。</a:t>
            </a:r>
            <a:endParaRPr lang="en-US" sz="2200" b="1" dirty="0"/>
          </a:p>
        </p:txBody>
      </p:sp>
    </p:spTree>
    <p:extLst>
      <p:ext uri="{BB962C8B-B14F-4D97-AF65-F5344CB8AC3E}">
        <p14:creationId xmlns:p14="http://schemas.microsoft.com/office/powerpoint/2010/main" xmlns="" val="40877539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09800" y="304800"/>
            <a:ext cx="7772400" cy="838200"/>
          </a:xfrm>
          <a:noFill/>
        </p:spPr>
        <p:txBody>
          <a:bodyPr vert="horz" wrap="square" lIns="92075" tIns="46038" rIns="92075" bIns="46038" numCol="1" anchor="ctr" anchorCtr="0" compatLnSpc="1">
            <a:prstTxWarp prst="textNoShape">
              <a:avLst/>
            </a:prstTxWarp>
          </a:bodyPr>
          <a:lstStyle/>
          <a:p>
            <a:pPr eaLnBrk="1" hangingPunct="1"/>
            <a:r>
              <a:rPr lang="zh-CN" altLang="en-US" sz="3600" b="1" dirty="0" smtClean="0">
                <a:solidFill>
                  <a:srgbClr val="0000CC"/>
                </a:solidFill>
              </a:rPr>
              <a:t>实例</a:t>
            </a:r>
            <a:r>
              <a:rPr lang="en-US" altLang="zh-CN" sz="3600" b="1" dirty="0" smtClean="0">
                <a:solidFill>
                  <a:srgbClr val="0000CC"/>
                </a:solidFill>
              </a:rPr>
              <a:t>4</a:t>
            </a:r>
            <a:endParaRPr lang="en-US" sz="3600" b="1" dirty="0">
              <a:solidFill>
                <a:srgbClr val="0000CC"/>
              </a:solidFill>
            </a:endParaRPr>
          </a:p>
        </p:txBody>
      </p:sp>
      <p:pic>
        <p:nvPicPr>
          <p:cNvPr id="4098" name="Picture 2"/>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l="24137" t="38762" r="32950" b="19132"/>
          <a:stretch/>
        </p:blipFill>
        <p:spPr bwMode="auto">
          <a:xfrm>
            <a:off x="2667000" y="2286000"/>
            <a:ext cx="6705601" cy="370090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Rectangle 3"/>
          <p:cNvSpPr txBox="1">
            <a:spLocks noChangeArrowheads="1"/>
          </p:cNvSpPr>
          <p:nvPr/>
        </p:nvSpPr>
        <p:spPr>
          <a:xfrm>
            <a:off x="1915319" y="1371600"/>
            <a:ext cx="8208962" cy="914400"/>
          </a:xfrm>
          <a:prstGeom prst="rect">
            <a:avLst/>
          </a:prstGeom>
        </p:spPr>
        <p:txBody>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eaLnBrk="1" hangingPunct="1"/>
            <a:r>
              <a:rPr lang="zh-CN" altLang="en-US" sz="2400" b="1" kern="0" dirty="0"/>
              <a:t>贪心选择准则</a:t>
            </a:r>
            <a:r>
              <a:rPr lang="en-US" altLang="zh-CN" sz="2400" b="1" kern="0" dirty="0"/>
              <a:t>: </a:t>
            </a:r>
            <a:r>
              <a:rPr lang="zh-CN" altLang="en-US" sz="2400" b="1" kern="0" dirty="0">
                <a:solidFill>
                  <a:srgbClr val="C00000"/>
                </a:solidFill>
              </a:rPr>
              <a:t>最早结束</a:t>
            </a:r>
            <a:r>
              <a:rPr lang="zh-CN" altLang="en-US" sz="2400" b="1" kern="0" dirty="0" smtClean="0">
                <a:solidFill>
                  <a:srgbClr val="C00000"/>
                </a:solidFill>
              </a:rPr>
              <a:t>时间优先</a:t>
            </a:r>
            <a:endParaRPr lang="en-US" altLang="zh-CN" sz="2400" b="1" kern="0" dirty="0" smtClean="0">
              <a:solidFill>
                <a:srgbClr val="C00000"/>
              </a:solidFill>
            </a:endParaRPr>
          </a:p>
          <a:p>
            <a:pPr eaLnBrk="1" hangingPunct="1"/>
            <a:r>
              <a:rPr lang="zh-CN" altLang="en-US" sz="2400" b="1" kern="0" dirty="0">
                <a:solidFill>
                  <a:srgbClr val="C00000"/>
                </a:solidFill>
              </a:rPr>
              <a:t>此</a:t>
            </a:r>
            <a:r>
              <a:rPr lang="zh-CN" altLang="en-US" sz="2400" b="1" kern="0" dirty="0" smtClean="0">
                <a:solidFill>
                  <a:srgbClr val="C00000"/>
                </a:solidFill>
              </a:rPr>
              <a:t>准则对这个例子也使用。</a:t>
            </a:r>
            <a:endParaRPr lang="en-US" altLang="zh-CN" sz="2400" b="1" kern="0" dirty="0">
              <a:solidFill>
                <a:srgbClr val="C00000"/>
              </a:solidFill>
            </a:endParaRPr>
          </a:p>
        </p:txBody>
      </p:sp>
      <p:sp>
        <p:nvSpPr>
          <p:cNvPr id="8" name="Rectangle 3"/>
          <p:cNvSpPr txBox="1">
            <a:spLocks noChangeArrowheads="1"/>
          </p:cNvSpPr>
          <p:nvPr/>
        </p:nvSpPr>
        <p:spPr>
          <a:xfrm>
            <a:off x="1915318" y="6019801"/>
            <a:ext cx="8208962" cy="496887"/>
          </a:xfrm>
          <a:prstGeom prst="rect">
            <a:avLst/>
          </a:prstGeom>
        </p:spPr>
        <p:txBody>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eaLnBrk="1" hangingPunct="1"/>
            <a:r>
              <a:rPr lang="zh-CN" altLang="en-US" sz="2400" b="1" kern="0" dirty="0" smtClean="0">
                <a:solidFill>
                  <a:srgbClr val="000000"/>
                </a:solidFill>
              </a:rPr>
              <a:t>需要证明这个贪心算法的正确性。</a:t>
            </a:r>
            <a:endParaRPr lang="en-US" sz="2400" b="1" kern="0" dirty="0">
              <a:solidFill>
                <a:srgbClr val="C00000"/>
              </a:solidFill>
            </a:endParaRPr>
          </a:p>
        </p:txBody>
      </p:sp>
    </p:spTree>
    <p:extLst>
      <p:ext uri="{BB962C8B-B14F-4D97-AF65-F5344CB8AC3E}">
        <p14:creationId xmlns:p14="http://schemas.microsoft.com/office/powerpoint/2010/main" xmlns="" val="2123218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81200" y="304800"/>
            <a:ext cx="8229600" cy="914400"/>
          </a:xfrm>
          <a:noFill/>
        </p:spPr>
        <p:txBody>
          <a:bodyPr vert="horz" wrap="square" lIns="92075" tIns="46038" rIns="92075" bIns="46038" numCol="1" anchor="ctr" anchorCtr="0" compatLnSpc="1">
            <a:prstTxWarp prst="textNoShape">
              <a:avLst/>
            </a:prstTxWarp>
          </a:bodyPr>
          <a:lstStyle/>
          <a:p>
            <a:pPr eaLnBrk="1" hangingPunct="1"/>
            <a:r>
              <a:rPr lang="zh-CN" altLang="en-US" sz="3600" b="1" dirty="0">
                <a:solidFill>
                  <a:srgbClr val="0000CC"/>
                </a:solidFill>
              </a:rPr>
              <a:t>活动</a:t>
            </a:r>
            <a:r>
              <a:rPr lang="zh-CN" altLang="en-US" sz="3600" b="1" dirty="0" smtClean="0">
                <a:solidFill>
                  <a:srgbClr val="0000CC"/>
                </a:solidFill>
              </a:rPr>
              <a:t>选择：一个贪心算法</a:t>
            </a:r>
            <a:r>
              <a:rPr lang="en-US" sz="3600" b="1" dirty="0" smtClean="0">
                <a:solidFill>
                  <a:srgbClr val="0000CC"/>
                </a:solidFill>
              </a:rPr>
              <a:t>  </a:t>
            </a:r>
            <a:endParaRPr lang="en-US" sz="3600" b="1" dirty="0">
              <a:solidFill>
                <a:srgbClr val="0000CC"/>
              </a:solidFill>
            </a:endParaRPr>
          </a:p>
        </p:txBody>
      </p:sp>
      <p:sp>
        <p:nvSpPr>
          <p:cNvPr id="18435" name="Rectangle 3"/>
          <p:cNvSpPr>
            <a:spLocks noGrp="1" noChangeArrowheads="1"/>
          </p:cNvSpPr>
          <p:nvPr>
            <p:ph type="body" idx="1"/>
          </p:nvPr>
        </p:nvSpPr>
        <p:spPr>
          <a:xfrm>
            <a:off x="1905000" y="1447800"/>
            <a:ext cx="8458200" cy="5181600"/>
          </a:xfrm>
          <a:noFill/>
        </p:spPr>
        <p:txBody>
          <a:bodyPr vert="horz" wrap="square" lIns="92075" tIns="46038" rIns="92075" bIns="46038" numCol="1" anchor="t" anchorCtr="0" compatLnSpc="1">
            <a:prstTxWarp prst="textNoShape">
              <a:avLst/>
            </a:prstTxWarp>
          </a:bodyPr>
          <a:lstStyle/>
          <a:p>
            <a:pPr eaLnBrk="1" hangingPunct="1"/>
            <a:r>
              <a:rPr lang="zh-CN" altLang="en-US" sz="2400" b="1" dirty="0" smtClean="0">
                <a:latin typeface="+mj-lt"/>
              </a:rPr>
              <a:t>首先我们更多的以公式的形式表示这个算法（</a:t>
            </a:r>
            <a:r>
              <a:rPr lang="zh-CN" altLang="en-US" sz="2400" b="1" dirty="0" smtClean="0">
                <a:solidFill>
                  <a:srgbClr val="FF0000"/>
                </a:solidFill>
                <a:latin typeface="+mj-lt"/>
              </a:rPr>
              <a:t>最早结束时间</a:t>
            </a:r>
            <a:r>
              <a:rPr lang="zh-CN" altLang="en-US" sz="2400" b="1" dirty="0" smtClean="0">
                <a:latin typeface="+mj-lt"/>
              </a:rPr>
              <a:t>基准），然后证明它的正确性。</a:t>
            </a:r>
            <a:endParaRPr lang="en-US" sz="2400" b="1" dirty="0">
              <a:latin typeface="+mj-lt"/>
            </a:endParaRPr>
          </a:p>
          <a:p>
            <a:pPr lvl="1" eaLnBrk="1" hangingPunct="1"/>
            <a:r>
              <a:rPr lang="en-US" sz="2200" b="1" dirty="0">
                <a:latin typeface="+mj-lt"/>
              </a:rPr>
              <a:t> </a:t>
            </a:r>
            <a:r>
              <a:rPr lang="zh-CN" altLang="en-US" sz="2200" b="1" dirty="0" smtClean="0">
                <a:latin typeface="Times New Roman" pitchFamily="18" charset="0"/>
              </a:rPr>
              <a:t>我们假设</a:t>
            </a:r>
            <a:r>
              <a:rPr lang="en-US" sz="2200" b="1" dirty="0" smtClean="0">
                <a:latin typeface="Times New Roman" pitchFamily="18" charset="0"/>
              </a:rPr>
              <a:t>: </a:t>
            </a:r>
            <a:r>
              <a:rPr lang="en-US" sz="2200" b="1" i="1" dirty="0">
                <a:latin typeface="Times New Roman" pitchFamily="18" charset="0"/>
              </a:rPr>
              <a:t>f</a:t>
            </a:r>
            <a:r>
              <a:rPr lang="en-US" sz="2200" b="1" baseline="-25000" dirty="0">
                <a:latin typeface="Times New Roman" pitchFamily="18" charset="0"/>
              </a:rPr>
              <a:t>1</a:t>
            </a:r>
            <a:r>
              <a:rPr lang="en-US" sz="2200" b="1" dirty="0">
                <a:latin typeface="Times New Roman" pitchFamily="18" charset="0"/>
              </a:rPr>
              <a:t> </a:t>
            </a:r>
            <a:r>
              <a:rPr lang="en-US" sz="2200" b="1" dirty="0">
                <a:latin typeface="Times New Roman" pitchFamily="18" charset="0"/>
                <a:sym typeface="Symbol" pitchFamily="18" charset="2"/>
              </a:rPr>
              <a:t> </a:t>
            </a:r>
            <a:r>
              <a:rPr lang="en-US" sz="2200" b="1" i="1" dirty="0">
                <a:latin typeface="Times New Roman" pitchFamily="18" charset="0"/>
                <a:sym typeface="Symbol" pitchFamily="18" charset="2"/>
              </a:rPr>
              <a:t>f</a:t>
            </a:r>
            <a:r>
              <a:rPr lang="en-US" sz="2200" b="1" baseline="-25000" dirty="0">
                <a:latin typeface="Times New Roman" pitchFamily="18" charset="0"/>
                <a:sym typeface="Symbol" pitchFamily="18" charset="2"/>
              </a:rPr>
              <a:t>2</a:t>
            </a:r>
            <a:r>
              <a:rPr lang="en-US" sz="2200" b="1" dirty="0">
                <a:latin typeface="Times New Roman" pitchFamily="18" charset="0"/>
                <a:sym typeface="Symbol" pitchFamily="18" charset="2"/>
              </a:rPr>
              <a:t>  …  </a:t>
            </a:r>
            <a:r>
              <a:rPr lang="en-US" sz="2200" b="1" i="1" dirty="0" err="1">
                <a:latin typeface="Times New Roman" pitchFamily="18" charset="0"/>
                <a:sym typeface="Symbol" pitchFamily="18" charset="2"/>
              </a:rPr>
              <a:t>f</a:t>
            </a:r>
            <a:r>
              <a:rPr lang="en-US" sz="2200" b="1" i="1" baseline="-25000" dirty="0" err="1">
                <a:latin typeface="Times New Roman" pitchFamily="18" charset="0"/>
                <a:sym typeface="Symbol" pitchFamily="18" charset="2"/>
              </a:rPr>
              <a:t>n</a:t>
            </a:r>
            <a:endParaRPr lang="en-US" sz="2200" b="1" dirty="0">
              <a:latin typeface="+mj-lt"/>
            </a:endParaRPr>
          </a:p>
          <a:p>
            <a:pPr marL="0" indent="0" eaLnBrk="1" hangingPunct="1">
              <a:spcBef>
                <a:spcPts val="1800"/>
              </a:spcBef>
              <a:buNone/>
            </a:pPr>
            <a:r>
              <a:rPr lang="zh-CN" altLang="en-US" sz="2400" b="1" dirty="0" smtClean="0"/>
              <a:t> 贪心活动选择</a:t>
            </a:r>
            <a:r>
              <a:rPr lang="en-US" sz="2400" b="1" dirty="0" smtClean="0"/>
              <a:t>(</a:t>
            </a:r>
            <a:r>
              <a:rPr lang="en-US" sz="2400" b="1" i="1" dirty="0" smtClean="0"/>
              <a:t>s</a:t>
            </a:r>
            <a:r>
              <a:rPr lang="en-US" sz="2400" b="1" dirty="0"/>
              <a:t>, </a:t>
            </a:r>
            <a:r>
              <a:rPr lang="en-US" sz="2400" b="1" i="1" dirty="0"/>
              <a:t>f </a:t>
            </a:r>
            <a:r>
              <a:rPr lang="en-US" sz="2400" b="1" dirty="0"/>
              <a:t>) // </a:t>
            </a:r>
            <a:r>
              <a:rPr lang="en-US" sz="2400" b="1" i="1" dirty="0"/>
              <a:t>s</a:t>
            </a:r>
            <a:r>
              <a:rPr lang="en-US" sz="2400" b="1" dirty="0"/>
              <a:t> = (</a:t>
            </a:r>
            <a:r>
              <a:rPr lang="en-US" sz="2400" b="1" i="1" dirty="0"/>
              <a:t>s</a:t>
            </a:r>
            <a:r>
              <a:rPr lang="en-US" sz="2400" b="1" baseline="-25000" dirty="0"/>
              <a:t>1</a:t>
            </a:r>
            <a:r>
              <a:rPr lang="en-US" sz="2400" b="1" dirty="0"/>
              <a:t>, …, </a:t>
            </a:r>
            <a:r>
              <a:rPr lang="en-US" sz="2400" b="1" i="1" dirty="0" err="1"/>
              <a:t>s</a:t>
            </a:r>
            <a:r>
              <a:rPr lang="en-US" sz="2400" b="1" i="1" baseline="-25000" dirty="0" err="1"/>
              <a:t>n</a:t>
            </a:r>
            <a:r>
              <a:rPr lang="en-US" sz="2400" b="1" dirty="0"/>
              <a:t>) </a:t>
            </a:r>
            <a:r>
              <a:rPr lang="zh-CN" altLang="en-US" sz="2400" b="1" dirty="0"/>
              <a:t>，</a:t>
            </a:r>
            <a:r>
              <a:rPr lang="en-US" sz="2400" b="1" dirty="0" smtClean="0"/>
              <a:t> </a:t>
            </a:r>
            <a:r>
              <a:rPr lang="en-US" sz="2400" b="1" i="1" dirty="0"/>
              <a:t>f</a:t>
            </a:r>
            <a:r>
              <a:rPr lang="en-US" sz="2400" b="1" dirty="0"/>
              <a:t> = (</a:t>
            </a:r>
            <a:r>
              <a:rPr lang="en-US" sz="2400" b="1" i="1" dirty="0"/>
              <a:t>f</a:t>
            </a:r>
            <a:r>
              <a:rPr lang="en-US" sz="2400" b="1" baseline="-25000" dirty="0"/>
              <a:t>1</a:t>
            </a:r>
            <a:r>
              <a:rPr lang="en-US" sz="2400" b="1" dirty="0"/>
              <a:t>, …, </a:t>
            </a:r>
            <a:r>
              <a:rPr lang="en-US" sz="2400" b="1" i="1" dirty="0" err="1"/>
              <a:t>f</a:t>
            </a:r>
            <a:r>
              <a:rPr lang="en-US" sz="2400" b="1" i="1" baseline="-25000" dirty="0" err="1"/>
              <a:t>n</a:t>
            </a:r>
            <a:r>
              <a:rPr lang="en-US" sz="2400" b="1" dirty="0"/>
              <a:t>)</a:t>
            </a:r>
          </a:p>
          <a:p>
            <a:pPr eaLnBrk="1" hangingPunct="1">
              <a:lnSpc>
                <a:spcPct val="110000"/>
              </a:lnSpc>
              <a:spcBef>
                <a:spcPct val="0"/>
              </a:spcBef>
              <a:buNone/>
            </a:pPr>
            <a:r>
              <a:rPr lang="en-US" sz="2400" b="1" i="1" dirty="0"/>
              <a:t> 	n</a:t>
            </a:r>
            <a:r>
              <a:rPr lang="en-US" sz="2400" b="1" dirty="0"/>
              <a:t> = </a:t>
            </a:r>
            <a:r>
              <a:rPr lang="en-US" sz="2400" b="1" i="1" dirty="0" err="1"/>
              <a:t>s</a:t>
            </a:r>
            <a:r>
              <a:rPr lang="en-US" sz="2400" b="1" dirty="0" err="1"/>
              <a:t>.</a:t>
            </a:r>
            <a:r>
              <a:rPr lang="en-US" sz="2400" b="1" i="1" dirty="0" err="1"/>
              <a:t>length</a:t>
            </a:r>
            <a:r>
              <a:rPr lang="en-US" sz="2400" b="1" dirty="0"/>
              <a:t> // </a:t>
            </a:r>
            <a:r>
              <a:rPr lang="zh-CN" altLang="en-US" sz="2400" b="1" dirty="0" smtClean="0"/>
              <a:t>活动的数量</a:t>
            </a:r>
            <a:endParaRPr lang="en-US" sz="2400" b="1" dirty="0"/>
          </a:p>
          <a:p>
            <a:pPr eaLnBrk="1" hangingPunct="1">
              <a:lnSpc>
                <a:spcPct val="110000"/>
              </a:lnSpc>
              <a:spcBef>
                <a:spcPct val="0"/>
              </a:spcBef>
              <a:buNone/>
            </a:pPr>
            <a:r>
              <a:rPr lang="en-US" sz="2400" b="1" i="1" dirty="0"/>
              <a:t>   	A</a:t>
            </a:r>
            <a:r>
              <a:rPr lang="en-US" sz="2400" b="1" dirty="0"/>
              <a:t> = {</a:t>
            </a:r>
            <a:r>
              <a:rPr lang="en-US" sz="2400" b="1" i="1" dirty="0"/>
              <a:t>a</a:t>
            </a:r>
            <a:r>
              <a:rPr lang="en-US" sz="2400" b="1" baseline="-25000" dirty="0"/>
              <a:t>1</a:t>
            </a:r>
            <a:r>
              <a:rPr lang="en-US" sz="2400" b="1" dirty="0"/>
              <a:t>} // </a:t>
            </a:r>
            <a:r>
              <a:rPr lang="en-US" sz="2400" b="1" i="1" dirty="0"/>
              <a:t>A</a:t>
            </a:r>
            <a:r>
              <a:rPr lang="en-US" sz="2400" b="1" dirty="0"/>
              <a:t> </a:t>
            </a:r>
            <a:r>
              <a:rPr lang="zh-CN" altLang="en-US" sz="2400" b="1" dirty="0" smtClean="0"/>
              <a:t>存储一个解决方案</a:t>
            </a:r>
            <a:r>
              <a:rPr lang="en-US" sz="2400" b="1" dirty="0" smtClean="0"/>
              <a:t>, </a:t>
            </a:r>
            <a:r>
              <a:rPr lang="zh-CN" altLang="en-US" sz="2400" b="1" dirty="0" smtClean="0"/>
              <a:t>让</a:t>
            </a:r>
            <a:r>
              <a:rPr lang="en-US" sz="2400" b="1" dirty="0" smtClean="0"/>
              <a:t> </a:t>
            </a:r>
            <a:r>
              <a:rPr lang="en-US" sz="2400" b="1" i="1" dirty="0"/>
              <a:t>a</a:t>
            </a:r>
            <a:r>
              <a:rPr lang="en-US" sz="2400" b="1" baseline="-25000" dirty="0"/>
              <a:t>1</a:t>
            </a:r>
            <a:r>
              <a:rPr lang="en-US" sz="2400" b="1" dirty="0"/>
              <a:t> = (</a:t>
            </a:r>
            <a:r>
              <a:rPr lang="en-US" sz="2400" b="1" i="1" dirty="0"/>
              <a:t>s</a:t>
            </a:r>
            <a:r>
              <a:rPr lang="en-US" sz="2400" b="1" baseline="-25000" dirty="0"/>
              <a:t>1</a:t>
            </a:r>
            <a:r>
              <a:rPr lang="en-US" sz="2400" b="1" dirty="0"/>
              <a:t>, </a:t>
            </a:r>
            <a:r>
              <a:rPr lang="en-US" sz="2400" b="1" i="1" dirty="0"/>
              <a:t>f</a:t>
            </a:r>
            <a:r>
              <a:rPr lang="en-US" sz="2400" b="1" baseline="-25000" dirty="0"/>
              <a:t>1</a:t>
            </a:r>
            <a:r>
              <a:rPr lang="en-US" sz="2400" b="1" dirty="0"/>
              <a:t>) </a:t>
            </a:r>
            <a:r>
              <a:rPr lang="zh-CN" altLang="en-US" sz="2400" b="1" dirty="0" smtClean="0"/>
              <a:t>为第一个</a:t>
            </a:r>
            <a:endParaRPr lang="en-US" sz="2400" b="1" dirty="0"/>
          </a:p>
          <a:p>
            <a:pPr eaLnBrk="1" hangingPunct="1">
              <a:lnSpc>
                <a:spcPct val="110000"/>
              </a:lnSpc>
              <a:spcBef>
                <a:spcPct val="0"/>
              </a:spcBef>
              <a:buNone/>
            </a:pPr>
            <a:r>
              <a:rPr lang="en-US" sz="2400" b="1" i="1" dirty="0"/>
              <a:t>	j</a:t>
            </a:r>
            <a:r>
              <a:rPr lang="en-US" sz="2400" b="1" dirty="0"/>
              <a:t> = 1  // </a:t>
            </a:r>
            <a:r>
              <a:rPr lang="en-US" sz="2400" b="1" i="1" dirty="0" err="1"/>
              <a:t>a</a:t>
            </a:r>
            <a:r>
              <a:rPr lang="en-US" sz="2400" b="1" i="1" baseline="-25000" dirty="0" err="1"/>
              <a:t>j</a:t>
            </a:r>
            <a:r>
              <a:rPr lang="en-US" sz="2400" b="1" dirty="0"/>
              <a:t> </a:t>
            </a:r>
            <a:r>
              <a:rPr lang="zh-CN" altLang="en-US" sz="2400" b="1" dirty="0" smtClean="0"/>
              <a:t>表示上一个被添加的活动</a:t>
            </a:r>
            <a:endParaRPr lang="en-US" sz="2400" b="1" dirty="0"/>
          </a:p>
          <a:p>
            <a:pPr eaLnBrk="1" hangingPunct="1">
              <a:lnSpc>
                <a:spcPct val="110000"/>
              </a:lnSpc>
              <a:spcBef>
                <a:spcPct val="0"/>
              </a:spcBef>
              <a:buNone/>
            </a:pPr>
            <a:r>
              <a:rPr lang="en-US" sz="2400" b="1" dirty="0"/>
              <a:t>	for </a:t>
            </a:r>
            <a:r>
              <a:rPr lang="en-US" sz="2400" b="1" i="1" dirty="0" err="1"/>
              <a:t>i</a:t>
            </a:r>
            <a:r>
              <a:rPr lang="en-US" sz="2400" b="1" dirty="0"/>
              <a:t> = 2 to </a:t>
            </a:r>
            <a:r>
              <a:rPr lang="en-US" sz="2400" b="1" i="1" dirty="0"/>
              <a:t>n</a:t>
            </a:r>
            <a:r>
              <a:rPr lang="en-US" sz="2400" b="1" dirty="0"/>
              <a:t>  </a:t>
            </a:r>
            <a:r>
              <a:rPr lang="en-US" sz="2400" b="1" dirty="0" smtClean="0">
                <a:solidFill>
                  <a:schemeClr val="bg2"/>
                </a:solidFill>
              </a:rPr>
              <a:t>//</a:t>
            </a:r>
            <a:r>
              <a:rPr lang="zh-CN" altLang="en-US" sz="2400" b="1" dirty="0" smtClean="0">
                <a:solidFill>
                  <a:schemeClr val="bg2"/>
                </a:solidFill>
              </a:rPr>
              <a:t>选择下一个活动</a:t>
            </a:r>
            <a:endParaRPr lang="en-US" sz="2400" b="1" dirty="0">
              <a:solidFill>
                <a:schemeClr val="bg2"/>
              </a:solidFill>
            </a:endParaRPr>
          </a:p>
          <a:p>
            <a:pPr eaLnBrk="1" hangingPunct="1">
              <a:lnSpc>
                <a:spcPct val="110000"/>
              </a:lnSpc>
              <a:spcBef>
                <a:spcPct val="0"/>
              </a:spcBef>
              <a:buNone/>
            </a:pPr>
            <a:r>
              <a:rPr lang="en-US" sz="2400" b="1" dirty="0"/>
              <a:t>          if </a:t>
            </a:r>
            <a:r>
              <a:rPr lang="en-US" sz="2400" b="1" i="1" dirty="0" err="1"/>
              <a:t>s</a:t>
            </a:r>
            <a:r>
              <a:rPr lang="en-US" sz="2400" b="1" i="1" baseline="-25000" dirty="0" err="1"/>
              <a:t>i</a:t>
            </a:r>
            <a:r>
              <a:rPr lang="en-US" sz="2400" b="1" baseline="-25000" dirty="0"/>
              <a:t> </a:t>
            </a:r>
            <a:r>
              <a:rPr lang="en-US" sz="2400" b="1" dirty="0"/>
              <a:t>≥ </a:t>
            </a:r>
            <a:r>
              <a:rPr lang="en-US" sz="2400" b="1" i="1" dirty="0" err="1"/>
              <a:t>f</a:t>
            </a:r>
            <a:r>
              <a:rPr lang="en-US" sz="2400" b="1" i="1" baseline="-25000" dirty="0" err="1"/>
              <a:t>j</a:t>
            </a:r>
            <a:r>
              <a:rPr lang="en-US" sz="2400" b="1" dirty="0"/>
              <a:t>   </a:t>
            </a:r>
            <a:r>
              <a:rPr lang="en-US" sz="2400" b="1" dirty="0">
                <a:solidFill>
                  <a:schemeClr val="bg2"/>
                </a:solidFill>
              </a:rPr>
              <a:t>// </a:t>
            </a:r>
            <a:r>
              <a:rPr lang="en-US" sz="2400" b="1" i="1" dirty="0" err="1"/>
              <a:t>a</a:t>
            </a:r>
            <a:r>
              <a:rPr lang="en-US" sz="2400" b="1" i="1" baseline="-25000" dirty="0" err="1"/>
              <a:t>i</a:t>
            </a:r>
            <a:r>
              <a:rPr lang="en-US" sz="2400" b="1" dirty="0"/>
              <a:t> </a:t>
            </a:r>
            <a:r>
              <a:rPr lang="zh-CN" altLang="en-US" sz="2400" b="1" dirty="0"/>
              <a:t>是兼容的</a:t>
            </a:r>
            <a:endParaRPr lang="en-US" sz="2400" b="1" dirty="0">
              <a:solidFill>
                <a:schemeClr val="bg2"/>
              </a:solidFill>
            </a:endParaRPr>
          </a:p>
          <a:p>
            <a:pPr eaLnBrk="1" hangingPunct="1">
              <a:lnSpc>
                <a:spcPct val="110000"/>
              </a:lnSpc>
              <a:spcBef>
                <a:spcPct val="0"/>
              </a:spcBef>
              <a:buNone/>
            </a:pPr>
            <a:r>
              <a:rPr lang="en-US" sz="2400" b="1" dirty="0"/>
              <a:t>          </a:t>
            </a:r>
            <a:r>
              <a:rPr lang="en-US" sz="2400" b="1" i="1" dirty="0"/>
              <a:t>A</a:t>
            </a:r>
            <a:r>
              <a:rPr lang="en-US" sz="2400" b="1" dirty="0"/>
              <a:t> = </a:t>
            </a:r>
            <a:r>
              <a:rPr lang="en-US" sz="2400" b="1" i="1" dirty="0"/>
              <a:t>A</a:t>
            </a:r>
            <a:r>
              <a:rPr lang="en-US" sz="2400" b="1" dirty="0"/>
              <a:t> </a:t>
            </a:r>
            <a:r>
              <a:rPr lang="en-US" sz="2400" b="1" dirty="0">
                <a:sym typeface="Symbol"/>
              </a:rPr>
              <a:t> </a:t>
            </a:r>
            <a:r>
              <a:rPr lang="en-US" sz="2400" b="1" dirty="0"/>
              <a:t>{</a:t>
            </a:r>
            <a:r>
              <a:rPr lang="en-US" sz="2400" b="1" i="1" dirty="0" err="1"/>
              <a:t>a</a:t>
            </a:r>
            <a:r>
              <a:rPr lang="en-US" sz="2400" b="1" i="1" baseline="-25000" dirty="0" err="1"/>
              <a:t>i</a:t>
            </a:r>
            <a:r>
              <a:rPr lang="en-US" sz="2400" b="1" dirty="0"/>
              <a:t>}   </a:t>
            </a:r>
          </a:p>
          <a:p>
            <a:pPr eaLnBrk="1" hangingPunct="1">
              <a:lnSpc>
                <a:spcPct val="110000"/>
              </a:lnSpc>
              <a:spcBef>
                <a:spcPct val="0"/>
              </a:spcBef>
              <a:buNone/>
            </a:pPr>
            <a:r>
              <a:rPr lang="en-US" sz="2400" b="1" dirty="0"/>
              <a:t>          </a:t>
            </a:r>
            <a:r>
              <a:rPr lang="en-US" sz="2400" b="1" i="1" dirty="0"/>
              <a:t>j</a:t>
            </a:r>
            <a:r>
              <a:rPr lang="en-US" sz="2400" b="1" dirty="0"/>
              <a:t> = </a:t>
            </a:r>
            <a:r>
              <a:rPr lang="en-US" sz="2400" b="1" i="1" dirty="0" err="1"/>
              <a:t>i</a:t>
            </a:r>
            <a:r>
              <a:rPr lang="en-US" sz="2400" b="1" dirty="0"/>
              <a:t>  // </a:t>
            </a:r>
            <a:r>
              <a:rPr lang="zh-CN" altLang="en-US" sz="2400" b="1" dirty="0" smtClean="0"/>
              <a:t>保存</a:t>
            </a:r>
            <a:r>
              <a:rPr lang="zh-CN" altLang="en-US" sz="2400" b="1" dirty="0"/>
              <a:t>上一</a:t>
            </a:r>
            <a:r>
              <a:rPr lang="zh-CN" altLang="en-US" sz="2400" b="1" dirty="0" smtClean="0"/>
              <a:t>个被添加的活动</a:t>
            </a:r>
            <a:endParaRPr lang="en-US" altLang="zh-CN" sz="2400" b="1" dirty="0" smtClean="0"/>
          </a:p>
          <a:p>
            <a:pPr eaLnBrk="1" hangingPunct="1">
              <a:lnSpc>
                <a:spcPct val="110000"/>
              </a:lnSpc>
              <a:spcBef>
                <a:spcPct val="0"/>
              </a:spcBef>
              <a:buNone/>
            </a:pPr>
            <a:r>
              <a:rPr lang="en-US" sz="2400" b="1" dirty="0" smtClean="0"/>
              <a:t>	return </a:t>
            </a:r>
            <a:r>
              <a:rPr lang="en-US" sz="2400" b="1" i="1" dirty="0" smtClean="0"/>
              <a:t>A</a:t>
            </a:r>
            <a:endParaRPr lang="en-US" sz="2400" b="1" i="1" dirty="0"/>
          </a:p>
        </p:txBody>
      </p:sp>
      <p:sp>
        <p:nvSpPr>
          <p:cNvPr id="2" name="TextBox 1"/>
          <p:cNvSpPr txBox="1"/>
          <p:nvPr/>
        </p:nvSpPr>
        <p:spPr>
          <a:xfrm>
            <a:off x="7410773" y="4427482"/>
            <a:ext cx="2800027" cy="1107996"/>
          </a:xfrm>
          <a:prstGeom prst="rect">
            <a:avLst/>
          </a:prstGeom>
          <a:noFill/>
          <a:ln>
            <a:solidFill>
              <a:schemeClr val="accent1"/>
            </a:solidFill>
          </a:ln>
        </p:spPr>
        <p:txBody>
          <a:bodyPr wrap="square" rtlCol="0">
            <a:spAutoFit/>
          </a:bodyPr>
          <a:lstStyle/>
          <a:p>
            <a:pPr eaLnBrk="0" fontAlgn="base" hangingPunct="0">
              <a:spcBef>
                <a:spcPct val="0"/>
              </a:spcBef>
              <a:spcAft>
                <a:spcPct val="0"/>
              </a:spcAft>
            </a:pPr>
            <a:r>
              <a:rPr lang="zh-CN" altLang="en-US" sz="2200" b="1" dirty="0" smtClean="0">
                <a:solidFill>
                  <a:srgbClr val="000000"/>
                </a:solidFill>
                <a:sym typeface="Symbol"/>
              </a:rPr>
              <a:t>运行时间</a:t>
            </a:r>
            <a:r>
              <a:rPr lang="en-US" sz="2200" b="1" dirty="0" smtClean="0">
                <a:solidFill>
                  <a:srgbClr val="000000"/>
                </a:solidFill>
                <a:sym typeface="Symbol"/>
              </a:rPr>
              <a:t>: </a:t>
            </a:r>
            <a:r>
              <a:rPr lang="en-US" sz="2200" b="1" dirty="0">
                <a:solidFill>
                  <a:srgbClr val="000000"/>
                </a:solidFill>
                <a:sym typeface="Symbol"/>
              </a:rPr>
              <a:t></a:t>
            </a:r>
            <a:r>
              <a:rPr lang="en-US" sz="2200" b="1" dirty="0">
                <a:solidFill>
                  <a:srgbClr val="000000"/>
                </a:solidFill>
              </a:rPr>
              <a:t>(</a:t>
            </a:r>
            <a:r>
              <a:rPr lang="en-US" sz="2200" b="1" i="1" dirty="0">
                <a:solidFill>
                  <a:srgbClr val="000000"/>
                </a:solidFill>
              </a:rPr>
              <a:t>n</a:t>
            </a:r>
            <a:r>
              <a:rPr lang="en-US" sz="2200" b="1" dirty="0">
                <a:solidFill>
                  <a:srgbClr val="000000"/>
                </a:solidFill>
              </a:rPr>
              <a:t>) </a:t>
            </a:r>
          </a:p>
          <a:p>
            <a:pPr marL="342900" indent="-342900" eaLnBrk="0" fontAlgn="base" hangingPunct="0">
              <a:spcBef>
                <a:spcPct val="0"/>
              </a:spcBef>
              <a:spcAft>
                <a:spcPct val="0"/>
              </a:spcAft>
              <a:buFont typeface="Wingdings" pitchFamily="2" charset="2"/>
              <a:buChar char="§"/>
            </a:pPr>
            <a:r>
              <a:rPr lang="zh-CN" altLang="en-US" sz="2200" b="1" dirty="0" smtClean="0">
                <a:solidFill>
                  <a:srgbClr val="000000"/>
                </a:solidFill>
                <a:sym typeface="Symbol"/>
              </a:rPr>
              <a:t>当包括分类时间时为</a:t>
            </a:r>
            <a:r>
              <a:rPr lang="en-US" sz="2200" b="1" dirty="0" smtClean="0">
                <a:solidFill>
                  <a:srgbClr val="000000"/>
                </a:solidFill>
                <a:sym typeface="Symbol"/>
              </a:rPr>
              <a:t></a:t>
            </a:r>
            <a:r>
              <a:rPr lang="en-US" sz="2200" b="1" dirty="0">
                <a:solidFill>
                  <a:srgbClr val="000000"/>
                </a:solidFill>
              </a:rPr>
              <a:t>(</a:t>
            </a:r>
            <a:r>
              <a:rPr lang="en-US" sz="2200" b="1" i="1" dirty="0">
                <a:solidFill>
                  <a:srgbClr val="000000"/>
                </a:solidFill>
              </a:rPr>
              <a:t>n</a:t>
            </a:r>
            <a:r>
              <a:rPr lang="en-US" sz="2200" b="1" dirty="0">
                <a:solidFill>
                  <a:srgbClr val="000000"/>
                </a:solidFill>
              </a:rPr>
              <a:t> log </a:t>
            </a:r>
            <a:r>
              <a:rPr lang="en-US" sz="2200" b="1" i="1" dirty="0">
                <a:solidFill>
                  <a:srgbClr val="000000"/>
                </a:solidFill>
              </a:rPr>
              <a:t>n</a:t>
            </a:r>
            <a:r>
              <a:rPr lang="en-US" sz="2200" b="1" dirty="0">
                <a:solidFill>
                  <a:srgbClr val="000000"/>
                </a:solidFill>
              </a:rPr>
              <a:t>) </a:t>
            </a:r>
          </a:p>
        </p:txBody>
      </p:sp>
    </p:spTree>
    <p:extLst>
      <p:ext uri="{BB962C8B-B14F-4D97-AF65-F5344CB8AC3E}">
        <p14:creationId xmlns:p14="http://schemas.microsoft.com/office/powerpoint/2010/main" xmlns="" val="263036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3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43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43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43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841500" y="228601"/>
            <a:ext cx="8637588" cy="1006475"/>
          </a:xfrm>
        </p:spPr>
        <p:txBody>
          <a:bodyPr/>
          <a:lstStyle/>
          <a:p>
            <a:pPr eaLnBrk="1" hangingPunct="1"/>
            <a:r>
              <a:rPr lang="zh-CN" altLang="en-US" sz="3500" b="1" dirty="0" smtClean="0">
                <a:solidFill>
                  <a:srgbClr val="0000CC"/>
                </a:solidFill>
              </a:rPr>
              <a:t>证明贪心活动选择的最优性</a:t>
            </a:r>
            <a:r>
              <a:rPr lang="en-US" sz="3500" b="1" dirty="0" smtClean="0">
                <a:solidFill>
                  <a:srgbClr val="0000CC"/>
                </a:solidFill>
              </a:rPr>
              <a:t> </a:t>
            </a:r>
            <a:r>
              <a:rPr lang="en-US" sz="3500" b="1" dirty="0">
                <a:solidFill>
                  <a:srgbClr val="0000CC"/>
                </a:solidFill>
              </a:rPr>
              <a:t>(1)</a:t>
            </a:r>
          </a:p>
        </p:txBody>
      </p:sp>
      <p:sp>
        <p:nvSpPr>
          <p:cNvPr id="20483" name="Rectangle 3"/>
          <p:cNvSpPr>
            <a:spLocks noGrp="1" noChangeArrowheads="1"/>
          </p:cNvSpPr>
          <p:nvPr>
            <p:ph type="body" idx="1"/>
          </p:nvPr>
        </p:nvSpPr>
        <p:spPr>
          <a:xfrm>
            <a:off x="1752600" y="1447800"/>
            <a:ext cx="8610600" cy="5105400"/>
          </a:xfrm>
        </p:spPr>
        <p:txBody>
          <a:bodyPr/>
          <a:lstStyle/>
          <a:p>
            <a:pPr eaLnBrk="1" hangingPunct="1">
              <a:buNone/>
            </a:pPr>
            <a:r>
              <a:rPr lang="zh-CN" altLang="en-US" sz="2400" b="1" i="1" dirty="0" smtClean="0">
                <a:solidFill>
                  <a:srgbClr val="C00000"/>
                </a:solidFill>
              </a:rPr>
              <a:t>论点</a:t>
            </a:r>
            <a:r>
              <a:rPr lang="en-US" sz="2400" b="1" dirty="0" smtClean="0"/>
              <a:t>: </a:t>
            </a:r>
            <a:r>
              <a:rPr lang="en-US" sz="2400" b="1" i="1" dirty="0" smtClean="0"/>
              <a:t>a</a:t>
            </a:r>
            <a:r>
              <a:rPr lang="en-US" sz="2400" b="1" baseline="-25000" dirty="0" smtClean="0"/>
              <a:t>1</a:t>
            </a:r>
            <a:r>
              <a:rPr lang="en-US" sz="2400" b="1" dirty="0" smtClean="0"/>
              <a:t> </a:t>
            </a:r>
            <a:r>
              <a:rPr lang="zh-CN" altLang="en-US" sz="2400" b="1" dirty="0" smtClean="0"/>
              <a:t>在所有的活动中有最早结束时间</a:t>
            </a:r>
            <a:r>
              <a:rPr lang="en-US" sz="2400" b="1" dirty="0" smtClean="0"/>
              <a:t>, </a:t>
            </a:r>
            <a:r>
              <a:rPr lang="zh-CN" altLang="en-US" sz="2400" b="1" dirty="0" smtClean="0"/>
              <a:t>则先选择</a:t>
            </a:r>
            <a:r>
              <a:rPr lang="en-US" sz="2400" b="1" dirty="0" smtClean="0"/>
              <a:t> </a:t>
            </a:r>
            <a:r>
              <a:rPr lang="en-US" sz="2400" b="1" i="1" dirty="0" smtClean="0"/>
              <a:t>a</a:t>
            </a:r>
            <a:r>
              <a:rPr lang="en-US" sz="2400" b="1" baseline="-25000" dirty="0" smtClean="0"/>
              <a:t>1</a:t>
            </a:r>
            <a:r>
              <a:rPr lang="zh-CN" altLang="en-US" sz="2400" b="1" dirty="0" smtClean="0"/>
              <a:t>是一个最佳的方案。</a:t>
            </a:r>
            <a:endParaRPr lang="en-US" sz="2400" b="1" dirty="0" smtClean="0">
              <a:cs typeface="Times New Roman" pitchFamily="18" charset="0"/>
            </a:endParaRPr>
          </a:p>
          <a:p>
            <a:pPr marL="609600" indent="-609600" eaLnBrk="1" hangingPunct="1">
              <a:buNone/>
            </a:pPr>
            <a:r>
              <a:rPr lang="zh-CN" altLang="en-US" sz="2400" b="1" i="1" dirty="0">
                <a:solidFill>
                  <a:srgbClr val="C00000"/>
                </a:solidFill>
              </a:rPr>
              <a:t>证明</a:t>
            </a:r>
            <a:r>
              <a:rPr lang="en-US" sz="2400" b="1" dirty="0" smtClean="0"/>
              <a:t>: </a:t>
            </a:r>
          </a:p>
          <a:p>
            <a:pPr marL="347472" indent="-347472" eaLnBrk="1" hangingPunct="1"/>
            <a:r>
              <a:rPr lang="en-US" altLang="zh-CN" sz="2300" b="1" dirty="0" smtClean="0"/>
              <a:t>A</a:t>
            </a:r>
            <a:r>
              <a:rPr lang="zh-CN" altLang="en-US" sz="2300" b="1" dirty="0" smtClean="0"/>
              <a:t>为最优方案。</a:t>
            </a:r>
            <a:r>
              <a:rPr lang="zh-CN" altLang="en-US" sz="2300" b="1" dirty="0"/>
              <a:t>让活动</a:t>
            </a:r>
            <a:r>
              <a:rPr lang="en-US" sz="2300" b="1" dirty="0" smtClean="0"/>
              <a:t> </a:t>
            </a:r>
            <a:r>
              <a:rPr lang="en-US" sz="2300" b="1" i="1" dirty="0"/>
              <a:t>a</a:t>
            </a:r>
            <a:r>
              <a:rPr lang="en-US" sz="2300" b="1" baseline="-25000" dirty="0"/>
              <a:t>1</a:t>
            </a:r>
            <a:r>
              <a:rPr lang="en-US" sz="2300" b="1" dirty="0"/>
              <a:t> </a:t>
            </a:r>
            <a:r>
              <a:rPr lang="zh-CN" altLang="en-US" sz="2300" b="1" dirty="0" smtClean="0"/>
              <a:t>成为贪心选择</a:t>
            </a:r>
            <a:r>
              <a:rPr lang="en-US" sz="2300" b="1" dirty="0" smtClean="0"/>
              <a:t> </a:t>
            </a:r>
            <a:r>
              <a:rPr lang="en-US" sz="2300" b="1" dirty="0"/>
              <a:t>(</a:t>
            </a:r>
            <a:r>
              <a:rPr lang="en-US" sz="2300" b="1" dirty="0" err="1" smtClean="0"/>
              <a:t>i</a:t>
            </a:r>
            <a:r>
              <a:rPr lang="zh-CN" altLang="en-US" sz="2300" b="1" dirty="0"/>
              <a:t>即</a:t>
            </a:r>
            <a:r>
              <a:rPr lang="zh-CN" altLang="en-US" sz="2300" b="1" dirty="0" smtClean="0"/>
              <a:t>为最早选择的一个</a:t>
            </a:r>
            <a:r>
              <a:rPr lang="en-US" sz="2300" b="1" dirty="0" smtClean="0"/>
              <a:t>). </a:t>
            </a:r>
            <a:r>
              <a:rPr lang="zh-CN" altLang="en-US" sz="2300" b="1" dirty="0" smtClean="0"/>
              <a:t>如果</a:t>
            </a:r>
            <a:r>
              <a:rPr lang="en-US" sz="2300" b="1" dirty="0" smtClean="0"/>
              <a:t> </a:t>
            </a:r>
            <a:r>
              <a:rPr lang="en-US" sz="2300" b="1" i="1" dirty="0"/>
              <a:t>a</a:t>
            </a:r>
            <a:r>
              <a:rPr lang="en-US" sz="2300" b="1" baseline="-25000" dirty="0"/>
              <a:t>1 </a:t>
            </a:r>
            <a:r>
              <a:rPr lang="en-US" sz="2300" b="1" dirty="0">
                <a:sym typeface="Symbol" pitchFamily="18" charset="2"/>
              </a:rPr>
              <a:t></a:t>
            </a:r>
            <a:r>
              <a:rPr lang="en-US" sz="2300" b="1" dirty="0"/>
              <a:t> </a:t>
            </a:r>
            <a:r>
              <a:rPr lang="en-US" sz="2300" b="1" i="1" dirty="0"/>
              <a:t>A</a:t>
            </a:r>
            <a:r>
              <a:rPr lang="en-US" sz="2300" b="1" dirty="0"/>
              <a:t>, </a:t>
            </a:r>
            <a:r>
              <a:rPr lang="zh-CN" altLang="en-US" sz="2300" b="1" dirty="0"/>
              <a:t>证明</a:t>
            </a:r>
            <a:r>
              <a:rPr lang="zh-CN" altLang="en-US" sz="2300" b="1" dirty="0" smtClean="0"/>
              <a:t>完成。</a:t>
            </a:r>
            <a:r>
              <a:rPr lang="en-US" sz="2300" b="1" dirty="0" smtClean="0"/>
              <a:t> </a:t>
            </a:r>
            <a:endParaRPr lang="en-US" sz="2300" b="1" dirty="0"/>
          </a:p>
          <a:p>
            <a:pPr marL="347472" indent="-347472" eaLnBrk="1" hangingPunct="1"/>
            <a:r>
              <a:rPr lang="zh-CN" altLang="en-US" sz="2300" b="1" dirty="0"/>
              <a:t>如果</a:t>
            </a:r>
            <a:r>
              <a:rPr lang="en-US" sz="2300" b="1" dirty="0" smtClean="0"/>
              <a:t> </a:t>
            </a:r>
            <a:r>
              <a:rPr lang="en-US" sz="2300" b="1" i="1" dirty="0"/>
              <a:t>a</a:t>
            </a:r>
            <a:r>
              <a:rPr lang="en-US" sz="2300" b="1" baseline="-25000" dirty="0"/>
              <a:t>1 </a:t>
            </a:r>
            <a:r>
              <a:rPr lang="en-US" sz="2300" b="1" dirty="0">
                <a:sym typeface="Symbol" pitchFamily="18" charset="2"/>
              </a:rPr>
              <a:t></a:t>
            </a:r>
            <a:r>
              <a:rPr lang="en-US" sz="2300" b="1" i="1" dirty="0"/>
              <a:t>A</a:t>
            </a:r>
            <a:r>
              <a:rPr lang="en-US" sz="2300" b="1" dirty="0"/>
              <a:t>, </a:t>
            </a:r>
            <a:r>
              <a:rPr lang="zh-CN" altLang="en-US" sz="2300" b="1" dirty="0"/>
              <a:t>我们</a:t>
            </a:r>
            <a:r>
              <a:rPr lang="zh-CN" altLang="en-US" sz="2300" b="1" dirty="0" smtClean="0"/>
              <a:t>需要证明</a:t>
            </a:r>
            <a:r>
              <a:rPr lang="en-US" sz="2300" b="1" dirty="0" smtClean="0"/>
              <a:t> </a:t>
            </a:r>
            <a:r>
              <a:rPr lang="en-US" sz="2300" b="1" i="1" dirty="0"/>
              <a:t>A</a:t>
            </a:r>
            <a:r>
              <a:rPr lang="en-US" sz="2300" b="1" dirty="0"/>
              <a:t>* = </a:t>
            </a:r>
            <a:r>
              <a:rPr lang="en-US" sz="2300" b="1" i="1" dirty="0"/>
              <a:t>A </a:t>
            </a:r>
            <a:r>
              <a:rPr lang="en-US" sz="2300" b="1" dirty="0"/>
              <a:t>– {</a:t>
            </a:r>
            <a:r>
              <a:rPr lang="en-US" sz="2300" b="1" i="1" dirty="0"/>
              <a:t>a</a:t>
            </a:r>
            <a:r>
              <a:rPr lang="en-US" sz="2300" b="1" dirty="0"/>
              <a:t>} + {</a:t>
            </a:r>
            <a:r>
              <a:rPr lang="en-US" sz="2300" b="1" i="1" dirty="0"/>
              <a:t>a</a:t>
            </a:r>
            <a:r>
              <a:rPr lang="en-US" sz="2300" b="1" baseline="-25000" dirty="0"/>
              <a:t>1</a:t>
            </a:r>
            <a:r>
              <a:rPr lang="en-US" sz="2300" b="1" dirty="0" smtClean="0"/>
              <a:t>}</a:t>
            </a:r>
            <a:r>
              <a:rPr lang="zh-CN" altLang="en-US" sz="2300" b="1" dirty="0" smtClean="0"/>
              <a:t>是另一个最优方案包括</a:t>
            </a:r>
            <a:r>
              <a:rPr lang="en-US" altLang="zh-CN" sz="2300" b="1" i="1" dirty="0"/>
              <a:t>a</a:t>
            </a:r>
            <a:r>
              <a:rPr lang="en-US" altLang="zh-CN" sz="2300" b="1" baseline="-25000" dirty="0"/>
              <a:t>1</a:t>
            </a:r>
            <a:r>
              <a:rPr lang="en-US" sz="2300" b="1" dirty="0" smtClean="0"/>
              <a:t>,</a:t>
            </a:r>
            <a:r>
              <a:rPr lang="zh-CN" altLang="en-US" sz="2300" b="1" dirty="0" smtClean="0"/>
              <a:t>而</a:t>
            </a:r>
            <a:r>
              <a:rPr lang="en-US" altLang="zh-CN" sz="2300" b="1" dirty="0" smtClean="0"/>
              <a:t>a</a:t>
            </a:r>
            <a:r>
              <a:rPr lang="zh-CN" altLang="en-US" sz="2300" b="1" dirty="0" smtClean="0"/>
              <a:t>是在</a:t>
            </a:r>
            <a:r>
              <a:rPr lang="en-US" altLang="zh-CN" sz="2300" b="1" dirty="0" smtClean="0"/>
              <a:t>A</a:t>
            </a:r>
            <a:r>
              <a:rPr lang="zh-CN" altLang="en-US" sz="2300" b="1" dirty="0" smtClean="0"/>
              <a:t>中某个有最早结束时间的活动</a:t>
            </a:r>
            <a:r>
              <a:rPr lang="en-US" sz="2300" b="1" dirty="0" smtClean="0">
                <a:solidFill>
                  <a:schemeClr val="tx2"/>
                </a:solidFill>
              </a:rPr>
              <a:t>.</a:t>
            </a:r>
            <a:endParaRPr lang="en-US" sz="2300" b="1" dirty="0">
              <a:solidFill>
                <a:schemeClr val="tx2"/>
              </a:solidFill>
            </a:endParaRPr>
          </a:p>
          <a:p>
            <a:pPr marL="347472" indent="-347472" eaLnBrk="1" hangingPunct="1"/>
            <a:r>
              <a:rPr lang="zh-CN" altLang="en-US" sz="2300" b="1" dirty="0" smtClean="0"/>
              <a:t>在算法中，活动根据结束时间进行分类</a:t>
            </a:r>
            <a:r>
              <a:rPr lang="en-US" sz="2300" b="1" dirty="0" smtClean="0"/>
              <a:t>, </a:t>
            </a:r>
            <a:r>
              <a:rPr lang="en-US" sz="2300" b="1" i="1" dirty="0"/>
              <a:t>f</a:t>
            </a:r>
            <a:r>
              <a:rPr lang="en-US" sz="2300" b="1" dirty="0"/>
              <a:t>(</a:t>
            </a:r>
            <a:r>
              <a:rPr lang="en-US" sz="2300" b="1" i="1" dirty="0"/>
              <a:t>a</a:t>
            </a:r>
            <a:r>
              <a:rPr lang="en-US" sz="2300" b="1" baseline="-25000" dirty="0"/>
              <a:t>1</a:t>
            </a:r>
            <a:r>
              <a:rPr lang="en-US" sz="2300" b="1" dirty="0"/>
              <a:t>)</a:t>
            </a:r>
            <a:r>
              <a:rPr lang="en-US" sz="2300" b="1" dirty="0">
                <a:sym typeface="Symbol" pitchFamily="18" charset="2"/>
              </a:rPr>
              <a:t>  </a:t>
            </a:r>
            <a:r>
              <a:rPr lang="en-US" sz="2300" b="1" i="1" dirty="0"/>
              <a:t>f</a:t>
            </a:r>
            <a:r>
              <a:rPr lang="en-US" sz="2300" b="1" dirty="0"/>
              <a:t>(</a:t>
            </a:r>
            <a:r>
              <a:rPr lang="en-US" sz="2300" b="1" i="1" dirty="0"/>
              <a:t>a</a:t>
            </a:r>
            <a:r>
              <a:rPr lang="en-US" sz="2300" b="1" dirty="0"/>
              <a:t>). </a:t>
            </a:r>
            <a:r>
              <a:rPr lang="zh-CN" altLang="en-US" sz="2300" b="1" dirty="0" smtClean="0"/>
              <a:t>如果</a:t>
            </a:r>
            <a:r>
              <a:rPr lang="en-US" sz="2300" b="1" i="1" dirty="0" smtClean="0"/>
              <a:t>f</a:t>
            </a:r>
            <a:r>
              <a:rPr lang="en-US" sz="2300" b="1" dirty="0" smtClean="0"/>
              <a:t>(</a:t>
            </a:r>
            <a:r>
              <a:rPr lang="en-US" sz="2300" b="1" i="1" dirty="0" smtClean="0"/>
              <a:t>a</a:t>
            </a:r>
            <a:r>
              <a:rPr lang="en-US" sz="2300" b="1" baseline="-25000" dirty="0" smtClean="0"/>
              <a:t>1</a:t>
            </a:r>
            <a:r>
              <a:rPr lang="en-US" sz="2300" b="1" dirty="0"/>
              <a:t>)</a:t>
            </a:r>
            <a:r>
              <a:rPr lang="en-US" sz="2300" b="1" dirty="0">
                <a:sym typeface="Symbol" pitchFamily="18" charset="2"/>
              </a:rPr>
              <a:t> </a:t>
            </a:r>
            <a:r>
              <a:rPr lang="en-US" sz="2300" b="1" i="1" dirty="0"/>
              <a:t>s</a:t>
            </a:r>
            <a:r>
              <a:rPr lang="en-US" sz="2300" b="1" dirty="0"/>
              <a:t>(</a:t>
            </a:r>
            <a:r>
              <a:rPr lang="en-US" sz="2300" b="1" i="1" dirty="0"/>
              <a:t>a</a:t>
            </a:r>
            <a:r>
              <a:rPr lang="en-US" sz="2300" b="1" dirty="0"/>
              <a:t>) </a:t>
            </a:r>
            <a:r>
              <a:rPr lang="zh-CN" altLang="en-US" sz="2300" b="1" dirty="0" smtClean="0"/>
              <a:t>我们可以添加</a:t>
            </a:r>
            <a:r>
              <a:rPr lang="en-US" sz="2300" b="1" i="1" dirty="0" smtClean="0"/>
              <a:t>a</a:t>
            </a:r>
            <a:r>
              <a:rPr lang="en-US" sz="2300" b="1" baseline="-25000" dirty="0" smtClean="0"/>
              <a:t>1 </a:t>
            </a:r>
            <a:r>
              <a:rPr lang="zh-CN" altLang="en-US" sz="2300" b="1" dirty="0"/>
              <a:t>到</a:t>
            </a:r>
            <a:r>
              <a:rPr lang="en-US" sz="2300" b="1" dirty="0" smtClean="0"/>
              <a:t> </a:t>
            </a:r>
            <a:r>
              <a:rPr lang="en-US" sz="2300" b="1" i="1" dirty="0"/>
              <a:t>A</a:t>
            </a:r>
            <a:r>
              <a:rPr lang="en-US" sz="2300" b="1" dirty="0"/>
              <a:t>, </a:t>
            </a:r>
            <a:r>
              <a:rPr lang="zh-CN" altLang="en-US" sz="2300" b="1" dirty="0" smtClean="0"/>
              <a:t>表明</a:t>
            </a:r>
            <a:r>
              <a:rPr lang="en-US" altLang="zh-CN" sz="2300" b="1" dirty="0" smtClean="0"/>
              <a:t>A</a:t>
            </a:r>
            <a:r>
              <a:rPr lang="zh-CN" altLang="en-US" sz="2300" b="1" dirty="0" smtClean="0"/>
              <a:t>不是最优的</a:t>
            </a:r>
            <a:r>
              <a:rPr lang="en-US" sz="2300" b="1" dirty="0" smtClean="0"/>
              <a:t>. </a:t>
            </a:r>
            <a:r>
              <a:rPr lang="zh-CN" altLang="en-US" sz="2300" b="1" dirty="0" smtClean="0"/>
              <a:t>如果</a:t>
            </a:r>
            <a:r>
              <a:rPr lang="en-US" sz="2300" b="1" dirty="0" smtClean="0"/>
              <a:t> </a:t>
            </a:r>
            <a:r>
              <a:rPr lang="en-US" sz="2300" b="1" i="1" dirty="0" smtClean="0"/>
              <a:t>s</a:t>
            </a:r>
            <a:r>
              <a:rPr lang="en-US" sz="2300" b="1" dirty="0" smtClean="0"/>
              <a:t>(</a:t>
            </a:r>
            <a:r>
              <a:rPr lang="en-US" sz="2300" b="1" i="1" dirty="0" smtClean="0"/>
              <a:t>a</a:t>
            </a:r>
            <a:r>
              <a:rPr lang="en-US" sz="2300" b="1" dirty="0" smtClean="0"/>
              <a:t>) </a:t>
            </a:r>
            <a:r>
              <a:rPr lang="en-US" sz="2300" b="1" dirty="0"/>
              <a:t>&lt; </a:t>
            </a:r>
            <a:r>
              <a:rPr lang="en-US" sz="2300" b="1" i="1" dirty="0"/>
              <a:t>f</a:t>
            </a:r>
            <a:r>
              <a:rPr lang="en-US" sz="2300" b="1" dirty="0"/>
              <a:t>(</a:t>
            </a:r>
            <a:r>
              <a:rPr lang="en-US" sz="2300" b="1" i="1" dirty="0"/>
              <a:t>a</a:t>
            </a:r>
            <a:r>
              <a:rPr lang="en-US" sz="2300" b="1" baseline="-25000" dirty="0"/>
              <a:t>1</a:t>
            </a:r>
            <a:r>
              <a:rPr lang="en-US" sz="2300" b="1" dirty="0"/>
              <a:t>), </a:t>
            </a:r>
            <a:r>
              <a:rPr lang="zh-CN" altLang="en-US" sz="2300" b="1" dirty="0" smtClean="0"/>
              <a:t>则</a:t>
            </a:r>
            <a:r>
              <a:rPr lang="en-US" sz="2300" b="1" i="1" dirty="0" smtClean="0"/>
              <a:t>a</a:t>
            </a:r>
            <a:r>
              <a:rPr lang="en-US" sz="2300" b="1" baseline="-25000" dirty="0" smtClean="0"/>
              <a:t>1</a:t>
            </a:r>
            <a:r>
              <a:rPr lang="zh-CN" altLang="en-US" sz="2300" b="1" baseline="-25000" dirty="0" smtClean="0"/>
              <a:t>和</a:t>
            </a:r>
            <a:r>
              <a:rPr lang="en-US" sz="2300" b="1" dirty="0" smtClean="0"/>
              <a:t> </a:t>
            </a:r>
            <a:r>
              <a:rPr lang="en-US" sz="2300" b="1" i="1" dirty="0" smtClean="0"/>
              <a:t>a</a:t>
            </a:r>
            <a:r>
              <a:rPr lang="zh-CN" altLang="en-US" sz="2300" b="1" i="1" dirty="0" smtClean="0"/>
              <a:t>重叠</a:t>
            </a:r>
            <a:r>
              <a:rPr lang="en-US" sz="2300" b="1" dirty="0" smtClean="0"/>
              <a:t> .   </a:t>
            </a:r>
            <a:r>
              <a:rPr lang="en-US" sz="2300" b="1" i="1" dirty="0"/>
              <a:t>f</a:t>
            </a:r>
            <a:r>
              <a:rPr lang="en-US" sz="2300" b="1" dirty="0"/>
              <a:t>(</a:t>
            </a:r>
            <a:r>
              <a:rPr lang="en-US" sz="2300" b="1" i="1" dirty="0"/>
              <a:t>a</a:t>
            </a:r>
            <a:r>
              <a:rPr lang="en-US" sz="2300" b="1" baseline="-25000" dirty="0"/>
              <a:t>1</a:t>
            </a:r>
            <a:r>
              <a:rPr lang="en-US" sz="2300" b="1" dirty="0"/>
              <a:t>)</a:t>
            </a:r>
            <a:r>
              <a:rPr lang="en-US" sz="2300" b="1" dirty="0">
                <a:sym typeface="Symbol" pitchFamily="18" charset="2"/>
              </a:rPr>
              <a:t> </a:t>
            </a:r>
            <a:r>
              <a:rPr lang="en-US" sz="2300" b="1" i="1" dirty="0"/>
              <a:t>f</a:t>
            </a:r>
            <a:r>
              <a:rPr lang="en-US" sz="2300" b="1" dirty="0"/>
              <a:t>(</a:t>
            </a:r>
            <a:r>
              <a:rPr lang="en-US" sz="2300" b="1" i="1" dirty="0"/>
              <a:t>a</a:t>
            </a:r>
            <a:r>
              <a:rPr lang="en-US" sz="2300" b="1" dirty="0"/>
              <a:t>), </a:t>
            </a:r>
            <a:r>
              <a:rPr lang="zh-CN" altLang="en-US" sz="2300" b="1" dirty="0" smtClean="0"/>
              <a:t>如果我们移除</a:t>
            </a:r>
            <a:r>
              <a:rPr lang="en-US" sz="2300" b="1" i="1" dirty="0" smtClean="0"/>
              <a:t>a</a:t>
            </a:r>
            <a:r>
              <a:rPr lang="en-US" sz="2300" b="1" dirty="0" smtClean="0"/>
              <a:t> </a:t>
            </a:r>
            <a:r>
              <a:rPr lang="zh-CN" altLang="en-US" sz="2300" b="1" dirty="0" smtClean="0"/>
              <a:t>并且添加</a:t>
            </a:r>
            <a:r>
              <a:rPr lang="en-US" sz="2300" b="1" i="1" dirty="0" smtClean="0"/>
              <a:t>a</a:t>
            </a:r>
            <a:r>
              <a:rPr lang="en-US" sz="2300" b="1" baseline="-25000" dirty="0" smtClean="0"/>
              <a:t>1</a:t>
            </a:r>
            <a:r>
              <a:rPr lang="en-US" sz="2300" b="1" dirty="0"/>
              <a:t>, </a:t>
            </a:r>
            <a:r>
              <a:rPr lang="zh-CN" altLang="en-US" sz="2300" b="1" dirty="0" smtClean="0"/>
              <a:t>我们得到另一个最优方案</a:t>
            </a:r>
            <a:r>
              <a:rPr lang="en-US" sz="2300" b="1" i="1" dirty="0" smtClean="0"/>
              <a:t>A</a:t>
            </a:r>
            <a:r>
              <a:rPr lang="en-US" sz="2300" b="1" dirty="0"/>
              <a:t>*</a:t>
            </a:r>
            <a:r>
              <a:rPr lang="en-US" sz="2300" b="1" i="1" dirty="0"/>
              <a:t> </a:t>
            </a:r>
            <a:r>
              <a:rPr lang="zh-CN" altLang="en-US" sz="2300" b="1" dirty="0" smtClean="0"/>
              <a:t>，它包括</a:t>
            </a:r>
            <a:r>
              <a:rPr lang="en-US" sz="2300" b="1" i="1" dirty="0" smtClean="0"/>
              <a:t>a</a:t>
            </a:r>
            <a:r>
              <a:rPr lang="en-US" sz="2300" b="1" baseline="-25000" dirty="0" smtClean="0"/>
              <a:t>1</a:t>
            </a:r>
            <a:r>
              <a:rPr lang="zh-CN" altLang="en-US" sz="2300" b="1" dirty="0"/>
              <a:t>，</a:t>
            </a:r>
            <a:r>
              <a:rPr lang="en-US" sz="2300" b="1" dirty="0" smtClean="0"/>
              <a:t> </a:t>
            </a:r>
            <a:r>
              <a:rPr lang="en-US" sz="2300" b="1" i="1" dirty="0"/>
              <a:t>A</a:t>
            </a:r>
            <a:r>
              <a:rPr lang="en-US" sz="2300" b="1" dirty="0"/>
              <a:t>* </a:t>
            </a:r>
            <a:r>
              <a:rPr lang="zh-CN" altLang="en-US" sz="2300" b="1" dirty="0"/>
              <a:t>是</a:t>
            </a:r>
            <a:r>
              <a:rPr lang="zh-CN" altLang="en-US" sz="2300" b="1" dirty="0" smtClean="0"/>
              <a:t>最优的</a:t>
            </a:r>
            <a:r>
              <a:rPr lang="zh-CN" altLang="en-US" sz="2300" b="1" dirty="0"/>
              <a:t>因为</a:t>
            </a:r>
            <a:r>
              <a:rPr lang="en-US" sz="2300" b="1" dirty="0" smtClean="0"/>
              <a:t> </a:t>
            </a:r>
            <a:r>
              <a:rPr lang="en-US" sz="2300" b="1" dirty="0"/>
              <a:t>|</a:t>
            </a:r>
            <a:r>
              <a:rPr lang="en-US" sz="2300" b="1" i="1" dirty="0"/>
              <a:t>A</a:t>
            </a:r>
            <a:r>
              <a:rPr lang="en-US" sz="2300" b="1" dirty="0"/>
              <a:t>*| = |</a:t>
            </a:r>
            <a:r>
              <a:rPr lang="en-US" sz="2300" b="1" i="1" dirty="0"/>
              <a:t>A</a:t>
            </a:r>
            <a:r>
              <a:rPr lang="en-US" sz="2300" b="1" dirty="0"/>
              <a:t>|.</a:t>
            </a:r>
          </a:p>
        </p:txBody>
      </p:sp>
    </p:spTree>
    <p:extLst>
      <p:ext uri="{BB962C8B-B14F-4D97-AF65-F5344CB8AC3E}">
        <p14:creationId xmlns:p14="http://schemas.microsoft.com/office/powerpoint/2010/main" xmlns="" val="632588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1905000" y="1371600"/>
            <a:ext cx="8458200" cy="5257800"/>
          </a:xfrm>
        </p:spPr>
        <p:txBody>
          <a:bodyPr/>
          <a:lstStyle/>
          <a:p>
            <a:pPr eaLnBrk="1" hangingPunct="1">
              <a:buNone/>
            </a:pPr>
            <a:r>
              <a:rPr lang="zh-CN" altLang="en-US" sz="2400" b="1" i="1" dirty="0" smtClean="0">
                <a:solidFill>
                  <a:srgbClr val="C00000"/>
                </a:solidFill>
                <a:cs typeface="Times New Roman" pitchFamily="18" charset="0"/>
              </a:rPr>
              <a:t>法则</a:t>
            </a:r>
            <a:r>
              <a:rPr lang="en-US" sz="2400" b="1" dirty="0" smtClean="0">
                <a:cs typeface="Times New Roman" pitchFamily="18" charset="0"/>
              </a:rPr>
              <a:t>: </a:t>
            </a:r>
            <a:r>
              <a:rPr lang="zh-CN" altLang="en-US" sz="2400" b="1" dirty="0" smtClean="0"/>
              <a:t>贪心活动选择是最优的</a:t>
            </a:r>
            <a:r>
              <a:rPr lang="en-US" sz="2400" b="1" dirty="0" smtClean="0"/>
              <a:t>, </a:t>
            </a:r>
            <a:r>
              <a:rPr lang="zh-CN" altLang="en-US" sz="2400" b="1" dirty="0"/>
              <a:t>也就是说</a:t>
            </a:r>
            <a:r>
              <a:rPr lang="en-US" sz="2400" b="1" dirty="0" smtClean="0"/>
              <a:t>, </a:t>
            </a:r>
            <a:r>
              <a:rPr lang="zh-CN" altLang="en-US" sz="2400" b="1" dirty="0" smtClean="0"/>
              <a:t>对于每一个活动选择问题都能得到一个最优解决方案。</a:t>
            </a:r>
            <a:endParaRPr lang="en-US" sz="2400" b="1" dirty="0"/>
          </a:p>
          <a:p>
            <a:pPr eaLnBrk="1" hangingPunct="1">
              <a:spcBef>
                <a:spcPts val="600"/>
              </a:spcBef>
              <a:buNone/>
            </a:pPr>
            <a:r>
              <a:rPr lang="zh-CN" altLang="en-US" sz="2400" b="1" i="1" dirty="0">
                <a:solidFill>
                  <a:srgbClr val="C00000"/>
                </a:solidFill>
              </a:rPr>
              <a:t>证明</a:t>
            </a:r>
            <a:r>
              <a:rPr lang="en-US" sz="2400" b="1" dirty="0" smtClean="0"/>
              <a:t> </a:t>
            </a:r>
            <a:r>
              <a:rPr lang="en-US" sz="2400" b="1" dirty="0"/>
              <a:t>:</a:t>
            </a:r>
          </a:p>
          <a:p>
            <a:pPr eaLnBrk="1" hangingPunct="1">
              <a:spcBef>
                <a:spcPts val="600"/>
              </a:spcBef>
            </a:pPr>
            <a:r>
              <a:rPr lang="zh-CN" altLang="en-US" sz="2400" b="1" dirty="0" smtClean="0"/>
              <a:t>让算法选择活动</a:t>
            </a:r>
            <a:r>
              <a:rPr lang="en-US" sz="2400" b="1" dirty="0" smtClean="0"/>
              <a:t> </a:t>
            </a:r>
            <a:r>
              <a:rPr lang="en-US" sz="2400" b="1" i="1" dirty="0"/>
              <a:t>a</a:t>
            </a:r>
            <a:r>
              <a:rPr lang="en-US" sz="2400" b="1" baseline="-25000" dirty="0"/>
              <a:t>1</a:t>
            </a:r>
            <a:r>
              <a:rPr lang="en-US" sz="2400" b="1" dirty="0"/>
              <a:t> </a:t>
            </a:r>
            <a:r>
              <a:rPr lang="zh-CN" altLang="en-US" sz="2400" b="1" dirty="0" smtClean="0"/>
              <a:t>。</a:t>
            </a:r>
            <a:endParaRPr lang="en-US" sz="2400" b="1" dirty="0"/>
          </a:p>
          <a:p>
            <a:pPr eaLnBrk="1" hangingPunct="1">
              <a:spcBef>
                <a:spcPts val="600"/>
              </a:spcBef>
            </a:pPr>
            <a:r>
              <a:rPr lang="en-US" sz="2400" b="1" dirty="0" smtClean="0"/>
              <a:t> </a:t>
            </a:r>
            <a:r>
              <a:rPr lang="en-US" sz="2400" b="1" i="1" dirty="0"/>
              <a:t>S</a:t>
            </a:r>
            <a:r>
              <a:rPr lang="en-US" sz="2400" b="1" dirty="0"/>
              <a:t>* </a:t>
            </a:r>
            <a:r>
              <a:rPr lang="zh-CN" altLang="en-US" sz="2400" b="1" dirty="0" smtClean="0"/>
              <a:t>为活动的子集且不与</a:t>
            </a:r>
            <a:r>
              <a:rPr lang="en-US" altLang="zh-CN" sz="2400" b="1" i="1" dirty="0" smtClean="0"/>
              <a:t>a</a:t>
            </a:r>
            <a:r>
              <a:rPr lang="en-US" altLang="zh-CN" sz="2400" b="1" baseline="-25000" dirty="0" smtClean="0"/>
              <a:t>1</a:t>
            </a:r>
            <a:r>
              <a:rPr lang="zh-CN" altLang="en-US" sz="2400" b="1" dirty="0" smtClean="0"/>
              <a:t>重叠。</a:t>
            </a:r>
            <a:endParaRPr lang="en-US" sz="2400" b="1" dirty="0"/>
          </a:p>
          <a:p>
            <a:pPr eaLnBrk="1" hangingPunct="1">
              <a:spcBef>
                <a:spcPts val="600"/>
              </a:spcBef>
              <a:buNone/>
            </a:pPr>
            <a:r>
              <a:rPr lang="en-US" sz="2400" b="1" i="1" dirty="0"/>
              <a:t>                      S</a:t>
            </a:r>
            <a:r>
              <a:rPr lang="en-US" sz="2400" b="1" dirty="0"/>
              <a:t>* = {</a:t>
            </a:r>
            <a:r>
              <a:rPr lang="en-US" sz="2400" b="1" i="1" dirty="0" err="1"/>
              <a:t>a</a:t>
            </a:r>
            <a:r>
              <a:rPr lang="en-US" sz="2400" b="1" i="1" baseline="-25000" dirty="0" err="1"/>
              <a:t>i</a:t>
            </a:r>
            <a:r>
              <a:rPr lang="en-US" sz="2400" b="1" dirty="0"/>
              <a:t> | </a:t>
            </a:r>
            <a:r>
              <a:rPr lang="en-US" sz="2400" b="1" i="1" dirty="0" err="1"/>
              <a:t>i</a:t>
            </a:r>
            <a:r>
              <a:rPr lang="en-US" sz="2400" b="1" dirty="0"/>
              <a:t> = 2, …, </a:t>
            </a:r>
            <a:r>
              <a:rPr lang="en-US" sz="2400" b="1" i="1" dirty="0"/>
              <a:t>n</a:t>
            </a:r>
            <a:r>
              <a:rPr lang="en-US" sz="2400" b="1" dirty="0"/>
              <a:t> </a:t>
            </a:r>
            <a:r>
              <a:rPr lang="zh-CN" altLang="en-US" sz="2400" b="1" dirty="0" smtClean="0"/>
              <a:t>，</a:t>
            </a:r>
            <a:r>
              <a:rPr lang="en-US" sz="2400" b="1" i="1" dirty="0" err="1" smtClean="0"/>
              <a:t>s</a:t>
            </a:r>
            <a:r>
              <a:rPr lang="en-US" sz="2400" b="1" i="1" baseline="-25000" dirty="0" err="1" smtClean="0"/>
              <a:t>i</a:t>
            </a:r>
            <a:r>
              <a:rPr lang="en-US" sz="2400" b="1" i="1" baseline="-25000" dirty="0" smtClean="0"/>
              <a:t> </a:t>
            </a:r>
            <a:r>
              <a:rPr lang="en-US" sz="2400" b="1" dirty="0">
                <a:sym typeface="Symbol" pitchFamily="18" charset="2"/>
              </a:rPr>
              <a:t> </a:t>
            </a:r>
            <a:r>
              <a:rPr lang="en-US" sz="2400" b="1" i="1" dirty="0"/>
              <a:t>f</a:t>
            </a:r>
            <a:r>
              <a:rPr lang="en-US" sz="2400" b="1" dirty="0"/>
              <a:t>(</a:t>
            </a:r>
            <a:r>
              <a:rPr lang="en-US" sz="2400" b="1" i="1" dirty="0"/>
              <a:t>a</a:t>
            </a:r>
            <a:r>
              <a:rPr lang="en-US" sz="2400" b="1" baseline="-25000" dirty="0"/>
              <a:t>1</a:t>
            </a:r>
            <a:r>
              <a:rPr lang="en-US" sz="2400" b="1" dirty="0"/>
              <a:t>)}. </a:t>
            </a:r>
          </a:p>
          <a:p>
            <a:pPr eaLnBrk="1" hangingPunct="1">
              <a:spcBef>
                <a:spcPts val="600"/>
              </a:spcBef>
            </a:pPr>
            <a:r>
              <a:rPr lang="zh-CN" altLang="en-US" sz="2400" b="1" i="1" dirty="0" smtClean="0"/>
              <a:t>让</a:t>
            </a:r>
            <a:r>
              <a:rPr lang="en-US" altLang="zh-CN" sz="2400" b="1" i="1" dirty="0" smtClean="0"/>
              <a:t>B</a:t>
            </a:r>
            <a:r>
              <a:rPr lang="zh-CN" altLang="en-US" sz="2400" b="1" i="1" dirty="0" smtClean="0"/>
              <a:t>为</a:t>
            </a:r>
            <a:r>
              <a:rPr lang="en-US" sz="2400" b="1" i="1" dirty="0" smtClean="0"/>
              <a:t>S</a:t>
            </a:r>
            <a:r>
              <a:rPr lang="en-US" sz="2400" b="1" dirty="0" smtClean="0"/>
              <a:t>*</a:t>
            </a:r>
            <a:r>
              <a:rPr lang="zh-CN" altLang="en-US" sz="2400" b="1" dirty="0" smtClean="0"/>
              <a:t>的一个</a:t>
            </a:r>
            <a:r>
              <a:rPr lang="zh-CN" altLang="en-US" sz="2400" b="1" dirty="0" smtClean="0">
                <a:solidFill>
                  <a:srgbClr val="FF0000"/>
                </a:solidFill>
              </a:rPr>
              <a:t>最优</a:t>
            </a:r>
            <a:r>
              <a:rPr lang="zh-CN" altLang="en-US" sz="2400" b="1" dirty="0" smtClean="0"/>
              <a:t>解决方案</a:t>
            </a:r>
            <a:r>
              <a:rPr lang="en-US" sz="2400" b="1" dirty="0" smtClean="0"/>
              <a:t>. </a:t>
            </a:r>
            <a:endParaRPr lang="en-US" sz="2400" b="1" dirty="0"/>
          </a:p>
          <a:p>
            <a:pPr eaLnBrk="1" hangingPunct="1">
              <a:spcBef>
                <a:spcPts val="600"/>
              </a:spcBef>
            </a:pPr>
            <a:r>
              <a:rPr lang="zh-CN" altLang="en-US" sz="2400" b="1" i="1" dirty="0" smtClean="0"/>
              <a:t>根据</a:t>
            </a:r>
            <a:r>
              <a:rPr lang="en-US" sz="2400" b="1" i="1" dirty="0" smtClean="0"/>
              <a:t>S</a:t>
            </a:r>
            <a:r>
              <a:rPr lang="en-US" sz="2400" b="1" dirty="0" smtClean="0"/>
              <a:t>*</a:t>
            </a:r>
            <a:r>
              <a:rPr lang="zh-CN" altLang="en-US" sz="2400" b="1" dirty="0" smtClean="0"/>
              <a:t>的定义</a:t>
            </a:r>
            <a:r>
              <a:rPr lang="en-US" sz="2400" b="1" dirty="0" smtClean="0"/>
              <a:t>, </a:t>
            </a:r>
            <a:r>
              <a:rPr lang="en-US" sz="2400" b="1" i="1" dirty="0"/>
              <a:t>A</a:t>
            </a:r>
            <a:r>
              <a:rPr lang="en-US" sz="2400" b="1" dirty="0"/>
              <a:t>* = {</a:t>
            </a:r>
            <a:r>
              <a:rPr lang="en-US" sz="2400" b="1" i="1" dirty="0"/>
              <a:t>a</a:t>
            </a:r>
            <a:r>
              <a:rPr lang="en-US" sz="2400" b="1" baseline="-25000" dirty="0"/>
              <a:t>1</a:t>
            </a:r>
            <a:r>
              <a:rPr lang="en-US" sz="2400" b="1" dirty="0"/>
              <a:t>} </a:t>
            </a:r>
            <a:r>
              <a:rPr lang="en-US" sz="2400" b="1" dirty="0">
                <a:sym typeface="Symbol"/>
              </a:rPr>
              <a:t> </a:t>
            </a:r>
            <a:r>
              <a:rPr lang="en-US" sz="2400" b="1" i="1" dirty="0"/>
              <a:t>B</a:t>
            </a:r>
            <a:r>
              <a:rPr lang="en-US" sz="2400" b="1" dirty="0"/>
              <a:t> </a:t>
            </a:r>
            <a:r>
              <a:rPr lang="zh-CN" altLang="en-US" sz="2400" b="1" dirty="0"/>
              <a:t>是</a:t>
            </a:r>
            <a:r>
              <a:rPr lang="zh-CN" altLang="en-US" sz="2400" b="1" dirty="0" smtClean="0"/>
              <a:t>兼容的</a:t>
            </a:r>
            <a:r>
              <a:rPr lang="en-US" sz="2400" b="1" dirty="0" smtClean="0"/>
              <a:t>, </a:t>
            </a:r>
            <a:r>
              <a:rPr lang="zh-CN" altLang="en-US" sz="2400" b="1" dirty="0" smtClean="0"/>
              <a:t>而且是原始问题的一个解决方案</a:t>
            </a:r>
            <a:r>
              <a:rPr lang="en-US" sz="2400" b="1" dirty="0" smtClean="0"/>
              <a:t>. </a:t>
            </a:r>
            <a:endParaRPr lang="en-US" sz="2400" b="1" dirty="0"/>
          </a:p>
        </p:txBody>
      </p:sp>
      <p:sp>
        <p:nvSpPr>
          <p:cNvPr id="5" name="Rectangle 2"/>
          <p:cNvSpPr>
            <a:spLocks noGrp="1" noChangeArrowheads="1"/>
          </p:cNvSpPr>
          <p:nvPr>
            <p:ph type="title"/>
          </p:nvPr>
        </p:nvSpPr>
        <p:spPr>
          <a:xfrm>
            <a:off x="1841500" y="304801"/>
            <a:ext cx="8637588" cy="930275"/>
          </a:xfrm>
        </p:spPr>
        <p:txBody>
          <a:bodyPr/>
          <a:lstStyle/>
          <a:p>
            <a:pPr eaLnBrk="1" hangingPunct="1"/>
            <a:r>
              <a:rPr lang="zh-CN" altLang="en-US" sz="3500" b="1" dirty="0">
                <a:solidFill>
                  <a:srgbClr val="0000CC"/>
                </a:solidFill>
              </a:rPr>
              <a:t>证明贪心活动选择的最优性</a:t>
            </a:r>
            <a:r>
              <a:rPr lang="en-US" sz="3500" b="1" dirty="0" smtClean="0">
                <a:solidFill>
                  <a:srgbClr val="0000CC"/>
                </a:solidFill>
              </a:rPr>
              <a:t>(</a:t>
            </a:r>
            <a:r>
              <a:rPr lang="en-US" sz="3500" b="1" dirty="0">
                <a:solidFill>
                  <a:srgbClr val="0000CC"/>
                </a:solidFill>
              </a:rPr>
              <a:t>2)</a:t>
            </a:r>
          </a:p>
        </p:txBody>
      </p:sp>
    </p:spTree>
    <p:extLst>
      <p:ext uri="{BB962C8B-B14F-4D97-AF65-F5344CB8AC3E}">
        <p14:creationId xmlns:p14="http://schemas.microsoft.com/office/powerpoint/2010/main" xmlns="" val="72247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1752600" y="1524000"/>
            <a:ext cx="8686800" cy="4800600"/>
          </a:xfrm>
        </p:spPr>
        <p:txBody>
          <a:bodyPr/>
          <a:lstStyle/>
          <a:p>
            <a:pPr eaLnBrk="1" hangingPunct="1">
              <a:buFont typeface="Wingdings" pitchFamily="2" charset="2"/>
              <a:buNone/>
            </a:pPr>
            <a:r>
              <a:rPr lang="zh-CN" altLang="en-US" sz="2400" b="1" dirty="0" smtClean="0"/>
              <a:t>证明法则</a:t>
            </a:r>
            <a:r>
              <a:rPr lang="en-US" sz="2400" b="1" dirty="0" smtClean="0"/>
              <a:t>(</a:t>
            </a:r>
            <a:r>
              <a:rPr lang="zh-CN" altLang="en-US" sz="2400" b="1" dirty="0" smtClean="0"/>
              <a:t>续</a:t>
            </a:r>
            <a:r>
              <a:rPr lang="en-US" sz="2400" b="1" dirty="0" smtClean="0"/>
              <a:t>):</a:t>
            </a:r>
            <a:endParaRPr lang="en-US" sz="2400" b="1" dirty="0"/>
          </a:p>
          <a:p>
            <a:pPr eaLnBrk="1" hangingPunct="1">
              <a:spcBef>
                <a:spcPts val="600"/>
              </a:spcBef>
            </a:pPr>
            <a:r>
              <a:rPr lang="zh-CN" altLang="en-US" sz="2400" b="1" dirty="0" smtClean="0"/>
              <a:t>我们可以得出</a:t>
            </a:r>
            <a:r>
              <a:rPr lang="en-US" altLang="zh-CN" sz="2400" b="1" i="1" dirty="0"/>
              <a:t>A</a:t>
            </a:r>
            <a:r>
              <a:rPr lang="en-US" altLang="zh-CN" sz="2400" b="1" dirty="0" smtClean="0"/>
              <a:t>*</a:t>
            </a:r>
            <a:r>
              <a:rPr lang="zh-CN" altLang="en-US" sz="2400" b="1" dirty="0" smtClean="0"/>
              <a:t>是一个最优解决方案是矛盾的</a:t>
            </a:r>
            <a:r>
              <a:rPr lang="en-US" sz="2400" b="1" dirty="0" smtClean="0"/>
              <a:t>.</a:t>
            </a:r>
            <a:endParaRPr lang="en-US" sz="2400" b="1" dirty="0"/>
          </a:p>
          <a:p>
            <a:pPr eaLnBrk="1" hangingPunct="1">
              <a:spcBef>
                <a:spcPts val="600"/>
              </a:spcBef>
            </a:pPr>
            <a:r>
              <a:rPr lang="zh-CN" altLang="en-US" sz="2400" b="1" dirty="0"/>
              <a:t>假设</a:t>
            </a:r>
            <a:r>
              <a:rPr lang="en-US" sz="2400" b="1" dirty="0" smtClean="0"/>
              <a:t> </a:t>
            </a:r>
            <a:r>
              <a:rPr lang="en-US" sz="2400" b="1" i="1" dirty="0"/>
              <a:t>A</a:t>
            </a:r>
            <a:r>
              <a:rPr lang="en-US" sz="2400" b="1" dirty="0"/>
              <a:t>* </a:t>
            </a:r>
            <a:r>
              <a:rPr lang="zh-CN" altLang="en-US" sz="2400" b="1" dirty="0" smtClean="0"/>
              <a:t>不是原始问题的最优方案。</a:t>
            </a:r>
            <a:r>
              <a:rPr lang="en-US" sz="2400" b="1" dirty="0" smtClean="0"/>
              <a:t> </a:t>
            </a:r>
            <a:endParaRPr lang="en-US" sz="2400" b="1" dirty="0"/>
          </a:p>
          <a:p>
            <a:pPr eaLnBrk="1" hangingPunct="1">
              <a:spcBef>
                <a:spcPts val="600"/>
              </a:spcBef>
            </a:pPr>
            <a:r>
              <a:rPr lang="zh-CN" altLang="en-US" sz="2400" b="1" dirty="0" smtClean="0"/>
              <a:t>让</a:t>
            </a:r>
            <a:r>
              <a:rPr lang="en-US" altLang="zh-CN" sz="2400" b="1" dirty="0" smtClean="0"/>
              <a:t>A</a:t>
            </a:r>
            <a:r>
              <a:rPr lang="zh-CN" altLang="en-US" sz="2400" b="1" dirty="0" smtClean="0"/>
              <a:t>是一个包含</a:t>
            </a:r>
            <a:r>
              <a:rPr lang="en-US" altLang="zh-CN" sz="2400" b="1" i="1" dirty="0" smtClean="0"/>
              <a:t>a</a:t>
            </a:r>
            <a:r>
              <a:rPr lang="en-US" altLang="zh-CN" sz="2400" b="1" baseline="-25000" dirty="0" smtClean="0"/>
              <a:t>1</a:t>
            </a:r>
            <a:r>
              <a:rPr lang="zh-CN" altLang="en-US" sz="2400" b="1" dirty="0" smtClean="0"/>
              <a:t>的最优解决方案。</a:t>
            </a:r>
            <a:endParaRPr lang="en-US" sz="2400" b="1" dirty="0" smtClean="0"/>
          </a:p>
          <a:p>
            <a:pPr eaLnBrk="1" hangingPunct="1">
              <a:spcBef>
                <a:spcPts val="600"/>
              </a:spcBef>
              <a:buNone/>
            </a:pPr>
            <a:r>
              <a:rPr lang="en-US" sz="2400" b="1" dirty="0"/>
              <a:t>	</a:t>
            </a:r>
            <a:r>
              <a:rPr lang="zh-CN" altLang="en-US" sz="2400" b="1" dirty="0"/>
              <a:t>因此</a:t>
            </a:r>
            <a:r>
              <a:rPr lang="en-US" sz="2400" b="1" dirty="0" smtClean="0"/>
              <a:t>|</a:t>
            </a:r>
            <a:r>
              <a:rPr lang="en-US" sz="2400" b="1" i="1" dirty="0" smtClean="0"/>
              <a:t>A</a:t>
            </a:r>
            <a:r>
              <a:rPr lang="en-US" sz="2400" b="1" dirty="0"/>
              <a:t>*| &lt; |</a:t>
            </a:r>
            <a:r>
              <a:rPr lang="en-US" sz="2400" b="1" i="1" dirty="0"/>
              <a:t>A</a:t>
            </a:r>
            <a:r>
              <a:rPr lang="en-US" sz="2400" b="1" dirty="0"/>
              <a:t>|, </a:t>
            </a:r>
            <a:r>
              <a:rPr lang="en-US" sz="2400" b="1" dirty="0" smtClean="0"/>
              <a:t> </a:t>
            </a:r>
            <a:r>
              <a:rPr lang="en-US" sz="2400" b="1" dirty="0"/>
              <a:t>|</a:t>
            </a:r>
            <a:r>
              <a:rPr lang="en-US" sz="2400" b="1" i="1" dirty="0"/>
              <a:t>A </a:t>
            </a:r>
            <a:r>
              <a:rPr lang="en-US" sz="2400" b="1" dirty="0"/>
              <a:t>– {</a:t>
            </a:r>
            <a:r>
              <a:rPr lang="en-US" sz="2400" b="1" i="1" dirty="0"/>
              <a:t>a</a:t>
            </a:r>
            <a:r>
              <a:rPr lang="en-US" sz="2400" b="1" baseline="-25000" dirty="0"/>
              <a:t>1</a:t>
            </a:r>
            <a:r>
              <a:rPr lang="en-US" sz="2400" b="1" dirty="0"/>
              <a:t>}| &gt; |</a:t>
            </a:r>
            <a:r>
              <a:rPr lang="en-US" sz="2400" b="1" i="1" dirty="0"/>
              <a:t>A</a:t>
            </a:r>
            <a:r>
              <a:rPr lang="en-US" sz="2400" b="1" dirty="0"/>
              <a:t>* – {</a:t>
            </a:r>
            <a:r>
              <a:rPr lang="en-US" sz="2400" b="1" i="1" dirty="0"/>
              <a:t>a</a:t>
            </a:r>
            <a:r>
              <a:rPr lang="en-US" sz="2400" b="1" baseline="-25000" dirty="0"/>
              <a:t>1</a:t>
            </a:r>
            <a:r>
              <a:rPr lang="en-US" sz="2400" b="1" dirty="0"/>
              <a:t>}| = |</a:t>
            </a:r>
            <a:r>
              <a:rPr lang="en-US" sz="2400" b="1" i="1" dirty="0"/>
              <a:t>B</a:t>
            </a:r>
            <a:r>
              <a:rPr lang="en-US" sz="2400" b="1" dirty="0"/>
              <a:t>|. </a:t>
            </a:r>
          </a:p>
          <a:p>
            <a:pPr eaLnBrk="1" hangingPunct="1">
              <a:spcBef>
                <a:spcPts val="600"/>
              </a:spcBef>
            </a:pPr>
            <a:r>
              <a:rPr lang="zh-CN" altLang="en-US" sz="2400" b="1" dirty="0"/>
              <a:t>但是</a:t>
            </a:r>
            <a:r>
              <a:rPr lang="en-US" sz="2400" b="1" dirty="0" smtClean="0"/>
              <a:t> </a:t>
            </a:r>
            <a:r>
              <a:rPr lang="en-US" sz="2400" b="1" i="1" dirty="0"/>
              <a:t>A </a:t>
            </a:r>
            <a:r>
              <a:rPr lang="en-US" sz="2400" b="1" dirty="0"/>
              <a:t>– {</a:t>
            </a:r>
            <a:r>
              <a:rPr lang="en-US" sz="2400" b="1" i="1" dirty="0"/>
              <a:t>a</a:t>
            </a:r>
            <a:r>
              <a:rPr lang="en-US" sz="2400" b="1" baseline="-25000" dirty="0"/>
              <a:t>1</a:t>
            </a:r>
            <a:r>
              <a:rPr lang="en-US" sz="2400" b="1" dirty="0"/>
              <a:t>} </a:t>
            </a:r>
            <a:r>
              <a:rPr lang="zh-CN" altLang="en-US" sz="2400" b="1" dirty="0" smtClean="0"/>
              <a:t>也是</a:t>
            </a:r>
            <a:r>
              <a:rPr lang="en-US" sz="2400" b="1" dirty="0" smtClean="0"/>
              <a:t> </a:t>
            </a:r>
            <a:r>
              <a:rPr lang="en-US" sz="2400" b="1" i="1" dirty="0"/>
              <a:t>S</a:t>
            </a:r>
            <a:r>
              <a:rPr lang="en-US" sz="2400" b="1" dirty="0" smtClean="0"/>
              <a:t>*</a:t>
            </a:r>
            <a:r>
              <a:rPr lang="zh-CN" altLang="en-US" sz="2400" b="1" dirty="0" smtClean="0"/>
              <a:t>这个问题的一个方案</a:t>
            </a:r>
            <a:r>
              <a:rPr lang="en-US" sz="2400" b="1" dirty="0" smtClean="0"/>
              <a:t>,</a:t>
            </a:r>
            <a:r>
              <a:rPr lang="zh-CN" altLang="en-US" sz="2400" b="1" dirty="0" smtClean="0"/>
              <a:t>和</a:t>
            </a:r>
            <a:r>
              <a:rPr lang="en-US" altLang="zh-CN" sz="2400" b="1" dirty="0" smtClean="0"/>
              <a:t>B</a:t>
            </a:r>
            <a:r>
              <a:rPr lang="zh-CN" altLang="en-US" sz="2400" b="1" dirty="0" smtClean="0"/>
              <a:t>是</a:t>
            </a:r>
            <a:r>
              <a:rPr lang="en-US" altLang="zh-CN" sz="2400" b="1" i="1" dirty="0"/>
              <a:t>S</a:t>
            </a:r>
            <a:r>
              <a:rPr lang="en-US" altLang="zh-CN" sz="2400" b="1" dirty="0" smtClean="0"/>
              <a:t>*</a:t>
            </a:r>
            <a:r>
              <a:rPr lang="zh-CN" altLang="en-US" sz="2400" b="1" dirty="0" smtClean="0"/>
              <a:t>一个最优方案的假设相矛盾。</a:t>
            </a:r>
            <a:endParaRPr lang="en-US" sz="2400" b="1" dirty="0"/>
          </a:p>
          <a:p>
            <a:pPr eaLnBrk="1" hangingPunct="1">
              <a:spcBef>
                <a:spcPts val="600"/>
              </a:spcBef>
            </a:pPr>
            <a:r>
              <a:rPr lang="zh-CN" altLang="en-US" sz="2400" b="1" dirty="0" smtClean="0"/>
              <a:t>这就表明</a:t>
            </a:r>
            <a:r>
              <a:rPr lang="en-US" sz="2400" b="1" i="1" dirty="0" smtClean="0"/>
              <a:t>A</a:t>
            </a:r>
            <a:r>
              <a:rPr lang="en-US" sz="2400" b="1" dirty="0"/>
              <a:t>* </a:t>
            </a:r>
            <a:r>
              <a:rPr lang="zh-CN" altLang="en-US" sz="2400" b="1" dirty="0"/>
              <a:t>必须</a:t>
            </a:r>
            <a:r>
              <a:rPr lang="zh-CN" altLang="en-US" sz="2400" b="1" dirty="0" smtClean="0"/>
              <a:t>是原始问题的一个最优方案</a:t>
            </a:r>
            <a:r>
              <a:rPr lang="en-US" sz="2400" b="1" dirty="0" smtClean="0"/>
              <a:t>. </a:t>
            </a:r>
            <a:endParaRPr lang="en-US" sz="2400" b="1" dirty="0"/>
          </a:p>
        </p:txBody>
      </p:sp>
      <p:sp>
        <p:nvSpPr>
          <p:cNvPr id="5" name="Rectangle 2"/>
          <p:cNvSpPr>
            <a:spLocks noGrp="1" noChangeArrowheads="1"/>
          </p:cNvSpPr>
          <p:nvPr>
            <p:ph type="title"/>
          </p:nvPr>
        </p:nvSpPr>
        <p:spPr>
          <a:xfrm>
            <a:off x="1841500" y="304801"/>
            <a:ext cx="8637588" cy="930275"/>
          </a:xfrm>
        </p:spPr>
        <p:txBody>
          <a:bodyPr/>
          <a:lstStyle/>
          <a:p>
            <a:pPr eaLnBrk="1" hangingPunct="1"/>
            <a:r>
              <a:rPr lang="zh-CN" altLang="en-US" sz="3500" b="1" dirty="0">
                <a:solidFill>
                  <a:srgbClr val="0000CC"/>
                </a:solidFill>
              </a:rPr>
              <a:t>证明贪心活动选择的最优性</a:t>
            </a:r>
            <a:r>
              <a:rPr lang="en-US" sz="3500" b="1" dirty="0" smtClean="0">
                <a:solidFill>
                  <a:srgbClr val="0000CC"/>
                </a:solidFill>
              </a:rPr>
              <a:t>(</a:t>
            </a:r>
            <a:r>
              <a:rPr lang="en-US" sz="3500" b="1" dirty="0">
                <a:solidFill>
                  <a:srgbClr val="0000CC"/>
                </a:solidFill>
              </a:rPr>
              <a:t>3)</a:t>
            </a:r>
          </a:p>
        </p:txBody>
      </p:sp>
    </p:spTree>
    <p:extLst>
      <p:ext uri="{BB962C8B-B14F-4D97-AF65-F5344CB8AC3E}">
        <p14:creationId xmlns:p14="http://schemas.microsoft.com/office/powerpoint/2010/main" xmlns="" val="3049852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5938" name="Rectangle 2"/>
          <p:cNvSpPr>
            <a:spLocks noGrp="1" noChangeArrowheads="1"/>
          </p:cNvSpPr>
          <p:nvPr>
            <p:ph type="title"/>
          </p:nvPr>
        </p:nvSpPr>
        <p:spPr>
          <a:xfrm>
            <a:off x="1981200" y="304800"/>
            <a:ext cx="8305800" cy="914400"/>
          </a:xfrm>
        </p:spPr>
        <p:txBody>
          <a:bodyPr/>
          <a:lstStyle/>
          <a:p>
            <a:r>
              <a:rPr lang="zh-CN" altLang="en-US" sz="3600" b="1" dirty="0" smtClean="0">
                <a:solidFill>
                  <a:srgbClr val="0000CC"/>
                </a:solidFill>
              </a:rPr>
              <a:t>活动选择</a:t>
            </a:r>
            <a:r>
              <a:rPr lang="en-US" sz="3600" b="1" dirty="0" smtClean="0">
                <a:solidFill>
                  <a:srgbClr val="0000CC"/>
                </a:solidFill>
              </a:rPr>
              <a:t>: </a:t>
            </a:r>
            <a:r>
              <a:rPr lang="zh-CN" altLang="en-US" sz="3600" b="1" dirty="0" smtClean="0">
                <a:solidFill>
                  <a:srgbClr val="0000CC"/>
                </a:solidFill>
              </a:rPr>
              <a:t>最优子结构</a:t>
            </a:r>
            <a:endParaRPr lang="en-US" sz="3600" b="1" dirty="0">
              <a:solidFill>
                <a:srgbClr val="0000CC"/>
              </a:solidFill>
            </a:endParaRPr>
          </a:p>
        </p:txBody>
      </p:sp>
      <p:sp>
        <p:nvSpPr>
          <p:cNvPr id="1575939" name="Rectangle 3"/>
          <p:cNvSpPr>
            <a:spLocks noGrp="1" noChangeArrowheads="1"/>
          </p:cNvSpPr>
          <p:nvPr>
            <p:ph type="body" idx="1"/>
          </p:nvPr>
        </p:nvSpPr>
        <p:spPr>
          <a:xfrm>
            <a:off x="1981200" y="1524000"/>
            <a:ext cx="8305800" cy="4572000"/>
          </a:xfrm>
        </p:spPr>
        <p:txBody>
          <a:bodyPr/>
          <a:lstStyle/>
          <a:p>
            <a:r>
              <a:rPr lang="zh-CN" altLang="en-US" sz="2400" b="1" i="1" dirty="0" smtClean="0"/>
              <a:t>假设</a:t>
            </a:r>
            <a:r>
              <a:rPr lang="en-US" sz="2400" b="1" i="1" dirty="0" smtClean="0"/>
              <a:t>a</a:t>
            </a:r>
            <a:r>
              <a:rPr lang="en-US" sz="2400" b="1" baseline="-25000" dirty="0" smtClean="0"/>
              <a:t>1</a:t>
            </a:r>
            <a:r>
              <a:rPr lang="zh-CN" altLang="en-US" sz="2400" b="1" dirty="0" smtClean="0"/>
              <a:t>是最佳方案</a:t>
            </a:r>
            <a:r>
              <a:rPr lang="en-US" altLang="zh-CN" sz="2400" b="1" dirty="0" smtClean="0"/>
              <a:t>A</a:t>
            </a:r>
            <a:r>
              <a:rPr lang="zh-CN" altLang="en-US" sz="2400" b="1" dirty="0"/>
              <a:t>中</a:t>
            </a:r>
            <a:r>
              <a:rPr lang="zh-CN" altLang="en-US" sz="2400" b="1" dirty="0" smtClean="0"/>
              <a:t>的活动</a:t>
            </a:r>
            <a:r>
              <a:rPr lang="zh-CN" altLang="en-US" sz="2400" b="1" dirty="0" smtClean="0">
                <a:latin typeface="+mj-lt"/>
              </a:rPr>
              <a:t>，并且有最早的完成时间，则</a:t>
            </a:r>
            <a:r>
              <a:rPr lang="en-US" sz="2400" b="1" dirty="0" smtClean="0">
                <a:latin typeface="+mj-lt"/>
              </a:rPr>
              <a:t> </a:t>
            </a:r>
            <a:r>
              <a:rPr lang="en-US" sz="2400" b="1" i="1" dirty="0">
                <a:latin typeface="+mj-lt"/>
              </a:rPr>
              <a:t>A</a:t>
            </a:r>
            <a:r>
              <a:rPr lang="en-US" sz="2400" b="1" dirty="0">
                <a:latin typeface="+mj-lt"/>
              </a:rPr>
              <a:t> – {</a:t>
            </a:r>
            <a:r>
              <a:rPr lang="en-US" sz="2400" b="1" i="1" dirty="0"/>
              <a:t>a</a:t>
            </a:r>
            <a:r>
              <a:rPr lang="en-US" sz="2400" b="1" baseline="-25000" dirty="0"/>
              <a:t>1</a:t>
            </a:r>
            <a:r>
              <a:rPr lang="en-US" sz="2400" b="1" dirty="0">
                <a:latin typeface="+mj-lt"/>
              </a:rPr>
              <a:t>} </a:t>
            </a:r>
            <a:r>
              <a:rPr lang="zh-CN" altLang="en-US" sz="2400" b="1" dirty="0" smtClean="0">
                <a:latin typeface="+mj-lt"/>
              </a:rPr>
              <a:t>是另一个最佳解决方案对于问题</a:t>
            </a:r>
            <a:r>
              <a:rPr lang="en-US" sz="2400" b="1" dirty="0" smtClean="0">
                <a:latin typeface="+mj-lt"/>
              </a:rPr>
              <a:t> </a:t>
            </a:r>
            <a:r>
              <a:rPr lang="en-US" sz="2400" b="1" i="1" dirty="0">
                <a:latin typeface="+mj-lt"/>
              </a:rPr>
              <a:t>S</a:t>
            </a:r>
            <a:r>
              <a:rPr lang="en-US" sz="2400" b="1" dirty="0">
                <a:latin typeface="+mj-lt"/>
              </a:rPr>
              <a:t>* = {</a:t>
            </a:r>
            <a:r>
              <a:rPr lang="en-US" sz="2400" b="1" i="1" dirty="0" err="1"/>
              <a:t>a</a:t>
            </a:r>
            <a:r>
              <a:rPr lang="en-US" sz="2400" b="1" i="1" baseline="-25000" dirty="0" err="1"/>
              <a:t>i</a:t>
            </a:r>
            <a:r>
              <a:rPr lang="en-US" sz="2400" b="1" i="1" dirty="0">
                <a:latin typeface="+mj-lt"/>
              </a:rPr>
              <a:t> </a:t>
            </a:r>
            <a:r>
              <a:rPr lang="en-US" sz="2400" b="1" dirty="0">
                <a:latin typeface="+mj-lt"/>
                <a:sym typeface="Symbol" pitchFamily="18" charset="2"/>
              </a:rPr>
              <a:t> </a:t>
            </a:r>
            <a:r>
              <a:rPr lang="en-US" sz="2400" b="1" i="1" dirty="0">
                <a:latin typeface="+mj-lt"/>
                <a:sym typeface="Symbol" pitchFamily="18" charset="2"/>
              </a:rPr>
              <a:t>S</a:t>
            </a:r>
            <a:r>
              <a:rPr lang="en-US" sz="2400" b="1" dirty="0">
                <a:latin typeface="+mj-lt"/>
                <a:sym typeface="Symbol" pitchFamily="18" charset="2"/>
              </a:rPr>
              <a:t> | </a:t>
            </a:r>
            <a:r>
              <a:rPr lang="en-US" sz="2400" b="1" i="1" dirty="0" err="1">
                <a:latin typeface="+mj-lt"/>
                <a:sym typeface="Symbol" pitchFamily="18" charset="2"/>
              </a:rPr>
              <a:t>s</a:t>
            </a:r>
            <a:r>
              <a:rPr lang="en-US" sz="2400" b="1" i="1" baseline="-25000" dirty="0" err="1">
                <a:latin typeface="+mj-lt"/>
                <a:sym typeface="Symbol" pitchFamily="18" charset="2"/>
              </a:rPr>
              <a:t>i</a:t>
            </a:r>
            <a:r>
              <a:rPr lang="en-US" sz="2400" b="1" i="1" dirty="0">
                <a:latin typeface="+mj-lt"/>
                <a:sym typeface="Symbol" pitchFamily="18" charset="2"/>
              </a:rPr>
              <a:t> </a:t>
            </a:r>
            <a:r>
              <a:rPr lang="en-US" sz="2400" b="1" dirty="0">
                <a:latin typeface="+mj-lt"/>
                <a:sym typeface="Symbol" pitchFamily="18" charset="2"/>
              </a:rPr>
              <a:t> </a:t>
            </a:r>
            <a:r>
              <a:rPr lang="en-US" sz="2400" b="1" i="1" dirty="0">
                <a:latin typeface="+mj-lt"/>
                <a:sym typeface="Symbol" pitchFamily="18" charset="2"/>
              </a:rPr>
              <a:t>f</a:t>
            </a:r>
            <a:r>
              <a:rPr lang="en-US" sz="2400" b="1" baseline="-25000" dirty="0">
                <a:latin typeface="+mj-lt"/>
                <a:sym typeface="Symbol" pitchFamily="18" charset="2"/>
              </a:rPr>
              <a:t>1</a:t>
            </a:r>
            <a:r>
              <a:rPr lang="en-US" sz="2400" b="1" i="1" baseline="-25000" dirty="0">
                <a:latin typeface="+mj-lt"/>
                <a:sym typeface="Symbol" pitchFamily="18" charset="2"/>
              </a:rPr>
              <a:t> </a:t>
            </a:r>
            <a:r>
              <a:rPr lang="en-US" sz="2400" b="1" dirty="0">
                <a:latin typeface="+mj-lt"/>
                <a:sym typeface="Symbol" pitchFamily="18" charset="2"/>
              </a:rPr>
              <a:t>}.</a:t>
            </a:r>
          </a:p>
          <a:p>
            <a:pPr lvl="1"/>
            <a:r>
              <a:rPr lang="zh-CN" altLang="en-US" sz="2200" b="1" dirty="0" smtClean="0">
                <a:latin typeface="+mj-lt"/>
                <a:sym typeface="Symbol" pitchFamily="18" charset="2"/>
              </a:rPr>
              <a:t>换句话说</a:t>
            </a:r>
            <a:r>
              <a:rPr lang="en-US" sz="2200" b="1" dirty="0" smtClean="0">
                <a:latin typeface="+mj-lt"/>
                <a:sym typeface="Symbol" pitchFamily="18" charset="2"/>
              </a:rPr>
              <a:t>:</a:t>
            </a:r>
            <a:r>
              <a:rPr lang="zh-CN" altLang="en-US" sz="2200" b="1" dirty="0" smtClean="0">
                <a:latin typeface="+mj-lt"/>
                <a:sym typeface="Symbol" pitchFamily="18" charset="2"/>
              </a:rPr>
              <a:t>一旦第一个活动被选择</a:t>
            </a:r>
            <a:r>
              <a:rPr lang="en-US" sz="2200" b="1" dirty="0" smtClean="0">
                <a:latin typeface="+mj-lt"/>
                <a:sym typeface="Symbol" pitchFamily="18" charset="2"/>
              </a:rPr>
              <a:t>,</a:t>
            </a:r>
            <a:r>
              <a:rPr lang="zh-CN" altLang="en-US" sz="2200" b="1" dirty="0">
                <a:latin typeface="+mj-lt"/>
                <a:sym typeface="Symbol" pitchFamily="18" charset="2"/>
              </a:rPr>
              <a:t>该</a:t>
            </a:r>
            <a:r>
              <a:rPr lang="zh-CN" altLang="en-US" sz="2200" b="1" dirty="0" smtClean="0">
                <a:latin typeface="+mj-lt"/>
                <a:sym typeface="Symbol" pitchFamily="18" charset="2"/>
              </a:rPr>
              <a:t>问题就可</a:t>
            </a:r>
            <a:r>
              <a:rPr lang="zh-CN" altLang="en-US" sz="2200" b="1" dirty="0">
                <a:latin typeface="+mj-lt"/>
                <a:sym typeface="Symbol" pitchFamily="18" charset="2"/>
              </a:rPr>
              <a:t>转变</a:t>
            </a:r>
            <a:r>
              <a:rPr lang="zh-CN" altLang="en-US" sz="2200" b="1" dirty="0" smtClean="0">
                <a:latin typeface="+mj-lt"/>
                <a:sym typeface="Symbol" pitchFamily="18" charset="2"/>
              </a:rPr>
              <a:t>为：为</a:t>
            </a:r>
            <a:r>
              <a:rPr lang="zh-CN" altLang="en-US" sz="2200" b="1" dirty="0">
                <a:latin typeface="+mj-lt"/>
                <a:sym typeface="Symbol" pitchFamily="18" charset="2"/>
              </a:rPr>
              <a:t>活动选择找到一个最优的解决方案，这个活动</a:t>
            </a:r>
            <a:r>
              <a:rPr lang="zh-CN" altLang="en-US" sz="2200" b="1" dirty="0" smtClean="0">
                <a:latin typeface="+mj-lt"/>
                <a:sym typeface="Symbol" pitchFamily="18" charset="2"/>
              </a:rPr>
              <a:t>在</a:t>
            </a:r>
            <a:r>
              <a:rPr lang="en-US" altLang="zh-CN" sz="2200" b="1" dirty="0" smtClean="0">
                <a:latin typeface="+mj-lt"/>
                <a:sym typeface="Symbol" pitchFamily="18" charset="2"/>
              </a:rPr>
              <a:t>S</a:t>
            </a:r>
            <a:r>
              <a:rPr lang="zh-CN" altLang="en-US" sz="2200" b="1" smtClean="0">
                <a:latin typeface="+mj-lt"/>
                <a:sym typeface="Symbol" pitchFamily="18" charset="2"/>
              </a:rPr>
              <a:t>中</a:t>
            </a:r>
            <a:r>
              <a:rPr lang="zh-CN" altLang="en-US" sz="2200" b="1" dirty="0">
                <a:latin typeface="+mj-lt"/>
                <a:sym typeface="Symbol" pitchFamily="18" charset="2"/>
              </a:rPr>
              <a:t>且与第一个选定的</a:t>
            </a:r>
            <a:r>
              <a:rPr lang="zh-CN" altLang="en-US" sz="2200" b="1">
                <a:latin typeface="+mj-lt"/>
                <a:sym typeface="Symbol" pitchFamily="18" charset="2"/>
              </a:rPr>
              <a:t>活动</a:t>
            </a:r>
            <a:r>
              <a:rPr lang="zh-CN" altLang="en-US" sz="2200" b="1" smtClean="0">
                <a:latin typeface="+mj-lt"/>
                <a:sym typeface="Symbol" pitchFamily="18" charset="2"/>
              </a:rPr>
              <a:t>兼容。</a:t>
            </a:r>
            <a:endParaRPr lang="zh-CN" altLang="en-US" sz="2200" b="1" dirty="0">
              <a:latin typeface="+mj-lt"/>
              <a:sym typeface="Symbol" pitchFamily="18" charset="2"/>
            </a:endParaRPr>
          </a:p>
        </p:txBody>
      </p:sp>
    </p:spTree>
    <p:extLst>
      <p:ext uri="{BB962C8B-B14F-4D97-AF65-F5344CB8AC3E}">
        <p14:creationId xmlns:p14="http://schemas.microsoft.com/office/powerpoint/2010/main" xmlns="" val="13979315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62" name="Rectangle 2"/>
          <p:cNvSpPr>
            <a:spLocks noGrp="1" noChangeArrowheads="1"/>
          </p:cNvSpPr>
          <p:nvPr>
            <p:ph type="title"/>
          </p:nvPr>
        </p:nvSpPr>
        <p:spPr>
          <a:xfrm>
            <a:off x="1828800" y="228600"/>
            <a:ext cx="8458200" cy="914400"/>
          </a:xfrm>
        </p:spPr>
        <p:txBody>
          <a:bodyPr/>
          <a:lstStyle/>
          <a:p>
            <a:r>
              <a:rPr lang="zh-CN" altLang="en-US" sz="3500" b="1" dirty="0" smtClean="0">
                <a:solidFill>
                  <a:srgbClr val="0000CC"/>
                </a:solidFill>
              </a:rPr>
              <a:t>活动选择：重叠子问题</a:t>
            </a:r>
            <a:endParaRPr lang="en-US" sz="3500" b="1" dirty="0">
              <a:solidFill>
                <a:srgbClr val="0000CC"/>
              </a:solidFill>
            </a:endParaRPr>
          </a:p>
        </p:txBody>
      </p:sp>
      <p:sp>
        <p:nvSpPr>
          <p:cNvPr id="1576963" name="Rectangle 3"/>
          <p:cNvSpPr>
            <a:spLocks noGrp="1" noChangeArrowheads="1"/>
          </p:cNvSpPr>
          <p:nvPr>
            <p:ph type="body" idx="1"/>
          </p:nvPr>
        </p:nvSpPr>
        <p:spPr>
          <a:xfrm>
            <a:off x="1981200" y="1524000"/>
            <a:ext cx="8229600" cy="1676400"/>
          </a:xfrm>
        </p:spPr>
        <p:txBody>
          <a:bodyPr/>
          <a:lstStyle/>
          <a:p>
            <a:r>
              <a:rPr lang="zh-CN" altLang="en-US" sz="2400" b="1" dirty="0"/>
              <a:t>考虑一个递归算法，</a:t>
            </a:r>
            <a:r>
              <a:rPr lang="zh-CN" altLang="en-US" sz="2400" b="1" dirty="0" smtClean="0"/>
              <a:t>尝试所有</a:t>
            </a:r>
            <a:r>
              <a:rPr lang="zh-CN" altLang="en-US" sz="2400" b="1" dirty="0"/>
              <a:t>可能的兼容</a:t>
            </a:r>
            <a:r>
              <a:rPr lang="zh-CN" altLang="en-US" sz="2400" b="1" dirty="0" smtClean="0"/>
              <a:t>子集找出</a:t>
            </a:r>
            <a:r>
              <a:rPr lang="zh-CN" altLang="en-US" sz="2400" b="1" dirty="0"/>
              <a:t>一个最大集，并注意重复</a:t>
            </a:r>
            <a:r>
              <a:rPr lang="zh-CN" altLang="en-US" sz="2400" b="1" dirty="0" smtClean="0"/>
              <a:t>的</a:t>
            </a:r>
            <a:r>
              <a:rPr lang="zh-CN" altLang="en-US" sz="2400" b="1" dirty="0"/>
              <a:t>子问题</a:t>
            </a:r>
            <a:r>
              <a:rPr lang="zh-CN" altLang="en-US" sz="2400" b="1" dirty="0" smtClean="0"/>
              <a:t>。</a:t>
            </a:r>
            <a:endParaRPr lang="en-US" sz="2400" b="1" dirty="0"/>
          </a:p>
        </p:txBody>
      </p:sp>
      <p:sp>
        <p:nvSpPr>
          <p:cNvPr id="1576964" name="Oval 4"/>
          <p:cNvSpPr>
            <a:spLocks noChangeArrowheads="1"/>
          </p:cNvSpPr>
          <p:nvPr/>
        </p:nvSpPr>
        <p:spPr bwMode="auto">
          <a:xfrm>
            <a:off x="5334000" y="3200400"/>
            <a:ext cx="1066800" cy="685800"/>
          </a:xfrm>
          <a:prstGeom prst="ellipse">
            <a:avLst/>
          </a:prstGeom>
          <a:solidFill>
            <a:srgbClr val="FFFFFF"/>
          </a:solidFill>
          <a:ln w="28575">
            <a:solidFill>
              <a:srgbClr val="CC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fontAlgn="base" hangingPunct="0">
              <a:lnSpc>
                <a:spcPct val="90000"/>
              </a:lnSpc>
              <a:spcBef>
                <a:spcPct val="0"/>
              </a:spcBef>
              <a:spcAft>
                <a:spcPct val="0"/>
              </a:spcAft>
            </a:pPr>
            <a:r>
              <a:rPr lang="en-US" sz="2000" b="1" dirty="0">
                <a:solidFill>
                  <a:srgbClr val="000000"/>
                </a:solidFill>
              </a:rPr>
              <a:t>S</a:t>
            </a:r>
            <a:br>
              <a:rPr lang="en-US" sz="2000" b="1" dirty="0">
                <a:solidFill>
                  <a:srgbClr val="000000"/>
                </a:solidFill>
              </a:rPr>
            </a:br>
            <a:r>
              <a:rPr lang="en-US" sz="2000" b="1" i="1" dirty="0">
                <a:solidFill>
                  <a:srgbClr val="000000"/>
                </a:solidFill>
              </a:rPr>
              <a:t>a</a:t>
            </a:r>
            <a:r>
              <a:rPr lang="en-US" sz="2000" b="1" baseline="-25000" dirty="0">
                <a:solidFill>
                  <a:srgbClr val="000000"/>
                </a:solidFill>
              </a:rPr>
              <a:t>1</a:t>
            </a:r>
            <a:r>
              <a:rPr lang="en-US" sz="2000" b="1" dirty="0">
                <a:solidFill>
                  <a:srgbClr val="000000"/>
                </a:solidFill>
                <a:sym typeface="Symbol" pitchFamily="18" charset="2"/>
              </a:rPr>
              <a:t>A?</a:t>
            </a:r>
            <a:endParaRPr lang="en-US" sz="2000" b="1" dirty="0">
              <a:solidFill>
                <a:srgbClr val="000000"/>
              </a:solidFill>
            </a:endParaRPr>
          </a:p>
        </p:txBody>
      </p:sp>
      <p:sp>
        <p:nvSpPr>
          <p:cNvPr id="1576965" name="Oval 5"/>
          <p:cNvSpPr>
            <a:spLocks noChangeArrowheads="1"/>
          </p:cNvSpPr>
          <p:nvPr/>
        </p:nvSpPr>
        <p:spPr bwMode="auto">
          <a:xfrm>
            <a:off x="3048000" y="4191000"/>
            <a:ext cx="1066800" cy="685800"/>
          </a:xfrm>
          <a:prstGeom prst="ellipse">
            <a:avLst/>
          </a:prstGeom>
          <a:solidFill>
            <a:srgbClr val="FFFFFF"/>
          </a:solidFill>
          <a:ln w="28575">
            <a:solidFill>
              <a:srgbClr val="CC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fontAlgn="base" hangingPunct="0">
              <a:lnSpc>
                <a:spcPct val="90000"/>
              </a:lnSpc>
              <a:spcBef>
                <a:spcPct val="0"/>
              </a:spcBef>
              <a:spcAft>
                <a:spcPct val="0"/>
              </a:spcAft>
            </a:pPr>
            <a:r>
              <a:rPr lang="en-US" sz="2000" b="1" dirty="0">
                <a:solidFill>
                  <a:srgbClr val="000000"/>
                </a:solidFill>
              </a:rPr>
              <a:t>S’</a:t>
            </a:r>
            <a:br>
              <a:rPr lang="en-US" sz="2000" b="1" dirty="0">
                <a:solidFill>
                  <a:srgbClr val="000000"/>
                </a:solidFill>
              </a:rPr>
            </a:br>
            <a:r>
              <a:rPr lang="en-US" sz="2000" b="1" i="1" dirty="0">
                <a:solidFill>
                  <a:srgbClr val="000000"/>
                </a:solidFill>
              </a:rPr>
              <a:t> a</a:t>
            </a:r>
            <a:r>
              <a:rPr lang="en-US" sz="2000" b="1" baseline="-25000" dirty="0">
                <a:solidFill>
                  <a:srgbClr val="000000"/>
                </a:solidFill>
              </a:rPr>
              <a:t>2</a:t>
            </a:r>
            <a:r>
              <a:rPr lang="en-US" sz="2000" b="1" dirty="0">
                <a:solidFill>
                  <a:srgbClr val="000000"/>
                </a:solidFill>
                <a:sym typeface="Symbol" pitchFamily="18" charset="2"/>
              </a:rPr>
              <a:t>A?</a:t>
            </a:r>
            <a:endParaRPr lang="en-US" sz="2000" b="1" dirty="0">
              <a:solidFill>
                <a:srgbClr val="000000"/>
              </a:solidFill>
            </a:endParaRPr>
          </a:p>
        </p:txBody>
      </p:sp>
      <p:sp>
        <p:nvSpPr>
          <p:cNvPr id="1576966" name="Oval 6"/>
          <p:cNvSpPr>
            <a:spLocks noChangeArrowheads="1"/>
          </p:cNvSpPr>
          <p:nvPr/>
        </p:nvSpPr>
        <p:spPr bwMode="auto">
          <a:xfrm>
            <a:off x="7620000" y="4191000"/>
            <a:ext cx="1066800" cy="685800"/>
          </a:xfrm>
          <a:prstGeom prst="ellipse">
            <a:avLst/>
          </a:prstGeom>
          <a:solidFill>
            <a:srgbClr val="FFFFFF"/>
          </a:solidFill>
          <a:ln w="28575">
            <a:solidFill>
              <a:srgbClr val="CC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fontAlgn="base" hangingPunct="0">
              <a:lnSpc>
                <a:spcPct val="90000"/>
              </a:lnSpc>
              <a:spcBef>
                <a:spcPct val="0"/>
              </a:spcBef>
              <a:spcAft>
                <a:spcPct val="0"/>
              </a:spcAft>
            </a:pPr>
            <a:r>
              <a:rPr lang="en-US" sz="2000" b="1" dirty="0">
                <a:solidFill>
                  <a:srgbClr val="000000"/>
                </a:solidFill>
              </a:rPr>
              <a:t>S-{</a:t>
            </a:r>
            <a:r>
              <a:rPr lang="en-US" sz="2000" b="1" i="1" dirty="0">
                <a:solidFill>
                  <a:srgbClr val="000000"/>
                </a:solidFill>
              </a:rPr>
              <a:t>a</a:t>
            </a:r>
            <a:r>
              <a:rPr lang="en-US" sz="2000" b="1" baseline="-25000" dirty="0">
                <a:solidFill>
                  <a:srgbClr val="000000"/>
                </a:solidFill>
              </a:rPr>
              <a:t>1</a:t>
            </a:r>
            <a:r>
              <a:rPr lang="en-US" sz="2000" b="1" dirty="0">
                <a:solidFill>
                  <a:srgbClr val="000000"/>
                </a:solidFill>
              </a:rPr>
              <a:t>}</a:t>
            </a:r>
            <a:br>
              <a:rPr lang="en-US" sz="2000" b="1" dirty="0">
                <a:solidFill>
                  <a:srgbClr val="000000"/>
                </a:solidFill>
              </a:rPr>
            </a:br>
            <a:r>
              <a:rPr lang="en-US" sz="2000" b="1" i="1" dirty="0">
                <a:solidFill>
                  <a:srgbClr val="000000"/>
                </a:solidFill>
              </a:rPr>
              <a:t> a</a:t>
            </a:r>
            <a:r>
              <a:rPr lang="en-US" sz="2000" b="1" baseline="-25000" dirty="0">
                <a:solidFill>
                  <a:srgbClr val="000000"/>
                </a:solidFill>
              </a:rPr>
              <a:t>2</a:t>
            </a:r>
            <a:r>
              <a:rPr lang="en-US" sz="2000" b="1" dirty="0">
                <a:solidFill>
                  <a:srgbClr val="000000"/>
                </a:solidFill>
                <a:sym typeface="Symbol" pitchFamily="18" charset="2"/>
              </a:rPr>
              <a:t>A?</a:t>
            </a:r>
            <a:endParaRPr lang="en-US" sz="2000" b="1" dirty="0">
              <a:solidFill>
                <a:srgbClr val="000000"/>
              </a:solidFill>
            </a:endParaRPr>
          </a:p>
        </p:txBody>
      </p:sp>
      <p:sp>
        <p:nvSpPr>
          <p:cNvPr id="1576967" name="Oval 7"/>
          <p:cNvSpPr>
            <a:spLocks noChangeArrowheads="1"/>
          </p:cNvSpPr>
          <p:nvPr/>
        </p:nvSpPr>
        <p:spPr bwMode="auto">
          <a:xfrm>
            <a:off x="8763000" y="5181600"/>
            <a:ext cx="1066800" cy="685800"/>
          </a:xfrm>
          <a:prstGeom prst="ellipse">
            <a:avLst/>
          </a:prstGeom>
          <a:solidFill>
            <a:srgbClr val="FFFFFF"/>
          </a:solidFill>
          <a:ln w="28575">
            <a:solidFill>
              <a:srgbClr val="CC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fontAlgn="base" hangingPunct="0">
              <a:lnSpc>
                <a:spcPct val="90000"/>
              </a:lnSpc>
              <a:spcBef>
                <a:spcPct val="0"/>
              </a:spcBef>
              <a:spcAft>
                <a:spcPct val="0"/>
              </a:spcAft>
            </a:pPr>
            <a:r>
              <a:rPr lang="en-US" sz="2000" b="1" dirty="0">
                <a:solidFill>
                  <a:srgbClr val="000000"/>
                </a:solidFill>
              </a:rPr>
              <a:t>S –</a:t>
            </a:r>
          </a:p>
          <a:p>
            <a:pPr algn="ctr" eaLnBrk="0" fontAlgn="base" hangingPunct="0">
              <a:lnSpc>
                <a:spcPct val="90000"/>
              </a:lnSpc>
              <a:spcBef>
                <a:spcPct val="0"/>
              </a:spcBef>
              <a:spcAft>
                <a:spcPct val="0"/>
              </a:spcAft>
            </a:pPr>
            <a:r>
              <a:rPr lang="en-US" sz="2000" b="1" dirty="0">
                <a:solidFill>
                  <a:srgbClr val="000000"/>
                </a:solidFill>
              </a:rPr>
              <a:t>{</a:t>
            </a:r>
            <a:r>
              <a:rPr lang="en-US" sz="2000" b="1" i="1" dirty="0">
                <a:solidFill>
                  <a:srgbClr val="000000"/>
                </a:solidFill>
              </a:rPr>
              <a:t>a</a:t>
            </a:r>
            <a:r>
              <a:rPr lang="en-US" sz="2000" b="1" baseline="-25000" dirty="0">
                <a:solidFill>
                  <a:srgbClr val="000000"/>
                </a:solidFill>
              </a:rPr>
              <a:t>1</a:t>
            </a:r>
            <a:r>
              <a:rPr lang="en-US" sz="2000" b="1" dirty="0">
                <a:solidFill>
                  <a:srgbClr val="000000"/>
                </a:solidFill>
              </a:rPr>
              <a:t>, </a:t>
            </a:r>
            <a:r>
              <a:rPr lang="en-US" sz="2000" b="1" i="1" dirty="0">
                <a:solidFill>
                  <a:srgbClr val="000000"/>
                </a:solidFill>
              </a:rPr>
              <a:t>a</a:t>
            </a:r>
            <a:r>
              <a:rPr lang="en-US" sz="2000" b="1" baseline="-25000" dirty="0">
                <a:solidFill>
                  <a:srgbClr val="000000"/>
                </a:solidFill>
              </a:rPr>
              <a:t>2</a:t>
            </a:r>
            <a:r>
              <a:rPr lang="en-US" sz="2000" b="1" dirty="0">
                <a:solidFill>
                  <a:srgbClr val="000000"/>
                </a:solidFill>
              </a:rPr>
              <a:t>}</a:t>
            </a:r>
          </a:p>
        </p:txBody>
      </p:sp>
      <p:sp>
        <p:nvSpPr>
          <p:cNvPr id="1576968" name="Oval 8"/>
          <p:cNvSpPr>
            <a:spLocks noChangeArrowheads="1"/>
          </p:cNvSpPr>
          <p:nvPr/>
        </p:nvSpPr>
        <p:spPr bwMode="auto">
          <a:xfrm>
            <a:off x="6477000" y="5181600"/>
            <a:ext cx="1066800" cy="685800"/>
          </a:xfrm>
          <a:prstGeom prst="ellipse">
            <a:avLst/>
          </a:prstGeom>
          <a:solidFill>
            <a:srgbClr val="FFFFFF"/>
          </a:solidFill>
          <a:ln w="28575">
            <a:solidFill>
              <a:srgbClr val="CC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z="2000" b="1" dirty="0">
                <a:solidFill>
                  <a:srgbClr val="000000"/>
                </a:solidFill>
              </a:rPr>
              <a:t>S”</a:t>
            </a:r>
          </a:p>
        </p:txBody>
      </p:sp>
      <p:sp>
        <p:nvSpPr>
          <p:cNvPr id="1576969" name="Oval 9"/>
          <p:cNvSpPr>
            <a:spLocks noChangeArrowheads="1"/>
          </p:cNvSpPr>
          <p:nvPr/>
        </p:nvSpPr>
        <p:spPr bwMode="auto">
          <a:xfrm>
            <a:off x="4191000" y="5181600"/>
            <a:ext cx="1066800" cy="685800"/>
          </a:xfrm>
          <a:prstGeom prst="ellipse">
            <a:avLst/>
          </a:prstGeom>
          <a:solidFill>
            <a:srgbClr val="FFFFFF"/>
          </a:solidFill>
          <a:ln w="28575">
            <a:solidFill>
              <a:srgbClr val="CC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z="2000" b="1" dirty="0">
                <a:solidFill>
                  <a:srgbClr val="000000"/>
                </a:solidFill>
              </a:rPr>
              <a:t>S’-{</a:t>
            </a:r>
            <a:r>
              <a:rPr lang="en-US" sz="2000" b="1" i="1" dirty="0">
                <a:solidFill>
                  <a:srgbClr val="000000"/>
                </a:solidFill>
              </a:rPr>
              <a:t>a</a:t>
            </a:r>
            <a:r>
              <a:rPr lang="en-US" sz="2000" b="1" baseline="-25000" dirty="0">
                <a:solidFill>
                  <a:srgbClr val="000000"/>
                </a:solidFill>
              </a:rPr>
              <a:t>2</a:t>
            </a:r>
            <a:r>
              <a:rPr lang="en-US" sz="2000" b="1" dirty="0">
                <a:solidFill>
                  <a:srgbClr val="000000"/>
                </a:solidFill>
              </a:rPr>
              <a:t>}</a:t>
            </a:r>
          </a:p>
        </p:txBody>
      </p:sp>
      <p:sp>
        <p:nvSpPr>
          <p:cNvPr id="1576970" name="Oval 10"/>
          <p:cNvSpPr>
            <a:spLocks noChangeArrowheads="1"/>
          </p:cNvSpPr>
          <p:nvPr/>
        </p:nvSpPr>
        <p:spPr bwMode="auto">
          <a:xfrm>
            <a:off x="1905000" y="5181600"/>
            <a:ext cx="1066800" cy="685800"/>
          </a:xfrm>
          <a:prstGeom prst="ellipse">
            <a:avLst/>
          </a:prstGeom>
          <a:solidFill>
            <a:srgbClr val="FFFFFF"/>
          </a:solidFill>
          <a:ln w="28575">
            <a:solidFill>
              <a:srgbClr val="CC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z="2000" b="1" dirty="0">
                <a:solidFill>
                  <a:srgbClr val="000000"/>
                </a:solidFill>
              </a:rPr>
              <a:t>S”</a:t>
            </a:r>
          </a:p>
        </p:txBody>
      </p:sp>
      <p:cxnSp>
        <p:nvCxnSpPr>
          <p:cNvPr id="1576971" name="AutoShape 11"/>
          <p:cNvCxnSpPr>
            <a:cxnSpLocks noChangeShapeType="1"/>
            <a:stCxn id="1576964" idx="5"/>
            <a:endCxn id="1576966" idx="1"/>
          </p:cNvCxnSpPr>
          <p:nvPr/>
        </p:nvCxnSpPr>
        <p:spPr bwMode="auto">
          <a:xfrm>
            <a:off x="6245225" y="3800475"/>
            <a:ext cx="1530350" cy="476250"/>
          </a:xfrm>
          <a:prstGeom prst="straightConnector1">
            <a:avLst/>
          </a:prstGeom>
          <a:noFill/>
          <a:ln w="28575">
            <a:solidFill>
              <a:srgbClr val="CC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76972" name="AutoShape 12"/>
          <p:cNvCxnSpPr>
            <a:cxnSpLocks noChangeShapeType="1"/>
            <a:stCxn id="1576964" idx="3"/>
            <a:endCxn id="1576965" idx="7"/>
          </p:cNvCxnSpPr>
          <p:nvPr/>
        </p:nvCxnSpPr>
        <p:spPr bwMode="auto">
          <a:xfrm flipH="1">
            <a:off x="3959225" y="3800475"/>
            <a:ext cx="1530350" cy="476250"/>
          </a:xfrm>
          <a:prstGeom prst="straightConnector1">
            <a:avLst/>
          </a:prstGeom>
          <a:noFill/>
          <a:ln w="28575">
            <a:solidFill>
              <a:srgbClr val="CC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76973" name="AutoShape 13"/>
          <p:cNvCxnSpPr>
            <a:cxnSpLocks noChangeShapeType="1"/>
            <a:stCxn id="1576965" idx="3"/>
            <a:endCxn id="1576970" idx="0"/>
          </p:cNvCxnSpPr>
          <p:nvPr/>
        </p:nvCxnSpPr>
        <p:spPr bwMode="auto">
          <a:xfrm flipH="1">
            <a:off x="2438401" y="4791075"/>
            <a:ext cx="765175" cy="376238"/>
          </a:xfrm>
          <a:prstGeom prst="straightConnector1">
            <a:avLst/>
          </a:prstGeom>
          <a:noFill/>
          <a:ln w="28575">
            <a:solidFill>
              <a:srgbClr val="CC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76974" name="AutoShape 14"/>
          <p:cNvCxnSpPr>
            <a:cxnSpLocks noChangeShapeType="1"/>
            <a:stCxn id="1576965" idx="5"/>
            <a:endCxn id="1576969" idx="0"/>
          </p:cNvCxnSpPr>
          <p:nvPr/>
        </p:nvCxnSpPr>
        <p:spPr bwMode="auto">
          <a:xfrm>
            <a:off x="3959226" y="4791075"/>
            <a:ext cx="765175" cy="376238"/>
          </a:xfrm>
          <a:prstGeom prst="straightConnector1">
            <a:avLst/>
          </a:prstGeom>
          <a:noFill/>
          <a:ln w="28575">
            <a:solidFill>
              <a:srgbClr val="CC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76975" name="AutoShape 15"/>
          <p:cNvCxnSpPr>
            <a:cxnSpLocks noChangeShapeType="1"/>
            <a:stCxn id="1576968" idx="0"/>
            <a:endCxn id="1576966" idx="3"/>
          </p:cNvCxnSpPr>
          <p:nvPr/>
        </p:nvCxnSpPr>
        <p:spPr bwMode="auto">
          <a:xfrm flipV="1">
            <a:off x="7010401" y="4791075"/>
            <a:ext cx="765175" cy="376238"/>
          </a:xfrm>
          <a:prstGeom prst="straightConnector1">
            <a:avLst/>
          </a:prstGeom>
          <a:noFill/>
          <a:ln w="28575">
            <a:solidFill>
              <a:srgbClr val="CC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76976" name="AutoShape 16"/>
          <p:cNvCxnSpPr>
            <a:cxnSpLocks noChangeShapeType="1"/>
            <a:stCxn id="1576966" idx="5"/>
            <a:endCxn id="1576967" idx="0"/>
          </p:cNvCxnSpPr>
          <p:nvPr/>
        </p:nvCxnSpPr>
        <p:spPr bwMode="auto">
          <a:xfrm>
            <a:off x="8531226" y="4791075"/>
            <a:ext cx="765175" cy="376238"/>
          </a:xfrm>
          <a:prstGeom prst="straightConnector1">
            <a:avLst/>
          </a:prstGeom>
          <a:noFill/>
          <a:ln w="28575">
            <a:solidFill>
              <a:srgbClr val="CC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76977" name="Text Box 17"/>
          <p:cNvSpPr txBox="1">
            <a:spLocks noChangeArrowheads="1"/>
          </p:cNvSpPr>
          <p:nvPr/>
        </p:nvSpPr>
        <p:spPr bwMode="auto">
          <a:xfrm>
            <a:off x="4267200" y="3657600"/>
            <a:ext cx="526106"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chemeClr val="accent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000" b="1">
                <a:solidFill>
                  <a:srgbClr val="000000"/>
                </a:solidFill>
              </a:rPr>
              <a:t>yes</a:t>
            </a:r>
          </a:p>
        </p:txBody>
      </p:sp>
      <p:sp>
        <p:nvSpPr>
          <p:cNvPr id="1576978" name="Text Box 18"/>
          <p:cNvSpPr txBox="1">
            <a:spLocks noChangeArrowheads="1"/>
          </p:cNvSpPr>
          <p:nvPr/>
        </p:nvSpPr>
        <p:spPr bwMode="auto">
          <a:xfrm>
            <a:off x="6826250" y="3657600"/>
            <a:ext cx="455574"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chemeClr val="accent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000" b="1">
                <a:solidFill>
                  <a:srgbClr val="000000"/>
                </a:solidFill>
              </a:rPr>
              <a:t>no</a:t>
            </a:r>
          </a:p>
        </p:txBody>
      </p:sp>
      <p:sp>
        <p:nvSpPr>
          <p:cNvPr id="1576979" name="Text Box 19"/>
          <p:cNvSpPr txBox="1">
            <a:spLocks noChangeArrowheads="1"/>
          </p:cNvSpPr>
          <p:nvPr/>
        </p:nvSpPr>
        <p:spPr bwMode="auto">
          <a:xfrm>
            <a:off x="8839200" y="4648200"/>
            <a:ext cx="455574"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chemeClr val="accent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000" b="1">
                <a:solidFill>
                  <a:srgbClr val="000000"/>
                </a:solidFill>
              </a:rPr>
              <a:t>no</a:t>
            </a:r>
          </a:p>
        </p:txBody>
      </p:sp>
      <p:sp>
        <p:nvSpPr>
          <p:cNvPr id="1576980" name="Text Box 20"/>
          <p:cNvSpPr txBox="1">
            <a:spLocks noChangeArrowheads="1"/>
          </p:cNvSpPr>
          <p:nvPr/>
        </p:nvSpPr>
        <p:spPr bwMode="auto">
          <a:xfrm>
            <a:off x="4419600" y="4648200"/>
            <a:ext cx="455574"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chemeClr val="accent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000" b="1">
                <a:solidFill>
                  <a:srgbClr val="000000"/>
                </a:solidFill>
              </a:rPr>
              <a:t>no</a:t>
            </a:r>
          </a:p>
        </p:txBody>
      </p:sp>
      <p:sp>
        <p:nvSpPr>
          <p:cNvPr id="1576981" name="Text Box 21"/>
          <p:cNvSpPr txBox="1">
            <a:spLocks noChangeArrowheads="1"/>
          </p:cNvSpPr>
          <p:nvPr/>
        </p:nvSpPr>
        <p:spPr bwMode="auto">
          <a:xfrm>
            <a:off x="2286000" y="4648200"/>
            <a:ext cx="526106"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chemeClr val="accent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000" b="1">
                <a:solidFill>
                  <a:srgbClr val="000000"/>
                </a:solidFill>
              </a:rPr>
              <a:t>yes</a:t>
            </a:r>
          </a:p>
        </p:txBody>
      </p:sp>
      <p:sp>
        <p:nvSpPr>
          <p:cNvPr id="1576982" name="Text Box 22"/>
          <p:cNvSpPr txBox="1">
            <a:spLocks noChangeArrowheads="1"/>
          </p:cNvSpPr>
          <p:nvPr/>
        </p:nvSpPr>
        <p:spPr bwMode="auto">
          <a:xfrm>
            <a:off x="6902450" y="4648200"/>
            <a:ext cx="526106"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chemeClr val="accent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000" b="1">
                <a:solidFill>
                  <a:srgbClr val="000000"/>
                </a:solidFill>
              </a:rPr>
              <a:t>yes</a:t>
            </a:r>
          </a:p>
        </p:txBody>
      </p:sp>
    </p:spTree>
    <p:extLst>
      <p:ext uri="{BB962C8B-B14F-4D97-AF65-F5344CB8AC3E}">
        <p14:creationId xmlns:p14="http://schemas.microsoft.com/office/powerpoint/2010/main" xmlns="" val="17854058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986" name="Rectangle 2"/>
          <p:cNvSpPr>
            <a:spLocks noGrp="1" noChangeArrowheads="1"/>
          </p:cNvSpPr>
          <p:nvPr>
            <p:ph type="title"/>
          </p:nvPr>
        </p:nvSpPr>
        <p:spPr>
          <a:xfrm>
            <a:off x="2286000" y="304800"/>
            <a:ext cx="7772400" cy="838200"/>
          </a:xfrm>
        </p:spPr>
        <p:txBody>
          <a:bodyPr/>
          <a:lstStyle/>
          <a:p>
            <a:r>
              <a:rPr lang="zh-CN" altLang="en-US" sz="3600" b="1" dirty="0" smtClean="0">
                <a:solidFill>
                  <a:srgbClr val="0000CC"/>
                </a:solidFill>
              </a:rPr>
              <a:t>贪心选择属性</a:t>
            </a:r>
            <a:endParaRPr lang="en-US" sz="3600" b="1" dirty="0">
              <a:solidFill>
                <a:srgbClr val="0000CC"/>
              </a:solidFill>
            </a:endParaRPr>
          </a:p>
        </p:txBody>
      </p:sp>
      <p:sp>
        <p:nvSpPr>
          <p:cNvPr id="1577987" name="Rectangle 3"/>
          <p:cNvSpPr>
            <a:spLocks noGrp="1" noChangeArrowheads="1"/>
          </p:cNvSpPr>
          <p:nvPr>
            <p:ph type="body" idx="1"/>
          </p:nvPr>
        </p:nvSpPr>
        <p:spPr>
          <a:xfrm>
            <a:off x="2057400" y="1447800"/>
            <a:ext cx="7924800" cy="4648200"/>
          </a:xfrm>
        </p:spPr>
        <p:txBody>
          <a:bodyPr/>
          <a:lstStyle/>
          <a:p>
            <a:r>
              <a:rPr lang="zh-CN" altLang="en-US" sz="2400" b="1" dirty="0" smtClean="0"/>
              <a:t>因此，动态选择也适用</a:t>
            </a:r>
            <a:r>
              <a:rPr lang="en-US" sz="2400" b="1" dirty="0" smtClean="0"/>
              <a:t>.</a:t>
            </a:r>
            <a:endParaRPr lang="en-US" sz="2400" b="1" dirty="0"/>
          </a:p>
          <a:p>
            <a:r>
              <a:rPr lang="zh-CN" altLang="en-US" sz="2400" b="1" dirty="0"/>
              <a:t>但活动选择问题</a:t>
            </a:r>
            <a:r>
              <a:rPr lang="zh-CN" altLang="en-US" sz="2400" b="1" dirty="0" smtClean="0"/>
              <a:t>也展现现出</a:t>
            </a:r>
            <a:r>
              <a:rPr lang="zh-CN" altLang="en-US" sz="2400" b="1" dirty="0" smtClean="0">
                <a:solidFill>
                  <a:srgbClr val="FF0000"/>
                </a:solidFill>
              </a:rPr>
              <a:t>贪心选择</a:t>
            </a:r>
            <a:r>
              <a:rPr lang="zh-CN" altLang="en-US" sz="2400" b="1" dirty="0">
                <a:solidFill>
                  <a:srgbClr val="FF0000"/>
                </a:solidFill>
              </a:rPr>
              <a:t>属性</a:t>
            </a:r>
            <a:r>
              <a:rPr lang="en-US" sz="2400" b="1" dirty="0" smtClean="0"/>
              <a:t>:</a:t>
            </a:r>
            <a:endParaRPr lang="en-US" sz="2400" b="1" dirty="0"/>
          </a:p>
          <a:p>
            <a:pPr lvl="1"/>
            <a:r>
              <a:rPr lang="zh-CN" altLang="en-US" sz="2200" b="1" dirty="0" smtClean="0"/>
              <a:t>局部最优选择导出全局最优解</a:t>
            </a:r>
            <a:r>
              <a:rPr lang="en-US" sz="2200" b="1" dirty="0" smtClean="0">
                <a:sym typeface="Symbol" pitchFamily="18" charset="2"/>
              </a:rPr>
              <a:t>.</a:t>
            </a:r>
            <a:endParaRPr lang="en-US" sz="2200" b="1" dirty="0">
              <a:sym typeface="Symbol" pitchFamily="18" charset="2"/>
            </a:endParaRPr>
          </a:p>
          <a:p>
            <a:r>
              <a:rPr lang="zh-CN" altLang="en-US" sz="2400" b="1" dirty="0" smtClean="0">
                <a:sym typeface="Symbol" pitchFamily="18" charset="2"/>
              </a:rPr>
              <a:t>贪心方案如果存在</a:t>
            </a:r>
            <a:r>
              <a:rPr lang="en-US" sz="2400" b="1" dirty="0" smtClean="0">
                <a:sym typeface="Symbol" pitchFamily="18" charset="2"/>
              </a:rPr>
              <a:t>, </a:t>
            </a:r>
            <a:r>
              <a:rPr lang="zh-CN" altLang="en-US" sz="2400" b="1" dirty="0" smtClean="0">
                <a:sym typeface="Symbol" pitchFamily="18" charset="2"/>
              </a:rPr>
              <a:t>通常是易于实施并且效率更高。</a:t>
            </a:r>
            <a:endParaRPr lang="en-US" sz="2400" b="1" dirty="0">
              <a:sym typeface="Symbol" pitchFamily="18" charset="2"/>
            </a:endParaRPr>
          </a:p>
        </p:txBody>
      </p:sp>
    </p:spTree>
    <p:extLst>
      <p:ext uri="{BB962C8B-B14F-4D97-AF65-F5344CB8AC3E}">
        <p14:creationId xmlns:p14="http://schemas.microsoft.com/office/powerpoint/2010/main" xmlns="" val="3093269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09800" y="304800"/>
            <a:ext cx="7772400" cy="914400"/>
          </a:xfrm>
        </p:spPr>
        <p:txBody>
          <a:bodyPr/>
          <a:lstStyle/>
          <a:p>
            <a:pPr eaLnBrk="1" hangingPunct="1"/>
            <a:r>
              <a:rPr lang="zh-CN" altLang="en-US" sz="3600" b="1" dirty="0" smtClean="0">
                <a:solidFill>
                  <a:srgbClr val="0000CC"/>
                </a:solidFill>
              </a:rPr>
              <a:t>贪心法：基本原理</a:t>
            </a:r>
            <a:endParaRPr lang="en-US" sz="3600" b="1" dirty="0">
              <a:solidFill>
                <a:srgbClr val="0000CC"/>
              </a:solidFill>
            </a:endParaRPr>
          </a:p>
        </p:txBody>
      </p:sp>
      <p:sp>
        <p:nvSpPr>
          <p:cNvPr id="6147" name="Rectangle 3"/>
          <p:cNvSpPr>
            <a:spLocks noGrp="1" noChangeArrowheads="1"/>
          </p:cNvSpPr>
          <p:nvPr>
            <p:ph type="body" idx="1"/>
          </p:nvPr>
        </p:nvSpPr>
        <p:spPr>
          <a:xfrm>
            <a:off x="1828800" y="1371600"/>
            <a:ext cx="8534400" cy="5257800"/>
          </a:xfrm>
        </p:spPr>
        <p:txBody>
          <a:bodyPr/>
          <a:lstStyle/>
          <a:p>
            <a:pPr eaLnBrk="1" hangingPunct="1"/>
            <a:r>
              <a:rPr lang="zh-CN" altLang="en-US" sz="2400" b="1" dirty="0" smtClean="0"/>
              <a:t>贪心法是设计算法中另一种常用的策略，就像分治法、回溯法和动态规划算法一样。</a:t>
            </a:r>
            <a:endParaRPr lang="en-US" sz="2400" b="1" dirty="0" smtClean="0"/>
          </a:p>
          <a:p>
            <a:pPr eaLnBrk="1" hangingPunct="1"/>
            <a:r>
              <a:rPr lang="zh-CN" altLang="en-US" sz="2400" b="1" dirty="0" smtClean="0"/>
              <a:t>经典贪心算法基本思想：</a:t>
            </a:r>
            <a:endParaRPr lang="en-US" sz="2400" b="1" dirty="0" smtClean="0"/>
          </a:p>
          <a:p>
            <a:pPr lvl="1" eaLnBrk="1" hangingPunct="1">
              <a:spcBef>
                <a:spcPts val="300"/>
              </a:spcBef>
            </a:pPr>
            <a:r>
              <a:rPr lang="zh-CN" altLang="en-US" sz="2200" b="1" dirty="0" smtClean="0"/>
              <a:t>遵循某些</a:t>
            </a:r>
            <a:r>
              <a:rPr lang="zh-CN" altLang="en-US" sz="2200" b="1" dirty="0" smtClean="0">
                <a:solidFill>
                  <a:srgbClr val="FF0000"/>
                </a:solidFill>
              </a:rPr>
              <a:t>贪心准则</a:t>
            </a:r>
            <a:r>
              <a:rPr lang="zh-CN" altLang="en-US" sz="2200" b="1" dirty="0" smtClean="0"/>
              <a:t>，在当前状态下做出</a:t>
            </a:r>
            <a:r>
              <a:rPr lang="zh-CN" altLang="en-US" sz="2200" b="1" dirty="0" smtClean="0">
                <a:solidFill>
                  <a:srgbClr val="FF0000"/>
                </a:solidFill>
              </a:rPr>
              <a:t>局部最优选择</a:t>
            </a:r>
            <a:r>
              <a:rPr lang="zh-CN" altLang="en-US" sz="2200" b="1" dirty="0" smtClean="0"/>
              <a:t>。这被称为</a:t>
            </a:r>
            <a:r>
              <a:rPr lang="zh-CN" altLang="en-US" sz="2200" b="1" dirty="0" smtClean="0">
                <a:solidFill>
                  <a:srgbClr val="FF0000"/>
                </a:solidFill>
              </a:rPr>
              <a:t>贪心选择</a:t>
            </a:r>
            <a:r>
              <a:rPr lang="zh-CN" altLang="en-US" sz="2200" b="1" dirty="0" smtClean="0"/>
              <a:t>。</a:t>
            </a:r>
            <a:endParaRPr lang="en-US" sz="2200" b="1" dirty="0" smtClean="0"/>
          </a:p>
          <a:p>
            <a:pPr lvl="1" eaLnBrk="1" hangingPunct="1">
              <a:spcBef>
                <a:spcPts val="300"/>
              </a:spcBef>
            </a:pPr>
            <a:r>
              <a:rPr lang="zh-CN" altLang="en-US" sz="2200" b="1" dirty="0" smtClean="0"/>
              <a:t>我们希望能够从</a:t>
            </a:r>
            <a:r>
              <a:rPr lang="zh-CN" altLang="en-US" sz="2200" b="1" dirty="0" smtClean="0">
                <a:solidFill>
                  <a:srgbClr val="FF0000"/>
                </a:solidFill>
              </a:rPr>
              <a:t>局部最优解</a:t>
            </a:r>
            <a:r>
              <a:rPr lang="zh-CN" altLang="en-US" sz="2200" b="1" dirty="0" smtClean="0"/>
              <a:t>中推导出</a:t>
            </a:r>
            <a:r>
              <a:rPr lang="zh-CN" altLang="en-US" sz="2200" b="1" dirty="0" smtClean="0">
                <a:solidFill>
                  <a:srgbClr val="FF0000"/>
                </a:solidFill>
              </a:rPr>
              <a:t>全局最优解</a:t>
            </a:r>
            <a:r>
              <a:rPr lang="zh-CN" altLang="en-US" sz="2200" b="1" dirty="0" smtClean="0"/>
              <a:t>。</a:t>
            </a:r>
            <a:endParaRPr lang="en-US" sz="2200" b="1" dirty="0" smtClean="0"/>
          </a:p>
          <a:p>
            <a:pPr lvl="1" eaLnBrk="1" hangingPunct="1">
              <a:spcBef>
                <a:spcPts val="300"/>
              </a:spcBef>
            </a:pPr>
            <a:r>
              <a:rPr lang="zh-CN" altLang="en-US" b="1" i="1" dirty="0">
                <a:solidFill>
                  <a:srgbClr val="0000CC"/>
                </a:solidFill>
              </a:rPr>
              <a:t>贪心</a:t>
            </a:r>
            <a:r>
              <a:rPr lang="zh-CN" altLang="en-US" b="1" i="1" dirty="0" smtClean="0">
                <a:solidFill>
                  <a:srgbClr val="0000CC"/>
                </a:solidFill>
              </a:rPr>
              <a:t>选择属性：</a:t>
            </a:r>
            <a:r>
              <a:rPr lang="zh-CN" altLang="en-US" sz="2200" b="1" dirty="0" smtClean="0">
                <a:solidFill>
                  <a:srgbClr val="FF0000"/>
                </a:solidFill>
              </a:rPr>
              <a:t>局部最优解</a:t>
            </a:r>
            <a:r>
              <a:rPr lang="zh-CN" altLang="en-US" sz="2200" b="1" dirty="0" smtClean="0"/>
              <a:t>导出</a:t>
            </a:r>
            <a:r>
              <a:rPr lang="zh-CN" altLang="en-US" sz="2200" b="1" dirty="0" smtClean="0">
                <a:solidFill>
                  <a:srgbClr val="FF0000"/>
                </a:solidFill>
              </a:rPr>
              <a:t>全局最优解</a:t>
            </a:r>
            <a:r>
              <a:rPr lang="zh-CN" altLang="en-US" sz="2200" b="1" dirty="0" smtClean="0"/>
              <a:t>。</a:t>
            </a:r>
            <a:endParaRPr lang="en-US" sz="2200" dirty="0" smtClean="0"/>
          </a:p>
          <a:p>
            <a:pPr eaLnBrk="1" hangingPunct="1"/>
            <a:r>
              <a:rPr lang="zh-CN" altLang="en-US" sz="2400" b="1" dirty="0" smtClean="0"/>
              <a:t>在设计好的贪心算法的过程中，找到一个合适的贪心选择准则是很关键的。</a:t>
            </a:r>
            <a:endParaRPr lang="en-US" sz="2400" b="1" dirty="0" smtClean="0"/>
          </a:p>
          <a:p>
            <a:pPr lvl="1" eaLnBrk="1" hangingPunct="1"/>
            <a:r>
              <a:rPr lang="zh-CN" altLang="en-US" sz="2200" b="1" dirty="0" smtClean="0"/>
              <a:t>不同的贪心准则会导致不同的结果。</a:t>
            </a:r>
            <a:r>
              <a:rPr lang="en-US" sz="2000" b="1" dirty="0" smtClean="0"/>
              <a:t> </a:t>
            </a:r>
            <a:endParaRPr lang="en-US" sz="2000" b="1" dirty="0"/>
          </a:p>
        </p:txBody>
      </p:sp>
    </p:spTree>
    <p:extLst>
      <p:ext uri="{BB962C8B-B14F-4D97-AF65-F5344CB8AC3E}">
        <p14:creationId xmlns:p14="http://schemas.microsoft.com/office/powerpoint/2010/main" xmlns="" val="1686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7">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09800" y="304800"/>
            <a:ext cx="7772400" cy="914400"/>
          </a:xfrm>
        </p:spPr>
        <p:txBody>
          <a:bodyPr/>
          <a:lstStyle/>
          <a:p>
            <a:pPr eaLnBrk="1" hangingPunct="1"/>
            <a:r>
              <a:rPr lang="zh-CN" altLang="en-US" sz="3600" b="1" dirty="0">
                <a:solidFill>
                  <a:srgbClr val="0000CC"/>
                </a:solidFill>
              </a:rPr>
              <a:t>贪心</a:t>
            </a:r>
            <a:r>
              <a:rPr lang="zh-CN" altLang="en-US" sz="3600" b="1" dirty="0" smtClean="0">
                <a:solidFill>
                  <a:srgbClr val="0000CC"/>
                </a:solidFill>
              </a:rPr>
              <a:t>法</a:t>
            </a:r>
            <a:r>
              <a:rPr lang="zh-CN" altLang="en-US" sz="3600" b="1" dirty="0" smtClean="0">
                <a:solidFill>
                  <a:srgbClr val="0000CC"/>
                </a:solidFill>
              </a:rPr>
              <a:t>：</a:t>
            </a:r>
            <a:r>
              <a:rPr lang="zh-CN" altLang="en-US" sz="3600" b="1" dirty="0" smtClean="0">
                <a:solidFill>
                  <a:srgbClr val="0000CC"/>
                </a:solidFill>
              </a:rPr>
              <a:t>不足</a:t>
            </a:r>
            <a:endParaRPr lang="en-US" sz="3600" b="1" dirty="0">
              <a:solidFill>
                <a:srgbClr val="0000CC"/>
              </a:solidFill>
            </a:endParaRPr>
          </a:p>
        </p:txBody>
      </p:sp>
      <p:sp>
        <p:nvSpPr>
          <p:cNvPr id="6147" name="Rectangle 3"/>
          <p:cNvSpPr>
            <a:spLocks noGrp="1" noChangeArrowheads="1"/>
          </p:cNvSpPr>
          <p:nvPr>
            <p:ph type="body" idx="1"/>
          </p:nvPr>
        </p:nvSpPr>
        <p:spPr>
          <a:xfrm>
            <a:off x="1981200" y="1447800"/>
            <a:ext cx="8305800" cy="4648200"/>
          </a:xfrm>
        </p:spPr>
        <p:txBody>
          <a:bodyPr/>
          <a:lstStyle/>
          <a:p>
            <a:pPr eaLnBrk="1" hangingPunct="1"/>
            <a:r>
              <a:rPr lang="zh-CN" altLang="en-US" sz="2400" b="1" dirty="0" smtClean="0"/>
              <a:t>尽管贪心算法能够得出可行的解决方案，但它得出的可能不总是</a:t>
            </a:r>
            <a:r>
              <a:rPr lang="zh-CN" altLang="en-US" sz="2400" b="1" dirty="0" smtClean="0">
                <a:solidFill>
                  <a:srgbClr val="FF0000"/>
                </a:solidFill>
              </a:rPr>
              <a:t>最优解</a:t>
            </a:r>
            <a:r>
              <a:rPr lang="zh-CN" altLang="en-US" sz="2400" b="1" dirty="0" smtClean="0"/>
              <a:t>。</a:t>
            </a:r>
            <a:endParaRPr lang="en-US" sz="2200" b="1" dirty="0"/>
          </a:p>
          <a:p>
            <a:pPr eaLnBrk="1" hangingPunct="1"/>
            <a:r>
              <a:rPr lang="zh-CN" altLang="en-US" sz="2400" b="1" dirty="0" smtClean="0"/>
              <a:t>因此需要证明对于任何有效的输入，贪心算法总能找到最优解。</a:t>
            </a:r>
          </a:p>
          <a:p>
            <a:pPr eaLnBrk="1" hangingPunct="1"/>
            <a:r>
              <a:rPr lang="zh-CN" altLang="en-US" sz="2400" b="1" dirty="0" smtClean="0"/>
              <a:t>为了反驳贪心算法不能得出最优解这种观点，我们需要</a:t>
            </a:r>
            <a:r>
              <a:rPr lang="zh-CN" altLang="en-US" sz="2400" b="1" dirty="0" smtClean="0">
                <a:solidFill>
                  <a:srgbClr val="FF0000"/>
                </a:solidFill>
              </a:rPr>
              <a:t>反例</a:t>
            </a:r>
            <a:r>
              <a:rPr lang="zh-CN" altLang="en-US" sz="2400" b="1" dirty="0" smtClean="0"/>
              <a:t>。</a:t>
            </a:r>
            <a:endParaRPr lang="en-US" sz="2400" b="1" dirty="0"/>
          </a:p>
        </p:txBody>
      </p:sp>
    </p:spTree>
    <p:extLst>
      <p:ext uri="{BB962C8B-B14F-4D97-AF65-F5344CB8AC3E}">
        <p14:creationId xmlns:p14="http://schemas.microsoft.com/office/powerpoint/2010/main" xmlns="" val="1661133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body" idx="1"/>
          </p:nvPr>
        </p:nvSpPr>
        <p:spPr>
          <a:xfrm>
            <a:off x="1905000" y="1447800"/>
            <a:ext cx="8458200" cy="4953000"/>
          </a:xfrm>
        </p:spPr>
        <p:txBody>
          <a:bodyPr/>
          <a:lstStyle/>
          <a:p>
            <a:r>
              <a:rPr lang="zh-CN" altLang="en-US" sz="2400" b="1" dirty="0"/>
              <a:t>假定</a:t>
            </a:r>
            <a:r>
              <a:rPr lang="en-US" sz="2400" b="1" dirty="0" smtClean="0"/>
              <a:t> </a:t>
            </a:r>
            <a:endParaRPr lang="en-US" sz="2400" b="1" dirty="0"/>
          </a:p>
          <a:p>
            <a:pPr lvl="1"/>
            <a:r>
              <a:rPr lang="zh-CN" altLang="en-US" sz="2200" b="1" i="1" dirty="0" smtClean="0"/>
              <a:t>背包能够承受的重量</a:t>
            </a:r>
            <a:r>
              <a:rPr lang="en-US" sz="2200" b="1" i="1" dirty="0" smtClean="0"/>
              <a:t>C </a:t>
            </a:r>
            <a:r>
              <a:rPr lang="en-US" sz="2200" b="1" i="1" dirty="0"/>
              <a:t>&gt; </a:t>
            </a:r>
            <a:r>
              <a:rPr lang="en-US" sz="2200" b="1" dirty="0"/>
              <a:t>0</a:t>
            </a:r>
            <a:r>
              <a:rPr lang="en-US" sz="2200" b="1" dirty="0" smtClean="0"/>
              <a:t>,</a:t>
            </a:r>
            <a:endParaRPr lang="en-US" sz="2200" b="1" dirty="0"/>
          </a:p>
          <a:p>
            <a:pPr lvl="1"/>
            <a:r>
              <a:rPr lang="en-US" altLang="zh-CN" sz="2200" b="1" i="1" dirty="0" smtClean="0"/>
              <a:t>N</a:t>
            </a:r>
            <a:r>
              <a:rPr lang="zh-CN" altLang="en-US" sz="2200" b="1" i="1" dirty="0" smtClean="0"/>
              <a:t>个物件分别有重量为</a:t>
            </a:r>
            <a:r>
              <a:rPr lang="en-US" sz="2200" b="1" i="1" dirty="0" err="1" smtClean="0"/>
              <a:t>w</a:t>
            </a:r>
            <a:r>
              <a:rPr lang="en-US" sz="2200" b="1" i="1" baseline="-25000" dirty="0" err="1" smtClean="0"/>
              <a:t>i</a:t>
            </a:r>
            <a:r>
              <a:rPr lang="en-US" sz="2200" b="1" i="1" baseline="-25000" dirty="0" smtClean="0"/>
              <a:t> </a:t>
            </a:r>
            <a:r>
              <a:rPr lang="en-US" sz="2200" b="1" i="1" dirty="0"/>
              <a:t>&gt; </a:t>
            </a:r>
            <a:r>
              <a:rPr lang="en-US" sz="2200" b="1" dirty="0"/>
              <a:t>0 </a:t>
            </a:r>
            <a:r>
              <a:rPr lang="zh-CN" altLang="en-US" sz="2200" b="1" dirty="0" smtClean="0"/>
              <a:t>，价值分别为</a:t>
            </a:r>
            <a:r>
              <a:rPr lang="en-US" sz="2200" b="1" dirty="0" smtClean="0"/>
              <a:t> </a:t>
            </a:r>
            <a:r>
              <a:rPr lang="en-US" sz="2200" b="1" i="1" dirty="0"/>
              <a:t>p</a:t>
            </a:r>
            <a:r>
              <a:rPr lang="en-US" sz="2200" b="1" i="1" baseline="-25000" dirty="0"/>
              <a:t>i</a:t>
            </a:r>
            <a:r>
              <a:rPr lang="en-US" sz="2200" b="1" i="1" dirty="0"/>
              <a:t> &gt; </a:t>
            </a:r>
            <a:r>
              <a:rPr lang="en-US" sz="2200" b="1" dirty="0"/>
              <a:t>0 for </a:t>
            </a:r>
            <a:r>
              <a:rPr lang="en-US" sz="2200" b="1" i="1" dirty="0" err="1"/>
              <a:t>i</a:t>
            </a:r>
            <a:r>
              <a:rPr lang="en-US" sz="2200" b="1" i="1" dirty="0"/>
              <a:t> </a:t>
            </a:r>
            <a:r>
              <a:rPr lang="en-US" sz="2200" b="1" dirty="0"/>
              <a:t>= 1, </a:t>
            </a:r>
            <a:r>
              <a:rPr lang="en-US" sz="2200" b="1" dirty="0" smtClean="0"/>
              <a:t>…</a:t>
            </a:r>
            <a:r>
              <a:rPr lang="en-US" sz="2200" b="1" i="1" dirty="0" smtClean="0"/>
              <a:t>n</a:t>
            </a:r>
            <a:r>
              <a:rPr lang="en-US" sz="2200" b="1" dirty="0" smtClean="0"/>
              <a:t>, </a:t>
            </a:r>
            <a:endParaRPr lang="en-US" sz="2200" b="1" dirty="0"/>
          </a:p>
          <a:p>
            <a:r>
              <a:rPr lang="zh-CN" altLang="en-US" sz="2400" b="1" dirty="0" smtClean="0"/>
              <a:t>指出一个子集</a:t>
            </a:r>
            <a:r>
              <a:rPr lang="en-US" sz="2400" b="1" i="1" dirty="0" smtClean="0"/>
              <a:t>A</a:t>
            </a:r>
            <a:r>
              <a:rPr lang="en-US" sz="2400" b="1" dirty="0" smtClean="0"/>
              <a:t>  </a:t>
            </a:r>
            <a:r>
              <a:rPr lang="en-US" sz="2400" b="1" dirty="0"/>
              <a:t>{ 1, 2, …,</a:t>
            </a:r>
            <a:r>
              <a:rPr lang="en-US" sz="2400" b="1" i="1" dirty="0"/>
              <a:t> n </a:t>
            </a:r>
            <a:r>
              <a:rPr lang="en-US" sz="2400" b="1" dirty="0"/>
              <a:t>} </a:t>
            </a:r>
            <a:r>
              <a:rPr lang="zh-CN" altLang="en-US" sz="2400" b="1" dirty="0" smtClean="0"/>
              <a:t>满足以下公式</a:t>
            </a:r>
            <a:r>
              <a:rPr lang="en-US" sz="2400" b="1" dirty="0" smtClean="0"/>
              <a:t>:</a:t>
            </a:r>
            <a:endParaRPr lang="en-US" sz="2400" b="1" dirty="0"/>
          </a:p>
          <a:p>
            <a:endParaRPr lang="en-US" sz="2400" b="1" dirty="0"/>
          </a:p>
          <a:p>
            <a:pPr>
              <a:spcBef>
                <a:spcPts val="2400"/>
              </a:spcBef>
            </a:pPr>
            <a:r>
              <a:rPr lang="zh-CN" altLang="en-US" sz="2400" b="1" dirty="0" smtClean="0"/>
              <a:t>这个问题已有的解决方案</a:t>
            </a:r>
            <a:endParaRPr lang="en-US" sz="2400" b="1" dirty="0"/>
          </a:p>
          <a:p>
            <a:pPr lvl="1">
              <a:spcBef>
                <a:spcPts val="600"/>
              </a:spcBef>
            </a:pPr>
            <a:r>
              <a:rPr lang="zh-CN" altLang="en-US" sz="2200" b="1" dirty="0"/>
              <a:t>回溯法</a:t>
            </a:r>
            <a:endParaRPr lang="en-US" sz="2200" b="1" dirty="0"/>
          </a:p>
          <a:p>
            <a:pPr lvl="1">
              <a:spcBef>
                <a:spcPts val="600"/>
              </a:spcBef>
            </a:pPr>
            <a:r>
              <a:rPr lang="zh-CN" altLang="en-US" sz="2200" b="1" dirty="0" smtClean="0"/>
              <a:t>动态规划</a:t>
            </a:r>
            <a:endParaRPr lang="en-US" altLang="zh-CN" sz="2200" b="1" dirty="0" smtClean="0"/>
          </a:p>
          <a:p>
            <a:pPr lvl="1">
              <a:spcBef>
                <a:spcPts val="600"/>
              </a:spcBef>
            </a:pPr>
            <a:r>
              <a:rPr lang="zh-CN" altLang="en-US" sz="2200" b="1" dirty="0" smtClean="0"/>
              <a:t>贪心法</a:t>
            </a:r>
            <a:endParaRPr lang="en-US" sz="2200" b="1" dirty="0"/>
          </a:p>
        </p:txBody>
      </p:sp>
      <p:sp>
        <p:nvSpPr>
          <p:cNvPr id="2052" name="Rectangle 4"/>
          <p:cNvSpPr>
            <a:spLocks noGrp="1" noChangeArrowheads="1"/>
          </p:cNvSpPr>
          <p:nvPr>
            <p:ph type="title"/>
          </p:nvPr>
        </p:nvSpPr>
        <p:spPr>
          <a:xfrm>
            <a:off x="2209800" y="228600"/>
            <a:ext cx="7772400" cy="990600"/>
          </a:xfrm>
          <a:noFill/>
        </p:spPr>
        <p:txBody>
          <a:bodyPr vert="horz" wrap="square" lIns="91440" tIns="45720" rIns="91440" bIns="45720" numCol="1" anchor="ctr" anchorCtr="0" compatLnSpc="1">
            <a:prstTxWarp prst="textNoShape">
              <a:avLst/>
            </a:prstTxWarp>
          </a:bodyPr>
          <a:lstStyle/>
          <a:p>
            <a:r>
              <a:rPr lang="en-US" sz="3600" b="1" dirty="0">
                <a:solidFill>
                  <a:srgbClr val="0000CC"/>
                </a:solidFill>
              </a:rPr>
              <a:t>0/1 </a:t>
            </a:r>
            <a:r>
              <a:rPr lang="zh-CN" altLang="en-US" sz="3600" b="1" dirty="0" smtClean="0">
                <a:solidFill>
                  <a:srgbClr val="0000CC"/>
                </a:solidFill>
              </a:rPr>
              <a:t>背包问题</a:t>
            </a:r>
            <a:endParaRPr lang="en-US" sz="3600" b="1" dirty="0">
              <a:solidFill>
                <a:srgbClr val="0000CC"/>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xmlns="" val="2471426074"/>
              </p:ext>
            </p:extLst>
          </p:nvPr>
        </p:nvGraphicFramePr>
        <p:xfrm>
          <a:off x="3797300" y="3099547"/>
          <a:ext cx="4673600" cy="824753"/>
        </p:xfrm>
        <a:graphic>
          <a:graphicData uri="http://schemas.openxmlformats.org/presentationml/2006/ole">
            <p:oleObj spid="_x0000_s1032" name="Equation" r:id="rId4" imgW="1943100" imgH="342900" progId="Equation.3">
              <p:embed/>
            </p:oleObj>
          </a:graphicData>
        </a:graphic>
      </p:graphicFrame>
      <p:sp>
        <p:nvSpPr>
          <p:cNvPr id="3" name="Rectangular Callout 2"/>
          <p:cNvSpPr/>
          <p:nvPr/>
        </p:nvSpPr>
        <p:spPr bwMode="auto">
          <a:xfrm>
            <a:off x="4312402" y="4933950"/>
            <a:ext cx="5486400" cy="457200"/>
          </a:xfrm>
          <a:prstGeom prst="wedgeRectCallout">
            <a:avLst>
              <a:gd name="adj1" fmla="val -62366"/>
              <a:gd name="adj2" fmla="val 17283"/>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zh-CN" altLang="en-US" sz="2200" b="1" dirty="0" smtClean="0">
                <a:solidFill>
                  <a:srgbClr val="000000"/>
                </a:solidFill>
              </a:rPr>
              <a:t>用全新的视角看待贪心解决方案</a:t>
            </a:r>
            <a:endParaRPr lang="en-US" sz="2200" b="1" dirty="0">
              <a:solidFill>
                <a:srgbClr val="000000"/>
              </a:solidFill>
            </a:endParaRPr>
          </a:p>
        </p:txBody>
      </p:sp>
    </p:spTree>
    <p:extLst>
      <p:ext uri="{BB962C8B-B14F-4D97-AF65-F5344CB8AC3E}">
        <p14:creationId xmlns:p14="http://schemas.microsoft.com/office/powerpoint/2010/main" xmlns="" val="304511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057400" y="228600"/>
            <a:ext cx="8153400" cy="914400"/>
          </a:xfrm>
          <a:noFill/>
        </p:spPr>
        <p:txBody>
          <a:bodyPr vert="horz" wrap="square" lIns="92075" tIns="46038" rIns="92075" bIns="46038" numCol="1" anchor="ctr" anchorCtr="0" compatLnSpc="1">
            <a:prstTxWarp prst="textNoShape">
              <a:avLst/>
            </a:prstTxWarp>
          </a:bodyPr>
          <a:lstStyle/>
          <a:p>
            <a:r>
              <a:rPr lang="en-US" sz="3600" b="1" dirty="0" smtClean="0">
                <a:solidFill>
                  <a:srgbClr val="0000CC"/>
                </a:solidFill>
              </a:rPr>
              <a:t>0/1 </a:t>
            </a:r>
            <a:r>
              <a:rPr lang="zh-CN" altLang="en-US" sz="3600" b="1" dirty="0">
                <a:solidFill>
                  <a:srgbClr val="0000CC"/>
                </a:solidFill>
              </a:rPr>
              <a:t>背包</a:t>
            </a:r>
            <a:r>
              <a:rPr lang="zh-CN" altLang="en-US" sz="3600" b="1" dirty="0" smtClean="0">
                <a:solidFill>
                  <a:srgbClr val="0000CC"/>
                </a:solidFill>
              </a:rPr>
              <a:t>问题：贪心法解决方案</a:t>
            </a:r>
            <a:endParaRPr lang="en-US" sz="3600" b="1" dirty="0">
              <a:solidFill>
                <a:srgbClr val="0000CC"/>
              </a:solidFill>
            </a:endParaRPr>
          </a:p>
        </p:txBody>
      </p:sp>
      <p:sp>
        <p:nvSpPr>
          <p:cNvPr id="8195" name="Rectangle 3"/>
          <p:cNvSpPr>
            <a:spLocks noGrp="1" noChangeArrowheads="1"/>
          </p:cNvSpPr>
          <p:nvPr>
            <p:ph type="body" idx="1"/>
          </p:nvPr>
        </p:nvSpPr>
        <p:spPr>
          <a:xfrm>
            <a:off x="1981200" y="1524000"/>
            <a:ext cx="8229600" cy="4495800"/>
          </a:xfrm>
          <a:noFill/>
        </p:spPr>
        <p:txBody>
          <a:bodyPr vert="horz" wrap="square" lIns="92075" tIns="46038" rIns="92075" bIns="46038" numCol="1" anchor="t" anchorCtr="0" compatLnSpc="1">
            <a:prstTxWarp prst="textNoShape">
              <a:avLst/>
            </a:prstTxWarp>
          </a:bodyPr>
          <a:lstStyle/>
          <a:p>
            <a:pPr>
              <a:lnSpc>
                <a:spcPct val="90000"/>
              </a:lnSpc>
            </a:pPr>
            <a:r>
              <a:rPr lang="zh-CN" altLang="en-US" sz="2400" b="1" dirty="0" smtClean="0"/>
              <a:t>得到局部最优选择有一些可能的贪心选择准则：</a:t>
            </a:r>
            <a:endParaRPr lang="en-US" sz="2400" b="1" dirty="0"/>
          </a:p>
          <a:p>
            <a:pPr lvl="1">
              <a:lnSpc>
                <a:spcPct val="90000"/>
              </a:lnSpc>
            </a:pPr>
            <a:r>
              <a:rPr lang="zh-CN" altLang="en-US" sz="2200" b="1" i="1" dirty="0" smtClean="0">
                <a:solidFill>
                  <a:srgbClr val="C00000"/>
                </a:solidFill>
              </a:rPr>
              <a:t>最大价值优先</a:t>
            </a:r>
            <a:r>
              <a:rPr lang="en-US" altLang="zh-CN" sz="2200" b="1" dirty="0" smtClean="0"/>
              <a:t>——</a:t>
            </a:r>
            <a:r>
              <a:rPr lang="zh-CN" altLang="en-US" sz="2200" b="1" dirty="0" smtClean="0"/>
              <a:t>选择可用价值最高的物件放入背包中。</a:t>
            </a:r>
            <a:endParaRPr lang="en-US" sz="2200" b="1" dirty="0"/>
          </a:p>
          <a:p>
            <a:pPr lvl="1">
              <a:lnSpc>
                <a:spcPct val="90000"/>
              </a:lnSpc>
            </a:pPr>
            <a:r>
              <a:rPr lang="zh-CN" altLang="en-US" sz="2200" b="1" i="1" dirty="0" smtClean="0">
                <a:solidFill>
                  <a:srgbClr val="C00000"/>
                </a:solidFill>
              </a:rPr>
              <a:t>最小重量优先</a:t>
            </a:r>
            <a:r>
              <a:rPr lang="en-US" altLang="zh-CN" sz="2200" b="1" dirty="0" smtClean="0"/>
              <a:t>——</a:t>
            </a:r>
            <a:r>
              <a:rPr lang="zh-CN" altLang="en-US" sz="2200" b="1" dirty="0" smtClean="0"/>
              <a:t>选择可用重量最小的物件放入背包中。</a:t>
            </a:r>
            <a:endParaRPr lang="en-US" sz="2200" b="1" dirty="0" smtClean="0"/>
          </a:p>
          <a:p>
            <a:pPr lvl="1">
              <a:lnSpc>
                <a:spcPct val="90000"/>
              </a:lnSpc>
            </a:pPr>
            <a:r>
              <a:rPr lang="zh-CN" altLang="en-US" sz="2200" b="1" i="1" dirty="0" smtClean="0">
                <a:solidFill>
                  <a:srgbClr val="C00000"/>
                </a:solidFill>
              </a:rPr>
              <a:t>最大重量优先</a:t>
            </a:r>
            <a:r>
              <a:rPr lang="en-US" altLang="zh-CN" sz="2200" b="1" dirty="0" smtClean="0"/>
              <a:t>——</a:t>
            </a:r>
            <a:r>
              <a:rPr lang="zh-CN" altLang="en-US" sz="2200" b="1" dirty="0" smtClean="0"/>
              <a:t>选择可用重量最大的物件放入背包中。</a:t>
            </a:r>
            <a:endParaRPr lang="en-US" sz="2200" b="1" dirty="0" smtClean="0"/>
          </a:p>
          <a:p>
            <a:pPr lvl="1">
              <a:lnSpc>
                <a:spcPct val="90000"/>
              </a:lnSpc>
            </a:pPr>
            <a:r>
              <a:rPr lang="zh-CN" altLang="en-US" sz="2200" b="1" i="1" dirty="0" smtClean="0">
                <a:solidFill>
                  <a:srgbClr val="C00000"/>
                </a:solidFill>
              </a:rPr>
              <a:t>最大性价比优先</a:t>
            </a:r>
            <a:r>
              <a:rPr lang="en-US" altLang="zh-CN" sz="2200" b="1" dirty="0" smtClean="0"/>
              <a:t>——</a:t>
            </a:r>
            <a:r>
              <a:rPr lang="zh-CN" altLang="en-US" sz="2200" b="1" dirty="0" smtClean="0"/>
              <a:t>选择可用的、价值重量比最高的物件放入背包中。</a:t>
            </a:r>
            <a:endParaRPr lang="en-US" sz="2200" b="1" dirty="0" smtClean="0"/>
          </a:p>
          <a:p>
            <a:pPr>
              <a:lnSpc>
                <a:spcPct val="90000"/>
              </a:lnSpc>
            </a:pPr>
            <a:r>
              <a:rPr lang="zh-CN" altLang="en-US" sz="2400" b="1" dirty="0"/>
              <a:t>不尽人意</a:t>
            </a:r>
            <a:r>
              <a:rPr lang="zh-CN" altLang="en-US" sz="2400" b="1" dirty="0" smtClean="0"/>
              <a:t>的是，以上方法没有一种能保证是最优解决方案</a:t>
            </a:r>
            <a:r>
              <a:rPr lang="en-US" altLang="zh-CN" sz="2400" b="1" dirty="0" smtClean="0"/>
              <a:t>——</a:t>
            </a:r>
            <a:r>
              <a:rPr lang="zh-CN" altLang="en-US" sz="2400" b="1" dirty="0" smtClean="0"/>
              <a:t>我们能够找到每一种方案的反例。</a:t>
            </a:r>
            <a:endParaRPr lang="en-US" sz="2400" b="1" dirty="0"/>
          </a:p>
        </p:txBody>
      </p:sp>
    </p:spTree>
    <p:extLst>
      <p:ext uri="{BB962C8B-B14F-4D97-AF65-F5344CB8AC3E}">
        <p14:creationId xmlns:p14="http://schemas.microsoft.com/office/powerpoint/2010/main" xmlns="" val="1941480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057400" y="228600"/>
            <a:ext cx="8153400" cy="990600"/>
          </a:xfrm>
          <a:ln w="12700">
            <a:solidFill>
              <a:schemeClr val="tx1"/>
            </a:solidFill>
            <a:miter lim="800000"/>
            <a:headEnd/>
            <a:tailEnd/>
          </a:ln>
        </p:spPr>
        <p:txBody>
          <a:bodyPr/>
          <a:lstStyle/>
          <a:p>
            <a:r>
              <a:rPr lang="zh-CN" altLang="en-US" sz="3400" b="1" dirty="0" smtClean="0">
                <a:solidFill>
                  <a:srgbClr val="0000CC"/>
                </a:solidFill>
              </a:rPr>
              <a:t>贪心法 </a:t>
            </a:r>
            <a:r>
              <a:rPr lang="en-US" altLang="zh-CN" sz="3400" b="1" dirty="0" smtClean="0">
                <a:solidFill>
                  <a:srgbClr val="0000CC"/>
                </a:solidFill>
              </a:rPr>
              <a:t>1</a:t>
            </a:r>
            <a:r>
              <a:rPr lang="zh-CN" altLang="en-US" sz="3400" b="1" dirty="0" smtClean="0">
                <a:solidFill>
                  <a:srgbClr val="0000CC"/>
                </a:solidFill>
              </a:rPr>
              <a:t>：选择准则：最大价值优先</a:t>
            </a:r>
            <a:r>
              <a:rPr lang="en-US" altLang="zh-CN" sz="3400" b="1" dirty="0" smtClean="0">
                <a:solidFill>
                  <a:srgbClr val="0000CC"/>
                </a:solidFill>
              </a:rPr>
              <a:t/>
            </a:r>
            <a:br>
              <a:rPr lang="en-US" altLang="zh-CN" sz="3400" b="1" dirty="0" smtClean="0">
                <a:solidFill>
                  <a:srgbClr val="0000CC"/>
                </a:solidFill>
              </a:rPr>
            </a:br>
            <a:r>
              <a:rPr lang="en-US" altLang="zh-CN" sz="3400" b="1" dirty="0" smtClean="0">
                <a:solidFill>
                  <a:srgbClr val="0000CC"/>
                </a:solidFill>
              </a:rPr>
              <a:t>——</a:t>
            </a:r>
            <a:r>
              <a:rPr lang="zh-CN" altLang="en-US" sz="3400" b="1" dirty="0" smtClean="0">
                <a:solidFill>
                  <a:srgbClr val="0000CC"/>
                </a:solidFill>
              </a:rPr>
              <a:t>反例</a:t>
            </a:r>
            <a:endParaRPr lang="en-US" sz="3400" b="1" dirty="0">
              <a:solidFill>
                <a:srgbClr val="0000CC"/>
              </a:solidFill>
            </a:endParaRPr>
          </a:p>
        </p:txBody>
      </p:sp>
      <p:sp>
        <p:nvSpPr>
          <p:cNvPr id="12291" name="Rectangle 3"/>
          <p:cNvSpPr>
            <a:spLocks noGrp="1" noChangeArrowheads="1"/>
          </p:cNvSpPr>
          <p:nvPr>
            <p:ph type="body" idx="1"/>
          </p:nvPr>
        </p:nvSpPr>
        <p:spPr>
          <a:xfrm>
            <a:off x="1905000" y="1524000"/>
            <a:ext cx="8382000" cy="457200"/>
          </a:xfrm>
        </p:spPr>
        <p:txBody>
          <a:bodyPr/>
          <a:lstStyle/>
          <a:p>
            <a:pPr>
              <a:lnSpc>
                <a:spcPct val="90000"/>
              </a:lnSpc>
            </a:pPr>
            <a:r>
              <a:rPr lang="zh-CN" altLang="en-US" sz="2400" b="1" dirty="0" smtClean="0"/>
              <a:t>有三个物件，背包的可承受重量为</a:t>
            </a:r>
            <a:r>
              <a:rPr lang="en-US" sz="2400" b="1" dirty="0" smtClean="0"/>
              <a:t> </a:t>
            </a:r>
            <a:r>
              <a:rPr lang="en-US" sz="2400" b="1" dirty="0"/>
              <a:t>25.  </a:t>
            </a:r>
            <a:endParaRPr lang="en-US" b="1" i="1" baseline="-25000" dirty="0"/>
          </a:p>
        </p:txBody>
      </p:sp>
      <p:sp>
        <p:nvSpPr>
          <p:cNvPr id="12292" name="Rectangle 4" descr="10%"/>
          <p:cNvSpPr>
            <a:spLocks noChangeArrowheads="1"/>
          </p:cNvSpPr>
          <p:nvPr/>
        </p:nvSpPr>
        <p:spPr bwMode="auto">
          <a:xfrm>
            <a:off x="2133600" y="4845050"/>
            <a:ext cx="762000" cy="990600"/>
          </a:xfrm>
          <a:prstGeom prst="rect">
            <a:avLst/>
          </a:prstGeom>
          <a:pattFill prst="pct10">
            <a:fgClr>
              <a:schemeClr val="bg2"/>
            </a:fgClr>
            <a:bgClr>
              <a:schemeClr val="bg1"/>
            </a:bgClr>
          </a:pattFill>
          <a:ln w="9525">
            <a:solidFill>
              <a:schemeClr val="tx1"/>
            </a:solidFill>
            <a:miter lim="800000"/>
            <a:headEnd/>
            <a:tailEnd/>
          </a:ln>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2293" name="Text Box 5"/>
          <p:cNvSpPr txBox="1">
            <a:spLocks noChangeArrowheads="1"/>
          </p:cNvSpPr>
          <p:nvPr/>
        </p:nvSpPr>
        <p:spPr bwMode="auto">
          <a:xfrm>
            <a:off x="2193926" y="5226051"/>
            <a:ext cx="67197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dirty="0">
                <a:solidFill>
                  <a:srgbClr val="000000"/>
                </a:solidFill>
                <a:latin typeface="Times New Roman" pitchFamily="16" charset="0"/>
              </a:rPr>
              <a:t>5 </a:t>
            </a:r>
            <a:r>
              <a:rPr lang="en-US" sz="2400" b="1" dirty="0" err="1">
                <a:solidFill>
                  <a:srgbClr val="000000"/>
                </a:solidFill>
                <a:latin typeface="Times New Roman" pitchFamily="16" charset="0"/>
              </a:rPr>
              <a:t>lb</a:t>
            </a:r>
            <a:endParaRPr lang="en-US" sz="2400" b="1" dirty="0">
              <a:solidFill>
                <a:srgbClr val="000000"/>
              </a:solidFill>
              <a:latin typeface="Times New Roman" pitchFamily="16" charset="0"/>
            </a:endParaRPr>
          </a:p>
        </p:txBody>
      </p:sp>
      <p:sp>
        <p:nvSpPr>
          <p:cNvPr id="12294" name="Text Box 6"/>
          <p:cNvSpPr txBox="1">
            <a:spLocks noChangeArrowheads="1"/>
          </p:cNvSpPr>
          <p:nvPr/>
        </p:nvSpPr>
        <p:spPr bwMode="auto">
          <a:xfrm>
            <a:off x="2209800" y="4387850"/>
            <a:ext cx="641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dirty="0">
                <a:solidFill>
                  <a:srgbClr val="000000"/>
                </a:solidFill>
                <a:latin typeface="Times New Roman" pitchFamily="16" charset="0"/>
              </a:rPr>
              <a:t>$70</a:t>
            </a:r>
          </a:p>
        </p:txBody>
      </p:sp>
      <p:sp>
        <p:nvSpPr>
          <p:cNvPr id="12295" name="Rectangle 7" descr="10%"/>
          <p:cNvSpPr>
            <a:spLocks noChangeArrowheads="1"/>
          </p:cNvSpPr>
          <p:nvPr/>
        </p:nvSpPr>
        <p:spPr bwMode="auto">
          <a:xfrm>
            <a:off x="3048000" y="3930650"/>
            <a:ext cx="838200" cy="1905000"/>
          </a:xfrm>
          <a:prstGeom prst="rect">
            <a:avLst/>
          </a:prstGeom>
          <a:pattFill prst="pct10">
            <a:fgClr>
              <a:schemeClr val="bg2"/>
            </a:fgClr>
            <a:bgClr>
              <a:schemeClr val="bg1"/>
            </a:bgClr>
          </a:pattFill>
          <a:ln w="9525">
            <a:solidFill>
              <a:schemeClr val="tx1"/>
            </a:solidFill>
            <a:miter lim="800000"/>
            <a:headEnd/>
            <a:tailEnd/>
          </a:ln>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2296" name="Text Box 8"/>
          <p:cNvSpPr txBox="1">
            <a:spLocks noChangeArrowheads="1"/>
          </p:cNvSpPr>
          <p:nvPr/>
        </p:nvSpPr>
        <p:spPr bwMode="auto">
          <a:xfrm>
            <a:off x="3108326" y="4886326"/>
            <a:ext cx="82586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10 lb</a:t>
            </a:r>
          </a:p>
        </p:txBody>
      </p:sp>
      <p:sp>
        <p:nvSpPr>
          <p:cNvPr id="12297" name="Text Box 9"/>
          <p:cNvSpPr txBox="1">
            <a:spLocks noChangeArrowheads="1"/>
          </p:cNvSpPr>
          <p:nvPr/>
        </p:nvSpPr>
        <p:spPr bwMode="auto">
          <a:xfrm>
            <a:off x="3124200" y="3473450"/>
            <a:ext cx="641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dirty="0">
                <a:solidFill>
                  <a:srgbClr val="000000"/>
                </a:solidFill>
                <a:latin typeface="Times New Roman" pitchFamily="16" charset="0"/>
              </a:rPr>
              <a:t>$90</a:t>
            </a:r>
          </a:p>
        </p:txBody>
      </p:sp>
      <p:sp>
        <p:nvSpPr>
          <p:cNvPr id="12298" name="Rectangle 10" descr="5%"/>
          <p:cNvSpPr>
            <a:spLocks noChangeArrowheads="1"/>
          </p:cNvSpPr>
          <p:nvPr/>
        </p:nvSpPr>
        <p:spPr bwMode="auto">
          <a:xfrm>
            <a:off x="4130675" y="2330450"/>
            <a:ext cx="838200" cy="3505200"/>
          </a:xfrm>
          <a:prstGeom prst="rect">
            <a:avLst/>
          </a:prstGeom>
          <a:pattFill prst="pct5">
            <a:fgClr>
              <a:schemeClr val="bg2"/>
            </a:fgClr>
            <a:bgClr>
              <a:schemeClr val="bg1"/>
            </a:bgClr>
          </a:patt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sz="2400" b="1">
              <a:solidFill>
                <a:srgbClr val="000000"/>
              </a:solidFill>
            </a:endParaRPr>
          </a:p>
        </p:txBody>
      </p:sp>
      <p:sp>
        <p:nvSpPr>
          <p:cNvPr id="12299" name="Text Box 11"/>
          <p:cNvSpPr txBox="1">
            <a:spLocks noChangeArrowheads="1"/>
          </p:cNvSpPr>
          <p:nvPr/>
        </p:nvSpPr>
        <p:spPr bwMode="auto">
          <a:xfrm>
            <a:off x="4114800" y="1949450"/>
            <a:ext cx="793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$140</a:t>
            </a:r>
          </a:p>
        </p:txBody>
      </p:sp>
      <p:sp>
        <p:nvSpPr>
          <p:cNvPr id="12300" name="Rectangle 12"/>
          <p:cNvSpPr>
            <a:spLocks noChangeArrowheads="1"/>
          </p:cNvSpPr>
          <p:nvPr/>
        </p:nvSpPr>
        <p:spPr bwMode="auto">
          <a:xfrm>
            <a:off x="5273675" y="2330450"/>
            <a:ext cx="838200" cy="3505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2301" name="Text Box 13"/>
          <p:cNvSpPr txBox="1">
            <a:spLocks noChangeArrowheads="1"/>
          </p:cNvSpPr>
          <p:nvPr/>
        </p:nvSpPr>
        <p:spPr bwMode="auto">
          <a:xfrm>
            <a:off x="5257800" y="2863851"/>
            <a:ext cx="838200"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i="1" dirty="0">
                <a:solidFill>
                  <a:srgbClr val="000000"/>
                </a:solidFill>
                <a:latin typeface="Times New Roman" pitchFamily="16" charset="0"/>
              </a:rPr>
              <a:t>C = </a:t>
            </a:r>
            <a:r>
              <a:rPr lang="en-US" sz="2400" b="1" dirty="0">
                <a:solidFill>
                  <a:srgbClr val="000000"/>
                </a:solidFill>
                <a:latin typeface="Times New Roman" pitchFamily="16" charset="0"/>
              </a:rPr>
              <a:t>25lb</a:t>
            </a:r>
            <a:br>
              <a:rPr lang="en-US" sz="2400" b="1" dirty="0">
                <a:solidFill>
                  <a:srgbClr val="000000"/>
                </a:solidFill>
                <a:latin typeface="Times New Roman" pitchFamily="16" charset="0"/>
              </a:rPr>
            </a:br>
            <a:endParaRPr lang="en-US" sz="2400" b="1" dirty="0">
              <a:solidFill>
                <a:srgbClr val="000000"/>
              </a:solidFill>
              <a:latin typeface="Times New Roman" pitchFamily="16" charset="0"/>
            </a:endParaRPr>
          </a:p>
        </p:txBody>
      </p:sp>
      <p:sp>
        <p:nvSpPr>
          <p:cNvPr id="12302" name="Text Box 14"/>
          <p:cNvSpPr txBox="1">
            <a:spLocks noChangeArrowheads="1"/>
          </p:cNvSpPr>
          <p:nvPr/>
        </p:nvSpPr>
        <p:spPr bwMode="auto">
          <a:xfrm>
            <a:off x="4130676" y="4464051"/>
            <a:ext cx="82586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25 lb</a:t>
            </a:r>
          </a:p>
        </p:txBody>
      </p:sp>
      <p:sp>
        <p:nvSpPr>
          <p:cNvPr id="12303" name="Text Box 15"/>
          <p:cNvSpPr txBox="1">
            <a:spLocks noChangeArrowheads="1"/>
          </p:cNvSpPr>
          <p:nvPr/>
        </p:nvSpPr>
        <p:spPr bwMode="auto">
          <a:xfrm>
            <a:off x="2209801" y="5759450"/>
            <a:ext cx="69762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1800" b="1">
                <a:solidFill>
                  <a:srgbClr val="000000"/>
                </a:solidFill>
                <a:latin typeface="Times New Roman" pitchFamily="16" charset="0"/>
              </a:rPr>
              <a:t>item</a:t>
            </a:r>
            <a:r>
              <a:rPr lang="en-US" sz="1800" b="1" baseline="-25000">
                <a:solidFill>
                  <a:srgbClr val="000000"/>
                </a:solidFill>
                <a:latin typeface="Times New Roman" pitchFamily="16" charset="0"/>
              </a:rPr>
              <a:t>1</a:t>
            </a:r>
            <a:endParaRPr lang="en-US" sz="2400" b="1">
              <a:solidFill>
                <a:srgbClr val="000000"/>
              </a:solidFill>
              <a:latin typeface="Times New Roman" pitchFamily="16" charset="0"/>
            </a:endParaRPr>
          </a:p>
        </p:txBody>
      </p:sp>
      <p:sp>
        <p:nvSpPr>
          <p:cNvPr id="12304" name="Text Box 16"/>
          <p:cNvSpPr txBox="1">
            <a:spLocks noChangeArrowheads="1"/>
          </p:cNvSpPr>
          <p:nvPr/>
        </p:nvSpPr>
        <p:spPr bwMode="auto">
          <a:xfrm>
            <a:off x="3124201" y="5773738"/>
            <a:ext cx="69762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1800" b="1">
                <a:solidFill>
                  <a:srgbClr val="000000"/>
                </a:solidFill>
                <a:latin typeface="Times New Roman" pitchFamily="16" charset="0"/>
              </a:rPr>
              <a:t>item</a:t>
            </a:r>
            <a:r>
              <a:rPr lang="en-US" sz="1800" b="1" baseline="-25000">
                <a:solidFill>
                  <a:srgbClr val="000000"/>
                </a:solidFill>
                <a:latin typeface="Times New Roman" pitchFamily="16" charset="0"/>
              </a:rPr>
              <a:t>2</a:t>
            </a:r>
            <a:endParaRPr lang="en-US" sz="2400" b="1">
              <a:solidFill>
                <a:srgbClr val="000000"/>
              </a:solidFill>
              <a:latin typeface="Times New Roman" pitchFamily="16" charset="0"/>
            </a:endParaRPr>
          </a:p>
        </p:txBody>
      </p:sp>
      <p:sp>
        <p:nvSpPr>
          <p:cNvPr id="12305" name="Text Box 17"/>
          <p:cNvSpPr txBox="1">
            <a:spLocks noChangeArrowheads="1"/>
          </p:cNvSpPr>
          <p:nvPr/>
        </p:nvSpPr>
        <p:spPr bwMode="auto">
          <a:xfrm>
            <a:off x="4191001" y="5759450"/>
            <a:ext cx="69762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1800" b="1">
                <a:solidFill>
                  <a:srgbClr val="000000"/>
                </a:solidFill>
                <a:latin typeface="Times New Roman" pitchFamily="16" charset="0"/>
              </a:rPr>
              <a:t>item</a:t>
            </a:r>
            <a:r>
              <a:rPr lang="en-US" sz="1800" b="1" baseline="-25000">
                <a:solidFill>
                  <a:srgbClr val="000000"/>
                </a:solidFill>
                <a:latin typeface="Times New Roman" pitchFamily="16" charset="0"/>
              </a:rPr>
              <a:t>3</a:t>
            </a:r>
            <a:endParaRPr lang="en-US" sz="2400" b="1">
              <a:solidFill>
                <a:srgbClr val="000000"/>
              </a:solidFill>
              <a:latin typeface="Times New Roman" pitchFamily="16" charset="0"/>
            </a:endParaRPr>
          </a:p>
        </p:txBody>
      </p:sp>
      <p:sp>
        <p:nvSpPr>
          <p:cNvPr id="12306" name="Text Box 18"/>
          <p:cNvSpPr txBox="1">
            <a:spLocks noChangeArrowheads="1"/>
          </p:cNvSpPr>
          <p:nvPr/>
        </p:nvSpPr>
        <p:spPr bwMode="auto">
          <a:xfrm>
            <a:off x="5105400" y="5759450"/>
            <a:ext cx="117211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1800" b="1">
                <a:solidFill>
                  <a:srgbClr val="000000"/>
                </a:solidFill>
                <a:latin typeface="Times New Roman" pitchFamily="16" charset="0"/>
              </a:rPr>
              <a:t>Knapsack</a:t>
            </a:r>
            <a:endParaRPr lang="en-US" sz="2400" b="1">
              <a:solidFill>
                <a:srgbClr val="000000"/>
              </a:solidFill>
              <a:latin typeface="Times New Roman" pitchFamily="16" charset="0"/>
            </a:endParaRPr>
          </a:p>
        </p:txBody>
      </p:sp>
      <p:sp>
        <p:nvSpPr>
          <p:cNvPr id="12307" name="Text Box 19"/>
          <p:cNvSpPr txBox="1">
            <a:spLocks noChangeArrowheads="1"/>
          </p:cNvSpPr>
          <p:nvPr/>
        </p:nvSpPr>
        <p:spPr bwMode="auto">
          <a:xfrm>
            <a:off x="6611700" y="5835650"/>
            <a:ext cx="881973"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zh-CN" altLang="en-US" sz="1800" b="1" dirty="0" smtClean="0">
                <a:solidFill>
                  <a:srgbClr val="C00000"/>
                </a:solidFill>
                <a:latin typeface="Times New Roman" pitchFamily="16" charset="0"/>
              </a:rPr>
              <a:t>贪心解</a:t>
            </a:r>
            <a:endParaRPr lang="en-US" altLang="zh-CN" sz="1800" b="1" dirty="0" smtClean="0">
              <a:solidFill>
                <a:srgbClr val="C00000"/>
              </a:solidFill>
              <a:latin typeface="Times New Roman" pitchFamily="16" charset="0"/>
            </a:endParaRPr>
          </a:p>
          <a:p>
            <a:pPr eaLnBrk="0" fontAlgn="base" hangingPunct="0">
              <a:spcBef>
                <a:spcPct val="0"/>
              </a:spcBef>
              <a:spcAft>
                <a:spcPct val="0"/>
              </a:spcAft>
            </a:pPr>
            <a:r>
              <a:rPr lang="zh-CN" altLang="en-US" sz="1800" b="1" dirty="0" smtClean="0">
                <a:solidFill>
                  <a:srgbClr val="C00000"/>
                </a:solidFill>
                <a:latin typeface="Times New Roman" pitchFamily="16" charset="0"/>
              </a:rPr>
              <a:t>决方案</a:t>
            </a:r>
            <a:endParaRPr lang="en-US" sz="2400" b="1" dirty="0">
              <a:solidFill>
                <a:srgbClr val="C00000"/>
              </a:solidFill>
              <a:latin typeface="Times New Roman" pitchFamily="16" charset="0"/>
            </a:endParaRPr>
          </a:p>
        </p:txBody>
      </p:sp>
      <p:sp>
        <p:nvSpPr>
          <p:cNvPr id="12308" name="Rectangle 20" descr="20%"/>
          <p:cNvSpPr>
            <a:spLocks noChangeArrowheads="1"/>
          </p:cNvSpPr>
          <p:nvPr/>
        </p:nvSpPr>
        <p:spPr bwMode="auto">
          <a:xfrm>
            <a:off x="6689725" y="2330450"/>
            <a:ext cx="838200" cy="3505200"/>
          </a:xfrm>
          <a:prstGeom prst="rect">
            <a:avLst/>
          </a:prstGeom>
          <a:pattFill prst="pct20">
            <a:fgClr>
              <a:schemeClr val="folHlink"/>
            </a:fgClr>
            <a:bgClr>
              <a:schemeClr val="bg1"/>
            </a:bgClr>
          </a:pattFill>
          <a:ln w="9525">
            <a:solidFill>
              <a:schemeClr val="tx1"/>
            </a:solidFill>
            <a:miter lim="800000"/>
            <a:headEnd/>
            <a:tailEnd/>
          </a:ln>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2309" name="Line 21"/>
          <p:cNvSpPr>
            <a:spLocks noChangeShapeType="1"/>
          </p:cNvSpPr>
          <p:nvPr/>
        </p:nvSpPr>
        <p:spPr bwMode="auto">
          <a:xfrm>
            <a:off x="6689725" y="2330450"/>
            <a:ext cx="8382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2310" name="Text Box 22"/>
          <p:cNvSpPr txBox="1">
            <a:spLocks noChangeArrowheads="1"/>
          </p:cNvSpPr>
          <p:nvPr/>
        </p:nvSpPr>
        <p:spPr bwMode="auto">
          <a:xfrm>
            <a:off x="6802438" y="5226050"/>
            <a:ext cx="184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endParaRPr lang="en-US" sz="2400" b="1">
              <a:solidFill>
                <a:srgbClr val="000000"/>
              </a:solidFill>
              <a:latin typeface="Times New Roman" pitchFamily="16" charset="0"/>
            </a:endParaRPr>
          </a:p>
        </p:txBody>
      </p:sp>
      <p:sp>
        <p:nvSpPr>
          <p:cNvPr id="12311" name="Text Box 23"/>
          <p:cNvSpPr txBox="1">
            <a:spLocks noChangeArrowheads="1"/>
          </p:cNvSpPr>
          <p:nvPr/>
        </p:nvSpPr>
        <p:spPr bwMode="auto">
          <a:xfrm>
            <a:off x="6689726" y="3930651"/>
            <a:ext cx="82586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25 lb</a:t>
            </a:r>
          </a:p>
        </p:txBody>
      </p:sp>
      <p:sp>
        <p:nvSpPr>
          <p:cNvPr id="12312" name="Text Box 24"/>
          <p:cNvSpPr txBox="1">
            <a:spLocks noChangeArrowheads="1"/>
          </p:cNvSpPr>
          <p:nvPr/>
        </p:nvSpPr>
        <p:spPr bwMode="auto">
          <a:xfrm>
            <a:off x="7473950" y="3549650"/>
            <a:ext cx="793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$140</a:t>
            </a:r>
          </a:p>
        </p:txBody>
      </p:sp>
      <p:sp>
        <p:nvSpPr>
          <p:cNvPr id="12313" name="Text Box 25"/>
          <p:cNvSpPr txBox="1">
            <a:spLocks noChangeArrowheads="1"/>
          </p:cNvSpPr>
          <p:nvPr/>
        </p:nvSpPr>
        <p:spPr bwMode="auto">
          <a:xfrm>
            <a:off x="8320096" y="5926753"/>
            <a:ext cx="11144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zh-CN" altLang="en-US" sz="1800" b="1" dirty="0" smtClean="0">
                <a:solidFill>
                  <a:srgbClr val="C00000"/>
                </a:solidFill>
                <a:latin typeface="Times New Roman" pitchFamily="16" charset="0"/>
              </a:rPr>
              <a:t>最佳方案</a:t>
            </a:r>
            <a:endParaRPr lang="en-US" sz="2400" b="1" dirty="0">
              <a:solidFill>
                <a:srgbClr val="C00000"/>
              </a:solidFill>
              <a:latin typeface="Times New Roman" pitchFamily="16" charset="0"/>
            </a:endParaRPr>
          </a:p>
        </p:txBody>
      </p:sp>
      <p:sp>
        <p:nvSpPr>
          <p:cNvPr id="12314" name="Rectangle 26" descr="20%"/>
          <p:cNvSpPr>
            <a:spLocks noChangeArrowheads="1"/>
          </p:cNvSpPr>
          <p:nvPr/>
        </p:nvSpPr>
        <p:spPr bwMode="auto">
          <a:xfrm>
            <a:off x="8458200" y="3321050"/>
            <a:ext cx="838200" cy="2438400"/>
          </a:xfrm>
          <a:prstGeom prst="rect">
            <a:avLst/>
          </a:prstGeom>
          <a:pattFill prst="pct20">
            <a:fgClr>
              <a:schemeClr val="folHlink"/>
            </a:fgClr>
            <a:bgClr>
              <a:schemeClr val="bg1"/>
            </a:bgClr>
          </a:pattFill>
          <a:ln w="9525">
            <a:solidFill>
              <a:schemeClr val="tx1"/>
            </a:solidFill>
            <a:miter lim="800000"/>
            <a:headEnd/>
            <a:tailEnd/>
          </a:ln>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2315" name="Line 27"/>
          <p:cNvSpPr>
            <a:spLocks noChangeShapeType="1"/>
          </p:cNvSpPr>
          <p:nvPr/>
        </p:nvSpPr>
        <p:spPr bwMode="auto">
          <a:xfrm>
            <a:off x="8458200" y="2254250"/>
            <a:ext cx="8382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2316" name="Text Box 28"/>
          <p:cNvSpPr txBox="1">
            <a:spLocks noChangeArrowheads="1"/>
          </p:cNvSpPr>
          <p:nvPr/>
        </p:nvSpPr>
        <p:spPr bwMode="auto">
          <a:xfrm>
            <a:off x="8570913" y="5149850"/>
            <a:ext cx="184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endParaRPr lang="en-US" sz="2400" b="1">
              <a:solidFill>
                <a:srgbClr val="000000"/>
              </a:solidFill>
              <a:latin typeface="Times New Roman" pitchFamily="16" charset="0"/>
            </a:endParaRPr>
          </a:p>
        </p:txBody>
      </p:sp>
      <p:sp>
        <p:nvSpPr>
          <p:cNvPr id="12317" name="Text Box 29"/>
          <p:cNvSpPr txBox="1">
            <a:spLocks noChangeArrowheads="1"/>
          </p:cNvSpPr>
          <p:nvPr/>
        </p:nvSpPr>
        <p:spPr bwMode="auto">
          <a:xfrm>
            <a:off x="8534401" y="2406651"/>
            <a:ext cx="82586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10 lb</a:t>
            </a:r>
          </a:p>
        </p:txBody>
      </p:sp>
      <p:sp>
        <p:nvSpPr>
          <p:cNvPr id="12318" name="Line 30"/>
          <p:cNvSpPr>
            <a:spLocks noChangeShapeType="1"/>
          </p:cNvSpPr>
          <p:nvPr/>
        </p:nvSpPr>
        <p:spPr bwMode="auto">
          <a:xfrm flipV="1">
            <a:off x="8458200" y="2254250"/>
            <a:ext cx="0" cy="1524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2319" name="Line 31"/>
          <p:cNvSpPr>
            <a:spLocks noChangeShapeType="1"/>
          </p:cNvSpPr>
          <p:nvPr/>
        </p:nvSpPr>
        <p:spPr bwMode="auto">
          <a:xfrm flipV="1">
            <a:off x="9296400" y="2254250"/>
            <a:ext cx="0" cy="1524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2320" name="Text Box 32"/>
          <p:cNvSpPr txBox="1">
            <a:spLocks noChangeArrowheads="1"/>
          </p:cNvSpPr>
          <p:nvPr/>
        </p:nvSpPr>
        <p:spPr bwMode="auto">
          <a:xfrm>
            <a:off x="8570914" y="3625851"/>
            <a:ext cx="67197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5 lb</a:t>
            </a:r>
          </a:p>
        </p:txBody>
      </p:sp>
      <p:sp>
        <p:nvSpPr>
          <p:cNvPr id="12321" name="Text Box 33"/>
          <p:cNvSpPr txBox="1">
            <a:spLocks noChangeArrowheads="1"/>
          </p:cNvSpPr>
          <p:nvPr/>
        </p:nvSpPr>
        <p:spPr bwMode="auto">
          <a:xfrm>
            <a:off x="9296400" y="3549650"/>
            <a:ext cx="641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$70</a:t>
            </a:r>
          </a:p>
        </p:txBody>
      </p:sp>
      <p:sp>
        <p:nvSpPr>
          <p:cNvPr id="12322" name="Text Box 34"/>
          <p:cNvSpPr txBox="1">
            <a:spLocks noChangeArrowheads="1"/>
          </p:cNvSpPr>
          <p:nvPr/>
        </p:nvSpPr>
        <p:spPr bwMode="auto">
          <a:xfrm>
            <a:off x="8534401" y="5149851"/>
            <a:ext cx="82586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10 lb</a:t>
            </a:r>
          </a:p>
        </p:txBody>
      </p:sp>
      <p:sp>
        <p:nvSpPr>
          <p:cNvPr id="12323" name="Text Box 35"/>
          <p:cNvSpPr txBox="1">
            <a:spLocks noChangeArrowheads="1"/>
          </p:cNvSpPr>
          <p:nvPr/>
        </p:nvSpPr>
        <p:spPr bwMode="auto">
          <a:xfrm>
            <a:off x="9296400" y="4845050"/>
            <a:ext cx="641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$90</a:t>
            </a:r>
          </a:p>
        </p:txBody>
      </p:sp>
      <p:sp>
        <p:nvSpPr>
          <p:cNvPr id="12324" name="Line 36"/>
          <p:cNvSpPr>
            <a:spLocks noChangeShapeType="1"/>
          </p:cNvSpPr>
          <p:nvPr/>
        </p:nvSpPr>
        <p:spPr bwMode="auto">
          <a:xfrm>
            <a:off x="8458200" y="4235450"/>
            <a:ext cx="8382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2325" name="Text Box 37"/>
          <p:cNvSpPr txBox="1">
            <a:spLocks noChangeArrowheads="1"/>
          </p:cNvSpPr>
          <p:nvPr/>
        </p:nvSpPr>
        <p:spPr bwMode="auto">
          <a:xfrm>
            <a:off x="7391401" y="5884863"/>
            <a:ext cx="84350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000" b="1" dirty="0">
                <a:solidFill>
                  <a:srgbClr val="C00000"/>
                </a:solidFill>
                <a:latin typeface="Times New Roman" pitchFamily="16" charset="0"/>
              </a:rPr>
              <a:t>=$140</a:t>
            </a:r>
          </a:p>
        </p:txBody>
      </p:sp>
      <p:sp>
        <p:nvSpPr>
          <p:cNvPr id="12326" name="Text Box 38"/>
          <p:cNvSpPr txBox="1">
            <a:spLocks noChangeArrowheads="1"/>
          </p:cNvSpPr>
          <p:nvPr/>
        </p:nvSpPr>
        <p:spPr bwMode="auto">
          <a:xfrm>
            <a:off x="9299576" y="5895975"/>
            <a:ext cx="84350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000" b="1" dirty="0">
                <a:solidFill>
                  <a:srgbClr val="C00000"/>
                </a:solidFill>
                <a:latin typeface="Times New Roman" pitchFamily="16" charset="0"/>
              </a:rPr>
              <a:t>=$160</a:t>
            </a:r>
          </a:p>
        </p:txBody>
      </p:sp>
    </p:spTree>
    <p:extLst>
      <p:ext uri="{BB962C8B-B14F-4D97-AF65-F5344CB8AC3E}">
        <p14:creationId xmlns:p14="http://schemas.microsoft.com/office/powerpoint/2010/main" xmlns="" val="40717762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2057400" y="1447800"/>
            <a:ext cx="8001000" cy="533400"/>
          </a:xfrm>
        </p:spPr>
        <p:txBody>
          <a:bodyPr/>
          <a:lstStyle/>
          <a:p>
            <a:pPr>
              <a:lnSpc>
                <a:spcPct val="90000"/>
              </a:lnSpc>
            </a:pPr>
            <a:r>
              <a:rPr lang="en-US" sz="2400" b="1" dirty="0"/>
              <a:t>3 </a:t>
            </a:r>
            <a:r>
              <a:rPr lang="en-US" altLang="zh-CN" sz="2400" b="1" dirty="0" smtClean="0"/>
              <a:t>items</a:t>
            </a:r>
            <a:r>
              <a:rPr lang="en-US" sz="2400" b="1" dirty="0" smtClean="0"/>
              <a:t>: </a:t>
            </a:r>
            <a:r>
              <a:rPr lang="en-US" sz="2400" b="1" dirty="0"/>
              <a:t>(</a:t>
            </a:r>
            <a:r>
              <a:rPr lang="en-US" sz="2400" b="1" i="1" dirty="0"/>
              <a:t>item</a:t>
            </a:r>
            <a:r>
              <a:rPr lang="en-US" sz="2400" b="1" i="1" baseline="-25000" dirty="0"/>
              <a:t>1</a:t>
            </a:r>
            <a:r>
              <a:rPr lang="en-US" sz="2400" b="1" i="1" dirty="0"/>
              <a:t> ,</a:t>
            </a:r>
            <a:r>
              <a:rPr lang="en-US" sz="2400" b="1" dirty="0"/>
              <a:t> 5, 150 ), (</a:t>
            </a:r>
            <a:r>
              <a:rPr lang="en-US" sz="2400" b="1" i="1" dirty="0"/>
              <a:t>item</a:t>
            </a:r>
            <a:r>
              <a:rPr lang="en-US" sz="2400" b="1" i="1" baseline="-25000" dirty="0"/>
              <a:t>2</a:t>
            </a:r>
            <a:r>
              <a:rPr lang="en-US" sz="2400" b="1" dirty="0"/>
              <a:t> ,10, 60 ), ( </a:t>
            </a:r>
            <a:r>
              <a:rPr lang="en-US" sz="2400" b="1" i="1" dirty="0"/>
              <a:t>item</a:t>
            </a:r>
            <a:r>
              <a:rPr lang="en-US" sz="2400" b="1" i="1" baseline="-25000" dirty="0"/>
              <a:t>3</a:t>
            </a:r>
            <a:r>
              <a:rPr lang="en-US" sz="2400" b="1" dirty="0"/>
              <a:t>, 20, 140 ) </a:t>
            </a:r>
            <a:endParaRPr lang="en-US" b="1" i="1" baseline="-25000" dirty="0"/>
          </a:p>
        </p:txBody>
      </p:sp>
      <p:sp>
        <p:nvSpPr>
          <p:cNvPr id="13316" name="Rectangle 4" descr="10%"/>
          <p:cNvSpPr>
            <a:spLocks noChangeArrowheads="1"/>
          </p:cNvSpPr>
          <p:nvPr/>
        </p:nvSpPr>
        <p:spPr bwMode="auto">
          <a:xfrm>
            <a:off x="2057400" y="5029200"/>
            <a:ext cx="762000" cy="609600"/>
          </a:xfrm>
          <a:prstGeom prst="rect">
            <a:avLst/>
          </a:prstGeom>
          <a:pattFill prst="pct10">
            <a:fgClr>
              <a:schemeClr val="bg2"/>
            </a:fgClr>
            <a:bgClr>
              <a:schemeClr val="bg1"/>
            </a:bgClr>
          </a:pattFill>
          <a:ln w="9525">
            <a:solidFill>
              <a:schemeClr val="tx1"/>
            </a:solidFill>
            <a:miter lim="800000"/>
            <a:headEnd/>
            <a:tailEnd/>
          </a:ln>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3317" name="Text Box 5"/>
          <p:cNvSpPr txBox="1">
            <a:spLocks noChangeArrowheads="1"/>
          </p:cNvSpPr>
          <p:nvPr/>
        </p:nvSpPr>
        <p:spPr bwMode="auto">
          <a:xfrm>
            <a:off x="2117726" y="5029201"/>
            <a:ext cx="67197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5 lb</a:t>
            </a:r>
          </a:p>
        </p:txBody>
      </p:sp>
      <p:sp>
        <p:nvSpPr>
          <p:cNvPr id="13318" name="Text Box 6"/>
          <p:cNvSpPr txBox="1">
            <a:spLocks noChangeArrowheads="1"/>
          </p:cNvSpPr>
          <p:nvPr/>
        </p:nvSpPr>
        <p:spPr bwMode="auto">
          <a:xfrm>
            <a:off x="2057400" y="4648200"/>
            <a:ext cx="793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dirty="0">
                <a:solidFill>
                  <a:srgbClr val="000000"/>
                </a:solidFill>
                <a:latin typeface="Times New Roman" pitchFamily="16" charset="0"/>
              </a:rPr>
              <a:t>$150</a:t>
            </a:r>
          </a:p>
        </p:txBody>
      </p:sp>
      <p:sp>
        <p:nvSpPr>
          <p:cNvPr id="13319" name="Rectangle 7" descr="10%"/>
          <p:cNvSpPr>
            <a:spLocks noChangeArrowheads="1"/>
          </p:cNvSpPr>
          <p:nvPr/>
        </p:nvSpPr>
        <p:spPr bwMode="auto">
          <a:xfrm>
            <a:off x="2971800" y="4495800"/>
            <a:ext cx="838200" cy="1143000"/>
          </a:xfrm>
          <a:prstGeom prst="rect">
            <a:avLst/>
          </a:prstGeom>
          <a:pattFill prst="pct10">
            <a:fgClr>
              <a:schemeClr val="bg2"/>
            </a:fgClr>
            <a:bgClr>
              <a:schemeClr val="bg1"/>
            </a:bgClr>
          </a:pattFill>
          <a:ln w="9525">
            <a:solidFill>
              <a:schemeClr val="tx1"/>
            </a:solidFill>
            <a:miter lim="800000"/>
            <a:headEnd/>
            <a:tailEnd/>
          </a:ln>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3320" name="Text Box 8"/>
          <p:cNvSpPr txBox="1">
            <a:spLocks noChangeArrowheads="1"/>
          </p:cNvSpPr>
          <p:nvPr/>
        </p:nvSpPr>
        <p:spPr bwMode="auto">
          <a:xfrm>
            <a:off x="3032126" y="4689476"/>
            <a:ext cx="82586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10 lb</a:t>
            </a:r>
          </a:p>
        </p:txBody>
      </p:sp>
      <p:sp>
        <p:nvSpPr>
          <p:cNvPr id="13321" name="Text Box 9"/>
          <p:cNvSpPr txBox="1">
            <a:spLocks noChangeArrowheads="1"/>
          </p:cNvSpPr>
          <p:nvPr/>
        </p:nvSpPr>
        <p:spPr bwMode="auto">
          <a:xfrm>
            <a:off x="3048000" y="4114800"/>
            <a:ext cx="641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$60</a:t>
            </a:r>
          </a:p>
        </p:txBody>
      </p:sp>
      <p:sp>
        <p:nvSpPr>
          <p:cNvPr id="13322" name="Rectangle 10" descr="5%"/>
          <p:cNvSpPr>
            <a:spLocks noChangeArrowheads="1"/>
          </p:cNvSpPr>
          <p:nvPr/>
        </p:nvSpPr>
        <p:spPr bwMode="auto">
          <a:xfrm>
            <a:off x="4054475" y="3352800"/>
            <a:ext cx="838200" cy="2286000"/>
          </a:xfrm>
          <a:prstGeom prst="rect">
            <a:avLst/>
          </a:prstGeom>
          <a:pattFill prst="pct5">
            <a:fgClr>
              <a:schemeClr val="bg2"/>
            </a:fgClr>
            <a:bgClr>
              <a:schemeClr val="bg1"/>
            </a:bgClr>
          </a:patt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sz="2400" b="1">
              <a:solidFill>
                <a:srgbClr val="000000"/>
              </a:solidFill>
            </a:endParaRPr>
          </a:p>
        </p:txBody>
      </p:sp>
      <p:sp>
        <p:nvSpPr>
          <p:cNvPr id="13323" name="Text Box 11"/>
          <p:cNvSpPr txBox="1">
            <a:spLocks noChangeArrowheads="1"/>
          </p:cNvSpPr>
          <p:nvPr/>
        </p:nvSpPr>
        <p:spPr bwMode="auto">
          <a:xfrm>
            <a:off x="4038600" y="2971800"/>
            <a:ext cx="793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$140</a:t>
            </a:r>
          </a:p>
        </p:txBody>
      </p:sp>
      <p:sp>
        <p:nvSpPr>
          <p:cNvPr id="13324" name="Rectangle 12"/>
          <p:cNvSpPr>
            <a:spLocks noChangeArrowheads="1"/>
          </p:cNvSpPr>
          <p:nvPr/>
        </p:nvSpPr>
        <p:spPr bwMode="auto">
          <a:xfrm>
            <a:off x="5197475" y="2209800"/>
            <a:ext cx="838200" cy="3429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3325" name="Text Box 13"/>
          <p:cNvSpPr txBox="1">
            <a:spLocks noChangeArrowheads="1"/>
          </p:cNvSpPr>
          <p:nvPr/>
        </p:nvSpPr>
        <p:spPr bwMode="auto">
          <a:xfrm>
            <a:off x="5257801" y="3089276"/>
            <a:ext cx="825867"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i="1" dirty="0">
                <a:solidFill>
                  <a:srgbClr val="000000"/>
                </a:solidFill>
                <a:latin typeface="Times New Roman" pitchFamily="16" charset="0"/>
              </a:rPr>
              <a:t>C</a:t>
            </a:r>
            <a:r>
              <a:rPr lang="en-US" sz="2400" b="1" dirty="0">
                <a:solidFill>
                  <a:srgbClr val="000000"/>
                </a:solidFill>
                <a:latin typeface="Times New Roman" pitchFamily="16" charset="0"/>
              </a:rPr>
              <a:t> =</a:t>
            </a:r>
          </a:p>
          <a:p>
            <a:pPr eaLnBrk="0" fontAlgn="base" hangingPunct="0">
              <a:spcBef>
                <a:spcPct val="0"/>
              </a:spcBef>
              <a:spcAft>
                <a:spcPct val="0"/>
              </a:spcAft>
            </a:pPr>
            <a:r>
              <a:rPr lang="en-US" sz="2400" b="1" dirty="0">
                <a:solidFill>
                  <a:srgbClr val="000000"/>
                </a:solidFill>
                <a:latin typeface="Times New Roman" pitchFamily="16" charset="0"/>
              </a:rPr>
              <a:t>30 </a:t>
            </a:r>
            <a:r>
              <a:rPr lang="en-US" sz="2400" b="1" dirty="0" err="1">
                <a:solidFill>
                  <a:srgbClr val="000000"/>
                </a:solidFill>
                <a:latin typeface="Times New Roman" pitchFamily="16" charset="0"/>
              </a:rPr>
              <a:t>lb</a:t>
            </a:r>
            <a:r>
              <a:rPr lang="en-US" sz="2400" b="1" dirty="0">
                <a:solidFill>
                  <a:srgbClr val="000000"/>
                </a:solidFill>
                <a:latin typeface="Times New Roman" pitchFamily="16" charset="0"/>
              </a:rPr>
              <a:t/>
            </a:r>
            <a:br>
              <a:rPr lang="en-US" sz="2400" b="1" dirty="0">
                <a:solidFill>
                  <a:srgbClr val="000000"/>
                </a:solidFill>
                <a:latin typeface="Times New Roman" pitchFamily="16" charset="0"/>
              </a:rPr>
            </a:br>
            <a:endParaRPr lang="en-US" sz="2400" b="1" dirty="0">
              <a:solidFill>
                <a:srgbClr val="000000"/>
              </a:solidFill>
              <a:latin typeface="Times New Roman" pitchFamily="16" charset="0"/>
            </a:endParaRPr>
          </a:p>
        </p:txBody>
      </p:sp>
      <p:sp>
        <p:nvSpPr>
          <p:cNvPr id="13326" name="Text Box 14"/>
          <p:cNvSpPr txBox="1">
            <a:spLocks noChangeArrowheads="1"/>
          </p:cNvSpPr>
          <p:nvPr/>
        </p:nvSpPr>
        <p:spPr bwMode="auto">
          <a:xfrm>
            <a:off x="4054476" y="4267201"/>
            <a:ext cx="82586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20 lb</a:t>
            </a:r>
          </a:p>
        </p:txBody>
      </p:sp>
      <p:sp>
        <p:nvSpPr>
          <p:cNvPr id="13327" name="Text Box 15"/>
          <p:cNvSpPr txBox="1">
            <a:spLocks noChangeArrowheads="1"/>
          </p:cNvSpPr>
          <p:nvPr/>
        </p:nvSpPr>
        <p:spPr bwMode="auto">
          <a:xfrm>
            <a:off x="2133601" y="5562600"/>
            <a:ext cx="69762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1800" b="1">
                <a:solidFill>
                  <a:srgbClr val="000000"/>
                </a:solidFill>
                <a:latin typeface="Times New Roman" pitchFamily="16" charset="0"/>
              </a:rPr>
              <a:t>item</a:t>
            </a:r>
            <a:r>
              <a:rPr lang="en-US" sz="1800" b="1" baseline="-25000">
                <a:solidFill>
                  <a:srgbClr val="000000"/>
                </a:solidFill>
                <a:latin typeface="Times New Roman" pitchFamily="16" charset="0"/>
              </a:rPr>
              <a:t>1</a:t>
            </a:r>
            <a:endParaRPr lang="en-US" sz="2400" b="1">
              <a:solidFill>
                <a:srgbClr val="000000"/>
              </a:solidFill>
              <a:latin typeface="Times New Roman" pitchFamily="16" charset="0"/>
            </a:endParaRPr>
          </a:p>
        </p:txBody>
      </p:sp>
      <p:sp>
        <p:nvSpPr>
          <p:cNvPr id="13328" name="Text Box 16"/>
          <p:cNvSpPr txBox="1">
            <a:spLocks noChangeArrowheads="1"/>
          </p:cNvSpPr>
          <p:nvPr/>
        </p:nvSpPr>
        <p:spPr bwMode="auto">
          <a:xfrm>
            <a:off x="3048001" y="5576888"/>
            <a:ext cx="69762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1800" b="1">
                <a:solidFill>
                  <a:srgbClr val="000000"/>
                </a:solidFill>
                <a:latin typeface="Times New Roman" pitchFamily="16" charset="0"/>
              </a:rPr>
              <a:t>item</a:t>
            </a:r>
            <a:r>
              <a:rPr lang="en-US" sz="1800" b="1" baseline="-25000">
                <a:solidFill>
                  <a:srgbClr val="000000"/>
                </a:solidFill>
                <a:latin typeface="Times New Roman" pitchFamily="16" charset="0"/>
              </a:rPr>
              <a:t>2</a:t>
            </a:r>
            <a:endParaRPr lang="en-US" sz="2400" b="1">
              <a:solidFill>
                <a:srgbClr val="000000"/>
              </a:solidFill>
              <a:latin typeface="Times New Roman" pitchFamily="16" charset="0"/>
            </a:endParaRPr>
          </a:p>
        </p:txBody>
      </p:sp>
      <p:sp>
        <p:nvSpPr>
          <p:cNvPr id="13329" name="Text Box 17"/>
          <p:cNvSpPr txBox="1">
            <a:spLocks noChangeArrowheads="1"/>
          </p:cNvSpPr>
          <p:nvPr/>
        </p:nvSpPr>
        <p:spPr bwMode="auto">
          <a:xfrm>
            <a:off x="4114801" y="5562600"/>
            <a:ext cx="69762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1800" b="1">
                <a:solidFill>
                  <a:srgbClr val="000000"/>
                </a:solidFill>
                <a:latin typeface="Times New Roman" pitchFamily="16" charset="0"/>
              </a:rPr>
              <a:t>item</a:t>
            </a:r>
            <a:r>
              <a:rPr lang="en-US" sz="1800" b="1" baseline="-25000">
                <a:solidFill>
                  <a:srgbClr val="000000"/>
                </a:solidFill>
                <a:latin typeface="Times New Roman" pitchFamily="16" charset="0"/>
              </a:rPr>
              <a:t>3</a:t>
            </a:r>
            <a:endParaRPr lang="en-US" sz="2400" b="1">
              <a:solidFill>
                <a:srgbClr val="000000"/>
              </a:solidFill>
              <a:latin typeface="Times New Roman" pitchFamily="16" charset="0"/>
            </a:endParaRPr>
          </a:p>
        </p:txBody>
      </p:sp>
      <p:sp>
        <p:nvSpPr>
          <p:cNvPr id="13330" name="Text Box 18"/>
          <p:cNvSpPr txBox="1">
            <a:spLocks noChangeArrowheads="1"/>
          </p:cNvSpPr>
          <p:nvPr/>
        </p:nvSpPr>
        <p:spPr bwMode="auto">
          <a:xfrm>
            <a:off x="5029200" y="5562600"/>
            <a:ext cx="117211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1800" b="1">
                <a:solidFill>
                  <a:srgbClr val="000000"/>
                </a:solidFill>
                <a:latin typeface="Times New Roman" pitchFamily="16" charset="0"/>
              </a:rPr>
              <a:t>Knapsack</a:t>
            </a:r>
            <a:endParaRPr lang="en-US" sz="2400" b="1">
              <a:solidFill>
                <a:srgbClr val="000000"/>
              </a:solidFill>
              <a:latin typeface="Times New Roman" pitchFamily="16" charset="0"/>
            </a:endParaRPr>
          </a:p>
        </p:txBody>
      </p:sp>
      <p:sp>
        <p:nvSpPr>
          <p:cNvPr id="13331" name="Text Box 19"/>
          <p:cNvSpPr txBox="1">
            <a:spLocks noChangeArrowheads="1"/>
          </p:cNvSpPr>
          <p:nvPr/>
        </p:nvSpPr>
        <p:spPr bwMode="auto">
          <a:xfrm>
            <a:off x="6553201" y="5607051"/>
            <a:ext cx="64953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zh-CN" altLang="en-US" sz="1800" b="1" dirty="0" smtClean="0">
                <a:solidFill>
                  <a:srgbClr val="C00000"/>
                </a:solidFill>
                <a:latin typeface="Times New Roman" pitchFamily="16" charset="0"/>
              </a:rPr>
              <a:t>贪心</a:t>
            </a:r>
            <a:endParaRPr lang="en-US" altLang="zh-CN" sz="1800" b="1" dirty="0" smtClean="0">
              <a:solidFill>
                <a:srgbClr val="C00000"/>
              </a:solidFill>
              <a:latin typeface="Times New Roman" pitchFamily="16" charset="0"/>
            </a:endParaRPr>
          </a:p>
          <a:p>
            <a:pPr eaLnBrk="0" fontAlgn="base" hangingPunct="0">
              <a:spcBef>
                <a:spcPct val="0"/>
              </a:spcBef>
              <a:spcAft>
                <a:spcPct val="0"/>
              </a:spcAft>
            </a:pPr>
            <a:r>
              <a:rPr lang="zh-CN" altLang="en-US" sz="1800" b="1" dirty="0">
                <a:solidFill>
                  <a:srgbClr val="C00000"/>
                </a:solidFill>
                <a:latin typeface="Times New Roman" pitchFamily="16" charset="0"/>
              </a:rPr>
              <a:t>方案</a:t>
            </a:r>
            <a:endParaRPr lang="en-US" sz="2400" b="1" dirty="0">
              <a:solidFill>
                <a:srgbClr val="C00000"/>
              </a:solidFill>
              <a:latin typeface="Times New Roman" pitchFamily="16" charset="0"/>
            </a:endParaRPr>
          </a:p>
        </p:txBody>
      </p:sp>
      <p:grpSp>
        <p:nvGrpSpPr>
          <p:cNvPr id="13332" name="Group 20"/>
          <p:cNvGrpSpPr>
            <a:grpSpLocks/>
          </p:cNvGrpSpPr>
          <p:nvPr/>
        </p:nvGrpSpPr>
        <p:grpSpPr bwMode="auto">
          <a:xfrm>
            <a:off x="8305801" y="2133600"/>
            <a:ext cx="1616075" cy="3505200"/>
            <a:chOff x="3360" y="1344"/>
            <a:chExt cx="1018" cy="2208"/>
          </a:xfrm>
        </p:grpSpPr>
        <p:sp>
          <p:nvSpPr>
            <p:cNvPr id="13344" name="Rectangle 21" descr="20%"/>
            <p:cNvSpPr>
              <a:spLocks noChangeArrowheads="1"/>
            </p:cNvSpPr>
            <p:nvPr/>
          </p:nvSpPr>
          <p:spPr bwMode="auto">
            <a:xfrm>
              <a:off x="3360" y="1824"/>
              <a:ext cx="528" cy="1728"/>
            </a:xfrm>
            <a:prstGeom prst="rect">
              <a:avLst/>
            </a:prstGeom>
            <a:pattFill prst="pct20">
              <a:fgClr>
                <a:schemeClr val="folHlink"/>
              </a:fgClr>
              <a:bgClr>
                <a:schemeClr val="bg1"/>
              </a:bgClr>
            </a:pattFill>
            <a:ln w="9525">
              <a:solidFill>
                <a:schemeClr val="tx1"/>
              </a:solidFill>
              <a:miter lim="800000"/>
              <a:headEnd/>
              <a:tailEnd/>
            </a:ln>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3345" name="Line 22"/>
            <p:cNvSpPr>
              <a:spLocks noChangeShapeType="1"/>
            </p:cNvSpPr>
            <p:nvPr/>
          </p:nvSpPr>
          <p:spPr bwMode="auto">
            <a:xfrm>
              <a:off x="3360" y="3120"/>
              <a:ext cx="52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3346" name="Line 23"/>
            <p:cNvSpPr>
              <a:spLocks noChangeShapeType="1"/>
            </p:cNvSpPr>
            <p:nvPr/>
          </p:nvSpPr>
          <p:spPr bwMode="auto">
            <a:xfrm>
              <a:off x="3360" y="1344"/>
              <a:ext cx="52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3347" name="Text Box 24"/>
            <p:cNvSpPr txBox="1">
              <a:spLocks noChangeArrowheads="1"/>
            </p:cNvSpPr>
            <p:nvPr/>
          </p:nvSpPr>
          <p:spPr bwMode="auto">
            <a:xfrm>
              <a:off x="3431" y="3168"/>
              <a:ext cx="42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5 lb</a:t>
              </a:r>
            </a:p>
          </p:txBody>
        </p:sp>
        <p:sp>
          <p:nvSpPr>
            <p:cNvPr id="13348" name="Text Box 25"/>
            <p:cNvSpPr txBox="1">
              <a:spLocks noChangeArrowheads="1"/>
            </p:cNvSpPr>
            <p:nvPr/>
          </p:nvSpPr>
          <p:spPr bwMode="auto">
            <a:xfrm>
              <a:off x="3408" y="1440"/>
              <a:ext cx="42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5 lb</a:t>
              </a:r>
            </a:p>
          </p:txBody>
        </p:sp>
        <p:sp>
          <p:nvSpPr>
            <p:cNvPr id="13349" name="Line 26"/>
            <p:cNvSpPr>
              <a:spLocks noChangeShapeType="1"/>
            </p:cNvSpPr>
            <p:nvPr/>
          </p:nvSpPr>
          <p:spPr bwMode="auto">
            <a:xfrm flipV="1">
              <a:off x="3360" y="1344"/>
              <a:ext cx="0" cy="48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3350" name="Line 27"/>
            <p:cNvSpPr>
              <a:spLocks noChangeShapeType="1"/>
            </p:cNvSpPr>
            <p:nvPr/>
          </p:nvSpPr>
          <p:spPr bwMode="auto">
            <a:xfrm flipV="1">
              <a:off x="3888" y="1344"/>
              <a:ext cx="0" cy="48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3351" name="Text Box 28"/>
            <p:cNvSpPr txBox="1">
              <a:spLocks noChangeArrowheads="1"/>
            </p:cNvSpPr>
            <p:nvPr/>
          </p:nvSpPr>
          <p:spPr bwMode="auto">
            <a:xfrm>
              <a:off x="3360" y="2352"/>
              <a:ext cx="520"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20 lb</a:t>
              </a:r>
            </a:p>
          </p:txBody>
        </p:sp>
        <p:sp>
          <p:nvSpPr>
            <p:cNvPr id="13352" name="Text Box 29"/>
            <p:cNvSpPr txBox="1">
              <a:spLocks noChangeArrowheads="1"/>
            </p:cNvSpPr>
            <p:nvPr/>
          </p:nvSpPr>
          <p:spPr bwMode="auto">
            <a:xfrm>
              <a:off x="3878" y="3050"/>
              <a:ext cx="50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$150</a:t>
              </a:r>
            </a:p>
          </p:txBody>
        </p:sp>
        <p:sp>
          <p:nvSpPr>
            <p:cNvPr id="13353" name="Text Box 30"/>
            <p:cNvSpPr txBox="1">
              <a:spLocks noChangeArrowheads="1"/>
            </p:cNvSpPr>
            <p:nvPr/>
          </p:nvSpPr>
          <p:spPr bwMode="auto">
            <a:xfrm>
              <a:off x="3878" y="2138"/>
              <a:ext cx="50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$140</a:t>
              </a:r>
            </a:p>
          </p:txBody>
        </p:sp>
      </p:grpSp>
      <p:sp>
        <p:nvSpPr>
          <p:cNvPr id="13333" name="Rectangle 31" descr="25%"/>
          <p:cNvSpPr>
            <a:spLocks noChangeArrowheads="1"/>
          </p:cNvSpPr>
          <p:nvPr/>
        </p:nvSpPr>
        <p:spPr bwMode="auto">
          <a:xfrm>
            <a:off x="6553200" y="3657600"/>
            <a:ext cx="838200" cy="1981200"/>
          </a:xfrm>
          <a:prstGeom prst="rect">
            <a:avLst/>
          </a:prstGeom>
          <a:pattFill prst="pct25">
            <a:fgClr>
              <a:schemeClr val="folHlink"/>
            </a:fgClr>
            <a:bgClr>
              <a:schemeClr val="bg1"/>
            </a:bgClr>
          </a:pattFill>
          <a:ln w="9525">
            <a:solidFill>
              <a:schemeClr val="tx1"/>
            </a:solidFill>
            <a:miter lim="800000"/>
            <a:headEnd/>
            <a:tailEnd/>
          </a:ln>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3334" name="Line 32"/>
          <p:cNvSpPr>
            <a:spLocks noChangeShapeType="1"/>
          </p:cNvSpPr>
          <p:nvPr/>
        </p:nvSpPr>
        <p:spPr bwMode="auto">
          <a:xfrm>
            <a:off x="6553200" y="3657600"/>
            <a:ext cx="8382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3335" name="Text Box 33"/>
          <p:cNvSpPr txBox="1">
            <a:spLocks noChangeArrowheads="1"/>
          </p:cNvSpPr>
          <p:nvPr/>
        </p:nvSpPr>
        <p:spPr bwMode="auto">
          <a:xfrm>
            <a:off x="6629401" y="5181601"/>
            <a:ext cx="67197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5 lb</a:t>
            </a:r>
          </a:p>
        </p:txBody>
      </p:sp>
      <p:sp>
        <p:nvSpPr>
          <p:cNvPr id="13336" name="Text Box 34"/>
          <p:cNvSpPr txBox="1">
            <a:spLocks noChangeArrowheads="1"/>
          </p:cNvSpPr>
          <p:nvPr/>
        </p:nvSpPr>
        <p:spPr bwMode="auto">
          <a:xfrm>
            <a:off x="6553201" y="4267201"/>
            <a:ext cx="82586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10 lb</a:t>
            </a:r>
          </a:p>
        </p:txBody>
      </p:sp>
      <p:sp>
        <p:nvSpPr>
          <p:cNvPr id="13337" name="Text Box 35"/>
          <p:cNvSpPr txBox="1">
            <a:spLocks noChangeArrowheads="1"/>
          </p:cNvSpPr>
          <p:nvPr/>
        </p:nvSpPr>
        <p:spPr bwMode="auto">
          <a:xfrm>
            <a:off x="7391400" y="4114800"/>
            <a:ext cx="641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$60</a:t>
            </a:r>
          </a:p>
        </p:txBody>
      </p:sp>
      <p:sp>
        <p:nvSpPr>
          <p:cNvPr id="13338" name="Text Box 36"/>
          <p:cNvSpPr txBox="1">
            <a:spLocks noChangeArrowheads="1"/>
          </p:cNvSpPr>
          <p:nvPr/>
        </p:nvSpPr>
        <p:spPr bwMode="auto">
          <a:xfrm>
            <a:off x="7391400" y="5105400"/>
            <a:ext cx="793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$150</a:t>
            </a:r>
          </a:p>
        </p:txBody>
      </p:sp>
      <p:sp>
        <p:nvSpPr>
          <p:cNvPr id="13339" name="Text Box 37"/>
          <p:cNvSpPr txBox="1">
            <a:spLocks noChangeArrowheads="1"/>
          </p:cNvSpPr>
          <p:nvPr/>
        </p:nvSpPr>
        <p:spPr bwMode="auto">
          <a:xfrm>
            <a:off x="8261351" y="5607051"/>
            <a:ext cx="64953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zh-CN" altLang="en-US" sz="1800" b="1" dirty="0" smtClean="0">
                <a:solidFill>
                  <a:srgbClr val="C00000"/>
                </a:solidFill>
                <a:latin typeface="Times New Roman" pitchFamily="16" charset="0"/>
              </a:rPr>
              <a:t>最优</a:t>
            </a:r>
            <a:endParaRPr lang="en-US" altLang="zh-CN" sz="1800" b="1" dirty="0" smtClean="0">
              <a:solidFill>
                <a:srgbClr val="C00000"/>
              </a:solidFill>
              <a:latin typeface="Times New Roman" pitchFamily="16" charset="0"/>
            </a:endParaRPr>
          </a:p>
          <a:p>
            <a:pPr eaLnBrk="0" fontAlgn="base" hangingPunct="0">
              <a:spcBef>
                <a:spcPct val="0"/>
              </a:spcBef>
              <a:spcAft>
                <a:spcPct val="0"/>
              </a:spcAft>
            </a:pPr>
            <a:r>
              <a:rPr lang="zh-CN" altLang="en-US" sz="1800" b="1" dirty="0" smtClean="0">
                <a:solidFill>
                  <a:srgbClr val="C00000"/>
                </a:solidFill>
                <a:latin typeface="Times New Roman" pitchFamily="16" charset="0"/>
              </a:rPr>
              <a:t>方案</a:t>
            </a:r>
            <a:endParaRPr lang="en-US" sz="1800" b="1" dirty="0">
              <a:solidFill>
                <a:srgbClr val="C00000"/>
              </a:solidFill>
              <a:latin typeface="Times New Roman" pitchFamily="16" charset="0"/>
            </a:endParaRPr>
          </a:p>
        </p:txBody>
      </p:sp>
      <p:sp>
        <p:nvSpPr>
          <p:cNvPr id="13340" name="Line 38"/>
          <p:cNvSpPr>
            <a:spLocks noChangeShapeType="1"/>
          </p:cNvSpPr>
          <p:nvPr/>
        </p:nvSpPr>
        <p:spPr bwMode="auto">
          <a:xfrm>
            <a:off x="6553200" y="4953000"/>
            <a:ext cx="8382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3341" name="Rectangle 39"/>
          <p:cNvSpPr>
            <a:spLocks noChangeArrowheads="1"/>
          </p:cNvSpPr>
          <p:nvPr/>
        </p:nvSpPr>
        <p:spPr bwMode="auto">
          <a:xfrm>
            <a:off x="6553200" y="2209800"/>
            <a:ext cx="838200" cy="14478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3342" name="Text Box 40"/>
          <p:cNvSpPr txBox="1">
            <a:spLocks noChangeArrowheads="1"/>
          </p:cNvSpPr>
          <p:nvPr/>
        </p:nvSpPr>
        <p:spPr bwMode="auto">
          <a:xfrm>
            <a:off x="7315201" y="5732463"/>
            <a:ext cx="84350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000" b="1">
                <a:solidFill>
                  <a:srgbClr val="C00000"/>
                </a:solidFill>
                <a:latin typeface="Times New Roman" pitchFamily="16" charset="0"/>
              </a:rPr>
              <a:t>=$210</a:t>
            </a:r>
          </a:p>
        </p:txBody>
      </p:sp>
      <p:sp>
        <p:nvSpPr>
          <p:cNvPr id="13343" name="Text Box 41"/>
          <p:cNvSpPr txBox="1">
            <a:spLocks noChangeArrowheads="1"/>
          </p:cNvSpPr>
          <p:nvPr/>
        </p:nvSpPr>
        <p:spPr bwMode="auto">
          <a:xfrm>
            <a:off x="9147176" y="5683250"/>
            <a:ext cx="84350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000" b="1">
                <a:solidFill>
                  <a:srgbClr val="C00000"/>
                </a:solidFill>
                <a:latin typeface="Times New Roman" pitchFamily="16" charset="0"/>
              </a:rPr>
              <a:t>=$290</a:t>
            </a:r>
          </a:p>
        </p:txBody>
      </p:sp>
      <p:sp>
        <p:nvSpPr>
          <p:cNvPr id="43" name="Rectangle 2"/>
          <p:cNvSpPr>
            <a:spLocks noGrp="1" noChangeArrowheads="1"/>
          </p:cNvSpPr>
          <p:nvPr>
            <p:ph type="title"/>
          </p:nvPr>
        </p:nvSpPr>
        <p:spPr>
          <a:xfrm>
            <a:off x="2057400" y="228600"/>
            <a:ext cx="8153400" cy="990600"/>
          </a:xfrm>
          <a:ln w="12700">
            <a:solidFill>
              <a:schemeClr val="tx1"/>
            </a:solidFill>
            <a:miter lim="800000"/>
            <a:headEnd/>
            <a:tailEnd/>
          </a:ln>
        </p:spPr>
        <p:txBody>
          <a:bodyPr/>
          <a:lstStyle/>
          <a:p>
            <a:r>
              <a:rPr lang="zh-CN" altLang="en-US" sz="3400" b="1" dirty="0" smtClean="0">
                <a:solidFill>
                  <a:srgbClr val="0000CC"/>
                </a:solidFill>
              </a:rPr>
              <a:t>贪心法 </a:t>
            </a:r>
            <a:r>
              <a:rPr lang="en-US" altLang="zh-CN" sz="3400" b="1" dirty="0" smtClean="0">
                <a:solidFill>
                  <a:srgbClr val="0000CC"/>
                </a:solidFill>
              </a:rPr>
              <a:t>2</a:t>
            </a:r>
            <a:r>
              <a:rPr lang="zh-CN" altLang="en-US" sz="3400" b="1" dirty="0" smtClean="0">
                <a:solidFill>
                  <a:srgbClr val="0000CC"/>
                </a:solidFill>
              </a:rPr>
              <a:t>：选择准则：最小重量优先</a:t>
            </a:r>
            <a:r>
              <a:rPr lang="en-US" altLang="zh-CN" sz="3400" b="1" dirty="0" smtClean="0">
                <a:solidFill>
                  <a:srgbClr val="0000CC"/>
                </a:solidFill>
              </a:rPr>
              <a:t/>
            </a:r>
            <a:br>
              <a:rPr lang="en-US" altLang="zh-CN" sz="3400" b="1" dirty="0" smtClean="0">
                <a:solidFill>
                  <a:srgbClr val="0000CC"/>
                </a:solidFill>
              </a:rPr>
            </a:br>
            <a:r>
              <a:rPr lang="en-US" altLang="zh-CN" sz="3400" b="1" dirty="0" smtClean="0">
                <a:solidFill>
                  <a:srgbClr val="0000CC"/>
                </a:solidFill>
              </a:rPr>
              <a:t>——</a:t>
            </a:r>
            <a:r>
              <a:rPr lang="zh-CN" altLang="en-US" sz="3400" b="1" dirty="0" smtClean="0">
                <a:solidFill>
                  <a:srgbClr val="0000CC"/>
                </a:solidFill>
              </a:rPr>
              <a:t>反例</a:t>
            </a:r>
            <a:endParaRPr lang="en-US" sz="3400" b="1" dirty="0">
              <a:solidFill>
                <a:srgbClr val="0000CC"/>
              </a:solidFill>
            </a:endParaRPr>
          </a:p>
        </p:txBody>
      </p:sp>
    </p:spTree>
    <p:extLst>
      <p:ext uri="{BB962C8B-B14F-4D97-AF65-F5344CB8AC3E}">
        <p14:creationId xmlns:p14="http://schemas.microsoft.com/office/powerpoint/2010/main" xmlns="" val="184930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descr="10%"/>
          <p:cNvSpPr>
            <a:spLocks noChangeArrowheads="1"/>
          </p:cNvSpPr>
          <p:nvPr/>
        </p:nvSpPr>
        <p:spPr bwMode="auto">
          <a:xfrm>
            <a:off x="2057400" y="4724400"/>
            <a:ext cx="762000" cy="609600"/>
          </a:xfrm>
          <a:prstGeom prst="rect">
            <a:avLst/>
          </a:prstGeom>
          <a:pattFill prst="pct10">
            <a:fgClr>
              <a:schemeClr val="bg2"/>
            </a:fgClr>
            <a:bgClr>
              <a:schemeClr val="bg1"/>
            </a:bgClr>
          </a:pattFill>
          <a:ln w="9525">
            <a:solidFill>
              <a:schemeClr val="tx1"/>
            </a:solidFill>
            <a:miter lim="800000"/>
            <a:headEnd/>
            <a:tailEnd/>
          </a:ln>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4341" name="Text Box 5"/>
          <p:cNvSpPr txBox="1">
            <a:spLocks noChangeArrowheads="1"/>
          </p:cNvSpPr>
          <p:nvPr/>
        </p:nvSpPr>
        <p:spPr bwMode="auto">
          <a:xfrm>
            <a:off x="2117726" y="4724401"/>
            <a:ext cx="67197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5 lb</a:t>
            </a:r>
          </a:p>
        </p:txBody>
      </p:sp>
      <p:sp>
        <p:nvSpPr>
          <p:cNvPr id="14342" name="Text Box 6"/>
          <p:cNvSpPr txBox="1">
            <a:spLocks noChangeArrowheads="1"/>
          </p:cNvSpPr>
          <p:nvPr/>
        </p:nvSpPr>
        <p:spPr bwMode="auto">
          <a:xfrm>
            <a:off x="2117725" y="4343400"/>
            <a:ext cx="793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$150</a:t>
            </a:r>
          </a:p>
        </p:txBody>
      </p:sp>
      <p:sp>
        <p:nvSpPr>
          <p:cNvPr id="14343" name="Rectangle 7" descr="10%"/>
          <p:cNvSpPr>
            <a:spLocks noChangeArrowheads="1"/>
          </p:cNvSpPr>
          <p:nvPr/>
        </p:nvSpPr>
        <p:spPr bwMode="auto">
          <a:xfrm>
            <a:off x="2971800" y="4191000"/>
            <a:ext cx="838200" cy="1143000"/>
          </a:xfrm>
          <a:prstGeom prst="rect">
            <a:avLst/>
          </a:prstGeom>
          <a:pattFill prst="pct10">
            <a:fgClr>
              <a:schemeClr val="bg2"/>
            </a:fgClr>
            <a:bgClr>
              <a:schemeClr val="bg1"/>
            </a:bgClr>
          </a:pattFill>
          <a:ln w="9525">
            <a:solidFill>
              <a:schemeClr val="tx1"/>
            </a:solidFill>
            <a:miter lim="800000"/>
            <a:headEnd/>
            <a:tailEnd/>
          </a:ln>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4344" name="Text Box 8"/>
          <p:cNvSpPr txBox="1">
            <a:spLocks noChangeArrowheads="1"/>
          </p:cNvSpPr>
          <p:nvPr/>
        </p:nvSpPr>
        <p:spPr bwMode="auto">
          <a:xfrm>
            <a:off x="3032126" y="4384676"/>
            <a:ext cx="82586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10 lb</a:t>
            </a:r>
          </a:p>
        </p:txBody>
      </p:sp>
      <p:sp>
        <p:nvSpPr>
          <p:cNvPr id="14345" name="Text Box 9"/>
          <p:cNvSpPr txBox="1">
            <a:spLocks noChangeArrowheads="1"/>
          </p:cNvSpPr>
          <p:nvPr/>
        </p:nvSpPr>
        <p:spPr bwMode="auto">
          <a:xfrm>
            <a:off x="3048000" y="3810000"/>
            <a:ext cx="641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$60</a:t>
            </a:r>
          </a:p>
        </p:txBody>
      </p:sp>
      <p:sp>
        <p:nvSpPr>
          <p:cNvPr id="14346" name="Rectangle 10" descr="5%"/>
          <p:cNvSpPr>
            <a:spLocks noChangeArrowheads="1"/>
          </p:cNvSpPr>
          <p:nvPr/>
        </p:nvSpPr>
        <p:spPr bwMode="auto">
          <a:xfrm>
            <a:off x="4054475" y="3048000"/>
            <a:ext cx="838200" cy="2286000"/>
          </a:xfrm>
          <a:prstGeom prst="rect">
            <a:avLst/>
          </a:prstGeom>
          <a:pattFill prst="pct5">
            <a:fgClr>
              <a:schemeClr val="bg2"/>
            </a:fgClr>
            <a:bgClr>
              <a:schemeClr val="bg1"/>
            </a:bgClr>
          </a:patt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sz="2400" b="1">
              <a:solidFill>
                <a:srgbClr val="000000"/>
              </a:solidFill>
            </a:endParaRPr>
          </a:p>
        </p:txBody>
      </p:sp>
      <p:sp>
        <p:nvSpPr>
          <p:cNvPr id="14347" name="Text Box 11"/>
          <p:cNvSpPr txBox="1">
            <a:spLocks noChangeArrowheads="1"/>
          </p:cNvSpPr>
          <p:nvPr/>
        </p:nvSpPr>
        <p:spPr bwMode="auto">
          <a:xfrm>
            <a:off x="4038600" y="2667000"/>
            <a:ext cx="793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$140</a:t>
            </a:r>
          </a:p>
        </p:txBody>
      </p:sp>
      <p:sp>
        <p:nvSpPr>
          <p:cNvPr id="14348" name="Rectangle 12"/>
          <p:cNvSpPr>
            <a:spLocks noChangeArrowheads="1"/>
          </p:cNvSpPr>
          <p:nvPr/>
        </p:nvSpPr>
        <p:spPr bwMode="auto">
          <a:xfrm>
            <a:off x="5197475" y="1905000"/>
            <a:ext cx="838200" cy="3429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4349" name="Text Box 13"/>
          <p:cNvSpPr txBox="1">
            <a:spLocks noChangeArrowheads="1"/>
          </p:cNvSpPr>
          <p:nvPr/>
        </p:nvSpPr>
        <p:spPr bwMode="auto">
          <a:xfrm>
            <a:off x="5257801" y="2784476"/>
            <a:ext cx="825867"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i="1" dirty="0">
                <a:solidFill>
                  <a:srgbClr val="000000"/>
                </a:solidFill>
                <a:latin typeface="Times New Roman" pitchFamily="16" charset="0"/>
              </a:rPr>
              <a:t>C</a:t>
            </a:r>
            <a:r>
              <a:rPr lang="en-US" sz="2400" b="1" dirty="0">
                <a:solidFill>
                  <a:srgbClr val="000000"/>
                </a:solidFill>
                <a:latin typeface="Times New Roman" pitchFamily="16" charset="0"/>
              </a:rPr>
              <a:t> =</a:t>
            </a:r>
          </a:p>
          <a:p>
            <a:pPr eaLnBrk="0" fontAlgn="base" hangingPunct="0">
              <a:spcBef>
                <a:spcPct val="0"/>
              </a:spcBef>
              <a:spcAft>
                <a:spcPct val="0"/>
              </a:spcAft>
            </a:pPr>
            <a:r>
              <a:rPr lang="en-US" sz="2400" b="1" dirty="0">
                <a:solidFill>
                  <a:srgbClr val="000000"/>
                </a:solidFill>
                <a:latin typeface="Times New Roman" pitchFamily="16" charset="0"/>
              </a:rPr>
              <a:t>30 </a:t>
            </a:r>
            <a:r>
              <a:rPr lang="en-US" sz="2400" b="1" dirty="0" err="1">
                <a:solidFill>
                  <a:srgbClr val="000000"/>
                </a:solidFill>
                <a:latin typeface="Times New Roman" pitchFamily="16" charset="0"/>
              </a:rPr>
              <a:t>lb</a:t>
            </a:r>
            <a:r>
              <a:rPr lang="en-US" sz="2400" b="1" dirty="0">
                <a:solidFill>
                  <a:srgbClr val="000000"/>
                </a:solidFill>
                <a:latin typeface="Times New Roman" pitchFamily="16" charset="0"/>
              </a:rPr>
              <a:t/>
            </a:r>
            <a:br>
              <a:rPr lang="en-US" sz="2400" b="1" dirty="0">
                <a:solidFill>
                  <a:srgbClr val="000000"/>
                </a:solidFill>
                <a:latin typeface="Times New Roman" pitchFamily="16" charset="0"/>
              </a:rPr>
            </a:br>
            <a:endParaRPr lang="en-US" sz="2400" b="1" dirty="0">
              <a:solidFill>
                <a:srgbClr val="000000"/>
              </a:solidFill>
              <a:latin typeface="Times New Roman" pitchFamily="16" charset="0"/>
            </a:endParaRPr>
          </a:p>
        </p:txBody>
      </p:sp>
      <p:sp>
        <p:nvSpPr>
          <p:cNvPr id="14350" name="Text Box 14"/>
          <p:cNvSpPr txBox="1">
            <a:spLocks noChangeArrowheads="1"/>
          </p:cNvSpPr>
          <p:nvPr/>
        </p:nvSpPr>
        <p:spPr bwMode="auto">
          <a:xfrm>
            <a:off x="4054476" y="3962401"/>
            <a:ext cx="82586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20 lb</a:t>
            </a:r>
          </a:p>
        </p:txBody>
      </p:sp>
      <p:sp>
        <p:nvSpPr>
          <p:cNvPr id="14351" name="Text Box 15"/>
          <p:cNvSpPr txBox="1">
            <a:spLocks noChangeArrowheads="1"/>
          </p:cNvSpPr>
          <p:nvPr/>
        </p:nvSpPr>
        <p:spPr bwMode="auto">
          <a:xfrm>
            <a:off x="2133601" y="5257800"/>
            <a:ext cx="69762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1800" b="1">
                <a:solidFill>
                  <a:srgbClr val="000000"/>
                </a:solidFill>
                <a:latin typeface="Times New Roman" pitchFamily="16" charset="0"/>
              </a:rPr>
              <a:t>item</a:t>
            </a:r>
            <a:r>
              <a:rPr lang="en-US" sz="1800" b="1" baseline="-25000">
                <a:solidFill>
                  <a:srgbClr val="000000"/>
                </a:solidFill>
                <a:latin typeface="Times New Roman" pitchFamily="16" charset="0"/>
              </a:rPr>
              <a:t>1</a:t>
            </a:r>
            <a:endParaRPr lang="en-US" sz="2400" b="1">
              <a:solidFill>
                <a:srgbClr val="000000"/>
              </a:solidFill>
              <a:latin typeface="Times New Roman" pitchFamily="16" charset="0"/>
            </a:endParaRPr>
          </a:p>
        </p:txBody>
      </p:sp>
      <p:sp>
        <p:nvSpPr>
          <p:cNvPr id="14352" name="Text Box 16"/>
          <p:cNvSpPr txBox="1">
            <a:spLocks noChangeArrowheads="1"/>
          </p:cNvSpPr>
          <p:nvPr/>
        </p:nvSpPr>
        <p:spPr bwMode="auto">
          <a:xfrm>
            <a:off x="3048001" y="5272088"/>
            <a:ext cx="69762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1800" b="1">
                <a:solidFill>
                  <a:srgbClr val="000000"/>
                </a:solidFill>
                <a:latin typeface="Times New Roman" pitchFamily="16" charset="0"/>
              </a:rPr>
              <a:t>item</a:t>
            </a:r>
            <a:r>
              <a:rPr lang="en-US" sz="1800" b="1" baseline="-25000">
                <a:solidFill>
                  <a:srgbClr val="000000"/>
                </a:solidFill>
                <a:latin typeface="Times New Roman" pitchFamily="16" charset="0"/>
              </a:rPr>
              <a:t>2</a:t>
            </a:r>
            <a:endParaRPr lang="en-US" sz="2400" b="1">
              <a:solidFill>
                <a:srgbClr val="000000"/>
              </a:solidFill>
              <a:latin typeface="Times New Roman" pitchFamily="16" charset="0"/>
            </a:endParaRPr>
          </a:p>
        </p:txBody>
      </p:sp>
      <p:sp>
        <p:nvSpPr>
          <p:cNvPr id="14353" name="Text Box 17"/>
          <p:cNvSpPr txBox="1">
            <a:spLocks noChangeArrowheads="1"/>
          </p:cNvSpPr>
          <p:nvPr/>
        </p:nvSpPr>
        <p:spPr bwMode="auto">
          <a:xfrm>
            <a:off x="4114801" y="5257800"/>
            <a:ext cx="69762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1800" b="1">
                <a:solidFill>
                  <a:srgbClr val="000000"/>
                </a:solidFill>
                <a:latin typeface="Times New Roman" pitchFamily="16" charset="0"/>
              </a:rPr>
              <a:t>item</a:t>
            </a:r>
            <a:r>
              <a:rPr lang="en-US" sz="1800" b="1" baseline="-25000">
                <a:solidFill>
                  <a:srgbClr val="000000"/>
                </a:solidFill>
                <a:latin typeface="Times New Roman" pitchFamily="16" charset="0"/>
              </a:rPr>
              <a:t>3</a:t>
            </a:r>
            <a:endParaRPr lang="en-US" sz="2400" b="1">
              <a:solidFill>
                <a:srgbClr val="000000"/>
              </a:solidFill>
              <a:latin typeface="Times New Roman" pitchFamily="16" charset="0"/>
            </a:endParaRPr>
          </a:p>
        </p:txBody>
      </p:sp>
      <p:sp>
        <p:nvSpPr>
          <p:cNvPr id="14354" name="Text Box 18"/>
          <p:cNvSpPr txBox="1">
            <a:spLocks noChangeArrowheads="1"/>
          </p:cNvSpPr>
          <p:nvPr/>
        </p:nvSpPr>
        <p:spPr bwMode="auto">
          <a:xfrm>
            <a:off x="5029200" y="5257800"/>
            <a:ext cx="117211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1800" b="1">
                <a:solidFill>
                  <a:srgbClr val="000000"/>
                </a:solidFill>
                <a:latin typeface="Times New Roman" pitchFamily="16" charset="0"/>
              </a:rPr>
              <a:t>Knapsack</a:t>
            </a:r>
            <a:endParaRPr lang="en-US" sz="2400" b="1">
              <a:solidFill>
                <a:srgbClr val="000000"/>
              </a:solidFill>
              <a:latin typeface="Times New Roman" pitchFamily="16" charset="0"/>
            </a:endParaRPr>
          </a:p>
        </p:txBody>
      </p:sp>
      <p:sp>
        <p:nvSpPr>
          <p:cNvPr id="14355" name="Text Box 19"/>
          <p:cNvSpPr txBox="1">
            <a:spLocks noChangeArrowheads="1"/>
          </p:cNvSpPr>
          <p:nvPr/>
        </p:nvSpPr>
        <p:spPr bwMode="auto">
          <a:xfrm>
            <a:off x="6445251" y="5270501"/>
            <a:ext cx="64953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zh-CN" altLang="en-US" sz="1800" b="1" dirty="0" smtClean="0">
                <a:solidFill>
                  <a:srgbClr val="C00000"/>
                </a:solidFill>
                <a:latin typeface="Times New Roman" pitchFamily="16" charset="0"/>
              </a:rPr>
              <a:t>贪心</a:t>
            </a:r>
            <a:endParaRPr lang="en-US" altLang="zh-CN" sz="1800" b="1" dirty="0" smtClean="0">
              <a:solidFill>
                <a:srgbClr val="C00000"/>
              </a:solidFill>
              <a:latin typeface="Times New Roman" pitchFamily="16" charset="0"/>
            </a:endParaRPr>
          </a:p>
          <a:p>
            <a:pPr eaLnBrk="0" fontAlgn="base" hangingPunct="0">
              <a:spcBef>
                <a:spcPct val="0"/>
              </a:spcBef>
              <a:spcAft>
                <a:spcPct val="0"/>
              </a:spcAft>
            </a:pPr>
            <a:r>
              <a:rPr lang="zh-CN" altLang="en-US" sz="1800" b="1" dirty="0" smtClean="0">
                <a:solidFill>
                  <a:srgbClr val="C00000"/>
                </a:solidFill>
                <a:latin typeface="Times New Roman" pitchFamily="16" charset="0"/>
              </a:rPr>
              <a:t>方案</a:t>
            </a:r>
            <a:endParaRPr lang="en-US" sz="2400" b="1" dirty="0">
              <a:solidFill>
                <a:srgbClr val="C00000"/>
              </a:solidFill>
              <a:latin typeface="Times New Roman" pitchFamily="16" charset="0"/>
            </a:endParaRPr>
          </a:p>
        </p:txBody>
      </p:sp>
      <p:grpSp>
        <p:nvGrpSpPr>
          <p:cNvPr id="14356" name="Group 20"/>
          <p:cNvGrpSpPr>
            <a:grpSpLocks/>
          </p:cNvGrpSpPr>
          <p:nvPr/>
        </p:nvGrpSpPr>
        <p:grpSpPr bwMode="auto">
          <a:xfrm>
            <a:off x="8305801" y="1828800"/>
            <a:ext cx="1616075" cy="3505200"/>
            <a:chOff x="3360" y="1344"/>
            <a:chExt cx="1018" cy="2208"/>
          </a:xfrm>
        </p:grpSpPr>
        <p:sp>
          <p:nvSpPr>
            <p:cNvPr id="14366" name="Rectangle 21" descr="20%"/>
            <p:cNvSpPr>
              <a:spLocks noChangeArrowheads="1"/>
            </p:cNvSpPr>
            <p:nvPr/>
          </p:nvSpPr>
          <p:spPr bwMode="auto">
            <a:xfrm>
              <a:off x="3360" y="1824"/>
              <a:ext cx="528" cy="1728"/>
            </a:xfrm>
            <a:prstGeom prst="rect">
              <a:avLst/>
            </a:prstGeom>
            <a:pattFill prst="pct20">
              <a:fgClr>
                <a:schemeClr val="folHlink"/>
              </a:fgClr>
              <a:bgClr>
                <a:schemeClr val="bg1"/>
              </a:bgClr>
            </a:pattFill>
            <a:ln w="9525">
              <a:solidFill>
                <a:schemeClr val="tx1"/>
              </a:solidFill>
              <a:miter lim="800000"/>
              <a:headEnd/>
              <a:tailEnd/>
            </a:ln>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4367" name="Line 22"/>
            <p:cNvSpPr>
              <a:spLocks noChangeShapeType="1"/>
            </p:cNvSpPr>
            <p:nvPr/>
          </p:nvSpPr>
          <p:spPr bwMode="auto">
            <a:xfrm>
              <a:off x="3360" y="3120"/>
              <a:ext cx="52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4368" name="Line 23"/>
            <p:cNvSpPr>
              <a:spLocks noChangeShapeType="1"/>
            </p:cNvSpPr>
            <p:nvPr/>
          </p:nvSpPr>
          <p:spPr bwMode="auto">
            <a:xfrm>
              <a:off x="3360" y="1344"/>
              <a:ext cx="52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4369" name="Text Box 24"/>
            <p:cNvSpPr txBox="1">
              <a:spLocks noChangeArrowheads="1"/>
            </p:cNvSpPr>
            <p:nvPr/>
          </p:nvSpPr>
          <p:spPr bwMode="auto">
            <a:xfrm>
              <a:off x="3431" y="3168"/>
              <a:ext cx="42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5 lb</a:t>
              </a:r>
            </a:p>
          </p:txBody>
        </p:sp>
        <p:sp>
          <p:nvSpPr>
            <p:cNvPr id="14370" name="Text Box 25"/>
            <p:cNvSpPr txBox="1">
              <a:spLocks noChangeArrowheads="1"/>
            </p:cNvSpPr>
            <p:nvPr/>
          </p:nvSpPr>
          <p:spPr bwMode="auto">
            <a:xfrm>
              <a:off x="3408" y="1440"/>
              <a:ext cx="42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5 lb</a:t>
              </a:r>
            </a:p>
          </p:txBody>
        </p:sp>
        <p:sp>
          <p:nvSpPr>
            <p:cNvPr id="14371" name="Line 26"/>
            <p:cNvSpPr>
              <a:spLocks noChangeShapeType="1"/>
            </p:cNvSpPr>
            <p:nvPr/>
          </p:nvSpPr>
          <p:spPr bwMode="auto">
            <a:xfrm flipV="1">
              <a:off x="3360" y="1344"/>
              <a:ext cx="0" cy="48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4372" name="Line 27"/>
            <p:cNvSpPr>
              <a:spLocks noChangeShapeType="1"/>
            </p:cNvSpPr>
            <p:nvPr/>
          </p:nvSpPr>
          <p:spPr bwMode="auto">
            <a:xfrm flipV="1">
              <a:off x="3888" y="1344"/>
              <a:ext cx="0" cy="48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4373" name="Text Box 28"/>
            <p:cNvSpPr txBox="1">
              <a:spLocks noChangeArrowheads="1"/>
            </p:cNvSpPr>
            <p:nvPr/>
          </p:nvSpPr>
          <p:spPr bwMode="auto">
            <a:xfrm>
              <a:off x="3360" y="2352"/>
              <a:ext cx="520"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20 lb</a:t>
              </a:r>
            </a:p>
          </p:txBody>
        </p:sp>
        <p:sp>
          <p:nvSpPr>
            <p:cNvPr id="14374" name="Text Box 29"/>
            <p:cNvSpPr txBox="1">
              <a:spLocks noChangeArrowheads="1"/>
            </p:cNvSpPr>
            <p:nvPr/>
          </p:nvSpPr>
          <p:spPr bwMode="auto">
            <a:xfrm>
              <a:off x="3878" y="3050"/>
              <a:ext cx="50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$150</a:t>
              </a:r>
            </a:p>
          </p:txBody>
        </p:sp>
        <p:sp>
          <p:nvSpPr>
            <p:cNvPr id="14375" name="Text Box 30"/>
            <p:cNvSpPr txBox="1">
              <a:spLocks noChangeArrowheads="1"/>
            </p:cNvSpPr>
            <p:nvPr/>
          </p:nvSpPr>
          <p:spPr bwMode="auto">
            <a:xfrm>
              <a:off x="3878" y="2138"/>
              <a:ext cx="50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$140</a:t>
              </a:r>
            </a:p>
          </p:txBody>
        </p:sp>
      </p:grpSp>
      <p:sp>
        <p:nvSpPr>
          <p:cNvPr id="14357" name="Rectangle 31" descr="25%"/>
          <p:cNvSpPr>
            <a:spLocks noChangeArrowheads="1"/>
          </p:cNvSpPr>
          <p:nvPr/>
        </p:nvSpPr>
        <p:spPr bwMode="auto">
          <a:xfrm>
            <a:off x="6445250" y="1828800"/>
            <a:ext cx="838200" cy="3429000"/>
          </a:xfrm>
          <a:prstGeom prst="rect">
            <a:avLst/>
          </a:prstGeom>
          <a:pattFill prst="pct25">
            <a:fgClr>
              <a:schemeClr val="folHlink"/>
            </a:fgClr>
            <a:bgClr>
              <a:schemeClr val="bg1"/>
            </a:bgClr>
          </a:pattFill>
          <a:ln w="9525">
            <a:solidFill>
              <a:schemeClr val="tx1"/>
            </a:solidFill>
            <a:miter lim="800000"/>
            <a:headEnd/>
            <a:tailEnd/>
          </a:ln>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4358" name="Text Box 32"/>
          <p:cNvSpPr txBox="1">
            <a:spLocks noChangeArrowheads="1"/>
          </p:cNvSpPr>
          <p:nvPr/>
        </p:nvSpPr>
        <p:spPr bwMode="auto">
          <a:xfrm>
            <a:off x="6445251" y="4343401"/>
            <a:ext cx="82586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20 lb</a:t>
            </a:r>
          </a:p>
        </p:txBody>
      </p:sp>
      <p:sp>
        <p:nvSpPr>
          <p:cNvPr id="14359" name="Text Box 33"/>
          <p:cNvSpPr txBox="1">
            <a:spLocks noChangeArrowheads="1"/>
          </p:cNvSpPr>
          <p:nvPr/>
        </p:nvSpPr>
        <p:spPr bwMode="auto">
          <a:xfrm>
            <a:off x="6445251" y="2133601"/>
            <a:ext cx="82586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10 lb</a:t>
            </a:r>
          </a:p>
        </p:txBody>
      </p:sp>
      <p:sp>
        <p:nvSpPr>
          <p:cNvPr id="14360" name="Text Box 34"/>
          <p:cNvSpPr txBox="1">
            <a:spLocks noChangeArrowheads="1"/>
          </p:cNvSpPr>
          <p:nvPr/>
        </p:nvSpPr>
        <p:spPr bwMode="auto">
          <a:xfrm>
            <a:off x="7239000" y="2286000"/>
            <a:ext cx="641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$60</a:t>
            </a:r>
          </a:p>
        </p:txBody>
      </p:sp>
      <p:sp>
        <p:nvSpPr>
          <p:cNvPr id="14361" name="Text Box 35"/>
          <p:cNvSpPr txBox="1">
            <a:spLocks noChangeArrowheads="1"/>
          </p:cNvSpPr>
          <p:nvPr/>
        </p:nvSpPr>
        <p:spPr bwMode="auto">
          <a:xfrm>
            <a:off x="7239000" y="4495800"/>
            <a:ext cx="793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$140</a:t>
            </a:r>
          </a:p>
        </p:txBody>
      </p:sp>
      <p:sp>
        <p:nvSpPr>
          <p:cNvPr id="14362" name="Text Box 36"/>
          <p:cNvSpPr txBox="1">
            <a:spLocks noChangeArrowheads="1"/>
          </p:cNvSpPr>
          <p:nvPr/>
        </p:nvSpPr>
        <p:spPr bwMode="auto">
          <a:xfrm>
            <a:off x="8261351" y="5302251"/>
            <a:ext cx="64953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zh-CN" altLang="en-US" sz="1800" b="1" dirty="0">
                <a:solidFill>
                  <a:srgbClr val="C00000"/>
                </a:solidFill>
                <a:latin typeface="Times New Roman" pitchFamily="16" charset="0"/>
              </a:rPr>
              <a:t>最</a:t>
            </a:r>
            <a:r>
              <a:rPr lang="zh-CN" altLang="en-US" sz="1800" b="1" dirty="0" smtClean="0">
                <a:solidFill>
                  <a:srgbClr val="C00000"/>
                </a:solidFill>
                <a:latin typeface="Times New Roman" pitchFamily="16" charset="0"/>
              </a:rPr>
              <a:t>优</a:t>
            </a:r>
            <a:endParaRPr lang="en-US" altLang="zh-CN" sz="1800" b="1" dirty="0" smtClean="0">
              <a:solidFill>
                <a:srgbClr val="C00000"/>
              </a:solidFill>
              <a:latin typeface="Times New Roman" pitchFamily="16" charset="0"/>
            </a:endParaRPr>
          </a:p>
          <a:p>
            <a:pPr eaLnBrk="0" fontAlgn="base" hangingPunct="0">
              <a:spcBef>
                <a:spcPct val="0"/>
              </a:spcBef>
              <a:spcAft>
                <a:spcPct val="0"/>
              </a:spcAft>
            </a:pPr>
            <a:r>
              <a:rPr lang="zh-CN" altLang="en-US" sz="1800" b="1" dirty="0" smtClean="0">
                <a:solidFill>
                  <a:srgbClr val="C00000"/>
                </a:solidFill>
                <a:latin typeface="Times New Roman" pitchFamily="16" charset="0"/>
              </a:rPr>
              <a:t>方案</a:t>
            </a:r>
            <a:endParaRPr lang="en-US" sz="2400" b="1" dirty="0">
              <a:solidFill>
                <a:srgbClr val="C00000"/>
              </a:solidFill>
              <a:latin typeface="Times New Roman" pitchFamily="16" charset="0"/>
            </a:endParaRPr>
          </a:p>
        </p:txBody>
      </p:sp>
      <p:sp>
        <p:nvSpPr>
          <p:cNvPr id="14363" name="Line 37"/>
          <p:cNvSpPr>
            <a:spLocks noChangeShapeType="1"/>
          </p:cNvSpPr>
          <p:nvPr/>
        </p:nvSpPr>
        <p:spPr bwMode="auto">
          <a:xfrm>
            <a:off x="6445250" y="3044825"/>
            <a:ext cx="8382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4364" name="Text Box 38"/>
          <p:cNvSpPr txBox="1">
            <a:spLocks noChangeArrowheads="1"/>
          </p:cNvSpPr>
          <p:nvPr/>
        </p:nvSpPr>
        <p:spPr bwMode="auto">
          <a:xfrm>
            <a:off x="7315201" y="5427663"/>
            <a:ext cx="84350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000" b="1">
                <a:solidFill>
                  <a:srgbClr val="C00000"/>
                </a:solidFill>
                <a:latin typeface="Times New Roman" pitchFamily="16" charset="0"/>
              </a:rPr>
              <a:t>=$200</a:t>
            </a:r>
          </a:p>
        </p:txBody>
      </p:sp>
      <p:sp>
        <p:nvSpPr>
          <p:cNvPr id="14365" name="Text Box 39"/>
          <p:cNvSpPr txBox="1">
            <a:spLocks noChangeArrowheads="1"/>
          </p:cNvSpPr>
          <p:nvPr/>
        </p:nvSpPr>
        <p:spPr bwMode="auto">
          <a:xfrm>
            <a:off x="9147176" y="5438775"/>
            <a:ext cx="84350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000" b="1">
                <a:solidFill>
                  <a:srgbClr val="C00000"/>
                </a:solidFill>
                <a:latin typeface="Times New Roman" pitchFamily="16" charset="0"/>
              </a:rPr>
              <a:t>=$290</a:t>
            </a:r>
          </a:p>
        </p:txBody>
      </p:sp>
      <p:sp>
        <p:nvSpPr>
          <p:cNvPr id="41" name="Rectangle 2"/>
          <p:cNvSpPr>
            <a:spLocks noGrp="1" noChangeArrowheads="1"/>
          </p:cNvSpPr>
          <p:nvPr>
            <p:ph type="title"/>
          </p:nvPr>
        </p:nvSpPr>
        <p:spPr>
          <a:xfrm>
            <a:off x="2057400" y="228600"/>
            <a:ext cx="8153400" cy="990600"/>
          </a:xfrm>
          <a:ln w="12700">
            <a:solidFill>
              <a:schemeClr val="tx1"/>
            </a:solidFill>
            <a:miter lim="800000"/>
            <a:headEnd/>
            <a:tailEnd/>
          </a:ln>
        </p:spPr>
        <p:txBody>
          <a:bodyPr/>
          <a:lstStyle/>
          <a:p>
            <a:r>
              <a:rPr lang="zh-CN" altLang="en-US" sz="3400" b="1" dirty="0" smtClean="0">
                <a:solidFill>
                  <a:srgbClr val="0000CC"/>
                </a:solidFill>
              </a:rPr>
              <a:t>贪心法 </a:t>
            </a:r>
            <a:r>
              <a:rPr lang="en-US" altLang="zh-CN" sz="3400" b="1" dirty="0" smtClean="0">
                <a:solidFill>
                  <a:srgbClr val="0000CC"/>
                </a:solidFill>
              </a:rPr>
              <a:t>3</a:t>
            </a:r>
            <a:r>
              <a:rPr lang="zh-CN" altLang="en-US" sz="3400" b="1" dirty="0" smtClean="0">
                <a:solidFill>
                  <a:srgbClr val="0000CC"/>
                </a:solidFill>
              </a:rPr>
              <a:t>：选择准则：最大重量优先</a:t>
            </a:r>
            <a:r>
              <a:rPr lang="en-US" altLang="zh-CN" sz="3400" b="1" dirty="0" smtClean="0">
                <a:solidFill>
                  <a:srgbClr val="0000CC"/>
                </a:solidFill>
              </a:rPr>
              <a:t/>
            </a:r>
            <a:br>
              <a:rPr lang="en-US" altLang="zh-CN" sz="3400" b="1" dirty="0" smtClean="0">
                <a:solidFill>
                  <a:srgbClr val="0000CC"/>
                </a:solidFill>
              </a:rPr>
            </a:br>
            <a:r>
              <a:rPr lang="en-US" altLang="zh-CN" sz="3400" b="1" dirty="0" smtClean="0">
                <a:solidFill>
                  <a:srgbClr val="0000CC"/>
                </a:solidFill>
              </a:rPr>
              <a:t>——</a:t>
            </a:r>
            <a:r>
              <a:rPr lang="zh-CN" altLang="en-US" sz="3400" b="1" dirty="0" smtClean="0">
                <a:solidFill>
                  <a:srgbClr val="0000CC"/>
                </a:solidFill>
              </a:rPr>
              <a:t>反例</a:t>
            </a:r>
            <a:endParaRPr lang="en-US" sz="3400" b="1" dirty="0">
              <a:solidFill>
                <a:srgbClr val="0000CC"/>
              </a:solidFill>
            </a:endParaRPr>
          </a:p>
        </p:txBody>
      </p:sp>
    </p:spTree>
    <p:extLst>
      <p:ext uri="{BB962C8B-B14F-4D97-AF65-F5344CB8AC3E}">
        <p14:creationId xmlns:p14="http://schemas.microsoft.com/office/powerpoint/2010/main" xmlns="" val="202869282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1293</TotalTime>
  <Words>2024</Words>
  <Application>Microsoft Office PowerPoint</Application>
  <PresentationFormat>自定义</PresentationFormat>
  <Paragraphs>308</Paragraphs>
  <Slides>27</Slides>
  <Notes>27</Notes>
  <HiddenSlides>0</HiddenSlides>
  <MMClips>0</MMClips>
  <ScaleCrop>false</ScaleCrop>
  <HeadingPairs>
    <vt:vector size="6" baseType="variant">
      <vt:variant>
        <vt:lpstr>主题</vt:lpstr>
      </vt:variant>
      <vt:variant>
        <vt:i4>27</vt:i4>
      </vt:variant>
      <vt:variant>
        <vt:lpstr>嵌入 OLE 服务器</vt:lpstr>
      </vt:variant>
      <vt:variant>
        <vt:i4>1</vt:i4>
      </vt:variant>
      <vt:variant>
        <vt:lpstr>幻灯片标题</vt:lpstr>
      </vt:variant>
      <vt:variant>
        <vt:i4>27</vt:i4>
      </vt:variant>
    </vt:vector>
  </HeadingPairs>
  <TitlesOfParts>
    <vt:vector size="55" baseType="lpstr">
      <vt:lpstr>Default Design</vt:lpstr>
      <vt:lpstr>1_Default Design</vt:lpstr>
      <vt:lpstr>2_Default Design</vt:lpstr>
      <vt:lpstr>3_Default Design</vt:lpstr>
      <vt:lpstr>4_Default Design</vt:lpstr>
      <vt:lpstr>5_Default Design</vt:lpstr>
      <vt:lpstr>6_Default Design</vt:lpstr>
      <vt:lpstr>7_Default Design</vt:lpstr>
      <vt:lpstr>8_Default Design</vt:lpstr>
      <vt:lpstr>9_Default Design</vt:lpstr>
      <vt:lpstr>10_Default Design</vt:lpstr>
      <vt:lpstr>11_Default Design</vt:lpstr>
      <vt:lpstr>12_Default Design</vt:lpstr>
      <vt:lpstr>13_Default Design</vt:lpstr>
      <vt:lpstr>14_Default Design</vt:lpstr>
      <vt:lpstr>15_Default Design</vt:lpstr>
      <vt:lpstr>16_Default Design</vt:lpstr>
      <vt:lpstr>17_Default Design</vt:lpstr>
      <vt:lpstr>18_Default Design</vt:lpstr>
      <vt:lpstr>19_Default Design</vt:lpstr>
      <vt:lpstr>20_Default Design</vt:lpstr>
      <vt:lpstr>21_Default Design</vt:lpstr>
      <vt:lpstr>22_Default Design</vt:lpstr>
      <vt:lpstr>23_Default Design</vt:lpstr>
      <vt:lpstr>24_Default Design</vt:lpstr>
      <vt:lpstr>25_Default Design</vt:lpstr>
      <vt:lpstr>26_Default Design</vt:lpstr>
      <vt:lpstr>Equation</vt:lpstr>
      <vt:lpstr>本章大纲</vt:lpstr>
      <vt:lpstr>最优化问题</vt:lpstr>
      <vt:lpstr>贪心法：基本原理</vt:lpstr>
      <vt:lpstr>贪心法：不足</vt:lpstr>
      <vt:lpstr>0/1 背包问题</vt:lpstr>
      <vt:lpstr>0/1 背包问题：贪心法解决方案</vt:lpstr>
      <vt:lpstr>贪心法 1：选择准则：最大价值优先 ——反例</vt:lpstr>
      <vt:lpstr>贪心法 2：选择准则：最小重量优先 ——反例</vt:lpstr>
      <vt:lpstr>贪心法 3：选择准则：最大重量优先 ——反例</vt:lpstr>
      <vt:lpstr>贪心法 4：选择准则：最高性价比优先 ——反例</vt:lpstr>
      <vt:lpstr>背包问题的贪心算法</vt:lpstr>
      <vt:lpstr>更多关于贪心算法</vt:lpstr>
      <vt:lpstr>活动选择问题：一个活动实例</vt:lpstr>
      <vt:lpstr>动态选择问题：定义</vt:lpstr>
      <vt:lpstr>活动选择问题：实例</vt:lpstr>
      <vt:lpstr>活动选择:贪心选择</vt:lpstr>
      <vt:lpstr>反例1</vt:lpstr>
      <vt:lpstr>反例2</vt:lpstr>
      <vt:lpstr>实例3</vt:lpstr>
      <vt:lpstr>实例4</vt:lpstr>
      <vt:lpstr>活动选择：一个贪心算法  </vt:lpstr>
      <vt:lpstr>证明贪心活动选择的最优性 (1)</vt:lpstr>
      <vt:lpstr>证明贪心活动选择的最优性(2)</vt:lpstr>
      <vt:lpstr>证明贪心活动选择的最优性(3)</vt:lpstr>
      <vt:lpstr>活动选择: 最优子结构</vt:lpstr>
      <vt:lpstr>活动选择：重叠子问题</vt:lpstr>
      <vt:lpstr>贪心选择属性</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本章大纲</dc:title>
  <dc:creator>chuck0518</dc:creator>
  <cp:lastModifiedBy>pc</cp:lastModifiedBy>
  <cp:revision>33</cp:revision>
  <dcterms:created xsi:type="dcterms:W3CDTF">2016-10-24T13:34:02Z</dcterms:created>
  <dcterms:modified xsi:type="dcterms:W3CDTF">2016-10-27T09:39:59Z</dcterms:modified>
</cp:coreProperties>
</file>