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0"/>
  </p:notesMasterIdLst>
  <p:sldIdLst>
    <p:sldId id="845" r:id="rId2"/>
    <p:sldId id="1009" r:id="rId3"/>
    <p:sldId id="958" r:id="rId4"/>
    <p:sldId id="961" r:id="rId5"/>
    <p:sldId id="1002" r:id="rId6"/>
    <p:sldId id="992" r:id="rId7"/>
    <p:sldId id="993" r:id="rId8"/>
    <p:sldId id="980" r:id="rId9"/>
    <p:sldId id="985" r:id="rId10"/>
    <p:sldId id="986" r:id="rId11"/>
    <p:sldId id="987" r:id="rId12"/>
    <p:sldId id="988" r:id="rId13"/>
    <p:sldId id="989" r:id="rId14"/>
    <p:sldId id="1003" r:id="rId15"/>
    <p:sldId id="1006" r:id="rId16"/>
    <p:sldId id="1007" r:id="rId17"/>
    <p:sldId id="1008" r:id="rId18"/>
    <p:sldId id="994" r:id="rId19"/>
    <p:sldId id="968" r:id="rId20"/>
    <p:sldId id="995" r:id="rId21"/>
    <p:sldId id="996" r:id="rId22"/>
    <p:sldId id="999" r:id="rId23"/>
    <p:sldId id="970" r:id="rId24"/>
    <p:sldId id="971" r:id="rId25"/>
    <p:sldId id="972" r:id="rId26"/>
    <p:sldId id="1000" r:id="rId27"/>
    <p:sldId id="975" r:id="rId28"/>
    <p:sldId id="976" r:id="rId29"/>
    <p:sldId id="977" r:id="rId30"/>
    <p:sldId id="997" r:id="rId31"/>
    <p:sldId id="998" r:id="rId32"/>
    <p:sldId id="1005" r:id="rId33"/>
    <p:sldId id="1004" r:id="rId34"/>
    <p:sldId id="1001" r:id="rId35"/>
    <p:sldId id="1017" r:id="rId36"/>
    <p:sldId id="1018" r:id="rId37"/>
    <p:sldId id="1019" r:id="rId38"/>
    <p:sldId id="1020" r:id="rId39"/>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3300"/>
    <a:srgbClr val="CCFF66"/>
    <a:srgbClr val="00FF00"/>
    <a:srgbClr val="000099"/>
    <a:srgbClr val="FFFFFF"/>
    <a:srgbClr val="33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35" autoAdjust="0"/>
    <p:restoredTop sz="99849" autoAdjust="0"/>
  </p:normalViewPr>
  <p:slideViewPr>
    <p:cSldViewPr>
      <p:cViewPr varScale="1">
        <p:scale>
          <a:sx n="72" d="100"/>
          <a:sy n="72" d="100"/>
        </p:scale>
        <p:origin x="614" y="51"/>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46" d="100"/>
          <a:sy n="46" d="100"/>
        </p:scale>
        <p:origin x="-1426"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fld id="{063CE9B8-0533-402F-8F19-F84F9DC6C589}" type="slidenum">
              <a:rPr lang="en-US" sz="1200" smtClean="0"/>
              <a:pPr/>
              <a:t>1</a:t>
            </a:fld>
            <a:endParaRPr 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2525" y="682625"/>
            <a:ext cx="4554538" cy="3416300"/>
          </a:xfrm>
          <a:ln/>
        </p:spPr>
      </p:sp>
      <p:sp>
        <p:nvSpPr>
          <p:cNvPr id="26627"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1580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7727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anchor="ctr"/>
          <a:lstStyle/>
          <a:p>
            <a:endParaRPr lang="zh-CN" altLang="en-US"/>
          </a:p>
        </p:txBody>
      </p:sp>
      <p:sp>
        <p:nvSpPr>
          <p:cNvPr id="13315"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88" tIns="44450" rIns="90488" bIns="44450" anchor="b"/>
          <a:lstStyle/>
          <a:p>
            <a:pPr algn="r"/>
            <a:r>
              <a:rPr lang="en-US" altLang="zh-CN" sz="1200">
                <a:latin typeface="Times New Roman" charset="0"/>
              </a:rPr>
              <a:t>5</a:t>
            </a:r>
          </a:p>
        </p:txBody>
      </p:sp>
      <p:sp>
        <p:nvSpPr>
          <p:cNvPr id="13316" name="Rectangle 4"/>
          <p:cNvSpPr>
            <a:spLocks noChangeArrowheads="1"/>
          </p:cNvSpPr>
          <p:nvPr/>
        </p:nvSpPr>
        <p:spPr bwMode="auto">
          <a:xfrm>
            <a:off x="0" y="8686800"/>
            <a:ext cx="3184525" cy="457200"/>
          </a:xfrm>
          <a:prstGeom prst="rect">
            <a:avLst/>
          </a:prstGeom>
          <a:noFill/>
          <a:ln w="12700">
            <a:noFill/>
            <a:miter lim="800000"/>
            <a:headEnd/>
            <a:tailEnd/>
          </a:ln>
          <a:effectLst/>
        </p:spPr>
        <p:txBody>
          <a:bodyPr wrap="none" anchor="ctr"/>
          <a:lstStyle/>
          <a:p>
            <a:endParaRPr lang="zh-CN" altLang="en-US"/>
          </a:p>
        </p:txBody>
      </p:sp>
      <p:sp>
        <p:nvSpPr>
          <p:cNvPr id="13317" name="Rectangle 5"/>
          <p:cNvSpPr>
            <a:spLocks noChangeArrowheads="1"/>
          </p:cNvSpPr>
          <p:nvPr/>
        </p:nvSpPr>
        <p:spPr bwMode="auto">
          <a:xfrm>
            <a:off x="0" y="0"/>
            <a:ext cx="3184525" cy="457200"/>
          </a:xfrm>
          <a:prstGeom prst="rect">
            <a:avLst/>
          </a:prstGeom>
          <a:noFill/>
          <a:ln w="12700">
            <a:noFill/>
            <a:miter lim="800000"/>
            <a:headEnd/>
            <a:tailEnd/>
          </a:ln>
          <a:effectLst/>
        </p:spPr>
        <p:txBody>
          <a:bodyPr wrap="none" anchor="ctr"/>
          <a:lstStyle/>
          <a:p>
            <a:endParaRPr lang="zh-CN" altLang="en-US"/>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anchor="ctr"/>
          <a:lstStyle/>
          <a:p>
            <a:endParaRPr lang="zh-CN" altLang="en-US"/>
          </a:p>
        </p:txBody>
      </p:sp>
      <p:sp>
        <p:nvSpPr>
          <p:cNvPr id="15363"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88" tIns="44450" rIns="90488" bIns="44450" anchor="b"/>
          <a:lstStyle/>
          <a:p>
            <a:pPr algn="r"/>
            <a:r>
              <a:rPr lang="en-US" altLang="zh-CN" sz="1200">
                <a:latin typeface="Times New Roman" charset="0"/>
              </a:rPr>
              <a:t>6</a:t>
            </a:r>
          </a:p>
        </p:txBody>
      </p:sp>
      <p:sp>
        <p:nvSpPr>
          <p:cNvPr id="15364" name="Rectangle 4"/>
          <p:cNvSpPr>
            <a:spLocks noChangeArrowheads="1"/>
          </p:cNvSpPr>
          <p:nvPr/>
        </p:nvSpPr>
        <p:spPr bwMode="auto">
          <a:xfrm>
            <a:off x="0" y="8686800"/>
            <a:ext cx="3184525" cy="457200"/>
          </a:xfrm>
          <a:prstGeom prst="rect">
            <a:avLst/>
          </a:prstGeom>
          <a:noFill/>
          <a:ln w="12700">
            <a:noFill/>
            <a:miter lim="800000"/>
            <a:headEnd/>
            <a:tailEnd/>
          </a:ln>
          <a:effectLst/>
        </p:spPr>
        <p:txBody>
          <a:bodyPr wrap="none" anchor="ctr"/>
          <a:lstStyle/>
          <a:p>
            <a:endParaRPr lang="zh-CN" altLang="en-US"/>
          </a:p>
        </p:txBody>
      </p:sp>
      <p:sp>
        <p:nvSpPr>
          <p:cNvPr id="15365" name="Rectangle 5"/>
          <p:cNvSpPr>
            <a:spLocks noChangeArrowheads="1"/>
          </p:cNvSpPr>
          <p:nvPr/>
        </p:nvSpPr>
        <p:spPr bwMode="auto">
          <a:xfrm>
            <a:off x="0" y="0"/>
            <a:ext cx="3184525" cy="457200"/>
          </a:xfrm>
          <a:prstGeom prst="rect">
            <a:avLst/>
          </a:prstGeom>
          <a:noFill/>
          <a:ln w="12700">
            <a:noFill/>
            <a:miter lim="800000"/>
            <a:headEnd/>
            <a:tailEnd/>
          </a:ln>
          <a:effectLst/>
        </p:spPr>
        <p:txBody>
          <a:bodyPr wrap="none" anchor="ctr"/>
          <a:lstStyle/>
          <a:p>
            <a:endParaRPr lang="zh-CN" altLang="en-US"/>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anchor="ctr"/>
          <a:lstStyle/>
          <a:p>
            <a:endParaRPr lang="zh-CN" altLang="en-US"/>
          </a:p>
        </p:txBody>
      </p:sp>
      <p:sp>
        <p:nvSpPr>
          <p:cNvPr id="17411"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88" tIns="44450" rIns="90488" bIns="44450" anchor="b"/>
          <a:lstStyle/>
          <a:p>
            <a:pPr algn="r"/>
            <a:r>
              <a:rPr lang="en-US" altLang="zh-CN" sz="1200">
                <a:latin typeface="Times New Roman" charset="0"/>
              </a:rPr>
              <a:t>7</a:t>
            </a:r>
          </a:p>
        </p:txBody>
      </p:sp>
      <p:sp>
        <p:nvSpPr>
          <p:cNvPr id="17412" name="Rectangle 4"/>
          <p:cNvSpPr>
            <a:spLocks noChangeArrowheads="1"/>
          </p:cNvSpPr>
          <p:nvPr/>
        </p:nvSpPr>
        <p:spPr bwMode="auto">
          <a:xfrm>
            <a:off x="0" y="8686800"/>
            <a:ext cx="3184525" cy="457200"/>
          </a:xfrm>
          <a:prstGeom prst="rect">
            <a:avLst/>
          </a:prstGeom>
          <a:noFill/>
          <a:ln w="12700">
            <a:noFill/>
            <a:miter lim="800000"/>
            <a:headEnd/>
            <a:tailEnd/>
          </a:ln>
          <a:effectLst/>
        </p:spPr>
        <p:txBody>
          <a:bodyPr wrap="none" anchor="ctr"/>
          <a:lstStyle/>
          <a:p>
            <a:endParaRPr lang="zh-CN" altLang="en-US"/>
          </a:p>
        </p:txBody>
      </p:sp>
      <p:sp>
        <p:nvSpPr>
          <p:cNvPr id="17413" name="Rectangle 5"/>
          <p:cNvSpPr>
            <a:spLocks noChangeArrowheads="1"/>
          </p:cNvSpPr>
          <p:nvPr/>
        </p:nvSpPr>
        <p:spPr bwMode="auto">
          <a:xfrm>
            <a:off x="0" y="0"/>
            <a:ext cx="3184525" cy="457200"/>
          </a:xfrm>
          <a:prstGeom prst="rect">
            <a:avLst/>
          </a:prstGeom>
          <a:noFill/>
          <a:ln w="12700">
            <a:noFill/>
            <a:miter lim="800000"/>
            <a:headEnd/>
            <a:tailEnd/>
          </a:ln>
          <a:effectLst/>
        </p:spPr>
        <p:txBody>
          <a:bodyPr wrap="none" anchor="ctr"/>
          <a:lstStyle/>
          <a:p>
            <a:endParaRPr lang="zh-CN" altLang="en-US"/>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7727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19</a:t>
            </a:fld>
            <a:endParaRPr lang="en-US"/>
          </a:p>
        </p:txBody>
      </p:sp>
    </p:spTree>
    <p:extLst>
      <p:ext uri="{BB962C8B-B14F-4D97-AF65-F5344CB8AC3E}">
        <p14:creationId xmlns:p14="http://schemas.microsoft.com/office/powerpoint/2010/main" val="636444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20</a:t>
            </a:fld>
            <a:endParaRPr lang="en-US"/>
          </a:p>
        </p:txBody>
      </p:sp>
    </p:spTree>
    <p:extLst>
      <p:ext uri="{BB962C8B-B14F-4D97-AF65-F5344CB8AC3E}">
        <p14:creationId xmlns:p14="http://schemas.microsoft.com/office/powerpoint/2010/main" val="636444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21</a:t>
            </a:fld>
            <a:endParaRPr lang="en-US"/>
          </a:p>
        </p:txBody>
      </p:sp>
    </p:spTree>
    <p:extLst>
      <p:ext uri="{BB962C8B-B14F-4D97-AF65-F5344CB8AC3E}">
        <p14:creationId xmlns:p14="http://schemas.microsoft.com/office/powerpoint/2010/main" val="636444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a:t>
            </a:fld>
            <a:endParaRPr lang="en-US"/>
          </a:p>
        </p:txBody>
      </p:sp>
    </p:spTree>
    <p:extLst>
      <p:ext uri="{BB962C8B-B14F-4D97-AF65-F5344CB8AC3E}">
        <p14:creationId xmlns:p14="http://schemas.microsoft.com/office/powerpoint/2010/main" val="838417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22</a:t>
            </a:fld>
            <a:endParaRPr lang="en-US"/>
          </a:p>
        </p:txBody>
      </p:sp>
    </p:spTree>
    <p:extLst>
      <p:ext uri="{BB962C8B-B14F-4D97-AF65-F5344CB8AC3E}">
        <p14:creationId xmlns:p14="http://schemas.microsoft.com/office/powerpoint/2010/main" val="636444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23</a:t>
            </a:fld>
            <a:endParaRPr lang="en-US"/>
          </a:p>
        </p:txBody>
      </p:sp>
    </p:spTree>
    <p:extLst>
      <p:ext uri="{BB962C8B-B14F-4D97-AF65-F5344CB8AC3E}">
        <p14:creationId xmlns:p14="http://schemas.microsoft.com/office/powerpoint/2010/main" val="4012909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24</a:t>
            </a:fld>
            <a:endParaRPr lang="en-US"/>
          </a:p>
        </p:txBody>
      </p:sp>
    </p:spTree>
    <p:extLst>
      <p:ext uri="{BB962C8B-B14F-4D97-AF65-F5344CB8AC3E}">
        <p14:creationId xmlns:p14="http://schemas.microsoft.com/office/powerpoint/2010/main" val="2691254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25</a:t>
            </a:fld>
            <a:endParaRPr lang="en-US"/>
          </a:p>
        </p:txBody>
      </p:sp>
    </p:spTree>
    <p:extLst>
      <p:ext uri="{BB962C8B-B14F-4D97-AF65-F5344CB8AC3E}">
        <p14:creationId xmlns:p14="http://schemas.microsoft.com/office/powerpoint/2010/main" val="896324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26</a:t>
            </a:fld>
            <a:endParaRPr lang="en-US"/>
          </a:p>
        </p:txBody>
      </p:sp>
    </p:spTree>
    <p:extLst>
      <p:ext uri="{BB962C8B-B14F-4D97-AF65-F5344CB8AC3E}">
        <p14:creationId xmlns:p14="http://schemas.microsoft.com/office/powerpoint/2010/main" val="636444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27</a:t>
            </a:fld>
            <a:endParaRPr lang="en-US"/>
          </a:p>
        </p:txBody>
      </p:sp>
    </p:spTree>
    <p:extLst>
      <p:ext uri="{BB962C8B-B14F-4D97-AF65-F5344CB8AC3E}">
        <p14:creationId xmlns:p14="http://schemas.microsoft.com/office/powerpoint/2010/main" val="35130656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28</a:t>
            </a:fld>
            <a:endParaRPr lang="en-US"/>
          </a:p>
        </p:txBody>
      </p:sp>
    </p:spTree>
    <p:extLst>
      <p:ext uri="{BB962C8B-B14F-4D97-AF65-F5344CB8AC3E}">
        <p14:creationId xmlns:p14="http://schemas.microsoft.com/office/powerpoint/2010/main" val="2609574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29</a:t>
            </a:fld>
            <a:endParaRPr lang="en-US"/>
          </a:p>
        </p:txBody>
      </p:sp>
    </p:spTree>
    <p:extLst>
      <p:ext uri="{BB962C8B-B14F-4D97-AF65-F5344CB8AC3E}">
        <p14:creationId xmlns:p14="http://schemas.microsoft.com/office/powerpoint/2010/main" val="39381961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30</a:t>
            </a:fld>
            <a:endParaRPr lang="en-US"/>
          </a:p>
        </p:txBody>
      </p:sp>
    </p:spTree>
    <p:extLst>
      <p:ext uri="{BB962C8B-B14F-4D97-AF65-F5344CB8AC3E}">
        <p14:creationId xmlns:p14="http://schemas.microsoft.com/office/powerpoint/2010/main" val="1459667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31</a:t>
            </a:fld>
            <a:endParaRPr lang="en-US"/>
          </a:p>
        </p:txBody>
      </p:sp>
    </p:spTree>
    <p:extLst>
      <p:ext uri="{BB962C8B-B14F-4D97-AF65-F5344CB8AC3E}">
        <p14:creationId xmlns:p14="http://schemas.microsoft.com/office/powerpoint/2010/main" val="3839161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8325EB50-448D-4131-9705-5938CB823255}" type="slidenum">
              <a:rPr lang="en-US" sz="1200"/>
              <a:pPr eaLnBrk="1" hangingPunct="1"/>
              <a:t>4</a:t>
            </a:fld>
            <a:endParaRPr lang="en-US" sz="1200"/>
          </a:p>
        </p:txBody>
      </p:sp>
      <p:sp>
        <p:nvSpPr>
          <p:cNvPr id="25603"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34</a:t>
            </a:fld>
            <a:endParaRPr lang="en-US"/>
          </a:p>
        </p:txBody>
      </p:sp>
    </p:spTree>
    <p:extLst>
      <p:ext uri="{BB962C8B-B14F-4D97-AF65-F5344CB8AC3E}">
        <p14:creationId xmlns:p14="http://schemas.microsoft.com/office/powerpoint/2010/main" val="4281728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98391C79-222E-466D-B5CE-A268903EC5AE}" type="slidenum">
              <a:rPr lang="en-US" altLang="zh-CN" sz="1100"/>
              <a:pPr/>
              <a:t>5</a:t>
            </a:fld>
            <a:endParaRPr lang="en-US" altLang="zh-CN" sz="11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8325EB50-448D-4131-9705-5938CB823255}" type="slidenum">
              <a:rPr lang="en-US" sz="1200"/>
              <a:pPr eaLnBrk="1" hangingPunct="1"/>
              <a:t>6</a:t>
            </a:fld>
            <a:endParaRPr lang="en-US" sz="1200"/>
          </a:p>
        </p:txBody>
      </p:sp>
      <p:sp>
        <p:nvSpPr>
          <p:cNvPr id="25603"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9892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52525" y="682625"/>
            <a:ext cx="4554538" cy="3416300"/>
          </a:xfrm>
          <a:ln cap="flat"/>
        </p:spPr>
      </p:sp>
      <p:sp>
        <p:nvSpPr>
          <p:cNvPr id="22531"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52525" y="682625"/>
            <a:ext cx="4554538" cy="3416300"/>
          </a:xfrm>
          <a:ln/>
        </p:spPr>
      </p:sp>
      <p:sp>
        <p:nvSpPr>
          <p:cNvPr id="24579"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2525" y="682625"/>
            <a:ext cx="4554538" cy="3416300"/>
          </a:xfrm>
          <a:ln/>
        </p:spPr>
      </p:sp>
      <p:sp>
        <p:nvSpPr>
          <p:cNvPr id="25603"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pPr>
                <a:defRPr/>
              </a:pPr>
              <a:t>‹#›</a:t>
            </a:fld>
            <a:endParaRPr lang="en-US"/>
          </a:p>
        </p:txBody>
      </p:sp>
    </p:spTree>
    <p:extLst>
      <p:ext uri="{BB962C8B-B14F-4D97-AF65-F5344CB8AC3E}">
        <p14:creationId xmlns:p14="http://schemas.microsoft.com/office/powerpoint/2010/main"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pPr>
                <a:defRPr/>
              </a:pPr>
              <a:t>‹#›</a:t>
            </a:fld>
            <a:endParaRPr lang="en-US"/>
          </a:p>
        </p:txBody>
      </p:sp>
    </p:spTree>
    <p:extLst>
      <p:ext uri="{BB962C8B-B14F-4D97-AF65-F5344CB8AC3E}">
        <p14:creationId xmlns:p14="http://schemas.microsoft.com/office/powerpoint/2010/main" val="81381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pPr>
                <a:defRPr/>
              </a:pPr>
              <a:t>‹#›</a:t>
            </a:fld>
            <a:endParaRPr lang="en-US"/>
          </a:p>
        </p:txBody>
      </p:sp>
    </p:spTree>
    <p:extLst>
      <p:ext uri="{BB962C8B-B14F-4D97-AF65-F5344CB8AC3E}">
        <p14:creationId xmlns:p14="http://schemas.microsoft.com/office/powerpoint/2010/main" val="2913095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a:t>Click to edit Master title style</a:t>
            </a:r>
          </a:p>
        </p:txBody>
      </p:sp>
      <p:sp>
        <p:nvSpPr>
          <p:cNvPr id="3" name="Text Placeholder 2"/>
          <p:cNvSpPr>
            <a:spLocks noGrp="1"/>
          </p:cNvSpPr>
          <p:nvPr>
            <p:ph type="body" sz="half" idx="1"/>
          </p:nvPr>
        </p:nvSpPr>
        <p:spPr>
          <a:xfrm>
            <a:off x="328613" y="1941513"/>
            <a:ext cx="82089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28613" y="4075113"/>
            <a:ext cx="82089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endParaRPr lang="en-US"/>
          </a:p>
        </p:txBody>
      </p:sp>
      <p:sp>
        <p:nvSpPr>
          <p:cNvPr id="6" name="Rectangle 8"/>
          <p:cNvSpPr>
            <a:spLocks noGrp="1" noChangeArrowheads="1"/>
          </p:cNvSpPr>
          <p:nvPr>
            <p:ph type="ftr" sz="quarter" idx="11"/>
          </p:nvPr>
        </p:nvSpPr>
        <p:spPr>
          <a:ln/>
        </p:spPr>
        <p:txBody>
          <a:bodyPr/>
          <a:lstStyle>
            <a:lvl1pPr>
              <a:defRPr/>
            </a:lvl1pPr>
          </a:lstStyle>
          <a:p>
            <a:endParaRPr lang="en-US"/>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pPr/>
              <a:t>‹#›</a:t>
            </a:fld>
            <a:endParaRPr lang="en-US"/>
          </a:p>
        </p:txBody>
      </p:sp>
    </p:spTree>
    <p:extLst>
      <p:ext uri="{BB962C8B-B14F-4D97-AF65-F5344CB8AC3E}">
        <p14:creationId xmlns:p14="http://schemas.microsoft.com/office/powerpoint/2010/main" val="250017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2"/>
          <p:cNvSpPr>
            <a:spLocks noGrp="1" noChangeArrowheads="1"/>
          </p:cNvSpPr>
          <p:nvPr>
            <p:ph type="sldNum" sz="quarter" idx="10"/>
          </p:nvPr>
        </p:nvSpPr>
        <p:spPr/>
        <p:txBody>
          <a:bodyPr/>
          <a:lstStyle>
            <a:lvl1pPr eaLnBrk="0" hangingPunct="0">
              <a:defRPr>
                <a:latin typeface="Times New Roman" panose="02020603050405020304" pitchFamily="18" charset="0"/>
              </a:defRPr>
            </a:lvl1pPr>
          </a:lstStyle>
          <a:p>
            <a:pPr>
              <a:defRPr/>
            </a:pPr>
            <a:fld id="{46748663-8D97-45D9-A6DD-E2F460E5BDD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pPr>
                <a:defRPr/>
              </a:pPr>
              <a:t>‹#›</a:t>
            </a:fld>
            <a:endParaRPr lang="en-US"/>
          </a:p>
        </p:txBody>
      </p:sp>
    </p:spTree>
    <p:extLst>
      <p:ext uri="{BB962C8B-B14F-4D97-AF65-F5344CB8AC3E}">
        <p14:creationId xmlns:p14="http://schemas.microsoft.com/office/powerpoint/2010/main" val="311869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pPr>
                <a:defRPr/>
              </a:pPr>
              <a:t>‹#›</a:t>
            </a:fld>
            <a:endParaRPr lang="en-US"/>
          </a:p>
        </p:txBody>
      </p:sp>
    </p:spTree>
    <p:extLst>
      <p:ext uri="{BB962C8B-B14F-4D97-AF65-F5344CB8AC3E}">
        <p14:creationId xmlns:p14="http://schemas.microsoft.com/office/powerpoint/2010/main" val="173584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pPr>
                <a:defRPr/>
              </a:pPr>
              <a:t>‹#›</a:t>
            </a:fld>
            <a:endParaRPr lang="en-US"/>
          </a:p>
        </p:txBody>
      </p:sp>
    </p:spTree>
    <p:extLst>
      <p:ext uri="{BB962C8B-B14F-4D97-AF65-F5344CB8AC3E}">
        <p14:creationId xmlns:p14="http://schemas.microsoft.com/office/powerpoint/2010/main" val="105928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pPr>
                <a:defRPr/>
              </a:pPr>
              <a:t>‹#›</a:t>
            </a:fld>
            <a:endParaRPr lang="en-US"/>
          </a:p>
        </p:txBody>
      </p:sp>
    </p:spTree>
    <p:extLst>
      <p:ext uri="{BB962C8B-B14F-4D97-AF65-F5344CB8AC3E}">
        <p14:creationId xmlns:p14="http://schemas.microsoft.com/office/powerpoint/2010/main" val="299210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pPr>
                <a:defRPr/>
              </a:pPr>
              <a:t>‹#›</a:t>
            </a:fld>
            <a:endParaRPr lang="en-US"/>
          </a:p>
        </p:txBody>
      </p:sp>
    </p:spTree>
    <p:extLst>
      <p:ext uri="{BB962C8B-B14F-4D97-AF65-F5344CB8AC3E}">
        <p14:creationId xmlns:p14="http://schemas.microsoft.com/office/powerpoint/2010/main" val="27258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pPr>
                <a:defRPr/>
              </a:pPr>
              <a:t>‹#›</a:t>
            </a:fld>
            <a:endParaRPr lang="en-US"/>
          </a:p>
        </p:txBody>
      </p:sp>
    </p:spTree>
    <p:extLst>
      <p:ext uri="{BB962C8B-B14F-4D97-AF65-F5344CB8AC3E}">
        <p14:creationId xmlns:p14="http://schemas.microsoft.com/office/powerpoint/2010/main"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pPr>
                <a:defRPr/>
              </a:pPr>
              <a:t>‹#›</a:t>
            </a:fld>
            <a:endParaRPr lang="en-US"/>
          </a:p>
        </p:txBody>
      </p:sp>
    </p:spTree>
    <p:extLst>
      <p:ext uri="{BB962C8B-B14F-4D97-AF65-F5344CB8AC3E}">
        <p14:creationId xmlns:p14="http://schemas.microsoft.com/office/powerpoint/2010/main" val="26404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pPr>
                <a:defRPr/>
              </a:pPr>
              <a:t>‹#›</a:t>
            </a:fld>
            <a:endParaRPr lang="en-US"/>
          </a:p>
        </p:txBody>
      </p:sp>
    </p:spTree>
    <p:extLst>
      <p:ext uri="{BB962C8B-B14F-4D97-AF65-F5344CB8AC3E}">
        <p14:creationId xmlns:p14="http://schemas.microsoft.com/office/powerpoint/2010/main" val="165388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88F243E-17DC-457A-A8A2-016C58323037}" type="slidenum">
              <a:rPr lang="en-US"/>
              <a:pPr>
                <a:defRPr/>
              </a:pPr>
              <a:t>‹#›</a:t>
            </a:fld>
            <a:endParaRPr lang="en-US"/>
          </a:p>
        </p:txBody>
      </p:sp>
      <p:sp>
        <p:nvSpPr>
          <p:cNvPr id="1031"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304800" y="1143000"/>
            <a:ext cx="8610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50" name="Rectangle 2"/>
          <p:cNvSpPr>
            <a:spLocks noGrp="1" noChangeArrowheads="1"/>
          </p:cNvSpPr>
          <p:nvPr>
            <p:ph type="title"/>
          </p:nvPr>
        </p:nvSpPr>
        <p:spPr>
          <a:xfrm>
            <a:off x="685800" y="1905000"/>
            <a:ext cx="8077200" cy="2286000"/>
          </a:xfrm>
        </p:spPr>
        <p:txBody>
          <a:bodyPr/>
          <a:lstStyle/>
          <a:p>
            <a:r>
              <a:rPr lang="zh-CN" altLang="en-US" sz="4000" b="1" dirty="0">
                <a:solidFill>
                  <a:srgbClr val="0000CC"/>
                </a:solidFill>
              </a:rPr>
              <a:t>算法设计与分析</a:t>
            </a:r>
            <a:br>
              <a:rPr lang="en-US" sz="4000" b="1" dirty="0">
                <a:solidFill>
                  <a:srgbClr val="0000CC"/>
                </a:solidFill>
              </a:rPr>
            </a:br>
            <a:br>
              <a:rPr lang="en-US" sz="4000" b="1" dirty="0">
                <a:solidFill>
                  <a:srgbClr val="0000CC"/>
                </a:solidFill>
              </a:rPr>
            </a:br>
            <a:r>
              <a:rPr lang="zh-CN" altLang="en-US" b="1" dirty="0">
                <a:solidFill>
                  <a:srgbClr val="0000CC"/>
                </a:solidFill>
              </a:rPr>
              <a:t>贪心算法</a:t>
            </a:r>
            <a:endParaRPr lang="en-US" dirty="0">
              <a:solidFill>
                <a:srgbClr val="0000CC"/>
              </a:solidFill>
            </a:endParaRPr>
          </a:p>
        </p:txBody>
      </p:sp>
    </p:spTree>
    <p:extLst>
      <p:ext uri="{BB962C8B-B14F-4D97-AF65-F5344CB8AC3E}">
        <p14:creationId xmlns:p14="http://schemas.microsoft.com/office/powerpoint/2010/main" val="1977708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447800"/>
            <a:ext cx="8001000" cy="533400"/>
          </a:xfrm>
        </p:spPr>
        <p:txBody>
          <a:bodyPr/>
          <a:lstStyle/>
          <a:p>
            <a:pPr>
              <a:lnSpc>
                <a:spcPct val="90000"/>
              </a:lnSpc>
            </a:pPr>
            <a:r>
              <a:rPr lang="en-US" sz="2400" b="1" dirty="0"/>
              <a:t>3 items: (</a:t>
            </a:r>
            <a:r>
              <a:rPr lang="en-US" sz="2400" b="1" i="1" dirty="0"/>
              <a:t>item</a:t>
            </a:r>
            <a:r>
              <a:rPr lang="en-US" sz="2400" b="1" i="1" baseline="-25000" dirty="0"/>
              <a:t>1</a:t>
            </a:r>
            <a:r>
              <a:rPr lang="en-US" sz="2400" b="1" i="1" dirty="0"/>
              <a:t> ,</a:t>
            </a:r>
            <a:r>
              <a:rPr lang="en-US" sz="2400" b="1" dirty="0"/>
              <a:t> 5, 150 ), (</a:t>
            </a:r>
            <a:r>
              <a:rPr lang="en-US" sz="2400" b="1" i="1" dirty="0"/>
              <a:t>item</a:t>
            </a:r>
            <a:r>
              <a:rPr lang="en-US" sz="2400" b="1" i="1" baseline="-25000" dirty="0"/>
              <a:t>2</a:t>
            </a:r>
            <a:r>
              <a:rPr lang="en-US" sz="2400" b="1" dirty="0"/>
              <a:t> ,10, 60 ), ( </a:t>
            </a:r>
            <a:r>
              <a:rPr lang="en-US" sz="2400" b="1" i="1" dirty="0"/>
              <a:t>item</a:t>
            </a:r>
            <a:r>
              <a:rPr lang="en-US" sz="2400" b="1" i="1" baseline="-25000" dirty="0"/>
              <a:t>3</a:t>
            </a:r>
            <a:r>
              <a:rPr lang="en-US" sz="2400" b="1" dirty="0"/>
              <a:t>, 20, 140 ) </a:t>
            </a:r>
            <a:endParaRPr lang="en-US" sz="2800" b="1" i="1" baseline="-25000" dirty="0"/>
          </a:p>
        </p:txBody>
      </p:sp>
      <p:sp>
        <p:nvSpPr>
          <p:cNvPr id="13316" name="Rectangle 4" descr="10%"/>
          <p:cNvSpPr>
            <a:spLocks noChangeArrowheads="1"/>
          </p:cNvSpPr>
          <p:nvPr/>
        </p:nvSpPr>
        <p:spPr bwMode="auto">
          <a:xfrm>
            <a:off x="533400" y="5029200"/>
            <a:ext cx="762000" cy="609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3317" name="Text Box 5"/>
          <p:cNvSpPr txBox="1">
            <a:spLocks noChangeArrowheads="1"/>
          </p:cNvSpPr>
          <p:nvPr/>
        </p:nvSpPr>
        <p:spPr bwMode="auto">
          <a:xfrm>
            <a:off x="593725" y="50292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3318" name="Text Box 6"/>
          <p:cNvSpPr txBox="1">
            <a:spLocks noChangeArrowheads="1"/>
          </p:cNvSpPr>
          <p:nvPr/>
        </p:nvSpPr>
        <p:spPr bwMode="auto">
          <a:xfrm>
            <a:off x="533400" y="4648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6" charset="0"/>
              </a:rPr>
              <a:t>$150</a:t>
            </a:r>
          </a:p>
        </p:txBody>
      </p:sp>
      <p:sp>
        <p:nvSpPr>
          <p:cNvPr id="13319" name="Rectangle 7" descr="10%"/>
          <p:cNvSpPr>
            <a:spLocks noChangeArrowheads="1"/>
          </p:cNvSpPr>
          <p:nvPr/>
        </p:nvSpPr>
        <p:spPr bwMode="auto">
          <a:xfrm>
            <a:off x="1447800" y="4495800"/>
            <a:ext cx="838200" cy="1143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3320" name="Text Box 8"/>
          <p:cNvSpPr txBox="1">
            <a:spLocks noChangeArrowheads="1"/>
          </p:cNvSpPr>
          <p:nvPr/>
        </p:nvSpPr>
        <p:spPr bwMode="auto">
          <a:xfrm>
            <a:off x="1508125" y="4689475"/>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3321" name="Text Box 9"/>
          <p:cNvSpPr txBox="1">
            <a:spLocks noChangeArrowheads="1"/>
          </p:cNvSpPr>
          <p:nvPr/>
        </p:nvSpPr>
        <p:spPr bwMode="auto">
          <a:xfrm>
            <a:off x="1524000" y="4114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$60</a:t>
            </a:r>
          </a:p>
        </p:txBody>
      </p:sp>
      <p:sp>
        <p:nvSpPr>
          <p:cNvPr id="13322" name="Rectangle 10" descr="5%"/>
          <p:cNvSpPr>
            <a:spLocks noChangeArrowheads="1"/>
          </p:cNvSpPr>
          <p:nvPr/>
        </p:nvSpPr>
        <p:spPr bwMode="auto">
          <a:xfrm>
            <a:off x="2530475" y="3352800"/>
            <a:ext cx="838200" cy="228600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a:endParaRPr lang="en-US" sz="2400">
              <a:solidFill>
                <a:schemeClr val="tx1"/>
              </a:solidFill>
              <a:latin typeface="Times New Roman" pitchFamily="16" charset="0"/>
            </a:endParaRPr>
          </a:p>
        </p:txBody>
      </p:sp>
      <p:sp>
        <p:nvSpPr>
          <p:cNvPr id="13323" name="Text Box 11"/>
          <p:cNvSpPr txBox="1">
            <a:spLocks noChangeArrowheads="1"/>
          </p:cNvSpPr>
          <p:nvPr/>
        </p:nvSpPr>
        <p:spPr bwMode="auto">
          <a:xfrm>
            <a:off x="2514600" y="2971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3324" name="Rectangle 12"/>
          <p:cNvSpPr>
            <a:spLocks noChangeArrowheads="1"/>
          </p:cNvSpPr>
          <p:nvPr/>
        </p:nvSpPr>
        <p:spPr bwMode="auto">
          <a:xfrm>
            <a:off x="3673475" y="2209800"/>
            <a:ext cx="838200" cy="342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5" name="Text Box 13"/>
          <p:cNvSpPr txBox="1">
            <a:spLocks noChangeArrowheads="1"/>
          </p:cNvSpPr>
          <p:nvPr/>
        </p:nvSpPr>
        <p:spPr bwMode="auto">
          <a:xfrm>
            <a:off x="3733800" y="3089275"/>
            <a:ext cx="8258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i="1" dirty="0">
                <a:solidFill>
                  <a:schemeClr val="tx1"/>
                </a:solidFill>
                <a:latin typeface="Times New Roman" pitchFamily="16" charset="0"/>
              </a:rPr>
              <a:t>C</a:t>
            </a:r>
            <a:r>
              <a:rPr lang="en-US" sz="2400" dirty="0">
                <a:solidFill>
                  <a:schemeClr val="tx1"/>
                </a:solidFill>
                <a:latin typeface="Times New Roman" pitchFamily="16" charset="0"/>
              </a:rPr>
              <a:t> =</a:t>
            </a:r>
          </a:p>
          <a:p>
            <a:r>
              <a:rPr lang="en-US" sz="2400" dirty="0">
                <a:solidFill>
                  <a:schemeClr val="tx1"/>
                </a:solidFill>
                <a:latin typeface="Times New Roman" pitchFamily="16" charset="0"/>
              </a:rPr>
              <a:t>30 </a:t>
            </a:r>
            <a:r>
              <a:rPr lang="en-US" sz="2400" dirty="0" err="1">
                <a:solidFill>
                  <a:schemeClr val="tx1"/>
                </a:solidFill>
                <a:latin typeface="Times New Roman" pitchFamily="16" charset="0"/>
              </a:rPr>
              <a:t>lb</a:t>
            </a:r>
            <a:br>
              <a:rPr lang="en-US" sz="2400" dirty="0">
                <a:solidFill>
                  <a:schemeClr val="tx1"/>
                </a:solidFill>
                <a:latin typeface="Times New Roman" pitchFamily="16" charset="0"/>
              </a:rPr>
            </a:br>
            <a:endParaRPr lang="en-US" sz="2400" dirty="0">
              <a:solidFill>
                <a:schemeClr val="tx1"/>
              </a:solidFill>
              <a:latin typeface="Times New Roman" pitchFamily="16" charset="0"/>
            </a:endParaRPr>
          </a:p>
        </p:txBody>
      </p:sp>
      <p:sp>
        <p:nvSpPr>
          <p:cNvPr id="13326" name="Text Box 14"/>
          <p:cNvSpPr txBox="1">
            <a:spLocks noChangeArrowheads="1"/>
          </p:cNvSpPr>
          <p:nvPr/>
        </p:nvSpPr>
        <p:spPr bwMode="auto">
          <a:xfrm>
            <a:off x="2530475" y="42672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3327" name="Text Box 15"/>
          <p:cNvSpPr txBox="1">
            <a:spLocks noChangeArrowheads="1"/>
          </p:cNvSpPr>
          <p:nvPr/>
        </p:nvSpPr>
        <p:spPr bwMode="auto">
          <a:xfrm>
            <a:off x="609600" y="55626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1</a:t>
            </a:r>
            <a:endParaRPr lang="en-US" sz="2400">
              <a:solidFill>
                <a:schemeClr val="tx1"/>
              </a:solidFill>
              <a:latin typeface="Times New Roman" pitchFamily="16" charset="0"/>
            </a:endParaRPr>
          </a:p>
        </p:txBody>
      </p:sp>
      <p:sp>
        <p:nvSpPr>
          <p:cNvPr id="13328" name="Text Box 16"/>
          <p:cNvSpPr txBox="1">
            <a:spLocks noChangeArrowheads="1"/>
          </p:cNvSpPr>
          <p:nvPr/>
        </p:nvSpPr>
        <p:spPr bwMode="auto">
          <a:xfrm>
            <a:off x="1524000" y="55768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2</a:t>
            </a:r>
            <a:endParaRPr lang="en-US" sz="2400">
              <a:solidFill>
                <a:schemeClr val="tx1"/>
              </a:solidFill>
              <a:latin typeface="Times New Roman" pitchFamily="16" charset="0"/>
            </a:endParaRPr>
          </a:p>
        </p:txBody>
      </p:sp>
      <p:sp>
        <p:nvSpPr>
          <p:cNvPr id="13329" name="Text Box 17"/>
          <p:cNvSpPr txBox="1">
            <a:spLocks noChangeArrowheads="1"/>
          </p:cNvSpPr>
          <p:nvPr/>
        </p:nvSpPr>
        <p:spPr bwMode="auto">
          <a:xfrm>
            <a:off x="2590800" y="55626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3</a:t>
            </a:r>
            <a:endParaRPr lang="en-US" sz="2400">
              <a:solidFill>
                <a:schemeClr val="tx1"/>
              </a:solidFill>
              <a:latin typeface="Times New Roman" pitchFamily="16" charset="0"/>
            </a:endParaRPr>
          </a:p>
        </p:txBody>
      </p:sp>
      <p:sp>
        <p:nvSpPr>
          <p:cNvPr id="13330" name="Text Box 18"/>
          <p:cNvSpPr txBox="1">
            <a:spLocks noChangeArrowheads="1"/>
          </p:cNvSpPr>
          <p:nvPr/>
        </p:nvSpPr>
        <p:spPr bwMode="auto">
          <a:xfrm>
            <a:off x="3505200" y="5562600"/>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Knapsack</a:t>
            </a:r>
            <a:endParaRPr lang="en-US" sz="2400">
              <a:solidFill>
                <a:schemeClr val="tx1"/>
              </a:solidFill>
              <a:latin typeface="Times New Roman" pitchFamily="16" charset="0"/>
            </a:endParaRPr>
          </a:p>
        </p:txBody>
      </p:sp>
      <p:sp>
        <p:nvSpPr>
          <p:cNvPr id="13331" name="Text Box 19"/>
          <p:cNvSpPr txBox="1">
            <a:spLocks noChangeArrowheads="1"/>
          </p:cNvSpPr>
          <p:nvPr/>
        </p:nvSpPr>
        <p:spPr bwMode="auto">
          <a:xfrm>
            <a:off x="5029200" y="56070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rgbClr val="C00000"/>
                </a:solidFill>
                <a:latin typeface="Times New Roman" pitchFamily="16" charset="0"/>
              </a:rPr>
              <a:t>Greedy</a:t>
            </a:r>
            <a:br>
              <a:rPr lang="en-US" sz="1800" dirty="0">
                <a:solidFill>
                  <a:srgbClr val="C00000"/>
                </a:solidFill>
                <a:latin typeface="Times New Roman" pitchFamily="16" charset="0"/>
              </a:rPr>
            </a:br>
            <a:r>
              <a:rPr lang="en-US" sz="1800" dirty="0">
                <a:solidFill>
                  <a:srgbClr val="C00000"/>
                </a:solidFill>
                <a:latin typeface="Times New Roman" pitchFamily="16" charset="0"/>
              </a:rPr>
              <a:t>Solution</a:t>
            </a:r>
            <a:endParaRPr lang="en-US" sz="2400" dirty="0">
              <a:solidFill>
                <a:srgbClr val="C00000"/>
              </a:solidFill>
              <a:latin typeface="Times New Roman" pitchFamily="16" charset="0"/>
            </a:endParaRPr>
          </a:p>
        </p:txBody>
      </p:sp>
      <p:grpSp>
        <p:nvGrpSpPr>
          <p:cNvPr id="13332" name="Group 20"/>
          <p:cNvGrpSpPr>
            <a:grpSpLocks/>
          </p:cNvGrpSpPr>
          <p:nvPr/>
        </p:nvGrpSpPr>
        <p:grpSpPr bwMode="auto">
          <a:xfrm>
            <a:off x="6781800" y="2133600"/>
            <a:ext cx="1616075" cy="3505200"/>
            <a:chOff x="3360" y="1344"/>
            <a:chExt cx="1018" cy="2208"/>
          </a:xfrm>
        </p:grpSpPr>
        <p:sp>
          <p:nvSpPr>
            <p:cNvPr id="13344" name="Rectangle 21" descr="20%"/>
            <p:cNvSpPr>
              <a:spLocks noChangeArrowheads="1"/>
            </p:cNvSpPr>
            <p:nvPr/>
          </p:nvSpPr>
          <p:spPr bwMode="auto">
            <a:xfrm>
              <a:off x="3360" y="1824"/>
              <a:ext cx="528" cy="1728"/>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3345" name="Line 22"/>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6" name="Line 23"/>
            <p:cNvSpPr>
              <a:spLocks noChangeShapeType="1"/>
            </p:cNvSpPr>
            <p:nvPr/>
          </p:nvSpPr>
          <p:spPr bwMode="auto">
            <a:xfrm>
              <a:off x="3360" y="134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7" name="Text Box 24"/>
            <p:cNvSpPr txBox="1">
              <a:spLocks noChangeArrowheads="1"/>
            </p:cNvSpPr>
            <p:nvPr/>
          </p:nvSpPr>
          <p:spPr bwMode="auto">
            <a:xfrm>
              <a:off x="3431" y="3168"/>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3348" name="Text Box 25"/>
            <p:cNvSpPr txBox="1">
              <a:spLocks noChangeArrowheads="1"/>
            </p:cNvSpPr>
            <p:nvPr/>
          </p:nvSpPr>
          <p:spPr bwMode="auto">
            <a:xfrm>
              <a:off x="3408" y="1440"/>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3349" name="Line 26"/>
            <p:cNvSpPr>
              <a:spLocks noChangeShapeType="1"/>
            </p:cNvSpPr>
            <p:nvPr/>
          </p:nvSpPr>
          <p:spPr bwMode="auto">
            <a:xfrm flipV="1">
              <a:off x="3360" y="134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0" name="Line 27"/>
            <p:cNvSpPr>
              <a:spLocks noChangeShapeType="1"/>
            </p:cNvSpPr>
            <p:nvPr/>
          </p:nvSpPr>
          <p:spPr bwMode="auto">
            <a:xfrm flipV="1">
              <a:off x="3888" y="134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1" name="Text Box 28"/>
            <p:cNvSpPr txBox="1">
              <a:spLocks noChangeArrowheads="1"/>
            </p:cNvSpPr>
            <p:nvPr/>
          </p:nvSpPr>
          <p:spPr bwMode="auto">
            <a:xfrm>
              <a:off x="3360" y="2352"/>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3352" name="Text Box 29"/>
            <p:cNvSpPr txBox="1">
              <a:spLocks noChangeArrowheads="1"/>
            </p:cNvSpPr>
            <p:nvPr/>
          </p:nvSpPr>
          <p:spPr bwMode="auto">
            <a:xfrm>
              <a:off x="3878" y="305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$150</a:t>
              </a:r>
            </a:p>
          </p:txBody>
        </p:sp>
        <p:sp>
          <p:nvSpPr>
            <p:cNvPr id="13353" name="Text Box 30"/>
            <p:cNvSpPr txBox="1">
              <a:spLocks noChangeArrowheads="1"/>
            </p:cNvSpPr>
            <p:nvPr/>
          </p:nvSpPr>
          <p:spPr bwMode="auto">
            <a:xfrm>
              <a:off x="3878" y="2138"/>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grpSp>
      <p:sp>
        <p:nvSpPr>
          <p:cNvPr id="13333" name="Rectangle 31" descr="25%"/>
          <p:cNvSpPr>
            <a:spLocks noChangeArrowheads="1"/>
          </p:cNvSpPr>
          <p:nvPr/>
        </p:nvSpPr>
        <p:spPr bwMode="auto">
          <a:xfrm>
            <a:off x="5029200" y="3657600"/>
            <a:ext cx="838200" cy="1981200"/>
          </a:xfrm>
          <a:prstGeom prst="rect">
            <a:avLst/>
          </a:prstGeom>
          <a:pattFill prst="pct25">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3334" name="Line 32"/>
          <p:cNvSpPr>
            <a:spLocks noChangeShapeType="1"/>
          </p:cNvSpPr>
          <p:nvPr/>
        </p:nvSpPr>
        <p:spPr bwMode="auto">
          <a:xfrm>
            <a:off x="5029200" y="3657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5" name="Text Box 33"/>
          <p:cNvSpPr txBox="1">
            <a:spLocks noChangeArrowheads="1"/>
          </p:cNvSpPr>
          <p:nvPr/>
        </p:nvSpPr>
        <p:spPr bwMode="auto">
          <a:xfrm>
            <a:off x="5105400" y="51816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3336" name="Text Box 34"/>
          <p:cNvSpPr txBox="1">
            <a:spLocks noChangeArrowheads="1"/>
          </p:cNvSpPr>
          <p:nvPr/>
        </p:nvSpPr>
        <p:spPr bwMode="auto">
          <a:xfrm>
            <a:off x="5029200" y="42672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3337" name="Text Box 35"/>
          <p:cNvSpPr txBox="1">
            <a:spLocks noChangeArrowheads="1"/>
          </p:cNvSpPr>
          <p:nvPr/>
        </p:nvSpPr>
        <p:spPr bwMode="auto">
          <a:xfrm>
            <a:off x="5867400" y="4114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$60</a:t>
            </a:r>
          </a:p>
        </p:txBody>
      </p:sp>
      <p:sp>
        <p:nvSpPr>
          <p:cNvPr id="13338" name="Text Box 36"/>
          <p:cNvSpPr txBox="1">
            <a:spLocks noChangeArrowheads="1"/>
          </p:cNvSpPr>
          <p:nvPr/>
        </p:nvSpPr>
        <p:spPr bwMode="auto">
          <a:xfrm>
            <a:off x="5867400" y="51054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$150</a:t>
            </a:r>
          </a:p>
        </p:txBody>
      </p:sp>
      <p:sp>
        <p:nvSpPr>
          <p:cNvPr id="13339" name="Text Box 37"/>
          <p:cNvSpPr txBox="1">
            <a:spLocks noChangeArrowheads="1"/>
          </p:cNvSpPr>
          <p:nvPr/>
        </p:nvSpPr>
        <p:spPr bwMode="auto">
          <a:xfrm>
            <a:off x="6737350" y="56070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rgbClr val="C00000"/>
                </a:solidFill>
                <a:latin typeface="Times New Roman" pitchFamily="16" charset="0"/>
              </a:rPr>
              <a:t>Optimal</a:t>
            </a:r>
            <a:br>
              <a:rPr lang="en-US" sz="1800">
                <a:solidFill>
                  <a:srgbClr val="C00000"/>
                </a:solidFill>
                <a:latin typeface="Times New Roman" pitchFamily="16" charset="0"/>
              </a:rPr>
            </a:br>
            <a:r>
              <a:rPr lang="en-US" sz="1800">
                <a:solidFill>
                  <a:srgbClr val="C00000"/>
                </a:solidFill>
                <a:latin typeface="Times New Roman" pitchFamily="16" charset="0"/>
              </a:rPr>
              <a:t>Solution</a:t>
            </a:r>
            <a:endParaRPr lang="en-US" sz="2400">
              <a:solidFill>
                <a:srgbClr val="C00000"/>
              </a:solidFill>
              <a:latin typeface="Times New Roman" pitchFamily="16" charset="0"/>
            </a:endParaRPr>
          </a:p>
        </p:txBody>
      </p:sp>
      <p:sp>
        <p:nvSpPr>
          <p:cNvPr id="13340" name="Line 38"/>
          <p:cNvSpPr>
            <a:spLocks noChangeShapeType="1"/>
          </p:cNvSpPr>
          <p:nvPr/>
        </p:nvSpPr>
        <p:spPr bwMode="auto">
          <a:xfrm>
            <a:off x="5029200" y="4953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1" name="Rectangle 39"/>
          <p:cNvSpPr>
            <a:spLocks noChangeArrowheads="1"/>
          </p:cNvSpPr>
          <p:nvPr/>
        </p:nvSpPr>
        <p:spPr bwMode="auto">
          <a:xfrm>
            <a:off x="5029200" y="2209800"/>
            <a:ext cx="8382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42" name="Text Box 40"/>
          <p:cNvSpPr txBox="1">
            <a:spLocks noChangeArrowheads="1"/>
          </p:cNvSpPr>
          <p:nvPr/>
        </p:nvSpPr>
        <p:spPr bwMode="auto">
          <a:xfrm>
            <a:off x="5791200" y="5732463"/>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rgbClr val="C00000"/>
                </a:solidFill>
                <a:latin typeface="Times New Roman" pitchFamily="16" charset="0"/>
              </a:rPr>
              <a:t>=$210</a:t>
            </a:r>
          </a:p>
        </p:txBody>
      </p:sp>
      <p:sp>
        <p:nvSpPr>
          <p:cNvPr id="13343" name="Text Box 41"/>
          <p:cNvSpPr txBox="1">
            <a:spLocks noChangeArrowheads="1"/>
          </p:cNvSpPr>
          <p:nvPr/>
        </p:nvSpPr>
        <p:spPr bwMode="auto">
          <a:xfrm>
            <a:off x="7623175" y="5683250"/>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rgbClr val="C00000"/>
                </a:solidFill>
                <a:latin typeface="Times New Roman" pitchFamily="16" charset="0"/>
              </a:rPr>
              <a:t>=$290</a:t>
            </a:r>
          </a:p>
        </p:txBody>
      </p:sp>
      <p:sp>
        <p:nvSpPr>
          <p:cNvPr id="43" name="Rectangle 2"/>
          <p:cNvSpPr>
            <a:spLocks noGrp="1" noChangeArrowheads="1"/>
          </p:cNvSpPr>
          <p:nvPr>
            <p:ph type="title"/>
          </p:nvPr>
        </p:nvSpPr>
        <p:spPr>
          <a:xfrm>
            <a:off x="533400" y="228600"/>
            <a:ext cx="8153400" cy="990600"/>
          </a:xfrm>
          <a:ln w="12700">
            <a:solidFill>
              <a:schemeClr val="tx1"/>
            </a:solidFill>
            <a:miter lim="800000"/>
            <a:headEnd/>
            <a:tailEnd/>
          </a:ln>
        </p:spPr>
        <p:txBody>
          <a:bodyPr/>
          <a:lstStyle/>
          <a:p>
            <a:r>
              <a:rPr lang="zh-CN" altLang="en-US" sz="3400" b="1" dirty="0">
                <a:solidFill>
                  <a:srgbClr val="0000CC"/>
                </a:solidFill>
              </a:rPr>
              <a:t>最小体积优先</a:t>
            </a:r>
            <a:r>
              <a:rPr lang="en-US" sz="3400" b="1" dirty="0">
                <a:solidFill>
                  <a:srgbClr val="0000CC"/>
                </a:solidFill>
              </a:rPr>
              <a:t> </a:t>
            </a:r>
          </a:p>
        </p:txBody>
      </p:sp>
    </p:spTree>
    <p:extLst>
      <p:ext uri="{BB962C8B-B14F-4D97-AF65-F5344CB8AC3E}">
        <p14:creationId xmlns:p14="http://schemas.microsoft.com/office/powerpoint/2010/main" val="207175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descr="10%"/>
          <p:cNvSpPr>
            <a:spLocks noChangeArrowheads="1"/>
          </p:cNvSpPr>
          <p:nvPr/>
        </p:nvSpPr>
        <p:spPr bwMode="auto">
          <a:xfrm>
            <a:off x="533400" y="4724400"/>
            <a:ext cx="762000" cy="609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4341" name="Text Box 5"/>
          <p:cNvSpPr txBox="1">
            <a:spLocks noChangeArrowheads="1"/>
          </p:cNvSpPr>
          <p:nvPr/>
        </p:nvSpPr>
        <p:spPr bwMode="auto">
          <a:xfrm>
            <a:off x="593725" y="47244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4342" name="Text Box 6"/>
          <p:cNvSpPr txBox="1">
            <a:spLocks noChangeArrowheads="1"/>
          </p:cNvSpPr>
          <p:nvPr/>
        </p:nvSpPr>
        <p:spPr bwMode="auto">
          <a:xfrm>
            <a:off x="593725" y="43434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$150</a:t>
            </a:r>
          </a:p>
        </p:txBody>
      </p:sp>
      <p:sp>
        <p:nvSpPr>
          <p:cNvPr id="14343" name="Rectangle 7" descr="10%"/>
          <p:cNvSpPr>
            <a:spLocks noChangeArrowheads="1"/>
          </p:cNvSpPr>
          <p:nvPr/>
        </p:nvSpPr>
        <p:spPr bwMode="auto">
          <a:xfrm>
            <a:off x="1447800" y="4191000"/>
            <a:ext cx="838200" cy="1143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4344" name="Text Box 8"/>
          <p:cNvSpPr txBox="1">
            <a:spLocks noChangeArrowheads="1"/>
          </p:cNvSpPr>
          <p:nvPr/>
        </p:nvSpPr>
        <p:spPr bwMode="auto">
          <a:xfrm>
            <a:off x="1508125" y="4384675"/>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4345" name="Text Box 9"/>
          <p:cNvSpPr txBox="1">
            <a:spLocks noChangeArrowheads="1"/>
          </p:cNvSpPr>
          <p:nvPr/>
        </p:nvSpPr>
        <p:spPr bwMode="auto">
          <a:xfrm>
            <a:off x="1524000" y="3810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$60</a:t>
            </a:r>
          </a:p>
        </p:txBody>
      </p:sp>
      <p:sp>
        <p:nvSpPr>
          <p:cNvPr id="14346" name="Rectangle 10" descr="5%"/>
          <p:cNvSpPr>
            <a:spLocks noChangeArrowheads="1"/>
          </p:cNvSpPr>
          <p:nvPr/>
        </p:nvSpPr>
        <p:spPr bwMode="auto">
          <a:xfrm>
            <a:off x="2530475" y="3048000"/>
            <a:ext cx="838200" cy="228600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a:endParaRPr lang="en-US" sz="2400">
              <a:solidFill>
                <a:schemeClr val="tx1"/>
              </a:solidFill>
              <a:latin typeface="Times New Roman" pitchFamily="16" charset="0"/>
            </a:endParaRPr>
          </a:p>
        </p:txBody>
      </p:sp>
      <p:sp>
        <p:nvSpPr>
          <p:cNvPr id="14347" name="Text Box 11"/>
          <p:cNvSpPr txBox="1">
            <a:spLocks noChangeArrowheads="1"/>
          </p:cNvSpPr>
          <p:nvPr/>
        </p:nvSpPr>
        <p:spPr bwMode="auto">
          <a:xfrm>
            <a:off x="2514600" y="26670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4348" name="Rectangle 12"/>
          <p:cNvSpPr>
            <a:spLocks noChangeArrowheads="1"/>
          </p:cNvSpPr>
          <p:nvPr/>
        </p:nvSpPr>
        <p:spPr bwMode="auto">
          <a:xfrm>
            <a:off x="3673475" y="1905000"/>
            <a:ext cx="838200" cy="342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9" name="Text Box 13"/>
          <p:cNvSpPr txBox="1">
            <a:spLocks noChangeArrowheads="1"/>
          </p:cNvSpPr>
          <p:nvPr/>
        </p:nvSpPr>
        <p:spPr bwMode="auto">
          <a:xfrm>
            <a:off x="3733800" y="2784475"/>
            <a:ext cx="8258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i="1" dirty="0">
                <a:solidFill>
                  <a:schemeClr val="tx1"/>
                </a:solidFill>
                <a:latin typeface="Times New Roman" pitchFamily="16" charset="0"/>
              </a:rPr>
              <a:t>C</a:t>
            </a:r>
            <a:r>
              <a:rPr lang="en-US" sz="2400" dirty="0">
                <a:solidFill>
                  <a:schemeClr val="tx1"/>
                </a:solidFill>
                <a:latin typeface="Times New Roman" pitchFamily="16" charset="0"/>
              </a:rPr>
              <a:t> =</a:t>
            </a:r>
          </a:p>
          <a:p>
            <a:r>
              <a:rPr lang="en-US" sz="2400" dirty="0">
                <a:solidFill>
                  <a:schemeClr val="tx1"/>
                </a:solidFill>
                <a:latin typeface="Times New Roman" pitchFamily="16" charset="0"/>
              </a:rPr>
              <a:t>30 </a:t>
            </a:r>
            <a:r>
              <a:rPr lang="en-US" sz="2400" dirty="0" err="1">
                <a:solidFill>
                  <a:schemeClr val="tx1"/>
                </a:solidFill>
                <a:latin typeface="Times New Roman" pitchFamily="16" charset="0"/>
              </a:rPr>
              <a:t>lb</a:t>
            </a:r>
            <a:br>
              <a:rPr lang="en-US" sz="2400" dirty="0">
                <a:solidFill>
                  <a:schemeClr val="tx1"/>
                </a:solidFill>
                <a:latin typeface="Times New Roman" pitchFamily="16" charset="0"/>
              </a:rPr>
            </a:br>
            <a:endParaRPr lang="en-US" sz="2400" dirty="0">
              <a:solidFill>
                <a:schemeClr val="tx1"/>
              </a:solidFill>
              <a:latin typeface="Times New Roman" pitchFamily="16" charset="0"/>
            </a:endParaRPr>
          </a:p>
        </p:txBody>
      </p:sp>
      <p:sp>
        <p:nvSpPr>
          <p:cNvPr id="14350" name="Text Box 14"/>
          <p:cNvSpPr txBox="1">
            <a:spLocks noChangeArrowheads="1"/>
          </p:cNvSpPr>
          <p:nvPr/>
        </p:nvSpPr>
        <p:spPr bwMode="auto">
          <a:xfrm>
            <a:off x="2530475" y="39624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4351" name="Text Box 15"/>
          <p:cNvSpPr txBox="1">
            <a:spLocks noChangeArrowheads="1"/>
          </p:cNvSpPr>
          <p:nvPr/>
        </p:nvSpPr>
        <p:spPr bwMode="auto">
          <a:xfrm>
            <a:off x="609600" y="52578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1</a:t>
            </a:r>
            <a:endParaRPr lang="en-US" sz="2400">
              <a:solidFill>
                <a:schemeClr val="tx1"/>
              </a:solidFill>
              <a:latin typeface="Times New Roman" pitchFamily="16" charset="0"/>
            </a:endParaRPr>
          </a:p>
        </p:txBody>
      </p:sp>
      <p:sp>
        <p:nvSpPr>
          <p:cNvPr id="14352" name="Text Box 16"/>
          <p:cNvSpPr txBox="1">
            <a:spLocks noChangeArrowheads="1"/>
          </p:cNvSpPr>
          <p:nvPr/>
        </p:nvSpPr>
        <p:spPr bwMode="auto">
          <a:xfrm>
            <a:off x="1524000" y="52720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2</a:t>
            </a:r>
            <a:endParaRPr lang="en-US" sz="2400">
              <a:solidFill>
                <a:schemeClr val="tx1"/>
              </a:solidFill>
              <a:latin typeface="Times New Roman" pitchFamily="16" charset="0"/>
            </a:endParaRPr>
          </a:p>
        </p:txBody>
      </p:sp>
      <p:sp>
        <p:nvSpPr>
          <p:cNvPr id="14353" name="Text Box 17"/>
          <p:cNvSpPr txBox="1">
            <a:spLocks noChangeArrowheads="1"/>
          </p:cNvSpPr>
          <p:nvPr/>
        </p:nvSpPr>
        <p:spPr bwMode="auto">
          <a:xfrm>
            <a:off x="2590800" y="52578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3</a:t>
            </a:r>
            <a:endParaRPr lang="en-US" sz="2400">
              <a:solidFill>
                <a:schemeClr val="tx1"/>
              </a:solidFill>
              <a:latin typeface="Times New Roman" pitchFamily="16" charset="0"/>
            </a:endParaRPr>
          </a:p>
        </p:txBody>
      </p:sp>
      <p:sp>
        <p:nvSpPr>
          <p:cNvPr id="14354" name="Text Box 18"/>
          <p:cNvSpPr txBox="1">
            <a:spLocks noChangeArrowheads="1"/>
          </p:cNvSpPr>
          <p:nvPr/>
        </p:nvSpPr>
        <p:spPr bwMode="auto">
          <a:xfrm>
            <a:off x="3505200" y="5257800"/>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Knapsack</a:t>
            </a:r>
            <a:endParaRPr lang="en-US" sz="2400">
              <a:solidFill>
                <a:schemeClr val="tx1"/>
              </a:solidFill>
              <a:latin typeface="Times New Roman" pitchFamily="16" charset="0"/>
            </a:endParaRPr>
          </a:p>
        </p:txBody>
      </p:sp>
      <p:sp>
        <p:nvSpPr>
          <p:cNvPr id="14355" name="Text Box 19"/>
          <p:cNvSpPr txBox="1">
            <a:spLocks noChangeArrowheads="1"/>
          </p:cNvSpPr>
          <p:nvPr/>
        </p:nvSpPr>
        <p:spPr bwMode="auto">
          <a:xfrm>
            <a:off x="4921250" y="527050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rgbClr val="C00000"/>
                </a:solidFill>
                <a:latin typeface="Times New Roman" pitchFamily="16" charset="0"/>
              </a:rPr>
              <a:t>Greedy</a:t>
            </a:r>
            <a:br>
              <a:rPr lang="en-US" sz="1800">
                <a:solidFill>
                  <a:srgbClr val="C00000"/>
                </a:solidFill>
                <a:latin typeface="Times New Roman" pitchFamily="16" charset="0"/>
              </a:rPr>
            </a:br>
            <a:r>
              <a:rPr lang="en-US" sz="1800">
                <a:solidFill>
                  <a:srgbClr val="C00000"/>
                </a:solidFill>
                <a:latin typeface="Times New Roman" pitchFamily="16" charset="0"/>
              </a:rPr>
              <a:t>Solution</a:t>
            </a:r>
            <a:endParaRPr lang="en-US" sz="2400">
              <a:solidFill>
                <a:srgbClr val="C00000"/>
              </a:solidFill>
              <a:latin typeface="Times New Roman" pitchFamily="16" charset="0"/>
            </a:endParaRPr>
          </a:p>
        </p:txBody>
      </p:sp>
      <p:grpSp>
        <p:nvGrpSpPr>
          <p:cNvPr id="14356" name="Group 20"/>
          <p:cNvGrpSpPr>
            <a:grpSpLocks/>
          </p:cNvGrpSpPr>
          <p:nvPr/>
        </p:nvGrpSpPr>
        <p:grpSpPr bwMode="auto">
          <a:xfrm>
            <a:off x="6781800" y="1828800"/>
            <a:ext cx="1616075" cy="3505200"/>
            <a:chOff x="3360" y="1344"/>
            <a:chExt cx="1018" cy="2208"/>
          </a:xfrm>
        </p:grpSpPr>
        <p:sp>
          <p:nvSpPr>
            <p:cNvPr id="14366" name="Rectangle 21" descr="20%"/>
            <p:cNvSpPr>
              <a:spLocks noChangeArrowheads="1"/>
            </p:cNvSpPr>
            <p:nvPr/>
          </p:nvSpPr>
          <p:spPr bwMode="auto">
            <a:xfrm>
              <a:off x="3360" y="1824"/>
              <a:ext cx="528" cy="1728"/>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4367" name="Line 22"/>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8" name="Line 23"/>
            <p:cNvSpPr>
              <a:spLocks noChangeShapeType="1"/>
            </p:cNvSpPr>
            <p:nvPr/>
          </p:nvSpPr>
          <p:spPr bwMode="auto">
            <a:xfrm>
              <a:off x="3360" y="134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9" name="Text Box 24"/>
            <p:cNvSpPr txBox="1">
              <a:spLocks noChangeArrowheads="1"/>
            </p:cNvSpPr>
            <p:nvPr/>
          </p:nvSpPr>
          <p:spPr bwMode="auto">
            <a:xfrm>
              <a:off x="3431" y="3168"/>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4370" name="Text Box 25"/>
            <p:cNvSpPr txBox="1">
              <a:spLocks noChangeArrowheads="1"/>
            </p:cNvSpPr>
            <p:nvPr/>
          </p:nvSpPr>
          <p:spPr bwMode="auto">
            <a:xfrm>
              <a:off x="3408" y="1440"/>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4371" name="Line 26"/>
            <p:cNvSpPr>
              <a:spLocks noChangeShapeType="1"/>
            </p:cNvSpPr>
            <p:nvPr/>
          </p:nvSpPr>
          <p:spPr bwMode="auto">
            <a:xfrm flipV="1">
              <a:off x="3360" y="134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2" name="Line 27"/>
            <p:cNvSpPr>
              <a:spLocks noChangeShapeType="1"/>
            </p:cNvSpPr>
            <p:nvPr/>
          </p:nvSpPr>
          <p:spPr bwMode="auto">
            <a:xfrm flipV="1">
              <a:off x="3888" y="134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3" name="Text Box 28"/>
            <p:cNvSpPr txBox="1">
              <a:spLocks noChangeArrowheads="1"/>
            </p:cNvSpPr>
            <p:nvPr/>
          </p:nvSpPr>
          <p:spPr bwMode="auto">
            <a:xfrm>
              <a:off x="3360" y="2352"/>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4374" name="Text Box 29"/>
            <p:cNvSpPr txBox="1">
              <a:spLocks noChangeArrowheads="1"/>
            </p:cNvSpPr>
            <p:nvPr/>
          </p:nvSpPr>
          <p:spPr bwMode="auto">
            <a:xfrm>
              <a:off x="3878" y="305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$150</a:t>
              </a:r>
            </a:p>
          </p:txBody>
        </p:sp>
        <p:sp>
          <p:nvSpPr>
            <p:cNvPr id="14375" name="Text Box 30"/>
            <p:cNvSpPr txBox="1">
              <a:spLocks noChangeArrowheads="1"/>
            </p:cNvSpPr>
            <p:nvPr/>
          </p:nvSpPr>
          <p:spPr bwMode="auto">
            <a:xfrm>
              <a:off x="3878" y="2138"/>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grpSp>
      <p:sp>
        <p:nvSpPr>
          <p:cNvPr id="14357" name="Rectangle 31" descr="25%"/>
          <p:cNvSpPr>
            <a:spLocks noChangeArrowheads="1"/>
          </p:cNvSpPr>
          <p:nvPr/>
        </p:nvSpPr>
        <p:spPr bwMode="auto">
          <a:xfrm>
            <a:off x="4921250" y="1828800"/>
            <a:ext cx="838200" cy="3429000"/>
          </a:xfrm>
          <a:prstGeom prst="rect">
            <a:avLst/>
          </a:prstGeom>
          <a:pattFill prst="pct25">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4358" name="Text Box 32"/>
          <p:cNvSpPr txBox="1">
            <a:spLocks noChangeArrowheads="1"/>
          </p:cNvSpPr>
          <p:nvPr/>
        </p:nvSpPr>
        <p:spPr bwMode="auto">
          <a:xfrm>
            <a:off x="4921250" y="43434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4359" name="Text Box 33"/>
          <p:cNvSpPr txBox="1">
            <a:spLocks noChangeArrowheads="1"/>
          </p:cNvSpPr>
          <p:nvPr/>
        </p:nvSpPr>
        <p:spPr bwMode="auto">
          <a:xfrm>
            <a:off x="4921250" y="21336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4360" name="Text Box 34"/>
          <p:cNvSpPr txBox="1">
            <a:spLocks noChangeArrowheads="1"/>
          </p:cNvSpPr>
          <p:nvPr/>
        </p:nvSpPr>
        <p:spPr bwMode="auto">
          <a:xfrm>
            <a:off x="5715000" y="2286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$60</a:t>
            </a:r>
          </a:p>
        </p:txBody>
      </p:sp>
      <p:sp>
        <p:nvSpPr>
          <p:cNvPr id="14361" name="Text Box 35"/>
          <p:cNvSpPr txBox="1">
            <a:spLocks noChangeArrowheads="1"/>
          </p:cNvSpPr>
          <p:nvPr/>
        </p:nvSpPr>
        <p:spPr bwMode="auto">
          <a:xfrm>
            <a:off x="5715000" y="4495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4362" name="Text Box 36"/>
          <p:cNvSpPr txBox="1">
            <a:spLocks noChangeArrowheads="1"/>
          </p:cNvSpPr>
          <p:nvPr/>
        </p:nvSpPr>
        <p:spPr bwMode="auto">
          <a:xfrm>
            <a:off x="6737350" y="53022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rgbClr val="C00000"/>
                </a:solidFill>
                <a:latin typeface="Times New Roman" pitchFamily="16" charset="0"/>
              </a:rPr>
              <a:t>Optimal</a:t>
            </a:r>
            <a:br>
              <a:rPr lang="en-US" sz="1800">
                <a:solidFill>
                  <a:srgbClr val="C00000"/>
                </a:solidFill>
                <a:latin typeface="Times New Roman" pitchFamily="16" charset="0"/>
              </a:rPr>
            </a:br>
            <a:r>
              <a:rPr lang="en-US" sz="1800">
                <a:solidFill>
                  <a:srgbClr val="C00000"/>
                </a:solidFill>
                <a:latin typeface="Times New Roman" pitchFamily="16" charset="0"/>
              </a:rPr>
              <a:t>Solution</a:t>
            </a:r>
            <a:endParaRPr lang="en-US" sz="2400">
              <a:solidFill>
                <a:srgbClr val="C00000"/>
              </a:solidFill>
              <a:latin typeface="Times New Roman" pitchFamily="16" charset="0"/>
            </a:endParaRPr>
          </a:p>
        </p:txBody>
      </p:sp>
      <p:sp>
        <p:nvSpPr>
          <p:cNvPr id="14363" name="Line 37"/>
          <p:cNvSpPr>
            <a:spLocks noChangeShapeType="1"/>
          </p:cNvSpPr>
          <p:nvPr/>
        </p:nvSpPr>
        <p:spPr bwMode="auto">
          <a:xfrm>
            <a:off x="4921250" y="304482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4" name="Text Box 38"/>
          <p:cNvSpPr txBox="1">
            <a:spLocks noChangeArrowheads="1"/>
          </p:cNvSpPr>
          <p:nvPr/>
        </p:nvSpPr>
        <p:spPr bwMode="auto">
          <a:xfrm>
            <a:off x="5791200" y="5427663"/>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rgbClr val="C00000"/>
                </a:solidFill>
                <a:latin typeface="Times New Roman" pitchFamily="16" charset="0"/>
              </a:rPr>
              <a:t>=$200</a:t>
            </a:r>
          </a:p>
        </p:txBody>
      </p:sp>
      <p:sp>
        <p:nvSpPr>
          <p:cNvPr id="14365" name="Text Box 39"/>
          <p:cNvSpPr txBox="1">
            <a:spLocks noChangeArrowheads="1"/>
          </p:cNvSpPr>
          <p:nvPr/>
        </p:nvSpPr>
        <p:spPr bwMode="auto">
          <a:xfrm>
            <a:off x="7623175" y="5438775"/>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rgbClr val="C00000"/>
                </a:solidFill>
                <a:latin typeface="Times New Roman" pitchFamily="16" charset="0"/>
              </a:rPr>
              <a:t>=$290</a:t>
            </a:r>
          </a:p>
        </p:txBody>
      </p:sp>
      <p:sp>
        <p:nvSpPr>
          <p:cNvPr id="41" name="Rectangle 2"/>
          <p:cNvSpPr>
            <a:spLocks noGrp="1" noChangeArrowheads="1"/>
          </p:cNvSpPr>
          <p:nvPr>
            <p:ph type="title"/>
          </p:nvPr>
        </p:nvSpPr>
        <p:spPr>
          <a:xfrm>
            <a:off x="533400" y="228600"/>
            <a:ext cx="8153400" cy="990600"/>
          </a:xfrm>
          <a:ln w="12700">
            <a:solidFill>
              <a:schemeClr val="tx1"/>
            </a:solidFill>
            <a:miter lim="800000"/>
            <a:headEnd/>
            <a:tailEnd/>
          </a:ln>
        </p:spPr>
        <p:txBody>
          <a:bodyPr/>
          <a:lstStyle/>
          <a:p>
            <a:r>
              <a:rPr lang="zh-CN" altLang="en-US" sz="3400" b="1" dirty="0">
                <a:solidFill>
                  <a:srgbClr val="0000CC"/>
                </a:solidFill>
              </a:rPr>
              <a:t>最大体积优先</a:t>
            </a:r>
            <a:r>
              <a:rPr lang="en-US" sz="3400" b="1" dirty="0">
                <a:solidFill>
                  <a:srgbClr val="0000CC"/>
                </a:solidFill>
              </a:rPr>
              <a:t> </a:t>
            </a:r>
          </a:p>
        </p:txBody>
      </p:sp>
    </p:spTree>
    <p:extLst>
      <p:ext uri="{BB962C8B-B14F-4D97-AF65-F5344CB8AC3E}">
        <p14:creationId xmlns:p14="http://schemas.microsoft.com/office/powerpoint/2010/main" val="293244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descr="10%"/>
          <p:cNvSpPr>
            <a:spLocks noChangeArrowheads="1"/>
          </p:cNvSpPr>
          <p:nvPr/>
        </p:nvSpPr>
        <p:spPr bwMode="auto">
          <a:xfrm>
            <a:off x="625475" y="4800600"/>
            <a:ext cx="762000" cy="609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5365" name="Text Box 5"/>
          <p:cNvSpPr txBox="1">
            <a:spLocks noChangeArrowheads="1"/>
          </p:cNvSpPr>
          <p:nvPr/>
        </p:nvSpPr>
        <p:spPr bwMode="auto">
          <a:xfrm>
            <a:off x="685800" y="48006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5366" name="Text Box 6"/>
          <p:cNvSpPr txBox="1">
            <a:spLocks noChangeArrowheads="1"/>
          </p:cNvSpPr>
          <p:nvPr/>
        </p:nvSpPr>
        <p:spPr bwMode="auto">
          <a:xfrm>
            <a:off x="685800" y="44196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$50</a:t>
            </a:r>
          </a:p>
        </p:txBody>
      </p:sp>
      <p:sp>
        <p:nvSpPr>
          <p:cNvPr id="15367" name="Rectangle 7"/>
          <p:cNvSpPr>
            <a:spLocks noChangeArrowheads="1"/>
          </p:cNvSpPr>
          <p:nvPr/>
        </p:nvSpPr>
        <p:spPr bwMode="auto">
          <a:xfrm>
            <a:off x="3765550" y="1981200"/>
            <a:ext cx="838200" cy="342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8" name="Text Box 8"/>
          <p:cNvSpPr txBox="1">
            <a:spLocks noChangeArrowheads="1"/>
          </p:cNvSpPr>
          <p:nvPr/>
        </p:nvSpPr>
        <p:spPr bwMode="auto">
          <a:xfrm>
            <a:off x="3825875" y="2860675"/>
            <a:ext cx="8258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i="1" dirty="0">
                <a:solidFill>
                  <a:schemeClr val="tx1"/>
                </a:solidFill>
                <a:latin typeface="Times New Roman" pitchFamily="16" charset="0"/>
              </a:rPr>
              <a:t>C </a:t>
            </a:r>
            <a:r>
              <a:rPr lang="en-US" sz="2400" dirty="0">
                <a:solidFill>
                  <a:schemeClr val="tx1"/>
                </a:solidFill>
                <a:latin typeface="Times New Roman" pitchFamily="16" charset="0"/>
              </a:rPr>
              <a:t>=</a:t>
            </a:r>
          </a:p>
          <a:p>
            <a:r>
              <a:rPr lang="en-US" sz="2400" dirty="0">
                <a:solidFill>
                  <a:schemeClr val="tx1"/>
                </a:solidFill>
                <a:latin typeface="Times New Roman" pitchFamily="16" charset="0"/>
              </a:rPr>
              <a:t>30 </a:t>
            </a:r>
            <a:r>
              <a:rPr lang="en-US" sz="2400" dirty="0" err="1">
                <a:solidFill>
                  <a:schemeClr val="tx1"/>
                </a:solidFill>
                <a:latin typeface="Times New Roman" pitchFamily="16" charset="0"/>
              </a:rPr>
              <a:t>lb</a:t>
            </a:r>
            <a:endParaRPr lang="en-US" sz="2400" dirty="0">
              <a:solidFill>
                <a:schemeClr val="tx1"/>
              </a:solidFill>
              <a:latin typeface="Times New Roman" pitchFamily="16" charset="0"/>
            </a:endParaRPr>
          </a:p>
        </p:txBody>
      </p:sp>
      <p:sp>
        <p:nvSpPr>
          <p:cNvPr id="15369" name="Rectangle 9" descr="20%"/>
          <p:cNvSpPr>
            <a:spLocks noChangeArrowheads="1"/>
          </p:cNvSpPr>
          <p:nvPr/>
        </p:nvSpPr>
        <p:spPr bwMode="auto">
          <a:xfrm>
            <a:off x="5197475" y="2667000"/>
            <a:ext cx="838200" cy="2743200"/>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5370" name="Rectangle 10" descr="25%"/>
          <p:cNvSpPr>
            <a:spLocks noChangeArrowheads="1"/>
          </p:cNvSpPr>
          <p:nvPr/>
        </p:nvSpPr>
        <p:spPr bwMode="auto">
          <a:xfrm>
            <a:off x="6873875" y="1981200"/>
            <a:ext cx="838200" cy="3429000"/>
          </a:xfrm>
          <a:prstGeom prst="rect">
            <a:avLst/>
          </a:prstGeom>
          <a:pattFill prst="pct25">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5371" name="Line 11"/>
          <p:cNvSpPr>
            <a:spLocks noChangeShapeType="1"/>
          </p:cNvSpPr>
          <p:nvPr/>
        </p:nvSpPr>
        <p:spPr bwMode="auto">
          <a:xfrm>
            <a:off x="5197475" y="4724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2" name="Line 12"/>
          <p:cNvSpPr>
            <a:spLocks noChangeShapeType="1"/>
          </p:cNvSpPr>
          <p:nvPr/>
        </p:nvSpPr>
        <p:spPr bwMode="auto">
          <a:xfrm>
            <a:off x="5197475" y="1905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3" name="Text Box 13"/>
          <p:cNvSpPr txBox="1">
            <a:spLocks noChangeArrowheads="1"/>
          </p:cNvSpPr>
          <p:nvPr/>
        </p:nvSpPr>
        <p:spPr bwMode="auto">
          <a:xfrm>
            <a:off x="5310188" y="4800600"/>
            <a:ext cx="649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5374" name="Text Box 14"/>
          <p:cNvSpPr txBox="1">
            <a:spLocks noChangeArrowheads="1"/>
          </p:cNvSpPr>
          <p:nvPr/>
        </p:nvSpPr>
        <p:spPr bwMode="auto">
          <a:xfrm>
            <a:off x="5273675" y="20574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5375" name="Line 15"/>
          <p:cNvSpPr>
            <a:spLocks noChangeShapeType="1"/>
          </p:cNvSpPr>
          <p:nvPr/>
        </p:nvSpPr>
        <p:spPr bwMode="auto">
          <a:xfrm flipV="1">
            <a:off x="5197475" y="1905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6" name="Line 16"/>
          <p:cNvSpPr>
            <a:spLocks noChangeShapeType="1"/>
          </p:cNvSpPr>
          <p:nvPr/>
        </p:nvSpPr>
        <p:spPr bwMode="auto">
          <a:xfrm flipV="1">
            <a:off x="6035675" y="1905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7" name="Text Box 17"/>
          <p:cNvSpPr txBox="1">
            <a:spLocks noChangeArrowheads="1"/>
          </p:cNvSpPr>
          <p:nvPr/>
        </p:nvSpPr>
        <p:spPr bwMode="auto">
          <a:xfrm>
            <a:off x="5197475" y="35052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5378" name="Text Box 18"/>
          <p:cNvSpPr txBox="1">
            <a:spLocks noChangeArrowheads="1"/>
          </p:cNvSpPr>
          <p:nvPr/>
        </p:nvSpPr>
        <p:spPr bwMode="auto">
          <a:xfrm>
            <a:off x="701675" y="53340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latin typeface="Times New Roman" pitchFamily="16" charset="0"/>
              </a:rPr>
              <a:t>item</a:t>
            </a:r>
            <a:r>
              <a:rPr lang="en-US" sz="1800" baseline="-25000" dirty="0">
                <a:solidFill>
                  <a:schemeClr val="tx1"/>
                </a:solidFill>
                <a:latin typeface="Times New Roman" pitchFamily="16" charset="0"/>
              </a:rPr>
              <a:t>1</a:t>
            </a:r>
            <a:endParaRPr lang="en-US" sz="2400" dirty="0">
              <a:solidFill>
                <a:schemeClr val="tx1"/>
              </a:solidFill>
              <a:latin typeface="Times New Roman" pitchFamily="16" charset="0"/>
            </a:endParaRPr>
          </a:p>
        </p:txBody>
      </p:sp>
      <p:grpSp>
        <p:nvGrpSpPr>
          <p:cNvPr id="15379" name="Group 19"/>
          <p:cNvGrpSpPr>
            <a:grpSpLocks/>
          </p:cNvGrpSpPr>
          <p:nvPr/>
        </p:nvGrpSpPr>
        <p:grpSpPr bwMode="auto">
          <a:xfrm>
            <a:off x="1539875" y="2743200"/>
            <a:ext cx="854075" cy="2957513"/>
            <a:chOff x="1728" y="1872"/>
            <a:chExt cx="538" cy="1863"/>
          </a:xfrm>
        </p:grpSpPr>
        <p:sp>
          <p:nvSpPr>
            <p:cNvPr id="15400" name="Rectangle 20" descr="5%"/>
            <p:cNvSpPr>
              <a:spLocks noChangeArrowheads="1"/>
            </p:cNvSpPr>
            <p:nvPr/>
          </p:nvSpPr>
          <p:spPr bwMode="auto">
            <a:xfrm>
              <a:off x="1738" y="2112"/>
              <a:ext cx="528" cy="144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a:endParaRPr lang="en-US" sz="2400">
                <a:solidFill>
                  <a:schemeClr val="tx1"/>
                </a:solidFill>
                <a:latin typeface="Times New Roman" pitchFamily="16" charset="0"/>
              </a:endParaRPr>
            </a:p>
          </p:txBody>
        </p:sp>
        <p:sp>
          <p:nvSpPr>
            <p:cNvPr id="15401" name="Text Box 21"/>
            <p:cNvSpPr txBox="1">
              <a:spLocks noChangeArrowheads="1"/>
            </p:cNvSpPr>
            <p:nvPr/>
          </p:nvSpPr>
          <p:spPr bwMode="auto">
            <a:xfrm>
              <a:off x="1728" y="187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5402" name="Text Box 22"/>
            <p:cNvSpPr txBox="1">
              <a:spLocks noChangeArrowheads="1"/>
            </p:cNvSpPr>
            <p:nvPr/>
          </p:nvSpPr>
          <p:spPr bwMode="auto">
            <a:xfrm>
              <a:off x="1738" y="2688"/>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5403" name="Text Box 23"/>
            <p:cNvSpPr txBox="1">
              <a:spLocks noChangeArrowheads="1"/>
            </p:cNvSpPr>
            <p:nvPr/>
          </p:nvSpPr>
          <p:spPr bwMode="auto">
            <a:xfrm>
              <a:off x="1776" y="3504"/>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latin typeface="Times New Roman" pitchFamily="16" charset="0"/>
                </a:rPr>
                <a:t>item</a:t>
              </a:r>
              <a:r>
                <a:rPr lang="en-US" sz="1800" baseline="-25000" dirty="0">
                  <a:solidFill>
                    <a:schemeClr val="tx1"/>
                  </a:solidFill>
                  <a:latin typeface="Times New Roman" pitchFamily="16" charset="0"/>
                </a:rPr>
                <a:t>2</a:t>
              </a:r>
              <a:endParaRPr lang="en-US" sz="2400" dirty="0">
                <a:solidFill>
                  <a:schemeClr val="tx1"/>
                </a:solidFill>
                <a:latin typeface="Times New Roman" pitchFamily="16" charset="0"/>
              </a:endParaRPr>
            </a:p>
          </p:txBody>
        </p:sp>
      </p:grpSp>
      <p:sp>
        <p:nvSpPr>
          <p:cNvPr id="15380" name="Text Box 24"/>
          <p:cNvSpPr txBox="1">
            <a:spLocks noChangeArrowheads="1"/>
          </p:cNvSpPr>
          <p:nvPr/>
        </p:nvSpPr>
        <p:spPr bwMode="auto">
          <a:xfrm>
            <a:off x="3597275" y="5334000"/>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latin typeface="Times New Roman" pitchFamily="16" charset="0"/>
              </a:rPr>
              <a:t>Knapsack</a:t>
            </a:r>
            <a:endParaRPr lang="en-US" sz="2400" dirty="0">
              <a:solidFill>
                <a:schemeClr val="tx1"/>
              </a:solidFill>
              <a:latin typeface="Times New Roman" pitchFamily="16" charset="0"/>
            </a:endParaRPr>
          </a:p>
        </p:txBody>
      </p:sp>
      <p:sp>
        <p:nvSpPr>
          <p:cNvPr id="15381" name="Text Box 25"/>
          <p:cNvSpPr txBox="1">
            <a:spLocks noChangeArrowheads="1"/>
          </p:cNvSpPr>
          <p:nvPr/>
        </p:nvSpPr>
        <p:spPr bwMode="auto">
          <a:xfrm>
            <a:off x="5184775" y="54546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rgbClr val="C00000"/>
                </a:solidFill>
                <a:latin typeface="Times New Roman" pitchFamily="16" charset="0"/>
              </a:rPr>
              <a:t>Greedy</a:t>
            </a:r>
            <a:br>
              <a:rPr lang="en-US" sz="1800">
                <a:solidFill>
                  <a:srgbClr val="C00000"/>
                </a:solidFill>
                <a:latin typeface="Times New Roman" pitchFamily="16" charset="0"/>
              </a:rPr>
            </a:br>
            <a:r>
              <a:rPr lang="en-US" sz="1800">
                <a:solidFill>
                  <a:srgbClr val="C00000"/>
                </a:solidFill>
                <a:latin typeface="Times New Roman" pitchFamily="16" charset="0"/>
              </a:rPr>
              <a:t>Solution</a:t>
            </a:r>
            <a:endParaRPr lang="en-US" sz="2400">
              <a:solidFill>
                <a:srgbClr val="C00000"/>
              </a:solidFill>
              <a:latin typeface="Times New Roman" pitchFamily="16" charset="0"/>
            </a:endParaRPr>
          </a:p>
        </p:txBody>
      </p:sp>
      <p:sp>
        <p:nvSpPr>
          <p:cNvPr id="15382" name="Line 26"/>
          <p:cNvSpPr>
            <a:spLocks noChangeShapeType="1"/>
          </p:cNvSpPr>
          <p:nvPr/>
        </p:nvSpPr>
        <p:spPr bwMode="auto">
          <a:xfrm>
            <a:off x="6873875" y="42672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Text Box 27"/>
          <p:cNvSpPr txBox="1">
            <a:spLocks noChangeArrowheads="1"/>
          </p:cNvSpPr>
          <p:nvPr/>
        </p:nvSpPr>
        <p:spPr bwMode="auto">
          <a:xfrm>
            <a:off x="6910388" y="4495800"/>
            <a:ext cx="801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5384" name="Text Box 28"/>
          <p:cNvSpPr txBox="1">
            <a:spLocks noChangeArrowheads="1"/>
          </p:cNvSpPr>
          <p:nvPr/>
        </p:nvSpPr>
        <p:spPr bwMode="auto">
          <a:xfrm>
            <a:off x="6910388" y="3048000"/>
            <a:ext cx="801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5385" name="Text Box 29"/>
          <p:cNvSpPr txBox="1">
            <a:spLocks noChangeArrowheads="1"/>
          </p:cNvSpPr>
          <p:nvPr/>
        </p:nvSpPr>
        <p:spPr bwMode="auto">
          <a:xfrm>
            <a:off x="6019800" y="46132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$50</a:t>
            </a:r>
          </a:p>
        </p:txBody>
      </p:sp>
      <p:sp>
        <p:nvSpPr>
          <p:cNvPr id="15386" name="Text Box 30"/>
          <p:cNvSpPr txBox="1">
            <a:spLocks noChangeArrowheads="1"/>
          </p:cNvSpPr>
          <p:nvPr/>
        </p:nvSpPr>
        <p:spPr bwMode="auto">
          <a:xfrm>
            <a:off x="5927725" y="31654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5387" name="Text Box 31"/>
          <p:cNvSpPr txBox="1">
            <a:spLocks noChangeArrowheads="1"/>
          </p:cNvSpPr>
          <p:nvPr/>
        </p:nvSpPr>
        <p:spPr bwMode="auto">
          <a:xfrm>
            <a:off x="7635875" y="30480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5388" name="Text Box 32"/>
          <p:cNvSpPr txBox="1">
            <a:spLocks noChangeArrowheads="1"/>
          </p:cNvSpPr>
          <p:nvPr/>
        </p:nvSpPr>
        <p:spPr bwMode="auto">
          <a:xfrm>
            <a:off x="7772400" y="43846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$60</a:t>
            </a:r>
          </a:p>
        </p:txBody>
      </p:sp>
      <p:sp>
        <p:nvSpPr>
          <p:cNvPr id="15389" name="Text Box 33"/>
          <p:cNvSpPr txBox="1">
            <a:spLocks noChangeArrowheads="1"/>
          </p:cNvSpPr>
          <p:nvPr/>
        </p:nvSpPr>
        <p:spPr bwMode="auto">
          <a:xfrm>
            <a:off x="6892925" y="54546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rgbClr val="C00000"/>
                </a:solidFill>
                <a:latin typeface="Times New Roman" pitchFamily="16" charset="0"/>
              </a:rPr>
              <a:t>Optimal</a:t>
            </a:r>
            <a:br>
              <a:rPr lang="en-US" sz="1800">
                <a:solidFill>
                  <a:srgbClr val="C00000"/>
                </a:solidFill>
                <a:latin typeface="Times New Roman" pitchFamily="16" charset="0"/>
              </a:rPr>
            </a:br>
            <a:r>
              <a:rPr lang="en-US" sz="1800">
                <a:solidFill>
                  <a:srgbClr val="C00000"/>
                </a:solidFill>
                <a:latin typeface="Times New Roman" pitchFamily="16" charset="0"/>
              </a:rPr>
              <a:t>Solution</a:t>
            </a:r>
            <a:endParaRPr lang="en-US" sz="2400">
              <a:solidFill>
                <a:srgbClr val="C00000"/>
              </a:solidFill>
              <a:latin typeface="Times New Roman" pitchFamily="16" charset="0"/>
            </a:endParaRPr>
          </a:p>
        </p:txBody>
      </p:sp>
      <p:sp>
        <p:nvSpPr>
          <p:cNvPr id="15390" name="Text Box 34"/>
          <p:cNvSpPr txBox="1">
            <a:spLocks noChangeArrowheads="1"/>
          </p:cNvSpPr>
          <p:nvPr/>
        </p:nvSpPr>
        <p:spPr bwMode="auto">
          <a:xfrm>
            <a:off x="457200" y="3900488"/>
            <a:ext cx="998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dirty="0">
                <a:solidFill>
                  <a:srgbClr val="0000CC"/>
                </a:solidFill>
                <a:latin typeface="Times New Roman" pitchFamily="16" charset="0"/>
              </a:rPr>
              <a:t>p</a:t>
            </a:r>
            <a:r>
              <a:rPr lang="en-US" sz="1800" dirty="0">
                <a:solidFill>
                  <a:srgbClr val="0000CC"/>
                </a:solidFill>
                <a:latin typeface="Times New Roman" pitchFamily="16" charset="0"/>
              </a:rPr>
              <a:t>/</a:t>
            </a:r>
            <a:r>
              <a:rPr lang="en-US" sz="1800" i="1" dirty="0">
                <a:solidFill>
                  <a:srgbClr val="0000CC"/>
                </a:solidFill>
                <a:latin typeface="Times New Roman" pitchFamily="16" charset="0"/>
              </a:rPr>
              <a:t>w</a:t>
            </a:r>
            <a:r>
              <a:rPr lang="en-US" sz="1800" dirty="0">
                <a:solidFill>
                  <a:srgbClr val="0000CC"/>
                </a:solidFill>
                <a:latin typeface="Times New Roman" pitchFamily="16" charset="0"/>
              </a:rPr>
              <a:t>: $10</a:t>
            </a:r>
            <a:endParaRPr lang="en-US" sz="2400" i="1" baseline="-25000" dirty="0">
              <a:solidFill>
                <a:srgbClr val="0000CC"/>
              </a:solidFill>
              <a:latin typeface="Times New Roman" pitchFamily="16" charset="0"/>
            </a:endParaRPr>
          </a:p>
        </p:txBody>
      </p:sp>
      <p:sp>
        <p:nvSpPr>
          <p:cNvPr id="15391" name="Text Box 35"/>
          <p:cNvSpPr txBox="1">
            <a:spLocks noChangeArrowheads="1"/>
          </p:cNvSpPr>
          <p:nvPr/>
        </p:nvSpPr>
        <p:spPr bwMode="auto">
          <a:xfrm>
            <a:off x="2621625" y="3440668"/>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dirty="0">
                <a:solidFill>
                  <a:srgbClr val="0000CC"/>
                </a:solidFill>
                <a:latin typeface="Times New Roman" pitchFamily="16" charset="0"/>
              </a:rPr>
              <a:t>p</a:t>
            </a:r>
            <a:r>
              <a:rPr lang="en-US" sz="1800" dirty="0">
                <a:solidFill>
                  <a:srgbClr val="0000CC"/>
                </a:solidFill>
                <a:latin typeface="Times New Roman" pitchFamily="16" charset="0"/>
              </a:rPr>
              <a:t>/</a:t>
            </a:r>
            <a:r>
              <a:rPr lang="en-US" sz="1800" i="1" dirty="0">
                <a:solidFill>
                  <a:srgbClr val="0000CC"/>
                </a:solidFill>
                <a:latin typeface="Times New Roman" pitchFamily="16" charset="0"/>
              </a:rPr>
              <a:t>w</a:t>
            </a:r>
            <a:r>
              <a:rPr lang="en-US" sz="1800" dirty="0">
                <a:solidFill>
                  <a:srgbClr val="0000CC"/>
                </a:solidFill>
                <a:latin typeface="Times New Roman" pitchFamily="16" charset="0"/>
              </a:rPr>
              <a:t>: $6</a:t>
            </a:r>
            <a:endParaRPr lang="en-US" sz="2400" i="1" baseline="-25000" dirty="0">
              <a:solidFill>
                <a:srgbClr val="0000CC"/>
              </a:solidFill>
              <a:latin typeface="Times New Roman" pitchFamily="16" charset="0"/>
            </a:endParaRPr>
          </a:p>
        </p:txBody>
      </p:sp>
      <p:sp>
        <p:nvSpPr>
          <p:cNvPr id="15392" name="Text Box 36"/>
          <p:cNvSpPr txBox="1">
            <a:spLocks noChangeArrowheads="1"/>
          </p:cNvSpPr>
          <p:nvPr/>
        </p:nvSpPr>
        <p:spPr bwMode="auto">
          <a:xfrm>
            <a:off x="1524000" y="2224088"/>
            <a:ext cx="941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dirty="0">
                <a:solidFill>
                  <a:srgbClr val="0000CC"/>
                </a:solidFill>
                <a:latin typeface="Times New Roman" pitchFamily="16" charset="0"/>
              </a:rPr>
              <a:t>p</a:t>
            </a:r>
            <a:r>
              <a:rPr lang="en-US" sz="1800" dirty="0">
                <a:solidFill>
                  <a:srgbClr val="0000CC"/>
                </a:solidFill>
                <a:latin typeface="Times New Roman" pitchFamily="16" charset="0"/>
              </a:rPr>
              <a:t>/</a:t>
            </a:r>
            <a:r>
              <a:rPr lang="en-US" sz="1800" i="1" dirty="0">
                <a:solidFill>
                  <a:srgbClr val="0000CC"/>
                </a:solidFill>
                <a:latin typeface="Times New Roman" pitchFamily="16" charset="0"/>
              </a:rPr>
              <a:t>w</a:t>
            </a:r>
            <a:r>
              <a:rPr lang="en-US" sz="1800" dirty="0">
                <a:solidFill>
                  <a:srgbClr val="0000CC"/>
                </a:solidFill>
                <a:latin typeface="Times New Roman" pitchFamily="16" charset="0"/>
              </a:rPr>
              <a:t>:  $7</a:t>
            </a:r>
            <a:endParaRPr lang="en-US" sz="2400" i="1" baseline="-25000" dirty="0">
              <a:solidFill>
                <a:srgbClr val="0000CC"/>
              </a:solidFill>
              <a:latin typeface="Times New Roman" pitchFamily="16" charset="0"/>
            </a:endParaRPr>
          </a:p>
        </p:txBody>
      </p:sp>
      <p:sp>
        <p:nvSpPr>
          <p:cNvPr id="15393" name="Rectangle 37" descr="10%"/>
          <p:cNvSpPr>
            <a:spLocks noChangeArrowheads="1"/>
          </p:cNvSpPr>
          <p:nvPr/>
        </p:nvSpPr>
        <p:spPr bwMode="auto">
          <a:xfrm>
            <a:off x="2606675" y="4329113"/>
            <a:ext cx="838200" cy="1143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5394" name="Text Box 38"/>
          <p:cNvSpPr txBox="1">
            <a:spLocks noChangeArrowheads="1"/>
          </p:cNvSpPr>
          <p:nvPr/>
        </p:nvSpPr>
        <p:spPr bwMode="auto">
          <a:xfrm>
            <a:off x="2667000" y="4522788"/>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5395" name="Text Box 39"/>
          <p:cNvSpPr txBox="1">
            <a:spLocks noChangeArrowheads="1"/>
          </p:cNvSpPr>
          <p:nvPr/>
        </p:nvSpPr>
        <p:spPr bwMode="auto">
          <a:xfrm>
            <a:off x="2682875" y="3948113"/>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$60</a:t>
            </a:r>
          </a:p>
        </p:txBody>
      </p:sp>
      <p:sp>
        <p:nvSpPr>
          <p:cNvPr id="15396" name="Text Box 40"/>
          <p:cNvSpPr txBox="1">
            <a:spLocks noChangeArrowheads="1"/>
          </p:cNvSpPr>
          <p:nvPr/>
        </p:nvSpPr>
        <p:spPr bwMode="auto">
          <a:xfrm>
            <a:off x="2682875" y="54102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3</a:t>
            </a:r>
            <a:endParaRPr lang="en-US" sz="2400">
              <a:solidFill>
                <a:schemeClr val="tx1"/>
              </a:solidFill>
              <a:latin typeface="Times New Roman" pitchFamily="16" charset="0"/>
            </a:endParaRPr>
          </a:p>
        </p:txBody>
      </p:sp>
      <p:sp>
        <p:nvSpPr>
          <p:cNvPr id="15397" name="Text Box 41"/>
          <p:cNvSpPr txBox="1">
            <a:spLocks noChangeArrowheads="1"/>
          </p:cNvSpPr>
          <p:nvPr/>
        </p:nvSpPr>
        <p:spPr bwMode="auto">
          <a:xfrm>
            <a:off x="5946775" y="5580063"/>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rgbClr val="C00000"/>
                </a:solidFill>
                <a:latin typeface="Times New Roman" pitchFamily="16" charset="0"/>
              </a:rPr>
              <a:t>=$190</a:t>
            </a:r>
          </a:p>
        </p:txBody>
      </p:sp>
      <p:sp>
        <p:nvSpPr>
          <p:cNvPr id="15398" name="Text Box 42"/>
          <p:cNvSpPr txBox="1">
            <a:spLocks noChangeArrowheads="1"/>
          </p:cNvSpPr>
          <p:nvPr/>
        </p:nvSpPr>
        <p:spPr bwMode="auto">
          <a:xfrm>
            <a:off x="7775575" y="5530850"/>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rgbClr val="C00000"/>
                </a:solidFill>
                <a:latin typeface="Times New Roman" pitchFamily="16" charset="0"/>
              </a:rPr>
              <a:t>=$200</a:t>
            </a:r>
          </a:p>
        </p:txBody>
      </p:sp>
      <p:sp>
        <p:nvSpPr>
          <p:cNvPr id="45" name="Rectangle 2"/>
          <p:cNvSpPr>
            <a:spLocks noGrp="1" noChangeArrowheads="1"/>
          </p:cNvSpPr>
          <p:nvPr>
            <p:ph type="title"/>
          </p:nvPr>
        </p:nvSpPr>
        <p:spPr>
          <a:xfrm>
            <a:off x="533400" y="228600"/>
            <a:ext cx="8153400" cy="990600"/>
          </a:xfrm>
          <a:ln w="12700">
            <a:solidFill>
              <a:schemeClr val="tx1"/>
            </a:solidFill>
            <a:miter lim="800000"/>
            <a:headEnd/>
            <a:tailEnd/>
          </a:ln>
        </p:spPr>
        <p:txBody>
          <a:bodyPr/>
          <a:lstStyle/>
          <a:p>
            <a:r>
              <a:rPr lang="zh-CN" altLang="en-US" sz="3400" b="1" dirty="0">
                <a:solidFill>
                  <a:srgbClr val="0000CC"/>
                </a:solidFill>
              </a:rPr>
              <a:t>最大单位价值优先</a:t>
            </a:r>
            <a:endParaRPr lang="en-US" sz="3400" b="1" dirty="0">
              <a:solidFill>
                <a:srgbClr val="0000CC"/>
              </a:solidFill>
            </a:endParaRPr>
          </a:p>
        </p:txBody>
      </p:sp>
    </p:spTree>
    <p:extLst>
      <p:ext uri="{BB962C8B-B14F-4D97-AF65-F5344CB8AC3E}">
        <p14:creationId xmlns:p14="http://schemas.microsoft.com/office/powerpoint/2010/main" val="387806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305800" cy="990600"/>
          </a:xfrm>
        </p:spPr>
        <p:txBody>
          <a:bodyPr/>
          <a:lstStyle/>
          <a:p>
            <a:r>
              <a:rPr lang="zh-CN" altLang="en-US" sz="3500" b="1" dirty="0">
                <a:solidFill>
                  <a:srgbClr val="0000CC"/>
                </a:solidFill>
              </a:rPr>
              <a:t>贪心算法</a:t>
            </a:r>
            <a:r>
              <a:rPr lang="en-US" altLang="zh-CN" sz="3500" b="1" dirty="0">
                <a:solidFill>
                  <a:srgbClr val="0000CC"/>
                </a:solidFill>
              </a:rPr>
              <a:t>——</a:t>
            </a:r>
            <a:r>
              <a:rPr lang="zh-CN" altLang="en-US" sz="3500" b="1" dirty="0">
                <a:solidFill>
                  <a:srgbClr val="0000CC"/>
                </a:solidFill>
              </a:rPr>
              <a:t>背包问题</a:t>
            </a:r>
            <a:endParaRPr lang="en-US" sz="3500" b="1" dirty="0">
              <a:solidFill>
                <a:srgbClr val="0000CC"/>
              </a:solidFill>
            </a:endParaRPr>
          </a:p>
        </p:txBody>
      </p:sp>
      <p:sp>
        <p:nvSpPr>
          <p:cNvPr id="16387" name="Rectangle 3"/>
          <p:cNvSpPr>
            <a:spLocks noGrp="1" noChangeArrowheads="1"/>
          </p:cNvSpPr>
          <p:nvPr>
            <p:ph type="body" idx="1"/>
          </p:nvPr>
        </p:nvSpPr>
        <p:spPr>
          <a:xfrm>
            <a:off x="381000" y="1447800"/>
            <a:ext cx="8458200" cy="4876800"/>
          </a:xfrm>
        </p:spPr>
        <p:txBody>
          <a:bodyPr/>
          <a:lstStyle/>
          <a:p>
            <a:r>
              <a:rPr lang="zh-CN" altLang="en-US" sz="2400" b="1" dirty="0"/>
              <a:t>对于</a:t>
            </a:r>
            <a:r>
              <a:rPr lang="en-US" altLang="zh-CN" sz="2400" b="1" dirty="0"/>
              <a:t>0/1</a:t>
            </a:r>
            <a:r>
              <a:rPr lang="zh-CN" altLang="en-US" sz="2400" b="1" dirty="0"/>
              <a:t>背包问题，没有最优的贪心算法；</a:t>
            </a:r>
            <a:endParaRPr lang="en-US" altLang="zh-CN" sz="2400" b="1" dirty="0"/>
          </a:p>
          <a:p>
            <a:r>
              <a:rPr lang="zh-CN" altLang="en-US" sz="2400" b="1" dirty="0"/>
              <a:t>分数背包问题：可以将第</a:t>
            </a:r>
            <a:r>
              <a:rPr lang="en-US" altLang="zh-CN" sz="2400" b="1" dirty="0" err="1"/>
              <a:t>i</a:t>
            </a:r>
            <a:r>
              <a:rPr lang="zh-CN" altLang="en-US" sz="2400" b="1" dirty="0"/>
              <a:t>个物品的部分放入背包。</a:t>
            </a:r>
            <a:endParaRPr lang="en-US" altLang="zh-CN" sz="2400" b="1" dirty="0"/>
          </a:p>
          <a:p>
            <a:r>
              <a:rPr lang="zh-CN" altLang="en-US" sz="2400" b="1" dirty="0"/>
              <a:t>对于分数背包问题，贪心算法是其不二选择，该算法基于最大单位价值的选择准则；</a:t>
            </a:r>
            <a:endParaRPr lang="en-US" altLang="zh-CN" sz="2400" b="1" dirty="0"/>
          </a:p>
          <a:p>
            <a:endParaRPr lang="en-US" sz="2400" b="1" dirty="0"/>
          </a:p>
          <a:p>
            <a:r>
              <a:rPr lang="zh-CN" altLang="en-US" sz="2400" b="1" dirty="0"/>
              <a:t>贪心算法过程</a:t>
            </a:r>
            <a:r>
              <a:rPr lang="en-US" sz="2400" b="1" dirty="0"/>
              <a:t>: </a:t>
            </a:r>
          </a:p>
          <a:p>
            <a:pPr lvl="1"/>
            <a:r>
              <a:rPr lang="zh-CN" altLang="en-US" sz="2200" b="1" dirty="0"/>
              <a:t>降序排序</a:t>
            </a:r>
            <a:r>
              <a:rPr lang="en-US" altLang="zh-CN" sz="2200" b="1" i="1" dirty="0"/>
              <a:t>v</a:t>
            </a:r>
            <a:r>
              <a:rPr lang="en-US" sz="2200" b="1" i="1" baseline="-25000" dirty="0"/>
              <a:t>i</a:t>
            </a:r>
            <a:r>
              <a:rPr lang="en-US" sz="2200" b="1" baseline="-25000" dirty="0"/>
              <a:t> </a:t>
            </a:r>
            <a:r>
              <a:rPr lang="en-US" sz="2200" b="1" dirty="0"/>
              <a:t>/ </a:t>
            </a:r>
            <a:r>
              <a:rPr lang="en-US" sz="2200" b="1" i="1" dirty="0" err="1"/>
              <a:t>w</a:t>
            </a:r>
            <a:r>
              <a:rPr lang="en-US" sz="2200" b="1" i="1" baseline="-25000" dirty="0" err="1"/>
              <a:t>i</a:t>
            </a:r>
            <a:r>
              <a:rPr lang="en-US" sz="2200" b="1" i="1" dirty="0"/>
              <a:t> </a:t>
            </a:r>
          </a:p>
          <a:p>
            <a:pPr lvl="1"/>
            <a:r>
              <a:rPr lang="zh-CN" altLang="en-US" sz="2200" b="1" dirty="0"/>
              <a:t>根据排序次序这个增加物品，直到这个物品装完，或是超出背包容量</a:t>
            </a:r>
            <a:endParaRPr lang="en-US" altLang="zh-CN" sz="2200" b="1" dirty="0"/>
          </a:p>
          <a:p>
            <a:pPr lvl="1"/>
            <a:r>
              <a:rPr lang="zh-CN" altLang="en-US" sz="2200" b="1" dirty="0"/>
              <a:t>如果背包没有满，选择下一个的物品开始装</a:t>
            </a:r>
            <a:endParaRPr lang="en-US" sz="2200" b="1" dirty="0"/>
          </a:p>
        </p:txBody>
      </p:sp>
    </p:spTree>
    <p:extLst>
      <p:ext uri="{BB962C8B-B14F-4D97-AF65-F5344CB8AC3E}">
        <p14:creationId xmlns:p14="http://schemas.microsoft.com/office/powerpoint/2010/main" val="21588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76200"/>
            <a:ext cx="7772400" cy="1143000"/>
          </a:xfrm>
        </p:spPr>
        <p:txBody>
          <a:bodyPr/>
          <a:lstStyle/>
          <a:p>
            <a:r>
              <a:rPr lang="zh-CN" altLang="en-US" sz="3500" b="1" dirty="0">
                <a:solidFill>
                  <a:srgbClr val="0000CC"/>
                </a:solidFill>
              </a:rPr>
              <a:t>最优解证明</a:t>
            </a:r>
          </a:p>
        </p:txBody>
      </p:sp>
      <p:sp>
        <p:nvSpPr>
          <p:cNvPr id="3" name="内容占位符 2"/>
          <p:cNvSpPr>
            <a:spLocks noGrp="1"/>
          </p:cNvSpPr>
          <p:nvPr>
            <p:ph idx="1"/>
          </p:nvPr>
        </p:nvSpPr>
        <p:spPr/>
        <p:txBody>
          <a:bodyPr/>
          <a:lstStyle/>
          <a:p>
            <a:r>
              <a:rPr lang="zh-CN" altLang="en-US" b="1" dirty="0"/>
              <a:t>证明</a:t>
            </a:r>
            <a:r>
              <a:rPr lang="en-US" altLang="zh-CN" b="1" dirty="0"/>
              <a:t>:</a:t>
            </a:r>
            <a:endParaRPr lang="zh-CN" altLang="en-US" dirty="0"/>
          </a:p>
          <a:p>
            <a:pPr marL="0" indent="0">
              <a:buNone/>
            </a:pPr>
            <a:r>
              <a:rPr lang="zh-CN" altLang="en-US" dirty="0"/>
              <a:t>我们首先假设我们有一个最优解</a:t>
            </a:r>
            <a:r>
              <a:rPr lang="en-US" altLang="zh-CN" dirty="0"/>
              <a:t>A</a:t>
            </a:r>
            <a:r>
              <a:rPr lang="en-US" altLang="zh-CN" sz="1800" dirty="0"/>
              <a:t>1</a:t>
            </a:r>
            <a:r>
              <a:rPr lang="en-US" altLang="zh-CN" dirty="0"/>
              <a:t>,</a:t>
            </a:r>
            <a:r>
              <a:rPr lang="zh-CN" altLang="en-US" dirty="0"/>
              <a:t>那么我们首先找到</a:t>
            </a:r>
            <a:r>
              <a:rPr lang="en-US" altLang="zh-CN" dirty="0"/>
              <a:t>A</a:t>
            </a:r>
            <a:r>
              <a:rPr lang="en-US" altLang="zh-CN" sz="1800" dirty="0"/>
              <a:t>1</a:t>
            </a:r>
            <a:r>
              <a:rPr lang="zh-CN" altLang="en-US" dirty="0"/>
              <a:t>里面平均价值最高的物品</a:t>
            </a:r>
            <a:r>
              <a:rPr lang="en-US" altLang="zh-CN" dirty="0"/>
              <a:t>a</a:t>
            </a:r>
            <a:r>
              <a:rPr lang="en-US" altLang="zh-CN" sz="2000" dirty="0"/>
              <a:t>m</a:t>
            </a:r>
            <a:r>
              <a:rPr lang="zh-CN" altLang="en-US" dirty="0"/>
              <a:t>，然后我们将用商品里面平均价值最高的物品</a:t>
            </a:r>
            <a:r>
              <a:rPr lang="en-US" altLang="zh-CN" dirty="0"/>
              <a:t>a</a:t>
            </a:r>
            <a:r>
              <a:rPr lang="en-US" altLang="zh-CN" sz="1800" dirty="0"/>
              <a:t>1</a:t>
            </a:r>
            <a:r>
              <a:rPr lang="zh-CN" altLang="en-US" dirty="0"/>
              <a:t>将</a:t>
            </a:r>
            <a:r>
              <a:rPr lang="en-US" altLang="zh-CN" dirty="0"/>
              <a:t>a</a:t>
            </a:r>
            <a:r>
              <a:rPr lang="en-US" altLang="zh-CN" sz="2000" dirty="0"/>
              <a:t>m</a:t>
            </a:r>
            <a:r>
              <a:rPr lang="zh-CN" altLang="en-US" dirty="0"/>
              <a:t>进行全部替换或者部分替换得到解</a:t>
            </a:r>
            <a:r>
              <a:rPr lang="en-US" altLang="zh-CN" dirty="0"/>
              <a:t>A</a:t>
            </a:r>
            <a:r>
              <a:rPr lang="en-US" altLang="zh-CN" sz="2000" dirty="0"/>
              <a:t>2</a:t>
            </a:r>
            <a:r>
              <a:rPr lang="zh-CN" altLang="en-US" dirty="0"/>
              <a:t>，又因</a:t>
            </a:r>
            <a:r>
              <a:rPr lang="en-US" altLang="zh-CN" dirty="0"/>
              <a:t>v</a:t>
            </a:r>
            <a:r>
              <a:rPr lang="en-US" altLang="zh-CN" sz="1600" dirty="0"/>
              <a:t>1</a:t>
            </a:r>
            <a:r>
              <a:rPr lang="en-US" altLang="zh-CN" dirty="0"/>
              <a:t>/w</a:t>
            </a:r>
            <a:r>
              <a:rPr lang="en-US" altLang="zh-CN" sz="1400" dirty="0"/>
              <a:t>1</a:t>
            </a:r>
            <a:r>
              <a:rPr lang="en-US" altLang="zh-CN" dirty="0"/>
              <a:t>≥v</a:t>
            </a:r>
            <a:r>
              <a:rPr lang="en-US" altLang="zh-CN" sz="1800" dirty="0"/>
              <a:t>m</a:t>
            </a:r>
            <a:r>
              <a:rPr lang="en-US" altLang="zh-CN" dirty="0"/>
              <a:t>/</a:t>
            </a:r>
            <a:r>
              <a:rPr lang="en-US" altLang="zh-CN" dirty="0" err="1"/>
              <a:t>w</a:t>
            </a:r>
            <a:r>
              <a:rPr lang="en-US" altLang="zh-CN" sz="2000" dirty="0" err="1"/>
              <a:t>m</a:t>
            </a:r>
            <a:r>
              <a:rPr lang="zh-CN" altLang="en-US" dirty="0"/>
              <a:t>所以</a:t>
            </a:r>
            <a:r>
              <a:rPr lang="en-US" altLang="zh-CN" dirty="0"/>
              <a:t>A</a:t>
            </a:r>
            <a:r>
              <a:rPr lang="en-US" altLang="zh-CN" sz="2000" dirty="0"/>
              <a:t>2</a:t>
            </a:r>
            <a:r>
              <a:rPr lang="zh-CN" altLang="en-US" dirty="0"/>
              <a:t>的总价值高于</a:t>
            </a:r>
            <a:r>
              <a:rPr lang="en-US" altLang="zh-CN" dirty="0"/>
              <a:t>A</a:t>
            </a:r>
            <a:r>
              <a:rPr lang="en-US" altLang="zh-CN" sz="2000" dirty="0"/>
              <a:t>1</a:t>
            </a:r>
            <a:r>
              <a:rPr lang="zh-CN" altLang="en-US" dirty="0"/>
              <a:t>的总价值，这</a:t>
            </a:r>
            <a:r>
              <a:rPr lang="en-US" altLang="zh-CN" dirty="0"/>
              <a:t>A</a:t>
            </a:r>
            <a:r>
              <a:rPr lang="en-US" altLang="zh-CN" sz="2000" dirty="0"/>
              <a:t>1</a:t>
            </a:r>
            <a:r>
              <a:rPr lang="zh-CN" altLang="en-US" dirty="0"/>
              <a:t>是最优解矛盾，于是得到</a:t>
            </a:r>
            <a:r>
              <a:rPr lang="en-US" altLang="zh-CN" dirty="0"/>
              <a:t>A</a:t>
            </a:r>
            <a:r>
              <a:rPr lang="en-US" altLang="zh-CN" sz="2000" dirty="0"/>
              <a:t>1</a:t>
            </a:r>
            <a:r>
              <a:rPr lang="zh-CN" altLang="en-US" dirty="0"/>
              <a:t>里面包含平均价值最高的物品。</a:t>
            </a:r>
          </a:p>
          <a:p>
            <a:endParaRPr lang="zh-CN" altLang="en-US" dirty="0"/>
          </a:p>
        </p:txBody>
      </p:sp>
    </p:spTree>
    <p:extLst>
      <p:ext uri="{BB962C8B-B14F-4D97-AF65-F5344CB8AC3E}">
        <p14:creationId xmlns:p14="http://schemas.microsoft.com/office/powerpoint/2010/main" val="2454561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灯片编号占位符 4"/>
          <p:cNvSpPr>
            <a:spLocks noGrp="1"/>
          </p:cNvSpPr>
          <p:nvPr>
            <p:ph type="sldNum" sz="quarter" idx="10"/>
          </p:nvPr>
        </p:nvSpPr>
        <p:spPr/>
        <p:txBody>
          <a:bodyPr/>
          <a:lstStyle/>
          <a:p>
            <a:fld id="{5C891C3C-1BFB-4531-A6BF-2CB293FF9DC9}" type="slidenum">
              <a:rPr lang="en-US" altLang="zh-CN"/>
              <a:pPr/>
              <a:t>15</a:t>
            </a:fld>
            <a:endParaRPr lang="en-US" altLang="zh-CN"/>
          </a:p>
        </p:txBody>
      </p:sp>
      <p:sp>
        <p:nvSpPr>
          <p:cNvPr id="12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zh-CN" altLang="en-US"/>
          </a:p>
        </p:txBody>
      </p:sp>
      <p:sp>
        <p:nvSpPr>
          <p:cNvPr id="12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zh-CN" altLang="en-US"/>
          </a:p>
        </p:txBody>
      </p:sp>
      <p:sp>
        <p:nvSpPr>
          <p:cNvPr id="12292" name="Rectangle 4"/>
          <p:cNvSpPr>
            <a:spLocks noGrp="1" noChangeArrowheads="1"/>
          </p:cNvSpPr>
          <p:nvPr>
            <p:ph type="title"/>
          </p:nvPr>
        </p:nvSpPr>
        <p:spPr>
          <a:xfrm>
            <a:off x="1219200" y="304800"/>
            <a:ext cx="7793038" cy="762000"/>
          </a:xfrm>
          <a:noFill/>
          <a:ln/>
        </p:spPr>
        <p:txBody>
          <a:bodyPr lIns="90488" tIns="44450" rIns="90488" bIns="44450" anchor="ctr"/>
          <a:lstStyle/>
          <a:p>
            <a:r>
              <a:rPr lang="zh-CN" altLang="en-US" sz="3500" b="1" dirty="0">
                <a:solidFill>
                  <a:srgbClr val="0000CC"/>
                </a:solidFill>
              </a:rPr>
              <a:t>任务调度问题</a:t>
            </a:r>
            <a:endParaRPr lang="en-US" altLang="zh-CN" sz="3500" b="1" dirty="0">
              <a:solidFill>
                <a:srgbClr val="0000CC"/>
              </a:solidFill>
            </a:endParaRPr>
          </a:p>
        </p:txBody>
      </p:sp>
      <p:sp>
        <p:nvSpPr>
          <p:cNvPr id="12293" name="Rectangle 5"/>
          <p:cNvSpPr>
            <a:spLocks noGrp="1" noChangeArrowheads="1"/>
          </p:cNvSpPr>
          <p:nvPr>
            <p:ph type="body" sz="half" idx="1"/>
          </p:nvPr>
        </p:nvSpPr>
        <p:spPr>
          <a:xfrm>
            <a:off x="381000" y="1371600"/>
            <a:ext cx="8574088" cy="2116138"/>
          </a:xfrm>
          <a:noFill/>
          <a:ln/>
        </p:spPr>
        <p:txBody>
          <a:bodyPr lIns="90488" tIns="44450" rIns="90488" bIns="44450"/>
          <a:lstStyle/>
          <a:p>
            <a:r>
              <a:rPr lang="en-US" altLang="zh-CN" sz="2400" dirty="0">
                <a:ea typeface="宋体" charset="-122"/>
              </a:rPr>
              <a:t>9</a:t>
            </a:r>
            <a:r>
              <a:rPr lang="zh-CN" altLang="en-US" sz="2400" dirty="0">
                <a:ea typeface="宋体" charset="-122"/>
              </a:rPr>
              <a:t>个任务需要调度，每个任务运行时间为</a:t>
            </a:r>
            <a:r>
              <a:rPr lang="en-US" altLang="zh-CN" sz="2400" dirty="0">
                <a:ea typeface="宋体" charset="-122"/>
              </a:rPr>
              <a:t> </a:t>
            </a:r>
            <a:r>
              <a:rPr lang="en-US" altLang="zh-CN" sz="2400" dirty="0">
                <a:solidFill>
                  <a:srgbClr val="0000CC"/>
                </a:solidFill>
                <a:latin typeface="Trebuchet MS" pitchFamily="34" charset="0"/>
                <a:ea typeface="宋体" charset="-122"/>
              </a:rPr>
              <a:t>3</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5</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6</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10</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11</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14</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15</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18</a:t>
            </a:r>
            <a:r>
              <a:rPr lang="en-US" altLang="zh-CN" sz="2400" dirty="0">
                <a:ea typeface="宋体" charset="-122"/>
              </a:rPr>
              <a:t>, </a:t>
            </a:r>
            <a:r>
              <a:rPr lang="en-US" altLang="zh-CN" sz="2400" dirty="0">
                <a:solidFill>
                  <a:srgbClr val="0000CC"/>
                </a:solidFill>
                <a:latin typeface="Trebuchet MS" pitchFamily="34" charset="0"/>
                <a:ea typeface="宋体" charset="-122"/>
              </a:rPr>
              <a:t>20</a:t>
            </a:r>
            <a:r>
              <a:rPr lang="en-US" altLang="zh-CN" sz="2400" dirty="0">
                <a:ea typeface="宋体" charset="-122"/>
              </a:rPr>
              <a:t> </a:t>
            </a:r>
            <a:r>
              <a:rPr lang="zh-CN" altLang="en-US" sz="2400" dirty="0">
                <a:ea typeface="宋体" charset="-122"/>
              </a:rPr>
              <a:t>分钟</a:t>
            </a:r>
            <a:endParaRPr lang="en-US" altLang="zh-CN" sz="2400" dirty="0">
              <a:ea typeface="宋体" charset="-122"/>
            </a:endParaRPr>
          </a:p>
          <a:p>
            <a:r>
              <a:rPr lang="zh-CN" altLang="en-US" sz="2400" dirty="0">
                <a:ea typeface="宋体" charset="-122"/>
              </a:rPr>
              <a:t>有三个处理器执行这些任务</a:t>
            </a:r>
            <a:endParaRPr lang="en-US" altLang="zh-CN" sz="2400" dirty="0">
              <a:ea typeface="宋体" charset="-122"/>
            </a:endParaRPr>
          </a:p>
          <a:p>
            <a:r>
              <a:rPr lang="zh-CN" altLang="en-US" sz="2400" dirty="0">
                <a:ea typeface="宋体" charset="-122"/>
              </a:rPr>
              <a:t>贪心准则：先运行时间最长的任务</a:t>
            </a:r>
            <a:endParaRPr lang="en-US" altLang="zh-CN" sz="2400" dirty="0">
              <a:ea typeface="宋体" charset="-122"/>
            </a:endParaRPr>
          </a:p>
        </p:txBody>
      </p:sp>
      <p:grpSp>
        <p:nvGrpSpPr>
          <p:cNvPr id="2" name="Group 8"/>
          <p:cNvGrpSpPr>
            <a:grpSpLocks/>
          </p:cNvGrpSpPr>
          <p:nvPr/>
        </p:nvGrpSpPr>
        <p:grpSpPr bwMode="auto">
          <a:xfrm>
            <a:off x="1219200" y="3657600"/>
            <a:ext cx="3802063" cy="382588"/>
            <a:chOff x="768" y="2304"/>
            <a:chExt cx="2395" cy="241"/>
          </a:xfrm>
        </p:grpSpPr>
        <p:sp>
          <p:nvSpPr>
            <p:cNvPr id="12294" name="Freeform 6"/>
            <p:cNvSpPr>
              <a:spLocks/>
            </p:cNvSpPr>
            <p:nvPr/>
          </p:nvSpPr>
          <p:spPr bwMode="auto">
            <a:xfrm>
              <a:off x="768" y="2304"/>
              <a:ext cx="2395" cy="241"/>
            </a:xfrm>
            <a:custGeom>
              <a:avLst/>
              <a:gdLst/>
              <a:ahLst/>
              <a:cxnLst>
                <a:cxn ang="0">
                  <a:pos x="0" y="0"/>
                </a:cxn>
                <a:cxn ang="0">
                  <a:pos x="0" y="240"/>
                </a:cxn>
                <a:cxn ang="0">
                  <a:pos x="2394" y="240"/>
                </a:cxn>
                <a:cxn ang="0">
                  <a:pos x="2394" y="0"/>
                </a:cxn>
                <a:cxn ang="0">
                  <a:pos x="0" y="0"/>
                </a:cxn>
              </a:cxnLst>
              <a:rect l="0" t="0" r="r" b="b"/>
              <a:pathLst>
                <a:path w="2395" h="241">
                  <a:moveTo>
                    <a:pt x="0" y="0"/>
                  </a:moveTo>
                  <a:lnTo>
                    <a:pt x="0" y="240"/>
                  </a:lnTo>
                  <a:lnTo>
                    <a:pt x="2394" y="240"/>
                  </a:lnTo>
                  <a:lnTo>
                    <a:pt x="2394"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p>
          </p:txBody>
        </p:sp>
        <p:sp>
          <p:nvSpPr>
            <p:cNvPr id="12295" name="Rectangle 7"/>
            <p:cNvSpPr>
              <a:spLocks noChangeArrowheads="1"/>
            </p:cNvSpPr>
            <p:nvPr/>
          </p:nvSpPr>
          <p:spPr bwMode="auto">
            <a:xfrm>
              <a:off x="829" y="2336"/>
              <a:ext cx="2272" cy="176"/>
            </a:xfrm>
            <a:prstGeom prst="rect">
              <a:avLst/>
            </a:prstGeom>
            <a:noFill/>
            <a:ln w="12700">
              <a:noFill/>
              <a:miter lim="800000"/>
              <a:headEnd/>
              <a:tailEnd/>
            </a:ln>
            <a:effectLst/>
          </p:spPr>
          <p:txBody>
            <a:bodyPr wrap="none" lIns="90488" tIns="44450" rIns="90488" bIns="44450" anchor="ctr"/>
            <a:lstStyle/>
            <a:p>
              <a:pPr algn="ctr"/>
              <a:r>
                <a:rPr lang="en-US" altLang="zh-CN" dirty="0">
                  <a:solidFill>
                    <a:srgbClr val="0000CC"/>
                  </a:solidFill>
                  <a:latin typeface="Trebuchet MS" pitchFamily="34" charset="0"/>
                  <a:ea typeface="宋体" charset="-122"/>
                </a:rPr>
                <a:t>20</a:t>
              </a:r>
            </a:p>
          </p:txBody>
        </p:sp>
      </p:grpSp>
      <p:grpSp>
        <p:nvGrpSpPr>
          <p:cNvPr id="3" name="Group 11"/>
          <p:cNvGrpSpPr>
            <a:grpSpLocks/>
          </p:cNvGrpSpPr>
          <p:nvPr/>
        </p:nvGrpSpPr>
        <p:grpSpPr bwMode="auto">
          <a:xfrm>
            <a:off x="1219200" y="4267200"/>
            <a:ext cx="3468688" cy="382588"/>
            <a:chOff x="768" y="2688"/>
            <a:chExt cx="2185" cy="241"/>
          </a:xfrm>
        </p:grpSpPr>
        <p:sp>
          <p:nvSpPr>
            <p:cNvPr id="12297" name="Freeform 9"/>
            <p:cNvSpPr>
              <a:spLocks/>
            </p:cNvSpPr>
            <p:nvPr/>
          </p:nvSpPr>
          <p:spPr bwMode="auto">
            <a:xfrm>
              <a:off x="768" y="2688"/>
              <a:ext cx="2185" cy="241"/>
            </a:xfrm>
            <a:custGeom>
              <a:avLst/>
              <a:gdLst/>
              <a:ahLst/>
              <a:cxnLst>
                <a:cxn ang="0">
                  <a:pos x="0" y="0"/>
                </a:cxn>
                <a:cxn ang="0">
                  <a:pos x="0" y="240"/>
                </a:cxn>
                <a:cxn ang="0">
                  <a:pos x="2184" y="240"/>
                </a:cxn>
                <a:cxn ang="0">
                  <a:pos x="2184" y="0"/>
                </a:cxn>
                <a:cxn ang="0">
                  <a:pos x="0" y="0"/>
                </a:cxn>
              </a:cxnLst>
              <a:rect l="0" t="0" r="r" b="b"/>
              <a:pathLst>
                <a:path w="2185" h="241">
                  <a:moveTo>
                    <a:pt x="0" y="0"/>
                  </a:moveTo>
                  <a:lnTo>
                    <a:pt x="0" y="240"/>
                  </a:lnTo>
                  <a:lnTo>
                    <a:pt x="2184" y="240"/>
                  </a:lnTo>
                  <a:lnTo>
                    <a:pt x="2184"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2298" name="Rectangle 10"/>
            <p:cNvSpPr>
              <a:spLocks noChangeArrowheads="1"/>
            </p:cNvSpPr>
            <p:nvPr/>
          </p:nvSpPr>
          <p:spPr bwMode="auto">
            <a:xfrm>
              <a:off x="829" y="2720"/>
              <a:ext cx="206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18</a:t>
              </a:r>
            </a:p>
          </p:txBody>
        </p:sp>
      </p:grpSp>
      <p:grpSp>
        <p:nvGrpSpPr>
          <p:cNvPr id="4" name="Group 14"/>
          <p:cNvGrpSpPr>
            <a:grpSpLocks/>
          </p:cNvGrpSpPr>
          <p:nvPr/>
        </p:nvGrpSpPr>
        <p:grpSpPr bwMode="auto">
          <a:xfrm>
            <a:off x="1219200" y="4953000"/>
            <a:ext cx="2868613" cy="382588"/>
            <a:chOff x="768" y="3120"/>
            <a:chExt cx="1807" cy="241"/>
          </a:xfrm>
        </p:grpSpPr>
        <p:sp>
          <p:nvSpPr>
            <p:cNvPr id="12300" name="Freeform 12"/>
            <p:cNvSpPr>
              <a:spLocks/>
            </p:cNvSpPr>
            <p:nvPr/>
          </p:nvSpPr>
          <p:spPr bwMode="auto">
            <a:xfrm>
              <a:off x="768" y="3120"/>
              <a:ext cx="1807" cy="241"/>
            </a:xfrm>
            <a:custGeom>
              <a:avLst/>
              <a:gdLst/>
              <a:ahLst/>
              <a:cxnLst>
                <a:cxn ang="0">
                  <a:pos x="0" y="0"/>
                </a:cxn>
                <a:cxn ang="0">
                  <a:pos x="0" y="240"/>
                </a:cxn>
                <a:cxn ang="0">
                  <a:pos x="1806" y="240"/>
                </a:cxn>
                <a:cxn ang="0">
                  <a:pos x="1806" y="0"/>
                </a:cxn>
                <a:cxn ang="0">
                  <a:pos x="0" y="0"/>
                </a:cxn>
              </a:cxnLst>
              <a:rect l="0" t="0" r="r" b="b"/>
              <a:pathLst>
                <a:path w="1807" h="241">
                  <a:moveTo>
                    <a:pt x="0" y="0"/>
                  </a:moveTo>
                  <a:lnTo>
                    <a:pt x="0" y="240"/>
                  </a:lnTo>
                  <a:lnTo>
                    <a:pt x="1806" y="240"/>
                  </a:lnTo>
                  <a:lnTo>
                    <a:pt x="1806"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2301" name="Rectangle 13"/>
            <p:cNvSpPr>
              <a:spLocks noChangeArrowheads="1"/>
            </p:cNvSpPr>
            <p:nvPr/>
          </p:nvSpPr>
          <p:spPr bwMode="auto">
            <a:xfrm>
              <a:off x="829" y="3152"/>
              <a:ext cx="1684"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15</a:t>
              </a:r>
            </a:p>
          </p:txBody>
        </p:sp>
      </p:grpSp>
      <p:grpSp>
        <p:nvGrpSpPr>
          <p:cNvPr id="5" name="Group 17"/>
          <p:cNvGrpSpPr>
            <a:grpSpLocks/>
          </p:cNvGrpSpPr>
          <p:nvPr/>
        </p:nvGrpSpPr>
        <p:grpSpPr bwMode="auto">
          <a:xfrm>
            <a:off x="4083050" y="4953000"/>
            <a:ext cx="2735263" cy="382588"/>
            <a:chOff x="2572" y="3120"/>
            <a:chExt cx="1723" cy="241"/>
          </a:xfrm>
        </p:grpSpPr>
        <p:sp>
          <p:nvSpPr>
            <p:cNvPr id="12303" name="Freeform 15"/>
            <p:cNvSpPr>
              <a:spLocks/>
            </p:cNvSpPr>
            <p:nvPr/>
          </p:nvSpPr>
          <p:spPr bwMode="auto">
            <a:xfrm>
              <a:off x="2572" y="3120"/>
              <a:ext cx="1723" cy="241"/>
            </a:xfrm>
            <a:custGeom>
              <a:avLst/>
              <a:gdLst/>
              <a:ahLst/>
              <a:cxnLst>
                <a:cxn ang="0">
                  <a:pos x="0" y="0"/>
                </a:cxn>
                <a:cxn ang="0">
                  <a:pos x="0" y="240"/>
                </a:cxn>
                <a:cxn ang="0">
                  <a:pos x="1722" y="240"/>
                </a:cxn>
                <a:cxn ang="0">
                  <a:pos x="1722" y="0"/>
                </a:cxn>
                <a:cxn ang="0">
                  <a:pos x="0" y="0"/>
                </a:cxn>
              </a:cxnLst>
              <a:rect l="0" t="0" r="r" b="b"/>
              <a:pathLst>
                <a:path w="1723" h="241">
                  <a:moveTo>
                    <a:pt x="0" y="0"/>
                  </a:moveTo>
                  <a:lnTo>
                    <a:pt x="0" y="240"/>
                  </a:lnTo>
                  <a:lnTo>
                    <a:pt x="1722" y="240"/>
                  </a:lnTo>
                  <a:lnTo>
                    <a:pt x="1722"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2304" name="Rectangle 16"/>
            <p:cNvSpPr>
              <a:spLocks noChangeArrowheads="1"/>
            </p:cNvSpPr>
            <p:nvPr/>
          </p:nvSpPr>
          <p:spPr bwMode="auto">
            <a:xfrm>
              <a:off x="2633" y="3152"/>
              <a:ext cx="1600"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14</a:t>
              </a:r>
            </a:p>
          </p:txBody>
        </p:sp>
      </p:grpSp>
      <p:grpSp>
        <p:nvGrpSpPr>
          <p:cNvPr id="6" name="Group 20"/>
          <p:cNvGrpSpPr>
            <a:grpSpLocks/>
          </p:cNvGrpSpPr>
          <p:nvPr/>
        </p:nvGrpSpPr>
        <p:grpSpPr bwMode="auto">
          <a:xfrm>
            <a:off x="4679950" y="4267200"/>
            <a:ext cx="2135188" cy="382588"/>
            <a:chOff x="2948" y="2688"/>
            <a:chExt cx="1345" cy="241"/>
          </a:xfrm>
        </p:grpSpPr>
        <p:sp>
          <p:nvSpPr>
            <p:cNvPr id="12306" name="Freeform 18"/>
            <p:cNvSpPr>
              <a:spLocks/>
            </p:cNvSpPr>
            <p:nvPr/>
          </p:nvSpPr>
          <p:spPr bwMode="auto">
            <a:xfrm>
              <a:off x="2948" y="2688"/>
              <a:ext cx="1345" cy="241"/>
            </a:xfrm>
            <a:custGeom>
              <a:avLst/>
              <a:gdLst/>
              <a:ahLst/>
              <a:cxnLst>
                <a:cxn ang="0">
                  <a:pos x="0" y="0"/>
                </a:cxn>
                <a:cxn ang="0">
                  <a:pos x="0" y="240"/>
                </a:cxn>
                <a:cxn ang="0">
                  <a:pos x="1344" y="240"/>
                </a:cxn>
                <a:cxn ang="0">
                  <a:pos x="1344" y="0"/>
                </a:cxn>
                <a:cxn ang="0">
                  <a:pos x="0" y="0"/>
                </a:cxn>
              </a:cxnLst>
              <a:rect l="0" t="0" r="r" b="b"/>
              <a:pathLst>
                <a:path w="1345" h="241">
                  <a:moveTo>
                    <a:pt x="0" y="0"/>
                  </a:moveTo>
                  <a:lnTo>
                    <a:pt x="0" y="240"/>
                  </a:lnTo>
                  <a:lnTo>
                    <a:pt x="1344" y="240"/>
                  </a:lnTo>
                  <a:lnTo>
                    <a:pt x="1344"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2307" name="Rectangle 19"/>
            <p:cNvSpPr>
              <a:spLocks noChangeArrowheads="1"/>
            </p:cNvSpPr>
            <p:nvPr/>
          </p:nvSpPr>
          <p:spPr bwMode="auto">
            <a:xfrm>
              <a:off x="3009" y="2720"/>
              <a:ext cx="122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11</a:t>
              </a:r>
            </a:p>
          </p:txBody>
        </p:sp>
      </p:grpSp>
      <p:grpSp>
        <p:nvGrpSpPr>
          <p:cNvPr id="7" name="Group 23"/>
          <p:cNvGrpSpPr>
            <a:grpSpLocks/>
          </p:cNvGrpSpPr>
          <p:nvPr/>
        </p:nvGrpSpPr>
        <p:grpSpPr bwMode="auto">
          <a:xfrm>
            <a:off x="5029200" y="3657600"/>
            <a:ext cx="1935163" cy="382588"/>
            <a:chOff x="3168" y="2304"/>
            <a:chExt cx="1219" cy="241"/>
          </a:xfrm>
        </p:grpSpPr>
        <p:sp>
          <p:nvSpPr>
            <p:cNvPr id="12309" name="Freeform 21"/>
            <p:cNvSpPr>
              <a:spLocks/>
            </p:cNvSpPr>
            <p:nvPr/>
          </p:nvSpPr>
          <p:spPr bwMode="auto">
            <a:xfrm>
              <a:off x="3168" y="2304"/>
              <a:ext cx="1219" cy="241"/>
            </a:xfrm>
            <a:custGeom>
              <a:avLst/>
              <a:gdLst/>
              <a:ahLst/>
              <a:cxnLst>
                <a:cxn ang="0">
                  <a:pos x="0" y="0"/>
                </a:cxn>
                <a:cxn ang="0">
                  <a:pos x="0" y="240"/>
                </a:cxn>
                <a:cxn ang="0">
                  <a:pos x="1218" y="240"/>
                </a:cxn>
                <a:cxn ang="0">
                  <a:pos x="1218" y="0"/>
                </a:cxn>
                <a:cxn ang="0">
                  <a:pos x="0" y="0"/>
                </a:cxn>
              </a:cxnLst>
              <a:rect l="0" t="0" r="r" b="b"/>
              <a:pathLst>
                <a:path w="1219" h="241">
                  <a:moveTo>
                    <a:pt x="0" y="0"/>
                  </a:moveTo>
                  <a:lnTo>
                    <a:pt x="0" y="240"/>
                  </a:lnTo>
                  <a:lnTo>
                    <a:pt x="1218" y="240"/>
                  </a:lnTo>
                  <a:lnTo>
                    <a:pt x="1218"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p>
          </p:txBody>
        </p:sp>
        <p:sp>
          <p:nvSpPr>
            <p:cNvPr id="12310" name="Rectangle 22"/>
            <p:cNvSpPr>
              <a:spLocks noChangeArrowheads="1"/>
            </p:cNvSpPr>
            <p:nvPr/>
          </p:nvSpPr>
          <p:spPr bwMode="auto">
            <a:xfrm>
              <a:off x="3229" y="2336"/>
              <a:ext cx="1096" cy="176"/>
            </a:xfrm>
            <a:prstGeom prst="rect">
              <a:avLst/>
            </a:prstGeom>
            <a:noFill/>
            <a:ln w="12700">
              <a:noFill/>
              <a:miter lim="800000"/>
              <a:headEnd/>
              <a:tailEnd/>
            </a:ln>
            <a:effectLst/>
          </p:spPr>
          <p:txBody>
            <a:bodyPr wrap="none" lIns="90488" tIns="44450" rIns="90488" bIns="44450" anchor="ctr"/>
            <a:lstStyle/>
            <a:p>
              <a:pPr algn="ctr"/>
              <a:r>
                <a:rPr lang="en-US" altLang="zh-CN" dirty="0">
                  <a:solidFill>
                    <a:srgbClr val="0000CC"/>
                  </a:solidFill>
                  <a:latin typeface="Trebuchet MS" pitchFamily="34" charset="0"/>
                  <a:ea typeface="宋体" charset="-122"/>
                </a:rPr>
                <a:t>10</a:t>
              </a:r>
            </a:p>
          </p:txBody>
        </p:sp>
      </p:grpSp>
      <p:grpSp>
        <p:nvGrpSpPr>
          <p:cNvPr id="8" name="Group 26"/>
          <p:cNvGrpSpPr>
            <a:grpSpLocks/>
          </p:cNvGrpSpPr>
          <p:nvPr/>
        </p:nvGrpSpPr>
        <p:grpSpPr bwMode="auto">
          <a:xfrm>
            <a:off x="6800850" y="4267200"/>
            <a:ext cx="1201738" cy="382588"/>
            <a:chOff x="4284" y="2688"/>
            <a:chExt cx="757" cy="241"/>
          </a:xfrm>
        </p:grpSpPr>
        <p:sp>
          <p:nvSpPr>
            <p:cNvPr id="12312" name="Freeform 24"/>
            <p:cNvSpPr>
              <a:spLocks/>
            </p:cNvSpPr>
            <p:nvPr/>
          </p:nvSpPr>
          <p:spPr bwMode="auto">
            <a:xfrm>
              <a:off x="4284" y="2688"/>
              <a:ext cx="757" cy="241"/>
            </a:xfrm>
            <a:custGeom>
              <a:avLst/>
              <a:gdLst/>
              <a:ahLst/>
              <a:cxnLst>
                <a:cxn ang="0">
                  <a:pos x="0" y="0"/>
                </a:cxn>
                <a:cxn ang="0">
                  <a:pos x="0" y="240"/>
                </a:cxn>
                <a:cxn ang="0">
                  <a:pos x="756" y="240"/>
                </a:cxn>
                <a:cxn ang="0">
                  <a:pos x="756" y="0"/>
                </a:cxn>
                <a:cxn ang="0">
                  <a:pos x="0" y="0"/>
                </a:cxn>
              </a:cxnLst>
              <a:rect l="0" t="0" r="r" b="b"/>
              <a:pathLst>
                <a:path w="757" h="241">
                  <a:moveTo>
                    <a:pt x="0" y="0"/>
                  </a:moveTo>
                  <a:lnTo>
                    <a:pt x="0" y="240"/>
                  </a:lnTo>
                  <a:lnTo>
                    <a:pt x="756" y="240"/>
                  </a:lnTo>
                  <a:lnTo>
                    <a:pt x="756"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2313" name="Rectangle 25"/>
            <p:cNvSpPr>
              <a:spLocks noChangeArrowheads="1"/>
            </p:cNvSpPr>
            <p:nvPr/>
          </p:nvSpPr>
          <p:spPr bwMode="auto">
            <a:xfrm>
              <a:off x="4345" y="2720"/>
              <a:ext cx="634"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6</a:t>
              </a:r>
            </a:p>
          </p:txBody>
        </p:sp>
      </p:grpSp>
      <p:grpSp>
        <p:nvGrpSpPr>
          <p:cNvPr id="9" name="Group 29"/>
          <p:cNvGrpSpPr>
            <a:grpSpLocks/>
          </p:cNvGrpSpPr>
          <p:nvPr/>
        </p:nvGrpSpPr>
        <p:grpSpPr bwMode="auto">
          <a:xfrm>
            <a:off x="6824663" y="4953000"/>
            <a:ext cx="1068387" cy="382588"/>
            <a:chOff x="4299" y="3120"/>
            <a:chExt cx="673" cy="241"/>
          </a:xfrm>
        </p:grpSpPr>
        <p:sp>
          <p:nvSpPr>
            <p:cNvPr id="12315" name="Freeform 27"/>
            <p:cNvSpPr>
              <a:spLocks/>
            </p:cNvSpPr>
            <p:nvPr/>
          </p:nvSpPr>
          <p:spPr bwMode="auto">
            <a:xfrm>
              <a:off x="4299" y="3120"/>
              <a:ext cx="673" cy="241"/>
            </a:xfrm>
            <a:custGeom>
              <a:avLst/>
              <a:gdLst/>
              <a:ahLst/>
              <a:cxnLst>
                <a:cxn ang="0">
                  <a:pos x="0" y="0"/>
                </a:cxn>
                <a:cxn ang="0">
                  <a:pos x="0" y="240"/>
                </a:cxn>
                <a:cxn ang="0">
                  <a:pos x="672" y="240"/>
                </a:cxn>
                <a:cxn ang="0">
                  <a:pos x="672" y="0"/>
                </a:cxn>
                <a:cxn ang="0">
                  <a:pos x="0" y="0"/>
                </a:cxn>
              </a:cxnLst>
              <a:rect l="0" t="0" r="r" b="b"/>
              <a:pathLst>
                <a:path w="673" h="241">
                  <a:moveTo>
                    <a:pt x="0" y="0"/>
                  </a:moveTo>
                  <a:lnTo>
                    <a:pt x="0" y="240"/>
                  </a:lnTo>
                  <a:lnTo>
                    <a:pt x="672" y="240"/>
                  </a:lnTo>
                  <a:lnTo>
                    <a:pt x="672"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2316" name="Rectangle 28"/>
            <p:cNvSpPr>
              <a:spLocks noChangeArrowheads="1"/>
            </p:cNvSpPr>
            <p:nvPr/>
          </p:nvSpPr>
          <p:spPr bwMode="auto">
            <a:xfrm>
              <a:off x="4360" y="3152"/>
              <a:ext cx="550"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5</a:t>
              </a:r>
            </a:p>
          </p:txBody>
        </p:sp>
      </p:grpSp>
      <p:grpSp>
        <p:nvGrpSpPr>
          <p:cNvPr id="10" name="Group 32"/>
          <p:cNvGrpSpPr>
            <a:grpSpLocks/>
          </p:cNvGrpSpPr>
          <p:nvPr/>
        </p:nvGrpSpPr>
        <p:grpSpPr bwMode="auto">
          <a:xfrm>
            <a:off x="6953250" y="3657600"/>
            <a:ext cx="668338" cy="382588"/>
            <a:chOff x="4380" y="2304"/>
            <a:chExt cx="421" cy="241"/>
          </a:xfrm>
        </p:grpSpPr>
        <p:sp>
          <p:nvSpPr>
            <p:cNvPr id="12318" name="Freeform 30"/>
            <p:cNvSpPr>
              <a:spLocks/>
            </p:cNvSpPr>
            <p:nvPr/>
          </p:nvSpPr>
          <p:spPr bwMode="auto">
            <a:xfrm>
              <a:off x="4380" y="2304"/>
              <a:ext cx="421" cy="241"/>
            </a:xfrm>
            <a:custGeom>
              <a:avLst/>
              <a:gdLst/>
              <a:ahLst/>
              <a:cxnLst>
                <a:cxn ang="0">
                  <a:pos x="0" y="0"/>
                </a:cxn>
                <a:cxn ang="0">
                  <a:pos x="0" y="240"/>
                </a:cxn>
                <a:cxn ang="0">
                  <a:pos x="420" y="240"/>
                </a:cxn>
                <a:cxn ang="0">
                  <a:pos x="420" y="0"/>
                </a:cxn>
                <a:cxn ang="0">
                  <a:pos x="0" y="0"/>
                </a:cxn>
              </a:cxnLst>
              <a:rect l="0" t="0" r="r" b="b"/>
              <a:pathLst>
                <a:path w="421" h="241">
                  <a:moveTo>
                    <a:pt x="0" y="0"/>
                  </a:moveTo>
                  <a:lnTo>
                    <a:pt x="0" y="240"/>
                  </a:lnTo>
                  <a:lnTo>
                    <a:pt x="420" y="240"/>
                  </a:lnTo>
                  <a:lnTo>
                    <a:pt x="420"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p>
          </p:txBody>
        </p:sp>
        <p:sp>
          <p:nvSpPr>
            <p:cNvPr id="12319" name="Rectangle 31"/>
            <p:cNvSpPr>
              <a:spLocks noChangeArrowheads="1"/>
            </p:cNvSpPr>
            <p:nvPr/>
          </p:nvSpPr>
          <p:spPr bwMode="auto">
            <a:xfrm>
              <a:off x="4441" y="2336"/>
              <a:ext cx="298" cy="176"/>
            </a:xfrm>
            <a:prstGeom prst="rect">
              <a:avLst/>
            </a:prstGeom>
            <a:noFill/>
            <a:ln w="12700">
              <a:noFill/>
              <a:miter lim="800000"/>
              <a:headEnd/>
              <a:tailEnd/>
            </a:ln>
            <a:effectLst/>
          </p:spPr>
          <p:txBody>
            <a:bodyPr wrap="none" lIns="90488" tIns="44450" rIns="90488" bIns="44450" anchor="ctr"/>
            <a:lstStyle/>
            <a:p>
              <a:pPr algn="ctr"/>
              <a:r>
                <a:rPr lang="en-US" altLang="zh-CN" dirty="0">
                  <a:solidFill>
                    <a:srgbClr val="0000CC"/>
                  </a:solidFill>
                  <a:latin typeface="Trebuchet MS" pitchFamily="34" charset="0"/>
                  <a:ea typeface="宋体" charset="-122"/>
                </a:rPr>
                <a:t>3</a:t>
              </a:r>
            </a:p>
          </p:txBody>
        </p:sp>
      </p:grpSp>
      <p:sp>
        <p:nvSpPr>
          <p:cNvPr id="12321" name="Rectangle 33"/>
          <p:cNvSpPr>
            <a:spLocks noChangeArrowheads="1"/>
          </p:cNvSpPr>
          <p:nvPr/>
        </p:nvSpPr>
        <p:spPr bwMode="auto">
          <a:xfrm>
            <a:off x="685800" y="3657600"/>
            <a:ext cx="606425" cy="1726050"/>
          </a:xfrm>
          <a:prstGeom prst="rect">
            <a:avLst/>
          </a:prstGeom>
          <a:noFill/>
          <a:ln w="12700">
            <a:noFill/>
            <a:miter lim="800000"/>
            <a:headEnd/>
            <a:tailEnd/>
          </a:ln>
          <a:effectLst/>
        </p:spPr>
        <p:txBody>
          <a:bodyPr wrap="square" lIns="90488" tIns="44450" rIns="90488" bIns="44450">
            <a:spAutoFit/>
          </a:bodyPr>
          <a:lstStyle/>
          <a:p>
            <a:pPr>
              <a:lnSpc>
                <a:spcPct val="150000"/>
              </a:lnSpc>
              <a:spcBef>
                <a:spcPct val="50000"/>
              </a:spcBef>
            </a:pPr>
            <a:r>
              <a:rPr lang="en-US" altLang="zh-CN" dirty="0">
                <a:solidFill>
                  <a:srgbClr val="0000CC"/>
                </a:solidFill>
                <a:latin typeface="Trebuchet MS" pitchFamily="34" charset="0"/>
                <a:ea typeface="宋体" charset="-122"/>
              </a:rPr>
              <a:t>P1</a:t>
            </a:r>
          </a:p>
          <a:p>
            <a:pPr>
              <a:lnSpc>
                <a:spcPct val="150000"/>
              </a:lnSpc>
              <a:spcBef>
                <a:spcPct val="50000"/>
              </a:spcBef>
            </a:pPr>
            <a:r>
              <a:rPr lang="en-US" altLang="zh-CN" dirty="0">
                <a:solidFill>
                  <a:srgbClr val="0000CC"/>
                </a:solidFill>
                <a:latin typeface="Trebuchet MS" pitchFamily="34" charset="0"/>
                <a:ea typeface="宋体" charset="-122"/>
              </a:rPr>
              <a:t>P2</a:t>
            </a:r>
          </a:p>
          <a:p>
            <a:pPr>
              <a:lnSpc>
                <a:spcPct val="150000"/>
              </a:lnSpc>
              <a:spcBef>
                <a:spcPct val="50000"/>
              </a:spcBef>
            </a:pPr>
            <a:r>
              <a:rPr lang="en-US" altLang="zh-CN" dirty="0">
                <a:solidFill>
                  <a:srgbClr val="0000CC"/>
                </a:solidFill>
                <a:latin typeface="Trebuchet MS" pitchFamily="34" charset="0"/>
                <a:ea typeface="宋体" charset="-122"/>
              </a:rPr>
              <a:t>P3</a:t>
            </a:r>
          </a:p>
        </p:txBody>
      </p:sp>
      <p:sp>
        <p:nvSpPr>
          <p:cNvPr id="12322" name="Rectangle 34"/>
          <p:cNvSpPr>
            <a:spLocks noGrp="1" noChangeArrowheads="1"/>
          </p:cNvSpPr>
          <p:nvPr>
            <p:ph type="body" sz="half" idx="2"/>
          </p:nvPr>
        </p:nvSpPr>
        <p:spPr>
          <a:xfrm>
            <a:off x="762000" y="5638800"/>
            <a:ext cx="7696200" cy="1066800"/>
          </a:xfrm>
          <a:noFill/>
          <a:ln/>
        </p:spPr>
        <p:txBody>
          <a:bodyPr lIns="90488" tIns="44450" rIns="90488" bIns="44450"/>
          <a:lstStyle/>
          <a:p>
            <a:r>
              <a:rPr lang="en-US" altLang="zh-CN" sz="2400" dirty="0">
                <a:ea typeface="宋体" charset="-122"/>
              </a:rPr>
              <a:t>Time to completion: </a:t>
            </a:r>
            <a:r>
              <a:rPr lang="en-US" altLang="zh-CN" sz="2400" dirty="0">
                <a:solidFill>
                  <a:srgbClr val="0000CC"/>
                </a:solidFill>
                <a:latin typeface="Trebuchet MS" pitchFamily="34" charset="0"/>
                <a:ea typeface="宋体" charset="-122"/>
              </a:rPr>
              <a:t>18 + 11 + 6 = 35</a:t>
            </a:r>
            <a:r>
              <a:rPr lang="en-US" altLang="zh-CN" sz="2400" dirty="0">
                <a:solidFill>
                  <a:srgbClr val="0000CC"/>
                </a:solidFill>
                <a:ea typeface="宋体" charset="-122"/>
              </a:rPr>
              <a:t> </a:t>
            </a:r>
            <a:r>
              <a:rPr lang="en-US" altLang="zh-CN" sz="2400" dirty="0">
                <a:ea typeface="宋体" charset="-122"/>
              </a:rPr>
              <a:t>minutes</a:t>
            </a:r>
          </a:p>
          <a:p>
            <a:r>
              <a:rPr lang="en-US" altLang="zh-CN" sz="2400" dirty="0">
                <a:ea typeface="宋体" charset="-122"/>
              </a:rPr>
              <a:t>This solution isn’t bad, but we might be able to do better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wipe(left)">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wipe(left)">
                                      <p:cBhvr>
                                        <p:cTn id="12" dur="500"/>
                                        <p:tgtEl>
                                          <p:spTgt spid="12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3">
                                            <p:txEl>
                                              <p:pRg st="2" end="2"/>
                                            </p:txEl>
                                          </p:spTgt>
                                        </p:tgtEl>
                                        <p:attrNameLst>
                                          <p:attrName>style.visibility</p:attrName>
                                        </p:attrNameLst>
                                      </p:cBhvr>
                                      <p:to>
                                        <p:strVal val="visible"/>
                                      </p:to>
                                    </p:set>
                                    <p:animEffect transition="in" filter="wipe(left)">
                                      <p:cBhvr>
                                        <p:cTn id="17" dur="500"/>
                                        <p:tgtEl>
                                          <p:spTgt spid="12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321"/>
                                        </p:tgtEl>
                                        <p:attrNameLst>
                                          <p:attrName>style.visibility</p:attrName>
                                        </p:attrNameLst>
                                      </p:cBhvr>
                                      <p:to>
                                        <p:strVal val="visible"/>
                                      </p:to>
                                    </p:set>
                                    <p:animEffect transition="in" filter="wipe(up)">
                                      <p:cBhvr>
                                        <p:cTn id="22" dur="500"/>
                                        <p:tgtEl>
                                          <p:spTgt spid="123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322">
                                            <p:txEl>
                                              <p:pRg st="0" end="0"/>
                                            </p:txEl>
                                          </p:spTgt>
                                        </p:tgtEl>
                                        <p:attrNameLst>
                                          <p:attrName>style.visibility</p:attrName>
                                        </p:attrNameLst>
                                      </p:cBhvr>
                                      <p:to>
                                        <p:strVal val="visible"/>
                                      </p:to>
                                    </p:set>
                                    <p:animEffect transition="in" filter="wipe(left)">
                                      <p:cBhvr>
                                        <p:cTn id="72" dur="500"/>
                                        <p:tgtEl>
                                          <p:spTgt spid="12322">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322">
                                            <p:txEl>
                                              <p:pRg st="1" end="1"/>
                                            </p:txEl>
                                          </p:spTgt>
                                        </p:tgtEl>
                                        <p:attrNameLst>
                                          <p:attrName>style.visibility</p:attrName>
                                        </p:attrNameLst>
                                      </p:cBhvr>
                                      <p:to>
                                        <p:strVal val="visible"/>
                                      </p:to>
                                    </p:set>
                                    <p:animEffect transition="in" filter="wipe(left)">
                                      <p:cBhvr>
                                        <p:cTn id="77" dur="500"/>
                                        <p:tgtEl>
                                          <p:spTgt spid="123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bldLvl="5" autoUpdateAnimBg="0"/>
      <p:bldP spid="12321" grpId="0" autoUpdateAnimBg="0"/>
      <p:bldP spid="12322" grpId="0" build="p" bldLvl="4"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灯片编号占位符 4"/>
          <p:cNvSpPr>
            <a:spLocks noGrp="1"/>
          </p:cNvSpPr>
          <p:nvPr>
            <p:ph type="sldNum" sz="quarter" idx="10"/>
          </p:nvPr>
        </p:nvSpPr>
        <p:spPr/>
        <p:txBody>
          <a:bodyPr/>
          <a:lstStyle/>
          <a:p>
            <a:fld id="{A9F1D0B1-CC7B-4B9F-810D-520B4037612A}" type="slidenum">
              <a:rPr lang="en-US" altLang="zh-CN"/>
              <a:pPr/>
              <a:t>16</a:t>
            </a:fld>
            <a:endParaRPr lang="en-US" altLang="zh-CN"/>
          </a:p>
        </p:txBody>
      </p:sp>
      <p:sp>
        <p:nvSpPr>
          <p:cNvPr id="14340" name="Rectangle 4"/>
          <p:cNvSpPr>
            <a:spLocks noGrp="1" noChangeArrowheads="1"/>
          </p:cNvSpPr>
          <p:nvPr>
            <p:ph type="title"/>
          </p:nvPr>
        </p:nvSpPr>
        <p:spPr>
          <a:xfrm>
            <a:off x="1219200" y="304800"/>
            <a:ext cx="7793038" cy="762000"/>
          </a:xfrm>
          <a:noFill/>
          <a:ln/>
        </p:spPr>
        <p:txBody>
          <a:bodyPr lIns="90488" tIns="44450" rIns="90488" bIns="44450" anchor="ctr"/>
          <a:lstStyle/>
          <a:p>
            <a:r>
              <a:rPr lang="zh-CN" altLang="en-US" sz="3500" b="1" dirty="0">
                <a:solidFill>
                  <a:srgbClr val="0000CC"/>
                </a:solidFill>
              </a:rPr>
              <a:t>另一种贪心准则</a:t>
            </a:r>
            <a:endParaRPr lang="en-US" altLang="zh-CN" sz="3500" b="1" dirty="0">
              <a:solidFill>
                <a:srgbClr val="0000CC"/>
              </a:solidFill>
            </a:endParaRPr>
          </a:p>
        </p:txBody>
      </p:sp>
      <p:sp>
        <p:nvSpPr>
          <p:cNvPr id="14341" name="Rectangle 5"/>
          <p:cNvSpPr>
            <a:spLocks noGrp="1" noChangeArrowheads="1"/>
          </p:cNvSpPr>
          <p:nvPr>
            <p:ph type="body" sz="half" idx="1"/>
          </p:nvPr>
        </p:nvSpPr>
        <p:spPr>
          <a:xfrm>
            <a:off x="381000" y="1371600"/>
            <a:ext cx="8574088" cy="1435100"/>
          </a:xfrm>
          <a:noFill/>
          <a:ln/>
        </p:spPr>
        <p:txBody>
          <a:bodyPr lIns="90488" tIns="44450" rIns="90488" bIns="44450"/>
          <a:lstStyle/>
          <a:p>
            <a:r>
              <a:rPr lang="zh-CN" altLang="en-US" sz="2400" dirty="0">
                <a:ea typeface="宋体" charset="-122"/>
              </a:rPr>
              <a:t>贪心准则：优先运行最短任务</a:t>
            </a:r>
            <a:endParaRPr lang="en-US" altLang="zh-CN" sz="2400" dirty="0">
              <a:ea typeface="宋体" charset="-122"/>
            </a:endParaRPr>
          </a:p>
          <a:p>
            <a:r>
              <a:rPr lang="en-US" altLang="zh-CN" sz="2400" dirty="0">
                <a:solidFill>
                  <a:srgbClr val="0000CC"/>
                </a:solidFill>
                <a:latin typeface="Trebuchet MS" pitchFamily="34" charset="0"/>
                <a:ea typeface="宋体" charset="-122"/>
              </a:rPr>
              <a:t>3</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5</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6</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10</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11</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14</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15</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18</a:t>
            </a:r>
            <a:r>
              <a:rPr lang="zh-CN" altLang="en-US" sz="2400" dirty="0">
                <a:solidFill>
                  <a:srgbClr val="0000CC"/>
                </a:solidFill>
                <a:latin typeface="Trebuchet MS" pitchFamily="34" charset="0"/>
                <a:ea typeface="宋体" charset="-122"/>
              </a:rPr>
              <a:t>，</a:t>
            </a:r>
            <a:r>
              <a:rPr lang="en-US" altLang="zh-CN" sz="2400" dirty="0">
                <a:solidFill>
                  <a:srgbClr val="0000CC"/>
                </a:solidFill>
                <a:latin typeface="Trebuchet MS" pitchFamily="34" charset="0"/>
                <a:ea typeface="宋体" charset="-122"/>
              </a:rPr>
              <a:t>20</a:t>
            </a:r>
            <a:endParaRPr lang="en-US" altLang="zh-CN" sz="2400" dirty="0">
              <a:solidFill>
                <a:srgbClr val="0000CC"/>
              </a:solidFill>
              <a:ea typeface="宋体" charset="-122"/>
            </a:endParaRPr>
          </a:p>
        </p:txBody>
      </p:sp>
      <p:sp>
        <p:nvSpPr>
          <p:cNvPr id="14342" name="Rectangle 6"/>
          <p:cNvSpPr>
            <a:spLocks noGrp="1" noChangeArrowheads="1"/>
          </p:cNvSpPr>
          <p:nvPr>
            <p:ph type="body" sz="half" idx="2"/>
          </p:nvPr>
        </p:nvSpPr>
        <p:spPr>
          <a:xfrm>
            <a:off x="609600" y="4876800"/>
            <a:ext cx="7848600" cy="1828800"/>
          </a:xfrm>
          <a:noFill/>
          <a:ln/>
        </p:spPr>
        <p:txBody>
          <a:bodyPr lIns="90488" tIns="44450" rIns="90488" bIns="44450"/>
          <a:lstStyle/>
          <a:p>
            <a:r>
              <a:rPr lang="en-US" altLang="zh-CN" sz="2400" dirty="0">
                <a:ea typeface="宋体" charset="-122"/>
              </a:rPr>
              <a:t>That wasn’t such a good idea; time to completion is now</a:t>
            </a:r>
            <a:br>
              <a:rPr lang="en-US" altLang="zh-CN" sz="2400" dirty="0">
                <a:ea typeface="宋体" charset="-122"/>
              </a:rPr>
            </a:br>
            <a:r>
              <a:rPr lang="en-US" altLang="zh-CN" sz="2400" dirty="0">
                <a:solidFill>
                  <a:srgbClr val="0000CC"/>
                </a:solidFill>
                <a:latin typeface="Trebuchet MS" pitchFamily="34" charset="0"/>
                <a:ea typeface="宋体" charset="-122"/>
              </a:rPr>
              <a:t>6 + 14 + 20 = 40</a:t>
            </a:r>
            <a:r>
              <a:rPr lang="en-US" altLang="zh-CN" sz="2400" dirty="0">
                <a:solidFill>
                  <a:srgbClr val="0000CC"/>
                </a:solidFill>
                <a:ea typeface="宋体" charset="-122"/>
              </a:rPr>
              <a:t> </a:t>
            </a:r>
            <a:r>
              <a:rPr lang="en-US" altLang="zh-CN" sz="2400" dirty="0">
                <a:ea typeface="宋体" charset="-122"/>
              </a:rPr>
              <a:t>minutes</a:t>
            </a:r>
          </a:p>
          <a:p>
            <a:r>
              <a:rPr lang="en-US" altLang="zh-CN" sz="2400" dirty="0">
                <a:ea typeface="宋体" charset="-122"/>
              </a:rPr>
              <a:t>Note, however, that the greedy algorithm itself is fast</a:t>
            </a:r>
          </a:p>
          <a:p>
            <a:pPr lvl="1"/>
            <a:r>
              <a:rPr lang="en-US" altLang="zh-CN" sz="2000" dirty="0">
                <a:ea typeface="宋体" charset="-122"/>
              </a:rPr>
              <a:t>All we had to do at each stage was pick the minimum or maximum</a:t>
            </a:r>
          </a:p>
        </p:txBody>
      </p:sp>
      <p:grpSp>
        <p:nvGrpSpPr>
          <p:cNvPr id="2" name="Group 9"/>
          <p:cNvGrpSpPr>
            <a:grpSpLocks/>
          </p:cNvGrpSpPr>
          <p:nvPr/>
        </p:nvGrpSpPr>
        <p:grpSpPr bwMode="auto">
          <a:xfrm>
            <a:off x="5235575" y="4343400"/>
            <a:ext cx="3802063" cy="382588"/>
            <a:chOff x="3298" y="2736"/>
            <a:chExt cx="2395" cy="241"/>
          </a:xfrm>
        </p:grpSpPr>
        <p:sp>
          <p:nvSpPr>
            <p:cNvPr id="14343" name="Freeform 7"/>
            <p:cNvSpPr>
              <a:spLocks/>
            </p:cNvSpPr>
            <p:nvPr/>
          </p:nvSpPr>
          <p:spPr bwMode="auto">
            <a:xfrm>
              <a:off x="3298" y="2736"/>
              <a:ext cx="2395" cy="241"/>
            </a:xfrm>
            <a:custGeom>
              <a:avLst/>
              <a:gdLst/>
              <a:ahLst/>
              <a:cxnLst>
                <a:cxn ang="0">
                  <a:pos x="0" y="0"/>
                </a:cxn>
                <a:cxn ang="0">
                  <a:pos x="0" y="240"/>
                </a:cxn>
                <a:cxn ang="0">
                  <a:pos x="2394" y="240"/>
                </a:cxn>
                <a:cxn ang="0">
                  <a:pos x="2394" y="0"/>
                </a:cxn>
                <a:cxn ang="0">
                  <a:pos x="0" y="0"/>
                </a:cxn>
              </a:cxnLst>
              <a:rect l="0" t="0" r="r" b="b"/>
              <a:pathLst>
                <a:path w="2395" h="241">
                  <a:moveTo>
                    <a:pt x="0" y="0"/>
                  </a:moveTo>
                  <a:lnTo>
                    <a:pt x="0" y="240"/>
                  </a:lnTo>
                  <a:lnTo>
                    <a:pt x="2394" y="240"/>
                  </a:lnTo>
                  <a:lnTo>
                    <a:pt x="2394"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44" name="Rectangle 8"/>
            <p:cNvSpPr>
              <a:spLocks noChangeArrowheads="1"/>
            </p:cNvSpPr>
            <p:nvPr/>
          </p:nvSpPr>
          <p:spPr bwMode="auto">
            <a:xfrm>
              <a:off x="3359" y="2768"/>
              <a:ext cx="227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20</a:t>
              </a:r>
            </a:p>
          </p:txBody>
        </p:sp>
      </p:grpSp>
      <p:grpSp>
        <p:nvGrpSpPr>
          <p:cNvPr id="3" name="Group 12"/>
          <p:cNvGrpSpPr>
            <a:grpSpLocks/>
          </p:cNvGrpSpPr>
          <p:nvPr/>
        </p:nvGrpSpPr>
        <p:grpSpPr bwMode="auto">
          <a:xfrm>
            <a:off x="4495800" y="3733800"/>
            <a:ext cx="3468688" cy="382588"/>
            <a:chOff x="2832" y="2352"/>
            <a:chExt cx="2185" cy="241"/>
          </a:xfrm>
        </p:grpSpPr>
        <p:sp>
          <p:nvSpPr>
            <p:cNvPr id="14346" name="Freeform 10"/>
            <p:cNvSpPr>
              <a:spLocks/>
            </p:cNvSpPr>
            <p:nvPr/>
          </p:nvSpPr>
          <p:spPr bwMode="auto">
            <a:xfrm>
              <a:off x="2832" y="2352"/>
              <a:ext cx="2185" cy="241"/>
            </a:xfrm>
            <a:custGeom>
              <a:avLst/>
              <a:gdLst/>
              <a:ahLst/>
              <a:cxnLst>
                <a:cxn ang="0">
                  <a:pos x="0" y="0"/>
                </a:cxn>
                <a:cxn ang="0">
                  <a:pos x="0" y="240"/>
                </a:cxn>
                <a:cxn ang="0">
                  <a:pos x="2184" y="240"/>
                </a:cxn>
                <a:cxn ang="0">
                  <a:pos x="2184" y="0"/>
                </a:cxn>
                <a:cxn ang="0">
                  <a:pos x="0" y="0"/>
                </a:cxn>
              </a:cxnLst>
              <a:rect l="0" t="0" r="r" b="b"/>
              <a:pathLst>
                <a:path w="2185" h="241">
                  <a:moveTo>
                    <a:pt x="0" y="0"/>
                  </a:moveTo>
                  <a:lnTo>
                    <a:pt x="0" y="240"/>
                  </a:lnTo>
                  <a:lnTo>
                    <a:pt x="2184" y="240"/>
                  </a:lnTo>
                  <a:lnTo>
                    <a:pt x="2184"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47" name="Rectangle 11"/>
            <p:cNvSpPr>
              <a:spLocks noChangeArrowheads="1"/>
            </p:cNvSpPr>
            <p:nvPr/>
          </p:nvSpPr>
          <p:spPr bwMode="auto">
            <a:xfrm>
              <a:off x="2893" y="2384"/>
              <a:ext cx="206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18</a:t>
              </a:r>
            </a:p>
          </p:txBody>
        </p:sp>
      </p:grpSp>
      <p:grpSp>
        <p:nvGrpSpPr>
          <p:cNvPr id="4" name="Group 15"/>
          <p:cNvGrpSpPr>
            <a:grpSpLocks/>
          </p:cNvGrpSpPr>
          <p:nvPr/>
        </p:nvGrpSpPr>
        <p:grpSpPr bwMode="auto">
          <a:xfrm>
            <a:off x="3886200" y="3124200"/>
            <a:ext cx="2868613" cy="382588"/>
            <a:chOff x="2448" y="1968"/>
            <a:chExt cx="1807" cy="241"/>
          </a:xfrm>
        </p:grpSpPr>
        <p:sp>
          <p:nvSpPr>
            <p:cNvPr id="14349" name="Freeform 13"/>
            <p:cNvSpPr>
              <a:spLocks/>
            </p:cNvSpPr>
            <p:nvPr/>
          </p:nvSpPr>
          <p:spPr bwMode="auto">
            <a:xfrm>
              <a:off x="2448" y="1968"/>
              <a:ext cx="1807" cy="241"/>
            </a:xfrm>
            <a:custGeom>
              <a:avLst/>
              <a:gdLst/>
              <a:ahLst/>
              <a:cxnLst>
                <a:cxn ang="0">
                  <a:pos x="0" y="0"/>
                </a:cxn>
                <a:cxn ang="0">
                  <a:pos x="0" y="240"/>
                </a:cxn>
                <a:cxn ang="0">
                  <a:pos x="1806" y="240"/>
                </a:cxn>
                <a:cxn ang="0">
                  <a:pos x="1806" y="0"/>
                </a:cxn>
                <a:cxn ang="0">
                  <a:pos x="0" y="0"/>
                </a:cxn>
              </a:cxnLst>
              <a:rect l="0" t="0" r="r" b="b"/>
              <a:pathLst>
                <a:path w="1807" h="241">
                  <a:moveTo>
                    <a:pt x="0" y="0"/>
                  </a:moveTo>
                  <a:lnTo>
                    <a:pt x="0" y="240"/>
                  </a:lnTo>
                  <a:lnTo>
                    <a:pt x="1806" y="240"/>
                  </a:lnTo>
                  <a:lnTo>
                    <a:pt x="1806"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50" name="Rectangle 14"/>
            <p:cNvSpPr>
              <a:spLocks noChangeArrowheads="1"/>
            </p:cNvSpPr>
            <p:nvPr/>
          </p:nvSpPr>
          <p:spPr bwMode="auto">
            <a:xfrm>
              <a:off x="2509" y="2000"/>
              <a:ext cx="1684"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15</a:t>
              </a:r>
            </a:p>
          </p:txBody>
        </p:sp>
      </p:grpSp>
      <p:grpSp>
        <p:nvGrpSpPr>
          <p:cNvPr id="5" name="Group 18"/>
          <p:cNvGrpSpPr>
            <a:grpSpLocks/>
          </p:cNvGrpSpPr>
          <p:nvPr/>
        </p:nvGrpSpPr>
        <p:grpSpPr bwMode="auto">
          <a:xfrm>
            <a:off x="2490788" y="4343400"/>
            <a:ext cx="2735262" cy="382588"/>
            <a:chOff x="1569" y="2736"/>
            <a:chExt cx="1723" cy="241"/>
          </a:xfrm>
        </p:grpSpPr>
        <p:sp>
          <p:nvSpPr>
            <p:cNvPr id="14352" name="Freeform 16"/>
            <p:cNvSpPr>
              <a:spLocks/>
            </p:cNvSpPr>
            <p:nvPr/>
          </p:nvSpPr>
          <p:spPr bwMode="auto">
            <a:xfrm>
              <a:off x="1569" y="2736"/>
              <a:ext cx="1723" cy="241"/>
            </a:xfrm>
            <a:custGeom>
              <a:avLst/>
              <a:gdLst/>
              <a:ahLst/>
              <a:cxnLst>
                <a:cxn ang="0">
                  <a:pos x="0" y="0"/>
                </a:cxn>
                <a:cxn ang="0">
                  <a:pos x="0" y="240"/>
                </a:cxn>
                <a:cxn ang="0">
                  <a:pos x="1722" y="240"/>
                </a:cxn>
                <a:cxn ang="0">
                  <a:pos x="1722" y="0"/>
                </a:cxn>
                <a:cxn ang="0">
                  <a:pos x="0" y="0"/>
                </a:cxn>
              </a:cxnLst>
              <a:rect l="0" t="0" r="r" b="b"/>
              <a:pathLst>
                <a:path w="1723" h="241">
                  <a:moveTo>
                    <a:pt x="0" y="0"/>
                  </a:moveTo>
                  <a:lnTo>
                    <a:pt x="0" y="240"/>
                  </a:lnTo>
                  <a:lnTo>
                    <a:pt x="1722" y="240"/>
                  </a:lnTo>
                  <a:lnTo>
                    <a:pt x="1722"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53" name="Rectangle 17"/>
            <p:cNvSpPr>
              <a:spLocks noChangeArrowheads="1"/>
            </p:cNvSpPr>
            <p:nvPr/>
          </p:nvSpPr>
          <p:spPr bwMode="auto">
            <a:xfrm>
              <a:off x="1630" y="2768"/>
              <a:ext cx="1600"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14</a:t>
              </a:r>
            </a:p>
          </p:txBody>
        </p:sp>
      </p:grpSp>
      <p:grpSp>
        <p:nvGrpSpPr>
          <p:cNvPr id="6" name="Group 21"/>
          <p:cNvGrpSpPr>
            <a:grpSpLocks/>
          </p:cNvGrpSpPr>
          <p:nvPr/>
        </p:nvGrpSpPr>
        <p:grpSpPr bwMode="auto">
          <a:xfrm>
            <a:off x="2362200" y="3733800"/>
            <a:ext cx="2135188" cy="382588"/>
            <a:chOff x="1488" y="2352"/>
            <a:chExt cx="1345" cy="241"/>
          </a:xfrm>
        </p:grpSpPr>
        <p:sp>
          <p:nvSpPr>
            <p:cNvPr id="14355" name="Freeform 19"/>
            <p:cNvSpPr>
              <a:spLocks/>
            </p:cNvSpPr>
            <p:nvPr/>
          </p:nvSpPr>
          <p:spPr bwMode="auto">
            <a:xfrm>
              <a:off x="1488" y="2352"/>
              <a:ext cx="1345" cy="241"/>
            </a:xfrm>
            <a:custGeom>
              <a:avLst/>
              <a:gdLst/>
              <a:ahLst/>
              <a:cxnLst>
                <a:cxn ang="0">
                  <a:pos x="0" y="0"/>
                </a:cxn>
                <a:cxn ang="0">
                  <a:pos x="0" y="240"/>
                </a:cxn>
                <a:cxn ang="0">
                  <a:pos x="1344" y="240"/>
                </a:cxn>
                <a:cxn ang="0">
                  <a:pos x="1344" y="0"/>
                </a:cxn>
                <a:cxn ang="0">
                  <a:pos x="0" y="0"/>
                </a:cxn>
              </a:cxnLst>
              <a:rect l="0" t="0" r="r" b="b"/>
              <a:pathLst>
                <a:path w="1345" h="241">
                  <a:moveTo>
                    <a:pt x="0" y="0"/>
                  </a:moveTo>
                  <a:lnTo>
                    <a:pt x="0" y="240"/>
                  </a:lnTo>
                  <a:lnTo>
                    <a:pt x="1344" y="240"/>
                  </a:lnTo>
                  <a:lnTo>
                    <a:pt x="1344"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56" name="Rectangle 20"/>
            <p:cNvSpPr>
              <a:spLocks noChangeArrowheads="1"/>
            </p:cNvSpPr>
            <p:nvPr/>
          </p:nvSpPr>
          <p:spPr bwMode="auto">
            <a:xfrm>
              <a:off x="1549" y="2384"/>
              <a:ext cx="122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11</a:t>
              </a:r>
            </a:p>
          </p:txBody>
        </p:sp>
      </p:grpSp>
      <p:grpSp>
        <p:nvGrpSpPr>
          <p:cNvPr id="7" name="Group 24"/>
          <p:cNvGrpSpPr>
            <a:grpSpLocks/>
          </p:cNvGrpSpPr>
          <p:nvPr/>
        </p:nvGrpSpPr>
        <p:grpSpPr bwMode="auto">
          <a:xfrm>
            <a:off x="1981200" y="3124200"/>
            <a:ext cx="1935163" cy="382588"/>
            <a:chOff x="1234" y="1968"/>
            <a:chExt cx="1219" cy="241"/>
          </a:xfrm>
        </p:grpSpPr>
        <p:sp>
          <p:nvSpPr>
            <p:cNvPr id="14358" name="Freeform 22"/>
            <p:cNvSpPr>
              <a:spLocks/>
            </p:cNvSpPr>
            <p:nvPr/>
          </p:nvSpPr>
          <p:spPr bwMode="auto">
            <a:xfrm>
              <a:off x="1234" y="1968"/>
              <a:ext cx="1219" cy="241"/>
            </a:xfrm>
            <a:custGeom>
              <a:avLst/>
              <a:gdLst/>
              <a:ahLst/>
              <a:cxnLst>
                <a:cxn ang="0">
                  <a:pos x="0" y="0"/>
                </a:cxn>
                <a:cxn ang="0">
                  <a:pos x="0" y="240"/>
                </a:cxn>
                <a:cxn ang="0">
                  <a:pos x="1218" y="240"/>
                </a:cxn>
                <a:cxn ang="0">
                  <a:pos x="1218" y="0"/>
                </a:cxn>
                <a:cxn ang="0">
                  <a:pos x="0" y="0"/>
                </a:cxn>
              </a:cxnLst>
              <a:rect l="0" t="0" r="r" b="b"/>
              <a:pathLst>
                <a:path w="1219" h="241">
                  <a:moveTo>
                    <a:pt x="0" y="0"/>
                  </a:moveTo>
                  <a:lnTo>
                    <a:pt x="0" y="240"/>
                  </a:lnTo>
                  <a:lnTo>
                    <a:pt x="1218" y="240"/>
                  </a:lnTo>
                  <a:lnTo>
                    <a:pt x="1218"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59" name="Rectangle 23"/>
            <p:cNvSpPr>
              <a:spLocks noChangeArrowheads="1"/>
            </p:cNvSpPr>
            <p:nvPr/>
          </p:nvSpPr>
          <p:spPr bwMode="auto">
            <a:xfrm>
              <a:off x="1295" y="2000"/>
              <a:ext cx="1096"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10</a:t>
              </a:r>
            </a:p>
          </p:txBody>
        </p:sp>
      </p:grpSp>
      <p:grpSp>
        <p:nvGrpSpPr>
          <p:cNvPr id="8" name="Group 27"/>
          <p:cNvGrpSpPr>
            <a:grpSpLocks/>
          </p:cNvGrpSpPr>
          <p:nvPr/>
        </p:nvGrpSpPr>
        <p:grpSpPr bwMode="auto">
          <a:xfrm>
            <a:off x="1295400" y="4343400"/>
            <a:ext cx="1201738" cy="382588"/>
            <a:chOff x="816" y="2736"/>
            <a:chExt cx="757" cy="241"/>
          </a:xfrm>
        </p:grpSpPr>
        <p:sp>
          <p:nvSpPr>
            <p:cNvPr id="14361" name="Freeform 25"/>
            <p:cNvSpPr>
              <a:spLocks/>
            </p:cNvSpPr>
            <p:nvPr/>
          </p:nvSpPr>
          <p:spPr bwMode="auto">
            <a:xfrm>
              <a:off x="816" y="2736"/>
              <a:ext cx="757" cy="241"/>
            </a:xfrm>
            <a:custGeom>
              <a:avLst/>
              <a:gdLst/>
              <a:ahLst/>
              <a:cxnLst>
                <a:cxn ang="0">
                  <a:pos x="0" y="0"/>
                </a:cxn>
                <a:cxn ang="0">
                  <a:pos x="0" y="240"/>
                </a:cxn>
                <a:cxn ang="0">
                  <a:pos x="756" y="240"/>
                </a:cxn>
                <a:cxn ang="0">
                  <a:pos x="756" y="0"/>
                </a:cxn>
                <a:cxn ang="0">
                  <a:pos x="0" y="0"/>
                </a:cxn>
              </a:cxnLst>
              <a:rect l="0" t="0" r="r" b="b"/>
              <a:pathLst>
                <a:path w="757" h="241">
                  <a:moveTo>
                    <a:pt x="0" y="0"/>
                  </a:moveTo>
                  <a:lnTo>
                    <a:pt x="0" y="240"/>
                  </a:lnTo>
                  <a:lnTo>
                    <a:pt x="756" y="240"/>
                  </a:lnTo>
                  <a:lnTo>
                    <a:pt x="756"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62" name="Rectangle 26"/>
            <p:cNvSpPr>
              <a:spLocks noChangeArrowheads="1"/>
            </p:cNvSpPr>
            <p:nvPr/>
          </p:nvSpPr>
          <p:spPr bwMode="auto">
            <a:xfrm>
              <a:off x="877" y="2768"/>
              <a:ext cx="634"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6</a:t>
              </a:r>
            </a:p>
          </p:txBody>
        </p:sp>
      </p:grpSp>
      <p:grpSp>
        <p:nvGrpSpPr>
          <p:cNvPr id="9" name="Group 30"/>
          <p:cNvGrpSpPr>
            <a:grpSpLocks/>
          </p:cNvGrpSpPr>
          <p:nvPr/>
        </p:nvGrpSpPr>
        <p:grpSpPr bwMode="auto">
          <a:xfrm>
            <a:off x="1295400" y="3733800"/>
            <a:ext cx="1068388" cy="382588"/>
            <a:chOff x="816" y="2352"/>
            <a:chExt cx="673" cy="241"/>
          </a:xfrm>
        </p:grpSpPr>
        <p:sp>
          <p:nvSpPr>
            <p:cNvPr id="14364" name="Freeform 28"/>
            <p:cNvSpPr>
              <a:spLocks/>
            </p:cNvSpPr>
            <p:nvPr/>
          </p:nvSpPr>
          <p:spPr bwMode="auto">
            <a:xfrm>
              <a:off x="816" y="2352"/>
              <a:ext cx="673" cy="241"/>
            </a:xfrm>
            <a:custGeom>
              <a:avLst/>
              <a:gdLst/>
              <a:ahLst/>
              <a:cxnLst>
                <a:cxn ang="0">
                  <a:pos x="0" y="0"/>
                </a:cxn>
                <a:cxn ang="0">
                  <a:pos x="0" y="240"/>
                </a:cxn>
                <a:cxn ang="0">
                  <a:pos x="672" y="240"/>
                </a:cxn>
                <a:cxn ang="0">
                  <a:pos x="672" y="0"/>
                </a:cxn>
                <a:cxn ang="0">
                  <a:pos x="0" y="0"/>
                </a:cxn>
              </a:cxnLst>
              <a:rect l="0" t="0" r="r" b="b"/>
              <a:pathLst>
                <a:path w="673" h="241">
                  <a:moveTo>
                    <a:pt x="0" y="0"/>
                  </a:moveTo>
                  <a:lnTo>
                    <a:pt x="0" y="240"/>
                  </a:lnTo>
                  <a:lnTo>
                    <a:pt x="672" y="240"/>
                  </a:lnTo>
                  <a:lnTo>
                    <a:pt x="672"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65" name="Rectangle 29"/>
            <p:cNvSpPr>
              <a:spLocks noChangeArrowheads="1"/>
            </p:cNvSpPr>
            <p:nvPr/>
          </p:nvSpPr>
          <p:spPr bwMode="auto">
            <a:xfrm>
              <a:off x="877" y="2384"/>
              <a:ext cx="550"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5</a:t>
              </a:r>
            </a:p>
          </p:txBody>
        </p:sp>
      </p:grpSp>
      <p:grpSp>
        <p:nvGrpSpPr>
          <p:cNvPr id="10" name="Group 33"/>
          <p:cNvGrpSpPr>
            <a:grpSpLocks/>
          </p:cNvGrpSpPr>
          <p:nvPr/>
        </p:nvGrpSpPr>
        <p:grpSpPr bwMode="auto">
          <a:xfrm>
            <a:off x="1317625" y="3124200"/>
            <a:ext cx="668338" cy="382588"/>
            <a:chOff x="816" y="1968"/>
            <a:chExt cx="421" cy="241"/>
          </a:xfrm>
        </p:grpSpPr>
        <p:sp>
          <p:nvSpPr>
            <p:cNvPr id="14367" name="Freeform 31"/>
            <p:cNvSpPr>
              <a:spLocks/>
            </p:cNvSpPr>
            <p:nvPr/>
          </p:nvSpPr>
          <p:spPr bwMode="auto">
            <a:xfrm>
              <a:off x="816" y="1968"/>
              <a:ext cx="421" cy="241"/>
            </a:xfrm>
            <a:custGeom>
              <a:avLst/>
              <a:gdLst/>
              <a:ahLst/>
              <a:cxnLst>
                <a:cxn ang="0">
                  <a:pos x="0" y="0"/>
                </a:cxn>
                <a:cxn ang="0">
                  <a:pos x="0" y="240"/>
                </a:cxn>
                <a:cxn ang="0">
                  <a:pos x="420" y="240"/>
                </a:cxn>
                <a:cxn ang="0">
                  <a:pos x="420" y="0"/>
                </a:cxn>
                <a:cxn ang="0">
                  <a:pos x="0" y="0"/>
                </a:cxn>
              </a:cxnLst>
              <a:rect l="0" t="0" r="r" b="b"/>
              <a:pathLst>
                <a:path w="421" h="241">
                  <a:moveTo>
                    <a:pt x="0" y="0"/>
                  </a:moveTo>
                  <a:lnTo>
                    <a:pt x="0" y="240"/>
                  </a:lnTo>
                  <a:lnTo>
                    <a:pt x="420" y="240"/>
                  </a:lnTo>
                  <a:lnTo>
                    <a:pt x="420"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68" name="Rectangle 32"/>
            <p:cNvSpPr>
              <a:spLocks noChangeArrowheads="1"/>
            </p:cNvSpPr>
            <p:nvPr/>
          </p:nvSpPr>
          <p:spPr bwMode="auto">
            <a:xfrm>
              <a:off x="877" y="2000"/>
              <a:ext cx="298"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3</a:t>
              </a:r>
            </a:p>
          </p:txBody>
        </p:sp>
      </p:grpSp>
      <p:sp>
        <p:nvSpPr>
          <p:cNvPr id="14370" name="Rectangle 34"/>
          <p:cNvSpPr>
            <a:spLocks noChangeArrowheads="1"/>
          </p:cNvSpPr>
          <p:nvPr/>
        </p:nvSpPr>
        <p:spPr bwMode="auto">
          <a:xfrm>
            <a:off x="785813" y="3049588"/>
            <a:ext cx="606425" cy="1726050"/>
          </a:xfrm>
          <a:prstGeom prst="rect">
            <a:avLst/>
          </a:prstGeom>
          <a:noFill/>
          <a:ln w="12700">
            <a:noFill/>
            <a:miter lim="800000"/>
            <a:headEnd/>
            <a:tailEnd/>
          </a:ln>
          <a:effectLst/>
        </p:spPr>
        <p:txBody>
          <a:bodyPr lIns="90488" tIns="44450" rIns="90488" bIns="44450">
            <a:spAutoFit/>
          </a:bodyPr>
          <a:lstStyle/>
          <a:p>
            <a:pPr>
              <a:lnSpc>
                <a:spcPct val="150000"/>
              </a:lnSpc>
              <a:spcBef>
                <a:spcPct val="50000"/>
              </a:spcBef>
            </a:pPr>
            <a:r>
              <a:rPr lang="en-US" altLang="zh-CN" dirty="0">
                <a:solidFill>
                  <a:srgbClr val="0000CC"/>
                </a:solidFill>
                <a:latin typeface="Trebuchet MS" pitchFamily="34" charset="0"/>
                <a:ea typeface="宋体" charset="-122"/>
              </a:rPr>
              <a:t>P1</a:t>
            </a:r>
          </a:p>
          <a:p>
            <a:pPr>
              <a:lnSpc>
                <a:spcPct val="150000"/>
              </a:lnSpc>
              <a:spcBef>
                <a:spcPct val="50000"/>
              </a:spcBef>
            </a:pPr>
            <a:r>
              <a:rPr lang="en-US" altLang="zh-CN" dirty="0">
                <a:solidFill>
                  <a:srgbClr val="0000CC"/>
                </a:solidFill>
                <a:latin typeface="Trebuchet MS" pitchFamily="34" charset="0"/>
                <a:ea typeface="宋体" charset="-122"/>
              </a:rPr>
              <a:t>P2</a:t>
            </a:r>
          </a:p>
          <a:p>
            <a:pPr>
              <a:lnSpc>
                <a:spcPct val="150000"/>
              </a:lnSpc>
              <a:spcBef>
                <a:spcPct val="50000"/>
              </a:spcBef>
            </a:pPr>
            <a:r>
              <a:rPr lang="en-US" altLang="zh-CN" dirty="0">
                <a:solidFill>
                  <a:srgbClr val="0000CC"/>
                </a:solidFill>
                <a:latin typeface="Trebuchet MS" pitchFamily="34" charset="0"/>
                <a:ea typeface="宋体" charset="-122"/>
              </a:rPr>
              <a:t>P3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xEl>
                                              <p:pRg st="1" end="1"/>
                                            </p:txEl>
                                          </p:spTgt>
                                        </p:tgtEl>
                                        <p:attrNameLst>
                                          <p:attrName>style.visibility</p:attrName>
                                        </p:attrNameLst>
                                      </p:cBhvr>
                                      <p:to>
                                        <p:strVal val="visible"/>
                                      </p:to>
                                    </p:set>
                                    <p:animEffect transition="in" filter="wipe(left)">
                                      <p:cBhvr>
                                        <p:cTn id="12" dur="500"/>
                                        <p:tgtEl>
                                          <p:spTgt spid="143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370"/>
                                        </p:tgtEl>
                                        <p:attrNameLst>
                                          <p:attrName>style.visibility</p:attrName>
                                        </p:attrNameLst>
                                      </p:cBhvr>
                                      <p:to>
                                        <p:strVal val="visible"/>
                                      </p:to>
                                    </p:set>
                                    <p:animEffect transition="in" filter="wipe(up)">
                                      <p:cBhvr>
                                        <p:cTn id="17" dur="500"/>
                                        <p:tgtEl>
                                          <p:spTgt spid="143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left)">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342">
                                            <p:txEl>
                                              <p:pRg st="0" end="0"/>
                                            </p:txEl>
                                          </p:spTgt>
                                        </p:tgtEl>
                                        <p:attrNameLst>
                                          <p:attrName>style.visibility</p:attrName>
                                        </p:attrNameLst>
                                      </p:cBhvr>
                                      <p:to>
                                        <p:strVal val="visible"/>
                                      </p:to>
                                    </p:set>
                                    <p:animEffect transition="in" filter="wipe(left)">
                                      <p:cBhvr>
                                        <p:cTn id="67" dur="500"/>
                                        <p:tgtEl>
                                          <p:spTgt spid="1434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342">
                                            <p:txEl>
                                              <p:pRg st="1" end="1"/>
                                            </p:txEl>
                                          </p:spTgt>
                                        </p:tgtEl>
                                        <p:attrNameLst>
                                          <p:attrName>style.visibility</p:attrName>
                                        </p:attrNameLst>
                                      </p:cBhvr>
                                      <p:to>
                                        <p:strVal val="visible"/>
                                      </p:to>
                                    </p:set>
                                    <p:animEffect transition="in" filter="wipe(left)">
                                      <p:cBhvr>
                                        <p:cTn id="72" dur="500"/>
                                        <p:tgtEl>
                                          <p:spTgt spid="14342">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342">
                                            <p:txEl>
                                              <p:pRg st="2" end="2"/>
                                            </p:txEl>
                                          </p:spTgt>
                                        </p:tgtEl>
                                        <p:attrNameLst>
                                          <p:attrName>style.visibility</p:attrName>
                                        </p:attrNameLst>
                                      </p:cBhvr>
                                      <p:to>
                                        <p:strVal val="visible"/>
                                      </p:to>
                                    </p:set>
                                    <p:animEffect transition="in" filter="wipe(left)">
                                      <p:cBhvr>
                                        <p:cTn id="77" dur="500"/>
                                        <p:tgtEl>
                                          <p:spTgt spid="143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bldLvl="5" autoUpdateAnimBg="0"/>
      <p:bldP spid="14342" grpId="0" build="p" bldLvl="4" autoUpdateAnimBg="0"/>
      <p:bldP spid="1437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灯片编号占位符 4"/>
          <p:cNvSpPr>
            <a:spLocks noGrp="1"/>
          </p:cNvSpPr>
          <p:nvPr>
            <p:ph type="sldNum" sz="quarter" idx="10"/>
          </p:nvPr>
        </p:nvSpPr>
        <p:spPr/>
        <p:txBody>
          <a:bodyPr/>
          <a:lstStyle/>
          <a:p>
            <a:fld id="{9CF9D3F4-3115-4669-AB09-DAE79673CEC2}" type="slidenum">
              <a:rPr lang="en-US" altLang="zh-CN"/>
              <a:pPr/>
              <a:t>17</a:t>
            </a:fld>
            <a:endParaRPr lang="en-US" altLang="zh-CN"/>
          </a:p>
        </p:txBody>
      </p:sp>
      <p:sp>
        <p:nvSpPr>
          <p:cNvPr id="16388" name="Rectangle 4"/>
          <p:cNvSpPr>
            <a:spLocks noGrp="1" noChangeArrowheads="1"/>
          </p:cNvSpPr>
          <p:nvPr>
            <p:ph type="title"/>
          </p:nvPr>
        </p:nvSpPr>
        <p:spPr>
          <a:xfrm>
            <a:off x="1219200" y="304800"/>
            <a:ext cx="7793038" cy="762000"/>
          </a:xfrm>
          <a:noFill/>
          <a:ln/>
        </p:spPr>
        <p:txBody>
          <a:bodyPr lIns="90488" tIns="44450" rIns="90488" bIns="44450" anchor="ctr"/>
          <a:lstStyle/>
          <a:p>
            <a:r>
              <a:rPr lang="zh-CN" altLang="en-US" sz="3500" b="1" dirty="0">
                <a:solidFill>
                  <a:srgbClr val="0000CC"/>
                </a:solidFill>
              </a:rPr>
              <a:t>最优解</a:t>
            </a:r>
            <a:endParaRPr lang="en-US" altLang="zh-CN" sz="3500" b="1" dirty="0">
              <a:solidFill>
                <a:srgbClr val="0000CC"/>
              </a:solidFill>
            </a:endParaRPr>
          </a:p>
        </p:txBody>
      </p:sp>
      <p:sp>
        <p:nvSpPr>
          <p:cNvPr id="16389" name="Rectangle 5"/>
          <p:cNvSpPr>
            <a:spLocks noGrp="1" noChangeArrowheads="1"/>
          </p:cNvSpPr>
          <p:nvPr>
            <p:ph type="body" sz="half" idx="2"/>
          </p:nvPr>
        </p:nvSpPr>
        <p:spPr>
          <a:xfrm>
            <a:off x="457200" y="4191000"/>
            <a:ext cx="8574088" cy="2116138"/>
          </a:xfrm>
          <a:noFill/>
          <a:ln/>
        </p:spPr>
        <p:txBody>
          <a:bodyPr lIns="90488" tIns="44450" rIns="90488" bIns="44450"/>
          <a:lstStyle/>
          <a:p>
            <a:r>
              <a:rPr lang="zh-CN" altLang="en-US" sz="2400" dirty="0">
                <a:ea typeface="宋体" charset="-122"/>
              </a:rPr>
              <a:t>这个解为什么是最优的？</a:t>
            </a:r>
            <a:endParaRPr lang="en-US" altLang="zh-CN" sz="2400" dirty="0">
              <a:ea typeface="宋体" charset="-122"/>
            </a:endParaRPr>
          </a:p>
          <a:p>
            <a:r>
              <a:rPr lang="zh-CN" altLang="en-US" sz="2400" dirty="0">
                <a:ea typeface="宋体" charset="-122"/>
              </a:rPr>
              <a:t>如何得到最优解</a:t>
            </a:r>
            <a:r>
              <a:rPr lang="en-US" altLang="zh-CN" sz="2400" dirty="0">
                <a:ea typeface="宋体" charset="-122"/>
              </a:rPr>
              <a:t>?</a:t>
            </a:r>
          </a:p>
          <a:p>
            <a:pPr lvl="1"/>
            <a:r>
              <a:rPr lang="en-US" altLang="zh-CN" sz="2000" dirty="0">
                <a:ea typeface="宋体" charset="-122"/>
              </a:rPr>
              <a:t>One way: Try all possible assignments of jobs to processors</a:t>
            </a:r>
          </a:p>
          <a:p>
            <a:pPr lvl="1"/>
            <a:r>
              <a:rPr lang="en-US" altLang="zh-CN" sz="2000" dirty="0">
                <a:ea typeface="宋体" charset="-122"/>
              </a:rPr>
              <a:t>Unfortunately, this approach can take exponential time</a:t>
            </a:r>
          </a:p>
        </p:txBody>
      </p:sp>
      <p:sp>
        <p:nvSpPr>
          <p:cNvPr id="16390" name="Rectangle 6"/>
          <p:cNvSpPr>
            <a:spLocks noGrp="1" noChangeArrowheads="1"/>
          </p:cNvSpPr>
          <p:nvPr>
            <p:ph type="body" sz="half" idx="1"/>
          </p:nvPr>
        </p:nvSpPr>
        <p:spPr>
          <a:xfrm>
            <a:off x="381000" y="1371600"/>
            <a:ext cx="8574088" cy="528638"/>
          </a:xfrm>
          <a:noFill/>
          <a:ln/>
        </p:spPr>
        <p:txBody>
          <a:bodyPr lIns="90488" tIns="44450" rIns="90488" bIns="44450"/>
          <a:lstStyle/>
          <a:p>
            <a:r>
              <a:rPr lang="zh-CN" altLang="en-US" sz="2400" dirty="0">
                <a:ea typeface="宋体" charset="-122"/>
              </a:rPr>
              <a:t>最优解</a:t>
            </a:r>
            <a:r>
              <a:rPr lang="en-US" altLang="zh-CN" sz="2400" dirty="0">
                <a:ea typeface="宋体" charset="-122"/>
              </a:rPr>
              <a:t>:</a:t>
            </a:r>
          </a:p>
        </p:txBody>
      </p:sp>
      <p:grpSp>
        <p:nvGrpSpPr>
          <p:cNvPr id="2" name="Group 35"/>
          <p:cNvGrpSpPr>
            <a:grpSpLocks/>
          </p:cNvGrpSpPr>
          <p:nvPr/>
        </p:nvGrpSpPr>
        <p:grpSpPr bwMode="auto">
          <a:xfrm>
            <a:off x="763588" y="2135188"/>
            <a:ext cx="7132637" cy="1752600"/>
            <a:chOff x="481" y="1345"/>
            <a:chExt cx="4493" cy="1104"/>
          </a:xfrm>
        </p:grpSpPr>
        <p:grpSp>
          <p:nvGrpSpPr>
            <p:cNvPr id="3" name="Group 9"/>
            <p:cNvGrpSpPr>
              <a:grpSpLocks/>
            </p:cNvGrpSpPr>
            <p:nvPr/>
          </p:nvGrpSpPr>
          <p:grpSpPr bwMode="auto">
            <a:xfrm>
              <a:off x="768" y="1392"/>
              <a:ext cx="2449" cy="241"/>
              <a:chOff x="768" y="1392"/>
              <a:chExt cx="2449" cy="241"/>
            </a:xfrm>
          </p:grpSpPr>
          <p:sp>
            <p:nvSpPr>
              <p:cNvPr id="16391" name="Freeform 7"/>
              <p:cNvSpPr>
                <a:spLocks/>
              </p:cNvSpPr>
              <p:nvPr/>
            </p:nvSpPr>
            <p:spPr bwMode="auto">
              <a:xfrm>
                <a:off x="768" y="1392"/>
                <a:ext cx="2449" cy="241"/>
              </a:xfrm>
              <a:custGeom>
                <a:avLst/>
                <a:gdLst/>
                <a:ahLst/>
                <a:cxnLst>
                  <a:cxn ang="0">
                    <a:pos x="0" y="0"/>
                  </a:cxn>
                  <a:cxn ang="0">
                    <a:pos x="0" y="240"/>
                  </a:cxn>
                  <a:cxn ang="0">
                    <a:pos x="2448" y="240"/>
                  </a:cxn>
                  <a:cxn ang="0">
                    <a:pos x="2448" y="0"/>
                  </a:cxn>
                  <a:cxn ang="0">
                    <a:pos x="0" y="0"/>
                  </a:cxn>
                </a:cxnLst>
                <a:rect l="0" t="0" r="r" b="b"/>
                <a:pathLst>
                  <a:path w="2449" h="241">
                    <a:moveTo>
                      <a:pt x="0" y="0"/>
                    </a:moveTo>
                    <a:lnTo>
                      <a:pt x="0" y="240"/>
                    </a:lnTo>
                    <a:lnTo>
                      <a:pt x="2448" y="240"/>
                    </a:lnTo>
                    <a:lnTo>
                      <a:pt x="2448"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6392" name="Rectangle 8"/>
              <p:cNvSpPr>
                <a:spLocks noChangeArrowheads="1"/>
              </p:cNvSpPr>
              <p:nvPr/>
            </p:nvSpPr>
            <p:spPr bwMode="auto">
              <a:xfrm>
                <a:off x="829" y="1424"/>
                <a:ext cx="2326" cy="176"/>
              </a:xfrm>
              <a:prstGeom prst="rect">
                <a:avLst/>
              </a:prstGeom>
              <a:noFill/>
              <a:ln w="12700">
                <a:noFill/>
                <a:miter lim="800000"/>
                <a:headEnd/>
                <a:tailEnd/>
              </a:ln>
              <a:effectLst/>
            </p:spPr>
            <p:txBody>
              <a:bodyPr wrap="none" lIns="90488" tIns="44450" rIns="90488" bIns="44450" anchor="ctr"/>
              <a:lstStyle/>
              <a:p>
                <a:pPr algn="ctr"/>
                <a:r>
                  <a:rPr lang="en-US" altLang="zh-CN" dirty="0">
                    <a:solidFill>
                      <a:srgbClr val="0000CC"/>
                    </a:solidFill>
                    <a:latin typeface="Trebuchet MS" pitchFamily="34" charset="0"/>
                    <a:ea typeface="宋体" charset="-122"/>
                  </a:rPr>
                  <a:t>20</a:t>
                </a:r>
              </a:p>
            </p:txBody>
          </p:sp>
        </p:grpSp>
        <p:grpSp>
          <p:nvGrpSpPr>
            <p:cNvPr id="4" name="Group 12"/>
            <p:cNvGrpSpPr>
              <a:grpSpLocks/>
            </p:cNvGrpSpPr>
            <p:nvPr/>
          </p:nvGrpSpPr>
          <p:grpSpPr bwMode="auto">
            <a:xfrm>
              <a:off x="768" y="1790"/>
              <a:ext cx="2185" cy="241"/>
              <a:chOff x="768" y="1790"/>
              <a:chExt cx="2185" cy="241"/>
            </a:xfrm>
          </p:grpSpPr>
          <p:sp>
            <p:nvSpPr>
              <p:cNvPr id="16394" name="Freeform 10"/>
              <p:cNvSpPr>
                <a:spLocks/>
              </p:cNvSpPr>
              <p:nvPr/>
            </p:nvSpPr>
            <p:spPr bwMode="auto">
              <a:xfrm>
                <a:off x="768" y="1790"/>
                <a:ext cx="2185" cy="241"/>
              </a:xfrm>
              <a:custGeom>
                <a:avLst/>
                <a:gdLst/>
                <a:ahLst/>
                <a:cxnLst>
                  <a:cxn ang="0">
                    <a:pos x="0" y="0"/>
                  </a:cxn>
                  <a:cxn ang="0">
                    <a:pos x="0" y="240"/>
                  </a:cxn>
                  <a:cxn ang="0">
                    <a:pos x="2184" y="240"/>
                  </a:cxn>
                  <a:cxn ang="0">
                    <a:pos x="2184" y="0"/>
                  </a:cxn>
                  <a:cxn ang="0">
                    <a:pos x="0" y="0"/>
                  </a:cxn>
                </a:cxnLst>
                <a:rect l="0" t="0" r="r" b="b"/>
                <a:pathLst>
                  <a:path w="2185" h="241">
                    <a:moveTo>
                      <a:pt x="0" y="0"/>
                    </a:moveTo>
                    <a:lnTo>
                      <a:pt x="0" y="240"/>
                    </a:lnTo>
                    <a:lnTo>
                      <a:pt x="2184" y="240"/>
                    </a:lnTo>
                    <a:lnTo>
                      <a:pt x="2184"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6395" name="Rectangle 11"/>
              <p:cNvSpPr>
                <a:spLocks noChangeArrowheads="1"/>
              </p:cNvSpPr>
              <p:nvPr/>
            </p:nvSpPr>
            <p:spPr bwMode="auto">
              <a:xfrm>
                <a:off x="829" y="1822"/>
                <a:ext cx="206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18</a:t>
                </a:r>
              </a:p>
            </p:txBody>
          </p:sp>
        </p:grpSp>
        <p:grpSp>
          <p:nvGrpSpPr>
            <p:cNvPr id="5" name="Group 15"/>
            <p:cNvGrpSpPr>
              <a:grpSpLocks/>
            </p:cNvGrpSpPr>
            <p:nvPr/>
          </p:nvGrpSpPr>
          <p:grpSpPr bwMode="auto">
            <a:xfrm>
              <a:off x="768" y="2208"/>
              <a:ext cx="1807" cy="241"/>
              <a:chOff x="768" y="2208"/>
              <a:chExt cx="1807" cy="241"/>
            </a:xfrm>
          </p:grpSpPr>
          <p:sp>
            <p:nvSpPr>
              <p:cNvPr id="16397" name="Freeform 13"/>
              <p:cNvSpPr>
                <a:spLocks/>
              </p:cNvSpPr>
              <p:nvPr/>
            </p:nvSpPr>
            <p:spPr bwMode="auto">
              <a:xfrm>
                <a:off x="768" y="2208"/>
                <a:ext cx="1807" cy="241"/>
              </a:xfrm>
              <a:custGeom>
                <a:avLst/>
                <a:gdLst/>
                <a:ahLst/>
                <a:cxnLst>
                  <a:cxn ang="0">
                    <a:pos x="0" y="0"/>
                  </a:cxn>
                  <a:cxn ang="0">
                    <a:pos x="0" y="240"/>
                  </a:cxn>
                  <a:cxn ang="0">
                    <a:pos x="1806" y="240"/>
                  </a:cxn>
                  <a:cxn ang="0">
                    <a:pos x="1806" y="0"/>
                  </a:cxn>
                  <a:cxn ang="0">
                    <a:pos x="0" y="0"/>
                  </a:cxn>
                </a:cxnLst>
                <a:rect l="0" t="0" r="r" b="b"/>
                <a:pathLst>
                  <a:path w="1807" h="241">
                    <a:moveTo>
                      <a:pt x="0" y="0"/>
                    </a:moveTo>
                    <a:lnTo>
                      <a:pt x="0" y="240"/>
                    </a:lnTo>
                    <a:lnTo>
                      <a:pt x="1806" y="240"/>
                    </a:lnTo>
                    <a:lnTo>
                      <a:pt x="1806"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6398" name="Rectangle 14"/>
              <p:cNvSpPr>
                <a:spLocks noChangeArrowheads="1"/>
              </p:cNvSpPr>
              <p:nvPr/>
            </p:nvSpPr>
            <p:spPr bwMode="auto">
              <a:xfrm>
                <a:off x="829" y="2240"/>
                <a:ext cx="1684"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15</a:t>
                </a:r>
              </a:p>
            </p:txBody>
          </p:sp>
        </p:grpSp>
        <p:grpSp>
          <p:nvGrpSpPr>
            <p:cNvPr id="6" name="Group 18"/>
            <p:cNvGrpSpPr>
              <a:grpSpLocks/>
            </p:cNvGrpSpPr>
            <p:nvPr/>
          </p:nvGrpSpPr>
          <p:grpSpPr bwMode="auto">
            <a:xfrm>
              <a:off x="3222" y="1392"/>
              <a:ext cx="1723" cy="241"/>
              <a:chOff x="3222" y="1392"/>
              <a:chExt cx="1723" cy="241"/>
            </a:xfrm>
          </p:grpSpPr>
          <p:sp>
            <p:nvSpPr>
              <p:cNvPr id="16400" name="Freeform 16"/>
              <p:cNvSpPr>
                <a:spLocks/>
              </p:cNvSpPr>
              <p:nvPr/>
            </p:nvSpPr>
            <p:spPr bwMode="auto">
              <a:xfrm>
                <a:off x="3222" y="1392"/>
                <a:ext cx="1723" cy="241"/>
              </a:xfrm>
              <a:custGeom>
                <a:avLst/>
                <a:gdLst/>
                <a:ahLst/>
                <a:cxnLst>
                  <a:cxn ang="0">
                    <a:pos x="0" y="0"/>
                  </a:cxn>
                  <a:cxn ang="0">
                    <a:pos x="0" y="240"/>
                  </a:cxn>
                  <a:cxn ang="0">
                    <a:pos x="1722" y="240"/>
                  </a:cxn>
                  <a:cxn ang="0">
                    <a:pos x="1722" y="0"/>
                  </a:cxn>
                  <a:cxn ang="0">
                    <a:pos x="0" y="0"/>
                  </a:cxn>
                </a:cxnLst>
                <a:rect l="0" t="0" r="r" b="b"/>
                <a:pathLst>
                  <a:path w="1723" h="241">
                    <a:moveTo>
                      <a:pt x="0" y="0"/>
                    </a:moveTo>
                    <a:lnTo>
                      <a:pt x="0" y="240"/>
                    </a:lnTo>
                    <a:lnTo>
                      <a:pt x="1722" y="240"/>
                    </a:lnTo>
                    <a:lnTo>
                      <a:pt x="1722"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p>
            </p:txBody>
          </p:sp>
          <p:sp>
            <p:nvSpPr>
              <p:cNvPr id="16401" name="Rectangle 17"/>
              <p:cNvSpPr>
                <a:spLocks noChangeArrowheads="1"/>
              </p:cNvSpPr>
              <p:nvPr/>
            </p:nvSpPr>
            <p:spPr bwMode="auto">
              <a:xfrm>
                <a:off x="3283" y="1424"/>
                <a:ext cx="1600"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14</a:t>
                </a:r>
              </a:p>
            </p:txBody>
          </p:sp>
        </p:grpSp>
        <p:grpSp>
          <p:nvGrpSpPr>
            <p:cNvPr id="7" name="Group 21"/>
            <p:cNvGrpSpPr>
              <a:grpSpLocks/>
            </p:cNvGrpSpPr>
            <p:nvPr/>
          </p:nvGrpSpPr>
          <p:grpSpPr bwMode="auto">
            <a:xfrm>
              <a:off x="2948" y="1790"/>
              <a:ext cx="1345" cy="241"/>
              <a:chOff x="2948" y="1790"/>
              <a:chExt cx="1345" cy="241"/>
            </a:xfrm>
          </p:grpSpPr>
          <p:sp>
            <p:nvSpPr>
              <p:cNvPr id="16403" name="Freeform 19"/>
              <p:cNvSpPr>
                <a:spLocks/>
              </p:cNvSpPr>
              <p:nvPr/>
            </p:nvSpPr>
            <p:spPr bwMode="auto">
              <a:xfrm>
                <a:off x="2948" y="1790"/>
                <a:ext cx="1345" cy="241"/>
              </a:xfrm>
              <a:custGeom>
                <a:avLst/>
                <a:gdLst/>
                <a:ahLst/>
                <a:cxnLst>
                  <a:cxn ang="0">
                    <a:pos x="0" y="0"/>
                  </a:cxn>
                  <a:cxn ang="0">
                    <a:pos x="0" y="240"/>
                  </a:cxn>
                  <a:cxn ang="0">
                    <a:pos x="1344" y="240"/>
                  </a:cxn>
                  <a:cxn ang="0">
                    <a:pos x="1344" y="0"/>
                  </a:cxn>
                  <a:cxn ang="0">
                    <a:pos x="0" y="0"/>
                  </a:cxn>
                </a:cxnLst>
                <a:rect l="0" t="0" r="r" b="b"/>
                <a:pathLst>
                  <a:path w="1345" h="241">
                    <a:moveTo>
                      <a:pt x="0" y="0"/>
                    </a:moveTo>
                    <a:lnTo>
                      <a:pt x="0" y="240"/>
                    </a:lnTo>
                    <a:lnTo>
                      <a:pt x="1344" y="240"/>
                    </a:lnTo>
                    <a:lnTo>
                      <a:pt x="1344"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6404" name="Rectangle 20"/>
              <p:cNvSpPr>
                <a:spLocks noChangeArrowheads="1"/>
              </p:cNvSpPr>
              <p:nvPr/>
            </p:nvSpPr>
            <p:spPr bwMode="auto">
              <a:xfrm>
                <a:off x="3009" y="1822"/>
                <a:ext cx="122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11</a:t>
                </a:r>
              </a:p>
            </p:txBody>
          </p:sp>
        </p:grpSp>
        <p:grpSp>
          <p:nvGrpSpPr>
            <p:cNvPr id="8" name="Group 24"/>
            <p:cNvGrpSpPr>
              <a:grpSpLocks/>
            </p:cNvGrpSpPr>
            <p:nvPr/>
          </p:nvGrpSpPr>
          <p:grpSpPr bwMode="auto">
            <a:xfrm>
              <a:off x="2574" y="2208"/>
              <a:ext cx="1219" cy="241"/>
              <a:chOff x="2574" y="2208"/>
              <a:chExt cx="1219" cy="241"/>
            </a:xfrm>
          </p:grpSpPr>
          <p:sp>
            <p:nvSpPr>
              <p:cNvPr id="16406" name="Freeform 22"/>
              <p:cNvSpPr>
                <a:spLocks/>
              </p:cNvSpPr>
              <p:nvPr/>
            </p:nvSpPr>
            <p:spPr bwMode="auto">
              <a:xfrm>
                <a:off x="2574" y="2208"/>
                <a:ext cx="1219" cy="241"/>
              </a:xfrm>
              <a:custGeom>
                <a:avLst/>
                <a:gdLst/>
                <a:ahLst/>
                <a:cxnLst>
                  <a:cxn ang="0">
                    <a:pos x="0" y="0"/>
                  </a:cxn>
                  <a:cxn ang="0">
                    <a:pos x="0" y="240"/>
                  </a:cxn>
                  <a:cxn ang="0">
                    <a:pos x="1218" y="240"/>
                  </a:cxn>
                  <a:cxn ang="0">
                    <a:pos x="1218" y="0"/>
                  </a:cxn>
                  <a:cxn ang="0">
                    <a:pos x="0" y="0"/>
                  </a:cxn>
                </a:cxnLst>
                <a:rect l="0" t="0" r="r" b="b"/>
                <a:pathLst>
                  <a:path w="1219" h="241">
                    <a:moveTo>
                      <a:pt x="0" y="0"/>
                    </a:moveTo>
                    <a:lnTo>
                      <a:pt x="0" y="240"/>
                    </a:lnTo>
                    <a:lnTo>
                      <a:pt x="1218" y="240"/>
                    </a:lnTo>
                    <a:lnTo>
                      <a:pt x="1218"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p>
            </p:txBody>
          </p:sp>
          <p:sp>
            <p:nvSpPr>
              <p:cNvPr id="16407" name="Rectangle 23"/>
              <p:cNvSpPr>
                <a:spLocks noChangeArrowheads="1"/>
              </p:cNvSpPr>
              <p:nvPr/>
            </p:nvSpPr>
            <p:spPr bwMode="auto">
              <a:xfrm>
                <a:off x="2635" y="2240"/>
                <a:ext cx="1096"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10</a:t>
                </a:r>
              </a:p>
            </p:txBody>
          </p:sp>
        </p:grpSp>
        <p:grpSp>
          <p:nvGrpSpPr>
            <p:cNvPr id="9" name="Group 27"/>
            <p:cNvGrpSpPr>
              <a:grpSpLocks/>
            </p:cNvGrpSpPr>
            <p:nvPr/>
          </p:nvGrpSpPr>
          <p:grpSpPr bwMode="auto">
            <a:xfrm>
              <a:off x="3792" y="2208"/>
              <a:ext cx="757" cy="241"/>
              <a:chOff x="3792" y="2208"/>
              <a:chExt cx="757" cy="241"/>
            </a:xfrm>
          </p:grpSpPr>
          <p:sp>
            <p:nvSpPr>
              <p:cNvPr id="16409" name="Freeform 25"/>
              <p:cNvSpPr>
                <a:spLocks/>
              </p:cNvSpPr>
              <p:nvPr/>
            </p:nvSpPr>
            <p:spPr bwMode="auto">
              <a:xfrm>
                <a:off x="3792" y="2208"/>
                <a:ext cx="757" cy="241"/>
              </a:xfrm>
              <a:custGeom>
                <a:avLst/>
                <a:gdLst/>
                <a:ahLst/>
                <a:cxnLst>
                  <a:cxn ang="0">
                    <a:pos x="0" y="0"/>
                  </a:cxn>
                  <a:cxn ang="0">
                    <a:pos x="0" y="240"/>
                  </a:cxn>
                  <a:cxn ang="0">
                    <a:pos x="756" y="240"/>
                  </a:cxn>
                  <a:cxn ang="0">
                    <a:pos x="756" y="0"/>
                  </a:cxn>
                  <a:cxn ang="0">
                    <a:pos x="0" y="0"/>
                  </a:cxn>
                </a:cxnLst>
                <a:rect l="0" t="0" r="r" b="b"/>
                <a:pathLst>
                  <a:path w="757" h="241">
                    <a:moveTo>
                      <a:pt x="0" y="0"/>
                    </a:moveTo>
                    <a:lnTo>
                      <a:pt x="0" y="240"/>
                    </a:lnTo>
                    <a:lnTo>
                      <a:pt x="756" y="240"/>
                    </a:lnTo>
                    <a:lnTo>
                      <a:pt x="756"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6410" name="Rectangle 26"/>
              <p:cNvSpPr>
                <a:spLocks noChangeArrowheads="1"/>
              </p:cNvSpPr>
              <p:nvPr/>
            </p:nvSpPr>
            <p:spPr bwMode="auto">
              <a:xfrm>
                <a:off x="3853" y="2240"/>
                <a:ext cx="634"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6</a:t>
                </a:r>
              </a:p>
            </p:txBody>
          </p:sp>
        </p:grpSp>
        <p:grpSp>
          <p:nvGrpSpPr>
            <p:cNvPr id="10" name="Group 30"/>
            <p:cNvGrpSpPr>
              <a:grpSpLocks/>
            </p:cNvGrpSpPr>
            <p:nvPr/>
          </p:nvGrpSpPr>
          <p:grpSpPr bwMode="auto">
            <a:xfrm>
              <a:off x="4292" y="1790"/>
              <a:ext cx="673" cy="241"/>
              <a:chOff x="4292" y="1790"/>
              <a:chExt cx="673" cy="241"/>
            </a:xfrm>
          </p:grpSpPr>
          <p:sp>
            <p:nvSpPr>
              <p:cNvPr id="16412" name="Freeform 28"/>
              <p:cNvSpPr>
                <a:spLocks/>
              </p:cNvSpPr>
              <p:nvPr/>
            </p:nvSpPr>
            <p:spPr bwMode="auto">
              <a:xfrm>
                <a:off x="4292" y="1790"/>
                <a:ext cx="673" cy="241"/>
              </a:xfrm>
              <a:custGeom>
                <a:avLst/>
                <a:gdLst/>
                <a:ahLst/>
                <a:cxnLst>
                  <a:cxn ang="0">
                    <a:pos x="0" y="0"/>
                  </a:cxn>
                  <a:cxn ang="0">
                    <a:pos x="0" y="240"/>
                  </a:cxn>
                  <a:cxn ang="0">
                    <a:pos x="672" y="240"/>
                  </a:cxn>
                  <a:cxn ang="0">
                    <a:pos x="672" y="0"/>
                  </a:cxn>
                  <a:cxn ang="0">
                    <a:pos x="0" y="0"/>
                  </a:cxn>
                </a:cxnLst>
                <a:rect l="0" t="0" r="r" b="b"/>
                <a:pathLst>
                  <a:path w="673" h="241">
                    <a:moveTo>
                      <a:pt x="0" y="0"/>
                    </a:moveTo>
                    <a:lnTo>
                      <a:pt x="0" y="240"/>
                    </a:lnTo>
                    <a:lnTo>
                      <a:pt x="672" y="240"/>
                    </a:lnTo>
                    <a:lnTo>
                      <a:pt x="672"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6413" name="Rectangle 29"/>
              <p:cNvSpPr>
                <a:spLocks noChangeArrowheads="1"/>
              </p:cNvSpPr>
              <p:nvPr/>
            </p:nvSpPr>
            <p:spPr bwMode="auto">
              <a:xfrm>
                <a:off x="4353" y="1822"/>
                <a:ext cx="550"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5</a:t>
                </a:r>
              </a:p>
            </p:txBody>
          </p:sp>
        </p:grpSp>
        <p:grpSp>
          <p:nvGrpSpPr>
            <p:cNvPr id="11" name="Group 33"/>
            <p:cNvGrpSpPr>
              <a:grpSpLocks/>
            </p:cNvGrpSpPr>
            <p:nvPr/>
          </p:nvGrpSpPr>
          <p:grpSpPr bwMode="auto">
            <a:xfrm>
              <a:off x="4553" y="2208"/>
              <a:ext cx="421" cy="241"/>
              <a:chOff x="4553" y="2208"/>
              <a:chExt cx="421" cy="241"/>
            </a:xfrm>
          </p:grpSpPr>
          <p:sp>
            <p:nvSpPr>
              <p:cNvPr id="16415" name="Freeform 31"/>
              <p:cNvSpPr>
                <a:spLocks/>
              </p:cNvSpPr>
              <p:nvPr/>
            </p:nvSpPr>
            <p:spPr bwMode="auto">
              <a:xfrm>
                <a:off x="4553" y="2208"/>
                <a:ext cx="421" cy="241"/>
              </a:xfrm>
              <a:custGeom>
                <a:avLst/>
                <a:gdLst/>
                <a:ahLst/>
                <a:cxnLst>
                  <a:cxn ang="0">
                    <a:pos x="0" y="0"/>
                  </a:cxn>
                  <a:cxn ang="0">
                    <a:pos x="0" y="240"/>
                  </a:cxn>
                  <a:cxn ang="0">
                    <a:pos x="420" y="240"/>
                  </a:cxn>
                  <a:cxn ang="0">
                    <a:pos x="420" y="0"/>
                  </a:cxn>
                  <a:cxn ang="0">
                    <a:pos x="0" y="0"/>
                  </a:cxn>
                </a:cxnLst>
                <a:rect l="0" t="0" r="r" b="b"/>
                <a:pathLst>
                  <a:path w="421" h="241">
                    <a:moveTo>
                      <a:pt x="0" y="0"/>
                    </a:moveTo>
                    <a:lnTo>
                      <a:pt x="0" y="240"/>
                    </a:lnTo>
                    <a:lnTo>
                      <a:pt x="420" y="240"/>
                    </a:lnTo>
                    <a:lnTo>
                      <a:pt x="420"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p>
            </p:txBody>
          </p:sp>
          <p:sp>
            <p:nvSpPr>
              <p:cNvPr id="16416" name="Rectangle 32"/>
              <p:cNvSpPr>
                <a:spLocks noChangeArrowheads="1"/>
              </p:cNvSpPr>
              <p:nvPr/>
            </p:nvSpPr>
            <p:spPr bwMode="auto">
              <a:xfrm>
                <a:off x="4614" y="2240"/>
                <a:ext cx="298"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3</a:t>
                </a:r>
              </a:p>
            </p:txBody>
          </p:sp>
        </p:grpSp>
        <p:sp>
          <p:nvSpPr>
            <p:cNvPr id="16418" name="Rectangle 34"/>
            <p:cNvSpPr>
              <a:spLocks noChangeArrowheads="1"/>
            </p:cNvSpPr>
            <p:nvPr/>
          </p:nvSpPr>
          <p:spPr bwMode="auto">
            <a:xfrm>
              <a:off x="481" y="1345"/>
              <a:ext cx="382" cy="1087"/>
            </a:xfrm>
            <a:prstGeom prst="rect">
              <a:avLst/>
            </a:prstGeom>
            <a:noFill/>
            <a:ln w="12700">
              <a:noFill/>
              <a:miter lim="800000"/>
              <a:headEnd/>
              <a:tailEnd/>
            </a:ln>
            <a:effectLst/>
          </p:spPr>
          <p:txBody>
            <a:bodyPr lIns="90488" tIns="44450" rIns="90488" bIns="44450">
              <a:spAutoFit/>
            </a:bodyPr>
            <a:lstStyle/>
            <a:p>
              <a:pPr>
                <a:lnSpc>
                  <a:spcPct val="150000"/>
                </a:lnSpc>
                <a:spcBef>
                  <a:spcPct val="50000"/>
                </a:spcBef>
              </a:pPr>
              <a:r>
                <a:rPr lang="en-US" altLang="zh-CN" dirty="0">
                  <a:solidFill>
                    <a:srgbClr val="0000CC"/>
                  </a:solidFill>
                  <a:latin typeface="Trebuchet MS" pitchFamily="34" charset="0"/>
                  <a:ea typeface="宋体" charset="-122"/>
                </a:rPr>
                <a:t>P1</a:t>
              </a:r>
            </a:p>
            <a:p>
              <a:pPr>
                <a:lnSpc>
                  <a:spcPct val="150000"/>
                </a:lnSpc>
                <a:spcBef>
                  <a:spcPct val="50000"/>
                </a:spcBef>
              </a:pPr>
              <a:r>
                <a:rPr lang="en-US" altLang="zh-CN" dirty="0">
                  <a:solidFill>
                    <a:srgbClr val="0000CC"/>
                  </a:solidFill>
                  <a:latin typeface="Trebuchet MS" pitchFamily="34" charset="0"/>
                  <a:ea typeface="宋体" charset="-122"/>
                </a:rPr>
                <a:t>P2</a:t>
              </a:r>
            </a:p>
            <a:p>
              <a:pPr>
                <a:lnSpc>
                  <a:spcPct val="150000"/>
                </a:lnSpc>
                <a:spcBef>
                  <a:spcPct val="50000"/>
                </a:spcBef>
              </a:pPr>
              <a:r>
                <a:rPr lang="en-US" altLang="zh-CN" dirty="0">
                  <a:solidFill>
                    <a:srgbClr val="0000CC"/>
                  </a:solidFill>
                  <a:latin typeface="Trebuchet MS" pitchFamily="34" charset="0"/>
                  <a:ea typeface="宋体" charset="-122"/>
                </a:rPr>
                <a:t>P3</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animEffect transition="in" filter="wipe(left)">
                                      <p:cBhvr>
                                        <p:cTn id="7" dur="500"/>
                                        <p:tgtEl>
                                          <p:spTgt spid="163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9">
                                            <p:txEl>
                                              <p:pRg st="0" end="0"/>
                                            </p:txEl>
                                          </p:spTgt>
                                        </p:tgtEl>
                                        <p:attrNameLst>
                                          <p:attrName>style.visibility</p:attrName>
                                        </p:attrNameLst>
                                      </p:cBhvr>
                                      <p:to>
                                        <p:strVal val="visible"/>
                                      </p:to>
                                    </p:set>
                                    <p:animEffect transition="in" filter="wipe(left)">
                                      <p:cBhvr>
                                        <p:cTn id="17" dur="500"/>
                                        <p:tgtEl>
                                          <p:spTgt spid="1638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9">
                                            <p:txEl>
                                              <p:pRg st="1" end="1"/>
                                            </p:txEl>
                                          </p:spTgt>
                                        </p:tgtEl>
                                        <p:attrNameLst>
                                          <p:attrName>style.visibility</p:attrName>
                                        </p:attrNameLst>
                                      </p:cBhvr>
                                      <p:to>
                                        <p:strVal val="visible"/>
                                      </p:to>
                                    </p:set>
                                    <p:animEffect transition="in" filter="wipe(left)">
                                      <p:cBhvr>
                                        <p:cTn id="22" dur="500"/>
                                        <p:tgtEl>
                                          <p:spTgt spid="1638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9">
                                            <p:txEl>
                                              <p:pRg st="2" end="2"/>
                                            </p:txEl>
                                          </p:spTgt>
                                        </p:tgtEl>
                                        <p:attrNameLst>
                                          <p:attrName>style.visibility</p:attrName>
                                        </p:attrNameLst>
                                      </p:cBhvr>
                                      <p:to>
                                        <p:strVal val="visible"/>
                                      </p:to>
                                    </p:set>
                                    <p:animEffect transition="in" filter="wipe(left)">
                                      <p:cBhvr>
                                        <p:cTn id="27" dur="500"/>
                                        <p:tgtEl>
                                          <p:spTgt spid="1638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89">
                                            <p:txEl>
                                              <p:pRg st="3" end="3"/>
                                            </p:txEl>
                                          </p:spTgt>
                                        </p:tgtEl>
                                        <p:attrNameLst>
                                          <p:attrName>style.visibility</p:attrName>
                                        </p:attrNameLst>
                                      </p:cBhvr>
                                      <p:to>
                                        <p:strVal val="visible"/>
                                      </p:to>
                                    </p:set>
                                    <p:animEffect transition="in" filter="wipe(left)">
                                      <p:cBhvr>
                                        <p:cTn id="32" dur="500"/>
                                        <p:tgtEl>
                                          <p:spTgt spid="163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bldLvl="4" autoUpdateAnimBg="0"/>
      <p:bldP spid="16390" grpId="0" build="p" bldLvl="4"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305800" cy="990600"/>
          </a:xfrm>
        </p:spPr>
        <p:txBody>
          <a:bodyPr/>
          <a:lstStyle/>
          <a:p>
            <a:r>
              <a:rPr lang="zh-CN" altLang="en-US" sz="3500" b="1" dirty="0">
                <a:solidFill>
                  <a:srgbClr val="0000CC"/>
                </a:solidFill>
              </a:rPr>
              <a:t>贪心算法</a:t>
            </a:r>
            <a:endParaRPr lang="en-US" sz="3500" b="1" dirty="0">
              <a:solidFill>
                <a:srgbClr val="0000CC"/>
              </a:solidFill>
            </a:endParaRPr>
          </a:p>
        </p:txBody>
      </p:sp>
      <p:sp>
        <p:nvSpPr>
          <p:cNvPr id="16387" name="Rectangle 3"/>
          <p:cNvSpPr>
            <a:spLocks noGrp="1" noChangeArrowheads="1"/>
          </p:cNvSpPr>
          <p:nvPr>
            <p:ph type="body" idx="1"/>
          </p:nvPr>
        </p:nvSpPr>
        <p:spPr>
          <a:xfrm>
            <a:off x="381000" y="1447800"/>
            <a:ext cx="8458200" cy="4876800"/>
          </a:xfrm>
        </p:spPr>
        <p:txBody>
          <a:bodyPr/>
          <a:lstStyle/>
          <a:p>
            <a:r>
              <a:rPr lang="zh-CN" altLang="en-US" sz="2400" b="1" dirty="0"/>
              <a:t>当贪心算法能得到问题的最优解时，一般都比其他解更有优势</a:t>
            </a:r>
            <a:r>
              <a:rPr lang="en-US" sz="2400" b="1" dirty="0"/>
              <a:t>:</a:t>
            </a:r>
          </a:p>
          <a:p>
            <a:pPr lvl="1"/>
            <a:r>
              <a:rPr lang="zh-CN" altLang="en-US" sz="2200" b="1" dirty="0"/>
              <a:t>更有效，因为只要求局部最优</a:t>
            </a:r>
            <a:endParaRPr lang="en-US" altLang="zh-CN" sz="2200" b="1" dirty="0"/>
          </a:p>
          <a:p>
            <a:pPr lvl="1"/>
            <a:r>
              <a:rPr lang="zh-CN" altLang="en-US" sz="2200" b="1" dirty="0"/>
              <a:t>更容易实现</a:t>
            </a:r>
            <a:endParaRPr lang="en-US" sz="2200" b="1" dirty="0"/>
          </a:p>
        </p:txBody>
      </p:sp>
    </p:spTree>
    <p:extLst>
      <p:ext uri="{BB962C8B-B14F-4D97-AF65-F5344CB8AC3E}">
        <p14:creationId xmlns:p14="http://schemas.microsoft.com/office/powerpoint/2010/main" val="157915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7772400" cy="990600"/>
          </a:xfrm>
          <a:noFill/>
        </p:spPr>
        <p:txBody>
          <a:bodyPr lIns="92075" tIns="46038" rIns="92075" bIns="46038" anchor="ctr"/>
          <a:lstStyle/>
          <a:p>
            <a:pPr eaLnBrk="1" hangingPunct="1"/>
            <a:r>
              <a:rPr lang="zh-CN" altLang="en-US" sz="3500" b="1" dirty="0">
                <a:solidFill>
                  <a:srgbClr val="0000CC"/>
                </a:solidFill>
              </a:rPr>
              <a:t>活动选择问题</a:t>
            </a:r>
            <a:endParaRPr lang="en-US" sz="3500" b="1" dirty="0">
              <a:solidFill>
                <a:srgbClr val="0000CC"/>
              </a:solidFill>
            </a:endParaRPr>
          </a:p>
        </p:txBody>
      </p:sp>
      <p:sp>
        <p:nvSpPr>
          <p:cNvPr id="13315" name="Rectangle 3"/>
          <p:cNvSpPr>
            <a:spLocks noGrp="1" noChangeArrowheads="1"/>
          </p:cNvSpPr>
          <p:nvPr>
            <p:ph type="body" idx="1"/>
          </p:nvPr>
        </p:nvSpPr>
        <p:spPr>
          <a:xfrm>
            <a:off x="381000" y="1524000"/>
            <a:ext cx="8458200" cy="4953000"/>
          </a:xfrm>
          <a:noFill/>
        </p:spPr>
        <p:txBody>
          <a:bodyPr lIns="92075" tIns="46038" rIns="92075" bIns="46038"/>
          <a:lstStyle/>
          <a:p>
            <a:r>
              <a:rPr lang="zh-CN" altLang="en-US" sz="2400" b="1" dirty="0"/>
              <a:t>假设你在</a:t>
            </a:r>
            <a:r>
              <a:rPr lang="en-US" altLang="zh-CN" sz="2400" b="1" dirty="0"/>
              <a:t>Disney</a:t>
            </a:r>
            <a:r>
              <a:rPr lang="zh-CN" altLang="en-US" sz="2400" b="1" dirty="0"/>
              <a:t>主题公园，你要使你玩项目的等待时间尽可能少</a:t>
            </a:r>
            <a:endParaRPr lang="en-US" altLang="zh-CN" sz="2400" b="1" dirty="0"/>
          </a:p>
          <a:p>
            <a:r>
              <a:rPr lang="zh-CN" altLang="en-US" sz="2400" b="1" dirty="0"/>
              <a:t>假设有很多项目，每个开始和结束的时间都不同</a:t>
            </a:r>
            <a:endParaRPr lang="en-US" b="1" dirty="0"/>
          </a:p>
          <a:p>
            <a:pPr lvl="1"/>
            <a:r>
              <a:rPr lang="zh-CN" altLang="en-US" sz="2200" b="1" dirty="0"/>
              <a:t>假设我们忽略项目之间的行走时间</a:t>
            </a:r>
            <a:endParaRPr lang="en-US" sz="2200" b="1" dirty="0"/>
          </a:p>
          <a:p>
            <a:r>
              <a:rPr lang="en-US" sz="2400" b="1" i="1" dirty="0">
                <a:solidFill>
                  <a:srgbClr val="C00000"/>
                </a:solidFill>
              </a:rPr>
              <a:t>Problem</a:t>
            </a:r>
            <a:r>
              <a:rPr lang="en-US" sz="2400" b="1" dirty="0"/>
              <a:t>: </a:t>
            </a:r>
            <a:r>
              <a:rPr lang="zh-CN" altLang="en-US" sz="2400" b="1" dirty="0"/>
              <a:t>你怎么才能是使你买的票玩的项目最多？</a:t>
            </a:r>
            <a:endParaRPr lang="en-US" altLang="zh-CN" sz="2400" b="1" dirty="0"/>
          </a:p>
          <a:p>
            <a:r>
              <a:rPr lang="zh-CN" altLang="en-US" sz="2400" b="1" dirty="0"/>
              <a:t>这个就是活动选择问题</a:t>
            </a:r>
            <a:endParaRPr lang="en-US" sz="2400" b="1" dirty="0">
              <a:solidFill>
                <a:schemeClr val="tx2"/>
              </a:solidFill>
            </a:endParaRPr>
          </a:p>
        </p:txBody>
      </p:sp>
    </p:spTree>
    <p:extLst>
      <p:ext uri="{BB962C8B-B14F-4D97-AF65-F5344CB8AC3E}">
        <p14:creationId xmlns:p14="http://schemas.microsoft.com/office/powerpoint/2010/main" val="373807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DB15F1-9E4F-4C04-A84C-76B139A3AA80}"/>
              </a:ext>
            </a:extLst>
          </p:cNvPr>
          <p:cNvSpPr>
            <a:spLocks noGrp="1"/>
          </p:cNvSpPr>
          <p:nvPr>
            <p:ph type="title"/>
          </p:nvPr>
        </p:nvSpPr>
        <p:spPr>
          <a:xfrm>
            <a:off x="673217" y="190500"/>
            <a:ext cx="7772400" cy="1143000"/>
          </a:xfrm>
        </p:spPr>
        <p:txBody>
          <a:bodyPr/>
          <a:lstStyle/>
          <a:p>
            <a:pPr algn="l"/>
            <a:r>
              <a:rPr lang="zh-CN" altLang="en-US" dirty="0"/>
              <a:t>从柏拉图式的爱情故事说起</a:t>
            </a:r>
          </a:p>
        </p:txBody>
      </p:sp>
      <p:sp>
        <p:nvSpPr>
          <p:cNvPr id="3" name="内容占位符 2">
            <a:extLst>
              <a:ext uri="{FF2B5EF4-FFF2-40B4-BE49-F238E27FC236}">
                <a16:creationId xmlns:a16="http://schemas.microsoft.com/office/drawing/2014/main" id="{27A8B38E-1D4B-454B-B3A6-5B8F9AE9DE39}"/>
              </a:ext>
            </a:extLst>
          </p:cNvPr>
          <p:cNvSpPr>
            <a:spLocks noGrp="1"/>
          </p:cNvSpPr>
          <p:nvPr>
            <p:ph idx="1"/>
          </p:nvPr>
        </p:nvSpPr>
        <p:spPr>
          <a:xfrm>
            <a:off x="228600" y="1752600"/>
            <a:ext cx="5257800" cy="4114800"/>
          </a:xfrm>
        </p:spPr>
        <p:txBody>
          <a:bodyPr/>
          <a:lstStyle/>
          <a:p>
            <a:r>
              <a:rPr lang="zh-CN" altLang="en-US" dirty="0"/>
              <a:t>有一天，柏拉图问苏格拉底：老师，什么是爱情？</a:t>
            </a:r>
            <a:endParaRPr lang="en-US" altLang="zh-CN" dirty="0"/>
          </a:p>
          <a:p>
            <a:endParaRPr lang="en-US" altLang="zh-CN" dirty="0"/>
          </a:p>
          <a:p>
            <a:r>
              <a:rPr lang="zh-CN" altLang="en-US" dirty="0"/>
              <a:t>有一天，柏拉图问苏格拉底：老师，什么是婚姻？</a:t>
            </a:r>
            <a:endParaRPr lang="en-US" altLang="zh-CN" dirty="0"/>
          </a:p>
          <a:p>
            <a:endParaRPr lang="en-US" altLang="zh-CN" dirty="0"/>
          </a:p>
          <a:p>
            <a:r>
              <a:rPr lang="zh-CN" altLang="en-US" dirty="0"/>
              <a:t>有一天，柏拉图问苏格拉底：老师，什么是幸福？</a:t>
            </a:r>
          </a:p>
        </p:txBody>
      </p:sp>
      <p:pic>
        <p:nvPicPr>
          <p:cNvPr id="4100" name="Picture 4" descr="https://upload.wikimedia.org/wikipedia/commons/9/98/Sanzio_01_Plato_Aristotle.jpg">
            <a:extLst>
              <a:ext uri="{FF2B5EF4-FFF2-40B4-BE49-F238E27FC236}">
                <a16:creationId xmlns:a16="http://schemas.microsoft.com/office/drawing/2014/main" id="{8686D193-9A7A-429F-88DA-7DA836EFE3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23476" y="1790700"/>
            <a:ext cx="2504475" cy="32766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1D64DD2-9553-48F6-8C9A-3A2A4147AC09}"/>
              </a:ext>
            </a:extLst>
          </p:cNvPr>
          <p:cNvSpPr txBox="1"/>
          <p:nvPr/>
        </p:nvSpPr>
        <p:spPr>
          <a:xfrm>
            <a:off x="5370714" y="5181600"/>
            <a:ext cx="3810000" cy="400110"/>
          </a:xfrm>
          <a:prstGeom prst="rect">
            <a:avLst/>
          </a:prstGeom>
          <a:noFill/>
        </p:spPr>
        <p:txBody>
          <a:bodyPr wrap="square" rtlCol="0">
            <a:spAutoFit/>
          </a:bodyPr>
          <a:lstStyle/>
          <a:p>
            <a:pPr algn="ctr"/>
            <a:r>
              <a:rPr lang="zh-CN" altLang="en-US" dirty="0"/>
              <a:t>柏拉图与苏格拉底</a:t>
            </a:r>
            <a:endParaRPr lang="en-US" altLang="zh-CN" dirty="0"/>
          </a:p>
        </p:txBody>
      </p:sp>
    </p:spTree>
    <p:extLst>
      <p:ext uri="{BB962C8B-B14F-4D97-AF65-F5344CB8AC3E}">
        <p14:creationId xmlns:p14="http://schemas.microsoft.com/office/powerpoint/2010/main" val="97485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838200"/>
          </a:xfrm>
          <a:noFill/>
        </p:spPr>
        <p:txBody>
          <a:bodyPr lIns="92075" tIns="46038" rIns="92075" bIns="46038" anchor="ctr"/>
          <a:lstStyle/>
          <a:p>
            <a:pPr eaLnBrk="1" hangingPunct="1"/>
            <a:r>
              <a:rPr lang="zh-CN" altLang="en-US" sz="3600" b="1" dirty="0">
                <a:solidFill>
                  <a:srgbClr val="0000CC"/>
                </a:solidFill>
              </a:rPr>
              <a:t>活动选择问题</a:t>
            </a:r>
            <a:r>
              <a:rPr lang="en-US" altLang="zh-CN" sz="3600" b="1" dirty="0">
                <a:solidFill>
                  <a:srgbClr val="0000CC"/>
                </a:solidFill>
              </a:rPr>
              <a:t>——</a:t>
            </a:r>
            <a:r>
              <a:rPr lang="zh-CN" altLang="en-US" sz="3600" b="1" dirty="0">
                <a:solidFill>
                  <a:srgbClr val="0000CC"/>
                </a:solidFill>
              </a:rPr>
              <a:t>定义</a:t>
            </a:r>
            <a:endParaRPr lang="en-US" sz="3600" b="1" dirty="0">
              <a:solidFill>
                <a:srgbClr val="0000CC"/>
              </a:solidFill>
            </a:endParaRPr>
          </a:p>
        </p:txBody>
      </p:sp>
      <p:sp>
        <p:nvSpPr>
          <p:cNvPr id="13315" name="Rectangle 3"/>
          <p:cNvSpPr>
            <a:spLocks noGrp="1" noChangeArrowheads="1"/>
          </p:cNvSpPr>
          <p:nvPr>
            <p:ph type="body" idx="1"/>
          </p:nvPr>
        </p:nvSpPr>
        <p:spPr>
          <a:xfrm>
            <a:off x="381000" y="1524000"/>
            <a:ext cx="8458200" cy="4953000"/>
          </a:xfrm>
          <a:noFill/>
        </p:spPr>
        <p:txBody>
          <a:bodyPr lIns="92075" tIns="46038" rIns="92075" bIns="46038"/>
          <a:lstStyle/>
          <a:p>
            <a:pPr eaLnBrk="1" hangingPunct="1"/>
            <a:r>
              <a:rPr lang="zh-CN" altLang="en-US" sz="2400" b="1" i="1" dirty="0">
                <a:solidFill>
                  <a:srgbClr val="C00000"/>
                </a:solidFill>
                <a:latin typeface="+mj-lt"/>
              </a:rPr>
              <a:t>问题</a:t>
            </a:r>
            <a:r>
              <a:rPr lang="zh-CN" altLang="en-US" sz="2400" b="1" dirty="0">
                <a:latin typeface="+mj-lt"/>
              </a:rPr>
              <a:t>：给定</a:t>
            </a:r>
            <a:r>
              <a:rPr lang="en-US" altLang="zh-CN" sz="2400" b="1" dirty="0">
                <a:latin typeface="+mj-lt"/>
              </a:rPr>
              <a:t>n</a:t>
            </a:r>
            <a:r>
              <a:rPr lang="zh-CN" altLang="en-US" sz="2400" b="1" dirty="0">
                <a:latin typeface="+mj-lt"/>
              </a:rPr>
              <a:t>个活动</a:t>
            </a:r>
            <a:r>
              <a:rPr lang="en-US" sz="2400" b="1" i="1" dirty="0">
                <a:latin typeface="+mj-lt"/>
              </a:rPr>
              <a:t>S</a:t>
            </a:r>
            <a:r>
              <a:rPr lang="en-US" sz="2400" b="1" dirty="0">
                <a:latin typeface="+mj-lt"/>
              </a:rPr>
              <a:t> = {</a:t>
            </a:r>
            <a:r>
              <a:rPr lang="en-US" sz="2400" b="1" i="1" dirty="0"/>
              <a:t>a</a:t>
            </a:r>
            <a:r>
              <a:rPr lang="en-US" sz="2400" b="1" baseline="-25000" dirty="0"/>
              <a:t>1</a:t>
            </a:r>
            <a:r>
              <a:rPr lang="en-US" sz="2400" b="1" i="1" baseline="-25000" dirty="0"/>
              <a:t> </a:t>
            </a:r>
            <a:r>
              <a:rPr lang="en-US" sz="2400" b="1" dirty="0"/>
              <a:t>, …, </a:t>
            </a:r>
            <a:r>
              <a:rPr lang="en-US" sz="2400" b="1" i="1" dirty="0"/>
              <a:t>a</a:t>
            </a:r>
            <a:r>
              <a:rPr lang="en-US" sz="2400" b="1" i="1" baseline="-25000" dirty="0"/>
              <a:t>n </a:t>
            </a:r>
            <a:r>
              <a:rPr lang="en-US" sz="2400" b="1" dirty="0">
                <a:latin typeface="+mj-lt"/>
              </a:rPr>
              <a:t>} ,</a:t>
            </a:r>
            <a:r>
              <a:rPr lang="en-US" sz="2400" b="1" i="1" dirty="0"/>
              <a:t> </a:t>
            </a:r>
            <a:r>
              <a:rPr lang="en-US" sz="2400" b="1" i="1" dirty="0" err="1"/>
              <a:t>a</a:t>
            </a:r>
            <a:r>
              <a:rPr lang="en-US" sz="2400" b="1" i="1" baseline="-25000" dirty="0" err="1"/>
              <a:t>i</a:t>
            </a:r>
            <a:r>
              <a:rPr lang="en-US" sz="2400" b="1" dirty="0">
                <a:latin typeface="+mj-lt"/>
              </a:rPr>
              <a:t> </a:t>
            </a:r>
            <a:r>
              <a:rPr lang="zh-CN" altLang="en-US" sz="2400" b="1" dirty="0">
                <a:latin typeface="+mj-lt"/>
              </a:rPr>
              <a:t>是</a:t>
            </a:r>
            <a:r>
              <a:rPr lang="en-US" altLang="zh-CN" sz="2400" b="1" dirty="0">
                <a:latin typeface="+mj-lt"/>
              </a:rPr>
              <a:t>[</a:t>
            </a:r>
            <a:r>
              <a:rPr lang="en-US" altLang="zh-CN" sz="2400" b="1" i="1" dirty="0" err="1"/>
              <a:t>s</a:t>
            </a:r>
            <a:r>
              <a:rPr lang="en-US" altLang="zh-CN" sz="2400" b="1" i="1" baseline="-25000" dirty="0" err="1"/>
              <a:t>i</a:t>
            </a:r>
            <a:r>
              <a:rPr lang="en-US" altLang="zh-CN" sz="2400" b="1" i="1" baseline="-25000" dirty="0"/>
              <a:t> </a:t>
            </a:r>
            <a:r>
              <a:rPr lang="en-US" altLang="zh-CN" sz="2400" b="1" dirty="0">
                <a:latin typeface="+mj-lt"/>
              </a:rPr>
              <a:t>, </a:t>
            </a:r>
            <a:r>
              <a:rPr lang="en-US" altLang="zh-CN" sz="2400" b="1" i="1" dirty="0"/>
              <a:t>f</a:t>
            </a:r>
            <a:r>
              <a:rPr lang="en-US" altLang="zh-CN" sz="2400" b="1" i="1" baseline="-25000" dirty="0"/>
              <a:t>i</a:t>
            </a:r>
            <a:r>
              <a:rPr lang="en-US" altLang="zh-CN" sz="2400" b="1" dirty="0">
                <a:latin typeface="+mj-lt"/>
              </a:rPr>
              <a:t>)</a:t>
            </a:r>
            <a:r>
              <a:rPr lang="zh-CN" altLang="en-US" sz="2400" b="1" dirty="0">
                <a:latin typeface="+mj-lt"/>
              </a:rPr>
              <a:t>时间片的长短，</a:t>
            </a:r>
            <a:r>
              <a:rPr lang="en-US" sz="2400" b="1" i="1" dirty="0" err="1"/>
              <a:t>s</a:t>
            </a:r>
            <a:r>
              <a:rPr lang="en-US" sz="2400" b="1" i="1" baseline="-25000" dirty="0" err="1"/>
              <a:t>i</a:t>
            </a:r>
            <a:r>
              <a:rPr lang="zh-CN" altLang="en-US" sz="2400" b="1" dirty="0">
                <a:latin typeface="+mj-lt"/>
              </a:rPr>
              <a:t>是开始时间，</a:t>
            </a:r>
            <a:r>
              <a:rPr lang="en-US" sz="2400" b="1" dirty="0">
                <a:latin typeface="+mj-lt"/>
              </a:rPr>
              <a:t> </a:t>
            </a:r>
            <a:r>
              <a:rPr lang="en-US" sz="2400" b="1" i="1" dirty="0">
                <a:latin typeface="+mj-lt"/>
              </a:rPr>
              <a:t>f</a:t>
            </a:r>
            <a:r>
              <a:rPr lang="en-US" sz="2400" b="1" i="1" baseline="-25000" dirty="0">
                <a:latin typeface="+mj-lt"/>
              </a:rPr>
              <a:t>i</a:t>
            </a:r>
            <a:r>
              <a:rPr lang="en-US" sz="2400" b="1" dirty="0">
                <a:latin typeface="+mj-lt"/>
              </a:rPr>
              <a:t> </a:t>
            </a:r>
            <a:r>
              <a:rPr lang="zh-CN" altLang="en-US" sz="2400" b="1" dirty="0">
                <a:latin typeface="+mj-lt"/>
              </a:rPr>
              <a:t>是结束时间，找到</a:t>
            </a:r>
            <a:r>
              <a:rPr lang="en-US" altLang="zh-CN" sz="2400" b="1" i="1" dirty="0">
                <a:latin typeface="+mj-lt"/>
              </a:rPr>
              <a:t>A</a:t>
            </a:r>
            <a:r>
              <a:rPr lang="zh-CN" altLang="en-US" sz="2400" b="1" dirty="0">
                <a:latin typeface="+mj-lt"/>
              </a:rPr>
              <a:t>的最大子集，满足：</a:t>
            </a:r>
            <a:endParaRPr lang="en-US" sz="2400" b="1" dirty="0">
              <a:latin typeface="+mj-lt"/>
            </a:endParaRPr>
          </a:p>
          <a:p>
            <a:pPr lvl="1" eaLnBrk="1" hangingPunct="1"/>
            <a:r>
              <a:rPr lang="zh-CN" altLang="en-US" sz="2200" b="1" dirty="0">
                <a:latin typeface="+mj-lt"/>
              </a:rPr>
              <a:t>活动之间时间不重叠</a:t>
            </a:r>
            <a:endParaRPr lang="en-US" sz="2200" b="1" dirty="0">
              <a:latin typeface="+mj-lt"/>
            </a:endParaRPr>
          </a:p>
          <a:p>
            <a:pPr lvl="1" eaLnBrk="1" hangingPunct="1"/>
            <a:r>
              <a:rPr lang="zh-CN" altLang="en-US" sz="2200" b="1" dirty="0">
                <a:latin typeface="Times New Roman" pitchFamily="18" charset="0"/>
              </a:rPr>
              <a:t>不失一般性，假设  </a:t>
            </a:r>
            <a:r>
              <a:rPr lang="en-US" sz="2200" b="1" i="1" dirty="0">
                <a:latin typeface="Times New Roman" pitchFamily="18" charset="0"/>
              </a:rPr>
              <a:t>f</a:t>
            </a:r>
            <a:r>
              <a:rPr lang="en-US" sz="2200" b="1" baseline="-25000" dirty="0">
                <a:latin typeface="Times New Roman" pitchFamily="18" charset="0"/>
              </a:rPr>
              <a:t>1</a:t>
            </a:r>
            <a:r>
              <a:rPr lang="en-US" sz="2200" b="1" dirty="0">
                <a:latin typeface="Times New Roman" pitchFamily="18" charset="0"/>
              </a:rPr>
              <a:t> </a:t>
            </a:r>
            <a:r>
              <a:rPr lang="en-US" sz="2200" b="1" dirty="0">
                <a:latin typeface="Times New Roman" pitchFamily="18" charset="0"/>
                <a:sym typeface="Symbol" pitchFamily="18" charset="2"/>
              </a:rPr>
              <a:t> </a:t>
            </a:r>
            <a:r>
              <a:rPr lang="en-US" sz="2200" b="1" i="1" dirty="0">
                <a:latin typeface="Times New Roman" pitchFamily="18" charset="0"/>
                <a:sym typeface="Symbol" pitchFamily="18" charset="2"/>
              </a:rPr>
              <a:t>f</a:t>
            </a:r>
            <a:r>
              <a:rPr lang="en-US" sz="2200" b="1" baseline="-25000" dirty="0">
                <a:latin typeface="Times New Roman" pitchFamily="18" charset="0"/>
                <a:sym typeface="Symbol" pitchFamily="18" charset="2"/>
              </a:rPr>
              <a:t>2</a:t>
            </a:r>
            <a:r>
              <a:rPr lang="en-US" sz="2200" b="1" dirty="0">
                <a:latin typeface="Times New Roman" pitchFamily="18" charset="0"/>
                <a:sym typeface="Symbol" pitchFamily="18" charset="2"/>
              </a:rPr>
              <a:t>  …  </a:t>
            </a:r>
            <a:r>
              <a:rPr lang="en-US" sz="2200" b="1" i="1" dirty="0" err="1">
                <a:latin typeface="Times New Roman" pitchFamily="18" charset="0"/>
                <a:sym typeface="Symbol" pitchFamily="18" charset="2"/>
              </a:rPr>
              <a:t>f</a:t>
            </a:r>
            <a:r>
              <a:rPr lang="en-US" sz="2200" b="1" i="1" baseline="-25000" dirty="0" err="1">
                <a:latin typeface="Times New Roman" pitchFamily="18" charset="0"/>
                <a:sym typeface="Symbol" pitchFamily="18" charset="2"/>
              </a:rPr>
              <a:t>n</a:t>
            </a:r>
            <a:endParaRPr lang="en-US" sz="2200" b="1" i="1" dirty="0">
              <a:latin typeface="Times New Roman" pitchFamily="18" charset="0"/>
              <a:sym typeface="Symbol" pitchFamily="18" charset="2"/>
            </a:endParaRPr>
          </a:p>
        </p:txBody>
      </p:sp>
    </p:spTree>
    <p:extLst>
      <p:ext uri="{BB962C8B-B14F-4D97-AF65-F5344CB8AC3E}">
        <p14:creationId xmlns:p14="http://schemas.microsoft.com/office/powerpoint/2010/main" val="424220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838200"/>
          </a:xfrm>
          <a:noFill/>
        </p:spPr>
        <p:txBody>
          <a:bodyPr lIns="92075" tIns="46038" rIns="92075" bIns="46038" anchor="ctr"/>
          <a:lstStyle/>
          <a:p>
            <a:pPr eaLnBrk="1" hangingPunct="1"/>
            <a:r>
              <a:rPr lang="zh-CN" altLang="en-US" sz="3600" b="1" dirty="0">
                <a:solidFill>
                  <a:srgbClr val="0000CC"/>
                </a:solidFill>
              </a:rPr>
              <a:t>活动选择问题</a:t>
            </a:r>
            <a:r>
              <a:rPr lang="en-US" altLang="zh-CN" sz="3600" b="1" dirty="0">
                <a:solidFill>
                  <a:srgbClr val="0000CC"/>
                </a:solidFill>
              </a:rPr>
              <a:t>——</a:t>
            </a:r>
            <a:r>
              <a:rPr lang="zh-CN" altLang="en-US" sz="3600" b="1" dirty="0">
                <a:solidFill>
                  <a:srgbClr val="0000CC"/>
                </a:solidFill>
              </a:rPr>
              <a:t>举例</a:t>
            </a:r>
            <a:endParaRPr lang="en-US" sz="3600" b="1" dirty="0">
              <a:solidFill>
                <a:srgbClr val="0000CC"/>
              </a:solidFill>
            </a:endParaRPr>
          </a:p>
        </p:txBody>
      </p:sp>
      <p:sp>
        <p:nvSpPr>
          <p:cNvPr id="13315" name="Rectangle 3"/>
          <p:cNvSpPr>
            <a:spLocks noGrp="1" noChangeArrowheads="1"/>
          </p:cNvSpPr>
          <p:nvPr>
            <p:ph type="body" idx="1"/>
          </p:nvPr>
        </p:nvSpPr>
        <p:spPr>
          <a:xfrm>
            <a:off x="381000" y="1371600"/>
            <a:ext cx="8458200" cy="457200"/>
          </a:xfrm>
          <a:noFill/>
        </p:spPr>
        <p:txBody>
          <a:bodyPr lIns="92075" tIns="46038" rIns="92075" bIns="46038"/>
          <a:lstStyle/>
          <a:p>
            <a:pPr marL="0" indent="0" eaLnBrk="1" hangingPunct="1">
              <a:buNone/>
            </a:pPr>
            <a:r>
              <a:rPr lang="en-US" sz="2200" b="1" dirty="0">
                <a:latin typeface="+mj-lt"/>
              </a:rPr>
              <a:t>9 </a:t>
            </a:r>
            <a:r>
              <a:rPr lang="zh-CN" altLang="en-US" sz="2200" b="1" dirty="0">
                <a:latin typeface="+mj-lt"/>
              </a:rPr>
              <a:t>个活动：</a:t>
            </a:r>
            <a:endParaRPr lang="en-US" sz="2200" b="1" dirty="0">
              <a:latin typeface="+mj-lt"/>
            </a:endParaRP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137" t="38762" r="32950" b="19132"/>
          <a:stretch/>
        </p:blipFill>
        <p:spPr bwMode="auto">
          <a:xfrm>
            <a:off x="1142999" y="1828800"/>
            <a:ext cx="6705601" cy="3700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528099" y="5575190"/>
            <a:ext cx="8006301" cy="90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buNone/>
            </a:pPr>
            <a:r>
              <a:rPr lang="zh-CN" altLang="en-US" sz="2200" b="1" kern="0" dirty="0">
                <a:latin typeface="+mj-lt"/>
              </a:rPr>
              <a:t>合理解</a:t>
            </a:r>
            <a:r>
              <a:rPr lang="en-US" sz="2200" b="1" kern="0" dirty="0">
                <a:latin typeface="+mj-lt"/>
              </a:rPr>
              <a:t>: </a:t>
            </a:r>
            <a:r>
              <a:rPr lang="en-US" sz="2200" dirty="0"/>
              <a:t>{</a:t>
            </a:r>
            <a:r>
              <a:rPr lang="en-US" sz="2200" i="1" dirty="0"/>
              <a:t>a</a:t>
            </a:r>
            <a:r>
              <a:rPr lang="en-US" sz="2200" baseline="-25000" dirty="0"/>
              <a:t>1</a:t>
            </a:r>
            <a:r>
              <a:rPr lang="en-US" sz="2200" i="1" baseline="-25000" dirty="0"/>
              <a:t> </a:t>
            </a:r>
            <a:r>
              <a:rPr lang="en-US" sz="2200" dirty="0"/>
              <a:t>, </a:t>
            </a:r>
            <a:r>
              <a:rPr lang="en-US" sz="2200" i="1" dirty="0"/>
              <a:t>a</a:t>
            </a:r>
            <a:r>
              <a:rPr lang="en-US" sz="2200" baseline="-25000" dirty="0"/>
              <a:t>3</a:t>
            </a:r>
            <a:r>
              <a:rPr lang="en-US" sz="2200" i="1" baseline="-25000" dirty="0"/>
              <a:t> </a:t>
            </a:r>
            <a:r>
              <a:rPr lang="en-US" sz="2200" dirty="0"/>
              <a:t>, </a:t>
            </a:r>
            <a:r>
              <a:rPr lang="en-US" sz="2200" i="1" dirty="0"/>
              <a:t>a</a:t>
            </a:r>
            <a:r>
              <a:rPr lang="en-US" sz="2200" baseline="-25000" dirty="0"/>
              <a:t>6</a:t>
            </a:r>
            <a:r>
              <a:rPr lang="en-US" sz="2200" i="1" baseline="-25000" dirty="0"/>
              <a:t> </a:t>
            </a:r>
            <a:r>
              <a:rPr lang="en-US" sz="2200" dirty="0"/>
              <a:t>, </a:t>
            </a:r>
            <a:r>
              <a:rPr lang="en-US" sz="2200" i="1" dirty="0"/>
              <a:t>a</a:t>
            </a:r>
            <a:r>
              <a:rPr lang="en-US" sz="2200" baseline="-25000" dirty="0"/>
              <a:t>8</a:t>
            </a:r>
            <a:r>
              <a:rPr lang="en-US" sz="2200" i="1" baseline="-25000" dirty="0"/>
              <a:t> </a:t>
            </a:r>
            <a:r>
              <a:rPr lang="en-US" sz="2200" dirty="0"/>
              <a:t>}, {</a:t>
            </a:r>
            <a:r>
              <a:rPr lang="en-US" sz="2200" i="1" dirty="0"/>
              <a:t>a</a:t>
            </a:r>
            <a:r>
              <a:rPr lang="en-US" sz="2200" baseline="-25000" dirty="0"/>
              <a:t>1</a:t>
            </a:r>
            <a:r>
              <a:rPr lang="en-US" sz="2200" i="1" baseline="-25000" dirty="0"/>
              <a:t> </a:t>
            </a:r>
            <a:r>
              <a:rPr lang="en-US" sz="2200" dirty="0"/>
              <a:t>, </a:t>
            </a:r>
            <a:r>
              <a:rPr lang="en-US" sz="2200" i="1" dirty="0"/>
              <a:t>a</a:t>
            </a:r>
            <a:r>
              <a:rPr lang="en-US" sz="2200" baseline="-25000" dirty="0"/>
              <a:t>3</a:t>
            </a:r>
            <a:r>
              <a:rPr lang="en-US" sz="2200" i="1" baseline="-25000" dirty="0"/>
              <a:t> </a:t>
            </a:r>
            <a:r>
              <a:rPr lang="en-US" sz="2200" dirty="0"/>
              <a:t>, </a:t>
            </a:r>
            <a:r>
              <a:rPr lang="en-US" sz="2200" i="1" dirty="0"/>
              <a:t>a</a:t>
            </a:r>
            <a:r>
              <a:rPr lang="en-US" sz="2200" baseline="-25000" dirty="0"/>
              <a:t>7</a:t>
            </a:r>
            <a:r>
              <a:rPr lang="en-US" sz="2200" i="1" baseline="-25000" dirty="0"/>
              <a:t> </a:t>
            </a:r>
            <a:r>
              <a:rPr lang="en-US" sz="2200" dirty="0"/>
              <a:t>, </a:t>
            </a:r>
            <a:r>
              <a:rPr lang="en-US" sz="2200" i="1" dirty="0"/>
              <a:t>a</a:t>
            </a:r>
            <a:r>
              <a:rPr lang="en-US" sz="2200" baseline="-25000" dirty="0"/>
              <a:t>9</a:t>
            </a:r>
            <a:r>
              <a:rPr lang="en-US" sz="2200" i="1" baseline="-25000" dirty="0"/>
              <a:t> </a:t>
            </a:r>
            <a:r>
              <a:rPr lang="en-US" sz="2200" dirty="0"/>
              <a:t>}, {</a:t>
            </a:r>
            <a:r>
              <a:rPr lang="en-US" sz="2200" i="1" dirty="0"/>
              <a:t>a</a:t>
            </a:r>
            <a:r>
              <a:rPr lang="en-US" sz="2200" baseline="-25000" dirty="0"/>
              <a:t>1</a:t>
            </a:r>
            <a:r>
              <a:rPr lang="en-US" sz="2200" i="1" baseline="-25000" dirty="0"/>
              <a:t> </a:t>
            </a:r>
            <a:r>
              <a:rPr lang="en-US" sz="2200" dirty="0"/>
              <a:t>, </a:t>
            </a:r>
            <a:r>
              <a:rPr lang="en-US" sz="2200" i="1" dirty="0"/>
              <a:t>a</a:t>
            </a:r>
            <a:r>
              <a:rPr lang="en-US" sz="2200" baseline="-25000" dirty="0"/>
              <a:t>3</a:t>
            </a:r>
            <a:r>
              <a:rPr lang="en-US" sz="2200" i="1" baseline="-25000" dirty="0"/>
              <a:t> </a:t>
            </a:r>
            <a:r>
              <a:rPr lang="en-US" sz="2200" dirty="0"/>
              <a:t>, </a:t>
            </a:r>
            <a:r>
              <a:rPr lang="en-US" sz="2200" i="1" dirty="0"/>
              <a:t>a</a:t>
            </a:r>
            <a:r>
              <a:rPr lang="en-US" sz="2200" baseline="-25000" dirty="0"/>
              <a:t>6</a:t>
            </a:r>
            <a:r>
              <a:rPr lang="en-US" sz="2200" i="1" baseline="-25000" dirty="0"/>
              <a:t> </a:t>
            </a:r>
            <a:r>
              <a:rPr lang="en-US" sz="2200" dirty="0"/>
              <a:t>, </a:t>
            </a:r>
            <a:r>
              <a:rPr lang="en-US" sz="2200" i="1" dirty="0"/>
              <a:t>a</a:t>
            </a:r>
            <a:r>
              <a:rPr lang="en-US" sz="2200" baseline="-25000" dirty="0"/>
              <a:t>9</a:t>
            </a:r>
            <a:r>
              <a:rPr lang="en-US" sz="2200" i="1" baseline="-25000" dirty="0"/>
              <a:t> </a:t>
            </a:r>
            <a:r>
              <a:rPr lang="en-US" sz="2200" dirty="0"/>
              <a:t>}, {</a:t>
            </a:r>
            <a:r>
              <a:rPr lang="en-US" sz="2200" i="1" dirty="0"/>
              <a:t>a</a:t>
            </a:r>
            <a:r>
              <a:rPr lang="en-US" sz="2200" baseline="-25000" dirty="0"/>
              <a:t>2</a:t>
            </a:r>
            <a:r>
              <a:rPr lang="en-US" sz="2200" i="1" baseline="-25000" dirty="0"/>
              <a:t> </a:t>
            </a:r>
            <a:r>
              <a:rPr lang="en-US" sz="2200" dirty="0"/>
              <a:t>, </a:t>
            </a:r>
            <a:r>
              <a:rPr lang="en-US" sz="2200" i="1" dirty="0"/>
              <a:t>a</a:t>
            </a:r>
            <a:r>
              <a:rPr lang="en-US" sz="2200" baseline="-25000" dirty="0"/>
              <a:t>5</a:t>
            </a:r>
            <a:r>
              <a:rPr lang="en-US" sz="2200" i="1" baseline="-25000" dirty="0"/>
              <a:t> </a:t>
            </a:r>
            <a:r>
              <a:rPr lang="en-US" sz="2200" dirty="0"/>
              <a:t>, </a:t>
            </a:r>
            <a:r>
              <a:rPr lang="en-US" sz="2200" i="1" dirty="0"/>
              <a:t>a</a:t>
            </a:r>
            <a:r>
              <a:rPr lang="en-US" sz="2200" baseline="-25000" dirty="0"/>
              <a:t>7</a:t>
            </a:r>
            <a:r>
              <a:rPr lang="en-US" sz="2200" i="1" baseline="-25000" dirty="0"/>
              <a:t> </a:t>
            </a:r>
            <a:r>
              <a:rPr lang="en-US" sz="2200" dirty="0"/>
              <a:t>, </a:t>
            </a:r>
            <a:r>
              <a:rPr lang="en-US" sz="2200" i="1" dirty="0"/>
              <a:t>a</a:t>
            </a:r>
            <a:r>
              <a:rPr lang="en-US" sz="2200" baseline="-25000" dirty="0"/>
              <a:t>9</a:t>
            </a:r>
            <a:r>
              <a:rPr lang="en-US" sz="2200" i="1" baseline="-25000" dirty="0"/>
              <a:t> </a:t>
            </a:r>
            <a:r>
              <a:rPr lang="en-US" sz="2200" dirty="0"/>
              <a:t>}, {</a:t>
            </a:r>
            <a:r>
              <a:rPr lang="en-US" sz="2200" i="1" dirty="0"/>
              <a:t>a</a:t>
            </a:r>
            <a:r>
              <a:rPr lang="en-US" sz="2200" baseline="-25000" dirty="0"/>
              <a:t>1</a:t>
            </a:r>
            <a:r>
              <a:rPr lang="en-US" sz="2200" i="1" baseline="-25000" dirty="0"/>
              <a:t> </a:t>
            </a:r>
            <a:r>
              <a:rPr lang="en-US" sz="2200" dirty="0"/>
              <a:t>, </a:t>
            </a:r>
            <a:r>
              <a:rPr lang="en-US" sz="2200" i="1" dirty="0"/>
              <a:t>a</a:t>
            </a:r>
            <a:r>
              <a:rPr lang="en-US" sz="2200" baseline="-25000" dirty="0"/>
              <a:t>5</a:t>
            </a:r>
            <a:r>
              <a:rPr lang="en-US" sz="2200" i="1" baseline="-25000" dirty="0"/>
              <a:t> </a:t>
            </a:r>
            <a:r>
              <a:rPr lang="en-US" sz="2200" dirty="0"/>
              <a:t>, </a:t>
            </a:r>
            <a:r>
              <a:rPr lang="en-US" sz="2200" i="1" dirty="0"/>
              <a:t>a</a:t>
            </a:r>
            <a:r>
              <a:rPr lang="en-US" sz="2200" baseline="-25000" dirty="0"/>
              <a:t>7</a:t>
            </a:r>
            <a:r>
              <a:rPr lang="en-US" sz="2200" i="1" baseline="-25000" dirty="0"/>
              <a:t> </a:t>
            </a:r>
            <a:r>
              <a:rPr lang="en-US" sz="2200" dirty="0"/>
              <a:t>, </a:t>
            </a:r>
            <a:r>
              <a:rPr lang="en-US" sz="2200" i="1" dirty="0"/>
              <a:t>a</a:t>
            </a:r>
            <a:r>
              <a:rPr lang="en-US" sz="2200" baseline="-25000" dirty="0"/>
              <a:t>8</a:t>
            </a:r>
            <a:r>
              <a:rPr lang="en-US" sz="2200" i="1" baseline="-25000" dirty="0"/>
              <a:t> </a:t>
            </a:r>
            <a:r>
              <a:rPr lang="en-US" sz="2200" dirty="0"/>
              <a:t>}, …… </a:t>
            </a:r>
            <a:endParaRPr lang="en-US" sz="2200" b="1" kern="0" dirty="0">
              <a:latin typeface="+mj-lt"/>
            </a:endParaRPr>
          </a:p>
        </p:txBody>
      </p:sp>
    </p:spTree>
    <p:extLst>
      <p:ext uri="{BB962C8B-B14F-4D97-AF65-F5344CB8AC3E}">
        <p14:creationId xmlns:p14="http://schemas.microsoft.com/office/powerpoint/2010/main" val="364453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838200"/>
          </a:xfrm>
          <a:noFill/>
        </p:spPr>
        <p:txBody>
          <a:bodyPr lIns="92075" tIns="46038" rIns="92075" bIns="46038" anchor="ctr"/>
          <a:lstStyle/>
          <a:p>
            <a:pPr eaLnBrk="1" hangingPunct="1"/>
            <a:r>
              <a:rPr lang="zh-CN" altLang="en-US" sz="3600" b="1" dirty="0">
                <a:solidFill>
                  <a:srgbClr val="0000CC"/>
                </a:solidFill>
              </a:rPr>
              <a:t>活动选择问题</a:t>
            </a:r>
            <a:r>
              <a:rPr lang="en-US" altLang="zh-CN" sz="3600" b="1" dirty="0">
                <a:solidFill>
                  <a:srgbClr val="0000CC"/>
                </a:solidFill>
              </a:rPr>
              <a:t>——</a:t>
            </a:r>
            <a:r>
              <a:rPr lang="zh-CN" altLang="en-US" sz="3600" b="1" dirty="0">
                <a:solidFill>
                  <a:srgbClr val="0000CC"/>
                </a:solidFill>
              </a:rPr>
              <a:t>贪心法</a:t>
            </a:r>
            <a:endParaRPr lang="en-US" sz="3600" b="1" dirty="0">
              <a:solidFill>
                <a:srgbClr val="0000CC"/>
              </a:solidFill>
            </a:endParaRPr>
          </a:p>
        </p:txBody>
      </p:sp>
      <p:sp>
        <p:nvSpPr>
          <p:cNvPr id="13315" name="Rectangle 3"/>
          <p:cNvSpPr>
            <a:spLocks noGrp="1" noChangeArrowheads="1"/>
          </p:cNvSpPr>
          <p:nvPr>
            <p:ph type="body" idx="1"/>
          </p:nvPr>
        </p:nvSpPr>
        <p:spPr>
          <a:xfrm>
            <a:off x="381000" y="1524000"/>
            <a:ext cx="8458200" cy="4953000"/>
          </a:xfrm>
          <a:noFill/>
        </p:spPr>
        <p:txBody>
          <a:bodyPr lIns="92075" tIns="46038" rIns="92075" bIns="46038"/>
          <a:lstStyle/>
          <a:p>
            <a:pPr eaLnBrk="1" hangingPunct="1"/>
            <a:r>
              <a:rPr lang="zh-CN" altLang="en-US" sz="2400" b="1" dirty="0">
                <a:latin typeface="+mj-lt"/>
              </a:rPr>
              <a:t>贪心法选择准则：</a:t>
            </a:r>
            <a:endParaRPr lang="en-US" altLang="zh-CN" sz="2400" b="1" dirty="0">
              <a:latin typeface="+mj-lt"/>
            </a:endParaRPr>
          </a:p>
          <a:p>
            <a:pPr lvl="1" eaLnBrk="1" hangingPunct="1"/>
            <a:r>
              <a:rPr lang="zh-CN" altLang="en-US" sz="2200" b="1" i="1" dirty="0">
                <a:solidFill>
                  <a:srgbClr val="C00000"/>
                </a:solidFill>
                <a:latin typeface="+mj-lt"/>
              </a:rPr>
              <a:t>最早开始时间优先</a:t>
            </a:r>
            <a:endParaRPr lang="en-US" sz="2200" b="1" i="1" dirty="0">
              <a:solidFill>
                <a:srgbClr val="C00000"/>
              </a:solidFill>
              <a:latin typeface="+mj-lt"/>
            </a:endParaRPr>
          </a:p>
          <a:p>
            <a:pPr lvl="1" eaLnBrk="1" hangingPunct="1"/>
            <a:r>
              <a:rPr lang="zh-CN" altLang="en-US" sz="2200" b="1" i="1" dirty="0">
                <a:solidFill>
                  <a:srgbClr val="C00000"/>
                </a:solidFill>
                <a:latin typeface="+mj-lt"/>
              </a:rPr>
              <a:t>最小持续时间优先</a:t>
            </a:r>
            <a:endParaRPr lang="en-US" altLang="zh-CN" sz="2200" b="1" i="1" dirty="0">
              <a:solidFill>
                <a:srgbClr val="C00000"/>
              </a:solidFill>
              <a:latin typeface="+mj-lt"/>
            </a:endParaRPr>
          </a:p>
          <a:p>
            <a:pPr lvl="1" eaLnBrk="1" hangingPunct="1"/>
            <a:r>
              <a:rPr lang="zh-CN" altLang="en-US" sz="2200" b="1" i="1" dirty="0">
                <a:solidFill>
                  <a:srgbClr val="C00000"/>
                </a:solidFill>
                <a:latin typeface="+mj-lt"/>
              </a:rPr>
              <a:t>最早完成时间优先</a:t>
            </a:r>
            <a:endParaRPr lang="en-US" altLang="zh-CN" sz="2200" b="1" i="1" dirty="0">
              <a:solidFill>
                <a:srgbClr val="C00000"/>
              </a:solidFill>
              <a:latin typeface="+mj-lt"/>
            </a:endParaRPr>
          </a:p>
          <a:p>
            <a:pPr lvl="1" eaLnBrk="1" hangingPunct="1"/>
            <a:endParaRPr lang="en-US" sz="2200" b="1" i="1" dirty="0">
              <a:solidFill>
                <a:srgbClr val="C00000"/>
              </a:solidFill>
              <a:latin typeface="+mj-lt"/>
            </a:endParaRPr>
          </a:p>
          <a:p>
            <a:pPr marL="342900" lvl="1" indent="-342900" eaLnBrk="1" hangingPunct="1"/>
            <a:r>
              <a:rPr lang="en-US" b="1" dirty="0">
                <a:latin typeface="+mj-lt"/>
                <a:ea typeface="+mn-ea"/>
                <a:cs typeface="+mn-cs"/>
              </a:rPr>
              <a:t>Question: </a:t>
            </a:r>
            <a:r>
              <a:rPr lang="zh-CN" altLang="en-US" b="1" dirty="0">
                <a:latin typeface="+mj-lt"/>
                <a:ea typeface="+mn-ea"/>
                <a:cs typeface="+mn-cs"/>
              </a:rPr>
              <a:t>哪个准则更有效</a:t>
            </a:r>
            <a:r>
              <a:rPr lang="en-US" b="1" dirty="0">
                <a:latin typeface="+mj-lt"/>
                <a:ea typeface="+mn-ea"/>
                <a:cs typeface="+mn-cs"/>
              </a:rPr>
              <a:t>?</a:t>
            </a:r>
          </a:p>
        </p:txBody>
      </p:sp>
    </p:spTree>
    <p:extLst>
      <p:ext uri="{BB962C8B-B14F-4D97-AF65-F5344CB8AC3E}">
        <p14:creationId xmlns:p14="http://schemas.microsoft.com/office/powerpoint/2010/main" val="370289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81000"/>
            <a:ext cx="7924800" cy="762000"/>
          </a:xfrm>
        </p:spPr>
        <p:txBody>
          <a:bodyPr/>
          <a:lstStyle/>
          <a:p>
            <a:pPr eaLnBrk="1" hangingPunct="1"/>
            <a:r>
              <a:rPr lang="en-US" sz="3600" b="1" dirty="0">
                <a:solidFill>
                  <a:srgbClr val="0000CC"/>
                </a:solidFill>
              </a:rPr>
              <a:t>Example 1</a:t>
            </a:r>
          </a:p>
        </p:txBody>
      </p:sp>
      <p:sp>
        <p:nvSpPr>
          <p:cNvPr id="15363" name="Rectangle 3"/>
          <p:cNvSpPr>
            <a:spLocks noGrp="1" noChangeArrowheads="1"/>
          </p:cNvSpPr>
          <p:nvPr>
            <p:ph type="body" sz="half" idx="1"/>
          </p:nvPr>
        </p:nvSpPr>
        <p:spPr/>
        <p:txBody>
          <a:bodyPr/>
          <a:lstStyle/>
          <a:p>
            <a:pPr eaLnBrk="1" hangingPunct="1"/>
            <a:r>
              <a:rPr lang="zh-CN" altLang="en-US" sz="2400" b="1" dirty="0"/>
              <a:t>最早开始时间优先</a:t>
            </a:r>
            <a:endParaRPr lang="en-US" sz="2400" b="1" dirty="0">
              <a:solidFill>
                <a:srgbClr val="C00000"/>
              </a:solidFill>
            </a:endParaRPr>
          </a:p>
        </p:txBody>
      </p:sp>
      <p:sp>
        <p:nvSpPr>
          <p:cNvPr id="15364" name="Line 4"/>
          <p:cNvSpPr>
            <a:spLocks noChangeShapeType="1"/>
          </p:cNvSpPr>
          <p:nvPr/>
        </p:nvSpPr>
        <p:spPr bwMode="auto">
          <a:xfrm>
            <a:off x="1981200" y="4876800"/>
            <a:ext cx="5257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5365" name="Text Box 5"/>
          <p:cNvSpPr txBox="1">
            <a:spLocks noChangeArrowheads="1"/>
          </p:cNvSpPr>
          <p:nvPr/>
        </p:nvSpPr>
        <p:spPr bwMode="auto">
          <a:xfrm>
            <a:off x="7467600" y="4572000"/>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Time</a:t>
            </a:r>
          </a:p>
        </p:txBody>
      </p:sp>
      <p:sp>
        <p:nvSpPr>
          <p:cNvPr id="15366" name="Text Box 6"/>
          <p:cNvSpPr txBox="1">
            <a:spLocks noChangeArrowheads="1"/>
          </p:cNvSpPr>
          <p:nvPr/>
        </p:nvSpPr>
        <p:spPr bwMode="auto">
          <a:xfrm>
            <a:off x="1889125" y="4876800"/>
            <a:ext cx="536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0  1  2  3  4  5  6  7  8  9 10 11 12 13 14 15</a:t>
            </a:r>
          </a:p>
        </p:txBody>
      </p:sp>
      <p:sp>
        <p:nvSpPr>
          <p:cNvPr id="15367" name="Line 7"/>
          <p:cNvSpPr>
            <a:spLocks noChangeShapeType="1"/>
          </p:cNvSpPr>
          <p:nvPr/>
        </p:nvSpPr>
        <p:spPr bwMode="auto">
          <a:xfrm>
            <a:off x="23622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68" name="Line 8"/>
          <p:cNvSpPr>
            <a:spLocks noChangeShapeType="1"/>
          </p:cNvSpPr>
          <p:nvPr/>
        </p:nvSpPr>
        <p:spPr bwMode="auto">
          <a:xfrm>
            <a:off x="26670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69" name="Line 9"/>
          <p:cNvSpPr>
            <a:spLocks noChangeShapeType="1"/>
          </p:cNvSpPr>
          <p:nvPr/>
        </p:nvSpPr>
        <p:spPr bwMode="auto">
          <a:xfrm>
            <a:off x="29718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0" name="Line 10"/>
          <p:cNvSpPr>
            <a:spLocks noChangeShapeType="1"/>
          </p:cNvSpPr>
          <p:nvPr/>
        </p:nvSpPr>
        <p:spPr bwMode="auto">
          <a:xfrm>
            <a:off x="41910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1" name="Line 11"/>
          <p:cNvSpPr>
            <a:spLocks noChangeShapeType="1"/>
          </p:cNvSpPr>
          <p:nvPr/>
        </p:nvSpPr>
        <p:spPr bwMode="auto">
          <a:xfrm>
            <a:off x="32766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2" name="Line 12"/>
          <p:cNvSpPr>
            <a:spLocks noChangeShapeType="1"/>
          </p:cNvSpPr>
          <p:nvPr/>
        </p:nvSpPr>
        <p:spPr bwMode="auto">
          <a:xfrm>
            <a:off x="3581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3" name="Line 13"/>
          <p:cNvSpPr>
            <a:spLocks noChangeShapeType="1"/>
          </p:cNvSpPr>
          <p:nvPr/>
        </p:nvSpPr>
        <p:spPr bwMode="auto">
          <a:xfrm>
            <a:off x="1981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4" name="Line 14"/>
          <p:cNvSpPr>
            <a:spLocks noChangeShapeType="1"/>
          </p:cNvSpPr>
          <p:nvPr/>
        </p:nvSpPr>
        <p:spPr bwMode="auto">
          <a:xfrm>
            <a:off x="3886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5" name="Line 15"/>
          <p:cNvSpPr>
            <a:spLocks noChangeShapeType="1"/>
          </p:cNvSpPr>
          <p:nvPr/>
        </p:nvSpPr>
        <p:spPr bwMode="auto">
          <a:xfrm>
            <a:off x="44958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6" name="Line 16"/>
          <p:cNvSpPr>
            <a:spLocks noChangeShapeType="1"/>
          </p:cNvSpPr>
          <p:nvPr/>
        </p:nvSpPr>
        <p:spPr bwMode="auto">
          <a:xfrm>
            <a:off x="48006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7" name="Line 17"/>
          <p:cNvSpPr>
            <a:spLocks noChangeShapeType="1"/>
          </p:cNvSpPr>
          <p:nvPr/>
        </p:nvSpPr>
        <p:spPr bwMode="auto">
          <a:xfrm>
            <a:off x="5105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8" name="Line 18"/>
          <p:cNvSpPr>
            <a:spLocks noChangeShapeType="1"/>
          </p:cNvSpPr>
          <p:nvPr/>
        </p:nvSpPr>
        <p:spPr bwMode="auto">
          <a:xfrm>
            <a:off x="5486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9" name="Line 19"/>
          <p:cNvSpPr>
            <a:spLocks noChangeShapeType="1"/>
          </p:cNvSpPr>
          <p:nvPr/>
        </p:nvSpPr>
        <p:spPr bwMode="auto">
          <a:xfrm>
            <a:off x="5867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0" name="Line 20"/>
          <p:cNvSpPr>
            <a:spLocks noChangeShapeType="1"/>
          </p:cNvSpPr>
          <p:nvPr/>
        </p:nvSpPr>
        <p:spPr bwMode="auto">
          <a:xfrm>
            <a:off x="6248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1" name="Line 21"/>
          <p:cNvSpPr>
            <a:spLocks noChangeShapeType="1"/>
          </p:cNvSpPr>
          <p:nvPr/>
        </p:nvSpPr>
        <p:spPr bwMode="auto">
          <a:xfrm>
            <a:off x="6629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2" name="Line 22"/>
          <p:cNvSpPr>
            <a:spLocks noChangeShapeType="1"/>
          </p:cNvSpPr>
          <p:nvPr/>
        </p:nvSpPr>
        <p:spPr bwMode="auto">
          <a:xfrm>
            <a:off x="7010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3" name="Line 23"/>
          <p:cNvSpPr>
            <a:spLocks noChangeShapeType="1"/>
          </p:cNvSpPr>
          <p:nvPr/>
        </p:nvSpPr>
        <p:spPr bwMode="auto">
          <a:xfrm>
            <a:off x="1981200" y="4267200"/>
            <a:ext cx="50292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4" name="Line 24"/>
          <p:cNvSpPr>
            <a:spLocks noChangeShapeType="1"/>
          </p:cNvSpPr>
          <p:nvPr/>
        </p:nvSpPr>
        <p:spPr bwMode="auto">
          <a:xfrm>
            <a:off x="2362200" y="38100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5" name="Text Box 25"/>
          <p:cNvSpPr txBox="1">
            <a:spLocks noChangeArrowheads="1"/>
          </p:cNvSpPr>
          <p:nvPr/>
        </p:nvSpPr>
        <p:spPr bwMode="auto">
          <a:xfrm>
            <a:off x="1752600" y="4267200"/>
            <a:ext cx="544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 0                                                              15</a:t>
            </a:r>
          </a:p>
        </p:txBody>
      </p:sp>
      <p:sp>
        <p:nvSpPr>
          <p:cNvPr id="15386" name="Text Box 26"/>
          <p:cNvSpPr txBox="1">
            <a:spLocks noChangeArrowheads="1"/>
          </p:cNvSpPr>
          <p:nvPr/>
        </p:nvSpPr>
        <p:spPr bwMode="auto">
          <a:xfrm>
            <a:off x="2209800" y="3733800"/>
            <a:ext cx="1261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1          4</a:t>
            </a:r>
          </a:p>
        </p:txBody>
      </p:sp>
      <p:sp>
        <p:nvSpPr>
          <p:cNvPr id="15387" name="Line 27"/>
          <p:cNvSpPr>
            <a:spLocks noChangeShapeType="1"/>
          </p:cNvSpPr>
          <p:nvPr/>
        </p:nvSpPr>
        <p:spPr bwMode="auto">
          <a:xfrm>
            <a:off x="5486400" y="29718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8" name="Text Box 28"/>
          <p:cNvSpPr txBox="1">
            <a:spLocks noChangeArrowheads="1"/>
          </p:cNvSpPr>
          <p:nvPr/>
        </p:nvSpPr>
        <p:spPr bwMode="auto">
          <a:xfrm>
            <a:off x="5257800" y="2971800"/>
            <a:ext cx="193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11               15</a:t>
            </a:r>
          </a:p>
        </p:txBody>
      </p:sp>
      <p:sp>
        <p:nvSpPr>
          <p:cNvPr id="15389" name="Text Box 29"/>
          <p:cNvSpPr txBox="1">
            <a:spLocks noChangeArrowheads="1"/>
          </p:cNvSpPr>
          <p:nvPr/>
        </p:nvSpPr>
        <p:spPr bwMode="auto">
          <a:xfrm>
            <a:off x="533400" y="2667000"/>
            <a:ext cx="141417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lnSpc>
                <a:spcPts val="3300"/>
              </a:lnSpc>
            </a:pPr>
            <a:r>
              <a:rPr lang="en-US" dirty="0"/>
              <a:t>Activities</a:t>
            </a:r>
          </a:p>
          <a:p>
            <a:pPr algn="l" eaLnBrk="1" hangingPunct="1">
              <a:lnSpc>
                <a:spcPts val="3300"/>
              </a:lnSpc>
            </a:pPr>
            <a:r>
              <a:rPr lang="en-US" dirty="0"/>
              <a:t>       1</a:t>
            </a:r>
          </a:p>
          <a:p>
            <a:pPr algn="l" eaLnBrk="1" hangingPunct="1">
              <a:lnSpc>
                <a:spcPts val="3300"/>
              </a:lnSpc>
            </a:pPr>
            <a:r>
              <a:rPr lang="en-US" dirty="0"/>
              <a:t>       2</a:t>
            </a:r>
          </a:p>
          <a:p>
            <a:pPr algn="l" eaLnBrk="1" hangingPunct="1">
              <a:lnSpc>
                <a:spcPts val="3300"/>
              </a:lnSpc>
            </a:pPr>
            <a:r>
              <a:rPr lang="en-US" dirty="0"/>
              <a:t>       3</a:t>
            </a:r>
          </a:p>
        </p:txBody>
      </p:sp>
    </p:spTree>
    <p:extLst>
      <p:ext uri="{BB962C8B-B14F-4D97-AF65-F5344CB8AC3E}">
        <p14:creationId xmlns:p14="http://schemas.microsoft.com/office/powerpoint/2010/main" val="1316223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17500" y="381000"/>
            <a:ext cx="8637588" cy="762000"/>
          </a:xfrm>
        </p:spPr>
        <p:txBody>
          <a:bodyPr/>
          <a:lstStyle/>
          <a:p>
            <a:pPr eaLnBrk="1" hangingPunct="1"/>
            <a:r>
              <a:rPr lang="en-US" sz="3600" b="1" dirty="0">
                <a:solidFill>
                  <a:srgbClr val="0000CC"/>
                </a:solidFill>
              </a:rPr>
              <a:t>Example 2</a:t>
            </a:r>
          </a:p>
        </p:txBody>
      </p:sp>
      <p:sp>
        <p:nvSpPr>
          <p:cNvPr id="16387" name="Rectangle 3"/>
          <p:cNvSpPr>
            <a:spLocks noGrp="1" noChangeArrowheads="1"/>
          </p:cNvSpPr>
          <p:nvPr>
            <p:ph type="body" sz="half" idx="1"/>
          </p:nvPr>
        </p:nvSpPr>
        <p:spPr>
          <a:xfrm>
            <a:off x="328613" y="1941513"/>
            <a:ext cx="8208962" cy="496887"/>
          </a:xfrm>
        </p:spPr>
        <p:txBody>
          <a:bodyPr/>
          <a:lstStyle/>
          <a:p>
            <a:pPr eaLnBrk="1" hangingPunct="1"/>
            <a:r>
              <a:rPr lang="zh-CN" altLang="en-US" sz="2400" b="1" dirty="0"/>
              <a:t>最小持续时间优先</a:t>
            </a:r>
            <a:endParaRPr lang="en-US" sz="2400" b="1" dirty="0">
              <a:solidFill>
                <a:srgbClr val="C00000"/>
              </a:solidFill>
            </a:endParaRPr>
          </a:p>
        </p:txBody>
      </p:sp>
      <p:sp>
        <p:nvSpPr>
          <p:cNvPr id="16388" name="Line 4"/>
          <p:cNvSpPr>
            <a:spLocks noChangeShapeType="1"/>
          </p:cNvSpPr>
          <p:nvPr/>
        </p:nvSpPr>
        <p:spPr bwMode="auto">
          <a:xfrm>
            <a:off x="1981200" y="4876800"/>
            <a:ext cx="5257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6389" name="Text Box 5"/>
          <p:cNvSpPr txBox="1">
            <a:spLocks noChangeArrowheads="1"/>
          </p:cNvSpPr>
          <p:nvPr/>
        </p:nvSpPr>
        <p:spPr bwMode="auto">
          <a:xfrm>
            <a:off x="7467600" y="4572000"/>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Time</a:t>
            </a:r>
          </a:p>
        </p:txBody>
      </p:sp>
      <p:sp>
        <p:nvSpPr>
          <p:cNvPr id="16390" name="Text Box 6"/>
          <p:cNvSpPr txBox="1">
            <a:spLocks noChangeArrowheads="1"/>
          </p:cNvSpPr>
          <p:nvPr/>
        </p:nvSpPr>
        <p:spPr bwMode="auto">
          <a:xfrm>
            <a:off x="1889125" y="4953000"/>
            <a:ext cx="536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0  1  2  3  4  5  6  7  8  9 10 11 12 13 14 15</a:t>
            </a:r>
          </a:p>
        </p:txBody>
      </p:sp>
      <p:sp>
        <p:nvSpPr>
          <p:cNvPr id="16391" name="Line 7"/>
          <p:cNvSpPr>
            <a:spLocks noChangeShapeType="1"/>
          </p:cNvSpPr>
          <p:nvPr/>
        </p:nvSpPr>
        <p:spPr bwMode="auto">
          <a:xfrm>
            <a:off x="23622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2" name="Line 8"/>
          <p:cNvSpPr>
            <a:spLocks noChangeShapeType="1"/>
          </p:cNvSpPr>
          <p:nvPr/>
        </p:nvSpPr>
        <p:spPr bwMode="auto">
          <a:xfrm>
            <a:off x="26670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3" name="Line 9"/>
          <p:cNvSpPr>
            <a:spLocks noChangeShapeType="1"/>
          </p:cNvSpPr>
          <p:nvPr/>
        </p:nvSpPr>
        <p:spPr bwMode="auto">
          <a:xfrm>
            <a:off x="29718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4" name="Line 10"/>
          <p:cNvSpPr>
            <a:spLocks noChangeShapeType="1"/>
          </p:cNvSpPr>
          <p:nvPr/>
        </p:nvSpPr>
        <p:spPr bwMode="auto">
          <a:xfrm>
            <a:off x="41910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5" name="Line 11"/>
          <p:cNvSpPr>
            <a:spLocks noChangeShapeType="1"/>
          </p:cNvSpPr>
          <p:nvPr/>
        </p:nvSpPr>
        <p:spPr bwMode="auto">
          <a:xfrm>
            <a:off x="32766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6" name="Line 12"/>
          <p:cNvSpPr>
            <a:spLocks noChangeShapeType="1"/>
          </p:cNvSpPr>
          <p:nvPr/>
        </p:nvSpPr>
        <p:spPr bwMode="auto">
          <a:xfrm>
            <a:off x="3581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7" name="Line 13"/>
          <p:cNvSpPr>
            <a:spLocks noChangeShapeType="1"/>
          </p:cNvSpPr>
          <p:nvPr/>
        </p:nvSpPr>
        <p:spPr bwMode="auto">
          <a:xfrm>
            <a:off x="1981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8" name="Line 14"/>
          <p:cNvSpPr>
            <a:spLocks noChangeShapeType="1"/>
          </p:cNvSpPr>
          <p:nvPr/>
        </p:nvSpPr>
        <p:spPr bwMode="auto">
          <a:xfrm>
            <a:off x="3886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9" name="Line 15"/>
          <p:cNvSpPr>
            <a:spLocks noChangeShapeType="1"/>
          </p:cNvSpPr>
          <p:nvPr/>
        </p:nvSpPr>
        <p:spPr bwMode="auto">
          <a:xfrm>
            <a:off x="44958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0" name="Line 16"/>
          <p:cNvSpPr>
            <a:spLocks noChangeShapeType="1"/>
          </p:cNvSpPr>
          <p:nvPr/>
        </p:nvSpPr>
        <p:spPr bwMode="auto">
          <a:xfrm>
            <a:off x="48006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1" name="Line 17"/>
          <p:cNvSpPr>
            <a:spLocks noChangeShapeType="1"/>
          </p:cNvSpPr>
          <p:nvPr/>
        </p:nvSpPr>
        <p:spPr bwMode="auto">
          <a:xfrm>
            <a:off x="5105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2" name="Line 18"/>
          <p:cNvSpPr>
            <a:spLocks noChangeShapeType="1"/>
          </p:cNvSpPr>
          <p:nvPr/>
        </p:nvSpPr>
        <p:spPr bwMode="auto">
          <a:xfrm>
            <a:off x="5486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3" name="Line 19"/>
          <p:cNvSpPr>
            <a:spLocks noChangeShapeType="1"/>
          </p:cNvSpPr>
          <p:nvPr/>
        </p:nvSpPr>
        <p:spPr bwMode="auto">
          <a:xfrm>
            <a:off x="5867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4" name="Line 20"/>
          <p:cNvSpPr>
            <a:spLocks noChangeShapeType="1"/>
          </p:cNvSpPr>
          <p:nvPr/>
        </p:nvSpPr>
        <p:spPr bwMode="auto">
          <a:xfrm>
            <a:off x="6248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5" name="Line 21"/>
          <p:cNvSpPr>
            <a:spLocks noChangeShapeType="1"/>
          </p:cNvSpPr>
          <p:nvPr/>
        </p:nvSpPr>
        <p:spPr bwMode="auto">
          <a:xfrm>
            <a:off x="6629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6" name="Line 22"/>
          <p:cNvSpPr>
            <a:spLocks noChangeShapeType="1"/>
          </p:cNvSpPr>
          <p:nvPr/>
        </p:nvSpPr>
        <p:spPr bwMode="auto">
          <a:xfrm>
            <a:off x="7010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7" name="Line 23"/>
          <p:cNvSpPr>
            <a:spLocks noChangeShapeType="1"/>
          </p:cNvSpPr>
          <p:nvPr/>
        </p:nvSpPr>
        <p:spPr bwMode="auto">
          <a:xfrm>
            <a:off x="4191000" y="4267200"/>
            <a:ext cx="623888"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8" name="Line 24"/>
          <p:cNvSpPr>
            <a:spLocks noChangeShapeType="1"/>
          </p:cNvSpPr>
          <p:nvPr/>
        </p:nvSpPr>
        <p:spPr bwMode="auto">
          <a:xfrm>
            <a:off x="2286000" y="3810000"/>
            <a:ext cx="2209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9" name="Text Box 25"/>
          <p:cNvSpPr txBox="1">
            <a:spLocks noChangeArrowheads="1"/>
          </p:cNvSpPr>
          <p:nvPr/>
        </p:nvSpPr>
        <p:spPr bwMode="auto">
          <a:xfrm>
            <a:off x="2057400" y="37338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  1                          8</a:t>
            </a:r>
          </a:p>
        </p:txBody>
      </p:sp>
      <p:sp>
        <p:nvSpPr>
          <p:cNvPr id="16410" name="Text Box 26"/>
          <p:cNvSpPr txBox="1">
            <a:spLocks noChangeArrowheads="1"/>
          </p:cNvSpPr>
          <p:nvPr/>
        </p:nvSpPr>
        <p:spPr bwMode="auto">
          <a:xfrm>
            <a:off x="3886200" y="4267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  7      9</a:t>
            </a:r>
          </a:p>
        </p:txBody>
      </p:sp>
      <p:sp>
        <p:nvSpPr>
          <p:cNvPr id="16411" name="Line 27"/>
          <p:cNvSpPr>
            <a:spLocks noChangeShapeType="1"/>
          </p:cNvSpPr>
          <p:nvPr/>
        </p:nvSpPr>
        <p:spPr bwMode="auto">
          <a:xfrm>
            <a:off x="4495800" y="34290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12" name="Text Box 28"/>
          <p:cNvSpPr txBox="1">
            <a:spLocks noChangeArrowheads="1"/>
          </p:cNvSpPr>
          <p:nvPr/>
        </p:nvSpPr>
        <p:spPr bwMode="auto">
          <a:xfrm>
            <a:off x="4419600" y="30480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8                            15</a:t>
            </a:r>
          </a:p>
        </p:txBody>
      </p:sp>
      <p:sp>
        <p:nvSpPr>
          <p:cNvPr id="16413" name="Text Box 29"/>
          <p:cNvSpPr txBox="1">
            <a:spLocks noChangeArrowheads="1"/>
          </p:cNvSpPr>
          <p:nvPr/>
        </p:nvSpPr>
        <p:spPr bwMode="auto">
          <a:xfrm>
            <a:off x="533400" y="2667000"/>
            <a:ext cx="141417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lnSpc>
                <a:spcPts val="3300"/>
              </a:lnSpc>
            </a:pPr>
            <a:r>
              <a:rPr lang="en-US" dirty="0"/>
              <a:t>Activities</a:t>
            </a:r>
          </a:p>
          <a:p>
            <a:pPr algn="l" eaLnBrk="1" hangingPunct="1">
              <a:lnSpc>
                <a:spcPts val="3300"/>
              </a:lnSpc>
            </a:pPr>
            <a:r>
              <a:rPr lang="en-US" dirty="0"/>
              <a:t>       1</a:t>
            </a:r>
          </a:p>
          <a:p>
            <a:pPr algn="l" eaLnBrk="1" hangingPunct="1">
              <a:lnSpc>
                <a:spcPts val="3300"/>
              </a:lnSpc>
            </a:pPr>
            <a:r>
              <a:rPr lang="en-US" dirty="0"/>
              <a:t>       2</a:t>
            </a:r>
          </a:p>
          <a:p>
            <a:pPr algn="l" eaLnBrk="1" hangingPunct="1">
              <a:lnSpc>
                <a:spcPts val="3300"/>
              </a:lnSpc>
            </a:pPr>
            <a:r>
              <a:rPr lang="en-US" dirty="0"/>
              <a:t>       3</a:t>
            </a:r>
          </a:p>
        </p:txBody>
      </p:sp>
    </p:spTree>
    <p:extLst>
      <p:ext uri="{BB962C8B-B14F-4D97-AF65-F5344CB8AC3E}">
        <p14:creationId xmlns:p14="http://schemas.microsoft.com/office/powerpoint/2010/main" val="2523202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04800"/>
            <a:ext cx="7772400" cy="914400"/>
          </a:xfrm>
        </p:spPr>
        <p:txBody>
          <a:bodyPr/>
          <a:lstStyle/>
          <a:p>
            <a:pPr eaLnBrk="1" hangingPunct="1"/>
            <a:r>
              <a:rPr lang="en-US" sz="3600" b="1" dirty="0">
                <a:solidFill>
                  <a:srgbClr val="0000CC"/>
                </a:solidFill>
              </a:rPr>
              <a:t>Example 3</a:t>
            </a:r>
          </a:p>
        </p:txBody>
      </p:sp>
      <p:sp>
        <p:nvSpPr>
          <p:cNvPr id="17411" name="Line 3"/>
          <p:cNvSpPr>
            <a:spLocks noChangeShapeType="1"/>
          </p:cNvSpPr>
          <p:nvPr/>
        </p:nvSpPr>
        <p:spPr bwMode="auto">
          <a:xfrm>
            <a:off x="1993900" y="5638800"/>
            <a:ext cx="5257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7412" name="Text Box 4"/>
          <p:cNvSpPr txBox="1">
            <a:spLocks noChangeArrowheads="1"/>
          </p:cNvSpPr>
          <p:nvPr/>
        </p:nvSpPr>
        <p:spPr bwMode="auto">
          <a:xfrm>
            <a:off x="7480300" y="5334000"/>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Time</a:t>
            </a:r>
          </a:p>
        </p:txBody>
      </p:sp>
      <p:sp>
        <p:nvSpPr>
          <p:cNvPr id="17413" name="Text Box 5"/>
          <p:cNvSpPr txBox="1">
            <a:spLocks noChangeArrowheads="1"/>
          </p:cNvSpPr>
          <p:nvPr/>
        </p:nvSpPr>
        <p:spPr bwMode="auto">
          <a:xfrm>
            <a:off x="1901825" y="5638800"/>
            <a:ext cx="536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0  1  2  3  4  5  6  7  8  9 10 11 12 13 14 15</a:t>
            </a:r>
          </a:p>
        </p:txBody>
      </p:sp>
      <p:sp>
        <p:nvSpPr>
          <p:cNvPr id="17414" name="Line 6"/>
          <p:cNvSpPr>
            <a:spLocks noChangeShapeType="1"/>
          </p:cNvSpPr>
          <p:nvPr/>
        </p:nvSpPr>
        <p:spPr bwMode="auto">
          <a:xfrm>
            <a:off x="2374900" y="5486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15" name="Line 7"/>
          <p:cNvSpPr>
            <a:spLocks noChangeShapeType="1"/>
          </p:cNvSpPr>
          <p:nvPr/>
        </p:nvSpPr>
        <p:spPr bwMode="auto">
          <a:xfrm>
            <a:off x="2679700" y="5486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16" name="Line 8"/>
          <p:cNvSpPr>
            <a:spLocks noChangeShapeType="1"/>
          </p:cNvSpPr>
          <p:nvPr/>
        </p:nvSpPr>
        <p:spPr bwMode="auto">
          <a:xfrm>
            <a:off x="2984500" y="5486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17" name="Line 9"/>
          <p:cNvSpPr>
            <a:spLocks noChangeShapeType="1"/>
          </p:cNvSpPr>
          <p:nvPr/>
        </p:nvSpPr>
        <p:spPr bwMode="auto">
          <a:xfrm>
            <a:off x="42037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18" name="Line 10"/>
          <p:cNvSpPr>
            <a:spLocks noChangeShapeType="1"/>
          </p:cNvSpPr>
          <p:nvPr/>
        </p:nvSpPr>
        <p:spPr bwMode="auto">
          <a:xfrm>
            <a:off x="32893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19" name="Line 11"/>
          <p:cNvSpPr>
            <a:spLocks noChangeShapeType="1"/>
          </p:cNvSpPr>
          <p:nvPr/>
        </p:nvSpPr>
        <p:spPr bwMode="auto">
          <a:xfrm>
            <a:off x="3594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0" name="Line 12"/>
          <p:cNvSpPr>
            <a:spLocks noChangeShapeType="1"/>
          </p:cNvSpPr>
          <p:nvPr/>
        </p:nvSpPr>
        <p:spPr bwMode="auto">
          <a:xfrm>
            <a:off x="19939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1" name="Line 13"/>
          <p:cNvSpPr>
            <a:spLocks noChangeShapeType="1"/>
          </p:cNvSpPr>
          <p:nvPr/>
        </p:nvSpPr>
        <p:spPr bwMode="auto">
          <a:xfrm>
            <a:off x="38989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2" name="Line 14"/>
          <p:cNvSpPr>
            <a:spLocks noChangeShapeType="1"/>
          </p:cNvSpPr>
          <p:nvPr/>
        </p:nvSpPr>
        <p:spPr bwMode="auto">
          <a:xfrm>
            <a:off x="45085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3" name="Line 15"/>
          <p:cNvSpPr>
            <a:spLocks noChangeShapeType="1"/>
          </p:cNvSpPr>
          <p:nvPr/>
        </p:nvSpPr>
        <p:spPr bwMode="auto">
          <a:xfrm>
            <a:off x="48133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4" name="Line 16"/>
          <p:cNvSpPr>
            <a:spLocks noChangeShapeType="1"/>
          </p:cNvSpPr>
          <p:nvPr/>
        </p:nvSpPr>
        <p:spPr bwMode="auto">
          <a:xfrm>
            <a:off x="5118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5" name="Line 17"/>
          <p:cNvSpPr>
            <a:spLocks noChangeShapeType="1"/>
          </p:cNvSpPr>
          <p:nvPr/>
        </p:nvSpPr>
        <p:spPr bwMode="auto">
          <a:xfrm>
            <a:off x="5499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6" name="Line 18"/>
          <p:cNvSpPr>
            <a:spLocks noChangeShapeType="1"/>
          </p:cNvSpPr>
          <p:nvPr/>
        </p:nvSpPr>
        <p:spPr bwMode="auto">
          <a:xfrm>
            <a:off x="5880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7" name="Line 19"/>
          <p:cNvSpPr>
            <a:spLocks noChangeShapeType="1"/>
          </p:cNvSpPr>
          <p:nvPr/>
        </p:nvSpPr>
        <p:spPr bwMode="auto">
          <a:xfrm>
            <a:off x="6261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8" name="Line 20"/>
          <p:cNvSpPr>
            <a:spLocks noChangeShapeType="1"/>
          </p:cNvSpPr>
          <p:nvPr/>
        </p:nvSpPr>
        <p:spPr bwMode="auto">
          <a:xfrm>
            <a:off x="6642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9" name="Line 21"/>
          <p:cNvSpPr>
            <a:spLocks noChangeShapeType="1"/>
          </p:cNvSpPr>
          <p:nvPr/>
        </p:nvSpPr>
        <p:spPr bwMode="auto">
          <a:xfrm>
            <a:off x="7023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30" name="Line 22"/>
          <p:cNvSpPr>
            <a:spLocks noChangeShapeType="1"/>
          </p:cNvSpPr>
          <p:nvPr/>
        </p:nvSpPr>
        <p:spPr bwMode="auto">
          <a:xfrm>
            <a:off x="1993900" y="5029200"/>
            <a:ext cx="6858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31" name="Line 23"/>
          <p:cNvSpPr>
            <a:spLocks noChangeShapeType="1"/>
          </p:cNvSpPr>
          <p:nvPr/>
        </p:nvSpPr>
        <p:spPr bwMode="auto">
          <a:xfrm>
            <a:off x="2374900" y="45720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32" name="Text Box 24"/>
          <p:cNvSpPr txBox="1">
            <a:spLocks noChangeArrowheads="1"/>
          </p:cNvSpPr>
          <p:nvPr/>
        </p:nvSpPr>
        <p:spPr bwMode="auto">
          <a:xfrm>
            <a:off x="1765300" y="5029200"/>
            <a:ext cx="102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 0      2</a:t>
            </a:r>
          </a:p>
        </p:txBody>
      </p:sp>
      <p:sp>
        <p:nvSpPr>
          <p:cNvPr id="17433" name="Text Box 25"/>
          <p:cNvSpPr txBox="1">
            <a:spLocks noChangeArrowheads="1"/>
          </p:cNvSpPr>
          <p:nvPr/>
        </p:nvSpPr>
        <p:spPr bwMode="auto">
          <a:xfrm>
            <a:off x="2222500" y="4495800"/>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1         4</a:t>
            </a:r>
          </a:p>
        </p:txBody>
      </p:sp>
      <p:sp>
        <p:nvSpPr>
          <p:cNvPr id="17434" name="Line 26"/>
          <p:cNvSpPr>
            <a:spLocks noChangeShapeType="1"/>
          </p:cNvSpPr>
          <p:nvPr/>
        </p:nvSpPr>
        <p:spPr bwMode="auto">
          <a:xfrm>
            <a:off x="2984500" y="4114800"/>
            <a:ext cx="12192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35" name="Text Box 27"/>
          <p:cNvSpPr txBox="1">
            <a:spLocks noChangeArrowheads="1"/>
          </p:cNvSpPr>
          <p:nvPr/>
        </p:nvSpPr>
        <p:spPr bwMode="auto">
          <a:xfrm>
            <a:off x="2876550" y="40386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3            7</a:t>
            </a:r>
          </a:p>
        </p:txBody>
      </p:sp>
      <p:sp>
        <p:nvSpPr>
          <p:cNvPr id="17436" name="Line 28"/>
          <p:cNvSpPr>
            <a:spLocks noChangeShapeType="1"/>
          </p:cNvSpPr>
          <p:nvPr/>
        </p:nvSpPr>
        <p:spPr bwMode="auto">
          <a:xfrm>
            <a:off x="2984500" y="3276600"/>
            <a:ext cx="2133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37" name="Line 29"/>
          <p:cNvSpPr>
            <a:spLocks noChangeShapeType="1"/>
          </p:cNvSpPr>
          <p:nvPr/>
        </p:nvSpPr>
        <p:spPr bwMode="auto">
          <a:xfrm>
            <a:off x="5499100" y="37338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38" name="Text Box 30"/>
          <p:cNvSpPr txBox="1">
            <a:spLocks noChangeArrowheads="1"/>
          </p:cNvSpPr>
          <p:nvPr/>
        </p:nvSpPr>
        <p:spPr bwMode="auto">
          <a:xfrm>
            <a:off x="5270500" y="3810000"/>
            <a:ext cx="193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11               15</a:t>
            </a:r>
          </a:p>
        </p:txBody>
      </p:sp>
      <p:sp>
        <p:nvSpPr>
          <p:cNvPr id="17439" name="Text Box 31"/>
          <p:cNvSpPr txBox="1">
            <a:spLocks noChangeArrowheads="1"/>
          </p:cNvSpPr>
          <p:nvPr/>
        </p:nvSpPr>
        <p:spPr bwMode="auto">
          <a:xfrm>
            <a:off x="2876550" y="3200400"/>
            <a:ext cx="239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3                       10</a:t>
            </a:r>
          </a:p>
        </p:txBody>
      </p:sp>
      <p:sp>
        <p:nvSpPr>
          <p:cNvPr id="17440" name="Line 32"/>
          <p:cNvSpPr>
            <a:spLocks noChangeShapeType="1"/>
          </p:cNvSpPr>
          <p:nvPr/>
        </p:nvSpPr>
        <p:spPr bwMode="auto">
          <a:xfrm>
            <a:off x="2679700" y="2819400"/>
            <a:ext cx="3200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41" name="Text Box 33"/>
          <p:cNvSpPr txBox="1">
            <a:spLocks noChangeArrowheads="1"/>
          </p:cNvSpPr>
          <p:nvPr/>
        </p:nvSpPr>
        <p:spPr bwMode="auto">
          <a:xfrm>
            <a:off x="2571750" y="2743200"/>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2                                      12</a:t>
            </a:r>
          </a:p>
        </p:txBody>
      </p:sp>
      <p:sp>
        <p:nvSpPr>
          <p:cNvPr id="17442" name="Line 34"/>
          <p:cNvSpPr>
            <a:spLocks noChangeShapeType="1"/>
          </p:cNvSpPr>
          <p:nvPr/>
        </p:nvSpPr>
        <p:spPr bwMode="auto">
          <a:xfrm>
            <a:off x="5499100" y="2362200"/>
            <a:ext cx="7620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43" name="Text Box 35"/>
          <p:cNvSpPr txBox="1">
            <a:spLocks noChangeArrowheads="1"/>
          </p:cNvSpPr>
          <p:nvPr/>
        </p:nvSpPr>
        <p:spPr bwMode="auto">
          <a:xfrm>
            <a:off x="5270500" y="2286000"/>
            <a:ext cx="1206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11     13</a:t>
            </a:r>
          </a:p>
        </p:txBody>
      </p:sp>
      <p:sp>
        <p:nvSpPr>
          <p:cNvPr id="17444" name="Text Box 36"/>
          <p:cNvSpPr txBox="1">
            <a:spLocks noChangeArrowheads="1"/>
          </p:cNvSpPr>
          <p:nvPr/>
        </p:nvSpPr>
        <p:spPr bwMode="auto">
          <a:xfrm>
            <a:off x="850900" y="1752600"/>
            <a:ext cx="141417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lnSpc>
                <a:spcPts val="3300"/>
              </a:lnSpc>
            </a:pPr>
            <a:r>
              <a:rPr lang="en-US" dirty="0"/>
              <a:t>Activities</a:t>
            </a:r>
          </a:p>
          <a:p>
            <a:pPr algn="l" eaLnBrk="1" hangingPunct="1">
              <a:lnSpc>
                <a:spcPts val="3300"/>
              </a:lnSpc>
            </a:pPr>
            <a:r>
              <a:rPr lang="en-US" dirty="0"/>
              <a:t>       1</a:t>
            </a:r>
          </a:p>
          <a:p>
            <a:pPr algn="l" eaLnBrk="1" hangingPunct="1">
              <a:lnSpc>
                <a:spcPts val="3300"/>
              </a:lnSpc>
            </a:pPr>
            <a:r>
              <a:rPr lang="en-US" dirty="0"/>
              <a:t>       2</a:t>
            </a:r>
          </a:p>
          <a:p>
            <a:pPr algn="l" eaLnBrk="1" hangingPunct="1">
              <a:lnSpc>
                <a:spcPts val="3300"/>
              </a:lnSpc>
            </a:pPr>
            <a:r>
              <a:rPr lang="en-US" dirty="0"/>
              <a:t>       3</a:t>
            </a:r>
          </a:p>
          <a:p>
            <a:pPr algn="l" eaLnBrk="1" hangingPunct="1">
              <a:lnSpc>
                <a:spcPts val="3300"/>
              </a:lnSpc>
            </a:pPr>
            <a:r>
              <a:rPr lang="en-US" dirty="0"/>
              <a:t>       4</a:t>
            </a:r>
          </a:p>
          <a:p>
            <a:pPr algn="l" eaLnBrk="1" hangingPunct="1">
              <a:lnSpc>
                <a:spcPts val="3300"/>
              </a:lnSpc>
            </a:pPr>
            <a:r>
              <a:rPr lang="en-US" dirty="0"/>
              <a:t>       5</a:t>
            </a:r>
          </a:p>
          <a:p>
            <a:pPr algn="l" eaLnBrk="1" hangingPunct="1">
              <a:lnSpc>
                <a:spcPts val="3300"/>
              </a:lnSpc>
            </a:pPr>
            <a:r>
              <a:rPr lang="en-US" dirty="0"/>
              <a:t>       6</a:t>
            </a:r>
          </a:p>
          <a:p>
            <a:pPr algn="l" eaLnBrk="1" hangingPunct="1">
              <a:lnSpc>
                <a:spcPts val="3300"/>
              </a:lnSpc>
            </a:pPr>
            <a:r>
              <a:rPr lang="en-US" dirty="0"/>
              <a:t>       7</a:t>
            </a:r>
          </a:p>
        </p:txBody>
      </p:sp>
      <p:sp>
        <p:nvSpPr>
          <p:cNvPr id="37" name="Rectangle 3"/>
          <p:cNvSpPr txBox="1">
            <a:spLocks noChangeArrowheads="1"/>
          </p:cNvSpPr>
          <p:nvPr/>
        </p:nvSpPr>
        <p:spPr>
          <a:xfrm>
            <a:off x="391319" y="1371600"/>
            <a:ext cx="8208962" cy="496887"/>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a:solidFill>
                  <a:srgbClr val="C00000"/>
                </a:solidFill>
              </a:rPr>
              <a:t>最早结束时间优先</a:t>
            </a:r>
            <a:endParaRPr lang="en-US" sz="2400" b="1" kern="0" dirty="0">
              <a:solidFill>
                <a:srgbClr val="C00000"/>
              </a:solidFill>
            </a:endParaRPr>
          </a:p>
        </p:txBody>
      </p:sp>
    </p:spTree>
    <p:extLst>
      <p:ext uri="{BB962C8B-B14F-4D97-AF65-F5344CB8AC3E}">
        <p14:creationId xmlns:p14="http://schemas.microsoft.com/office/powerpoint/2010/main" val="2453529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838200"/>
          </a:xfrm>
          <a:noFill/>
        </p:spPr>
        <p:txBody>
          <a:bodyPr lIns="92075" tIns="46038" rIns="92075" bIns="46038" anchor="ctr"/>
          <a:lstStyle/>
          <a:p>
            <a:pPr eaLnBrk="1" hangingPunct="1"/>
            <a:r>
              <a:rPr lang="en-US" sz="3600" b="1" dirty="0">
                <a:solidFill>
                  <a:srgbClr val="0000CC"/>
                </a:solidFill>
              </a:rPr>
              <a:t>Example 4</a:t>
            </a: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137" t="38762" r="32950" b="19132"/>
          <a:stretch/>
        </p:blipFill>
        <p:spPr bwMode="auto">
          <a:xfrm>
            <a:off x="1142999" y="2286000"/>
            <a:ext cx="6705601" cy="3700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txBox="1">
            <a:spLocks noChangeArrowheads="1"/>
          </p:cNvSpPr>
          <p:nvPr/>
        </p:nvSpPr>
        <p:spPr>
          <a:xfrm>
            <a:off x="391319" y="1371600"/>
            <a:ext cx="8208962" cy="914400"/>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a:t>最早结束时间优先</a:t>
            </a:r>
            <a:endParaRPr lang="en-US" sz="2400" b="1" kern="0" dirty="0">
              <a:solidFill>
                <a:srgbClr val="C00000"/>
              </a:solidFill>
            </a:endParaRPr>
          </a:p>
        </p:txBody>
      </p:sp>
      <p:sp>
        <p:nvSpPr>
          <p:cNvPr id="8" name="Rectangle 3"/>
          <p:cNvSpPr txBox="1">
            <a:spLocks noChangeArrowheads="1"/>
          </p:cNvSpPr>
          <p:nvPr/>
        </p:nvSpPr>
        <p:spPr>
          <a:xfrm>
            <a:off x="391318" y="6019800"/>
            <a:ext cx="8208962" cy="496887"/>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a:t>需要证明贪心法的正确性</a:t>
            </a:r>
            <a:endParaRPr lang="en-US" sz="2400" b="1" kern="0" dirty="0">
              <a:solidFill>
                <a:srgbClr val="C00000"/>
              </a:solidFill>
            </a:endParaRPr>
          </a:p>
        </p:txBody>
      </p:sp>
    </p:spTree>
    <p:extLst>
      <p:ext uri="{BB962C8B-B14F-4D97-AF65-F5344CB8AC3E}">
        <p14:creationId xmlns:p14="http://schemas.microsoft.com/office/powerpoint/2010/main" val="235774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17500" y="228600"/>
            <a:ext cx="8637588" cy="1006475"/>
          </a:xfrm>
        </p:spPr>
        <p:txBody>
          <a:bodyPr/>
          <a:lstStyle/>
          <a:p>
            <a:pPr eaLnBrk="1" hangingPunct="1"/>
            <a:r>
              <a:rPr lang="zh-CN" altLang="en-US" sz="3500" b="1" dirty="0">
                <a:solidFill>
                  <a:srgbClr val="0000CC"/>
                </a:solidFill>
              </a:rPr>
              <a:t>最优性证明（</a:t>
            </a:r>
            <a:r>
              <a:rPr lang="en-US" altLang="zh-CN" sz="3500" b="1" dirty="0">
                <a:solidFill>
                  <a:srgbClr val="0000CC"/>
                </a:solidFill>
              </a:rPr>
              <a:t>1</a:t>
            </a:r>
            <a:r>
              <a:rPr lang="zh-CN" altLang="en-US" sz="3500" b="1" dirty="0">
                <a:solidFill>
                  <a:srgbClr val="0000CC"/>
                </a:solidFill>
              </a:rPr>
              <a:t>）</a:t>
            </a:r>
            <a:endParaRPr lang="en-US" sz="3500" b="1" dirty="0">
              <a:solidFill>
                <a:srgbClr val="0000CC"/>
              </a:solidFill>
            </a:endParaRPr>
          </a:p>
        </p:txBody>
      </p:sp>
      <p:sp>
        <p:nvSpPr>
          <p:cNvPr id="20483" name="Rectangle 3"/>
          <p:cNvSpPr>
            <a:spLocks noGrp="1" noChangeArrowheads="1"/>
          </p:cNvSpPr>
          <p:nvPr>
            <p:ph type="body" idx="1"/>
          </p:nvPr>
        </p:nvSpPr>
        <p:spPr>
          <a:xfrm>
            <a:off x="228600" y="1447800"/>
            <a:ext cx="8610600" cy="5105400"/>
          </a:xfrm>
        </p:spPr>
        <p:txBody>
          <a:bodyPr/>
          <a:lstStyle/>
          <a:p>
            <a:pPr eaLnBrk="1" hangingPunct="1">
              <a:buNone/>
            </a:pPr>
            <a:r>
              <a:rPr lang="zh-CN" altLang="en-US" sz="2400" b="1" i="1" dirty="0">
                <a:solidFill>
                  <a:srgbClr val="C00000"/>
                </a:solidFill>
              </a:rPr>
              <a:t>定理</a:t>
            </a:r>
            <a:r>
              <a:rPr lang="zh-CN" altLang="en-US" sz="2400" b="1" dirty="0"/>
              <a:t>：如果活动 </a:t>
            </a:r>
            <a:r>
              <a:rPr lang="en-US" sz="2400" b="1" i="1" dirty="0"/>
              <a:t>a</a:t>
            </a:r>
            <a:r>
              <a:rPr lang="en-US" sz="2400" b="1" baseline="-25000" dirty="0"/>
              <a:t>1</a:t>
            </a:r>
            <a:r>
              <a:rPr lang="en-US" sz="2400" b="1" dirty="0"/>
              <a:t> </a:t>
            </a:r>
            <a:r>
              <a:rPr lang="zh-CN" altLang="en-US" sz="2400" b="1" dirty="0"/>
              <a:t>在所有活动中具有最早结束时间，则最优解中一定包含</a:t>
            </a:r>
            <a:r>
              <a:rPr lang="en-US" sz="2400" b="1" dirty="0"/>
              <a:t> </a:t>
            </a:r>
            <a:r>
              <a:rPr lang="en-US" sz="2400" b="1" i="1" dirty="0"/>
              <a:t>a</a:t>
            </a:r>
            <a:r>
              <a:rPr lang="en-US" sz="2400" b="1" baseline="-25000" dirty="0"/>
              <a:t>1</a:t>
            </a:r>
            <a:r>
              <a:rPr lang="zh-CN" altLang="en-US" sz="2400" b="1" dirty="0">
                <a:cs typeface="Times New Roman" pitchFamily="18" charset="0"/>
              </a:rPr>
              <a:t>。</a:t>
            </a:r>
            <a:endParaRPr lang="en-US" sz="2400" b="1" dirty="0">
              <a:cs typeface="Times New Roman" pitchFamily="18" charset="0"/>
            </a:endParaRPr>
          </a:p>
          <a:p>
            <a:pPr marL="609600" indent="-609600" eaLnBrk="1" hangingPunct="1">
              <a:buFont typeface="Wingdings" pitchFamily="2" charset="2"/>
              <a:buNone/>
            </a:pPr>
            <a:r>
              <a:rPr lang="en-US" sz="2400" b="1" i="1" dirty="0">
                <a:solidFill>
                  <a:srgbClr val="C00000"/>
                </a:solidFill>
              </a:rPr>
              <a:t>Proof</a:t>
            </a:r>
            <a:r>
              <a:rPr lang="en-US" sz="2400" b="1" dirty="0"/>
              <a:t>: </a:t>
            </a:r>
          </a:p>
          <a:p>
            <a:pPr marL="347472" indent="-347472" eaLnBrk="1" hangingPunct="1"/>
            <a:r>
              <a:rPr lang="zh-CN" altLang="en-US" sz="2300" b="1" dirty="0"/>
              <a:t>令</a:t>
            </a:r>
            <a:r>
              <a:rPr lang="en-US" sz="2300" b="1" dirty="0"/>
              <a:t> </a:t>
            </a:r>
            <a:r>
              <a:rPr lang="en-US" sz="2300" b="1" i="1" dirty="0"/>
              <a:t>A</a:t>
            </a:r>
            <a:r>
              <a:rPr lang="en-US" sz="2300" b="1" dirty="0"/>
              <a:t> </a:t>
            </a:r>
            <a:r>
              <a:rPr lang="zh-CN" altLang="en-US" sz="2300" b="1" dirty="0"/>
              <a:t>是最优解，</a:t>
            </a:r>
            <a:r>
              <a:rPr lang="en-US" sz="2300" b="1" i="1" dirty="0"/>
              <a:t>a</a:t>
            </a:r>
            <a:r>
              <a:rPr lang="en-US" sz="2300" b="1" baseline="-25000" dirty="0"/>
              <a:t>1</a:t>
            </a:r>
            <a:r>
              <a:rPr lang="en-US" sz="2300" b="1" dirty="0"/>
              <a:t> </a:t>
            </a:r>
            <a:r>
              <a:rPr lang="zh-CN" altLang="en-US" sz="2300" b="1" dirty="0"/>
              <a:t>是贪心法选择的最早结束时间的活动，</a:t>
            </a:r>
            <a:r>
              <a:rPr lang="en-US" sz="2300" b="1" dirty="0"/>
              <a:t> (i.e., the first one selected). </a:t>
            </a:r>
            <a:r>
              <a:rPr lang="zh-CN" altLang="en-US" sz="2300" b="1" dirty="0"/>
              <a:t>如果</a:t>
            </a:r>
            <a:r>
              <a:rPr lang="en-US" sz="2300" b="1" dirty="0"/>
              <a:t> </a:t>
            </a:r>
            <a:r>
              <a:rPr lang="en-US" sz="2300" b="1" i="1" dirty="0"/>
              <a:t>a</a:t>
            </a:r>
            <a:r>
              <a:rPr lang="en-US" sz="2300" b="1" baseline="-25000" dirty="0"/>
              <a:t>1 </a:t>
            </a:r>
            <a:r>
              <a:rPr lang="en-US" sz="2300" b="1" dirty="0">
                <a:sym typeface="Symbol" pitchFamily="18" charset="2"/>
              </a:rPr>
              <a:t></a:t>
            </a:r>
            <a:r>
              <a:rPr lang="en-US" sz="2300" b="1" dirty="0"/>
              <a:t> </a:t>
            </a:r>
            <a:r>
              <a:rPr lang="en-US" sz="2300" b="1" i="1" dirty="0"/>
              <a:t>A</a:t>
            </a:r>
            <a:r>
              <a:rPr lang="en-US" sz="2300" b="1" dirty="0"/>
              <a:t>, </a:t>
            </a:r>
            <a:r>
              <a:rPr lang="zh-CN" altLang="en-US" sz="2300" b="1" dirty="0"/>
              <a:t>则定理得证</a:t>
            </a:r>
            <a:r>
              <a:rPr lang="en-US" sz="2300" b="1" dirty="0"/>
              <a:t>. </a:t>
            </a:r>
          </a:p>
          <a:p>
            <a:pPr marL="347472" indent="-347472" eaLnBrk="1" hangingPunct="1"/>
            <a:r>
              <a:rPr lang="zh-CN" altLang="en-US" sz="2300" b="1" dirty="0"/>
              <a:t>如果</a:t>
            </a:r>
            <a:r>
              <a:rPr lang="en-US" sz="2300" b="1" dirty="0"/>
              <a:t> </a:t>
            </a:r>
            <a:r>
              <a:rPr lang="en-US" sz="2300" b="1" i="1" dirty="0"/>
              <a:t>a</a:t>
            </a:r>
            <a:r>
              <a:rPr lang="en-US" sz="2300" b="1" baseline="-25000" dirty="0"/>
              <a:t>1 </a:t>
            </a:r>
            <a:r>
              <a:rPr lang="en-US" sz="2300" b="1" dirty="0">
                <a:sym typeface="Symbol" pitchFamily="18" charset="2"/>
              </a:rPr>
              <a:t></a:t>
            </a:r>
            <a:r>
              <a:rPr lang="en-US" sz="2300" b="1" i="1" dirty="0"/>
              <a:t>A</a:t>
            </a:r>
            <a:r>
              <a:rPr lang="zh-CN" altLang="en-US" sz="2300" b="1" dirty="0"/>
              <a:t>，我们证明</a:t>
            </a:r>
            <a:r>
              <a:rPr lang="en-US" sz="2300" b="1" dirty="0"/>
              <a:t> </a:t>
            </a:r>
            <a:r>
              <a:rPr lang="en-US" sz="2300" b="1" i="1" dirty="0"/>
              <a:t>A</a:t>
            </a:r>
            <a:r>
              <a:rPr lang="en-US" sz="2300" b="1" dirty="0"/>
              <a:t>* = </a:t>
            </a:r>
            <a:r>
              <a:rPr lang="en-US" sz="2300" b="1" i="1" dirty="0"/>
              <a:t>A </a:t>
            </a:r>
            <a:r>
              <a:rPr lang="en-US" sz="2300" b="1" dirty="0"/>
              <a:t>– {</a:t>
            </a:r>
            <a:r>
              <a:rPr lang="en-US" sz="2300" b="1" i="1" dirty="0"/>
              <a:t>a</a:t>
            </a:r>
            <a:r>
              <a:rPr lang="en-US" sz="2300" b="1" dirty="0"/>
              <a:t>} + {</a:t>
            </a:r>
            <a:r>
              <a:rPr lang="en-US" sz="2300" b="1" i="1" dirty="0"/>
              <a:t>a</a:t>
            </a:r>
            <a:r>
              <a:rPr lang="en-US" sz="2300" b="1" baseline="-25000" dirty="0"/>
              <a:t>1</a:t>
            </a:r>
            <a:r>
              <a:rPr lang="en-US" sz="2300" b="1" dirty="0"/>
              <a:t>} </a:t>
            </a:r>
            <a:r>
              <a:rPr lang="zh-CN" altLang="en-US" sz="2300" b="1" dirty="0"/>
              <a:t>是另一个包含</a:t>
            </a:r>
            <a:r>
              <a:rPr lang="en-US" sz="2300" b="1" dirty="0"/>
              <a:t> </a:t>
            </a:r>
            <a:r>
              <a:rPr lang="en-US" sz="2300" b="1" i="1" dirty="0"/>
              <a:t>a</a:t>
            </a:r>
            <a:r>
              <a:rPr lang="en-US" sz="2300" b="1" baseline="-25000" dirty="0"/>
              <a:t>1</a:t>
            </a:r>
            <a:r>
              <a:rPr lang="zh-CN" altLang="en-US" sz="2300" b="1" dirty="0"/>
              <a:t>的最优解，而</a:t>
            </a:r>
            <a:r>
              <a:rPr lang="en-US" sz="2300" b="1" dirty="0">
                <a:solidFill>
                  <a:schemeClr val="tx2"/>
                </a:solidFill>
              </a:rPr>
              <a:t> </a:t>
            </a:r>
            <a:r>
              <a:rPr lang="en-US" sz="2300" b="1" i="1" dirty="0">
                <a:solidFill>
                  <a:schemeClr val="tx2"/>
                </a:solidFill>
              </a:rPr>
              <a:t>a</a:t>
            </a:r>
            <a:r>
              <a:rPr lang="en-US" sz="2300" b="1" dirty="0">
                <a:solidFill>
                  <a:schemeClr val="tx2"/>
                </a:solidFill>
              </a:rPr>
              <a:t> </a:t>
            </a:r>
            <a:r>
              <a:rPr lang="zh-CN" altLang="en-US" sz="2300" b="1" dirty="0">
                <a:solidFill>
                  <a:schemeClr val="tx2"/>
                </a:solidFill>
              </a:rPr>
              <a:t>是</a:t>
            </a:r>
            <a:r>
              <a:rPr lang="en-US" sz="2300" b="1" i="1" dirty="0">
                <a:solidFill>
                  <a:schemeClr val="tx2"/>
                </a:solidFill>
              </a:rPr>
              <a:t>A</a:t>
            </a:r>
            <a:r>
              <a:rPr lang="zh-CN" altLang="en-US" sz="2300" b="1" dirty="0"/>
              <a:t>中具有最早结束时间的活动</a:t>
            </a:r>
            <a:r>
              <a:rPr lang="en-US" sz="2300" b="1" dirty="0"/>
              <a:t>.</a:t>
            </a:r>
          </a:p>
          <a:p>
            <a:pPr marL="347472" indent="-347472" eaLnBrk="1" hangingPunct="1"/>
            <a:r>
              <a:rPr lang="zh-CN" altLang="en-US" sz="2300" b="1" dirty="0"/>
              <a:t>因为活动的结束时间已排序好，</a:t>
            </a:r>
            <a:r>
              <a:rPr lang="en-US" sz="2300" b="1" i="1" dirty="0"/>
              <a:t>f</a:t>
            </a:r>
            <a:r>
              <a:rPr lang="en-US" sz="2300" b="1" dirty="0"/>
              <a:t>(</a:t>
            </a:r>
            <a:r>
              <a:rPr lang="en-US" sz="2300" b="1" i="1" dirty="0"/>
              <a:t>a</a:t>
            </a:r>
            <a:r>
              <a:rPr lang="en-US" sz="2300" b="1" baseline="-25000" dirty="0"/>
              <a:t>1</a:t>
            </a:r>
            <a:r>
              <a:rPr lang="en-US" sz="2300" b="1" dirty="0"/>
              <a:t>)</a:t>
            </a:r>
            <a:r>
              <a:rPr lang="en-US" sz="2300" b="1" dirty="0">
                <a:sym typeface="Symbol" pitchFamily="18" charset="2"/>
              </a:rPr>
              <a:t>  </a:t>
            </a:r>
            <a:r>
              <a:rPr lang="en-US" sz="2300" b="1" i="1" dirty="0"/>
              <a:t>f</a:t>
            </a:r>
            <a:r>
              <a:rPr lang="en-US" sz="2300" b="1" dirty="0"/>
              <a:t>(</a:t>
            </a:r>
            <a:r>
              <a:rPr lang="en-US" sz="2300" b="1" i="1" dirty="0"/>
              <a:t>a</a:t>
            </a:r>
            <a:r>
              <a:rPr lang="en-US" sz="2300" b="1" dirty="0"/>
              <a:t>). </a:t>
            </a:r>
            <a:r>
              <a:rPr lang="zh-CN" altLang="en-US" sz="2300" b="1" dirty="0"/>
              <a:t>假设</a:t>
            </a:r>
            <a:r>
              <a:rPr lang="en-US" sz="2300" b="1" dirty="0"/>
              <a:t> </a:t>
            </a:r>
            <a:r>
              <a:rPr lang="en-US" sz="2300" b="1" i="1" dirty="0"/>
              <a:t>f</a:t>
            </a:r>
            <a:r>
              <a:rPr lang="en-US" sz="2300" b="1" dirty="0"/>
              <a:t>(</a:t>
            </a:r>
            <a:r>
              <a:rPr lang="en-US" sz="2300" b="1" i="1" dirty="0"/>
              <a:t>a</a:t>
            </a:r>
            <a:r>
              <a:rPr lang="en-US" sz="2300" b="1" baseline="-25000" dirty="0"/>
              <a:t>1</a:t>
            </a:r>
            <a:r>
              <a:rPr lang="en-US" sz="2300" b="1" dirty="0"/>
              <a:t>)</a:t>
            </a:r>
            <a:r>
              <a:rPr lang="en-US" sz="2300" b="1" dirty="0">
                <a:sym typeface="Symbol" pitchFamily="18" charset="2"/>
              </a:rPr>
              <a:t> </a:t>
            </a:r>
            <a:r>
              <a:rPr lang="en-US" sz="2300" b="1" i="1" dirty="0"/>
              <a:t>s</a:t>
            </a:r>
            <a:r>
              <a:rPr lang="en-US" sz="2300" b="1" dirty="0"/>
              <a:t>(</a:t>
            </a:r>
            <a:r>
              <a:rPr lang="en-US" sz="2300" b="1" i="1" dirty="0"/>
              <a:t>a</a:t>
            </a:r>
            <a:r>
              <a:rPr lang="en-US" sz="2300" b="1" dirty="0"/>
              <a:t>) </a:t>
            </a:r>
            <a:r>
              <a:rPr lang="zh-CN" altLang="en-US" sz="2300" b="1" dirty="0"/>
              <a:t>，如果我们把 </a:t>
            </a:r>
            <a:r>
              <a:rPr lang="en-US" sz="2300" b="1" i="1" dirty="0"/>
              <a:t>a</a:t>
            </a:r>
            <a:r>
              <a:rPr lang="en-US" sz="2300" b="1" baseline="-25000" dirty="0"/>
              <a:t>1 </a:t>
            </a:r>
            <a:r>
              <a:rPr lang="zh-CN" altLang="en-US" sz="2300" b="1" dirty="0"/>
              <a:t>加到</a:t>
            </a:r>
            <a:r>
              <a:rPr lang="en-US" sz="2300" b="1" dirty="0"/>
              <a:t> </a:t>
            </a:r>
            <a:r>
              <a:rPr lang="en-US" sz="2300" b="1" i="1" dirty="0"/>
              <a:t>A</a:t>
            </a:r>
            <a:r>
              <a:rPr lang="en-US" sz="2300" b="1" dirty="0"/>
              <a:t>, </a:t>
            </a:r>
            <a:r>
              <a:rPr lang="zh-CN" altLang="en-US" sz="2300" b="1" dirty="0"/>
              <a:t>意味着 </a:t>
            </a:r>
            <a:r>
              <a:rPr lang="en-US" sz="2300" b="1" i="1" dirty="0"/>
              <a:t>A</a:t>
            </a:r>
            <a:r>
              <a:rPr lang="en-US" sz="2300" b="1" dirty="0"/>
              <a:t> </a:t>
            </a:r>
            <a:r>
              <a:rPr lang="zh-CN" altLang="en-US" sz="2300" b="1" dirty="0"/>
              <a:t>不是最优的</a:t>
            </a:r>
            <a:r>
              <a:rPr lang="en-US" sz="2300" b="1" dirty="0"/>
              <a:t>. So </a:t>
            </a:r>
            <a:r>
              <a:rPr lang="en-US" sz="2300" b="1" i="1" dirty="0"/>
              <a:t>s</a:t>
            </a:r>
            <a:r>
              <a:rPr lang="en-US" sz="2300" b="1" dirty="0"/>
              <a:t>(</a:t>
            </a:r>
            <a:r>
              <a:rPr lang="en-US" sz="2300" b="1" i="1" dirty="0"/>
              <a:t>a</a:t>
            </a:r>
            <a:r>
              <a:rPr lang="en-US" sz="2300" b="1" dirty="0"/>
              <a:t>) &lt; </a:t>
            </a:r>
            <a:r>
              <a:rPr lang="en-US" sz="2300" b="1" i="1" dirty="0"/>
              <a:t>f</a:t>
            </a:r>
            <a:r>
              <a:rPr lang="en-US" sz="2300" b="1" dirty="0"/>
              <a:t>(</a:t>
            </a:r>
            <a:r>
              <a:rPr lang="en-US" sz="2300" b="1" i="1" dirty="0"/>
              <a:t>a</a:t>
            </a:r>
            <a:r>
              <a:rPr lang="en-US" sz="2300" b="1" baseline="-25000" dirty="0"/>
              <a:t>1</a:t>
            </a:r>
            <a:r>
              <a:rPr lang="en-US" sz="2300" b="1" dirty="0"/>
              <a:t>), </a:t>
            </a:r>
            <a:r>
              <a:rPr lang="zh-CN" altLang="en-US" sz="2300" b="1" dirty="0"/>
              <a:t>并且</a:t>
            </a:r>
            <a:r>
              <a:rPr lang="en-US" sz="2300" b="1" dirty="0"/>
              <a:t> </a:t>
            </a:r>
            <a:r>
              <a:rPr lang="en-US" sz="2300" b="1" i="1" dirty="0"/>
              <a:t>a</a:t>
            </a:r>
            <a:r>
              <a:rPr lang="en-US" sz="2300" b="1" baseline="-25000" dirty="0"/>
              <a:t>1</a:t>
            </a:r>
            <a:r>
              <a:rPr lang="en-US" sz="2300" b="1" dirty="0"/>
              <a:t> </a:t>
            </a:r>
            <a:r>
              <a:rPr lang="zh-CN" altLang="en-US" sz="2300" b="1" dirty="0"/>
              <a:t>和</a:t>
            </a:r>
            <a:r>
              <a:rPr lang="en-US" sz="2300" b="1" dirty="0"/>
              <a:t> </a:t>
            </a:r>
            <a:r>
              <a:rPr lang="en-US" sz="2300" b="1" i="1" dirty="0"/>
              <a:t>a</a:t>
            </a:r>
            <a:r>
              <a:rPr lang="en-US" sz="2300" b="1" dirty="0"/>
              <a:t> </a:t>
            </a:r>
            <a:r>
              <a:rPr lang="zh-CN" altLang="en-US" sz="2300" b="1" dirty="0"/>
              <a:t>重叠</a:t>
            </a:r>
            <a:r>
              <a:rPr lang="en-US" sz="2300" b="1" dirty="0"/>
              <a:t>. </a:t>
            </a:r>
            <a:r>
              <a:rPr lang="zh-CN" altLang="en-US" sz="2300" b="1" dirty="0"/>
              <a:t>因为</a:t>
            </a:r>
            <a:r>
              <a:rPr lang="en-US" sz="2300" b="1" dirty="0"/>
              <a:t>  </a:t>
            </a:r>
            <a:r>
              <a:rPr lang="en-US" sz="2300" b="1" i="1" dirty="0"/>
              <a:t>f</a:t>
            </a:r>
            <a:r>
              <a:rPr lang="en-US" sz="2300" b="1" dirty="0"/>
              <a:t>(</a:t>
            </a:r>
            <a:r>
              <a:rPr lang="en-US" sz="2300" b="1" i="1" dirty="0"/>
              <a:t>a</a:t>
            </a:r>
            <a:r>
              <a:rPr lang="en-US" sz="2300" b="1" baseline="-25000" dirty="0"/>
              <a:t>1</a:t>
            </a:r>
            <a:r>
              <a:rPr lang="en-US" sz="2300" b="1" dirty="0"/>
              <a:t>)</a:t>
            </a:r>
            <a:r>
              <a:rPr lang="en-US" sz="2300" b="1" dirty="0">
                <a:sym typeface="Symbol" pitchFamily="18" charset="2"/>
              </a:rPr>
              <a:t> </a:t>
            </a:r>
            <a:r>
              <a:rPr lang="en-US" sz="2300" b="1" i="1" dirty="0"/>
              <a:t>f</a:t>
            </a:r>
            <a:r>
              <a:rPr lang="en-US" sz="2300" b="1" dirty="0"/>
              <a:t>(</a:t>
            </a:r>
            <a:r>
              <a:rPr lang="en-US" sz="2300" b="1" i="1" dirty="0"/>
              <a:t>a</a:t>
            </a:r>
            <a:r>
              <a:rPr lang="en-US" sz="2300" b="1" dirty="0"/>
              <a:t>), </a:t>
            </a:r>
            <a:r>
              <a:rPr lang="zh-CN" altLang="en-US" sz="2300" b="1" dirty="0"/>
              <a:t>如果我们移除 </a:t>
            </a:r>
            <a:r>
              <a:rPr lang="en-US" sz="2300" b="1" i="1" dirty="0"/>
              <a:t>a</a:t>
            </a:r>
            <a:r>
              <a:rPr lang="en-US" sz="2300" b="1" dirty="0"/>
              <a:t> </a:t>
            </a:r>
            <a:r>
              <a:rPr lang="zh-CN" altLang="en-US" sz="2300" b="1" dirty="0"/>
              <a:t>添加 </a:t>
            </a:r>
            <a:r>
              <a:rPr lang="en-US" sz="2300" b="1" i="1" dirty="0"/>
              <a:t>a</a:t>
            </a:r>
            <a:r>
              <a:rPr lang="en-US" sz="2300" b="1" baseline="-25000" dirty="0"/>
              <a:t>1</a:t>
            </a:r>
            <a:r>
              <a:rPr lang="en-US" sz="2300" b="1" dirty="0"/>
              <a:t>, </a:t>
            </a:r>
            <a:r>
              <a:rPr lang="zh-CN" altLang="en-US" sz="2300" b="1" dirty="0"/>
              <a:t>可以得到另一个最优解</a:t>
            </a:r>
            <a:r>
              <a:rPr lang="en-US" sz="2300" b="1" dirty="0"/>
              <a:t> </a:t>
            </a:r>
            <a:r>
              <a:rPr lang="en-US" sz="2300" b="1" i="1" dirty="0"/>
              <a:t>A</a:t>
            </a:r>
            <a:r>
              <a:rPr lang="en-US" sz="2300" b="1" dirty="0"/>
              <a:t>*</a:t>
            </a:r>
            <a:r>
              <a:rPr lang="en-US" sz="2300" b="1" i="1" dirty="0"/>
              <a:t> </a:t>
            </a:r>
            <a:r>
              <a:rPr lang="zh-CN" altLang="en-US" sz="2300" b="1" dirty="0"/>
              <a:t>包含了</a:t>
            </a:r>
            <a:r>
              <a:rPr lang="en-US" sz="2300" b="1" i="1" dirty="0"/>
              <a:t>a</a:t>
            </a:r>
            <a:r>
              <a:rPr lang="en-US" sz="2300" b="1" baseline="-25000" dirty="0"/>
              <a:t>1</a:t>
            </a:r>
            <a:r>
              <a:rPr lang="en-US" sz="2300" b="1" dirty="0"/>
              <a:t>. </a:t>
            </a:r>
            <a:r>
              <a:rPr lang="en-US" sz="2300" b="1" i="1" dirty="0"/>
              <a:t>A</a:t>
            </a:r>
            <a:r>
              <a:rPr lang="en-US" sz="2300" b="1" dirty="0"/>
              <a:t>* </a:t>
            </a:r>
            <a:r>
              <a:rPr lang="zh-CN" altLang="en-US" sz="2300" b="1" dirty="0"/>
              <a:t>是最优的，因为</a:t>
            </a:r>
            <a:r>
              <a:rPr lang="en-US" sz="2300" b="1" dirty="0"/>
              <a:t> |</a:t>
            </a:r>
            <a:r>
              <a:rPr lang="en-US" sz="2300" b="1" i="1" dirty="0"/>
              <a:t>A</a:t>
            </a:r>
            <a:r>
              <a:rPr lang="en-US" sz="2300" b="1" dirty="0"/>
              <a:t>*| = |</a:t>
            </a:r>
            <a:r>
              <a:rPr lang="en-US" sz="2300" b="1" i="1" dirty="0"/>
              <a:t>A</a:t>
            </a:r>
            <a:r>
              <a:rPr lang="en-US" sz="2300" b="1" dirty="0"/>
              <a:t>|.</a:t>
            </a:r>
          </a:p>
        </p:txBody>
      </p:sp>
    </p:spTree>
    <p:extLst>
      <p:ext uri="{BB962C8B-B14F-4D97-AF65-F5344CB8AC3E}">
        <p14:creationId xmlns:p14="http://schemas.microsoft.com/office/powerpoint/2010/main" val="91809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381000" y="1371600"/>
            <a:ext cx="8458200" cy="5257800"/>
          </a:xfrm>
        </p:spPr>
        <p:txBody>
          <a:bodyPr/>
          <a:lstStyle/>
          <a:p>
            <a:pPr eaLnBrk="1" hangingPunct="1">
              <a:buNone/>
            </a:pPr>
            <a:r>
              <a:rPr lang="zh-CN" altLang="en-US" sz="2400" b="1" i="1" dirty="0">
                <a:solidFill>
                  <a:srgbClr val="C00000"/>
                </a:solidFill>
                <a:cs typeface="Times New Roman" pitchFamily="18" charset="0"/>
              </a:rPr>
              <a:t>定理</a:t>
            </a:r>
            <a:r>
              <a:rPr lang="zh-CN" altLang="en-US" sz="2400" b="1" dirty="0">
                <a:cs typeface="Times New Roman" pitchFamily="18" charset="0"/>
              </a:rPr>
              <a:t>：</a:t>
            </a:r>
            <a:r>
              <a:rPr lang="zh-CN" altLang="en-US" sz="2400" b="1" dirty="0"/>
              <a:t>贪心选择子一定产生最优解</a:t>
            </a:r>
            <a:r>
              <a:rPr lang="en-US" sz="2400" b="1" dirty="0"/>
              <a:t>.</a:t>
            </a:r>
          </a:p>
          <a:p>
            <a:pPr eaLnBrk="1" hangingPunct="1">
              <a:spcBef>
                <a:spcPts val="600"/>
              </a:spcBef>
              <a:buFont typeface="Wingdings" pitchFamily="2" charset="2"/>
              <a:buNone/>
            </a:pPr>
            <a:r>
              <a:rPr lang="en-US" sz="2400" b="1" i="1" dirty="0">
                <a:solidFill>
                  <a:srgbClr val="C00000"/>
                </a:solidFill>
              </a:rPr>
              <a:t>Proof</a:t>
            </a:r>
            <a:r>
              <a:rPr lang="en-US" sz="2400" b="1" dirty="0"/>
              <a:t> :</a:t>
            </a:r>
          </a:p>
          <a:p>
            <a:pPr eaLnBrk="1" hangingPunct="1">
              <a:spcBef>
                <a:spcPts val="600"/>
              </a:spcBef>
            </a:pPr>
            <a:r>
              <a:rPr lang="zh-CN" altLang="en-US" sz="2400" b="1" dirty="0"/>
              <a:t>令</a:t>
            </a:r>
            <a:r>
              <a:rPr lang="en-US" sz="2400" b="1" dirty="0"/>
              <a:t> </a:t>
            </a:r>
            <a:r>
              <a:rPr lang="en-US" sz="2400" b="1" i="1" dirty="0"/>
              <a:t>a</a:t>
            </a:r>
            <a:r>
              <a:rPr lang="en-US" sz="2400" b="1" baseline="-25000" dirty="0"/>
              <a:t>1</a:t>
            </a:r>
            <a:r>
              <a:rPr lang="en-US" sz="2400" b="1" dirty="0"/>
              <a:t> </a:t>
            </a:r>
            <a:r>
              <a:rPr lang="zh-CN" altLang="en-US" sz="2400" b="1" dirty="0"/>
              <a:t>是贪心算法选择的活动</a:t>
            </a:r>
            <a:endParaRPr lang="en-US" sz="2400" b="1" dirty="0"/>
          </a:p>
          <a:p>
            <a:pPr eaLnBrk="1" hangingPunct="1">
              <a:spcBef>
                <a:spcPts val="600"/>
              </a:spcBef>
            </a:pPr>
            <a:r>
              <a:rPr lang="zh-CN" altLang="en-US" sz="2400" b="1" dirty="0"/>
              <a:t>令</a:t>
            </a:r>
            <a:r>
              <a:rPr lang="en-US" sz="2400" b="1" dirty="0"/>
              <a:t> </a:t>
            </a:r>
            <a:r>
              <a:rPr lang="en-US" sz="2400" b="1" i="1" dirty="0"/>
              <a:t>S</a:t>
            </a:r>
            <a:r>
              <a:rPr lang="en-US" sz="2400" b="1" dirty="0"/>
              <a:t>* </a:t>
            </a:r>
            <a:r>
              <a:rPr lang="zh-CN" altLang="en-US" sz="2400" b="1" dirty="0"/>
              <a:t>是不与</a:t>
            </a:r>
            <a:r>
              <a:rPr lang="en-US" sz="2400" b="1" dirty="0"/>
              <a:t> </a:t>
            </a:r>
            <a:r>
              <a:rPr lang="en-US" sz="2400" b="1" i="1" dirty="0"/>
              <a:t>a</a:t>
            </a:r>
            <a:r>
              <a:rPr lang="en-US" sz="2400" b="1" baseline="-25000" dirty="0"/>
              <a:t>1</a:t>
            </a:r>
            <a:r>
              <a:rPr lang="zh-CN" altLang="en-US" sz="2400" b="1" dirty="0"/>
              <a:t>重叠的活动子集</a:t>
            </a:r>
            <a:r>
              <a:rPr lang="en-US" sz="2400" b="1" dirty="0"/>
              <a:t> </a:t>
            </a:r>
          </a:p>
          <a:p>
            <a:pPr eaLnBrk="1" hangingPunct="1">
              <a:spcBef>
                <a:spcPts val="600"/>
              </a:spcBef>
              <a:buNone/>
            </a:pPr>
            <a:r>
              <a:rPr lang="en-US" sz="2400" b="1" i="1" dirty="0"/>
              <a:t>                      S</a:t>
            </a:r>
            <a:r>
              <a:rPr lang="en-US" sz="2400" b="1" dirty="0"/>
              <a:t>* = {</a:t>
            </a:r>
            <a:r>
              <a:rPr lang="en-US" sz="2400" b="1" i="1" dirty="0" err="1"/>
              <a:t>a</a:t>
            </a:r>
            <a:r>
              <a:rPr lang="en-US" sz="2400" b="1" i="1" baseline="-25000" dirty="0" err="1"/>
              <a:t>i</a:t>
            </a:r>
            <a:r>
              <a:rPr lang="en-US" sz="2400" b="1" dirty="0"/>
              <a:t> | </a:t>
            </a:r>
            <a:r>
              <a:rPr lang="en-US" sz="2400" b="1" i="1" dirty="0" err="1"/>
              <a:t>i</a:t>
            </a:r>
            <a:r>
              <a:rPr lang="en-US" sz="2400" b="1" dirty="0"/>
              <a:t> = 2, …, </a:t>
            </a:r>
            <a:r>
              <a:rPr lang="en-US" sz="2400" b="1" i="1" dirty="0"/>
              <a:t>n</a:t>
            </a:r>
            <a:r>
              <a:rPr lang="en-US" sz="2400" b="1" dirty="0"/>
              <a:t> and </a:t>
            </a:r>
            <a:r>
              <a:rPr lang="en-US" sz="2400" b="1" i="1" dirty="0" err="1"/>
              <a:t>s</a:t>
            </a:r>
            <a:r>
              <a:rPr lang="en-US" sz="2400" b="1" i="1" baseline="-25000" dirty="0" err="1"/>
              <a:t>i</a:t>
            </a:r>
            <a:r>
              <a:rPr lang="en-US" sz="2400" b="1" i="1" baseline="-25000" dirty="0"/>
              <a:t> </a:t>
            </a:r>
            <a:r>
              <a:rPr lang="en-US" sz="2400" b="1" dirty="0">
                <a:sym typeface="Symbol" pitchFamily="18" charset="2"/>
              </a:rPr>
              <a:t> </a:t>
            </a:r>
            <a:r>
              <a:rPr lang="en-US" sz="2400" b="1" i="1" dirty="0"/>
              <a:t>f</a:t>
            </a:r>
            <a:r>
              <a:rPr lang="en-US" sz="2400" b="1" dirty="0"/>
              <a:t>(</a:t>
            </a:r>
            <a:r>
              <a:rPr lang="en-US" sz="2400" b="1" i="1" dirty="0"/>
              <a:t>a</a:t>
            </a:r>
            <a:r>
              <a:rPr lang="en-US" sz="2400" b="1" baseline="-25000" dirty="0"/>
              <a:t>1</a:t>
            </a:r>
            <a:r>
              <a:rPr lang="en-US" sz="2400" b="1" dirty="0"/>
              <a:t>)}. </a:t>
            </a:r>
          </a:p>
          <a:p>
            <a:pPr eaLnBrk="1" hangingPunct="1">
              <a:spcBef>
                <a:spcPts val="600"/>
              </a:spcBef>
            </a:pPr>
            <a:r>
              <a:rPr lang="zh-CN" altLang="en-US" sz="2400" b="1" dirty="0"/>
              <a:t>令</a:t>
            </a:r>
            <a:r>
              <a:rPr lang="en-US" sz="2400" b="1" dirty="0"/>
              <a:t> </a:t>
            </a:r>
            <a:r>
              <a:rPr lang="en-US" sz="2400" b="1" i="1" dirty="0"/>
              <a:t>B</a:t>
            </a:r>
            <a:r>
              <a:rPr lang="en-US" sz="2400" b="1" dirty="0"/>
              <a:t> </a:t>
            </a:r>
            <a:r>
              <a:rPr lang="zh-CN" altLang="en-US" sz="2400" b="1" dirty="0"/>
              <a:t>是</a:t>
            </a:r>
            <a:r>
              <a:rPr lang="en-US" sz="2400" b="1" dirty="0"/>
              <a:t> </a:t>
            </a:r>
            <a:r>
              <a:rPr lang="en-US" sz="2400" b="1" i="1" dirty="0"/>
              <a:t>S</a:t>
            </a:r>
            <a:r>
              <a:rPr lang="en-US" sz="2400" b="1" dirty="0"/>
              <a:t>*</a:t>
            </a:r>
            <a:r>
              <a:rPr lang="zh-CN" altLang="en-US" sz="2400" b="1" dirty="0"/>
              <a:t>的最优解</a:t>
            </a:r>
            <a:endParaRPr lang="en-US" sz="2400" b="1" dirty="0"/>
          </a:p>
          <a:p>
            <a:pPr eaLnBrk="1" hangingPunct="1">
              <a:spcBef>
                <a:spcPts val="600"/>
              </a:spcBef>
            </a:pPr>
            <a:r>
              <a:rPr lang="zh-CN" altLang="en-US" sz="2400" b="1" dirty="0"/>
              <a:t>从</a:t>
            </a:r>
            <a:r>
              <a:rPr lang="en-US" sz="2400" b="1" i="1" dirty="0"/>
              <a:t>S</a:t>
            </a:r>
            <a:r>
              <a:rPr lang="en-US" sz="2400" b="1" dirty="0"/>
              <a:t>*</a:t>
            </a:r>
            <a:r>
              <a:rPr lang="zh-CN" altLang="en-US" sz="2400" b="1" dirty="0"/>
              <a:t>的定义可知，</a:t>
            </a:r>
            <a:r>
              <a:rPr lang="en-US" sz="2400" b="1" i="1" dirty="0"/>
              <a:t>A</a:t>
            </a:r>
            <a:r>
              <a:rPr lang="en-US" sz="2400" b="1" dirty="0"/>
              <a:t>* = {</a:t>
            </a:r>
            <a:r>
              <a:rPr lang="en-US" sz="2400" b="1" i="1" dirty="0"/>
              <a:t>a</a:t>
            </a:r>
            <a:r>
              <a:rPr lang="en-US" sz="2400" b="1" baseline="-25000" dirty="0"/>
              <a:t>1</a:t>
            </a:r>
            <a:r>
              <a:rPr lang="en-US" sz="2400" b="1" dirty="0"/>
              <a:t>} </a:t>
            </a:r>
            <a:r>
              <a:rPr lang="en-US" sz="2400" b="1" dirty="0">
                <a:sym typeface="Symbol"/>
              </a:rPr>
              <a:t> </a:t>
            </a:r>
            <a:r>
              <a:rPr lang="en-US" sz="2400" b="1" i="1" dirty="0"/>
              <a:t>B</a:t>
            </a:r>
            <a:r>
              <a:rPr lang="en-US" sz="2400" b="1" dirty="0"/>
              <a:t> </a:t>
            </a:r>
            <a:r>
              <a:rPr lang="zh-CN" altLang="en-US" sz="2400" b="1" dirty="0"/>
              <a:t>是可行的，并且是原问题的解</a:t>
            </a:r>
            <a:endParaRPr lang="en-US" sz="2400" b="1" dirty="0"/>
          </a:p>
        </p:txBody>
      </p:sp>
      <p:sp>
        <p:nvSpPr>
          <p:cNvPr id="5" name="Rectangle 2"/>
          <p:cNvSpPr>
            <a:spLocks noGrp="1" noChangeArrowheads="1"/>
          </p:cNvSpPr>
          <p:nvPr>
            <p:ph type="title"/>
          </p:nvPr>
        </p:nvSpPr>
        <p:spPr>
          <a:xfrm>
            <a:off x="317500" y="304800"/>
            <a:ext cx="8637588" cy="930275"/>
          </a:xfrm>
        </p:spPr>
        <p:txBody>
          <a:bodyPr/>
          <a:lstStyle/>
          <a:p>
            <a:pPr eaLnBrk="1" hangingPunct="1"/>
            <a:r>
              <a:rPr lang="zh-CN" altLang="en-US" sz="3500" b="1" dirty="0">
                <a:solidFill>
                  <a:srgbClr val="0000CC"/>
                </a:solidFill>
              </a:rPr>
              <a:t>最优性证明（</a:t>
            </a:r>
            <a:r>
              <a:rPr lang="en-US" altLang="zh-CN" sz="3500" b="1" dirty="0">
                <a:solidFill>
                  <a:srgbClr val="0000CC"/>
                </a:solidFill>
              </a:rPr>
              <a:t>2</a:t>
            </a:r>
            <a:r>
              <a:rPr lang="zh-CN" altLang="en-US" sz="3500" b="1" dirty="0">
                <a:solidFill>
                  <a:srgbClr val="0000CC"/>
                </a:solidFill>
              </a:rPr>
              <a:t>）</a:t>
            </a:r>
            <a:endParaRPr lang="en-US" sz="3500" b="1" dirty="0">
              <a:solidFill>
                <a:srgbClr val="0000CC"/>
              </a:solidFill>
            </a:endParaRPr>
          </a:p>
        </p:txBody>
      </p:sp>
    </p:spTree>
    <p:extLst>
      <p:ext uri="{BB962C8B-B14F-4D97-AF65-F5344CB8AC3E}">
        <p14:creationId xmlns:p14="http://schemas.microsoft.com/office/powerpoint/2010/main" val="399433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228600" y="1524000"/>
            <a:ext cx="8686800" cy="4800600"/>
          </a:xfrm>
        </p:spPr>
        <p:txBody>
          <a:bodyPr/>
          <a:lstStyle/>
          <a:p>
            <a:pPr eaLnBrk="1" hangingPunct="1">
              <a:buFont typeface="Wingdings" pitchFamily="2" charset="2"/>
              <a:buNone/>
            </a:pPr>
            <a:r>
              <a:rPr lang="zh-CN" altLang="en-US" sz="2400" b="1" dirty="0"/>
              <a:t>证明</a:t>
            </a:r>
            <a:r>
              <a:rPr lang="en-US" sz="2400" b="1" dirty="0"/>
              <a:t>(continued):</a:t>
            </a:r>
          </a:p>
          <a:p>
            <a:pPr eaLnBrk="1" hangingPunct="1">
              <a:spcBef>
                <a:spcPts val="600"/>
              </a:spcBef>
            </a:pPr>
            <a:r>
              <a:rPr lang="zh-CN" altLang="en-US" sz="2400" b="1" dirty="0"/>
              <a:t>利用反证法证明 </a:t>
            </a:r>
            <a:r>
              <a:rPr lang="en-US" sz="2400" b="1" i="1" dirty="0"/>
              <a:t>A</a:t>
            </a:r>
            <a:r>
              <a:rPr lang="en-US" sz="2400" b="1" dirty="0"/>
              <a:t>* </a:t>
            </a:r>
            <a:r>
              <a:rPr lang="zh-CN" altLang="en-US" sz="2400" b="1" dirty="0"/>
              <a:t>是最优解</a:t>
            </a:r>
            <a:endParaRPr lang="en-US" sz="2400" b="1" dirty="0"/>
          </a:p>
          <a:p>
            <a:pPr eaLnBrk="1" hangingPunct="1">
              <a:spcBef>
                <a:spcPts val="600"/>
              </a:spcBef>
            </a:pPr>
            <a:r>
              <a:rPr lang="zh-CN" altLang="en-US" sz="2400" b="1" dirty="0"/>
              <a:t>假设</a:t>
            </a:r>
            <a:r>
              <a:rPr lang="en-US" sz="2400" b="1" dirty="0"/>
              <a:t> </a:t>
            </a:r>
            <a:r>
              <a:rPr lang="en-US" sz="2400" b="1" i="1" dirty="0"/>
              <a:t>A</a:t>
            </a:r>
            <a:r>
              <a:rPr lang="en-US" sz="2400" b="1" dirty="0"/>
              <a:t>* </a:t>
            </a:r>
            <a:r>
              <a:rPr lang="zh-CN" altLang="en-US" sz="2400" b="1" dirty="0"/>
              <a:t>不是最优解，令</a:t>
            </a:r>
            <a:r>
              <a:rPr lang="en-US" sz="2400" b="1" dirty="0"/>
              <a:t> </a:t>
            </a:r>
            <a:r>
              <a:rPr lang="en-US" sz="2400" b="1" i="1" dirty="0"/>
              <a:t>A</a:t>
            </a:r>
            <a:r>
              <a:rPr lang="en-US" sz="2400" b="1" dirty="0"/>
              <a:t> </a:t>
            </a:r>
            <a:r>
              <a:rPr lang="zh-CN" altLang="en-US" sz="2400" b="1" dirty="0"/>
              <a:t>是包含</a:t>
            </a:r>
            <a:r>
              <a:rPr lang="en-US" altLang="zh-CN" sz="2400" b="1" i="1" dirty="0"/>
              <a:t>a</a:t>
            </a:r>
            <a:r>
              <a:rPr lang="en-US" altLang="zh-CN" sz="2400" b="1" baseline="-25000" dirty="0"/>
              <a:t>1</a:t>
            </a:r>
            <a:r>
              <a:rPr lang="zh-CN" altLang="en-US" sz="2400" b="1" dirty="0"/>
              <a:t>的最优解</a:t>
            </a:r>
            <a:endParaRPr lang="en-US" altLang="zh-CN" sz="2400" b="1" dirty="0"/>
          </a:p>
          <a:p>
            <a:pPr marL="0" indent="0" eaLnBrk="1" hangingPunct="1">
              <a:spcBef>
                <a:spcPts val="600"/>
              </a:spcBef>
              <a:buNone/>
            </a:pPr>
            <a:r>
              <a:rPr lang="en-US" sz="2400" b="1" dirty="0"/>
              <a:t>	</a:t>
            </a:r>
            <a:r>
              <a:rPr lang="zh-CN" altLang="en-US" sz="2400" b="1" dirty="0"/>
              <a:t>则</a:t>
            </a:r>
            <a:r>
              <a:rPr lang="en-US" sz="2400" b="1" dirty="0"/>
              <a:t> |</a:t>
            </a:r>
            <a:r>
              <a:rPr lang="en-US" sz="2400" b="1" i="1" dirty="0"/>
              <a:t>A</a:t>
            </a:r>
            <a:r>
              <a:rPr lang="en-US" sz="2400" b="1" dirty="0"/>
              <a:t>*| &lt; |</a:t>
            </a:r>
            <a:r>
              <a:rPr lang="en-US" sz="2400" b="1" i="1" dirty="0"/>
              <a:t>A</a:t>
            </a:r>
            <a:r>
              <a:rPr lang="en-US" sz="2400" b="1" dirty="0"/>
              <a:t>|, </a:t>
            </a:r>
            <a:r>
              <a:rPr lang="zh-CN" altLang="en-US" sz="2400" b="1" dirty="0"/>
              <a:t>且</a:t>
            </a:r>
            <a:r>
              <a:rPr lang="en-US" sz="2400" b="1" dirty="0"/>
              <a:t> |</a:t>
            </a:r>
            <a:r>
              <a:rPr lang="en-US" sz="2400" b="1" i="1" dirty="0"/>
              <a:t>A </a:t>
            </a:r>
            <a:r>
              <a:rPr lang="en-US" sz="2400" b="1" dirty="0"/>
              <a:t>– {</a:t>
            </a:r>
            <a:r>
              <a:rPr lang="en-US" sz="2400" b="1" i="1" dirty="0"/>
              <a:t>a</a:t>
            </a:r>
            <a:r>
              <a:rPr lang="en-US" sz="2400" b="1" baseline="-25000" dirty="0"/>
              <a:t>1</a:t>
            </a:r>
            <a:r>
              <a:rPr lang="en-US" sz="2400" b="1" dirty="0"/>
              <a:t>}| &gt; |</a:t>
            </a:r>
            <a:r>
              <a:rPr lang="en-US" sz="2400" b="1" i="1" dirty="0"/>
              <a:t>A</a:t>
            </a:r>
            <a:r>
              <a:rPr lang="en-US" sz="2400" b="1" dirty="0"/>
              <a:t>* – {</a:t>
            </a:r>
            <a:r>
              <a:rPr lang="en-US" sz="2400" b="1" i="1" dirty="0"/>
              <a:t>a</a:t>
            </a:r>
            <a:r>
              <a:rPr lang="en-US" sz="2400" b="1" baseline="-25000" dirty="0"/>
              <a:t>1</a:t>
            </a:r>
            <a:r>
              <a:rPr lang="en-US" sz="2400" b="1" dirty="0"/>
              <a:t>}| = |</a:t>
            </a:r>
            <a:r>
              <a:rPr lang="en-US" sz="2400" b="1" i="1" dirty="0"/>
              <a:t>B</a:t>
            </a:r>
            <a:r>
              <a:rPr lang="en-US" sz="2400" b="1" dirty="0"/>
              <a:t>|. </a:t>
            </a:r>
          </a:p>
          <a:p>
            <a:pPr eaLnBrk="1" hangingPunct="1">
              <a:spcBef>
                <a:spcPts val="600"/>
              </a:spcBef>
            </a:pPr>
            <a:r>
              <a:rPr lang="zh-CN" altLang="en-US" sz="2400" b="1" dirty="0"/>
              <a:t>但是</a:t>
            </a:r>
            <a:r>
              <a:rPr lang="en-US" sz="2400" b="1" dirty="0"/>
              <a:t> </a:t>
            </a:r>
            <a:r>
              <a:rPr lang="en-US" sz="2400" b="1" i="1" dirty="0"/>
              <a:t>A </a:t>
            </a:r>
            <a:r>
              <a:rPr lang="en-US" sz="2400" b="1" dirty="0"/>
              <a:t>– {</a:t>
            </a:r>
            <a:r>
              <a:rPr lang="en-US" sz="2400" b="1" i="1" dirty="0"/>
              <a:t>a</a:t>
            </a:r>
            <a:r>
              <a:rPr lang="en-US" sz="2400" b="1" baseline="-25000" dirty="0"/>
              <a:t>1</a:t>
            </a:r>
            <a:r>
              <a:rPr lang="en-US" sz="2400" b="1" dirty="0"/>
              <a:t>} </a:t>
            </a:r>
            <a:r>
              <a:rPr lang="zh-CN" altLang="en-US" sz="2400" b="1" dirty="0"/>
              <a:t>也是</a:t>
            </a:r>
            <a:r>
              <a:rPr lang="en-US" sz="2400" b="1" i="1" dirty="0"/>
              <a:t>S</a:t>
            </a:r>
            <a:r>
              <a:rPr lang="en-US" sz="2400" b="1" dirty="0"/>
              <a:t>*</a:t>
            </a:r>
            <a:r>
              <a:rPr lang="zh-CN" altLang="en-US" sz="2400" b="1" dirty="0"/>
              <a:t>的解，与</a:t>
            </a:r>
            <a:r>
              <a:rPr lang="en-US" altLang="zh-CN" sz="2400" b="1" dirty="0"/>
              <a:t>B</a:t>
            </a:r>
            <a:r>
              <a:rPr lang="zh-CN" altLang="en-US" sz="2400" b="1" dirty="0"/>
              <a:t>是</a:t>
            </a:r>
            <a:r>
              <a:rPr lang="en-US" sz="2400" b="1" dirty="0"/>
              <a:t> </a:t>
            </a:r>
            <a:r>
              <a:rPr lang="en-US" sz="2400" b="1" i="1" dirty="0"/>
              <a:t>S</a:t>
            </a:r>
            <a:r>
              <a:rPr lang="en-US" sz="2400" b="1" dirty="0"/>
              <a:t>*</a:t>
            </a:r>
            <a:r>
              <a:rPr lang="zh-CN" altLang="en-US" sz="2400" b="1" dirty="0"/>
              <a:t>的最优解矛盾；</a:t>
            </a:r>
            <a:endParaRPr lang="en-US" sz="2400" b="1" dirty="0"/>
          </a:p>
          <a:p>
            <a:pPr eaLnBrk="1" hangingPunct="1">
              <a:spcBef>
                <a:spcPts val="600"/>
              </a:spcBef>
            </a:pPr>
            <a:r>
              <a:rPr lang="zh-CN" altLang="en-US" sz="2400" b="1" dirty="0"/>
              <a:t>这意味着</a:t>
            </a:r>
            <a:r>
              <a:rPr lang="en-US" sz="2400" b="1" dirty="0"/>
              <a:t> </a:t>
            </a:r>
            <a:r>
              <a:rPr lang="en-US" sz="2400" b="1" i="1" dirty="0"/>
              <a:t>A</a:t>
            </a:r>
            <a:r>
              <a:rPr lang="en-US" sz="2400" b="1" dirty="0"/>
              <a:t>* </a:t>
            </a:r>
            <a:r>
              <a:rPr lang="zh-CN" altLang="en-US" sz="2400" b="1" dirty="0"/>
              <a:t>一定是原问题的最优解</a:t>
            </a:r>
            <a:r>
              <a:rPr lang="en-US" sz="2400" b="1" dirty="0"/>
              <a:t>. </a:t>
            </a:r>
          </a:p>
        </p:txBody>
      </p:sp>
      <p:sp>
        <p:nvSpPr>
          <p:cNvPr id="5" name="Rectangle 2"/>
          <p:cNvSpPr>
            <a:spLocks noGrp="1" noChangeArrowheads="1"/>
          </p:cNvSpPr>
          <p:nvPr>
            <p:ph type="title"/>
          </p:nvPr>
        </p:nvSpPr>
        <p:spPr>
          <a:xfrm>
            <a:off x="317500" y="304800"/>
            <a:ext cx="8637588" cy="930275"/>
          </a:xfrm>
        </p:spPr>
        <p:txBody>
          <a:bodyPr/>
          <a:lstStyle/>
          <a:p>
            <a:pPr eaLnBrk="1" hangingPunct="1"/>
            <a:r>
              <a:rPr lang="zh-CN" altLang="en-US" sz="3500" b="1" dirty="0">
                <a:solidFill>
                  <a:srgbClr val="0000CC"/>
                </a:solidFill>
              </a:rPr>
              <a:t>最优性证明</a:t>
            </a:r>
            <a:r>
              <a:rPr lang="en-US" sz="3500" b="1" dirty="0">
                <a:solidFill>
                  <a:srgbClr val="0000CC"/>
                </a:solidFill>
              </a:rPr>
              <a:t>(3)</a:t>
            </a:r>
          </a:p>
        </p:txBody>
      </p:sp>
    </p:spTree>
    <p:extLst>
      <p:ext uri="{BB962C8B-B14F-4D97-AF65-F5344CB8AC3E}">
        <p14:creationId xmlns:p14="http://schemas.microsoft.com/office/powerpoint/2010/main" val="400819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685800" y="1524000"/>
            <a:ext cx="7772400" cy="4038600"/>
          </a:xfrm>
        </p:spPr>
        <p:txBody>
          <a:bodyPr/>
          <a:lstStyle/>
          <a:p>
            <a:r>
              <a:rPr lang="zh-CN" altLang="en-US" sz="2400" b="1" dirty="0"/>
              <a:t>贪心技术</a:t>
            </a:r>
            <a:endParaRPr lang="en-US" sz="2400" b="1" dirty="0"/>
          </a:p>
          <a:p>
            <a:r>
              <a:rPr lang="zh-CN" altLang="en-US" sz="2400" b="1" dirty="0">
                <a:latin typeface="+mj-lt"/>
              </a:rPr>
              <a:t>背包问题</a:t>
            </a:r>
            <a:endParaRPr lang="en-US" sz="2400" b="1" dirty="0">
              <a:latin typeface="+mj-lt"/>
            </a:endParaRPr>
          </a:p>
          <a:p>
            <a:r>
              <a:rPr lang="zh-CN" altLang="en-US" sz="2400" b="1" dirty="0">
                <a:latin typeface="+mj-lt"/>
              </a:rPr>
              <a:t>活动选择问题</a:t>
            </a:r>
            <a:endParaRPr lang="en-US" sz="2400" b="1" dirty="0">
              <a:latin typeface="+mj-lt"/>
            </a:endParaRPr>
          </a:p>
          <a:p>
            <a:endParaRPr lang="en-US" sz="2400" b="1" dirty="0">
              <a:latin typeface="+mj-lt"/>
            </a:endParaRPr>
          </a:p>
        </p:txBody>
      </p:sp>
      <p:sp>
        <p:nvSpPr>
          <p:cNvPr id="5" name="Rectangle 2"/>
          <p:cNvSpPr>
            <a:spLocks noGrp="1" noChangeArrowheads="1"/>
          </p:cNvSpPr>
          <p:nvPr>
            <p:ph type="title" idx="4294967295"/>
          </p:nvPr>
        </p:nvSpPr>
        <p:spPr>
          <a:xfrm>
            <a:off x="685800" y="381000"/>
            <a:ext cx="7772400" cy="838200"/>
          </a:xfrm>
        </p:spPr>
        <p:txBody>
          <a:bodyPr/>
          <a:lstStyle/>
          <a:p>
            <a:r>
              <a:rPr lang="zh-CN" altLang="en-US" sz="3600" b="1" dirty="0">
                <a:solidFill>
                  <a:srgbClr val="0000CC"/>
                </a:solidFill>
              </a:rPr>
              <a:t>概要</a:t>
            </a:r>
            <a:endParaRPr lang="en-US" sz="3600" b="1" dirty="0">
              <a:solidFill>
                <a:srgbClr val="0000CC"/>
              </a:solidFill>
            </a:endParaRPr>
          </a:p>
        </p:txBody>
      </p:sp>
    </p:spTree>
    <p:extLst>
      <p:ext uri="{BB962C8B-B14F-4D97-AF65-F5344CB8AC3E}">
        <p14:creationId xmlns:p14="http://schemas.microsoft.com/office/powerpoint/2010/main" val="104232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p:cNvSpPr>
            <a:spLocks noGrp="1" noChangeArrowheads="1"/>
          </p:cNvSpPr>
          <p:nvPr>
            <p:ph type="title"/>
          </p:nvPr>
        </p:nvSpPr>
        <p:spPr>
          <a:xfrm>
            <a:off x="457200" y="304800"/>
            <a:ext cx="8305800" cy="914400"/>
          </a:xfrm>
        </p:spPr>
        <p:txBody>
          <a:bodyPr/>
          <a:lstStyle/>
          <a:p>
            <a:r>
              <a:rPr lang="zh-CN" altLang="en-US" sz="3600" b="1" dirty="0">
                <a:solidFill>
                  <a:srgbClr val="0000CC"/>
                </a:solidFill>
              </a:rPr>
              <a:t>最优子结构</a:t>
            </a:r>
            <a:endParaRPr lang="en-US" sz="3600" b="1" dirty="0">
              <a:solidFill>
                <a:srgbClr val="0000CC"/>
              </a:solidFill>
            </a:endParaRPr>
          </a:p>
        </p:txBody>
      </p:sp>
      <p:sp>
        <p:nvSpPr>
          <p:cNvPr id="1575939" name="Rectangle 3"/>
          <p:cNvSpPr>
            <a:spLocks noGrp="1" noChangeArrowheads="1"/>
          </p:cNvSpPr>
          <p:nvPr>
            <p:ph type="body" idx="1"/>
          </p:nvPr>
        </p:nvSpPr>
        <p:spPr>
          <a:xfrm>
            <a:off x="457200" y="1524000"/>
            <a:ext cx="8305800" cy="4572000"/>
          </a:xfrm>
        </p:spPr>
        <p:txBody>
          <a:bodyPr/>
          <a:lstStyle/>
          <a:p>
            <a:r>
              <a:rPr lang="zh-CN" altLang="en-US" sz="2400" b="1" dirty="0">
                <a:latin typeface="+mj-lt"/>
              </a:rPr>
              <a:t>令</a:t>
            </a:r>
            <a:r>
              <a:rPr lang="en-US" sz="2400" b="1" dirty="0">
                <a:latin typeface="+mj-lt"/>
              </a:rPr>
              <a:t> </a:t>
            </a:r>
            <a:r>
              <a:rPr lang="en-US" sz="2400" b="1" i="1" dirty="0"/>
              <a:t>a</a:t>
            </a:r>
            <a:r>
              <a:rPr lang="en-US" sz="2400" b="1" baseline="-25000" dirty="0"/>
              <a:t>1</a:t>
            </a:r>
            <a:r>
              <a:rPr lang="en-US" sz="2400" b="1" dirty="0">
                <a:latin typeface="+mj-lt"/>
              </a:rPr>
              <a:t> </a:t>
            </a:r>
            <a:r>
              <a:rPr lang="zh-CN" altLang="en-US" sz="2400" b="1" dirty="0">
                <a:latin typeface="+mj-lt"/>
              </a:rPr>
              <a:t>是最优解</a:t>
            </a:r>
            <a:r>
              <a:rPr lang="en-US" sz="2400" b="1" dirty="0">
                <a:latin typeface="+mj-lt"/>
              </a:rPr>
              <a:t> </a:t>
            </a:r>
            <a:r>
              <a:rPr lang="en-US" sz="2400" b="1" i="1" dirty="0">
                <a:latin typeface="+mj-lt"/>
              </a:rPr>
              <a:t>A</a:t>
            </a:r>
            <a:r>
              <a:rPr lang="en-US" sz="2400" b="1" dirty="0">
                <a:latin typeface="+mj-lt"/>
              </a:rPr>
              <a:t> </a:t>
            </a:r>
            <a:r>
              <a:rPr lang="zh-CN" altLang="en-US" sz="2400" b="1" dirty="0">
                <a:latin typeface="+mj-lt"/>
              </a:rPr>
              <a:t>中具有最早结束时间的活动，则</a:t>
            </a:r>
            <a:r>
              <a:rPr lang="en-US" sz="2400" b="1" dirty="0">
                <a:latin typeface="+mj-lt"/>
              </a:rPr>
              <a:t> </a:t>
            </a:r>
            <a:r>
              <a:rPr lang="en-US" sz="2400" b="1" i="1" dirty="0">
                <a:latin typeface="+mj-lt"/>
              </a:rPr>
              <a:t>A</a:t>
            </a:r>
            <a:r>
              <a:rPr lang="en-US" sz="2400" b="1" dirty="0">
                <a:latin typeface="+mj-lt"/>
              </a:rPr>
              <a:t> – {</a:t>
            </a:r>
            <a:r>
              <a:rPr lang="en-US" sz="2400" b="1" i="1" dirty="0"/>
              <a:t>a</a:t>
            </a:r>
            <a:r>
              <a:rPr lang="en-US" sz="2400" b="1" baseline="-25000" dirty="0"/>
              <a:t>1</a:t>
            </a:r>
            <a:r>
              <a:rPr lang="en-US" sz="2400" b="1" dirty="0">
                <a:latin typeface="+mj-lt"/>
              </a:rPr>
              <a:t>} </a:t>
            </a:r>
            <a:r>
              <a:rPr lang="zh-CN" altLang="en-US" sz="2400" b="1" dirty="0">
                <a:latin typeface="+mj-lt"/>
              </a:rPr>
              <a:t>是</a:t>
            </a:r>
            <a:r>
              <a:rPr lang="en-US" sz="2400" b="1" dirty="0">
                <a:latin typeface="+mj-lt"/>
              </a:rPr>
              <a:t> </a:t>
            </a:r>
            <a:r>
              <a:rPr lang="en-US" sz="2400" b="1" i="1" dirty="0">
                <a:latin typeface="+mj-lt"/>
              </a:rPr>
              <a:t>S</a:t>
            </a:r>
            <a:r>
              <a:rPr lang="en-US" sz="2400" b="1" dirty="0">
                <a:latin typeface="+mj-lt"/>
              </a:rPr>
              <a:t>* = {</a:t>
            </a:r>
            <a:r>
              <a:rPr lang="en-US" sz="2400" b="1" i="1" dirty="0" err="1"/>
              <a:t>a</a:t>
            </a:r>
            <a:r>
              <a:rPr lang="en-US" sz="2400" b="1" i="1" baseline="-25000" dirty="0" err="1"/>
              <a:t>i</a:t>
            </a:r>
            <a:r>
              <a:rPr lang="en-US" sz="2400" b="1" i="1" dirty="0">
                <a:latin typeface="+mj-lt"/>
              </a:rPr>
              <a:t> </a:t>
            </a:r>
            <a:r>
              <a:rPr lang="en-US" sz="2400" b="1" dirty="0">
                <a:latin typeface="+mj-lt"/>
                <a:sym typeface="Symbol" pitchFamily="18" charset="2"/>
              </a:rPr>
              <a:t> </a:t>
            </a:r>
            <a:r>
              <a:rPr lang="en-US" sz="2400" b="1" i="1" dirty="0">
                <a:latin typeface="+mj-lt"/>
                <a:sym typeface="Symbol" pitchFamily="18" charset="2"/>
              </a:rPr>
              <a:t>S</a:t>
            </a:r>
            <a:r>
              <a:rPr lang="en-US" sz="2400" b="1" dirty="0">
                <a:latin typeface="+mj-lt"/>
                <a:sym typeface="Symbol" pitchFamily="18" charset="2"/>
              </a:rPr>
              <a:t> | </a:t>
            </a:r>
            <a:r>
              <a:rPr lang="en-US" sz="2400" b="1" i="1" dirty="0" err="1">
                <a:latin typeface="+mj-lt"/>
                <a:sym typeface="Symbol" pitchFamily="18" charset="2"/>
              </a:rPr>
              <a:t>s</a:t>
            </a:r>
            <a:r>
              <a:rPr lang="en-US" sz="2400" b="1" i="1" baseline="-25000" dirty="0" err="1">
                <a:latin typeface="+mj-lt"/>
                <a:sym typeface="Symbol" pitchFamily="18" charset="2"/>
              </a:rPr>
              <a:t>i</a:t>
            </a:r>
            <a:r>
              <a:rPr lang="en-US" sz="2400" b="1" i="1" dirty="0">
                <a:latin typeface="+mj-lt"/>
                <a:sym typeface="Symbol" pitchFamily="18" charset="2"/>
              </a:rPr>
              <a:t> </a:t>
            </a:r>
            <a:r>
              <a:rPr lang="en-US" sz="2400" b="1" dirty="0">
                <a:latin typeface="+mj-lt"/>
                <a:sym typeface="Symbol" pitchFamily="18" charset="2"/>
              </a:rPr>
              <a:t> </a:t>
            </a:r>
            <a:r>
              <a:rPr lang="en-US" sz="2400" b="1" i="1" dirty="0">
                <a:latin typeface="+mj-lt"/>
                <a:sym typeface="Symbol" pitchFamily="18" charset="2"/>
              </a:rPr>
              <a:t>f</a:t>
            </a:r>
            <a:r>
              <a:rPr lang="en-US" sz="2400" b="1" baseline="-25000" dirty="0">
                <a:latin typeface="+mj-lt"/>
                <a:sym typeface="Symbol" pitchFamily="18" charset="2"/>
              </a:rPr>
              <a:t>1</a:t>
            </a:r>
            <a:r>
              <a:rPr lang="en-US" sz="2400" b="1" i="1" baseline="-25000" dirty="0">
                <a:latin typeface="+mj-lt"/>
                <a:sym typeface="Symbol" pitchFamily="18" charset="2"/>
              </a:rPr>
              <a:t> </a:t>
            </a:r>
            <a:r>
              <a:rPr lang="en-US" sz="2400" b="1" dirty="0">
                <a:latin typeface="+mj-lt"/>
                <a:sym typeface="Symbol" pitchFamily="18" charset="2"/>
              </a:rPr>
              <a:t>}</a:t>
            </a:r>
            <a:r>
              <a:rPr lang="zh-CN" altLang="en-US" sz="2400" b="1" dirty="0">
                <a:latin typeface="+mj-lt"/>
                <a:sym typeface="Symbol" pitchFamily="18" charset="2"/>
              </a:rPr>
              <a:t>的最优解</a:t>
            </a:r>
            <a:endParaRPr lang="en-US" sz="2400" b="1" dirty="0">
              <a:latin typeface="+mj-lt"/>
              <a:sym typeface="Symbol" pitchFamily="18" charset="2"/>
            </a:endParaRPr>
          </a:p>
          <a:p>
            <a:pPr lvl="1"/>
            <a:r>
              <a:rPr lang="zh-CN" altLang="en-US" sz="2200" b="1" dirty="0">
                <a:latin typeface="+mj-lt"/>
                <a:sym typeface="Symbol" pitchFamily="18" charset="2"/>
              </a:rPr>
              <a:t>换句话说：一旦第一个活动选择好，这个问题就退化为找在</a:t>
            </a:r>
            <a:r>
              <a:rPr lang="en-US" altLang="zh-CN" sz="2000" b="1" i="1" dirty="0"/>
              <a:t>S</a:t>
            </a:r>
            <a:r>
              <a:rPr lang="en-US" altLang="zh-CN" sz="2000" b="1" dirty="0"/>
              <a:t>*</a:t>
            </a:r>
            <a:r>
              <a:rPr lang="zh-CN" altLang="en-US" sz="2200" b="1" dirty="0">
                <a:latin typeface="+mj-lt"/>
                <a:sym typeface="Symbol" pitchFamily="18" charset="2"/>
              </a:rPr>
              <a:t>中进行活动选择问题，且选择的活动与第一个活动兼容。</a:t>
            </a:r>
            <a:endParaRPr lang="en-US" sz="2200" b="1" dirty="0">
              <a:latin typeface="+mj-lt"/>
              <a:sym typeface="Symbol" pitchFamily="18" charset="2"/>
            </a:endParaRPr>
          </a:p>
        </p:txBody>
      </p:sp>
    </p:spTree>
    <p:extLst>
      <p:ext uri="{BB962C8B-B14F-4D97-AF65-F5344CB8AC3E}">
        <p14:creationId xmlns:p14="http://schemas.microsoft.com/office/powerpoint/2010/main" val="2394640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Grp="1" noChangeArrowheads="1"/>
          </p:cNvSpPr>
          <p:nvPr>
            <p:ph type="title"/>
          </p:nvPr>
        </p:nvSpPr>
        <p:spPr>
          <a:xfrm>
            <a:off x="304800" y="228600"/>
            <a:ext cx="8458200" cy="914400"/>
          </a:xfrm>
        </p:spPr>
        <p:txBody>
          <a:bodyPr/>
          <a:lstStyle/>
          <a:p>
            <a:r>
              <a:rPr lang="zh-CN" altLang="en-US" sz="3500" b="1" dirty="0">
                <a:solidFill>
                  <a:srgbClr val="0000CC"/>
                </a:solidFill>
              </a:rPr>
              <a:t>重叠子问题</a:t>
            </a:r>
            <a:endParaRPr lang="en-US" sz="3500" b="1" dirty="0">
              <a:solidFill>
                <a:srgbClr val="0000CC"/>
              </a:solidFill>
            </a:endParaRPr>
          </a:p>
        </p:txBody>
      </p:sp>
      <p:sp>
        <p:nvSpPr>
          <p:cNvPr id="1576963" name="Rectangle 3"/>
          <p:cNvSpPr>
            <a:spLocks noGrp="1" noChangeArrowheads="1"/>
          </p:cNvSpPr>
          <p:nvPr>
            <p:ph type="body" idx="1"/>
          </p:nvPr>
        </p:nvSpPr>
        <p:spPr>
          <a:xfrm>
            <a:off x="457200" y="1524000"/>
            <a:ext cx="8229600" cy="685800"/>
          </a:xfrm>
        </p:spPr>
        <p:txBody>
          <a:bodyPr/>
          <a:lstStyle/>
          <a:p>
            <a:r>
              <a:rPr lang="zh-CN" altLang="en-US" sz="2400" b="1" dirty="0"/>
              <a:t>递归算法求解所有可行解，注意子问题的重复</a:t>
            </a:r>
            <a:endParaRPr lang="en-US" sz="2400" b="1" dirty="0"/>
          </a:p>
        </p:txBody>
      </p:sp>
      <p:sp>
        <p:nvSpPr>
          <p:cNvPr id="1576964" name="Oval 4"/>
          <p:cNvSpPr>
            <a:spLocks noChangeArrowheads="1"/>
          </p:cNvSpPr>
          <p:nvPr/>
        </p:nvSpPr>
        <p:spPr bwMode="auto">
          <a:xfrm>
            <a:off x="4038600" y="25212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b="1" i="0" dirty="0">
                <a:latin typeface="+mj-lt"/>
              </a:rPr>
              <a:t>S</a:t>
            </a:r>
            <a:br>
              <a:rPr lang="en-US" b="1" i="0" dirty="0">
                <a:latin typeface="+mj-lt"/>
              </a:rPr>
            </a:br>
            <a:r>
              <a:rPr lang="en-US" b="1" i="1" dirty="0">
                <a:latin typeface="+mj-lt"/>
              </a:rPr>
              <a:t>a</a:t>
            </a:r>
            <a:r>
              <a:rPr lang="en-US" b="1" i="0" baseline="-25000" dirty="0">
                <a:latin typeface="+mj-lt"/>
              </a:rPr>
              <a:t>1</a:t>
            </a:r>
            <a:r>
              <a:rPr lang="en-US" b="1" i="0" dirty="0">
                <a:latin typeface="+mj-lt"/>
                <a:sym typeface="Symbol" pitchFamily="18" charset="2"/>
              </a:rPr>
              <a:t>A?</a:t>
            </a:r>
            <a:endParaRPr lang="en-US" b="1" i="0" dirty="0">
              <a:latin typeface="+mj-lt"/>
            </a:endParaRPr>
          </a:p>
        </p:txBody>
      </p:sp>
      <p:sp>
        <p:nvSpPr>
          <p:cNvPr id="1576965" name="Oval 5"/>
          <p:cNvSpPr>
            <a:spLocks noChangeArrowheads="1"/>
          </p:cNvSpPr>
          <p:nvPr/>
        </p:nvSpPr>
        <p:spPr bwMode="auto">
          <a:xfrm>
            <a:off x="1752600" y="35118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b="1" i="0" dirty="0">
                <a:latin typeface="+mj-lt"/>
              </a:rPr>
              <a:t>S’</a:t>
            </a:r>
            <a:br>
              <a:rPr lang="en-US" b="1" i="0" dirty="0">
                <a:latin typeface="+mj-lt"/>
              </a:rPr>
            </a:br>
            <a:r>
              <a:rPr lang="en-US" i="1" dirty="0">
                <a:latin typeface="+mj-lt"/>
              </a:rPr>
              <a:t> a</a:t>
            </a:r>
            <a:r>
              <a:rPr lang="en-US" baseline="-25000" dirty="0">
                <a:latin typeface="+mj-lt"/>
              </a:rPr>
              <a:t>2</a:t>
            </a:r>
            <a:r>
              <a:rPr lang="en-US" b="1" i="0" dirty="0">
                <a:latin typeface="+mj-lt"/>
                <a:sym typeface="Symbol" pitchFamily="18" charset="2"/>
              </a:rPr>
              <a:t>A?</a:t>
            </a:r>
            <a:endParaRPr lang="en-US" b="1" i="0" dirty="0">
              <a:latin typeface="+mj-lt"/>
            </a:endParaRPr>
          </a:p>
        </p:txBody>
      </p:sp>
      <p:sp>
        <p:nvSpPr>
          <p:cNvPr id="1576966" name="Oval 6"/>
          <p:cNvSpPr>
            <a:spLocks noChangeArrowheads="1"/>
          </p:cNvSpPr>
          <p:nvPr/>
        </p:nvSpPr>
        <p:spPr bwMode="auto">
          <a:xfrm>
            <a:off x="6324600" y="35118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b="1" i="0" dirty="0">
                <a:latin typeface="+mj-lt"/>
              </a:rPr>
              <a:t>S-{</a:t>
            </a:r>
            <a:r>
              <a:rPr lang="en-US" i="1" dirty="0">
                <a:latin typeface="+mj-lt"/>
              </a:rPr>
              <a:t>a</a:t>
            </a:r>
            <a:r>
              <a:rPr lang="en-US" baseline="-25000" dirty="0">
                <a:latin typeface="+mj-lt"/>
              </a:rPr>
              <a:t>1</a:t>
            </a:r>
            <a:r>
              <a:rPr lang="en-US" b="1" i="0" dirty="0">
                <a:latin typeface="+mj-lt"/>
              </a:rPr>
              <a:t>}</a:t>
            </a:r>
            <a:br>
              <a:rPr lang="en-US" b="1" i="0" dirty="0">
                <a:latin typeface="+mj-lt"/>
              </a:rPr>
            </a:br>
            <a:r>
              <a:rPr lang="en-US" i="1" dirty="0">
                <a:latin typeface="+mj-lt"/>
              </a:rPr>
              <a:t> a</a:t>
            </a:r>
            <a:r>
              <a:rPr lang="en-US" baseline="-25000" dirty="0">
                <a:latin typeface="+mj-lt"/>
              </a:rPr>
              <a:t>2</a:t>
            </a:r>
            <a:r>
              <a:rPr lang="en-US" b="1" i="0" dirty="0">
                <a:latin typeface="+mj-lt"/>
                <a:sym typeface="Symbol" pitchFamily="18" charset="2"/>
              </a:rPr>
              <a:t>A?</a:t>
            </a:r>
            <a:endParaRPr lang="en-US" b="1" i="0" dirty="0">
              <a:latin typeface="+mj-lt"/>
            </a:endParaRPr>
          </a:p>
        </p:txBody>
      </p:sp>
      <p:sp>
        <p:nvSpPr>
          <p:cNvPr id="1576967" name="Oval 7"/>
          <p:cNvSpPr>
            <a:spLocks noChangeArrowheads="1"/>
          </p:cNvSpPr>
          <p:nvPr/>
        </p:nvSpPr>
        <p:spPr bwMode="auto">
          <a:xfrm>
            <a:off x="7467600" y="45024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b="1" i="0" dirty="0">
                <a:latin typeface="+mj-lt"/>
              </a:rPr>
              <a:t>S –</a:t>
            </a:r>
          </a:p>
          <a:p>
            <a:pPr algn="ctr">
              <a:lnSpc>
                <a:spcPct val="90000"/>
              </a:lnSpc>
            </a:pPr>
            <a:r>
              <a:rPr lang="en-US" b="1" i="0" dirty="0">
                <a:latin typeface="+mj-lt"/>
              </a:rPr>
              <a:t>{</a:t>
            </a:r>
            <a:r>
              <a:rPr lang="en-US" i="1" dirty="0">
                <a:latin typeface="+mj-lt"/>
              </a:rPr>
              <a:t>a</a:t>
            </a:r>
            <a:r>
              <a:rPr lang="en-US" baseline="-25000" dirty="0">
                <a:latin typeface="+mj-lt"/>
              </a:rPr>
              <a:t>1</a:t>
            </a:r>
            <a:r>
              <a:rPr lang="en-US" b="1" i="0" dirty="0">
                <a:latin typeface="+mj-lt"/>
              </a:rPr>
              <a:t>, </a:t>
            </a:r>
            <a:r>
              <a:rPr lang="en-US" i="1" dirty="0">
                <a:latin typeface="+mj-lt"/>
              </a:rPr>
              <a:t>a</a:t>
            </a:r>
            <a:r>
              <a:rPr lang="en-US" baseline="-25000" dirty="0">
                <a:latin typeface="+mj-lt"/>
              </a:rPr>
              <a:t>2</a:t>
            </a:r>
            <a:r>
              <a:rPr lang="en-US" b="1" i="0" dirty="0">
                <a:latin typeface="+mj-lt"/>
              </a:rPr>
              <a:t>}</a:t>
            </a:r>
          </a:p>
        </p:txBody>
      </p:sp>
      <p:sp>
        <p:nvSpPr>
          <p:cNvPr id="1576968" name="Oval 8"/>
          <p:cNvSpPr>
            <a:spLocks noChangeArrowheads="1"/>
          </p:cNvSpPr>
          <p:nvPr/>
        </p:nvSpPr>
        <p:spPr bwMode="auto">
          <a:xfrm>
            <a:off x="5181600" y="45024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i="0" dirty="0">
                <a:latin typeface="+mj-lt"/>
              </a:rPr>
              <a:t>S”</a:t>
            </a:r>
          </a:p>
        </p:txBody>
      </p:sp>
      <p:sp>
        <p:nvSpPr>
          <p:cNvPr id="1576969" name="Oval 9"/>
          <p:cNvSpPr>
            <a:spLocks noChangeArrowheads="1"/>
          </p:cNvSpPr>
          <p:nvPr/>
        </p:nvSpPr>
        <p:spPr bwMode="auto">
          <a:xfrm>
            <a:off x="2895600" y="45024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i="0" dirty="0">
                <a:latin typeface="+mj-lt"/>
              </a:rPr>
              <a:t>S’-{</a:t>
            </a:r>
            <a:r>
              <a:rPr lang="en-US" i="1" dirty="0">
                <a:latin typeface="+mj-lt"/>
              </a:rPr>
              <a:t>a</a:t>
            </a:r>
            <a:r>
              <a:rPr lang="en-US" baseline="-25000" dirty="0">
                <a:latin typeface="+mj-lt"/>
              </a:rPr>
              <a:t>2</a:t>
            </a:r>
            <a:r>
              <a:rPr lang="en-US" b="1" i="0" dirty="0">
                <a:latin typeface="+mj-lt"/>
              </a:rPr>
              <a:t>}</a:t>
            </a:r>
          </a:p>
        </p:txBody>
      </p:sp>
      <p:sp>
        <p:nvSpPr>
          <p:cNvPr id="1576970" name="Oval 10"/>
          <p:cNvSpPr>
            <a:spLocks noChangeArrowheads="1"/>
          </p:cNvSpPr>
          <p:nvPr/>
        </p:nvSpPr>
        <p:spPr bwMode="auto">
          <a:xfrm>
            <a:off x="609600" y="45024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i="0" dirty="0">
                <a:latin typeface="+mj-lt"/>
              </a:rPr>
              <a:t>S”</a:t>
            </a:r>
          </a:p>
        </p:txBody>
      </p:sp>
      <p:cxnSp>
        <p:nvCxnSpPr>
          <p:cNvPr id="1576971" name="AutoShape 11"/>
          <p:cNvCxnSpPr>
            <a:cxnSpLocks noChangeShapeType="1"/>
            <a:stCxn id="1576964" idx="5"/>
            <a:endCxn id="1576966" idx="1"/>
          </p:cNvCxnSpPr>
          <p:nvPr/>
        </p:nvCxnSpPr>
        <p:spPr bwMode="auto">
          <a:xfrm>
            <a:off x="4949825" y="3121301"/>
            <a:ext cx="1530350" cy="476250"/>
          </a:xfrm>
          <a:prstGeom prst="straightConnector1">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6972" name="AutoShape 12"/>
          <p:cNvCxnSpPr>
            <a:cxnSpLocks noChangeShapeType="1"/>
            <a:stCxn id="1576964" idx="3"/>
            <a:endCxn id="1576965" idx="7"/>
          </p:cNvCxnSpPr>
          <p:nvPr/>
        </p:nvCxnSpPr>
        <p:spPr bwMode="auto">
          <a:xfrm flipH="1">
            <a:off x="2663825" y="3121301"/>
            <a:ext cx="1530350" cy="476250"/>
          </a:xfrm>
          <a:prstGeom prst="straightConnector1">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6973" name="AutoShape 13"/>
          <p:cNvCxnSpPr>
            <a:cxnSpLocks noChangeShapeType="1"/>
            <a:stCxn id="1576965" idx="3"/>
            <a:endCxn id="1576970" idx="0"/>
          </p:cNvCxnSpPr>
          <p:nvPr/>
        </p:nvCxnSpPr>
        <p:spPr bwMode="auto">
          <a:xfrm flipH="1">
            <a:off x="1143000" y="4111901"/>
            <a:ext cx="765175"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6974" name="AutoShape 14"/>
          <p:cNvCxnSpPr>
            <a:cxnSpLocks noChangeShapeType="1"/>
            <a:stCxn id="1576965" idx="5"/>
            <a:endCxn id="1576969" idx="0"/>
          </p:cNvCxnSpPr>
          <p:nvPr/>
        </p:nvCxnSpPr>
        <p:spPr bwMode="auto">
          <a:xfrm>
            <a:off x="2663825" y="4111901"/>
            <a:ext cx="765175"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6975" name="AutoShape 15"/>
          <p:cNvCxnSpPr>
            <a:cxnSpLocks noChangeShapeType="1"/>
            <a:stCxn id="1576968" idx="0"/>
            <a:endCxn id="1576966" idx="3"/>
          </p:cNvCxnSpPr>
          <p:nvPr/>
        </p:nvCxnSpPr>
        <p:spPr bwMode="auto">
          <a:xfrm flipV="1">
            <a:off x="5715000" y="4111901"/>
            <a:ext cx="765175"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6976" name="AutoShape 16"/>
          <p:cNvCxnSpPr>
            <a:cxnSpLocks noChangeShapeType="1"/>
            <a:stCxn id="1576966" idx="5"/>
            <a:endCxn id="1576967" idx="0"/>
          </p:cNvCxnSpPr>
          <p:nvPr/>
        </p:nvCxnSpPr>
        <p:spPr bwMode="auto">
          <a:xfrm>
            <a:off x="7235825" y="4111901"/>
            <a:ext cx="765175"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6977" name="Text Box 17"/>
          <p:cNvSpPr txBox="1">
            <a:spLocks noChangeArrowheads="1"/>
          </p:cNvSpPr>
          <p:nvPr/>
        </p:nvSpPr>
        <p:spPr bwMode="auto">
          <a:xfrm>
            <a:off x="2971800" y="2978426"/>
            <a:ext cx="5261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0">
                <a:latin typeface="+mj-lt"/>
              </a:rPr>
              <a:t>yes</a:t>
            </a:r>
          </a:p>
        </p:txBody>
      </p:sp>
      <p:sp>
        <p:nvSpPr>
          <p:cNvPr id="1576978" name="Text Box 18"/>
          <p:cNvSpPr txBox="1">
            <a:spLocks noChangeArrowheads="1"/>
          </p:cNvSpPr>
          <p:nvPr/>
        </p:nvSpPr>
        <p:spPr bwMode="auto">
          <a:xfrm>
            <a:off x="5530850" y="2978426"/>
            <a:ext cx="4555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0">
                <a:latin typeface="+mj-lt"/>
              </a:rPr>
              <a:t>no</a:t>
            </a:r>
          </a:p>
        </p:txBody>
      </p:sp>
      <p:sp>
        <p:nvSpPr>
          <p:cNvPr id="1576979" name="Text Box 19"/>
          <p:cNvSpPr txBox="1">
            <a:spLocks noChangeArrowheads="1"/>
          </p:cNvSpPr>
          <p:nvPr/>
        </p:nvSpPr>
        <p:spPr bwMode="auto">
          <a:xfrm>
            <a:off x="7543800" y="3969026"/>
            <a:ext cx="4555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0">
                <a:latin typeface="+mj-lt"/>
              </a:rPr>
              <a:t>no</a:t>
            </a:r>
          </a:p>
        </p:txBody>
      </p:sp>
      <p:sp>
        <p:nvSpPr>
          <p:cNvPr id="1576980" name="Text Box 20"/>
          <p:cNvSpPr txBox="1">
            <a:spLocks noChangeArrowheads="1"/>
          </p:cNvSpPr>
          <p:nvPr/>
        </p:nvSpPr>
        <p:spPr bwMode="auto">
          <a:xfrm>
            <a:off x="3124200" y="3969026"/>
            <a:ext cx="4555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0">
                <a:latin typeface="+mj-lt"/>
              </a:rPr>
              <a:t>no</a:t>
            </a:r>
          </a:p>
        </p:txBody>
      </p:sp>
      <p:sp>
        <p:nvSpPr>
          <p:cNvPr id="1576981" name="Text Box 21"/>
          <p:cNvSpPr txBox="1">
            <a:spLocks noChangeArrowheads="1"/>
          </p:cNvSpPr>
          <p:nvPr/>
        </p:nvSpPr>
        <p:spPr bwMode="auto">
          <a:xfrm>
            <a:off x="990600" y="3969026"/>
            <a:ext cx="5261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0">
                <a:latin typeface="+mj-lt"/>
              </a:rPr>
              <a:t>yes</a:t>
            </a:r>
          </a:p>
        </p:txBody>
      </p:sp>
      <p:sp>
        <p:nvSpPr>
          <p:cNvPr id="1576982" name="Text Box 22"/>
          <p:cNvSpPr txBox="1">
            <a:spLocks noChangeArrowheads="1"/>
          </p:cNvSpPr>
          <p:nvPr/>
        </p:nvSpPr>
        <p:spPr bwMode="auto">
          <a:xfrm>
            <a:off x="5607050" y="3969026"/>
            <a:ext cx="5261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0">
                <a:latin typeface="+mj-lt"/>
              </a:rPr>
              <a:t>yes</a:t>
            </a:r>
          </a:p>
        </p:txBody>
      </p:sp>
    </p:spTree>
    <p:extLst>
      <p:ext uri="{BB962C8B-B14F-4D97-AF65-F5344CB8AC3E}">
        <p14:creationId xmlns:p14="http://schemas.microsoft.com/office/powerpoint/2010/main" val="3445999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381000" y="381000"/>
            <a:ext cx="7802563" cy="749300"/>
          </a:xfrm>
        </p:spPr>
        <p:txBody>
          <a:bodyPr/>
          <a:lstStyle/>
          <a:p>
            <a:pPr eaLnBrk="1" hangingPunct="1"/>
            <a:r>
              <a:rPr lang="zh-CN" altLang="en-US" sz="3500" b="1" dirty="0">
                <a:solidFill>
                  <a:srgbClr val="0000CC"/>
                </a:solidFill>
              </a:rPr>
              <a:t>递归贪心算法</a:t>
            </a:r>
          </a:p>
        </p:txBody>
      </p:sp>
      <p:sp>
        <p:nvSpPr>
          <p:cNvPr id="21507" name="灯片编号占位符 6"/>
          <p:cNvSpPr>
            <a:spLocks noGrp="1"/>
          </p:cNvSpPr>
          <p:nvPr>
            <p:ph type="sldNum" sz="quarter" idx="10"/>
          </p:nvPr>
        </p:nvSpPr>
        <p:spPr>
          <a:noFill/>
        </p:spPr>
        <p:txBody>
          <a:bodyPr/>
          <a:lstStyle/>
          <a:p>
            <a:fld id="{E60EE539-F8C9-4C08-BA17-9700479D08C2}" type="slidenum">
              <a:rPr lang="zh-CN" altLang="en-US" smtClean="0">
                <a:ea typeface="宋体" charset="-122"/>
              </a:rPr>
              <a:pPr/>
              <a:t>32</a:t>
            </a:fld>
            <a:endParaRPr lang="en-US" altLang="zh-CN">
              <a:ea typeface="宋体" charset="-122"/>
            </a:endParaRPr>
          </a:p>
        </p:txBody>
      </p:sp>
      <p:sp>
        <p:nvSpPr>
          <p:cNvPr id="21508" name="日期占位符 4"/>
          <p:cNvSpPr>
            <a:spLocks noGrp="1"/>
          </p:cNvSpPr>
          <p:nvPr>
            <p:ph type="dt" sz="quarter" idx="4294967295"/>
          </p:nvPr>
        </p:nvSpPr>
        <p:spPr>
          <a:xfrm>
            <a:off x="0" y="6367463"/>
            <a:ext cx="1905000" cy="457200"/>
          </a:xfrm>
          <a:noFill/>
        </p:spPr>
        <p:txBody>
          <a:bodyPr/>
          <a:lstStyle/>
          <a:p>
            <a:fld id="{D4FEAC4D-C2F4-4291-A2B0-1AF46331D1F5}" type="datetime1">
              <a:rPr lang="zh-CN" altLang="en-US" smtClean="0">
                <a:ea typeface="宋体" charset="-122"/>
              </a:rPr>
              <a:pPr/>
              <a:t>2021/4/25</a:t>
            </a:fld>
            <a:endParaRPr lang="en-US" altLang="zh-CN">
              <a:ea typeface="宋体" charset="-122"/>
            </a:endParaRPr>
          </a:p>
        </p:txBody>
      </p:sp>
      <p:sp>
        <p:nvSpPr>
          <p:cNvPr id="21509" name="页脚占位符 5"/>
          <p:cNvSpPr>
            <a:spLocks noGrp="1"/>
          </p:cNvSpPr>
          <p:nvPr>
            <p:ph type="ftr" sz="quarter" idx="4294967295"/>
          </p:nvPr>
        </p:nvSpPr>
        <p:spPr>
          <a:xfrm>
            <a:off x="0" y="6367463"/>
            <a:ext cx="2895600" cy="457200"/>
          </a:xfrm>
          <a:noFill/>
        </p:spPr>
        <p:txBody>
          <a:bodyPr/>
          <a:lstStyle/>
          <a:p>
            <a:r>
              <a:rPr lang="zh-CN" altLang="en-US">
                <a:ea typeface="宋体" charset="-122"/>
              </a:rPr>
              <a:t>算法设计与分析</a:t>
            </a:r>
            <a:endParaRPr lang="en-US" altLang="zh-CN">
              <a:ea typeface="宋体" charset="-122"/>
            </a:endParaRPr>
          </a:p>
        </p:txBody>
      </p:sp>
      <p:pic>
        <p:nvPicPr>
          <p:cNvPr id="21510" name="Picture 3"/>
          <p:cNvPicPr>
            <a:picLocks noChangeAspect="1" noChangeArrowheads="1"/>
          </p:cNvPicPr>
          <p:nvPr/>
        </p:nvPicPr>
        <p:blipFill>
          <a:blip r:embed="rId2" cstate="print"/>
          <a:srcRect/>
          <a:stretch>
            <a:fillRect/>
          </a:stretch>
        </p:blipFill>
        <p:spPr bwMode="auto">
          <a:xfrm>
            <a:off x="0" y="3554413"/>
            <a:ext cx="9144000" cy="2538412"/>
          </a:xfrm>
          <a:prstGeom prst="rect">
            <a:avLst/>
          </a:prstGeom>
          <a:noFill/>
          <a:ln w="19050" algn="ctr">
            <a:noFill/>
            <a:miter lim="800000"/>
            <a:headEnd/>
            <a:tailEnd/>
          </a:ln>
        </p:spPr>
      </p:pic>
      <p:sp>
        <p:nvSpPr>
          <p:cNvPr id="10" name="矩形 9"/>
          <p:cNvSpPr/>
          <p:nvPr/>
        </p:nvSpPr>
        <p:spPr>
          <a:xfrm>
            <a:off x="381000" y="1524000"/>
            <a:ext cx="8215312" cy="1569660"/>
          </a:xfrm>
          <a:prstGeom prst="rect">
            <a:avLst/>
          </a:prstGeom>
        </p:spPr>
        <p:txBody>
          <a:bodyPr>
            <a:spAutoFit/>
          </a:bodyPr>
          <a:lstStyle/>
          <a:p>
            <a:pPr algn="just">
              <a:defRPr/>
            </a:pPr>
            <a:r>
              <a:rPr lang="zh-CN" altLang="en-US" sz="2400" dirty="0">
                <a:latin typeface="+mn-lt"/>
              </a:rPr>
              <a:t>过程</a:t>
            </a:r>
            <a:r>
              <a:rPr lang="en-US" altLang="zh-CN" sz="2400" dirty="0">
                <a:latin typeface="+mn-lt"/>
              </a:rPr>
              <a:t>RECURSIVE-ACTIVITY-SELECTOR</a:t>
            </a:r>
            <a:r>
              <a:rPr lang="zh-CN" altLang="en-US" sz="2400" dirty="0">
                <a:latin typeface="+mn-lt"/>
              </a:rPr>
              <a:t>的输入为两个数组</a:t>
            </a:r>
            <a:r>
              <a:rPr lang="en-US" altLang="zh-CN" sz="2400" dirty="0">
                <a:latin typeface="+mn-lt"/>
              </a:rPr>
              <a:t>s</a:t>
            </a:r>
            <a:r>
              <a:rPr lang="zh-CN" altLang="en-US" sz="2400" dirty="0">
                <a:latin typeface="+mn-lt"/>
              </a:rPr>
              <a:t>和</a:t>
            </a:r>
            <a:r>
              <a:rPr lang="en-US" altLang="zh-CN" sz="2400" dirty="0">
                <a:latin typeface="+mn-lt"/>
              </a:rPr>
              <a:t>f</a:t>
            </a:r>
            <a:r>
              <a:rPr lang="zh-CN" altLang="en-US" sz="2400" dirty="0">
                <a:latin typeface="+mn-lt"/>
              </a:rPr>
              <a:t>，表示活动的开始和结束时间，下标</a:t>
            </a:r>
            <a:r>
              <a:rPr lang="en-US" altLang="zh-CN" sz="2400" dirty="0">
                <a:latin typeface="+mn-lt"/>
              </a:rPr>
              <a:t>k</a:t>
            </a:r>
            <a:r>
              <a:rPr lang="zh-CN" altLang="en-US" sz="2400" dirty="0">
                <a:latin typeface="+mn-lt"/>
              </a:rPr>
              <a:t>指出要求解的子问题</a:t>
            </a:r>
            <a:r>
              <a:rPr lang="en-US" altLang="zh-CN" sz="2400" dirty="0" err="1">
                <a:latin typeface="+mn-lt"/>
              </a:rPr>
              <a:t>S</a:t>
            </a:r>
            <a:r>
              <a:rPr lang="en-US" altLang="zh-CN" dirty="0" err="1">
                <a:latin typeface="+mn-lt"/>
              </a:rPr>
              <a:t>k</a:t>
            </a:r>
            <a:r>
              <a:rPr lang="zh-CN" altLang="en-US" sz="2400" dirty="0">
                <a:latin typeface="+mn-lt"/>
              </a:rPr>
              <a:t> ，以及问题规模</a:t>
            </a:r>
            <a:r>
              <a:rPr lang="en-US" altLang="zh-CN" sz="2400" dirty="0">
                <a:latin typeface="+mn-lt"/>
              </a:rPr>
              <a:t>n</a:t>
            </a:r>
            <a:r>
              <a:rPr lang="zh-CN" altLang="en-US" sz="2400" dirty="0">
                <a:latin typeface="+mn-lt"/>
              </a:rPr>
              <a:t>。它返回</a:t>
            </a:r>
            <a:r>
              <a:rPr lang="en-US" altLang="zh-CN" sz="2400" dirty="0" err="1">
                <a:latin typeface="+mn-lt"/>
              </a:rPr>
              <a:t>S</a:t>
            </a:r>
            <a:r>
              <a:rPr lang="en-US" altLang="zh-CN" dirty="0" err="1">
                <a:latin typeface="+mn-lt"/>
              </a:rPr>
              <a:t>k</a:t>
            </a:r>
            <a:r>
              <a:rPr lang="zh-CN" altLang="en-US" sz="2400" dirty="0">
                <a:latin typeface="+mn-lt"/>
              </a:rPr>
              <a:t>的一个最大兼容活动集。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524000" y="2590800"/>
            <a:ext cx="6159500" cy="3644900"/>
          </a:xfrm>
          <a:prstGeom prst="rect">
            <a:avLst/>
          </a:prstGeom>
          <a:noFill/>
          <a:ln w="19050" algn="ctr">
            <a:noFill/>
            <a:miter lim="800000"/>
            <a:headEnd/>
            <a:tailEnd/>
          </a:ln>
        </p:spPr>
      </p:pic>
      <p:sp>
        <p:nvSpPr>
          <p:cNvPr id="3" name="Rectangle 2"/>
          <p:cNvSpPr txBox="1">
            <a:spLocks noChangeArrowheads="1"/>
          </p:cNvSpPr>
          <p:nvPr/>
        </p:nvSpPr>
        <p:spPr>
          <a:xfrm>
            <a:off x="304800" y="228600"/>
            <a:ext cx="8458200" cy="914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500" b="1" i="0" u="none" strike="noStrike" kern="0" cap="none" spc="0" normalizeH="0" baseline="0" noProof="0" dirty="0">
              <a:ln>
                <a:noFill/>
              </a:ln>
              <a:solidFill>
                <a:srgbClr val="0000CC"/>
              </a:solidFill>
              <a:effectLst/>
              <a:uLnTx/>
              <a:uFillTx/>
              <a:latin typeface="+mj-lt"/>
              <a:ea typeface="+mj-ea"/>
              <a:cs typeface="+mj-cs"/>
            </a:endParaRPr>
          </a:p>
        </p:txBody>
      </p:sp>
      <p:sp>
        <p:nvSpPr>
          <p:cNvPr id="4" name="矩形 3"/>
          <p:cNvSpPr/>
          <p:nvPr/>
        </p:nvSpPr>
        <p:spPr>
          <a:xfrm>
            <a:off x="533400" y="1524000"/>
            <a:ext cx="8229600" cy="707886"/>
          </a:xfrm>
          <a:prstGeom prst="rect">
            <a:avLst/>
          </a:prstGeom>
        </p:spPr>
        <p:txBody>
          <a:bodyPr wrap="square">
            <a:spAutoFit/>
          </a:bodyPr>
          <a:lstStyle/>
          <a:p>
            <a:r>
              <a:rPr lang="zh-CN" altLang="en-US" dirty="0">
                <a:solidFill>
                  <a:srgbClr val="000000"/>
                </a:solidFill>
                <a:latin typeface="华文新魏" pitchFamily="2" charset="-122"/>
              </a:rPr>
              <a:t>假定输入活动已按结束时间单调递增顺序排好序。将选出的活动存入集合</a:t>
            </a:r>
            <a:r>
              <a:rPr lang="en-US" altLang="zh-CN" dirty="0">
                <a:solidFill>
                  <a:srgbClr val="000000"/>
                </a:solidFill>
                <a:latin typeface="华文新魏" pitchFamily="2" charset="-122"/>
              </a:rPr>
              <a:t>A</a:t>
            </a:r>
            <a:r>
              <a:rPr lang="zh-CN" altLang="en-US" dirty="0">
                <a:solidFill>
                  <a:srgbClr val="000000"/>
                </a:solidFill>
                <a:latin typeface="华文新魏" pitchFamily="2" charset="-122"/>
              </a:rPr>
              <a:t>中，并将</a:t>
            </a:r>
            <a:r>
              <a:rPr lang="en-US" altLang="zh-CN" dirty="0">
                <a:solidFill>
                  <a:srgbClr val="000000"/>
                </a:solidFill>
                <a:latin typeface="华文新魏" pitchFamily="2" charset="-122"/>
              </a:rPr>
              <a:t>A</a:t>
            </a:r>
            <a:r>
              <a:rPr lang="zh-CN" altLang="en-US" dirty="0">
                <a:solidFill>
                  <a:srgbClr val="000000"/>
                </a:solidFill>
                <a:latin typeface="华文新魏" pitchFamily="2" charset="-122"/>
              </a:rPr>
              <a:t>返回调用者。</a:t>
            </a:r>
            <a:endParaRPr lang="zh-CN" altLang="en-US" dirty="0"/>
          </a:p>
        </p:txBody>
      </p:sp>
      <p:sp>
        <p:nvSpPr>
          <p:cNvPr id="5" name="矩形 4"/>
          <p:cNvSpPr/>
          <p:nvPr/>
        </p:nvSpPr>
        <p:spPr>
          <a:xfrm>
            <a:off x="460579" y="457200"/>
            <a:ext cx="3578021" cy="630942"/>
          </a:xfrm>
          <a:prstGeom prst="rect">
            <a:avLst/>
          </a:prstGeom>
        </p:spPr>
        <p:txBody>
          <a:bodyPr wrap="square">
            <a:spAutoFit/>
          </a:bodyPr>
          <a:lstStyle/>
          <a:p>
            <a:pPr algn="ctr" eaLnBrk="1" hangingPunct="1"/>
            <a:r>
              <a:rPr lang="zh-CN" altLang="en-US" sz="3500" dirty="0">
                <a:solidFill>
                  <a:srgbClr val="0000CC"/>
                </a:solidFill>
                <a:latin typeface="+mj-lt"/>
                <a:ea typeface="+mj-ea"/>
                <a:cs typeface="+mj-cs"/>
              </a:rPr>
              <a:t>非递归贪心算法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title"/>
          </p:nvPr>
        </p:nvSpPr>
        <p:spPr>
          <a:xfrm>
            <a:off x="762000" y="304800"/>
            <a:ext cx="7772400" cy="838200"/>
          </a:xfrm>
        </p:spPr>
        <p:txBody>
          <a:bodyPr/>
          <a:lstStyle/>
          <a:p>
            <a:r>
              <a:rPr lang="zh-CN" altLang="en-US" sz="3600" b="1" dirty="0">
                <a:solidFill>
                  <a:srgbClr val="0000CC"/>
                </a:solidFill>
              </a:rPr>
              <a:t>贪心法特点</a:t>
            </a:r>
            <a:endParaRPr lang="en-US" sz="3600" b="1" dirty="0">
              <a:solidFill>
                <a:srgbClr val="0000CC"/>
              </a:solidFill>
            </a:endParaRPr>
          </a:p>
        </p:txBody>
      </p:sp>
      <p:sp>
        <p:nvSpPr>
          <p:cNvPr id="1577987" name="Rectangle 3"/>
          <p:cNvSpPr>
            <a:spLocks noGrp="1" noChangeArrowheads="1"/>
          </p:cNvSpPr>
          <p:nvPr>
            <p:ph type="body" idx="1"/>
          </p:nvPr>
        </p:nvSpPr>
        <p:spPr>
          <a:xfrm>
            <a:off x="533400" y="1447800"/>
            <a:ext cx="7924800" cy="4648200"/>
          </a:xfrm>
        </p:spPr>
        <p:txBody>
          <a:bodyPr/>
          <a:lstStyle/>
          <a:p>
            <a:r>
              <a:rPr lang="zh-CN" altLang="en-US" sz="2400" b="1" dirty="0"/>
              <a:t>动态规划也可以解决活动选择问题</a:t>
            </a:r>
            <a:endParaRPr lang="en-US" sz="2400" b="1" dirty="0"/>
          </a:p>
          <a:p>
            <a:r>
              <a:rPr lang="zh-CN" altLang="en-US" sz="2400" b="1" dirty="0"/>
              <a:t>活动选择问题说明了贪心法的一个可能性：局部最优有可能得到全局最优</a:t>
            </a:r>
            <a:endParaRPr lang="en-US" sz="2200" b="1" dirty="0">
              <a:sym typeface="Symbol" pitchFamily="18" charset="2"/>
            </a:endParaRPr>
          </a:p>
          <a:p>
            <a:r>
              <a:rPr lang="zh-CN" altLang="en-US" sz="2400" b="1" dirty="0">
                <a:sym typeface="Symbol" pitchFamily="18" charset="2"/>
              </a:rPr>
              <a:t>贪心法的解更容易实现，更有效</a:t>
            </a:r>
            <a:endParaRPr lang="en-US" sz="2400" b="1" dirty="0">
              <a:sym typeface="Symbol" pitchFamily="18" charset="2"/>
            </a:endParaRPr>
          </a:p>
        </p:txBody>
      </p:sp>
    </p:spTree>
    <p:extLst>
      <p:ext uri="{BB962C8B-B14F-4D97-AF65-F5344CB8AC3E}">
        <p14:creationId xmlns:p14="http://schemas.microsoft.com/office/powerpoint/2010/main" val="805219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7383C-618E-40F1-81DE-BDD92B3AB9C3}"/>
              </a:ext>
            </a:extLst>
          </p:cNvPr>
          <p:cNvSpPr>
            <a:spLocks noGrp="1"/>
          </p:cNvSpPr>
          <p:nvPr>
            <p:ph type="title"/>
          </p:nvPr>
        </p:nvSpPr>
        <p:spPr>
          <a:xfrm>
            <a:off x="685800" y="190500"/>
            <a:ext cx="7772400" cy="1143000"/>
          </a:xfrm>
        </p:spPr>
        <p:txBody>
          <a:bodyPr/>
          <a:lstStyle/>
          <a:p>
            <a:r>
              <a:rPr lang="zh-CN" altLang="en-US" b="1" i="0" dirty="0">
                <a:solidFill>
                  <a:schemeClr val="tx1"/>
                </a:solidFill>
                <a:effectLst/>
                <a:latin typeface="-apple-system"/>
              </a:rPr>
              <a:t>跳跃游戏</a:t>
            </a:r>
            <a:endParaRPr lang="zh-CN" altLang="en-US" dirty="0"/>
          </a:p>
        </p:txBody>
      </p:sp>
      <p:sp>
        <p:nvSpPr>
          <p:cNvPr id="4" name="Rectangle 1">
            <a:extLst>
              <a:ext uri="{FF2B5EF4-FFF2-40B4-BE49-F238E27FC236}">
                <a16:creationId xmlns:a16="http://schemas.microsoft.com/office/drawing/2014/main" id="{B082E8C9-0349-4136-8420-56EA127C7069}"/>
              </a:ext>
            </a:extLst>
          </p:cNvPr>
          <p:cNvSpPr>
            <a:spLocks noChangeArrowheads="1"/>
          </p:cNvSpPr>
          <p:nvPr/>
        </p:nvSpPr>
        <p:spPr bwMode="auto">
          <a:xfrm>
            <a:off x="457200" y="1600200"/>
            <a:ext cx="8458200"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effectLst/>
                <a:latin typeface="Arial" panose="020B0604020202020204" pitchFamily="34" charset="0"/>
                <a:ea typeface="-apple-system"/>
              </a:rPr>
              <a:t>题目描述：给定一个非负整数数组，你最初位于数组的第一个位置。数组中的每个元素代表你在该位置可以跳跃的最大长度。判断你是否能够到达最后一个位置。</a:t>
            </a:r>
            <a:endParaRPr kumimoji="0" lang="en-US" altLang="zh-CN" sz="2800" b="0" i="0" u="none" strike="noStrike" cap="none" normalizeH="0" baseline="0" dirty="0">
              <a:ln>
                <a:noFill/>
              </a:ln>
              <a:effectLst/>
              <a:latin typeface="Arial" panose="020B0604020202020204" pitchFamily="34" charset="0"/>
              <a:ea typeface="-apple-system"/>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zh-CN" sz="2800" b="0" dirty="0"/>
          </a:p>
          <a:p>
            <a:r>
              <a:rPr lang="zh-CN" altLang="en-US" sz="2800" b="0" i="0" dirty="0">
                <a:effectLst/>
                <a:latin typeface="-apple-system"/>
              </a:rPr>
              <a:t>示例：    </a:t>
            </a:r>
            <a:r>
              <a:rPr lang="en-US" altLang="zh-CN" sz="2800" b="0" i="0" dirty="0">
                <a:effectLst/>
                <a:latin typeface="-apple-system"/>
              </a:rPr>
              <a:t>【2</a:t>
            </a:r>
            <a:r>
              <a:rPr lang="en-US" altLang="zh-CN" sz="2800" dirty="0">
                <a:latin typeface="-apple-system"/>
              </a:rPr>
              <a:t>, 3, 1, 1, 4】</a:t>
            </a:r>
          </a:p>
          <a:p>
            <a:endParaRPr lang="en-US" altLang="zh-CN" sz="2800" b="0" dirty="0">
              <a:latin typeface="-apple-system"/>
            </a:endParaRPr>
          </a:p>
          <a:p>
            <a:r>
              <a:rPr lang="en-US" altLang="zh-CN" sz="2800" b="0" dirty="0">
                <a:latin typeface="-apple-system"/>
              </a:rPr>
              <a:t>                  </a:t>
            </a:r>
            <a:r>
              <a:rPr lang="en-US" altLang="zh-CN" sz="2800" b="0" i="0" dirty="0">
                <a:effectLst/>
                <a:latin typeface="-apple-system"/>
              </a:rPr>
              <a:t>【3</a:t>
            </a:r>
            <a:r>
              <a:rPr lang="en-US" altLang="zh-CN" sz="2800" dirty="0">
                <a:latin typeface="-apple-system"/>
              </a:rPr>
              <a:t>, 2, 1, 0, 4</a:t>
            </a:r>
            <a:r>
              <a:rPr lang="en-US" altLang="zh-CN" sz="2800" b="0" i="0" dirty="0">
                <a:effectLst/>
                <a:latin typeface="-apple-system"/>
              </a:rPr>
              <a:t>】</a:t>
            </a:r>
          </a:p>
          <a:p>
            <a:endParaRPr lang="en-US" altLang="zh-CN" sz="2800" b="0" i="0" dirty="0">
              <a:effectLst/>
              <a:latin typeface="-apple-system"/>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1CDC7"/>
                </a:solidFill>
                <a:effectLst/>
                <a:latin typeface="Arial" panose="020B0604020202020204" pitchFamily="34" charset="0"/>
                <a:ea typeface="-apple-system"/>
              </a:rPr>
              <a:t>  </a:t>
            </a:r>
            <a:r>
              <a:rPr kumimoji="0" lang="zh-CN" altLang="zh-CN" sz="1900" b="0" i="0" u="none" strike="noStrike" cap="none" normalizeH="0" baseline="0" dirty="0">
                <a:ln>
                  <a:noFill/>
                </a:ln>
                <a:solidFill>
                  <a:srgbClr val="D1CDC7"/>
                </a:solidFill>
                <a:effectLst/>
                <a:latin typeface="Arial" panose="020B0604020202020204" pitchFamily="34" charset="0"/>
                <a:ea typeface="-apple-system"/>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AutoShape 2">
            <a:extLst>
              <a:ext uri="{FF2B5EF4-FFF2-40B4-BE49-F238E27FC236}">
                <a16:creationId xmlns:a16="http://schemas.microsoft.com/office/drawing/2014/main" id="{180BA64C-D3E4-4A8D-9896-6A58072EBC89}"/>
              </a:ext>
            </a:extLst>
          </p:cNvPr>
          <p:cNvSpPr>
            <a:spLocks noChangeAspect="1" noChangeArrowheads="1"/>
          </p:cNvSpPr>
          <p:nvPr/>
        </p:nvSpPr>
        <p:spPr bwMode="auto">
          <a:xfrm>
            <a:off x="-200025" y="555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09547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A38AD-E2C0-4A3C-A079-1A6407E982BA}"/>
              </a:ext>
            </a:extLst>
          </p:cNvPr>
          <p:cNvSpPr>
            <a:spLocks noGrp="1"/>
          </p:cNvSpPr>
          <p:nvPr>
            <p:ph type="title"/>
          </p:nvPr>
        </p:nvSpPr>
        <p:spPr>
          <a:xfrm>
            <a:off x="685800" y="152400"/>
            <a:ext cx="7772400" cy="1143000"/>
          </a:xfrm>
        </p:spPr>
        <p:txBody>
          <a:bodyPr/>
          <a:lstStyle/>
          <a:p>
            <a:r>
              <a:rPr lang="zh-CN" altLang="en-US" b="1" i="0" dirty="0">
                <a:solidFill>
                  <a:schemeClr val="tx1"/>
                </a:solidFill>
                <a:effectLst/>
                <a:latin typeface="-apple-system"/>
              </a:rPr>
              <a:t>跳跃游戏的贪心解法</a:t>
            </a:r>
            <a:endParaRPr lang="zh-CN" altLang="en-US" dirty="0"/>
          </a:p>
        </p:txBody>
      </p:sp>
      <p:sp>
        <p:nvSpPr>
          <p:cNvPr id="3" name="内容占位符 2">
            <a:extLst>
              <a:ext uri="{FF2B5EF4-FFF2-40B4-BE49-F238E27FC236}">
                <a16:creationId xmlns:a16="http://schemas.microsoft.com/office/drawing/2014/main" id="{67570CED-28EC-4FDE-8707-EFAD39553BB6}"/>
              </a:ext>
            </a:extLst>
          </p:cNvPr>
          <p:cNvSpPr>
            <a:spLocks noGrp="1"/>
          </p:cNvSpPr>
          <p:nvPr>
            <p:ph idx="1"/>
          </p:nvPr>
        </p:nvSpPr>
        <p:spPr>
          <a:xfrm>
            <a:off x="342900" y="1371600"/>
            <a:ext cx="8458200" cy="4114800"/>
          </a:xfrm>
        </p:spPr>
        <p:txBody>
          <a:bodyPr/>
          <a:lstStyle/>
          <a:p>
            <a:pPr algn="l">
              <a:buFont typeface="Arial" panose="020B0604020202020204" pitchFamily="34" charset="0"/>
              <a:buChar char="•"/>
            </a:pPr>
            <a:r>
              <a:rPr lang="zh-CN" altLang="en-US" sz="2000" b="0" i="0" dirty="0">
                <a:effectLst/>
                <a:latin typeface="-apple-system"/>
              </a:rPr>
              <a:t>示例</a:t>
            </a:r>
            <a:r>
              <a:rPr lang="en-US" altLang="zh-CN" sz="2000" b="0" i="0" dirty="0">
                <a:effectLst/>
                <a:latin typeface="-apple-system"/>
              </a:rPr>
              <a:t>1</a:t>
            </a:r>
            <a:r>
              <a:rPr lang="zh-CN" altLang="en-US" sz="2000" b="0" i="0" dirty="0">
                <a:effectLst/>
                <a:latin typeface="-apple-system"/>
              </a:rPr>
              <a:t>：</a:t>
            </a:r>
            <a:r>
              <a:rPr lang="en-US" altLang="zh-CN" sz="2000" b="0" i="0" dirty="0">
                <a:effectLst/>
                <a:latin typeface="-apple-system"/>
              </a:rPr>
              <a:t>【2</a:t>
            </a:r>
            <a:r>
              <a:rPr lang="en-US" altLang="zh-CN" sz="2000" dirty="0">
                <a:latin typeface="-apple-system"/>
              </a:rPr>
              <a:t>, 3, 1, 1, 4】</a:t>
            </a:r>
            <a:endParaRPr lang="en-US" altLang="zh-CN" sz="2000" b="0" i="0" dirty="0">
              <a:effectLst/>
              <a:latin typeface="-apple-system"/>
            </a:endParaRPr>
          </a:p>
          <a:p>
            <a:pPr algn="l">
              <a:buFont typeface="Arial" panose="020B0604020202020204" pitchFamily="34" charset="0"/>
              <a:buChar char="•"/>
            </a:pPr>
            <a:r>
              <a:rPr lang="zh-CN" altLang="en-US" sz="2000" b="0" i="0" dirty="0">
                <a:effectLst/>
                <a:latin typeface="-apple-system"/>
              </a:rPr>
              <a:t>最开始下标为</a:t>
            </a:r>
            <a:r>
              <a:rPr lang="en-US" altLang="zh-CN" sz="2000" b="0" i="0" dirty="0">
                <a:effectLst/>
                <a:latin typeface="-apple-system"/>
              </a:rPr>
              <a:t>0</a:t>
            </a:r>
            <a:r>
              <a:rPr lang="zh-CN" altLang="en-US" sz="2000" b="0" i="0" dirty="0">
                <a:effectLst/>
                <a:latin typeface="-apple-system"/>
              </a:rPr>
              <a:t>的元素值为</a:t>
            </a:r>
            <a:r>
              <a:rPr lang="en-US" altLang="zh-CN" sz="2000" b="0" i="0" dirty="0">
                <a:effectLst/>
                <a:latin typeface="-apple-system"/>
              </a:rPr>
              <a:t>2</a:t>
            </a:r>
            <a:r>
              <a:rPr lang="zh-CN" altLang="en-US" sz="2000" b="0" i="0" dirty="0">
                <a:effectLst/>
                <a:latin typeface="-apple-system"/>
              </a:rPr>
              <a:t>，此时</a:t>
            </a:r>
            <a:r>
              <a:rPr lang="en-US" altLang="zh-CN" sz="2000" b="0" i="0" dirty="0" err="1">
                <a:effectLst/>
                <a:latin typeface="-apple-system"/>
              </a:rPr>
              <a:t>max_i</a:t>
            </a:r>
            <a:r>
              <a:rPr lang="en-US" altLang="zh-CN" sz="2000" b="0" i="0" dirty="0">
                <a:effectLst/>
                <a:latin typeface="-apple-system"/>
              </a:rPr>
              <a:t>=2</a:t>
            </a:r>
            <a:r>
              <a:rPr lang="zh-CN" altLang="en-US" sz="2000" b="0" i="0" dirty="0">
                <a:effectLst/>
                <a:latin typeface="-apple-system"/>
              </a:rPr>
              <a:t>，所以下标</a:t>
            </a:r>
            <a:r>
              <a:rPr lang="en-US" altLang="zh-CN" sz="2000" b="0" i="0" dirty="0">
                <a:effectLst/>
                <a:latin typeface="-apple-system"/>
              </a:rPr>
              <a:t>1</a:t>
            </a:r>
            <a:r>
              <a:rPr lang="zh-CN" altLang="en-US" sz="2000" b="0" i="0" dirty="0">
                <a:effectLst/>
                <a:latin typeface="-apple-system"/>
              </a:rPr>
              <a:t>、</a:t>
            </a:r>
            <a:r>
              <a:rPr lang="en-US" altLang="zh-CN" sz="2000" b="0" i="0" dirty="0">
                <a:effectLst/>
                <a:latin typeface="-apple-system"/>
              </a:rPr>
              <a:t>2</a:t>
            </a:r>
            <a:r>
              <a:rPr lang="zh-CN" altLang="en-US" sz="2000" b="0" i="0" dirty="0">
                <a:effectLst/>
                <a:latin typeface="-apple-system"/>
              </a:rPr>
              <a:t>都在</a:t>
            </a:r>
            <a:r>
              <a:rPr lang="en-US" altLang="zh-CN" sz="2000" b="0" i="0" dirty="0" err="1">
                <a:effectLst/>
                <a:latin typeface="-apple-system"/>
              </a:rPr>
              <a:t>max_i</a:t>
            </a:r>
            <a:r>
              <a:rPr lang="zh-CN" altLang="en-US" sz="2000" b="0" i="0" dirty="0">
                <a:effectLst/>
                <a:latin typeface="-apple-system"/>
              </a:rPr>
              <a:t>之内，当达到下标</a:t>
            </a:r>
            <a:r>
              <a:rPr lang="en-US" altLang="zh-CN" sz="2000" b="0" i="0" dirty="0">
                <a:effectLst/>
                <a:latin typeface="-apple-system"/>
              </a:rPr>
              <a:t>1</a:t>
            </a:r>
            <a:r>
              <a:rPr lang="zh-CN" altLang="en-US" sz="2000" b="0" i="0" dirty="0">
                <a:effectLst/>
                <a:latin typeface="-apple-system"/>
              </a:rPr>
              <a:t>时，此时</a:t>
            </a:r>
            <a:r>
              <a:rPr lang="en-US" altLang="zh-CN" sz="2000" b="0" i="0" dirty="0" err="1">
                <a:effectLst/>
                <a:latin typeface="-apple-system"/>
              </a:rPr>
              <a:t>max_i</a:t>
            </a:r>
            <a:r>
              <a:rPr lang="en-US" altLang="zh-CN" sz="2000" b="0" i="0" dirty="0">
                <a:effectLst/>
                <a:latin typeface="-apple-system"/>
              </a:rPr>
              <a:t> = 1+3 = 4</a:t>
            </a:r>
            <a:r>
              <a:rPr lang="zh-CN" altLang="en-US" sz="2000" b="0" i="0" dirty="0">
                <a:effectLst/>
                <a:latin typeface="-apple-system"/>
              </a:rPr>
              <a:t>，所以可以达到最后一个位置。</a:t>
            </a:r>
            <a:endParaRPr lang="en-US" altLang="zh-CN" sz="2000" b="0" i="0" dirty="0">
              <a:effectLst/>
              <a:latin typeface="-apple-system"/>
            </a:endParaRPr>
          </a:p>
          <a:p>
            <a:pPr algn="l">
              <a:buFont typeface="Arial" panose="020B0604020202020204" pitchFamily="34" charset="0"/>
              <a:buChar char="•"/>
            </a:pPr>
            <a:endParaRPr lang="zh-CN" altLang="en-US" sz="2000" b="0" i="0" dirty="0">
              <a:effectLst/>
              <a:latin typeface="-apple-system"/>
            </a:endParaRPr>
          </a:p>
          <a:p>
            <a:pPr algn="l">
              <a:buFont typeface="Arial" panose="020B0604020202020204" pitchFamily="34" charset="0"/>
              <a:buChar char="•"/>
            </a:pPr>
            <a:r>
              <a:rPr lang="zh-CN" altLang="en-US" sz="2000" b="0" i="0" dirty="0">
                <a:effectLst/>
                <a:latin typeface="-apple-system"/>
              </a:rPr>
              <a:t>示例</a:t>
            </a:r>
            <a:r>
              <a:rPr lang="en-US" altLang="zh-CN" sz="2000" b="0" i="0" dirty="0">
                <a:effectLst/>
                <a:latin typeface="-apple-system"/>
              </a:rPr>
              <a:t>2</a:t>
            </a:r>
            <a:r>
              <a:rPr lang="zh-CN" altLang="en-US" sz="2000" b="0" i="0" dirty="0">
                <a:effectLst/>
                <a:latin typeface="-apple-system"/>
              </a:rPr>
              <a:t>：</a:t>
            </a:r>
            <a:r>
              <a:rPr lang="en-US" altLang="zh-CN" sz="2000" b="0" i="0" dirty="0">
                <a:effectLst/>
                <a:latin typeface="-apple-system"/>
              </a:rPr>
              <a:t>【3</a:t>
            </a:r>
            <a:r>
              <a:rPr lang="en-US" altLang="zh-CN" sz="2000" dirty="0">
                <a:latin typeface="-apple-system"/>
              </a:rPr>
              <a:t>, 2, 1, 0, 4</a:t>
            </a:r>
            <a:r>
              <a:rPr lang="en-US" altLang="zh-CN" sz="2000" b="0" i="0" dirty="0">
                <a:effectLst/>
                <a:latin typeface="-apple-system"/>
              </a:rPr>
              <a:t>】</a:t>
            </a:r>
          </a:p>
          <a:p>
            <a:pPr algn="l">
              <a:buFont typeface="Arial" panose="020B0604020202020204" pitchFamily="34" charset="0"/>
              <a:buChar char="•"/>
            </a:pPr>
            <a:r>
              <a:rPr lang="zh-CN" altLang="en-US" sz="2000" b="0" i="0" dirty="0">
                <a:effectLst/>
                <a:latin typeface="-apple-system"/>
              </a:rPr>
              <a:t>最开始下标为</a:t>
            </a:r>
            <a:r>
              <a:rPr lang="en-US" altLang="zh-CN" sz="2000" b="0" i="0" dirty="0">
                <a:effectLst/>
                <a:latin typeface="-apple-system"/>
              </a:rPr>
              <a:t>0</a:t>
            </a:r>
            <a:r>
              <a:rPr lang="zh-CN" altLang="en-US" sz="2000" b="0" i="0" dirty="0">
                <a:effectLst/>
                <a:latin typeface="-apple-system"/>
              </a:rPr>
              <a:t>的元素值为</a:t>
            </a:r>
            <a:r>
              <a:rPr lang="en-US" altLang="zh-CN" sz="2000" b="0" i="0" dirty="0">
                <a:effectLst/>
                <a:latin typeface="-apple-system"/>
              </a:rPr>
              <a:t>3</a:t>
            </a:r>
            <a:r>
              <a:rPr lang="zh-CN" altLang="en-US" sz="2000" b="0" i="0" dirty="0">
                <a:effectLst/>
                <a:latin typeface="-apple-system"/>
              </a:rPr>
              <a:t>，此时</a:t>
            </a:r>
            <a:r>
              <a:rPr lang="en-US" altLang="zh-CN" sz="2000" b="0" i="0" dirty="0" err="1">
                <a:effectLst/>
                <a:latin typeface="-apple-system"/>
              </a:rPr>
              <a:t>max_i</a:t>
            </a:r>
            <a:r>
              <a:rPr lang="en-US" altLang="zh-CN" sz="2000" b="0" i="0" dirty="0">
                <a:effectLst/>
                <a:latin typeface="-apple-system"/>
              </a:rPr>
              <a:t>=3</a:t>
            </a:r>
            <a:r>
              <a:rPr lang="zh-CN" altLang="en-US" sz="2000" b="0" i="0" dirty="0">
                <a:effectLst/>
                <a:latin typeface="-apple-system"/>
              </a:rPr>
              <a:t>，下标</a:t>
            </a:r>
            <a:r>
              <a:rPr lang="en-US" altLang="zh-CN" sz="2000" b="0" i="0" dirty="0">
                <a:effectLst/>
                <a:latin typeface="-apple-system"/>
              </a:rPr>
              <a:t>1</a:t>
            </a:r>
            <a:r>
              <a:rPr lang="zh-CN" altLang="en-US" sz="2000" b="0" i="0" dirty="0">
                <a:effectLst/>
                <a:latin typeface="-apple-system"/>
              </a:rPr>
              <a:t>、</a:t>
            </a:r>
            <a:r>
              <a:rPr lang="en-US" altLang="zh-CN" sz="2000" b="0" i="0" dirty="0">
                <a:effectLst/>
                <a:latin typeface="-apple-system"/>
              </a:rPr>
              <a:t>2</a:t>
            </a:r>
            <a:r>
              <a:rPr lang="zh-CN" altLang="en-US" sz="2000" b="0" i="0" dirty="0">
                <a:effectLst/>
                <a:latin typeface="-apple-system"/>
              </a:rPr>
              <a:t>、</a:t>
            </a:r>
            <a:r>
              <a:rPr lang="en-US" altLang="zh-CN" sz="2000" b="0" i="0" dirty="0">
                <a:effectLst/>
                <a:latin typeface="-apple-system"/>
              </a:rPr>
              <a:t>3</a:t>
            </a:r>
            <a:r>
              <a:rPr lang="zh-CN" altLang="en-US" sz="2000" b="0" i="0" dirty="0">
                <a:effectLst/>
                <a:latin typeface="-apple-system"/>
              </a:rPr>
              <a:t>在范围内，但在遍历这三个位置时会发现</a:t>
            </a:r>
            <a:r>
              <a:rPr lang="en-US" altLang="zh-CN" sz="2000" b="0" i="0" dirty="0" err="1">
                <a:effectLst/>
                <a:latin typeface="-apple-system"/>
              </a:rPr>
              <a:t>max_i</a:t>
            </a:r>
            <a:r>
              <a:rPr lang="en-US" altLang="zh-CN" sz="2000" b="0" i="0" dirty="0">
                <a:effectLst/>
                <a:latin typeface="-apple-system"/>
              </a:rPr>
              <a:t>=2+1=1+2=0+3</a:t>
            </a:r>
            <a:r>
              <a:rPr lang="zh-CN" altLang="en-US" sz="2000" b="0" i="0" dirty="0">
                <a:effectLst/>
                <a:latin typeface="-apple-system"/>
              </a:rPr>
              <a:t>总是等于</a:t>
            </a:r>
            <a:r>
              <a:rPr lang="en-US" altLang="zh-CN" sz="2000" b="0" i="0" dirty="0">
                <a:effectLst/>
                <a:latin typeface="-apple-system"/>
              </a:rPr>
              <a:t>3</a:t>
            </a:r>
            <a:r>
              <a:rPr lang="zh-CN" altLang="en-US" sz="2000" b="0" i="0" dirty="0">
                <a:effectLst/>
                <a:latin typeface="-apple-system"/>
              </a:rPr>
              <a:t>，而</a:t>
            </a:r>
            <a:r>
              <a:rPr lang="en-US" altLang="zh-CN" sz="2000" b="0" i="0" dirty="0">
                <a:effectLst/>
                <a:latin typeface="-apple-system"/>
              </a:rPr>
              <a:t>3&lt;4</a:t>
            </a:r>
            <a:r>
              <a:rPr lang="zh-CN" altLang="en-US" sz="2000" b="0" i="0" dirty="0">
                <a:effectLst/>
                <a:latin typeface="-apple-system"/>
              </a:rPr>
              <a:t>，所以最后一个位置永远达不到。</a:t>
            </a:r>
            <a:endParaRPr lang="en-US" altLang="zh-CN" sz="2000" b="0" i="0" dirty="0">
              <a:effectLst/>
              <a:latin typeface="-apple-system"/>
            </a:endParaRPr>
          </a:p>
          <a:p>
            <a:pPr algn="l">
              <a:buFont typeface="Arial" panose="020B0604020202020204" pitchFamily="34" charset="0"/>
              <a:buChar char="•"/>
            </a:pPr>
            <a:endParaRPr lang="en-US" altLang="zh-CN" sz="2000" dirty="0">
              <a:latin typeface="-apple-system"/>
            </a:endParaRPr>
          </a:p>
          <a:p>
            <a:pPr>
              <a:buFont typeface="Arial" panose="020B0604020202020204" pitchFamily="34" charset="0"/>
              <a:buChar char="•"/>
            </a:pPr>
            <a:r>
              <a:rPr lang="zh-CN" altLang="en-US" sz="2000" b="0" i="0" dirty="0">
                <a:effectLst/>
                <a:latin typeface="-apple-system"/>
              </a:rPr>
              <a:t>若要满足能够到达最后一个位置，那么就需要最后一跳的最大距离加上该位置下标一定要大于等于数组长度，即</a:t>
            </a:r>
            <a:r>
              <a:rPr lang="en-US" altLang="zh-CN" sz="2000" b="0" i="0" dirty="0" err="1">
                <a:effectLst/>
                <a:latin typeface="-apple-system"/>
              </a:rPr>
              <a:t>nums</a:t>
            </a:r>
            <a:r>
              <a:rPr lang="en-US" altLang="zh-CN" sz="2000" b="0" i="0" dirty="0">
                <a:effectLst/>
                <a:latin typeface="-apple-system"/>
              </a:rPr>
              <a:t>[</a:t>
            </a:r>
            <a:r>
              <a:rPr lang="en-US" altLang="zh-CN" sz="2000" b="0" i="0" dirty="0" err="1">
                <a:effectLst/>
                <a:latin typeface="-apple-system"/>
              </a:rPr>
              <a:t>i</a:t>
            </a:r>
            <a:r>
              <a:rPr lang="en-US" altLang="zh-CN" sz="2000" b="0" i="0" dirty="0">
                <a:effectLst/>
                <a:latin typeface="-apple-system"/>
              </a:rPr>
              <a:t>]+</a:t>
            </a:r>
            <a:r>
              <a:rPr lang="en-US" altLang="zh-CN" sz="2000" b="0" i="0" dirty="0" err="1">
                <a:effectLst/>
                <a:latin typeface="-apple-system"/>
              </a:rPr>
              <a:t>i</a:t>
            </a:r>
            <a:r>
              <a:rPr lang="en-US" altLang="zh-CN" sz="2000" b="0" i="0" dirty="0">
                <a:effectLst/>
                <a:latin typeface="-apple-system"/>
              </a:rPr>
              <a:t>&gt;=length(</a:t>
            </a:r>
            <a:r>
              <a:rPr lang="en-US" altLang="zh-CN" sz="2000" b="0" i="0" dirty="0" err="1">
                <a:effectLst/>
                <a:latin typeface="-apple-system"/>
              </a:rPr>
              <a:t>nums</a:t>
            </a:r>
            <a:r>
              <a:rPr lang="en-US" altLang="zh-CN" sz="2000" b="0" i="0" dirty="0">
                <a:effectLst/>
                <a:latin typeface="-apple-system"/>
              </a:rPr>
              <a:t>)</a:t>
            </a:r>
            <a:r>
              <a:rPr lang="zh-CN" altLang="en-US" sz="2000" b="0" i="0" dirty="0">
                <a:effectLst/>
                <a:latin typeface="-apple-system"/>
              </a:rPr>
              <a:t>，而当前元素又一定处于之前元素最远可以达到范围之内，</a:t>
            </a:r>
            <a:r>
              <a:rPr lang="zh-CN" altLang="en-US" sz="2000" dirty="0">
                <a:latin typeface="-apple-system"/>
              </a:rPr>
              <a:t>这样就规约出了子问题</a:t>
            </a:r>
            <a:r>
              <a:rPr lang="zh-CN" altLang="en-US" sz="2000" b="0" i="0" dirty="0">
                <a:effectLst/>
                <a:latin typeface="-apple-system"/>
              </a:rPr>
              <a:t>。</a:t>
            </a:r>
            <a:endParaRPr lang="en-US" altLang="zh-CN" sz="2000" b="0" i="0" dirty="0">
              <a:effectLst/>
              <a:latin typeface="-apple-system"/>
            </a:endParaRPr>
          </a:p>
          <a:p>
            <a:pPr algn="l">
              <a:buFont typeface="Arial" panose="020B0604020202020204" pitchFamily="34" charset="0"/>
              <a:buChar char="•"/>
            </a:pPr>
            <a:endParaRPr lang="zh-CN" altLang="en-US" sz="2000" b="0" i="0" dirty="0">
              <a:effectLst/>
              <a:latin typeface="-apple-system"/>
            </a:endParaRPr>
          </a:p>
          <a:p>
            <a:endParaRPr lang="zh-CN" altLang="en-US" dirty="0"/>
          </a:p>
        </p:txBody>
      </p:sp>
    </p:spTree>
    <p:extLst>
      <p:ext uri="{BB962C8B-B14F-4D97-AF65-F5344CB8AC3E}">
        <p14:creationId xmlns:p14="http://schemas.microsoft.com/office/powerpoint/2010/main" val="881699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D56EF55-43C0-4C32-9582-5785A115ED93}"/>
              </a:ext>
            </a:extLst>
          </p:cNvPr>
          <p:cNvSpPr>
            <a:spLocks noGrp="1" noChangeArrowheads="1"/>
          </p:cNvSpPr>
          <p:nvPr>
            <p:ph idx="1"/>
          </p:nvPr>
        </p:nvSpPr>
        <p:spPr bwMode="auto">
          <a:xfrm>
            <a:off x="152400" y="1548854"/>
            <a:ext cx="8305800" cy="530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canJump(nums) {</a:t>
            </a:r>
            <a:endParaRPr kumimoji="0" lang="zh-CN" altLang="zh-CN"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a:t>
            </a:r>
            <a:r>
              <a:rPr kumimoji="0" lang="zh-CN" altLang="zh-CN" sz="2400" b="0" i="0" u="none" strike="noStrike" cap="none" normalizeH="0" baseline="0" dirty="0">
                <a:ln>
                  <a:noFill/>
                </a:ln>
                <a:effectLst/>
                <a:ea typeface="Monaco"/>
              </a:rPr>
              <a:t> </a:t>
            </a:r>
            <a:endParaRPr kumimoji="0" lang="zh-CN" altLang="zh-CN" sz="24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a:t>
            </a:r>
            <a:r>
              <a:rPr kumimoji="0" lang="zh-CN" altLang="zh-CN" sz="2400" b="1" i="0" u="none" strike="noStrike" cap="none" normalizeH="0" baseline="0" dirty="0">
                <a:ln>
                  <a:noFill/>
                </a:ln>
                <a:effectLst/>
                <a:latin typeface="Arial Unicode MS" panose="020B0604020202020204" pitchFamily="34" charset="-122"/>
                <a:ea typeface="Monaco"/>
              </a:rPr>
              <a:t>if</a:t>
            </a:r>
            <a:r>
              <a:rPr kumimoji="0" lang="zh-CN" altLang="zh-CN" sz="2400" b="0" i="0" u="none" strike="noStrike" cap="none" normalizeH="0" baseline="0" dirty="0">
                <a:ln>
                  <a:noFill/>
                </a:ln>
                <a:effectLst/>
                <a:ea typeface="Monaco"/>
              </a:rPr>
              <a:t> </a:t>
            </a:r>
            <a:r>
              <a:rPr kumimoji="0" lang="zh-CN" altLang="zh-CN" sz="2400" b="0" i="0" u="none" strike="noStrike" cap="none" normalizeH="0" baseline="0" dirty="0">
                <a:ln>
                  <a:noFill/>
                </a:ln>
                <a:effectLst/>
                <a:latin typeface="Arial Unicode MS" panose="020B0604020202020204" pitchFamily="34" charset="-122"/>
                <a:ea typeface="Monaco"/>
              </a:rPr>
              <a:t>(nums == </a:t>
            </a:r>
            <a:r>
              <a:rPr kumimoji="0" lang="zh-CN" altLang="zh-CN" sz="2400" b="1" i="0" u="none" strike="noStrike" cap="none" normalizeH="0" baseline="0" dirty="0">
                <a:ln>
                  <a:noFill/>
                </a:ln>
                <a:effectLst/>
                <a:latin typeface="Arial Unicode MS" panose="020B0604020202020204" pitchFamily="34" charset="-122"/>
                <a:ea typeface="Monaco"/>
              </a:rPr>
              <a:t>null</a:t>
            </a:r>
            <a:r>
              <a:rPr kumimoji="0" lang="zh-CN" altLang="zh-CN" sz="2400" b="0" i="0" u="none" strike="noStrike" cap="none" normalizeH="0" baseline="0" dirty="0">
                <a:ln>
                  <a:noFill/>
                </a:ln>
                <a:effectLst/>
                <a:latin typeface="Arial Unicode MS" panose="020B0604020202020204" pitchFamily="34" charset="-122"/>
                <a:ea typeface="Monaco"/>
              </a:rPr>
              <a:t>) {</a:t>
            </a:r>
            <a:endParaRPr kumimoji="0" lang="zh-CN" altLang="zh-CN"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a:t>
            </a:r>
            <a:r>
              <a:rPr kumimoji="0" lang="zh-CN" altLang="zh-CN" sz="2400" b="1" i="0" u="none" strike="noStrike" cap="none" normalizeH="0" baseline="0" dirty="0">
                <a:ln>
                  <a:noFill/>
                </a:ln>
                <a:effectLst/>
                <a:latin typeface="Arial Unicode MS" panose="020B0604020202020204" pitchFamily="34" charset="-122"/>
                <a:ea typeface="Monaco"/>
              </a:rPr>
              <a:t>return</a:t>
            </a:r>
            <a:r>
              <a:rPr kumimoji="0" lang="zh-CN" altLang="zh-CN" sz="2400" b="0" i="0" u="none" strike="noStrike" cap="none" normalizeH="0" baseline="0" dirty="0">
                <a:ln>
                  <a:noFill/>
                </a:ln>
                <a:effectLst/>
                <a:ea typeface="Monaco"/>
              </a:rPr>
              <a:t> </a:t>
            </a:r>
            <a:r>
              <a:rPr kumimoji="0" lang="zh-CN" altLang="zh-CN" sz="2400" b="1" i="0" u="none" strike="noStrike" cap="none" normalizeH="0" baseline="0" dirty="0">
                <a:ln>
                  <a:noFill/>
                </a:ln>
                <a:effectLst/>
                <a:latin typeface="Arial Unicode MS" panose="020B0604020202020204" pitchFamily="34" charset="-122"/>
                <a:ea typeface="Monaco"/>
              </a:rPr>
              <a:t>false</a:t>
            </a:r>
            <a:r>
              <a:rPr kumimoji="0" lang="zh-CN" altLang="zh-CN" sz="2400" b="0" i="0" u="none" strike="noStrike" cap="none" normalizeH="0" baseline="0" dirty="0">
                <a:ln>
                  <a:noFill/>
                </a:ln>
                <a:effectLst/>
                <a:latin typeface="Arial Unicode MS" panose="020B0604020202020204" pitchFamily="34" charset="-122"/>
                <a:ea typeface="Monaco"/>
              </a:rPr>
              <a:t>;</a:t>
            </a:r>
            <a:endParaRPr kumimoji="0" lang="zh-CN" altLang="zh-CN"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a:t>
            </a:r>
            <a:endParaRPr kumimoji="0" lang="zh-CN" altLang="zh-CN"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lastPosition = nums.length - 1;</a:t>
            </a:r>
            <a:endParaRPr kumimoji="0" lang="zh-CN" altLang="zh-CN"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a:t>
            </a:r>
            <a:r>
              <a:rPr kumimoji="0" lang="zh-CN" altLang="zh-CN" sz="2400" b="1" i="0" u="none" strike="noStrike" cap="none" normalizeH="0" baseline="0" dirty="0">
                <a:ln>
                  <a:noFill/>
                </a:ln>
                <a:effectLst/>
                <a:latin typeface="Arial Unicode MS" panose="020B0604020202020204" pitchFamily="34" charset="-122"/>
                <a:ea typeface="Monaco"/>
              </a:rPr>
              <a:t>for</a:t>
            </a:r>
            <a:r>
              <a:rPr kumimoji="0" lang="zh-CN" altLang="zh-CN" sz="2400" b="0" i="0" u="none" strike="noStrike" cap="none" normalizeH="0" baseline="0" dirty="0">
                <a:ln>
                  <a:noFill/>
                </a:ln>
                <a:effectLst/>
                <a:ea typeface="Monaco"/>
              </a:rPr>
              <a:t> </a:t>
            </a:r>
            <a:r>
              <a:rPr kumimoji="0" lang="zh-CN" altLang="zh-CN" sz="2400" b="0" i="0" u="none" strike="noStrike" cap="none" normalizeH="0" baseline="0" dirty="0">
                <a:ln>
                  <a:noFill/>
                </a:ln>
                <a:effectLst/>
                <a:latin typeface="Arial Unicode MS" panose="020B0604020202020204" pitchFamily="34" charset="-122"/>
                <a:ea typeface="Monaco"/>
              </a:rPr>
              <a:t>(i = nums.length - 1; i &gt;= 0; i--) {</a:t>
            </a:r>
            <a:endParaRPr kumimoji="0" lang="zh-CN" altLang="zh-CN"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 逐步向前递推</a:t>
            </a:r>
            <a:endParaRPr kumimoji="0" lang="zh-CN" altLang="zh-CN"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a:t>
            </a:r>
            <a:r>
              <a:rPr kumimoji="0" lang="zh-CN" altLang="zh-CN" sz="2400" b="1" i="0" u="none" strike="noStrike" cap="none" normalizeH="0" baseline="0" dirty="0">
                <a:ln>
                  <a:noFill/>
                </a:ln>
                <a:effectLst/>
                <a:latin typeface="Arial Unicode MS" panose="020B0604020202020204" pitchFamily="34" charset="-122"/>
                <a:ea typeface="Monaco"/>
              </a:rPr>
              <a:t>if</a:t>
            </a:r>
            <a:r>
              <a:rPr kumimoji="0" lang="zh-CN" altLang="zh-CN" sz="2400" b="0" i="0" u="none" strike="noStrike" cap="none" normalizeH="0" baseline="0" dirty="0">
                <a:ln>
                  <a:noFill/>
                </a:ln>
                <a:effectLst/>
                <a:ea typeface="Monaco"/>
              </a:rPr>
              <a:t> </a:t>
            </a:r>
            <a:r>
              <a:rPr kumimoji="0" lang="zh-CN" altLang="zh-CN" sz="2400" b="0" i="0" u="none" strike="noStrike" cap="none" normalizeH="0" baseline="0" dirty="0">
                <a:ln>
                  <a:noFill/>
                </a:ln>
                <a:effectLst/>
                <a:latin typeface="Arial Unicode MS" panose="020B0604020202020204" pitchFamily="34" charset="-122"/>
                <a:ea typeface="Monaco"/>
              </a:rPr>
              <a:t>(nums[i] + i &gt;= lastPosition) {</a:t>
            </a:r>
            <a:endParaRPr kumimoji="0" lang="zh-CN" altLang="zh-CN"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lastPosition = i;</a:t>
            </a:r>
            <a:endParaRPr kumimoji="0" lang="zh-CN" altLang="zh-CN"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a:t>
            </a:r>
            <a:endParaRPr kumimoji="0" lang="zh-CN" altLang="zh-CN"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a:t>
            </a:r>
            <a:endParaRPr kumimoji="0" lang="zh-CN" altLang="zh-CN"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Arial Unicode MS" panose="020B0604020202020204" pitchFamily="34" charset="-122"/>
                <a:ea typeface="Monaco"/>
              </a:rPr>
              <a:t>        </a:t>
            </a:r>
            <a:r>
              <a:rPr kumimoji="0" lang="zh-CN" altLang="zh-CN" sz="2400" b="1" i="0" u="none" strike="noStrike" cap="none" normalizeH="0" baseline="0" dirty="0">
                <a:ln>
                  <a:noFill/>
                </a:ln>
                <a:effectLst/>
                <a:latin typeface="Arial Unicode MS" panose="020B0604020202020204" pitchFamily="34" charset="-122"/>
                <a:ea typeface="Monaco"/>
              </a:rPr>
              <a:t>return</a:t>
            </a:r>
            <a:r>
              <a:rPr kumimoji="0" lang="zh-CN" altLang="zh-CN" sz="2400" b="0" i="0" u="none" strike="noStrike" cap="none" normalizeH="0" baseline="0" dirty="0">
                <a:ln>
                  <a:noFill/>
                </a:ln>
                <a:effectLst/>
                <a:ea typeface="Monaco"/>
              </a:rPr>
              <a:t> </a:t>
            </a:r>
            <a:r>
              <a:rPr kumimoji="0" lang="zh-CN" altLang="zh-CN" sz="2400" b="0" i="0" u="none" strike="noStrike" cap="none" normalizeH="0" baseline="0" dirty="0">
                <a:ln>
                  <a:noFill/>
                </a:ln>
                <a:effectLst/>
                <a:latin typeface="Arial Unicode MS" panose="020B0604020202020204" pitchFamily="34" charset="-122"/>
                <a:ea typeface="Monaco"/>
              </a:rPr>
              <a:t>lastPosition == 0;</a:t>
            </a:r>
            <a:endParaRPr kumimoji="0" lang="zh-CN" altLang="zh-CN"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8C3BC"/>
                </a:solidFill>
                <a:effectLst/>
                <a:latin typeface="Arial Unicode MS" panose="020B0604020202020204" pitchFamily="34" charset="-122"/>
                <a:ea typeface="Monaco"/>
              </a:rPr>
              <a:t>    </a:t>
            </a:r>
            <a:r>
              <a:rPr kumimoji="0" lang="zh-CN" altLang="zh-CN" sz="2400" b="0" i="0" u="none" strike="noStrike" cap="none" normalizeH="0" baseline="0" dirty="0">
                <a:ln>
                  <a:noFill/>
                </a:ln>
                <a:solidFill>
                  <a:srgbClr val="E8E6E3"/>
                </a:solidFill>
                <a:effectLst/>
                <a:latin typeface="Arial Unicode MS" panose="020B0604020202020204" pitchFamily="34" charset="-122"/>
                <a:ea typeface="Monaco"/>
              </a:rPr>
              <a:t>}</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E8E6E3"/>
                </a:solidFill>
                <a:effectLst/>
                <a:latin typeface="Arial Unicode MS" panose="020B0604020202020204" pitchFamily="34" charset="-122"/>
                <a:ea typeface="Monac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27F6D679-3A97-4801-A3E5-8FD8F678F383}"/>
              </a:ext>
            </a:extLst>
          </p:cNvPr>
          <p:cNvSpPr txBox="1"/>
          <p:nvPr/>
        </p:nvSpPr>
        <p:spPr>
          <a:xfrm>
            <a:off x="381000" y="228600"/>
            <a:ext cx="8610600" cy="1015663"/>
          </a:xfrm>
          <a:prstGeom prst="rect">
            <a:avLst/>
          </a:prstGeom>
          <a:noFill/>
        </p:spPr>
        <p:txBody>
          <a:bodyPr wrap="square">
            <a:spAutoFit/>
          </a:bodyPr>
          <a:lstStyle/>
          <a:p>
            <a:r>
              <a:rPr lang="zh-CN" altLang="en-US" b="0" i="0" dirty="0">
                <a:solidFill>
                  <a:srgbClr val="333333"/>
                </a:solidFill>
                <a:effectLst/>
                <a:latin typeface="arial" panose="020B0604020202020204" pitchFamily="34" charset="0"/>
              </a:rPr>
              <a:t>我们记录一个的坐标代表当前可达的最后节点，这个坐标初始等于</a:t>
            </a:r>
            <a:r>
              <a:rPr lang="en-US" altLang="zh-CN" b="0" i="0" dirty="0">
                <a:solidFill>
                  <a:srgbClr val="333333"/>
                </a:solidFill>
                <a:effectLst/>
                <a:latin typeface="arial" panose="020B0604020202020204" pitchFamily="34" charset="0"/>
              </a:rPr>
              <a:t>nums.length-1</a:t>
            </a:r>
            <a:r>
              <a:rPr lang="zh-CN" altLang="en-US" b="0" i="0" dirty="0">
                <a:solidFill>
                  <a:srgbClr val="333333"/>
                </a:solidFill>
                <a:effectLst/>
                <a:latin typeface="arial" panose="020B0604020202020204" pitchFamily="34" charset="0"/>
              </a:rPr>
              <a:t>，</a:t>
            </a:r>
            <a:br>
              <a:rPr lang="zh-CN" altLang="en-US" dirty="0"/>
            </a:br>
            <a:r>
              <a:rPr lang="zh-CN" altLang="en-US" b="0" i="0" dirty="0">
                <a:solidFill>
                  <a:srgbClr val="333333"/>
                </a:solidFill>
                <a:effectLst/>
                <a:latin typeface="arial" panose="020B0604020202020204" pitchFamily="34" charset="0"/>
              </a:rPr>
              <a:t>然后我们每判断完是否可达，都向前移动这个坐标，直到遍历结束。</a:t>
            </a:r>
            <a:endParaRPr lang="zh-CN" altLang="en-US" dirty="0"/>
          </a:p>
        </p:txBody>
      </p:sp>
    </p:spTree>
    <p:extLst>
      <p:ext uri="{BB962C8B-B14F-4D97-AF65-F5344CB8AC3E}">
        <p14:creationId xmlns:p14="http://schemas.microsoft.com/office/powerpoint/2010/main" val="4160321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D1519-FF9D-471C-ABAF-9C6D91D50378}"/>
              </a:ext>
            </a:extLst>
          </p:cNvPr>
          <p:cNvSpPr>
            <a:spLocks noGrp="1"/>
          </p:cNvSpPr>
          <p:nvPr>
            <p:ph type="title"/>
          </p:nvPr>
        </p:nvSpPr>
        <p:spPr>
          <a:xfrm>
            <a:off x="685800" y="76200"/>
            <a:ext cx="7772400" cy="1143000"/>
          </a:xfrm>
        </p:spPr>
        <p:txBody>
          <a:bodyPr/>
          <a:lstStyle/>
          <a:p>
            <a:r>
              <a:rPr lang="zh-CN" altLang="en-US" dirty="0"/>
              <a:t>跳跃游戏</a:t>
            </a:r>
            <a:r>
              <a:rPr lang="en-US" altLang="zh-CN" dirty="0"/>
              <a:t>II</a:t>
            </a:r>
            <a:endParaRPr lang="zh-CN" altLang="en-US" dirty="0"/>
          </a:p>
        </p:txBody>
      </p:sp>
      <p:sp>
        <p:nvSpPr>
          <p:cNvPr id="4" name="Rectangle 1">
            <a:extLst>
              <a:ext uri="{FF2B5EF4-FFF2-40B4-BE49-F238E27FC236}">
                <a16:creationId xmlns:a16="http://schemas.microsoft.com/office/drawing/2014/main" id="{8BB5D92A-A9CA-4247-BCAB-DFF0979B90FA}"/>
              </a:ext>
            </a:extLst>
          </p:cNvPr>
          <p:cNvSpPr>
            <a:spLocks noGrp="1" noChangeArrowheads="1"/>
          </p:cNvSpPr>
          <p:nvPr>
            <p:ph idx="1"/>
          </p:nvPr>
        </p:nvSpPr>
        <p:spPr bwMode="auto">
          <a:xfrm>
            <a:off x="304800" y="1345540"/>
            <a:ext cx="8382000" cy="1197123"/>
          </a:xfrm>
          <a:prstGeom prst="rect">
            <a:avLst/>
          </a:prstGeom>
          <a:noFill/>
          <a:ln>
            <a:noFill/>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0" i="0" u="none" strike="noStrike" cap="none" normalizeH="0" baseline="0" dirty="0">
                <a:ln>
                  <a:noFill/>
                </a:ln>
                <a:effectLst/>
                <a:latin typeface="Arial" panose="020B0604020202020204" pitchFamily="34" charset="0"/>
                <a:ea typeface="-apple-system"/>
              </a:rPr>
              <a:t>给定一个非负整数数组，你最初位于数组的第一个位置。数组中的每个元素代表你在该位置可以跳跃的最大长度。你的目标是使用最少的跳跃次数到达数组的最后一个位置。假设你总是可以到达数组的最后一个位置。</a:t>
            </a:r>
            <a:endParaRPr kumimoji="0" lang="zh-CN" altLang="zh-CN" sz="1800" b="0" i="0" u="none" strike="noStrike" cap="none" normalizeH="0" baseline="0" dirty="0">
              <a:ln>
                <a:noFill/>
              </a:ln>
              <a:effectLst/>
              <a:latin typeface="Arial" panose="020B0604020202020204" pitchFamily="34" charset="0"/>
            </a:endParaRPr>
          </a:p>
        </p:txBody>
      </p:sp>
      <p:sp>
        <p:nvSpPr>
          <p:cNvPr id="6" name="文本框 5">
            <a:extLst>
              <a:ext uri="{FF2B5EF4-FFF2-40B4-BE49-F238E27FC236}">
                <a16:creationId xmlns:a16="http://schemas.microsoft.com/office/drawing/2014/main" id="{0D63DCE8-FD52-4708-845A-F8CFBC70B197}"/>
              </a:ext>
            </a:extLst>
          </p:cNvPr>
          <p:cNvSpPr txBox="1"/>
          <p:nvPr/>
        </p:nvSpPr>
        <p:spPr>
          <a:xfrm>
            <a:off x="190500" y="2767280"/>
            <a:ext cx="8382000" cy="1323439"/>
          </a:xfrm>
          <a:prstGeom prst="rect">
            <a:avLst/>
          </a:prstGeom>
          <a:noFill/>
        </p:spPr>
        <p:txBody>
          <a:bodyPr wrap="square">
            <a:spAutoFit/>
          </a:bodyPr>
          <a:lstStyle/>
          <a:p>
            <a:r>
              <a:rPr lang="zh-CN" altLang="en-US" dirty="0">
                <a:effectLst/>
              </a:rPr>
              <a:t>解题思路：贪心算法，在当前位置可以跳的步数的范围内，选择下一跳可以跳的最远的那个步数，来决定当前跳多少步。</a:t>
            </a:r>
          </a:p>
          <a:p>
            <a:br>
              <a:rPr lang="zh-CN" altLang="en-US" dirty="0">
                <a:effectLst/>
              </a:rPr>
            </a:br>
            <a:endParaRPr lang="zh-CN" altLang="en-US" dirty="0"/>
          </a:p>
        </p:txBody>
      </p:sp>
      <p:pic>
        <p:nvPicPr>
          <p:cNvPr id="1027" name="Picture 3" descr="preview">
            <a:extLst>
              <a:ext uri="{FF2B5EF4-FFF2-40B4-BE49-F238E27FC236}">
                <a16:creationId xmlns:a16="http://schemas.microsoft.com/office/drawing/2014/main" id="{C7280DA2-675A-4E3D-B923-7A167646B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96218"/>
            <a:ext cx="5715000" cy="3369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50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pPr eaLnBrk="1" hangingPunct="1"/>
            <a:r>
              <a:rPr lang="zh-CN" altLang="en-US" sz="3600" b="1" dirty="0">
                <a:solidFill>
                  <a:srgbClr val="0000CC"/>
                </a:solidFill>
              </a:rPr>
              <a:t>贪心技术</a:t>
            </a:r>
            <a:r>
              <a:rPr lang="en-US" sz="3600" b="1" dirty="0">
                <a:solidFill>
                  <a:srgbClr val="0000CC"/>
                </a:solidFill>
              </a:rPr>
              <a:t>: </a:t>
            </a:r>
            <a:r>
              <a:rPr lang="zh-CN" altLang="en-US" sz="3600" b="1" dirty="0">
                <a:solidFill>
                  <a:srgbClr val="0000CC"/>
                </a:solidFill>
              </a:rPr>
              <a:t>基本思想</a:t>
            </a:r>
            <a:endParaRPr lang="en-US" sz="3600" b="1" dirty="0">
              <a:solidFill>
                <a:srgbClr val="0000CC"/>
              </a:solidFill>
            </a:endParaRPr>
          </a:p>
        </p:txBody>
      </p:sp>
      <p:sp>
        <p:nvSpPr>
          <p:cNvPr id="6147" name="Rectangle 3"/>
          <p:cNvSpPr>
            <a:spLocks noGrp="1" noChangeArrowheads="1"/>
          </p:cNvSpPr>
          <p:nvPr>
            <p:ph type="body" idx="1"/>
          </p:nvPr>
        </p:nvSpPr>
        <p:spPr>
          <a:xfrm>
            <a:off x="304800" y="1371600"/>
            <a:ext cx="8534400" cy="5257800"/>
          </a:xfrm>
        </p:spPr>
        <p:txBody>
          <a:bodyPr/>
          <a:lstStyle/>
          <a:p>
            <a:pPr eaLnBrk="1" hangingPunct="1"/>
            <a:r>
              <a:rPr lang="zh-CN" altLang="en-US" sz="2400" b="1" dirty="0"/>
              <a:t>贪心技术是一种设计算法的通用策略</a:t>
            </a:r>
            <a:r>
              <a:rPr lang="en-US" sz="2400" b="1" dirty="0"/>
              <a:t>. </a:t>
            </a:r>
          </a:p>
          <a:p>
            <a:pPr eaLnBrk="1" hangingPunct="1"/>
            <a:r>
              <a:rPr lang="zh-CN" altLang="en-US" sz="2400" b="1" dirty="0"/>
              <a:t>贪心技术的基本思想：</a:t>
            </a:r>
            <a:endParaRPr lang="en-US" sz="2400" b="1" dirty="0"/>
          </a:p>
          <a:p>
            <a:pPr lvl="1" eaLnBrk="1" hangingPunct="1">
              <a:spcBef>
                <a:spcPts val="300"/>
              </a:spcBef>
            </a:pPr>
            <a:r>
              <a:rPr lang="zh-CN" altLang="en-US" sz="2200" b="1" dirty="0"/>
              <a:t>基于贪心选择准则，每次得到局部最优的选择</a:t>
            </a:r>
            <a:endParaRPr lang="en-US" sz="2200" b="1" dirty="0"/>
          </a:p>
          <a:p>
            <a:pPr lvl="1" eaLnBrk="1" hangingPunct="1">
              <a:spcBef>
                <a:spcPts val="300"/>
              </a:spcBef>
            </a:pPr>
            <a:r>
              <a:rPr lang="zh-CN" altLang="en-US" sz="2200" b="1" dirty="0"/>
              <a:t>希望利用局部最后得到全局最优解</a:t>
            </a:r>
            <a:endParaRPr lang="en-US" sz="2200" b="1" dirty="0"/>
          </a:p>
          <a:p>
            <a:pPr lvl="1" eaLnBrk="1" hangingPunct="1">
              <a:spcBef>
                <a:spcPts val="300"/>
              </a:spcBef>
            </a:pPr>
            <a:r>
              <a:rPr lang="zh-CN" altLang="en-US" b="1" i="1" dirty="0">
                <a:solidFill>
                  <a:srgbClr val="0000CC"/>
                </a:solidFill>
              </a:rPr>
              <a:t>贪心选择性质</a:t>
            </a:r>
            <a:r>
              <a:rPr lang="en-US" sz="2200" b="1" dirty="0"/>
              <a:t>: </a:t>
            </a:r>
            <a:r>
              <a:rPr lang="zh-CN" altLang="en-US" sz="2200" b="1" dirty="0"/>
              <a:t>局部最优可以得到全局最优</a:t>
            </a:r>
            <a:endParaRPr lang="en-US" sz="2200" b="1" dirty="0"/>
          </a:p>
          <a:p>
            <a:pPr eaLnBrk="1" hangingPunct="1"/>
            <a:r>
              <a:rPr lang="zh-CN" altLang="en-US" sz="2400" b="1" dirty="0"/>
              <a:t>找到正确的贪心选择准则是设计贪心算法的关键</a:t>
            </a:r>
            <a:endParaRPr lang="en-US" sz="2400" b="1" dirty="0"/>
          </a:p>
          <a:p>
            <a:pPr lvl="1" eaLnBrk="1" hangingPunct="1"/>
            <a:r>
              <a:rPr lang="zh-CN" altLang="en-US" sz="2200" b="1" dirty="0"/>
              <a:t>不同的贪心选择准则可以得到不同的结果</a:t>
            </a:r>
            <a:endParaRPr lang="en-US" sz="2000" b="1" dirty="0"/>
          </a:p>
        </p:txBody>
      </p:sp>
    </p:spTree>
    <p:extLst>
      <p:ext uri="{BB962C8B-B14F-4D97-AF65-F5344CB8AC3E}">
        <p14:creationId xmlns:p14="http://schemas.microsoft.com/office/powerpoint/2010/main" val="118002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685800" y="0"/>
            <a:ext cx="7772400" cy="1143000"/>
          </a:xfrm>
        </p:spPr>
        <p:txBody>
          <a:bodyPr/>
          <a:lstStyle/>
          <a:p>
            <a:pPr>
              <a:defRPr/>
            </a:pPr>
            <a:r>
              <a:rPr lang="zh-CN" altLang="en-US" sz="3600" b="1" dirty="0">
                <a:solidFill>
                  <a:srgbClr val="0000CC"/>
                </a:solidFill>
              </a:rPr>
              <a:t>找零问题</a:t>
            </a:r>
            <a:endParaRPr lang="en-US" altLang="zh-CN" sz="3600" b="1" dirty="0">
              <a:solidFill>
                <a:srgbClr val="0000CC"/>
              </a:solidFill>
            </a:endParaRPr>
          </a:p>
        </p:txBody>
      </p:sp>
      <p:sp>
        <p:nvSpPr>
          <p:cNvPr id="421891" name="Rectangle 3"/>
          <p:cNvSpPr>
            <a:spLocks noGrp="1" noChangeArrowheads="1"/>
          </p:cNvSpPr>
          <p:nvPr>
            <p:ph type="body" idx="1"/>
          </p:nvPr>
        </p:nvSpPr>
        <p:spPr>
          <a:xfrm>
            <a:off x="533400" y="1266825"/>
            <a:ext cx="8610600" cy="4905375"/>
          </a:xfrm>
        </p:spPr>
        <p:txBody>
          <a:bodyPr/>
          <a:lstStyle/>
          <a:p>
            <a:pPr>
              <a:buFont typeface="Monotype Sorts" pitchFamily="2" charset="2"/>
              <a:buNone/>
              <a:defRPr/>
            </a:pPr>
            <a:r>
              <a:rPr lang="zh-CN" altLang="en-US" dirty="0">
                <a:ea typeface="宋体" pitchFamily="2" charset="-122"/>
              </a:rPr>
              <a:t>给定无限多不同面额的硬币</a:t>
            </a:r>
            <a:r>
              <a:rPr lang="en-US" altLang="zh-CN" dirty="0">
                <a:ea typeface="宋体" pitchFamily="2" charset="-122"/>
              </a:rPr>
              <a:t> </a:t>
            </a:r>
            <a:r>
              <a:rPr lang="en-US" altLang="zh-CN" i="1" dirty="0">
                <a:ea typeface="宋体" pitchFamily="2" charset="-122"/>
              </a:rPr>
              <a:t>d</a:t>
            </a:r>
            <a:r>
              <a:rPr lang="en-US" altLang="zh-CN" baseline="-25000" dirty="0">
                <a:ea typeface="宋体" pitchFamily="2" charset="-122"/>
              </a:rPr>
              <a:t>1 </a:t>
            </a:r>
            <a:r>
              <a:rPr lang="en-US" altLang="zh-CN" dirty="0">
                <a:ea typeface="宋体" pitchFamily="2" charset="-122"/>
              </a:rPr>
              <a:t>&gt; … &gt; </a:t>
            </a:r>
            <a:r>
              <a:rPr lang="en-US" altLang="zh-CN" i="1" dirty="0" err="1">
                <a:ea typeface="宋体" pitchFamily="2" charset="-122"/>
              </a:rPr>
              <a:t>d</a:t>
            </a:r>
            <a:r>
              <a:rPr lang="en-US" altLang="zh-CN" i="1" baseline="-25000" dirty="0" err="1">
                <a:ea typeface="宋体" pitchFamily="2" charset="-122"/>
              </a:rPr>
              <a:t>m</a:t>
            </a:r>
            <a:r>
              <a:rPr lang="en-US" altLang="zh-CN" i="1" baseline="-25000" dirty="0">
                <a:ea typeface="宋体" pitchFamily="2" charset="-122"/>
              </a:rPr>
              <a:t> </a:t>
            </a:r>
            <a:r>
              <a:rPr lang="en-US" altLang="zh-CN" dirty="0">
                <a:ea typeface="宋体" pitchFamily="2" charset="-122"/>
              </a:rPr>
              <a:t>, </a:t>
            </a:r>
          </a:p>
          <a:p>
            <a:pPr>
              <a:buFont typeface="Monotype Sorts" pitchFamily="2" charset="2"/>
              <a:buNone/>
              <a:defRPr/>
            </a:pPr>
            <a:r>
              <a:rPr lang="zh-CN" altLang="en-US" dirty="0">
                <a:ea typeface="宋体" pitchFamily="2" charset="-122"/>
              </a:rPr>
              <a:t>对于总额</a:t>
            </a:r>
            <a:r>
              <a:rPr lang="en-US" altLang="zh-CN" dirty="0">
                <a:ea typeface="宋体" pitchFamily="2" charset="-122"/>
              </a:rPr>
              <a:t>n</a:t>
            </a:r>
            <a:r>
              <a:rPr lang="zh-CN" altLang="en-US" dirty="0">
                <a:ea typeface="宋体" pitchFamily="2" charset="-122"/>
              </a:rPr>
              <a:t>，如果找到最少的硬币数目？</a:t>
            </a:r>
            <a:endParaRPr lang="en-US" altLang="zh-CN" dirty="0">
              <a:ea typeface="宋体" pitchFamily="2" charset="-122"/>
            </a:endParaRPr>
          </a:p>
          <a:p>
            <a:pPr>
              <a:buFont typeface="Monotype Sorts" pitchFamily="2" charset="2"/>
              <a:buNone/>
              <a:defRPr/>
            </a:pPr>
            <a:endParaRPr lang="en-US" altLang="zh-CN" dirty="0">
              <a:ea typeface="宋体" pitchFamily="2" charset="-122"/>
            </a:endParaRPr>
          </a:p>
          <a:p>
            <a:pPr>
              <a:buFont typeface="Monotype Sorts" pitchFamily="2" charset="2"/>
              <a:buNone/>
              <a:defRPr/>
            </a:pPr>
            <a:r>
              <a:rPr lang="zh-CN" altLang="en-US" dirty="0">
                <a:ea typeface="宋体" pitchFamily="2" charset="-122"/>
              </a:rPr>
              <a:t>例</a:t>
            </a:r>
            <a:r>
              <a:rPr lang="en-US" altLang="zh-CN" dirty="0">
                <a:ea typeface="宋体" pitchFamily="2" charset="-122"/>
              </a:rPr>
              <a:t>:  </a:t>
            </a:r>
            <a:r>
              <a:rPr lang="en-US" altLang="zh-CN" i="1" dirty="0">
                <a:ea typeface="宋体" pitchFamily="2" charset="-122"/>
              </a:rPr>
              <a:t>d</a:t>
            </a:r>
            <a:r>
              <a:rPr lang="en-US" altLang="zh-CN" baseline="-25000" dirty="0">
                <a:ea typeface="宋体" pitchFamily="2" charset="-122"/>
              </a:rPr>
              <a:t>1 </a:t>
            </a:r>
            <a:r>
              <a:rPr lang="en-US" altLang="zh-CN" dirty="0">
                <a:ea typeface="宋体" pitchFamily="2" charset="-122"/>
              </a:rPr>
              <a:t>= 25c,  </a:t>
            </a:r>
            <a:r>
              <a:rPr lang="en-US" altLang="zh-CN" i="1" dirty="0">
                <a:ea typeface="宋体" pitchFamily="2" charset="-122"/>
              </a:rPr>
              <a:t>d</a:t>
            </a:r>
            <a:r>
              <a:rPr lang="en-US" altLang="zh-CN" baseline="-25000" dirty="0">
                <a:ea typeface="宋体" pitchFamily="2" charset="-122"/>
              </a:rPr>
              <a:t>2 </a:t>
            </a:r>
            <a:r>
              <a:rPr lang="en-US" altLang="zh-CN" dirty="0">
                <a:ea typeface="宋体" pitchFamily="2" charset="-122"/>
              </a:rPr>
              <a:t>=10c,  </a:t>
            </a:r>
            <a:r>
              <a:rPr lang="en-US" altLang="zh-CN" i="1" dirty="0">
                <a:ea typeface="宋体" pitchFamily="2" charset="-122"/>
              </a:rPr>
              <a:t>d</a:t>
            </a:r>
            <a:r>
              <a:rPr lang="en-US" altLang="zh-CN" baseline="-25000" dirty="0">
                <a:ea typeface="宋体" pitchFamily="2" charset="-122"/>
              </a:rPr>
              <a:t>3 </a:t>
            </a:r>
            <a:r>
              <a:rPr lang="en-US" altLang="zh-CN" dirty="0">
                <a:ea typeface="宋体" pitchFamily="2" charset="-122"/>
              </a:rPr>
              <a:t>= 5c,  </a:t>
            </a:r>
            <a:r>
              <a:rPr lang="en-US" altLang="zh-CN" i="1" dirty="0">
                <a:ea typeface="宋体" pitchFamily="2" charset="-122"/>
              </a:rPr>
              <a:t>d</a:t>
            </a:r>
            <a:r>
              <a:rPr lang="en-US" altLang="zh-CN" baseline="-25000" dirty="0">
                <a:ea typeface="宋体" pitchFamily="2" charset="-122"/>
              </a:rPr>
              <a:t>4 </a:t>
            </a:r>
            <a:r>
              <a:rPr lang="en-US" altLang="zh-CN" dirty="0">
                <a:ea typeface="宋体" pitchFamily="2" charset="-122"/>
              </a:rPr>
              <a:t>= 1c  and  </a:t>
            </a:r>
            <a:r>
              <a:rPr lang="en-US" altLang="zh-CN" i="1" dirty="0">
                <a:ea typeface="宋体" pitchFamily="2" charset="-122"/>
              </a:rPr>
              <a:t>n = </a:t>
            </a:r>
            <a:r>
              <a:rPr lang="en-US" altLang="zh-CN" dirty="0">
                <a:ea typeface="宋体" pitchFamily="2" charset="-122"/>
              </a:rPr>
              <a:t>48c</a:t>
            </a:r>
          </a:p>
          <a:p>
            <a:pPr>
              <a:buFont typeface="Monotype Sorts" pitchFamily="2" charset="2"/>
              <a:buNone/>
              <a:defRPr/>
            </a:pPr>
            <a:endParaRPr lang="en-US" altLang="zh-CN" dirty="0">
              <a:ea typeface="宋体" pitchFamily="2" charset="-122"/>
            </a:endParaRPr>
          </a:p>
          <a:p>
            <a:pPr>
              <a:buFont typeface="Monotype Sorts" pitchFamily="2" charset="2"/>
              <a:buNone/>
              <a:defRPr/>
            </a:pPr>
            <a:r>
              <a:rPr lang="zh-CN" altLang="en-US" dirty="0">
                <a:ea typeface="宋体" pitchFamily="2" charset="-122"/>
              </a:rPr>
              <a:t>贪婪解：</a:t>
            </a:r>
            <a:r>
              <a:rPr lang="en-US" altLang="zh-CN" dirty="0">
                <a:ea typeface="宋体" pitchFamily="2" charset="-122"/>
              </a:rPr>
              <a:t> </a:t>
            </a:r>
          </a:p>
          <a:p>
            <a:pPr>
              <a:buFont typeface="Monotype Sorts" pitchFamily="2" charset="2"/>
              <a:buNone/>
              <a:defRPr/>
            </a:pPr>
            <a:endParaRPr lang="en-US" altLang="zh-CN" dirty="0">
              <a:ea typeface="宋体" pitchFamily="2" charset="-122"/>
            </a:endParaRPr>
          </a:p>
          <a:p>
            <a:pPr>
              <a:defRPr/>
            </a:pPr>
            <a:r>
              <a:rPr lang="zh-CN" altLang="en-US" dirty="0">
                <a:ea typeface="宋体" pitchFamily="2" charset="-122"/>
              </a:rPr>
              <a:t>对大多数常用的硬币面额都可以得到最优解</a:t>
            </a:r>
            <a:endParaRPr lang="en-US" altLang="zh-CN" dirty="0">
              <a:ea typeface="宋体" pitchFamily="2" charset="-122"/>
            </a:endParaRPr>
          </a:p>
          <a:p>
            <a:pPr>
              <a:buFont typeface="Monotype Sorts" pitchFamily="2" charset="2"/>
              <a:buNone/>
              <a:defRPr/>
            </a:pPr>
            <a:r>
              <a:rPr lang="en-US" altLang="zh-CN" dirty="0">
                <a:ea typeface="宋体" pitchFamily="2" charset="-122"/>
              </a:rPr>
              <a:t>     </a:t>
            </a:r>
          </a:p>
          <a:p>
            <a:pPr>
              <a:defRPr/>
            </a:pPr>
            <a:r>
              <a:rPr lang="en-US" altLang="zh-CN" dirty="0">
                <a:ea typeface="宋体" pitchFamily="2" charset="-122"/>
              </a:rPr>
              <a:t> </a:t>
            </a:r>
            <a:r>
              <a:rPr lang="zh-CN" altLang="en-US" dirty="0">
                <a:ea typeface="宋体" pitchFamily="2" charset="-122"/>
              </a:rPr>
              <a:t>对任意硬币面额，有可能不是最优解</a:t>
            </a:r>
            <a:endParaRPr lang="en-US" altLang="zh-CN" dirty="0">
              <a:ea typeface="宋体" pitchFamily="2" charset="-122"/>
            </a:endParaRPr>
          </a:p>
          <a:p>
            <a:pPr>
              <a:defRPr/>
            </a:pPr>
            <a:endParaRPr lang="en-US" altLang="zh-CN" dirty="0">
              <a:ea typeface="宋体" pitchFamily="2" charset="-122"/>
            </a:endParaRPr>
          </a:p>
        </p:txBody>
      </p:sp>
      <p:sp>
        <p:nvSpPr>
          <p:cNvPr id="421892" name="Text Box 4"/>
          <p:cNvSpPr txBox="1">
            <a:spLocks noChangeArrowheads="1"/>
          </p:cNvSpPr>
          <p:nvPr/>
        </p:nvSpPr>
        <p:spPr bwMode="auto">
          <a:xfrm>
            <a:off x="2400300" y="38100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spcBef>
                <a:spcPct val="50000"/>
              </a:spcBef>
              <a:buClrTx/>
              <a:buSzTx/>
              <a:buFontTx/>
              <a:buNone/>
            </a:pPr>
            <a:r>
              <a:rPr kumimoji="0" lang="en-US" altLang="zh-CN" b="0" dirty="0">
                <a:solidFill>
                  <a:schemeClr val="tx1"/>
                </a:solidFill>
                <a:ea typeface="宋体" charset="-122"/>
              </a:rPr>
              <a:t>&lt;1, 2, 0,  3&gt;</a:t>
            </a:r>
          </a:p>
        </p:txBody>
      </p:sp>
      <p:sp>
        <p:nvSpPr>
          <p:cNvPr id="421893" name="Text Box 5"/>
          <p:cNvSpPr txBox="1">
            <a:spLocks noChangeArrowheads="1"/>
          </p:cNvSpPr>
          <p:nvPr/>
        </p:nvSpPr>
        <p:spPr bwMode="auto">
          <a:xfrm>
            <a:off x="1066800" y="64008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50000"/>
              </a:spcBef>
              <a:buClrTx/>
              <a:buSzTx/>
              <a:buFontTx/>
              <a:buNone/>
            </a:pPr>
            <a:r>
              <a:rPr kumimoji="0" lang="zh-CN" altLang="en-US" b="0" dirty="0">
                <a:solidFill>
                  <a:schemeClr val="tx1"/>
                </a:solidFill>
                <a:ea typeface="宋体" charset="-122"/>
              </a:rPr>
              <a:t>例：</a:t>
            </a:r>
            <a:r>
              <a:rPr kumimoji="0" lang="en-US" altLang="zh-CN" b="0" dirty="0">
                <a:solidFill>
                  <a:schemeClr val="tx1"/>
                </a:solidFill>
                <a:ea typeface="宋体" charset="-122"/>
              </a:rPr>
              <a:t> </a:t>
            </a:r>
            <a:r>
              <a:rPr kumimoji="0" lang="en-US" altLang="zh-CN" b="0" i="1" dirty="0">
                <a:solidFill>
                  <a:schemeClr val="tx1"/>
                </a:solidFill>
                <a:ea typeface="宋体" charset="-122"/>
              </a:rPr>
              <a:t>d</a:t>
            </a:r>
            <a:r>
              <a:rPr kumimoji="0" lang="en-US" altLang="zh-CN" sz="1800" b="0" i="1" dirty="0">
                <a:solidFill>
                  <a:schemeClr val="tx1"/>
                </a:solidFill>
                <a:ea typeface="宋体" charset="-122"/>
              </a:rPr>
              <a:t>1</a:t>
            </a:r>
            <a:r>
              <a:rPr kumimoji="0" lang="en-US" altLang="zh-CN" b="0" dirty="0">
                <a:solidFill>
                  <a:schemeClr val="tx1"/>
                </a:solidFill>
                <a:ea typeface="宋体" charset="-122"/>
              </a:rPr>
              <a:t> = 25c, </a:t>
            </a:r>
            <a:r>
              <a:rPr kumimoji="0" lang="en-US" altLang="zh-CN" b="0" i="1" dirty="0">
                <a:solidFill>
                  <a:schemeClr val="tx1"/>
                </a:solidFill>
                <a:ea typeface="宋体" charset="-122"/>
              </a:rPr>
              <a:t>d</a:t>
            </a:r>
            <a:r>
              <a:rPr kumimoji="0" lang="en-US" altLang="zh-CN" sz="1800" b="0" i="1" dirty="0">
                <a:solidFill>
                  <a:schemeClr val="tx1"/>
                </a:solidFill>
                <a:ea typeface="宋体" charset="-122"/>
              </a:rPr>
              <a:t>2</a:t>
            </a:r>
            <a:r>
              <a:rPr kumimoji="0" lang="en-US" altLang="zh-CN" b="0" dirty="0">
                <a:solidFill>
                  <a:schemeClr val="tx1"/>
                </a:solidFill>
                <a:ea typeface="宋体" charset="-122"/>
              </a:rPr>
              <a:t> = 10c, </a:t>
            </a:r>
            <a:r>
              <a:rPr kumimoji="0" lang="en-US" altLang="zh-CN" b="0" i="1" dirty="0">
                <a:solidFill>
                  <a:schemeClr val="tx1"/>
                </a:solidFill>
                <a:ea typeface="宋体" charset="-122"/>
              </a:rPr>
              <a:t>d</a:t>
            </a:r>
            <a:r>
              <a:rPr kumimoji="0" lang="en-US" altLang="zh-CN" sz="1800" b="0" i="1" dirty="0">
                <a:solidFill>
                  <a:schemeClr val="tx1"/>
                </a:solidFill>
                <a:ea typeface="宋体" charset="-122"/>
              </a:rPr>
              <a:t>3</a:t>
            </a:r>
            <a:r>
              <a:rPr kumimoji="0" lang="en-US" altLang="zh-CN" b="0" dirty="0">
                <a:solidFill>
                  <a:schemeClr val="tx1"/>
                </a:solidFill>
                <a:ea typeface="宋体" charset="-122"/>
              </a:rPr>
              <a:t> = 1c, and </a:t>
            </a:r>
            <a:r>
              <a:rPr kumimoji="0" lang="en-US" altLang="zh-CN" b="0" i="1" dirty="0">
                <a:solidFill>
                  <a:schemeClr val="tx1"/>
                </a:solidFill>
                <a:ea typeface="宋体" charset="-122"/>
              </a:rPr>
              <a:t>n</a:t>
            </a:r>
            <a:r>
              <a:rPr kumimoji="0" lang="en-US" altLang="zh-CN" b="0" dirty="0">
                <a:solidFill>
                  <a:schemeClr val="tx1"/>
                </a:solidFill>
                <a:ea typeface="宋体" charset="-122"/>
              </a:rPr>
              <a:t> = 30c</a:t>
            </a:r>
          </a:p>
        </p:txBody>
      </p:sp>
      <p:sp>
        <p:nvSpPr>
          <p:cNvPr id="421895" name="Text Box 7"/>
          <p:cNvSpPr txBox="1">
            <a:spLocks noChangeArrowheads="1"/>
          </p:cNvSpPr>
          <p:nvPr/>
        </p:nvSpPr>
        <p:spPr bwMode="auto">
          <a:xfrm>
            <a:off x="1524000" y="2133600"/>
            <a:ext cx="647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50000"/>
              </a:spcBef>
              <a:buClrTx/>
              <a:buSzTx/>
              <a:buFontTx/>
              <a:buNone/>
            </a:pPr>
            <a:r>
              <a:rPr kumimoji="0" lang="zh-CN" altLang="en-US" b="0">
                <a:solidFill>
                  <a:schemeClr val="tx1"/>
                </a:solidFill>
                <a:ea typeface="宋体" charset="-122"/>
              </a:rPr>
              <a:t>问题：目标函数和约束条件是什么</a:t>
            </a:r>
            <a:r>
              <a:rPr kumimoji="0" lang="en-US" altLang="zh-CN" b="0">
                <a:solidFill>
                  <a:schemeClr val="tx1"/>
                </a:solidFill>
                <a:ea typeface="宋体" charset="-122"/>
              </a:rPr>
              <a:t>?</a:t>
            </a:r>
          </a:p>
        </p:txBody>
      </p:sp>
    </p:spTree>
    <p:extLst>
      <p:ext uri="{BB962C8B-B14F-4D97-AF65-F5344CB8AC3E}">
        <p14:creationId xmlns:p14="http://schemas.microsoft.com/office/powerpoint/2010/main" val="2352583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1892"/>
                                        </p:tgtEl>
                                        <p:attrNameLst>
                                          <p:attrName>style.visibility</p:attrName>
                                        </p:attrNameLst>
                                      </p:cBhvr>
                                      <p:to>
                                        <p:strVal val="visible"/>
                                      </p:to>
                                    </p:set>
                                    <p:anim calcmode="lin" valueType="num">
                                      <p:cBhvr additive="base">
                                        <p:cTn id="7" dur="500" fill="hold"/>
                                        <p:tgtEl>
                                          <p:spTgt spid="421892"/>
                                        </p:tgtEl>
                                        <p:attrNameLst>
                                          <p:attrName>ppt_x</p:attrName>
                                        </p:attrNameLst>
                                      </p:cBhvr>
                                      <p:tavLst>
                                        <p:tav tm="0">
                                          <p:val>
                                            <p:strVal val="1+#ppt_w/2"/>
                                          </p:val>
                                        </p:tav>
                                        <p:tav tm="100000">
                                          <p:val>
                                            <p:strVal val="#ppt_x"/>
                                          </p:val>
                                        </p:tav>
                                      </p:tavLst>
                                    </p:anim>
                                    <p:anim calcmode="lin" valueType="num">
                                      <p:cBhvr additive="base">
                                        <p:cTn id="8" dur="500" fill="hold"/>
                                        <p:tgtEl>
                                          <p:spTgt spid="4218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1893"/>
                                        </p:tgtEl>
                                        <p:attrNameLst>
                                          <p:attrName>style.visibility</p:attrName>
                                        </p:attrNameLst>
                                      </p:cBhvr>
                                      <p:to>
                                        <p:strVal val="visible"/>
                                      </p:to>
                                    </p:set>
                                    <p:anim calcmode="lin" valueType="num">
                                      <p:cBhvr additive="base">
                                        <p:cTn id="13" dur="500" fill="hold"/>
                                        <p:tgtEl>
                                          <p:spTgt spid="421893"/>
                                        </p:tgtEl>
                                        <p:attrNameLst>
                                          <p:attrName>ppt_x</p:attrName>
                                        </p:attrNameLst>
                                      </p:cBhvr>
                                      <p:tavLst>
                                        <p:tav tm="0">
                                          <p:val>
                                            <p:strVal val="#ppt_x"/>
                                          </p:val>
                                        </p:tav>
                                        <p:tav tm="100000">
                                          <p:val>
                                            <p:strVal val="#ppt_x"/>
                                          </p:val>
                                        </p:tav>
                                      </p:tavLst>
                                    </p:anim>
                                    <p:anim calcmode="lin" valueType="num">
                                      <p:cBhvr additive="base">
                                        <p:cTn id="14" dur="500" fill="hold"/>
                                        <p:tgtEl>
                                          <p:spTgt spid="421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p:bldP spid="4218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pPr eaLnBrk="1" hangingPunct="1"/>
            <a:r>
              <a:rPr lang="zh-CN" altLang="en-US" sz="3600" b="1" dirty="0">
                <a:solidFill>
                  <a:srgbClr val="0000CC"/>
                </a:solidFill>
              </a:rPr>
              <a:t>贪心技术的局限性</a:t>
            </a:r>
            <a:endParaRPr lang="en-US" sz="3600" b="1" dirty="0">
              <a:solidFill>
                <a:srgbClr val="0000CC"/>
              </a:solidFill>
            </a:endParaRPr>
          </a:p>
        </p:txBody>
      </p:sp>
      <p:sp>
        <p:nvSpPr>
          <p:cNvPr id="6147" name="Rectangle 3"/>
          <p:cNvSpPr>
            <a:spLocks noGrp="1" noChangeArrowheads="1"/>
          </p:cNvSpPr>
          <p:nvPr>
            <p:ph type="body" idx="1"/>
          </p:nvPr>
        </p:nvSpPr>
        <p:spPr>
          <a:xfrm>
            <a:off x="457200" y="1447800"/>
            <a:ext cx="8305800" cy="4648200"/>
          </a:xfrm>
        </p:spPr>
        <p:txBody>
          <a:bodyPr/>
          <a:lstStyle/>
          <a:p>
            <a:pPr eaLnBrk="1" hangingPunct="1"/>
            <a:r>
              <a:rPr lang="zh-CN" altLang="en-US" sz="2400" b="1" dirty="0"/>
              <a:t>尽管贪心算法可以得到一个可行的解，但是不能保证得到最优解。</a:t>
            </a:r>
            <a:endParaRPr lang="en-US" altLang="zh-CN" sz="2400" b="1" dirty="0"/>
          </a:p>
          <a:p>
            <a:pPr eaLnBrk="1" hangingPunct="1"/>
            <a:r>
              <a:rPr lang="zh-CN" altLang="en-US" sz="2400" b="1" dirty="0"/>
              <a:t>证明一个贪心算法是可以找到最优解，是有必要的。</a:t>
            </a:r>
            <a:endParaRPr lang="en-US" sz="2400" b="1" dirty="0"/>
          </a:p>
        </p:txBody>
      </p:sp>
    </p:spTree>
    <p:extLst>
      <p:ext uri="{BB962C8B-B14F-4D97-AF65-F5344CB8AC3E}">
        <p14:creationId xmlns:p14="http://schemas.microsoft.com/office/powerpoint/2010/main" val="121400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xfrm>
            <a:off x="381000" y="1447800"/>
            <a:ext cx="8458200" cy="4953000"/>
          </a:xfrm>
        </p:spPr>
        <p:txBody>
          <a:bodyPr/>
          <a:lstStyle/>
          <a:p>
            <a:r>
              <a:rPr lang="zh-CN" altLang="en-US" sz="2400" b="1" dirty="0"/>
              <a:t>已知</a:t>
            </a:r>
            <a:r>
              <a:rPr lang="en-US" sz="2400" b="1" dirty="0"/>
              <a:t> </a:t>
            </a:r>
          </a:p>
          <a:p>
            <a:pPr lvl="1"/>
            <a:r>
              <a:rPr lang="zh-CN" altLang="en-US" sz="2200" b="1" dirty="0"/>
              <a:t>背包容量</a:t>
            </a:r>
            <a:r>
              <a:rPr lang="en-US" sz="2200" b="1" i="1" dirty="0"/>
              <a:t>C &gt; </a:t>
            </a:r>
            <a:r>
              <a:rPr lang="en-US" sz="2200" b="1" dirty="0"/>
              <a:t>0</a:t>
            </a:r>
          </a:p>
          <a:p>
            <a:pPr lvl="1"/>
            <a:r>
              <a:rPr lang="en-US" sz="2200" b="1" i="1" dirty="0"/>
              <a:t>n</a:t>
            </a:r>
            <a:r>
              <a:rPr lang="en-US" sz="2200" b="1" dirty="0"/>
              <a:t> </a:t>
            </a:r>
            <a:r>
              <a:rPr lang="zh-CN" altLang="en-US" sz="2200" b="1" dirty="0"/>
              <a:t>个物品，体积</a:t>
            </a:r>
            <a:r>
              <a:rPr lang="en-US" sz="2200" b="1" i="1" dirty="0" err="1"/>
              <a:t>w</a:t>
            </a:r>
            <a:r>
              <a:rPr lang="en-US" sz="2200" b="1" i="1" baseline="-25000" dirty="0" err="1"/>
              <a:t>i</a:t>
            </a:r>
            <a:r>
              <a:rPr lang="en-US" sz="2200" b="1" i="1" baseline="-25000" dirty="0"/>
              <a:t> </a:t>
            </a:r>
            <a:r>
              <a:rPr lang="en-US" sz="2200" b="1" i="1" dirty="0"/>
              <a:t>&gt; </a:t>
            </a:r>
            <a:r>
              <a:rPr lang="en-US" sz="2200" b="1" dirty="0"/>
              <a:t>0 </a:t>
            </a:r>
            <a:r>
              <a:rPr lang="zh-CN" altLang="en-US" sz="2200" b="1" dirty="0"/>
              <a:t>，价值</a:t>
            </a:r>
            <a:r>
              <a:rPr lang="en-US" sz="2200" b="1" i="1" dirty="0"/>
              <a:t>p</a:t>
            </a:r>
            <a:r>
              <a:rPr lang="en-US" sz="2200" b="1" i="1" baseline="-25000" dirty="0"/>
              <a:t>i</a:t>
            </a:r>
            <a:r>
              <a:rPr lang="en-US" sz="2200" b="1" i="1" dirty="0"/>
              <a:t> &gt; </a:t>
            </a:r>
            <a:r>
              <a:rPr lang="en-US" sz="2200" b="1" dirty="0"/>
              <a:t>0 for </a:t>
            </a:r>
            <a:r>
              <a:rPr lang="en-US" sz="2200" b="1" i="1" dirty="0" err="1"/>
              <a:t>i</a:t>
            </a:r>
            <a:r>
              <a:rPr lang="en-US" sz="2200" b="1" i="1" dirty="0"/>
              <a:t> </a:t>
            </a:r>
            <a:r>
              <a:rPr lang="en-US" sz="2200" b="1" dirty="0"/>
              <a:t>= 1, …, </a:t>
            </a:r>
            <a:r>
              <a:rPr lang="en-US" sz="2200" b="1" i="1" dirty="0"/>
              <a:t>n</a:t>
            </a:r>
            <a:r>
              <a:rPr lang="en-US" sz="2200" b="1" dirty="0"/>
              <a:t>, </a:t>
            </a:r>
          </a:p>
          <a:p>
            <a:r>
              <a:rPr lang="zh-CN" altLang="en-US" sz="2400" b="1" dirty="0"/>
              <a:t>确定</a:t>
            </a:r>
            <a:r>
              <a:rPr lang="en-US" sz="2400" b="1" dirty="0"/>
              <a:t> { 1, 2, …,</a:t>
            </a:r>
            <a:r>
              <a:rPr lang="en-US" sz="2400" b="1" i="1" dirty="0"/>
              <a:t> n </a:t>
            </a:r>
            <a:r>
              <a:rPr lang="en-US" sz="2400" b="1" dirty="0"/>
              <a:t>} </a:t>
            </a:r>
            <a:r>
              <a:rPr lang="zh-CN" altLang="en-US" sz="2400" b="1" dirty="0"/>
              <a:t>的子集，满足</a:t>
            </a:r>
            <a:r>
              <a:rPr lang="en-US" sz="2400" b="1" dirty="0"/>
              <a:t>:</a:t>
            </a:r>
          </a:p>
          <a:p>
            <a:endParaRPr lang="en-US" sz="2400" b="1" dirty="0"/>
          </a:p>
          <a:p>
            <a:endParaRPr lang="en-US" sz="2400" b="1" dirty="0"/>
          </a:p>
          <a:p>
            <a:pPr>
              <a:spcBef>
                <a:spcPts val="2400"/>
              </a:spcBef>
            </a:pPr>
            <a:r>
              <a:rPr lang="zh-CN" altLang="en-US" sz="2400" b="1" dirty="0"/>
              <a:t>这个问题已经用动态规划解了，现在看贪心法怎么解</a:t>
            </a:r>
            <a:endParaRPr lang="en-US" sz="2200" b="1" dirty="0"/>
          </a:p>
        </p:txBody>
      </p:sp>
      <p:sp>
        <p:nvSpPr>
          <p:cNvPr id="2052" name="Rectangle 4"/>
          <p:cNvSpPr>
            <a:spLocks noGrp="1" noChangeArrowheads="1"/>
          </p:cNvSpPr>
          <p:nvPr>
            <p:ph type="title"/>
          </p:nvPr>
        </p:nvSpPr>
        <p:spPr>
          <a:xfrm>
            <a:off x="685800" y="228600"/>
            <a:ext cx="7772400" cy="990600"/>
          </a:xfrm>
          <a:noFill/>
        </p:spPr>
        <p:txBody>
          <a:bodyPr lIns="91440" tIns="45720" rIns="91440" bIns="45720"/>
          <a:lstStyle/>
          <a:p>
            <a:r>
              <a:rPr lang="en-US" sz="3600" b="1" dirty="0">
                <a:solidFill>
                  <a:srgbClr val="0000CC"/>
                </a:solidFill>
              </a:rPr>
              <a:t>0/1 </a:t>
            </a:r>
            <a:r>
              <a:rPr lang="zh-CN" altLang="en-US" sz="3600" b="1" dirty="0">
                <a:solidFill>
                  <a:srgbClr val="0000CC"/>
                </a:solidFill>
              </a:rPr>
              <a:t>背包问题</a:t>
            </a:r>
            <a:endParaRPr lang="en-US" sz="3600" b="1" dirty="0">
              <a:solidFill>
                <a:srgbClr val="0000CC"/>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225922363"/>
              </p:ext>
            </p:extLst>
          </p:nvPr>
        </p:nvGraphicFramePr>
        <p:xfrm>
          <a:off x="1828800" y="3352800"/>
          <a:ext cx="4673600" cy="824753"/>
        </p:xfrm>
        <a:graphic>
          <a:graphicData uri="http://schemas.openxmlformats.org/presentationml/2006/ole">
            <mc:AlternateContent xmlns:mc="http://schemas.openxmlformats.org/markup-compatibility/2006">
              <mc:Choice xmlns:v="urn:schemas-microsoft-com:vml" Requires="v">
                <p:oleObj name="Equation" r:id="rId3" imgW="46634400" imgH="8229600" progId="Equation.3">
                  <p:embed/>
                </p:oleObj>
              </mc:Choice>
              <mc:Fallback>
                <p:oleObj name="Equation" r:id="rId3" imgW="46634400" imgH="8229600" progId="Equation.3">
                  <p:embed/>
                  <p:pic>
                    <p:nvPicPr>
                      <p:cNvPr id="0"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352800"/>
                        <a:ext cx="4673600" cy="8247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9313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228600"/>
            <a:ext cx="8153400" cy="914400"/>
          </a:xfrm>
          <a:noFill/>
        </p:spPr>
        <p:txBody>
          <a:bodyPr lIns="92075" tIns="46038" rIns="92075" bIns="46038"/>
          <a:lstStyle/>
          <a:p>
            <a:r>
              <a:rPr lang="en-US" sz="3600" b="1" dirty="0">
                <a:solidFill>
                  <a:srgbClr val="0000CC"/>
                </a:solidFill>
              </a:rPr>
              <a:t>0/1 </a:t>
            </a:r>
            <a:r>
              <a:rPr lang="zh-CN" altLang="en-US" sz="3600" b="1" dirty="0">
                <a:solidFill>
                  <a:srgbClr val="0000CC"/>
                </a:solidFill>
              </a:rPr>
              <a:t>背包问题</a:t>
            </a:r>
            <a:r>
              <a:rPr lang="en-US" sz="3600" b="1" dirty="0">
                <a:solidFill>
                  <a:srgbClr val="0000CC"/>
                </a:solidFill>
              </a:rPr>
              <a:t>: </a:t>
            </a:r>
            <a:r>
              <a:rPr lang="zh-CN" altLang="en-US" sz="3600" b="1" dirty="0">
                <a:solidFill>
                  <a:srgbClr val="0000CC"/>
                </a:solidFill>
              </a:rPr>
              <a:t>贪心法</a:t>
            </a:r>
            <a:endParaRPr lang="en-US" sz="3600" b="1" dirty="0">
              <a:solidFill>
                <a:srgbClr val="0000CC"/>
              </a:solidFill>
            </a:endParaRPr>
          </a:p>
        </p:txBody>
      </p:sp>
      <p:sp>
        <p:nvSpPr>
          <p:cNvPr id="8195" name="Rectangle 3"/>
          <p:cNvSpPr>
            <a:spLocks noGrp="1" noChangeArrowheads="1"/>
          </p:cNvSpPr>
          <p:nvPr>
            <p:ph type="body" idx="1"/>
          </p:nvPr>
        </p:nvSpPr>
        <p:spPr>
          <a:xfrm>
            <a:off x="457200" y="1524000"/>
            <a:ext cx="8229600" cy="4495800"/>
          </a:xfrm>
          <a:noFill/>
        </p:spPr>
        <p:txBody>
          <a:bodyPr lIns="92075" tIns="46038" rIns="92075" bIns="46038"/>
          <a:lstStyle/>
          <a:p>
            <a:pPr>
              <a:lnSpc>
                <a:spcPct val="90000"/>
              </a:lnSpc>
            </a:pPr>
            <a:r>
              <a:rPr lang="zh-CN" altLang="en-US" sz="2400" b="1" dirty="0"/>
              <a:t>有以下几种贪心选择准则</a:t>
            </a:r>
            <a:r>
              <a:rPr lang="en-US" sz="2400" b="1" dirty="0"/>
              <a:t>:</a:t>
            </a:r>
          </a:p>
          <a:p>
            <a:pPr lvl="1">
              <a:lnSpc>
                <a:spcPct val="90000"/>
              </a:lnSpc>
            </a:pPr>
            <a:r>
              <a:rPr lang="zh-CN" altLang="en-US" sz="2200" b="1" i="1" dirty="0">
                <a:solidFill>
                  <a:srgbClr val="C00000"/>
                </a:solidFill>
              </a:rPr>
              <a:t>最大价值优先</a:t>
            </a:r>
            <a:r>
              <a:rPr lang="en-US" sz="2200" b="1" dirty="0"/>
              <a:t>– </a:t>
            </a:r>
            <a:r>
              <a:rPr lang="zh-CN" altLang="en-US" sz="2200" b="1" dirty="0"/>
              <a:t>先选择最值钱的物品</a:t>
            </a:r>
            <a:endParaRPr lang="en-US" sz="2200" b="1" dirty="0"/>
          </a:p>
          <a:p>
            <a:pPr lvl="1">
              <a:lnSpc>
                <a:spcPct val="90000"/>
              </a:lnSpc>
            </a:pPr>
            <a:r>
              <a:rPr lang="zh-CN" altLang="en-US" sz="2200" b="1" i="1" dirty="0">
                <a:solidFill>
                  <a:srgbClr val="C00000"/>
                </a:solidFill>
              </a:rPr>
              <a:t>最小体积优先</a:t>
            </a:r>
            <a:r>
              <a:rPr lang="en-US" sz="2200" b="1" dirty="0"/>
              <a:t>–.</a:t>
            </a:r>
          </a:p>
          <a:p>
            <a:pPr lvl="1">
              <a:lnSpc>
                <a:spcPct val="90000"/>
              </a:lnSpc>
            </a:pPr>
            <a:r>
              <a:rPr lang="zh-CN" altLang="en-US" sz="2200" b="1" i="1" dirty="0">
                <a:solidFill>
                  <a:srgbClr val="C00000"/>
                </a:solidFill>
              </a:rPr>
              <a:t>最大体积优先</a:t>
            </a:r>
            <a:r>
              <a:rPr lang="en-US" sz="2200" b="1" dirty="0"/>
              <a:t>–.</a:t>
            </a:r>
          </a:p>
          <a:p>
            <a:pPr lvl="1">
              <a:lnSpc>
                <a:spcPct val="90000"/>
              </a:lnSpc>
            </a:pPr>
            <a:r>
              <a:rPr lang="zh-CN" altLang="en-US" sz="2200" b="1" i="1" dirty="0">
                <a:solidFill>
                  <a:srgbClr val="C00000"/>
                </a:solidFill>
              </a:rPr>
              <a:t>最大单位价值优先</a:t>
            </a:r>
            <a:r>
              <a:rPr lang="en-US" sz="2200" b="1" dirty="0"/>
              <a:t>–.</a:t>
            </a:r>
          </a:p>
          <a:p>
            <a:pPr>
              <a:lnSpc>
                <a:spcPct val="90000"/>
              </a:lnSpc>
            </a:pPr>
            <a:r>
              <a:rPr lang="zh-CN" altLang="en-US" sz="2400" b="1" dirty="0"/>
              <a:t>没有一种方法能保证得到最优解</a:t>
            </a:r>
            <a:r>
              <a:rPr lang="en-US" sz="2400" b="1" dirty="0"/>
              <a:t>.</a:t>
            </a:r>
          </a:p>
        </p:txBody>
      </p:sp>
    </p:spTree>
    <p:extLst>
      <p:ext uri="{BB962C8B-B14F-4D97-AF65-F5344CB8AC3E}">
        <p14:creationId xmlns:p14="http://schemas.microsoft.com/office/powerpoint/2010/main" val="138161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228600"/>
            <a:ext cx="8153400" cy="990600"/>
          </a:xfrm>
          <a:ln w="12700">
            <a:solidFill>
              <a:schemeClr val="tx1"/>
            </a:solidFill>
            <a:miter lim="800000"/>
            <a:headEnd/>
            <a:tailEnd/>
          </a:ln>
        </p:spPr>
        <p:txBody>
          <a:bodyPr/>
          <a:lstStyle/>
          <a:p>
            <a:r>
              <a:rPr lang="zh-CN" altLang="en-US" sz="3400" b="1" dirty="0">
                <a:solidFill>
                  <a:srgbClr val="0000CC"/>
                </a:solidFill>
              </a:rPr>
              <a:t>最大价值优先</a:t>
            </a:r>
            <a:r>
              <a:rPr lang="en-US" sz="3400" b="1" dirty="0">
                <a:solidFill>
                  <a:srgbClr val="0000CC"/>
                </a:solidFill>
              </a:rPr>
              <a:t> </a:t>
            </a:r>
          </a:p>
        </p:txBody>
      </p:sp>
      <p:sp>
        <p:nvSpPr>
          <p:cNvPr id="12291" name="Rectangle 3"/>
          <p:cNvSpPr>
            <a:spLocks noGrp="1" noChangeArrowheads="1"/>
          </p:cNvSpPr>
          <p:nvPr>
            <p:ph type="body" idx="1"/>
          </p:nvPr>
        </p:nvSpPr>
        <p:spPr>
          <a:xfrm>
            <a:off x="381000" y="1524000"/>
            <a:ext cx="8382000" cy="457200"/>
          </a:xfrm>
        </p:spPr>
        <p:txBody>
          <a:bodyPr/>
          <a:lstStyle/>
          <a:p>
            <a:pPr>
              <a:lnSpc>
                <a:spcPct val="90000"/>
              </a:lnSpc>
            </a:pPr>
            <a:r>
              <a:rPr lang="zh-CN" altLang="en-US" sz="2400" b="1" dirty="0"/>
              <a:t>例：</a:t>
            </a:r>
            <a:r>
              <a:rPr lang="en-US" sz="2400" b="1" dirty="0"/>
              <a:t>3</a:t>
            </a:r>
            <a:r>
              <a:rPr lang="zh-CN" altLang="en-US" sz="2400" b="1" dirty="0"/>
              <a:t>个物品，背包容量</a:t>
            </a:r>
            <a:r>
              <a:rPr lang="en-US" sz="2400" b="1" dirty="0"/>
              <a:t> = 25.  </a:t>
            </a:r>
            <a:endParaRPr lang="en-US" sz="2800" b="1" i="1" baseline="-25000" dirty="0"/>
          </a:p>
        </p:txBody>
      </p:sp>
      <p:sp>
        <p:nvSpPr>
          <p:cNvPr id="12292" name="Rectangle 4" descr="10%"/>
          <p:cNvSpPr>
            <a:spLocks noChangeArrowheads="1"/>
          </p:cNvSpPr>
          <p:nvPr/>
        </p:nvSpPr>
        <p:spPr bwMode="auto">
          <a:xfrm>
            <a:off x="609600" y="4845050"/>
            <a:ext cx="762000" cy="990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2293" name="Text Box 5"/>
          <p:cNvSpPr txBox="1">
            <a:spLocks noChangeArrowheads="1"/>
          </p:cNvSpPr>
          <p:nvPr/>
        </p:nvSpPr>
        <p:spPr bwMode="auto">
          <a:xfrm>
            <a:off x="669925" y="522605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6" charset="0"/>
              </a:rPr>
              <a:t>5 </a:t>
            </a:r>
            <a:r>
              <a:rPr lang="en-US" sz="2400" dirty="0" err="1">
                <a:solidFill>
                  <a:schemeClr val="tx1"/>
                </a:solidFill>
                <a:latin typeface="Times New Roman" pitchFamily="16" charset="0"/>
              </a:rPr>
              <a:t>lb</a:t>
            </a:r>
            <a:endParaRPr lang="en-US" sz="2400" dirty="0">
              <a:solidFill>
                <a:schemeClr val="tx1"/>
              </a:solidFill>
              <a:latin typeface="Times New Roman" pitchFamily="16" charset="0"/>
            </a:endParaRPr>
          </a:p>
        </p:txBody>
      </p:sp>
      <p:sp>
        <p:nvSpPr>
          <p:cNvPr id="12294" name="Text Box 6"/>
          <p:cNvSpPr txBox="1">
            <a:spLocks noChangeArrowheads="1"/>
          </p:cNvSpPr>
          <p:nvPr/>
        </p:nvSpPr>
        <p:spPr bwMode="auto">
          <a:xfrm>
            <a:off x="685800" y="438785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6" charset="0"/>
              </a:rPr>
              <a:t>$70</a:t>
            </a:r>
          </a:p>
        </p:txBody>
      </p:sp>
      <p:sp>
        <p:nvSpPr>
          <p:cNvPr id="12295" name="Rectangle 7" descr="10%"/>
          <p:cNvSpPr>
            <a:spLocks noChangeArrowheads="1"/>
          </p:cNvSpPr>
          <p:nvPr/>
        </p:nvSpPr>
        <p:spPr bwMode="auto">
          <a:xfrm>
            <a:off x="1524000" y="3930650"/>
            <a:ext cx="838200" cy="1905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2296" name="Text Box 8"/>
          <p:cNvSpPr txBox="1">
            <a:spLocks noChangeArrowheads="1"/>
          </p:cNvSpPr>
          <p:nvPr/>
        </p:nvSpPr>
        <p:spPr bwMode="auto">
          <a:xfrm>
            <a:off x="1584325" y="4886325"/>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2297" name="Text Box 9"/>
          <p:cNvSpPr txBox="1">
            <a:spLocks noChangeArrowheads="1"/>
          </p:cNvSpPr>
          <p:nvPr/>
        </p:nvSpPr>
        <p:spPr bwMode="auto">
          <a:xfrm>
            <a:off x="1600200" y="347345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6" charset="0"/>
              </a:rPr>
              <a:t>$90</a:t>
            </a:r>
          </a:p>
        </p:txBody>
      </p:sp>
      <p:sp>
        <p:nvSpPr>
          <p:cNvPr id="12298" name="Rectangle 10" descr="5%"/>
          <p:cNvSpPr>
            <a:spLocks noChangeArrowheads="1"/>
          </p:cNvSpPr>
          <p:nvPr/>
        </p:nvSpPr>
        <p:spPr bwMode="auto">
          <a:xfrm>
            <a:off x="2606675" y="2330450"/>
            <a:ext cx="838200" cy="350520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a:endParaRPr lang="en-US" sz="2400">
              <a:solidFill>
                <a:schemeClr val="tx1"/>
              </a:solidFill>
              <a:latin typeface="Times New Roman" pitchFamily="16" charset="0"/>
            </a:endParaRPr>
          </a:p>
        </p:txBody>
      </p:sp>
      <p:sp>
        <p:nvSpPr>
          <p:cNvPr id="12299" name="Text Box 11"/>
          <p:cNvSpPr txBox="1">
            <a:spLocks noChangeArrowheads="1"/>
          </p:cNvSpPr>
          <p:nvPr/>
        </p:nvSpPr>
        <p:spPr bwMode="auto">
          <a:xfrm>
            <a:off x="2590800" y="19494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2300" name="Rectangle 12"/>
          <p:cNvSpPr>
            <a:spLocks noChangeArrowheads="1"/>
          </p:cNvSpPr>
          <p:nvPr/>
        </p:nvSpPr>
        <p:spPr bwMode="auto">
          <a:xfrm>
            <a:off x="3749675" y="2330450"/>
            <a:ext cx="838200" cy="3505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1" name="Text Box 13"/>
          <p:cNvSpPr txBox="1">
            <a:spLocks noChangeArrowheads="1"/>
          </p:cNvSpPr>
          <p:nvPr/>
        </p:nvSpPr>
        <p:spPr bwMode="auto">
          <a:xfrm>
            <a:off x="3733800" y="2863850"/>
            <a:ext cx="838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i="1" dirty="0">
                <a:solidFill>
                  <a:schemeClr val="tx1"/>
                </a:solidFill>
                <a:latin typeface="Times New Roman" pitchFamily="16" charset="0"/>
              </a:rPr>
              <a:t>C = </a:t>
            </a:r>
            <a:r>
              <a:rPr lang="en-US" sz="2400" dirty="0">
                <a:solidFill>
                  <a:schemeClr val="tx1"/>
                </a:solidFill>
                <a:latin typeface="Times New Roman" pitchFamily="16" charset="0"/>
              </a:rPr>
              <a:t>25lb</a:t>
            </a:r>
            <a:br>
              <a:rPr lang="en-US" sz="2400" dirty="0">
                <a:solidFill>
                  <a:schemeClr val="tx1"/>
                </a:solidFill>
                <a:latin typeface="Times New Roman" pitchFamily="16" charset="0"/>
              </a:rPr>
            </a:br>
            <a:endParaRPr lang="en-US" sz="2400" dirty="0">
              <a:solidFill>
                <a:schemeClr val="tx1"/>
              </a:solidFill>
              <a:latin typeface="Times New Roman" pitchFamily="16" charset="0"/>
            </a:endParaRPr>
          </a:p>
        </p:txBody>
      </p:sp>
      <p:sp>
        <p:nvSpPr>
          <p:cNvPr id="12302" name="Text Box 14"/>
          <p:cNvSpPr txBox="1">
            <a:spLocks noChangeArrowheads="1"/>
          </p:cNvSpPr>
          <p:nvPr/>
        </p:nvSpPr>
        <p:spPr bwMode="auto">
          <a:xfrm>
            <a:off x="2606675" y="446405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25 lb</a:t>
            </a:r>
          </a:p>
        </p:txBody>
      </p:sp>
      <p:sp>
        <p:nvSpPr>
          <p:cNvPr id="12303" name="Text Box 15"/>
          <p:cNvSpPr txBox="1">
            <a:spLocks noChangeArrowheads="1"/>
          </p:cNvSpPr>
          <p:nvPr/>
        </p:nvSpPr>
        <p:spPr bwMode="auto">
          <a:xfrm>
            <a:off x="685800" y="575945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1</a:t>
            </a:r>
            <a:endParaRPr lang="en-US" sz="2400">
              <a:solidFill>
                <a:schemeClr val="tx1"/>
              </a:solidFill>
              <a:latin typeface="Times New Roman" pitchFamily="16" charset="0"/>
            </a:endParaRPr>
          </a:p>
        </p:txBody>
      </p:sp>
      <p:sp>
        <p:nvSpPr>
          <p:cNvPr id="12304" name="Text Box 16"/>
          <p:cNvSpPr txBox="1">
            <a:spLocks noChangeArrowheads="1"/>
          </p:cNvSpPr>
          <p:nvPr/>
        </p:nvSpPr>
        <p:spPr bwMode="auto">
          <a:xfrm>
            <a:off x="1600200" y="577373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2</a:t>
            </a:r>
            <a:endParaRPr lang="en-US" sz="2400">
              <a:solidFill>
                <a:schemeClr val="tx1"/>
              </a:solidFill>
              <a:latin typeface="Times New Roman" pitchFamily="16" charset="0"/>
            </a:endParaRPr>
          </a:p>
        </p:txBody>
      </p:sp>
      <p:sp>
        <p:nvSpPr>
          <p:cNvPr id="12305" name="Text Box 17"/>
          <p:cNvSpPr txBox="1">
            <a:spLocks noChangeArrowheads="1"/>
          </p:cNvSpPr>
          <p:nvPr/>
        </p:nvSpPr>
        <p:spPr bwMode="auto">
          <a:xfrm>
            <a:off x="2667000" y="575945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3</a:t>
            </a:r>
            <a:endParaRPr lang="en-US" sz="2400">
              <a:solidFill>
                <a:schemeClr val="tx1"/>
              </a:solidFill>
              <a:latin typeface="Times New Roman" pitchFamily="16" charset="0"/>
            </a:endParaRPr>
          </a:p>
        </p:txBody>
      </p:sp>
      <p:sp>
        <p:nvSpPr>
          <p:cNvPr id="12306" name="Text Box 18"/>
          <p:cNvSpPr txBox="1">
            <a:spLocks noChangeArrowheads="1"/>
          </p:cNvSpPr>
          <p:nvPr/>
        </p:nvSpPr>
        <p:spPr bwMode="auto">
          <a:xfrm>
            <a:off x="3581400" y="5759450"/>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Knapsack</a:t>
            </a:r>
            <a:endParaRPr lang="en-US" sz="2400">
              <a:solidFill>
                <a:schemeClr val="tx1"/>
              </a:solidFill>
              <a:latin typeface="Times New Roman" pitchFamily="16" charset="0"/>
            </a:endParaRPr>
          </a:p>
        </p:txBody>
      </p:sp>
      <p:sp>
        <p:nvSpPr>
          <p:cNvPr id="12307" name="Text Box 19"/>
          <p:cNvSpPr txBox="1">
            <a:spLocks noChangeArrowheads="1"/>
          </p:cNvSpPr>
          <p:nvPr/>
        </p:nvSpPr>
        <p:spPr bwMode="auto">
          <a:xfrm>
            <a:off x="5105400" y="57594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rgbClr val="C00000"/>
                </a:solidFill>
                <a:latin typeface="Times New Roman" pitchFamily="16" charset="0"/>
              </a:rPr>
              <a:t>Greedy</a:t>
            </a:r>
            <a:br>
              <a:rPr lang="en-US" sz="1800" dirty="0">
                <a:solidFill>
                  <a:srgbClr val="C00000"/>
                </a:solidFill>
                <a:latin typeface="Times New Roman" pitchFamily="16" charset="0"/>
              </a:rPr>
            </a:br>
            <a:r>
              <a:rPr lang="en-US" sz="1800" dirty="0">
                <a:solidFill>
                  <a:srgbClr val="C00000"/>
                </a:solidFill>
                <a:latin typeface="Times New Roman" pitchFamily="16" charset="0"/>
              </a:rPr>
              <a:t>Solution</a:t>
            </a:r>
            <a:endParaRPr lang="en-US" sz="2400" dirty="0">
              <a:solidFill>
                <a:srgbClr val="C00000"/>
              </a:solidFill>
              <a:latin typeface="Times New Roman" pitchFamily="16" charset="0"/>
            </a:endParaRPr>
          </a:p>
        </p:txBody>
      </p:sp>
      <p:sp>
        <p:nvSpPr>
          <p:cNvPr id="12308" name="Rectangle 20" descr="20%"/>
          <p:cNvSpPr>
            <a:spLocks noChangeArrowheads="1"/>
          </p:cNvSpPr>
          <p:nvPr/>
        </p:nvSpPr>
        <p:spPr bwMode="auto">
          <a:xfrm>
            <a:off x="5165725" y="2330450"/>
            <a:ext cx="838200" cy="3505200"/>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2309" name="Line 21"/>
          <p:cNvSpPr>
            <a:spLocks noChangeShapeType="1"/>
          </p:cNvSpPr>
          <p:nvPr/>
        </p:nvSpPr>
        <p:spPr bwMode="auto">
          <a:xfrm>
            <a:off x="5165725" y="233045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0" name="Text Box 22"/>
          <p:cNvSpPr txBox="1">
            <a:spLocks noChangeArrowheads="1"/>
          </p:cNvSpPr>
          <p:nvPr/>
        </p:nvSpPr>
        <p:spPr bwMode="auto">
          <a:xfrm>
            <a:off x="5278438" y="52260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endParaRPr lang="en-US" sz="2400">
              <a:solidFill>
                <a:schemeClr val="tx1"/>
              </a:solidFill>
              <a:latin typeface="Times New Roman" pitchFamily="16" charset="0"/>
            </a:endParaRPr>
          </a:p>
        </p:txBody>
      </p:sp>
      <p:sp>
        <p:nvSpPr>
          <p:cNvPr id="12311" name="Text Box 23"/>
          <p:cNvSpPr txBox="1">
            <a:spLocks noChangeArrowheads="1"/>
          </p:cNvSpPr>
          <p:nvPr/>
        </p:nvSpPr>
        <p:spPr bwMode="auto">
          <a:xfrm>
            <a:off x="5165725" y="393065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25 lb</a:t>
            </a:r>
          </a:p>
        </p:txBody>
      </p:sp>
      <p:sp>
        <p:nvSpPr>
          <p:cNvPr id="12312" name="Text Box 24"/>
          <p:cNvSpPr txBox="1">
            <a:spLocks noChangeArrowheads="1"/>
          </p:cNvSpPr>
          <p:nvPr/>
        </p:nvSpPr>
        <p:spPr bwMode="auto">
          <a:xfrm>
            <a:off x="5949950" y="35496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2313" name="Text Box 25"/>
          <p:cNvSpPr txBox="1">
            <a:spLocks noChangeArrowheads="1"/>
          </p:cNvSpPr>
          <p:nvPr/>
        </p:nvSpPr>
        <p:spPr bwMode="auto">
          <a:xfrm>
            <a:off x="6813550" y="57594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rgbClr val="C00000"/>
                </a:solidFill>
                <a:latin typeface="Times New Roman" pitchFamily="16" charset="0"/>
              </a:rPr>
              <a:t>Optimal</a:t>
            </a:r>
            <a:br>
              <a:rPr lang="en-US" sz="1800" dirty="0">
                <a:solidFill>
                  <a:srgbClr val="C00000"/>
                </a:solidFill>
                <a:latin typeface="Times New Roman" pitchFamily="16" charset="0"/>
              </a:rPr>
            </a:br>
            <a:r>
              <a:rPr lang="en-US" sz="1800" dirty="0">
                <a:solidFill>
                  <a:srgbClr val="C00000"/>
                </a:solidFill>
                <a:latin typeface="Times New Roman" pitchFamily="16" charset="0"/>
              </a:rPr>
              <a:t>Solution</a:t>
            </a:r>
            <a:endParaRPr lang="en-US" sz="2400" dirty="0">
              <a:solidFill>
                <a:srgbClr val="C00000"/>
              </a:solidFill>
              <a:latin typeface="Times New Roman" pitchFamily="16" charset="0"/>
            </a:endParaRPr>
          </a:p>
        </p:txBody>
      </p:sp>
      <p:sp>
        <p:nvSpPr>
          <p:cNvPr id="12314" name="Rectangle 26" descr="20%"/>
          <p:cNvSpPr>
            <a:spLocks noChangeArrowheads="1"/>
          </p:cNvSpPr>
          <p:nvPr/>
        </p:nvSpPr>
        <p:spPr bwMode="auto">
          <a:xfrm>
            <a:off x="6934200" y="3321050"/>
            <a:ext cx="838200" cy="2438400"/>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2315" name="Line 27"/>
          <p:cNvSpPr>
            <a:spLocks noChangeShapeType="1"/>
          </p:cNvSpPr>
          <p:nvPr/>
        </p:nvSpPr>
        <p:spPr bwMode="auto">
          <a:xfrm>
            <a:off x="6934200" y="225425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6" name="Text Box 28"/>
          <p:cNvSpPr txBox="1">
            <a:spLocks noChangeArrowheads="1"/>
          </p:cNvSpPr>
          <p:nvPr/>
        </p:nvSpPr>
        <p:spPr bwMode="auto">
          <a:xfrm>
            <a:off x="7046913" y="51498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endParaRPr lang="en-US" sz="2400">
              <a:solidFill>
                <a:schemeClr val="tx1"/>
              </a:solidFill>
              <a:latin typeface="Times New Roman" pitchFamily="16" charset="0"/>
            </a:endParaRPr>
          </a:p>
        </p:txBody>
      </p:sp>
      <p:sp>
        <p:nvSpPr>
          <p:cNvPr id="12317" name="Text Box 29"/>
          <p:cNvSpPr txBox="1">
            <a:spLocks noChangeArrowheads="1"/>
          </p:cNvSpPr>
          <p:nvPr/>
        </p:nvSpPr>
        <p:spPr bwMode="auto">
          <a:xfrm>
            <a:off x="7010400" y="240665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2318" name="Line 30"/>
          <p:cNvSpPr>
            <a:spLocks noChangeShapeType="1"/>
          </p:cNvSpPr>
          <p:nvPr/>
        </p:nvSpPr>
        <p:spPr bwMode="auto">
          <a:xfrm flipV="1">
            <a:off x="6934200" y="225425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9" name="Line 31"/>
          <p:cNvSpPr>
            <a:spLocks noChangeShapeType="1"/>
          </p:cNvSpPr>
          <p:nvPr/>
        </p:nvSpPr>
        <p:spPr bwMode="auto">
          <a:xfrm flipV="1">
            <a:off x="7772400" y="225425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0" name="Text Box 32"/>
          <p:cNvSpPr txBox="1">
            <a:spLocks noChangeArrowheads="1"/>
          </p:cNvSpPr>
          <p:nvPr/>
        </p:nvSpPr>
        <p:spPr bwMode="auto">
          <a:xfrm>
            <a:off x="7046913" y="3625850"/>
            <a:ext cx="649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2321" name="Text Box 33"/>
          <p:cNvSpPr txBox="1">
            <a:spLocks noChangeArrowheads="1"/>
          </p:cNvSpPr>
          <p:nvPr/>
        </p:nvSpPr>
        <p:spPr bwMode="auto">
          <a:xfrm>
            <a:off x="7772400" y="354965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$70</a:t>
            </a:r>
          </a:p>
        </p:txBody>
      </p:sp>
      <p:sp>
        <p:nvSpPr>
          <p:cNvPr id="12322" name="Text Box 34"/>
          <p:cNvSpPr txBox="1">
            <a:spLocks noChangeArrowheads="1"/>
          </p:cNvSpPr>
          <p:nvPr/>
        </p:nvSpPr>
        <p:spPr bwMode="auto">
          <a:xfrm>
            <a:off x="7010400" y="514985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2323" name="Text Box 35"/>
          <p:cNvSpPr txBox="1">
            <a:spLocks noChangeArrowheads="1"/>
          </p:cNvSpPr>
          <p:nvPr/>
        </p:nvSpPr>
        <p:spPr bwMode="auto">
          <a:xfrm>
            <a:off x="7772400" y="484505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$90</a:t>
            </a:r>
          </a:p>
        </p:txBody>
      </p:sp>
      <p:sp>
        <p:nvSpPr>
          <p:cNvPr id="12324" name="Line 36"/>
          <p:cNvSpPr>
            <a:spLocks noChangeShapeType="1"/>
          </p:cNvSpPr>
          <p:nvPr/>
        </p:nvSpPr>
        <p:spPr bwMode="auto">
          <a:xfrm>
            <a:off x="6934200" y="423545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5" name="Text Box 37"/>
          <p:cNvSpPr txBox="1">
            <a:spLocks noChangeArrowheads="1"/>
          </p:cNvSpPr>
          <p:nvPr/>
        </p:nvSpPr>
        <p:spPr bwMode="auto">
          <a:xfrm>
            <a:off x="5867400" y="5884863"/>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dirty="0">
                <a:solidFill>
                  <a:srgbClr val="C00000"/>
                </a:solidFill>
                <a:latin typeface="Times New Roman" pitchFamily="16" charset="0"/>
              </a:rPr>
              <a:t>=$140</a:t>
            </a:r>
          </a:p>
        </p:txBody>
      </p:sp>
      <p:sp>
        <p:nvSpPr>
          <p:cNvPr id="12326" name="Text Box 38"/>
          <p:cNvSpPr txBox="1">
            <a:spLocks noChangeArrowheads="1"/>
          </p:cNvSpPr>
          <p:nvPr/>
        </p:nvSpPr>
        <p:spPr bwMode="auto">
          <a:xfrm>
            <a:off x="7775575" y="5895975"/>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dirty="0">
                <a:solidFill>
                  <a:srgbClr val="C00000"/>
                </a:solidFill>
                <a:latin typeface="Times New Roman" pitchFamily="16" charset="0"/>
              </a:rPr>
              <a:t>=$160</a:t>
            </a:r>
          </a:p>
        </p:txBody>
      </p:sp>
    </p:spTree>
    <p:extLst>
      <p:ext uri="{BB962C8B-B14F-4D97-AF65-F5344CB8AC3E}">
        <p14:creationId xmlns:p14="http://schemas.microsoft.com/office/powerpoint/2010/main" val="3662894576"/>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24784</TotalTime>
  <Words>2703</Words>
  <Application>Microsoft Office PowerPoint</Application>
  <PresentationFormat>全屏显示(4:3)</PresentationFormat>
  <Paragraphs>405</Paragraphs>
  <Slides>38</Slides>
  <Notes>30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9" baseType="lpstr">
      <vt:lpstr>-apple-system</vt:lpstr>
      <vt:lpstr>Arial Unicode MS</vt:lpstr>
      <vt:lpstr>Monotype Sorts</vt:lpstr>
      <vt:lpstr>华文新魏</vt:lpstr>
      <vt:lpstr>Arial</vt:lpstr>
      <vt:lpstr>Arial</vt:lpstr>
      <vt:lpstr>Times New Roman</vt:lpstr>
      <vt:lpstr>Trebuchet MS</vt:lpstr>
      <vt:lpstr>Wingdings</vt:lpstr>
      <vt:lpstr>Default Design</vt:lpstr>
      <vt:lpstr>Equation</vt:lpstr>
      <vt:lpstr>算法设计与分析  贪心算法</vt:lpstr>
      <vt:lpstr>从柏拉图式的爱情故事说起</vt:lpstr>
      <vt:lpstr>概要</vt:lpstr>
      <vt:lpstr>贪心技术: 基本思想</vt:lpstr>
      <vt:lpstr>找零问题</vt:lpstr>
      <vt:lpstr>贪心技术的局限性</vt:lpstr>
      <vt:lpstr>0/1 背包问题</vt:lpstr>
      <vt:lpstr>0/1 背包问题: 贪心法</vt:lpstr>
      <vt:lpstr>最大价值优先 </vt:lpstr>
      <vt:lpstr>最小体积优先 </vt:lpstr>
      <vt:lpstr>最大体积优先 </vt:lpstr>
      <vt:lpstr>最大单位价值优先</vt:lpstr>
      <vt:lpstr>贪心算法——背包问题</vt:lpstr>
      <vt:lpstr>最优解证明</vt:lpstr>
      <vt:lpstr>任务调度问题</vt:lpstr>
      <vt:lpstr>另一种贪心准则</vt:lpstr>
      <vt:lpstr>最优解</vt:lpstr>
      <vt:lpstr>贪心算法</vt:lpstr>
      <vt:lpstr>活动选择问题</vt:lpstr>
      <vt:lpstr>活动选择问题——定义</vt:lpstr>
      <vt:lpstr>活动选择问题——举例</vt:lpstr>
      <vt:lpstr>活动选择问题——贪心法</vt:lpstr>
      <vt:lpstr>Example 1</vt:lpstr>
      <vt:lpstr>Example 2</vt:lpstr>
      <vt:lpstr>Example 3</vt:lpstr>
      <vt:lpstr>Example 4</vt:lpstr>
      <vt:lpstr>最优性证明（1）</vt:lpstr>
      <vt:lpstr>最优性证明（2）</vt:lpstr>
      <vt:lpstr>最优性证明(3)</vt:lpstr>
      <vt:lpstr>最优子结构</vt:lpstr>
      <vt:lpstr>重叠子问题</vt:lpstr>
      <vt:lpstr>递归贪心算法</vt:lpstr>
      <vt:lpstr>PowerPoint 演示文稿</vt:lpstr>
      <vt:lpstr>贪心法特点</vt:lpstr>
      <vt:lpstr>跳跃游戏</vt:lpstr>
      <vt:lpstr>跳跃游戏的贪心解法</vt:lpstr>
      <vt:lpstr>PowerPoint 演示文稿</vt:lpstr>
      <vt:lpstr>跳跃游戏II</vt:lpstr>
    </vt:vector>
  </TitlesOfParts>
  <Company>SUNY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杨 烜</cp:lastModifiedBy>
  <cp:revision>934</cp:revision>
  <dcterms:created xsi:type="dcterms:W3CDTF">1998-05-26T01:10:06Z</dcterms:created>
  <dcterms:modified xsi:type="dcterms:W3CDTF">2021-04-25T10:14:55Z</dcterms:modified>
</cp:coreProperties>
</file>