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1957" r:id="rId2"/>
    <p:sldId id="1959" r:id="rId3"/>
    <p:sldId id="1960" r:id="rId4"/>
    <p:sldId id="1961" r:id="rId5"/>
    <p:sldId id="1963" r:id="rId6"/>
    <p:sldId id="1962" r:id="rId7"/>
    <p:sldId id="2070" r:id="rId8"/>
    <p:sldId id="2071" r:id="rId9"/>
    <p:sldId id="2073" r:id="rId10"/>
    <p:sldId id="2074" r:id="rId11"/>
    <p:sldId id="2075" r:id="rId12"/>
    <p:sldId id="2076" r:id="rId13"/>
    <p:sldId id="2077" r:id="rId14"/>
    <p:sldId id="2078" r:id="rId15"/>
    <p:sldId id="2079" r:id="rId16"/>
    <p:sldId id="2090" r:id="rId17"/>
    <p:sldId id="2080" r:id="rId18"/>
    <p:sldId id="2081" r:id="rId19"/>
    <p:sldId id="2082" r:id="rId20"/>
    <p:sldId id="2083" r:id="rId21"/>
    <p:sldId id="2084" r:id="rId22"/>
    <p:sldId id="2085" r:id="rId23"/>
    <p:sldId id="2086" r:id="rId24"/>
    <p:sldId id="2087" r:id="rId25"/>
    <p:sldId id="2088" r:id="rId26"/>
    <p:sldId id="2089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2096" r:id="rId43"/>
    <p:sldId id="2091" r:id="rId44"/>
    <p:sldId id="2093" r:id="rId45"/>
    <p:sldId id="2094" r:id="rId46"/>
    <p:sldId id="773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000"/>
    <a:srgbClr val="339933"/>
    <a:srgbClr val="CC0000"/>
    <a:srgbClr val="00CC00"/>
    <a:srgbClr val="CC0066"/>
    <a:srgbClr val="C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 showGuides="1">
      <p:cViewPr varScale="1">
        <p:scale>
          <a:sx n="114" d="100"/>
          <a:sy n="114" d="100"/>
        </p:scale>
        <p:origin x="1560" y="108"/>
      </p:cViewPr>
      <p:guideLst>
        <p:guide orient="horz" pos="2113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046"/>
    </p:cViewPr>
  </p:sorterViewPr>
  <p:gridSpacing cx="45007" cy="450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眉占位符 27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buClr>
                <a:srgbClr val="000000"/>
              </a:buClr>
            </a:pPr>
            <a:endParaRPr lang="zh-CN" sz="1200" dirty="0"/>
          </a:p>
        </p:txBody>
      </p:sp>
      <p:sp>
        <p:nvSpPr>
          <p:cNvPr id="27651" name="日期占位符 276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>
              <a:buClr>
                <a:srgbClr val="000000"/>
              </a:buClr>
            </a:pPr>
            <a:endParaRPr lang="zh-CN" altLang="en-US" sz="1200" dirty="0"/>
          </a:p>
        </p:txBody>
      </p:sp>
      <p:sp>
        <p:nvSpPr>
          <p:cNvPr id="27652" name="幻灯片图像占位符 2765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文本占位符 276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7654" name="页脚占位符 276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>
              <a:buClr>
                <a:srgbClr val="000000"/>
              </a:buClr>
            </a:pPr>
            <a:endParaRPr lang="zh-CN" sz="1200" dirty="0"/>
          </a:p>
        </p:txBody>
      </p:sp>
      <p:sp>
        <p:nvSpPr>
          <p:cNvPr id="27655" name="灯片编号占位符 276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buClr>
                <a:srgbClr val="000000"/>
              </a:buClr>
            </a:pPr>
            <a:fld id="{9A0DB2DC-4C9A-4742-B13C-FB6460FD3503}" type="slidenum">
              <a:rPr lang="en-US" altLang="zh-CN" sz="1200" dirty="0"/>
              <a:pPr lvl="0" algn="r">
                <a:buClr>
                  <a:srgbClr val="000000"/>
                </a:buClr>
              </a:pPr>
              <a:t>‹#›</a:t>
            </a:fld>
            <a:endParaRPr lang="zh-CN" sz="1200" dirty="0"/>
          </a:p>
        </p:txBody>
      </p:sp>
    </p:spTree>
    <p:extLst>
      <p:ext uri="{BB962C8B-B14F-4D97-AF65-F5344CB8AC3E}">
        <p14:creationId xmlns:p14="http://schemas.microsoft.com/office/powerpoint/2010/main" val="167581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44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45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460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47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481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491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  <a:pPr lvl="0" algn="r"/>
              <a:t>14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9FA7A1-84A7-804F-AE5F-59876D00E98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5F8A92C-E3CD-F647-B64A-A78567E7642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364" name="日期占位符 1536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15365" name="页脚占位符 1536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15366" name="灯片编号占位符 1536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1090930" y="1348423"/>
            <a:ext cx="6858000" cy="2387600"/>
          </a:xfrm>
        </p:spPr>
        <p:txBody>
          <a:bodyPr anchor="ctr"/>
          <a:lstStyle/>
          <a:p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正则语言的性质</a:t>
            </a:r>
          </a:p>
        </p:txBody>
      </p:sp>
      <p:pic>
        <p:nvPicPr>
          <p:cNvPr id="434181" name="图片 434180" descr="C:\形式语言\教参\tu\xs5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9360" y="3417570"/>
            <a:ext cx="6719570" cy="1421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27651" name="组合 27650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52" name="文本框 27651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27653" name="组合 27652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54" name="文本框 27653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7655" name="文本框 27654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27656" name="组合 27655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57" name="曲线连接符 27656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7658" name="组合 27657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59" name="椭圆 27658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27660" name="椭圆 27659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27661" name="椭圆 27660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27662" name="椭圆 27661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63" name="椭圆 27662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64" name="直接连接符 27663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7665" name="直接连接符 27664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7666" name="直接连接符 27665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7667" name="文本框 27666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27668" name="文本框 27667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27669" name="曲线连接符 27668"/>
                  <p:cNvCxnSpPr>
                    <a:stCxn id="27663" idx="3"/>
                    <a:endCxn id="27662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7670" name="文本框 27669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27671" name="曲线连接符 27670"/>
                  <p:cNvCxnSpPr>
                    <a:stCxn id="27660" idx="7"/>
                    <a:endCxn id="27660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7672" name="文本框 27671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27673" name="组合 27672"/>
          <p:cNvGrpSpPr/>
          <p:nvPr/>
        </p:nvGrpSpPr>
        <p:grpSpPr>
          <a:xfrm>
            <a:off x="2743200" y="2438400"/>
            <a:ext cx="1157288" cy="1185863"/>
            <a:chOff x="1238" y="1536"/>
            <a:chExt cx="729" cy="747"/>
          </a:xfrm>
        </p:grpSpPr>
        <p:sp>
          <p:nvSpPr>
            <p:cNvPr id="27674" name="文本框 27673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27675" name="直接连接符 27674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27676" name="组合 27675"/>
          <p:cNvGrpSpPr/>
          <p:nvPr/>
        </p:nvGrpSpPr>
        <p:grpSpPr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7677" name="文本框 27676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27678" name="直接连接符 27677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10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28675" name="组合 28674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8676" name="文本框 28675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28677" name="组合 28676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678" name="文本框 28677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8679" name="文本框 28678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28680" name="组合 28679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8681" name="曲线连接符 28680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8682" name="组合 28681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8683" name="椭圆 28682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28684" name="椭圆 28683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28685" name="椭圆 28684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28686" name="椭圆 28685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7" name="椭圆 28686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88" name="直接连接符 28687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8689" name="直接连接符 28688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8690" name="直接连接符 28689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8691" name="文本框 28690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28692" name="文本框 28691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28693" name="曲线连接符 28692"/>
                  <p:cNvCxnSpPr>
                    <a:stCxn id="28687" idx="3"/>
                    <a:endCxn id="28686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8694" name="文本框 28693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28695" name="曲线连接符 28694"/>
                  <p:cNvCxnSpPr>
                    <a:stCxn id="28684" idx="7"/>
                    <a:endCxn id="28684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8696" name="文本框 28695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28697" name="组合 28696"/>
          <p:cNvGrpSpPr/>
          <p:nvPr/>
        </p:nvGrpSpPr>
        <p:grpSpPr>
          <a:xfrm>
            <a:off x="3048000" y="2438400"/>
            <a:ext cx="1157288" cy="1185863"/>
            <a:chOff x="1238" y="1536"/>
            <a:chExt cx="729" cy="747"/>
          </a:xfrm>
        </p:grpSpPr>
        <p:sp>
          <p:nvSpPr>
            <p:cNvPr id="28698" name="文本框 28697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28699" name="直接连接符 28698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28700" name="组合 28699"/>
          <p:cNvGrpSpPr/>
          <p:nvPr/>
        </p:nvGrpSpPr>
        <p:grpSpPr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28701" name="文本框 28700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28702" name="直接连接符 28701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11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29699" name="组合 29698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0" name="文本框 29699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29701" name="组合 29700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02" name="文本框 29701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03" name="文本框 29702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29704" name="组合 29703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05" name="曲线连接符 29704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9706" name="组合 29705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07" name="椭圆 29706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29708" name="椭圆 29707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29709" name="椭圆 29708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29710" name="椭圆 29709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1" name="椭圆 29710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2" name="直接连接符 29711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9713" name="直接连接符 29712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9714" name="直接连接符 29713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9715" name="文本框 29714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29716" name="文本框 29715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29717" name="曲线连接符 29716"/>
                  <p:cNvCxnSpPr>
                    <a:stCxn id="29711" idx="3"/>
                    <a:endCxn id="29710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9718" name="文本框 29717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29719" name="曲线连接符 29718"/>
                  <p:cNvCxnSpPr>
                    <a:stCxn id="29708" idx="7"/>
                    <a:endCxn id="29708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9720" name="文本框 29719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29721" name="组合 29720"/>
          <p:cNvGrpSpPr/>
          <p:nvPr/>
        </p:nvGrpSpPr>
        <p:grpSpPr>
          <a:xfrm>
            <a:off x="3429000" y="2438400"/>
            <a:ext cx="1157288" cy="1185863"/>
            <a:chOff x="1238" y="1536"/>
            <a:chExt cx="729" cy="747"/>
          </a:xfrm>
        </p:grpSpPr>
        <p:sp>
          <p:nvSpPr>
            <p:cNvPr id="29722" name="文本框 29721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29723" name="直接连接符 29722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29724" name="组合 29723"/>
          <p:cNvGrpSpPr/>
          <p:nvPr/>
        </p:nvGrpSpPr>
        <p:grpSpPr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9725" name="文本框 29724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29726" name="直接连接符 29725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12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30723" name="组合 30722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0724" name="文本框 30723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30725" name="组合 30724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726" name="文本框 30725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0727" name="文本框 30726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0728" name="组合 30727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0729" name="曲线连接符 30728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0730" name="组合 30729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0731" name="椭圆 30730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30732" name="椭圆 30731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30733" name="椭圆 30732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30734" name="椭圆 30733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35" name="椭圆 30734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36" name="直接连接符 30735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737" name="直接连接符 30736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738" name="直接连接符 30737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739" name="文本框 30738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30740" name="文本框 30739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30741" name="曲线连接符 30740"/>
                  <p:cNvCxnSpPr>
                    <a:stCxn id="30735" idx="3"/>
                    <a:endCxn id="30734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30742" name="文本框 30741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30743" name="曲线连接符 30742"/>
                  <p:cNvCxnSpPr>
                    <a:stCxn id="30732" idx="7"/>
                    <a:endCxn id="30732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30744" name="文本框 30743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30745" name="组合 30744"/>
          <p:cNvGrpSpPr/>
          <p:nvPr/>
        </p:nvGrpSpPr>
        <p:grpSpPr>
          <a:xfrm>
            <a:off x="3733800" y="2438400"/>
            <a:ext cx="1157288" cy="1185863"/>
            <a:chOff x="1238" y="1536"/>
            <a:chExt cx="729" cy="747"/>
          </a:xfrm>
        </p:grpSpPr>
        <p:sp>
          <p:nvSpPr>
            <p:cNvPr id="30746" name="文本框 30745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30747" name="直接连接符 30746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30748" name="组合 30747"/>
          <p:cNvGrpSpPr/>
          <p:nvPr/>
        </p:nvGrpSpPr>
        <p:grpSpPr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30749" name="文本框 30748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30750" name="直接连接符 30749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13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31747" name="组合 31746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48" name="文本框 31747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31749" name="组合 31748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0" name="文本框 31749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1751" name="文本框 31750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1752" name="组合 31751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53" name="曲线连接符 31752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31754" name="组合 31753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55" name="椭圆 31754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31756" name="椭圆 31755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31757" name="椭圆 31756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31758" name="椭圆 31757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9" name="椭圆 31758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0" name="直接连接符 31759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61" name="直接连接符 31760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62" name="直接连接符 31761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63" name="文本框 31762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31764" name="文本框 31763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31765" name="曲线连接符 31764"/>
                  <p:cNvCxnSpPr>
                    <a:stCxn id="31759" idx="3"/>
                    <a:endCxn id="31758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31766" name="文本框 31765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31767" name="曲线连接符 31766"/>
                  <p:cNvCxnSpPr>
                    <a:stCxn id="31756" idx="7"/>
                    <a:endCxn id="31756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31768" name="文本框 31767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31769" name="组合 31768"/>
          <p:cNvGrpSpPr/>
          <p:nvPr/>
        </p:nvGrpSpPr>
        <p:grpSpPr>
          <a:xfrm>
            <a:off x="4038600" y="2438400"/>
            <a:ext cx="1157288" cy="1185863"/>
            <a:chOff x="1238" y="1536"/>
            <a:chExt cx="729" cy="747"/>
          </a:xfrm>
        </p:grpSpPr>
        <p:sp>
          <p:nvSpPr>
            <p:cNvPr id="31770" name="文本框 31769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31771" name="直接连接符 31770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31772" name="组合 31771"/>
          <p:cNvGrpSpPr/>
          <p:nvPr/>
        </p:nvGrpSpPr>
        <p:grpSpPr>
          <a:xfrm>
            <a:off x="5791200" y="4876800"/>
            <a:ext cx="1212850" cy="1719263"/>
            <a:chOff x="1574" y="3120"/>
            <a:chExt cx="764" cy="1083"/>
          </a:xfrm>
        </p:grpSpPr>
        <p:sp>
          <p:nvSpPr>
            <p:cNvPr id="31773" name="文本框 31772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31774" name="直接连接符 31773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14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15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Membership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如果正则语言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不是用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来描述的怎么办？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zh-CN" altLang="en-US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18865" y="2335530"/>
            <a:ext cx="1355090" cy="720090"/>
            <a:chOff x="5339" y="2775"/>
            <a:chExt cx="2134" cy="1134"/>
          </a:xfrm>
        </p:grpSpPr>
        <p:sp>
          <p:nvSpPr>
            <p:cNvPr id="2" name="圆角矩形 1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3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RG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62600" y="3439160"/>
            <a:ext cx="1355090" cy="720090"/>
            <a:chOff x="5339" y="2775"/>
            <a:chExt cx="2134" cy="1134"/>
          </a:xfrm>
        </p:grpSpPr>
        <p:sp>
          <p:nvSpPr>
            <p:cNvPr id="8" name="圆角矩形 7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9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DFA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2830" y="5001260"/>
            <a:ext cx="1355090" cy="720090"/>
            <a:chOff x="5339" y="2775"/>
            <a:chExt cx="2134" cy="1134"/>
          </a:xfrm>
        </p:grpSpPr>
        <p:sp>
          <p:nvSpPr>
            <p:cNvPr id="11" name="圆角矩形 10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9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NFA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8555" y="5001260"/>
            <a:ext cx="1607820" cy="720090"/>
            <a:chOff x="5276" y="2775"/>
            <a:chExt cx="2532" cy="1134"/>
          </a:xfrm>
        </p:grpSpPr>
        <p:sp>
          <p:nvSpPr>
            <p:cNvPr id="14" name="圆角矩形 13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76" y="2934"/>
              <a:ext cx="2532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00B0F0"/>
                  </a:solidFill>
                  <a:sym typeface="+mn-ea"/>
                </a:rPr>
                <a:t>ε-</a:t>
              </a:r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NFA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06575" y="3439160"/>
            <a:ext cx="1355090" cy="720090"/>
            <a:chOff x="5339" y="2775"/>
            <a:chExt cx="2134" cy="1134"/>
          </a:xfrm>
        </p:grpSpPr>
        <p:sp>
          <p:nvSpPr>
            <p:cNvPr id="17" name="圆角矩形 16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83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RE</a:t>
              </a:r>
            </a:p>
          </p:txBody>
        </p:sp>
      </p:grpSp>
      <p:cxnSp>
        <p:nvCxnSpPr>
          <p:cNvPr id="19" name="曲线连接符 18"/>
          <p:cNvCxnSpPr/>
          <p:nvPr/>
        </p:nvCxnSpPr>
        <p:spPr>
          <a:xfrm>
            <a:off x="4973955" y="2695575"/>
            <a:ext cx="1266190" cy="743585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>
            <a:off x="5380355" y="4141470"/>
            <a:ext cx="842010" cy="877570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2679065" y="2499995"/>
            <a:ext cx="743585" cy="1134745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3795395" y="5354320"/>
            <a:ext cx="1043305" cy="4445"/>
          </a:xfrm>
          <a:prstGeom prst="curvedConnector3">
            <a:avLst>
              <a:gd name="adj1" fmla="val 49970"/>
            </a:avLst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0800000">
            <a:off x="2230755" y="4109720"/>
            <a:ext cx="1050925" cy="891540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文本占位符 536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None/>
            </a:pPr>
            <a:r>
              <a:rPr lang="zh-CN" altLang="en-US" b="1" dirty="0">
                <a:latin typeface="Times New Roman" panose="02020603050405020304" charset="0"/>
                <a:ea typeface="黑体" panose="02010609060101010101" pitchFamily="2" charset="-122"/>
              </a:rPr>
              <a:t>定理 </a:t>
            </a:r>
            <a:r>
              <a:rPr lang="en-US" altLang="zh-CN" b="1" dirty="0">
                <a:latin typeface="Times New Roman" panose="02020603050405020304" charset="0"/>
                <a:ea typeface="黑体" panose="02010609060101010101" pitchFamily="2" charset="-122"/>
              </a:rPr>
              <a:t>5-13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是字母表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，对任意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∈∑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，存在判定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是不是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的句子的算法。</a:t>
            </a:r>
          </a:p>
          <a:p>
            <a:pPr>
              <a:spcBef>
                <a:spcPct val="80000"/>
              </a:spcBef>
            </a:pPr>
            <a:r>
              <a:rPr lang="zh-CN" altLang="en-US" b="1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从一定的意义上讲，接受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 M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就是判定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的一个句子的“算法”。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16</a:t>
            </a:fld>
            <a:endParaRPr lang="zh-CN" dirty="0"/>
          </a:p>
        </p:txBody>
      </p:sp>
      <p:sp>
        <p:nvSpPr>
          <p:cNvPr id="7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Membership Question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17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空否判定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Emptiness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给定一个正则语言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L, 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问：该语言是否包含任何字符串？即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是否为空？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假定语言描述为DFA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71450" indent="-514350" algn="l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构建状态转移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图；</a:t>
            </a:r>
            <a:endParaRPr lang="en-US" altLang="en-US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71450" indent="-514350" algn="l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计算从开始状态q0出发，所有可达到状态的集合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endParaRPr lang="en-US" altLang="en-US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71450" indent="-514350" algn="l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若任何接受状态是可到达的，则该语言非空，否则该语言为空。</a:t>
            </a:r>
            <a:endParaRPr lang="zh-CN" altLang="en-US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0420" name="图片 250883" descr="C:\形式语言\教参\tu\xs1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4650" y="2143760"/>
            <a:ext cx="2829560" cy="1040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18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空否判定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Emptiness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给定一个正则语言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L, 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问：该语言是否包含任何字符串？即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是否为空？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判断下列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对应语言是否为空：</a:t>
            </a:r>
            <a:endParaRPr lang="en-US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250883" descr="C:\形式语言\教参\tu\xs1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538" y="3564021"/>
            <a:ext cx="5707380" cy="2099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文本占位符 533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定理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5-10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 M=(Q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L=L(M)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非空的充分必要条件是：存在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∈∑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|x|&lt;|Q|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x)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充分性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显然。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必要性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的状态转移图中必存在一条从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到某一个终止状态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且无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重复状态的路，此路中的状态数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|Q|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。此路的标记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|x|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n-1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x)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。即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L=L(M)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的长度小于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|Q|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的句子。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19</a:t>
            </a:fld>
            <a:endParaRPr lang="zh-CN" dirty="0"/>
          </a:p>
        </p:txBody>
      </p:sp>
      <p:sp>
        <p:nvSpPr>
          <p:cNvPr id="7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空否判定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Emptiness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229235" y="5080"/>
            <a:ext cx="685800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正则语言的描述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618865" y="1579880"/>
            <a:ext cx="1355090" cy="720090"/>
            <a:chOff x="5339" y="2775"/>
            <a:chExt cx="2134" cy="1134"/>
          </a:xfrm>
        </p:grpSpPr>
        <p:sp>
          <p:nvSpPr>
            <p:cNvPr id="2" name="圆角矩形 1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3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RG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62600" y="2683510"/>
            <a:ext cx="1355090" cy="720090"/>
            <a:chOff x="5339" y="2775"/>
            <a:chExt cx="2134" cy="1134"/>
          </a:xfrm>
        </p:grpSpPr>
        <p:sp>
          <p:nvSpPr>
            <p:cNvPr id="8" name="圆角矩形 7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9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DFA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2830" y="4245610"/>
            <a:ext cx="1355090" cy="720090"/>
            <a:chOff x="5339" y="2775"/>
            <a:chExt cx="2134" cy="1134"/>
          </a:xfrm>
        </p:grpSpPr>
        <p:sp>
          <p:nvSpPr>
            <p:cNvPr id="11" name="圆角矩形 10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9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NFA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8555" y="4245610"/>
            <a:ext cx="1607820" cy="720090"/>
            <a:chOff x="5276" y="2775"/>
            <a:chExt cx="2532" cy="1134"/>
          </a:xfrm>
        </p:grpSpPr>
        <p:sp>
          <p:nvSpPr>
            <p:cNvPr id="14" name="圆角矩形 13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76" y="2934"/>
              <a:ext cx="2532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00B0F0"/>
                  </a:solidFill>
                  <a:sym typeface="+mn-ea"/>
                </a:rPr>
                <a:t>ε-</a:t>
              </a:r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NFA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06575" y="2683510"/>
            <a:ext cx="1355090" cy="720090"/>
            <a:chOff x="5339" y="2775"/>
            <a:chExt cx="2134" cy="1134"/>
          </a:xfrm>
        </p:grpSpPr>
        <p:sp>
          <p:nvSpPr>
            <p:cNvPr id="17" name="圆角矩形 16"/>
            <p:cNvSpPr/>
            <p:nvPr/>
          </p:nvSpPr>
          <p:spPr>
            <a:xfrm>
              <a:off x="5339" y="2775"/>
              <a:ext cx="2134" cy="1134"/>
            </a:xfrm>
            <a:prstGeom prst="roundRect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836" y="2934"/>
              <a:ext cx="1427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00B0F0"/>
                  </a:solidFill>
                  <a:latin typeface="+mn-lt"/>
                </a:rPr>
                <a:t>RE</a:t>
              </a:r>
            </a:p>
          </p:txBody>
        </p:sp>
      </p:grpSp>
      <p:cxnSp>
        <p:nvCxnSpPr>
          <p:cNvPr id="19" name="曲线连接符 18"/>
          <p:cNvCxnSpPr>
            <a:stCxn id="2" idx="3"/>
            <a:endCxn id="8" idx="0"/>
          </p:cNvCxnSpPr>
          <p:nvPr/>
        </p:nvCxnSpPr>
        <p:spPr>
          <a:xfrm>
            <a:off x="4973955" y="1939925"/>
            <a:ext cx="1266190" cy="743585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2"/>
          </p:cNvCxnSpPr>
          <p:nvPr/>
        </p:nvCxnSpPr>
        <p:spPr>
          <a:xfrm rot="5400000">
            <a:off x="5380355" y="3385820"/>
            <a:ext cx="842010" cy="877570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7" idx="0"/>
            <a:endCxn id="2" idx="1"/>
          </p:cNvCxnSpPr>
          <p:nvPr/>
        </p:nvCxnSpPr>
        <p:spPr>
          <a:xfrm rot="16200000">
            <a:off x="2679065" y="1744345"/>
            <a:ext cx="743585" cy="1134745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3795395" y="4598670"/>
            <a:ext cx="1043305" cy="4445"/>
          </a:xfrm>
          <a:prstGeom prst="curvedConnector3">
            <a:avLst>
              <a:gd name="adj1" fmla="val 49970"/>
            </a:avLst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0800000">
            <a:off x="2230755" y="3354070"/>
            <a:ext cx="1050925" cy="891540"/>
          </a:xfrm>
          <a:prstGeom prst="curvedConnector2">
            <a:avLst/>
          </a:prstGeom>
          <a:ln w="412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84550" y="2683510"/>
            <a:ext cx="186499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D60093"/>
                </a:solidFill>
                <a:latin typeface="+mn-lt"/>
              </a:rPr>
              <a:t>Regular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20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给定一个正则语言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L, 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问：该语言是否无穷？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对应的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若该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有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个状态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包含长度大于等于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的字符串，则该语言无穷。</a:t>
            </a:r>
            <a:endParaRPr lang="en-US" altLang="zh-CN" sz="275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否则，该语言</a:t>
            </a:r>
            <a:r>
              <a:rPr lang="en-US" altLang="zh-CN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275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一定是有穷的。</a:t>
            </a:r>
            <a:endParaRPr lang="en-US" altLang="en-US" sz="275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250883" descr="C:\形式语言\教参\tu\xs14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7430" y="1795780"/>
            <a:ext cx="5005070" cy="18415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-2147482066"/>
          <p:cNvGraphicFramePr>
            <a:graphicFrameLocks noChangeAspect="1"/>
          </p:cNvGraphicFramePr>
          <p:nvPr/>
        </p:nvGraphicFramePr>
        <p:xfrm>
          <a:off x="1066800" y="2564130"/>
          <a:ext cx="9144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4" imgW="607162" imgH="283586" progId="Visio.Drawing.11">
                  <p:embed/>
                </p:oleObj>
              </mc:Choice>
              <mc:Fallback>
                <p:oleObj r:id="rId4" imgW="607162" imgH="283586" progId="Visio.Drawing.11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64130"/>
                        <a:ext cx="91440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30300" y="3215640"/>
            <a:ext cx="1191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有穷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78345" y="3260090"/>
            <a:ext cx="1191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无穷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21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证明：若该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有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个状态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包含长度大于等于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的字符串，则该语言无穷。</a:t>
            </a: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如果一个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有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个状态，并接受长度大于等于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，那么在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的路径上，一定包含一个状态出现了至少两次。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原因：长度大于等于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的路径上经过的状态数量至少为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n+1</a:t>
            </a: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" name="图片 250883" descr="C:\形式语言\教参\tu\xs1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5105" y="5506720"/>
            <a:ext cx="3653155" cy="1344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F873-28B0-1345-B469-3B894BB2569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= xyz</a:t>
            </a:r>
          </a:p>
        </p:txBody>
      </p:sp>
      <p:grpSp>
        <p:nvGrpSpPr>
          <p:cNvPr id="36881" name="Group 17"/>
          <p:cNvGrpSpPr/>
          <p:nvPr/>
        </p:nvGrpSpPr>
        <p:grpSpPr bwMode="auto">
          <a:xfrm>
            <a:off x="1295400" y="3124200"/>
            <a:ext cx="4953000" cy="1066800"/>
            <a:chOff x="816" y="1968"/>
            <a:chExt cx="3120" cy="672"/>
          </a:xfrm>
        </p:grpSpPr>
        <p:sp>
          <p:nvSpPr>
            <p:cNvPr id="36867" name="Oval 3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478" y="2181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064" y="1968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2880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</a:p>
          </p:txBody>
        </p:sp>
        <p:cxnSp>
          <p:nvCxnSpPr>
            <p:cNvPr id="36878" name="AutoShape 14"/>
            <p:cNvCxnSpPr>
              <a:cxnSpLocks noChangeShapeType="1"/>
              <a:stCxn id="36869" idx="7"/>
              <a:endCxn id="36869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193925" y="4605338"/>
            <a:ext cx="562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Then </a:t>
            </a:r>
            <a:r>
              <a:rPr lang="en-US" altLang="zh-CN">
                <a:solidFill>
                  <a:srgbClr val="FF0000"/>
                </a:solidFill>
              </a:rPr>
              <a:t>xy</a:t>
            </a:r>
            <a:r>
              <a:rPr lang="en-US" altLang="zh-CN" baseline="30000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/>
              <a:t> is in the language for all i </a:t>
            </a:r>
            <a:r>
              <a:rPr lang="en-US" altLang="zh-CN" u="sng"/>
              <a:t>&gt;</a:t>
            </a:r>
            <a:r>
              <a:rPr lang="en-US" altLang="zh-CN"/>
              <a:t> 0.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743200" y="5410200"/>
            <a:ext cx="47879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Since y is not </a:t>
            </a:r>
            <a:r>
              <a:rPr lang="en-US" altLang="zh-CN">
                <a:latin typeface="Lucida Sans Unicode" panose="020B0602030504020204" charset="0"/>
              </a:rPr>
              <a:t>ε</a:t>
            </a:r>
            <a:r>
              <a:rPr lang="en-US" altLang="zh-CN"/>
              <a:t>, we see an infinite</a:t>
            </a:r>
          </a:p>
          <a:p>
            <a:r>
              <a:rPr lang="en-US" altLang="zh-CN"/>
              <a:t>number of strings in L.</a:t>
            </a:r>
          </a:p>
        </p:txBody>
      </p:sp>
      <p:sp>
        <p:nvSpPr>
          <p:cNvPr id="19" name="标题 432129"/>
          <p:cNvSpPr txBox="1"/>
          <p:nvPr/>
        </p:nvSpPr>
        <p:spPr>
          <a:xfrm>
            <a:off x="312420" y="5080"/>
            <a:ext cx="9319895" cy="11995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bldLvl="0" animBg="1" autoUpdateAnimBg="0"/>
      <p:bldP spid="3688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23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我们尚无一个有效算法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有无穷个字符串长度大于等于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，我们无法穷举测试</a:t>
            </a: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Second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idea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：如果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包含长度大于等于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的字符串，那么一定包含长度介于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跟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2n-1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的句子。</a:t>
            </a: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24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19"/>
            <a:ext cx="8235950" cy="5203835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证明：如果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包含长度大于等于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的字符串，那么一定包含长度介于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跟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2n-1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的句子。</a:t>
            </a: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w=xyz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为路径上的第一个环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那么：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x&lt;n; 1 </a:t>
            </a:r>
            <a:r>
              <a:rPr lang="en-US" altLang="zh-CN" sz="3200" u="sng" dirty="0">
                <a:solidFill>
                  <a:srgbClr val="339933"/>
                </a:solidFill>
              </a:rPr>
              <a:t>&lt;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 |y| </a:t>
            </a:r>
            <a:r>
              <a:rPr lang="en-US" altLang="zh-CN" sz="3200" u="sng" dirty="0">
                <a:solidFill>
                  <a:srgbClr val="339933"/>
                </a:solidFill>
              </a:rPr>
              <a:t>&lt;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 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z&lt;n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Wingdings" panose="05000000000000000000"/>
              </a:rPr>
              <a:t>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|</a:t>
            </a:r>
            <a:r>
              <a:rPr lang="en-US" altLang="zh-CN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xz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|&lt;2n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若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|</a:t>
            </a:r>
            <a:r>
              <a:rPr lang="en-US" altLang="zh-CN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xz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|≥n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，则为所求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否则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|</a:t>
            </a:r>
            <a:r>
              <a:rPr lang="en-US" altLang="zh-CN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xz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|&lt;n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，增加句子</a:t>
            </a:r>
            <a:r>
              <a:rPr lang="en-US" altLang="zh-CN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xy</a:t>
            </a:r>
            <a:r>
              <a:rPr lang="en-US" altLang="zh-CN" sz="3200" b="1" baseline="30000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 err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长度至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[n,2n-1]</a:t>
            </a: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16727" y="2528860"/>
            <a:ext cx="3429000" cy="762000"/>
            <a:chOff x="816" y="1968"/>
            <a:chExt cx="3120" cy="67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</a:p>
          </p:txBody>
        </p:sp>
        <p:cxnSp>
          <p:nvCxnSpPr>
            <p:cNvPr id="16" name="AutoShape 14"/>
            <p:cNvCxnSpPr>
              <a:cxnSpLocks noChangeShapeType="1"/>
              <a:stCxn id="8" idx="7"/>
              <a:endCxn id="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25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en-US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Infiniteness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19"/>
            <a:ext cx="8235950" cy="5203835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算法：检验所有长度</a:t>
            </a:r>
            <a:r>
              <a:rPr lang="zh-CN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[</a:t>
            </a:r>
            <a:r>
              <a:rPr lang="en-US" altLang="zh-CN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n,2n-1]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的句子，如果有句子被接受，则该语言无穷。</a:t>
            </a: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糟糕的算法</a:t>
            </a: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改进：从开始状态到接受状态找环</a:t>
            </a: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16727" y="2528860"/>
            <a:ext cx="3429000" cy="762000"/>
            <a:chOff x="816" y="1968"/>
            <a:chExt cx="3120" cy="67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</a:p>
          </p:txBody>
        </p:sp>
        <p:cxnSp>
          <p:nvCxnSpPr>
            <p:cNvPr id="16" name="AutoShape 14"/>
            <p:cNvCxnSpPr>
              <a:cxnSpLocks noChangeShapeType="1"/>
              <a:stCxn id="8" idx="7"/>
              <a:endCxn id="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95-3505-284E-9899-1FF57361E30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在无穷判定中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我们无意中提供了一个证明一个语言是否正则语言的重要结论。</a:t>
            </a:r>
            <a:endParaRPr lang="en-US" altLang="zh-CN" b="1" dirty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dirty="0"/>
              <a:t>Called the </a:t>
            </a:r>
            <a:r>
              <a:rPr lang="en-US" altLang="zh-CN" i="1" dirty="0">
                <a:solidFill>
                  <a:srgbClr val="FF0066"/>
                </a:solidFill>
              </a:rPr>
              <a:t>pumping lemma for regular languages</a:t>
            </a:r>
            <a:r>
              <a:rPr lang="zh-CN" altLang="en-US" i="1" dirty="0">
                <a:solidFill>
                  <a:srgbClr val="FF0066"/>
                </a:solidFill>
              </a:rPr>
              <a:t> </a:t>
            </a:r>
            <a:r>
              <a:rPr lang="en-US" altLang="zh-CN" i="1" dirty="0">
                <a:solidFill>
                  <a:srgbClr val="FF0066"/>
                </a:solidFill>
              </a:rPr>
              <a:t>(</a:t>
            </a:r>
            <a:r>
              <a:rPr lang="zh-CN" altLang="en-US" i="1" dirty="0">
                <a:solidFill>
                  <a:srgbClr val="FF0066"/>
                </a:solidFill>
              </a:rPr>
              <a:t>泵引理</a:t>
            </a:r>
            <a:r>
              <a:rPr lang="en-US" altLang="zh-CN" i="1" dirty="0">
                <a:solidFill>
                  <a:srgbClr val="FF0066"/>
                </a:solidFill>
              </a:rPr>
              <a:t>)</a:t>
            </a:r>
            <a:r>
              <a:rPr lang="en-US" altLang="zh-CN" dirty="0"/>
              <a:t>.</a:t>
            </a:r>
          </a:p>
        </p:txBody>
      </p:sp>
      <p:sp>
        <p:nvSpPr>
          <p:cNvPr id="6" name="标题 432129"/>
          <p:cNvSpPr txBox="1"/>
          <p:nvPr/>
        </p:nvSpPr>
        <p:spPr>
          <a:xfrm>
            <a:off x="312420" y="5080"/>
            <a:ext cx="9319895" cy="11995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泵引理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Pumping</a:t>
            </a:r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标题 4331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  <p:sp>
        <p:nvSpPr>
          <p:cNvPr id="433155" name="文本占位符 4331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476250" algn="just">
              <a:lnSpc>
                <a:spcPct val="90000"/>
              </a:lnSpc>
            </a:pPr>
            <a:r>
              <a:rPr lang="zh-CN" altLang="en-US" b="1" dirty="0">
                <a:solidFill>
                  <a:srgbClr val="339933"/>
                </a:solidFill>
                <a:ea typeface="黑体" panose="02010609060101010101" pitchFamily="2" charset="-122"/>
              </a:rPr>
              <a:t>泵引理</a:t>
            </a:r>
            <a:r>
              <a:rPr lang="en-US" altLang="zh-CN" b="1" dirty="0">
                <a:solidFill>
                  <a:srgbClr val="339933"/>
                </a:solidFill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pumping lemma)</a:t>
            </a:r>
            <a:r>
              <a:rPr lang="en-US" altLang="zh-CN" b="1" dirty="0">
                <a:solidFill>
                  <a:srgbClr val="339933"/>
                </a:solidFill>
                <a:ea typeface="宋体" panose="02010600030101010101" pitchFamily="2" charset="-122"/>
              </a:rPr>
              <a:t> 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为一个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，则存在仅依赖于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的正整数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，对于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z∈L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，如果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|z|≥N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，则存在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u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，满足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⑴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z=uvw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⑵ |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|≤N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⑶ |v|≥1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⑷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对于任意的整数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i≥0</a:t>
            </a: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w∈L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</a:p>
          <a:p>
            <a:pPr marL="0" indent="4762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⑸ 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不大于接受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的最小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 M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的状态数。 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27</a:t>
            </a:fld>
            <a:endParaRPr lang="zh-CN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4004812" y="3820450"/>
            <a:ext cx="3429000" cy="762000"/>
            <a:chOff x="816" y="1968"/>
            <a:chExt cx="3120" cy="67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270" cy="3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270" cy="3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v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317" cy="3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w</a:t>
              </a:r>
            </a:p>
          </p:txBody>
        </p:sp>
        <p:cxnSp>
          <p:nvCxnSpPr>
            <p:cNvPr id="16" name="AutoShape 14"/>
            <p:cNvCxnSpPr>
              <a:cxnSpLocks noChangeShapeType="1"/>
              <a:stCxn id="8" idx="7"/>
              <a:endCxn id="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标题 4341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</a:t>
            </a:r>
            <a:endParaRPr lang="zh-CN" altLang="en-US" dirty="0">
              <a:solidFill>
                <a:srgbClr val="D60093"/>
              </a:solidFill>
              <a:ea typeface="宋体" panose="02010600030101010101" pitchFamily="2" charset="-122"/>
            </a:endParaRPr>
          </a:p>
        </p:txBody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zh-CN" altLang="en-US" b="1" dirty="0">
                <a:solidFill>
                  <a:srgbClr val="008000"/>
                </a:solidFill>
                <a:ea typeface="宋体" panose="02010600030101010101" pitchFamily="2" charset="-122"/>
              </a:rPr>
              <a:t>证明思想</a:t>
            </a:r>
          </a:p>
        </p:txBody>
      </p:sp>
      <p:pic>
        <p:nvPicPr>
          <p:cNvPr id="434180" name="图片 434179" descr="C:\形式语言\教参\tu\xs5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514600"/>
            <a:ext cx="800100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4181" name="图片 434180" descr="C:\形式语言\教参\tu\xs59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267200"/>
            <a:ext cx="7924800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28</a:t>
            </a:fld>
            <a:endParaRPr 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标题 4352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 marL="0" indent="387350" algn="just">
              <a:buNone/>
            </a:pPr>
            <a:r>
              <a:rPr lang="zh-CN" altLang="en-US" b="1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证明：</a:t>
            </a:r>
          </a:p>
          <a:p>
            <a:pPr marL="0" indent="387350"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在处理一个足够长的句子的过程中，必定会重复地经过某一个状态。换句话说，在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的状态转移图中，必定存在一条含有回路的从启动状态到某个终止状态的路。由于是回路，所以，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可以根据实际需要沿着这个回路循环运行，相当于这个回路中弧上的标记构成的非空子串可以重复任意多次。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29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229235" y="5080"/>
            <a:ext cx="685800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语言的性质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061720"/>
            <a:ext cx="685800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语言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两种重要性质</a:t>
            </a:r>
          </a:p>
          <a:p>
            <a:pPr marL="971550" lvl="1" indent="-514350" algn="l">
              <a:lnSpc>
                <a:spcPct val="90000"/>
              </a:lnSpc>
              <a:buClrTx/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判定性质 (Decision Properties)</a:t>
            </a:r>
          </a:p>
          <a:p>
            <a:pPr marL="971550" lvl="1" indent="-514350" algn="l">
              <a:lnSpc>
                <a:spcPct val="90000"/>
              </a:lnSpc>
              <a:buClrTx/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封闭性质 (Closure Properties)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143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RL性质 </a:t>
            </a:r>
            <a:endParaRPr lang="en-US" altLang="zh-CN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971550" lvl="1" indent="-514350" algn="l">
              <a:lnSpc>
                <a:spcPct val="90000"/>
              </a:lnSpc>
              <a:buClrTx/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判定性质：泵引理及其应用 </a:t>
            </a:r>
          </a:p>
          <a:p>
            <a:pPr marL="971550" lvl="1" indent="-514350" algn="l">
              <a:lnSpc>
                <a:spcPct val="90000"/>
              </a:lnSpc>
              <a:buClrTx/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封闭性质：并、乘积、闭包、补、交的封闭性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M=(Q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∑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|Q|=N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z= 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m≥N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)=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状态序列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中，至少有两个状态是相同</a:t>
            </a: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30</a:t>
            </a:fld>
            <a:endParaRPr lang="zh-CN" dirty="0"/>
          </a:p>
        </p:txBody>
      </p:sp>
      <p:sp>
        <p:nvSpPr>
          <p:cNvPr id="7" name="标题 43520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  <a:endParaRPr lang="zh-CN" altLang="en-US" b="1" dirty="0">
              <a:solidFill>
                <a:srgbClr val="D60093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δ(q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)=q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)=q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…a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)=q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对于任意的整数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i≥0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=δ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>
                <a:latin typeface="Times New Roman" panose="02020603050405020304" charset="0"/>
                <a:ea typeface="宋体" panose="02010600030101010101" pitchFamily="2" charset="-122"/>
              </a:rPr>
              <a:t>i-1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=δ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baseline="-30000"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)=q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31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  <p:pic>
        <p:nvPicPr>
          <p:cNvPr id="434181" name="图片 434180" descr="C:\形式语言\教参\tu\xs5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9585" y="3036570"/>
            <a:ext cx="4387215" cy="927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87350"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故，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δ(q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k+1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j+1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)=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endParaRPr lang="en-US" altLang="zh-CN" b="1" baseline="-30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387350"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也就是说， 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k+1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j+1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∈L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(M) 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u= 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v=a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k+1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 err="1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w= 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j+1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…a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marL="0" indent="387350" algn="just">
              <a:lnSpc>
                <a:spcPct val="90000"/>
              </a:lnSpc>
              <a:buNone/>
            </a:pP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w∈L</a:t>
            </a:r>
            <a:r>
              <a:rPr lang="en-US" altLang="zh-CN" b="1" dirty="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32</a:t>
            </a:fld>
            <a:endParaRPr lang="zh-CN" dirty="0"/>
          </a:p>
        </p:txBody>
      </p:sp>
      <p:sp>
        <p:nvSpPr>
          <p:cNvPr id="8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  <p:pic>
        <p:nvPicPr>
          <p:cNvPr id="434181" name="图片 434180" descr="C:\形式语言\教参\tu\xs5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7555" y="4293235"/>
            <a:ext cx="5692775" cy="1203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ea typeface="黑体" panose="02010609060101010101" pitchFamily="2" charset="-122"/>
              </a:rPr>
              <a:t>例 </a:t>
            </a:r>
            <a:r>
              <a:rPr lang="en-US" altLang="zh-CN" b="1" dirty="0">
                <a:ea typeface="黑体" panose="02010609060101010101" pitchFamily="2" charset="-122"/>
              </a:rPr>
              <a:t>5-1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|n≥1}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  证明：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  假设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L={0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|n≥1}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   z=0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按照泵引理所述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	k≥1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此时有，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u=0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N-k-j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	w=0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33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从而有，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 err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sz="2800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N-k-j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(0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N+(i-1)k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=2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时，我们有：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w=0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N+(2-1)k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 = 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N+k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注意到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k≥1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，所以，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&gt;N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这就是说，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N+k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这与泵引理矛盾。所以，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34</a:t>
            </a:fld>
            <a:endParaRPr lang="zh-CN" dirty="0"/>
          </a:p>
        </p:txBody>
      </p:sp>
      <p:sp>
        <p:nvSpPr>
          <p:cNvPr id="8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文本占位符 4413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60325" algn="just"/>
            <a:r>
              <a:rPr lang="zh-CN" altLang="en-US" b="1" dirty="0">
                <a:ea typeface="黑体" panose="02010609060101010101" pitchFamily="2" charset="-122"/>
              </a:rPr>
              <a:t>例 </a:t>
            </a:r>
            <a:r>
              <a:rPr lang="en-US" altLang="zh-CN" b="1" dirty="0">
                <a:ea typeface="黑体" panose="02010609060101010101" pitchFamily="2" charset="-122"/>
              </a:rPr>
              <a:t>5-2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为素数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indent="-60325"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证明：假设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L={0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为素数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}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 </a:t>
            </a:r>
          </a:p>
          <a:p>
            <a:pPr indent="-60325"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取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N+p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∈L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</a:p>
          <a:p>
            <a:pPr indent="-60325"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不妨设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k≥1 </a:t>
            </a:r>
          </a:p>
          <a:p>
            <a:pPr indent="-60325"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从而有，</a:t>
            </a:r>
          </a:p>
          <a:p>
            <a:pPr indent="-60325" algn="just">
              <a:buNone/>
            </a:pP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N+p-k-j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60325" algn="just">
              <a:buNone/>
            </a:pP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N+p+(i-1)k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35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文本占位符 4423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=N+p+1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时，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+(i-1)k=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+(N+p+1-1)k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			 = 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+(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)k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			 = (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)(1+k)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注意到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k≥1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，所以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+(N+p+1-1)k=(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)(1+k)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不是素数。故当</a:t>
            </a:r>
            <a:r>
              <a:rPr lang="en-US" altLang="zh-CN" sz="2800" b="1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=N+p+1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时，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N+p+1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w=0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800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N+p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)(1+k)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</a:p>
          <a:p>
            <a:pPr indent="-60325"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这与泵引理矛盾。所以，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36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文本占位符 4433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7350" indent="0"/>
            <a:r>
              <a:rPr lang="zh-CN" altLang="en-US" b="1" dirty="0">
                <a:ea typeface="黑体" panose="02010609060101010101" pitchFamily="2" charset="-122"/>
              </a:rPr>
              <a:t>例 </a:t>
            </a:r>
            <a:r>
              <a:rPr lang="en-US" altLang="zh-CN" b="1" dirty="0">
                <a:ea typeface="黑体" panose="02010609060101010101" pitchFamily="2" charset="-122"/>
              </a:rPr>
              <a:t>5-3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|m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n≥1}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marL="387350" indent="0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证明：假设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L={0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|m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n≥1}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marL="387350" indent="0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取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87350" indent="0"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设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	     k≥1</a:t>
            </a:r>
          </a:p>
          <a:p>
            <a:pPr marL="387350" indent="0"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从而有，</a:t>
            </a:r>
          </a:p>
          <a:p>
            <a:pPr marL="387350" indent="0"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N-k-j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87350" indent="0" algn="just">
              <a:buNone/>
            </a:pP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N+(i-1)k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37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文本占位符 444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	uv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w=0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N+(0-1)k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 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N-k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注意到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k≥1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</a:p>
          <a:p>
            <a:pPr>
              <a:buNone/>
            </a:pP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N-k+N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=2N-k&lt;2N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N-k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2N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这个结论与泵引理矛盾。所以，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不是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 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38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文本占位符 4454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87350">
              <a:lnSpc>
                <a:spcPct val="90000"/>
              </a:lnSpc>
            </a:pPr>
            <a:r>
              <a:rPr lang="zh-CN" altLang="en-US" sz="2800" b="1" dirty="0">
                <a:ea typeface="黑体" panose="02010609060101010101" pitchFamily="2" charset="-122"/>
              </a:rPr>
              <a:t>用来证明一个语言不是 </a:t>
            </a:r>
            <a:r>
              <a:rPr lang="en-US" altLang="zh-CN" sz="2800" b="1" dirty="0">
                <a:ea typeface="黑体" panose="02010609060101010101" pitchFamily="2" charset="-122"/>
              </a:rPr>
              <a:t>RL</a:t>
            </a:r>
          </a:p>
          <a:p>
            <a:pPr marL="0" indent="387350">
              <a:lnSpc>
                <a:spcPct val="90000"/>
              </a:lnSpc>
            </a:pPr>
            <a:r>
              <a:rPr lang="zh-CN" altLang="en-US" sz="2800" b="1" dirty="0">
                <a:ea typeface="黑体" panose="02010609060101010101" pitchFamily="2" charset="-122"/>
              </a:rPr>
              <a:t>不能用泵引理去证明一个语言是 </a:t>
            </a:r>
            <a:r>
              <a:rPr lang="en-US" altLang="zh-CN" sz="2800" b="1" dirty="0">
                <a:ea typeface="黑体" panose="02010609060101010101" pitchFamily="2" charset="-122"/>
              </a:rPr>
              <a:t>RL</a:t>
            </a:r>
            <a:r>
              <a:rPr lang="zh-CN" altLang="en-US" sz="2800" b="1" dirty="0">
                <a:ea typeface="黑体" panose="02010609060101010101" pitchFamily="2" charset="-122"/>
              </a:rPr>
              <a:t>。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  <a:p>
            <a:pPr marL="0" indent="38735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⑴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由于泵引理给出的是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的必要条件，所以，在用它证明一个语言不是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时，我们使用反证法。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  <a:p>
            <a:pPr marL="0" indent="38735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⑵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泵引理说的是对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都成立的条件，而我们是要用它证明给定语言不是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，这就是说，相应语言的“仅仅依赖于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的正整数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N”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实际上是不存在的。所以，我们一定是无法给出一个具体的数的。因此，人们往往就用符号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来表示这个“假定存在”、而实际并不存在的数。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39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229235" y="5080"/>
            <a:ext cx="880745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判定性质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Decision Properties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0617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语言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的判定性质：以语言的形式化描述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例如：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DFA)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作为输入，判定某些性质是否成立的算法。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例子：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对应的语言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是否为空？</a:t>
            </a: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0420" name="图片 250883" descr="C:\形式语言\教参\tu\xs1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835" y="3687445"/>
            <a:ext cx="5707380" cy="2099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文本占位符 4464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87350">
              <a:spcBef>
                <a:spcPct val="60000"/>
              </a:spcBef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⑶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由于泵引理指出，如果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，则对任意的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z∈L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，只要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|z|≥N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，一定会存在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</a:t>
            </a: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b="1" dirty="0" err="1">
                <a:latin typeface="Times New Roman" panose="02020603050405020304" charset="0"/>
                <a:ea typeface="宋体" panose="02010600030101010101" pitchFamily="2" charset="-122"/>
              </a:rPr>
              <a:t>，使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baseline="30000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∈L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对所有的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成立。因此，我们在选择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时，就需要注意到论证时的简洁和方便。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marL="0" indent="387350">
              <a:spcBef>
                <a:spcPct val="60000"/>
              </a:spcBef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⑷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当一个特意被选来用作“发现矛盾”的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确定以后，就必须依照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|≤N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|v|≥1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的要求，说明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ea typeface="黑体" panose="02010609060101010101" pitchFamily="2" charset="-122"/>
              </a:rPr>
              <a:t>不存在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对“存在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u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w”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的否定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40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文本占位符 4474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⑸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与选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时类似，在寻找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时，我们也仅需要找到一个表明矛盾的“具体”值就可以了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对“所有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i”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的否定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⑹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一般地，在证明一个语言不是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的时候，我们并不使用泵引理的第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(5)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条。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⑺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事实上，引理所要求的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uv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|≤N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并不是必须的。这个限制为我们简化相应的证明提供了良好支撑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扩充了的泵引理 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41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RL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的泵引理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文本占位符 4474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用泵引理证明以下语言不是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RL:</a:t>
            </a:r>
          </a:p>
          <a:p>
            <a:pPr marL="514350" indent="-514350" algn="just">
              <a:buAutoNum type="arabicParenBoth"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{ 0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&gt;j }  </a:t>
            </a:r>
          </a:p>
          <a:p>
            <a:pPr marL="0" indent="0"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(2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){ 1</a:t>
            </a:r>
            <a:r>
              <a:rPr lang="en-US" altLang="zh-CN" b="1" baseline="3000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en-US" altLang="zh-CN" b="1" baseline="50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| n≥0} 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42</a:t>
            </a:fld>
            <a:endParaRPr lang="zh-CN" dirty="0"/>
          </a:p>
        </p:txBody>
      </p:sp>
      <p:sp>
        <p:nvSpPr>
          <p:cNvPr id="7" name="标题 4352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D60093"/>
                </a:solidFill>
                <a:ea typeface="黑体" panose="02010609060101010101" pitchFamily="2" charset="-122"/>
              </a:rPr>
              <a:t>5.1 </a:t>
            </a:r>
            <a:r>
              <a:rPr lang="zh-CN" altLang="en-US" b="1" dirty="0">
                <a:solidFill>
                  <a:srgbClr val="D60093"/>
                </a:solidFill>
                <a:ea typeface="黑体" panose="0201060906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405695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43</a:t>
            </a:fld>
            <a:endParaRPr lang="zh-CN" dirty="0"/>
          </a:p>
        </p:txBody>
      </p:sp>
      <p:sp>
        <p:nvSpPr>
          <p:cNvPr id="8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Equivalence</a:t>
            </a:r>
          </a:p>
        </p:txBody>
      </p:sp>
      <p:sp>
        <p:nvSpPr>
          <p:cNvPr id="9" name="文本占位符 432130"/>
          <p:cNvSpPr txBox="1"/>
          <p:nvPr/>
        </p:nvSpPr>
        <p:spPr>
          <a:xfrm>
            <a:off x="336550" y="1150619"/>
            <a:ext cx="8235950" cy="52038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问：给定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语言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，是否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L=M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？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从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跟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出发，构建一个</a:t>
            </a:r>
            <a:r>
              <a:rPr lang="zh-CN" altLang="en-US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乘积</a:t>
            </a:r>
            <a:r>
              <a:rPr lang="en-US" altLang="zh-CN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(product</a:t>
            </a:r>
            <a:r>
              <a:rPr lang="zh-CN" altLang="en-US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让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跟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拥有状态集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乘积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有状态集为</a:t>
            </a:r>
            <a:r>
              <a:rPr lang="en-US" altLang="zh-CN" dirty="0"/>
              <a:t>Q </a:t>
            </a:r>
            <a:r>
              <a:rPr lang="en-US" altLang="zh-CN" dirty="0">
                <a:sym typeface="Symbol" panose="05050102010706020507" charset="0"/>
              </a:rPr>
              <a:t> </a:t>
            </a:r>
            <a:r>
              <a:rPr lang="en-US" altLang="zh-CN" dirty="0"/>
              <a:t>R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即，对于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latin typeface="Times New Roman" panose="02020603050405020304" charset="0"/>
                <a:cs typeface="宋体" panose="02010600030101010101" pitchFamily="2" charset="-122"/>
              </a:rPr>
              <a:t>∈ Q,</a:t>
            </a:r>
            <a:r>
              <a:rPr lang="zh-CN" altLang="en-US" b="1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charset="0"/>
                <a:cs typeface="宋体" panose="02010600030101010101" pitchFamily="2" charset="-122"/>
              </a:rPr>
              <a:t>r∈ R,</a:t>
            </a:r>
            <a:r>
              <a:rPr lang="zh-CN" altLang="en-US" b="1" dirty="0">
                <a:latin typeface="Times New Roman" panose="02020603050405020304" charset="0"/>
                <a:cs typeface="宋体" panose="02010600030101010101" pitchFamily="2" charset="-122"/>
              </a:rPr>
              <a:t> </a:t>
            </a:r>
            <a:r>
              <a:rPr lang="zh-CN" altLang="zh-CN" b="1" dirty="0">
                <a:latin typeface="Times New Roman" panose="02020603050405020304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</a:rPr>
              <a:t>q,r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是乘积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的一个状态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44</a:t>
            </a:fld>
            <a:endParaRPr lang="zh-CN" dirty="0"/>
          </a:p>
        </p:txBody>
      </p:sp>
      <p:sp>
        <p:nvSpPr>
          <p:cNvPr id="8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Equivalence</a:t>
            </a:r>
          </a:p>
        </p:txBody>
      </p:sp>
      <p:sp>
        <p:nvSpPr>
          <p:cNvPr id="9" name="文本占位符 432130"/>
          <p:cNvSpPr txBox="1"/>
          <p:nvPr/>
        </p:nvSpPr>
        <p:spPr>
          <a:xfrm>
            <a:off x="336550" y="1150619"/>
            <a:ext cx="8235950" cy="52038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乘积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开始状态：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[q0,r0]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转移函数：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dirty="0"/>
              <a:t>([</a:t>
            </a:r>
            <a:r>
              <a:rPr lang="en-US" altLang="zh-CN" dirty="0" err="1"/>
              <a:t>q,r</a:t>
            </a:r>
            <a:r>
              <a:rPr lang="en-US" altLang="zh-CN" dirty="0"/>
              <a:t>], a) = [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baseline="-25000" dirty="0" err="1"/>
              <a:t>L</a:t>
            </a:r>
            <a:r>
              <a:rPr lang="en-US" altLang="zh-CN" dirty="0"/>
              <a:t>(</a:t>
            </a:r>
            <a:r>
              <a:rPr lang="en-US" altLang="zh-CN" dirty="0" err="1"/>
              <a:t>q,a</a:t>
            </a:r>
            <a:r>
              <a:rPr lang="en-US" altLang="zh-CN" dirty="0"/>
              <a:t>), 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baseline="-25000" dirty="0" err="1"/>
              <a:t>M</a:t>
            </a:r>
            <a:r>
              <a:rPr lang="en-US" altLang="zh-CN" dirty="0"/>
              <a:t>(</a:t>
            </a:r>
            <a:r>
              <a:rPr lang="en-US" altLang="zh-CN" dirty="0" err="1"/>
              <a:t>r,a</a:t>
            </a:r>
            <a:r>
              <a:rPr lang="en-US" altLang="zh-CN" dirty="0"/>
              <a:t>)]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因此，我们用乘积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的状态同时去模拟两个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solidFill>
                  <a:srgbClr val="FF6600"/>
                </a:solidFill>
                <a:latin typeface="Times New Roman" panose="02020603050405020304" charset="0"/>
                <a:ea typeface="宋体" panose="02010600030101010101" pitchFamily="2" charset="-122"/>
              </a:rPr>
              <a:t>的移动。</a:t>
            </a:r>
            <a:endParaRPr lang="en-US" altLang="zh-CN" b="1" dirty="0">
              <a:solidFill>
                <a:srgbClr val="FF66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6957371" y="4914231"/>
            <a:ext cx="1125175" cy="7201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en-US" altLang="zh-CN" dirty="0"/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830901" y="3310912"/>
            <a:ext cx="1125175" cy="72011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45</a:t>
            </a:fld>
            <a:endParaRPr lang="zh-CN" dirty="0"/>
          </a:p>
        </p:txBody>
      </p:sp>
      <p:sp>
        <p:nvSpPr>
          <p:cNvPr id="8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Equivalence</a:t>
            </a:r>
          </a:p>
        </p:txBody>
      </p:sp>
      <p:sp>
        <p:nvSpPr>
          <p:cNvPr id="9" name="文本占位符 432130"/>
          <p:cNvSpPr txBox="1"/>
          <p:nvPr/>
        </p:nvSpPr>
        <p:spPr>
          <a:xfrm>
            <a:off x="336550" y="1150619"/>
            <a:ext cx="8235950" cy="52038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乘积</a:t>
            </a:r>
            <a:r>
              <a:rPr lang="en-US" altLang="zh-CN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开始状态：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[q0,r0]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转移函数：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dirty="0"/>
              <a:t>([</a:t>
            </a:r>
            <a:r>
              <a:rPr lang="en-US" altLang="zh-CN" dirty="0" err="1"/>
              <a:t>q,r</a:t>
            </a:r>
            <a:r>
              <a:rPr lang="en-US" altLang="zh-CN" dirty="0"/>
              <a:t>], a) = [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baseline="-25000" dirty="0" err="1"/>
              <a:t>L</a:t>
            </a:r>
            <a:r>
              <a:rPr lang="en-US" altLang="zh-CN" dirty="0"/>
              <a:t>(</a:t>
            </a:r>
            <a:r>
              <a:rPr lang="en-US" altLang="zh-CN" dirty="0" err="1"/>
              <a:t>q,a</a:t>
            </a:r>
            <a:r>
              <a:rPr lang="en-US" altLang="zh-CN" dirty="0"/>
              <a:t>), </a:t>
            </a:r>
            <a:r>
              <a:rPr lang="en-US" altLang="zh-CN" dirty="0" err="1">
                <a:latin typeface="Lucida Sans Unicode" panose="020B0602030504020204" charset="0"/>
              </a:rPr>
              <a:t>δ</a:t>
            </a:r>
            <a:r>
              <a:rPr lang="en-US" altLang="zh-CN" baseline="-25000" dirty="0" err="1"/>
              <a:t>M</a:t>
            </a:r>
            <a:r>
              <a:rPr lang="en-US" altLang="zh-CN" dirty="0"/>
              <a:t>(</a:t>
            </a:r>
            <a:r>
              <a:rPr lang="en-US" altLang="zh-CN" dirty="0" err="1"/>
              <a:t>r,a</a:t>
            </a:r>
            <a:r>
              <a:rPr lang="en-US" altLang="zh-CN" dirty="0"/>
              <a:t>)]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58941" y="3441478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58941" y="5651278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906741" y="3441478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906741" y="5651278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382741" y="557507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830541" y="336527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916141" y="36700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15" name="AutoShape 10"/>
          <p:cNvCxnSpPr>
            <a:cxnSpLocks noChangeShapeType="1"/>
          </p:cNvCxnSpPr>
          <p:nvPr/>
        </p:nvCxnSpPr>
        <p:spPr bwMode="auto">
          <a:xfrm rot="16200000" flipH="1" flipV="1">
            <a:off x="1696272" y="3356547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6" name="AutoShape 11"/>
          <p:cNvCxnSpPr>
            <a:cxnSpLocks noChangeShapeType="1"/>
            <a:stCxn id="13" idx="3"/>
            <a:endCxn id="6" idx="5"/>
          </p:cNvCxnSpPr>
          <p:nvPr/>
        </p:nvCxnSpPr>
        <p:spPr bwMode="auto">
          <a:xfrm rot="16200000" flipV="1">
            <a:off x="2357466" y="3324003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230341" y="28318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220941" y="32128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068541" y="4127278"/>
            <a:ext cx="704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0, 1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1077941" y="367007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001741" y="587987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 rot="16200000" flipH="1" flipV="1">
            <a:off x="1696272" y="5490147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1992341" y="58798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AutoShape 19"/>
          <p:cNvCxnSpPr>
            <a:cxnSpLocks noChangeShapeType="1"/>
          </p:cNvCxnSpPr>
          <p:nvPr/>
        </p:nvCxnSpPr>
        <p:spPr bwMode="auto">
          <a:xfrm rot="16200000" flipH="1" flipV="1">
            <a:off x="3144072" y="5566347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25" name="AutoShape 20"/>
          <p:cNvCxnSpPr>
            <a:cxnSpLocks noChangeShapeType="1"/>
            <a:stCxn id="11" idx="3"/>
            <a:endCxn id="12" idx="4"/>
          </p:cNvCxnSpPr>
          <p:nvPr/>
        </p:nvCxnSpPr>
        <p:spPr bwMode="auto">
          <a:xfrm rot="5400000">
            <a:off x="2259041" y="5470303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30341" y="49654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144741" y="64132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220941" y="54226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287741" y="51178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4887941" y="3365278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[A,C]</a:t>
            </a:r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7021541" y="3365278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[A,D]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202141" y="359387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5878541" y="367007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259541" y="32128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887941" y="4965478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[B,C]</a:t>
            </a: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5345141" y="397487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345141" y="42034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cxnSp>
        <p:nvCxnSpPr>
          <p:cNvPr id="38" name="AutoShape 33"/>
          <p:cNvCxnSpPr>
            <a:cxnSpLocks noChangeShapeType="1"/>
            <a:stCxn id="31" idx="7"/>
            <a:endCxn id="31" idx="1"/>
          </p:cNvCxnSpPr>
          <p:nvPr/>
        </p:nvCxnSpPr>
        <p:spPr bwMode="auto">
          <a:xfrm rot="16200000" flipH="1" flipV="1">
            <a:off x="7516048" y="3104134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7707341" y="27556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5649941" y="3898678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6107141" y="40510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cxnSp>
        <p:nvCxnSpPr>
          <p:cNvPr id="42" name="AutoShape 37"/>
          <p:cNvCxnSpPr>
            <a:cxnSpLocks noChangeShapeType="1"/>
            <a:stCxn id="35" idx="6"/>
            <a:endCxn id="31" idx="4"/>
          </p:cNvCxnSpPr>
          <p:nvPr/>
        </p:nvCxnSpPr>
        <p:spPr bwMode="auto">
          <a:xfrm flipV="1">
            <a:off x="5878541" y="3974878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6564341" y="45844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44" name="AutoShape 44"/>
          <p:cNvCxnSpPr>
            <a:cxnSpLocks noChangeShapeType="1"/>
            <a:stCxn id="35" idx="1"/>
            <a:endCxn id="30" idx="3"/>
          </p:cNvCxnSpPr>
          <p:nvPr/>
        </p:nvCxnSpPr>
        <p:spPr bwMode="auto">
          <a:xfrm rot="16200000">
            <a:off x="4448204" y="4470178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659341" y="42034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7021541" y="4965478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[B,D]</a:t>
            </a: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7554941" y="3974878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554941" y="43558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cxnSp>
        <p:nvCxnSpPr>
          <p:cNvPr id="49" name="AutoShape 50"/>
          <p:cNvCxnSpPr>
            <a:cxnSpLocks noChangeShapeType="1"/>
            <a:stCxn id="46" idx="3"/>
            <a:endCxn id="30" idx="2"/>
          </p:cNvCxnSpPr>
          <p:nvPr/>
        </p:nvCxnSpPr>
        <p:spPr bwMode="auto">
          <a:xfrm rot="16200000" flipV="1">
            <a:off x="5118923" y="3439096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202141" y="5270278"/>
            <a:ext cx="3508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文本占位符 535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None/>
            </a:pPr>
            <a:r>
              <a:rPr lang="zh-CN" altLang="en-US" b="1" dirty="0">
                <a:ea typeface="黑体" panose="02010609060101010101" pitchFamily="2" charset="-122"/>
              </a:rPr>
              <a:t>定理 </a:t>
            </a:r>
            <a:r>
              <a:rPr lang="en-US" altLang="zh-CN" b="1" dirty="0">
                <a:ea typeface="黑体" panose="02010609060101010101" pitchFamily="2" charset="-122"/>
              </a:rPr>
              <a:t>5-12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  M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DFA M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=(Q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02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，则存在判定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是否等价的算法。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46</a:t>
            </a:fld>
            <a:endParaRPr lang="zh-CN" dirty="0"/>
          </a:p>
        </p:txBody>
      </p:sp>
      <p:sp>
        <p:nvSpPr>
          <p:cNvPr id="7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等价性判定 </a:t>
            </a:r>
            <a:r>
              <a:rPr lang="en-US" altLang="zh-CN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Equivalence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5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229235" y="5080"/>
            <a:ext cx="880745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判定性质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Decision Properties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0617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其他判定性质：</a:t>
            </a:r>
          </a:p>
          <a:p>
            <a:pPr marL="571500" lvl="2" indent="-4572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成员关系：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w是否在正则语言L里？”</a:t>
            </a:r>
          </a:p>
          <a:p>
            <a:pPr marL="571500" lvl="1" indent="-4572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空否：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DFA对应语言是否为空？”</a:t>
            </a:r>
          </a:p>
          <a:p>
            <a:pPr marL="571500" lvl="1" indent="-4572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有穷否：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DFA对应语言是否有穷？”</a:t>
            </a:r>
          </a:p>
          <a:p>
            <a:pPr marL="571500" lvl="1" indent="-4572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语言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是否为正则语言？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sz="266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66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泵引理</a:t>
            </a:r>
          </a:p>
          <a:p>
            <a:pPr marL="571500" lvl="1" indent="-457200" algn="l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两个DFA等价否：</a:t>
            </a:r>
            <a:r>
              <a:rPr lang="en-US" altLang="zh-CN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两个</a:t>
            </a:r>
            <a:r>
              <a:rPr lang="en-US" altLang="zh-CN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DFA</a:t>
            </a:r>
            <a:r>
              <a:rPr lang="zh-CN" altLang="en-US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对应语言是否等价？</a:t>
            </a:r>
            <a:r>
              <a:rPr lang="en-US" altLang="zh-CN" sz="266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</a:p>
          <a:p>
            <a:pPr marL="571500" lvl="1" indent="-457200" algn="l">
              <a:lnSpc>
                <a:spcPct val="90000"/>
              </a:lnSpc>
              <a:buFont typeface="Wingdings" panose="05000000000000000000" charset="0"/>
              <a:buChar char="Ø"/>
            </a:pPr>
            <a:endParaRPr lang="zh-CN" altLang="en-US" sz="2665" b="1" dirty="0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6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229235" y="5080"/>
            <a:ext cx="880745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判定性质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Decision Properties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0617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为什么要讨论语言的判定性质？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例子：当我们用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来描述协议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(protocol)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，该协议的重要性质跟</a:t>
            </a:r>
            <a:r>
              <a:rPr lang="en-US" altLang="zh-CN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对应的语言相关。如：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该协议是否会终结？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”=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该语言是否是有穷的？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该协议是否会失效？</a:t>
            </a:r>
            <a:r>
              <a:rPr lang="en-US" altLang="zh-CN" sz="3200" b="1" dirty="0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”=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该语言是否为非空的？</a:t>
            </a:r>
            <a:r>
              <a:rPr lang="en-US" altLang="zh-CN" sz="3200" b="1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7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184785" y="5080"/>
            <a:ext cx="8807450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判定性质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Decision Properties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0617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为什么要讨论语言的判定性质？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例子：我们经常想要一个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极小的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语言表示，比如一个拥有最少状态数量的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或者一个最短的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RE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如果我们不能判定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两个语言是否等价？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或者，</a:t>
            </a:r>
            <a:r>
              <a:rPr lang="en-US" altLang="zh-CN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两个</a:t>
            </a:r>
            <a:r>
              <a:rPr lang="en-US" altLang="zh-CN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en-US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是否对应相同的语言？</a:t>
            </a:r>
            <a:r>
              <a:rPr lang="en-US" altLang="zh-CN" sz="2395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lvl="2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395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我们就无法找到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极小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8</a:t>
            </a:fld>
            <a:endParaRPr lang="zh-CN" dirty="0"/>
          </a:p>
        </p:txBody>
      </p:sp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312420" y="5080"/>
            <a:ext cx="9319895" cy="1199515"/>
          </a:xfrm>
        </p:spPr>
        <p:txBody>
          <a:bodyPr anchor="ctr"/>
          <a:lstStyle/>
          <a:p>
            <a:pPr algn="l"/>
            <a:r>
              <a:rPr lang="zh-CN" altLang="en-US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成员判定 </a:t>
            </a:r>
            <a:r>
              <a:rPr lang="en-US" altLang="zh-CN" b="1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Membership Question</a:t>
            </a:r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36550" y="1150620"/>
            <a:ext cx="8235950" cy="4837430"/>
          </a:xfrm>
        </p:spPr>
        <p:txBody>
          <a:bodyPr/>
          <a:lstStyle/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第一个判定性质的问题：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字符串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是否在正则语言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里面？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假定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L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用</a:t>
            </a:r>
            <a:r>
              <a:rPr lang="en-US" altLang="zh-CN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DFA M</a:t>
            </a:r>
            <a:r>
              <a:rPr lang="zh-CN" altLang="en-US" sz="3200" b="1">
                <a:solidFill>
                  <a:srgbClr val="00B0F0"/>
                </a:solidFill>
                <a:latin typeface="Times New Roman" panose="02020603050405020304" charset="0"/>
                <a:ea typeface="宋体" panose="02010600030101010101" pitchFamily="2" charset="-122"/>
              </a:rPr>
              <a:t>来描述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00B0F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模拟字符串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输入时，</a:t>
            </a:r>
            <a:r>
              <a:rPr lang="en-US" altLang="zh-CN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sz="3200" b="1">
                <a:solidFill>
                  <a:srgbClr val="339933"/>
                </a:solidFill>
                <a:latin typeface="Times New Roman" panose="02020603050405020304" charset="0"/>
                <a:ea typeface="宋体" panose="02010600030101010101" pitchFamily="2" charset="-122"/>
              </a:rPr>
              <a:t>的状态转移</a:t>
            </a:r>
          </a:p>
          <a:p>
            <a:pPr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buFont typeface="Arial" panose="020B0604020202020204" pitchFamily="34" charset="0"/>
            </a:pPr>
            <a:endParaRPr lang="en-US" altLang="zh-CN" sz="3200" b="1">
              <a:solidFill>
                <a:srgbClr val="339933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-342900" algn="l">
              <a:lnSpc>
                <a:spcPct val="90000"/>
              </a:lnSpc>
            </a:pP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Testing Membership</a:t>
            </a:r>
          </a:p>
        </p:txBody>
      </p:sp>
      <p:grpSp>
        <p:nvGrpSpPr>
          <p:cNvPr id="26627" name="组合 26626"/>
          <p:cNvGrpSpPr/>
          <p:nvPr/>
        </p:nvGrpSpPr>
        <p:grpSpPr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6628" name="文本框 26627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Start</a:t>
              </a:r>
            </a:p>
          </p:txBody>
        </p:sp>
        <p:grpSp>
          <p:nvGrpSpPr>
            <p:cNvPr id="26629" name="组合 26628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6630" name="文本框 26629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6631" name="文本框 26630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/>
                <a:r>
                  <a:rPr lang="en-US" altLang="zh-CN">
                    <a:latin typeface="Tahoma" panose="020B0604030504040204" pitchFamily="34" charset="0"/>
                    <a:ea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26632" name="组合 26631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633" name="曲线连接符 26632"/>
                <p:cNvCxnSpPr/>
                <p:nvPr/>
              </p:nvCxnSpPr>
              <p:spPr>
                <a:xfrm rot="16200000" flipH="1" flipV="1">
                  <a:off x="1431" y="1976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6634" name="组合 26633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635" name="椭圆 26634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A</a:t>
                    </a:r>
                  </a:p>
                </p:txBody>
              </p:sp>
              <p:sp>
                <p:nvSpPr>
                  <p:cNvPr id="26636" name="椭圆 26635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C</a:t>
                    </a:r>
                  </a:p>
                </p:txBody>
              </p:sp>
              <p:sp>
                <p:nvSpPr>
                  <p:cNvPr id="26637" name="椭圆 26636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algn="ctr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B</a:t>
                    </a:r>
                  </a:p>
                </p:txBody>
              </p:sp>
              <p:sp>
                <p:nvSpPr>
                  <p:cNvPr id="26638" name="椭圆 26637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39" name="椭圆 26638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0" name="直接连接符 26639"/>
                  <p:cNvSpPr/>
                  <p:nvPr/>
                </p:nvSpPr>
                <p:spPr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6641" name="直接连接符 26640"/>
                  <p:cNvSpPr/>
                  <p:nvPr/>
                </p:nvSpPr>
                <p:spPr>
                  <a:xfrm>
                    <a:off x="1638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6642" name="直接连接符 26641"/>
                  <p:cNvSpPr/>
                  <p:nvPr/>
                </p:nvSpPr>
                <p:spPr>
                  <a:xfrm>
                    <a:off x="2742" y="2256"/>
                    <a:ext cx="72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26643" name="文本框 26642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26644" name="文本框 26643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</a:t>
                    </a:r>
                  </a:p>
                </p:txBody>
              </p:sp>
              <p:cxnSp>
                <p:nvCxnSpPr>
                  <p:cNvPr id="26645" name="曲线连接符 26644"/>
                  <p:cNvCxnSpPr>
                    <a:stCxn id="26639" idx="3"/>
                    <a:endCxn id="26638" idx="5"/>
                  </p:cNvCxnSpPr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6646" name="文本框 26645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 lvl="0"/>
                    <a:r>
                      <a:rPr lang="en-US" altLang="zh-CN">
                        <a:latin typeface="Tahoma" panose="020B0604030504040204" pitchFamily="34" charset="0"/>
                        <a:ea typeface="Times New Roman" panose="02020603050405020304" charset="0"/>
                      </a:rPr>
                      <a:t>0,1</a:t>
                    </a:r>
                  </a:p>
                </p:txBody>
              </p:sp>
              <p:cxnSp>
                <p:nvCxnSpPr>
                  <p:cNvPr id="26647" name="曲线连接符 26646"/>
                  <p:cNvCxnSpPr>
                    <a:stCxn id="26636" idx="7"/>
                    <a:endCxn id="26636" idx="1"/>
                  </p:cNvCxnSpPr>
                  <p:nvPr/>
                </p:nvCxnSpPr>
                <p:spPr>
                  <a:xfrm rot="16200000" flipH="1" flipV="1">
                    <a:off x="3605" y="2052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6648" name="文本框 26647"/>
          <p:cNvSpPr txBox="1"/>
          <p:nvPr/>
        </p:nvSpPr>
        <p:spPr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3200">
                <a:latin typeface="Tahoma" panose="020B0604030504040204" pitchFamily="34" charset="0"/>
                <a:ea typeface="Times New Roman" panose="02020603050405020304" charset="0"/>
              </a:rPr>
              <a:t>0 1 0 1 1</a:t>
            </a:r>
          </a:p>
        </p:txBody>
      </p:sp>
      <p:grpSp>
        <p:nvGrpSpPr>
          <p:cNvPr id="26651" name="组合 26650"/>
          <p:cNvGrpSpPr/>
          <p:nvPr/>
        </p:nvGrpSpPr>
        <p:grpSpPr>
          <a:xfrm>
            <a:off x="2362200" y="2438400"/>
            <a:ext cx="1157288" cy="1185863"/>
            <a:chOff x="1238" y="1536"/>
            <a:chExt cx="729" cy="747"/>
          </a:xfrm>
        </p:grpSpPr>
        <p:sp>
          <p:nvSpPr>
            <p:cNvPr id="26649" name="文本框 26648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 Next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symbol</a:t>
              </a:r>
            </a:p>
          </p:txBody>
        </p:sp>
        <p:sp>
          <p:nvSpPr>
            <p:cNvPr id="26650" name="直接连接符 26649"/>
            <p:cNvSpPr/>
            <p:nvPr/>
          </p:nvSpPr>
          <p:spPr>
            <a:xfrm flipV="1">
              <a:off x="1584" y="1536"/>
              <a:ext cx="0" cy="19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26654" name="组合 26653"/>
          <p:cNvGrpSpPr/>
          <p:nvPr/>
        </p:nvGrpSpPr>
        <p:grpSpPr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6652" name="文本框 26651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Current</a:t>
              </a:r>
            </a:p>
            <a:p>
              <a:pPr lvl="0"/>
              <a:r>
                <a:rPr lang="en-US" altLang="zh-CN">
                  <a:latin typeface="Tahoma" panose="020B0604030504040204" pitchFamily="34" charset="0"/>
                  <a:ea typeface="Times New Roman" panose="02020603050405020304" charset="0"/>
                </a:rPr>
                <a:t> state</a:t>
              </a:r>
            </a:p>
          </p:txBody>
        </p:sp>
        <p:sp>
          <p:nvSpPr>
            <p:cNvPr id="26653" name="直接连接符 26652"/>
            <p:cNvSpPr/>
            <p:nvPr/>
          </p:nvSpPr>
          <p:spPr>
            <a:xfrm flipV="1">
              <a:off x="1920" y="3120"/>
              <a:ext cx="0" cy="528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pPr lvl="0"/>
              <a:t>9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  <a:pPr lvl="0">
                <a:buClr>
                  <a:srgbClr val="000000"/>
                </a:buClr>
              </a:pPr>
              <a:t>2021/12/2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工神经网络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D:\神经网\人工神经网络1.ppt</Template>
  <TotalTime>102</TotalTime>
  <Words>2818</Words>
  <Application>Microsoft Office PowerPoint</Application>
  <PresentationFormat>全屏显示(4:3)</PresentationFormat>
  <Paragraphs>517</Paragraphs>
  <Slides>46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Arial</vt:lpstr>
      <vt:lpstr>Lucida Sans Unicode</vt:lpstr>
      <vt:lpstr>Tahoma</vt:lpstr>
      <vt:lpstr>Times New Roman</vt:lpstr>
      <vt:lpstr>Wingdings</vt:lpstr>
      <vt:lpstr>人工神经网络1</vt:lpstr>
      <vt:lpstr>Visio.Drawing.11</vt:lpstr>
      <vt:lpstr>第五章 正则语言的性质</vt:lpstr>
      <vt:lpstr>正则语言的描述</vt:lpstr>
      <vt:lpstr>语言的性质</vt:lpstr>
      <vt:lpstr>判定性质 Decision Properties</vt:lpstr>
      <vt:lpstr>判定性质 Decision Properties</vt:lpstr>
      <vt:lpstr>判定性质 Decision Properties</vt:lpstr>
      <vt:lpstr>判定性质 Decision Properties</vt:lpstr>
      <vt:lpstr>成员判定 Membership Question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成员判定 Membership Question</vt:lpstr>
      <vt:lpstr>成员判定 Membership Question</vt:lpstr>
      <vt:lpstr>空否判定 Emptiness Question</vt:lpstr>
      <vt:lpstr>空否判定 Emptiness Question</vt:lpstr>
      <vt:lpstr>空否判定 Emptiness Question</vt:lpstr>
      <vt:lpstr>无穷判定 Infiniteness Question</vt:lpstr>
      <vt:lpstr>无穷判定 Infiniteness Question</vt:lpstr>
      <vt:lpstr>PowerPoint 演示文稿</vt:lpstr>
      <vt:lpstr>无穷判定 Infiniteness Question</vt:lpstr>
      <vt:lpstr>无穷判定 Infiniteness Question</vt:lpstr>
      <vt:lpstr>无穷判定 Infiniteness Question</vt:lpstr>
      <vt:lpstr>PowerPoint 演示文稿</vt:lpstr>
      <vt:lpstr>5.1 RL的泵引理 </vt:lpstr>
      <vt:lpstr>5.1 RL的泵引理</vt:lpstr>
      <vt:lpstr>5.1 RL的泵引理 </vt:lpstr>
      <vt:lpstr>PowerPoint 演示文稿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RL的泵引理 </vt:lpstr>
      <vt:lpstr>5.1 练习</vt:lpstr>
      <vt:lpstr>等价性判定 Equivalence</vt:lpstr>
      <vt:lpstr>等价性判定 Equivalence</vt:lpstr>
      <vt:lpstr>等价性判定 Equivalence</vt:lpstr>
      <vt:lpstr>等价性判定 Equivalence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Ch Luo</cp:lastModifiedBy>
  <cp:revision>136</cp:revision>
  <dcterms:created xsi:type="dcterms:W3CDTF">2003-03-23T06:01:00Z</dcterms:created>
  <dcterms:modified xsi:type="dcterms:W3CDTF">2021-12-02T05:31:57Z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