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3"/>
  </p:notesMasterIdLst>
  <p:sldIdLst>
    <p:sldId id="257" r:id="rId2"/>
    <p:sldId id="258" r:id="rId3"/>
    <p:sldId id="259" r:id="rId4"/>
    <p:sldId id="260" r:id="rId5"/>
    <p:sldId id="261" r:id="rId6"/>
    <p:sldId id="262" r:id="rId7"/>
    <p:sldId id="263" r:id="rId8"/>
    <p:sldId id="359"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360" r:id="rId45"/>
    <p:sldId id="299" r:id="rId46"/>
    <p:sldId id="300" r:id="rId47"/>
    <p:sldId id="301" r:id="rId48"/>
    <p:sldId id="302" r:id="rId49"/>
    <p:sldId id="361" r:id="rId50"/>
    <p:sldId id="303" r:id="rId51"/>
    <p:sldId id="304" r:id="rId52"/>
    <p:sldId id="305" r:id="rId53"/>
    <p:sldId id="306" r:id="rId54"/>
    <p:sldId id="307" r:id="rId55"/>
    <p:sldId id="308" r:id="rId56"/>
    <p:sldId id="309" r:id="rId57"/>
    <p:sldId id="362" r:id="rId58"/>
    <p:sldId id="369" r:id="rId59"/>
    <p:sldId id="310" r:id="rId60"/>
    <p:sldId id="363" r:id="rId61"/>
    <p:sldId id="312" r:id="rId62"/>
    <p:sldId id="313" r:id="rId63"/>
    <p:sldId id="364" r:id="rId64"/>
    <p:sldId id="314" r:id="rId65"/>
    <p:sldId id="315" r:id="rId66"/>
    <p:sldId id="316" r:id="rId67"/>
    <p:sldId id="317" r:id="rId68"/>
    <p:sldId id="318" r:id="rId69"/>
    <p:sldId id="319" r:id="rId70"/>
    <p:sldId id="320" r:id="rId71"/>
    <p:sldId id="321" r:id="rId72"/>
    <p:sldId id="322" r:id="rId73"/>
    <p:sldId id="323" r:id="rId74"/>
    <p:sldId id="324" r:id="rId75"/>
    <p:sldId id="365" r:id="rId76"/>
    <p:sldId id="325" r:id="rId77"/>
    <p:sldId id="326" r:id="rId78"/>
    <p:sldId id="327" r:id="rId79"/>
    <p:sldId id="328" r:id="rId80"/>
    <p:sldId id="329" r:id="rId81"/>
    <p:sldId id="330" r:id="rId82"/>
    <p:sldId id="366" r:id="rId83"/>
    <p:sldId id="367" r:id="rId84"/>
    <p:sldId id="331" r:id="rId85"/>
    <p:sldId id="332" r:id="rId86"/>
    <p:sldId id="333" r:id="rId87"/>
    <p:sldId id="334" r:id="rId88"/>
    <p:sldId id="335" r:id="rId89"/>
    <p:sldId id="336" r:id="rId90"/>
    <p:sldId id="337" r:id="rId91"/>
    <p:sldId id="338" r:id="rId92"/>
    <p:sldId id="339" r:id="rId93"/>
    <p:sldId id="340" r:id="rId94"/>
    <p:sldId id="341" r:id="rId95"/>
    <p:sldId id="342" r:id="rId96"/>
    <p:sldId id="343" r:id="rId97"/>
    <p:sldId id="344" r:id="rId98"/>
    <p:sldId id="345" r:id="rId99"/>
    <p:sldId id="346" r:id="rId100"/>
    <p:sldId id="347" r:id="rId101"/>
    <p:sldId id="348" r:id="rId102"/>
    <p:sldId id="349" r:id="rId103"/>
    <p:sldId id="350" r:id="rId104"/>
    <p:sldId id="351" r:id="rId105"/>
    <p:sldId id="352" r:id="rId106"/>
    <p:sldId id="353" r:id="rId107"/>
    <p:sldId id="354" r:id="rId108"/>
    <p:sldId id="355" r:id="rId109"/>
    <p:sldId id="356" r:id="rId110"/>
    <p:sldId id="357" r:id="rId111"/>
    <p:sldId id="358" r:id="rId112"/>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5" d="100"/>
          <a:sy n="85" d="100"/>
        </p:scale>
        <p:origin x="-2340" y="-57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5EE009-624C-D14C-A28E-6413138174CA}" type="datetimeFigureOut">
              <a:rPr kumimoji="1" lang="zh-CN" altLang="en-US" smtClean="0"/>
              <a:pPr/>
              <a:t>2019/6/17</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C92E87-23A3-014A-9DFF-2B7724DCD43E}" type="slidenum">
              <a:rPr kumimoji="1" lang="zh-CN" altLang="en-US" smtClean="0"/>
              <a:pPr/>
              <a:t>‹#›</a:t>
            </a:fld>
            <a:endParaRPr kumimoji="1" lang="zh-CN" altLang="en-US"/>
          </a:p>
        </p:txBody>
      </p:sp>
    </p:spTree>
    <p:extLst>
      <p:ext uri="{BB962C8B-B14F-4D97-AF65-F5344CB8AC3E}">
        <p14:creationId xmlns:p14="http://schemas.microsoft.com/office/powerpoint/2010/main" xmlns="" val="345068617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A815619-837B-4343-8920-670D448663B0}" type="slidenum">
              <a:rPr lang="en-US" altLang="zh-CN"/>
              <a:pPr/>
              <a:t>8</a:t>
            </a:fld>
            <a:endParaRPr lang="en-US" altLang="zh-CN"/>
          </a:p>
        </p:txBody>
      </p:sp>
      <p:sp>
        <p:nvSpPr>
          <p:cNvPr id="12290" name="Rectangle 2"/>
          <p:cNvSpPr>
            <a:spLocks noGrp="1" noRot="1" noChangeAspect="1" noChangeArrowheads="1" noTextEdit="1"/>
          </p:cNvSpPr>
          <p:nvPr>
            <p:ph type="sldImg"/>
          </p:nvPr>
        </p:nvSpPr>
        <p:spPr/>
      </p:sp>
      <p:sp>
        <p:nvSpPr>
          <p:cNvPr id="122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F32BED4-79AB-A449-A704-CDAA0D12A838}" type="slidenum">
              <a:rPr lang="en-US" altLang="zh-CN"/>
              <a:pPr/>
              <a:t>44</a:t>
            </a:fld>
            <a:endParaRPr lang="en-US" altLang="zh-CN"/>
          </a:p>
        </p:txBody>
      </p:sp>
      <p:sp>
        <p:nvSpPr>
          <p:cNvPr id="21506" name="Rectangle 2"/>
          <p:cNvSpPr>
            <a:spLocks noGrp="1" noRot="1" noChangeAspect="1" noChangeArrowheads="1" noTextEdit="1"/>
          </p:cNvSpPr>
          <p:nvPr>
            <p:ph type="sldImg"/>
          </p:nvPr>
        </p:nvSpPr>
        <p:spPr/>
      </p:sp>
      <p:sp>
        <p:nvSpPr>
          <p:cNvPr id="215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808C68E-DDF8-2E4D-A773-4D7C2A418502}" type="slidenum">
              <a:rPr lang="en-US" altLang="zh-CN"/>
              <a:pPr/>
              <a:t>49</a:t>
            </a:fld>
            <a:endParaRPr lang="en-US" altLang="zh-CN"/>
          </a:p>
        </p:txBody>
      </p:sp>
      <p:sp>
        <p:nvSpPr>
          <p:cNvPr id="26626" name="Rectangle 1026"/>
          <p:cNvSpPr>
            <a:spLocks noGrp="1" noRot="1" noChangeAspect="1" noChangeArrowheads="1" noTextEdit="1"/>
          </p:cNvSpPr>
          <p:nvPr>
            <p:ph type="sldImg"/>
          </p:nvPr>
        </p:nvSpPr>
        <p:spPr/>
      </p:sp>
      <p:sp>
        <p:nvSpPr>
          <p:cNvPr id="26627" name="Rectangle 1027"/>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D41303A-37AB-E446-B4C4-82113EE6D9A0}" type="slidenum">
              <a:rPr lang="en-US" altLang="zh-CN"/>
              <a:pPr/>
              <a:t>57</a:t>
            </a:fld>
            <a:endParaRPr lang="en-US" altLang="zh-CN"/>
          </a:p>
        </p:txBody>
      </p:sp>
      <p:sp>
        <p:nvSpPr>
          <p:cNvPr id="77826" name="Rectangle 2"/>
          <p:cNvSpPr>
            <a:spLocks noGrp="1" noRot="1" noChangeAspect="1" noChangeArrowheads="1" noTextEdit="1"/>
          </p:cNvSpPr>
          <p:nvPr>
            <p:ph type="sldImg"/>
          </p:nvPr>
        </p:nvSpPr>
        <p:spPr/>
      </p:sp>
      <p:sp>
        <p:nvSpPr>
          <p:cNvPr id="778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D41303A-37AB-E446-B4C4-82113EE6D9A0}" type="slidenum">
              <a:rPr lang="en-US" altLang="zh-CN"/>
              <a:pPr/>
              <a:t>58</a:t>
            </a:fld>
            <a:endParaRPr lang="en-US" altLang="zh-CN"/>
          </a:p>
        </p:txBody>
      </p:sp>
      <p:sp>
        <p:nvSpPr>
          <p:cNvPr id="77826" name="Rectangle 2"/>
          <p:cNvSpPr>
            <a:spLocks noGrp="1" noRot="1" noChangeAspect="1" noChangeArrowheads="1" noTextEdit="1"/>
          </p:cNvSpPr>
          <p:nvPr>
            <p:ph type="sldImg"/>
          </p:nvPr>
        </p:nvSpPr>
        <p:spPr/>
      </p:sp>
      <p:sp>
        <p:nvSpPr>
          <p:cNvPr id="778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50F4520-D509-E342-AE25-E09CE09E2161}" type="slidenum">
              <a:rPr lang="en-US" altLang="zh-CN"/>
              <a:pPr/>
              <a:t>60</a:t>
            </a:fld>
            <a:endParaRPr lang="en-US" altLang="zh-CN"/>
          </a:p>
        </p:txBody>
      </p:sp>
      <p:sp>
        <p:nvSpPr>
          <p:cNvPr id="37890" name="Rectangle 2"/>
          <p:cNvSpPr>
            <a:spLocks noGrp="1" noRot="1" noChangeAspect="1" noChangeArrowheads="1" noTextEdit="1"/>
          </p:cNvSpPr>
          <p:nvPr>
            <p:ph type="sldImg"/>
          </p:nvPr>
        </p:nvSpPr>
        <p:spPr/>
      </p:sp>
      <p:sp>
        <p:nvSpPr>
          <p:cNvPr id="378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1DBFCDF-E42E-BB4B-A0C1-11117D850E51}" type="slidenum">
              <a:rPr lang="en-US" altLang="zh-CN"/>
              <a:pPr/>
              <a:t>75</a:t>
            </a:fld>
            <a:endParaRPr lang="en-US" altLang="zh-CN"/>
          </a:p>
        </p:txBody>
      </p:sp>
      <p:sp>
        <p:nvSpPr>
          <p:cNvPr id="43010" name="Rectangle 2"/>
          <p:cNvSpPr>
            <a:spLocks noGrp="1" noRot="1" noChangeAspect="1" noChangeArrowheads="1" noTextEdit="1"/>
          </p:cNvSpPr>
          <p:nvPr>
            <p:ph type="sldImg"/>
          </p:nvPr>
        </p:nvSpPr>
        <p:spPr/>
      </p:sp>
      <p:sp>
        <p:nvSpPr>
          <p:cNvPr id="430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830C7B3-F70C-9241-9C32-55B49E144E21}" type="slidenum">
              <a:rPr lang="en-US" altLang="zh-CN"/>
              <a:pPr/>
              <a:t>82</a:t>
            </a:fld>
            <a:endParaRPr lang="en-US" altLang="zh-CN"/>
          </a:p>
        </p:txBody>
      </p:sp>
      <p:sp>
        <p:nvSpPr>
          <p:cNvPr id="65538" name="Rectangle 2"/>
          <p:cNvSpPr>
            <a:spLocks noGrp="1" noRot="1" noChangeAspect="1" noChangeArrowheads="1" noTextEdit="1"/>
          </p:cNvSpPr>
          <p:nvPr>
            <p:ph type="sldImg"/>
          </p:nvPr>
        </p:nvSpPr>
        <p:spPr/>
      </p:sp>
      <p:sp>
        <p:nvSpPr>
          <p:cNvPr id="65539"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0B204FEB-E92B-F546-8878-AA04260B2724}"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lvl1pPr>
              <a:defRPr/>
            </a:lvl1pPr>
          </a:lstStyle>
          <a:p>
            <a:fld id="{3352B96E-4040-BB48-81F2-EFC053C89914}" type="slidenum">
              <a:rPr lang="en-US" altLang="zh-CN">
                <a:solidFill>
                  <a:srgbClr val="000000"/>
                </a:solidFill>
                <a:latin typeface="Arial" panose="020B0604020202020204"/>
              </a:rPr>
              <a:pPr/>
              <a:t>‹#›</a:t>
            </a:fld>
            <a:endParaRPr lang="en-US" altLang="zh-CN">
              <a:solidFill>
                <a:srgbClr val="000000"/>
              </a:solidFill>
              <a:latin typeface="Arial" panose="020B0604020202020204"/>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fld id="{920E7916-91C1-9643-9333-C8690D337D95}"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lvl1pPr>
              <a:defRPr/>
            </a:lvl1pPr>
          </a:lstStyle>
          <a:p>
            <a:fld id="{33FE3076-CCBA-4B42-9D9D-76D128297A76}" type="slidenum">
              <a:rPr lang="en-US" altLang="zh-CN">
                <a:solidFill>
                  <a:srgbClr val="000000"/>
                </a:solidFill>
                <a:latin typeface="Arial" panose="020B0604020202020204"/>
              </a:rPr>
              <a:pPr/>
              <a:t>‹#›</a:t>
            </a:fld>
            <a:endParaRPr lang="en-US" altLang="zh-CN">
              <a:solidFill>
                <a:srgbClr val="000000"/>
              </a:solid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fld id="{DCF93C99-C36F-0342-9404-8E851C37F1E8}"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lvl1pPr>
              <a:defRPr/>
            </a:lvl1pPr>
          </a:lstStyle>
          <a:p>
            <a:fld id="{9BFB463E-EE15-804B-9353-7B274CD865CE}" type="slidenum">
              <a:rPr lang="en-US" altLang="zh-CN">
                <a:solidFill>
                  <a:srgbClr val="000000"/>
                </a:solidFill>
                <a:latin typeface="Arial" panose="020B0604020202020204"/>
              </a:rPr>
              <a:pPr/>
              <a:t>‹#›</a:t>
            </a:fld>
            <a:endParaRPr lang="en-US" altLang="zh-CN">
              <a:solidFill>
                <a:srgbClr val="000000"/>
              </a:solid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fld id="{5A67F291-051C-584F-A0EC-CFCF32E25006}"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lvl1pPr>
              <a:defRPr/>
            </a:lvl1pPr>
          </a:lstStyle>
          <a:p>
            <a:fld id="{1DF24D85-657F-994F-B8C9-6F1AA34A471C}" type="slidenum">
              <a:rPr lang="en-US" altLang="zh-CN">
                <a:solidFill>
                  <a:srgbClr val="000000"/>
                </a:solidFill>
                <a:latin typeface="Arial" panose="020B0604020202020204"/>
              </a:rPr>
              <a:pPr/>
              <a:t>‹#›</a:t>
            </a:fld>
            <a:endParaRPr lang="en-US" altLang="zh-CN">
              <a:solidFill>
                <a:srgbClr val="000000"/>
              </a:solid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CC4D6A7C-2190-A44A-8566-EC8741CBE8C7}"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lvl1pPr>
              <a:defRPr/>
            </a:lvl1pPr>
          </a:lstStyle>
          <a:p>
            <a:fld id="{30F38A2B-0E5B-0041-8CA6-29447153B3A9}" type="slidenum">
              <a:rPr lang="en-US" altLang="zh-CN">
                <a:solidFill>
                  <a:srgbClr val="000000"/>
                </a:solidFill>
                <a:latin typeface="Arial" panose="020B0604020202020204"/>
              </a:rPr>
              <a:pPr/>
              <a:t>‹#›</a:t>
            </a:fld>
            <a:endParaRPr lang="en-US" altLang="zh-CN">
              <a:solidFill>
                <a:srgbClr val="000000"/>
              </a:solid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4"/>
          <p:cNvSpPr>
            <a:spLocks noGrp="1"/>
          </p:cNvSpPr>
          <p:nvPr>
            <p:ph type="dt" sz="half" idx="10"/>
          </p:nvPr>
        </p:nvSpPr>
        <p:spPr/>
        <p:txBody>
          <a:bodyPr/>
          <a:lstStyle>
            <a:lvl1pPr>
              <a:defRPr/>
            </a:lvl1pPr>
          </a:lstStyle>
          <a:p>
            <a:fld id="{160185CA-4C0C-4C4D-9791-3EB1A3E63F4F}"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latin typeface="Arial" panose="020B0604020202020204"/>
            </a:endParaRPr>
          </a:p>
        </p:txBody>
      </p:sp>
      <p:sp>
        <p:nvSpPr>
          <p:cNvPr id="7" name="幻灯片编号占位符 6"/>
          <p:cNvSpPr>
            <a:spLocks noGrp="1"/>
          </p:cNvSpPr>
          <p:nvPr>
            <p:ph type="sldNum" sz="quarter" idx="12"/>
          </p:nvPr>
        </p:nvSpPr>
        <p:spPr/>
        <p:txBody>
          <a:bodyPr/>
          <a:lstStyle>
            <a:lvl1pPr>
              <a:defRPr/>
            </a:lvl1pPr>
          </a:lstStyle>
          <a:p>
            <a:fld id="{F35D844B-B02F-304A-B708-6042D7179D7B}" type="slidenum">
              <a:rPr lang="en-US" altLang="zh-CN">
                <a:solidFill>
                  <a:srgbClr val="000000"/>
                </a:solidFill>
                <a:latin typeface="Arial" panose="020B0604020202020204"/>
              </a:rPr>
              <a:pPr/>
              <a:t>‹#›</a:t>
            </a:fld>
            <a:endParaRPr lang="en-US" altLang="zh-CN">
              <a:solidFill>
                <a:srgbClr val="000000"/>
              </a:solid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6"/>
          <p:cNvSpPr>
            <a:spLocks noGrp="1"/>
          </p:cNvSpPr>
          <p:nvPr>
            <p:ph type="dt" sz="half" idx="10"/>
          </p:nvPr>
        </p:nvSpPr>
        <p:spPr/>
        <p:txBody>
          <a:bodyPr/>
          <a:lstStyle>
            <a:lvl1pPr>
              <a:defRPr/>
            </a:lvl1pPr>
          </a:lstStyle>
          <a:p>
            <a:fld id="{E9A5A83B-98B6-A743-AAD4-72DBA6A184DA}"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latin typeface="Arial" panose="020B0604020202020204"/>
            </a:endParaRPr>
          </a:p>
        </p:txBody>
      </p:sp>
      <p:sp>
        <p:nvSpPr>
          <p:cNvPr id="9" name="幻灯片编号占位符 8"/>
          <p:cNvSpPr>
            <a:spLocks noGrp="1"/>
          </p:cNvSpPr>
          <p:nvPr>
            <p:ph type="sldNum" sz="quarter" idx="12"/>
          </p:nvPr>
        </p:nvSpPr>
        <p:spPr/>
        <p:txBody>
          <a:bodyPr/>
          <a:lstStyle>
            <a:lvl1pPr>
              <a:defRPr/>
            </a:lvl1pPr>
          </a:lstStyle>
          <a:p>
            <a:fld id="{36F5928B-0666-9640-A80A-BEF4548F9DFB}" type="slidenum">
              <a:rPr lang="en-US" altLang="zh-CN">
                <a:solidFill>
                  <a:srgbClr val="000000"/>
                </a:solidFill>
                <a:latin typeface="Arial" panose="020B0604020202020204"/>
              </a:rPr>
              <a:pPr/>
              <a:t>‹#›</a:t>
            </a:fld>
            <a:endParaRPr lang="en-US" altLang="zh-CN">
              <a:solidFill>
                <a:srgbClr val="000000"/>
              </a:solid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BC920B89-71A1-EF48-AB81-2460DAFA7084}"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latin typeface="Arial" panose="020B0604020202020204"/>
            </a:endParaRPr>
          </a:p>
        </p:txBody>
      </p:sp>
      <p:sp>
        <p:nvSpPr>
          <p:cNvPr id="5" name="幻灯片编号占位符 4"/>
          <p:cNvSpPr>
            <a:spLocks noGrp="1"/>
          </p:cNvSpPr>
          <p:nvPr>
            <p:ph type="sldNum" sz="quarter" idx="12"/>
          </p:nvPr>
        </p:nvSpPr>
        <p:spPr/>
        <p:txBody>
          <a:bodyPr/>
          <a:lstStyle>
            <a:lvl1pPr>
              <a:defRPr/>
            </a:lvl1pPr>
          </a:lstStyle>
          <a:p>
            <a:fld id="{7307130A-EFB0-0445-ACBA-A653A648381A}" type="slidenum">
              <a:rPr lang="en-US" altLang="zh-CN">
                <a:solidFill>
                  <a:srgbClr val="000000"/>
                </a:solidFill>
                <a:latin typeface="Arial" panose="020B0604020202020204"/>
              </a:rPr>
              <a:pPr/>
              <a:t>‹#›</a:t>
            </a:fld>
            <a:endParaRPr lang="en-US" altLang="zh-CN">
              <a:solidFill>
                <a:srgbClr val="000000"/>
              </a:solid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BF2473A9-AF01-4E4D-9FCE-97605C3BD2D5}"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latin typeface="Arial" panose="020B0604020202020204"/>
            </a:endParaRPr>
          </a:p>
        </p:txBody>
      </p:sp>
      <p:sp>
        <p:nvSpPr>
          <p:cNvPr id="4" name="幻灯片编号占位符 3"/>
          <p:cNvSpPr>
            <a:spLocks noGrp="1"/>
          </p:cNvSpPr>
          <p:nvPr>
            <p:ph type="sldNum" sz="quarter" idx="12"/>
          </p:nvPr>
        </p:nvSpPr>
        <p:spPr/>
        <p:txBody>
          <a:bodyPr/>
          <a:lstStyle>
            <a:lvl1pPr>
              <a:defRPr/>
            </a:lvl1pPr>
          </a:lstStyle>
          <a:p>
            <a:fld id="{B03C1DDA-7AB9-934E-982A-E055E8D67A8E}" type="slidenum">
              <a:rPr lang="en-US" altLang="zh-CN">
                <a:solidFill>
                  <a:srgbClr val="000000"/>
                </a:solidFill>
                <a:latin typeface="Arial" panose="020B0604020202020204"/>
              </a:rPr>
              <a:pPr/>
              <a:t>‹#›</a:t>
            </a:fld>
            <a:endParaRPr lang="en-US" altLang="zh-CN">
              <a:solidFill>
                <a:srgbClr val="000000"/>
              </a:solid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CD5DB477-196C-8146-A678-1873749E5433}"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latin typeface="Arial" panose="020B0604020202020204"/>
            </a:endParaRPr>
          </a:p>
        </p:txBody>
      </p:sp>
      <p:sp>
        <p:nvSpPr>
          <p:cNvPr id="7" name="幻灯片编号占位符 6"/>
          <p:cNvSpPr>
            <a:spLocks noGrp="1"/>
          </p:cNvSpPr>
          <p:nvPr>
            <p:ph type="sldNum" sz="quarter" idx="12"/>
          </p:nvPr>
        </p:nvSpPr>
        <p:spPr/>
        <p:txBody>
          <a:bodyPr/>
          <a:lstStyle>
            <a:lvl1pPr>
              <a:defRPr/>
            </a:lvl1pPr>
          </a:lstStyle>
          <a:p>
            <a:fld id="{B77FF3E6-1922-4248-97AE-A2BD823606A1}" type="slidenum">
              <a:rPr lang="en-US" altLang="zh-CN">
                <a:solidFill>
                  <a:srgbClr val="000000"/>
                </a:solidFill>
                <a:latin typeface="Arial" panose="020B0604020202020204"/>
              </a:rPr>
              <a:pPr/>
              <a:t>‹#›</a:t>
            </a:fld>
            <a:endParaRPr lang="en-US" altLang="zh-CN">
              <a:solidFill>
                <a:srgbClr val="000000"/>
              </a:solid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7D775BC-9631-9D46-98F6-E5C61D5904B6}"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latin typeface="Arial" panose="020B0604020202020204"/>
            </a:endParaRPr>
          </a:p>
        </p:txBody>
      </p:sp>
      <p:sp>
        <p:nvSpPr>
          <p:cNvPr id="7" name="幻灯片编号占位符 6"/>
          <p:cNvSpPr>
            <a:spLocks noGrp="1"/>
          </p:cNvSpPr>
          <p:nvPr>
            <p:ph type="sldNum" sz="quarter" idx="12"/>
          </p:nvPr>
        </p:nvSpPr>
        <p:spPr/>
        <p:txBody>
          <a:bodyPr/>
          <a:lstStyle>
            <a:lvl1pPr>
              <a:defRPr/>
            </a:lvl1pPr>
          </a:lstStyle>
          <a:p>
            <a:fld id="{ABFDA592-1762-E348-8AF9-595E36387353}" type="slidenum">
              <a:rPr lang="en-US" altLang="zh-CN">
                <a:solidFill>
                  <a:srgbClr val="000000"/>
                </a:solidFill>
                <a:latin typeface="Arial" panose="020B0604020202020204"/>
              </a:rPr>
              <a:pPr/>
              <a:t>‹#›</a:t>
            </a:fld>
            <a:endParaRPr lang="en-US" altLang="zh-CN">
              <a:solidFill>
                <a:srgbClr val="000000"/>
              </a:solid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4638"/>
            <a:ext cx="8229600" cy="1143000"/>
          </a:xfrm>
          <a:prstGeom prst="rect">
            <a:avLst/>
          </a:prstGeom>
          <a:noFill/>
          <a:ln>
            <a:noFill/>
          </a:ln>
          <a:effectLst/>
        </p:spPr>
        <p:txBody>
          <a:bodyPr vert="horz" wrap="square" lIns="91440" tIns="45720" rIns="91440" bIns="45720" numCol="1" anchor="ctr" anchorCtr="0" compatLnSpc="1"/>
          <a:lstStyle/>
          <a:p>
            <a:pPr lvl="0"/>
            <a:r>
              <a:rPr lang="zh-CN" altLang="en-US"/>
              <a:t>单击此处编辑母版标题样式</a:t>
            </a:r>
          </a:p>
        </p:txBody>
      </p:sp>
      <p:sp>
        <p:nvSpPr>
          <p:cNvPr id="15363" name="Rectangle 3"/>
          <p:cNvSpPr>
            <a:spLocks noGrp="1" noChangeArrowheads="1"/>
          </p:cNvSpPr>
          <p:nvPr>
            <p:ph type="body" idx="1"/>
          </p:nvPr>
        </p:nvSpPr>
        <p:spPr bwMode="auto">
          <a:xfrm>
            <a:off x="457200" y="1600200"/>
            <a:ext cx="8229600" cy="4525963"/>
          </a:xfrm>
          <a:prstGeom prst="rect">
            <a:avLst/>
          </a:prstGeom>
          <a:noFill/>
          <a:ln>
            <a:noFill/>
          </a:ln>
          <a:effectLst/>
        </p:spPr>
        <p:txBody>
          <a:bodyPr vert="horz" wrap="square" lIns="91440" tIns="45720" rIns="91440" bIns="45720" numCol="1" anchor="t" anchorCtr="0" compatLnSpc="1"/>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p>
        </p:txBody>
      </p:sp>
      <p:sp>
        <p:nvSpPr>
          <p:cNvPr id="15364"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a:defRPr sz="1400">
                <a:latin typeface="+mn-lt"/>
              </a:defRPr>
            </a:lvl1pPr>
          </a:lstStyle>
          <a:p>
            <a:pPr defTabSz="914400" fontAlgn="base">
              <a:spcBef>
                <a:spcPct val="0"/>
              </a:spcBef>
              <a:spcAft>
                <a:spcPct val="0"/>
              </a:spcAft>
            </a:pPr>
            <a:fld id="{C38458FF-8388-4345-A42B-1F932D5C9027}" type="datetime1">
              <a:rPr lang="zh-CN" altLang="en-US">
                <a:solidFill>
                  <a:srgbClr val="000000"/>
                </a:solidFill>
                <a:latin typeface="Arial" panose="020B0604020202020204"/>
                <a:ea typeface="宋体" panose="02010600030101010101" pitchFamily="2" charset="-122"/>
                <a:cs typeface="宋体" panose="02010600030101010101" pitchFamily="2" charset="-122"/>
              </a:rPr>
              <a:pPr defTabSz="914400" fontAlgn="base">
                <a:spcBef>
                  <a:spcPct val="0"/>
                </a:spcBef>
                <a:spcAft>
                  <a:spcPct val="0"/>
                </a:spcAft>
              </a:pPr>
              <a:t>2019/6/17</a:t>
            </a:fld>
            <a:endParaRPr lang="en-US" altLang="zh-CN">
              <a:solidFill>
                <a:srgbClr val="000000"/>
              </a:solidFill>
              <a:latin typeface="Arial" panose="020B0604020202020204"/>
              <a:ea typeface="宋体" panose="02010600030101010101" pitchFamily="2" charset="-122"/>
              <a:cs typeface="宋体" panose="02010600030101010101" pitchFamily="2" charset="-122"/>
            </a:endParaRPr>
          </a:p>
        </p:txBody>
      </p:sp>
      <p:sp>
        <p:nvSpPr>
          <p:cNvPr id="15365"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defRPr sz="1400">
                <a:latin typeface="+mn-lt"/>
              </a:defRPr>
            </a:lvl1pPr>
          </a:lstStyle>
          <a:p>
            <a:pPr defTabSz="914400" fontAlgn="base">
              <a:spcBef>
                <a:spcPct val="0"/>
              </a:spcBef>
              <a:spcAft>
                <a:spcPct val="0"/>
              </a:spcAft>
            </a:pPr>
            <a:endParaRPr lang="en-US" altLang="zh-CN">
              <a:solidFill>
                <a:srgbClr val="000000"/>
              </a:solidFill>
              <a:latin typeface="Arial" panose="020B0604020202020204"/>
              <a:ea typeface="宋体" panose="02010600030101010101" pitchFamily="2" charset="-122"/>
              <a:cs typeface="宋体" panose="02010600030101010101" pitchFamily="2" charset="-122"/>
            </a:endParaRPr>
          </a:p>
        </p:txBody>
      </p:sp>
      <p:sp>
        <p:nvSpPr>
          <p:cNvPr id="15366"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a:defRPr sz="1400">
                <a:latin typeface="+mn-lt"/>
              </a:defRPr>
            </a:lvl1pPr>
          </a:lstStyle>
          <a:p>
            <a:pPr defTabSz="914400" fontAlgn="base">
              <a:spcBef>
                <a:spcPct val="0"/>
              </a:spcBef>
              <a:spcAft>
                <a:spcPct val="0"/>
              </a:spcAft>
            </a:pPr>
            <a:fld id="{C34ECEF0-49C9-F941-8963-ADF2369808E9}" type="slidenum">
              <a:rPr lang="en-US" altLang="zh-CN">
                <a:solidFill>
                  <a:srgbClr val="000000"/>
                </a:solidFill>
                <a:latin typeface="Arial" panose="020B0604020202020204"/>
                <a:ea typeface="宋体" panose="02010600030101010101" pitchFamily="2" charset="-122"/>
                <a:cs typeface="宋体" panose="02010600030101010101" pitchFamily="2" charset="-122"/>
              </a:rPr>
              <a:pPr defTabSz="914400" fontAlgn="base">
                <a:spcBef>
                  <a:spcPct val="0"/>
                </a:spcBef>
                <a:spcAft>
                  <a:spcPct val="0"/>
                </a:spcAft>
              </a:pPr>
              <a:t>‹#›</a:t>
            </a:fld>
            <a:endParaRPr lang="en-US" altLang="zh-CN">
              <a:solidFill>
                <a:srgbClr val="000000"/>
              </a:solidFill>
              <a:latin typeface="Arial" panose="020B0604020202020204"/>
              <a:ea typeface="宋体" panose="02010600030101010101" pitchFamily="2" charset="-122"/>
              <a:cs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7B9B55F7-45E9-5D44-BA1B-BBA1850E0E14}"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8" name="幻灯片编号占位符 5"/>
          <p:cNvSpPr>
            <a:spLocks noGrp="1"/>
          </p:cNvSpPr>
          <p:nvPr>
            <p:ph type="sldNum" sz="quarter" idx="12"/>
          </p:nvPr>
        </p:nvSpPr>
        <p:spPr/>
        <p:txBody>
          <a:bodyPr/>
          <a:lstStyle/>
          <a:p>
            <a:fld id="{A90F6C40-0E49-A148-82B2-7BEEBFBB726E}" type="slidenum">
              <a:rPr lang="en-US" altLang="zh-CN">
                <a:solidFill>
                  <a:srgbClr val="000000"/>
                </a:solidFill>
                <a:latin typeface="Arial" panose="020B0604020202020204"/>
              </a:rPr>
              <a:pPr/>
              <a:t>1</a:t>
            </a:fld>
            <a:endParaRPr lang="en-US" altLang="zh-CN">
              <a:solidFill>
                <a:srgbClr val="000000"/>
              </a:solidFill>
              <a:latin typeface="Arial" panose="020B0604020202020204"/>
            </a:endParaRPr>
          </a:p>
        </p:txBody>
      </p:sp>
      <p:sp>
        <p:nvSpPr>
          <p:cNvPr id="540674" name="Rectangle 2"/>
          <p:cNvSpPr>
            <a:spLocks noGrp="1" noChangeArrowheads="1"/>
          </p:cNvSpPr>
          <p:nvPr>
            <p:ph type="title"/>
          </p:nvPr>
        </p:nvSpPr>
        <p:spPr/>
        <p:txBody>
          <a:bodyPr/>
          <a:lstStyle/>
          <a:p>
            <a:r>
              <a:rPr lang="zh-CN" altLang="en-US" b="1">
                <a:latin typeface="Times New Roman" panose="02020603050405020304" charset="0"/>
                <a:ea typeface="黑体" panose="02010609060101010101" charset="-122"/>
                <a:cs typeface="黑体" panose="02010609060101010101" charset="-122"/>
              </a:rPr>
              <a:t>第</a:t>
            </a:r>
            <a:r>
              <a:rPr lang="en-US" altLang="zh-CN" b="1">
                <a:latin typeface="Times New Roman" panose="02020603050405020304" charset="0"/>
                <a:ea typeface="黑体" panose="02010609060101010101" charset="-122"/>
                <a:cs typeface="黑体" panose="02010609060101010101" charset="-122"/>
              </a:rPr>
              <a:t>6</a:t>
            </a:r>
            <a:r>
              <a:rPr lang="zh-CN" altLang="en-US" b="1">
                <a:latin typeface="Times New Roman" panose="02020603050405020304" charset="0"/>
                <a:ea typeface="黑体" panose="02010609060101010101" charset="-122"/>
                <a:cs typeface="黑体" panose="02010609060101010101" charset="-122"/>
              </a:rPr>
              <a:t>章</a:t>
            </a:r>
            <a:r>
              <a:rPr lang="en-US" altLang="zh-CN" b="1">
                <a:latin typeface="Times New Roman" panose="02020603050405020304" charset="0"/>
                <a:ea typeface="黑体" panose="02010609060101010101" charset="-122"/>
                <a:cs typeface="黑体" panose="02010609060101010101" charset="-122"/>
              </a:rPr>
              <a:t> </a:t>
            </a:r>
            <a:r>
              <a:rPr lang="zh-CN" altLang="en-US" b="1">
                <a:latin typeface="Times New Roman" panose="02020603050405020304" charset="0"/>
                <a:ea typeface="黑体" panose="02010609060101010101" charset="-122"/>
                <a:cs typeface="黑体" panose="02010609060101010101" charset="-122"/>
              </a:rPr>
              <a:t>上下文无关语言</a:t>
            </a:r>
            <a:r>
              <a:rPr lang="en-US" altLang="zh-CN" b="1">
                <a:latin typeface="Times New Roman" panose="02020603050405020304" charset="0"/>
                <a:ea typeface="黑体" panose="02010609060101010101" charset="-122"/>
                <a:cs typeface="黑体" panose="02010609060101010101" charset="-122"/>
              </a:rPr>
              <a:t>  </a:t>
            </a:r>
          </a:p>
        </p:txBody>
      </p:sp>
      <p:sp>
        <p:nvSpPr>
          <p:cNvPr id="540675" name="Rectangle 3"/>
          <p:cNvSpPr>
            <a:spLocks noGrp="1" noChangeArrowheads="1"/>
          </p:cNvSpPr>
          <p:nvPr>
            <p:ph type="body" idx="1"/>
          </p:nvPr>
        </p:nvSpPr>
        <p:spPr>
          <a:xfrm>
            <a:off x="457200" y="1609090"/>
            <a:ext cx="8229600" cy="1143000"/>
          </a:xfrm>
        </p:spPr>
        <p:txBody>
          <a:bodyPr/>
          <a:lstStyle/>
          <a:p>
            <a:pPr>
              <a:lnSpc>
                <a:spcPct val="90000"/>
              </a:lnSpc>
            </a:pPr>
            <a:r>
              <a:rPr lang="en-US" altLang="zh-CN" b="1">
                <a:cs typeface="宋体" panose="02010600030101010101" pitchFamily="2" charset="-122"/>
              </a:rPr>
              <a:t>G</a:t>
            </a:r>
            <a:r>
              <a:rPr lang="en-US" altLang="zh-CN" b="1" baseline="-30000">
                <a:cs typeface="宋体" panose="02010600030101010101" pitchFamily="2" charset="-122"/>
              </a:rPr>
              <a:t>bra</a:t>
            </a:r>
            <a:r>
              <a:rPr lang="zh-CN" altLang="en-US" b="1">
                <a:latin typeface="Times New Roman" panose="02020603050405020304" charset="0"/>
                <a:cs typeface="宋体" panose="02010600030101010101" pitchFamily="2" charset="-122"/>
              </a:rPr>
              <a:t>：</a:t>
            </a:r>
            <a:r>
              <a:rPr lang="en-US" altLang="zh-CN" b="1">
                <a:cs typeface="宋体" panose="02010600030101010101" pitchFamily="2" charset="-122"/>
              </a:rPr>
              <a:t>S</a:t>
            </a:r>
            <a:r>
              <a:rPr lang="en-US" altLang="zh-CN" b="1">
                <a:latin typeface="Times New Roman" panose="02020603050405020304" charset="0"/>
                <a:cs typeface="宋体" panose="02010600030101010101" pitchFamily="2" charset="-122"/>
                <a:sym typeface="Symbol" panose="05050102010706020507" charset="0"/>
              </a:rPr>
              <a:t></a:t>
            </a:r>
            <a:r>
              <a:rPr lang="en-US" altLang="zh-CN" b="1">
                <a:cs typeface="宋体" panose="02010600030101010101" pitchFamily="2" charset="-122"/>
              </a:rPr>
              <a:t>S(S)|</a:t>
            </a:r>
            <a:r>
              <a:rPr lang="en-US" altLang="zh-CN" b="1">
                <a:latin typeface="Times New Roman" panose="02020603050405020304" charset="0"/>
                <a:cs typeface="宋体" panose="02010600030101010101" pitchFamily="2" charset="-122"/>
              </a:rPr>
              <a:t>ε</a:t>
            </a:r>
            <a:r>
              <a:rPr lang="en-US" altLang="zh-CN" b="1">
                <a:cs typeface="宋体" panose="02010600030101010101" pitchFamily="2" charset="-122"/>
              </a:rPr>
              <a:t> </a:t>
            </a:r>
          </a:p>
          <a:p>
            <a:pPr>
              <a:lnSpc>
                <a:spcPct val="90000"/>
              </a:lnSpc>
            </a:pPr>
            <a:r>
              <a:rPr lang="en-US" altLang="zh-CN" b="1">
                <a:latin typeface="Times New Roman" panose="02020603050405020304" charset="0"/>
                <a:cs typeface="宋体" panose="02010600030101010101" pitchFamily="2" charset="-122"/>
              </a:rPr>
              <a:t>L(G</a:t>
            </a:r>
            <a:r>
              <a:rPr lang="en-US" altLang="zh-CN" b="1" baseline="-30000">
                <a:latin typeface="Times New Roman" panose="02020603050405020304" charset="0"/>
                <a:cs typeface="宋体" panose="02010600030101010101" pitchFamily="2" charset="-122"/>
              </a:rPr>
              <a:t>bra</a:t>
            </a:r>
            <a:r>
              <a:rPr lang="en-US" altLang="zh-CN" b="1">
                <a:latin typeface="Times New Roman" panose="02020603050405020304" charset="0"/>
                <a:cs typeface="宋体" panose="02010600030101010101" pitchFamily="2" charset="-122"/>
              </a:rPr>
              <a:t>)</a:t>
            </a:r>
            <a:r>
              <a:rPr lang="zh-CN" altLang="en-US" b="1">
                <a:latin typeface="宋体" panose="02010600030101010101" pitchFamily="2" charset="-122"/>
                <a:cs typeface="宋体" panose="02010600030101010101" pitchFamily="2" charset="-122"/>
              </a:rPr>
              <a:t>不是</a:t>
            </a:r>
            <a:r>
              <a:rPr lang="en-US" altLang="zh-CN" b="1">
                <a:latin typeface="Times New Roman" panose="02020603050405020304" charset="0"/>
                <a:cs typeface="宋体" panose="02010600030101010101" pitchFamily="2" charset="-122"/>
              </a:rPr>
              <a:t>RL,</a:t>
            </a:r>
            <a:r>
              <a:rPr lang="zh-CN" altLang="en-US" b="1">
                <a:latin typeface="Times New Roman" panose="02020603050405020304" charset="0"/>
                <a:cs typeface="宋体" panose="02010600030101010101" pitchFamily="2" charset="-122"/>
              </a:rPr>
              <a:t>是</a:t>
            </a:r>
            <a:r>
              <a:rPr lang="en-US" altLang="zh-CN" b="1">
                <a:latin typeface="Times New Roman" panose="02020603050405020304" charset="0"/>
                <a:cs typeface="宋体" panose="02010600030101010101" pitchFamily="2" charset="-122"/>
              </a:rPr>
              <a:t>CFL</a:t>
            </a:r>
          </a:p>
        </p:txBody>
      </p:sp>
      <p:graphicFrame>
        <p:nvGraphicFramePr>
          <p:cNvPr id="540676" name="Object 4"/>
          <p:cNvGraphicFramePr>
            <a:graphicFrameLocks noChangeAspect="1"/>
          </p:cNvGraphicFramePr>
          <p:nvPr/>
        </p:nvGraphicFramePr>
        <p:xfrm>
          <a:off x="609600" y="2841625"/>
          <a:ext cx="4267200" cy="663575"/>
        </p:xfrm>
        <a:graphic>
          <a:graphicData uri="http://schemas.openxmlformats.org/presentationml/2006/ole">
            <p:oleObj spid="_x0000_s209979" name="公式" r:id="rId3" imgW="1282700" imgH="203200" progId="">
              <p:embed/>
            </p:oleObj>
          </a:graphicData>
        </a:graphic>
      </p:graphicFrame>
      <p:sp>
        <p:nvSpPr>
          <p:cNvPr id="540677" name="Rectangle 5"/>
          <p:cNvSpPr>
            <a:spLocks noChangeArrowheads="1"/>
          </p:cNvSpPr>
          <p:nvPr/>
        </p:nvSpPr>
        <p:spPr bwMode="auto">
          <a:xfrm>
            <a:off x="381000" y="3657600"/>
            <a:ext cx="7772400" cy="2286000"/>
          </a:xfrm>
          <a:prstGeom prst="rect">
            <a:avLst/>
          </a:prstGeom>
          <a:noFill/>
          <a:ln>
            <a:noFill/>
          </a:ln>
          <a:effectLst/>
        </p:spPr>
        <p:txBody>
          <a:bodyPr>
            <a:spAutoFit/>
          </a:bodyPr>
          <a:lstStyle/>
          <a:p>
            <a:pPr defTabSz="914400" fontAlgn="base">
              <a:spcBef>
                <a:spcPct val="50000"/>
              </a:spcBef>
              <a:spcAft>
                <a:spcPct val="0"/>
              </a:spcAft>
              <a:buFontTx/>
              <a:buChar char="•"/>
            </a:pPr>
            <a:r>
              <a:rPr lang="zh-CN" altLang="en-US" sz="3200" b="1">
                <a:solidFill>
                  <a:srgbClr val="000000"/>
                </a:solidFill>
                <a:latin typeface="宋体" panose="02010600030101010101" pitchFamily="2" charset="-122"/>
                <a:ea typeface="宋体" panose="02010600030101010101" pitchFamily="2" charset="-122"/>
                <a:cs typeface="宋体" panose="02010600030101010101" pitchFamily="2" charset="-122"/>
              </a:rPr>
              <a:t>高级程序设计语言的绝大多数语法结构都可以用上下文无关文法</a:t>
            </a:r>
            <a:r>
              <a:rPr lang="en-US" altLang="zh-CN" sz="3200" b="1">
                <a:solidFill>
                  <a:srgbClr val="000000"/>
                </a:solidFill>
                <a:latin typeface="宋体" panose="02010600030101010101" pitchFamily="2" charset="-122"/>
                <a:ea typeface="宋体" panose="02010600030101010101" pitchFamily="2" charset="-122"/>
                <a:cs typeface="宋体" panose="02010600030101010101" pitchFamily="2" charset="-122"/>
              </a:rPr>
              <a:t>(CFG)</a:t>
            </a:r>
            <a:r>
              <a:rPr lang="zh-CN" altLang="en-US" sz="3200" b="1">
                <a:solidFill>
                  <a:srgbClr val="000000"/>
                </a:solidFill>
                <a:latin typeface="宋体" panose="02010600030101010101" pitchFamily="2" charset="-122"/>
                <a:ea typeface="宋体" panose="02010600030101010101" pitchFamily="2" charset="-122"/>
                <a:cs typeface="宋体" panose="02010600030101010101" pitchFamily="2" charset="-122"/>
              </a:rPr>
              <a:t>描述。。</a:t>
            </a:r>
            <a:endParaRPr lang="en-US" altLang="zh-CN" sz="3200" b="1">
              <a:solidFill>
                <a:srgbClr val="000000"/>
              </a:solidFill>
              <a:latin typeface="宋体" panose="02010600030101010101" pitchFamily="2" charset="-122"/>
              <a:ea typeface="宋体" panose="02010600030101010101" pitchFamily="2" charset="-122"/>
              <a:cs typeface="宋体" panose="02010600030101010101" pitchFamily="2" charset="-122"/>
            </a:endParaRPr>
          </a:p>
          <a:p>
            <a:pPr defTabSz="914400" fontAlgn="base">
              <a:spcBef>
                <a:spcPct val="50000"/>
              </a:spcBef>
              <a:spcAft>
                <a:spcPct val="0"/>
              </a:spcAft>
              <a:buFontTx/>
              <a:buChar char="•"/>
            </a:pPr>
            <a:r>
              <a:rPr lang="en-US" altLang="zh-CN" sz="3200" b="1">
                <a:solidFill>
                  <a:srgbClr val="000000"/>
                </a:solidFill>
                <a:latin typeface="宋体" panose="02010600030101010101" pitchFamily="2" charset="-122"/>
                <a:ea typeface="宋体" panose="02010600030101010101" pitchFamily="2" charset="-122"/>
                <a:cs typeface="宋体" panose="02010600030101010101" pitchFamily="2" charset="-122"/>
              </a:rPr>
              <a:t>BNF(</a:t>
            </a:r>
            <a:r>
              <a:rPr lang="zh-CN" altLang="en-US" sz="3200" b="1">
                <a:solidFill>
                  <a:srgbClr val="000000"/>
                </a:solidFill>
                <a:latin typeface="宋体" panose="02010600030101010101" pitchFamily="2" charset="-122"/>
                <a:ea typeface="宋体" panose="02010600030101010101" pitchFamily="2" charset="-122"/>
                <a:cs typeface="宋体" panose="02010600030101010101" pitchFamily="2" charset="-122"/>
              </a:rPr>
              <a:t>巴科斯范式：</a:t>
            </a:r>
            <a:r>
              <a:rPr lang="en-US" altLang="zh-CN" sz="3200" b="1">
                <a:solidFill>
                  <a:srgbClr val="000000"/>
                </a:solidFill>
                <a:latin typeface="宋体" panose="02010600030101010101" pitchFamily="2" charset="-122"/>
                <a:ea typeface="宋体" panose="02010600030101010101" pitchFamily="2" charset="-122"/>
                <a:cs typeface="宋体" panose="02010600030101010101" pitchFamily="2" charset="-122"/>
              </a:rPr>
              <a:t>Backus normal form</a:t>
            </a:r>
            <a:r>
              <a:rPr lang="zh-CN" altLang="en-US" sz="3200" b="1">
                <a:solidFill>
                  <a:srgbClr val="000000"/>
                </a:solidFill>
                <a:latin typeface="宋体" panose="02010600030101010101" pitchFamily="2" charset="-122"/>
                <a:ea typeface="宋体" panose="02010600030101010101" pitchFamily="2" charset="-122"/>
                <a:cs typeface="宋体" panose="02010600030101010101" pitchFamily="2" charset="-122"/>
              </a:rPr>
              <a:t>，又叫</a:t>
            </a:r>
            <a:r>
              <a:rPr lang="en-US" altLang="zh-CN" sz="3200" b="1">
                <a:solidFill>
                  <a:srgbClr val="000000"/>
                </a:solidFill>
                <a:latin typeface="宋体" panose="02010600030101010101" pitchFamily="2" charset="-122"/>
                <a:ea typeface="宋体" panose="02010600030101010101" pitchFamily="2" charset="-122"/>
                <a:cs typeface="宋体" panose="02010600030101010101" pitchFamily="2" charset="-122"/>
              </a:rPr>
              <a:t>Backus-naur form)</a:t>
            </a:r>
            <a:r>
              <a:rPr lang="zh-CN" altLang="en-US" sz="3200" b="1">
                <a:solidFill>
                  <a:srgbClr val="000000"/>
                </a:solidFill>
                <a:latin typeface="宋体" panose="02010600030101010101" pitchFamily="2" charset="-122"/>
                <a:ea typeface="宋体" panose="02010600030101010101" pitchFamily="2" charset="-122"/>
                <a:cs typeface="宋体" panose="02010600030101010101" pitchFamily="2" charset="-122"/>
              </a:rPr>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DB52A12-245B-4F47-8E35-3DE8AE906756}"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3CE7445A-0B8E-F849-AE33-D6505AB47B4A}" type="slidenum">
              <a:rPr lang="en-US" altLang="zh-CN">
                <a:solidFill>
                  <a:srgbClr val="000000"/>
                </a:solidFill>
                <a:latin typeface="Arial" panose="020B0604020202020204"/>
              </a:rPr>
              <a:pPr/>
              <a:t>10</a:t>
            </a:fld>
            <a:endParaRPr lang="en-US" altLang="zh-CN">
              <a:solidFill>
                <a:srgbClr val="000000"/>
              </a:solidFill>
              <a:latin typeface="Arial" panose="020B0604020202020204"/>
            </a:endParaRPr>
          </a:p>
        </p:txBody>
      </p:sp>
      <p:sp>
        <p:nvSpPr>
          <p:cNvPr id="548866"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6.1.1 </a:t>
            </a:r>
            <a:r>
              <a:rPr lang="zh-CN" altLang="en-US" b="1">
                <a:ea typeface="黑体" panose="02010609060101010101" charset="-122"/>
                <a:cs typeface="黑体" panose="02010609060101010101" charset="-122"/>
              </a:rPr>
              <a:t>上下文无关文法的派生树</a:t>
            </a:r>
          </a:p>
        </p:txBody>
      </p:sp>
      <p:sp>
        <p:nvSpPr>
          <p:cNvPr id="548867" name="Rectangle 3"/>
          <p:cNvSpPr>
            <a:spLocks noGrp="1" noChangeArrowheads="1"/>
          </p:cNvSpPr>
          <p:nvPr>
            <p:ph type="body" idx="1"/>
          </p:nvPr>
        </p:nvSpPr>
        <p:spPr/>
        <p:txBody>
          <a:bodyPr/>
          <a:lstStyle/>
          <a:p>
            <a:r>
              <a:rPr lang="zh-CN" altLang="en-US" b="1">
                <a:latin typeface="宋体" panose="02010600030101010101" pitchFamily="2" charset="-122"/>
                <a:cs typeface="宋体" panose="02010600030101010101" pitchFamily="2" charset="-122"/>
              </a:rPr>
              <a:t>别称</a:t>
            </a:r>
            <a:endParaRPr lang="en-US" altLang="zh-CN" b="1">
              <a:latin typeface="宋体" panose="02010600030101010101" pitchFamily="2" charset="-122"/>
              <a:cs typeface="宋体" panose="02010600030101010101" pitchFamily="2" charset="-122"/>
            </a:endParaRPr>
          </a:p>
          <a:p>
            <a:pPr lvl="1"/>
            <a:r>
              <a:rPr lang="zh-CN" altLang="en-US" b="1">
                <a:ea typeface="黑体" panose="02010609060101010101" charset="-122"/>
                <a:cs typeface="黑体" panose="02010609060101010101" charset="-122"/>
              </a:rPr>
              <a:t>生成树</a:t>
            </a:r>
            <a:endParaRPr lang="en-US" altLang="zh-CN" b="1">
              <a:ea typeface="黑体" panose="02010609060101010101" charset="-122"/>
              <a:cs typeface="黑体" panose="02010609060101010101" charset="-122"/>
            </a:endParaRPr>
          </a:p>
          <a:p>
            <a:pPr lvl="1"/>
            <a:r>
              <a:rPr lang="zh-CN" altLang="en-US" b="1">
                <a:ea typeface="黑体" panose="02010609060101010101" charset="-122"/>
                <a:cs typeface="黑体" panose="02010609060101010101" charset="-122"/>
              </a:rPr>
              <a:t>分析树</a:t>
            </a:r>
            <a:r>
              <a:rPr lang="en-US" altLang="zh-CN" b="1">
                <a:ea typeface="黑体" panose="02010609060101010101" charset="-122"/>
                <a:cs typeface="黑体" panose="02010609060101010101" charset="-122"/>
              </a:rPr>
              <a:t>(parse tree)</a:t>
            </a:r>
          </a:p>
          <a:p>
            <a:pPr lvl="1"/>
            <a:r>
              <a:rPr lang="zh-CN" altLang="en-US" b="1">
                <a:ea typeface="黑体" panose="02010609060101010101" charset="-122"/>
                <a:cs typeface="黑体" panose="02010609060101010101" charset="-122"/>
              </a:rPr>
              <a:t>语法树</a:t>
            </a:r>
            <a:r>
              <a:rPr lang="en-US" altLang="zh-CN" b="1">
                <a:ea typeface="黑体" panose="02010609060101010101" charset="-122"/>
                <a:cs typeface="黑体" panose="02010609060101010101" charset="-122"/>
              </a:rPr>
              <a:t>(syntax tree)</a:t>
            </a:r>
            <a:r>
              <a:rPr lang="en-US" altLang="zh-CN" b="1">
                <a:cs typeface="宋体" panose="02010600030101010101" pitchFamily="2" charset="-122"/>
              </a:rPr>
              <a:t> </a:t>
            </a:r>
          </a:p>
          <a:p>
            <a:r>
              <a:rPr lang="zh-CN" altLang="en-US" b="1">
                <a:latin typeface="Times New Roman" panose="02020603050405020304" charset="0"/>
                <a:cs typeface="宋体" panose="02010600030101010101" pitchFamily="2" charset="-122"/>
              </a:rPr>
              <a:t>顺序</a:t>
            </a:r>
            <a:endParaRPr lang="en-US" altLang="zh-CN" b="1">
              <a:latin typeface="Times New Roman" panose="02020603050405020304" charset="0"/>
              <a:cs typeface="宋体" panose="02010600030101010101" pitchFamily="2" charset="-122"/>
            </a:endParaRPr>
          </a:p>
          <a:p>
            <a:pPr lvl="1"/>
            <a:r>
              <a:rPr lang="en-US" altLang="zh-CN" b="1">
                <a:latin typeface="Times New Roman" panose="02020603050405020304" charset="0"/>
                <a:cs typeface="宋体" panose="02010600030101010101" pitchFamily="2" charset="-122"/>
              </a:rPr>
              <a:t>v</a:t>
            </a:r>
            <a:r>
              <a:rPr lang="en-US" altLang="zh-CN" b="1" baseline="-30000">
                <a:latin typeface="Times New Roman" panose="02020603050405020304" charset="0"/>
                <a:cs typeface="宋体" panose="02010600030101010101" pitchFamily="2" charset="-122"/>
              </a:rPr>
              <a:t>1</a:t>
            </a:r>
            <a:r>
              <a:rPr lang="zh-CN" altLang="en-US" b="1">
                <a:latin typeface="宋体" panose="02010600030101010101" pitchFamily="2" charset="-122"/>
                <a:cs typeface="宋体" panose="02010600030101010101" pitchFamily="2" charset="-122"/>
              </a:rPr>
              <a:t>，</a:t>
            </a:r>
            <a:r>
              <a:rPr lang="en-US" altLang="zh-CN" b="1">
                <a:latin typeface="Times New Roman" panose="02020603050405020304" charset="0"/>
                <a:cs typeface="宋体" panose="02010600030101010101" pitchFamily="2" charset="-122"/>
              </a:rPr>
              <a:t>v</a:t>
            </a:r>
            <a:r>
              <a:rPr lang="en-US" altLang="zh-CN" b="1" baseline="-30000">
                <a:latin typeface="Times New Roman" panose="02020603050405020304" charset="0"/>
                <a:cs typeface="宋体" panose="02010600030101010101" pitchFamily="2" charset="-122"/>
              </a:rPr>
              <a:t>2</a:t>
            </a:r>
            <a:r>
              <a:rPr lang="zh-CN" altLang="en-US" b="1">
                <a:latin typeface="宋体" panose="02010600030101010101" pitchFamily="2" charset="-122"/>
                <a:cs typeface="宋体" panose="02010600030101010101" pitchFamily="2" charset="-122"/>
              </a:rPr>
              <a:t>是派生树</a:t>
            </a:r>
            <a:r>
              <a:rPr lang="en-US" altLang="zh-CN" b="1">
                <a:latin typeface="Times New Roman" panose="02020603050405020304" charset="0"/>
                <a:cs typeface="宋体" panose="02010600030101010101" pitchFamily="2" charset="-122"/>
              </a:rPr>
              <a:t>T</a:t>
            </a:r>
            <a:r>
              <a:rPr lang="zh-CN" altLang="en-US" b="1">
                <a:latin typeface="宋体" panose="02010600030101010101" pitchFamily="2" charset="-122"/>
                <a:cs typeface="宋体" panose="02010600030101010101" pitchFamily="2" charset="-122"/>
              </a:rPr>
              <a:t>的两个不同顶点，如果存在顶点</a:t>
            </a:r>
            <a:r>
              <a:rPr lang="en-US" altLang="zh-CN" b="1">
                <a:latin typeface="Times New Roman" panose="02020603050405020304" charset="0"/>
                <a:cs typeface="宋体" panose="02010600030101010101" pitchFamily="2" charset="-122"/>
              </a:rPr>
              <a:t>v</a:t>
            </a:r>
            <a:r>
              <a:rPr lang="zh-CN" altLang="en-US" b="1">
                <a:latin typeface="宋体" panose="02010600030101010101" pitchFamily="2" charset="-122"/>
                <a:cs typeface="宋体" panose="02010600030101010101" pitchFamily="2" charset="-122"/>
              </a:rPr>
              <a:t>，</a:t>
            </a:r>
            <a:r>
              <a:rPr lang="en-US" altLang="zh-CN" b="1">
                <a:latin typeface="Times New Roman" panose="02020603050405020304" charset="0"/>
                <a:cs typeface="宋体" panose="02010600030101010101" pitchFamily="2" charset="-122"/>
              </a:rPr>
              <a:t>v</a:t>
            </a:r>
            <a:r>
              <a:rPr lang="zh-CN" altLang="en-US" b="1">
                <a:latin typeface="宋体" panose="02010600030101010101" pitchFamily="2" charset="-122"/>
                <a:cs typeface="宋体" panose="02010600030101010101" pitchFamily="2" charset="-122"/>
              </a:rPr>
              <a:t>至少有两个儿子，使得</a:t>
            </a:r>
            <a:r>
              <a:rPr lang="en-US" altLang="zh-CN" b="1">
                <a:latin typeface="Times New Roman" panose="02020603050405020304" charset="0"/>
                <a:cs typeface="宋体" panose="02010600030101010101" pitchFamily="2" charset="-122"/>
              </a:rPr>
              <a:t>v</a:t>
            </a:r>
            <a:r>
              <a:rPr lang="en-US" altLang="zh-CN" b="1" baseline="-30000">
                <a:latin typeface="Times New Roman" panose="02020603050405020304" charset="0"/>
                <a:cs typeface="宋体" panose="02010600030101010101" pitchFamily="2" charset="-122"/>
              </a:rPr>
              <a:t>1</a:t>
            </a:r>
            <a:r>
              <a:rPr lang="zh-CN" altLang="en-US" b="1">
                <a:latin typeface="宋体" panose="02010600030101010101" pitchFamily="2" charset="-122"/>
                <a:cs typeface="宋体" panose="02010600030101010101" pitchFamily="2" charset="-122"/>
              </a:rPr>
              <a:t>是</a:t>
            </a:r>
            <a:r>
              <a:rPr lang="en-US" altLang="zh-CN" b="1">
                <a:latin typeface="Times New Roman" panose="02020603050405020304" charset="0"/>
                <a:cs typeface="宋体" panose="02010600030101010101" pitchFamily="2" charset="-122"/>
              </a:rPr>
              <a:t>v</a:t>
            </a:r>
            <a:r>
              <a:rPr lang="zh-CN" altLang="en-US" b="1">
                <a:latin typeface="宋体" panose="02010600030101010101" pitchFamily="2" charset="-122"/>
                <a:cs typeface="宋体" panose="02010600030101010101" pitchFamily="2" charset="-122"/>
              </a:rPr>
              <a:t>的较左儿子的后代，</a:t>
            </a:r>
            <a:r>
              <a:rPr lang="en-US" altLang="zh-CN" b="1">
                <a:latin typeface="Times New Roman" panose="02020603050405020304" charset="0"/>
                <a:cs typeface="宋体" panose="02010600030101010101" pitchFamily="2" charset="-122"/>
              </a:rPr>
              <a:t>v</a:t>
            </a:r>
            <a:r>
              <a:rPr lang="en-US" altLang="zh-CN" b="1" baseline="-30000">
                <a:latin typeface="Times New Roman" panose="02020603050405020304" charset="0"/>
                <a:cs typeface="宋体" panose="02010600030101010101" pitchFamily="2" charset="-122"/>
              </a:rPr>
              <a:t>2</a:t>
            </a:r>
            <a:r>
              <a:rPr lang="zh-CN" altLang="en-US" b="1">
                <a:latin typeface="宋体" panose="02010600030101010101" pitchFamily="2" charset="-122"/>
                <a:cs typeface="宋体" panose="02010600030101010101" pitchFamily="2" charset="-122"/>
              </a:rPr>
              <a:t>是</a:t>
            </a:r>
            <a:r>
              <a:rPr lang="en-US" altLang="zh-CN" b="1">
                <a:latin typeface="Times New Roman" panose="02020603050405020304" charset="0"/>
                <a:cs typeface="宋体" panose="02010600030101010101" pitchFamily="2" charset="-122"/>
              </a:rPr>
              <a:t>v</a:t>
            </a:r>
            <a:r>
              <a:rPr lang="zh-CN" altLang="en-US" b="1">
                <a:latin typeface="宋体" panose="02010600030101010101" pitchFamily="2" charset="-122"/>
                <a:cs typeface="宋体" panose="02010600030101010101" pitchFamily="2" charset="-122"/>
              </a:rPr>
              <a:t>的较右儿子的后代，则称顶点</a:t>
            </a:r>
            <a:r>
              <a:rPr lang="en-US" altLang="zh-CN" b="1">
                <a:latin typeface="Times New Roman" panose="02020603050405020304" charset="0"/>
                <a:cs typeface="宋体" panose="02010600030101010101" pitchFamily="2" charset="-122"/>
              </a:rPr>
              <a:t>v</a:t>
            </a:r>
            <a:r>
              <a:rPr lang="en-US" altLang="zh-CN" b="1" baseline="-30000">
                <a:latin typeface="Times New Roman" panose="02020603050405020304" charset="0"/>
                <a:cs typeface="宋体" panose="02010600030101010101" pitchFamily="2" charset="-122"/>
              </a:rPr>
              <a:t>1</a:t>
            </a:r>
            <a:r>
              <a:rPr lang="zh-CN" altLang="en-US" b="1">
                <a:latin typeface="宋体" panose="02010600030101010101" pitchFamily="2" charset="-122"/>
                <a:cs typeface="宋体" panose="02010600030101010101" pitchFamily="2" charset="-122"/>
              </a:rPr>
              <a:t>在顶点</a:t>
            </a:r>
            <a:r>
              <a:rPr lang="en-US" altLang="zh-CN" b="1">
                <a:latin typeface="Times New Roman" panose="02020603050405020304" charset="0"/>
                <a:cs typeface="宋体" panose="02010600030101010101" pitchFamily="2" charset="-122"/>
              </a:rPr>
              <a:t>v</a:t>
            </a:r>
            <a:r>
              <a:rPr lang="en-US" altLang="zh-CN" b="1" baseline="-30000">
                <a:latin typeface="Times New Roman" panose="02020603050405020304" charset="0"/>
                <a:cs typeface="宋体" panose="02010600030101010101" pitchFamily="2" charset="-122"/>
              </a:rPr>
              <a:t>2</a:t>
            </a:r>
            <a:r>
              <a:rPr lang="zh-CN" altLang="en-US" b="1">
                <a:latin typeface="宋体" panose="02010600030101010101" pitchFamily="2" charset="-122"/>
                <a:cs typeface="宋体" panose="02010600030101010101" pitchFamily="2" charset="-122"/>
              </a:rPr>
              <a:t>的左边，顶点</a:t>
            </a:r>
            <a:r>
              <a:rPr lang="en-US" altLang="zh-CN" b="1">
                <a:latin typeface="Times New Roman" panose="02020603050405020304" charset="0"/>
                <a:cs typeface="宋体" panose="02010600030101010101" pitchFamily="2" charset="-122"/>
              </a:rPr>
              <a:t>v</a:t>
            </a:r>
            <a:r>
              <a:rPr lang="en-US" altLang="zh-CN" b="1" baseline="-30000">
                <a:latin typeface="Times New Roman" panose="02020603050405020304" charset="0"/>
                <a:cs typeface="宋体" panose="02010600030101010101" pitchFamily="2" charset="-122"/>
              </a:rPr>
              <a:t>2</a:t>
            </a:r>
            <a:r>
              <a:rPr lang="zh-CN" altLang="en-US" b="1">
                <a:latin typeface="宋体" panose="02010600030101010101" pitchFamily="2" charset="-122"/>
                <a:cs typeface="宋体" panose="02010600030101010101" pitchFamily="2" charset="-122"/>
              </a:rPr>
              <a:t>在顶点</a:t>
            </a:r>
            <a:r>
              <a:rPr lang="en-US" altLang="zh-CN" b="1">
                <a:latin typeface="Times New Roman" panose="02020603050405020304" charset="0"/>
                <a:cs typeface="宋体" panose="02010600030101010101" pitchFamily="2" charset="-122"/>
              </a:rPr>
              <a:t>v</a:t>
            </a:r>
            <a:r>
              <a:rPr lang="en-US" altLang="zh-CN" b="1" baseline="-30000">
                <a:latin typeface="Times New Roman" panose="02020603050405020304" charset="0"/>
                <a:cs typeface="宋体" panose="02010600030101010101" pitchFamily="2" charset="-122"/>
              </a:rPr>
              <a:t>1</a:t>
            </a:r>
            <a:r>
              <a:rPr lang="zh-CN" altLang="en-US" b="1">
                <a:latin typeface="宋体" panose="02010600030101010101" pitchFamily="2" charset="-122"/>
                <a:cs typeface="宋体" panose="02010600030101010101" pitchFamily="2" charset="-122"/>
              </a:rPr>
              <a:t>的右边。</a:t>
            </a:r>
            <a:r>
              <a:rPr lang="en-US" altLang="zh-CN" b="1">
                <a:cs typeface="宋体" panose="02010600030101010101" pitchFamily="2" charset="-122"/>
              </a:rPr>
              <a:t> </a:t>
            </a:r>
          </a:p>
        </p:txBody>
      </p:sp>
      <p:grpSp>
        <p:nvGrpSpPr>
          <p:cNvPr id="7" name="Group 28"/>
          <p:cNvGrpSpPr/>
          <p:nvPr/>
        </p:nvGrpSpPr>
        <p:grpSpPr bwMode="auto">
          <a:xfrm>
            <a:off x="6426883" y="1478995"/>
            <a:ext cx="2609801" cy="1955599"/>
            <a:chOff x="1536" y="1632"/>
            <a:chExt cx="2448" cy="1968"/>
          </a:xfrm>
        </p:grpSpPr>
        <p:sp>
          <p:nvSpPr>
            <p:cNvPr id="8" name="Oval 4"/>
            <p:cNvSpPr>
              <a:spLocks noChangeArrowheads="1"/>
            </p:cNvSpPr>
            <p:nvPr/>
          </p:nvSpPr>
          <p:spPr bwMode="auto">
            <a:xfrm>
              <a:off x="2688" y="1632"/>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dirty="0"/>
                <a:t>S</a:t>
              </a:r>
            </a:p>
          </p:txBody>
        </p:sp>
        <p:grpSp>
          <p:nvGrpSpPr>
            <p:cNvPr id="9" name="Group 27"/>
            <p:cNvGrpSpPr/>
            <p:nvPr/>
          </p:nvGrpSpPr>
          <p:grpSpPr bwMode="auto">
            <a:xfrm>
              <a:off x="2064" y="1872"/>
              <a:ext cx="1584" cy="576"/>
              <a:chOff x="2064" y="1872"/>
              <a:chExt cx="1584" cy="576"/>
            </a:xfrm>
          </p:grpSpPr>
          <p:sp>
            <p:nvSpPr>
              <p:cNvPr id="27" name="Oval 7"/>
              <p:cNvSpPr>
                <a:spLocks noChangeArrowheads="1"/>
              </p:cNvSpPr>
              <p:nvPr/>
            </p:nvSpPr>
            <p:spPr bwMode="auto">
              <a:xfrm>
                <a:off x="3360" y="2160"/>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S</a:t>
                </a:r>
              </a:p>
            </p:txBody>
          </p:sp>
          <p:sp>
            <p:nvSpPr>
              <p:cNvPr id="28" name="Oval 8"/>
              <p:cNvSpPr>
                <a:spLocks noChangeArrowheads="1"/>
              </p:cNvSpPr>
              <p:nvPr/>
            </p:nvSpPr>
            <p:spPr bwMode="auto">
              <a:xfrm>
                <a:off x="2064" y="2160"/>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S</a:t>
                </a:r>
              </a:p>
            </p:txBody>
          </p:sp>
          <p:sp>
            <p:nvSpPr>
              <p:cNvPr id="29" name="Line 14"/>
              <p:cNvSpPr>
                <a:spLocks noChangeShapeType="1"/>
              </p:cNvSpPr>
              <p:nvPr/>
            </p:nvSpPr>
            <p:spPr bwMode="auto">
              <a:xfrm flipH="1">
                <a:off x="2304" y="1872"/>
                <a:ext cx="384" cy="336"/>
              </a:xfrm>
              <a:prstGeom prst="line">
                <a:avLst/>
              </a:prstGeom>
              <a:noFill/>
              <a:ln w="9525">
                <a:solidFill>
                  <a:schemeClr val="tx1"/>
                </a:solidFill>
                <a:round/>
              </a:ln>
              <a:effectLst/>
            </p:spPr>
            <p:txBody>
              <a:bodyPr/>
              <a:lstStyle/>
              <a:p>
                <a:endParaRPr lang="zh-CN" altLang="en-US"/>
              </a:p>
            </p:txBody>
          </p:sp>
          <p:sp>
            <p:nvSpPr>
              <p:cNvPr id="30" name="Line 15"/>
              <p:cNvSpPr>
                <a:spLocks noChangeShapeType="1"/>
              </p:cNvSpPr>
              <p:nvPr/>
            </p:nvSpPr>
            <p:spPr bwMode="auto">
              <a:xfrm>
                <a:off x="2976" y="1872"/>
                <a:ext cx="432" cy="336"/>
              </a:xfrm>
              <a:prstGeom prst="line">
                <a:avLst/>
              </a:prstGeom>
              <a:noFill/>
              <a:ln w="9525">
                <a:solidFill>
                  <a:schemeClr val="tx1"/>
                </a:solidFill>
                <a:round/>
              </a:ln>
              <a:effectLst/>
            </p:spPr>
            <p:txBody>
              <a:bodyPr/>
              <a:lstStyle/>
              <a:p>
                <a:endParaRPr lang="zh-CN" altLang="en-US"/>
              </a:p>
            </p:txBody>
          </p:sp>
        </p:grpSp>
        <p:grpSp>
          <p:nvGrpSpPr>
            <p:cNvPr id="10" name="Group 24"/>
            <p:cNvGrpSpPr/>
            <p:nvPr/>
          </p:nvGrpSpPr>
          <p:grpSpPr bwMode="auto">
            <a:xfrm>
              <a:off x="1536" y="2400"/>
              <a:ext cx="1296" cy="624"/>
              <a:chOff x="1536" y="2400"/>
              <a:chExt cx="1296" cy="624"/>
            </a:xfrm>
          </p:grpSpPr>
          <p:sp>
            <p:nvSpPr>
              <p:cNvPr id="21" name="Oval 5"/>
              <p:cNvSpPr>
                <a:spLocks noChangeArrowheads="1"/>
              </p:cNvSpPr>
              <p:nvPr/>
            </p:nvSpPr>
            <p:spPr bwMode="auto">
              <a:xfrm>
                <a:off x="2064" y="2736"/>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S</a:t>
                </a:r>
              </a:p>
            </p:txBody>
          </p:sp>
          <p:sp>
            <p:nvSpPr>
              <p:cNvPr id="22" name="Oval 6"/>
              <p:cNvSpPr>
                <a:spLocks noChangeArrowheads="1"/>
              </p:cNvSpPr>
              <p:nvPr/>
            </p:nvSpPr>
            <p:spPr bwMode="auto">
              <a:xfrm>
                <a:off x="2544" y="2736"/>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a:t>
                </a:r>
              </a:p>
            </p:txBody>
          </p:sp>
          <p:sp>
            <p:nvSpPr>
              <p:cNvPr id="23" name="Oval 11"/>
              <p:cNvSpPr>
                <a:spLocks noChangeArrowheads="1"/>
              </p:cNvSpPr>
              <p:nvPr/>
            </p:nvSpPr>
            <p:spPr bwMode="auto">
              <a:xfrm>
                <a:off x="1536" y="2736"/>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a:t>
                </a:r>
              </a:p>
            </p:txBody>
          </p:sp>
          <p:sp>
            <p:nvSpPr>
              <p:cNvPr id="24" name="Line 16"/>
              <p:cNvSpPr>
                <a:spLocks noChangeShapeType="1"/>
              </p:cNvSpPr>
              <p:nvPr/>
            </p:nvSpPr>
            <p:spPr bwMode="auto">
              <a:xfrm>
                <a:off x="2208" y="2448"/>
                <a:ext cx="0" cy="288"/>
              </a:xfrm>
              <a:prstGeom prst="line">
                <a:avLst/>
              </a:prstGeom>
              <a:noFill/>
              <a:ln w="9525">
                <a:solidFill>
                  <a:schemeClr val="tx1"/>
                </a:solidFill>
                <a:round/>
              </a:ln>
              <a:effectLst/>
            </p:spPr>
            <p:txBody>
              <a:bodyPr/>
              <a:lstStyle/>
              <a:p>
                <a:endParaRPr lang="zh-CN" altLang="en-US"/>
              </a:p>
            </p:txBody>
          </p:sp>
          <p:sp>
            <p:nvSpPr>
              <p:cNvPr id="25" name="Line 17"/>
              <p:cNvSpPr>
                <a:spLocks noChangeShapeType="1"/>
              </p:cNvSpPr>
              <p:nvPr/>
            </p:nvSpPr>
            <p:spPr bwMode="auto">
              <a:xfrm flipH="1">
                <a:off x="1728" y="2400"/>
                <a:ext cx="336" cy="336"/>
              </a:xfrm>
              <a:prstGeom prst="line">
                <a:avLst/>
              </a:prstGeom>
              <a:noFill/>
              <a:ln w="9525">
                <a:solidFill>
                  <a:schemeClr val="tx1"/>
                </a:solidFill>
                <a:round/>
              </a:ln>
              <a:effectLst/>
            </p:spPr>
            <p:txBody>
              <a:bodyPr/>
              <a:lstStyle/>
              <a:p>
                <a:endParaRPr lang="zh-CN" altLang="en-US"/>
              </a:p>
            </p:txBody>
          </p:sp>
          <p:sp>
            <p:nvSpPr>
              <p:cNvPr id="26" name="Line 18"/>
              <p:cNvSpPr>
                <a:spLocks noChangeShapeType="1"/>
              </p:cNvSpPr>
              <p:nvPr/>
            </p:nvSpPr>
            <p:spPr bwMode="auto">
              <a:xfrm>
                <a:off x="2304" y="2400"/>
                <a:ext cx="336" cy="336"/>
              </a:xfrm>
              <a:prstGeom prst="line">
                <a:avLst/>
              </a:prstGeom>
              <a:noFill/>
              <a:ln w="9525">
                <a:solidFill>
                  <a:schemeClr val="tx1"/>
                </a:solidFill>
                <a:round/>
              </a:ln>
              <a:effectLst/>
            </p:spPr>
            <p:txBody>
              <a:bodyPr/>
              <a:lstStyle/>
              <a:p>
                <a:endParaRPr lang="zh-CN" altLang="en-US"/>
              </a:p>
            </p:txBody>
          </p:sp>
        </p:grpSp>
        <p:grpSp>
          <p:nvGrpSpPr>
            <p:cNvPr id="11" name="Group 25"/>
            <p:cNvGrpSpPr/>
            <p:nvPr/>
          </p:nvGrpSpPr>
          <p:grpSpPr bwMode="auto">
            <a:xfrm>
              <a:off x="1824" y="2976"/>
              <a:ext cx="768" cy="624"/>
              <a:chOff x="1824" y="2976"/>
              <a:chExt cx="768" cy="624"/>
            </a:xfrm>
          </p:grpSpPr>
          <p:sp>
            <p:nvSpPr>
              <p:cNvPr id="17" name="Oval 10"/>
              <p:cNvSpPr>
                <a:spLocks noChangeArrowheads="1"/>
              </p:cNvSpPr>
              <p:nvPr/>
            </p:nvSpPr>
            <p:spPr bwMode="auto">
              <a:xfrm>
                <a:off x="1824" y="3312"/>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a:t>
                </a:r>
              </a:p>
            </p:txBody>
          </p:sp>
          <p:sp>
            <p:nvSpPr>
              <p:cNvPr id="18" name="Oval 13"/>
              <p:cNvSpPr>
                <a:spLocks noChangeArrowheads="1"/>
              </p:cNvSpPr>
              <p:nvPr/>
            </p:nvSpPr>
            <p:spPr bwMode="auto">
              <a:xfrm>
                <a:off x="2304" y="3312"/>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a:t>
                </a:r>
              </a:p>
            </p:txBody>
          </p:sp>
          <p:sp>
            <p:nvSpPr>
              <p:cNvPr id="19" name="Line 19"/>
              <p:cNvSpPr>
                <a:spLocks noChangeShapeType="1"/>
              </p:cNvSpPr>
              <p:nvPr/>
            </p:nvSpPr>
            <p:spPr bwMode="auto">
              <a:xfrm flipH="1">
                <a:off x="1968" y="2976"/>
                <a:ext cx="144" cy="336"/>
              </a:xfrm>
              <a:prstGeom prst="line">
                <a:avLst/>
              </a:prstGeom>
              <a:noFill/>
              <a:ln w="9525">
                <a:solidFill>
                  <a:schemeClr val="tx1"/>
                </a:solidFill>
                <a:round/>
              </a:ln>
              <a:effectLst/>
            </p:spPr>
            <p:txBody>
              <a:bodyPr/>
              <a:lstStyle/>
              <a:p>
                <a:endParaRPr lang="zh-CN" altLang="en-US"/>
              </a:p>
            </p:txBody>
          </p:sp>
          <p:sp>
            <p:nvSpPr>
              <p:cNvPr id="20" name="Line 20"/>
              <p:cNvSpPr>
                <a:spLocks noChangeShapeType="1"/>
              </p:cNvSpPr>
              <p:nvPr/>
            </p:nvSpPr>
            <p:spPr bwMode="auto">
              <a:xfrm>
                <a:off x="2304" y="2976"/>
                <a:ext cx="144" cy="336"/>
              </a:xfrm>
              <a:prstGeom prst="line">
                <a:avLst/>
              </a:prstGeom>
              <a:noFill/>
              <a:ln w="9525">
                <a:solidFill>
                  <a:schemeClr val="tx1"/>
                </a:solidFill>
                <a:round/>
              </a:ln>
              <a:effectLst/>
            </p:spPr>
            <p:txBody>
              <a:bodyPr/>
              <a:lstStyle/>
              <a:p>
                <a:endParaRPr lang="zh-CN" altLang="en-US"/>
              </a:p>
            </p:txBody>
          </p:sp>
        </p:grpSp>
        <p:grpSp>
          <p:nvGrpSpPr>
            <p:cNvPr id="12" name="Group 26"/>
            <p:cNvGrpSpPr/>
            <p:nvPr/>
          </p:nvGrpSpPr>
          <p:grpSpPr bwMode="auto">
            <a:xfrm>
              <a:off x="3072" y="2448"/>
              <a:ext cx="912" cy="576"/>
              <a:chOff x="3072" y="2448"/>
              <a:chExt cx="912" cy="576"/>
            </a:xfrm>
          </p:grpSpPr>
          <p:sp>
            <p:nvSpPr>
              <p:cNvPr id="13" name="Oval 9"/>
              <p:cNvSpPr>
                <a:spLocks noChangeArrowheads="1"/>
              </p:cNvSpPr>
              <p:nvPr/>
            </p:nvSpPr>
            <p:spPr bwMode="auto">
              <a:xfrm>
                <a:off x="3072" y="2736"/>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a:t>
                </a:r>
              </a:p>
            </p:txBody>
          </p:sp>
          <p:sp>
            <p:nvSpPr>
              <p:cNvPr id="14" name="Oval 12"/>
              <p:cNvSpPr>
                <a:spLocks noChangeArrowheads="1"/>
              </p:cNvSpPr>
              <p:nvPr/>
            </p:nvSpPr>
            <p:spPr bwMode="auto">
              <a:xfrm>
                <a:off x="3696" y="2736"/>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a:t>
                </a:r>
              </a:p>
            </p:txBody>
          </p:sp>
          <p:sp>
            <p:nvSpPr>
              <p:cNvPr id="15" name="Line 21"/>
              <p:cNvSpPr>
                <a:spLocks noChangeShapeType="1"/>
              </p:cNvSpPr>
              <p:nvPr/>
            </p:nvSpPr>
            <p:spPr bwMode="auto">
              <a:xfrm flipH="1">
                <a:off x="3216" y="2448"/>
                <a:ext cx="192" cy="288"/>
              </a:xfrm>
              <a:prstGeom prst="line">
                <a:avLst/>
              </a:prstGeom>
              <a:noFill/>
              <a:ln w="9525">
                <a:solidFill>
                  <a:schemeClr val="tx1"/>
                </a:solidFill>
                <a:round/>
              </a:ln>
              <a:effectLst/>
            </p:spPr>
            <p:txBody>
              <a:bodyPr/>
              <a:lstStyle/>
              <a:p>
                <a:endParaRPr lang="zh-CN" altLang="en-US"/>
              </a:p>
            </p:txBody>
          </p:sp>
          <p:sp>
            <p:nvSpPr>
              <p:cNvPr id="16" name="Line 22"/>
              <p:cNvSpPr>
                <a:spLocks noChangeShapeType="1"/>
              </p:cNvSpPr>
              <p:nvPr/>
            </p:nvSpPr>
            <p:spPr bwMode="auto">
              <a:xfrm>
                <a:off x="3600" y="2448"/>
                <a:ext cx="240" cy="288"/>
              </a:xfrm>
              <a:prstGeom prst="line">
                <a:avLst/>
              </a:prstGeom>
              <a:noFill/>
              <a:ln w="9525">
                <a:solidFill>
                  <a:schemeClr val="tx1"/>
                </a:solidFill>
                <a:round/>
              </a:ln>
              <a:effectLst/>
            </p:spPr>
            <p:txBody>
              <a:bodyPr/>
              <a:lstStyle/>
              <a:p>
                <a:endParaRPr lang="zh-CN" altLang="en-US"/>
              </a:p>
            </p:txBody>
          </p:sp>
        </p:grpSp>
      </p:gr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A18FE28-BCBE-9440-80D1-96004F5CB1F8}"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D9C95424-2607-274D-BB04-FFB59C81BD82}" type="slidenum">
              <a:rPr lang="en-US" altLang="zh-CN">
                <a:solidFill>
                  <a:srgbClr val="000000"/>
                </a:solidFill>
                <a:latin typeface="Arial" panose="020B0604020202020204"/>
              </a:rPr>
              <a:pPr/>
              <a:t>100</a:t>
            </a:fld>
            <a:endParaRPr lang="en-US" altLang="zh-CN">
              <a:solidFill>
                <a:srgbClr val="000000"/>
              </a:solidFill>
              <a:latin typeface="Arial" panose="020B0604020202020204"/>
            </a:endParaRPr>
          </a:p>
        </p:txBody>
      </p:sp>
      <p:sp>
        <p:nvSpPr>
          <p:cNvPr id="632834" name="Rectangle 2"/>
          <p:cNvSpPr>
            <a:spLocks noGrp="1" noChangeArrowheads="1"/>
          </p:cNvSpPr>
          <p:nvPr>
            <p:ph type="title"/>
          </p:nvPr>
        </p:nvSpPr>
        <p:spPr/>
        <p:txBody>
          <a:bodyPr/>
          <a:lstStyle/>
          <a:p>
            <a:r>
              <a:rPr lang="en-US" altLang="zh-CN" b="1">
                <a:cs typeface="宋体" panose="02010600030101010101" pitchFamily="2" charset="-122"/>
              </a:rPr>
              <a:t>6.4 </a:t>
            </a:r>
            <a:r>
              <a:rPr lang="zh-CN" altLang="en-US" b="1">
                <a:cs typeface="宋体" panose="02010600030101010101" pitchFamily="2" charset="-122"/>
              </a:rPr>
              <a:t>格雷巴赫范式</a:t>
            </a:r>
          </a:p>
        </p:txBody>
      </p:sp>
      <p:sp>
        <p:nvSpPr>
          <p:cNvPr id="632835" name="Rectangle 3"/>
          <p:cNvSpPr>
            <a:spLocks noGrp="1" noChangeArrowheads="1"/>
          </p:cNvSpPr>
          <p:nvPr>
            <p:ph type="body" idx="1"/>
          </p:nvPr>
        </p:nvSpPr>
        <p:spPr/>
        <p:txBody>
          <a:bodyPr/>
          <a:lstStyle/>
          <a:p>
            <a:r>
              <a:rPr lang="zh-CN" altLang="en-US" b="1">
                <a:latin typeface="Times New Roman" panose="02020603050405020304" charset="0"/>
                <a:cs typeface="宋体" panose="02010600030101010101" pitchFamily="2" charset="-122"/>
              </a:rPr>
              <a:t>当</a:t>
            </a:r>
            <a:r>
              <a:rPr lang="en-US" altLang="zh-CN" b="1">
                <a:latin typeface="Times New Roman" panose="02020603050405020304" charset="0"/>
                <a:cs typeface="宋体" panose="02010600030101010101" pitchFamily="2" charset="-122"/>
              </a:rPr>
              <a:t>n≥2</a:t>
            </a:r>
            <a:r>
              <a:rPr lang="zh-CN" altLang="en-US" b="1">
                <a:latin typeface="Times New Roman" panose="02020603050405020304" charset="0"/>
                <a:cs typeface="宋体" panose="02010600030101010101" pitchFamily="2" charset="-122"/>
              </a:rPr>
              <a:t>时，称该派生是关于变量</a:t>
            </a:r>
            <a:r>
              <a:rPr lang="en-US" altLang="zh-CN" b="1">
                <a:latin typeface="Times New Roman" panose="02020603050405020304" charset="0"/>
                <a:cs typeface="宋体" panose="02010600030101010101" pitchFamily="2" charset="-122"/>
              </a:rPr>
              <a:t>A</a:t>
            </a:r>
            <a:r>
              <a:rPr lang="zh-CN" altLang="en-US" b="1">
                <a:latin typeface="Times New Roman" panose="02020603050405020304" charset="0"/>
                <a:cs typeface="宋体" panose="02010600030101010101" pitchFamily="2" charset="-122"/>
              </a:rPr>
              <a:t>的</a:t>
            </a:r>
            <a:r>
              <a:rPr lang="zh-CN" altLang="en-US" b="1">
                <a:ea typeface="黑体" panose="02010609060101010101" charset="-122"/>
                <a:cs typeface="黑体" panose="02010609060101010101" charset="-122"/>
              </a:rPr>
              <a:t>间接递归</a:t>
            </a:r>
            <a:r>
              <a:rPr lang="en-US" altLang="zh-CN" b="1">
                <a:cs typeface="宋体" panose="02010600030101010101" pitchFamily="2" charset="-122"/>
              </a:rPr>
              <a:t>(indirectly recursive)</a:t>
            </a:r>
            <a:r>
              <a:rPr lang="zh-CN" altLang="en-US" b="1">
                <a:cs typeface="宋体" panose="02010600030101010101" pitchFamily="2" charset="-122"/>
              </a:rPr>
              <a:t>派</a:t>
            </a:r>
            <a:r>
              <a:rPr lang="zh-CN" altLang="en-US" b="1">
                <a:latin typeface="Times New Roman" panose="02020603050405020304" charset="0"/>
                <a:cs typeface="宋体" panose="02010600030101010101" pitchFamily="2" charset="-122"/>
              </a:rPr>
              <a:t>生。简称为间接递归派生。</a:t>
            </a:r>
            <a:endParaRPr lang="en-US" altLang="zh-CN" b="1">
              <a:latin typeface="Times New Roman" panose="02020603050405020304" charset="0"/>
              <a:cs typeface="宋体" panose="02010600030101010101" pitchFamily="2" charset="-122"/>
            </a:endParaRPr>
          </a:p>
          <a:p>
            <a:r>
              <a:rPr lang="zh-CN" altLang="en-US" b="1">
                <a:latin typeface="Times New Roman" panose="02020603050405020304" charset="0"/>
                <a:cs typeface="宋体" panose="02010600030101010101" pitchFamily="2" charset="-122"/>
              </a:rPr>
              <a:t>当</a:t>
            </a:r>
            <a:r>
              <a:rPr lang="en-US" altLang="zh-CN" b="1">
                <a:latin typeface="Times New Roman" panose="02020603050405020304" charset="0"/>
                <a:cs typeface="宋体" panose="02010600030101010101" pitchFamily="2" charset="-122"/>
              </a:rPr>
              <a:t>α=ε</a:t>
            </a:r>
            <a:r>
              <a:rPr lang="zh-CN" altLang="en-US" b="1">
                <a:latin typeface="Times New Roman" panose="02020603050405020304" charset="0"/>
                <a:cs typeface="宋体" panose="02010600030101010101" pitchFamily="2" charset="-122"/>
              </a:rPr>
              <a:t>时，称相应的</a:t>
            </a:r>
            <a:r>
              <a:rPr lang="en-US" altLang="zh-CN" b="1">
                <a:latin typeface="Times New Roman" panose="02020603050405020304" charset="0"/>
                <a:cs typeface="宋体" panose="02010600030101010101" pitchFamily="2" charset="-122"/>
              </a:rPr>
              <a:t>(</a:t>
            </a:r>
            <a:r>
              <a:rPr lang="zh-CN" altLang="en-US" b="1">
                <a:latin typeface="Times New Roman" panose="02020603050405020304" charset="0"/>
                <a:cs typeface="宋体" panose="02010600030101010101" pitchFamily="2" charset="-122"/>
              </a:rPr>
              <a:t>直接</a:t>
            </a:r>
            <a:r>
              <a:rPr lang="en-US" altLang="zh-CN" b="1">
                <a:latin typeface="Times New Roman" panose="02020603050405020304" charset="0"/>
                <a:cs typeface="宋体" panose="02010600030101010101" pitchFamily="2" charset="-122"/>
              </a:rPr>
              <a:t>/</a:t>
            </a:r>
            <a:r>
              <a:rPr lang="zh-CN" altLang="en-US" b="1">
                <a:latin typeface="Times New Roman" panose="02020603050405020304" charset="0"/>
                <a:cs typeface="宋体" panose="02010600030101010101" pitchFamily="2" charset="-122"/>
              </a:rPr>
              <a:t>间接</a:t>
            </a:r>
            <a:r>
              <a:rPr lang="en-US" altLang="zh-CN" b="1">
                <a:latin typeface="Times New Roman" panose="02020603050405020304" charset="0"/>
                <a:cs typeface="宋体" panose="02010600030101010101" pitchFamily="2" charset="-122"/>
              </a:rPr>
              <a:t>)</a:t>
            </a:r>
            <a:r>
              <a:rPr lang="zh-CN" altLang="en-US" b="1">
                <a:latin typeface="Times New Roman" panose="02020603050405020304" charset="0"/>
                <a:cs typeface="宋体" panose="02010600030101010101" pitchFamily="2" charset="-122"/>
              </a:rPr>
              <a:t>递归为</a:t>
            </a:r>
            <a:r>
              <a:rPr lang="en-US" altLang="zh-CN" b="1">
                <a:ea typeface="黑体" panose="02010609060101010101" charset="-122"/>
                <a:cs typeface="黑体" panose="02010609060101010101" charset="-122"/>
              </a:rPr>
              <a:t>(</a:t>
            </a:r>
            <a:r>
              <a:rPr lang="zh-CN" altLang="en-US" b="1">
                <a:ea typeface="黑体" panose="02010609060101010101" charset="-122"/>
                <a:cs typeface="黑体" panose="02010609060101010101" charset="-122"/>
              </a:rPr>
              <a:t>直接</a:t>
            </a:r>
            <a:r>
              <a:rPr lang="en-US" altLang="zh-CN" b="1">
                <a:ea typeface="黑体" panose="02010609060101010101" charset="-122"/>
                <a:cs typeface="黑体" panose="02010609060101010101" charset="-122"/>
              </a:rPr>
              <a:t>/</a:t>
            </a:r>
            <a:r>
              <a:rPr lang="zh-CN" altLang="en-US" b="1">
                <a:ea typeface="黑体" panose="02010609060101010101" charset="-122"/>
                <a:cs typeface="黑体" panose="02010609060101010101" charset="-122"/>
              </a:rPr>
              <a:t>间接</a:t>
            </a:r>
            <a:r>
              <a:rPr lang="en-US" altLang="zh-CN" b="1">
                <a:ea typeface="黑体" panose="02010609060101010101" charset="-122"/>
                <a:cs typeface="黑体" panose="02010609060101010101" charset="-122"/>
              </a:rPr>
              <a:t>)</a:t>
            </a:r>
            <a:r>
              <a:rPr lang="zh-CN" altLang="en-US" b="1">
                <a:ea typeface="黑体" panose="02010609060101010101" charset="-122"/>
                <a:cs typeface="黑体" panose="02010609060101010101" charset="-122"/>
              </a:rPr>
              <a:t>左递归</a:t>
            </a:r>
            <a:r>
              <a:rPr lang="en-US" altLang="zh-CN" b="1">
                <a:cs typeface="宋体" panose="02010600030101010101" pitchFamily="2" charset="-122"/>
              </a:rPr>
              <a:t>(left-recursive)</a:t>
            </a:r>
            <a:r>
              <a:rPr lang="zh-CN" altLang="en-US" b="1">
                <a:latin typeface="Times New Roman" panose="02020603050405020304" charset="0"/>
                <a:cs typeface="宋体" panose="02010600030101010101" pitchFamily="2" charset="-122"/>
              </a:rPr>
              <a:t>；</a:t>
            </a:r>
            <a:endParaRPr lang="en-US" altLang="zh-CN" b="1">
              <a:latin typeface="Times New Roman" panose="02020603050405020304" charset="0"/>
              <a:cs typeface="宋体" panose="02010600030101010101" pitchFamily="2" charset="-122"/>
            </a:endParaRPr>
          </a:p>
          <a:p>
            <a:r>
              <a:rPr lang="zh-CN" altLang="en-US" b="1">
                <a:latin typeface="Times New Roman" panose="02020603050405020304" charset="0"/>
                <a:cs typeface="宋体" panose="02010600030101010101" pitchFamily="2" charset="-122"/>
              </a:rPr>
              <a:t>当</a:t>
            </a:r>
            <a:r>
              <a:rPr lang="en-US" altLang="zh-CN" b="1">
                <a:latin typeface="Times New Roman" panose="02020603050405020304" charset="0"/>
                <a:cs typeface="宋体" panose="02010600030101010101" pitchFamily="2" charset="-122"/>
              </a:rPr>
              <a:t>β=ε</a:t>
            </a:r>
            <a:r>
              <a:rPr lang="zh-CN" altLang="en-US" b="1">
                <a:latin typeface="Times New Roman" panose="02020603050405020304" charset="0"/>
                <a:cs typeface="宋体" panose="02010600030101010101" pitchFamily="2" charset="-122"/>
              </a:rPr>
              <a:t>时，称相应的</a:t>
            </a:r>
            <a:r>
              <a:rPr lang="en-US" altLang="zh-CN" b="1">
                <a:latin typeface="Times New Roman" panose="02020603050405020304" charset="0"/>
                <a:cs typeface="宋体" panose="02010600030101010101" pitchFamily="2" charset="-122"/>
              </a:rPr>
              <a:t>(</a:t>
            </a:r>
            <a:r>
              <a:rPr lang="zh-CN" altLang="en-US" b="1">
                <a:latin typeface="Times New Roman" panose="02020603050405020304" charset="0"/>
                <a:cs typeface="宋体" panose="02010600030101010101" pitchFamily="2" charset="-122"/>
              </a:rPr>
              <a:t>直接</a:t>
            </a:r>
            <a:r>
              <a:rPr lang="en-US" altLang="zh-CN" b="1">
                <a:latin typeface="Times New Roman" panose="02020603050405020304" charset="0"/>
                <a:cs typeface="宋体" panose="02010600030101010101" pitchFamily="2" charset="-122"/>
              </a:rPr>
              <a:t>/</a:t>
            </a:r>
            <a:r>
              <a:rPr lang="zh-CN" altLang="en-US" b="1">
                <a:latin typeface="Times New Roman" panose="02020603050405020304" charset="0"/>
                <a:cs typeface="宋体" panose="02010600030101010101" pitchFamily="2" charset="-122"/>
              </a:rPr>
              <a:t>间接</a:t>
            </a:r>
            <a:r>
              <a:rPr lang="en-US" altLang="zh-CN" b="1">
                <a:latin typeface="Times New Roman" panose="02020603050405020304" charset="0"/>
                <a:cs typeface="宋体" panose="02010600030101010101" pitchFamily="2" charset="-122"/>
              </a:rPr>
              <a:t>)</a:t>
            </a:r>
            <a:r>
              <a:rPr lang="zh-CN" altLang="en-US" b="1">
                <a:latin typeface="Times New Roman" panose="02020603050405020304" charset="0"/>
                <a:cs typeface="宋体" panose="02010600030101010101" pitchFamily="2" charset="-122"/>
              </a:rPr>
              <a:t>递归为</a:t>
            </a:r>
            <a:r>
              <a:rPr lang="en-US" altLang="zh-CN" b="1">
                <a:ea typeface="黑体" panose="02010609060101010101" charset="-122"/>
                <a:cs typeface="黑体" panose="02010609060101010101" charset="-122"/>
              </a:rPr>
              <a:t>(</a:t>
            </a:r>
            <a:r>
              <a:rPr lang="zh-CN" altLang="en-US" b="1">
                <a:ea typeface="黑体" panose="02010609060101010101" charset="-122"/>
                <a:cs typeface="黑体" panose="02010609060101010101" charset="-122"/>
              </a:rPr>
              <a:t>直接</a:t>
            </a:r>
            <a:r>
              <a:rPr lang="en-US" altLang="zh-CN" b="1">
                <a:ea typeface="黑体" panose="02010609060101010101" charset="-122"/>
                <a:cs typeface="黑体" panose="02010609060101010101" charset="-122"/>
              </a:rPr>
              <a:t>/</a:t>
            </a:r>
            <a:r>
              <a:rPr lang="zh-CN" altLang="en-US" b="1">
                <a:ea typeface="黑体" panose="02010609060101010101" charset="-122"/>
                <a:cs typeface="黑体" panose="02010609060101010101" charset="-122"/>
              </a:rPr>
              <a:t>间接</a:t>
            </a:r>
            <a:r>
              <a:rPr lang="en-US" altLang="zh-CN" b="1">
                <a:ea typeface="黑体" panose="02010609060101010101" charset="-122"/>
                <a:cs typeface="黑体" panose="02010609060101010101" charset="-122"/>
              </a:rPr>
              <a:t>)</a:t>
            </a:r>
            <a:r>
              <a:rPr lang="zh-CN" altLang="en-US" b="1">
                <a:ea typeface="黑体" panose="02010609060101010101" charset="-122"/>
                <a:cs typeface="黑体" panose="02010609060101010101" charset="-122"/>
              </a:rPr>
              <a:t>右递归</a:t>
            </a:r>
            <a:r>
              <a:rPr lang="en-US" altLang="zh-CN" b="1">
                <a:cs typeface="宋体" panose="02010600030101010101" pitchFamily="2" charset="-122"/>
              </a:rPr>
              <a:t>(right-recursive)</a:t>
            </a:r>
            <a:r>
              <a:rPr lang="zh-CN" altLang="en-US" b="1">
                <a:cs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2835">
                                            <p:txEl>
                                              <p:pRg st="0" end="0"/>
                                            </p:txEl>
                                          </p:spTgt>
                                        </p:tgtEl>
                                        <p:attrNameLst>
                                          <p:attrName>style.visibility</p:attrName>
                                        </p:attrNameLst>
                                      </p:cBhvr>
                                      <p:to>
                                        <p:strVal val="visible"/>
                                      </p:to>
                                    </p:set>
                                    <p:anim calcmode="lin" valueType="num">
                                      <p:cBhvr additive="base">
                                        <p:cTn id="7" dur="500" fill="hold"/>
                                        <p:tgtEl>
                                          <p:spTgt spid="6328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28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2835">
                                            <p:txEl>
                                              <p:pRg st="1" end="1"/>
                                            </p:txEl>
                                          </p:spTgt>
                                        </p:tgtEl>
                                        <p:attrNameLst>
                                          <p:attrName>style.visibility</p:attrName>
                                        </p:attrNameLst>
                                      </p:cBhvr>
                                      <p:to>
                                        <p:strVal val="visible"/>
                                      </p:to>
                                    </p:set>
                                    <p:anim calcmode="lin" valueType="num">
                                      <p:cBhvr additive="base">
                                        <p:cTn id="13" dur="500" fill="hold"/>
                                        <p:tgtEl>
                                          <p:spTgt spid="6328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28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32835">
                                            <p:txEl>
                                              <p:pRg st="2" end="2"/>
                                            </p:txEl>
                                          </p:spTgt>
                                        </p:tgtEl>
                                        <p:attrNameLst>
                                          <p:attrName>style.visibility</p:attrName>
                                        </p:attrNameLst>
                                      </p:cBhvr>
                                      <p:to>
                                        <p:strVal val="visible"/>
                                      </p:to>
                                    </p:set>
                                    <p:anim calcmode="lin" valueType="num">
                                      <p:cBhvr additive="base">
                                        <p:cTn id="19" dur="500" fill="hold"/>
                                        <p:tgtEl>
                                          <p:spTgt spid="6328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3283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5"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 name="日期占位符 3"/>
          <p:cNvSpPr>
            <a:spLocks noGrp="1"/>
          </p:cNvSpPr>
          <p:nvPr>
            <p:ph type="dt" sz="half" idx="10"/>
          </p:nvPr>
        </p:nvSpPr>
        <p:spPr/>
        <p:txBody>
          <a:bodyPr/>
          <a:lstStyle/>
          <a:p>
            <a:fld id="{1E79B15C-53CE-C245-AE35-5DDC126A4726}"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13" name="幻灯片编号占位符 5"/>
          <p:cNvSpPr>
            <a:spLocks noGrp="1"/>
          </p:cNvSpPr>
          <p:nvPr>
            <p:ph type="sldNum" sz="quarter" idx="12"/>
          </p:nvPr>
        </p:nvSpPr>
        <p:spPr/>
        <p:txBody>
          <a:bodyPr/>
          <a:lstStyle/>
          <a:p>
            <a:fld id="{E4B6AE43-8B03-544D-8B78-FE348B7E403E}" type="slidenum">
              <a:rPr lang="en-US" altLang="zh-CN">
                <a:solidFill>
                  <a:srgbClr val="000000"/>
                </a:solidFill>
                <a:latin typeface="Arial" panose="020B0604020202020204"/>
              </a:rPr>
              <a:pPr/>
              <a:t>101</a:t>
            </a:fld>
            <a:endParaRPr lang="en-US" altLang="zh-CN">
              <a:solidFill>
                <a:srgbClr val="000000"/>
              </a:solidFill>
              <a:latin typeface="Arial" panose="020B0604020202020204"/>
            </a:endParaRPr>
          </a:p>
        </p:txBody>
      </p:sp>
      <p:sp>
        <p:nvSpPr>
          <p:cNvPr id="633858" name="Rectangle 2"/>
          <p:cNvSpPr>
            <a:spLocks noGrp="1" noChangeArrowheads="1"/>
          </p:cNvSpPr>
          <p:nvPr>
            <p:ph type="title"/>
          </p:nvPr>
        </p:nvSpPr>
        <p:spPr/>
        <p:txBody>
          <a:bodyPr/>
          <a:lstStyle/>
          <a:p>
            <a:r>
              <a:rPr lang="en-US" altLang="zh-CN" b="1">
                <a:cs typeface="宋体" panose="02010600030101010101" pitchFamily="2" charset="-122"/>
              </a:rPr>
              <a:t>6.4 </a:t>
            </a:r>
            <a:r>
              <a:rPr lang="zh-CN" altLang="en-US" b="1">
                <a:cs typeface="宋体" panose="02010600030101010101" pitchFamily="2" charset="-122"/>
              </a:rPr>
              <a:t>格雷巴赫范式</a:t>
            </a:r>
          </a:p>
        </p:txBody>
      </p:sp>
      <p:sp>
        <p:nvSpPr>
          <p:cNvPr id="633859" name="Rectangle 3"/>
          <p:cNvSpPr>
            <a:spLocks noGrp="1" noChangeArrowheads="1"/>
          </p:cNvSpPr>
          <p:nvPr>
            <p:ph type="body" idx="1"/>
          </p:nvPr>
        </p:nvSpPr>
        <p:spPr>
          <a:xfrm>
            <a:off x="457200" y="1600200"/>
            <a:ext cx="8229600" cy="990600"/>
          </a:xfrm>
        </p:spPr>
        <p:txBody>
          <a:bodyPr/>
          <a:lstStyle/>
          <a:p>
            <a:pPr>
              <a:lnSpc>
                <a:spcPct val="90000"/>
              </a:lnSpc>
            </a:pPr>
            <a:r>
              <a:rPr lang="zh-CN" altLang="en-US" b="1">
                <a:ea typeface="黑体" panose="02010609060101010101" charset="-122"/>
                <a:cs typeface="黑体" panose="02010609060101010101" charset="-122"/>
              </a:rPr>
              <a:t>引理</a:t>
            </a:r>
            <a:r>
              <a:rPr lang="en-US" altLang="zh-CN" b="1">
                <a:ea typeface="黑体" panose="02010609060101010101" charset="-122"/>
                <a:cs typeface="黑体" panose="02010609060101010101" charset="-122"/>
              </a:rPr>
              <a:t> 6-2</a:t>
            </a:r>
            <a:r>
              <a:rPr lang="en-US" altLang="zh-CN" b="1">
                <a:latin typeface="Times New Roman" panose="02020603050405020304" charset="0"/>
                <a:cs typeface="宋体" panose="02010600030101010101" pitchFamily="2" charset="-122"/>
              </a:rPr>
              <a:t>  </a:t>
            </a:r>
            <a:r>
              <a:rPr lang="zh-CN" altLang="en-US" b="1">
                <a:latin typeface="Times New Roman" panose="02020603050405020304" charset="0"/>
                <a:cs typeface="宋体" panose="02010600030101010101" pitchFamily="2" charset="-122"/>
              </a:rPr>
              <a:t>对于任意的</a:t>
            </a:r>
            <a:r>
              <a:rPr lang="en-US" altLang="zh-CN" b="1">
                <a:latin typeface="Times New Roman" panose="02020603050405020304" charset="0"/>
                <a:cs typeface="宋体" panose="02010600030101010101" pitchFamily="2" charset="-122"/>
              </a:rPr>
              <a:t>CFG G=(V</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P</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S)</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G</a:t>
            </a:r>
            <a:r>
              <a:rPr lang="zh-CN" altLang="en-US" b="1">
                <a:latin typeface="Times New Roman" panose="02020603050405020304" charset="0"/>
                <a:cs typeface="宋体" panose="02010600030101010101" pitchFamily="2" charset="-122"/>
              </a:rPr>
              <a:t>中所有</a:t>
            </a:r>
            <a:r>
              <a:rPr lang="en-US" altLang="zh-CN" b="1">
                <a:latin typeface="Times New Roman" panose="02020603050405020304" charset="0"/>
                <a:cs typeface="宋体" panose="02010600030101010101" pitchFamily="2" charset="-122"/>
              </a:rPr>
              <a:t>A</a:t>
            </a:r>
            <a:r>
              <a:rPr lang="zh-CN" altLang="en-US" b="1">
                <a:latin typeface="Times New Roman" panose="02020603050405020304" charset="0"/>
                <a:cs typeface="宋体" panose="02010600030101010101" pitchFamily="2" charset="-122"/>
              </a:rPr>
              <a:t>的产生式</a:t>
            </a:r>
            <a:r>
              <a:rPr lang="en-US" altLang="zh-CN" b="1">
                <a:cs typeface="宋体" panose="02010600030101010101" pitchFamily="2" charset="-122"/>
              </a:rPr>
              <a:t> </a:t>
            </a:r>
            <a:r>
              <a:rPr lang="en-US" altLang="zh-CN" b="1">
                <a:latin typeface="Times New Roman" panose="02020603050405020304" charset="0"/>
                <a:cs typeface="宋体" panose="02010600030101010101" pitchFamily="2" charset="-122"/>
              </a:rPr>
              <a:t>	</a:t>
            </a:r>
          </a:p>
        </p:txBody>
      </p:sp>
      <p:grpSp>
        <p:nvGrpSpPr>
          <p:cNvPr id="633860" name="Group 4"/>
          <p:cNvGrpSpPr/>
          <p:nvPr/>
        </p:nvGrpSpPr>
        <p:grpSpPr bwMode="auto">
          <a:xfrm>
            <a:off x="762000" y="4189413"/>
            <a:ext cx="7696200" cy="2135187"/>
            <a:chOff x="480" y="2592"/>
            <a:chExt cx="4848" cy="1345"/>
          </a:xfrm>
        </p:grpSpPr>
        <p:sp>
          <p:nvSpPr>
            <p:cNvPr id="633861" name="AutoShape 5"/>
            <p:cNvSpPr/>
            <p:nvPr/>
          </p:nvSpPr>
          <p:spPr bwMode="auto">
            <a:xfrm>
              <a:off x="480" y="2784"/>
              <a:ext cx="192" cy="1008"/>
            </a:xfrm>
            <a:prstGeom prst="leftBrace">
              <a:avLst>
                <a:gd name="adj1" fmla="val 43750"/>
                <a:gd name="adj2" fmla="val 50000"/>
              </a:avLst>
            </a:prstGeom>
            <a:noFill/>
            <a:ln w="28575">
              <a:solidFill>
                <a:schemeClr val="tx1"/>
              </a:solidFill>
              <a:round/>
            </a:ln>
            <a:effectLst/>
          </p:spPr>
          <p:txBody>
            <a:bodyPr wrap="none" anchor="ctr"/>
            <a:lstStyle/>
            <a:p>
              <a:pPr defTabSz="914400" fontAlgn="base">
                <a:spcBef>
                  <a:spcPct val="0"/>
                </a:spcBef>
                <a:spcAft>
                  <a:spcPct val="0"/>
                </a:spcAft>
              </a:pPr>
              <a:endParaRPr lang="zh-CN" altLang="en-US">
                <a:solidFill>
                  <a:srgbClr val="000000"/>
                </a:solidFill>
                <a:latin typeface="Times New Roman" panose="02020603050405020304" charset="0"/>
                <a:ea typeface="宋体" panose="02010600030101010101" pitchFamily="2" charset="-122"/>
                <a:cs typeface="宋体" panose="02010600030101010101" pitchFamily="2" charset="-122"/>
              </a:endParaRPr>
            </a:p>
          </p:txBody>
        </p:sp>
        <p:sp>
          <p:nvSpPr>
            <p:cNvPr id="633862" name="Text Box 6"/>
            <p:cNvSpPr txBox="1">
              <a:spLocks noChangeArrowheads="1"/>
            </p:cNvSpPr>
            <p:nvPr/>
          </p:nvSpPr>
          <p:spPr bwMode="auto">
            <a:xfrm>
              <a:off x="528" y="2592"/>
              <a:ext cx="4800" cy="1345"/>
            </a:xfrm>
            <a:prstGeom prst="rect">
              <a:avLst/>
            </a:prstGeom>
            <a:noFill/>
            <a:ln>
              <a:noFill/>
            </a:ln>
            <a:effectLst/>
          </p:spPr>
          <p:txBody>
            <a:bodyPr>
              <a:spAutoFit/>
            </a:bodyPr>
            <a:lstStyle/>
            <a:p>
              <a:pPr algn="just" defTabSz="914400" fontAlgn="base">
                <a:lnSpc>
                  <a:spcPct val="90000"/>
                </a:lnSpc>
                <a:spcBef>
                  <a:spcPct val="20000"/>
                </a:spcBef>
                <a:spcAft>
                  <a:spcPct val="0"/>
                </a:spcAft>
              </a:pP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A</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β</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1 </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|β</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2</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 |…|β</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m</a:t>
              </a:r>
              <a:endPar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endParaRPr>
            </a:p>
            <a:p>
              <a:pPr algn="just" defTabSz="914400" fontAlgn="base">
                <a:lnSpc>
                  <a:spcPct val="90000"/>
                </a:lnSpc>
                <a:spcBef>
                  <a:spcPct val="20000"/>
                </a:spcBef>
                <a:spcAft>
                  <a:spcPct val="0"/>
                </a:spcAft>
              </a:pP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A</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β</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1</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B</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 </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|β</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2</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 B |…|β</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m</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 B</a:t>
              </a:r>
            </a:p>
            <a:p>
              <a:pPr algn="just" defTabSz="914400" fontAlgn="base">
                <a:lnSpc>
                  <a:spcPct val="90000"/>
                </a:lnSpc>
                <a:spcBef>
                  <a:spcPct val="20000"/>
                </a:spcBef>
                <a:spcAft>
                  <a:spcPct val="0"/>
                </a:spcAft>
              </a:pP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B</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α</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1 </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|α</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2</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 |…|α</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n</a:t>
              </a:r>
            </a:p>
            <a:p>
              <a:pPr algn="just" defTabSz="914400" fontAlgn="base">
                <a:lnSpc>
                  <a:spcPct val="90000"/>
                </a:lnSpc>
                <a:spcBef>
                  <a:spcPct val="20000"/>
                </a:spcBef>
                <a:spcAft>
                  <a:spcPct val="0"/>
                </a:spcAft>
              </a:pP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B</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α</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1</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B</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 </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|α</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2</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 B |…|α</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n</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 B </a:t>
              </a:r>
              <a:r>
                <a:rPr lang="en-US" altLang="zh-CN" sz="3200" b="1">
                  <a:solidFill>
                    <a:srgbClr val="000000"/>
                  </a:solidFill>
                  <a:latin typeface="Arial" panose="020B0604020202020204" pitchFamily="34" charset="0"/>
                  <a:ea typeface="宋体" panose="02010600030101010101" pitchFamily="2" charset="-122"/>
                  <a:cs typeface="宋体" panose="02010600030101010101" pitchFamily="2" charset="-122"/>
                </a:rPr>
                <a:t> </a:t>
              </a:r>
              <a:endParaRPr lang="en-US" altLang="zh-CN" sz="2800" b="1">
                <a:solidFill>
                  <a:srgbClr val="000000"/>
                </a:solidFill>
                <a:latin typeface="Arial" panose="020B0604020202020204" pitchFamily="34" charset="0"/>
                <a:ea typeface="宋体" panose="02010600030101010101" pitchFamily="2" charset="-122"/>
                <a:cs typeface="宋体" panose="02010600030101010101" pitchFamily="2" charset="-122"/>
              </a:endParaRPr>
            </a:p>
          </p:txBody>
        </p:sp>
      </p:grpSp>
      <p:sp>
        <p:nvSpPr>
          <p:cNvPr id="633863" name="Text Box 7"/>
          <p:cNvSpPr txBox="1">
            <a:spLocks noChangeArrowheads="1"/>
          </p:cNvSpPr>
          <p:nvPr/>
        </p:nvSpPr>
        <p:spPr bwMode="auto">
          <a:xfrm>
            <a:off x="762000" y="3657600"/>
            <a:ext cx="6324600" cy="530225"/>
          </a:xfrm>
          <a:prstGeom prst="rect">
            <a:avLst/>
          </a:prstGeom>
          <a:noFill/>
          <a:ln>
            <a:noFill/>
          </a:ln>
          <a:effectLst/>
        </p:spPr>
        <p:txBody>
          <a:bodyPr>
            <a:spAutoFit/>
          </a:bodyPr>
          <a:lstStyle/>
          <a:p>
            <a:pPr defTabSz="914400" fontAlgn="base">
              <a:lnSpc>
                <a:spcPct val="90000"/>
              </a:lnSpc>
              <a:spcBef>
                <a:spcPct val="20000"/>
              </a:spcBef>
              <a:spcAft>
                <a:spcPct val="0"/>
              </a:spcAft>
            </a:pPr>
            <a:r>
              <a:rPr lang="zh-CN" altLang="en-US" sz="3200" b="1">
                <a:solidFill>
                  <a:srgbClr val="000000"/>
                </a:solidFill>
                <a:latin typeface="Times New Roman" panose="02020603050405020304" charset="0"/>
                <a:ea typeface="宋体" panose="02010600030101010101" pitchFamily="2" charset="-122"/>
                <a:cs typeface="宋体" panose="02010600030101010101" pitchFamily="2" charset="-122"/>
              </a:rPr>
              <a:t>可以被等价地替换为产生式组</a:t>
            </a:r>
            <a:endParaRPr lang="zh-CN" altLang="en-US" sz="2800" b="1">
              <a:solidFill>
                <a:srgbClr val="000000"/>
              </a:solidFill>
              <a:latin typeface="Arial" panose="020B0604020202020204" pitchFamily="34" charset="0"/>
              <a:ea typeface="宋体" panose="02010600030101010101" pitchFamily="2" charset="-122"/>
              <a:cs typeface="宋体" panose="02010600030101010101" pitchFamily="2" charset="-122"/>
            </a:endParaRPr>
          </a:p>
        </p:txBody>
      </p:sp>
      <p:grpSp>
        <p:nvGrpSpPr>
          <p:cNvPr id="633864" name="Group 8"/>
          <p:cNvGrpSpPr/>
          <p:nvPr/>
        </p:nvGrpSpPr>
        <p:grpSpPr bwMode="auto">
          <a:xfrm>
            <a:off x="914400" y="2514600"/>
            <a:ext cx="6858000" cy="1065213"/>
            <a:chOff x="576" y="1584"/>
            <a:chExt cx="4320" cy="671"/>
          </a:xfrm>
        </p:grpSpPr>
        <p:sp>
          <p:nvSpPr>
            <p:cNvPr id="633865" name="AutoShape 9"/>
            <p:cNvSpPr/>
            <p:nvPr/>
          </p:nvSpPr>
          <p:spPr bwMode="auto">
            <a:xfrm>
              <a:off x="576" y="1755"/>
              <a:ext cx="144" cy="384"/>
            </a:xfrm>
            <a:prstGeom prst="leftBrace">
              <a:avLst>
                <a:gd name="adj1" fmla="val 22222"/>
                <a:gd name="adj2" fmla="val 50000"/>
              </a:avLst>
            </a:prstGeom>
            <a:noFill/>
            <a:ln w="28575">
              <a:solidFill>
                <a:schemeClr val="tx1"/>
              </a:solidFill>
              <a:round/>
            </a:ln>
            <a:effectLst/>
          </p:spPr>
          <p:txBody>
            <a:bodyPr wrap="none" anchor="ctr"/>
            <a:lstStyle/>
            <a:p>
              <a:pPr defTabSz="914400" fontAlgn="base">
                <a:spcBef>
                  <a:spcPct val="0"/>
                </a:spcBef>
                <a:spcAft>
                  <a:spcPct val="0"/>
                </a:spcAft>
              </a:pPr>
              <a:endParaRPr lang="zh-CN" altLang="en-US">
                <a:solidFill>
                  <a:srgbClr val="000000"/>
                </a:solidFill>
                <a:latin typeface="Times New Roman" panose="02020603050405020304" charset="0"/>
                <a:ea typeface="宋体" panose="02010600030101010101" pitchFamily="2" charset="-122"/>
                <a:cs typeface="宋体" panose="02010600030101010101" pitchFamily="2" charset="-122"/>
              </a:endParaRPr>
            </a:p>
          </p:txBody>
        </p:sp>
        <p:sp>
          <p:nvSpPr>
            <p:cNvPr id="633866" name="Text Box 10"/>
            <p:cNvSpPr txBox="1">
              <a:spLocks noChangeArrowheads="1"/>
            </p:cNvSpPr>
            <p:nvPr/>
          </p:nvSpPr>
          <p:spPr bwMode="auto">
            <a:xfrm>
              <a:off x="720" y="1584"/>
              <a:ext cx="4176" cy="671"/>
            </a:xfrm>
            <a:prstGeom prst="rect">
              <a:avLst/>
            </a:prstGeom>
            <a:noFill/>
            <a:ln>
              <a:noFill/>
            </a:ln>
            <a:effectLst/>
          </p:spPr>
          <p:txBody>
            <a:bodyPr>
              <a:spAutoFit/>
            </a:bodyPr>
            <a:lstStyle/>
            <a:p>
              <a:pPr algn="just" defTabSz="914400" fontAlgn="base">
                <a:lnSpc>
                  <a:spcPct val="90000"/>
                </a:lnSpc>
                <a:spcBef>
                  <a:spcPct val="20000"/>
                </a:spcBef>
                <a:spcAft>
                  <a:spcPct val="0"/>
                </a:spcAft>
              </a:pP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A</a:t>
              </a:r>
              <a:r>
                <a:rPr lang="en-US" altLang="zh-CN" sz="3200" b="1">
                  <a:solidFill>
                    <a:srgbClr val="000000"/>
                  </a:solidFill>
                  <a:latin typeface="Times New Roman" panose="02020603050405020304" charset="0"/>
                  <a:ea typeface="宋体" panose="02010600030101010101" pitchFamily="2" charset="-122"/>
                  <a:cs typeface="Times New Roman" panose="02020603050405020304" charset="0"/>
                  <a:sym typeface="Symbol" panose="05050102010706020507" charset="0"/>
                </a:rPr>
                <a:t></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Aα</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1</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 |Aα</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2 </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|…|Aα</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n</a:t>
              </a:r>
              <a:endPar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endParaRPr>
            </a:p>
            <a:p>
              <a:pPr algn="just" defTabSz="914400" fontAlgn="base">
                <a:lnSpc>
                  <a:spcPct val="90000"/>
                </a:lnSpc>
                <a:spcBef>
                  <a:spcPct val="20000"/>
                </a:spcBef>
                <a:spcAft>
                  <a:spcPct val="0"/>
                </a:spcAft>
              </a:pP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A</a:t>
              </a:r>
              <a:r>
                <a:rPr lang="en-US" altLang="zh-CN" sz="3200" b="1">
                  <a:solidFill>
                    <a:srgbClr val="000000"/>
                  </a:solidFill>
                  <a:latin typeface="Times New Roman" panose="02020603050405020304" charset="0"/>
                  <a:ea typeface="宋体" panose="02010600030101010101" pitchFamily="2" charset="-122"/>
                  <a:cs typeface="Times New Roman" panose="02020603050405020304" charset="0"/>
                  <a:sym typeface="Symbol" panose="05050102010706020507" charset="0"/>
                </a:rPr>
                <a:t></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β</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1 </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|β</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2</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 |…|β</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m</a:t>
              </a:r>
              <a:endParaRPr lang="en-US" altLang="zh-CN" sz="2800" b="1">
                <a:solidFill>
                  <a:srgbClr val="000000"/>
                </a:solidFill>
                <a:latin typeface="Arial" panose="020B0604020202020204" pitchFamily="34" charset="0"/>
                <a:ea typeface="宋体" panose="02010600030101010101" pitchFamily="2" charset="-122"/>
                <a:cs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3859">
                                            <p:txEl>
                                              <p:pRg st="0" end="0"/>
                                            </p:txEl>
                                          </p:spTgt>
                                        </p:tgtEl>
                                        <p:attrNameLst>
                                          <p:attrName>style.visibility</p:attrName>
                                        </p:attrNameLst>
                                      </p:cBhvr>
                                      <p:to>
                                        <p:strVal val="visible"/>
                                      </p:to>
                                    </p:set>
                                    <p:anim calcmode="lin" valueType="num">
                                      <p:cBhvr additive="base">
                                        <p:cTn id="7" dur="500" fill="hold"/>
                                        <p:tgtEl>
                                          <p:spTgt spid="6338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38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33864"/>
                                        </p:tgtEl>
                                        <p:attrNameLst>
                                          <p:attrName>style.visibility</p:attrName>
                                        </p:attrNameLst>
                                      </p:cBhvr>
                                      <p:to>
                                        <p:strVal val="visible"/>
                                      </p:to>
                                    </p:set>
                                    <p:anim calcmode="lin" valueType="num">
                                      <p:cBhvr additive="base">
                                        <p:cTn id="13" dur="500" fill="hold"/>
                                        <p:tgtEl>
                                          <p:spTgt spid="633864"/>
                                        </p:tgtEl>
                                        <p:attrNameLst>
                                          <p:attrName>ppt_x</p:attrName>
                                        </p:attrNameLst>
                                      </p:cBhvr>
                                      <p:tavLst>
                                        <p:tav tm="0">
                                          <p:val>
                                            <p:strVal val="0-#ppt_w/2"/>
                                          </p:val>
                                        </p:tav>
                                        <p:tav tm="100000">
                                          <p:val>
                                            <p:strVal val="#ppt_x"/>
                                          </p:val>
                                        </p:tav>
                                      </p:tavLst>
                                    </p:anim>
                                    <p:anim calcmode="lin" valueType="num">
                                      <p:cBhvr additive="base">
                                        <p:cTn id="14" dur="500" fill="hold"/>
                                        <p:tgtEl>
                                          <p:spTgt spid="63386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33863"/>
                                        </p:tgtEl>
                                        <p:attrNameLst>
                                          <p:attrName>style.visibility</p:attrName>
                                        </p:attrNameLst>
                                      </p:cBhvr>
                                      <p:to>
                                        <p:strVal val="visible"/>
                                      </p:to>
                                    </p:set>
                                    <p:anim calcmode="lin" valueType="num">
                                      <p:cBhvr additive="base">
                                        <p:cTn id="19" dur="500" fill="hold"/>
                                        <p:tgtEl>
                                          <p:spTgt spid="633863"/>
                                        </p:tgtEl>
                                        <p:attrNameLst>
                                          <p:attrName>ppt_x</p:attrName>
                                        </p:attrNameLst>
                                      </p:cBhvr>
                                      <p:tavLst>
                                        <p:tav tm="0">
                                          <p:val>
                                            <p:strVal val="0-#ppt_w/2"/>
                                          </p:val>
                                        </p:tav>
                                        <p:tav tm="100000">
                                          <p:val>
                                            <p:strVal val="#ppt_x"/>
                                          </p:val>
                                        </p:tav>
                                      </p:tavLst>
                                    </p:anim>
                                    <p:anim calcmode="lin" valueType="num">
                                      <p:cBhvr additive="base">
                                        <p:cTn id="20" dur="500" fill="hold"/>
                                        <p:tgtEl>
                                          <p:spTgt spid="63386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33860"/>
                                        </p:tgtEl>
                                        <p:attrNameLst>
                                          <p:attrName>style.visibility</p:attrName>
                                        </p:attrNameLst>
                                      </p:cBhvr>
                                      <p:to>
                                        <p:strVal val="visible"/>
                                      </p:to>
                                    </p:set>
                                    <p:anim calcmode="lin" valueType="num">
                                      <p:cBhvr additive="base">
                                        <p:cTn id="25" dur="500" fill="hold"/>
                                        <p:tgtEl>
                                          <p:spTgt spid="633860"/>
                                        </p:tgtEl>
                                        <p:attrNameLst>
                                          <p:attrName>ppt_x</p:attrName>
                                        </p:attrNameLst>
                                      </p:cBhvr>
                                      <p:tavLst>
                                        <p:tav tm="0">
                                          <p:val>
                                            <p:strVal val="0-#ppt_w/2"/>
                                          </p:val>
                                        </p:tav>
                                        <p:tav tm="100000">
                                          <p:val>
                                            <p:strVal val="#ppt_x"/>
                                          </p:val>
                                        </p:tav>
                                      </p:tavLst>
                                    </p:anim>
                                    <p:anim calcmode="lin" valueType="num">
                                      <p:cBhvr additive="base">
                                        <p:cTn id="26" dur="500" fill="hold"/>
                                        <p:tgtEl>
                                          <p:spTgt spid="6338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59" grpId="0" build="p" autoUpdateAnimBg="0"/>
      <p:bldP spid="633863"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日期占位符 3"/>
          <p:cNvSpPr>
            <a:spLocks noGrp="1"/>
          </p:cNvSpPr>
          <p:nvPr>
            <p:ph type="dt" sz="half" idx="10"/>
          </p:nvPr>
        </p:nvSpPr>
        <p:spPr/>
        <p:txBody>
          <a:bodyPr/>
          <a:lstStyle/>
          <a:p>
            <a:fld id="{E7235A4D-49BE-F547-86F7-07CA92C70686}"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10" name="幻灯片编号占位符 5"/>
          <p:cNvSpPr>
            <a:spLocks noGrp="1"/>
          </p:cNvSpPr>
          <p:nvPr>
            <p:ph type="sldNum" sz="quarter" idx="12"/>
          </p:nvPr>
        </p:nvSpPr>
        <p:spPr/>
        <p:txBody>
          <a:bodyPr/>
          <a:lstStyle/>
          <a:p>
            <a:fld id="{0217F984-2483-024B-A92A-E7FA714ABE22}" type="slidenum">
              <a:rPr lang="en-US" altLang="zh-CN">
                <a:solidFill>
                  <a:srgbClr val="000000"/>
                </a:solidFill>
                <a:latin typeface="Arial" panose="020B0604020202020204"/>
              </a:rPr>
              <a:pPr/>
              <a:t>102</a:t>
            </a:fld>
            <a:endParaRPr lang="en-US" altLang="zh-CN">
              <a:solidFill>
                <a:srgbClr val="000000"/>
              </a:solidFill>
              <a:latin typeface="Arial" panose="020B0604020202020204"/>
            </a:endParaRPr>
          </a:p>
        </p:txBody>
      </p:sp>
      <p:sp>
        <p:nvSpPr>
          <p:cNvPr id="634882" name="Rectangle 2"/>
          <p:cNvSpPr>
            <a:spLocks noGrp="1" noChangeArrowheads="1"/>
          </p:cNvSpPr>
          <p:nvPr>
            <p:ph type="title"/>
          </p:nvPr>
        </p:nvSpPr>
        <p:spPr/>
        <p:txBody>
          <a:bodyPr/>
          <a:lstStyle/>
          <a:p>
            <a:r>
              <a:rPr lang="en-US" altLang="zh-CN" b="1">
                <a:cs typeface="宋体" panose="02010600030101010101" pitchFamily="2" charset="-122"/>
              </a:rPr>
              <a:t>6.4 </a:t>
            </a:r>
            <a:r>
              <a:rPr lang="zh-CN" altLang="en-US" b="1">
                <a:cs typeface="宋体" panose="02010600030101010101" pitchFamily="2" charset="-122"/>
              </a:rPr>
              <a:t>格雷巴赫范式</a:t>
            </a:r>
          </a:p>
        </p:txBody>
      </p:sp>
      <p:sp>
        <p:nvSpPr>
          <p:cNvPr id="634883" name="Rectangle 3"/>
          <p:cNvSpPr>
            <a:spLocks noGrp="1" noChangeArrowheads="1"/>
          </p:cNvSpPr>
          <p:nvPr>
            <p:ph type="body" idx="1"/>
          </p:nvPr>
        </p:nvSpPr>
        <p:spPr>
          <a:xfrm>
            <a:off x="457200" y="1600200"/>
            <a:ext cx="8229600" cy="1752600"/>
          </a:xfrm>
        </p:spPr>
        <p:txBody>
          <a:bodyPr/>
          <a:lstStyle/>
          <a:p>
            <a:r>
              <a:rPr lang="zh-CN" altLang="en-US" b="1">
                <a:latin typeface="Times New Roman" panose="02020603050405020304" charset="0"/>
                <a:cs typeface="宋体" panose="02010600030101010101" pitchFamily="2" charset="-122"/>
              </a:rPr>
              <a:t>证明要点：</a:t>
            </a:r>
            <a:r>
              <a:rPr lang="en-US" altLang="zh-CN" b="1">
                <a:cs typeface="宋体" panose="02010600030101010101" pitchFamily="2" charset="-122"/>
              </a:rPr>
              <a:t> </a:t>
            </a:r>
          </a:p>
          <a:p>
            <a:pPr>
              <a:buFontTx/>
              <a:buNone/>
            </a:pPr>
            <a:r>
              <a:rPr lang="en-US" altLang="zh-CN" b="1">
                <a:latin typeface="Times New Roman" panose="02020603050405020304" charset="0"/>
                <a:cs typeface="宋体" panose="02010600030101010101" pitchFamily="2" charset="-122"/>
              </a:rPr>
              <a:t>   </a:t>
            </a:r>
            <a:r>
              <a:rPr lang="zh-CN" altLang="en-US" b="1">
                <a:latin typeface="Times New Roman" panose="02020603050405020304" charset="0"/>
                <a:cs typeface="宋体" panose="02010600030101010101" pitchFamily="2" charset="-122"/>
              </a:rPr>
              <a:t>用直接右递归取代原来的直接左递归。</a:t>
            </a:r>
            <a:r>
              <a:rPr lang="en-US" altLang="zh-CN" b="1">
                <a:cs typeface="宋体" panose="02010600030101010101" pitchFamily="2" charset="-122"/>
              </a:rPr>
              <a:t> </a:t>
            </a:r>
          </a:p>
          <a:p>
            <a:pPr>
              <a:buFontTx/>
              <a:buNone/>
            </a:pPr>
            <a:r>
              <a:rPr lang="en-US" altLang="zh-CN" b="1">
                <a:latin typeface="Times New Roman" panose="02020603050405020304" charset="0"/>
                <a:cs typeface="宋体" panose="02010600030101010101" pitchFamily="2" charset="-122"/>
              </a:rPr>
              <a:t>   </a:t>
            </a:r>
            <a:r>
              <a:rPr lang="zh-CN" altLang="en-US" b="1">
                <a:latin typeface="Times New Roman" panose="02020603050405020304" charset="0"/>
                <a:cs typeface="宋体" panose="02010600030101010101" pitchFamily="2" charset="-122"/>
              </a:rPr>
              <a:t>两组产生式产生的符号串都是</a:t>
            </a:r>
            <a:r>
              <a:rPr lang="en-US" altLang="zh-CN" b="1">
                <a:cs typeface="宋体" panose="02010600030101010101" pitchFamily="2" charset="-122"/>
              </a:rPr>
              <a:t> </a:t>
            </a:r>
          </a:p>
        </p:txBody>
      </p:sp>
      <p:graphicFrame>
        <p:nvGraphicFramePr>
          <p:cNvPr id="634884" name="Object 4"/>
          <p:cNvGraphicFramePr>
            <a:graphicFrameLocks noChangeAspect="1"/>
          </p:cNvGraphicFramePr>
          <p:nvPr/>
        </p:nvGraphicFramePr>
        <p:xfrm>
          <a:off x="1066800" y="3352800"/>
          <a:ext cx="3890963" cy="814388"/>
        </p:xfrm>
        <a:graphic>
          <a:graphicData uri="http://schemas.openxmlformats.org/presentationml/2006/ole">
            <p:oleObj spid="_x0000_s304242" r:id="rId3" imgW="1231366" imgH="253890" progId="">
              <p:embed/>
            </p:oleObj>
          </a:graphicData>
        </a:graphic>
      </p:graphicFrame>
      <p:sp>
        <p:nvSpPr>
          <p:cNvPr id="634885" name="Rectangle 5"/>
          <p:cNvSpPr>
            <a:spLocks noChangeArrowheads="1"/>
          </p:cNvSpPr>
          <p:nvPr/>
        </p:nvSpPr>
        <p:spPr bwMode="auto">
          <a:xfrm>
            <a:off x="457200" y="4191000"/>
            <a:ext cx="8229600" cy="609600"/>
          </a:xfrm>
          <a:prstGeom prst="rect">
            <a:avLst/>
          </a:prstGeom>
          <a:noFill/>
          <a:ln>
            <a:noFill/>
          </a:ln>
          <a:effectLst/>
        </p:spPr>
        <p:txBody>
          <a:bodyPr/>
          <a:lstStyle/>
          <a:p>
            <a:pPr marL="342900" indent="-342900" defTabSz="914400" fontAlgn="base">
              <a:spcBef>
                <a:spcPct val="20000"/>
              </a:spcBef>
              <a:spcAft>
                <a:spcPct val="0"/>
              </a:spcAft>
            </a:pP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   </a:t>
            </a:r>
            <a:r>
              <a:rPr lang="zh-CN" altLang="en-US" sz="3200" b="1">
                <a:solidFill>
                  <a:srgbClr val="000000"/>
                </a:solidFill>
                <a:latin typeface="Times New Roman" panose="02020603050405020304" charset="0"/>
                <a:ea typeface="宋体" panose="02010600030101010101" pitchFamily="2" charset="-122"/>
                <a:cs typeface="宋体" panose="02010600030101010101" pitchFamily="2" charset="-122"/>
              </a:rPr>
              <a:t>前者是先产生</a:t>
            </a:r>
          </a:p>
        </p:txBody>
      </p:sp>
      <p:sp>
        <p:nvSpPr>
          <p:cNvPr id="634886" name="Rectangle 6"/>
          <p:cNvSpPr>
            <a:spLocks noChangeArrowheads="1"/>
          </p:cNvSpPr>
          <p:nvPr/>
        </p:nvSpPr>
        <p:spPr bwMode="auto">
          <a:xfrm>
            <a:off x="457200" y="5562600"/>
            <a:ext cx="8229600" cy="609600"/>
          </a:xfrm>
          <a:prstGeom prst="rect">
            <a:avLst/>
          </a:prstGeom>
          <a:noFill/>
          <a:ln>
            <a:noFill/>
          </a:ln>
          <a:effectLst/>
        </p:spPr>
        <p:txBody>
          <a:bodyPr/>
          <a:lstStyle/>
          <a:p>
            <a:pPr marL="342900" indent="-342900" defTabSz="914400" fontAlgn="base">
              <a:spcBef>
                <a:spcPct val="20000"/>
              </a:spcBef>
              <a:spcAft>
                <a:spcPct val="0"/>
              </a:spcAft>
            </a:pP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   </a:t>
            </a:r>
            <a:r>
              <a:rPr lang="zh-CN" altLang="en-US" sz="3200" b="1">
                <a:solidFill>
                  <a:srgbClr val="000000"/>
                </a:solidFill>
                <a:latin typeface="Times New Roman" panose="02020603050405020304" charset="0"/>
                <a:ea typeface="宋体" panose="02010600030101010101" pitchFamily="2" charset="-122"/>
                <a:cs typeface="宋体" panose="02010600030101010101" pitchFamily="2" charset="-122"/>
              </a:rPr>
              <a:t>然后产生</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β</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k </a:t>
            </a:r>
            <a:r>
              <a:rPr lang="zh-CN" altLang="en-US" sz="3200" b="1">
                <a:solidFill>
                  <a:srgbClr val="000000"/>
                </a:solidFill>
                <a:latin typeface="Times New Roman" panose="02020603050405020304" charset="0"/>
                <a:ea typeface="宋体" panose="02010600030101010101" pitchFamily="2" charset="-122"/>
                <a:cs typeface="宋体" panose="02010600030101010101" pitchFamily="2" charset="-122"/>
              </a:rPr>
              <a:t>。</a:t>
            </a:r>
            <a:r>
              <a:rPr lang="en-US" altLang="zh-CN" sz="3200" b="1">
                <a:solidFill>
                  <a:srgbClr val="000000"/>
                </a:solidFill>
                <a:latin typeface="Arial" panose="020B0604020202020204" pitchFamily="34" charset="0"/>
                <a:ea typeface="宋体" panose="02010600030101010101" pitchFamily="2" charset="-122"/>
                <a:cs typeface="宋体" panose="02010600030101010101" pitchFamily="2" charset="-122"/>
              </a:rPr>
              <a:t> </a:t>
            </a:r>
          </a:p>
        </p:txBody>
      </p:sp>
      <p:graphicFrame>
        <p:nvGraphicFramePr>
          <p:cNvPr id="634887" name="Object 7"/>
          <p:cNvGraphicFramePr>
            <a:graphicFrameLocks noChangeAspect="1"/>
          </p:cNvGraphicFramePr>
          <p:nvPr/>
        </p:nvGraphicFramePr>
        <p:xfrm>
          <a:off x="1382713" y="4800600"/>
          <a:ext cx="3248025" cy="814388"/>
        </p:xfrm>
        <a:graphic>
          <a:graphicData uri="http://schemas.openxmlformats.org/presentationml/2006/ole">
            <p:oleObj spid="_x0000_s304243" name="公式" r:id="rId4" imgW="1028254" imgH="25389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883">
                                            <p:txEl>
                                              <p:pRg st="0" end="0"/>
                                            </p:txEl>
                                          </p:spTgt>
                                        </p:tgtEl>
                                        <p:attrNameLst>
                                          <p:attrName>style.visibility</p:attrName>
                                        </p:attrNameLst>
                                      </p:cBhvr>
                                      <p:to>
                                        <p:strVal val="visible"/>
                                      </p:to>
                                    </p:set>
                                    <p:anim calcmode="lin" valueType="num">
                                      <p:cBhvr additive="base">
                                        <p:cTn id="7" dur="500" fill="hold"/>
                                        <p:tgtEl>
                                          <p:spTgt spid="6348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48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4883">
                                            <p:txEl>
                                              <p:pRg st="1" end="1"/>
                                            </p:txEl>
                                          </p:spTgt>
                                        </p:tgtEl>
                                        <p:attrNameLst>
                                          <p:attrName>style.visibility</p:attrName>
                                        </p:attrNameLst>
                                      </p:cBhvr>
                                      <p:to>
                                        <p:strVal val="visible"/>
                                      </p:to>
                                    </p:set>
                                    <p:anim calcmode="lin" valueType="num">
                                      <p:cBhvr additive="base">
                                        <p:cTn id="13" dur="500" fill="hold"/>
                                        <p:tgtEl>
                                          <p:spTgt spid="6348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48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34883">
                                            <p:txEl>
                                              <p:pRg st="2" end="2"/>
                                            </p:txEl>
                                          </p:spTgt>
                                        </p:tgtEl>
                                        <p:attrNameLst>
                                          <p:attrName>style.visibility</p:attrName>
                                        </p:attrNameLst>
                                      </p:cBhvr>
                                      <p:to>
                                        <p:strVal val="visible"/>
                                      </p:to>
                                    </p:set>
                                    <p:anim calcmode="lin" valueType="num">
                                      <p:cBhvr additive="base">
                                        <p:cTn id="19" dur="500" fill="hold"/>
                                        <p:tgtEl>
                                          <p:spTgt spid="6348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348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34884"/>
                                        </p:tgtEl>
                                        <p:attrNameLst>
                                          <p:attrName>style.visibility</p:attrName>
                                        </p:attrNameLst>
                                      </p:cBhvr>
                                      <p:to>
                                        <p:strVal val="visible"/>
                                      </p:to>
                                    </p:set>
                                    <p:anim calcmode="lin" valueType="num">
                                      <p:cBhvr additive="base">
                                        <p:cTn id="25" dur="500" fill="hold"/>
                                        <p:tgtEl>
                                          <p:spTgt spid="634884"/>
                                        </p:tgtEl>
                                        <p:attrNameLst>
                                          <p:attrName>ppt_x</p:attrName>
                                        </p:attrNameLst>
                                      </p:cBhvr>
                                      <p:tavLst>
                                        <p:tav tm="0">
                                          <p:val>
                                            <p:strVal val="0-#ppt_w/2"/>
                                          </p:val>
                                        </p:tav>
                                        <p:tav tm="100000">
                                          <p:val>
                                            <p:strVal val="#ppt_x"/>
                                          </p:val>
                                        </p:tav>
                                      </p:tavLst>
                                    </p:anim>
                                    <p:anim calcmode="lin" valueType="num">
                                      <p:cBhvr additive="base">
                                        <p:cTn id="26" dur="500" fill="hold"/>
                                        <p:tgtEl>
                                          <p:spTgt spid="63488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34885"/>
                                        </p:tgtEl>
                                        <p:attrNameLst>
                                          <p:attrName>style.visibility</p:attrName>
                                        </p:attrNameLst>
                                      </p:cBhvr>
                                      <p:to>
                                        <p:strVal val="visible"/>
                                      </p:to>
                                    </p:set>
                                    <p:anim calcmode="lin" valueType="num">
                                      <p:cBhvr additive="base">
                                        <p:cTn id="31" dur="500" fill="hold"/>
                                        <p:tgtEl>
                                          <p:spTgt spid="634885"/>
                                        </p:tgtEl>
                                        <p:attrNameLst>
                                          <p:attrName>ppt_x</p:attrName>
                                        </p:attrNameLst>
                                      </p:cBhvr>
                                      <p:tavLst>
                                        <p:tav tm="0">
                                          <p:val>
                                            <p:strVal val="0-#ppt_w/2"/>
                                          </p:val>
                                        </p:tav>
                                        <p:tav tm="100000">
                                          <p:val>
                                            <p:strVal val="#ppt_x"/>
                                          </p:val>
                                        </p:tav>
                                      </p:tavLst>
                                    </p:anim>
                                    <p:anim calcmode="lin" valueType="num">
                                      <p:cBhvr additive="base">
                                        <p:cTn id="32" dur="500" fill="hold"/>
                                        <p:tgtEl>
                                          <p:spTgt spid="63488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34887"/>
                                        </p:tgtEl>
                                        <p:attrNameLst>
                                          <p:attrName>style.visibility</p:attrName>
                                        </p:attrNameLst>
                                      </p:cBhvr>
                                      <p:to>
                                        <p:strVal val="visible"/>
                                      </p:to>
                                    </p:set>
                                    <p:anim calcmode="lin" valueType="num">
                                      <p:cBhvr additive="base">
                                        <p:cTn id="37" dur="500" fill="hold"/>
                                        <p:tgtEl>
                                          <p:spTgt spid="634887"/>
                                        </p:tgtEl>
                                        <p:attrNameLst>
                                          <p:attrName>ppt_x</p:attrName>
                                        </p:attrNameLst>
                                      </p:cBhvr>
                                      <p:tavLst>
                                        <p:tav tm="0">
                                          <p:val>
                                            <p:strVal val="0-#ppt_w/2"/>
                                          </p:val>
                                        </p:tav>
                                        <p:tav tm="100000">
                                          <p:val>
                                            <p:strVal val="#ppt_x"/>
                                          </p:val>
                                        </p:tav>
                                      </p:tavLst>
                                    </p:anim>
                                    <p:anim calcmode="lin" valueType="num">
                                      <p:cBhvr additive="base">
                                        <p:cTn id="38" dur="500" fill="hold"/>
                                        <p:tgtEl>
                                          <p:spTgt spid="63488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34886"/>
                                        </p:tgtEl>
                                        <p:attrNameLst>
                                          <p:attrName>style.visibility</p:attrName>
                                        </p:attrNameLst>
                                      </p:cBhvr>
                                      <p:to>
                                        <p:strVal val="visible"/>
                                      </p:to>
                                    </p:set>
                                    <p:anim calcmode="lin" valueType="num">
                                      <p:cBhvr additive="base">
                                        <p:cTn id="43" dur="500" fill="hold"/>
                                        <p:tgtEl>
                                          <p:spTgt spid="634886"/>
                                        </p:tgtEl>
                                        <p:attrNameLst>
                                          <p:attrName>ppt_x</p:attrName>
                                        </p:attrNameLst>
                                      </p:cBhvr>
                                      <p:tavLst>
                                        <p:tav tm="0">
                                          <p:val>
                                            <p:strVal val="0-#ppt_w/2"/>
                                          </p:val>
                                        </p:tav>
                                        <p:tav tm="100000">
                                          <p:val>
                                            <p:strVal val="#ppt_x"/>
                                          </p:val>
                                        </p:tav>
                                      </p:tavLst>
                                    </p:anim>
                                    <p:anim calcmode="lin" valueType="num">
                                      <p:cBhvr additive="base">
                                        <p:cTn id="44" dur="500" fill="hold"/>
                                        <p:tgtEl>
                                          <p:spTgt spid="6348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3" grpId="0" build="p" autoUpdateAnimBg="0"/>
      <p:bldP spid="634885" grpId="0" autoUpdateAnimBg="0"/>
      <p:bldP spid="634886"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891B5066-8EB6-C949-835E-2E5B88A7344A}"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7" name="幻灯片编号占位符 5"/>
          <p:cNvSpPr>
            <a:spLocks noGrp="1"/>
          </p:cNvSpPr>
          <p:nvPr>
            <p:ph type="sldNum" sz="quarter" idx="12"/>
          </p:nvPr>
        </p:nvSpPr>
        <p:spPr/>
        <p:txBody>
          <a:bodyPr/>
          <a:lstStyle/>
          <a:p>
            <a:fld id="{6FCB5976-E346-FD4F-BBEF-72B3243ECBAD}" type="slidenum">
              <a:rPr lang="en-US" altLang="zh-CN">
                <a:solidFill>
                  <a:srgbClr val="000000"/>
                </a:solidFill>
                <a:latin typeface="Arial" panose="020B0604020202020204"/>
              </a:rPr>
              <a:pPr/>
              <a:t>103</a:t>
            </a:fld>
            <a:endParaRPr lang="en-US" altLang="zh-CN">
              <a:solidFill>
                <a:srgbClr val="000000"/>
              </a:solidFill>
              <a:latin typeface="Arial" panose="020B0604020202020204"/>
            </a:endParaRPr>
          </a:p>
        </p:txBody>
      </p:sp>
      <p:sp>
        <p:nvSpPr>
          <p:cNvPr id="635906" name="Rectangle 2"/>
          <p:cNvSpPr>
            <a:spLocks noGrp="1" noChangeArrowheads="1"/>
          </p:cNvSpPr>
          <p:nvPr>
            <p:ph type="title"/>
          </p:nvPr>
        </p:nvSpPr>
        <p:spPr/>
        <p:txBody>
          <a:bodyPr/>
          <a:lstStyle/>
          <a:p>
            <a:r>
              <a:rPr lang="en-US" altLang="zh-CN" b="1">
                <a:cs typeface="宋体" panose="02010600030101010101" pitchFamily="2" charset="-122"/>
              </a:rPr>
              <a:t>6.4 </a:t>
            </a:r>
            <a:r>
              <a:rPr lang="zh-CN" altLang="en-US" b="1">
                <a:cs typeface="宋体" panose="02010600030101010101" pitchFamily="2" charset="-122"/>
              </a:rPr>
              <a:t>格雷巴赫范式</a:t>
            </a:r>
          </a:p>
        </p:txBody>
      </p:sp>
      <p:sp>
        <p:nvSpPr>
          <p:cNvPr id="635907" name="Rectangle 3"/>
          <p:cNvSpPr>
            <a:spLocks noGrp="1" noChangeArrowheads="1"/>
          </p:cNvSpPr>
          <p:nvPr>
            <p:ph type="body" idx="1"/>
          </p:nvPr>
        </p:nvSpPr>
        <p:spPr>
          <a:xfrm>
            <a:off x="2362200" y="2667000"/>
            <a:ext cx="4038600" cy="1219200"/>
          </a:xfrm>
        </p:spPr>
        <p:txBody>
          <a:bodyPr/>
          <a:lstStyle/>
          <a:p>
            <a:r>
              <a:rPr lang="zh-CN" altLang="en-US" b="1">
                <a:latin typeface="Times New Roman" panose="02020603050405020304" charset="0"/>
                <a:cs typeface="宋体" panose="02010600030101010101" pitchFamily="2" charset="-122"/>
              </a:rPr>
              <a:t>后者先产生</a:t>
            </a:r>
            <a:r>
              <a:rPr lang="en-US" altLang="zh-CN" b="1">
                <a:latin typeface="Times New Roman" panose="02020603050405020304" charset="0"/>
                <a:cs typeface="宋体" panose="02010600030101010101" pitchFamily="2" charset="-122"/>
              </a:rPr>
              <a:t>β</a:t>
            </a:r>
            <a:r>
              <a:rPr lang="en-US" altLang="zh-CN" b="1" baseline="-30000">
                <a:latin typeface="Times New Roman" panose="02020603050405020304" charset="0"/>
                <a:cs typeface="宋体" panose="02010600030101010101" pitchFamily="2" charset="-122"/>
              </a:rPr>
              <a:t>k </a:t>
            </a:r>
            <a:r>
              <a:rPr lang="zh-CN" altLang="en-US" b="1">
                <a:latin typeface="Times New Roman" panose="02020603050405020304" charset="0"/>
                <a:cs typeface="宋体" panose="02010600030101010101" pitchFamily="2" charset="-122"/>
              </a:rPr>
              <a:t>。</a:t>
            </a:r>
            <a:endParaRPr lang="en-US" altLang="zh-CN" b="1" baseline="-30000">
              <a:latin typeface="Times New Roman" panose="02020603050405020304" charset="0"/>
              <a:cs typeface="宋体" panose="02010600030101010101" pitchFamily="2" charset="-122"/>
            </a:endParaRPr>
          </a:p>
          <a:p>
            <a:r>
              <a:rPr lang="zh-CN" altLang="en-US" b="1">
                <a:latin typeface="Times New Roman" panose="02020603050405020304" charset="0"/>
                <a:cs typeface="宋体" panose="02010600030101010101" pitchFamily="2" charset="-122"/>
              </a:rPr>
              <a:t>然后产生</a:t>
            </a:r>
          </a:p>
        </p:txBody>
      </p:sp>
      <p:graphicFrame>
        <p:nvGraphicFramePr>
          <p:cNvPr id="635908" name="Object 4"/>
          <p:cNvGraphicFramePr>
            <a:graphicFrameLocks noChangeAspect="1"/>
          </p:cNvGraphicFramePr>
          <p:nvPr/>
        </p:nvGraphicFramePr>
        <p:xfrm>
          <a:off x="2362200" y="4191000"/>
          <a:ext cx="3248025" cy="814388"/>
        </p:xfrm>
        <a:graphic>
          <a:graphicData uri="http://schemas.openxmlformats.org/presentationml/2006/ole">
            <p:oleObj spid="_x0000_s305211" name="公式" r:id="rId3" imgW="1028254" imgH="25389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5907">
                                            <p:txEl>
                                              <p:pRg st="0" end="0"/>
                                            </p:txEl>
                                          </p:spTgt>
                                        </p:tgtEl>
                                        <p:attrNameLst>
                                          <p:attrName>style.visibility</p:attrName>
                                        </p:attrNameLst>
                                      </p:cBhvr>
                                      <p:to>
                                        <p:strVal val="visible"/>
                                      </p:to>
                                    </p:set>
                                    <p:anim calcmode="lin" valueType="num">
                                      <p:cBhvr additive="base">
                                        <p:cTn id="7" dur="500" fill="hold"/>
                                        <p:tgtEl>
                                          <p:spTgt spid="6359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59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5907">
                                            <p:txEl>
                                              <p:pRg st="1" end="1"/>
                                            </p:txEl>
                                          </p:spTgt>
                                        </p:tgtEl>
                                        <p:attrNameLst>
                                          <p:attrName>style.visibility</p:attrName>
                                        </p:attrNameLst>
                                      </p:cBhvr>
                                      <p:to>
                                        <p:strVal val="visible"/>
                                      </p:to>
                                    </p:set>
                                    <p:anim calcmode="lin" valueType="num">
                                      <p:cBhvr additive="base">
                                        <p:cTn id="13" dur="500" fill="hold"/>
                                        <p:tgtEl>
                                          <p:spTgt spid="6359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59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35908"/>
                                        </p:tgtEl>
                                        <p:attrNameLst>
                                          <p:attrName>style.visibility</p:attrName>
                                        </p:attrNameLst>
                                      </p:cBhvr>
                                      <p:to>
                                        <p:strVal val="visible"/>
                                      </p:to>
                                    </p:set>
                                    <p:anim calcmode="lin" valueType="num">
                                      <p:cBhvr additive="base">
                                        <p:cTn id="19" dur="500" fill="hold"/>
                                        <p:tgtEl>
                                          <p:spTgt spid="635908"/>
                                        </p:tgtEl>
                                        <p:attrNameLst>
                                          <p:attrName>ppt_x</p:attrName>
                                        </p:attrNameLst>
                                      </p:cBhvr>
                                      <p:tavLst>
                                        <p:tav tm="0">
                                          <p:val>
                                            <p:strVal val="0-#ppt_w/2"/>
                                          </p:val>
                                        </p:tav>
                                        <p:tav tm="100000">
                                          <p:val>
                                            <p:strVal val="#ppt_x"/>
                                          </p:val>
                                        </p:tav>
                                      </p:tavLst>
                                    </p:anim>
                                    <p:anim calcmode="lin" valueType="num">
                                      <p:cBhvr additive="base">
                                        <p:cTn id="20" dur="500" fill="hold"/>
                                        <p:tgtEl>
                                          <p:spTgt spid="6359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7" grpId="0" build="p"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59279C3E-1973-A842-BB8A-19BF97435F6F}"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7" name="幻灯片编号占位符 5"/>
          <p:cNvSpPr>
            <a:spLocks noGrp="1"/>
          </p:cNvSpPr>
          <p:nvPr>
            <p:ph type="sldNum" sz="quarter" idx="12"/>
          </p:nvPr>
        </p:nvSpPr>
        <p:spPr/>
        <p:txBody>
          <a:bodyPr/>
          <a:lstStyle/>
          <a:p>
            <a:fld id="{6C61D01F-D4A0-4747-977D-E00188E220AE}" type="slidenum">
              <a:rPr lang="en-US" altLang="zh-CN">
                <a:solidFill>
                  <a:srgbClr val="000000"/>
                </a:solidFill>
                <a:latin typeface="Arial" panose="020B0604020202020204"/>
              </a:rPr>
              <a:pPr/>
              <a:t>104</a:t>
            </a:fld>
            <a:endParaRPr lang="en-US" altLang="zh-CN">
              <a:solidFill>
                <a:srgbClr val="000000"/>
              </a:solidFill>
              <a:latin typeface="Arial" panose="020B0604020202020204"/>
            </a:endParaRPr>
          </a:p>
        </p:txBody>
      </p:sp>
      <p:sp>
        <p:nvSpPr>
          <p:cNvPr id="636930" name="Rectangle 2"/>
          <p:cNvSpPr>
            <a:spLocks noGrp="1" noChangeArrowheads="1"/>
          </p:cNvSpPr>
          <p:nvPr>
            <p:ph type="title"/>
          </p:nvPr>
        </p:nvSpPr>
        <p:spPr/>
        <p:txBody>
          <a:bodyPr/>
          <a:lstStyle/>
          <a:p>
            <a:r>
              <a:rPr lang="en-US" altLang="zh-CN" b="1">
                <a:cs typeface="宋体" panose="02010600030101010101" pitchFamily="2" charset="-122"/>
              </a:rPr>
              <a:t>6.4 </a:t>
            </a:r>
            <a:r>
              <a:rPr lang="zh-CN" altLang="en-US" b="1">
                <a:cs typeface="宋体" panose="02010600030101010101" pitchFamily="2" charset="-122"/>
              </a:rPr>
              <a:t>格雷巴赫范式</a:t>
            </a:r>
          </a:p>
        </p:txBody>
      </p:sp>
      <p:graphicFrame>
        <p:nvGraphicFramePr>
          <p:cNvPr id="636931" name="Object 3"/>
          <p:cNvGraphicFramePr>
            <a:graphicFrameLocks noChangeAspect="1"/>
          </p:cNvGraphicFramePr>
          <p:nvPr/>
        </p:nvGraphicFramePr>
        <p:xfrm>
          <a:off x="4953000" y="1524000"/>
          <a:ext cx="3656013" cy="4038600"/>
        </p:xfrm>
        <a:graphic>
          <a:graphicData uri="http://schemas.openxmlformats.org/presentationml/2006/ole">
            <p:oleObj spid="_x0000_s306290" name="Equation" r:id="rId3" imgW="1422400" imgH="1257300" progId="">
              <p:embed/>
            </p:oleObj>
          </a:graphicData>
        </a:graphic>
      </p:graphicFrame>
      <p:graphicFrame>
        <p:nvGraphicFramePr>
          <p:cNvPr id="636932" name="Object 4"/>
          <p:cNvGraphicFramePr>
            <a:graphicFrameLocks noChangeAspect="1"/>
          </p:cNvGraphicFramePr>
          <p:nvPr/>
        </p:nvGraphicFramePr>
        <p:xfrm>
          <a:off x="736600" y="1676400"/>
          <a:ext cx="3251200" cy="4114800"/>
        </p:xfrm>
        <a:graphic>
          <a:graphicData uri="http://schemas.openxmlformats.org/presentationml/2006/ole">
            <p:oleObj spid="_x0000_s306291" name="公式" r:id="rId4" imgW="1422400" imgH="15240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36931"/>
                                        </p:tgtEl>
                                        <p:attrNameLst>
                                          <p:attrName>style.visibility</p:attrName>
                                        </p:attrNameLst>
                                      </p:cBhvr>
                                      <p:to>
                                        <p:strVal val="visible"/>
                                      </p:to>
                                    </p:set>
                                    <p:anim calcmode="lin" valueType="num">
                                      <p:cBhvr additive="base">
                                        <p:cTn id="7" dur="500" fill="hold"/>
                                        <p:tgtEl>
                                          <p:spTgt spid="636931"/>
                                        </p:tgtEl>
                                        <p:attrNameLst>
                                          <p:attrName>ppt_x</p:attrName>
                                        </p:attrNameLst>
                                      </p:cBhvr>
                                      <p:tavLst>
                                        <p:tav tm="0">
                                          <p:val>
                                            <p:strVal val="0-#ppt_w/2"/>
                                          </p:val>
                                        </p:tav>
                                        <p:tav tm="100000">
                                          <p:val>
                                            <p:strVal val="#ppt_x"/>
                                          </p:val>
                                        </p:tav>
                                      </p:tavLst>
                                    </p:anim>
                                    <p:anim calcmode="lin" valueType="num">
                                      <p:cBhvr additive="base">
                                        <p:cTn id="8" dur="500" fill="hold"/>
                                        <p:tgtEl>
                                          <p:spTgt spid="6369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36932"/>
                                        </p:tgtEl>
                                        <p:attrNameLst>
                                          <p:attrName>style.visibility</p:attrName>
                                        </p:attrNameLst>
                                      </p:cBhvr>
                                      <p:to>
                                        <p:strVal val="visible"/>
                                      </p:to>
                                    </p:set>
                                    <p:anim calcmode="lin" valueType="num">
                                      <p:cBhvr additive="base">
                                        <p:cTn id="13" dur="500" fill="hold"/>
                                        <p:tgtEl>
                                          <p:spTgt spid="636932"/>
                                        </p:tgtEl>
                                        <p:attrNameLst>
                                          <p:attrName>ppt_x</p:attrName>
                                        </p:attrNameLst>
                                      </p:cBhvr>
                                      <p:tavLst>
                                        <p:tav tm="0">
                                          <p:val>
                                            <p:strVal val="0-#ppt_w/2"/>
                                          </p:val>
                                        </p:tav>
                                        <p:tav tm="100000">
                                          <p:val>
                                            <p:strVal val="#ppt_x"/>
                                          </p:val>
                                        </p:tav>
                                      </p:tavLst>
                                    </p:anim>
                                    <p:anim calcmode="lin" valueType="num">
                                      <p:cBhvr additive="base">
                                        <p:cTn id="14" dur="500" fill="hold"/>
                                        <p:tgtEl>
                                          <p:spTgt spid="6369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780F338-E01F-7243-B597-F9F9391F9EA1}"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252811BA-5FE9-9342-83AA-402ACE015BD2}" type="slidenum">
              <a:rPr lang="en-US" altLang="zh-CN">
                <a:solidFill>
                  <a:srgbClr val="000000"/>
                </a:solidFill>
                <a:latin typeface="Arial" panose="020B0604020202020204"/>
              </a:rPr>
              <a:pPr/>
              <a:t>105</a:t>
            </a:fld>
            <a:endParaRPr lang="en-US" altLang="zh-CN">
              <a:solidFill>
                <a:srgbClr val="000000"/>
              </a:solidFill>
              <a:latin typeface="Arial" panose="020B0604020202020204"/>
            </a:endParaRPr>
          </a:p>
        </p:txBody>
      </p:sp>
      <p:sp>
        <p:nvSpPr>
          <p:cNvPr id="637954" name="Rectangle 2"/>
          <p:cNvSpPr>
            <a:spLocks noGrp="1" noChangeArrowheads="1"/>
          </p:cNvSpPr>
          <p:nvPr>
            <p:ph type="title"/>
          </p:nvPr>
        </p:nvSpPr>
        <p:spPr/>
        <p:txBody>
          <a:bodyPr/>
          <a:lstStyle/>
          <a:p>
            <a:r>
              <a:rPr lang="en-US" altLang="zh-CN" b="1">
                <a:cs typeface="宋体" panose="02010600030101010101" pitchFamily="2" charset="-122"/>
              </a:rPr>
              <a:t>6.4 </a:t>
            </a:r>
            <a:r>
              <a:rPr lang="zh-CN" altLang="en-US" b="1">
                <a:cs typeface="宋体" panose="02010600030101010101" pitchFamily="2" charset="-122"/>
              </a:rPr>
              <a:t>格雷巴赫范式</a:t>
            </a:r>
          </a:p>
        </p:txBody>
      </p:sp>
      <p:sp>
        <p:nvSpPr>
          <p:cNvPr id="637955" name="Rectangle 3"/>
          <p:cNvSpPr>
            <a:spLocks noGrp="1" noChangeArrowheads="1"/>
          </p:cNvSpPr>
          <p:nvPr>
            <p:ph type="body" idx="1"/>
          </p:nvPr>
        </p:nvSpPr>
        <p:spPr>
          <a:xfrm>
            <a:off x="457200" y="1600200"/>
            <a:ext cx="8686800" cy="4525963"/>
          </a:xfrm>
        </p:spPr>
        <p:txBody>
          <a:bodyPr/>
          <a:lstStyle/>
          <a:p>
            <a:pPr>
              <a:buFontTx/>
              <a:buNone/>
            </a:pPr>
            <a:r>
              <a:rPr lang="zh-CN" altLang="en-US" sz="3600" b="1">
                <a:ea typeface="黑体" panose="02010609060101010101" charset="-122"/>
                <a:cs typeface="黑体" panose="02010609060101010101" charset="-122"/>
              </a:rPr>
              <a:t>定理</a:t>
            </a:r>
            <a:r>
              <a:rPr lang="en-US" altLang="zh-CN" sz="3600" b="1">
                <a:ea typeface="黑体" panose="02010609060101010101" charset="-122"/>
                <a:cs typeface="黑体" panose="02010609060101010101" charset="-122"/>
              </a:rPr>
              <a:t>6-10</a:t>
            </a:r>
            <a:r>
              <a:rPr lang="en-US" altLang="zh-CN" sz="3600" b="1">
                <a:latin typeface="Times New Roman" panose="02020603050405020304" charset="0"/>
                <a:cs typeface="宋体" panose="02010600030101010101" pitchFamily="2" charset="-122"/>
              </a:rPr>
              <a:t> </a:t>
            </a:r>
            <a:r>
              <a:rPr lang="zh-CN" altLang="en-US" sz="3600" b="1">
                <a:latin typeface="Times New Roman" panose="02020603050405020304" charset="0"/>
                <a:cs typeface="宋体" panose="02010600030101010101" pitchFamily="2" charset="-122"/>
              </a:rPr>
              <a:t>对于任意</a:t>
            </a:r>
            <a:r>
              <a:rPr lang="en-US" altLang="zh-CN" sz="3600" b="1">
                <a:latin typeface="Times New Roman" panose="02020603050405020304" charset="0"/>
                <a:cs typeface="宋体" panose="02010600030101010101" pitchFamily="2" charset="-122"/>
              </a:rPr>
              <a:t>CFG G</a:t>
            </a:r>
            <a:r>
              <a:rPr lang="zh-CN" altLang="en-US" sz="3600" b="1">
                <a:latin typeface="Times New Roman" panose="02020603050405020304" charset="0"/>
                <a:cs typeface="宋体" panose="02010600030101010101" pitchFamily="2" charset="-122"/>
              </a:rPr>
              <a:t>，</a:t>
            </a:r>
            <a:r>
              <a:rPr lang="en-US" altLang="zh-CN" sz="3600" b="1">
                <a:latin typeface="Times New Roman" panose="02020603050405020304" charset="0"/>
                <a:cs typeface="宋体" panose="02010600030101010101" pitchFamily="2" charset="-122"/>
              </a:rPr>
              <a:t>ε</a:t>
            </a:r>
            <a:r>
              <a:rPr lang="en-US" altLang="zh-CN" sz="3600" b="1">
                <a:latin typeface="Times New Roman" panose="02020603050405020304" charset="0"/>
                <a:cs typeface="宋体" panose="02010600030101010101" pitchFamily="2" charset="-122"/>
                <a:sym typeface="Symbol" panose="05050102010706020507" charset="0"/>
              </a:rPr>
              <a:t></a:t>
            </a:r>
            <a:r>
              <a:rPr lang="en-US" altLang="zh-CN" sz="3600" b="1">
                <a:latin typeface="Times New Roman" panose="02020603050405020304" charset="0"/>
                <a:cs typeface="宋体" panose="02010600030101010101" pitchFamily="2" charset="-122"/>
              </a:rPr>
              <a:t>L(G)</a:t>
            </a:r>
            <a:r>
              <a:rPr lang="zh-CN" altLang="en-US" sz="3600" b="1">
                <a:latin typeface="Times New Roman" panose="02020603050405020304" charset="0"/>
                <a:cs typeface="宋体" panose="02010600030101010101" pitchFamily="2" charset="-122"/>
              </a:rPr>
              <a:t>，存在等价的</a:t>
            </a:r>
            <a:r>
              <a:rPr lang="en-US" altLang="zh-CN" sz="3600" b="1">
                <a:latin typeface="Times New Roman" panose="02020603050405020304" charset="0"/>
                <a:cs typeface="宋体" panose="02010600030101010101" pitchFamily="2" charset="-122"/>
              </a:rPr>
              <a:t>GNF G</a:t>
            </a:r>
            <a:r>
              <a:rPr lang="en-US" altLang="zh-CN" sz="3600" b="1" baseline="-30000">
                <a:latin typeface="Times New Roman" panose="02020603050405020304" charset="0"/>
                <a:cs typeface="宋体" panose="02010600030101010101" pitchFamily="2" charset="-122"/>
              </a:rPr>
              <a:t>1</a:t>
            </a:r>
            <a:r>
              <a:rPr lang="zh-CN" altLang="en-US" sz="3600" b="1">
                <a:latin typeface="Times New Roman" panose="02020603050405020304" charset="0"/>
                <a:cs typeface="宋体" panose="02010600030101010101" pitchFamily="2" charset="-122"/>
              </a:rPr>
              <a:t>。</a:t>
            </a:r>
            <a:r>
              <a:rPr lang="en-US" altLang="zh-CN" sz="2800" b="1">
                <a:cs typeface="宋体" panose="02010600030101010101" pitchFamily="2" charset="-122"/>
              </a:rPr>
              <a:t> </a:t>
            </a:r>
          </a:p>
          <a:p>
            <a:r>
              <a:rPr lang="zh-CN" altLang="en-US" sz="2800" b="1">
                <a:latin typeface="Times New Roman" panose="02020603050405020304" charset="0"/>
                <a:cs typeface="宋体" panose="02010600030101010101" pitchFamily="2" charset="-122"/>
              </a:rPr>
              <a:t>证明要点：</a:t>
            </a:r>
            <a:r>
              <a:rPr lang="en-US" altLang="zh-CN" sz="2800" b="1">
                <a:cs typeface="宋体" panose="02010600030101010101" pitchFamily="2" charset="-122"/>
              </a:rPr>
              <a:t> </a:t>
            </a:r>
          </a:p>
          <a:p>
            <a:pPr algn="just">
              <a:buFontTx/>
              <a:buNone/>
            </a:pPr>
            <a:r>
              <a:rPr lang="en-US" altLang="zh-CN" sz="2800" b="1">
                <a:latin typeface="Times New Roman" panose="02020603050405020304" charset="0"/>
                <a:cs typeface="宋体" panose="02010600030101010101" pitchFamily="2" charset="-122"/>
              </a:rPr>
              <a:t>   (1)</a:t>
            </a:r>
            <a:r>
              <a:rPr lang="zh-CN" altLang="en-US" sz="2800" b="1">
                <a:latin typeface="Times New Roman" panose="02020603050405020304" charset="0"/>
                <a:cs typeface="宋体" panose="02010600030101010101" pitchFamily="2" charset="-122"/>
              </a:rPr>
              <a:t>使用引理</a:t>
            </a:r>
            <a:r>
              <a:rPr lang="en-US" altLang="zh-CN" sz="2800" b="1">
                <a:latin typeface="Times New Roman" panose="02020603050405020304" charset="0"/>
                <a:cs typeface="宋体" panose="02010600030101010101" pitchFamily="2" charset="-122"/>
              </a:rPr>
              <a:t>6-1</a:t>
            </a:r>
            <a:r>
              <a:rPr lang="zh-CN" altLang="en-US" sz="2800" b="1">
                <a:latin typeface="Times New Roman" panose="02020603050405020304" charset="0"/>
                <a:cs typeface="宋体" panose="02010600030101010101" pitchFamily="2" charset="-122"/>
              </a:rPr>
              <a:t>将产生式都化成如下形式的产生式</a:t>
            </a:r>
            <a:endParaRPr lang="en-US" altLang="zh-CN" sz="2800" b="1">
              <a:latin typeface="Times New Roman" panose="02020603050405020304" charset="0"/>
              <a:cs typeface="宋体" panose="02010600030101010101" pitchFamily="2" charset="-122"/>
            </a:endParaRPr>
          </a:p>
          <a:p>
            <a:pPr algn="just">
              <a:buFontTx/>
              <a:buNone/>
            </a:pPr>
            <a:r>
              <a:rPr lang="en-US" altLang="zh-CN" sz="2800" b="1">
                <a:latin typeface="Times New Roman" panose="02020603050405020304" charset="0"/>
                <a:cs typeface="宋体" panose="02010600030101010101" pitchFamily="2" charset="-122"/>
              </a:rPr>
              <a:t>       A</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宋体" panose="02010600030101010101" pitchFamily="2" charset="-122"/>
              </a:rPr>
              <a:t>A</a:t>
            </a:r>
            <a:r>
              <a:rPr lang="en-US" altLang="zh-CN" sz="2800" b="1" baseline="-30000">
                <a:latin typeface="Times New Roman" panose="02020603050405020304" charset="0"/>
                <a:cs typeface="宋体" panose="02010600030101010101" pitchFamily="2" charset="-122"/>
              </a:rPr>
              <a:t>1</a:t>
            </a:r>
            <a:r>
              <a:rPr lang="en-US" altLang="zh-CN" sz="2800" b="1">
                <a:latin typeface="Times New Roman" panose="02020603050405020304" charset="0"/>
                <a:cs typeface="宋体" panose="02010600030101010101" pitchFamily="2" charset="-122"/>
              </a:rPr>
              <a:t>A</a:t>
            </a:r>
            <a:r>
              <a:rPr lang="en-US" altLang="zh-CN" sz="2800" b="1" baseline="-30000">
                <a:latin typeface="Times New Roman" panose="02020603050405020304" charset="0"/>
                <a:cs typeface="宋体" panose="02010600030101010101" pitchFamily="2" charset="-122"/>
              </a:rPr>
              <a:t>2</a:t>
            </a:r>
            <a:r>
              <a:rPr lang="en-US" altLang="zh-CN" sz="2800" b="1">
                <a:latin typeface="Times New Roman" panose="02020603050405020304" charset="0"/>
                <a:cs typeface="宋体" panose="02010600030101010101" pitchFamily="2" charset="-122"/>
              </a:rPr>
              <a:t>…A</a:t>
            </a:r>
            <a:r>
              <a:rPr lang="en-US" altLang="zh-CN" sz="2800" b="1" baseline="-30000">
                <a:latin typeface="Times New Roman" panose="02020603050405020304" charset="0"/>
                <a:cs typeface="宋体" panose="02010600030101010101" pitchFamily="2" charset="-122"/>
              </a:rPr>
              <a:t>m</a:t>
            </a:r>
            <a:endParaRPr lang="en-US" altLang="zh-CN" sz="2800" b="1">
              <a:latin typeface="Times New Roman" panose="02020603050405020304" charset="0"/>
              <a:cs typeface="宋体" panose="02010600030101010101" pitchFamily="2" charset="-122"/>
            </a:endParaRPr>
          </a:p>
          <a:p>
            <a:pPr algn="just">
              <a:buFontTx/>
              <a:buNone/>
            </a:pPr>
            <a:r>
              <a:rPr lang="en-US" altLang="zh-CN" sz="2800" b="1">
                <a:latin typeface="Times New Roman" panose="02020603050405020304" charset="0"/>
                <a:cs typeface="宋体" panose="02010600030101010101" pitchFamily="2" charset="-122"/>
              </a:rPr>
              <a:t>       A</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宋体" panose="02010600030101010101" pitchFamily="2" charset="-122"/>
              </a:rPr>
              <a:t>aA</a:t>
            </a:r>
            <a:r>
              <a:rPr lang="en-US" altLang="zh-CN" sz="2800" b="1" baseline="-30000">
                <a:latin typeface="Times New Roman" panose="02020603050405020304" charset="0"/>
                <a:cs typeface="宋体" panose="02010600030101010101" pitchFamily="2" charset="-122"/>
              </a:rPr>
              <a:t>1</a:t>
            </a:r>
            <a:r>
              <a:rPr lang="en-US" altLang="zh-CN" sz="2800" b="1">
                <a:latin typeface="Times New Roman" panose="02020603050405020304" charset="0"/>
                <a:cs typeface="宋体" panose="02010600030101010101" pitchFamily="2" charset="-122"/>
              </a:rPr>
              <a:t>A</a:t>
            </a:r>
            <a:r>
              <a:rPr lang="en-US" altLang="zh-CN" sz="2800" b="1" baseline="-30000">
                <a:latin typeface="Times New Roman" panose="02020603050405020304" charset="0"/>
                <a:cs typeface="宋体" panose="02010600030101010101" pitchFamily="2" charset="-122"/>
              </a:rPr>
              <a:t>2</a:t>
            </a:r>
            <a:r>
              <a:rPr lang="en-US" altLang="zh-CN" sz="2800" b="1">
                <a:latin typeface="Times New Roman" panose="02020603050405020304" charset="0"/>
                <a:cs typeface="宋体" panose="02010600030101010101" pitchFamily="2" charset="-122"/>
              </a:rPr>
              <a:t>…A</a:t>
            </a:r>
            <a:r>
              <a:rPr lang="en-US" altLang="zh-CN" sz="2800" b="1" baseline="-30000">
                <a:latin typeface="Times New Roman" panose="02020603050405020304" charset="0"/>
                <a:cs typeface="宋体" panose="02010600030101010101" pitchFamily="2" charset="-122"/>
              </a:rPr>
              <a:t>m-1</a:t>
            </a:r>
            <a:endParaRPr lang="en-US" altLang="zh-CN" sz="2800" b="1">
              <a:latin typeface="Times New Roman" panose="02020603050405020304" charset="0"/>
              <a:cs typeface="宋体" panose="02010600030101010101" pitchFamily="2" charset="-122"/>
            </a:endParaRPr>
          </a:p>
          <a:p>
            <a:pPr algn="just">
              <a:buFontTx/>
              <a:buNone/>
            </a:pPr>
            <a:r>
              <a:rPr lang="en-US" altLang="zh-CN" sz="2800" b="1">
                <a:latin typeface="Times New Roman" panose="02020603050405020304" charset="0"/>
                <a:cs typeface="宋体" panose="02010600030101010101" pitchFamily="2" charset="-122"/>
              </a:rPr>
              <a:t>       A</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宋体" panose="02010600030101010101" pitchFamily="2" charset="-122"/>
              </a:rPr>
              <a:t>a</a:t>
            </a:r>
          </a:p>
          <a:p>
            <a:pPr algn="just">
              <a:buFontTx/>
              <a:buNone/>
            </a:pPr>
            <a:r>
              <a:rPr lang="zh-CN" altLang="en-US" sz="2800" b="1">
                <a:latin typeface="Times New Roman" panose="02020603050405020304" charset="0"/>
                <a:cs typeface="宋体" panose="02010600030101010101" pitchFamily="2" charset="-122"/>
              </a:rPr>
              <a:t>其中，</a:t>
            </a:r>
            <a:r>
              <a:rPr lang="en-US" altLang="zh-CN" sz="2800" b="1">
                <a:latin typeface="Times New Roman" panose="02020603050405020304" charset="0"/>
                <a:cs typeface="宋体" panose="02010600030101010101" pitchFamily="2" charset="-122"/>
              </a:rPr>
              <a:t>A</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A</a:t>
            </a:r>
            <a:r>
              <a:rPr lang="en-US" altLang="zh-CN" sz="2800" b="1" baseline="-30000">
                <a:latin typeface="Times New Roman" panose="02020603050405020304" charset="0"/>
                <a:cs typeface="宋体" panose="02010600030101010101" pitchFamily="2" charset="-122"/>
              </a:rPr>
              <a:t>1</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A</a:t>
            </a:r>
            <a:r>
              <a:rPr lang="en-US" altLang="zh-CN" sz="2800" b="1" baseline="-30000">
                <a:latin typeface="Times New Roman" panose="02020603050405020304" charset="0"/>
                <a:cs typeface="宋体" panose="02010600030101010101" pitchFamily="2" charset="-122"/>
              </a:rPr>
              <a:t>2</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A</a:t>
            </a:r>
            <a:r>
              <a:rPr lang="en-US" altLang="zh-CN" sz="2800" b="1" baseline="-30000">
                <a:latin typeface="Times New Roman" panose="02020603050405020304" charset="0"/>
                <a:cs typeface="宋体" panose="02010600030101010101" pitchFamily="2" charset="-122"/>
              </a:rPr>
              <a:t>m</a:t>
            </a:r>
            <a:r>
              <a:rPr lang="en-US" altLang="zh-CN" sz="2800" b="1">
                <a:latin typeface="Times New Roman" panose="02020603050405020304" charset="0"/>
                <a:cs typeface="宋体" panose="02010600030101010101" pitchFamily="2" charset="-122"/>
              </a:rPr>
              <a:t>∈V</a:t>
            </a:r>
            <a:r>
              <a:rPr lang="en-US" altLang="zh-CN" sz="2800" b="1" baseline="-30000">
                <a:latin typeface="Times New Roman" panose="02020603050405020304" charset="0"/>
                <a:cs typeface="宋体" panose="02010600030101010101" pitchFamily="2" charset="-122"/>
              </a:rPr>
              <a:t>1</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a∈T</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m≥2</a:t>
            </a:r>
            <a:r>
              <a:rPr lang="zh-CN" altLang="en-US" sz="2800" b="1">
                <a:latin typeface="Times New Roman" panose="02020603050405020304" charset="0"/>
                <a:cs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7955">
                                            <p:txEl>
                                              <p:pRg st="0" end="0"/>
                                            </p:txEl>
                                          </p:spTgt>
                                        </p:tgtEl>
                                        <p:attrNameLst>
                                          <p:attrName>style.visibility</p:attrName>
                                        </p:attrNameLst>
                                      </p:cBhvr>
                                      <p:to>
                                        <p:strVal val="visible"/>
                                      </p:to>
                                    </p:set>
                                    <p:anim calcmode="lin" valueType="num">
                                      <p:cBhvr additive="base">
                                        <p:cTn id="7" dur="500" fill="hold"/>
                                        <p:tgtEl>
                                          <p:spTgt spid="6379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79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7955">
                                            <p:txEl>
                                              <p:pRg st="1" end="1"/>
                                            </p:txEl>
                                          </p:spTgt>
                                        </p:tgtEl>
                                        <p:attrNameLst>
                                          <p:attrName>style.visibility</p:attrName>
                                        </p:attrNameLst>
                                      </p:cBhvr>
                                      <p:to>
                                        <p:strVal val="visible"/>
                                      </p:to>
                                    </p:set>
                                    <p:anim calcmode="lin" valueType="num">
                                      <p:cBhvr additive="base">
                                        <p:cTn id="13" dur="500" fill="hold"/>
                                        <p:tgtEl>
                                          <p:spTgt spid="6379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79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37955">
                                            <p:txEl>
                                              <p:pRg st="2" end="2"/>
                                            </p:txEl>
                                          </p:spTgt>
                                        </p:tgtEl>
                                        <p:attrNameLst>
                                          <p:attrName>style.visibility</p:attrName>
                                        </p:attrNameLst>
                                      </p:cBhvr>
                                      <p:to>
                                        <p:strVal val="visible"/>
                                      </p:to>
                                    </p:set>
                                    <p:anim calcmode="lin" valueType="num">
                                      <p:cBhvr additive="base">
                                        <p:cTn id="19" dur="500" fill="hold"/>
                                        <p:tgtEl>
                                          <p:spTgt spid="6379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379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37955">
                                            <p:txEl>
                                              <p:pRg st="3" end="3"/>
                                            </p:txEl>
                                          </p:spTgt>
                                        </p:tgtEl>
                                        <p:attrNameLst>
                                          <p:attrName>style.visibility</p:attrName>
                                        </p:attrNameLst>
                                      </p:cBhvr>
                                      <p:to>
                                        <p:strVal val="visible"/>
                                      </p:to>
                                    </p:set>
                                    <p:anim calcmode="lin" valueType="num">
                                      <p:cBhvr additive="base">
                                        <p:cTn id="25" dur="500" fill="hold"/>
                                        <p:tgtEl>
                                          <p:spTgt spid="63795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379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37955">
                                            <p:txEl>
                                              <p:pRg st="4" end="4"/>
                                            </p:txEl>
                                          </p:spTgt>
                                        </p:tgtEl>
                                        <p:attrNameLst>
                                          <p:attrName>style.visibility</p:attrName>
                                        </p:attrNameLst>
                                      </p:cBhvr>
                                      <p:to>
                                        <p:strVal val="visible"/>
                                      </p:to>
                                    </p:set>
                                    <p:anim calcmode="lin" valueType="num">
                                      <p:cBhvr additive="base">
                                        <p:cTn id="31" dur="500" fill="hold"/>
                                        <p:tgtEl>
                                          <p:spTgt spid="63795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379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37955">
                                            <p:txEl>
                                              <p:pRg st="5" end="5"/>
                                            </p:txEl>
                                          </p:spTgt>
                                        </p:tgtEl>
                                        <p:attrNameLst>
                                          <p:attrName>style.visibility</p:attrName>
                                        </p:attrNameLst>
                                      </p:cBhvr>
                                      <p:to>
                                        <p:strVal val="visible"/>
                                      </p:to>
                                    </p:set>
                                    <p:anim calcmode="lin" valueType="num">
                                      <p:cBhvr additive="base">
                                        <p:cTn id="37" dur="500" fill="hold"/>
                                        <p:tgtEl>
                                          <p:spTgt spid="63795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379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37955">
                                            <p:txEl>
                                              <p:pRg st="6" end="6"/>
                                            </p:txEl>
                                          </p:spTgt>
                                        </p:tgtEl>
                                        <p:attrNameLst>
                                          <p:attrName>style.visibility</p:attrName>
                                        </p:attrNameLst>
                                      </p:cBhvr>
                                      <p:to>
                                        <p:strVal val="visible"/>
                                      </p:to>
                                    </p:set>
                                    <p:anim calcmode="lin" valueType="num">
                                      <p:cBhvr additive="base">
                                        <p:cTn id="43" dur="500" fill="hold"/>
                                        <p:tgtEl>
                                          <p:spTgt spid="63795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3795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5" grpId="0" build="p"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E5AB89F-DD19-A240-96D1-8E82E70AECAC}"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C6E89CC2-7DFB-D446-A9CE-0D7BCAD84E20}" type="slidenum">
              <a:rPr lang="en-US" altLang="zh-CN">
                <a:solidFill>
                  <a:srgbClr val="000000"/>
                </a:solidFill>
                <a:latin typeface="Arial" panose="020B0604020202020204"/>
              </a:rPr>
              <a:pPr/>
              <a:t>106</a:t>
            </a:fld>
            <a:endParaRPr lang="en-US" altLang="zh-CN">
              <a:solidFill>
                <a:srgbClr val="000000"/>
              </a:solidFill>
              <a:latin typeface="Arial" panose="020B0604020202020204"/>
            </a:endParaRPr>
          </a:p>
        </p:txBody>
      </p:sp>
      <p:sp>
        <p:nvSpPr>
          <p:cNvPr id="638978" name="Rectangle 2"/>
          <p:cNvSpPr>
            <a:spLocks noGrp="1" noChangeArrowheads="1"/>
          </p:cNvSpPr>
          <p:nvPr>
            <p:ph type="title"/>
          </p:nvPr>
        </p:nvSpPr>
        <p:spPr/>
        <p:txBody>
          <a:bodyPr/>
          <a:lstStyle/>
          <a:p>
            <a:r>
              <a:rPr lang="en-US" altLang="zh-CN" b="1">
                <a:cs typeface="宋体" panose="02010600030101010101" pitchFamily="2" charset="-122"/>
              </a:rPr>
              <a:t>6.4 </a:t>
            </a:r>
            <a:r>
              <a:rPr lang="zh-CN" altLang="en-US" b="1">
                <a:cs typeface="宋体" panose="02010600030101010101" pitchFamily="2" charset="-122"/>
              </a:rPr>
              <a:t>格雷巴赫范式</a:t>
            </a:r>
          </a:p>
        </p:txBody>
      </p:sp>
      <p:sp>
        <p:nvSpPr>
          <p:cNvPr id="638979" name="Rectangle 3"/>
          <p:cNvSpPr>
            <a:spLocks noGrp="1" noChangeArrowheads="1"/>
          </p:cNvSpPr>
          <p:nvPr>
            <p:ph type="body" idx="1"/>
          </p:nvPr>
        </p:nvSpPr>
        <p:spPr/>
        <p:txBody>
          <a:bodyPr/>
          <a:lstStyle/>
          <a:p>
            <a:pPr algn="just">
              <a:lnSpc>
                <a:spcPct val="90000"/>
              </a:lnSpc>
              <a:buFontTx/>
              <a:buNone/>
            </a:pPr>
            <a:r>
              <a:rPr lang="en-US" altLang="zh-CN" sz="2800" b="1">
                <a:latin typeface="Times New Roman" panose="02020603050405020304" charset="0"/>
                <a:cs typeface="宋体" panose="02010600030101010101" pitchFamily="2" charset="-122"/>
              </a:rPr>
              <a:t>(2)</a:t>
            </a:r>
            <a:r>
              <a:rPr lang="zh-CN" altLang="en-US" sz="2800" b="1">
                <a:latin typeface="Times New Roman" panose="02020603050405020304" charset="0"/>
                <a:cs typeface="宋体" panose="02010600030101010101" pitchFamily="2" charset="-122"/>
              </a:rPr>
              <a:t>根据引理</a:t>
            </a:r>
            <a:r>
              <a:rPr lang="en-US" altLang="zh-CN" sz="2800" b="1">
                <a:latin typeface="Times New Roman" panose="02020603050405020304" charset="0"/>
                <a:cs typeface="宋体" panose="02010600030101010101" pitchFamily="2" charset="-122"/>
              </a:rPr>
              <a:t>6-1</a:t>
            </a:r>
            <a:r>
              <a:rPr lang="zh-CN" altLang="en-US" sz="2800" b="1">
                <a:latin typeface="Times New Roman" panose="02020603050405020304" charset="0"/>
                <a:cs typeface="宋体" panose="02010600030101010101" pitchFamily="2" charset="-122"/>
              </a:rPr>
              <a:t>和</a:t>
            </a:r>
            <a:r>
              <a:rPr lang="en-US" altLang="zh-CN" sz="2800" b="1">
                <a:latin typeface="Times New Roman" panose="02020603050405020304" charset="0"/>
                <a:cs typeface="宋体" panose="02010600030101010101" pitchFamily="2" charset="-122"/>
              </a:rPr>
              <a:t>6-2</a:t>
            </a:r>
            <a:r>
              <a:rPr lang="zh-CN" altLang="en-US" sz="2800" b="1">
                <a:latin typeface="Times New Roman" panose="02020603050405020304" charset="0"/>
                <a:cs typeface="宋体" panose="02010600030101010101" pitchFamily="2" charset="-122"/>
              </a:rPr>
              <a:t>，将产生式变成如下形式的产生式</a:t>
            </a:r>
            <a:endParaRPr lang="en-US" altLang="zh-CN" sz="2800" b="1">
              <a:latin typeface="Times New Roman" panose="02020603050405020304" charset="0"/>
              <a:cs typeface="宋体" panose="02010600030101010101" pitchFamily="2" charset="-122"/>
            </a:endParaRPr>
          </a:p>
          <a:p>
            <a:pPr algn="just">
              <a:lnSpc>
                <a:spcPct val="90000"/>
              </a:lnSpc>
              <a:buFontTx/>
              <a:buNone/>
            </a:pPr>
            <a:r>
              <a:rPr lang="en-US" altLang="zh-CN" sz="2800" b="1">
                <a:latin typeface="Times New Roman" panose="02020603050405020304" charset="0"/>
                <a:cs typeface="宋体" panose="02010600030101010101" pitchFamily="2" charset="-122"/>
              </a:rPr>
              <a:t>	A</a:t>
            </a:r>
            <a:r>
              <a:rPr lang="en-US" altLang="zh-CN" sz="2800" b="1" baseline="-30000">
                <a:latin typeface="Times New Roman" panose="02020603050405020304" charset="0"/>
                <a:cs typeface="宋体" panose="02010600030101010101" pitchFamily="2" charset="-122"/>
              </a:rPr>
              <a:t>i</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宋体" panose="02010600030101010101" pitchFamily="2" charset="-122"/>
              </a:rPr>
              <a:t>A</a:t>
            </a:r>
            <a:r>
              <a:rPr lang="en-US" altLang="zh-CN" sz="2800" b="1" baseline="-30000">
                <a:latin typeface="Times New Roman" panose="02020603050405020304" charset="0"/>
                <a:cs typeface="宋体" panose="02010600030101010101" pitchFamily="2" charset="-122"/>
              </a:rPr>
              <a:t>j</a:t>
            </a:r>
            <a:r>
              <a:rPr lang="en-US" altLang="zh-CN" sz="2800" b="1">
                <a:latin typeface="Times New Roman" panose="02020603050405020304" charset="0"/>
                <a:cs typeface="宋体" panose="02010600030101010101" pitchFamily="2" charset="-122"/>
              </a:rPr>
              <a:t>α				i≤j+1</a:t>
            </a:r>
          </a:p>
          <a:p>
            <a:pPr algn="just">
              <a:lnSpc>
                <a:spcPct val="90000"/>
              </a:lnSpc>
              <a:buFontTx/>
              <a:buNone/>
            </a:pPr>
            <a:r>
              <a:rPr lang="en-US" altLang="zh-CN" sz="2800" b="1">
                <a:latin typeface="Times New Roman" panose="02020603050405020304" charset="0"/>
                <a:cs typeface="宋体" panose="02010600030101010101" pitchFamily="2" charset="-122"/>
              </a:rPr>
              <a:t>	A</a:t>
            </a:r>
            <a:r>
              <a:rPr lang="en-US" altLang="zh-CN" sz="2800" b="1" baseline="-30000">
                <a:latin typeface="Times New Roman" panose="02020603050405020304" charset="0"/>
                <a:cs typeface="宋体" panose="02010600030101010101" pitchFamily="2" charset="-122"/>
              </a:rPr>
              <a:t>i</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宋体" panose="02010600030101010101" pitchFamily="2" charset="-122"/>
              </a:rPr>
              <a:t>aα</a:t>
            </a:r>
          </a:p>
          <a:p>
            <a:pPr algn="just">
              <a:lnSpc>
                <a:spcPct val="90000"/>
              </a:lnSpc>
              <a:buFontTx/>
              <a:buNone/>
            </a:pPr>
            <a:r>
              <a:rPr lang="en-US" altLang="zh-CN" sz="2800" b="1">
                <a:latin typeface="Times New Roman" panose="02020603050405020304" charset="0"/>
                <a:cs typeface="宋体" panose="02010600030101010101" pitchFamily="2" charset="-122"/>
              </a:rPr>
              <a:t>	B</a:t>
            </a:r>
            <a:r>
              <a:rPr lang="en-US" altLang="zh-CN" sz="2800" b="1" baseline="-30000">
                <a:latin typeface="Times New Roman" panose="02020603050405020304" charset="0"/>
                <a:cs typeface="宋体" panose="02010600030101010101" pitchFamily="2" charset="-122"/>
              </a:rPr>
              <a:t>i</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宋体" panose="02010600030101010101" pitchFamily="2" charset="-122"/>
              </a:rPr>
              <a:t>α</a:t>
            </a:r>
          </a:p>
          <a:p>
            <a:pPr>
              <a:lnSpc>
                <a:spcPct val="90000"/>
              </a:lnSpc>
              <a:buFontTx/>
              <a:buNone/>
            </a:pPr>
            <a:r>
              <a:rPr lang="zh-CN" altLang="en-US" sz="2800" b="1">
                <a:latin typeface="Times New Roman" panose="02020603050405020304" charset="0"/>
                <a:cs typeface="宋体" panose="02010600030101010101" pitchFamily="2" charset="-122"/>
              </a:rPr>
              <a:t>其中，</a:t>
            </a:r>
            <a:r>
              <a:rPr lang="en-US" altLang="zh-CN" sz="2800" b="1">
                <a:latin typeface="Times New Roman" panose="02020603050405020304" charset="0"/>
                <a:cs typeface="宋体" panose="02010600030101010101" pitchFamily="2" charset="-122"/>
              </a:rPr>
              <a:t>V</a:t>
            </a:r>
            <a:r>
              <a:rPr lang="en-US" altLang="zh-CN" sz="2800" b="1" baseline="-30000">
                <a:latin typeface="Times New Roman" panose="02020603050405020304" charset="0"/>
                <a:cs typeface="宋体" panose="02010600030101010101" pitchFamily="2" charset="-122"/>
              </a:rPr>
              <a:t>2</a:t>
            </a:r>
            <a:r>
              <a:rPr lang="en-US" altLang="zh-CN" sz="2800" b="1">
                <a:latin typeface="Times New Roman" panose="02020603050405020304" charset="0"/>
                <a:cs typeface="宋体" panose="02010600030101010101" pitchFamily="2" charset="-122"/>
              </a:rPr>
              <a:t>=V</a:t>
            </a:r>
            <a:r>
              <a:rPr lang="en-US" altLang="zh-CN" sz="2800" b="1" baseline="-30000">
                <a:latin typeface="Times New Roman" panose="02020603050405020304" charset="0"/>
                <a:cs typeface="宋体" panose="02010600030101010101" pitchFamily="2" charset="-122"/>
              </a:rPr>
              <a:t>1</a:t>
            </a:r>
            <a:r>
              <a:rPr lang="en-US" altLang="zh-CN" sz="2800" b="1">
                <a:latin typeface="Times New Roman" panose="02020603050405020304" charset="0"/>
                <a:cs typeface="宋体" panose="02010600030101010101" pitchFamily="2" charset="-122"/>
              </a:rPr>
              <a:t>∪{ B</a:t>
            </a:r>
            <a:r>
              <a:rPr lang="en-US" altLang="zh-CN" sz="2800" b="1" baseline="-30000">
                <a:latin typeface="Times New Roman" panose="02020603050405020304" charset="0"/>
                <a:cs typeface="宋体" panose="02010600030101010101" pitchFamily="2" charset="-122"/>
              </a:rPr>
              <a:t>1</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B</a:t>
            </a:r>
            <a:r>
              <a:rPr lang="en-US" altLang="zh-CN" sz="2800" b="1" baseline="-30000">
                <a:latin typeface="Times New Roman" panose="02020603050405020304" charset="0"/>
                <a:cs typeface="宋体" panose="02010600030101010101" pitchFamily="2" charset="-122"/>
              </a:rPr>
              <a:t>2</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B</a:t>
            </a:r>
            <a:r>
              <a:rPr lang="en-US" altLang="zh-CN" sz="2800" b="1" baseline="-30000">
                <a:latin typeface="Times New Roman" panose="02020603050405020304" charset="0"/>
                <a:cs typeface="宋体" panose="02010600030101010101" pitchFamily="2" charset="-122"/>
              </a:rPr>
              <a:t>n</a:t>
            </a:r>
            <a:r>
              <a:rPr lang="en-US" altLang="zh-CN" sz="2800" b="1">
                <a:latin typeface="Times New Roman" panose="02020603050405020304" charset="0"/>
                <a:cs typeface="宋体" panose="02010600030101010101" pitchFamily="2" charset="-122"/>
              </a:rPr>
              <a:t>}</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 V</a:t>
            </a:r>
            <a:r>
              <a:rPr lang="en-US" altLang="zh-CN" sz="2800" b="1" baseline="-30000">
                <a:latin typeface="Times New Roman" panose="02020603050405020304" charset="0"/>
                <a:cs typeface="宋体" panose="02010600030101010101" pitchFamily="2" charset="-122"/>
              </a:rPr>
              <a:t>1</a:t>
            </a:r>
            <a:r>
              <a:rPr lang="en-US" altLang="zh-CN" sz="2800" b="1">
                <a:latin typeface="Times New Roman" panose="02020603050405020304" charset="0"/>
                <a:cs typeface="宋体" panose="02010600030101010101" pitchFamily="2" charset="-122"/>
              </a:rPr>
              <a:t>∩{ B</a:t>
            </a:r>
            <a:r>
              <a:rPr lang="en-US" altLang="zh-CN" sz="2800" b="1" baseline="-30000">
                <a:latin typeface="Times New Roman" panose="02020603050405020304" charset="0"/>
                <a:cs typeface="宋体" panose="02010600030101010101" pitchFamily="2" charset="-122"/>
              </a:rPr>
              <a:t>1</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B</a:t>
            </a:r>
            <a:r>
              <a:rPr lang="en-US" altLang="zh-CN" sz="2800" b="1" baseline="-30000">
                <a:latin typeface="Times New Roman" panose="02020603050405020304" charset="0"/>
                <a:cs typeface="宋体" panose="02010600030101010101" pitchFamily="2" charset="-122"/>
              </a:rPr>
              <a:t>2</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B</a:t>
            </a:r>
            <a:r>
              <a:rPr lang="en-US" altLang="zh-CN" sz="2800" b="1" baseline="-30000">
                <a:latin typeface="Times New Roman" panose="02020603050405020304" charset="0"/>
                <a:cs typeface="宋体" panose="02010600030101010101" pitchFamily="2" charset="-122"/>
              </a:rPr>
              <a:t>n</a:t>
            </a:r>
            <a:r>
              <a:rPr lang="en-US" altLang="zh-CN" sz="2800" b="1">
                <a:latin typeface="Times New Roman" panose="02020603050405020304" charset="0"/>
                <a:cs typeface="宋体" panose="02010600030101010101" pitchFamily="2" charset="-122"/>
              </a:rPr>
              <a:t>}=</a:t>
            </a:r>
            <a:r>
              <a:rPr lang="en-US" altLang="zh-CN" sz="2800" b="1" i="1">
                <a:latin typeface="Times New Roman" panose="02020603050405020304" charset="0"/>
                <a:cs typeface="宋体" panose="02010600030101010101" pitchFamily="2" charset="-122"/>
              </a:rPr>
              <a:t>Φ</a:t>
            </a:r>
            <a:r>
              <a:rPr lang="zh-CN" altLang="en-US" sz="2800" b="1" i="1">
                <a:latin typeface="Times New Roman" panose="02020603050405020304" charset="0"/>
                <a:cs typeface="宋体" panose="02010600030101010101" pitchFamily="2" charset="-122"/>
              </a:rPr>
              <a:t>。</a:t>
            </a:r>
            <a:endParaRPr lang="en-US" altLang="zh-CN" sz="2800" b="1" i="1">
              <a:latin typeface="Times New Roman" panose="02020603050405020304" charset="0"/>
              <a:cs typeface="宋体" panose="02010600030101010101" pitchFamily="2" charset="-122"/>
            </a:endParaRPr>
          </a:p>
          <a:p>
            <a:pPr>
              <a:lnSpc>
                <a:spcPct val="90000"/>
              </a:lnSpc>
              <a:buFontTx/>
              <a:buNone/>
            </a:pPr>
            <a:r>
              <a:rPr lang="en-US" altLang="zh-CN" sz="2800" b="1">
                <a:latin typeface="Times New Roman" panose="02020603050405020304" charset="0"/>
                <a:cs typeface="宋体" panose="02010600030101010101" pitchFamily="2" charset="-122"/>
              </a:rPr>
              <a:t>  </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B</a:t>
            </a:r>
            <a:r>
              <a:rPr lang="zh-CN" altLang="en-US" sz="2800" b="1">
                <a:latin typeface="Times New Roman" panose="02020603050405020304" charset="0"/>
                <a:cs typeface="宋体" panose="02010600030101010101" pitchFamily="2" charset="-122"/>
              </a:rPr>
              <a:t>类变量”：</a:t>
            </a:r>
            <a:r>
              <a:rPr lang="en-US" altLang="zh-CN" sz="2800" b="1">
                <a:latin typeface="Times New Roman" panose="02020603050405020304" charset="0"/>
                <a:cs typeface="宋体" panose="02010600030101010101" pitchFamily="2" charset="-122"/>
              </a:rPr>
              <a:t>{ B</a:t>
            </a:r>
            <a:r>
              <a:rPr lang="en-US" altLang="zh-CN" sz="2800" b="1" baseline="-30000">
                <a:latin typeface="Times New Roman" panose="02020603050405020304" charset="0"/>
                <a:cs typeface="宋体" panose="02010600030101010101" pitchFamily="2" charset="-122"/>
              </a:rPr>
              <a:t>1</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B</a:t>
            </a:r>
            <a:r>
              <a:rPr lang="en-US" altLang="zh-CN" sz="2800" b="1" baseline="-30000">
                <a:latin typeface="Times New Roman" panose="02020603050405020304" charset="0"/>
                <a:cs typeface="宋体" panose="02010600030101010101" pitchFamily="2" charset="-122"/>
              </a:rPr>
              <a:t>2</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B</a:t>
            </a:r>
            <a:r>
              <a:rPr lang="en-US" altLang="zh-CN" sz="2800" b="1" baseline="-30000">
                <a:latin typeface="Times New Roman" panose="02020603050405020304" charset="0"/>
                <a:cs typeface="宋体" panose="02010600030101010101" pitchFamily="2" charset="-122"/>
              </a:rPr>
              <a:t>n</a:t>
            </a:r>
            <a:r>
              <a:rPr lang="en-US" altLang="zh-CN" sz="2800" b="1">
                <a:latin typeface="Times New Roman" panose="02020603050405020304" charset="0"/>
                <a:cs typeface="宋体" panose="02010600030101010101" pitchFamily="2" charset="-122"/>
              </a:rPr>
              <a:t>}</a:t>
            </a:r>
            <a:r>
              <a:rPr lang="zh-CN" altLang="en-US" sz="2800" b="1">
                <a:latin typeface="Times New Roman" panose="02020603050405020304" charset="0"/>
                <a:cs typeface="宋体" panose="02010600030101010101" pitchFamily="2" charset="-122"/>
              </a:rPr>
              <a:t>是在文法的改造过程中引入的新变量。</a:t>
            </a:r>
            <a:endParaRPr lang="en-US" altLang="zh-CN" sz="2800" b="1">
              <a:latin typeface="Times New Roman" panose="02020603050405020304" charset="0"/>
              <a:cs typeface="宋体" panose="02010600030101010101" pitchFamily="2" charset="-122"/>
            </a:endParaRPr>
          </a:p>
          <a:p>
            <a:pPr>
              <a:lnSpc>
                <a:spcPct val="90000"/>
              </a:lnSpc>
              <a:buFontTx/>
              <a:buNone/>
            </a:pPr>
            <a:r>
              <a:rPr lang="en-US" altLang="zh-CN" sz="2800" b="1">
                <a:latin typeface="Times New Roman" panose="02020603050405020304" charset="0"/>
                <a:cs typeface="宋体" panose="02010600030101010101" pitchFamily="2" charset="-122"/>
              </a:rPr>
              <a:t>  V</a:t>
            </a:r>
            <a:r>
              <a:rPr lang="en-US" altLang="zh-CN" sz="2800" b="1" baseline="-30000">
                <a:latin typeface="Times New Roman" panose="02020603050405020304" charset="0"/>
                <a:cs typeface="宋体" panose="02010600030101010101" pitchFamily="2" charset="-122"/>
              </a:rPr>
              <a:t>1</a:t>
            </a:r>
            <a:r>
              <a:rPr lang="zh-CN" altLang="en-US" sz="2800" b="1">
                <a:latin typeface="Times New Roman" panose="02020603050405020304" charset="0"/>
                <a:cs typeface="宋体" panose="02010600030101010101" pitchFamily="2" charset="-122"/>
              </a:rPr>
              <a:t>中的变量称为“</a:t>
            </a:r>
            <a:r>
              <a:rPr lang="en-US" altLang="zh-CN" sz="2800" b="1">
                <a:latin typeface="Times New Roman" panose="02020603050405020304" charset="0"/>
                <a:cs typeface="宋体" panose="02010600030101010101" pitchFamily="2" charset="-122"/>
              </a:rPr>
              <a:t>A</a:t>
            </a:r>
            <a:r>
              <a:rPr lang="zh-CN" altLang="en-US" sz="2800" b="1">
                <a:latin typeface="Times New Roman" panose="02020603050405020304" charset="0"/>
                <a:cs typeface="宋体" panose="02010600030101010101" pitchFamily="2" charset="-122"/>
              </a:rPr>
              <a:t>类变量”。</a:t>
            </a:r>
            <a:endParaRPr lang="zh-CN" altLang="en-US" sz="2800" b="1">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8979">
                                            <p:txEl>
                                              <p:pRg st="0" end="0"/>
                                            </p:txEl>
                                          </p:spTgt>
                                        </p:tgtEl>
                                        <p:attrNameLst>
                                          <p:attrName>style.visibility</p:attrName>
                                        </p:attrNameLst>
                                      </p:cBhvr>
                                      <p:to>
                                        <p:strVal val="visible"/>
                                      </p:to>
                                    </p:set>
                                    <p:anim calcmode="lin" valueType="num">
                                      <p:cBhvr additive="base">
                                        <p:cTn id="7" dur="500" fill="hold"/>
                                        <p:tgtEl>
                                          <p:spTgt spid="6389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89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8979">
                                            <p:txEl>
                                              <p:pRg st="1" end="1"/>
                                            </p:txEl>
                                          </p:spTgt>
                                        </p:tgtEl>
                                        <p:attrNameLst>
                                          <p:attrName>style.visibility</p:attrName>
                                        </p:attrNameLst>
                                      </p:cBhvr>
                                      <p:to>
                                        <p:strVal val="visible"/>
                                      </p:to>
                                    </p:set>
                                    <p:anim calcmode="lin" valueType="num">
                                      <p:cBhvr additive="base">
                                        <p:cTn id="13" dur="500" fill="hold"/>
                                        <p:tgtEl>
                                          <p:spTgt spid="6389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89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38979">
                                            <p:txEl>
                                              <p:pRg st="2" end="2"/>
                                            </p:txEl>
                                          </p:spTgt>
                                        </p:tgtEl>
                                        <p:attrNameLst>
                                          <p:attrName>style.visibility</p:attrName>
                                        </p:attrNameLst>
                                      </p:cBhvr>
                                      <p:to>
                                        <p:strVal val="visible"/>
                                      </p:to>
                                    </p:set>
                                    <p:anim calcmode="lin" valueType="num">
                                      <p:cBhvr additive="base">
                                        <p:cTn id="19" dur="500" fill="hold"/>
                                        <p:tgtEl>
                                          <p:spTgt spid="6389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389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38979">
                                            <p:txEl>
                                              <p:pRg st="3" end="3"/>
                                            </p:txEl>
                                          </p:spTgt>
                                        </p:tgtEl>
                                        <p:attrNameLst>
                                          <p:attrName>style.visibility</p:attrName>
                                        </p:attrNameLst>
                                      </p:cBhvr>
                                      <p:to>
                                        <p:strVal val="visible"/>
                                      </p:to>
                                    </p:set>
                                    <p:anim calcmode="lin" valueType="num">
                                      <p:cBhvr additive="base">
                                        <p:cTn id="25" dur="500" fill="hold"/>
                                        <p:tgtEl>
                                          <p:spTgt spid="6389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389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38979">
                                            <p:txEl>
                                              <p:pRg st="4" end="4"/>
                                            </p:txEl>
                                          </p:spTgt>
                                        </p:tgtEl>
                                        <p:attrNameLst>
                                          <p:attrName>style.visibility</p:attrName>
                                        </p:attrNameLst>
                                      </p:cBhvr>
                                      <p:to>
                                        <p:strVal val="visible"/>
                                      </p:to>
                                    </p:set>
                                    <p:anim calcmode="lin" valueType="num">
                                      <p:cBhvr additive="base">
                                        <p:cTn id="31" dur="500" fill="hold"/>
                                        <p:tgtEl>
                                          <p:spTgt spid="63897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389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38979">
                                            <p:txEl>
                                              <p:pRg st="5" end="5"/>
                                            </p:txEl>
                                          </p:spTgt>
                                        </p:tgtEl>
                                        <p:attrNameLst>
                                          <p:attrName>style.visibility</p:attrName>
                                        </p:attrNameLst>
                                      </p:cBhvr>
                                      <p:to>
                                        <p:strVal val="visible"/>
                                      </p:to>
                                    </p:set>
                                    <p:anim calcmode="lin" valueType="num">
                                      <p:cBhvr additive="base">
                                        <p:cTn id="37" dur="500" fill="hold"/>
                                        <p:tgtEl>
                                          <p:spTgt spid="63897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389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38979">
                                            <p:txEl>
                                              <p:pRg st="6" end="6"/>
                                            </p:txEl>
                                          </p:spTgt>
                                        </p:tgtEl>
                                        <p:attrNameLst>
                                          <p:attrName>style.visibility</p:attrName>
                                        </p:attrNameLst>
                                      </p:cBhvr>
                                      <p:to>
                                        <p:strVal val="visible"/>
                                      </p:to>
                                    </p:set>
                                    <p:anim calcmode="lin" valueType="num">
                                      <p:cBhvr additive="base">
                                        <p:cTn id="43" dur="500" fill="hold"/>
                                        <p:tgtEl>
                                          <p:spTgt spid="63897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3897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79" grpId="0" build="p"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A5A53C0-5BFD-E646-8649-6FCC0B2A872F}"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EA57FF23-BB1D-1D43-97D5-22882C507DA9}" type="slidenum">
              <a:rPr lang="en-US" altLang="zh-CN">
                <a:solidFill>
                  <a:srgbClr val="000000"/>
                </a:solidFill>
                <a:latin typeface="Arial" panose="020B0604020202020204"/>
              </a:rPr>
              <a:pPr/>
              <a:t>107</a:t>
            </a:fld>
            <a:endParaRPr lang="en-US" altLang="zh-CN">
              <a:solidFill>
                <a:srgbClr val="000000"/>
              </a:solidFill>
              <a:latin typeface="Arial" panose="020B0604020202020204"/>
            </a:endParaRPr>
          </a:p>
        </p:txBody>
      </p:sp>
      <p:sp>
        <p:nvSpPr>
          <p:cNvPr id="640002" name="Rectangle 2"/>
          <p:cNvSpPr>
            <a:spLocks noGrp="1" noChangeArrowheads="1"/>
          </p:cNvSpPr>
          <p:nvPr>
            <p:ph type="title"/>
          </p:nvPr>
        </p:nvSpPr>
        <p:spPr/>
        <p:txBody>
          <a:bodyPr/>
          <a:lstStyle/>
          <a:p>
            <a:r>
              <a:rPr lang="en-US" altLang="zh-CN" b="1">
                <a:cs typeface="宋体" panose="02010600030101010101" pitchFamily="2" charset="-122"/>
              </a:rPr>
              <a:t>6.4 </a:t>
            </a:r>
            <a:r>
              <a:rPr lang="zh-CN" altLang="en-US" b="1">
                <a:cs typeface="宋体" panose="02010600030101010101" pitchFamily="2" charset="-122"/>
              </a:rPr>
              <a:t>格雷巴赫范式</a:t>
            </a:r>
          </a:p>
        </p:txBody>
      </p:sp>
      <p:sp>
        <p:nvSpPr>
          <p:cNvPr id="640003" name="Rectangle 3"/>
          <p:cNvSpPr>
            <a:spLocks noGrp="1" noChangeArrowheads="1"/>
          </p:cNvSpPr>
          <p:nvPr>
            <p:ph type="body" idx="1"/>
          </p:nvPr>
        </p:nvSpPr>
        <p:spPr>
          <a:xfrm>
            <a:off x="457200" y="1600200"/>
            <a:ext cx="8229600" cy="4800600"/>
          </a:xfrm>
        </p:spPr>
        <p:txBody>
          <a:bodyPr/>
          <a:lstStyle/>
          <a:p>
            <a:pPr>
              <a:lnSpc>
                <a:spcPct val="90000"/>
              </a:lnSpc>
              <a:buFontTx/>
              <a:buNone/>
            </a:pP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3</a:t>
            </a:r>
            <a:r>
              <a:rPr lang="zh-CN" altLang="en-US" b="1">
                <a:latin typeface="Times New Roman" panose="02020603050405020304" charset="0"/>
                <a:cs typeface="宋体" panose="02010600030101010101" pitchFamily="2" charset="-122"/>
              </a:rPr>
              <a:t>）根据引理</a:t>
            </a:r>
            <a:r>
              <a:rPr lang="en-US" altLang="zh-CN" b="1">
                <a:latin typeface="Times New Roman" panose="02020603050405020304" charset="0"/>
                <a:cs typeface="宋体" panose="02010600030101010101" pitchFamily="2" charset="-122"/>
              </a:rPr>
              <a:t>6-1</a:t>
            </a:r>
            <a:r>
              <a:rPr lang="zh-CN" altLang="en-US" b="1">
                <a:latin typeface="Times New Roman" panose="02020603050405020304" charset="0"/>
                <a:cs typeface="宋体" panose="02010600030101010101" pitchFamily="2" charset="-122"/>
              </a:rPr>
              <a:t>，从编号较大的变量开始，逐步替换，使所有产生式满足</a:t>
            </a:r>
            <a:r>
              <a:rPr lang="en-US" altLang="zh-CN" b="1">
                <a:latin typeface="Times New Roman" panose="02020603050405020304" charset="0"/>
                <a:cs typeface="宋体" panose="02010600030101010101" pitchFamily="2" charset="-122"/>
              </a:rPr>
              <a:t>GNF</a:t>
            </a:r>
            <a:r>
              <a:rPr lang="zh-CN" altLang="en-US" b="1">
                <a:latin typeface="Times New Roman" panose="02020603050405020304" charset="0"/>
                <a:cs typeface="宋体" panose="02010600030101010101" pitchFamily="2" charset="-122"/>
              </a:rPr>
              <a:t>的要求：</a:t>
            </a:r>
            <a:endParaRPr lang="en-US" altLang="zh-CN" b="1">
              <a:latin typeface="Times New Roman" panose="02020603050405020304" charset="0"/>
              <a:cs typeface="宋体" panose="02010600030101010101" pitchFamily="2" charset="-122"/>
            </a:endParaRPr>
          </a:p>
          <a:p>
            <a:pPr algn="just">
              <a:lnSpc>
                <a:spcPct val="90000"/>
              </a:lnSpc>
              <a:buFontTx/>
              <a:buNone/>
            </a:pPr>
            <a:r>
              <a:rPr lang="en-US" altLang="zh-CN" b="1">
                <a:latin typeface="Times New Roman" panose="02020603050405020304" charset="0"/>
                <a:cs typeface="宋体" panose="02010600030101010101" pitchFamily="2" charset="-122"/>
              </a:rPr>
              <a:t>   1)</a:t>
            </a:r>
            <a:r>
              <a:rPr lang="en-US" altLang="zh-CN" b="1">
                <a:latin typeface="Times New Roman" panose="02020603050405020304" charset="0"/>
                <a:cs typeface="Times New Roman" panose="02020603050405020304" charset="0"/>
              </a:rPr>
              <a:t>        </a:t>
            </a:r>
            <a:r>
              <a:rPr lang="en-US" altLang="zh-CN" b="1">
                <a:latin typeface="Times New Roman" panose="02020603050405020304" charset="0"/>
                <a:ea typeface="黑体" panose="02010609060101010101" charset="-122"/>
                <a:cs typeface="黑体" panose="02010609060101010101" charset="-122"/>
              </a:rPr>
              <a:t>for</a:t>
            </a:r>
            <a:r>
              <a:rPr lang="en-US" altLang="zh-CN" b="1">
                <a:latin typeface="Times New Roman" panose="02020603050405020304" charset="0"/>
                <a:cs typeface="宋体" panose="02010600030101010101" pitchFamily="2" charset="-122"/>
              </a:rPr>
              <a:t>  k=m-1 </a:t>
            </a:r>
            <a:r>
              <a:rPr lang="en-US" altLang="zh-CN" b="1">
                <a:latin typeface="Times New Roman" panose="02020603050405020304" charset="0"/>
                <a:ea typeface="黑体" panose="02010609060101010101" charset="-122"/>
                <a:cs typeface="黑体" panose="02010609060101010101" charset="-122"/>
              </a:rPr>
              <a:t> to </a:t>
            </a:r>
            <a:r>
              <a:rPr lang="en-US" altLang="zh-CN" b="1">
                <a:latin typeface="Times New Roman" panose="02020603050405020304" charset="0"/>
                <a:cs typeface="宋体" panose="02010600030101010101" pitchFamily="2" charset="-122"/>
              </a:rPr>
              <a:t> 1 </a:t>
            </a:r>
            <a:r>
              <a:rPr lang="en-US" altLang="zh-CN" b="1">
                <a:latin typeface="Times New Roman" panose="02020603050405020304" charset="0"/>
                <a:ea typeface="黑体" panose="02010609060101010101" charset="-122"/>
                <a:cs typeface="黑体" panose="02010609060101010101" charset="-122"/>
              </a:rPr>
              <a:t> do</a:t>
            </a:r>
            <a:endParaRPr lang="en-US" altLang="zh-CN" b="1">
              <a:latin typeface="Times New Roman" panose="02020603050405020304" charset="0"/>
              <a:cs typeface="宋体" panose="02010600030101010101" pitchFamily="2" charset="-122"/>
            </a:endParaRPr>
          </a:p>
          <a:p>
            <a:pPr algn="just">
              <a:lnSpc>
                <a:spcPct val="90000"/>
              </a:lnSpc>
              <a:buFontTx/>
              <a:buNone/>
            </a:pPr>
            <a:r>
              <a:rPr lang="en-US" altLang="zh-CN" b="1">
                <a:latin typeface="Times New Roman" panose="02020603050405020304" charset="0"/>
                <a:cs typeface="宋体" panose="02010600030101010101" pitchFamily="2" charset="-122"/>
              </a:rPr>
              <a:t>   2)</a:t>
            </a:r>
            <a:r>
              <a:rPr lang="en-US" altLang="zh-CN" b="1">
                <a:latin typeface="Times New Roman" panose="02020603050405020304" charset="0"/>
                <a:cs typeface="Times New Roman" panose="02020603050405020304" charset="0"/>
              </a:rPr>
              <a:t>        </a:t>
            </a:r>
            <a:r>
              <a:rPr lang="en-US" altLang="zh-CN" b="1">
                <a:latin typeface="Times New Roman" panose="02020603050405020304" charset="0"/>
                <a:cs typeface="宋体" panose="02010600030101010101" pitchFamily="2" charset="-122"/>
              </a:rPr>
              <a:t>   </a:t>
            </a:r>
            <a:r>
              <a:rPr lang="en-US" altLang="zh-CN" b="1">
                <a:latin typeface="Times New Roman" panose="02020603050405020304" charset="0"/>
                <a:ea typeface="黑体" panose="02010609060101010101" charset="-122"/>
                <a:cs typeface="黑体" panose="02010609060101010101" charset="-122"/>
              </a:rPr>
              <a:t>if</a:t>
            </a:r>
            <a:r>
              <a:rPr lang="en-US" altLang="zh-CN" b="1">
                <a:latin typeface="Times New Roman" panose="02020603050405020304" charset="0"/>
                <a:cs typeface="宋体" panose="02010600030101010101" pitchFamily="2" charset="-122"/>
              </a:rPr>
              <a:t>  A</a:t>
            </a:r>
            <a:r>
              <a:rPr lang="en-US" altLang="zh-CN" b="1" baseline="-30000">
                <a:latin typeface="Times New Roman" panose="02020603050405020304" charset="0"/>
                <a:cs typeface="宋体" panose="02010600030101010101" pitchFamily="2" charset="-122"/>
              </a:rPr>
              <a:t>k</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A</a:t>
            </a:r>
            <a:r>
              <a:rPr lang="en-US" altLang="zh-CN" b="1" baseline="-30000">
                <a:latin typeface="Times New Roman" panose="02020603050405020304" charset="0"/>
                <a:cs typeface="宋体" panose="02010600030101010101" pitchFamily="2" charset="-122"/>
              </a:rPr>
              <a:t>k+1</a:t>
            </a:r>
            <a:r>
              <a:rPr lang="en-US" altLang="zh-CN" b="1">
                <a:latin typeface="Times New Roman" panose="02020603050405020304" charset="0"/>
                <a:cs typeface="宋体" panose="02010600030101010101" pitchFamily="2" charset="-122"/>
              </a:rPr>
              <a:t>β∈P</a:t>
            </a:r>
            <a:r>
              <a:rPr lang="en-US" altLang="zh-CN" b="1" baseline="-30000">
                <a:latin typeface="Times New Roman" panose="02020603050405020304" charset="0"/>
                <a:cs typeface="宋体" panose="02010600030101010101" pitchFamily="2" charset="-122"/>
              </a:rPr>
              <a:t>2</a:t>
            </a:r>
            <a:r>
              <a:rPr lang="en-US" altLang="zh-CN" b="1">
                <a:latin typeface="Times New Roman" panose="02020603050405020304" charset="0"/>
                <a:cs typeface="宋体" panose="02010600030101010101" pitchFamily="2" charset="-122"/>
              </a:rPr>
              <a:t>  </a:t>
            </a:r>
            <a:r>
              <a:rPr lang="en-US" altLang="zh-CN" b="1">
                <a:latin typeface="Times New Roman" panose="02020603050405020304" charset="0"/>
                <a:ea typeface="黑体" panose="02010609060101010101" charset="-122"/>
                <a:cs typeface="黑体" panose="02010609060101010101" charset="-122"/>
              </a:rPr>
              <a:t>then</a:t>
            </a:r>
            <a:endParaRPr lang="en-US" altLang="zh-CN" b="1">
              <a:latin typeface="Times New Roman" panose="02020603050405020304" charset="0"/>
              <a:cs typeface="宋体" panose="02010600030101010101" pitchFamily="2" charset="-122"/>
            </a:endParaRPr>
          </a:p>
          <a:p>
            <a:pPr algn="just">
              <a:lnSpc>
                <a:spcPct val="90000"/>
              </a:lnSpc>
              <a:buFontTx/>
              <a:buNone/>
            </a:pPr>
            <a:r>
              <a:rPr lang="en-US" altLang="zh-CN" b="1">
                <a:latin typeface="Times New Roman" panose="02020603050405020304" charset="0"/>
                <a:cs typeface="宋体" panose="02010600030101010101" pitchFamily="2" charset="-122"/>
              </a:rPr>
              <a:t>   3)</a:t>
            </a:r>
            <a:r>
              <a:rPr lang="en-US" altLang="zh-CN" b="1">
                <a:latin typeface="Times New Roman" panose="02020603050405020304" charset="0"/>
                <a:cs typeface="Times New Roman" panose="02020603050405020304" charset="0"/>
              </a:rPr>
              <a:t>        </a:t>
            </a:r>
            <a:r>
              <a:rPr lang="en-US" altLang="zh-CN" b="1">
                <a:latin typeface="Times New Roman" panose="02020603050405020304" charset="0"/>
                <a:cs typeface="宋体" panose="02010600030101010101" pitchFamily="2" charset="-122"/>
              </a:rPr>
              <a:t>       </a:t>
            </a:r>
            <a:r>
              <a:rPr lang="en-US" altLang="zh-CN" b="1">
                <a:latin typeface="Times New Roman" panose="02020603050405020304" charset="0"/>
                <a:ea typeface="黑体" panose="02010609060101010101" charset="-122"/>
                <a:cs typeface="黑体" panose="02010609060101010101" charset="-122"/>
              </a:rPr>
              <a:t>for</a:t>
            </a:r>
            <a:r>
              <a:rPr lang="en-US" altLang="zh-CN" b="1">
                <a:latin typeface="Times New Roman" panose="02020603050405020304" charset="0"/>
                <a:cs typeface="宋体" panose="02010600030101010101" pitchFamily="2" charset="-122"/>
              </a:rPr>
              <a:t> </a:t>
            </a:r>
            <a:r>
              <a:rPr lang="zh-CN" altLang="en-US" b="1">
                <a:latin typeface="Times New Roman" panose="02020603050405020304" charset="0"/>
                <a:cs typeface="宋体" panose="02010600030101010101" pitchFamily="2" charset="-122"/>
              </a:rPr>
              <a:t>所有的</a:t>
            </a:r>
            <a:r>
              <a:rPr lang="en-US" altLang="zh-CN" b="1">
                <a:latin typeface="Times New Roman" panose="02020603050405020304" charset="0"/>
                <a:cs typeface="宋体" panose="02010600030101010101" pitchFamily="2" charset="-122"/>
              </a:rPr>
              <a:t>A</a:t>
            </a:r>
            <a:r>
              <a:rPr lang="en-US" altLang="zh-CN" b="1" baseline="-30000">
                <a:latin typeface="Times New Roman" panose="02020603050405020304" charset="0"/>
                <a:cs typeface="宋体" panose="02010600030101010101" pitchFamily="2" charset="-122"/>
              </a:rPr>
              <a:t>k+1</a:t>
            </a:r>
            <a:r>
              <a:rPr lang="zh-CN" altLang="en-US" b="1">
                <a:latin typeface="Times New Roman" panose="02020603050405020304" charset="0"/>
                <a:cs typeface="宋体" panose="02010600030101010101" pitchFamily="2" charset="-122"/>
              </a:rPr>
              <a:t>产生式</a:t>
            </a:r>
            <a:r>
              <a:rPr lang="en-US" altLang="zh-CN" b="1">
                <a:latin typeface="Times New Roman" panose="02020603050405020304" charset="0"/>
                <a:cs typeface="宋体" panose="02010600030101010101" pitchFamily="2" charset="-122"/>
              </a:rPr>
              <a:t>A</a:t>
            </a:r>
            <a:r>
              <a:rPr lang="en-US" altLang="zh-CN" b="1" baseline="-30000">
                <a:latin typeface="Times New Roman" panose="02020603050405020304" charset="0"/>
                <a:cs typeface="宋体" panose="02010600030101010101" pitchFamily="2" charset="-122"/>
              </a:rPr>
              <a:t>k+1</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γ  do </a:t>
            </a:r>
            <a:r>
              <a:rPr lang="zh-CN" altLang="en-US" b="1">
                <a:latin typeface="Times New Roman" panose="02020603050405020304" charset="0"/>
                <a:cs typeface="宋体" panose="02010600030101010101" pitchFamily="2" charset="-122"/>
              </a:rPr>
              <a:t>将产生式</a:t>
            </a:r>
            <a:r>
              <a:rPr lang="en-US" altLang="zh-CN" b="1">
                <a:latin typeface="Times New Roman" panose="02020603050405020304" charset="0"/>
                <a:cs typeface="宋体" panose="02010600030101010101" pitchFamily="2" charset="-122"/>
              </a:rPr>
              <a:t>A</a:t>
            </a:r>
            <a:r>
              <a:rPr lang="en-US" altLang="zh-CN" b="1" baseline="-30000">
                <a:latin typeface="Times New Roman" panose="02020603050405020304" charset="0"/>
                <a:cs typeface="宋体" panose="02010600030101010101" pitchFamily="2" charset="-122"/>
              </a:rPr>
              <a:t>k</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γβ</a:t>
            </a:r>
            <a:r>
              <a:rPr lang="zh-CN" altLang="en-US" b="1">
                <a:latin typeface="Times New Roman" panose="02020603050405020304" charset="0"/>
                <a:cs typeface="宋体" panose="02010600030101010101" pitchFamily="2" charset="-122"/>
              </a:rPr>
              <a:t>放入</a:t>
            </a:r>
            <a:r>
              <a:rPr lang="en-US" altLang="zh-CN" b="1">
                <a:latin typeface="Times New Roman" panose="02020603050405020304" charset="0"/>
                <a:cs typeface="宋体" panose="02010600030101010101" pitchFamily="2" charset="-122"/>
              </a:rPr>
              <a:t>P</a:t>
            </a:r>
            <a:r>
              <a:rPr lang="en-US" altLang="zh-CN" b="1" baseline="-30000">
                <a:latin typeface="Times New Roman" panose="02020603050405020304" charset="0"/>
                <a:cs typeface="宋体" panose="02010600030101010101" pitchFamily="2" charset="-122"/>
              </a:rPr>
              <a:t>3</a:t>
            </a:r>
            <a:r>
              <a:rPr lang="zh-CN" altLang="en-US" b="1">
                <a:latin typeface="Times New Roman" panose="02020603050405020304" charset="0"/>
                <a:cs typeface="宋体" panose="02010600030101010101" pitchFamily="2" charset="-122"/>
              </a:rPr>
              <a:t>；</a:t>
            </a:r>
            <a:endParaRPr lang="en-US" altLang="zh-CN" b="1">
              <a:latin typeface="Times New Roman" panose="02020603050405020304" charset="0"/>
              <a:cs typeface="宋体" panose="02010600030101010101" pitchFamily="2" charset="-122"/>
            </a:endParaRPr>
          </a:p>
          <a:p>
            <a:pPr algn="just">
              <a:lnSpc>
                <a:spcPct val="90000"/>
              </a:lnSpc>
              <a:buFontTx/>
              <a:buNone/>
            </a:pPr>
            <a:r>
              <a:rPr lang="en-US" altLang="zh-CN" b="1">
                <a:latin typeface="Times New Roman" panose="02020603050405020304" charset="0"/>
                <a:cs typeface="宋体" panose="02010600030101010101" pitchFamily="2" charset="-122"/>
              </a:rPr>
              <a:t>   4)</a:t>
            </a:r>
            <a:r>
              <a:rPr lang="en-US" altLang="zh-CN" b="1">
                <a:latin typeface="Times New Roman" panose="02020603050405020304" charset="0"/>
                <a:cs typeface="Times New Roman" panose="02020603050405020304" charset="0"/>
              </a:rPr>
              <a:t>        </a:t>
            </a:r>
            <a:r>
              <a:rPr lang="en-US" altLang="zh-CN" b="1">
                <a:latin typeface="Times New Roman" panose="02020603050405020304" charset="0"/>
                <a:ea typeface="黑体" panose="02010609060101010101" charset="-122"/>
                <a:cs typeface="黑体" panose="02010609060101010101" charset="-122"/>
              </a:rPr>
              <a:t>for</a:t>
            </a:r>
            <a:r>
              <a:rPr lang="en-US" altLang="zh-CN" b="1">
                <a:latin typeface="Times New Roman" panose="02020603050405020304" charset="0"/>
                <a:cs typeface="宋体" panose="02010600030101010101" pitchFamily="2" charset="-122"/>
              </a:rPr>
              <a:t>  k= 1  </a:t>
            </a:r>
            <a:r>
              <a:rPr lang="en-US" altLang="zh-CN" b="1">
                <a:latin typeface="Times New Roman" panose="02020603050405020304" charset="0"/>
                <a:ea typeface="黑体" panose="02010609060101010101" charset="-122"/>
                <a:cs typeface="黑体" panose="02010609060101010101" charset="-122"/>
              </a:rPr>
              <a:t>to</a:t>
            </a:r>
            <a:r>
              <a:rPr lang="en-US" altLang="zh-CN" b="1">
                <a:latin typeface="Times New Roman" panose="02020603050405020304" charset="0"/>
                <a:cs typeface="宋体" panose="02010600030101010101" pitchFamily="2" charset="-122"/>
              </a:rPr>
              <a:t>  n  </a:t>
            </a:r>
            <a:r>
              <a:rPr lang="en-US" altLang="zh-CN" b="1">
                <a:latin typeface="Times New Roman" panose="02020603050405020304" charset="0"/>
                <a:ea typeface="黑体" panose="02010609060101010101" charset="-122"/>
                <a:cs typeface="黑体" panose="02010609060101010101" charset="-122"/>
              </a:rPr>
              <a:t>do</a:t>
            </a:r>
          </a:p>
          <a:p>
            <a:pPr algn="just">
              <a:lnSpc>
                <a:spcPct val="90000"/>
              </a:lnSpc>
              <a:buFontTx/>
              <a:buNone/>
            </a:pPr>
            <a:r>
              <a:rPr lang="en-US" altLang="zh-CN" b="1">
                <a:latin typeface="Times New Roman" panose="02020603050405020304" charset="0"/>
                <a:cs typeface="宋体" panose="02010600030101010101" pitchFamily="2" charset="-122"/>
              </a:rPr>
              <a:t>   5)</a:t>
            </a:r>
            <a:r>
              <a:rPr lang="en-US" altLang="zh-CN" b="1">
                <a:latin typeface="Times New Roman" panose="02020603050405020304" charset="0"/>
                <a:cs typeface="Times New Roman" panose="02020603050405020304" charset="0"/>
              </a:rPr>
              <a:t>      </a:t>
            </a:r>
            <a:r>
              <a:rPr lang="zh-CN" altLang="en-US" b="1">
                <a:latin typeface="Times New Roman" panose="02020603050405020304" charset="0"/>
                <a:cs typeface="宋体" panose="02010600030101010101" pitchFamily="2" charset="-122"/>
              </a:rPr>
              <a:t>根据引理</a:t>
            </a:r>
            <a:r>
              <a:rPr lang="en-US" altLang="zh-CN" b="1">
                <a:latin typeface="Times New Roman" panose="02020603050405020304" charset="0"/>
                <a:cs typeface="宋体" panose="02010600030101010101" pitchFamily="2" charset="-122"/>
              </a:rPr>
              <a:t>6-1</a:t>
            </a:r>
            <a:r>
              <a:rPr lang="zh-CN" altLang="en-US" b="1">
                <a:latin typeface="Times New Roman" panose="02020603050405020304" charset="0"/>
                <a:cs typeface="宋体" panose="02010600030101010101" pitchFamily="2" charset="-122"/>
              </a:rPr>
              <a:t>，用</a:t>
            </a:r>
            <a:r>
              <a:rPr lang="en-US" altLang="zh-CN" b="1">
                <a:latin typeface="Times New Roman" panose="02020603050405020304" charset="0"/>
                <a:cs typeface="宋体" panose="02010600030101010101" pitchFamily="2" charset="-122"/>
              </a:rPr>
              <a:t>P</a:t>
            </a:r>
            <a:r>
              <a:rPr lang="en-US" altLang="zh-CN" b="1" baseline="-30000">
                <a:latin typeface="Times New Roman" panose="02020603050405020304" charset="0"/>
                <a:cs typeface="宋体" panose="02010600030101010101" pitchFamily="2" charset="-122"/>
              </a:rPr>
              <a:t>3</a:t>
            </a:r>
            <a:r>
              <a:rPr lang="zh-CN" altLang="en-US" b="1">
                <a:latin typeface="Times New Roman" panose="02020603050405020304" charset="0"/>
                <a:cs typeface="宋体" panose="02010600030101010101" pitchFamily="2" charset="-122"/>
              </a:rPr>
              <a:t>中的产生式将所有的</a:t>
            </a:r>
            <a:r>
              <a:rPr lang="en-US" altLang="zh-CN" b="1">
                <a:latin typeface="Times New Roman" panose="02020603050405020304" charset="0"/>
                <a:cs typeface="宋体" panose="02010600030101010101" pitchFamily="2" charset="-122"/>
              </a:rPr>
              <a:t>B</a:t>
            </a:r>
            <a:r>
              <a:rPr lang="en-US" altLang="zh-CN" b="1" baseline="-30000">
                <a:latin typeface="Times New Roman" panose="02020603050405020304" charset="0"/>
                <a:cs typeface="宋体" panose="02010600030101010101" pitchFamily="2" charset="-122"/>
              </a:rPr>
              <a:t>k</a:t>
            </a:r>
            <a:r>
              <a:rPr lang="zh-CN" altLang="en-US" b="1">
                <a:latin typeface="Times New Roman" panose="02020603050405020304" charset="0"/>
                <a:cs typeface="宋体" panose="02010600030101010101" pitchFamily="2" charset="-122"/>
              </a:rPr>
              <a:t>产生式替换成满足</a:t>
            </a:r>
            <a:r>
              <a:rPr lang="en-US" altLang="zh-CN" b="1">
                <a:latin typeface="Times New Roman" panose="02020603050405020304" charset="0"/>
                <a:cs typeface="宋体" panose="02010600030101010101" pitchFamily="2" charset="-122"/>
              </a:rPr>
              <a:t>GNF</a:t>
            </a:r>
            <a:r>
              <a:rPr lang="zh-CN" altLang="en-US" b="1">
                <a:latin typeface="Times New Roman" panose="02020603050405020304" charset="0"/>
                <a:cs typeface="宋体" panose="02010600030101010101" pitchFamily="2" charset="-122"/>
              </a:rPr>
              <a:t>要求的形式。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0003">
                                            <p:txEl>
                                              <p:pRg st="0" end="0"/>
                                            </p:txEl>
                                          </p:spTgt>
                                        </p:tgtEl>
                                        <p:attrNameLst>
                                          <p:attrName>style.visibility</p:attrName>
                                        </p:attrNameLst>
                                      </p:cBhvr>
                                      <p:to>
                                        <p:strVal val="visible"/>
                                      </p:to>
                                    </p:set>
                                    <p:anim calcmode="lin" valueType="num">
                                      <p:cBhvr additive="base">
                                        <p:cTn id="7" dur="500" fill="hold"/>
                                        <p:tgtEl>
                                          <p:spTgt spid="6400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400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0003">
                                            <p:txEl>
                                              <p:pRg st="1" end="1"/>
                                            </p:txEl>
                                          </p:spTgt>
                                        </p:tgtEl>
                                        <p:attrNameLst>
                                          <p:attrName>style.visibility</p:attrName>
                                        </p:attrNameLst>
                                      </p:cBhvr>
                                      <p:to>
                                        <p:strVal val="visible"/>
                                      </p:to>
                                    </p:set>
                                    <p:anim calcmode="lin" valueType="num">
                                      <p:cBhvr additive="base">
                                        <p:cTn id="13" dur="500" fill="hold"/>
                                        <p:tgtEl>
                                          <p:spTgt spid="6400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400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40003">
                                            <p:txEl>
                                              <p:pRg st="2" end="2"/>
                                            </p:txEl>
                                          </p:spTgt>
                                        </p:tgtEl>
                                        <p:attrNameLst>
                                          <p:attrName>style.visibility</p:attrName>
                                        </p:attrNameLst>
                                      </p:cBhvr>
                                      <p:to>
                                        <p:strVal val="visible"/>
                                      </p:to>
                                    </p:set>
                                    <p:anim calcmode="lin" valueType="num">
                                      <p:cBhvr additive="base">
                                        <p:cTn id="19" dur="500" fill="hold"/>
                                        <p:tgtEl>
                                          <p:spTgt spid="6400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400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40003">
                                            <p:txEl>
                                              <p:pRg st="3" end="3"/>
                                            </p:txEl>
                                          </p:spTgt>
                                        </p:tgtEl>
                                        <p:attrNameLst>
                                          <p:attrName>style.visibility</p:attrName>
                                        </p:attrNameLst>
                                      </p:cBhvr>
                                      <p:to>
                                        <p:strVal val="visible"/>
                                      </p:to>
                                    </p:set>
                                    <p:anim calcmode="lin" valueType="num">
                                      <p:cBhvr additive="base">
                                        <p:cTn id="25" dur="500" fill="hold"/>
                                        <p:tgtEl>
                                          <p:spTgt spid="64000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400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40003">
                                            <p:txEl>
                                              <p:pRg st="4" end="4"/>
                                            </p:txEl>
                                          </p:spTgt>
                                        </p:tgtEl>
                                        <p:attrNameLst>
                                          <p:attrName>style.visibility</p:attrName>
                                        </p:attrNameLst>
                                      </p:cBhvr>
                                      <p:to>
                                        <p:strVal val="visible"/>
                                      </p:to>
                                    </p:set>
                                    <p:anim calcmode="lin" valueType="num">
                                      <p:cBhvr additive="base">
                                        <p:cTn id="31" dur="500" fill="hold"/>
                                        <p:tgtEl>
                                          <p:spTgt spid="64000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400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40003">
                                            <p:txEl>
                                              <p:pRg st="5" end="5"/>
                                            </p:txEl>
                                          </p:spTgt>
                                        </p:tgtEl>
                                        <p:attrNameLst>
                                          <p:attrName>style.visibility</p:attrName>
                                        </p:attrNameLst>
                                      </p:cBhvr>
                                      <p:to>
                                        <p:strVal val="visible"/>
                                      </p:to>
                                    </p:set>
                                    <p:anim calcmode="lin" valueType="num">
                                      <p:cBhvr additive="base">
                                        <p:cTn id="37" dur="500" fill="hold"/>
                                        <p:tgtEl>
                                          <p:spTgt spid="64000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4000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03" grpId="0" build="p"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BB80F5D-141E-6848-9368-224A3A98ADCA}"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8D8ACFCA-F65C-D646-BCC8-5FDA9C95F14F}" type="slidenum">
              <a:rPr lang="en-US" altLang="zh-CN">
                <a:solidFill>
                  <a:srgbClr val="000000"/>
                </a:solidFill>
                <a:latin typeface="Arial" panose="020B0604020202020204"/>
              </a:rPr>
              <a:pPr/>
              <a:t>108</a:t>
            </a:fld>
            <a:endParaRPr lang="en-US" altLang="zh-CN">
              <a:solidFill>
                <a:srgbClr val="000000"/>
              </a:solidFill>
              <a:latin typeface="Arial" panose="020B0604020202020204"/>
            </a:endParaRPr>
          </a:p>
        </p:txBody>
      </p:sp>
      <p:sp>
        <p:nvSpPr>
          <p:cNvPr id="641026"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6.5 </a:t>
            </a:r>
            <a:r>
              <a:rPr lang="zh-CN" altLang="en-US" b="1">
                <a:ea typeface="黑体" panose="02010609060101010101" charset="-122"/>
                <a:cs typeface="黑体" panose="02010609060101010101" charset="-122"/>
              </a:rPr>
              <a:t>自嵌套文法</a:t>
            </a:r>
            <a:r>
              <a:rPr lang="en-US" altLang="zh-CN" b="1">
                <a:cs typeface="宋体" panose="02010600030101010101" pitchFamily="2" charset="-122"/>
              </a:rPr>
              <a:t> </a:t>
            </a:r>
          </a:p>
        </p:txBody>
      </p:sp>
      <p:sp>
        <p:nvSpPr>
          <p:cNvPr id="641027" name="Rectangle 3"/>
          <p:cNvSpPr>
            <a:spLocks noGrp="1" noChangeArrowheads="1"/>
          </p:cNvSpPr>
          <p:nvPr>
            <p:ph type="body" idx="1"/>
          </p:nvPr>
        </p:nvSpPr>
        <p:spPr/>
        <p:txBody>
          <a:bodyPr/>
          <a:lstStyle/>
          <a:p>
            <a:r>
              <a:rPr lang="zh-CN" altLang="en-US" b="1">
                <a:ea typeface="黑体" panose="02010609060101010101" charset="-122"/>
                <a:cs typeface="黑体" panose="02010609060101010101" charset="-122"/>
              </a:rPr>
              <a:t>自嵌套文法</a:t>
            </a:r>
            <a:r>
              <a:rPr lang="en-US" altLang="zh-CN" b="1">
                <a:ea typeface="黑体" panose="02010609060101010101" charset="-122"/>
                <a:cs typeface="黑体" panose="02010609060101010101" charset="-122"/>
              </a:rPr>
              <a:t>(self-embedding grammar)</a:t>
            </a:r>
            <a:r>
              <a:rPr lang="en-US" altLang="zh-CN" b="1">
                <a:cs typeface="宋体" panose="02010600030101010101" pitchFamily="2" charset="-122"/>
              </a:rPr>
              <a:t> </a:t>
            </a:r>
          </a:p>
          <a:p>
            <a:pPr algn="just">
              <a:buFontTx/>
              <a:buNone/>
            </a:pPr>
            <a:r>
              <a:rPr lang="en-US" altLang="zh-CN" b="1">
                <a:latin typeface="Times New Roman" panose="02020603050405020304" charset="0"/>
                <a:cs typeface="宋体" panose="02010600030101010101" pitchFamily="2" charset="-122"/>
              </a:rPr>
              <a:t>CFG G=(V</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P</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S)</a:t>
            </a:r>
            <a:r>
              <a:rPr lang="zh-CN" altLang="en-US" b="1">
                <a:latin typeface="Times New Roman" panose="02020603050405020304" charset="0"/>
                <a:cs typeface="宋体" panose="02010600030101010101" pitchFamily="2" charset="-122"/>
              </a:rPr>
              <a:t>是化简后的文法，如果</a:t>
            </a:r>
            <a:r>
              <a:rPr lang="en-US" altLang="zh-CN" b="1">
                <a:latin typeface="Times New Roman" panose="02020603050405020304" charset="0"/>
                <a:cs typeface="宋体" panose="02010600030101010101" pitchFamily="2" charset="-122"/>
              </a:rPr>
              <a:t>G</a:t>
            </a:r>
            <a:r>
              <a:rPr lang="zh-CN" altLang="en-US" b="1">
                <a:latin typeface="Times New Roman" panose="02020603050405020304" charset="0"/>
                <a:cs typeface="宋体" panose="02010600030101010101" pitchFamily="2" charset="-122"/>
              </a:rPr>
              <a:t>中存在有形如</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αAβ</a:t>
            </a:r>
            <a:r>
              <a:rPr lang="zh-CN" altLang="en-US" b="1">
                <a:latin typeface="Times New Roman" panose="02020603050405020304" charset="0"/>
                <a:cs typeface="宋体" panose="02010600030101010101" pitchFamily="2" charset="-122"/>
              </a:rPr>
              <a:t>的派生，则称</a:t>
            </a:r>
            <a:r>
              <a:rPr lang="en-US" altLang="zh-CN" b="1">
                <a:latin typeface="Times New Roman" panose="02020603050405020304" charset="0"/>
                <a:cs typeface="宋体" panose="02010600030101010101" pitchFamily="2" charset="-122"/>
              </a:rPr>
              <a:t>G</a:t>
            </a:r>
            <a:r>
              <a:rPr lang="zh-CN" altLang="en-US" b="1">
                <a:latin typeface="Times New Roman" panose="02020603050405020304" charset="0"/>
                <a:cs typeface="宋体" panose="02010600030101010101" pitchFamily="2" charset="-122"/>
              </a:rPr>
              <a:t>为</a:t>
            </a:r>
            <a:r>
              <a:rPr lang="zh-CN" altLang="en-US" b="1">
                <a:ea typeface="黑体" panose="02010609060101010101" charset="-122"/>
                <a:cs typeface="黑体" panose="02010609060101010101" charset="-122"/>
              </a:rPr>
              <a:t>自嵌套文法</a:t>
            </a:r>
            <a:r>
              <a:rPr lang="zh-CN" altLang="en-US" b="1">
                <a:latin typeface="Times New Roman" panose="02020603050405020304" charset="0"/>
                <a:cs typeface="宋体" panose="02010600030101010101" pitchFamily="2" charset="-122"/>
              </a:rPr>
              <a:t>，其中</a:t>
            </a:r>
            <a:r>
              <a:rPr lang="en-US" altLang="zh-CN" b="1">
                <a:latin typeface="Times New Roman" panose="02020603050405020304" charset="0"/>
                <a:cs typeface="宋体" panose="02010600030101010101" pitchFamily="2" charset="-122"/>
              </a:rPr>
              <a:t>α</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β∈(V∪T)</a:t>
            </a:r>
            <a:r>
              <a:rPr lang="en-US" altLang="zh-CN" b="1" baseline="30000">
                <a:latin typeface="Times New Roman" panose="02020603050405020304" charset="0"/>
                <a:cs typeface="宋体" panose="02010600030101010101" pitchFamily="2" charset="-122"/>
              </a:rPr>
              <a:t>+</a:t>
            </a:r>
            <a:r>
              <a:rPr lang="zh-CN" altLang="en-US" b="1" baseline="30000">
                <a:latin typeface="Times New Roman" panose="02020603050405020304" charset="0"/>
                <a:cs typeface="宋体" panose="02010600030101010101" pitchFamily="2" charset="-122"/>
              </a:rPr>
              <a:t>。</a:t>
            </a:r>
            <a:r>
              <a:rPr lang="en-US" altLang="zh-CN" b="1">
                <a:cs typeface="宋体" panose="02010600030101010101" pitchFamily="2" charset="-122"/>
              </a:rPr>
              <a:t> </a:t>
            </a:r>
          </a:p>
          <a:p>
            <a:pPr algn="just"/>
            <a:r>
              <a:rPr lang="zh-CN" altLang="en-US" b="1">
                <a:latin typeface="Times New Roman" panose="02020603050405020304" charset="0"/>
                <a:cs typeface="宋体" panose="02010600030101010101" pitchFamily="2" charset="-122"/>
              </a:rPr>
              <a:t>自嵌套的文法描述的语言可以是正则语言</a:t>
            </a:r>
            <a:r>
              <a:rPr lang="en-US" altLang="zh-CN" b="1">
                <a:cs typeface="宋体" panose="02010600030101010101" pitchFamily="2" charset="-122"/>
              </a:rPr>
              <a:t> </a:t>
            </a:r>
          </a:p>
          <a:p>
            <a:pPr algn="just"/>
            <a:r>
              <a:rPr lang="zh-CN" altLang="en-US" b="1">
                <a:cs typeface="宋体" panose="02010600030101010101" pitchFamily="2" charset="-122"/>
              </a:rPr>
              <a:t>例如：</a:t>
            </a:r>
            <a:endParaRPr lang="en-US" altLang="zh-CN" b="1">
              <a:cs typeface="宋体" panose="02010600030101010101" pitchFamily="2" charset="-122"/>
            </a:endParaRPr>
          </a:p>
          <a:p>
            <a:pPr algn="ctr">
              <a:buFontTx/>
              <a:buNone/>
            </a:pPr>
            <a:r>
              <a:rPr lang="en-US" altLang="zh-CN" b="1">
                <a:latin typeface="Times New Roman" panose="02020603050405020304" charset="0"/>
                <a:cs typeface="Times New Roman" panose="02020603050405020304" charset="0"/>
              </a:rPr>
              <a:t> S</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Times New Roman" panose="02020603050405020304" charset="0"/>
              </a:rPr>
              <a:t>0S0|1S1|0S1|1S0|0S|1S|0|1</a:t>
            </a:r>
            <a:r>
              <a:rPr lang="en-US" altLang="zh-CN" b="1">
                <a:cs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1027">
                                            <p:txEl>
                                              <p:pRg st="0" end="0"/>
                                            </p:txEl>
                                          </p:spTgt>
                                        </p:tgtEl>
                                        <p:attrNameLst>
                                          <p:attrName>style.visibility</p:attrName>
                                        </p:attrNameLst>
                                      </p:cBhvr>
                                      <p:to>
                                        <p:strVal val="visible"/>
                                      </p:to>
                                    </p:set>
                                    <p:anim calcmode="lin" valueType="num">
                                      <p:cBhvr additive="base">
                                        <p:cTn id="7" dur="500" fill="hold"/>
                                        <p:tgtEl>
                                          <p:spTgt spid="641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410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1027">
                                            <p:txEl>
                                              <p:pRg st="1" end="1"/>
                                            </p:txEl>
                                          </p:spTgt>
                                        </p:tgtEl>
                                        <p:attrNameLst>
                                          <p:attrName>style.visibility</p:attrName>
                                        </p:attrNameLst>
                                      </p:cBhvr>
                                      <p:to>
                                        <p:strVal val="visible"/>
                                      </p:to>
                                    </p:set>
                                    <p:anim calcmode="lin" valueType="num">
                                      <p:cBhvr additive="base">
                                        <p:cTn id="13" dur="500" fill="hold"/>
                                        <p:tgtEl>
                                          <p:spTgt spid="6410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410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41027">
                                            <p:txEl>
                                              <p:pRg st="2" end="2"/>
                                            </p:txEl>
                                          </p:spTgt>
                                        </p:tgtEl>
                                        <p:attrNameLst>
                                          <p:attrName>style.visibility</p:attrName>
                                        </p:attrNameLst>
                                      </p:cBhvr>
                                      <p:to>
                                        <p:strVal val="visible"/>
                                      </p:to>
                                    </p:set>
                                    <p:anim calcmode="lin" valueType="num">
                                      <p:cBhvr additive="base">
                                        <p:cTn id="19" dur="500" fill="hold"/>
                                        <p:tgtEl>
                                          <p:spTgt spid="6410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410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41027">
                                            <p:txEl>
                                              <p:pRg st="3" end="3"/>
                                            </p:txEl>
                                          </p:spTgt>
                                        </p:tgtEl>
                                        <p:attrNameLst>
                                          <p:attrName>style.visibility</p:attrName>
                                        </p:attrNameLst>
                                      </p:cBhvr>
                                      <p:to>
                                        <p:strVal val="visible"/>
                                      </p:to>
                                    </p:set>
                                    <p:anim calcmode="lin" valueType="num">
                                      <p:cBhvr additive="base">
                                        <p:cTn id="25" dur="500" fill="hold"/>
                                        <p:tgtEl>
                                          <p:spTgt spid="6410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410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41027">
                                            <p:txEl>
                                              <p:pRg st="4" end="4"/>
                                            </p:txEl>
                                          </p:spTgt>
                                        </p:tgtEl>
                                        <p:attrNameLst>
                                          <p:attrName>style.visibility</p:attrName>
                                        </p:attrNameLst>
                                      </p:cBhvr>
                                      <p:to>
                                        <p:strVal val="visible"/>
                                      </p:to>
                                    </p:set>
                                    <p:anim calcmode="lin" valueType="num">
                                      <p:cBhvr additive="base">
                                        <p:cTn id="31" dur="500" fill="hold"/>
                                        <p:tgtEl>
                                          <p:spTgt spid="6410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4102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27"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001AC8C-9387-DA47-B1B2-652E53F555FF}"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23BCB6DC-AC6F-CE4F-9DA3-1BBDE59428B4}" type="slidenum">
              <a:rPr lang="en-US" altLang="zh-CN">
                <a:solidFill>
                  <a:srgbClr val="000000"/>
                </a:solidFill>
                <a:latin typeface="Arial" panose="020B0604020202020204"/>
              </a:rPr>
              <a:pPr/>
              <a:t>109</a:t>
            </a:fld>
            <a:endParaRPr lang="en-US" altLang="zh-CN">
              <a:solidFill>
                <a:srgbClr val="000000"/>
              </a:solidFill>
              <a:latin typeface="Arial" panose="020B0604020202020204"/>
            </a:endParaRPr>
          </a:p>
        </p:txBody>
      </p:sp>
      <p:sp>
        <p:nvSpPr>
          <p:cNvPr id="642050"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6.5 </a:t>
            </a:r>
            <a:r>
              <a:rPr lang="zh-CN" altLang="en-US" b="1">
                <a:ea typeface="黑体" panose="02010609060101010101" charset="-122"/>
                <a:cs typeface="黑体" panose="02010609060101010101" charset="-122"/>
              </a:rPr>
              <a:t>自嵌套文法</a:t>
            </a:r>
            <a:r>
              <a:rPr lang="en-US" altLang="zh-CN" b="1">
                <a:cs typeface="宋体" panose="02010600030101010101" pitchFamily="2" charset="-122"/>
              </a:rPr>
              <a:t> </a:t>
            </a:r>
          </a:p>
        </p:txBody>
      </p:sp>
      <p:sp>
        <p:nvSpPr>
          <p:cNvPr id="642051" name="Rectangle 3"/>
          <p:cNvSpPr>
            <a:spLocks noGrp="1" noChangeArrowheads="1"/>
          </p:cNvSpPr>
          <p:nvPr>
            <p:ph type="body" idx="1"/>
          </p:nvPr>
        </p:nvSpPr>
        <p:spPr/>
        <p:txBody>
          <a:bodyPr/>
          <a:lstStyle/>
          <a:p>
            <a:pPr marL="609600" indent="-609600">
              <a:buFontTx/>
              <a:buNone/>
            </a:pPr>
            <a:r>
              <a:rPr lang="zh-CN" altLang="en-US" b="1">
                <a:ea typeface="黑体" panose="02010609060101010101" charset="-122"/>
                <a:cs typeface="黑体" panose="02010609060101010101" charset="-122"/>
              </a:rPr>
              <a:t>定理</a:t>
            </a:r>
            <a:r>
              <a:rPr lang="en-US" altLang="zh-CN" b="1">
                <a:ea typeface="黑体" panose="02010609060101010101" charset="-122"/>
                <a:cs typeface="黑体" panose="02010609060101010101" charset="-122"/>
              </a:rPr>
              <a:t> 6-11 </a:t>
            </a:r>
            <a:r>
              <a:rPr lang="zh-CN" altLang="en-US" b="1">
                <a:latin typeface="Times New Roman" panose="02020603050405020304" charset="0"/>
                <a:cs typeface="宋体" panose="02010600030101010101" pitchFamily="2" charset="-122"/>
              </a:rPr>
              <a:t>非自嵌套的文法产生的语言是正则语言。</a:t>
            </a:r>
            <a:r>
              <a:rPr lang="en-US" altLang="zh-CN" sz="2800" b="1">
                <a:cs typeface="宋体" panose="02010600030101010101" pitchFamily="2" charset="-122"/>
              </a:rPr>
              <a:t> </a:t>
            </a:r>
          </a:p>
          <a:p>
            <a:pPr marL="609600" indent="-609600"/>
            <a:r>
              <a:rPr lang="zh-CN" altLang="en-US" sz="2800" b="1">
                <a:latin typeface="Times New Roman" panose="02020603050405020304" charset="0"/>
                <a:cs typeface="宋体" panose="02010600030101010101" pitchFamily="2" charset="-122"/>
              </a:rPr>
              <a:t>证明要点</a:t>
            </a:r>
            <a:r>
              <a:rPr lang="zh-CN" altLang="en-US" sz="2800" b="1">
                <a:cs typeface="宋体" panose="02010600030101010101" pitchFamily="2" charset="-122"/>
              </a:rPr>
              <a:t>：</a:t>
            </a:r>
            <a:endParaRPr lang="en-US" altLang="zh-CN" sz="2800" b="1">
              <a:cs typeface="宋体" panose="02010600030101010101" pitchFamily="2" charset="-122"/>
            </a:endParaRPr>
          </a:p>
          <a:p>
            <a:pPr marL="609600" indent="-609600">
              <a:buFontTx/>
              <a:buNone/>
            </a:pP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1</a:t>
            </a:r>
            <a:r>
              <a:rPr lang="zh-CN" altLang="en-US" sz="2800" b="1">
                <a:latin typeface="Times New Roman" panose="02020603050405020304" charset="0"/>
                <a:cs typeface="宋体" panose="02010600030101010101" pitchFamily="2" charset="-122"/>
              </a:rPr>
              <a:t>）将</a:t>
            </a:r>
            <a:r>
              <a:rPr lang="en-US" altLang="zh-CN" sz="2800" b="1">
                <a:latin typeface="Times New Roman" panose="02020603050405020304" charset="0"/>
                <a:cs typeface="宋体" panose="02010600030101010101" pitchFamily="2" charset="-122"/>
              </a:rPr>
              <a:t>G</a:t>
            </a:r>
            <a:r>
              <a:rPr lang="zh-CN" altLang="en-US" sz="2800" b="1">
                <a:latin typeface="Times New Roman" panose="02020603050405020304" charset="0"/>
                <a:cs typeface="宋体" panose="02010600030101010101" pitchFamily="2" charset="-122"/>
              </a:rPr>
              <a:t>化成</a:t>
            </a:r>
            <a:r>
              <a:rPr lang="en-US" altLang="zh-CN" sz="2800" b="1">
                <a:latin typeface="Times New Roman" panose="02020603050405020304" charset="0"/>
                <a:cs typeface="宋体" panose="02010600030101010101" pitchFamily="2" charset="-122"/>
              </a:rPr>
              <a:t>GNF</a:t>
            </a:r>
          </a:p>
          <a:p>
            <a:pPr marL="609600" indent="-609600">
              <a:buFontTx/>
              <a:buNone/>
            </a:pP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2</a:t>
            </a:r>
            <a:r>
              <a:rPr lang="zh-CN" altLang="en-US" sz="2800" b="1">
                <a:latin typeface="Times New Roman" panose="02020603050405020304" charset="0"/>
                <a:cs typeface="宋体" panose="02010600030101010101" pitchFamily="2" charset="-122"/>
              </a:rPr>
              <a:t>）取</a:t>
            </a:r>
            <a:r>
              <a:rPr lang="en-US" altLang="zh-CN" sz="2800" b="1">
                <a:latin typeface="Times New Roman" panose="02020603050405020304" charset="0"/>
                <a:cs typeface="宋体" panose="02010600030101010101" pitchFamily="2" charset="-122"/>
              </a:rPr>
              <a:t>RG G′=(V′,T,P′,[S])</a:t>
            </a:r>
            <a:r>
              <a:rPr lang="zh-CN" altLang="en-US" sz="2800" b="1">
                <a:latin typeface="Times New Roman" panose="02020603050405020304" charset="0"/>
                <a:cs typeface="宋体" panose="02010600030101010101" pitchFamily="2" charset="-122"/>
              </a:rPr>
              <a:t>，其中</a:t>
            </a:r>
            <a:endParaRPr lang="en-US" altLang="zh-CN" sz="2800" b="1">
              <a:latin typeface="Times New Roman" panose="02020603050405020304" charset="0"/>
              <a:cs typeface="宋体" panose="02010600030101010101" pitchFamily="2" charset="-122"/>
            </a:endParaRPr>
          </a:p>
          <a:p>
            <a:pPr marL="609600" indent="-609600" algn="just">
              <a:buFontTx/>
              <a:buNone/>
            </a:pPr>
            <a:r>
              <a:rPr lang="en-US" altLang="zh-CN" sz="2800" b="1">
                <a:latin typeface="Times New Roman" panose="02020603050405020304" charset="0"/>
                <a:cs typeface="宋体" panose="02010600030101010101" pitchFamily="2" charset="-122"/>
              </a:rPr>
              <a:t>	V′={[α]| α∈V</a:t>
            </a:r>
            <a:r>
              <a:rPr lang="en-US" altLang="zh-CN" sz="2800" b="1" baseline="30000">
                <a:latin typeface="Times New Roman" panose="02020603050405020304" charset="0"/>
                <a:cs typeface="宋体" panose="02010600030101010101" pitchFamily="2" charset="-122"/>
              </a:rPr>
              <a:t>+</a:t>
            </a:r>
            <a:r>
              <a:rPr lang="zh-CN" altLang="en-US" sz="2800" b="1">
                <a:latin typeface="Times New Roman" panose="02020603050405020304" charset="0"/>
                <a:cs typeface="宋体" panose="02010600030101010101" pitchFamily="2" charset="-122"/>
              </a:rPr>
              <a:t>并且</a:t>
            </a:r>
            <a:r>
              <a:rPr lang="en-US" altLang="zh-CN" sz="2800" b="1">
                <a:latin typeface="Times New Roman" panose="02020603050405020304" charset="0"/>
                <a:cs typeface="宋体" panose="02010600030101010101" pitchFamily="2" charset="-122"/>
              </a:rPr>
              <a:t>|α|≤m(n-2)+1}</a:t>
            </a:r>
          </a:p>
          <a:p>
            <a:pPr marL="609600" indent="-609600" algn="just">
              <a:buFontTx/>
              <a:buNone/>
            </a:pPr>
            <a:r>
              <a:rPr lang="en-US" altLang="zh-CN" sz="2800" b="1">
                <a:latin typeface="Times New Roman" panose="02020603050405020304" charset="0"/>
                <a:cs typeface="宋体" panose="02010600030101010101" pitchFamily="2" charset="-122"/>
              </a:rPr>
              <a:t>	P′={[Aα] </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宋体" panose="02010600030101010101" pitchFamily="2" charset="-122"/>
              </a:rPr>
              <a:t>a[βα]|A</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宋体" panose="02010600030101010101" pitchFamily="2" charset="-122"/>
              </a:rPr>
              <a:t>aβ∈P</a:t>
            </a:r>
            <a:r>
              <a:rPr lang="zh-CN" altLang="en-US" sz="2800" b="1">
                <a:latin typeface="Times New Roman" panose="02020603050405020304" charset="0"/>
                <a:cs typeface="宋体" panose="02010600030101010101" pitchFamily="2" charset="-122"/>
              </a:rPr>
              <a:t>并且</a:t>
            </a:r>
            <a:r>
              <a:rPr lang="en-US" altLang="zh-CN" sz="2800" b="1">
                <a:latin typeface="Times New Roman" panose="02020603050405020304" charset="0"/>
                <a:cs typeface="宋体" panose="02010600030101010101" pitchFamily="2" charset="-122"/>
              </a:rPr>
              <a:t>β∈V</a:t>
            </a:r>
            <a:r>
              <a:rPr lang="en-US" altLang="zh-CN" sz="2800" b="1" baseline="30000">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a:t>
            </a:r>
          </a:p>
          <a:p>
            <a:pPr marL="609600" indent="-609600">
              <a:buFontTx/>
              <a:buNone/>
            </a:pPr>
            <a:r>
              <a:rPr lang="en-US" altLang="zh-CN" sz="2800" b="1">
                <a:latin typeface="Times New Roman" panose="02020603050405020304" charset="0"/>
                <a:cs typeface="宋体" panose="02010600030101010101" pitchFamily="2" charset="-122"/>
              </a:rPr>
              <a:t>	</a:t>
            </a:r>
            <a:r>
              <a:rPr lang="zh-CN" altLang="en-US" sz="2800" b="1">
                <a:latin typeface="Times New Roman" panose="02020603050405020304" charset="0"/>
                <a:cs typeface="宋体" panose="02010600030101010101" pitchFamily="2" charset="-122"/>
              </a:rPr>
              <a:t>当</a:t>
            </a:r>
            <a:r>
              <a:rPr lang="en-US" altLang="zh-CN" sz="2800" b="1">
                <a:latin typeface="Times New Roman" panose="02020603050405020304" charset="0"/>
                <a:cs typeface="宋体" panose="02010600030101010101" pitchFamily="2" charset="-122"/>
              </a:rPr>
              <a:t>α=ε</a:t>
            </a:r>
            <a:r>
              <a:rPr lang="zh-CN" altLang="en-US" sz="2800" b="1">
                <a:latin typeface="Times New Roman" panose="02020603050405020304" charset="0"/>
                <a:cs typeface="宋体" panose="02010600030101010101" pitchFamily="2" charset="-122"/>
              </a:rPr>
              <a:t>时，</a:t>
            </a:r>
            <a:r>
              <a:rPr lang="en-US" altLang="zh-CN" sz="2800" b="1">
                <a:latin typeface="Times New Roman" panose="02020603050405020304" charset="0"/>
                <a:cs typeface="宋体" panose="02010600030101010101" pitchFamily="2" charset="-122"/>
              </a:rPr>
              <a:t>[α]=ε</a:t>
            </a:r>
            <a:r>
              <a:rPr lang="zh-CN" altLang="en-US" sz="2800" b="1">
                <a:latin typeface="Times New Roman" panose="02020603050405020304" charset="0"/>
                <a:cs typeface="宋体" panose="02010600030101010101" pitchFamily="2" charset="-122"/>
              </a:rPr>
              <a:t>。</a:t>
            </a:r>
            <a:r>
              <a:rPr lang="en-US" altLang="zh-CN" sz="2800" b="1">
                <a:cs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2051">
                                            <p:txEl>
                                              <p:pRg st="0" end="0"/>
                                            </p:txEl>
                                          </p:spTgt>
                                        </p:tgtEl>
                                        <p:attrNameLst>
                                          <p:attrName>style.visibility</p:attrName>
                                        </p:attrNameLst>
                                      </p:cBhvr>
                                      <p:to>
                                        <p:strVal val="visible"/>
                                      </p:to>
                                    </p:set>
                                    <p:anim calcmode="lin" valueType="num">
                                      <p:cBhvr additive="base">
                                        <p:cTn id="7" dur="500" fill="hold"/>
                                        <p:tgtEl>
                                          <p:spTgt spid="6420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420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2051">
                                            <p:txEl>
                                              <p:pRg st="1" end="1"/>
                                            </p:txEl>
                                          </p:spTgt>
                                        </p:tgtEl>
                                        <p:attrNameLst>
                                          <p:attrName>style.visibility</p:attrName>
                                        </p:attrNameLst>
                                      </p:cBhvr>
                                      <p:to>
                                        <p:strVal val="visible"/>
                                      </p:to>
                                    </p:set>
                                    <p:anim calcmode="lin" valueType="num">
                                      <p:cBhvr additive="base">
                                        <p:cTn id="13" dur="500" fill="hold"/>
                                        <p:tgtEl>
                                          <p:spTgt spid="6420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420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42051">
                                            <p:txEl>
                                              <p:pRg st="2" end="2"/>
                                            </p:txEl>
                                          </p:spTgt>
                                        </p:tgtEl>
                                        <p:attrNameLst>
                                          <p:attrName>style.visibility</p:attrName>
                                        </p:attrNameLst>
                                      </p:cBhvr>
                                      <p:to>
                                        <p:strVal val="visible"/>
                                      </p:to>
                                    </p:set>
                                    <p:anim calcmode="lin" valueType="num">
                                      <p:cBhvr additive="base">
                                        <p:cTn id="19" dur="500" fill="hold"/>
                                        <p:tgtEl>
                                          <p:spTgt spid="6420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420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42051">
                                            <p:txEl>
                                              <p:pRg st="3" end="3"/>
                                            </p:txEl>
                                          </p:spTgt>
                                        </p:tgtEl>
                                        <p:attrNameLst>
                                          <p:attrName>style.visibility</p:attrName>
                                        </p:attrNameLst>
                                      </p:cBhvr>
                                      <p:to>
                                        <p:strVal val="visible"/>
                                      </p:to>
                                    </p:set>
                                    <p:anim calcmode="lin" valueType="num">
                                      <p:cBhvr additive="base">
                                        <p:cTn id="25" dur="500" fill="hold"/>
                                        <p:tgtEl>
                                          <p:spTgt spid="6420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420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42051">
                                            <p:txEl>
                                              <p:pRg st="4" end="4"/>
                                            </p:txEl>
                                          </p:spTgt>
                                        </p:tgtEl>
                                        <p:attrNameLst>
                                          <p:attrName>style.visibility</p:attrName>
                                        </p:attrNameLst>
                                      </p:cBhvr>
                                      <p:to>
                                        <p:strVal val="visible"/>
                                      </p:to>
                                    </p:set>
                                    <p:anim calcmode="lin" valueType="num">
                                      <p:cBhvr additive="base">
                                        <p:cTn id="31" dur="500" fill="hold"/>
                                        <p:tgtEl>
                                          <p:spTgt spid="64205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420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42051">
                                            <p:txEl>
                                              <p:pRg st="5" end="5"/>
                                            </p:txEl>
                                          </p:spTgt>
                                        </p:tgtEl>
                                        <p:attrNameLst>
                                          <p:attrName>style.visibility</p:attrName>
                                        </p:attrNameLst>
                                      </p:cBhvr>
                                      <p:to>
                                        <p:strVal val="visible"/>
                                      </p:to>
                                    </p:set>
                                    <p:anim calcmode="lin" valueType="num">
                                      <p:cBhvr additive="base">
                                        <p:cTn id="37" dur="500" fill="hold"/>
                                        <p:tgtEl>
                                          <p:spTgt spid="64205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420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42051">
                                            <p:txEl>
                                              <p:pRg st="6" end="6"/>
                                            </p:txEl>
                                          </p:spTgt>
                                        </p:tgtEl>
                                        <p:attrNameLst>
                                          <p:attrName>style.visibility</p:attrName>
                                        </p:attrNameLst>
                                      </p:cBhvr>
                                      <p:to>
                                        <p:strVal val="visible"/>
                                      </p:to>
                                    </p:set>
                                    <p:anim calcmode="lin" valueType="num">
                                      <p:cBhvr additive="base">
                                        <p:cTn id="43" dur="500" fill="hold"/>
                                        <p:tgtEl>
                                          <p:spTgt spid="64205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4205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81D3F17-C7F0-374A-A8F5-D35D92E5C1EB}"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6CC95DCA-3B4D-384F-9AAF-9BF1902267FB}" type="slidenum">
              <a:rPr lang="en-US" altLang="zh-CN">
                <a:solidFill>
                  <a:srgbClr val="000000"/>
                </a:solidFill>
                <a:latin typeface="Arial" panose="020B0604020202020204"/>
              </a:rPr>
              <a:pPr/>
              <a:t>11</a:t>
            </a:fld>
            <a:endParaRPr lang="en-US" altLang="zh-CN">
              <a:solidFill>
                <a:srgbClr val="000000"/>
              </a:solidFill>
              <a:latin typeface="Arial" panose="020B0604020202020204"/>
            </a:endParaRPr>
          </a:p>
        </p:txBody>
      </p:sp>
      <p:sp>
        <p:nvSpPr>
          <p:cNvPr id="549890" name="Rectangle 2"/>
          <p:cNvSpPr>
            <a:spLocks noGrp="1" noChangeArrowheads="1"/>
          </p:cNvSpPr>
          <p:nvPr>
            <p:ph type="title"/>
          </p:nvPr>
        </p:nvSpPr>
        <p:spPr/>
        <p:txBody>
          <a:bodyPr/>
          <a:lstStyle/>
          <a:p>
            <a:r>
              <a:rPr lang="en-US" altLang="zh-CN" b="1" dirty="0">
                <a:ea typeface="黑体" panose="02010609060101010101" charset="-122"/>
                <a:cs typeface="黑体" panose="02010609060101010101" charset="-122"/>
              </a:rPr>
              <a:t>6.1.1 </a:t>
            </a:r>
            <a:r>
              <a:rPr lang="zh-CN" altLang="en-US" b="1" dirty="0">
                <a:ea typeface="黑体" panose="02010609060101010101" charset="-122"/>
                <a:cs typeface="黑体" panose="02010609060101010101" charset="-122"/>
              </a:rPr>
              <a:t>上下文无关文法的派生树</a:t>
            </a:r>
          </a:p>
        </p:txBody>
      </p:sp>
      <p:sp>
        <p:nvSpPr>
          <p:cNvPr id="549891" name="Rectangle 3"/>
          <p:cNvSpPr>
            <a:spLocks noGrp="1" noChangeArrowheads="1"/>
          </p:cNvSpPr>
          <p:nvPr>
            <p:ph type="body" idx="1"/>
          </p:nvPr>
        </p:nvSpPr>
        <p:spPr/>
        <p:txBody>
          <a:bodyPr/>
          <a:lstStyle/>
          <a:p>
            <a:r>
              <a:rPr lang="zh-CN" altLang="en-US" b="1" dirty="0">
                <a:ea typeface="黑体" panose="02010609060101010101" charset="-122"/>
                <a:cs typeface="黑体" panose="02010609060101010101" charset="-122"/>
              </a:rPr>
              <a:t>结果</a:t>
            </a:r>
            <a:r>
              <a:rPr lang="en-US" altLang="zh-CN" b="1" dirty="0">
                <a:ea typeface="黑体" panose="02010609060101010101" charset="-122"/>
                <a:cs typeface="黑体" panose="02010609060101010101" charset="-122"/>
              </a:rPr>
              <a:t>(yield)</a:t>
            </a:r>
            <a:r>
              <a:rPr lang="en-US" altLang="zh-CN" b="1" dirty="0">
                <a:cs typeface="宋体" panose="02010600030101010101" pitchFamily="2" charset="-122"/>
              </a:rPr>
              <a:t> </a:t>
            </a:r>
          </a:p>
          <a:p>
            <a:r>
              <a:rPr lang="zh-CN" altLang="en-US" b="1" dirty="0">
                <a:latin typeface="宋体" panose="02010600030101010101" pitchFamily="2" charset="-122"/>
                <a:cs typeface="宋体" panose="02010600030101010101" pitchFamily="2" charset="-122"/>
              </a:rPr>
              <a:t>派生树</a:t>
            </a:r>
            <a:r>
              <a:rPr lang="en-US" altLang="zh-CN" b="1" dirty="0">
                <a:latin typeface="Times New Roman" panose="02020603050405020304" charset="0"/>
                <a:cs typeface="宋体" panose="02010600030101010101" pitchFamily="2" charset="-122"/>
              </a:rPr>
              <a:t>T</a:t>
            </a:r>
            <a:r>
              <a:rPr lang="zh-CN" altLang="en-US" b="1" dirty="0">
                <a:latin typeface="宋体" panose="02010600030101010101" pitchFamily="2" charset="-122"/>
                <a:cs typeface="宋体" panose="02010600030101010101" pitchFamily="2" charset="-122"/>
              </a:rPr>
              <a:t>的所有叶子顶点从左到右依次标记为</a:t>
            </a:r>
            <a:r>
              <a:rPr lang="en-US" altLang="zh-CN" b="1" dirty="0">
                <a:latin typeface="Times New Roman" panose="02020603050405020304" charset="0"/>
                <a:cs typeface="宋体" panose="02010600030101010101" pitchFamily="2" charset="-122"/>
              </a:rPr>
              <a:t>X</a:t>
            </a:r>
            <a:r>
              <a:rPr lang="en-US" altLang="zh-CN" b="1" baseline="-30000" dirty="0">
                <a:latin typeface="宋体" panose="02010600030101010101" pitchFamily="2" charset="-122"/>
                <a:cs typeface="宋体" panose="02010600030101010101" pitchFamily="2" charset="-122"/>
              </a:rPr>
              <a:t>1</a:t>
            </a:r>
            <a:r>
              <a:rPr lang="zh-CN" altLang="en-US" b="1" dirty="0">
                <a:latin typeface="宋体" panose="02010600030101010101" pitchFamily="2" charset="-122"/>
                <a:cs typeface="宋体" panose="02010600030101010101" pitchFamily="2" charset="-122"/>
              </a:rPr>
              <a:t>，</a:t>
            </a:r>
            <a:r>
              <a:rPr lang="en-US" altLang="zh-CN" b="1" dirty="0">
                <a:latin typeface="Times New Roman" panose="02020603050405020304" charset="0"/>
                <a:cs typeface="宋体" panose="02010600030101010101" pitchFamily="2" charset="-122"/>
              </a:rPr>
              <a:t>X</a:t>
            </a:r>
            <a:r>
              <a:rPr lang="en-US" altLang="zh-CN" b="1" baseline="-30000" dirty="0">
                <a:latin typeface="Times New Roman" panose="02020603050405020304" charset="0"/>
                <a:cs typeface="宋体" panose="02010600030101010101" pitchFamily="2" charset="-122"/>
              </a:rPr>
              <a:t>2</a:t>
            </a:r>
            <a:r>
              <a:rPr lang="zh-CN" altLang="en-US" b="1" dirty="0">
                <a:latin typeface="宋体" panose="02010600030101010101" pitchFamily="2" charset="-122"/>
                <a:cs typeface="宋体" panose="02010600030101010101" pitchFamily="2" charset="-122"/>
              </a:rPr>
              <a:t>，</a:t>
            </a:r>
            <a:r>
              <a:rPr lang="en-US" altLang="zh-CN" b="1" dirty="0">
                <a:latin typeface="Times New Roman" panose="02020603050405020304"/>
                <a:cs typeface="宋体" panose="02010600030101010101" pitchFamily="2" charset="-122"/>
              </a:rPr>
              <a:t>…</a:t>
            </a:r>
            <a:r>
              <a:rPr lang="zh-CN" altLang="en-US" b="1" dirty="0">
                <a:latin typeface="宋体" panose="02010600030101010101" pitchFamily="2" charset="-122"/>
                <a:cs typeface="宋体" panose="02010600030101010101" pitchFamily="2" charset="-122"/>
              </a:rPr>
              <a:t>，</a:t>
            </a:r>
            <a:r>
              <a:rPr lang="en-US" altLang="zh-CN" b="1" dirty="0" err="1">
                <a:latin typeface="Times New Roman" panose="02020603050405020304" charset="0"/>
                <a:cs typeface="宋体" panose="02010600030101010101" pitchFamily="2" charset="-122"/>
              </a:rPr>
              <a:t>X</a:t>
            </a:r>
            <a:r>
              <a:rPr lang="en-US" altLang="zh-CN" b="1" baseline="-30000" dirty="0" err="1">
                <a:latin typeface="Times New Roman" panose="02020603050405020304" charset="0"/>
                <a:cs typeface="宋体" panose="02010600030101010101" pitchFamily="2" charset="-122"/>
              </a:rPr>
              <a:t>n</a:t>
            </a:r>
            <a:r>
              <a:rPr lang="zh-CN" altLang="en-US" b="1" dirty="0">
                <a:latin typeface="宋体" panose="02010600030101010101" pitchFamily="2" charset="-122"/>
                <a:cs typeface="宋体" panose="02010600030101010101" pitchFamily="2" charset="-122"/>
              </a:rPr>
              <a:t>，则称符号串</a:t>
            </a:r>
            <a:r>
              <a:rPr lang="en-US" altLang="zh-CN" b="1" dirty="0">
                <a:latin typeface="Times New Roman" panose="02020603050405020304" charset="0"/>
                <a:cs typeface="宋体" panose="02010600030101010101" pitchFamily="2" charset="-122"/>
              </a:rPr>
              <a:t>X</a:t>
            </a:r>
            <a:r>
              <a:rPr lang="en-US" altLang="zh-CN" b="1" baseline="-30000" dirty="0">
                <a:latin typeface="Times New Roman" panose="02020603050405020304" charset="0"/>
                <a:cs typeface="宋体" panose="02010600030101010101" pitchFamily="2" charset="-122"/>
              </a:rPr>
              <a:t>1</a:t>
            </a:r>
            <a:r>
              <a:rPr lang="en-US" altLang="zh-CN" b="1" dirty="0">
                <a:latin typeface="Times New Roman" panose="02020603050405020304" charset="0"/>
                <a:cs typeface="宋体" panose="02010600030101010101" pitchFamily="2" charset="-122"/>
              </a:rPr>
              <a:t>X</a:t>
            </a:r>
            <a:r>
              <a:rPr lang="en-US" altLang="zh-CN" b="1" baseline="-30000" dirty="0">
                <a:latin typeface="Times New Roman" panose="02020603050405020304" charset="0"/>
                <a:cs typeface="宋体" panose="02010600030101010101" pitchFamily="2" charset="-122"/>
              </a:rPr>
              <a:t>2</a:t>
            </a:r>
            <a:r>
              <a:rPr lang="en-US" altLang="zh-CN" b="1" dirty="0">
                <a:latin typeface="Times New Roman" panose="02020603050405020304"/>
                <a:cs typeface="宋体" panose="02010600030101010101" pitchFamily="2" charset="-122"/>
              </a:rPr>
              <a:t>…</a:t>
            </a:r>
            <a:r>
              <a:rPr lang="en-US" altLang="zh-CN" b="1" dirty="0" err="1">
                <a:latin typeface="Times New Roman" panose="02020603050405020304" charset="0"/>
                <a:cs typeface="宋体" panose="02010600030101010101" pitchFamily="2" charset="-122"/>
              </a:rPr>
              <a:t>X</a:t>
            </a:r>
            <a:r>
              <a:rPr lang="en-US" altLang="zh-CN" b="1" baseline="-30000" dirty="0" err="1">
                <a:latin typeface="Times New Roman" panose="02020603050405020304" charset="0"/>
                <a:cs typeface="宋体" panose="02010600030101010101" pitchFamily="2" charset="-122"/>
              </a:rPr>
              <a:t>n</a:t>
            </a:r>
            <a:r>
              <a:rPr lang="zh-CN" altLang="en-US" b="1" dirty="0">
                <a:latin typeface="宋体" panose="02010600030101010101" pitchFamily="2" charset="-122"/>
                <a:cs typeface="宋体" panose="02010600030101010101" pitchFamily="2" charset="-122"/>
              </a:rPr>
              <a:t>是</a:t>
            </a:r>
            <a:r>
              <a:rPr lang="en-US" altLang="zh-CN" b="1" dirty="0">
                <a:latin typeface="Times New Roman" panose="02020603050405020304" charset="0"/>
                <a:cs typeface="宋体" panose="02010600030101010101" pitchFamily="2" charset="-122"/>
              </a:rPr>
              <a:t>T</a:t>
            </a:r>
            <a:r>
              <a:rPr lang="zh-CN" altLang="en-US" b="1" dirty="0">
                <a:latin typeface="宋体" panose="02010600030101010101" pitchFamily="2" charset="-122"/>
                <a:cs typeface="宋体" panose="02010600030101010101" pitchFamily="2" charset="-122"/>
              </a:rPr>
              <a:t>的</a:t>
            </a:r>
            <a:r>
              <a:rPr lang="zh-CN" altLang="en-US" b="1" dirty="0">
                <a:ea typeface="黑体" panose="02010609060101010101" charset="-122"/>
                <a:cs typeface="黑体" panose="02010609060101010101" charset="-122"/>
              </a:rPr>
              <a:t>结果。</a:t>
            </a:r>
            <a:r>
              <a:rPr lang="en-US" altLang="zh-CN" b="1" dirty="0">
                <a:cs typeface="宋体" panose="02010600030101010101" pitchFamily="2" charset="-122"/>
              </a:rPr>
              <a:t> </a:t>
            </a:r>
          </a:p>
          <a:p>
            <a:r>
              <a:rPr lang="zh-CN" altLang="en-US" b="1" dirty="0">
                <a:latin typeface="宋体" panose="02010600030101010101" pitchFamily="2" charset="-122"/>
                <a:cs typeface="宋体" panose="02010600030101010101" pitchFamily="2" charset="-122"/>
              </a:rPr>
              <a:t>一个文法可以有多棵派生树，它们可以有不同的结果。</a:t>
            </a:r>
            <a:endParaRPr lang="en-US" altLang="zh-CN" b="1" dirty="0">
              <a:latin typeface="宋体" panose="02010600030101010101" pitchFamily="2" charset="-122"/>
              <a:cs typeface="宋体" panose="02010600030101010101" pitchFamily="2" charset="-122"/>
            </a:endParaRPr>
          </a:p>
          <a:p>
            <a:r>
              <a:rPr lang="zh-CN" altLang="en-US" b="1" dirty="0">
                <a:ea typeface="黑体" panose="02010609060101010101" charset="-122"/>
                <a:cs typeface="黑体" panose="02010609060101010101" charset="-122"/>
              </a:rPr>
              <a:t>句型</a:t>
            </a:r>
            <a:r>
              <a:rPr lang="en-US" altLang="zh-CN" b="1" dirty="0">
                <a:ea typeface="黑体" panose="02010609060101010101" charset="-122"/>
                <a:cs typeface="黑体" panose="02010609060101010101" charset="-122"/>
              </a:rPr>
              <a:t>α</a:t>
            </a:r>
            <a:r>
              <a:rPr lang="zh-CN" altLang="en-US" b="1" dirty="0">
                <a:ea typeface="黑体" panose="02010609060101010101" charset="-122"/>
                <a:cs typeface="黑体" panose="02010609060101010101" charset="-122"/>
              </a:rPr>
              <a:t>的派生树：</a:t>
            </a:r>
            <a:r>
              <a:rPr lang="zh-CN" altLang="en-US" b="1" dirty="0">
                <a:latin typeface="Times New Roman" panose="02020603050405020304"/>
                <a:cs typeface="宋体" panose="02010600030101010101" pitchFamily="2" charset="-122"/>
              </a:rPr>
              <a:t>“</a:t>
            </a:r>
            <a:r>
              <a:rPr lang="en-US" altLang="zh-CN" b="1" dirty="0">
                <a:latin typeface="宋体" panose="02010600030101010101" pitchFamily="2" charset="-122"/>
                <a:cs typeface="宋体" panose="02010600030101010101" pitchFamily="2" charset="-122"/>
              </a:rPr>
              <a:t>G</a:t>
            </a:r>
            <a:r>
              <a:rPr lang="zh-CN" altLang="en-US" b="1" dirty="0">
                <a:latin typeface="宋体" panose="02010600030101010101" pitchFamily="2" charset="-122"/>
                <a:cs typeface="宋体" panose="02010600030101010101" pitchFamily="2" charset="-122"/>
              </a:rPr>
              <a:t>的结果为</a:t>
            </a:r>
            <a:r>
              <a:rPr lang="en-US" altLang="zh-CN" b="1" dirty="0">
                <a:latin typeface="宋体" panose="02010600030101010101" pitchFamily="2" charset="-122"/>
                <a:cs typeface="宋体" panose="02010600030101010101" pitchFamily="2" charset="-122"/>
              </a:rPr>
              <a:t>α</a:t>
            </a:r>
            <a:r>
              <a:rPr lang="zh-CN" altLang="en-US" b="1" dirty="0">
                <a:latin typeface="宋体" panose="02010600030101010101" pitchFamily="2" charset="-122"/>
                <a:cs typeface="宋体" panose="02010600030101010101" pitchFamily="2" charset="-122"/>
              </a:rPr>
              <a:t>的派生树</a:t>
            </a:r>
            <a:r>
              <a:rPr lang="zh-CN" altLang="en-US" b="1" dirty="0">
                <a:latin typeface="Times New Roman" panose="02020603050405020304"/>
                <a:cs typeface="宋体" panose="02010600030101010101" pitchFamily="2" charset="-122"/>
              </a:rPr>
              <a:t>”</a:t>
            </a:r>
            <a:r>
              <a:rPr lang="zh-CN" altLang="en-US" b="1" dirty="0">
                <a:latin typeface="宋体" panose="02010600030101010101" pitchFamily="2" charset="-122"/>
                <a:cs typeface="宋体" panose="02010600030101010101" pitchFamily="2" charset="-122"/>
              </a:rPr>
              <a:t>。</a:t>
            </a:r>
          </a:p>
        </p:txBody>
      </p:sp>
      <p:grpSp>
        <p:nvGrpSpPr>
          <p:cNvPr id="7" name="Group 28"/>
          <p:cNvGrpSpPr/>
          <p:nvPr/>
        </p:nvGrpSpPr>
        <p:grpSpPr bwMode="auto">
          <a:xfrm>
            <a:off x="3037926" y="5259218"/>
            <a:ext cx="1850661" cy="1545118"/>
            <a:chOff x="1536" y="1632"/>
            <a:chExt cx="2448" cy="1968"/>
          </a:xfrm>
        </p:grpSpPr>
        <p:sp>
          <p:nvSpPr>
            <p:cNvPr id="8" name="Oval 4"/>
            <p:cNvSpPr>
              <a:spLocks noChangeArrowheads="1"/>
            </p:cNvSpPr>
            <p:nvPr/>
          </p:nvSpPr>
          <p:spPr bwMode="auto">
            <a:xfrm>
              <a:off x="2688" y="1632"/>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dirty="0"/>
                <a:t>S</a:t>
              </a:r>
            </a:p>
          </p:txBody>
        </p:sp>
        <p:grpSp>
          <p:nvGrpSpPr>
            <p:cNvPr id="9" name="Group 27"/>
            <p:cNvGrpSpPr/>
            <p:nvPr/>
          </p:nvGrpSpPr>
          <p:grpSpPr bwMode="auto">
            <a:xfrm>
              <a:off x="2064" y="1872"/>
              <a:ext cx="1584" cy="576"/>
              <a:chOff x="2064" y="1872"/>
              <a:chExt cx="1584" cy="576"/>
            </a:xfrm>
          </p:grpSpPr>
          <p:sp>
            <p:nvSpPr>
              <p:cNvPr id="27" name="Oval 7"/>
              <p:cNvSpPr>
                <a:spLocks noChangeArrowheads="1"/>
              </p:cNvSpPr>
              <p:nvPr/>
            </p:nvSpPr>
            <p:spPr bwMode="auto">
              <a:xfrm>
                <a:off x="3360" y="2160"/>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S</a:t>
                </a:r>
              </a:p>
            </p:txBody>
          </p:sp>
          <p:sp>
            <p:nvSpPr>
              <p:cNvPr id="28" name="Oval 8"/>
              <p:cNvSpPr>
                <a:spLocks noChangeArrowheads="1"/>
              </p:cNvSpPr>
              <p:nvPr/>
            </p:nvSpPr>
            <p:spPr bwMode="auto">
              <a:xfrm>
                <a:off x="2064" y="2160"/>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S</a:t>
                </a:r>
              </a:p>
            </p:txBody>
          </p:sp>
          <p:sp>
            <p:nvSpPr>
              <p:cNvPr id="29" name="Line 14"/>
              <p:cNvSpPr>
                <a:spLocks noChangeShapeType="1"/>
              </p:cNvSpPr>
              <p:nvPr/>
            </p:nvSpPr>
            <p:spPr bwMode="auto">
              <a:xfrm flipH="1">
                <a:off x="2304" y="1872"/>
                <a:ext cx="384" cy="336"/>
              </a:xfrm>
              <a:prstGeom prst="line">
                <a:avLst/>
              </a:prstGeom>
              <a:noFill/>
              <a:ln w="9525">
                <a:solidFill>
                  <a:schemeClr val="tx1"/>
                </a:solidFill>
                <a:round/>
              </a:ln>
              <a:effectLst/>
            </p:spPr>
            <p:txBody>
              <a:bodyPr/>
              <a:lstStyle/>
              <a:p>
                <a:endParaRPr lang="zh-CN" altLang="en-US"/>
              </a:p>
            </p:txBody>
          </p:sp>
          <p:sp>
            <p:nvSpPr>
              <p:cNvPr id="30" name="Line 15"/>
              <p:cNvSpPr>
                <a:spLocks noChangeShapeType="1"/>
              </p:cNvSpPr>
              <p:nvPr/>
            </p:nvSpPr>
            <p:spPr bwMode="auto">
              <a:xfrm>
                <a:off x="2976" y="1872"/>
                <a:ext cx="432" cy="336"/>
              </a:xfrm>
              <a:prstGeom prst="line">
                <a:avLst/>
              </a:prstGeom>
              <a:noFill/>
              <a:ln w="9525">
                <a:solidFill>
                  <a:schemeClr val="tx1"/>
                </a:solidFill>
                <a:round/>
              </a:ln>
              <a:effectLst/>
            </p:spPr>
            <p:txBody>
              <a:bodyPr/>
              <a:lstStyle/>
              <a:p>
                <a:endParaRPr lang="zh-CN" altLang="en-US"/>
              </a:p>
            </p:txBody>
          </p:sp>
        </p:grpSp>
        <p:grpSp>
          <p:nvGrpSpPr>
            <p:cNvPr id="10" name="Group 24"/>
            <p:cNvGrpSpPr/>
            <p:nvPr/>
          </p:nvGrpSpPr>
          <p:grpSpPr bwMode="auto">
            <a:xfrm>
              <a:off x="1536" y="2400"/>
              <a:ext cx="1296" cy="624"/>
              <a:chOff x="1536" y="2400"/>
              <a:chExt cx="1296" cy="624"/>
            </a:xfrm>
          </p:grpSpPr>
          <p:sp>
            <p:nvSpPr>
              <p:cNvPr id="21" name="Oval 5"/>
              <p:cNvSpPr>
                <a:spLocks noChangeArrowheads="1"/>
              </p:cNvSpPr>
              <p:nvPr/>
            </p:nvSpPr>
            <p:spPr bwMode="auto">
              <a:xfrm>
                <a:off x="2064" y="2736"/>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S</a:t>
                </a:r>
              </a:p>
            </p:txBody>
          </p:sp>
          <p:sp>
            <p:nvSpPr>
              <p:cNvPr id="22" name="Oval 6"/>
              <p:cNvSpPr>
                <a:spLocks noChangeArrowheads="1"/>
              </p:cNvSpPr>
              <p:nvPr/>
            </p:nvSpPr>
            <p:spPr bwMode="auto">
              <a:xfrm>
                <a:off x="2544" y="2736"/>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a:t>
                </a:r>
              </a:p>
            </p:txBody>
          </p:sp>
          <p:sp>
            <p:nvSpPr>
              <p:cNvPr id="23" name="Oval 11"/>
              <p:cNvSpPr>
                <a:spLocks noChangeArrowheads="1"/>
              </p:cNvSpPr>
              <p:nvPr/>
            </p:nvSpPr>
            <p:spPr bwMode="auto">
              <a:xfrm>
                <a:off x="1536" y="2736"/>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a:t>
                </a:r>
              </a:p>
            </p:txBody>
          </p:sp>
          <p:sp>
            <p:nvSpPr>
              <p:cNvPr id="24" name="Line 16"/>
              <p:cNvSpPr>
                <a:spLocks noChangeShapeType="1"/>
              </p:cNvSpPr>
              <p:nvPr/>
            </p:nvSpPr>
            <p:spPr bwMode="auto">
              <a:xfrm>
                <a:off x="2208" y="2448"/>
                <a:ext cx="0" cy="288"/>
              </a:xfrm>
              <a:prstGeom prst="line">
                <a:avLst/>
              </a:prstGeom>
              <a:noFill/>
              <a:ln w="9525">
                <a:solidFill>
                  <a:schemeClr val="tx1"/>
                </a:solidFill>
                <a:round/>
              </a:ln>
              <a:effectLst/>
            </p:spPr>
            <p:txBody>
              <a:bodyPr/>
              <a:lstStyle/>
              <a:p>
                <a:endParaRPr lang="zh-CN" altLang="en-US"/>
              </a:p>
            </p:txBody>
          </p:sp>
          <p:sp>
            <p:nvSpPr>
              <p:cNvPr id="25" name="Line 17"/>
              <p:cNvSpPr>
                <a:spLocks noChangeShapeType="1"/>
              </p:cNvSpPr>
              <p:nvPr/>
            </p:nvSpPr>
            <p:spPr bwMode="auto">
              <a:xfrm flipH="1">
                <a:off x="1728" y="2400"/>
                <a:ext cx="336" cy="336"/>
              </a:xfrm>
              <a:prstGeom prst="line">
                <a:avLst/>
              </a:prstGeom>
              <a:noFill/>
              <a:ln w="9525">
                <a:solidFill>
                  <a:schemeClr val="tx1"/>
                </a:solidFill>
                <a:round/>
              </a:ln>
              <a:effectLst/>
            </p:spPr>
            <p:txBody>
              <a:bodyPr/>
              <a:lstStyle/>
              <a:p>
                <a:endParaRPr lang="zh-CN" altLang="en-US"/>
              </a:p>
            </p:txBody>
          </p:sp>
          <p:sp>
            <p:nvSpPr>
              <p:cNvPr id="26" name="Line 18"/>
              <p:cNvSpPr>
                <a:spLocks noChangeShapeType="1"/>
              </p:cNvSpPr>
              <p:nvPr/>
            </p:nvSpPr>
            <p:spPr bwMode="auto">
              <a:xfrm>
                <a:off x="2304" y="2400"/>
                <a:ext cx="336" cy="336"/>
              </a:xfrm>
              <a:prstGeom prst="line">
                <a:avLst/>
              </a:prstGeom>
              <a:noFill/>
              <a:ln w="9525">
                <a:solidFill>
                  <a:schemeClr val="tx1"/>
                </a:solidFill>
                <a:round/>
              </a:ln>
              <a:effectLst/>
            </p:spPr>
            <p:txBody>
              <a:bodyPr/>
              <a:lstStyle/>
              <a:p>
                <a:endParaRPr lang="zh-CN" altLang="en-US"/>
              </a:p>
            </p:txBody>
          </p:sp>
        </p:grpSp>
        <p:grpSp>
          <p:nvGrpSpPr>
            <p:cNvPr id="11" name="Group 25"/>
            <p:cNvGrpSpPr/>
            <p:nvPr/>
          </p:nvGrpSpPr>
          <p:grpSpPr bwMode="auto">
            <a:xfrm>
              <a:off x="1824" y="2976"/>
              <a:ext cx="768" cy="624"/>
              <a:chOff x="1824" y="2976"/>
              <a:chExt cx="768" cy="624"/>
            </a:xfrm>
          </p:grpSpPr>
          <p:sp>
            <p:nvSpPr>
              <p:cNvPr id="17" name="Oval 10"/>
              <p:cNvSpPr>
                <a:spLocks noChangeArrowheads="1"/>
              </p:cNvSpPr>
              <p:nvPr/>
            </p:nvSpPr>
            <p:spPr bwMode="auto">
              <a:xfrm>
                <a:off x="1824" y="3312"/>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a:t>
                </a:r>
              </a:p>
            </p:txBody>
          </p:sp>
          <p:sp>
            <p:nvSpPr>
              <p:cNvPr id="18" name="Oval 13"/>
              <p:cNvSpPr>
                <a:spLocks noChangeArrowheads="1"/>
              </p:cNvSpPr>
              <p:nvPr/>
            </p:nvSpPr>
            <p:spPr bwMode="auto">
              <a:xfrm>
                <a:off x="2304" y="3312"/>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a:t>
                </a:r>
              </a:p>
            </p:txBody>
          </p:sp>
          <p:sp>
            <p:nvSpPr>
              <p:cNvPr id="19" name="Line 19"/>
              <p:cNvSpPr>
                <a:spLocks noChangeShapeType="1"/>
              </p:cNvSpPr>
              <p:nvPr/>
            </p:nvSpPr>
            <p:spPr bwMode="auto">
              <a:xfrm flipH="1">
                <a:off x="1968" y="2976"/>
                <a:ext cx="144" cy="336"/>
              </a:xfrm>
              <a:prstGeom prst="line">
                <a:avLst/>
              </a:prstGeom>
              <a:noFill/>
              <a:ln w="9525">
                <a:solidFill>
                  <a:schemeClr val="tx1"/>
                </a:solidFill>
                <a:round/>
              </a:ln>
              <a:effectLst/>
            </p:spPr>
            <p:txBody>
              <a:bodyPr/>
              <a:lstStyle/>
              <a:p>
                <a:endParaRPr lang="zh-CN" altLang="en-US"/>
              </a:p>
            </p:txBody>
          </p:sp>
          <p:sp>
            <p:nvSpPr>
              <p:cNvPr id="20" name="Line 20"/>
              <p:cNvSpPr>
                <a:spLocks noChangeShapeType="1"/>
              </p:cNvSpPr>
              <p:nvPr/>
            </p:nvSpPr>
            <p:spPr bwMode="auto">
              <a:xfrm>
                <a:off x="2304" y="2976"/>
                <a:ext cx="144" cy="336"/>
              </a:xfrm>
              <a:prstGeom prst="line">
                <a:avLst/>
              </a:prstGeom>
              <a:noFill/>
              <a:ln w="9525">
                <a:solidFill>
                  <a:schemeClr val="tx1"/>
                </a:solidFill>
                <a:round/>
              </a:ln>
              <a:effectLst/>
            </p:spPr>
            <p:txBody>
              <a:bodyPr/>
              <a:lstStyle/>
              <a:p>
                <a:endParaRPr lang="zh-CN" altLang="en-US"/>
              </a:p>
            </p:txBody>
          </p:sp>
        </p:grpSp>
        <p:grpSp>
          <p:nvGrpSpPr>
            <p:cNvPr id="12" name="Group 26"/>
            <p:cNvGrpSpPr/>
            <p:nvPr/>
          </p:nvGrpSpPr>
          <p:grpSpPr bwMode="auto">
            <a:xfrm>
              <a:off x="3072" y="2448"/>
              <a:ext cx="912" cy="576"/>
              <a:chOff x="3072" y="2448"/>
              <a:chExt cx="912" cy="576"/>
            </a:xfrm>
          </p:grpSpPr>
          <p:sp>
            <p:nvSpPr>
              <p:cNvPr id="13" name="Oval 9"/>
              <p:cNvSpPr>
                <a:spLocks noChangeArrowheads="1"/>
              </p:cNvSpPr>
              <p:nvPr/>
            </p:nvSpPr>
            <p:spPr bwMode="auto">
              <a:xfrm>
                <a:off x="3072" y="2736"/>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a:t>
                </a:r>
              </a:p>
            </p:txBody>
          </p:sp>
          <p:sp>
            <p:nvSpPr>
              <p:cNvPr id="14" name="Oval 12"/>
              <p:cNvSpPr>
                <a:spLocks noChangeArrowheads="1"/>
              </p:cNvSpPr>
              <p:nvPr/>
            </p:nvSpPr>
            <p:spPr bwMode="auto">
              <a:xfrm>
                <a:off x="3696" y="2736"/>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a:t>
                </a:r>
              </a:p>
            </p:txBody>
          </p:sp>
          <p:sp>
            <p:nvSpPr>
              <p:cNvPr id="15" name="Line 21"/>
              <p:cNvSpPr>
                <a:spLocks noChangeShapeType="1"/>
              </p:cNvSpPr>
              <p:nvPr/>
            </p:nvSpPr>
            <p:spPr bwMode="auto">
              <a:xfrm flipH="1">
                <a:off x="3216" y="2448"/>
                <a:ext cx="192" cy="288"/>
              </a:xfrm>
              <a:prstGeom prst="line">
                <a:avLst/>
              </a:prstGeom>
              <a:noFill/>
              <a:ln w="9525">
                <a:solidFill>
                  <a:schemeClr val="tx1"/>
                </a:solidFill>
                <a:round/>
              </a:ln>
              <a:effectLst/>
            </p:spPr>
            <p:txBody>
              <a:bodyPr/>
              <a:lstStyle/>
              <a:p>
                <a:endParaRPr lang="zh-CN" altLang="en-US"/>
              </a:p>
            </p:txBody>
          </p:sp>
          <p:sp>
            <p:nvSpPr>
              <p:cNvPr id="16" name="Line 22"/>
              <p:cNvSpPr>
                <a:spLocks noChangeShapeType="1"/>
              </p:cNvSpPr>
              <p:nvPr/>
            </p:nvSpPr>
            <p:spPr bwMode="auto">
              <a:xfrm>
                <a:off x="3600" y="2448"/>
                <a:ext cx="240" cy="288"/>
              </a:xfrm>
              <a:prstGeom prst="line">
                <a:avLst/>
              </a:prstGeom>
              <a:noFill/>
              <a:ln w="9525">
                <a:solidFill>
                  <a:schemeClr val="tx1"/>
                </a:solidFill>
                <a:round/>
              </a:ln>
              <a:effectLst/>
            </p:spPr>
            <p:txBody>
              <a:bodyPr/>
              <a:lstStyle/>
              <a:p>
                <a:endParaRPr lang="zh-CN" altLang="en-US"/>
              </a:p>
            </p:txBody>
          </p:sp>
        </p:grpSp>
      </p:gr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7EAD635-903B-A147-843F-770B71339A35}"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30518A78-93E0-7545-B56C-D122BB6D21DB}" type="slidenum">
              <a:rPr lang="en-US" altLang="zh-CN">
                <a:solidFill>
                  <a:srgbClr val="000000"/>
                </a:solidFill>
                <a:latin typeface="Arial" panose="020B0604020202020204"/>
              </a:rPr>
              <a:pPr/>
              <a:t>110</a:t>
            </a:fld>
            <a:endParaRPr lang="en-US" altLang="zh-CN">
              <a:solidFill>
                <a:srgbClr val="000000"/>
              </a:solidFill>
              <a:latin typeface="Arial" panose="020B0604020202020204"/>
            </a:endParaRPr>
          </a:p>
        </p:txBody>
      </p:sp>
      <p:sp>
        <p:nvSpPr>
          <p:cNvPr id="643074"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6.6 </a:t>
            </a:r>
            <a:r>
              <a:rPr lang="zh-CN" altLang="en-US" b="1">
                <a:ea typeface="黑体" panose="02010609060101010101" charset="-122"/>
                <a:cs typeface="黑体" panose="02010609060101010101" charset="-122"/>
              </a:rPr>
              <a:t>小结</a:t>
            </a:r>
            <a:r>
              <a:rPr lang="en-US" altLang="zh-CN" b="1">
                <a:cs typeface="宋体" panose="02010600030101010101" pitchFamily="2" charset="-122"/>
              </a:rPr>
              <a:t> </a:t>
            </a:r>
          </a:p>
        </p:txBody>
      </p:sp>
      <p:sp>
        <p:nvSpPr>
          <p:cNvPr id="643075" name="Rectangle 3"/>
          <p:cNvSpPr>
            <a:spLocks noGrp="1" noChangeArrowheads="1"/>
          </p:cNvSpPr>
          <p:nvPr>
            <p:ph type="body" idx="1"/>
          </p:nvPr>
        </p:nvSpPr>
        <p:spPr/>
        <p:txBody>
          <a:bodyPr/>
          <a:lstStyle/>
          <a:p>
            <a:pPr>
              <a:lnSpc>
                <a:spcPct val="90000"/>
              </a:lnSpc>
              <a:buFontTx/>
              <a:buNone/>
            </a:pPr>
            <a:r>
              <a:rPr lang="en-US" altLang="zh-CN" sz="2800" b="1">
                <a:latin typeface="Times New Roman" panose="02020603050405020304" charset="0"/>
                <a:cs typeface="宋体" panose="02010600030101010101" pitchFamily="2" charset="-122"/>
              </a:rPr>
              <a:t>            </a:t>
            </a:r>
            <a:r>
              <a:rPr lang="zh-CN" altLang="en-US" sz="2800" b="1">
                <a:latin typeface="Times New Roman" panose="02020603050405020304" charset="0"/>
                <a:cs typeface="宋体" panose="02010600030101010101" pitchFamily="2" charset="-122"/>
              </a:rPr>
              <a:t>本章讨论了</a:t>
            </a:r>
            <a:r>
              <a:rPr lang="en-US" altLang="zh-CN" sz="2800" b="1">
                <a:latin typeface="Times New Roman" panose="02020603050405020304" charset="0"/>
                <a:cs typeface="宋体" panose="02010600030101010101" pitchFamily="2" charset="-122"/>
              </a:rPr>
              <a:t>CFG</a:t>
            </a:r>
            <a:r>
              <a:rPr lang="zh-CN" altLang="en-US" sz="2800" b="1">
                <a:latin typeface="Times New Roman" panose="02020603050405020304" charset="0"/>
                <a:cs typeface="宋体" panose="02010600030101010101" pitchFamily="2" charset="-122"/>
              </a:rPr>
              <a:t>的派生树，</a:t>
            </a:r>
            <a:r>
              <a:rPr lang="en-US" altLang="zh-CN" sz="2800" b="1">
                <a:latin typeface="Times New Roman" panose="02020603050405020304" charset="0"/>
                <a:cs typeface="宋体" panose="02010600030101010101" pitchFamily="2" charset="-122"/>
              </a:rPr>
              <a:t>A</a:t>
            </a:r>
            <a:r>
              <a:rPr lang="zh-CN" altLang="en-US" sz="2800" b="1">
                <a:latin typeface="Times New Roman" panose="02020603050405020304" charset="0"/>
                <a:cs typeface="宋体" panose="02010600030101010101" pitchFamily="2" charset="-122"/>
              </a:rPr>
              <a:t>子树，最左派生与最右派生，派生与派生树的关系，二义性文法与固有二义性语言，句子的自顶向下分析和自底向上分析；无用符号的消去算法，空产生式的消除，单一产生式的消除。</a:t>
            </a:r>
            <a:r>
              <a:rPr lang="en-US" altLang="zh-CN" sz="2800" b="1">
                <a:latin typeface="Times New Roman" panose="02020603050405020304" charset="0"/>
                <a:cs typeface="宋体" panose="02010600030101010101" pitchFamily="2" charset="-122"/>
              </a:rPr>
              <a:t>CFG</a:t>
            </a:r>
            <a:r>
              <a:rPr lang="zh-CN" altLang="en-US" sz="2800" b="1">
                <a:latin typeface="Times New Roman" panose="02020603050405020304" charset="0"/>
                <a:cs typeface="宋体" panose="02010600030101010101" pitchFamily="2" charset="-122"/>
              </a:rPr>
              <a:t>的</a:t>
            </a:r>
            <a:r>
              <a:rPr lang="en-US" altLang="zh-CN" sz="2800" b="1">
                <a:latin typeface="Times New Roman" panose="02020603050405020304" charset="0"/>
                <a:cs typeface="宋体" panose="02010600030101010101" pitchFamily="2" charset="-122"/>
              </a:rPr>
              <a:t>CNF</a:t>
            </a:r>
            <a:r>
              <a:rPr lang="zh-CN" altLang="en-US" sz="2800" b="1">
                <a:latin typeface="Times New Roman" panose="02020603050405020304" charset="0"/>
                <a:cs typeface="宋体" panose="02010600030101010101" pitchFamily="2" charset="-122"/>
              </a:rPr>
              <a:t>和</a:t>
            </a:r>
            <a:r>
              <a:rPr lang="en-US" altLang="zh-CN" sz="2800" b="1">
                <a:latin typeface="Times New Roman" panose="02020603050405020304" charset="0"/>
                <a:cs typeface="宋体" panose="02010600030101010101" pitchFamily="2" charset="-122"/>
              </a:rPr>
              <a:t>GNF</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CFG</a:t>
            </a:r>
            <a:r>
              <a:rPr lang="zh-CN" altLang="en-US" sz="2800" b="1">
                <a:latin typeface="Times New Roman" panose="02020603050405020304" charset="0"/>
                <a:cs typeface="宋体" panose="02010600030101010101" pitchFamily="2" charset="-122"/>
              </a:rPr>
              <a:t>的自嵌套特性。</a:t>
            </a:r>
            <a:r>
              <a:rPr lang="en-US" altLang="zh-CN" sz="2800" b="1">
                <a:cs typeface="宋体" panose="02010600030101010101" pitchFamily="2" charset="-122"/>
              </a:rPr>
              <a:t> </a:t>
            </a:r>
          </a:p>
          <a:p>
            <a:pPr algn="just">
              <a:lnSpc>
                <a:spcPct val="90000"/>
              </a:lnSpc>
              <a:buFontTx/>
              <a:buNone/>
            </a:pPr>
            <a:r>
              <a:rPr lang="en-US" altLang="zh-CN" sz="2800" b="1">
                <a:latin typeface="Times New Roman" panose="02020603050405020304" charset="0"/>
                <a:cs typeface="宋体" panose="02010600030101010101" pitchFamily="2" charset="-122"/>
              </a:rPr>
              <a:t>    (1)S</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baseline="30000">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α</a:t>
            </a:r>
            <a:r>
              <a:rPr lang="zh-CN" altLang="en-US" sz="2800" b="1">
                <a:latin typeface="Times New Roman" panose="02020603050405020304" charset="0"/>
                <a:cs typeface="宋体" panose="02010600030101010101" pitchFamily="2" charset="-122"/>
              </a:rPr>
              <a:t>的充分必要条件为</a:t>
            </a:r>
            <a:r>
              <a:rPr lang="en-US" altLang="zh-CN" sz="2800" b="1">
                <a:latin typeface="Times New Roman" panose="02020603050405020304" charset="0"/>
                <a:cs typeface="宋体" panose="02010600030101010101" pitchFamily="2" charset="-122"/>
              </a:rPr>
              <a:t>G</a:t>
            </a:r>
            <a:r>
              <a:rPr lang="zh-CN" altLang="en-US" sz="2800" b="1">
                <a:latin typeface="Times New Roman" panose="02020603050405020304" charset="0"/>
                <a:cs typeface="宋体" panose="02010600030101010101" pitchFamily="2" charset="-122"/>
              </a:rPr>
              <a:t>有一棵结果为</a:t>
            </a:r>
            <a:r>
              <a:rPr lang="en-US" altLang="zh-CN" sz="2800" b="1">
                <a:latin typeface="Times New Roman" panose="02020603050405020304" charset="0"/>
                <a:cs typeface="宋体" panose="02010600030101010101" pitchFamily="2" charset="-122"/>
              </a:rPr>
              <a:t>α</a:t>
            </a:r>
            <a:r>
              <a:rPr lang="zh-CN" altLang="en-US" sz="2800" b="1">
                <a:latin typeface="Times New Roman" panose="02020603050405020304" charset="0"/>
                <a:cs typeface="宋体" panose="02010600030101010101" pitchFamily="2" charset="-122"/>
              </a:rPr>
              <a:t>的派生树。</a:t>
            </a:r>
            <a:endParaRPr lang="en-US" altLang="zh-CN" sz="2800" b="1">
              <a:latin typeface="Times New Roman" panose="02020603050405020304" charset="0"/>
              <a:cs typeface="宋体" panose="02010600030101010101" pitchFamily="2" charset="-122"/>
            </a:endParaRPr>
          </a:p>
          <a:p>
            <a:pPr algn="just">
              <a:lnSpc>
                <a:spcPct val="90000"/>
              </a:lnSpc>
              <a:buFontTx/>
              <a:buNone/>
            </a:pPr>
            <a:r>
              <a:rPr lang="en-US" altLang="zh-CN" sz="2800" b="1">
                <a:latin typeface="Times New Roman" panose="02020603050405020304" charset="0"/>
                <a:cs typeface="宋体" panose="02010600030101010101" pitchFamily="2" charset="-122"/>
              </a:rPr>
              <a:t>    (2)</a:t>
            </a:r>
            <a:r>
              <a:rPr lang="zh-CN" altLang="en-US" sz="2800" b="1">
                <a:latin typeface="Times New Roman" panose="02020603050405020304" charset="0"/>
                <a:cs typeface="宋体" panose="02010600030101010101" pitchFamily="2" charset="-122"/>
              </a:rPr>
              <a:t>如果</a:t>
            </a:r>
            <a:r>
              <a:rPr lang="en-US" altLang="zh-CN" sz="2800" b="1">
                <a:latin typeface="Times New Roman" panose="02020603050405020304" charset="0"/>
                <a:cs typeface="宋体" panose="02010600030101010101" pitchFamily="2" charset="-122"/>
              </a:rPr>
              <a:t>α</a:t>
            </a:r>
            <a:r>
              <a:rPr lang="zh-CN" altLang="en-US" sz="2800" b="1">
                <a:latin typeface="Times New Roman" panose="02020603050405020304" charset="0"/>
                <a:cs typeface="宋体" panose="02010600030101010101" pitchFamily="2" charset="-122"/>
              </a:rPr>
              <a:t>是</a:t>
            </a:r>
            <a:r>
              <a:rPr lang="en-US" altLang="zh-CN" sz="2800" b="1">
                <a:latin typeface="Times New Roman" panose="02020603050405020304" charset="0"/>
                <a:cs typeface="宋体" panose="02010600030101010101" pitchFamily="2" charset="-122"/>
              </a:rPr>
              <a:t>CFG G</a:t>
            </a:r>
            <a:r>
              <a:rPr lang="zh-CN" altLang="en-US" sz="2800" b="1">
                <a:latin typeface="Times New Roman" panose="02020603050405020304" charset="0"/>
                <a:cs typeface="宋体" panose="02010600030101010101" pitchFamily="2" charset="-122"/>
              </a:rPr>
              <a:t>的一个句型，则</a:t>
            </a:r>
            <a:r>
              <a:rPr lang="en-US" altLang="zh-CN" sz="2800" b="1">
                <a:latin typeface="Times New Roman" panose="02020603050405020304" charset="0"/>
                <a:cs typeface="宋体" panose="02010600030101010101" pitchFamily="2" charset="-122"/>
              </a:rPr>
              <a:t>G</a:t>
            </a:r>
            <a:r>
              <a:rPr lang="zh-CN" altLang="en-US" sz="2800" b="1">
                <a:latin typeface="Times New Roman" panose="02020603050405020304" charset="0"/>
                <a:cs typeface="宋体" panose="02010600030101010101" pitchFamily="2" charset="-122"/>
              </a:rPr>
              <a:t>中存在</a:t>
            </a:r>
            <a:r>
              <a:rPr lang="en-US" altLang="zh-CN" sz="2800" b="1">
                <a:latin typeface="Times New Roman" panose="02020603050405020304" charset="0"/>
                <a:cs typeface="宋体" panose="02010600030101010101" pitchFamily="2" charset="-122"/>
              </a:rPr>
              <a:t>α</a:t>
            </a:r>
            <a:r>
              <a:rPr lang="zh-CN" altLang="en-US" sz="2800" b="1">
                <a:latin typeface="Times New Roman" panose="02020603050405020304" charset="0"/>
                <a:cs typeface="宋体" panose="02010600030101010101" pitchFamily="2" charset="-122"/>
              </a:rPr>
              <a:t>的最左派生和最右派生。</a:t>
            </a:r>
            <a:endParaRPr lang="zh-CN" altLang="en-US" sz="2800" b="1">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3075">
                                            <p:txEl>
                                              <p:pRg st="0" end="0"/>
                                            </p:txEl>
                                          </p:spTgt>
                                        </p:tgtEl>
                                        <p:attrNameLst>
                                          <p:attrName>style.visibility</p:attrName>
                                        </p:attrNameLst>
                                      </p:cBhvr>
                                      <p:to>
                                        <p:strVal val="visible"/>
                                      </p:to>
                                    </p:set>
                                    <p:anim calcmode="lin" valueType="num">
                                      <p:cBhvr additive="base">
                                        <p:cTn id="7" dur="500" fill="hold"/>
                                        <p:tgtEl>
                                          <p:spTgt spid="6430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430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3075">
                                            <p:txEl>
                                              <p:pRg st="1" end="1"/>
                                            </p:txEl>
                                          </p:spTgt>
                                        </p:tgtEl>
                                        <p:attrNameLst>
                                          <p:attrName>style.visibility</p:attrName>
                                        </p:attrNameLst>
                                      </p:cBhvr>
                                      <p:to>
                                        <p:strVal val="visible"/>
                                      </p:to>
                                    </p:set>
                                    <p:anim calcmode="lin" valueType="num">
                                      <p:cBhvr additive="base">
                                        <p:cTn id="13" dur="500" fill="hold"/>
                                        <p:tgtEl>
                                          <p:spTgt spid="6430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430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43075">
                                            <p:txEl>
                                              <p:pRg st="2" end="2"/>
                                            </p:txEl>
                                          </p:spTgt>
                                        </p:tgtEl>
                                        <p:attrNameLst>
                                          <p:attrName>style.visibility</p:attrName>
                                        </p:attrNameLst>
                                      </p:cBhvr>
                                      <p:to>
                                        <p:strVal val="visible"/>
                                      </p:to>
                                    </p:set>
                                    <p:anim calcmode="lin" valueType="num">
                                      <p:cBhvr additive="base">
                                        <p:cTn id="19" dur="500" fill="hold"/>
                                        <p:tgtEl>
                                          <p:spTgt spid="6430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4307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5" grpId="0" build="p"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92DC873-7C33-854E-901D-DFEA5647E1D9}"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35A76306-AAFD-1747-BB8C-7556039886B0}" type="slidenum">
              <a:rPr lang="en-US" altLang="zh-CN">
                <a:solidFill>
                  <a:srgbClr val="000000"/>
                </a:solidFill>
                <a:latin typeface="Arial" panose="020B0604020202020204"/>
              </a:rPr>
              <a:pPr/>
              <a:t>111</a:t>
            </a:fld>
            <a:endParaRPr lang="en-US" altLang="zh-CN">
              <a:solidFill>
                <a:srgbClr val="000000"/>
              </a:solidFill>
              <a:latin typeface="Arial" panose="020B0604020202020204"/>
            </a:endParaRPr>
          </a:p>
        </p:txBody>
      </p:sp>
      <p:sp>
        <p:nvSpPr>
          <p:cNvPr id="644098"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6.6 </a:t>
            </a:r>
            <a:r>
              <a:rPr lang="zh-CN" altLang="en-US" b="1">
                <a:ea typeface="黑体" panose="02010609060101010101" charset="-122"/>
                <a:cs typeface="黑体" panose="02010609060101010101" charset="-122"/>
              </a:rPr>
              <a:t>小结</a:t>
            </a:r>
            <a:r>
              <a:rPr lang="en-US" altLang="zh-CN" b="1">
                <a:cs typeface="宋体" panose="02010600030101010101" pitchFamily="2" charset="-122"/>
              </a:rPr>
              <a:t> </a:t>
            </a:r>
          </a:p>
        </p:txBody>
      </p:sp>
      <p:sp>
        <p:nvSpPr>
          <p:cNvPr id="644099" name="Rectangle 3"/>
          <p:cNvSpPr>
            <a:spLocks noGrp="1" noChangeArrowheads="1"/>
          </p:cNvSpPr>
          <p:nvPr>
            <p:ph type="body" idx="1"/>
          </p:nvPr>
        </p:nvSpPr>
        <p:spPr>
          <a:xfrm>
            <a:off x="609600" y="1600200"/>
            <a:ext cx="8077200" cy="4525963"/>
          </a:xfrm>
        </p:spPr>
        <p:txBody>
          <a:bodyPr/>
          <a:lstStyle/>
          <a:p>
            <a:pPr algn="just">
              <a:buFontTx/>
              <a:buNone/>
            </a:pPr>
            <a:r>
              <a:rPr lang="en-US" altLang="zh-CN" sz="2800" b="1">
                <a:latin typeface="Times New Roman" panose="02020603050405020304" charset="0"/>
                <a:cs typeface="宋体" panose="02010600030101010101" pitchFamily="2" charset="-122"/>
              </a:rPr>
              <a:t>    (3)</a:t>
            </a:r>
            <a:r>
              <a:rPr lang="zh-CN" altLang="en-US" sz="2800" b="1">
                <a:latin typeface="Times New Roman" panose="02020603050405020304" charset="0"/>
                <a:cs typeface="宋体" panose="02010600030101010101" pitchFamily="2" charset="-122"/>
              </a:rPr>
              <a:t>文法可能是二义性的，但语言只可能是固有二义性的，且这种语言是存在的。</a:t>
            </a:r>
            <a:endParaRPr lang="en-US" altLang="zh-CN" sz="2800" b="1">
              <a:latin typeface="Times New Roman" panose="02020603050405020304" charset="0"/>
              <a:cs typeface="宋体" panose="02010600030101010101" pitchFamily="2" charset="-122"/>
            </a:endParaRPr>
          </a:p>
          <a:p>
            <a:pPr algn="just">
              <a:buFontTx/>
              <a:buNone/>
            </a:pPr>
            <a:r>
              <a:rPr lang="en-US" altLang="zh-CN" sz="2800" b="1">
                <a:latin typeface="Times New Roman" panose="02020603050405020304" charset="0"/>
                <a:cs typeface="宋体" panose="02010600030101010101" pitchFamily="2" charset="-122"/>
              </a:rPr>
              <a:t>    (4)</a:t>
            </a:r>
            <a:r>
              <a:rPr lang="zh-CN" altLang="en-US" sz="2800" b="1">
                <a:latin typeface="Times New Roman" panose="02020603050405020304" charset="0"/>
                <a:cs typeface="宋体" panose="02010600030101010101" pitchFamily="2" charset="-122"/>
              </a:rPr>
              <a:t>对于任意</a:t>
            </a:r>
            <a:r>
              <a:rPr lang="en-US" altLang="zh-CN" sz="2800" b="1">
                <a:latin typeface="Times New Roman" panose="02020603050405020304" charset="0"/>
                <a:cs typeface="宋体" panose="02010600030101010101" pitchFamily="2" charset="-122"/>
              </a:rPr>
              <a:t>CFG G</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ε</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宋体" panose="02010600030101010101" pitchFamily="2" charset="-122"/>
              </a:rPr>
              <a:t>L(G)</a:t>
            </a:r>
            <a:r>
              <a:rPr lang="zh-CN" altLang="en-US" sz="2800" b="1">
                <a:latin typeface="Times New Roman" panose="02020603050405020304" charset="0"/>
                <a:cs typeface="宋体" panose="02010600030101010101" pitchFamily="2" charset="-122"/>
              </a:rPr>
              <a:t>，存在等价的</a:t>
            </a:r>
            <a:r>
              <a:rPr lang="en-US" altLang="zh-CN" sz="2800" b="1">
                <a:latin typeface="Times New Roman" panose="02020603050405020304" charset="0"/>
                <a:cs typeface="宋体" panose="02010600030101010101" pitchFamily="2" charset="-122"/>
              </a:rPr>
              <a:t>CFG G</a:t>
            </a:r>
            <a:r>
              <a:rPr lang="en-US" altLang="zh-CN" sz="2800" b="1" baseline="-30000">
                <a:latin typeface="Times New Roman" panose="02020603050405020304" charset="0"/>
                <a:cs typeface="宋体" panose="02010600030101010101" pitchFamily="2" charset="-122"/>
              </a:rPr>
              <a:t>1</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G</a:t>
            </a:r>
            <a:r>
              <a:rPr lang="en-US" altLang="zh-CN" sz="2800" b="1" baseline="-30000">
                <a:latin typeface="Times New Roman" panose="02020603050405020304" charset="0"/>
                <a:cs typeface="宋体" panose="02010600030101010101" pitchFamily="2" charset="-122"/>
              </a:rPr>
              <a:t>1</a:t>
            </a:r>
            <a:r>
              <a:rPr lang="zh-CN" altLang="en-US" sz="2800" b="1">
                <a:latin typeface="Times New Roman" panose="02020603050405020304" charset="0"/>
                <a:cs typeface="宋体" panose="02010600030101010101" pitchFamily="2" charset="-122"/>
              </a:rPr>
              <a:t>不含无用符号、</a:t>
            </a:r>
            <a:r>
              <a:rPr lang="en-US" altLang="zh-CN" sz="2800" b="1">
                <a:latin typeface="Times New Roman" panose="02020603050405020304" charset="0"/>
                <a:cs typeface="宋体" panose="02010600030101010101" pitchFamily="2" charset="-122"/>
              </a:rPr>
              <a:t>ε-</a:t>
            </a:r>
            <a:r>
              <a:rPr lang="zh-CN" altLang="en-US" sz="2800" b="1">
                <a:latin typeface="Times New Roman" panose="02020603050405020304" charset="0"/>
                <a:cs typeface="宋体" panose="02010600030101010101" pitchFamily="2" charset="-122"/>
              </a:rPr>
              <a:t>产生式和单一产生式。</a:t>
            </a:r>
            <a:endParaRPr lang="en-US" altLang="zh-CN" sz="2800" b="1">
              <a:latin typeface="Times New Roman" panose="02020603050405020304" charset="0"/>
              <a:cs typeface="宋体" panose="02010600030101010101" pitchFamily="2" charset="-122"/>
            </a:endParaRPr>
          </a:p>
          <a:p>
            <a:pPr algn="just">
              <a:buFontTx/>
              <a:buNone/>
            </a:pPr>
            <a:r>
              <a:rPr lang="en-US" altLang="zh-CN" sz="2800" b="1">
                <a:latin typeface="Times New Roman" panose="02020603050405020304" charset="0"/>
                <a:cs typeface="宋体" panose="02010600030101010101" pitchFamily="2" charset="-122"/>
              </a:rPr>
              <a:t>    (5)</a:t>
            </a:r>
            <a:r>
              <a:rPr lang="zh-CN" altLang="en-US" sz="2800" b="1">
                <a:latin typeface="Times New Roman" panose="02020603050405020304" charset="0"/>
                <a:cs typeface="宋体" panose="02010600030101010101" pitchFamily="2" charset="-122"/>
              </a:rPr>
              <a:t>对于任意</a:t>
            </a:r>
            <a:r>
              <a:rPr lang="en-US" altLang="zh-CN" sz="2800" b="1">
                <a:latin typeface="Times New Roman" panose="02020603050405020304" charset="0"/>
                <a:cs typeface="宋体" panose="02010600030101010101" pitchFamily="2" charset="-122"/>
              </a:rPr>
              <a:t>CFG G</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ε</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宋体" panose="02010600030101010101" pitchFamily="2" charset="-122"/>
              </a:rPr>
              <a:t>L(G)</a:t>
            </a:r>
            <a:r>
              <a:rPr lang="zh-CN" altLang="en-US" sz="2800" b="1">
                <a:latin typeface="Times New Roman" panose="02020603050405020304" charset="0"/>
                <a:cs typeface="宋体" panose="02010600030101010101" pitchFamily="2" charset="-122"/>
              </a:rPr>
              <a:t>，存在等价的</a:t>
            </a:r>
            <a:r>
              <a:rPr lang="en-US" altLang="zh-CN" sz="2800" b="1">
                <a:latin typeface="Times New Roman" panose="02020603050405020304" charset="0"/>
                <a:cs typeface="宋体" panose="02010600030101010101" pitchFamily="2" charset="-122"/>
              </a:rPr>
              <a:t> CNF G</a:t>
            </a:r>
            <a:r>
              <a:rPr lang="en-US" altLang="zh-CN" sz="2800" b="1" baseline="-30000">
                <a:latin typeface="Times New Roman" panose="02020603050405020304" charset="0"/>
                <a:cs typeface="宋体" panose="02010600030101010101" pitchFamily="2" charset="-122"/>
              </a:rPr>
              <a:t>2</a:t>
            </a:r>
            <a:r>
              <a:rPr lang="zh-CN" altLang="en-US" sz="2800" b="1">
                <a:latin typeface="Times New Roman" panose="02020603050405020304" charset="0"/>
                <a:cs typeface="宋体" panose="02010600030101010101" pitchFamily="2" charset="-122"/>
              </a:rPr>
              <a:t>。</a:t>
            </a:r>
            <a:endParaRPr lang="en-US" altLang="zh-CN" sz="2800" b="1">
              <a:latin typeface="Times New Roman" panose="02020603050405020304" charset="0"/>
              <a:cs typeface="宋体" panose="02010600030101010101" pitchFamily="2" charset="-122"/>
            </a:endParaRPr>
          </a:p>
          <a:p>
            <a:pPr algn="just">
              <a:buFontTx/>
              <a:buNone/>
            </a:pPr>
            <a:r>
              <a:rPr lang="en-US" altLang="zh-CN" sz="2800" b="1">
                <a:latin typeface="Times New Roman" panose="02020603050405020304" charset="0"/>
                <a:cs typeface="宋体" panose="02010600030101010101" pitchFamily="2" charset="-122"/>
              </a:rPr>
              <a:t>    (6)</a:t>
            </a:r>
            <a:r>
              <a:rPr lang="zh-CN" altLang="en-US" sz="2800" b="1">
                <a:latin typeface="Times New Roman" panose="02020603050405020304" charset="0"/>
                <a:cs typeface="宋体" panose="02010600030101010101" pitchFamily="2" charset="-122"/>
              </a:rPr>
              <a:t>对于任意</a:t>
            </a:r>
            <a:r>
              <a:rPr lang="en-US" altLang="zh-CN" sz="2800" b="1">
                <a:latin typeface="Times New Roman" panose="02020603050405020304" charset="0"/>
                <a:cs typeface="宋体" panose="02010600030101010101" pitchFamily="2" charset="-122"/>
              </a:rPr>
              <a:t>CFG G</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ε</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宋体" panose="02010600030101010101" pitchFamily="2" charset="-122"/>
              </a:rPr>
              <a:t>L(G)</a:t>
            </a:r>
            <a:r>
              <a:rPr lang="zh-CN" altLang="en-US" sz="2800" b="1">
                <a:latin typeface="Times New Roman" panose="02020603050405020304" charset="0"/>
                <a:cs typeface="宋体" panose="02010600030101010101" pitchFamily="2" charset="-122"/>
              </a:rPr>
              <a:t>，存在等价的</a:t>
            </a:r>
            <a:r>
              <a:rPr lang="en-US" altLang="zh-CN" sz="2800" b="1">
                <a:latin typeface="Times New Roman" panose="02020603050405020304" charset="0"/>
                <a:cs typeface="宋体" panose="02010600030101010101" pitchFamily="2" charset="-122"/>
              </a:rPr>
              <a:t>GNF G3</a:t>
            </a:r>
            <a:r>
              <a:rPr lang="zh-CN" altLang="en-US" sz="2800" b="1">
                <a:latin typeface="Times New Roman" panose="02020603050405020304" charset="0"/>
                <a:cs typeface="宋体" panose="02010600030101010101" pitchFamily="2" charset="-122"/>
              </a:rPr>
              <a:t>。</a:t>
            </a:r>
            <a:endParaRPr lang="en-US" altLang="zh-CN" sz="2800" b="1">
              <a:latin typeface="Times New Roman" panose="02020603050405020304" charset="0"/>
              <a:cs typeface="宋体" panose="02010600030101010101" pitchFamily="2" charset="-122"/>
            </a:endParaRPr>
          </a:p>
          <a:p>
            <a:pPr algn="just">
              <a:buFontTx/>
              <a:buNone/>
            </a:pPr>
            <a:r>
              <a:rPr lang="en-US" altLang="zh-CN" sz="2800" b="1">
                <a:latin typeface="Times New Roman" panose="02020603050405020304" charset="0"/>
                <a:cs typeface="宋体" panose="02010600030101010101" pitchFamily="2" charset="-122"/>
              </a:rPr>
              <a:t>    (7)</a:t>
            </a:r>
            <a:r>
              <a:rPr lang="zh-CN" altLang="en-US" sz="2800" b="1">
                <a:latin typeface="Times New Roman" panose="02020603050405020304" charset="0"/>
                <a:cs typeface="宋体" panose="02010600030101010101" pitchFamily="2" charset="-122"/>
              </a:rPr>
              <a:t>非自嵌套的文法产生的语言是正则语言。</a:t>
            </a:r>
            <a:endParaRPr lang="zh-CN" altLang="en-US" sz="2800" b="1">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4099">
                                            <p:txEl>
                                              <p:pRg st="0" end="0"/>
                                            </p:txEl>
                                          </p:spTgt>
                                        </p:tgtEl>
                                        <p:attrNameLst>
                                          <p:attrName>style.visibility</p:attrName>
                                        </p:attrNameLst>
                                      </p:cBhvr>
                                      <p:to>
                                        <p:strVal val="visible"/>
                                      </p:to>
                                    </p:set>
                                    <p:anim calcmode="lin" valueType="num">
                                      <p:cBhvr additive="base">
                                        <p:cTn id="7" dur="500" fill="hold"/>
                                        <p:tgtEl>
                                          <p:spTgt spid="644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440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4099">
                                            <p:txEl>
                                              <p:pRg st="1" end="1"/>
                                            </p:txEl>
                                          </p:spTgt>
                                        </p:tgtEl>
                                        <p:attrNameLst>
                                          <p:attrName>style.visibility</p:attrName>
                                        </p:attrNameLst>
                                      </p:cBhvr>
                                      <p:to>
                                        <p:strVal val="visible"/>
                                      </p:to>
                                    </p:set>
                                    <p:anim calcmode="lin" valueType="num">
                                      <p:cBhvr additive="base">
                                        <p:cTn id="13" dur="500" fill="hold"/>
                                        <p:tgtEl>
                                          <p:spTgt spid="6440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440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44099">
                                            <p:txEl>
                                              <p:pRg st="2" end="2"/>
                                            </p:txEl>
                                          </p:spTgt>
                                        </p:tgtEl>
                                        <p:attrNameLst>
                                          <p:attrName>style.visibility</p:attrName>
                                        </p:attrNameLst>
                                      </p:cBhvr>
                                      <p:to>
                                        <p:strVal val="visible"/>
                                      </p:to>
                                    </p:set>
                                    <p:anim calcmode="lin" valueType="num">
                                      <p:cBhvr additive="base">
                                        <p:cTn id="19" dur="500" fill="hold"/>
                                        <p:tgtEl>
                                          <p:spTgt spid="6440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440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44099">
                                            <p:txEl>
                                              <p:pRg st="3" end="3"/>
                                            </p:txEl>
                                          </p:spTgt>
                                        </p:tgtEl>
                                        <p:attrNameLst>
                                          <p:attrName>style.visibility</p:attrName>
                                        </p:attrNameLst>
                                      </p:cBhvr>
                                      <p:to>
                                        <p:strVal val="visible"/>
                                      </p:to>
                                    </p:set>
                                    <p:anim calcmode="lin" valueType="num">
                                      <p:cBhvr additive="base">
                                        <p:cTn id="25" dur="500" fill="hold"/>
                                        <p:tgtEl>
                                          <p:spTgt spid="6440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440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44099">
                                            <p:txEl>
                                              <p:pRg st="4" end="4"/>
                                            </p:txEl>
                                          </p:spTgt>
                                        </p:tgtEl>
                                        <p:attrNameLst>
                                          <p:attrName>style.visibility</p:attrName>
                                        </p:attrNameLst>
                                      </p:cBhvr>
                                      <p:to>
                                        <p:strVal val="visible"/>
                                      </p:to>
                                    </p:set>
                                    <p:anim calcmode="lin" valueType="num">
                                      <p:cBhvr additive="base">
                                        <p:cTn id="31" dur="500" fill="hold"/>
                                        <p:tgtEl>
                                          <p:spTgt spid="64409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4409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09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6450600-2700-C84C-8ACB-4F61F85F256A}"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1D617CDD-B4FD-2E44-BD50-41F6D0169E7F}" type="slidenum">
              <a:rPr lang="en-US" altLang="zh-CN">
                <a:solidFill>
                  <a:srgbClr val="000000"/>
                </a:solidFill>
                <a:latin typeface="Arial" panose="020B0604020202020204"/>
              </a:rPr>
              <a:pPr/>
              <a:t>12</a:t>
            </a:fld>
            <a:endParaRPr lang="en-US" altLang="zh-CN">
              <a:solidFill>
                <a:srgbClr val="000000"/>
              </a:solidFill>
              <a:latin typeface="Arial" panose="020B0604020202020204"/>
            </a:endParaRPr>
          </a:p>
        </p:txBody>
      </p:sp>
      <p:sp>
        <p:nvSpPr>
          <p:cNvPr id="550914"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6.1.1 </a:t>
            </a:r>
            <a:r>
              <a:rPr lang="zh-CN" altLang="en-US" b="1">
                <a:ea typeface="黑体" panose="02010609060101010101" charset="-122"/>
                <a:cs typeface="黑体" panose="02010609060101010101" charset="-122"/>
              </a:rPr>
              <a:t>上下文无关文法的派生树</a:t>
            </a:r>
          </a:p>
        </p:txBody>
      </p:sp>
      <p:sp>
        <p:nvSpPr>
          <p:cNvPr id="550915" name="Rectangle 3"/>
          <p:cNvSpPr>
            <a:spLocks noGrp="1" noChangeArrowheads="1"/>
          </p:cNvSpPr>
          <p:nvPr>
            <p:ph type="body" idx="1"/>
          </p:nvPr>
        </p:nvSpPr>
        <p:spPr/>
        <p:txBody>
          <a:bodyPr/>
          <a:lstStyle/>
          <a:p>
            <a:r>
              <a:rPr lang="zh-CN" altLang="en-US" b="1" dirty="0">
                <a:ea typeface="黑体" panose="02010609060101010101" charset="-122"/>
                <a:cs typeface="黑体" panose="02010609060101010101" charset="-122"/>
              </a:rPr>
              <a:t>派生子树</a:t>
            </a:r>
            <a:r>
              <a:rPr lang="en-US" altLang="zh-CN" b="1" dirty="0">
                <a:ea typeface="黑体" panose="02010609060101010101" charset="-122"/>
                <a:cs typeface="黑体" panose="02010609060101010101" charset="-122"/>
              </a:rPr>
              <a:t>(</a:t>
            </a:r>
            <a:r>
              <a:rPr lang="en-US" altLang="zh-CN" b="1" dirty="0" err="1">
                <a:ea typeface="黑体" panose="02010609060101010101" charset="-122"/>
                <a:cs typeface="黑体" panose="02010609060101010101" charset="-122"/>
              </a:rPr>
              <a:t>subtree</a:t>
            </a:r>
            <a:r>
              <a:rPr lang="en-US" altLang="zh-CN" b="1" dirty="0">
                <a:ea typeface="黑体" panose="02010609060101010101" charset="-122"/>
                <a:cs typeface="黑体" panose="02010609060101010101" charset="-122"/>
              </a:rPr>
              <a:t>)</a:t>
            </a:r>
            <a:r>
              <a:rPr lang="en-US" altLang="zh-CN" b="1" dirty="0">
                <a:cs typeface="宋体" panose="02010600030101010101" pitchFamily="2" charset="-122"/>
              </a:rPr>
              <a:t> </a:t>
            </a:r>
          </a:p>
          <a:p>
            <a:r>
              <a:rPr lang="zh-CN" altLang="en-US" b="1" dirty="0" smtClean="0">
                <a:latin typeface="宋体" panose="02010600030101010101" pitchFamily="2" charset="-122"/>
                <a:cs typeface="宋体" panose="02010600030101010101" pitchFamily="2" charset="-122"/>
              </a:rPr>
              <a:t>满足派生树定义中除了对根结</a:t>
            </a:r>
            <a:r>
              <a:rPr lang="zh-CN" altLang="en-US" b="1" dirty="0">
                <a:latin typeface="宋体" panose="02010600030101010101" pitchFamily="2" charset="-122"/>
                <a:cs typeface="宋体" panose="02010600030101010101" pitchFamily="2" charset="-122"/>
              </a:rPr>
              <a:t>点的标记的要求以外各条的树叫</a:t>
            </a:r>
            <a:r>
              <a:rPr lang="zh-CN" altLang="en-US" b="1" dirty="0">
                <a:ea typeface="黑体" panose="02010609060101010101" charset="-122"/>
                <a:cs typeface="黑体" panose="02010609060101010101" charset="-122"/>
              </a:rPr>
              <a:t>派生子树</a:t>
            </a:r>
            <a:r>
              <a:rPr lang="en-US" altLang="zh-CN" b="1" dirty="0">
                <a:ea typeface="黑体" panose="02010609060101010101" charset="-122"/>
                <a:cs typeface="黑体" panose="02010609060101010101" charset="-122"/>
              </a:rPr>
              <a:t>(</a:t>
            </a:r>
            <a:r>
              <a:rPr lang="en-US" altLang="zh-CN" b="1" dirty="0" err="1">
                <a:ea typeface="黑体" panose="02010609060101010101" charset="-122"/>
                <a:cs typeface="黑体" panose="02010609060101010101" charset="-122"/>
              </a:rPr>
              <a:t>subtree</a:t>
            </a:r>
            <a:r>
              <a:rPr lang="en-US" altLang="zh-CN" b="1" dirty="0">
                <a:ea typeface="黑体" panose="02010609060101010101" charset="-122"/>
                <a:cs typeface="黑体" panose="02010609060101010101" charset="-122"/>
              </a:rPr>
              <a:t>)</a:t>
            </a:r>
            <a:r>
              <a:rPr lang="zh-CN" altLang="en-US" b="1" dirty="0">
                <a:latin typeface="宋体" panose="02010600030101010101" pitchFamily="2" charset="-122"/>
                <a:cs typeface="宋体" panose="02010600030101010101" pitchFamily="2" charset="-122"/>
              </a:rPr>
              <a:t>。</a:t>
            </a:r>
            <a:endParaRPr lang="en-US" altLang="zh-CN" b="1" dirty="0">
              <a:latin typeface="宋体" panose="02010600030101010101" pitchFamily="2" charset="-122"/>
              <a:cs typeface="宋体" panose="02010600030101010101" pitchFamily="2" charset="-122"/>
            </a:endParaRPr>
          </a:p>
          <a:p>
            <a:r>
              <a:rPr lang="zh-CN" altLang="en-US" b="1" dirty="0">
                <a:latin typeface="宋体" panose="02010600030101010101" pitchFamily="2" charset="-122"/>
                <a:cs typeface="宋体" panose="02010600030101010101" pitchFamily="2" charset="-122"/>
              </a:rPr>
              <a:t>如果这个子树的根标记为</a:t>
            </a:r>
            <a:r>
              <a:rPr lang="en-US" altLang="zh-CN" b="1" dirty="0">
                <a:latin typeface="Times New Roman" panose="02020603050405020304" charset="0"/>
                <a:cs typeface="Times New Roman" panose="02020603050405020304" charset="0"/>
              </a:rPr>
              <a:t>A</a:t>
            </a:r>
            <a:r>
              <a:rPr lang="zh-CN" altLang="en-US" b="1" dirty="0">
                <a:latin typeface="宋体" panose="02010600030101010101" pitchFamily="2" charset="-122"/>
                <a:cs typeface="宋体" panose="02010600030101010101" pitchFamily="2" charset="-122"/>
              </a:rPr>
              <a:t>，则称之为</a:t>
            </a:r>
            <a:r>
              <a:rPr lang="en-US" altLang="zh-CN" b="1" dirty="0">
                <a:latin typeface="Times New Roman" panose="02020603050405020304" charset="0"/>
                <a:cs typeface="Times New Roman" panose="02020603050405020304" charset="0"/>
              </a:rPr>
              <a:t>A</a:t>
            </a:r>
            <a:r>
              <a:rPr lang="zh-CN" altLang="en-US" b="1" dirty="0">
                <a:latin typeface="宋体" panose="02010600030101010101" pitchFamily="2" charset="-122"/>
                <a:cs typeface="宋体" panose="02010600030101010101" pitchFamily="2" charset="-122"/>
              </a:rPr>
              <a:t>子树。</a:t>
            </a:r>
            <a:r>
              <a:rPr lang="en-US" altLang="zh-CN" b="1" dirty="0">
                <a:cs typeface="宋体" panose="02010600030101010101" pitchFamily="2" charset="-122"/>
              </a:rPr>
              <a:t> </a:t>
            </a:r>
          </a:p>
          <a:p>
            <a:r>
              <a:rPr lang="zh-CN" altLang="en-US" b="1" dirty="0">
                <a:cs typeface="宋体" panose="02010600030101010101" pitchFamily="2" charset="-122"/>
              </a:rPr>
              <a:t>惟一差别是根结点可以标记非开始符号。</a:t>
            </a:r>
          </a:p>
        </p:txBody>
      </p:sp>
      <p:grpSp>
        <p:nvGrpSpPr>
          <p:cNvPr id="7" name="Group 28"/>
          <p:cNvGrpSpPr/>
          <p:nvPr/>
        </p:nvGrpSpPr>
        <p:grpSpPr bwMode="auto">
          <a:xfrm>
            <a:off x="3037926" y="5098220"/>
            <a:ext cx="2095234" cy="1706116"/>
            <a:chOff x="1536" y="1632"/>
            <a:chExt cx="2448" cy="1968"/>
          </a:xfrm>
        </p:grpSpPr>
        <p:sp>
          <p:nvSpPr>
            <p:cNvPr id="8" name="Oval 4"/>
            <p:cNvSpPr>
              <a:spLocks noChangeArrowheads="1"/>
            </p:cNvSpPr>
            <p:nvPr/>
          </p:nvSpPr>
          <p:spPr bwMode="auto">
            <a:xfrm>
              <a:off x="2688" y="1632"/>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dirty="0"/>
                <a:t>S</a:t>
              </a:r>
            </a:p>
          </p:txBody>
        </p:sp>
        <p:grpSp>
          <p:nvGrpSpPr>
            <p:cNvPr id="9" name="Group 27"/>
            <p:cNvGrpSpPr/>
            <p:nvPr/>
          </p:nvGrpSpPr>
          <p:grpSpPr bwMode="auto">
            <a:xfrm>
              <a:off x="2064" y="1872"/>
              <a:ext cx="1584" cy="576"/>
              <a:chOff x="2064" y="1872"/>
              <a:chExt cx="1584" cy="576"/>
            </a:xfrm>
          </p:grpSpPr>
          <p:sp>
            <p:nvSpPr>
              <p:cNvPr id="27" name="Oval 7"/>
              <p:cNvSpPr>
                <a:spLocks noChangeArrowheads="1"/>
              </p:cNvSpPr>
              <p:nvPr/>
            </p:nvSpPr>
            <p:spPr bwMode="auto">
              <a:xfrm>
                <a:off x="3360" y="2160"/>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S</a:t>
                </a:r>
              </a:p>
            </p:txBody>
          </p:sp>
          <p:sp>
            <p:nvSpPr>
              <p:cNvPr id="28" name="Oval 8"/>
              <p:cNvSpPr>
                <a:spLocks noChangeArrowheads="1"/>
              </p:cNvSpPr>
              <p:nvPr/>
            </p:nvSpPr>
            <p:spPr bwMode="auto">
              <a:xfrm>
                <a:off x="2064" y="2160"/>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S</a:t>
                </a:r>
              </a:p>
            </p:txBody>
          </p:sp>
          <p:sp>
            <p:nvSpPr>
              <p:cNvPr id="29" name="Line 14"/>
              <p:cNvSpPr>
                <a:spLocks noChangeShapeType="1"/>
              </p:cNvSpPr>
              <p:nvPr/>
            </p:nvSpPr>
            <p:spPr bwMode="auto">
              <a:xfrm flipH="1">
                <a:off x="2304" y="1872"/>
                <a:ext cx="384" cy="336"/>
              </a:xfrm>
              <a:prstGeom prst="line">
                <a:avLst/>
              </a:prstGeom>
              <a:noFill/>
              <a:ln w="9525">
                <a:solidFill>
                  <a:schemeClr val="tx1"/>
                </a:solidFill>
                <a:round/>
              </a:ln>
              <a:effectLst/>
            </p:spPr>
            <p:txBody>
              <a:bodyPr/>
              <a:lstStyle/>
              <a:p>
                <a:endParaRPr lang="zh-CN" altLang="en-US"/>
              </a:p>
            </p:txBody>
          </p:sp>
          <p:sp>
            <p:nvSpPr>
              <p:cNvPr id="30" name="Line 15"/>
              <p:cNvSpPr>
                <a:spLocks noChangeShapeType="1"/>
              </p:cNvSpPr>
              <p:nvPr/>
            </p:nvSpPr>
            <p:spPr bwMode="auto">
              <a:xfrm>
                <a:off x="2976" y="1872"/>
                <a:ext cx="432" cy="336"/>
              </a:xfrm>
              <a:prstGeom prst="line">
                <a:avLst/>
              </a:prstGeom>
              <a:noFill/>
              <a:ln w="9525">
                <a:solidFill>
                  <a:schemeClr val="tx1"/>
                </a:solidFill>
                <a:round/>
              </a:ln>
              <a:effectLst/>
            </p:spPr>
            <p:txBody>
              <a:bodyPr/>
              <a:lstStyle/>
              <a:p>
                <a:endParaRPr lang="zh-CN" altLang="en-US"/>
              </a:p>
            </p:txBody>
          </p:sp>
        </p:grpSp>
        <p:grpSp>
          <p:nvGrpSpPr>
            <p:cNvPr id="10" name="Group 24"/>
            <p:cNvGrpSpPr/>
            <p:nvPr/>
          </p:nvGrpSpPr>
          <p:grpSpPr bwMode="auto">
            <a:xfrm>
              <a:off x="1536" y="2400"/>
              <a:ext cx="1296" cy="624"/>
              <a:chOff x="1536" y="2400"/>
              <a:chExt cx="1296" cy="624"/>
            </a:xfrm>
          </p:grpSpPr>
          <p:sp>
            <p:nvSpPr>
              <p:cNvPr id="21" name="Oval 5"/>
              <p:cNvSpPr>
                <a:spLocks noChangeArrowheads="1"/>
              </p:cNvSpPr>
              <p:nvPr/>
            </p:nvSpPr>
            <p:spPr bwMode="auto">
              <a:xfrm>
                <a:off x="2064" y="2736"/>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S</a:t>
                </a:r>
              </a:p>
            </p:txBody>
          </p:sp>
          <p:sp>
            <p:nvSpPr>
              <p:cNvPr id="22" name="Oval 6"/>
              <p:cNvSpPr>
                <a:spLocks noChangeArrowheads="1"/>
              </p:cNvSpPr>
              <p:nvPr/>
            </p:nvSpPr>
            <p:spPr bwMode="auto">
              <a:xfrm>
                <a:off x="2544" y="2736"/>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a:t>
                </a:r>
              </a:p>
            </p:txBody>
          </p:sp>
          <p:sp>
            <p:nvSpPr>
              <p:cNvPr id="23" name="Oval 11"/>
              <p:cNvSpPr>
                <a:spLocks noChangeArrowheads="1"/>
              </p:cNvSpPr>
              <p:nvPr/>
            </p:nvSpPr>
            <p:spPr bwMode="auto">
              <a:xfrm>
                <a:off x="1536" y="2736"/>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a:t>
                </a:r>
              </a:p>
            </p:txBody>
          </p:sp>
          <p:sp>
            <p:nvSpPr>
              <p:cNvPr id="24" name="Line 16"/>
              <p:cNvSpPr>
                <a:spLocks noChangeShapeType="1"/>
              </p:cNvSpPr>
              <p:nvPr/>
            </p:nvSpPr>
            <p:spPr bwMode="auto">
              <a:xfrm>
                <a:off x="2208" y="2448"/>
                <a:ext cx="0" cy="288"/>
              </a:xfrm>
              <a:prstGeom prst="line">
                <a:avLst/>
              </a:prstGeom>
              <a:noFill/>
              <a:ln w="9525">
                <a:solidFill>
                  <a:schemeClr val="tx1"/>
                </a:solidFill>
                <a:round/>
              </a:ln>
              <a:effectLst/>
            </p:spPr>
            <p:txBody>
              <a:bodyPr/>
              <a:lstStyle/>
              <a:p>
                <a:endParaRPr lang="zh-CN" altLang="en-US"/>
              </a:p>
            </p:txBody>
          </p:sp>
          <p:sp>
            <p:nvSpPr>
              <p:cNvPr id="25" name="Line 17"/>
              <p:cNvSpPr>
                <a:spLocks noChangeShapeType="1"/>
              </p:cNvSpPr>
              <p:nvPr/>
            </p:nvSpPr>
            <p:spPr bwMode="auto">
              <a:xfrm flipH="1">
                <a:off x="1728" y="2400"/>
                <a:ext cx="336" cy="336"/>
              </a:xfrm>
              <a:prstGeom prst="line">
                <a:avLst/>
              </a:prstGeom>
              <a:noFill/>
              <a:ln w="9525">
                <a:solidFill>
                  <a:schemeClr val="tx1"/>
                </a:solidFill>
                <a:round/>
              </a:ln>
              <a:effectLst/>
            </p:spPr>
            <p:txBody>
              <a:bodyPr/>
              <a:lstStyle/>
              <a:p>
                <a:endParaRPr lang="zh-CN" altLang="en-US"/>
              </a:p>
            </p:txBody>
          </p:sp>
          <p:sp>
            <p:nvSpPr>
              <p:cNvPr id="26" name="Line 18"/>
              <p:cNvSpPr>
                <a:spLocks noChangeShapeType="1"/>
              </p:cNvSpPr>
              <p:nvPr/>
            </p:nvSpPr>
            <p:spPr bwMode="auto">
              <a:xfrm>
                <a:off x="2304" y="2400"/>
                <a:ext cx="336" cy="336"/>
              </a:xfrm>
              <a:prstGeom prst="line">
                <a:avLst/>
              </a:prstGeom>
              <a:noFill/>
              <a:ln w="9525">
                <a:solidFill>
                  <a:schemeClr val="tx1"/>
                </a:solidFill>
                <a:round/>
              </a:ln>
              <a:effectLst/>
            </p:spPr>
            <p:txBody>
              <a:bodyPr/>
              <a:lstStyle/>
              <a:p>
                <a:endParaRPr lang="zh-CN" altLang="en-US"/>
              </a:p>
            </p:txBody>
          </p:sp>
        </p:grpSp>
        <p:grpSp>
          <p:nvGrpSpPr>
            <p:cNvPr id="11" name="Group 25"/>
            <p:cNvGrpSpPr/>
            <p:nvPr/>
          </p:nvGrpSpPr>
          <p:grpSpPr bwMode="auto">
            <a:xfrm>
              <a:off x="1824" y="2976"/>
              <a:ext cx="768" cy="624"/>
              <a:chOff x="1824" y="2976"/>
              <a:chExt cx="768" cy="624"/>
            </a:xfrm>
          </p:grpSpPr>
          <p:sp>
            <p:nvSpPr>
              <p:cNvPr id="17" name="Oval 10"/>
              <p:cNvSpPr>
                <a:spLocks noChangeArrowheads="1"/>
              </p:cNvSpPr>
              <p:nvPr/>
            </p:nvSpPr>
            <p:spPr bwMode="auto">
              <a:xfrm>
                <a:off x="1824" y="3312"/>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a:t>
                </a:r>
              </a:p>
            </p:txBody>
          </p:sp>
          <p:sp>
            <p:nvSpPr>
              <p:cNvPr id="18" name="Oval 13"/>
              <p:cNvSpPr>
                <a:spLocks noChangeArrowheads="1"/>
              </p:cNvSpPr>
              <p:nvPr/>
            </p:nvSpPr>
            <p:spPr bwMode="auto">
              <a:xfrm>
                <a:off x="2304" y="3312"/>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a:t>
                </a:r>
              </a:p>
            </p:txBody>
          </p:sp>
          <p:sp>
            <p:nvSpPr>
              <p:cNvPr id="19" name="Line 19"/>
              <p:cNvSpPr>
                <a:spLocks noChangeShapeType="1"/>
              </p:cNvSpPr>
              <p:nvPr/>
            </p:nvSpPr>
            <p:spPr bwMode="auto">
              <a:xfrm flipH="1">
                <a:off x="1968" y="2976"/>
                <a:ext cx="144" cy="336"/>
              </a:xfrm>
              <a:prstGeom prst="line">
                <a:avLst/>
              </a:prstGeom>
              <a:noFill/>
              <a:ln w="9525">
                <a:solidFill>
                  <a:schemeClr val="tx1"/>
                </a:solidFill>
                <a:round/>
              </a:ln>
              <a:effectLst/>
            </p:spPr>
            <p:txBody>
              <a:bodyPr/>
              <a:lstStyle/>
              <a:p>
                <a:endParaRPr lang="zh-CN" altLang="en-US"/>
              </a:p>
            </p:txBody>
          </p:sp>
          <p:sp>
            <p:nvSpPr>
              <p:cNvPr id="20" name="Line 20"/>
              <p:cNvSpPr>
                <a:spLocks noChangeShapeType="1"/>
              </p:cNvSpPr>
              <p:nvPr/>
            </p:nvSpPr>
            <p:spPr bwMode="auto">
              <a:xfrm>
                <a:off x="2304" y="2976"/>
                <a:ext cx="144" cy="336"/>
              </a:xfrm>
              <a:prstGeom prst="line">
                <a:avLst/>
              </a:prstGeom>
              <a:noFill/>
              <a:ln w="9525">
                <a:solidFill>
                  <a:schemeClr val="tx1"/>
                </a:solidFill>
                <a:round/>
              </a:ln>
              <a:effectLst/>
            </p:spPr>
            <p:txBody>
              <a:bodyPr/>
              <a:lstStyle/>
              <a:p>
                <a:endParaRPr lang="zh-CN" altLang="en-US"/>
              </a:p>
            </p:txBody>
          </p:sp>
        </p:grpSp>
        <p:grpSp>
          <p:nvGrpSpPr>
            <p:cNvPr id="12" name="Group 26"/>
            <p:cNvGrpSpPr/>
            <p:nvPr/>
          </p:nvGrpSpPr>
          <p:grpSpPr bwMode="auto">
            <a:xfrm>
              <a:off x="3072" y="2448"/>
              <a:ext cx="912" cy="576"/>
              <a:chOff x="3072" y="2448"/>
              <a:chExt cx="912" cy="576"/>
            </a:xfrm>
          </p:grpSpPr>
          <p:sp>
            <p:nvSpPr>
              <p:cNvPr id="13" name="Oval 9"/>
              <p:cNvSpPr>
                <a:spLocks noChangeArrowheads="1"/>
              </p:cNvSpPr>
              <p:nvPr/>
            </p:nvSpPr>
            <p:spPr bwMode="auto">
              <a:xfrm>
                <a:off x="3072" y="2736"/>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a:t>
                </a:r>
              </a:p>
            </p:txBody>
          </p:sp>
          <p:sp>
            <p:nvSpPr>
              <p:cNvPr id="14" name="Oval 12"/>
              <p:cNvSpPr>
                <a:spLocks noChangeArrowheads="1"/>
              </p:cNvSpPr>
              <p:nvPr/>
            </p:nvSpPr>
            <p:spPr bwMode="auto">
              <a:xfrm>
                <a:off x="3696" y="2736"/>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a:t>
                </a:r>
              </a:p>
            </p:txBody>
          </p:sp>
          <p:sp>
            <p:nvSpPr>
              <p:cNvPr id="15" name="Line 21"/>
              <p:cNvSpPr>
                <a:spLocks noChangeShapeType="1"/>
              </p:cNvSpPr>
              <p:nvPr/>
            </p:nvSpPr>
            <p:spPr bwMode="auto">
              <a:xfrm flipH="1">
                <a:off x="3216" y="2448"/>
                <a:ext cx="192" cy="288"/>
              </a:xfrm>
              <a:prstGeom prst="line">
                <a:avLst/>
              </a:prstGeom>
              <a:noFill/>
              <a:ln w="9525">
                <a:solidFill>
                  <a:schemeClr val="tx1"/>
                </a:solidFill>
                <a:round/>
              </a:ln>
              <a:effectLst/>
            </p:spPr>
            <p:txBody>
              <a:bodyPr/>
              <a:lstStyle/>
              <a:p>
                <a:endParaRPr lang="zh-CN" altLang="en-US"/>
              </a:p>
            </p:txBody>
          </p:sp>
          <p:sp>
            <p:nvSpPr>
              <p:cNvPr id="16" name="Line 22"/>
              <p:cNvSpPr>
                <a:spLocks noChangeShapeType="1"/>
              </p:cNvSpPr>
              <p:nvPr/>
            </p:nvSpPr>
            <p:spPr bwMode="auto">
              <a:xfrm>
                <a:off x="3600" y="2448"/>
                <a:ext cx="240" cy="288"/>
              </a:xfrm>
              <a:prstGeom prst="line">
                <a:avLst/>
              </a:prstGeom>
              <a:noFill/>
              <a:ln w="9525">
                <a:solidFill>
                  <a:schemeClr val="tx1"/>
                </a:solidFill>
                <a:round/>
              </a:ln>
              <a:effectLst/>
            </p:spPr>
            <p:txBody>
              <a:bodyPr/>
              <a:lstStyle/>
              <a:p>
                <a:endParaRPr lang="zh-CN" altLang="en-US"/>
              </a:p>
            </p:txBody>
          </p:sp>
        </p:gr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283D065-E9DA-6D41-942D-FB6D004D4777}"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9DE93D50-E605-8641-9FC4-E805CA4AB096}" type="slidenum">
              <a:rPr lang="en-US" altLang="zh-CN">
                <a:solidFill>
                  <a:srgbClr val="000000"/>
                </a:solidFill>
                <a:latin typeface="Arial" panose="020B0604020202020204"/>
              </a:rPr>
              <a:pPr/>
              <a:t>13</a:t>
            </a:fld>
            <a:endParaRPr lang="en-US" altLang="zh-CN">
              <a:solidFill>
                <a:srgbClr val="000000"/>
              </a:solidFill>
              <a:latin typeface="Arial" panose="020B0604020202020204"/>
            </a:endParaRPr>
          </a:p>
        </p:txBody>
      </p:sp>
      <p:sp>
        <p:nvSpPr>
          <p:cNvPr id="551938"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6.1.1 </a:t>
            </a:r>
            <a:r>
              <a:rPr lang="zh-CN" altLang="en-US" b="1">
                <a:ea typeface="黑体" panose="02010609060101010101" charset="-122"/>
                <a:cs typeface="黑体" panose="02010609060101010101" charset="-122"/>
              </a:rPr>
              <a:t>上下文无关文法的派生树</a:t>
            </a:r>
          </a:p>
        </p:txBody>
      </p:sp>
      <p:sp>
        <p:nvSpPr>
          <p:cNvPr id="551939" name="Rectangle 3"/>
          <p:cNvSpPr>
            <a:spLocks noGrp="1" noChangeArrowheads="1"/>
          </p:cNvSpPr>
          <p:nvPr>
            <p:ph type="body" idx="1"/>
          </p:nvPr>
        </p:nvSpPr>
        <p:spPr>
          <a:xfrm>
            <a:off x="457200" y="1600200"/>
            <a:ext cx="8153400" cy="4525963"/>
          </a:xfrm>
        </p:spPr>
        <p:txBody>
          <a:bodyPr/>
          <a:lstStyle/>
          <a:p>
            <a:pPr>
              <a:buFontTx/>
              <a:buNone/>
            </a:pPr>
            <a:r>
              <a:rPr lang="zh-CN" altLang="en-US" b="1">
                <a:ea typeface="黑体" panose="02010609060101010101" charset="-122"/>
                <a:cs typeface="黑体" panose="02010609060101010101" charset="-122"/>
              </a:rPr>
              <a:t>定理</a:t>
            </a:r>
            <a:r>
              <a:rPr lang="en-US" altLang="zh-CN" b="1">
                <a:ea typeface="黑体" panose="02010609060101010101" charset="-122"/>
                <a:cs typeface="黑体" panose="02010609060101010101" charset="-122"/>
              </a:rPr>
              <a:t>6-1</a:t>
            </a:r>
            <a:r>
              <a:rPr lang="en-US" altLang="zh-CN" b="1">
                <a:latin typeface="Times New Roman" panose="02020603050405020304" charset="0"/>
                <a:cs typeface="Times New Roman" panose="02020603050405020304" charset="0"/>
              </a:rPr>
              <a:t> </a:t>
            </a:r>
            <a:r>
              <a:rPr lang="zh-CN" altLang="en-US" b="1">
                <a:latin typeface="宋体" panose="02010600030101010101" pitchFamily="2" charset="-122"/>
                <a:cs typeface="宋体" panose="02010600030101010101" pitchFamily="2" charset="-122"/>
              </a:rPr>
              <a:t>设</a:t>
            </a:r>
            <a:r>
              <a:rPr lang="en-US" altLang="zh-CN" b="1">
                <a:latin typeface="Times New Roman" panose="02020603050405020304" charset="0"/>
                <a:cs typeface="Times New Roman" panose="02020603050405020304" charset="0"/>
              </a:rPr>
              <a:t>CFG G=(V</a:t>
            </a:r>
            <a:r>
              <a:rPr lang="zh-CN" altLang="en-US" b="1">
                <a:latin typeface="宋体" panose="02010600030101010101" pitchFamily="2" charset="-122"/>
                <a:cs typeface="宋体" panose="02010600030101010101" pitchFamily="2" charset="-122"/>
              </a:rPr>
              <a:t>，</a:t>
            </a:r>
            <a:r>
              <a:rPr lang="en-US" altLang="zh-CN" b="1">
                <a:latin typeface="Times New Roman" panose="02020603050405020304" charset="0"/>
                <a:cs typeface="Times New Roman" panose="02020603050405020304" charset="0"/>
              </a:rPr>
              <a:t>T</a:t>
            </a:r>
            <a:r>
              <a:rPr lang="zh-CN" altLang="en-US" b="1">
                <a:latin typeface="宋体" panose="02010600030101010101" pitchFamily="2" charset="-122"/>
                <a:cs typeface="宋体" panose="02010600030101010101" pitchFamily="2" charset="-122"/>
              </a:rPr>
              <a:t>，</a:t>
            </a:r>
            <a:r>
              <a:rPr lang="en-US" altLang="zh-CN" b="1">
                <a:latin typeface="Times New Roman" panose="02020603050405020304" charset="0"/>
                <a:cs typeface="Times New Roman" panose="02020603050405020304" charset="0"/>
              </a:rPr>
              <a:t>P</a:t>
            </a:r>
            <a:r>
              <a:rPr lang="zh-CN" altLang="en-US" b="1">
                <a:latin typeface="宋体" panose="02010600030101010101" pitchFamily="2" charset="-122"/>
                <a:cs typeface="宋体" panose="02010600030101010101" pitchFamily="2" charset="-122"/>
              </a:rPr>
              <a:t>，</a:t>
            </a:r>
            <a:r>
              <a:rPr lang="en-US" altLang="zh-CN" b="1">
                <a:latin typeface="Times New Roman" panose="02020603050405020304" charset="0"/>
                <a:cs typeface="Times New Roman" panose="02020603050405020304" charset="0"/>
              </a:rPr>
              <a:t>S)</a:t>
            </a:r>
            <a:r>
              <a:rPr lang="zh-CN" altLang="en-US" b="1">
                <a:latin typeface="宋体" panose="02010600030101010101" pitchFamily="2" charset="-122"/>
                <a:cs typeface="宋体" panose="02010600030101010101" pitchFamily="2" charset="-122"/>
              </a:rPr>
              <a:t>，</a:t>
            </a:r>
            <a:r>
              <a:rPr lang="en-US" altLang="zh-CN" b="1">
                <a:latin typeface="Times New Roman" panose="02020603050405020304" charset="0"/>
                <a:cs typeface="Times New Roman" panose="02020603050405020304" charset="0"/>
              </a:rPr>
              <a:t>S</a:t>
            </a:r>
            <a:r>
              <a:rPr lang="en-US" altLang="zh-CN" b="1">
                <a:latin typeface="Times New Roman" panose="02020603050405020304" charset="0"/>
                <a:cs typeface="宋体" panose="02010600030101010101" pitchFamily="2" charset="-122"/>
                <a:sym typeface="Symbol" panose="05050102010706020507" charset="0"/>
              </a:rPr>
              <a:t></a:t>
            </a:r>
            <a:r>
              <a:rPr lang="en-US" altLang="zh-CN" b="1" baseline="30000">
                <a:latin typeface="Times New Roman" panose="02020603050405020304" charset="0"/>
                <a:cs typeface="Times New Roman" panose="02020603050405020304" charset="0"/>
              </a:rPr>
              <a:t>*</a:t>
            </a:r>
            <a:r>
              <a:rPr lang="en-US" altLang="zh-CN" b="1">
                <a:latin typeface="宋体" panose="02010600030101010101" pitchFamily="2" charset="-122"/>
                <a:cs typeface="宋体" panose="02010600030101010101" pitchFamily="2" charset="-122"/>
              </a:rPr>
              <a:t>α</a:t>
            </a:r>
            <a:r>
              <a:rPr lang="zh-CN" altLang="en-US" b="1">
                <a:latin typeface="宋体" panose="02010600030101010101" pitchFamily="2" charset="-122"/>
                <a:cs typeface="宋体" panose="02010600030101010101" pitchFamily="2" charset="-122"/>
              </a:rPr>
              <a:t>的充分必要条件为</a:t>
            </a:r>
            <a:r>
              <a:rPr lang="en-US" altLang="zh-CN" b="1">
                <a:latin typeface="Times New Roman" panose="02020603050405020304" charset="0"/>
                <a:cs typeface="Times New Roman" panose="02020603050405020304" charset="0"/>
              </a:rPr>
              <a:t>G</a:t>
            </a:r>
            <a:r>
              <a:rPr lang="zh-CN" altLang="en-US" b="1">
                <a:latin typeface="宋体" panose="02010600030101010101" pitchFamily="2" charset="-122"/>
                <a:cs typeface="宋体" panose="02010600030101010101" pitchFamily="2" charset="-122"/>
              </a:rPr>
              <a:t>有一棵结果为</a:t>
            </a:r>
            <a:r>
              <a:rPr lang="en-US" altLang="zh-CN" b="1">
                <a:latin typeface="宋体" panose="02010600030101010101" pitchFamily="2" charset="-122"/>
                <a:cs typeface="宋体" panose="02010600030101010101" pitchFamily="2" charset="-122"/>
              </a:rPr>
              <a:t>α</a:t>
            </a:r>
            <a:r>
              <a:rPr lang="zh-CN" altLang="en-US" b="1">
                <a:latin typeface="宋体" panose="02010600030101010101" pitchFamily="2" charset="-122"/>
                <a:cs typeface="宋体" panose="02010600030101010101" pitchFamily="2" charset="-122"/>
              </a:rPr>
              <a:t>的派生树</a:t>
            </a:r>
            <a:r>
              <a:rPr lang="zh-CN" altLang="en-US" sz="2800" b="1">
                <a:latin typeface="宋体" panose="02010600030101010101" pitchFamily="2" charset="-122"/>
                <a:cs typeface="宋体" panose="02010600030101010101" pitchFamily="2" charset="-122"/>
              </a:rPr>
              <a:t>。</a:t>
            </a:r>
            <a:endParaRPr lang="en-US" altLang="zh-CN" sz="2800" b="1">
              <a:latin typeface="宋体" panose="02010600030101010101" pitchFamily="2" charset="-122"/>
              <a:cs typeface="宋体" panose="02010600030101010101" pitchFamily="2" charset="-122"/>
            </a:endParaRPr>
          </a:p>
          <a:p>
            <a:pPr>
              <a:buFontTx/>
              <a:buNone/>
            </a:pPr>
            <a:r>
              <a:rPr lang="zh-CN" altLang="en-US" sz="2800" b="1">
                <a:latin typeface="宋体" panose="02010600030101010101" pitchFamily="2" charset="-122"/>
                <a:cs typeface="宋体" panose="02010600030101010101" pitchFamily="2" charset="-122"/>
              </a:rPr>
              <a:t>证明：</a:t>
            </a:r>
            <a:endParaRPr lang="en-US" altLang="zh-CN" sz="2800" b="1">
              <a:latin typeface="宋体" panose="02010600030101010101" pitchFamily="2" charset="-122"/>
              <a:cs typeface="宋体" panose="02010600030101010101" pitchFamily="2" charset="-122"/>
            </a:endParaRPr>
          </a:p>
          <a:p>
            <a:r>
              <a:rPr lang="zh-CN" altLang="en-US" sz="2800" b="1">
                <a:latin typeface="宋体" panose="02010600030101010101" pitchFamily="2" charset="-122"/>
                <a:cs typeface="宋体" panose="02010600030101010101" pitchFamily="2" charset="-122"/>
              </a:rPr>
              <a:t>证一个更为一般的结论：对于任意</a:t>
            </a:r>
            <a:r>
              <a:rPr lang="en-US" altLang="zh-CN" sz="2800" b="1">
                <a:latin typeface="Times New Roman" panose="02020603050405020304" charset="0"/>
                <a:cs typeface="Times New Roman" panose="02020603050405020304" charset="0"/>
              </a:rPr>
              <a:t>A</a:t>
            </a:r>
            <a:r>
              <a:rPr lang="en-US" altLang="zh-CN" sz="2800" b="1">
                <a:latin typeface="宋体" panose="02010600030101010101" pitchFamily="2" charset="-122"/>
                <a:cs typeface="宋体" panose="02010600030101010101" pitchFamily="2" charset="-122"/>
              </a:rPr>
              <a:t>∈</a:t>
            </a:r>
            <a:r>
              <a:rPr lang="en-US" altLang="zh-CN" sz="2800" b="1">
                <a:latin typeface="Times New Roman" panose="02020603050405020304" charset="0"/>
                <a:cs typeface="Times New Roman" panose="02020603050405020304" charset="0"/>
              </a:rPr>
              <a:t>V</a:t>
            </a:r>
            <a:r>
              <a:rPr lang="zh-CN" altLang="en-US" sz="2800" b="1">
                <a:latin typeface="宋体" panose="02010600030101010101" pitchFamily="2" charset="-122"/>
                <a:cs typeface="宋体" panose="02010600030101010101" pitchFamily="2" charset="-122"/>
              </a:rPr>
              <a:t>，</a:t>
            </a:r>
            <a:r>
              <a:rPr lang="en-US" altLang="zh-CN" sz="2800" b="1">
                <a:latin typeface="Times New Roman" panose="02020603050405020304" charset="0"/>
                <a:cs typeface="Times New Roman" panose="02020603050405020304" charset="0"/>
              </a:rPr>
              <a:t>A</a:t>
            </a:r>
            <a:r>
              <a:rPr lang="en-US" altLang="zh-CN" sz="2800" b="1">
                <a:latin typeface="Times New Roman" panose="02020603050405020304" charset="0"/>
                <a:cs typeface="宋体" panose="02010600030101010101" pitchFamily="2" charset="-122"/>
                <a:sym typeface="Symbol" panose="05050102010706020507" charset="0"/>
              </a:rPr>
              <a:t></a:t>
            </a:r>
            <a:r>
              <a:rPr lang="en-US" altLang="zh-CN" sz="2800" b="1" baseline="30000">
                <a:latin typeface="Times New Roman" panose="02020603050405020304" charset="0"/>
                <a:cs typeface="Times New Roman" panose="02020603050405020304" charset="0"/>
              </a:rPr>
              <a:t>*</a:t>
            </a:r>
            <a:r>
              <a:rPr lang="en-US" altLang="zh-CN" sz="2800" b="1">
                <a:latin typeface="宋体" panose="02010600030101010101" pitchFamily="2" charset="-122"/>
                <a:cs typeface="宋体" panose="02010600030101010101" pitchFamily="2" charset="-122"/>
              </a:rPr>
              <a:t>α</a:t>
            </a:r>
            <a:r>
              <a:rPr lang="zh-CN" altLang="en-US" sz="2800" b="1">
                <a:latin typeface="宋体" panose="02010600030101010101" pitchFamily="2" charset="-122"/>
                <a:cs typeface="宋体" panose="02010600030101010101" pitchFamily="2" charset="-122"/>
              </a:rPr>
              <a:t>的充分必要条件为</a:t>
            </a:r>
            <a:r>
              <a:rPr lang="en-US" altLang="zh-CN" sz="2800" b="1">
                <a:latin typeface="Times New Roman" panose="02020603050405020304" charset="0"/>
                <a:cs typeface="Times New Roman" panose="02020603050405020304" charset="0"/>
              </a:rPr>
              <a:t>G</a:t>
            </a:r>
            <a:r>
              <a:rPr lang="zh-CN" altLang="en-US" sz="2800" b="1">
                <a:latin typeface="宋体" panose="02010600030101010101" pitchFamily="2" charset="-122"/>
                <a:cs typeface="宋体" panose="02010600030101010101" pitchFamily="2" charset="-122"/>
              </a:rPr>
              <a:t>有一棵结果为</a:t>
            </a:r>
            <a:r>
              <a:rPr lang="en-US" altLang="zh-CN" sz="2800" b="1">
                <a:latin typeface="宋体" panose="02010600030101010101" pitchFamily="2" charset="-122"/>
                <a:cs typeface="宋体" panose="02010600030101010101" pitchFamily="2" charset="-122"/>
              </a:rPr>
              <a:t>α</a:t>
            </a:r>
            <a:r>
              <a:rPr lang="zh-CN" altLang="en-US" sz="2800" b="1">
                <a:latin typeface="宋体" panose="02010600030101010101" pitchFamily="2" charset="-122"/>
                <a:cs typeface="宋体" panose="02010600030101010101" pitchFamily="2" charset="-122"/>
              </a:rPr>
              <a:t>的</a:t>
            </a:r>
            <a:r>
              <a:rPr lang="en-US" altLang="zh-CN" sz="2800" b="1">
                <a:latin typeface="Times New Roman" panose="02020603050405020304" charset="0"/>
                <a:cs typeface="Times New Roman" panose="02020603050405020304" charset="0"/>
              </a:rPr>
              <a:t>A-</a:t>
            </a:r>
            <a:r>
              <a:rPr lang="zh-CN" altLang="en-US" sz="2800" b="1">
                <a:latin typeface="宋体" panose="02010600030101010101" pitchFamily="2" charset="-122"/>
                <a:cs typeface="宋体" panose="02010600030101010101" pitchFamily="2" charset="-122"/>
              </a:rPr>
              <a:t>子树。</a:t>
            </a:r>
            <a:r>
              <a:rPr lang="en-US" altLang="zh-CN" sz="2800" b="1">
                <a:cs typeface="宋体" panose="02010600030101010101" pitchFamily="2" charset="-122"/>
              </a:rPr>
              <a:t> </a:t>
            </a:r>
          </a:p>
          <a:p>
            <a:r>
              <a:rPr lang="zh-CN" altLang="en-US" sz="2800" b="1">
                <a:latin typeface="宋体" panose="02010600030101010101" pitchFamily="2" charset="-122"/>
                <a:cs typeface="宋体" panose="02010600030101010101" pitchFamily="2" charset="-122"/>
              </a:rPr>
              <a:t>充分性：设</a:t>
            </a:r>
            <a:r>
              <a:rPr lang="en-US" altLang="zh-CN" sz="2800" b="1">
                <a:latin typeface="Times New Roman" panose="02020603050405020304" charset="0"/>
                <a:cs typeface="Times New Roman" panose="02020603050405020304" charset="0"/>
              </a:rPr>
              <a:t>G</a:t>
            </a:r>
            <a:r>
              <a:rPr lang="zh-CN" altLang="en-US" sz="2800" b="1">
                <a:latin typeface="宋体" panose="02010600030101010101" pitchFamily="2" charset="-122"/>
                <a:cs typeface="宋体" panose="02010600030101010101" pitchFamily="2" charset="-122"/>
              </a:rPr>
              <a:t>有一棵结果为</a:t>
            </a:r>
            <a:r>
              <a:rPr lang="en-US" altLang="zh-CN" sz="2800" b="1">
                <a:latin typeface="宋体" panose="02010600030101010101" pitchFamily="2" charset="-122"/>
                <a:cs typeface="宋体" panose="02010600030101010101" pitchFamily="2" charset="-122"/>
              </a:rPr>
              <a:t>α</a:t>
            </a:r>
            <a:r>
              <a:rPr lang="zh-CN" altLang="en-US" sz="2800" b="1">
                <a:latin typeface="宋体" panose="02010600030101010101" pitchFamily="2" charset="-122"/>
                <a:cs typeface="宋体" panose="02010600030101010101" pitchFamily="2" charset="-122"/>
              </a:rPr>
              <a:t>的</a:t>
            </a:r>
            <a:r>
              <a:rPr lang="en-US" altLang="zh-CN" sz="2800" b="1">
                <a:latin typeface="Times New Roman" panose="02020603050405020304" charset="0"/>
                <a:cs typeface="Times New Roman" panose="02020603050405020304" charset="0"/>
              </a:rPr>
              <a:t>A-</a:t>
            </a:r>
            <a:r>
              <a:rPr lang="zh-CN" altLang="en-US" sz="2800" b="1">
                <a:latin typeface="宋体" panose="02010600030101010101" pitchFamily="2" charset="-122"/>
                <a:cs typeface="宋体" panose="02010600030101010101" pitchFamily="2" charset="-122"/>
              </a:rPr>
              <a:t>子树，非叶子顶点的个数</a:t>
            </a:r>
            <a:r>
              <a:rPr lang="en-US" altLang="zh-CN" sz="2800" b="1">
                <a:latin typeface="Times New Roman" panose="02020603050405020304" charset="0"/>
                <a:cs typeface="Times New Roman" panose="02020603050405020304" charset="0"/>
              </a:rPr>
              <a:t>n</a:t>
            </a:r>
            <a:r>
              <a:rPr lang="zh-CN" altLang="en-US" sz="2800" b="1">
                <a:latin typeface="宋体" panose="02010600030101010101" pitchFamily="2" charset="-122"/>
                <a:cs typeface="宋体" panose="02010600030101010101" pitchFamily="2" charset="-122"/>
              </a:rPr>
              <a:t>施归纳，证明</a:t>
            </a:r>
            <a:r>
              <a:rPr lang="en-US" altLang="zh-CN" sz="2800" b="1">
                <a:latin typeface="Times New Roman" panose="02020603050405020304" charset="0"/>
                <a:cs typeface="Times New Roman" panose="02020603050405020304" charset="0"/>
              </a:rPr>
              <a:t>A</a:t>
            </a:r>
            <a:r>
              <a:rPr lang="en-US" altLang="zh-CN" sz="2800" b="1">
                <a:latin typeface="Times New Roman" panose="02020603050405020304" charset="0"/>
                <a:cs typeface="宋体" panose="02010600030101010101" pitchFamily="2" charset="-122"/>
                <a:sym typeface="Symbol" panose="05050102010706020507" charset="0"/>
              </a:rPr>
              <a:t></a:t>
            </a:r>
            <a:r>
              <a:rPr lang="en-US" altLang="zh-CN" sz="2800" b="1" baseline="30000">
                <a:latin typeface="Times New Roman" panose="02020603050405020304" charset="0"/>
                <a:cs typeface="Times New Roman" panose="02020603050405020304" charset="0"/>
              </a:rPr>
              <a:t>*</a:t>
            </a:r>
            <a:r>
              <a:rPr lang="en-US" altLang="zh-CN" sz="2800" b="1">
                <a:latin typeface="宋体" panose="02010600030101010101" pitchFamily="2" charset="-122"/>
                <a:cs typeface="宋体" panose="02010600030101010101" pitchFamily="2" charset="-122"/>
              </a:rPr>
              <a:t>α</a:t>
            </a:r>
            <a:r>
              <a:rPr lang="zh-CN" altLang="en-US" sz="2800" b="1">
                <a:latin typeface="宋体" panose="02010600030101010101" pitchFamily="2" charset="-122"/>
                <a:cs typeface="宋体" panose="02010600030101010101" pitchFamily="2" charset="-122"/>
              </a:rPr>
              <a:t>成立。</a:t>
            </a:r>
            <a:r>
              <a:rPr lang="en-US" altLang="zh-CN" sz="2800" b="1">
                <a:cs typeface="宋体" panose="02010600030101010101" pitchFamily="2" charset="-122"/>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DBB89D3-CA5D-F245-B8B1-2B4A074434D0}"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5E8A35A1-E5A7-A442-95AA-50C6DEC19322}" type="slidenum">
              <a:rPr lang="en-US" altLang="zh-CN">
                <a:solidFill>
                  <a:srgbClr val="000000"/>
                </a:solidFill>
                <a:latin typeface="Arial" panose="020B0604020202020204"/>
              </a:rPr>
              <a:pPr/>
              <a:t>14</a:t>
            </a:fld>
            <a:endParaRPr lang="en-US" altLang="zh-CN">
              <a:solidFill>
                <a:srgbClr val="000000"/>
              </a:solidFill>
              <a:latin typeface="Arial" panose="020B0604020202020204"/>
            </a:endParaRPr>
          </a:p>
        </p:txBody>
      </p:sp>
      <p:sp>
        <p:nvSpPr>
          <p:cNvPr id="552962"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6.1.1 </a:t>
            </a:r>
            <a:r>
              <a:rPr lang="zh-CN" altLang="en-US" b="1">
                <a:ea typeface="黑体" panose="02010609060101010101" charset="-122"/>
                <a:cs typeface="黑体" panose="02010609060101010101" charset="-122"/>
              </a:rPr>
              <a:t>上下文无关文法的派生树</a:t>
            </a:r>
          </a:p>
        </p:txBody>
      </p:sp>
      <p:sp>
        <p:nvSpPr>
          <p:cNvPr id="552963" name="Rectangle 3"/>
          <p:cNvSpPr>
            <a:spLocks noGrp="1" noChangeArrowheads="1"/>
          </p:cNvSpPr>
          <p:nvPr>
            <p:ph type="body" idx="1"/>
          </p:nvPr>
        </p:nvSpPr>
        <p:spPr/>
        <p:txBody>
          <a:bodyPr/>
          <a:lstStyle/>
          <a:p>
            <a:r>
              <a:rPr lang="zh-CN" altLang="en-US" b="1">
                <a:latin typeface="宋体" panose="02010600030101010101" pitchFamily="2" charset="-122"/>
                <a:cs typeface="宋体" panose="02010600030101010101" pitchFamily="2" charset="-122"/>
              </a:rPr>
              <a:t>设</a:t>
            </a:r>
            <a:r>
              <a:rPr lang="en-US" altLang="zh-CN" b="1">
                <a:latin typeface="Times New Roman" panose="02020603050405020304" charset="0"/>
                <a:cs typeface="Times New Roman" panose="02020603050405020304" charset="0"/>
              </a:rPr>
              <a:t>A-</a:t>
            </a:r>
            <a:r>
              <a:rPr lang="zh-CN" altLang="en-US" b="1">
                <a:latin typeface="宋体" panose="02010600030101010101" pitchFamily="2" charset="-122"/>
                <a:cs typeface="宋体" panose="02010600030101010101" pitchFamily="2" charset="-122"/>
              </a:rPr>
              <a:t>子树有</a:t>
            </a:r>
            <a:r>
              <a:rPr lang="en-US" altLang="zh-CN" b="1">
                <a:latin typeface="Times New Roman" panose="02020603050405020304" charset="0"/>
                <a:cs typeface="Times New Roman" panose="02020603050405020304" charset="0"/>
              </a:rPr>
              <a:t>k+1</a:t>
            </a:r>
            <a:r>
              <a:rPr lang="zh-CN" altLang="en-US" b="1">
                <a:latin typeface="宋体" panose="02010600030101010101" pitchFamily="2" charset="-122"/>
                <a:cs typeface="宋体" panose="02010600030101010101" pitchFamily="2" charset="-122"/>
              </a:rPr>
              <a:t>个非叶子顶点，根顶点</a:t>
            </a:r>
            <a:r>
              <a:rPr lang="en-US" altLang="zh-CN" b="1">
                <a:latin typeface="Times New Roman" panose="02020603050405020304" charset="0"/>
                <a:cs typeface="Times New Roman" panose="02020603050405020304" charset="0"/>
              </a:rPr>
              <a:t>A</a:t>
            </a:r>
            <a:r>
              <a:rPr lang="zh-CN" altLang="en-US" b="1">
                <a:latin typeface="宋体" panose="02010600030101010101" pitchFamily="2" charset="-122"/>
                <a:cs typeface="宋体" panose="02010600030101010101" pitchFamily="2" charset="-122"/>
              </a:rPr>
              <a:t>的儿子从左到右依次为</a:t>
            </a:r>
            <a:r>
              <a:rPr lang="en-US" altLang="zh-CN" b="1">
                <a:latin typeface="Times New Roman" panose="02020603050405020304" charset="0"/>
                <a:cs typeface="Times New Roman" panose="02020603050405020304" charset="0"/>
              </a:rPr>
              <a:t>v</a:t>
            </a:r>
            <a:r>
              <a:rPr lang="en-US" altLang="zh-CN" b="1" baseline="-30000">
                <a:latin typeface="Times New Roman" panose="02020603050405020304" charset="0"/>
                <a:cs typeface="Times New Roman" panose="02020603050405020304" charset="0"/>
              </a:rPr>
              <a:t>1</a:t>
            </a:r>
            <a:r>
              <a:rPr lang="zh-CN" altLang="en-US" b="1">
                <a:latin typeface="宋体" panose="02010600030101010101" pitchFamily="2" charset="-122"/>
                <a:cs typeface="宋体" panose="02010600030101010101" pitchFamily="2" charset="-122"/>
              </a:rPr>
              <a:t>，</a:t>
            </a:r>
            <a:r>
              <a:rPr lang="en-US" altLang="zh-CN" b="1">
                <a:latin typeface="Times New Roman" panose="02020603050405020304" charset="0"/>
                <a:cs typeface="Times New Roman" panose="02020603050405020304" charset="0"/>
              </a:rPr>
              <a:t>v</a:t>
            </a:r>
            <a:r>
              <a:rPr lang="en-US" altLang="zh-CN" b="1" baseline="-30000">
                <a:latin typeface="Times New Roman" panose="02020603050405020304" charset="0"/>
                <a:cs typeface="Times New Roman" panose="02020603050405020304" charset="0"/>
              </a:rPr>
              <a:t>2</a:t>
            </a:r>
            <a:r>
              <a:rPr lang="zh-CN" altLang="en-US" b="1">
                <a:latin typeface="宋体" panose="02010600030101010101" pitchFamily="2" charset="-122"/>
                <a:cs typeface="宋体" panose="02010600030101010101" pitchFamily="2" charset="-122"/>
              </a:rPr>
              <a:t>，</a:t>
            </a:r>
            <a:r>
              <a:rPr lang="en-US" altLang="zh-CN" b="1">
                <a:latin typeface="Times New Roman" panose="02020603050405020304"/>
                <a:cs typeface="宋体" panose="02010600030101010101" pitchFamily="2" charset="-122"/>
              </a:rPr>
              <a:t>…</a:t>
            </a:r>
            <a:r>
              <a:rPr lang="zh-CN" altLang="en-US" b="1">
                <a:latin typeface="宋体" panose="02010600030101010101" pitchFamily="2" charset="-122"/>
                <a:cs typeface="宋体" panose="02010600030101010101" pitchFamily="2" charset="-122"/>
              </a:rPr>
              <a:t>，</a:t>
            </a:r>
            <a:r>
              <a:rPr lang="en-US" altLang="zh-CN" b="1">
                <a:latin typeface="Times New Roman" panose="02020603050405020304" charset="0"/>
                <a:cs typeface="Times New Roman" panose="02020603050405020304" charset="0"/>
              </a:rPr>
              <a:t>v</a:t>
            </a:r>
            <a:r>
              <a:rPr lang="en-US" altLang="zh-CN" b="1" baseline="-30000">
                <a:latin typeface="Times New Roman" panose="02020603050405020304" charset="0"/>
                <a:cs typeface="Times New Roman" panose="02020603050405020304" charset="0"/>
              </a:rPr>
              <a:t>m</a:t>
            </a:r>
            <a:r>
              <a:rPr lang="zh-CN" altLang="en-US" b="1">
                <a:latin typeface="宋体" panose="02010600030101010101" pitchFamily="2" charset="-122"/>
                <a:cs typeface="宋体" panose="02010600030101010101" pitchFamily="2" charset="-122"/>
              </a:rPr>
              <a:t>，并且它们分别标记为</a:t>
            </a:r>
            <a:r>
              <a:rPr lang="en-US" altLang="zh-CN" b="1">
                <a:latin typeface="Times New Roman" panose="02020603050405020304" charset="0"/>
                <a:cs typeface="Times New Roman" panose="02020603050405020304" charset="0"/>
              </a:rPr>
              <a:t>X</a:t>
            </a:r>
            <a:r>
              <a:rPr lang="en-US" altLang="zh-CN" b="1" baseline="-30000">
                <a:latin typeface="Times New Roman" panose="02020603050405020304" charset="0"/>
                <a:cs typeface="Times New Roman" panose="02020603050405020304" charset="0"/>
              </a:rPr>
              <a:t>1</a:t>
            </a:r>
            <a:r>
              <a:rPr lang="zh-CN" altLang="en-US" b="1">
                <a:latin typeface="宋体" panose="02010600030101010101" pitchFamily="2" charset="-122"/>
                <a:cs typeface="宋体" panose="02010600030101010101" pitchFamily="2" charset="-122"/>
              </a:rPr>
              <a:t>，</a:t>
            </a:r>
            <a:r>
              <a:rPr lang="en-US" altLang="zh-CN" b="1">
                <a:latin typeface="Times New Roman" panose="02020603050405020304" charset="0"/>
                <a:cs typeface="Times New Roman" panose="02020603050405020304" charset="0"/>
              </a:rPr>
              <a:t>X</a:t>
            </a:r>
            <a:r>
              <a:rPr lang="en-US" altLang="zh-CN" b="1" baseline="-30000">
                <a:latin typeface="Times New Roman" panose="02020603050405020304" charset="0"/>
                <a:cs typeface="Times New Roman" panose="02020603050405020304" charset="0"/>
              </a:rPr>
              <a:t>2</a:t>
            </a:r>
            <a:r>
              <a:rPr lang="zh-CN" altLang="en-US" b="1">
                <a:latin typeface="宋体" panose="02010600030101010101" pitchFamily="2" charset="-122"/>
                <a:cs typeface="宋体" panose="02010600030101010101" pitchFamily="2" charset="-122"/>
              </a:rPr>
              <a:t>，</a:t>
            </a:r>
            <a:r>
              <a:rPr lang="en-US" altLang="zh-CN" b="1">
                <a:latin typeface="Times New Roman" panose="02020603050405020304"/>
                <a:cs typeface="宋体" panose="02010600030101010101" pitchFamily="2" charset="-122"/>
              </a:rPr>
              <a:t>…</a:t>
            </a:r>
            <a:r>
              <a:rPr lang="zh-CN" altLang="en-US" b="1">
                <a:latin typeface="宋体" panose="02010600030101010101" pitchFamily="2" charset="-122"/>
                <a:cs typeface="宋体" panose="02010600030101010101" pitchFamily="2" charset="-122"/>
              </a:rPr>
              <a:t>，</a:t>
            </a:r>
            <a:r>
              <a:rPr lang="en-US" altLang="zh-CN" b="1">
                <a:latin typeface="Times New Roman" panose="02020603050405020304" charset="0"/>
                <a:cs typeface="Times New Roman" panose="02020603050405020304" charset="0"/>
              </a:rPr>
              <a:t>X</a:t>
            </a:r>
            <a:r>
              <a:rPr lang="en-US" altLang="zh-CN" b="1" baseline="-30000">
                <a:latin typeface="Times New Roman" panose="02020603050405020304" charset="0"/>
                <a:cs typeface="Times New Roman" panose="02020603050405020304" charset="0"/>
              </a:rPr>
              <a:t>m </a:t>
            </a:r>
            <a:r>
              <a:rPr lang="zh-CN" altLang="en-US" b="1">
                <a:latin typeface="Times New Roman" panose="02020603050405020304" charset="0"/>
                <a:cs typeface="宋体" panose="02010600030101010101" pitchFamily="2" charset="-122"/>
              </a:rPr>
              <a:t>。</a:t>
            </a:r>
            <a:r>
              <a:rPr lang="en-US" altLang="zh-CN" b="1">
                <a:cs typeface="宋体" panose="02010600030101010101" pitchFamily="2" charset="-122"/>
              </a:rPr>
              <a:t> </a:t>
            </a:r>
          </a:p>
          <a:p>
            <a:r>
              <a:rPr lang="en-US" altLang="zh-CN" b="1">
                <a:latin typeface="Times New Roman" panose="02020603050405020304" charset="0"/>
                <a:cs typeface="Times New Roman" panose="02020603050405020304" charset="0"/>
              </a:rPr>
              <a:t>A</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Times New Roman" panose="02020603050405020304" charset="0"/>
              </a:rPr>
              <a:t>X</a:t>
            </a:r>
            <a:r>
              <a:rPr lang="en-US" altLang="zh-CN" b="1" baseline="-30000">
                <a:latin typeface="Times New Roman" panose="02020603050405020304" charset="0"/>
                <a:cs typeface="Times New Roman" panose="02020603050405020304" charset="0"/>
              </a:rPr>
              <a:t>1</a:t>
            </a:r>
            <a:r>
              <a:rPr lang="en-US" altLang="zh-CN" b="1">
                <a:latin typeface="Times New Roman" panose="02020603050405020304" charset="0"/>
                <a:cs typeface="Times New Roman" panose="02020603050405020304" charset="0"/>
              </a:rPr>
              <a:t>X</a:t>
            </a:r>
            <a:r>
              <a:rPr lang="en-US" altLang="zh-CN" b="1" baseline="-30000">
                <a:latin typeface="Times New Roman" panose="02020603050405020304" charset="0"/>
                <a:cs typeface="Times New Roman" panose="02020603050405020304" charset="0"/>
              </a:rPr>
              <a:t>2</a:t>
            </a:r>
            <a:r>
              <a:rPr lang="en-US" altLang="zh-CN" b="1">
                <a:latin typeface="Times New Roman" panose="02020603050405020304"/>
                <a:cs typeface="宋体" panose="02010600030101010101" pitchFamily="2" charset="-122"/>
              </a:rPr>
              <a:t>…</a:t>
            </a:r>
            <a:r>
              <a:rPr lang="en-US" altLang="zh-CN" b="1">
                <a:latin typeface="Times New Roman" panose="02020603050405020304" charset="0"/>
                <a:cs typeface="Times New Roman" panose="02020603050405020304" charset="0"/>
              </a:rPr>
              <a:t>X</a:t>
            </a:r>
            <a:r>
              <a:rPr lang="en-US" altLang="zh-CN" b="1" baseline="-30000">
                <a:latin typeface="Times New Roman" panose="02020603050405020304" charset="0"/>
                <a:cs typeface="Times New Roman" panose="02020603050405020304" charset="0"/>
              </a:rPr>
              <a:t>m</a:t>
            </a:r>
            <a:r>
              <a:rPr lang="en-US" altLang="zh-CN" b="1">
                <a:latin typeface="宋体" panose="02010600030101010101" pitchFamily="2" charset="-122"/>
                <a:cs typeface="宋体" panose="02010600030101010101" pitchFamily="2" charset="-122"/>
              </a:rPr>
              <a:t>∈</a:t>
            </a:r>
            <a:r>
              <a:rPr lang="en-US" altLang="zh-CN" b="1">
                <a:latin typeface="Times New Roman" panose="02020603050405020304" charset="0"/>
                <a:cs typeface="Times New Roman" panose="02020603050405020304" charset="0"/>
              </a:rPr>
              <a:t>P </a:t>
            </a:r>
            <a:r>
              <a:rPr lang="zh-CN" altLang="en-US" b="1">
                <a:latin typeface="Times New Roman" panose="02020603050405020304" charset="0"/>
                <a:cs typeface="宋体" panose="02010600030101010101" pitchFamily="2" charset="-122"/>
              </a:rPr>
              <a:t>。</a:t>
            </a:r>
            <a:r>
              <a:rPr lang="en-US" altLang="zh-CN" b="1">
                <a:cs typeface="宋体" panose="02010600030101010101" pitchFamily="2" charset="-122"/>
              </a:rPr>
              <a:t> </a:t>
            </a:r>
          </a:p>
          <a:p>
            <a:r>
              <a:rPr lang="zh-CN" altLang="en-US" b="1">
                <a:latin typeface="宋体" panose="02010600030101010101" pitchFamily="2" charset="-122"/>
                <a:cs typeface="宋体" panose="02010600030101010101" pitchFamily="2" charset="-122"/>
              </a:rPr>
              <a:t>以</a:t>
            </a:r>
            <a:r>
              <a:rPr lang="en-US" altLang="zh-CN" b="1">
                <a:latin typeface="Times New Roman" panose="02020603050405020304" charset="0"/>
                <a:cs typeface="Times New Roman" panose="02020603050405020304" charset="0"/>
              </a:rPr>
              <a:t>X</a:t>
            </a:r>
            <a:r>
              <a:rPr lang="en-US" altLang="zh-CN" b="1" baseline="-30000">
                <a:latin typeface="Times New Roman" panose="02020603050405020304" charset="0"/>
                <a:cs typeface="Times New Roman" panose="02020603050405020304" charset="0"/>
              </a:rPr>
              <a:t>1</a:t>
            </a:r>
            <a:r>
              <a:rPr lang="zh-CN" altLang="en-US" b="1">
                <a:latin typeface="宋体" panose="02010600030101010101" pitchFamily="2" charset="-122"/>
                <a:cs typeface="宋体" panose="02010600030101010101" pitchFamily="2" charset="-122"/>
              </a:rPr>
              <a:t>，</a:t>
            </a:r>
            <a:r>
              <a:rPr lang="en-US" altLang="zh-CN" b="1">
                <a:latin typeface="Times New Roman" panose="02020603050405020304" charset="0"/>
                <a:cs typeface="Times New Roman" panose="02020603050405020304" charset="0"/>
              </a:rPr>
              <a:t>X</a:t>
            </a:r>
            <a:r>
              <a:rPr lang="en-US" altLang="zh-CN" b="1" baseline="-30000">
                <a:latin typeface="Times New Roman" panose="02020603050405020304" charset="0"/>
                <a:cs typeface="Times New Roman" panose="02020603050405020304" charset="0"/>
              </a:rPr>
              <a:t>2</a:t>
            </a:r>
            <a:r>
              <a:rPr lang="zh-CN" altLang="en-US" b="1">
                <a:latin typeface="宋体" panose="02010600030101010101" pitchFamily="2" charset="-122"/>
                <a:cs typeface="宋体" panose="02010600030101010101" pitchFamily="2" charset="-122"/>
              </a:rPr>
              <a:t>，</a:t>
            </a:r>
            <a:r>
              <a:rPr lang="en-US" altLang="zh-CN" b="1">
                <a:latin typeface="Times New Roman" panose="02020603050405020304"/>
                <a:cs typeface="宋体" panose="02010600030101010101" pitchFamily="2" charset="-122"/>
              </a:rPr>
              <a:t>…</a:t>
            </a:r>
            <a:r>
              <a:rPr lang="zh-CN" altLang="en-US" b="1">
                <a:latin typeface="宋体" panose="02010600030101010101" pitchFamily="2" charset="-122"/>
                <a:cs typeface="宋体" panose="02010600030101010101" pitchFamily="2" charset="-122"/>
              </a:rPr>
              <a:t>，</a:t>
            </a:r>
            <a:r>
              <a:rPr lang="en-US" altLang="zh-CN" b="1">
                <a:latin typeface="Times New Roman" panose="02020603050405020304" charset="0"/>
                <a:cs typeface="Times New Roman" panose="02020603050405020304" charset="0"/>
              </a:rPr>
              <a:t>X</a:t>
            </a:r>
            <a:r>
              <a:rPr lang="en-US" altLang="zh-CN" b="1" baseline="-30000">
                <a:latin typeface="Times New Roman" panose="02020603050405020304" charset="0"/>
                <a:cs typeface="Times New Roman" panose="02020603050405020304" charset="0"/>
              </a:rPr>
              <a:t>m</a:t>
            </a:r>
            <a:r>
              <a:rPr lang="zh-CN" altLang="en-US" b="1">
                <a:latin typeface="宋体" panose="02010600030101010101" pitchFamily="2" charset="-122"/>
                <a:cs typeface="宋体" panose="02010600030101010101" pitchFamily="2" charset="-122"/>
              </a:rPr>
              <a:t>为根的子树的结果依次为</a:t>
            </a:r>
            <a:r>
              <a:rPr lang="en-US" altLang="zh-CN" b="1">
                <a:latin typeface="宋体" panose="02010600030101010101" pitchFamily="2" charset="-122"/>
                <a:cs typeface="宋体" panose="02010600030101010101" pitchFamily="2" charset="-122"/>
              </a:rPr>
              <a:t>α</a:t>
            </a:r>
            <a:r>
              <a:rPr lang="en-US" altLang="zh-CN" b="1" baseline="-30000">
                <a:latin typeface="Times New Roman" panose="02020603050405020304" charset="0"/>
                <a:cs typeface="Times New Roman" panose="02020603050405020304" charset="0"/>
              </a:rPr>
              <a:t>1</a:t>
            </a:r>
            <a:r>
              <a:rPr lang="zh-CN" altLang="en-US" b="1">
                <a:latin typeface="宋体" panose="02010600030101010101" pitchFamily="2" charset="-122"/>
                <a:cs typeface="宋体" panose="02010600030101010101" pitchFamily="2" charset="-122"/>
              </a:rPr>
              <a:t>，</a:t>
            </a:r>
            <a:r>
              <a:rPr lang="en-US" altLang="zh-CN" b="1">
                <a:latin typeface="宋体" panose="02010600030101010101" pitchFamily="2" charset="-122"/>
                <a:cs typeface="宋体" panose="02010600030101010101" pitchFamily="2" charset="-122"/>
              </a:rPr>
              <a:t>α</a:t>
            </a:r>
            <a:r>
              <a:rPr lang="en-US" altLang="zh-CN" b="1" baseline="-30000">
                <a:latin typeface="Times New Roman" panose="02020603050405020304" charset="0"/>
                <a:cs typeface="Times New Roman" panose="02020603050405020304" charset="0"/>
              </a:rPr>
              <a:t>2</a:t>
            </a:r>
            <a:r>
              <a:rPr lang="zh-CN" altLang="en-US" b="1">
                <a:latin typeface="宋体" panose="02010600030101010101" pitchFamily="2" charset="-122"/>
                <a:cs typeface="宋体" panose="02010600030101010101" pitchFamily="2" charset="-122"/>
              </a:rPr>
              <a:t>，</a:t>
            </a:r>
            <a:r>
              <a:rPr lang="en-US" altLang="zh-CN" b="1">
                <a:latin typeface="Times New Roman" panose="02020603050405020304"/>
                <a:cs typeface="宋体" panose="02010600030101010101" pitchFamily="2" charset="-122"/>
              </a:rPr>
              <a:t>…</a:t>
            </a:r>
            <a:r>
              <a:rPr lang="zh-CN" altLang="en-US" b="1">
                <a:latin typeface="宋体" panose="02010600030101010101" pitchFamily="2" charset="-122"/>
                <a:cs typeface="宋体" panose="02010600030101010101" pitchFamily="2" charset="-122"/>
              </a:rPr>
              <a:t>，</a:t>
            </a:r>
            <a:r>
              <a:rPr lang="en-US" altLang="zh-CN" b="1">
                <a:latin typeface="宋体" panose="02010600030101010101" pitchFamily="2" charset="-122"/>
                <a:cs typeface="宋体" panose="02010600030101010101" pitchFamily="2" charset="-122"/>
              </a:rPr>
              <a:t>α</a:t>
            </a:r>
            <a:r>
              <a:rPr lang="en-US" altLang="zh-CN" b="1" baseline="-30000">
                <a:latin typeface="Times New Roman" panose="02020603050405020304" charset="0"/>
                <a:cs typeface="Times New Roman" panose="02020603050405020304" charset="0"/>
              </a:rPr>
              <a:t>m </a:t>
            </a:r>
            <a:r>
              <a:rPr lang="zh-CN" altLang="en-US" b="1">
                <a:latin typeface="Times New Roman" panose="02020603050405020304" charset="0"/>
                <a:cs typeface="宋体" panose="02010600030101010101" pitchFamily="2" charset="-122"/>
              </a:rPr>
              <a:t>。</a:t>
            </a:r>
            <a:r>
              <a:rPr lang="en-US" altLang="zh-CN" b="1">
                <a:cs typeface="宋体" panose="02010600030101010101" pitchFamily="2" charset="-122"/>
              </a:rPr>
              <a:t> </a:t>
            </a:r>
          </a:p>
          <a:p>
            <a:r>
              <a:rPr lang="en-US" altLang="zh-CN" b="1">
                <a:latin typeface="Times New Roman" panose="02020603050405020304" charset="0"/>
                <a:cs typeface="Times New Roman" panose="02020603050405020304" charset="0"/>
              </a:rPr>
              <a:t>X</a:t>
            </a:r>
            <a:r>
              <a:rPr lang="en-US" altLang="zh-CN" b="1" baseline="-30000">
                <a:latin typeface="Times New Roman" panose="02020603050405020304" charset="0"/>
                <a:cs typeface="Times New Roman" panose="02020603050405020304" charset="0"/>
              </a:rPr>
              <a:t>1</a:t>
            </a:r>
            <a:r>
              <a:rPr lang="zh-CN" altLang="en-US" b="1">
                <a:latin typeface="宋体" panose="02010600030101010101" pitchFamily="2" charset="-122"/>
                <a:cs typeface="宋体" panose="02010600030101010101" pitchFamily="2" charset="-122"/>
              </a:rPr>
              <a:t>，</a:t>
            </a:r>
            <a:r>
              <a:rPr lang="en-US" altLang="zh-CN" b="1">
                <a:latin typeface="Times New Roman" panose="02020603050405020304" charset="0"/>
                <a:cs typeface="Times New Roman" panose="02020603050405020304" charset="0"/>
              </a:rPr>
              <a:t>X</a:t>
            </a:r>
            <a:r>
              <a:rPr lang="en-US" altLang="zh-CN" b="1" baseline="-30000">
                <a:latin typeface="Times New Roman" panose="02020603050405020304" charset="0"/>
                <a:cs typeface="Times New Roman" panose="02020603050405020304" charset="0"/>
              </a:rPr>
              <a:t>2</a:t>
            </a:r>
            <a:r>
              <a:rPr lang="zh-CN" altLang="en-US" b="1">
                <a:latin typeface="宋体" panose="02010600030101010101" pitchFamily="2" charset="-122"/>
                <a:cs typeface="宋体" panose="02010600030101010101" pitchFamily="2" charset="-122"/>
              </a:rPr>
              <a:t>，</a:t>
            </a:r>
            <a:r>
              <a:rPr lang="en-US" altLang="zh-CN" b="1">
                <a:latin typeface="Times New Roman" panose="02020603050405020304"/>
                <a:cs typeface="宋体" panose="02010600030101010101" pitchFamily="2" charset="-122"/>
              </a:rPr>
              <a:t>…</a:t>
            </a:r>
            <a:r>
              <a:rPr lang="zh-CN" altLang="en-US" b="1">
                <a:latin typeface="宋体" panose="02010600030101010101" pitchFamily="2" charset="-122"/>
                <a:cs typeface="宋体" panose="02010600030101010101" pitchFamily="2" charset="-122"/>
              </a:rPr>
              <a:t>，</a:t>
            </a:r>
            <a:r>
              <a:rPr lang="en-US" altLang="zh-CN" b="1">
                <a:latin typeface="Times New Roman" panose="02020603050405020304" charset="0"/>
                <a:cs typeface="Times New Roman" panose="02020603050405020304" charset="0"/>
              </a:rPr>
              <a:t>X</a:t>
            </a:r>
            <a:r>
              <a:rPr lang="en-US" altLang="zh-CN" b="1" baseline="-30000">
                <a:latin typeface="Times New Roman" panose="02020603050405020304" charset="0"/>
                <a:cs typeface="Times New Roman" panose="02020603050405020304" charset="0"/>
              </a:rPr>
              <a:t>m</a:t>
            </a:r>
            <a:r>
              <a:rPr lang="zh-CN" altLang="en-US" b="1">
                <a:latin typeface="宋体" panose="02010600030101010101" pitchFamily="2" charset="-122"/>
                <a:cs typeface="宋体" panose="02010600030101010101" pitchFamily="2" charset="-122"/>
              </a:rPr>
              <a:t>为根的子树的非叶子顶点的个数均不大于</a:t>
            </a:r>
            <a:r>
              <a:rPr lang="en-US" altLang="zh-CN" b="1">
                <a:latin typeface="Times New Roman" panose="02020603050405020304" charset="0"/>
                <a:cs typeface="Times New Roman" panose="02020603050405020304" charset="0"/>
              </a:rPr>
              <a:t>k</a:t>
            </a:r>
            <a:r>
              <a:rPr lang="zh-CN" altLang="en-US" b="1">
                <a:latin typeface="Times New Roman" panose="02020603050405020304" charset="0"/>
                <a:cs typeface="宋体" panose="02010600030101010101" pitchFamily="2" charset="-122"/>
              </a:rPr>
              <a:t>。</a:t>
            </a:r>
            <a:r>
              <a:rPr lang="en-US" altLang="zh-CN" b="1">
                <a:cs typeface="宋体" panose="02010600030101010101" pitchFamily="2" charset="-122"/>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129ACDD-85A1-394F-B62C-3C97A784736E}"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BB78E8E8-9757-0944-B69D-F38C53AB80EC}" type="slidenum">
              <a:rPr lang="en-US" altLang="zh-CN">
                <a:solidFill>
                  <a:srgbClr val="000000"/>
                </a:solidFill>
                <a:latin typeface="Arial" panose="020B0604020202020204"/>
              </a:rPr>
              <a:pPr/>
              <a:t>15</a:t>
            </a:fld>
            <a:endParaRPr lang="en-US" altLang="zh-CN">
              <a:solidFill>
                <a:srgbClr val="000000"/>
              </a:solidFill>
              <a:latin typeface="Arial" panose="020B0604020202020204"/>
            </a:endParaRPr>
          </a:p>
        </p:txBody>
      </p:sp>
      <p:sp>
        <p:nvSpPr>
          <p:cNvPr id="553986"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6.1.1 </a:t>
            </a:r>
            <a:r>
              <a:rPr lang="zh-CN" altLang="en-US" b="1">
                <a:ea typeface="黑体" panose="02010609060101010101" charset="-122"/>
                <a:cs typeface="黑体" panose="02010609060101010101" charset="-122"/>
              </a:rPr>
              <a:t>上下文无关文法的派生树</a:t>
            </a:r>
            <a:r>
              <a:rPr lang="en-US" altLang="zh-CN" b="1">
                <a:ea typeface="黑体" panose="02010609060101010101" charset="-122"/>
                <a:cs typeface="黑体" panose="02010609060101010101" charset="-122"/>
              </a:rPr>
              <a:t> </a:t>
            </a:r>
          </a:p>
        </p:txBody>
      </p:sp>
      <p:sp>
        <p:nvSpPr>
          <p:cNvPr id="553987" name="Rectangle 3"/>
          <p:cNvSpPr>
            <a:spLocks noGrp="1" noChangeArrowheads="1"/>
          </p:cNvSpPr>
          <p:nvPr>
            <p:ph type="body" idx="1"/>
          </p:nvPr>
        </p:nvSpPr>
        <p:spPr>
          <a:xfrm>
            <a:off x="2438400" y="1524000"/>
            <a:ext cx="4191000" cy="4525963"/>
          </a:xfrm>
        </p:spPr>
        <p:txBody>
          <a:bodyPr/>
          <a:lstStyle/>
          <a:p>
            <a:pPr algn="just">
              <a:buFontTx/>
              <a:buNone/>
            </a:pPr>
            <a:r>
              <a:rPr lang="en-US" altLang="zh-CN" b="1">
                <a:latin typeface="Times New Roman" panose="02020603050405020304" charset="0"/>
                <a:cs typeface="Times New Roman" panose="02020603050405020304" charset="0"/>
              </a:rPr>
              <a:t>X</a:t>
            </a:r>
            <a:r>
              <a:rPr lang="en-US" altLang="zh-CN" b="1" baseline="-30000">
                <a:latin typeface="Times New Roman" panose="02020603050405020304" charset="0"/>
                <a:cs typeface="Times New Roman" panose="02020603050405020304" charset="0"/>
              </a:rPr>
              <a:t>1</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Times New Roman" panose="02020603050405020304" charset="0"/>
              </a:rPr>
              <a:t>*</a:t>
            </a:r>
            <a:r>
              <a:rPr lang="en-US" altLang="zh-CN" b="1">
                <a:latin typeface="宋体" panose="02010600030101010101" pitchFamily="2" charset="-122"/>
                <a:cs typeface="宋体" panose="02010600030101010101" pitchFamily="2" charset="-122"/>
              </a:rPr>
              <a:t>α</a:t>
            </a:r>
            <a:r>
              <a:rPr lang="en-US" altLang="zh-CN" b="1" baseline="-30000">
                <a:latin typeface="Times New Roman" panose="02020603050405020304" charset="0"/>
                <a:cs typeface="Times New Roman" panose="02020603050405020304" charset="0"/>
              </a:rPr>
              <a:t>1</a:t>
            </a:r>
            <a:endParaRPr lang="en-US" altLang="zh-CN" b="1">
              <a:latin typeface="Times New Roman" panose="02020603050405020304" charset="0"/>
              <a:cs typeface="Times New Roman" panose="02020603050405020304" charset="0"/>
            </a:endParaRPr>
          </a:p>
          <a:p>
            <a:pPr algn="just">
              <a:buFontTx/>
              <a:buNone/>
            </a:pPr>
            <a:r>
              <a:rPr lang="en-US" altLang="zh-CN" b="1">
                <a:latin typeface="宋体" panose="02010600030101010101" pitchFamily="2" charset="-122"/>
                <a:cs typeface="宋体" panose="02010600030101010101" pitchFamily="2" charset="-122"/>
              </a:rPr>
              <a:t>X</a:t>
            </a:r>
            <a:r>
              <a:rPr lang="en-US" altLang="zh-CN" b="1" baseline="-30000">
                <a:latin typeface="宋体" panose="02010600030101010101" pitchFamily="2" charset="-122"/>
                <a:cs typeface="宋体" panose="02010600030101010101" pitchFamily="2" charset="-122"/>
              </a:rPr>
              <a:t>2</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Times New Roman" panose="02020603050405020304" charset="0"/>
              </a:rPr>
              <a:t>*</a:t>
            </a:r>
            <a:r>
              <a:rPr lang="en-US" altLang="zh-CN" b="1">
                <a:latin typeface="宋体" panose="02010600030101010101" pitchFamily="2" charset="-122"/>
                <a:cs typeface="宋体" panose="02010600030101010101" pitchFamily="2" charset="-122"/>
              </a:rPr>
              <a:t>α</a:t>
            </a:r>
            <a:r>
              <a:rPr lang="en-US" altLang="zh-CN" b="1" baseline="-30000">
                <a:latin typeface="Times New Roman" panose="02020603050405020304" charset="0"/>
                <a:cs typeface="Times New Roman" panose="02020603050405020304" charset="0"/>
              </a:rPr>
              <a:t>2</a:t>
            </a:r>
            <a:endParaRPr lang="en-US" altLang="zh-CN" b="1">
              <a:latin typeface="Times New Roman" panose="02020603050405020304" charset="0"/>
              <a:cs typeface="Times New Roman" panose="02020603050405020304" charset="0"/>
            </a:endParaRPr>
          </a:p>
          <a:p>
            <a:pPr algn="just">
              <a:buFontTx/>
              <a:buNone/>
            </a:pPr>
            <a:r>
              <a:rPr lang="en-US" altLang="zh-CN" b="1">
                <a:latin typeface="Times New Roman" panose="02020603050405020304"/>
                <a:cs typeface="宋体" panose="02010600030101010101" pitchFamily="2" charset="-122"/>
              </a:rPr>
              <a:t>…</a:t>
            </a:r>
            <a:endParaRPr lang="en-US" altLang="zh-CN" b="1">
              <a:latin typeface="Times New Roman" panose="02020603050405020304" charset="0"/>
              <a:cs typeface="Times New Roman" panose="02020603050405020304" charset="0"/>
            </a:endParaRPr>
          </a:p>
          <a:p>
            <a:pPr algn="just">
              <a:buFontTx/>
              <a:buNone/>
            </a:pPr>
            <a:r>
              <a:rPr lang="en-US" altLang="zh-CN" b="1">
                <a:latin typeface="宋体" panose="02010600030101010101" pitchFamily="2" charset="-122"/>
                <a:cs typeface="宋体" panose="02010600030101010101" pitchFamily="2" charset="-122"/>
              </a:rPr>
              <a:t>X</a:t>
            </a:r>
            <a:r>
              <a:rPr lang="en-US" altLang="zh-CN" b="1" baseline="-30000">
                <a:latin typeface="宋体" panose="02010600030101010101" pitchFamily="2" charset="-122"/>
                <a:cs typeface="宋体" panose="02010600030101010101" pitchFamily="2" charset="-122"/>
              </a:rPr>
              <a:t>m</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Times New Roman" panose="02020603050405020304" charset="0"/>
              </a:rPr>
              <a:t>*</a:t>
            </a:r>
            <a:r>
              <a:rPr lang="en-US" altLang="zh-CN" b="1">
                <a:latin typeface="宋体" panose="02010600030101010101" pitchFamily="2" charset="-122"/>
                <a:cs typeface="宋体" panose="02010600030101010101" pitchFamily="2" charset="-122"/>
              </a:rPr>
              <a:t>α</a:t>
            </a:r>
            <a:r>
              <a:rPr lang="en-US" altLang="zh-CN" b="1" baseline="-30000">
                <a:latin typeface="Times New Roman" panose="02020603050405020304" charset="0"/>
                <a:cs typeface="Times New Roman" panose="02020603050405020304" charset="0"/>
              </a:rPr>
              <a:t>m</a:t>
            </a:r>
            <a:endParaRPr lang="en-US" altLang="zh-CN" b="1">
              <a:latin typeface="Times New Roman" panose="02020603050405020304" charset="0"/>
              <a:cs typeface="Times New Roman" panose="02020603050405020304" charset="0"/>
            </a:endParaRPr>
          </a:p>
          <a:p>
            <a:pPr algn="just">
              <a:buFontTx/>
              <a:buNone/>
            </a:pPr>
            <a:r>
              <a:rPr lang="zh-CN" altLang="en-US" b="1">
                <a:latin typeface="宋体" panose="02010600030101010101" pitchFamily="2" charset="-122"/>
                <a:cs typeface="宋体" panose="02010600030101010101" pitchFamily="2" charset="-122"/>
              </a:rPr>
              <a:t>而且</a:t>
            </a:r>
            <a:endParaRPr lang="en-US" altLang="zh-CN" b="1">
              <a:latin typeface="Times New Roman" panose="02020603050405020304" charset="0"/>
              <a:cs typeface="Times New Roman" panose="02020603050405020304" charset="0"/>
            </a:endParaRPr>
          </a:p>
          <a:p>
            <a:pPr algn="just">
              <a:buFontTx/>
              <a:buNone/>
            </a:pPr>
            <a:r>
              <a:rPr lang="en-US" altLang="zh-CN" b="1">
                <a:latin typeface="宋体" panose="02010600030101010101" pitchFamily="2" charset="-122"/>
                <a:cs typeface="宋体" panose="02010600030101010101" pitchFamily="2" charset="-122"/>
              </a:rPr>
              <a:t>α</a:t>
            </a:r>
            <a:r>
              <a:rPr lang="en-US" altLang="zh-CN" b="1">
                <a:latin typeface="Times New Roman" panose="02020603050405020304" charset="0"/>
                <a:cs typeface="Times New Roman" panose="02020603050405020304" charset="0"/>
              </a:rPr>
              <a:t>=</a:t>
            </a:r>
            <a:r>
              <a:rPr lang="en-US" altLang="zh-CN" b="1">
                <a:latin typeface="宋体" panose="02010600030101010101" pitchFamily="2" charset="-122"/>
                <a:cs typeface="宋体" panose="02010600030101010101" pitchFamily="2" charset="-122"/>
              </a:rPr>
              <a:t>α</a:t>
            </a:r>
            <a:r>
              <a:rPr lang="en-US" altLang="zh-CN" b="1" baseline="-30000">
                <a:latin typeface="宋体" panose="02010600030101010101" pitchFamily="2" charset="-122"/>
                <a:cs typeface="宋体" panose="02010600030101010101" pitchFamily="2" charset="-122"/>
              </a:rPr>
              <a:t>1</a:t>
            </a:r>
            <a:r>
              <a:rPr lang="en-US" altLang="zh-CN" b="1">
                <a:latin typeface="宋体" panose="02010600030101010101" pitchFamily="2" charset="-122"/>
                <a:cs typeface="宋体" panose="02010600030101010101" pitchFamily="2" charset="-122"/>
              </a:rPr>
              <a:t>α</a:t>
            </a:r>
            <a:r>
              <a:rPr lang="en-US" altLang="zh-CN" b="1" baseline="-30000">
                <a:latin typeface="宋体" panose="02010600030101010101" pitchFamily="2" charset="-122"/>
                <a:cs typeface="宋体" panose="02010600030101010101" pitchFamily="2" charset="-122"/>
              </a:rPr>
              <a:t>2</a:t>
            </a:r>
            <a:r>
              <a:rPr lang="en-US" altLang="zh-CN" b="1">
                <a:latin typeface="Arial" panose="020B0604020202020204"/>
                <a:cs typeface="宋体" panose="02010600030101010101" pitchFamily="2" charset="-122"/>
              </a:rPr>
              <a:t>…</a:t>
            </a:r>
            <a:r>
              <a:rPr lang="en-US" altLang="zh-CN" b="1">
                <a:latin typeface="宋体" panose="02010600030101010101" pitchFamily="2" charset="-122"/>
                <a:cs typeface="宋体" panose="02010600030101010101" pitchFamily="2" charset="-122"/>
              </a:rPr>
              <a:t>α</a:t>
            </a:r>
            <a:r>
              <a:rPr lang="en-US" altLang="zh-CN" b="1" baseline="-30000">
                <a:latin typeface="宋体" panose="02010600030101010101" pitchFamily="2" charset="-122"/>
                <a:cs typeface="宋体" panose="02010600030101010101" pitchFamily="2" charset="-122"/>
              </a:rPr>
              <a:t>m</a:t>
            </a:r>
            <a:endParaRPr lang="en-US" altLang="zh-CN" b="1">
              <a:cs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5670882-217E-9B41-9F77-B81C8B2A577C}"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F44B05F6-9C0F-3A41-9ADE-4D6BB0B50D7B}" type="slidenum">
              <a:rPr lang="en-US" altLang="zh-CN">
                <a:solidFill>
                  <a:srgbClr val="000000"/>
                </a:solidFill>
                <a:latin typeface="Arial" panose="020B0604020202020204"/>
              </a:rPr>
              <a:pPr/>
              <a:t>16</a:t>
            </a:fld>
            <a:endParaRPr lang="en-US" altLang="zh-CN">
              <a:solidFill>
                <a:srgbClr val="000000"/>
              </a:solidFill>
              <a:latin typeface="Arial" panose="020B0604020202020204"/>
            </a:endParaRPr>
          </a:p>
        </p:txBody>
      </p:sp>
      <p:sp>
        <p:nvSpPr>
          <p:cNvPr id="555010"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6.1.1 </a:t>
            </a:r>
            <a:r>
              <a:rPr lang="zh-CN" altLang="en-US" b="1">
                <a:ea typeface="黑体" panose="02010609060101010101" charset="-122"/>
                <a:cs typeface="黑体" panose="02010609060101010101" charset="-122"/>
              </a:rPr>
              <a:t>上下文无关文法的派生树</a:t>
            </a:r>
          </a:p>
        </p:txBody>
      </p:sp>
      <p:sp>
        <p:nvSpPr>
          <p:cNvPr id="555011" name="Rectangle 3"/>
          <p:cNvSpPr>
            <a:spLocks noGrp="1" noChangeArrowheads="1"/>
          </p:cNvSpPr>
          <p:nvPr>
            <p:ph type="body" idx="1"/>
          </p:nvPr>
        </p:nvSpPr>
        <p:spPr>
          <a:xfrm>
            <a:off x="1219200" y="1524000"/>
            <a:ext cx="4648200" cy="4525963"/>
          </a:xfrm>
        </p:spPr>
        <p:txBody>
          <a:bodyPr/>
          <a:lstStyle/>
          <a:p>
            <a:pPr algn="just">
              <a:buFontTx/>
              <a:buNone/>
            </a:pPr>
            <a:r>
              <a:rPr lang="en-US" altLang="zh-CN" b="1">
                <a:latin typeface="Times New Roman" panose="02020603050405020304" charset="0"/>
                <a:cs typeface="Times New Roman" panose="02020603050405020304" charset="0"/>
              </a:rPr>
              <a:t>	A</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Times New Roman" panose="02020603050405020304" charset="0"/>
              </a:rPr>
              <a:t>X</a:t>
            </a:r>
            <a:r>
              <a:rPr lang="en-US" altLang="zh-CN" b="1" baseline="-30000">
                <a:latin typeface="Times New Roman" panose="02020603050405020304" charset="0"/>
                <a:cs typeface="Times New Roman" panose="02020603050405020304" charset="0"/>
              </a:rPr>
              <a:t>1</a:t>
            </a:r>
            <a:r>
              <a:rPr lang="en-US" altLang="zh-CN" b="1">
                <a:latin typeface="Times New Roman" panose="02020603050405020304" charset="0"/>
                <a:cs typeface="Times New Roman" panose="02020603050405020304" charset="0"/>
              </a:rPr>
              <a:t>X</a:t>
            </a:r>
            <a:r>
              <a:rPr lang="en-US" altLang="zh-CN" b="1" baseline="-30000">
                <a:latin typeface="Times New Roman" panose="02020603050405020304" charset="0"/>
                <a:cs typeface="Times New Roman" panose="02020603050405020304" charset="0"/>
              </a:rPr>
              <a:t>2</a:t>
            </a:r>
            <a:r>
              <a:rPr lang="en-US" altLang="zh-CN" b="1">
                <a:latin typeface="Times New Roman" panose="02020603050405020304"/>
                <a:cs typeface="宋体" panose="02010600030101010101" pitchFamily="2" charset="-122"/>
              </a:rPr>
              <a:t>…</a:t>
            </a:r>
            <a:r>
              <a:rPr lang="en-US" altLang="zh-CN" b="1">
                <a:latin typeface="Times New Roman" panose="02020603050405020304" charset="0"/>
                <a:cs typeface="Times New Roman" panose="02020603050405020304" charset="0"/>
              </a:rPr>
              <a:t>X</a:t>
            </a:r>
            <a:r>
              <a:rPr lang="en-US" altLang="zh-CN" b="1" baseline="-30000">
                <a:latin typeface="Times New Roman" panose="02020603050405020304" charset="0"/>
                <a:cs typeface="Times New Roman" panose="02020603050405020304" charset="0"/>
              </a:rPr>
              <a:t>m</a:t>
            </a:r>
            <a:endParaRPr lang="en-US" altLang="zh-CN" b="1">
              <a:latin typeface="Times New Roman" panose="02020603050405020304" charset="0"/>
              <a:cs typeface="Times New Roman" panose="02020603050405020304" charset="0"/>
            </a:endParaRPr>
          </a:p>
          <a:p>
            <a:pPr algn="just">
              <a:buFontTx/>
              <a:buNone/>
            </a:pPr>
            <a:r>
              <a:rPr lang="en-US" altLang="zh-CN" b="1">
                <a:latin typeface="Times New Roman" panose="02020603050405020304" charset="0"/>
                <a:cs typeface="Times New Roman" panose="02020603050405020304" charset="0"/>
              </a:rPr>
              <a:t>	 </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Times New Roman" panose="02020603050405020304" charset="0"/>
              </a:rPr>
              <a:t>*</a:t>
            </a:r>
            <a:r>
              <a:rPr lang="en-US" altLang="zh-CN" b="1">
                <a:latin typeface="宋体" panose="02010600030101010101" pitchFamily="2" charset="-122"/>
                <a:cs typeface="宋体" panose="02010600030101010101" pitchFamily="2" charset="-122"/>
              </a:rPr>
              <a:t>α</a:t>
            </a:r>
            <a:r>
              <a:rPr lang="en-US" altLang="zh-CN" b="1" baseline="-30000">
                <a:latin typeface="Times New Roman" panose="02020603050405020304" charset="0"/>
                <a:cs typeface="Times New Roman" panose="02020603050405020304" charset="0"/>
              </a:rPr>
              <a:t>1</a:t>
            </a:r>
            <a:r>
              <a:rPr lang="en-US" altLang="zh-CN" b="1">
                <a:latin typeface="Times New Roman" panose="02020603050405020304" charset="0"/>
                <a:cs typeface="Times New Roman" panose="02020603050405020304" charset="0"/>
              </a:rPr>
              <a:t>X</a:t>
            </a:r>
            <a:r>
              <a:rPr lang="en-US" altLang="zh-CN" b="1" baseline="-30000">
                <a:latin typeface="Times New Roman" panose="02020603050405020304" charset="0"/>
                <a:cs typeface="Times New Roman" panose="02020603050405020304" charset="0"/>
              </a:rPr>
              <a:t>2</a:t>
            </a:r>
            <a:r>
              <a:rPr lang="en-US" altLang="zh-CN" b="1">
                <a:latin typeface="Times New Roman" panose="02020603050405020304"/>
                <a:cs typeface="宋体" panose="02010600030101010101" pitchFamily="2" charset="-122"/>
              </a:rPr>
              <a:t>…</a:t>
            </a:r>
            <a:r>
              <a:rPr lang="en-US" altLang="zh-CN" b="1">
                <a:latin typeface="Times New Roman" panose="02020603050405020304" charset="0"/>
                <a:cs typeface="Times New Roman" panose="02020603050405020304" charset="0"/>
              </a:rPr>
              <a:t>X</a:t>
            </a:r>
            <a:r>
              <a:rPr lang="en-US" altLang="zh-CN" b="1" baseline="-30000">
                <a:latin typeface="Times New Roman" panose="02020603050405020304" charset="0"/>
                <a:cs typeface="Times New Roman" panose="02020603050405020304" charset="0"/>
              </a:rPr>
              <a:t>m</a:t>
            </a:r>
            <a:endParaRPr lang="en-US" altLang="zh-CN" b="1">
              <a:latin typeface="Times New Roman" panose="02020603050405020304" charset="0"/>
              <a:cs typeface="Times New Roman" panose="02020603050405020304" charset="0"/>
            </a:endParaRPr>
          </a:p>
          <a:p>
            <a:pPr algn="just">
              <a:buFontTx/>
              <a:buNone/>
            </a:pPr>
            <a:r>
              <a:rPr lang="en-US" altLang="zh-CN" b="1">
                <a:latin typeface="Times New Roman" panose="02020603050405020304" charset="0"/>
                <a:cs typeface="Times New Roman" panose="02020603050405020304" charset="0"/>
              </a:rPr>
              <a:t>	 </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Times New Roman" panose="02020603050405020304" charset="0"/>
              </a:rPr>
              <a:t>*</a:t>
            </a:r>
            <a:r>
              <a:rPr lang="en-US" altLang="zh-CN" b="1">
                <a:latin typeface="宋体" panose="02010600030101010101" pitchFamily="2" charset="-122"/>
                <a:cs typeface="宋体" panose="02010600030101010101" pitchFamily="2" charset="-122"/>
              </a:rPr>
              <a:t>α</a:t>
            </a:r>
            <a:r>
              <a:rPr lang="en-US" altLang="zh-CN" b="1" baseline="-30000">
                <a:latin typeface="Times New Roman" panose="02020603050405020304" charset="0"/>
                <a:cs typeface="Times New Roman" panose="02020603050405020304" charset="0"/>
              </a:rPr>
              <a:t>1</a:t>
            </a:r>
            <a:r>
              <a:rPr lang="en-US" altLang="zh-CN" b="1">
                <a:latin typeface="宋体" panose="02010600030101010101" pitchFamily="2" charset="-122"/>
                <a:cs typeface="宋体" panose="02010600030101010101" pitchFamily="2" charset="-122"/>
              </a:rPr>
              <a:t>α</a:t>
            </a:r>
            <a:r>
              <a:rPr lang="en-US" altLang="zh-CN" b="1" baseline="-30000">
                <a:latin typeface="Times New Roman" panose="02020603050405020304" charset="0"/>
                <a:cs typeface="Times New Roman" panose="02020603050405020304" charset="0"/>
              </a:rPr>
              <a:t>2</a:t>
            </a:r>
            <a:r>
              <a:rPr lang="en-US" altLang="zh-CN" b="1">
                <a:latin typeface="Times New Roman" panose="02020603050405020304"/>
                <a:cs typeface="宋体" panose="02010600030101010101" pitchFamily="2" charset="-122"/>
              </a:rPr>
              <a:t>…</a:t>
            </a:r>
            <a:r>
              <a:rPr lang="en-US" altLang="zh-CN" b="1">
                <a:latin typeface="Times New Roman" panose="02020603050405020304" charset="0"/>
                <a:cs typeface="Times New Roman" panose="02020603050405020304" charset="0"/>
              </a:rPr>
              <a:t>X</a:t>
            </a:r>
            <a:r>
              <a:rPr lang="en-US" altLang="zh-CN" b="1" baseline="-30000">
                <a:latin typeface="Times New Roman" panose="02020603050405020304" charset="0"/>
                <a:cs typeface="Times New Roman" panose="02020603050405020304" charset="0"/>
              </a:rPr>
              <a:t>m</a:t>
            </a:r>
            <a:endParaRPr lang="en-US" altLang="zh-CN" b="1">
              <a:latin typeface="Times New Roman" panose="02020603050405020304" charset="0"/>
              <a:cs typeface="Times New Roman" panose="02020603050405020304" charset="0"/>
            </a:endParaRPr>
          </a:p>
          <a:p>
            <a:pPr algn="just">
              <a:buFontTx/>
              <a:buNone/>
            </a:pPr>
            <a:r>
              <a:rPr lang="en-US" altLang="zh-CN" b="1">
                <a:latin typeface="Times New Roman" panose="02020603050405020304" charset="0"/>
                <a:cs typeface="Times New Roman" panose="02020603050405020304" charset="0"/>
              </a:rPr>
              <a:t>	 </a:t>
            </a:r>
            <a:r>
              <a:rPr lang="en-US" altLang="zh-CN" b="1">
                <a:latin typeface="Times New Roman" panose="02020603050405020304"/>
                <a:cs typeface="宋体" panose="02010600030101010101" pitchFamily="2" charset="-122"/>
              </a:rPr>
              <a:t>…</a:t>
            </a:r>
            <a:endParaRPr lang="en-US" altLang="zh-CN" b="1">
              <a:latin typeface="Times New Roman" panose="02020603050405020304" charset="0"/>
              <a:cs typeface="Times New Roman" panose="02020603050405020304" charset="0"/>
            </a:endParaRPr>
          </a:p>
          <a:p>
            <a:pPr algn="just">
              <a:buFontTx/>
              <a:buNone/>
            </a:pPr>
            <a:r>
              <a:rPr lang="en-US" altLang="zh-CN" b="1">
                <a:latin typeface="Times New Roman" panose="02020603050405020304" charset="0"/>
                <a:cs typeface="Times New Roman" panose="02020603050405020304" charset="0"/>
              </a:rPr>
              <a:t>	 </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Times New Roman" panose="02020603050405020304" charset="0"/>
              </a:rPr>
              <a:t>*</a:t>
            </a:r>
            <a:r>
              <a:rPr lang="en-US" altLang="zh-CN" b="1">
                <a:latin typeface="宋体" panose="02010600030101010101" pitchFamily="2" charset="-122"/>
                <a:cs typeface="宋体" panose="02010600030101010101" pitchFamily="2" charset="-122"/>
              </a:rPr>
              <a:t>α</a:t>
            </a:r>
            <a:r>
              <a:rPr lang="en-US" altLang="zh-CN" b="1" baseline="-30000">
                <a:latin typeface="Times New Roman" panose="02020603050405020304" charset="0"/>
                <a:cs typeface="Times New Roman" panose="02020603050405020304" charset="0"/>
              </a:rPr>
              <a:t>1</a:t>
            </a:r>
            <a:r>
              <a:rPr lang="en-US" altLang="zh-CN" b="1">
                <a:latin typeface="宋体" panose="02010600030101010101" pitchFamily="2" charset="-122"/>
                <a:cs typeface="宋体" panose="02010600030101010101" pitchFamily="2" charset="-122"/>
              </a:rPr>
              <a:t>α</a:t>
            </a:r>
            <a:r>
              <a:rPr lang="en-US" altLang="zh-CN" b="1" baseline="-30000">
                <a:latin typeface="Times New Roman" panose="02020603050405020304" charset="0"/>
                <a:cs typeface="Times New Roman" panose="02020603050405020304" charset="0"/>
              </a:rPr>
              <a:t>2</a:t>
            </a:r>
            <a:r>
              <a:rPr lang="en-US" altLang="zh-CN" b="1">
                <a:latin typeface="Times New Roman" panose="02020603050405020304"/>
                <a:cs typeface="宋体" panose="02010600030101010101" pitchFamily="2" charset="-122"/>
              </a:rPr>
              <a:t>…</a:t>
            </a:r>
            <a:r>
              <a:rPr lang="en-US" altLang="zh-CN" b="1">
                <a:latin typeface="宋体" panose="02010600030101010101" pitchFamily="2" charset="-122"/>
                <a:cs typeface="宋体" panose="02010600030101010101" pitchFamily="2" charset="-122"/>
              </a:rPr>
              <a:t>α</a:t>
            </a:r>
            <a:r>
              <a:rPr lang="en-US" altLang="zh-CN" b="1" baseline="-30000">
                <a:latin typeface="Times New Roman" panose="02020603050405020304" charset="0"/>
                <a:cs typeface="Times New Roman" panose="02020603050405020304" charset="0"/>
              </a:rPr>
              <a:t>m</a:t>
            </a:r>
            <a:endParaRPr lang="en-US" altLang="zh-CN" b="1">
              <a:cs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073D6BE-9FD1-CC4D-8165-3F19684D472E}"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469E13D3-68B2-DB4B-AE07-DCD168E4EEE9}" type="slidenum">
              <a:rPr lang="en-US" altLang="zh-CN">
                <a:solidFill>
                  <a:srgbClr val="000000"/>
                </a:solidFill>
                <a:latin typeface="Arial" panose="020B0604020202020204"/>
              </a:rPr>
              <a:pPr/>
              <a:t>17</a:t>
            </a:fld>
            <a:endParaRPr lang="en-US" altLang="zh-CN">
              <a:solidFill>
                <a:srgbClr val="000000"/>
              </a:solidFill>
              <a:latin typeface="Arial" panose="020B0604020202020204"/>
            </a:endParaRPr>
          </a:p>
        </p:txBody>
      </p:sp>
      <p:sp>
        <p:nvSpPr>
          <p:cNvPr id="556034"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6.1.1 </a:t>
            </a:r>
            <a:r>
              <a:rPr lang="zh-CN" altLang="en-US" b="1">
                <a:ea typeface="黑体" panose="02010609060101010101" charset="-122"/>
                <a:cs typeface="黑体" panose="02010609060101010101" charset="-122"/>
              </a:rPr>
              <a:t>上下文无关文法的派生树</a:t>
            </a:r>
          </a:p>
        </p:txBody>
      </p:sp>
      <p:pic>
        <p:nvPicPr>
          <p:cNvPr id="556035" name="Picture 3" descr="E:\形式语言\教参\tu\xs69.t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 y="1752600"/>
            <a:ext cx="7315200" cy="41148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46C33CD-C1B5-9D4D-B71A-D362D1A0AB60}"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1E31EE2B-F9A7-334F-B4A7-39C0F46EBAFF}" type="slidenum">
              <a:rPr lang="en-US" altLang="zh-CN">
                <a:solidFill>
                  <a:srgbClr val="000000"/>
                </a:solidFill>
                <a:latin typeface="Arial" panose="020B0604020202020204"/>
              </a:rPr>
              <a:pPr/>
              <a:t>18</a:t>
            </a:fld>
            <a:endParaRPr lang="en-US" altLang="zh-CN">
              <a:solidFill>
                <a:srgbClr val="000000"/>
              </a:solidFill>
              <a:latin typeface="Arial" panose="020B0604020202020204"/>
            </a:endParaRPr>
          </a:p>
        </p:txBody>
      </p:sp>
      <p:sp>
        <p:nvSpPr>
          <p:cNvPr id="557058"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6.1.1 </a:t>
            </a:r>
            <a:r>
              <a:rPr lang="zh-CN" altLang="en-US" b="1">
                <a:ea typeface="黑体" panose="02010609060101010101" charset="-122"/>
                <a:cs typeface="黑体" panose="02010609060101010101" charset="-122"/>
              </a:rPr>
              <a:t>上下文无关文法的派生树</a:t>
            </a:r>
          </a:p>
        </p:txBody>
      </p:sp>
      <p:sp>
        <p:nvSpPr>
          <p:cNvPr id="557059" name="Rectangle 3"/>
          <p:cNvSpPr>
            <a:spLocks noGrp="1" noChangeArrowheads="1"/>
          </p:cNvSpPr>
          <p:nvPr>
            <p:ph type="body" idx="1"/>
          </p:nvPr>
        </p:nvSpPr>
        <p:spPr/>
        <p:txBody>
          <a:bodyPr/>
          <a:lstStyle/>
          <a:p>
            <a:r>
              <a:rPr lang="zh-CN" altLang="en-US" sz="2800" b="1">
                <a:latin typeface="宋体" panose="02010600030101010101" pitchFamily="2" charset="-122"/>
                <a:cs typeface="宋体" panose="02010600030101010101" pitchFamily="2" charset="-122"/>
              </a:rPr>
              <a:t>必要性</a:t>
            </a:r>
            <a:endParaRPr lang="en-US" altLang="zh-CN" sz="2800" b="1">
              <a:latin typeface="宋体" panose="02010600030101010101" pitchFamily="2" charset="-122"/>
              <a:cs typeface="宋体" panose="02010600030101010101" pitchFamily="2" charset="-122"/>
            </a:endParaRPr>
          </a:p>
          <a:p>
            <a:pPr lvl="1"/>
            <a:r>
              <a:rPr lang="zh-CN" altLang="en-US" sz="2400" b="1">
                <a:latin typeface="宋体" panose="02010600030101010101" pitchFamily="2" charset="-122"/>
                <a:cs typeface="宋体" panose="02010600030101010101" pitchFamily="2" charset="-122"/>
              </a:rPr>
              <a:t>设</a:t>
            </a:r>
            <a:r>
              <a:rPr lang="en-US" altLang="zh-CN" sz="2400" b="1">
                <a:latin typeface="宋体" panose="02010600030101010101" pitchFamily="2" charset="-122"/>
                <a:cs typeface="宋体" panose="02010600030101010101" pitchFamily="2" charset="-122"/>
              </a:rPr>
              <a:t>A</a:t>
            </a:r>
            <a:r>
              <a:rPr lang="en-US" altLang="zh-CN" sz="2400" b="1">
                <a:latin typeface="Times New Roman" panose="02020603050405020304" charset="0"/>
                <a:cs typeface="宋体" panose="02010600030101010101" pitchFamily="2" charset="-122"/>
                <a:sym typeface="Symbol" panose="05050102010706020507" charset="0"/>
              </a:rPr>
              <a:t></a:t>
            </a:r>
            <a:r>
              <a:rPr lang="en-US" altLang="zh-CN" sz="2400" b="1" baseline="30000">
                <a:latin typeface="宋体" panose="02010600030101010101" pitchFamily="2" charset="-122"/>
                <a:cs typeface="宋体" panose="02010600030101010101" pitchFamily="2" charset="-122"/>
              </a:rPr>
              <a:t>n</a:t>
            </a:r>
            <a:r>
              <a:rPr lang="en-US" altLang="zh-CN" sz="2400" b="1">
                <a:latin typeface="宋体" panose="02010600030101010101" pitchFamily="2" charset="-122"/>
                <a:cs typeface="宋体" panose="02010600030101010101" pitchFamily="2" charset="-122"/>
              </a:rPr>
              <a:t>α</a:t>
            </a:r>
            <a:r>
              <a:rPr lang="zh-CN" altLang="en-US" sz="2400" b="1">
                <a:latin typeface="宋体" panose="02010600030101010101" pitchFamily="2" charset="-122"/>
                <a:cs typeface="宋体" panose="02010600030101010101" pitchFamily="2" charset="-122"/>
              </a:rPr>
              <a:t>，现施归纳于派生步数</a:t>
            </a:r>
            <a:r>
              <a:rPr lang="en-US" altLang="zh-CN" sz="2400" b="1">
                <a:latin typeface="宋体" panose="02010600030101010101" pitchFamily="2" charset="-122"/>
                <a:cs typeface="宋体" panose="02010600030101010101" pitchFamily="2" charset="-122"/>
              </a:rPr>
              <a:t>n</a:t>
            </a:r>
            <a:r>
              <a:rPr lang="zh-CN" altLang="en-US" sz="2400" b="1">
                <a:latin typeface="宋体" panose="02010600030101010101" pitchFamily="2" charset="-122"/>
                <a:cs typeface="宋体" panose="02010600030101010101" pitchFamily="2" charset="-122"/>
              </a:rPr>
              <a:t>，证明存在结果为</a:t>
            </a:r>
            <a:r>
              <a:rPr lang="en-US" altLang="zh-CN" sz="2400" b="1">
                <a:latin typeface="宋体" panose="02010600030101010101" pitchFamily="2" charset="-122"/>
                <a:cs typeface="宋体" panose="02010600030101010101" pitchFamily="2" charset="-122"/>
              </a:rPr>
              <a:t>α</a:t>
            </a:r>
            <a:r>
              <a:rPr lang="zh-CN" altLang="en-US" sz="2400" b="1">
                <a:latin typeface="宋体" panose="02010600030101010101" pitchFamily="2" charset="-122"/>
                <a:cs typeface="宋体" panose="02010600030101010101" pitchFamily="2" charset="-122"/>
              </a:rPr>
              <a:t>的</a:t>
            </a:r>
            <a:r>
              <a:rPr lang="en-US" altLang="zh-CN" sz="2400" b="1">
                <a:latin typeface="宋体" panose="02010600030101010101" pitchFamily="2" charset="-122"/>
                <a:cs typeface="宋体" panose="02010600030101010101" pitchFamily="2" charset="-122"/>
              </a:rPr>
              <a:t>A-</a:t>
            </a:r>
            <a:r>
              <a:rPr lang="zh-CN" altLang="en-US" sz="2400" b="1">
                <a:latin typeface="宋体" panose="02010600030101010101" pitchFamily="2" charset="-122"/>
                <a:cs typeface="宋体" panose="02010600030101010101" pitchFamily="2" charset="-122"/>
              </a:rPr>
              <a:t>子树。</a:t>
            </a:r>
            <a:endParaRPr lang="en-US" altLang="zh-CN" sz="2400" b="1">
              <a:latin typeface="宋体" panose="02010600030101010101" pitchFamily="2" charset="-122"/>
              <a:cs typeface="宋体" panose="02010600030101010101" pitchFamily="2" charset="-122"/>
            </a:endParaRPr>
          </a:p>
          <a:p>
            <a:pPr lvl="1" algn="just">
              <a:buFontTx/>
              <a:buNone/>
            </a:pPr>
            <a:r>
              <a:rPr lang="zh-CN" altLang="en-US" sz="2400" b="1">
                <a:latin typeface="Times New Roman" panose="02020603050405020304" charset="0"/>
                <a:cs typeface="宋体" panose="02010600030101010101" pitchFamily="2" charset="-122"/>
              </a:rPr>
              <a:t>设</a:t>
            </a:r>
            <a:r>
              <a:rPr lang="en-US" altLang="zh-CN" sz="2400" b="1">
                <a:latin typeface="宋体" panose="02010600030101010101" pitchFamily="2" charset="-122"/>
                <a:cs typeface="宋体" panose="02010600030101010101" pitchFamily="2" charset="-122"/>
              </a:rPr>
              <a:t>n</a:t>
            </a:r>
            <a:r>
              <a:rPr lang="en-US" altLang="zh-CN" sz="2400" b="1">
                <a:latin typeface="Times New Roman" panose="02020603050405020304" charset="0"/>
                <a:cs typeface="宋体" panose="02010600030101010101" pitchFamily="2" charset="-122"/>
              </a:rPr>
              <a:t>≤</a:t>
            </a:r>
            <a:r>
              <a:rPr lang="en-US" altLang="zh-CN" sz="2400" b="1">
                <a:latin typeface="宋体" panose="02010600030101010101" pitchFamily="2" charset="-122"/>
                <a:cs typeface="宋体" panose="02010600030101010101" pitchFamily="2" charset="-122"/>
              </a:rPr>
              <a:t>k(k</a:t>
            </a:r>
            <a:r>
              <a:rPr lang="en-US" altLang="zh-CN" sz="2400" b="1">
                <a:latin typeface="Times New Roman" panose="02020603050405020304" charset="0"/>
                <a:cs typeface="宋体" panose="02010600030101010101" pitchFamily="2" charset="-122"/>
              </a:rPr>
              <a:t>≥</a:t>
            </a:r>
            <a:r>
              <a:rPr lang="en-US" altLang="zh-CN" sz="2400" b="1">
                <a:latin typeface="宋体" panose="02010600030101010101" pitchFamily="2" charset="-122"/>
                <a:cs typeface="宋体" panose="02010600030101010101" pitchFamily="2" charset="-122"/>
              </a:rPr>
              <a:t>1)</a:t>
            </a:r>
            <a:r>
              <a:rPr lang="zh-CN" altLang="en-US" sz="2400" b="1">
                <a:latin typeface="Times New Roman" panose="02020603050405020304" charset="0"/>
                <a:cs typeface="宋体" panose="02010600030101010101" pitchFamily="2" charset="-122"/>
              </a:rPr>
              <a:t>时结论成立，往证当</a:t>
            </a:r>
            <a:r>
              <a:rPr lang="en-US" altLang="zh-CN" sz="2400" b="1">
                <a:latin typeface="宋体" panose="02010600030101010101" pitchFamily="2" charset="-122"/>
                <a:cs typeface="宋体" panose="02010600030101010101" pitchFamily="2" charset="-122"/>
              </a:rPr>
              <a:t>n=k+1</a:t>
            </a:r>
            <a:r>
              <a:rPr lang="zh-CN" altLang="en-US" sz="2400" b="1">
                <a:latin typeface="Times New Roman" panose="02020603050405020304" charset="0"/>
                <a:cs typeface="宋体" panose="02010600030101010101" pitchFamily="2" charset="-122"/>
              </a:rPr>
              <a:t>时结论也成立：令</a:t>
            </a:r>
            <a:r>
              <a:rPr lang="en-US" altLang="zh-CN" sz="2400" b="1">
                <a:latin typeface="宋体" panose="02010600030101010101" pitchFamily="2" charset="-122"/>
                <a:cs typeface="宋体" panose="02010600030101010101" pitchFamily="2" charset="-122"/>
              </a:rPr>
              <a:t>A</a:t>
            </a:r>
            <a:r>
              <a:rPr lang="en-US" altLang="zh-CN" sz="2400" b="1">
                <a:latin typeface="Times New Roman" panose="02020603050405020304" charset="0"/>
                <a:cs typeface="宋体" panose="02010600030101010101" pitchFamily="2" charset="-122"/>
                <a:sym typeface="Symbol" panose="05050102010706020507" charset="0"/>
              </a:rPr>
              <a:t></a:t>
            </a:r>
            <a:r>
              <a:rPr lang="en-US" altLang="zh-CN" sz="2400" b="1" baseline="30000">
                <a:latin typeface="宋体" panose="02010600030101010101" pitchFamily="2" charset="-122"/>
                <a:cs typeface="宋体" panose="02010600030101010101" pitchFamily="2" charset="-122"/>
              </a:rPr>
              <a:t>k+1</a:t>
            </a:r>
            <a:r>
              <a:rPr lang="en-US" altLang="zh-CN" sz="2400" b="1">
                <a:latin typeface="Times New Roman" panose="02020603050405020304" charset="0"/>
                <a:cs typeface="宋体" panose="02010600030101010101" pitchFamily="2" charset="-122"/>
              </a:rPr>
              <a:t>α</a:t>
            </a:r>
            <a:r>
              <a:rPr lang="zh-CN" altLang="en-US" sz="2400" b="1">
                <a:latin typeface="Times New Roman" panose="02020603050405020304" charset="0"/>
                <a:cs typeface="宋体" panose="02010600030101010101" pitchFamily="2" charset="-122"/>
              </a:rPr>
              <a:t>，则有：</a:t>
            </a:r>
            <a:endParaRPr lang="en-US" altLang="zh-CN" sz="2400" b="1">
              <a:latin typeface="宋体" panose="02010600030101010101" pitchFamily="2" charset="-122"/>
              <a:cs typeface="宋体" panose="02010600030101010101" pitchFamily="2" charset="-122"/>
            </a:endParaRPr>
          </a:p>
          <a:p>
            <a:pPr lvl="1" algn="just">
              <a:buFontTx/>
              <a:buNone/>
            </a:pPr>
            <a:r>
              <a:rPr lang="en-US" altLang="zh-CN" sz="2400" b="1">
                <a:latin typeface="宋体" panose="02010600030101010101" pitchFamily="2" charset="-122"/>
                <a:cs typeface="宋体" panose="02010600030101010101" pitchFamily="2" charset="-122"/>
              </a:rPr>
              <a:t>	A</a:t>
            </a:r>
            <a:r>
              <a:rPr lang="en-US" altLang="zh-CN" sz="2400" b="1">
                <a:latin typeface="Times New Roman" panose="02020603050405020304" charset="0"/>
                <a:cs typeface="宋体" panose="02010600030101010101" pitchFamily="2" charset="-122"/>
                <a:sym typeface="Symbol" panose="05050102010706020507" charset="0"/>
              </a:rPr>
              <a:t></a:t>
            </a:r>
            <a:r>
              <a:rPr lang="en-US" altLang="zh-CN" sz="2400" b="1">
                <a:latin typeface="宋体" panose="02010600030101010101" pitchFamily="2" charset="-122"/>
                <a:cs typeface="宋体" panose="02010600030101010101" pitchFamily="2" charset="-122"/>
              </a:rPr>
              <a:t>X</a:t>
            </a:r>
            <a:r>
              <a:rPr lang="en-US" altLang="zh-CN" sz="2400" b="1" baseline="-30000">
                <a:latin typeface="宋体" panose="02010600030101010101" pitchFamily="2" charset="-122"/>
                <a:cs typeface="宋体" panose="02010600030101010101" pitchFamily="2" charset="-122"/>
              </a:rPr>
              <a:t>1</a:t>
            </a:r>
            <a:r>
              <a:rPr lang="en-US" altLang="zh-CN" sz="2400" b="1">
                <a:latin typeface="宋体" panose="02010600030101010101" pitchFamily="2" charset="-122"/>
                <a:cs typeface="宋体" panose="02010600030101010101" pitchFamily="2" charset="-122"/>
              </a:rPr>
              <a:t>X</a:t>
            </a:r>
            <a:r>
              <a:rPr lang="en-US" altLang="zh-CN" sz="2400" b="1" baseline="-30000">
                <a:latin typeface="宋体" panose="02010600030101010101" pitchFamily="2" charset="-122"/>
                <a:cs typeface="宋体" panose="02010600030101010101" pitchFamily="2" charset="-122"/>
              </a:rPr>
              <a:t>2</a:t>
            </a:r>
            <a:r>
              <a:rPr lang="en-US" altLang="zh-CN" sz="2400" b="1">
                <a:latin typeface="Times New Roman" panose="02020603050405020304" charset="0"/>
                <a:cs typeface="宋体" panose="02010600030101010101" pitchFamily="2" charset="-122"/>
              </a:rPr>
              <a:t>…</a:t>
            </a:r>
            <a:r>
              <a:rPr lang="en-US" altLang="zh-CN" sz="2400" b="1">
                <a:latin typeface="宋体" panose="02010600030101010101" pitchFamily="2" charset="-122"/>
                <a:cs typeface="宋体" panose="02010600030101010101" pitchFamily="2" charset="-122"/>
              </a:rPr>
              <a:t>X</a:t>
            </a:r>
            <a:r>
              <a:rPr lang="en-US" altLang="zh-CN" sz="2400" b="1" baseline="-30000">
                <a:latin typeface="宋体" panose="02010600030101010101" pitchFamily="2" charset="-122"/>
                <a:cs typeface="宋体" panose="02010600030101010101" pitchFamily="2" charset="-122"/>
              </a:rPr>
              <a:t>m</a:t>
            </a:r>
            <a:endParaRPr lang="en-US" altLang="zh-CN" sz="2400" b="1">
              <a:latin typeface="宋体" panose="02010600030101010101" pitchFamily="2" charset="-122"/>
              <a:cs typeface="宋体" panose="02010600030101010101" pitchFamily="2" charset="-122"/>
            </a:endParaRPr>
          </a:p>
          <a:p>
            <a:pPr lvl="1" algn="just">
              <a:buFontTx/>
              <a:buNone/>
            </a:pPr>
            <a:r>
              <a:rPr lang="en-US" altLang="zh-CN" sz="2400" b="1">
                <a:latin typeface="宋体" panose="02010600030101010101" pitchFamily="2" charset="-122"/>
                <a:cs typeface="宋体" panose="02010600030101010101" pitchFamily="2" charset="-122"/>
              </a:rPr>
              <a:t>	 </a:t>
            </a:r>
            <a:r>
              <a:rPr lang="en-US" altLang="zh-CN" sz="2400" b="1">
                <a:latin typeface="Times New Roman" panose="02020603050405020304" charset="0"/>
                <a:cs typeface="宋体" panose="02010600030101010101" pitchFamily="2" charset="-122"/>
                <a:sym typeface="Symbol" panose="05050102010706020507" charset="0"/>
              </a:rPr>
              <a:t></a:t>
            </a:r>
            <a:r>
              <a:rPr lang="en-US" altLang="zh-CN" sz="2400" b="1" baseline="30000">
                <a:latin typeface="宋体" panose="02010600030101010101" pitchFamily="2" charset="-122"/>
                <a:cs typeface="宋体" panose="02010600030101010101" pitchFamily="2" charset="-122"/>
              </a:rPr>
              <a:t>*</a:t>
            </a:r>
            <a:r>
              <a:rPr lang="en-US" altLang="zh-CN" sz="2400" b="1">
                <a:latin typeface="Times New Roman" panose="02020603050405020304" charset="0"/>
                <a:cs typeface="宋体" panose="02010600030101010101" pitchFamily="2" charset="-122"/>
              </a:rPr>
              <a:t>α</a:t>
            </a:r>
            <a:r>
              <a:rPr lang="en-US" altLang="zh-CN" sz="2400" b="1" baseline="-30000">
                <a:latin typeface="宋体" panose="02010600030101010101" pitchFamily="2" charset="-122"/>
                <a:cs typeface="宋体" panose="02010600030101010101" pitchFamily="2" charset="-122"/>
              </a:rPr>
              <a:t>1</a:t>
            </a:r>
            <a:r>
              <a:rPr lang="en-US" altLang="zh-CN" sz="2400" b="1">
                <a:latin typeface="宋体" panose="02010600030101010101" pitchFamily="2" charset="-122"/>
                <a:cs typeface="宋体" panose="02010600030101010101" pitchFamily="2" charset="-122"/>
              </a:rPr>
              <a:t>X</a:t>
            </a:r>
            <a:r>
              <a:rPr lang="en-US" altLang="zh-CN" sz="2400" b="1" baseline="-30000">
                <a:latin typeface="宋体" panose="02010600030101010101" pitchFamily="2" charset="-122"/>
                <a:cs typeface="宋体" panose="02010600030101010101" pitchFamily="2" charset="-122"/>
              </a:rPr>
              <a:t>2</a:t>
            </a:r>
            <a:r>
              <a:rPr lang="en-US" altLang="zh-CN" sz="2400" b="1">
                <a:latin typeface="Times New Roman" panose="02020603050405020304" charset="0"/>
                <a:cs typeface="宋体" panose="02010600030101010101" pitchFamily="2" charset="-122"/>
              </a:rPr>
              <a:t>…</a:t>
            </a:r>
            <a:r>
              <a:rPr lang="en-US" altLang="zh-CN" sz="2400" b="1">
                <a:latin typeface="宋体" panose="02010600030101010101" pitchFamily="2" charset="-122"/>
                <a:cs typeface="宋体" panose="02010600030101010101" pitchFamily="2" charset="-122"/>
              </a:rPr>
              <a:t>X</a:t>
            </a:r>
            <a:r>
              <a:rPr lang="en-US" altLang="zh-CN" sz="2400" b="1" baseline="-30000">
                <a:latin typeface="宋体" panose="02010600030101010101" pitchFamily="2" charset="-122"/>
                <a:cs typeface="宋体" panose="02010600030101010101" pitchFamily="2" charset="-122"/>
              </a:rPr>
              <a:t>m</a:t>
            </a:r>
            <a:endParaRPr lang="en-US" altLang="zh-CN" sz="2400" b="1">
              <a:latin typeface="宋体" panose="02010600030101010101" pitchFamily="2" charset="-122"/>
              <a:cs typeface="宋体" panose="02010600030101010101" pitchFamily="2" charset="-122"/>
            </a:endParaRPr>
          </a:p>
          <a:p>
            <a:pPr lvl="1" algn="just">
              <a:buFontTx/>
              <a:buNone/>
            </a:pPr>
            <a:r>
              <a:rPr lang="en-US" altLang="zh-CN" sz="2400" b="1">
                <a:latin typeface="宋体" panose="02010600030101010101" pitchFamily="2" charset="-122"/>
                <a:cs typeface="宋体" panose="02010600030101010101" pitchFamily="2" charset="-122"/>
              </a:rPr>
              <a:t>	 </a:t>
            </a:r>
            <a:r>
              <a:rPr lang="en-US" altLang="zh-CN" sz="2400" b="1">
                <a:latin typeface="Times New Roman" panose="02020603050405020304" charset="0"/>
                <a:cs typeface="宋体" panose="02010600030101010101" pitchFamily="2" charset="-122"/>
                <a:sym typeface="Symbol" panose="05050102010706020507" charset="0"/>
              </a:rPr>
              <a:t></a:t>
            </a:r>
            <a:r>
              <a:rPr lang="en-US" altLang="zh-CN" sz="2400" b="1" baseline="30000">
                <a:latin typeface="宋体" panose="02010600030101010101" pitchFamily="2" charset="-122"/>
                <a:cs typeface="宋体" panose="02010600030101010101" pitchFamily="2" charset="-122"/>
              </a:rPr>
              <a:t>*</a:t>
            </a:r>
            <a:r>
              <a:rPr lang="en-US" altLang="zh-CN" sz="2400" b="1">
                <a:latin typeface="Times New Roman" panose="02020603050405020304" charset="0"/>
                <a:cs typeface="宋体" panose="02010600030101010101" pitchFamily="2" charset="-122"/>
              </a:rPr>
              <a:t>α</a:t>
            </a:r>
            <a:r>
              <a:rPr lang="en-US" altLang="zh-CN" sz="2400" b="1" baseline="-30000">
                <a:latin typeface="宋体" panose="02010600030101010101" pitchFamily="2" charset="-122"/>
                <a:cs typeface="宋体" panose="02010600030101010101" pitchFamily="2" charset="-122"/>
              </a:rPr>
              <a:t>1</a:t>
            </a:r>
            <a:r>
              <a:rPr lang="en-US" altLang="zh-CN" sz="2400" b="1">
                <a:latin typeface="Times New Roman" panose="02020603050405020304" charset="0"/>
                <a:cs typeface="宋体" panose="02010600030101010101" pitchFamily="2" charset="-122"/>
              </a:rPr>
              <a:t>α</a:t>
            </a:r>
            <a:r>
              <a:rPr lang="en-US" altLang="zh-CN" sz="2400" b="1" baseline="-30000">
                <a:latin typeface="宋体" panose="02010600030101010101" pitchFamily="2" charset="-122"/>
                <a:cs typeface="宋体" panose="02010600030101010101" pitchFamily="2" charset="-122"/>
              </a:rPr>
              <a:t>2</a:t>
            </a:r>
            <a:r>
              <a:rPr lang="en-US" altLang="zh-CN" sz="2400" b="1">
                <a:latin typeface="Times New Roman" panose="02020603050405020304" charset="0"/>
                <a:cs typeface="宋体" panose="02010600030101010101" pitchFamily="2" charset="-122"/>
              </a:rPr>
              <a:t>…</a:t>
            </a:r>
            <a:r>
              <a:rPr lang="en-US" altLang="zh-CN" sz="2400" b="1">
                <a:latin typeface="宋体" panose="02010600030101010101" pitchFamily="2" charset="-122"/>
                <a:cs typeface="宋体" panose="02010600030101010101" pitchFamily="2" charset="-122"/>
              </a:rPr>
              <a:t>X</a:t>
            </a:r>
            <a:r>
              <a:rPr lang="en-US" altLang="zh-CN" sz="2400" b="1" baseline="-30000">
                <a:latin typeface="宋体" panose="02010600030101010101" pitchFamily="2" charset="-122"/>
                <a:cs typeface="宋体" panose="02010600030101010101" pitchFamily="2" charset="-122"/>
              </a:rPr>
              <a:t>m</a:t>
            </a:r>
            <a:endParaRPr lang="en-US" altLang="zh-CN" sz="2400" b="1">
              <a:latin typeface="宋体" panose="02010600030101010101" pitchFamily="2" charset="-122"/>
              <a:cs typeface="宋体" panose="02010600030101010101" pitchFamily="2" charset="-122"/>
            </a:endParaRPr>
          </a:p>
          <a:p>
            <a:pPr lvl="1" algn="just">
              <a:buFontTx/>
              <a:buNone/>
            </a:pPr>
            <a:r>
              <a:rPr lang="en-US" altLang="zh-CN" sz="2400" b="1">
                <a:latin typeface="宋体" panose="02010600030101010101" pitchFamily="2" charset="-122"/>
                <a:cs typeface="宋体" panose="02010600030101010101" pitchFamily="2" charset="-122"/>
              </a:rPr>
              <a:t>	 </a:t>
            </a:r>
            <a:r>
              <a:rPr lang="en-US" altLang="zh-CN" sz="2400" b="1">
                <a:latin typeface="Times New Roman" panose="02020603050405020304" charset="0"/>
                <a:cs typeface="宋体" panose="02010600030101010101" pitchFamily="2" charset="-122"/>
              </a:rPr>
              <a:t>…</a:t>
            </a:r>
          </a:p>
          <a:p>
            <a:pPr lvl="1" algn="just">
              <a:buFontTx/>
              <a:buNone/>
            </a:pPr>
            <a:r>
              <a:rPr lang="en-US" altLang="zh-CN" sz="2400" b="1">
                <a:latin typeface="Times New Roman" panose="02020603050405020304" charset="0"/>
                <a:cs typeface="宋体" panose="02010600030101010101" pitchFamily="2" charset="-122"/>
                <a:sym typeface="Symbol" panose="05050102010706020507" charset="0"/>
              </a:rPr>
              <a:t>		</a:t>
            </a:r>
            <a:r>
              <a:rPr lang="en-US" altLang="zh-CN" sz="2400" b="1" baseline="30000">
                <a:latin typeface="宋体" panose="02010600030101010101" pitchFamily="2" charset="-122"/>
                <a:cs typeface="宋体" panose="02010600030101010101" pitchFamily="2" charset="-122"/>
              </a:rPr>
              <a:t>*</a:t>
            </a:r>
            <a:r>
              <a:rPr lang="en-US" altLang="zh-CN" sz="2400" b="1">
                <a:latin typeface="宋体" panose="02010600030101010101" pitchFamily="2" charset="-122"/>
                <a:cs typeface="宋体" panose="02010600030101010101" pitchFamily="2" charset="-122"/>
              </a:rPr>
              <a:t>α</a:t>
            </a:r>
            <a:r>
              <a:rPr lang="en-US" altLang="zh-CN" sz="2400" b="1" baseline="-30000">
                <a:latin typeface="宋体" panose="02010600030101010101" pitchFamily="2" charset="-122"/>
                <a:cs typeface="宋体" panose="02010600030101010101" pitchFamily="2" charset="-122"/>
              </a:rPr>
              <a:t>1</a:t>
            </a:r>
            <a:r>
              <a:rPr lang="en-US" altLang="zh-CN" sz="2400" b="1">
                <a:latin typeface="宋体" panose="02010600030101010101" pitchFamily="2" charset="-122"/>
                <a:cs typeface="宋体" panose="02010600030101010101" pitchFamily="2" charset="-122"/>
              </a:rPr>
              <a:t>α</a:t>
            </a:r>
            <a:r>
              <a:rPr lang="en-US" altLang="zh-CN" sz="2400" b="1" baseline="-30000">
                <a:latin typeface="宋体" panose="02010600030101010101" pitchFamily="2" charset="-122"/>
                <a:cs typeface="宋体" panose="02010600030101010101" pitchFamily="2" charset="-122"/>
              </a:rPr>
              <a:t>2</a:t>
            </a:r>
            <a:r>
              <a:rPr lang="en-US" altLang="zh-CN" sz="2400" b="1">
                <a:latin typeface="Times New Roman" panose="02020603050405020304"/>
                <a:cs typeface="宋体" panose="02010600030101010101" pitchFamily="2" charset="-122"/>
              </a:rPr>
              <a:t>…</a:t>
            </a:r>
            <a:r>
              <a:rPr lang="en-US" altLang="zh-CN" sz="2400" b="1">
                <a:latin typeface="宋体" panose="02010600030101010101" pitchFamily="2" charset="-122"/>
                <a:cs typeface="宋体" panose="02010600030101010101" pitchFamily="2" charset="-122"/>
              </a:rPr>
              <a:t>α</a:t>
            </a:r>
            <a:r>
              <a:rPr lang="en-US" altLang="zh-CN" sz="2400" b="1" baseline="-30000">
                <a:latin typeface="宋体" panose="02010600030101010101" pitchFamily="2" charset="-122"/>
                <a:cs typeface="宋体" panose="02010600030101010101" pitchFamily="2" charset="-122"/>
              </a:rPr>
              <a:t>m</a:t>
            </a:r>
            <a:r>
              <a:rPr lang="en-US" altLang="zh-CN" sz="2400" b="1">
                <a:latin typeface="宋体" panose="02010600030101010101" pitchFamily="2" charset="-122"/>
                <a:cs typeface="宋体" panose="02010600030101010101" pitchFamily="2" charset="-122"/>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B52AA35-3F47-2741-AFE6-5C92D7327A63}"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6F32883D-9ACC-9B44-90FB-8BE480CCCD25}" type="slidenum">
              <a:rPr lang="en-US" altLang="zh-CN">
                <a:solidFill>
                  <a:srgbClr val="000000"/>
                </a:solidFill>
                <a:latin typeface="Arial" panose="020B0604020202020204"/>
              </a:rPr>
              <a:pPr/>
              <a:t>19</a:t>
            </a:fld>
            <a:endParaRPr lang="en-US" altLang="zh-CN">
              <a:solidFill>
                <a:srgbClr val="000000"/>
              </a:solidFill>
              <a:latin typeface="Arial" panose="020B0604020202020204"/>
            </a:endParaRPr>
          </a:p>
        </p:txBody>
      </p:sp>
      <p:sp>
        <p:nvSpPr>
          <p:cNvPr id="558082"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6.1.1 </a:t>
            </a:r>
            <a:r>
              <a:rPr lang="zh-CN" altLang="en-US" b="1">
                <a:ea typeface="黑体" panose="02010609060101010101" charset="-122"/>
                <a:cs typeface="黑体" panose="02010609060101010101" charset="-122"/>
              </a:rPr>
              <a:t>上下文无关文法的派生树</a:t>
            </a:r>
          </a:p>
        </p:txBody>
      </p:sp>
      <p:pic>
        <p:nvPicPr>
          <p:cNvPr id="558083" name="Picture 3" descr="E:\形式语言\教参\tu\xs70.t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47800" y="2362200"/>
            <a:ext cx="6172200" cy="26670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EC2F528-4B57-4A40-8CB9-77607713DE67}"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446F976A-0A9D-7D42-9B9C-326F21F3FDAA}" type="slidenum">
              <a:rPr lang="en-US" altLang="zh-CN">
                <a:solidFill>
                  <a:srgbClr val="000000"/>
                </a:solidFill>
                <a:latin typeface="Arial" panose="020B0604020202020204"/>
              </a:rPr>
              <a:pPr/>
              <a:t>2</a:t>
            </a:fld>
            <a:endParaRPr lang="en-US" altLang="zh-CN">
              <a:solidFill>
                <a:srgbClr val="000000"/>
              </a:solidFill>
              <a:latin typeface="Arial" panose="020B0604020202020204"/>
            </a:endParaRPr>
          </a:p>
        </p:txBody>
      </p:sp>
      <p:sp>
        <p:nvSpPr>
          <p:cNvPr id="541698" name="Rectangle 2"/>
          <p:cNvSpPr>
            <a:spLocks noGrp="1" noChangeArrowheads="1"/>
          </p:cNvSpPr>
          <p:nvPr>
            <p:ph type="title"/>
          </p:nvPr>
        </p:nvSpPr>
        <p:spPr/>
        <p:txBody>
          <a:bodyPr/>
          <a:lstStyle/>
          <a:p>
            <a:r>
              <a:rPr lang="zh-CN" altLang="en-US" b="1">
                <a:ea typeface="黑体" panose="02010609060101010101" charset="-122"/>
                <a:cs typeface="黑体" panose="02010609060101010101" charset="-122"/>
              </a:rPr>
              <a:t>第</a:t>
            </a:r>
            <a:r>
              <a:rPr lang="en-US" altLang="zh-CN" b="1">
                <a:ea typeface="黑体" panose="02010609060101010101" charset="-122"/>
                <a:cs typeface="黑体" panose="02010609060101010101" charset="-122"/>
              </a:rPr>
              <a:t>6</a:t>
            </a:r>
            <a:r>
              <a:rPr lang="zh-CN" altLang="en-US" b="1">
                <a:ea typeface="黑体" panose="02010609060101010101" charset="-122"/>
                <a:cs typeface="黑体" panose="02010609060101010101" charset="-122"/>
              </a:rPr>
              <a:t>章</a:t>
            </a:r>
            <a:r>
              <a:rPr lang="en-US" altLang="zh-CN" b="1">
                <a:ea typeface="黑体" panose="02010609060101010101" charset="-122"/>
                <a:cs typeface="黑体" panose="02010609060101010101" charset="-122"/>
              </a:rPr>
              <a:t> </a:t>
            </a:r>
            <a:r>
              <a:rPr lang="zh-CN" altLang="en-US" b="1">
                <a:ea typeface="黑体" panose="02010609060101010101" charset="-122"/>
                <a:cs typeface="黑体" panose="02010609060101010101" charset="-122"/>
              </a:rPr>
              <a:t>上下文无关语言</a:t>
            </a:r>
            <a:r>
              <a:rPr lang="en-US" altLang="zh-CN" b="1">
                <a:ea typeface="黑体" panose="02010609060101010101" charset="-122"/>
                <a:cs typeface="黑体" panose="02010609060101010101" charset="-122"/>
              </a:rPr>
              <a:t> </a:t>
            </a:r>
            <a:r>
              <a:rPr lang="en-US" altLang="zh-CN">
                <a:cs typeface="宋体" panose="02010600030101010101" pitchFamily="2" charset="-122"/>
              </a:rPr>
              <a:t> </a:t>
            </a:r>
          </a:p>
        </p:txBody>
      </p:sp>
      <p:sp>
        <p:nvSpPr>
          <p:cNvPr id="541699" name="Rectangle 3"/>
          <p:cNvSpPr>
            <a:spLocks noGrp="1" noChangeArrowheads="1"/>
          </p:cNvSpPr>
          <p:nvPr>
            <p:ph type="body" idx="1"/>
          </p:nvPr>
        </p:nvSpPr>
        <p:spPr/>
        <p:txBody>
          <a:bodyPr/>
          <a:lstStyle/>
          <a:p>
            <a:pPr algn="just"/>
            <a:r>
              <a:rPr lang="zh-CN" altLang="en-US" b="1">
                <a:latin typeface="宋体" panose="02010600030101010101" pitchFamily="2" charset="-122"/>
                <a:cs typeface="宋体" panose="02010600030101010101" pitchFamily="2" charset="-122"/>
              </a:rPr>
              <a:t>主要内容</a:t>
            </a:r>
            <a:endParaRPr lang="en-US" altLang="zh-CN" b="1">
              <a:latin typeface="宋体" panose="02010600030101010101" pitchFamily="2" charset="-122"/>
              <a:cs typeface="宋体" panose="02010600030101010101" pitchFamily="2" charset="-122"/>
            </a:endParaRPr>
          </a:p>
          <a:p>
            <a:pPr lvl="1" algn="just"/>
            <a:r>
              <a:rPr lang="zh-CN" altLang="en-US" b="1">
                <a:latin typeface="宋体" panose="02010600030101010101" pitchFamily="2" charset="-122"/>
                <a:cs typeface="宋体" panose="02010600030101010101" pitchFamily="2" charset="-122"/>
              </a:rPr>
              <a:t>关于</a:t>
            </a:r>
            <a:r>
              <a:rPr lang="en-US" altLang="zh-CN" b="1">
                <a:latin typeface="Times New Roman" panose="02020603050405020304" charset="0"/>
                <a:cs typeface="宋体" panose="02010600030101010101" pitchFamily="2" charset="-122"/>
              </a:rPr>
              <a:t>CFL</a:t>
            </a:r>
            <a:r>
              <a:rPr lang="zh-CN" altLang="en-US" b="1">
                <a:latin typeface="宋体" panose="02010600030101010101" pitchFamily="2" charset="-122"/>
                <a:cs typeface="宋体" panose="02010600030101010101" pitchFamily="2" charset="-122"/>
              </a:rPr>
              <a:t>的分析</a:t>
            </a:r>
            <a:endParaRPr lang="en-US" altLang="zh-CN" b="1">
              <a:latin typeface="宋体" panose="02010600030101010101" pitchFamily="2" charset="-122"/>
              <a:cs typeface="宋体" panose="02010600030101010101" pitchFamily="2" charset="-122"/>
            </a:endParaRPr>
          </a:p>
          <a:p>
            <a:pPr lvl="2" algn="just"/>
            <a:r>
              <a:rPr lang="zh-CN" altLang="en-US" b="1">
                <a:latin typeface="宋体" panose="02010600030101010101" pitchFamily="2" charset="-122"/>
                <a:cs typeface="宋体" panose="02010600030101010101" pitchFamily="2" charset="-122"/>
              </a:rPr>
              <a:t>派生和归约、派生树</a:t>
            </a:r>
            <a:endParaRPr lang="en-US" altLang="zh-CN" b="1">
              <a:latin typeface="Times New Roman" panose="02020603050405020304" charset="0"/>
              <a:cs typeface="宋体" panose="02010600030101010101" pitchFamily="2" charset="-122"/>
            </a:endParaRPr>
          </a:p>
          <a:p>
            <a:pPr lvl="1" algn="just"/>
            <a:r>
              <a:rPr lang="en-US" altLang="zh-CN" b="1">
                <a:latin typeface="Times New Roman" panose="02020603050405020304" charset="0"/>
                <a:cs typeface="宋体" panose="02010600030101010101" pitchFamily="2" charset="-122"/>
              </a:rPr>
              <a:t>CFG</a:t>
            </a:r>
            <a:r>
              <a:rPr lang="zh-CN" altLang="en-US" b="1">
                <a:latin typeface="宋体" panose="02010600030101010101" pitchFamily="2" charset="-122"/>
                <a:cs typeface="宋体" panose="02010600030101010101" pitchFamily="2" charset="-122"/>
              </a:rPr>
              <a:t>的化简</a:t>
            </a:r>
            <a:r>
              <a:rPr lang="en-US" altLang="zh-CN" b="1">
                <a:latin typeface="Times New Roman" panose="02020603050405020304" charset="0"/>
                <a:cs typeface="宋体" panose="02010600030101010101" pitchFamily="2" charset="-122"/>
              </a:rPr>
              <a:t> </a:t>
            </a:r>
          </a:p>
          <a:p>
            <a:pPr lvl="2" algn="just"/>
            <a:r>
              <a:rPr lang="zh-CN" altLang="en-US" b="1">
                <a:latin typeface="Times New Roman" panose="02020603050405020304" charset="0"/>
                <a:cs typeface="宋体" panose="02010600030101010101" pitchFamily="2" charset="-122"/>
              </a:rPr>
              <a:t>无用符、单一产生式、空产生式</a:t>
            </a:r>
            <a:endParaRPr lang="en-US" altLang="zh-CN" b="1">
              <a:latin typeface="Times New Roman" panose="02020603050405020304" charset="0"/>
              <a:cs typeface="宋体" panose="02010600030101010101" pitchFamily="2" charset="-122"/>
            </a:endParaRPr>
          </a:p>
          <a:p>
            <a:pPr lvl="1" algn="just"/>
            <a:r>
              <a:rPr lang="en-US" altLang="zh-CN" b="1">
                <a:latin typeface="Times New Roman" panose="02020603050405020304" charset="0"/>
                <a:cs typeface="宋体" panose="02010600030101010101" pitchFamily="2" charset="-122"/>
              </a:rPr>
              <a:t>CFG</a:t>
            </a:r>
            <a:r>
              <a:rPr lang="zh-CN" altLang="en-US" b="1">
                <a:latin typeface="宋体" panose="02010600030101010101" pitchFamily="2" charset="-122"/>
                <a:cs typeface="宋体" panose="02010600030101010101" pitchFamily="2" charset="-122"/>
              </a:rPr>
              <a:t>的范式</a:t>
            </a:r>
            <a:r>
              <a:rPr lang="en-US" altLang="zh-CN" b="1">
                <a:latin typeface="Times New Roman" panose="02020603050405020304" charset="0"/>
                <a:cs typeface="宋体" panose="02010600030101010101" pitchFamily="2" charset="-122"/>
              </a:rPr>
              <a:t> </a:t>
            </a:r>
          </a:p>
          <a:p>
            <a:pPr lvl="2" algn="just"/>
            <a:r>
              <a:rPr lang="en-US" altLang="zh-CN" b="1">
                <a:latin typeface="Times New Roman" panose="02020603050405020304" charset="0"/>
                <a:cs typeface="宋体" panose="02010600030101010101" pitchFamily="2" charset="-122"/>
              </a:rPr>
              <a:t>CNF</a:t>
            </a:r>
          </a:p>
          <a:p>
            <a:pPr lvl="2" algn="just"/>
            <a:r>
              <a:rPr lang="en-US" altLang="zh-CN" b="1">
                <a:latin typeface="Times New Roman" panose="02020603050405020304" charset="0"/>
                <a:cs typeface="宋体" panose="02010600030101010101" pitchFamily="2" charset="-122"/>
              </a:rPr>
              <a:t>GNF</a:t>
            </a:r>
          </a:p>
          <a:p>
            <a:pPr lvl="1" algn="just"/>
            <a:r>
              <a:rPr lang="en-US" altLang="zh-CN" b="1">
                <a:latin typeface="Times New Roman" panose="02020603050405020304" charset="0"/>
                <a:cs typeface="宋体" panose="02010600030101010101" pitchFamily="2" charset="-122"/>
              </a:rPr>
              <a:t>CFG</a:t>
            </a:r>
            <a:r>
              <a:rPr lang="zh-CN" altLang="en-US" b="1">
                <a:latin typeface="宋体" panose="02010600030101010101" pitchFamily="2" charset="-122"/>
                <a:cs typeface="宋体" panose="02010600030101010101" pitchFamily="2" charset="-122"/>
              </a:rPr>
              <a:t>的自嵌套特性</a:t>
            </a:r>
            <a:r>
              <a:rPr lang="en-US" altLang="zh-CN" b="1">
                <a:latin typeface="Times New Roman" panose="02020603050405020304" charset="0"/>
                <a:cs typeface="宋体" panose="02010600030101010101" pitchFamily="2" charset="-122"/>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C89940E7-949F-334C-B0C1-50A266D1DC53}"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7" name="幻灯片编号占位符 5"/>
          <p:cNvSpPr>
            <a:spLocks noGrp="1"/>
          </p:cNvSpPr>
          <p:nvPr>
            <p:ph type="sldNum" sz="quarter" idx="12"/>
          </p:nvPr>
        </p:nvSpPr>
        <p:spPr/>
        <p:txBody>
          <a:bodyPr/>
          <a:lstStyle/>
          <a:p>
            <a:fld id="{C51F25FE-AA95-2349-B5A9-162EE89E7131}" type="slidenum">
              <a:rPr lang="en-US" altLang="zh-CN">
                <a:solidFill>
                  <a:srgbClr val="000000"/>
                </a:solidFill>
                <a:latin typeface="Arial" panose="020B0604020202020204"/>
              </a:rPr>
              <a:pPr/>
              <a:t>20</a:t>
            </a:fld>
            <a:endParaRPr lang="en-US" altLang="zh-CN">
              <a:solidFill>
                <a:srgbClr val="000000"/>
              </a:solidFill>
              <a:latin typeface="Arial" panose="020B0604020202020204"/>
            </a:endParaRPr>
          </a:p>
        </p:txBody>
      </p:sp>
      <p:sp>
        <p:nvSpPr>
          <p:cNvPr id="559106"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6.1.1 </a:t>
            </a:r>
            <a:r>
              <a:rPr lang="zh-CN" altLang="en-US" b="1">
                <a:ea typeface="黑体" panose="02010609060101010101" charset="-122"/>
                <a:cs typeface="黑体" panose="02010609060101010101" charset="-122"/>
              </a:rPr>
              <a:t>上下文无关文法的派生树</a:t>
            </a:r>
          </a:p>
        </p:txBody>
      </p:sp>
      <p:sp>
        <p:nvSpPr>
          <p:cNvPr id="559107" name="Rectangle 3"/>
          <p:cNvSpPr>
            <a:spLocks noGrp="1" noChangeArrowheads="1"/>
          </p:cNvSpPr>
          <p:nvPr>
            <p:ph type="body" idx="1"/>
          </p:nvPr>
        </p:nvSpPr>
        <p:spPr>
          <a:xfrm>
            <a:off x="457200" y="1600200"/>
            <a:ext cx="8229600" cy="1066800"/>
          </a:xfrm>
        </p:spPr>
        <p:txBody>
          <a:bodyPr/>
          <a:lstStyle/>
          <a:p>
            <a:r>
              <a:rPr lang="zh-CN" altLang="en-US" b="1">
                <a:ea typeface="黑体" panose="02010609060101010101" charset="-122"/>
                <a:cs typeface="黑体" panose="02010609060101010101" charset="-122"/>
              </a:rPr>
              <a:t>例</a:t>
            </a:r>
            <a:r>
              <a:rPr lang="en-US" altLang="zh-CN" b="1">
                <a:ea typeface="黑体" panose="02010609060101010101" charset="-122"/>
                <a:cs typeface="黑体" panose="02010609060101010101" charset="-122"/>
              </a:rPr>
              <a:t>6-1</a:t>
            </a:r>
            <a:r>
              <a:rPr lang="zh-CN" altLang="en-US" b="1">
                <a:latin typeface="宋体" panose="02010600030101010101" pitchFamily="2" charset="-122"/>
                <a:cs typeface="宋体" panose="02010600030101010101" pitchFamily="2" charset="-122"/>
              </a:rPr>
              <a:t>设</a:t>
            </a:r>
            <a:r>
              <a:rPr lang="en-US" altLang="zh-CN" b="1">
                <a:latin typeface="Times New Roman" panose="02020603050405020304" charset="0"/>
                <a:cs typeface="Times New Roman" panose="02020603050405020304" charset="0"/>
              </a:rPr>
              <a:t>G</a:t>
            </a:r>
            <a:r>
              <a:rPr lang="en-US" altLang="zh-CN" b="1" baseline="-30000">
                <a:latin typeface="Times New Roman" panose="02020603050405020304" charset="0"/>
                <a:cs typeface="Times New Roman" panose="02020603050405020304" charset="0"/>
              </a:rPr>
              <a:t>bra</a:t>
            </a:r>
            <a:r>
              <a:rPr lang="zh-CN" altLang="en-US" b="1">
                <a:latin typeface="宋体" panose="02010600030101010101" pitchFamily="2" charset="-122"/>
                <a:cs typeface="宋体" panose="02010600030101010101" pitchFamily="2" charset="-122"/>
              </a:rPr>
              <a:t>：</a:t>
            </a:r>
            <a:r>
              <a:rPr lang="en-US" altLang="zh-CN" b="1">
                <a:latin typeface="Times New Roman" panose="02020603050405020304" charset="0"/>
                <a:cs typeface="Times New Roman" panose="02020603050405020304" charset="0"/>
              </a:rPr>
              <a:t>S</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Times New Roman" panose="02020603050405020304" charset="0"/>
              </a:rPr>
              <a:t>S(S)|</a:t>
            </a:r>
            <a:r>
              <a:rPr lang="en-US" altLang="zh-CN" b="1">
                <a:latin typeface="宋体" panose="02010600030101010101" pitchFamily="2" charset="-122"/>
                <a:cs typeface="宋体" panose="02010600030101010101" pitchFamily="2" charset="-122"/>
              </a:rPr>
              <a:t>ε</a:t>
            </a:r>
            <a:r>
              <a:rPr lang="zh-CN" altLang="en-US" b="1">
                <a:latin typeface="宋体" panose="02010600030101010101" pitchFamily="2" charset="-122"/>
                <a:cs typeface="宋体" panose="02010600030101010101" pitchFamily="2" charset="-122"/>
              </a:rPr>
              <a:t>，</a:t>
            </a:r>
            <a:r>
              <a:rPr lang="en-US" altLang="zh-CN" b="1">
                <a:latin typeface="Times New Roman" panose="02020603050405020304" charset="0"/>
                <a:cs typeface="Times New Roman" panose="02020603050405020304" charset="0"/>
              </a:rPr>
              <a:t>(()(()))</a:t>
            </a:r>
            <a:r>
              <a:rPr lang="zh-CN" altLang="en-US" b="1">
                <a:latin typeface="宋体" panose="02010600030101010101" pitchFamily="2" charset="-122"/>
                <a:cs typeface="宋体" panose="02010600030101010101" pitchFamily="2" charset="-122"/>
              </a:rPr>
              <a:t>和</a:t>
            </a:r>
            <a:r>
              <a:rPr lang="en-US" altLang="zh-CN" b="1">
                <a:latin typeface="Times New Roman" panose="02020603050405020304" charset="0"/>
                <a:cs typeface="Times New Roman" panose="02020603050405020304" charset="0"/>
              </a:rPr>
              <a:t>(S)((S))</a:t>
            </a:r>
            <a:r>
              <a:rPr lang="zh-CN" altLang="en-US" b="1">
                <a:latin typeface="宋体" panose="02010600030101010101" pitchFamily="2" charset="-122"/>
                <a:cs typeface="宋体" panose="02010600030101010101" pitchFamily="2" charset="-122"/>
              </a:rPr>
              <a:t>的派生树。</a:t>
            </a:r>
            <a:endParaRPr lang="zh-CN" altLang="en-US" b="1">
              <a:cs typeface="宋体" panose="02010600030101010101" pitchFamily="2" charset="-122"/>
            </a:endParaRPr>
          </a:p>
        </p:txBody>
      </p:sp>
      <p:pic>
        <p:nvPicPr>
          <p:cNvPr id="559108" name="Picture 4" descr="E:\形式语言\教参\tu\xs71.t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6800" y="2743200"/>
            <a:ext cx="6705600" cy="3475038"/>
          </a:xfrm>
          <a:prstGeom prst="rect">
            <a:avLst/>
          </a:prstGeom>
          <a:noFill/>
        </p:spPr>
      </p:pic>
      <p:pic>
        <p:nvPicPr>
          <p:cNvPr id="4" name="图片 3"/>
          <p:cNvPicPr>
            <a:picLocks noChangeAspect="1"/>
          </p:cNvPicPr>
          <p:nvPr/>
        </p:nvPicPr>
        <p:blipFill>
          <a:blip r:embed="rId3"/>
          <a:stretch>
            <a:fillRect/>
          </a:stretch>
        </p:blipFill>
        <p:spPr>
          <a:xfrm>
            <a:off x="6465637" y="4003741"/>
            <a:ext cx="284874" cy="43569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DEA9CF4-C17D-1149-86E8-058B7AF4DF52}"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7" name="幻灯片编号占位符 5"/>
          <p:cNvSpPr>
            <a:spLocks noGrp="1"/>
          </p:cNvSpPr>
          <p:nvPr>
            <p:ph type="sldNum" sz="quarter" idx="12"/>
          </p:nvPr>
        </p:nvSpPr>
        <p:spPr/>
        <p:txBody>
          <a:bodyPr/>
          <a:lstStyle/>
          <a:p>
            <a:fld id="{98A7DE66-BD75-D84C-B82B-10D18B5343D6}" type="slidenum">
              <a:rPr lang="en-US" altLang="zh-CN">
                <a:solidFill>
                  <a:srgbClr val="000000"/>
                </a:solidFill>
                <a:latin typeface="Arial" panose="020B0604020202020204"/>
              </a:rPr>
              <a:pPr/>
              <a:t>21</a:t>
            </a:fld>
            <a:endParaRPr lang="en-US" altLang="zh-CN">
              <a:solidFill>
                <a:srgbClr val="000000"/>
              </a:solidFill>
              <a:latin typeface="Arial" panose="020B0604020202020204"/>
            </a:endParaRPr>
          </a:p>
        </p:txBody>
      </p:sp>
      <p:sp>
        <p:nvSpPr>
          <p:cNvPr id="560130"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6.1.1 </a:t>
            </a:r>
            <a:r>
              <a:rPr lang="zh-CN" altLang="en-US" b="1">
                <a:ea typeface="黑体" panose="02010609060101010101" charset="-122"/>
                <a:cs typeface="黑体" panose="02010609060101010101" charset="-122"/>
              </a:rPr>
              <a:t>上下文无关文法的派生树</a:t>
            </a:r>
          </a:p>
        </p:txBody>
      </p:sp>
      <p:sp>
        <p:nvSpPr>
          <p:cNvPr id="560131" name="Rectangle 3"/>
          <p:cNvSpPr>
            <a:spLocks noGrp="1" noChangeArrowheads="1"/>
          </p:cNvSpPr>
          <p:nvPr>
            <p:ph type="body" idx="1"/>
          </p:nvPr>
        </p:nvSpPr>
        <p:spPr>
          <a:xfrm>
            <a:off x="457200" y="1600200"/>
            <a:ext cx="8229600" cy="533400"/>
          </a:xfrm>
        </p:spPr>
        <p:txBody>
          <a:bodyPr/>
          <a:lstStyle/>
          <a:p>
            <a:pPr>
              <a:lnSpc>
                <a:spcPct val="90000"/>
              </a:lnSpc>
            </a:pPr>
            <a:r>
              <a:rPr lang="zh-CN" altLang="en-US" b="1">
                <a:cs typeface="宋体" panose="02010600030101010101" pitchFamily="2" charset="-122"/>
              </a:rPr>
              <a:t>关于标记</a:t>
            </a:r>
            <a:r>
              <a:rPr lang="en-US" altLang="zh-CN" b="1">
                <a:latin typeface="宋体" panose="02010600030101010101" pitchFamily="2" charset="-122"/>
                <a:cs typeface="宋体" panose="02010600030101010101" pitchFamily="2" charset="-122"/>
              </a:rPr>
              <a:t>ε</a:t>
            </a:r>
            <a:r>
              <a:rPr lang="zh-CN" altLang="en-US" b="1">
                <a:cs typeface="宋体" panose="02010600030101010101" pitchFamily="2" charset="-122"/>
              </a:rPr>
              <a:t>的结点</a:t>
            </a:r>
          </a:p>
        </p:txBody>
      </p:sp>
      <p:pic>
        <p:nvPicPr>
          <p:cNvPr id="560132" name="Picture 4" descr="E:\形式语言\教参\tu\xs72.t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9600" y="3107432"/>
            <a:ext cx="6085417" cy="2955231"/>
          </a:xfrm>
          <a:prstGeom prst="rect">
            <a:avLst/>
          </a:prstGeom>
          <a:noFill/>
        </p:spPr>
      </p:pic>
      <p:pic>
        <p:nvPicPr>
          <p:cNvPr id="8" name="Picture 4" descr="E:\形式语言\教参\tu\xs68.tif"/>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48423" y="1316547"/>
            <a:ext cx="2641211" cy="1730399"/>
          </a:xfrm>
          <a:prstGeom prst="rect">
            <a:avLst/>
          </a:prstGeom>
          <a:noFill/>
        </p:spPr>
      </p:pic>
      <p:sp>
        <p:nvSpPr>
          <p:cNvPr id="2" name="矩形 1"/>
          <p:cNvSpPr/>
          <p:nvPr/>
        </p:nvSpPr>
        <p:spPr>
          <a:xfrm>
            <a:off x="3659282" y="2492266"/>
            <a:ext cx="1368884" cy="461665"/>
          </a:xfrm>
          <a:prstGeom prst="rect">
            <a:avLst/>
          </a:prstGeom>
        </p:spPr>
        <p:txBody>
          <a:bodyPr wrap="none">
            <a:spAutoFit/>
          </a:bodyPr>
          <a:lstStyle/>
          <a:p>
            <a:r>
              <a:rPr lang="en-US" altLang="zh-CN" sz="2400" b="1" dirty="0" err="1" smtClean="0">
                <a:latin typeface="Times New Roman" panose="02020603050405020304" charset="0"/>
                <a:cs typeface="宋体" panose="02010600030101010101" pitchFamily="2" charset="-122"/>
              </a:rPr>
              <a:t>x+x</a:t>
            </a:r>
            <a:r>
              <a:rPr lang="en-US" altLang="zh-CN" sz="2400" b="1" dirty="0" smtClean="0">
                <a:latin typeface="Times New Roman" panose="02020603050405020304" charset="0"/>
                <a:cs typeface="宋体" panose="02010600030101010101" pitchFamily="2" charset="-122"/>
              </a:rPr>
              <a:t>/y</a:t>
            </a:r>
            <a:r>
              <a:rPr lang="en-US" altLang="zh-CN" sz="2400" b="1" dirty="0" smtClean="0">
                <a:latin typeface="宋体" panose="02010600030101010101" pitchFamily="2" charset="-122"/>
                <a:cs typeface="宋体" panose="02010600030101010101" pitchFamily="2" charset="-122"/>
              </a:rPr>
              <a:t>↑2</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0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E4C6551-841D-7D44-9EE1-5FAFC8408A3B}"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35E0DADB-D816-4347-86FF-8184A152E4E2}" type="slidenum">
              <a:rPr lang="en-US" altLang="zh-CN">
                <a:solidFill>
                  <a:srgbClr val="000000"/>
                </a:solidFill>
                <a:latin typeface="Arial" panose="020B0604020202020204"/>
              </a:rPr>
              <a:pPr/>
              <a:t>22</a:t>
            </a:fld>
            <a:endParaRPr lang="en-US" altLang="zh-CN">
              <a:solidFill>
                <a:srgbClr val="000000"/>
              </a:solidFill>
              <a:latin typeface="Arial" panose="020B0604020202020204"/>
            </a:endParaRPr>
          </a:p>
        </p:txBody>
      </p:sp>
      <p:sp>
        <p:nvSpPr>
          <p:cNvPr id="561154"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6.1.1 </a:t>
            </a:r>
            <a:r>
              <a:rPr lang="zh-CN" altLang="en-US" b="1">
                <a:ea typeface="黑体" panose="02010609060101010101" charset="-122"/>
                <a:cs typeface="黑体" panose="02010609060101010101" charset="-122"/>
              </a:rPr>
              <a:t>上下文无关文法的派生树</a:t>
            </a:r>
          </a:p>
        </p:txBody>
      </p:sp>
      <p:sp>
        <p:nvSpPr>
          <p:cNvPr id="561155" name="Rectangle 3"/>
          <p:cNvSpPr>
            <a:spLocks noGrp="1" noChangeArrowheads="1"/>
          </p:cNvSpPr>
          <p:nvPr>
            <p:ph type="body" idx="1"/>
          </p:nvPr>
        </p:nvSpPr>
        <p:spPr/>
        <p:txBody>
          <a:bodyPr/>
          <a:lstStyle/>
          <a:p>
            <a:r>
              <a:rPr lang="zh-CN" altLang="en-US" b="1">
                <a:ea typeface="黑体" panose="02010609060101010101" charset="-122"/>
                <a:cs typeface="黑体" panose="02010609060101010101" charset="-122"/>
              </a:rPr>
              <a:t>最左派生</a:t>
            </a:r>
            <a:r>
              <a:rPr lang="en-US" altLang="zh-CN" b="1">
                <a:ea typeface="黑体" panose="02010609060101010101" charset="-122"/>
                <a:cs typeface="黑体" panose="02010609060101010101" charset="-122"/>
              </a:rPr>
              <a:t>(leftmost derivation)</a:t>
            </a:r>
            <a:r>
              <a:rPr lang="en-US" altLang="zh-CN" b="1">
                <a:cs typeface="宋体" panose="02010600030101010101" pitchFamily="2" charset="-122"/>
              </a:rPr>
              <a:t> </a:t>
            </a:r>
          </a:p>
          <a:p>
            <a:pPr lvl="1"/>
            <a:r>
              <a:rPr lang="en-US" altLang="zh-CN" b="1">
                <a:latin typeface="宋体" panose="02010600030101010101" pitchFamily="2" charset="-122"/>
                <a:cs typeface="宋体" panose="02010600030101010101" pitchFamily="2" charset="-122"/>
              </a:rPr>
              <a:t>α</a:t>
            </a:r>
            <a:r>
              <a:rPr lang="zh-CN" altLang="en-US" b="1">
                <a:latin typeface="宋体" panose="02010600030101010101" pitchFamily="2" charset="-122"/>
                <a:cs typeface="宋体" panose="02010600030101010101" pitchFamily="2" charset="-122"/>
              </a:rPr>
              <a:t>的派生过程中，每一步都是对当前句型的最左变量进行替换。</a:t>
            </a:r>
            <a:endParaRPr lang="en-US" altLang="zh-CN" b="1">
              <a:latin typeface="宋体" panose="02010600030101010101" pitchFamily="2" charset="-122"/>
              <a:cs typeface="宋体" panose="02010600030101010101" pitchFamily="2" charset="-122"/>
            </a:endParaRPr>
          </a:p>
          <a:p>
            <a:r>
              <a:rPr lang="zh-CN" altLang="en-US" b="1">
                <a:ea typeface="黑体" panose="02010609060101010101" charset="-122"/>
                <a:cs typeface="黑体" panose="02010609060101010101" charset="-122"/>
              </a:rPr>
              <a:t>左句型</a:t>
            </a:r>
            <a:r>
              <a:rPr lang="en-US" altLang="zh-CN" b="1">
                <a:ea typeface="黑体" panose="02010609060101010101" charset="-122"/>
                <a:cs typeface="黑体" panose="02010609060101010101" charset="-122"/>
              </a:rPr>
              <a:t>(left sentencial form)</a:t>
            </a:r>
          </a:p>
          <a:p>
            <a:pPr lvl="1"/>
            <a:r>
              <a:rPr lang="zh-CN" altLang="en-US" b="1">
                <a:latin typeface="宋体" panose="02010600030101010101" pitchFamily="2" charset="-122"/>
                <a:cs typeface="宋体" panose="02010600030101010101" pitchFamily="2" charset="-122"/>
              </a:rPr>
              <a:t>最左派生得到的句型可叫做左句型。</a:t>
            </a:r>
            <a:endParaRPr lang="en-US" altLang="zh-CN" b="1">
              <a:latin typeface="宋体" panose="02010600030101010101" pitchFamily="2" charset="-122"/>
              <a:cs typeface="宋体" panose="02010600030101010101" pitchFamily="2" charset="-122"/>
            </a:endParaRPr>
          </a:p>
          <a:p>
            <a:r>
              <a:rPr lang="zh-CN" altLang="en-US" b="1">
                <a:latin typeface="宋体" panose="02010600030101010101" pitchFamily="2" charset="-122"/>
                <a:ea typeface="黑体" panose="02010609060101010101" charset="-122"/>
                <a:cs typeface="黑体" panose="02010609060101010101" charset="-122"/>
              </a:rPr>
              <a:t>最右归约</a:t>
            </a:r>
            <a:r>
              <a:rPr lang="en-US" altLang="zh-CN" b="1">
                <a:latin typeface="宋体" panose="02010600030101010101" pitchFamily="2" charset="-122"/>
                <a:ea typeface="黑体" panose="02010609060101010101" charset="-122"/>
                <a:cs typeface="黑体" panose="02010609060101010101" charset="-122"/>
              </a:rPr>
              <a:t>(rightmost reduction)</a:t>
            </a:r>
          </a:p>
          <a:p>
            <a:pPr lvl="1"/>
            <a:r>
              <a:rPr lang="zh-CN" altLang="en-US" b="1">
                <a:latin typeface="宋体" panose="02010600030101010101" pitchFamily="2" charset="-122"/>
                <a:cs typeface="宋体" panose="02010600030101010101" pitchFamily="2" charset="-122"/>
              </a:rPr>
              <a:t>与最左派生对相的归约叫做最有归约。</a:t>
            </a:r>
          </a:p>
        </p:txBody>
      </p:sp>
      <p:sp>
        <p:nvSpPr>
          <p:cNvPr id="2" name="矩形 1"/>
          <p:cNvSpPr/>
          <p:nvPr/>
        </p:nvSpPr>
        <p:spPr>
          <a:xfrm>
            <a:off x="1981200" y="5354931"/>
            <a:ext cx="6070082" cy="1200328"/>
          </a:xfrm>
          <a:prstGeom prst="rect">
            <a:avLst/>
          </a:prstGeom>
        </p:spPr>
        <p:txBody>
          <a:bodyPr wrap="square">
            <a:spAutoFit/>
          </a:bodyPr>
          <a:lstStyle/>
          <a:p>
            <a:r>
              <a:rPr lang="en-US" altLang="zh-CN" sz="2400" dirty="0" err="1" smtClean="0"/>
              <a:t>Grammmar</a:t>
            </a:r>
            <a:r>
              <a:rPr lang="en-US" altLang="zh-CN" sz="2400" dirty="0" smtClean="0"/>
              <a:t>:</a:t>
            </a:r>
          </a:p>
          <a:p>
            <a:pPr>
              <a:buFont typeface="Monotype Sorts" charset="0"/>
              <a:buNone/>
            </a:pPr>
            <a:r>
              <a:rPr lang="en-US" altLang="zh-CN" sz="2400" dirty="0" smtClean="0"/>
              <a:t>		</a:t>
            </a:r>
            <a:r>
              <a:rPr lang="en-US" altLang="zh-CN" sz="2400" dirty="0" smtClean="0">
                <a:solidFill>
                  <a:srgbClr val="CC3300"/>
                </a:solidFill>
              </a:rPr>
              <a:t>S -&gt; SS | (S) | ()</a:t>
            </a:r>
          </a:p>
          <a:p>
            <a:r>
              <a:rPr lang="en-US" altLang="zh-CN" sz="2400" dirty="0" smtClean="0"/>
              <a:t> S =&gt;</a:t>
            </a:r>
            <a:r>
              <a:rPr lang="en-US" altLang="zh-CN" sz="2400" baseline="-25000" dirty="0" smtClean="0"/>
              <a:t>lm</a:t>
            </a:r>
            <a:r>
              <a:rPr lang="en-US" altLang="zh-CN" sz="2400" dirty="0" smtClean="0"/>
              <a:t> SS =&gt;</a:t>
            </a:r>
            <a:r>
              <a:rPr lang="en-US" altLang="zh-CN" sz="2400" baseline="-25000" dirty="0" smtClean="0"/>
              <a:t>lm</a:t>
            </a:r>
            <a:r>
              <a:rPr lang="en-US" altLang="zh-CN" sz="2400" dirty="0" smtClean="0"/>
              <a:t> (S)S =&gt;</a:t>
            </a:r>
            <a:r>
              <a:rPr lang="en-US" altLang="zh-CN" sz="2400" baseline="-25000" dirty="0" smtClean="0"/>
              <a:t>lm</a:t>
            </a:r>
            <a:r>
              <a:rPr lang="en-US" altLang="zh-CN" sz="2400" dirty="0" smtClean="0"/>
              <a:t> (())S =&gt;</a:t>
            </a:r>
            <a:r>
              <a:rPr lang="en-US" altLang="zh-CN" sz="2400" baseline="-25000" dirty="0" smtClean="0"/>
              <a:t>lm</a:t>
            </a:r>
            <a:r>
              <a:rPr lang="en-US" altLang="zh-CN" sz="2400" dirty="0" smtClean="0"/>
              <a:t> (())()</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11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1155">
                                            <p:txEl>
                                              <p:pRg st="2" end="2"/>
                                            </p:txEl>
                                          </p:spTgt>
                                        </p:tgtEl>
                                        <p:attrNameLst>
                                          <p:attrName>style.visibility</p:attrName>
                                        </p:attrNameLst>
                                      </p:cBhvr>
                                      <p:to>
                                        <p:strVal val="visible"/>
                                      </p:to>
                                    </p:set>
                                  </p:childTnLst>
                                </p:cTn>
                              </p:par>
                              <p:par>
                                <p:cTn id="11" presetID="2" presetClass="entr" presetSubtype="8" fill="hold" grpId="0" nodeType="withEffect">
                                  <p:stCondLst>
                                    <p:cond delay="0"/>
                                  </p:stCondLst>
                                  <p:childTnLst>
                                    <p:set>
                                      <p:cBhvr>
                                        <p:cTn id="12" dur="1" fill="hold">
                                          <p:stCondLst>
                                            <p:cond delay="0"/>
                                          </p:stCondLst>
                                        </p:cTn>
                                        <p:tgtEl>
                                          <p:spTgt spid="561155">
                                            <p:txEl>
                                              <p:pRg st="3" end="3"/>
                                            </p:txEl>
                                          </p:spTgt>
                                        </p:tgtEl>
                                        <p:attrNameLst>
                                          <p:attrName>style.visibility</p:attrName>
                                        </p:attrNameLst>
                                      </p:cBhvr>
                                      <p:to>
                                        <p:strVal val="visible"/>
                                      </p:to>
                                    </p:set>
                                    <p:anim calcmode="lin" valueType="num">
                                      <p:cBhvr additive="base">
                                        <p:cTn id="13" dur="500" fill="hold"/>
                                        <p:tgtEl>
                                          <p:spTgt spid="561155">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11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1155">
                                            <p:txEl>
                                              <p:pRg st="4" end="4"/>
                                            </p:txEl>
                                          </p:spTgt>
                                        </p:tgtEl>
                                        <p:attrNameLst>
                                          <p:attrName>style.visibility</p:attrName>
                                        </p:attrNameLst>
                                      </p:cBhvr>
                                      <p:to>
                                        <p:strVal val="visible"/>
                                      </p:to>
                                    </p:set>
                                  </p:childTnLst>
                                </p:cTn>
                              </p:par>
                              <p:par>
                                <p:cTn id="19" presetID="2" presetClass="entr" presetSubtype="8" fill="hold" grpId="0" nodeType="withEffect">
                                  <p:stCondLst>
                                    <p:cond delay="0"/>
                                  </p:stCondLst>
                                  <p:childTnLst>
                                    <p:set>
                                      <p:cBhvr>
                                        <p:cTn id="20" dur="1" fill="hold">
                                          <p:stCondLst>
                                            <p:cond delay="0"/>
                                          </p:stCondLst>
                                        </p:cTn>
                                        <p:tgtEl>
                                          <p:spTgt spid="561155">
                                            <p:txEl>
                                              <p:pRg st="5" end="5"/>
                                            </p:txEl>
                                          </p:spTgt>
                                        </p:tgtEl>
                                        <p:attrNameLst>
                                          <p:attrName>style.visibility</p:attrName>
                                        </p:attrNameLst>
                                      </p:cBhvr>
                                      <p:to>
                                        <p:strVal val="visible"/>
                                      </p:to>
                                    </p:set>
                                    <p:anim calcmode="lin" valueType="num">
                                      <p:cBhvr additive="base">
                                        <p:cTn id="21" dur="500" fill="hold"/>
                                        <p:tgtEl>
                                          <p:spTgt spid="561155">
                                            <p:txEl>
                                              <p:pRg st="5" end="5"/>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611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5" grpId="0" uiExpand="1" build="p" bldLvl="2" autoUpdateAnimBg="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D14BF72-F9FD-874B-A8EA-6448F4354017}"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9B302150-95A6-0C43-9EA1-435889A21D31}" type="slidenum">
              <a:rPr lang="en-US" altLang="zh-CN">
                <a:solidFill>
                  <a:srgbClr val="000000"/>
                </a:solidFill>
                <a:latin typeface="Arial" panose="020B0604020202020204"/>
              </a:rPr>
              <a:pPr/>
              <a:t>23</a:t>
            </a:fld>
            <a:endParaRPr lang="en-US" altLang="zh-CN">
              <a:solidFill>
                <a:srgbClr val="000000"/>
              </a:solidFill>
              <a:latin typeface="Arial" panose="020B0604020202020204"/>
            </a:endParaRPr>
          </a:p>
        </p:txBody>
      </p:sp>
      <p:sp>
        <p:nvSpPr>
          <p:cNvPr id="562178"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6.1.1 </a:t>
            </a:r>
            <a:r>
              <a:rPr lang="zh-CN" altLang="en-US" b="1">
                <a:ea typeface="黑体" panose="02010609060101010101" charset="-122"/>
                <a:cs typeface="黑体" panose="02010609060101010101" charset="-122"/>
              </a:rPr>
              <a:t>上下文无关文法的派生树</a:t>
            </a:r>
          </a:p>
        </p:txBody>
      </p:sp>
      <p:sp>
        <p:nvSpPr>
          <p:cNvPr id="562179" name="Rectangle 3"/>
          <p:cNvSpPr>
            <a:spLocks noGrp="1" noChangeArrowheads="1"/>
          </p:cNvSpPr>
          <p:nvPr>
            <p:ph type="body" idx="1"/>
          </p:nvPr>
        </p:nvSpPr>
        <p:spPr>
          <a:noFill/>
        </p:spPr>
        <p:txBody>
          <a:bodyPr/>
          <a:lstStyle/>
          <a:p>
            <a:r>
              <a:rPr lang="zh-CN" altLang="en-US" b="1">
                <a:ea typeface="黑体" panose="02010609060101010101" charset="-122"/>
                <a:cs typeface="黑体" panose="02010609060101010101" charset="-122"/>
              </a:rPr>
              <a:t>最右派生</a:t>
            </a:r>
            <a:r>
              <a:rPr lang="en-US" altLang="zh-CN" b="1">
                <a:ea typeface="黑体" panose="02010609060101010101" charset="-122"/>
                <a:cs typeface="黑体" panose="02010609060101010101" charset="-122"/>
              </a:rPr>
              <a:t>(rightmost derivation)</a:t>
            </a:r>
            <a:r>
              <a:rPr lang="en-US" altLang="zh-CN" b="1">
                <a:cs typeface="宋体" panose="02010600030101010101" pitchFamily="2" charset="-122"/>
              </a:rPr>
              <a:t> </a:t>
            </a:r>
          </a:p>
          <a:p>
            <a:pPr lvl="1"/>
            <a:r>
              <a:rPr lang="en-US" altLang="zh-CN" b="1">
                <a:latin typeface="宋体" panose="02010600030101010101" pitchFamily="2" charset="-122"/>
                <a:cs typeface="宋体" panose="02010600030101010101" pitchFamily="2" charset="-122"/>
              </a:rPr>
              <a:t>α</a:t>
            </a:r>
            <a:r>
              <a:rPr lang="zh-CN" altLang="en-US" b="1">
                <a:latin typeface="宋体" panose="02010600030101010101" pitchFamily="2" charset="-122"/>
                <a:cs typeface="宋体" panose="02010600030101010101" pitchFamily="2" charset="-122"/>
              </a:rPr>
              <a:t>的派生过程中，每一步都是对当前句型的最右变量进行替换。</a:t>
            </a:r>
            <a:endParaRPr lang="en-US" altLang="zh-CN" b="1">
              <a:latin typeface="宋体" panose="02010600030101010101" pitchFamily="2" charset="-122"/>
              <a:cs typeface="宋体" panose="02010600030101010101" pitchFamily="2" charset="-122"/>
            </a:endParaRPr>
          </a:p>
          <a:p>
            <a:r>
              <a:rPr lang="zh-CN" altLang="en-US" b="1">
                <a:ea typeface="黑体" panose="02010609060101010101" charset="-122"/>
                <a:cs typeface="黑体" panose="02010609060101010101" charset="-122"/>
              </a:rPr>
              <a:t>右句型</a:t>
            </a:r>
            <a:r>
              <a:rPr lang="en-US" altLang="zh-CN" b="1">
                <a:ea typeface="黑体" panose="02010609060101010101" charset="-122"/>
                <a:cs typeface="黑体" panose="02010609060101010101" charset="-122"/>
              </a:rPr>
              <a:t>(right sentencial form)</a:t>
            </a:r>
          </a:p>
          <a:p>
            <a:pPr lvl="1"/>
            <a:r>
              <a:rPr lang="zh-CN" altLang="en-US" b="1">
                <a:latin typeface="宋体" panose="02010600030101010101" pitchFamily="2" charset="-122"/>
                <a:cs typeface="宋体" panose="02010600030101010101" pitchFamily="2" charset="-122"/>
              </a:rPr>
              <a:t>最右派生得到的句型可叫做右句型。</a:t>
            </a:r>
            <a:endParaRPr lang="en-US" altLang="zh-CN" b="1">
              <a:latin typeface="宋体" panose="02010600030101010101" pitchFamily="2" charset="-122"/>
              <a:cs typeface="宋体" panose="02010600030101010101" pitchFamily="2" charset="-122"/>
            </a:endParaRPr>
          </a:p>
          <a:p>
            <a:r>
              <a:rPr lang="zh-CN" altLang="en-US" b="1">
                <a:latin typeface="宋体" panose="02010600030101010101" pitchFamily="2" charset="-122"/>
                <a:ea typeface="黑体" panose="02010609060101010101" charset="-122"/>
                <a:cs typeface="黑体" panose="02010609060101010101" charset="-122"/>
              </a:rPr>
              <a:t>最左归约</a:t>
            </a:r>
            <a:r>
              <a:rPr lang="en-US" altLang="zh-CN" b="1">
                <a:latin typeface="宋体" panose="02010600030101010101" pitchFamily="2" charset="-122"/>
                <a:ea typeface="黑体" panose="02010609060101010101" charset="-122"/>
                <a:cs typeface="黑体" panose="02010609060101010101" charset="-122"/>
              </a:rPr>
              <a:t>(</a:t>
            </a:r>
            <a:r>
              <a:rPr lang="en-US" altLang="zh-CN" b="1">
                <a:ea typeface="黑体" panose="02010609060101010101" charset="-122"/>
                <a:cs typeface="黑体" panose="02010609060101010101" charset="-122"/>
              </a:rPr>
              <a:t>leftmost  reduction</a:t>
            </a:r>
            <a:r>
              <a:rPr lang="en-US" altLang="zh-CN" b="1">
                <a:latin typeface="宋体" panose="02010600030101010101" pitchFamily="2" charset="-122"/>
                <a:ea typeface="黑体" panose="02010609060101010101" charset="-122"/>
                <a:cs typeface="黑体" panose="02010609060101010101" charset="-122"/>
              </a:rPr>
              <a:t>)</a:t>
            </a:r>
          </a:p>
          <a:p>
            <a:pPr lvl="1"/>
            <a:r>
              <a:rPr lang="zh-CN" altLang="en-US" b="1">
                <a:latin typeface="宋体" panose="02010600030101010101" pitchFamily="2" charset="-122"/>
                <a:cs typeface="宋体" panose="02010600030101010101" pitchFamily="2" charset="-122"/>
              </a:rPr>
              <a:t>与最左派生对相的归约叫做最右归约。</a:t>
            </a:r>
          </a:p>
        </p:txBody>
      </p:sp>
      <p:sp>
        <p:nvSpPr>
          <p:cNvPr id="2" name="矩形 1"/>
          <p:cNvSpPr/>
          <p:nvPr/>
        </p:nvSpPr>
        <p:spPr>
          <a:xfrm>
            <a:off x="1981200" y="5420804"/>
            <a:ext cx="5663202" cy="1200328"/>
          </a:xfrm>
          <a:prstGeom prst="rect">
            <a:avLst/>
          </a:prstGeom>
        </p:spPr>
        <p:txBody>
          <a:bodyPr wrap="square">
            <a:spAutoFit/>
          </a:bodyPr>
          <a:lstStyle/>
          <a:p>
            <a:r>
              <a:rPr lang="en-US" altLang="zh-CN" sz="2400" dirty="0" err="1"/>
              <a:t>G</a:t>
            </a:r>
            <a:r>
              <a:rPr lang="en-US" altLang="zh-CN" sz="2400" dirty="0" err="1" smtClean="0"/>
              <a:t>rammmar</a:t>
            </a:r>
            <a:r>
              <a:rPr lang="en-US" altLang="zh-CN" sz="2400" dirty="0" smtClean="0"/>
              <a:t>:</a:t>
            </a:r>
          </a:p>
          <a:p>
            <a:pPr>
              <a:buFont typeface="Monotype Sorts" charset="0"/>
              <a:buNone/>
            </a:pPr>
            <a:r>
              <a:rPr lang="en-US" altLang="zh-CN" sz="2400" dirty="0" smtClean="0"/>
              <a:t>		</a:t>
            </a:r>
            <a:r>
              <a:rPr lang="en-US" altLang="zh-CN" sz="2400" dirty="0" smtClean="0">
                <a:solidFill>
                  <a:srgbClr val="CC3300"/>
                </a:solidFill>
              </a:rPr>
              <a:t>S -&gt; SS | (S) | ()</a:t>
            </a:r>
          </a:p>
          <a:p>
            <a:r>
              <a:rPr lang="en-US" altLang="zh-CN" sz="2400" dirty="0" smtClean="0"/>
              <a:t> S =&gt;</a:t>
            </a:r>
            <a:r>
              <a:rPr lang="en-US" altLang="zh-CN" sz="2400" baseline="-25000" dirty="0" err="1" smtClean="0"/>
              <a:t>rm</a:t>
            </a:r>
            <a:r>
              <a:rPr lang="en-US" altLang="zh-CN" sz="2400" dirty="0" smtClean="0"/>
              <a:t> SS =&gt;</a:t>
            </a:r>
            <a:r>
              <a:rPr lang="en-US" altLang="zh-CN" sz="2400" baseline="-25000" dirty="0" err="1" smtClean="0"/>
              <a:t>rm</a:t>
            </a:r>
            <a:r>
              <a:rPr lang="en-US" altLang="zh-CN" sz="2400" dirty="0" smtClean="0"/>
              <a:t> S() =&gt;</a:t>
            </a:r>
            <a:r>
              <a:rPr lang="en-US" altLang="zh-CN" sz="2400" baseline="-25000" dirty="0" err="1" smtClean="0"/>
              <a:t>rm</a:t>
            </a:r>
            <a:r>
              <a:rPr lang="en-US" altLang="zh-CN" sz="2400" dirty="0" smtClean="0"/>
              <a:t> (S)() =&gt;</a:t>
            </a:r>
            <a:r>
              <a:rPr lang="en-US" altLang="zh-CN" sz="2400" baseline="-25000" dirty="0" err="1" smtClean="0"/>
              <a:t>rm</a:t>
            </a:r>
            <a:r>
              <a:rPr lang="en-US" altLang="zh-CN" sz="2400" dirty="0" smtClean="0"/>
              <a:t> (())()</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2179">
                                            <p:txEl>
                                              <p:pRg st="2" end="2"/>
                                            </p:txEl>
                                          </p:spTgt>
                                        </p:tgtEl>
                                        <p:attrNameLst>
                                          <p:attrName>style.visibility</p:attrName>
                                        </p:attrNameLst>
                                      </p:cBhvr>
                                      <p:to>
                                        <p:strVal val="visible"/>
                                      </p:to>
                                    </p:set>
                                  </p:childTnLst>
                                </p:cTn>
                              </p:par>
                              <p:par>
                                <p:cTn id="7" presetID="2" presetClass="entr" presetSubtype="8" fill="hold" grpId="0" nodeType="withEffect">
                                  <p:stCondLst>
                                    <p:cond delay="0"/>
                                  </p:stCondLst>
                                  <p:childTnLst>
                                    <p:set>
                                      <p:cBhvr>
                                        <p:cTn id="8" dur="1" fill="hold">
                                          <p:stCondLst>
                                            <p:cond delay="0"/>
                                          </p:stCondLst>
                                        </p:cTn>
                                        <p:tgtEl>
                                          <p:spTgt spid="562179">
                                            <p:txEl>
                                              <p:pRg st="3" end="3"/>
                                            </p:txEl>
                                          </p:spTgt>
                                        </p:tgtEl>
                                        <p:attrNameLst>
                                          <p:attrName>style.visibility</p:attrName>
                                        </p:attrNameLst>
                                      </p:cBhvr>
                                      <p:to>
                                        <p:strVal val="visible"/>
                                      </p:to>
                                    </p:set>
                                    <p:anim calcmode="lin" valueType="num">
                                      <p:cBhvr additive="base">
                                        <p:cTn id="9" dur="500" fill="hold"/>
                                        <p:tgtEl>
                                          <p:spTgt spid="562179">
                                            <p:txEl>
                                              <p:pRg st="3" end="3"/>
                                            </p:txEl>
                                          </p:spTgt>
                                        </p:tgtEl>
                                        <p:attrNameLst>
                                          <p:attrName>ppt_x</p:attrName>
                                        </p:attrNameLst>
                                      </p:cBhvr>
                                      <p:tavLst>
                                        <p:tav tm="0">
                                          <p:val>
                                            <p:strVal val="0-#ppt_w/2"/>
                                          </p:val>
                                        </p:tav>
                                        <p:tav tm="100000">
                                          <p:val>
                                            <p:strVal val="#ppt_x"/>
                                          </p:val>
                                        </p:tav>
                                      </p:tavLst>
                                    </p:anim>
                                    <p:anim calcmode="lin" valueType="num">
                                      <p:cBhvr additive="base">
                                        <p:cTn id="10" dur="500" fill="hold"/>
                                        <p:tgtEl>
                                          <p:spTgt spid="5621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2179">
                                            <p:txEl>
                                              <p:pRg st="4" end="4"/>
                                            </p:txEl>
                                          </p:spTgt>
                                        </p:tgtEl>
                                        <p:attrNameLst>
                                          <p:attrName>style.visibility</p:attrName>
                                        </p:attrNameLst>
                                      </p:cBhvr>
                                      <p:to>
                                        <p:strVal val="visible"/>
                                      </p:to>
                                    </p:set>
                                  </p:childTnLst>
                                </p:cTn>
                              </p:par>
                              <p:par>
                                <p:cTn id="15" presetID="2" presetClass="entr" presetSubtype="8" fill="hold" grpId="0" nodeType="withEffect">
                                  <p:stCondLst>
                                    <p:cond delay="0"/>
                                  </p:stCondLst>
                                  <p:childTnLst>
                                    <p:set>
                                      <p:cBhvr>
                                        <p:cTn id="16" dur="1" fill="hold">
                                          <p:stCondLst>
                                            <p:cond delay="0"/>
                                          </p:stCondLst>
                                        </p:cTn>
                                        <p:tgtEl>
                                          <p:spTgt spid="562179">
                                            <p:txEl>
                                              <p:pRg st="5" end="5"/>
                                            </p:txEl>
                                          </p:spTgt>
                                        </p:tgtEl>
                                        <p:attrNameLst>
                                          <p:attrName>style.visibility</p:attrName>
                                        </p:attrNameLst>
                                      </p:cBhvr>
                                      <p:to>
                                        <p:strVal val="visible"/>
                                      </p:to>
                                    </p:set>
                                    <p:anim calcmode="lin" valueType="num">
                                      <p:cBhvr additive="base">
                                        <p:cTn id="17" dur="500" fill="hold"/>
                                        <p:tgtEl>
                                          <p:spTgt spid="562179">
                                            <p:txEl>
                                              <p:pRg st="5" end="5"/>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621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uiExpand="1" build="p" bldLvl="2" autoUpdateAnimBg="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B40D2B5-9630-8440-A18F-3E0C771A6773}"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BE403D89-62CC-824F-BE78-C605793F469A}" type="slidenum">
              <a:rPr lang="en-US" altLang="zh-CN">
                <a:solidFill>
                  <a:srgbClr val="000000"/>
                </a:solidFill>
                <a:latin typeface="Arial" panose="020B0604020202020204"/>
              </a:rPr>
              <a:pPr/>
              <a:t>24</a:t>
            </a:fld>
            <a:endParaRPr lang="en-US" altLang="zh-CN">
              <a:solidFill>
                <a:srgbClr val="000000"/>
              </a:solidFill>
              <a:latin typeface="Arial" panose="020B0604020202020204"/>
            </a:endParaRPr>
          </a:p>
        </p:txBody>
      </p:sp>
      <p:sp>
        <p:nvSpPr>
          <p:cNvPr id="563202"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6.1.1 </a:t>
            </a:r>
            <a:r>
              <a:rPr lang="zh-CN" altLang="en-US" b="1">
                <a:ea typeface="黑体" panose="02010609060101010101" charset="-122"/>
                <a:cs typeface="黑体" panose="02010609060101010101" charset="-122"/>
              </a:rPr>
              <a:t>上下文无关文法的派生树</a:t>
            </a:r>
          </a:p>
        </p:txBody>
      </p:sp>
      <p:sp>
        <p:nvSpPr>
          <p:cNvPr id="563203" name="Rectangle 3"/>
          <p:cNvSpPr>
            <a:spLocks noGrp="1" noChangeArrowheads="1"/>
          </p:cNvSpPr>
          <p:nvPr>
            <p:ph type="body" idx="1"/>
          </p:nvPr>
        </p:nvSpPr>
        <p:spPr/>
        <p:txBody>
          <a:bodyPr/>
          <a:lstStyle/>
          <a:p>
            <a:r>
              <a:rPr lang="zh-CN" altLang="en-US" b="1">
                <a:ea typeface="黑体" panose="02010609060101010101" charset="-122"/>
                <a:cs typeface="黑体" panose="02010609060101010101" charset="-122"/>
              </a:rPr>
              <a:t>规范派生</a:t>
            </a:r>
            <a:r>
              <a:rPr lang="en-US" altLang="zh-CN" b="1">
                <a:ea typeface="黑体" panose="02010609060101010101" charset="-122"/>
                <a:cs typeface="黑体" panose="02010609060101010101" charset="-122"/>
              </a:rPr>
              <a:t>(normal derivation)</a:t>
            </a:r>
            <a:endParaRPr lang="en-US" altLang="zh-CN" b="1">
              <a:latin typeface="宋体" panose="02010600030101010101" pitchFamily="2" charset="-122"/>
              <a:cs typeface="宋体" panose="02010600030101010101" pitchFamily="2" charset="-122"/>
            </a:endParaRPr>
          </a:p>
          <a:p>
            <a:pPr lvl="1"/>
            <a:r>
              <a:rPr lang="zh-CN" altLang="en-US" b="1">
                <a:latin typeface="宋体" panose="02010600030101010101" pitchFamily="2" charset="-122"/>
                <a:cs typeface="宋体" panose="02010600030101010101" pitchFamily="2" charset="-122"/>
              </a:rPr>
              <a:t>最右派生。</a:t>
            </a:r>
            <a:endParaRPr lang="en-US" altLang="zh-CN" b="1">
              <a:latin typeface="宋体" panose="02010600030101010101" pitchFamily="2" charset="-122"/>
              <a:cs typeface="宋体" panose="02010600030101010101" pitchFamily="2" charset="-122"/>
            </a:endParaRPr>
          </a:p>
          <a:p>
            <a:r>
              <a:rPr lang="zh-CN" altLang="en-US" b="1">
                <a:ea typeface="黑体" panose="02010609060101010101" charset="-122"/>
                <a:cs typeface="黑体" panose="02010609060101010101" charset="-122"/>
              </a:rPr>
              <a:t>规范句型</a:t>
            </a:r>
            <a:r>
              <a:rPr lang="en-US" altLang="zh-CN" b="1">
                <a:ea typeface="黑体" panose="02010609060101010101" charset="-122"/>
                <a:cs typeface="黑体" panose="02010609060101010101" charset="-122"/>
              </a:rPr>
              <a:t>(normal sentencial form)</a:t>
            </a:r>
            <a:endParaRPr lang="en-US" altLang="zh-CN" b="1">
              <a:latin typeface="宋体" panose="02010600030101010101" pitchFamily="2" charset="-122"/>
              <a:cs typeface="宋体" panose="02010600030101010101" pitchFamily="2" charset="-122"/>
            </a:endParaRPr>
          </a:p>
          <a:p>
            <a:pPr lvl="1"/>
            <a:r>
              <a:rPr lang="zh-CN" altLang="en-US" b="1">
                <a:latin typeface="宋体" panose="02010600030101010101" pitchFamily="2" charset="-122"/>
                <a:cs typeface="宋体" panose="02010600030101010101" pitchFamily="2" charset="-122"/>
              </a:rPr>
              <a:t>规范派生产生的句型。</a:t>
            </a:r>
            <a:endParaRPr lang="en-US" altLang="zh-CN" b="1">
              <a:latin typeface="宋体" panose="02010600030101010101" pitchFamily="2" charset="-122"/>
              <a:cs typeface="宋体" panose="02010600030101010101" pitchFamily="2" charset="-122"/>
            </a:endParaRPr>
          </a:p>
          <a:p>
            <a:r>
              <a:rPr lang="zh-CN" altLang="en-US" b="1">
                <a:ea typeface="黑体" panose="02010609060101010101" charset="-122"/>
                <a:cs typeface="黑体" panose="02010609060101010101" charset="-122"/>
              </a:rPr>
              <a:t>规范归约</a:t>
            </a:r>
            <a:r>
              <a:rPr lang="en-US" altLang="zh-CN" b="1">
                <a:ea typeface="黑体" panose="02010609060101010101" charset="-122"/>
                <a:cs typeface="黑体" panose="02010609060101010101" charset="-122"/>
              </a:rPr>
              <a:t>(normal reduction)</a:t>
            </a:r>
          </a:p>
          <a:p>
            <a:pPr lvl="1"/>
            <a:r>
              <a:rPr lang="zh-CN" altLang="en-US" b="1">
                <a:latin typeface="宋体" panose="02010600030101010101" pitchFamily="2" charset="-122"/>
                <a:cs typeface="宋体" panose="02010600030101010101" pitchFamily="2" charset="-122"/>
              </a:rPr>
              <a:t>最左归约。</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7F206C4-EB80-9442-8329-8C9123F35F7A}"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6DFA10EF-0D12-B64B-A732-7F2CD36CCBCE}" type="slidenum">
              <a:rPr lang="en-US" altLang="zh-CN">
                <a:solidFill>
                  <a:srgbClr val="000000"/>
                </a:solidFill>
                <a:latin typeface="Arial" panose="020B0604020202020204"/>
              </a:rPr>
              <a:pPr/>
              <a:t>25</a:t>
            </a:fld>
            <a:endParaRPr lang="en-US" altLang="zh-CN">
              <a:solidFill>
                <a:srgbClr val="000000"/>
              </a:solidFill>
              <a:latin typeface="Arial" panose="020B0604020202020204"/>
            </a:endParaRPr>
          </a:p>
        </p:txBody>
      </p:sp>
      <p:sp>
        <p:nvSpPr>
          <p:cNvPr id="564226"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6.1.1 </a:t>
            </a:r>
            <a:r>
              <a:rPr lang="zh-CN" altLang="en-US" b="1">
                <a:ea typeface="黑体" panose="02010609060101010101" charset="-122"/>
                <a:cs typeface="黑体" panose="02010609060101010101" charset="-122"/>
              </a:rPr>
              <a:t>上下文无关文法的派生树</a:t>
            </a:r>
          </a:p>
        </p:txBody>
      </p:sp>
      <p:sp>
        <p:nvSpPr>
          <p:cNvPr id="564227" name="Rectangle 3"/>
          <p:cNvSpPr>
            <a:spLocks noGrp="1" noChangeArrowheads="1"/>
          </p:cNvSpPr>
          <p:nvPr>
            <p:ph type="body" idx="1"/>
          </p:nvPr>
        </p:nvSpPr>
        <p:spPr/>
        <p:txBody>
          <a:bodyPr/>
          <a:lstStyle/>
          <a:p>
            <a:pPr>
              <a:buFontTx/>
              <a:buNone/>
            </a:pPr>
            <a:r>
              <a:rPr lang="zh-CN" altLang="en-US" b="1">
                <a:ea typeface="黑体" panose="02010609060101010101" charset="-122"/>
                <a:cs typeface="黑体" panose="02010609060101010101" charset="-122"/>
              </a:rPr>
              <a:t>定理</a:t>
            </a:r>
            <a:r>
              <a:rPr lang="en-US" altLang="zh-CN" b="1">
                <a:ea typeface="黑体" panose="02010609060101010101" charset="-122"/>
                <a:cs typeface="黑体" panose="02010609060101010101" charset="-122"/>
              </a:rPr>
              <a:t>6-2</a:t>
            </a:r>
            <a:r>
              <a:rPr lang="en-US" altLang="zh-CN" b="1">
                <a:latin typeface="Times New Roman" panose="02020603050405020304" charset="0"/>
                <a:cs typeface="宋体" panose="02010600030101010101" pitchFamily="2" charset="-122"/>
              </a:rPr>
              <a:t> </a:t>
            </a:r>
            <a:r>
              <a:rPr lang="zh-CN" altLang="en-US" b="1">
                <a:latin typeface="宋体" panose="02010600030101010101" pitchFamily="2" charset="-122"/>
                <a:cs typeface="宋体" panose="02010600030101010101" pitchFamily="2" charset="-122"/>
              </a:rPr>
              <a:t>如果</a:t>
            </a:r>
            <a:r>
              <a:rPr lang="en-US" altLang="zh-CN" b="1">
                <a:latin typeface="宋体" panose="02010600030101010101" pitchFamily="2" charset="-122"/>
                <a:cs typeface="宋体" panose="02010600030101010101" pitchFamily="2" charset="-122"/>
              </a:rPr>
              <a:t>α</a:t>
            </a:r>
            <a:r>
              <a:rPr lang="zh-CN" altLang="en-US" b="1">
                <a:latin typeface="宋体" panose="02010600030101010101" pitchFamily="2" charset="-122"/>
                <a:cs typeface="宋体" panose="02010600030101010101" pitchFamily="2" charset="-122"/>
              </a:rPr>
              <a:t>是</a:t>
            </a:r>
            <a:r>
              <a:rPr lang="en-US" altLang="zh-CN" b="1">
                <a:latin typeface="Times New Roman" panose="02020603050405020304" charset="0"/>
                <a:cs typeface="宋体" panose="02010600030101010101" pitchFamily="2" charset="-122"/>
              </a:rPr>
              <a:t>CFG G</a:t>
            </a:r>
            <a:r>
              <a:rPr lang="zh-CN" altLang="en-US" b="1">
                <a:latin typeface="宋体" panose="02010600030101010101" pitchFamily="2" charset="-122"/>
                <a:cs typeface="宋体" panose="02010600030101010101" pitchFamily="2" charset="-122"/>
              </a:rPr>
              <a:t>的一个句型，则</a:t>
            </a:r>
            <a:r>
              <a:rPr lang="en-US" altLang="zh-CN" b="1">
                <a:latin typeface="Times New Roman" panose="02020603050405020304" charset="0"/>
                <a:cs typeface="宋体" panose="02010600030101010101" pitchFamily="2" charset="-122"/>
              </a:rPr>
              <a:t>G</a:t>
            </a:r>
            <a:r>
              <a:rPr lang="zh-CN" altLang="en-US" b="1">
                <a:latin typeface="宋体" panose="02010600030101010101" pitchFamily="2" charset="-122"/>
                <a:cs typeface="宋体" panose="02010600030101010101" pitchFamily="2" charset="-122"/>
              </a:rPr>
              <a:t>中存在</a:t>
            </a:r>
            <a:r>
              <a:rPr lang="en-US" altLang="zh-CN" b="1">
                <a:latin typeface="宋体" panose="02010600030101010101" pitchFamily="2" charset="-122"/>
                <a:cs typeface="宋体" panose="02010600030101010101" pitchFamily="2" charset="-122"/>
              </a:rPr>
              <a:t>α</a:t>
            </a:r>
            <a:r>
              <a:rPr lang="zh-CN" altLang="en-US" b="1">
                <a:latin typeface="宋体" panose="02010600030101010101" pitchFamily="2" charset="-122"/>
                <a:cs typeface="宋体" panose="02010600030101010101" pitchFamily="2" charset="-122"/>
              </a:rPr>
              <a:t>的最左派生和最右派生。</a:t>
            </a:r>
            <a:endParaRPr lang="en-US" altLang="zh-CN" b="1">
              <a:latin typeface="宋体" panose="02010600030101010101" pitchFamily="2" charset="-122"/>
              <a:cs typeface="宋体" panose="02010600030101010101" pitchFamily="2" charset="-122"/>
            </a:endParaRPr>
          </a:p>
          <a:p>
            <a:pPr>
              <a:buFontTx/>
              <a:buNone/>
            </a:pPr>
            <a:r>
              <a:rPr lang="zh-CN" altLang="en-US" b="1">
                <a:cs typeface="宋体" panose="02010600030101010101" pitchFamily="2" charset="-122"/>
              </a:rPr>
              <a:t>证明：</a:t>
            </a:r>
            <a:endParaRPr lang="en-US" altLang="zh-CN" b="1">
              <a:cs typeface="宋体" panose="02010600030101010101" pitchFamily="2" charset="-122"/>
            </a:endParaRPr>
          </a:p>
          <a:p>
            <a:pPr>
              <a:buFontTx/>
              <a:buNone/>
            </a:pPr>
            <a:r>
              <a:rPr lang="zh-CN" altLang="en-US" b="1">
                <a:cs typeface="宋体" panose="02010600030101010101" pitchFamily="2" charset="-122"/>
              </a:rPr>
              <a:t>基本思路：</a:t>
            </a:r>
            <a:r>
              <a:rPr lang="zh-CN" altLang="en-US" b="1">
                <a:latin typeface="宋体" panose="02010600030101010101" pitchFamily="2" charset="-122"/>
                <a:cs typeface="宋体" panose="02010600030101010101" pitchFamily="2" charset="-122"/>
              </a:rPr>
              <a:t>对派生的步数</a:t>
            </a:r>
            <a:r>
              <a:rPr lang="en-US" altLang="zh-CN" b="1">
                <a:latin typeface="Times New Roman" panose="02020603050405020304" charset="0"/>
                <a:cs typeface="Times New Roman" panose="02020603050405020304" charset="0"/>
              </a:rPr>
              <a:t>n</a:t>
            </a:r>
            <a:r>
              <a:rPr lang="zh-CN" altLang="en-US" b="1">
                <a:latin typeface="宋体" panose="02010600030101010101" pitchFamily="2" charset="-122"/>
                <a:cs typeface="宋体" panose="02010600030101010101" pitchFamily="2" charset="-122"/>
              </a:rPr>
              <a:t>施归纳，证明对于任意</a:t>
            </a:r>
            <a:r>
              <a:rPr lang="en-US" altLang="zh-CN" b="1">
                <a:latin typeface="Times New Roman" panose="02020603050405020304" charset="0"/>
                <a:cs typeface="Times New Roman" panose="02020603050405020304" charset="0"/>
              </a:rPr>
              <a:t>A</a:t>
            </a:r>
            <a:r>
              <a:rPr lang="en-US" altLang="zh-CN" b="1">
                <a:latin typeface="宋体" panose="02010600030101010101" pitchFamily="2" charset="-122"/>
                <a:cs typeface="宋体" panose="02010600030101010101" pitchFamily="2" charset="-122"/>
              </a:rPr>
              <a:t>∈</a:t>
            </a:r>
            <a:r>
              <a:rPr lang="en-US" altLang="zh-CN" b="1">
                <a:latin typeface="Times New Roman" panose="02020603050405020304" charset="0"/>
                <a:cs typeface="Times New Roman" panose="02020603050405020304" charset="0"/>
              </a:rPr>
              <a:t>V</a:t>
            </a:r>
            <a:r>
              <a:rPr lang="zh-CN" altLang="en-US" b="1">
                <a:latin typeface="宋体" panose="02010600030101010101" pitchFamily="2" charset="-122"/>
                <a:cs typeface="宋体" panose="02010600030101010101" pitchFamily="2" charset="-122"/>
              </a:rPr>
              <a:t>，如果</a:t>
            </a:r>
            <a:r>
              <a:rPr lang="en-US" altLang="zh-CN" b="1">
                <a:latin typeface="Times New Roman" panose="02020603050405020304" charset="0"/>
                <a:cs typeface="Times New Roman" panose="02020603050405020304" charset="0"/>
              </a:rPr>
              <a:t>A</a:t>
            </a:r>
            <a:r>
              <a:rPr lang="en-US" altLang="zh-CN" b="1">
                <a:latin typeface="Times New Roman" panose="02020603050405020304" charset="0"/>
                <a:cs typeface="宋体" panose="02010600030101010101" pitchFamily="2" charset="-122"/>
                <a:sym typeface="Symbol" panose="05050102010706020507" charset="0"/>
              </a:rPr>
              <a:t></a:t>
            </a:r>
            <a:r>
              <a:rPr lang="en-US" altLang="zh-CN" b="1" baseline="30000">
                <a:latin typeface="Times New Roman" panose="02020603050405020304" charset="0"/>
                <a:cs typeface="Times New Roman" panose="02020603050405020304" charset="0"/>
              </a:rPr>
              <a:t>n</a:t>
            </a:r>
            <a:r>
              <a:rPr lang="en-US" altLang="zh-CN" b="1">
                <a:latin typeface="宋体" panose="02010600030101010101" pitchFamily="2" charset="-122"/>
                <a:cs typeface="宋体" panose="02010600030101010101" pitchFamily="2" charset="-122"/>
              </a:rPr>
              <a:t>α</a:t>
            </a:r>
            <a:r>
              <a:rPr lang="zh-CN" altLang="en-US" b="1">
                <a:latin typeface="宋体" panose="02010600030101010101" pitchFamily="2" charset="-122"/>
                <a:cs typeface="宋体" panose="02010600030101010101" pitchFamily="2" charset="-122"/>
              </a:rPr>
              <a:t>，在</a:t>
            </a:r>
            <a:r>
              <a:rPr lang="en-US" altLang="zh-CN" b="1">
                <a:latin typeface="Times New Roman" panose="02020603050405020304" charset="0"/>
                <a:cs typeface="Times New Roman" panose="02020603050405020304" charset="0"/>
              </a:rPr>
              <a:t>G</a:t>
            </a:r>
            <a:r>
              <a:rPr lang="zh-CN" altLang="en-US" b="1">
                <a:latin typeface="宋体" panose="02010600030101010101" pitchFamily="2" charset="-122"/>
                <a:cs typeface="宋体" panose="02010600030101010101" pitchFamily="2" charset="-122"/>
              </a:rPr>
              <a:t>中，存在对应的从</a:t>
            </a:r>
            <a:r>
              <a:rPr lang="en-US" altLang="zh-CN" b="1">
                <a:latin typeface="Times New Roman" panose="02020603050405020304" charset="0"/>
                <a:cs typeface="Times New Roman" panose="02020603050405020304" charset="0"/>
              </a:rPr>
              <a:t>A</a:t>
            </a:r>
            <a:r>
              <a:rPr lang="zh-CN" altLang="en-US" b="1">
                <a:latin typeface="宋体" panose="02010600030101010101" pitchFamily="2" charset="-122"/>
                <a:cs typeface="宋体" panose="02010600030101010101" pitchFamily="2" charset="-122"/>
              </a:rPr>
              <a:t>到</a:t>
            </a:r>
            <a:r>
              <a:rPr lang="en-US" altLang="zh-CN" b="1">
                <a:latin typeface="宋体" panose="02010600030101010101" pitchFamily="2" charset="-122"/>
                <a:cs typeface="宋体" panose="02010600030101010101" pitchFamily="2" charset="-122"/>
              </a:rPr>
              <a:t>α</a:t>
            </a:r>
            <a:r>
              <a:rPr lang="zh-CN" altLang="en-US" b="1">
                <a:latin typeface="宋体" panose="02010600030101010101" pitchFamily="2" charset="-122"/>
                <a:cs typeface="宋体" panose="02010600030101010101" pitchFamily="2" charset="-122"/>
              </a:rPr>
              <a:t>的最左派生：</a:t>
            </a:r>
            <a:r>
              <a:rPr lang="en-US" altLang="zh-CN" b="1">
                <a:latin typeface="Times New Roman" panose="02020603050405020304" charset="0"/>
                <a:cs typeface="Times New Roman" panose="02020603050405020304" charset="0"/>
              </a:rPr>
              <a:t>A</a:t>
            </a:r>
            <a:r>
              <a:rPr lang="en-US" altLang="zh-CN" b="1">
                <a:latin typeface="Times New Roman" panose="02020603050405020304" charset="0"/>
                <a:cs typeface="宋体" panose="02010600030101010101" pitchFamily="2" charset="-122"/>
                <a:sym typeface="Symbol" panose="05050102010706020507" charset="0"/>
              </a:rPr>
              <a:t></a:t>
            </a:r>
            <a:r>
              <a:rPr lang="en-US" altLang="zh-CN" b="1" baseline="30000">
                <a:latin typeface="Times New Roman" panose="02020603050405020304" charset="0"/>
                <a:cs typeface="Times New Roman" panose="02020603050405020304" charset="0"/>
              </a:rPr>
              <a:t>n</a:t>
            </a:r>
            <a:r>
              <a:rPr lang="zh-CN" altLang="en-US" b="1" baseline="30000">
                <a:latin typeface="宋体" panose="02010600030101010101" pitchFamily="2" charset="-122"/>
                <a:cs typeface="宋体" panose="02010600030101010101" pitchFamily="2" charset="-122"/>
              </a:rPr>
              <a:t>左</a:t>
            </a:r>
            <a:r>
              <a:rPr lang="en-US" altLang="zh-CN" b="1">
                <a:latin typeface="宋体" panose="02010600030101010101" pitchFamily="2" charset="-122"/>
                <a:cs typeface="宋体" panose="02010600030101010101" pitchFamily="2" charset="-122"/>
              </a:rPr>
              <a:t>α</a:t>
            </a:r>
            <a:r>
              <a:rPr lang="zh-CN" altLang="en-US" b="1">
                <a:latin typeface="宋体" panose="02010600030101010101" pitchFamily="2" charset="-122"/>
                <a:cs typeface="宋体" panose="02010600030101010101" pitchFamily="2" charset="-122"/>
              </a:rPr>
              <a:t>。</a:t>
            </a:r>
            <a:r>
              <a:rPr lang="en-US" altLang="zh-CN" b="1">
                <a:cs typeface="宋体" panose="02010600030101010101" pitchFamily="2" charset="-122"/>
              </a:rPr>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28A2A807-F382-D24E-9100-A3711F264DF8}"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8" name="幻灯片编号占位符 5"/>
          <p:cNvSpPr>
            <a:spLocks noGrp="1"/>
          </p:cNvSpPr>
          <p:nvPr>
            <p:ph type="sldNum" sz="quarter" idx="12"/>
          </p:nvPr>
        </p:nvSpPr>
        <p:spPr/>
        <p:txBody>
          <a:bodyPr/>
          <a:lstStyle/>
          <a:p>
            <a:fld id="{F82BA779-4091-0944-ABC9-5D11E2C6FFB3}" type="slidenum">
              <a:rPr lang="en-US" altLang="zh-CN">
                <a:solidFill>
                  <a:srgbClr val="000000"/>
                </a:solidFill>
                <a:latin typeface="Arial" panose="020B0604020202020204"/>
              </a:rPr>
              <a:pPr/>
              <a:t>26</a:t>
            </a:fld>
            <a:endParaRPr lang="en-US" altLang="zh-CN">
              <a:solidFill>
                <a:srgbClr val="000000"/>
              </a:solidFill>
              <a:latin typeface="Arial" panose="020B0604020202020204"/>
            </a:endParaRPr>
          </a:p>
        </p:txBody>
      </p:sp>
      <p:sp>
        <p:nvSpPr>
          <p:cNvPr id="565250"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6.1.1 </a:t>
            </a:r>
            <a:r>
              <a:rPr lang="zh-CN" altLang="en-US" b="1">
                <a:ea typeface="黑体" panose="02010609060101010101" charset="-122"/>
                <a:cs typeface="黑体" panose="02010609060101010101" charset="-122"/>
              </a:rPr>
              <a:t>上下文无关文法的派生树</a:t>
            </a:r>
          </a:p>
        </p:txBody>
      </p:sp>
      <p:sp>
        <p:nvSpPr>
          <p:cNvPr id="565251" name="Rectangle 3"/>
          <p:cNvSpPr>
            <a:spLocks noGrp="1" noChangeArrowheads="1"/>
          </p:cNvSpPr>
          <p:nvPr>
            <p:ph type="body" idx="1"/>
          </p:nvPr>
        </p:nvSpPr>
        <p:spPr>
          <a:xfrm>
            <a:off x="457200" y="1600200"/>
            <a:ext cx="3352800" cy="3276600"/>
          </a:xfrm>
        </p:spPr>
        <p:txBody>
          <a:bodyPr/>
          <a:lstStyle/>
          <a:p>
            <a:pPr algn="just">
              <a:buFontTx/>
              <a:buNone/>
            </a:pP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1</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2</a:t>
            </a:r>
            <a:r>
              <a:rPr lang="en-US" altLang="zh-CN" b="1">
                <a:latin typeface="Times New Roman" panose="02020603050405020304"/>
                <a:cs typeface="宋体" panose="02010600030101010101" pitchFamily="2" charset="-122"/>
              </a:rPr>
              <a:t>…</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m</a:t>
            </a:r>
            <a:endParaRPr lang="en-US" altLang="zh-CN" b="1">
              <a:latin typeface="Times New Roman" panose="02020603050405020304" charset="0"/>
              <a:cs typeface="宋体" panose="02010600030101010101" pitchFamily="2" charset="-122"/>
            </a:endParaRPr>
          </a:p>
          <a:p>
            <a:pPr algn="just">
              <a:buFontTx/>
              <a:buNone/>
            </a:pPr>
            <a:r>
              <a:rPr lang="en-US" altLang="zh-CN" b="1">
                <a:latin typeface="Times New Roman" panose="02020603050405020304" charset="0"/>
                <a:cs typeface="宋体" panose="02010600030101010101" pitchFamily="2" charset="-122"/>
              </a:rPr>
              <a:t>	 </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宋体" panose="02010600030101010101" pitchFamily="2" charset="-122"/>
              </a:rPr>
              <a:t>*</a:t>
            </a:r>
            <a:r>
              <a:rPr lang="en-US" altLang="zh-CN" b="1">
                <a:latin typeface="宋体" panose="02010600030101010101" pitchFamily="2" charset="-122"/>
                <a:cs typeface="宋体" panose="02010600030101010101" pitchFamily="2" charset="-122"/>
              </a:rPr>
              <a:t>α</a:t>
            </a:r>
            <a:r>
              <a:rPr lang="en-US" altLang="zh-CN" b="1" baseline="-30000">
                <a:latin typeface="Times New Roman" panose="02020603050405020304" charset="0"/>
                <a:cs typeface="宋体" panose="02010600030101010101" pitchFamily="2" charset="-122"/>
              </a:rPr>
              <a:t>1</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2</a:t>
            </a:r>
            <a:r>
              <a:rPr lang="en-US" altLang="zh-CN" b="1">
                <a:latin typeface="Times New Roman" panose="02020603050405020304"/>
                <a:cs typeface="宋体" panose="02010600030101010101" pitchFamily="2" charset="-122"/>
              </a:rPr>
              <a:t>…</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m</a:t>
            </a:r>
            <a:endParaRPr lang="en-US" altLang="zh-CN" b="1">
              <a:latin typeface="Times New Roman" panose="02020603050405020304" charset="0"/>
              <a:cs typeface="宋体" panose="02010600030101010101" pitchFamily="2" charset="-122"/>
            </a:endParaRPr>
          </a:p>
          <a:p>
            <a:pPr algn="just">
              <a:buFontTx/>
              <a:buNone/>
            </a:pPr>
            <a:r>
              <a:rPr lang="en-US" altLang="zh-CN" b="1">
                <a:latin typeface="Times New Roman" panose="02020603050405020304" charset="0"/>
                <a:cs typeface="宋体" panose="02010600030101010101" pitchFamily="2" charset="-122"/>
              </a:rPr>
              <a:t>	 </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宋体" panose="02010600030101010101" pitchFamily="2" charset="-122"/>
              </a:rPr>
              <a:t>*</a:t>
            </a:r>
            <a:r>
              <a:rPr lang="en-US" altLang="zh-CN" b="1">
                <a:latin typeface="宋体" panose="02010600030101010101" pitchFamily="2" charset="-122"/>
                <a:cs typeface="宋体" panose="02010600030101010101" pitchFamily="2" charset="-122"/>
              </a:rPr>
              <a:t>α</a:t>
            </a:r>
            <a:r>
              <a:rPr lang="en-US" altLang="zh-CN" b="1" baseline="-30000">
                <a:latin typeface="Times New Roman" panose="02020603050405020304" charset="0"/>
                <a:cs typeface="宋体" panose="02010600030101010101" pitchFamily="2" charset="-122"/>
              </a:rPr>
              <a:t>1</a:t>
            </a:r>
            <a:r>
              <a:rPr lang="en-US" altLang="zh-CN" b="1">
                <a:latin typeface="宋体" panose="02010600030101010101" pitchFamily="2" charset="-122"/>
                <a:cs typeface="宋体" panose="02010600030101010101" pitchFamily="2" charset="-122"/>
              </a:rPr>
              <a:t>α</a:t>
            </a:r>
            <a:r>
              <a:rPr lang="en-US" altLang="zh-CN" b="1" baseline="-30000">
                <a:latin typeface="Times New Roman" panose="02020603050405020304" charset="0"/>
                <a:cs typeface="宋体" panose="02010600030101010101" pitchFamily="2" charset="-122"/>
              </a:rPr>
              <a:t>2</a:t>
            </a:r>
            <a:r>
              <a:rPr lang="en-US" altLang="zh-CN" b="1">
                <a:latin typeface="Times New Roman" panose="02020603050405020304"/>
                <a:cs typeface="宋体" panose="02010600030101010101" pitchFamily="2" charset="-122"/>
              </a:rPr>
              <a:t>…</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m</a:t>
            </a:r>
            <a:endParaRPr lang="en-US" altLang="zh-CN" b="1">
              <a:latin typeface="Times New Roman" panose="02020603050405020304" charset="0"/>
              <a:cs typeface="宋体" panose="02010600030101010101" pitchFamily="2" charset="-122"/>
            </a:endParaRPr>
          </a:p>
          <a:p>
            <a:pPr algn="just">
              <a:buFontTx/>
              <a:buNone/>
            </a:pPr>
            <a:r>
              <a:rPr lang="en-US" altLang="zh-CN" b="1">
                <a:latin typeface="Times New Roman" panose="02020603050405020304" charset="0"/>
                <a:cs typeface="宋体" panose="02010600030101010101" pitchFamily="2" charset="-122"/>
              </a:rPr>
              <a:t>	 </a:t>
            </a:r>
            <a:r>
              <a:rPr lang="en-US" altLang="zh-CN" b="1">
                <a:latin typeface="Times New Roman" panose="02020603050405020304"/>
                <a:cs typeface="宋体" panose="02010600030101010101" pitchFamily="2" charset="-122"/>
              </a:rPr>
              <a:t>…</a:t>
            </a:r>
            <a:endParaRPr lang="en-US" altLang="zh-CN" b="1">
              <a:latin typeface="Times New Roman" panose="02020603050405020304" charset="0"/>
              <a:cs typeface="宋体" panose="02010600030101010101" pitchFamily="2" charset="-122"/>
            </a:endParaRPr>
          </a:p>
          <a:p>
            <a:pPr algn="just">
              <a:buFontTx/>
              <a:buNone/>
            </a:pPr>
            <a:r>
              <a:rPr lang="en-US" altLang="zh-CN" b="1">
                <a:latin typeface="Times New Roman" panose="02020603050405020304" charset="0"/>
                <a:cs typeface="宋体" panose="02010600030101010101" pitchFamily="2" charset="-122"/>
              </a:rPr>
              <a:t>    </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宋体" panose="02010600030101010101" pitchFamily="2" charset="-122"/>
              </a:rPr>
              <a:t>*</a:t>
            </a:r>
            <a:r>
              <a:rPr lang="en-US" altLang="zh-CN" b="1">
                <a:latin typeface="宋体" panose="02010600030101010101" pitchFamily="2" charset="-122"/>
                <a:cs typeface="宋体" panose="02010600030101010101" pitchFamily="2" charset="-122"/>
              </a:rPr>
              <a:t>α</a:t>
            </a:r>
            <a:r>
              <a:rPr lang="en-US" altLang="zh-CN" b="1" baseline="-30000">
                <a:latin typeface="Times New Roman" panose="02020603050405020304" charset="0"/>
                <a:cs typeface="宋体" panose="02010600030101010101" pitchFamily="2" charset="-122"/>
              </a:rPr>
              <a:t>1</a:t>
            </a:r>
            <a:r>
              <a:rPr lang="en-US" altLang="zh-CN" b="1">
                <a:latin typeface="宋体" panose="02010600030101010101" pitchFamily="2" charset="-122"/>
                <a:cs typeface="宋体" panose="02010600030101010101" pitchFamily="2" charset="-122"/>
              </a:rPr>
              <a:t>α</a:t>
            </a:r>
            <a:r>
              <a:rPr lang="en-US" altLang="zh-CN" b="1" baseline="-30000">
                <a:latin typeface="Times New Roman" panose="02020603050405020304" charset="0"/>
                <a:cs typeface="宋体" panose="02010600030101010101" pitchFamily="2" charset="-122"/>
              </a:rPr>
              <a:t>2</a:t>
            </a:r>
            <a:r>
              <a:rPr lang="en-US" altLang="zh-CN" b="1">
                <a:latin typeface="Times New Roman" panose="02020603050405020304"/>
                <a:cs typeface="宋体" panose="02010600030101010101" pitchFamily="2" charset="-122"/>
              </a:rPr>
              <a:t>…</a:t>
            </a:r>
            <a:r>
              <a:rPr lang="en-US" altLang="zh-CN" b="1">
                <a:latin typeface="宋体" panose="02010600030101010101" pitchFamily="2" charset="-122"/>
                <a:cs typeface="宋体" panose="02010600030101010101" pitchFamily="2" charset="-122"/>
              </a:rPr>
              <a:t>α</a:t>
            </a:r>
            <a:r>
              <a:rPr lang="en-US" altLang="zh-CN" b="1" baseline="-30000">
                <a:latin typeface="Times New Roman" panose="02020603050405020304" charset="0"/>
                <a:cs typeface="宋体" panose="02010600030101010101" pitchFamily="2" charset="-122"/>
              </a:rPr>
              <a:t>m</a:t>
            </a:r>
            <a:endParaRPr lang="en-US" altLang="zh-CN" b="1">
              <a:cs typeface="宋体" panose="02010600030101010101" pitchFamily="2" charset="-122"/>
            </a:endParaRPr>
          </a:p>
        </p:txBody>
      </p:sp>
      <p:sp>
        <p:nvSpPr>
          <p:cNvPr id="565252" name="Rectangle 4"/>
          <p:cNvSpPr>
            <a:spLocks noChangeArrowheads="1"/>
          </p:cNvSpPr>
          <p:nvPr/>
        </p:nvSpPr>
        <p:spPr bwMode="auto">
          <a:xfrm>
            <a:off x="4724400" y="1600200"/>
            <a:ext cx="3733800" cy="3200400"/>
          </a:xfrm>
          <a:prstGeom prst="rect">
            <a:avLst/>
          </a:prstGeom>
          <a:noFill/>
          <a:ln>
            <a:noFill/>
          </a:ln>
          <a:effectLst/>
        </p:spPr>
        <p:txBody>
          <a:bodyPr/>
          <a:lstStyle/>
          <a:p>
            <a:pPr marL="342900" indent="-342900" algn="just" defTabSz="914400" fontAlgn="base">
              <a:spcBef>
                <a:spcPct val="20000"/>
              </a:spcBef>
              <a:spcAft>
                <a:spcPct val="0"/>
              </a:spcAft>
            </a:pP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A</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zh-CN" altLang="en-US"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左</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X</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1</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X</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2</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…X</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m</a:t>
            </a:r>
            <a:endPar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endParaRPr>
          </a:p>
          <a:p>
            <a:pPr marL="342900" indent="-342900" algn="just" defTabSz="914400" fontAlgn="base">
              <a:spcBef>
                <a:spcPct val="20000"/>
              </a:spcBef>
              <a:spcAft>
                <a:spcPct val="0"/>
              </a:spcAft>
            </a:pP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	 </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a:t>
            </a:r>
            <a:r>
              <a:rPr lang="zh-CN" altLang="en-US"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左</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α</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1</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X</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2</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…X</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m</a:t>
            </a:r>
            <a:endPar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endParaRPr>
          </a:p>
          <a:p>
            <a:pPr marL="342900" indent="-342900" algn="just" defTabSz="914400" fontAlgn="base">
              <a:spcBef>
                <a:spcPct val="20000"/>
              </a:spcBef>
              <a:spcAft>
                <a:spcPct val="0"/>
              </a:spcAft>
            </a:pP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	 </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a:t>
            </a:r>
            <a:r>
              <a:rPr lang="zh-CN" altLang="en-US"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左</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α</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1</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α</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2</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…X</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m</a:t>
            </a:r>
            <a:endPar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endParaRPr>
          </a:p>
          <a:p>
            <a:pPr marL="342900" indent="-342900" algn="just" defTabSz="914400" fontAlgn="base">
              <a:spcBef>
                <a:spcPct val="20000"/>
              </a:spcBef>
              <a:spcAft>
                <a:spcPct val="0"/>
              </a:spcAft>
            </a:pP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	 …</a:t>
            </a:r>
          </a:p>
          <a:p>
            <a:pPr marL="342900" indent="-342900" algn="just" defTabSz="914400" fontAlgn="base">
              <a:spcBef>
                <a:spcPct val="20000"/>
              </a:spcBef>
              <a:spcAft>
                <a:spcPct val="0"/>
              </a:spcAft>
            </a:pP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    </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a:t>
            </a:r>
            <a:r>
              <a:rPr lang="zh-CN" altLang="en-US" sz="3200" b="1" baseline="30000">
                <a:solidFill>
                  <a:srgbClr val="000000"/>
                </a:solidFill>
                <a:latin typeface="宋体" panose="02010600030101010101" pitchFamily="2" charset="-122"/>
                <a:ea typeface="宋体" panose="02010600030101010101" pitchFamily="2" charset="-122"/>
                <a:cs typeface="宋体" panose="02010600030101010101" pitchFamily="2" charset="-122"/>
              </a:rPr>
              <a:t>左</a:t>
            </a:r>
            <a:r>
              <a:rPr lang="en-US" altLang="zh-CN" sz="3200" b="1">
                <a:solidFill>
                  <a:srgbClr val="000000"/>
                </a:solidFill>
                <a:latin typeface="宋体" panose="02010600030101010101" pitchFamily="2" charset="-122"/>
                <a:ea typeface="宋体" panose="02010600030101010101" pitchFamily="2" charset="-122"/>
                <a:cs typeface="宋体" panose="02010600030101010101" pitchFamily="2" charset="-122"/>
              </a:rPr>
              <a:t>α</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1</a:t>
            </a:r>
            <a:r>
              <a:rPr lang="en-US" altLang="zh-CN" sz="3200" b="1">
                <a:solidFill>
                  <a:srgbClr val="000000"/>
                </a:solidFill>
                <a:latin typeface="宋体" panose="02010600030101010101" pitchFamily="2" charset="-122"/>
                <a:ea typeface="宋体" panose="02010600030101010101" pitchFamily="2" charset="-122"/>
                <a:cs typeface="宋体" panose="02010600030101010101" pitchFamily="2" charset="-122"/>
              </a:rPr>
              <a:t>α</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2</a:t>
            </a:r>
            <a:r>
              <a:rPr lang="en-US" altLang="zh-CN" sz="3200" b="1">
                <a:solidFill>
                  <a:srgbClr val="000000"/>
                </a:solidFill>
                <a:latin typeface="Times New Roman" panose="02020603050405020304"/>
                <a:ea typeface="宋体" panose="02010600030101010101" pitchFamily="2" charset="-122"/>
                <a:cs typeface="宋体" panose="02010600030101010101" pitchFamily="2" charset="-122"/>
              </a:rPr>
              <a:t>…</a:t>
            </a:r>
            <a:r>
              <a:rPr lang="en-US" altLang="zh-CN" sz="3200" b="1">
                <a:solidFill>
                  <a:srgbClr val="000000"/>
                </a:solidFill>
                <a:latin typeface="宋体" panose="02010600030101010101" pitchFamily="2" charset="-122"/>
                <a:ea typeface="宋体" panose="02010600030101010101" pitchFamily="2" charset="-122"/>
                <a:cs typeface="宋体" panose="02010600030101010101" pitchFamily="2" charset="-122"/>
              </a:rPr>
              <a:t>α</a:t>
            </a:r>
            <a:r>
              <a:rPr lang="en-US" altLang="zh-CN" sz="3200" b="1" baseline="-30000">
                <a:solidFill>
                  <a:srgbClr val="000000"/>
                </a:solidFill>
                <a:latin typeface="Times New Roman" panose="02020603050405020304" charset="0"/>
                <a:ea typeface="宋体" panose="02010600030101010101" pitchFamily="2" charset="-122"/>
                <a:cs typeface="宋体" panose="02010600030101010101" pitchFamily="2" charset="-122"/>
              </a:rPr>
              <a:t>m</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 </a:t>
            </a:r>
          </a:p>
        </p:txBody>
      </p:sp>
      <p:sp>
        <p:nvSpPr>
          <p:cNvPr id="565253" name="Text Box 5"/>
          <p:cNvSpPr txBox="1">
            <a:spLocks noChangeArrowheads="1"/>
          </p:cNvSpPr>
          <p:nvPr/>
        </p:nvSpPr>
        <p:spPr bwMode="auto">
          <a:xfrm>
            <a:off x="1524000" y="5029200"/>
            <a:ext cx="6096000" cy="519113"/>
          </a:xfrm>
          <a:prstGeom prst="rect">
            <a:avLst/>
          </a:prstGeom>
          <a:noFill/>
          <a:ln>
            <a:noFill/>
          </a:ln>
          <a:effectLst/>
        </p:spPr>
        <p:txBody>
          <a:bodyPr>
            <a:spAutoFit/>
          </a:bodyPr>
          <a:lstStyle/>
          <a:p>
            <a:pPr defTabSz="914400" fontAlgn="base">
              <a:spcBef>
                <a:spcPct val="50000"/>
              </a:spcBef>
              <a:spcAft>
                <a:spcPct val="0"/>
              </a:spcAft>
            </a:pPr>
            <a:r>
              <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rPr>
              <a:t>同理可证，句型</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rPr>
              <a:t>α</a:t>
            </a:r>
            <a:r>
              <a:rPr lang="zh-CN" altLang="en-US" sz="2800" b="1">
                <a:solidFill>
                  <a:srgbClr val="000000"/>
                </a:solidFill>
                <a:latin typeface="宋体" panose="02010600030101010101" pitchFamily="2" charset="-122"/>
                <a:ea typeface="宋体" panose="02010600030101010101" pitchFamily="2" charset="-122"/>
                <a:cs typeface="宋体" panose="02010600030101010101" pitchFamily="2" charset="-122"/>
              </a:rPr>
              <a:t>有最右派生。</a:t>
            </a:r>
            <a:r>
              <a:rPr lang="en-US" altLang="zh-CN" sz="2800" b="1">
                <a:solidFill>
                  <a:srgbClr val="000000"/>
                </a:solidFill>
                <a:latin typeface="Arial" panose="020B0604020202020204" pitchFamily="34" charset="0"/>
                <a:ea typeface="宋体" panose="02010600030101010101" pitchFamily="2" charset="-122"/>
                <a:cs typeface="宋体" panose="02010600030101010101" pitchFamily="2" charset="-122"/>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B6BCF7C-DC66-4C4B-BD0B-722244516B6F}"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262B386A-239D-BE41-B547-F2DC9ABDFF6C}" type="slidenum">
              <a:rPr lang="en-US" altLang="zh-CN">
                <a:solidFill>
                  <a:srgbClr val="000000"/>
                </a:solidFill>
                <a:latin typeface="Arial" panose="020B0604020202020204"/>
              </a:rPr>
              <a:pPr/>
              <a:t>27</a:t>
            </a:fld>
            <a:endParaRPr lang="en-US" altLang="zh-CN">
              <a:solidFill>
                <a:srgbClr val="000000"/>
              </a:solidFill>
              <a:latin typeface="Arial" panose="020B0604020202020204"/>
            </a:endParaRPr>
          </a:p>
        </p:txBody>
      </p:sp>
      <p:sp>
        <p:nvSpPr>
          <p:cNvPr id="566274"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6.1.1 </a:t>
            </a:r>
            <a:r>
              <a:rPr lang="zh-CN" altLang="en-US" b="1">
                <a:ea typeface="黑体" panose="02010609060101010101" charset="-122"/>
                <a:cs typeface="黑体" panose="02010609060101010101" charset="-122"/>
              </a:rPr>
              <a:t>上下文无关文法的派生树</a:t>
            </a:r>
          </a:p>
        </p:txBody>
      </p:sp>
      <p:sp>
        <p:nvSpPr>
          <p:cNvPr id="566275" name="Rectangle 3"/>
          <p:cNvSpPr>
            <a:spLocks noGrp="1" noChangeArrowheads="1"/>
          </p:cNvSpPr>
          <p:nvPr>
            <p:ph type="body" idx="1"/>
          </p:nvPr>
        </p:nvSpPr>
        <p:spPr/>
        <p:txBody>
          <a:bodyPr/>
          <a:lstStyle/>
          <a:p>
            <a:pPr>
              <a:buFontTx/>
              <a:buNone/>
            </a:pPr>
            <a:r>
              <a:rPr lang="zh-CN" altLang="en-US" b="1">
                <a:ea typeface="黑体" panose="02010609060101010101" charset="-122"/>
                <a:cs typeface="黑体" panose="02010609060101010101" charset="-122"/>
              </a:rPr>
              <a:t>定理</a:t>
            </a:r>
            <a:r>
              <a:rPr lang="en-US" altLang="zh-CN" b="1">
                <a:ea typeface="黑体" panose="02010609060101010101" charset="-122"/>
                <a:cs typeface="黑体" panose="02010609060101010101" charset="-122"/>
              </a:rPr>
              <a:t>6-3 </a:t>
            </a:r>
            <a:r>
              <a:rPr lang="zh-CN" altLang="en-US" b="1">
                <a:latin typeface="宋体" panose="02010600030101010101" pitchFamily="2" charset="-122"/>
                <a:cs typeface="宋体" panose="02010600030101010101" pitchFamily="2" charset="-122"/>
              </a:rPr>
              <a:t>如果</a:t>
            </a:r>
            <a:r>
              <a:rPr lang="en-US" altLang="zh-CN" b="1">
                <a:latin typeface="宋体" panose="02010600030101010101" pitchFamily="2" charset="-122"/>
                <a:cs typeface="宋体" panose="02010600030101010101" pitchFamily="2" charset="-122"/>
              </a:rPr>
              <a:t>α</a:t>
            </a:r>
            <a:r>
              <a:rPr lang="zh-CN" altLang="en-US" b="1">
                <a:latin typeface="宋体" panose="02010600030101010101" pitchFamily="2" charset="-122"/>
                <a:cs typeface="宋体" panose="02010600030101010101" pitchFamily="2" charset="-122"/>
              </a:rPr>
              <a:t>是</a:t>
            </a:r>
            <a:r>
              <a:rPr lang="en-US" altLang="zh-CN" b="1">
                <a:latin typeface="Times New Roman" panose="02020603050405020304" charset="0"/>
                <a:cs typeface="宋体" panose="02010600030101010101" pitchFamily="2" charset="-122"/>
              </a:rPr>
              <a:t>CFG G</a:t>
            </a:r>
            <a:r>
              <a:rPr lang="zh-CN" altLang="en-US" b="1">
                <a:latin typeface="宋体" panose="02010600030101010101" pitchFamily="2" charset="-122"/>
                <a:cs typeface="宋体" panose="02010600030101010101" pitchFamily="2" charset="-122"/>
              </a:rPr>
              <a:t>的一个句型，</a:t>
            </a:r>
            <a:r>
              <a:rPr lang="en-US" altLang="zh-CN" b="1">
                <a:latin typeface="宋体" panose="02010600030101010101" pitchFamily="2" charset="-122"/>
                <a:cs typeface="宋体" panose="02010600030101010101" pitchFamily="2" charset="-122"/>
              </a:rPr>
              <a:t>α</a:t>
            </a:r>
            <a:r>
              <a:rPr lang="zh-CN" altLang="en-US" b="1">
                <a:latin typeface="宋体" panose="02010600030101010101" pitchFamily="2" charset="-122"/>
                <a:cs typeface="宋体" panose="02010600030101010101" pitchFamily="2" charset="-122"/>
              </a:rPr>
              <a:t>的派生树与最左派生和最右派生是一一对应的，但是，这棵派生树可以对应多个不同的派生。</a:t>
            </a:r>
            <a:endParaRPr lang="zh-CN" altLang="en-US" b="1">
              <a:cs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C46D039-F0F4-4141-AEA8-14AFEEB9EE4D}"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4C7F948D-1AD2-8F47-91DD-8AE0B6145BB6}" type="slidenum">
              <a:rPr lang="en-US" altLang="zh-CN">
                <a:solidFill>
                  <a:srgbClr val="000000"/>
                </a:solidFill>
                <a:latin typeface="Arial" panose="020B0604020202020204"/>
              </a:rPr>
              <a:pPr/>
              <a:t>28</a:t>
            </a:fld>
            <a:endParaRPr lang="en-US" altLang="zh-CN">
              <a:solidFill>
                <a:srgbClr val="000000"/>
              </a:solidFill>
              <a:latin typeface="Arial" panose="020B0604020202020204"/>
            </a:endParaRPr>
          </a:p>
        </p:txBody>
      </p:sp>
      <p:sp>
        <p:nvSpPr>
          <p:cNvPr id="567298"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6.1.2 </a:t>
            </a:r>
            <a:r>
              <a:rPr lang="zh-CN" altLang="en-US" b="1">
                <a:ea typeface="黑体" panose="02010609060101010101" charset="-122"/>
                <a:cs typeface="黑体" panose="02010609060101010101" charset="-122"/>
              </a:rPr>
              <a:t>二义性</a:t>
            </a:r>
            <a:r>
              <a:rPr lang="en-US" altLang="zh-CN" b="1">
                <a:ea typeface="黑体" panose="02010609060101010101" charset="-122"/>
                <a:cs typeface="黑体" panose="02010609060101010101" charset="-122"/>
              </a:rPr>
              <a:t> </a:t>
            </a:r>
          </a:p>
        </p:txBody>
      </p:sp>
      <p:sp>
        <p:nvSpPr>
          <p:cNvPr id="567299" name="Rectangle 3"/>
          <p:cNvSpPr>
            <a:spLocks noGrp="1" noChangeArrowheads="1"/>
          </p:cNvSpPr>
          <p:nvPr>
            <p:ph type="body" idx="1"/>
          </p:nvPr>
        </p:nvSpPr>
        <p:spPr/>
        <p:txBody>
          <a:bodyPr/>
          <a:lstStyle/>
          <a:p>
            <a:pPr algn="just"/>
            <a:r>
              <a:rPr lang="zh-CN" altLang="en-US" b="1">
                <a:latin typeface="Times New Roman" panose="02020603050405020304" charset="0"/>
                <a:cs typeface="宋体" panose="02010600030101010101" pitchFamily="2" charset="-122"/>
              </a:rPr>
              <a:t>简单算术表达式的二义性文法</a:t>
            </a:r>
            <a:endParaRPr lang="en-US" altLang="zh-CN" b="1">
              <a:latin typeface="Times New Roman" panose="02020603050405020304" charset="0"/>
              <a:cs typeface="宋体" panose="02010600030101010101" pitchFamily="2" charset="-122"/>
            </a:endParaRPr>
          </a:p>
          <a:p>
            <a:pPr algn="just">
              <a:buFontTx/>
              <a:buNone/>
            </a:pPr>
            <a:r>
              <a:rPr lang="en-US" altLang="zh-CN" b="1">
                <a:latin typeface="Times New Roman" panose="02020603050405020304" charset="0"/>
                <a:cs typeface="宋体" panose="02010600030101010101" pitchFamily="2" charset="-122"/>
              </a:rPr>
              <a:t>G</a:t>
            </a:r>
            <a:r>
              <a:rPr lang="en-US" altLang="zh-CN" b="1" baseline="-30000">
                <a:latin typeface="Times New Roman" panose="02020603050405020304" charset="0"/>
                <a:cs typeface="宋体" panose="02010600030101010101" pitchFamily="2" charset="-122"/>
              </a:rPr>
              <a:t>exp2</a:t>
            </a:r>
            <a:r>
              <a:rPr lang="zh-CN" altLang="en-US" b="1">
                <a:latin typeface="宋体" panose="02010600030101010101" pitchFamily="2" charset="-122"/>
                <a:cs typeface="宋体" panose="02010600030101010101" pitchFamily="2" charset="-122"/>
              </a:rPr>
              <a:t>：</a:t>
            </a:r>
            <a:r>
              <a:rPr lang="en-US" altLang="zh-CN" b="1">
                <a:latin typeface="宋体" panose="02010600030101010101" pitchFamily="2" charset="-122"/>
                <a:cs typeface="宋体" panose="02010600030101010101" pitchFamily="2" charset="-122"/>
              </a:rPr>
              <a:t>	</a:t>
            </a:r>
            <a:r>
              <a:rPr lang="en-US" altLang="zh-CN" b="1">
                <a:latin typeface="Times New Roman" panose="02020603050405020304" charset="0"/>
                <a:cs typeface="宋体" panose="02010600030101010101" pitchFamily="2" charset="-122"/>
              </a:rPr>
              <a:t>E</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E+E|E-E|E/E|E*E</a:t>
            </a:r>
          </a:p>
          <a:p>
            <a:pPr algn="just">
              <a:buFontTx/>
              <a:buNone/>
            </a:pPr>
            <a:r>
              <a:rPr lang="en-US" altLang="zh-CN" b="1">
                <a:latin typeface="Times New Roman" panose="02020603050405020304" charset="0"/>
                <a:cs typeface="宋体" panose="02010600030101010101" pitchFamily="2" charset="-122"/>
              </a:rPr>
              <a:t>			E</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 E</a:t>
            </a:r>
            <a:r>
              <a:rPr lang="en-US" altLang="zh-CN" b="1">
                <a:latin typeface="宋体" panose="02010600030101010101" pitchFamily="2" charset="-122"/>
                <a:cs typeface="宋体" panose="02010600030101010101" pitchFamily="2" charset="-122"/>
              </a:rPr>
              <a:t>↑E|(E)|N(L)|id</a:t>
            </a:r>
            <a:endParaRPr lang="en-US" altLang="zh-CN" b="1">
              <a:latin typeface="Times New Roman" panose="02020603050405020304" charset="0"/>
              <a:cs typeface="宋体" panose="02010600030101010101" pitchFamily="2" charset="-122"/>
            </a:endParaRPr>
          </a:p>
          <a:p>
            <a:pPr algn="just">
              <a:buFontTx/>
              <a:buNone/>
            </a:pPr>
            <a:r>
              <a:rPr lang="en-US" altLang="zh-CN" b="1">
                <a:latin typeface="Times New Roman" panose="02020603050405020304" charset="0"/>
                <a:cs typeface="宋体" panose="02010600030101010101" pitchFamily="2" charset="-122"/>
              </a:rPr>
              <a:t>			N</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sin|cos|exp|abs|log|int</a:t>
            </a:r>
          </a:p>
          <a:p>
            <a:pPr>
              <a:buFontTx/>
              <a:buNone/>
            </a:pPr>
            <a:r>
              <a:rPr lang="en-US" altLang="zh-CN" b="1">
                <a:latin typeface="Times New Roman" panose="02020603050405020304" charset="0"/>
                <a:cs typeface="宋体" panose="02010600030101010101" pitchFamily="2" charset="-122"/>
              </a:rPr>
              <a:t>			L</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L,E|E</a:t>
            </a:r>
            <a:r>
              <a:rPr lang="en-US" altLang="zh-CN" b="1">
                <a:cs typeface="宋体" panose="02010600030101010101" pitchFamily="2" charset="-122"/>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00AB7BDB-0E02-CA4C-BF36-3AFCA8351EBD}"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9" name="幻灯片编号占位符 5"/>
          <p:cNvSpPr>
            <a:spLocks noGrp="1"/>
          </p:cNvSpPr>
          <p:nvPr>
            <p:ph type="sldNum" sz="quarter" idx="12"/>
          </p:nvPr>
        </p:nvSpPr>
        <p:spPr/>
        <p:txBody>
          <a:bodyPr/>
          <a:lstStyle/>
          <a:p>
            <a:fld id="{0E02E0B4-A250-AA44-9995-BC863F74C17E}" type="slidenum">
              <a:rPr lang="en-US" altLang="zh-CN">
                <a:solidFill>
                  <a:srgbClr val="000000"/>
                </a:solidFill>
                <a:latin typeface="Arial" panose="020B0604020202020204"/>
              </a:rPr>
              <a:pPr/>
              <a:t>29</a:t>
            </a:fld>
            <a:endParaRPr lang="en-US" altLang="zh-CN">
              <a:solidFill>
                <a:srgbClr val="000000"/>
              </a:solidFill>
              <a:latin typeface="Arial" panose="020B0604020202020204"/>
            </a:endParaRPr>
          </a:p>
        </p:txBody>
      </p:sp>
      <p:sp>
        <p:nvSpPr>
          <p:cNvPr id="568322"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6.1.2 </a:t>
            </a:r>
            <a:r>
              <a:rPr lang="zh-CN" altLang="en-US" b="1">
                <a:ea typeface="黑体" panose="02010609060101010101" charset="-122"/>
                <a:cs typeface="黑体" panose="02010609060101010101" charset="-122"/>
              </a:rPr>
              <a:t>二义性</a:t>
            </a:r>
            <a:r>
              <a:rPr lang="en-US" altLang="zh-CN" b="1">
                <a:ea typeface="黑体" panose="02010609060101010101" charset="-122"/>
                <a:cs typeface="黑体" panose="02010609060101010101" charset="-122"/>
              </a:rPr>
              <a:t> </a:t>
            </a:r>
          </a:p>
        </p:txBody>
      </p:sp>
      <p:sp>
        <p:nvSpPr>
          <p:cNvPr id="568323" name="Rectangle 3"/>
          <p:cNvSpPr>
            <a:spLocks noGrp="1" noChangeArrowheads="1"/>
          </p:cNvSpPr>
          <p:nvPr>
            <p:ph type="body" idx="1"/>
          </p:nvPr>
        </p:nvSpPr>
        <p:spPr>
          <a:xfrm>
            <a:off x="304800" y="2362200"/>
            <a:ext cx="2362200" cy="3657600"/>
          </a:xfrm>
        </p:spPr>
        <p:txBody>
          <a:bodyPr/>
          <a:lstStyle/>
          <a:p>
            <a:pPr algn="just">
              <a:buFontTx/>
              <a:buNone/>
            </a:pPr>
            <a:r>
              <a:rPr lang="en-US" altLang="zh-CN" sz="2800" b="1">
                <a:latin typeface="Times New Roman" panose="02020603050405020304" charset="0"/>
                <a:cs typeface="宋体" panose="02010600030101010101" pitchFamily="2" charset="-122"/>
              </a:rPr>
              <a:t>E</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宋体" panose="02010600030101010101" pitchFamily="2" charset="-122"/>
              </a:rPr>
              <a:t> E+E</a:t>
            </a:r>
          </a:p>
          <a:p>
            <a:pPr algn="just">
              <a:buFontTx/>
              <a:buNone/>
            </a:pP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宋体" panose="02010600030101010101" pitchFamily="2" charset="-122"/>
              </a:rPr>
              <a:t> x+E</a:t>
            </a:r>
          </a:p>
          <a:p>
            <a:pPr algn="just">
              <a:buFontTx/>
              <a:buNone/>
            </a:pP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宋体" panose="02010600030101010101" pitchFamily="2" charset="-122"/>
              </a:rPr>
              <a:t> x+E/E</a:t>
            </a:r>
          </a:p>
          <a:p>
            <a:pPr algn="just">
              <a:buFontTx/>
              <a:buNone/>
            </a:pP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宋体" panose="02010600030101010101" pitchFamily="2" charset="-122"/>
              </a:rPr>
              <a:t> x+x/E</a:t>
            </a:r>
          </a:p>
          <a:p>
            <a:pPr algn="just">
              <a:buFontTx/>
              <a:buNone/>
            </a:pP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宋体" panose="02010600030101010101" pitchFamily="2" charset="-122"/>
              </a:rPr>
              <a:t> x+x/E</a:t>
            </a:r>
            <a:r>
              <a:rPr lang="en-US" altLang="zh-CN" sz="2800" b="1">
                <a:latin typeface="宋体" panose="02010600030101010101" pitchFamily="2" charset="-122"/>
                <a:cs typeface="宋体" panose="02010600030101010101" pitchFamily="2" charset="-122"/>
              </a:rPr>
              <a:t>↑E</a:t>
            </a:r>
            <a:endParaRPr lang="en-US" altLang="zh-CN" sz="2800" b="1">
              <a:latin typeface="Times New Roman" panose="02020603050405020304" charset="0"/>
              <a:cs typeface="宋体" panose="02010600030101010101" pitchFamily="2" charset="-122"/>
            </a:endParaRPr>
          </a:p>
          <a:p>
            <a:pPr algn="just">
              <a:buFont typeface="Symbol" panose="05050102010706020507" charset="0"/>
              <a:buChar char="Þ"/>
            </a:pPr>
            <a:r>
              <a:rPr lang="en-US" altLang="zh-CN" sz="2800" b="1">
                <a:latin typeface="Times New Roman" panose="02020603050405020304" charset="0"/>
                <a:cs typeface="宋体" panose="02010600030101010101" pitchFamily="2" charset="-122"/>
              </a:rPr>
              <a:t>x+x/y</a:t>
            </a:r>
            <a:r>
              <a:rPr lang="en-US" altLang="zh-CN" sz="2800" b="1">
                <a:latin typeface="宋体" panose="02010600030101010101" pitchFamily="2" charset="-122"/>
                <a:cs typeface="宋体" panose="02010600030101010101" pitchFamily="2" charset="-122"/>
              </a:rPr>
              <a:t>↑E</a:t>
            </a:r>
          </a:p>
          <a:p>
            <a:pPr algn="just">
              <a:buFont typeface="Symbol" panose="05050102010706020507" charset="0"/>
              <a:buChar char="Þ"/>
            </a:pPr>
            <a:r>
              <a:rPr lang="en-US" altLang="zh-CN" sz="2800" b="1">
                <a:latin typeface="Times New Roman" panose="02020603050405020304" charset="0"/>
                <a:cs typeface="宋体" panose="02010600030101010101" pitchFamily="2" charset="-122"/>
              </a:rPr>
              <a:t>x+x/y</a:t>
            </a:r>
            <a:r>
              <a:rPr lang="en-US" altLang="zh-CN" sz="2800" b="1">
                <a:latin typeface="宋体" panose="02010600030101010101" pitchFamily="2" charset="-122"/>
                <a:cs typeface="宋体" panose="02010600030101010101" pitchFamily="2" charset="-122"/>
              </a:rPr>
              <a:t>↑2</a:t>
            </a:r>
            <a:endParaRPr lang="en-US" altLang="zh-CN" sz="2800" b="1">
              <a:latin typeface="Times New Roman" panose="02020603050405020304" charset="0"/>
              <a:cs typeface="宋体" panose="02010600030101010101" pitchFamily="2" charset="-122"/>
              <a:sym typeface="Symbol" panose="05050102010706020507" charset="0"/>
            </a:endParaRPr>
          </a:p>
        </p:txBody>
      </p:sp>
      <p:sp>
        <p:nvSpPr>
          <p:cNvPr id="568324" name="Rectangle 4"/>
          <p:cNvSpPr>
            <a:spLocks noChangeArrowheads="1"/>
          </p:cNvSpPr>
          <p:nvPr/>
        </p:nvSpPr>
        <p:spPr bwMode="auto">
          <a:xfrm>
            <a:off x="609600" y="1295400"/>
            <a:ext cx="8229600" cy="685800"/>
          </a:xfrm>
          <a:prstGeom prst="rect">
            <a:avLst/>
          </a:prstGeom>
          <a:noFill/>
          <a:ln>
            <a:noFill/>
          </a:ln>
          <a:effectLst/>
        </p:spPr>
        <p:txBody>
          <a:bodyPr/>
          <a:lstStyle/>
          <a:p>
            <a:pPr marL="342900" indent="-342900" algn="just" defTabSz="914400" fontAlgn="base">
              <a:spcBef>
                <a:spcPct val="20000"/>
              </a:spcBef>
              <a:spcAft>
                <a:spcPct val="0"/>
              </a:spcAft>
            </a:pPr>
            <a:r>
              <a:rPr lang="zh-CN" altLang="en-US" sz="3000" b="1">
                <a:solidFill>
                  <a:srgbClr val="000000"/>
                </a:solidFill>
                <a:latin typeface="宋体" panose="02010600030101010101" pitchFamily="2" charset="-122"/>
                <a:ea typeface="宋体" panose="02010600030101010101" pitchFamily="2" charset="-122"/>
                <a:cs typeface="宋体" panose="02010600030101010101" pitchFamily="2" charset="-122"/>
              </a:rPr>
              <a:t>句子</a:t>
            </a:r>
            <a:r>
              <a:rPr lang="en-US" altLang="zh-CN" sz="3000" b="1">
                <a:solidFill>
                  <a:srgbClr val="000000"/>
                </a:solidFill>
                <a:latin typeface="Times New Roman" panose="02020603050405020304" charset="0"/>
                <a:ea typeface="宋体" panose="02010600030101010101" pitchFamily="2" charset="-122"/>
                <a:cs typeface="宋体" panose="02010600030101010101" pitchFamily="2" charset="-122"/>
              </a:rPr>
              <a:t>x+x/y</a:t>
            </a:r>
            <a:r>
              <a:rPr lang="en-US" altLang="zh-CN" sz="3000" b="1">
                <a:solidFill>
                  <a:srgbClr val="000000"/>
                </a:solidFill>
                <a:latin typeface="宋体" panose="02010600030101010101" pitchFamily="2" charset="-122"/>
                <a:ea typeface="宋体" panose="02010600030101010101" pitchFamily="2" charset="-122"/>
                <a:cs typeface="宋体" panose="02010600030101010101" pitchFamily="2" charset="-122"/>
              </a:rPr>
              <a:t>↑2</a:t>
            </a:r>
            <a:r>
              <a:rPr lang="zh-CN" altLang="en-US" sz="3000" b="1">
                <a:solidFill>
                  <a:srgbClr val="000000"/>
                </a:solidFill>
                <a:latin typeface="宋体" panose="02010600030101010101" pitchFamily="2" charset="-122"/>
                <a:ea typeface="宋体" panose="02010600030101010101" pitchFamily="2" charset="-122"/>
                <a:cs typeface="宋体" panose="02010600030101010101" pitchFamily="2" charset="-122"/>
              </a:rPr>
              <a:t>在文法中的三个不同的最左派生</a:t>
            </a:r>
            <a:r>
              <a:rPr lang="en-US" altLang="zh-CN" sz="3000" b="1">
                <a:solidFill>
                  <a:srgbClr val="000000"/>
                </a:solidFill>
                <a:latin typeface="Times New Roman" panose="02020603050405020304" charset="0"/>
                <a:ea typeface="宋体" panose="02010600030101010101" pitchFamily="2" charset="-122"/>
                <a:cs typeface="宋体" panose="02010600030101010101" pitchFamily="2" charset="-122"/>
              </a:rPr>
              <a:t> </a:t>
            </a:r>
          </a:p>
        </p:txBody>
      </p:sp>
      <p:sp>
        <p:nvSpPr>
          <p:cNvPr id="568325" name="Rectangle 5"/>
          <p:cNvSpPr>
            <a:spLocks noChangeArrowheads="1"/>
          </p:cNvSpPr>
          <p:nvPr/>
        </p:nvSpPr>
        <p:spPr bwMode="auto">
          <a:xfrm>
            <a:off x="3429000" y="2438400"/>
            <a:ext cx="2362200" cy="3657600"/>
          </a:xfrm>
          <a:prstGeom prst="rect">
            <a:avLst/>
          </a:prstGeom>
          <a:noFill/>
          <a:ln>
            <a:noFill/>
          </a:ln>
          <a:effectLst/>
        </p:spPr>
        <p:txBody>
          <a:bodyPr/>
          <a:lstStyle/>
          <a:p>
            <a:pPr marL="342900" indent="-342900" algn="just" defTabSz="914400" fontAlgn="base">
              <a:spcBef>
                <a:spcPct val="20000"/>
              </a:spcBef>
              <a:spcAft>
                <a:spcPct val="0"/>
              </a:spcAft>
            </a:pP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E</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 E/E</a:t>
            </a:r>
          </a:p>
          <a:p>
            <a:pPr marL="342900" indent="-342900" algn="just" defTabSz="914400" fontAlgn="base">
              <a:spcBef>
                <a:spcPct val="20000"/>
              </a:spcBef>
              <a:spcAft>
                <a:spcPct val="0"/>
              </a:spcAft>
            </a:pP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 E+E/E</a:t>
            </a:r>
          </a:p>
          <a:p>
            <a:pPr marL="342900" indent="-342900" algn="just" defTabSz="914400" fontAlgn="base">
              <a:spcBef>
                <a:spcPct val="20000"/>
              </a:spcBef>
              <a:spcAft>
                <a:spcPct val="0"/>
              </a:spcAft>
            </a:pP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 x+E/E</a:t>
            </a:r>
          </a:p>
          <a:p>
            <a:pPr marL="342900" indent="-342900" algn="just" defTabSz="914400" fontAlgn="base">
              <a:spcBef>
                <a:spcPct val="20000"/>
              </a:spcBef>
              <a:spcAft>
                <a:spcPct val="0"/>
              </a:spcAft>
            </a:pP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 x+x/E</a:t>
            </a:r>
          </a:p>
          <a:p>
            <a:pPr marL="342900" indent="-342900" algn="just" defTabSz="914400" fontAlgn="base">
              <a:spcBef>
                <a:spcPct val="20000"/>
              </a:spcBef>
              <a:spcAft>
                <a:spcPct val="0"/>
              </a:spcAft>
            </a:pP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 x+x/E</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rPr>
              <a:t>↑E</a:t>
            </a:r>
            <a:endPar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endParaRPr>
          </a:p>
          <a:p>
            <a:pPr marL="342900" indent="-342900" algn="just" defTabSz="914400" fontAlgn="base">
              <a:spcBef>
                <a:spcPct val="20000"/>
              </a:spcBef>
              <a:spcAft>
                <a:spcPct val="0"/>
              </a:spcAft>
            </a:pP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 x+x/y</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rPr>
              <a:t>↑E</a:t>
            </a:r>
            <a:endPar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endParaRPr>
          </a:p>
          <a:p>
            <a:pPr marL="342900" indent="-342900" algn="just" defTabSz="914400" fontAlgn="base">
              <a:spcBef>
                <a:spcPct val="20000"/>
              </a:spcBef>
              <a:spcAft>
                <a:spcPct val="0"/>
              </a:spcAft>
            </a:pP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 x+x/y</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rPr>
              <a:t>↑2</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 </a:t>
            </a:r>
          </a:p>
        </p:txBody>
      </p:sp>
      <p:sp>
        <p:nvSpPr>
          <p:cNvPr id="568326" name="Rectangle 6"/>
          <p:cNvSpPr>
            <a:spLocks noChangeArrowheads="1"/>
          </p:cNvSpPr>
          <p:nvPr/>
        </p:nvSpPr>
        <p:spPr bwMode="auto">
          <a:xfrm>
            <a:off x="6248400" y="2362200"/>
            <a:ext cx="2514600" cy="3657600"/>
          </a:xfrm>
          <a:prstGeom prst="rect">
            <a:avLst/>
          </a:prstGeom>
          <a:noFill/>
          <a:ln>
            <a:noFill/>
          </a:ln>
          <a:effectLst/>
        </p:spPr>
        <p:txBody>
          <a:bodyPr/>
          <a:lstStyle/>
          <a:p>
            <a:pPr marL="342900" indent="-342900" algn="just" defTabSz="914400" fontAlgn="base">
              <a:spcBef>
                <a:spcPct val="20000"/>
              </a:spcBef>
              <a:spcAft>
                <a:spcPct val="0"/>
              </a:spcAft>
            </a:pP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E</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 E</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E</a:t>
            </a:r>
          </a:p>
          <a:p>
            <a:pPr marL="342900" indent="-342900" algn="just" defTabSz="914400" fontAlgn="base">
              <a:spcBef>
                <a:spcPct val="20000"/>
              </a:spcBef>
              <a:spcAft>
                <a:spcPct val="0"/>
              </a:spcAft>
            </a:pP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 E/E</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E</a:t>
            </a:r>
          </a:p>
          <a:p>
            <a:pPr marL="342900" indent="-342900" algn="just" defTabSz="914400" fontAlgn="base">
              <a:spcBef>
                <a:spcPct val="20000"/>
              </a:spcBef>
              <a:spcAft>
                <a:spcPct val="0"/>
              </a:spcAft>
            </a:pP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 E+E/E</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E</a:t>
            </a:r>
          </a:p>
          <a:p>
            <a:pPr marL="342900" indent="-342900" algn="just" defTabSz="914400" fontAlgn="base">
              <a:spcBef>
                <a:spcPct val="20000"/>
              </a:spcBef>
              <a:spcAft>
                <a:spcPct val="0"/>
              </a:spcAft>
            </a:pP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 x+E/E</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E</a:t>
            </a:r>
          </a:p>
          <a:p>
            <a:pPr marL="342900" indent="-342900" algn="just" defTabSz="914400" fontAlgn="base">
              <a:spcBef>
                <a:spcPct val="20000"/>
              </a:spcBef>
              <a:spcAft>
                <a:spcPct val="0"/>
              </a:spcAft>
            </a:pP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 x+x/E</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E</a:t>
            </a:r>
          </a:p>
          <a:p>
            <a:pPr marL="342900" indent="-342900" algn="just" defTabSz="914400" fontAlgn="base">
              <a:spcBef>
                <a:spcPct val="20000"/>
              </a:spcBef>
              <a:spcAft>
                <a:spcPct val="0"/>
              </a:spcAft>
            </a:pP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 x+x/y</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E</a:t>
            </a:r>
          </a:p>
          <a:p>
            <a:pPr marL="342900" indent="-342900" algn="just" defTabSz="914400" fontAlgn="base">
              <a:spcBef>
                <a:spcPct val="20000"/>
              </a:spcBef>
              <a:spcAft>
                <a:spcPct val="0"/>
              </a:spcAft>
            </a:pP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 x+x/y</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2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8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83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83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83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83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83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683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83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683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3" grpId="0" build="p" autoUpdateAnimBg="0"/>
      <p:bldP spid="568325" grpId="0" autoUpdateAnimBg="0"/>
      <p:bldP spid="56832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807DEDF-93EF-4141-B687-8B70D2A03010}"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DFBED978-4E2D-9542-9583-0AD4A1C8BC17}" type="slidenum">
              <a:rPr lang="en-US" altLang="zh-CN">
                <a:solidFill>
                  <a:srgbClr val="000000"/>
                </a:solidFill>
                <a:latin typeface="Arial" panose="020B0604020202020204"/>
              </a:rPr>
              <a:pPr/>
              <a:t>3</a:t>
            </a:fld>
            <a:endParaRPr lang="en-US" altLang="zh-CN">
              <a:solidFill>
                <a:srgbClr val="000000"/>
              </a:solidFill>
              <a:latin typeface="Arial" panose="020B0604020202020204"/>
            </a:endParaRPr>
          </a:p>
        </p:txBody>
      </p:sp>
      <p:sp>
        <p:nvSpPr>
          <p:cNvPr id="542722" name="Rectangle 2"/>
          <p:cNvSpPr>
            <a:spLocks noGrp="1" noChangeArrowheads="1"/>
          </p:cNvSpPr>
          <p:nvPr>
            <p:ph type="title"/>
          </p:nvPr>
        </p:nvSpPr>
        <p:spPr/>
        <p:txBody>
          <a:bodyPr/>
          <a:lstStyle/>
          <a:p>
            <a:r>
              <a:rPr lang="zh-CN" altLang="en-US" b="1">
                <a:ea typeface="黑体" panose="02010609060101010101" charset="-122"/>
                <a:cs typeface="黑体" panose="02010609060101010101" charset="-122"/>
              </a:rPr>
              <a:t>第</a:t>
            </a:r>
            <a:r>
              <a:rPr lang="en-US" altLang="zh-CN" b="1">
                <a:ea typeface="黑体" panose="02010609060101010101" charset="-122"/>
                <a:cs typeface="黑体" panose="02010609060101010101" charset="-122"/>
              </a:rPr>
              <a:t>6</a:t>
            </a:r>
            <a:r>
              <a:rPr lang="zh-CN" altLang="en-US" b="1">
                <a:ea typeface="黑体" panose="02010609060101010101" charset="-122"/>
                <a:cs typeface="黑体" panose="02010609060101010101" charset="-122"/>
              </a:rPr>
              <a:t>章</a:t>
            </a:r>
            <a:r>
              <a:rPr lang="en-US" altLang="zh-CN" b="1">
                <a:ea typeface="黑体" panose="02010609060101010101" charset="-122"/>
                <a:cs typeface="黑体" panose="02010609060101010101" charset="-122"/>
              </a:rPr>
              <a:t> </a:t>
            </a:r>
            <a:r>
              <a:rPr lang="zh-CN" altLang="en-US" b="1">
                <a:ea typeface="黑体" panose="02010609060101010101" charset="-122"/>
                <a:cs typeface="黑体" panose="02010609060101010101" charset="-122"/>
              </a:rPr>
              <a:t>上下文无关语言</a:t>
            </a:r>
            <a:r>
              <a:rPr lang="en-US" altLang="zh-CN" b="1">
                <a:ea typeface="黑体" panose="02010609060101010101" charset="-122"/>
                <a:cs typeface="黑体" panose="02010609060101010101" charset="-122"/>
              </a:rPr>
              <a:t> </a:t>
            </a:r>
            <a:endParaRPr lang="en-US" altLang="zh-CN">
              <a:cs typeface="宋体" panose="02010600030101010101" pitchFamily="2" charset="-122"/>
            </a:endParaRPr>
          </a:p>
        </p:txBody>
      </p:sp>
      <p:sp>
        <p:nvSpPr>
          <p:cNvPr id="542723" name="Rectangle 3"/>
          <p:cNvSpPr>
            <a:spLocks noGrp="1" noChangeArrowheads="1"/>
          </p:cNvSpPr>
          <p:nvPr>
            <p:ph type="body" idx="1"/>
          </p:nvPr>
        </p:nvSpPr>
        <p:spPr/>
        <p:txBody>
          <a:bodyPr/>
          <a:lstStyle/>
          <a:p>
            <a:pPr algn="just"/>
            <a:r>
              <a:rPr lang="zh-CN" altLang="en-US" b="1">
                <a:latin typeface="宋体" panose="02010600030101010101" pitchFamily="2" charset="-122"/>
                <a:cs typeface="宋体" panose="02010600030101010101" pitchFamily="2" charset="-122"/>
              </a:rPr>
              <a:t>重点</a:t>
            </a:r>
            <a:endParaRPr lang="en-US" altLang="zh-CN" b="1">
              <a:latin typeface="宋体" panose="02010600030101010101" pitchFamily="2" charset="-122"/>
              <a:cs typeface="宋体" panose="02010600030101010101" pitchFamily="2" charset="-122"/>
            </a:endParaRPr>
          </a:p>
          <a:p>
            <a:pPr lvl="1" algn="just"/>
            <a:r>
              <a:rPr lang="en-US" altLang="zh-CN" b="1">
                <a:latin typeface="Times New Roman" panose="02020603050405020304" charset="0"/>
                <a:cs typeface="宋体" panose="02010600030101010101" pitchFamily="2" charset="-122"/>
              </a:rPr>
              <a:t>CFG</a:t>
            </a:r>
            <a:r>
              <a:rPr lang="zh-CN" altLang="en-US" b="1">
                <a:latin typeface="Times New Roman" panose="02020603050405020304" charset="0"/>
                <a:cs typeface="宋体" panose="02010600030101010101" pitchFamily="2" charset="-122"/>
              </a:rPr>
              <a:t>的化简。</a:t>
            </a:r>
            <a:endParaRPr lang="en-US" altLang="zh-CN" b="1">
              <a:latin typeface="Times New Roman" panose="02020603050405020304" charset="0"/>
              <a:cs typeface="宋体" panose="02010600030101010101" pitchFamily="2" charset="-122"/>
            </a:endParaRPr>
          </a:p>
          <a:p>
            <a:pPr lvl="1" algn="just"/>
            <a:r>
              <a:rPr lang="en-US" altLang="zh-CN" b="1">
                <a:latin typeface="Times New Roman" panose="02020603050405020304" charset="0"/>
                <a:cs typeface="宋体" panose="02010600030101010101" pitchFamily="2" charset="-122"/>
              </a:rPr>
              <a:t>CFG</a:t>
            </a:r>
            <a:r>
              <a:rPr lang="zh-CN" altLang="en-US" b="1">
                <a:latin typeface="Times New Roman" panose="02020603050405020304" charset="0"/>
                <a:cs typeface="宋体" panose="02010600030101010101" pitchFamily="2" charset="-122"/>
              </a:rPr>
              <a:t>到</a:t>
            </a:r>
            <a:r>
              <a:rPr lang="en-US" altLang="zh-CN" b="1">
                <a:latin typeface="Times New Roman" panose="02020603050405020304" charset="0"/>
                <a:cs typeface="宋体" panose="02010600030101010101" pitchFamily="2" charset="-122"/>
              </a:rPr>
              <a:t>GNF</a:t>
            </a:r>
            <a:r>
              <a:rPr lang="zh-CN" altLang="en-US" b="1">
                <a:latin typeface="Times New Roman" panose="02020603050405020304" charset="0"/>
                <a:cs typeface="宋体" panose="02010600030101010101" pitchFamily="2" charset="-122"/>
              </a:rPr>
              <a:t>的转换。</a:t>
            </a:r>
            <a:r>
              <a:rPr lang="en-US" altLang="zh-CN" b="1">
                <a:latin typeface="宋体" panose="02010600030101010101" pitchFamily="2" charset="-122"/>
                <a:cs typeface="宋体" panose="02010600030101010101" pitchFamily="2" charset="-122"/>
              </a:rPr>
              <a:t> </a:t>
            </a:r>
            <a:endParaRPr lang="en-US" altLang="zh-CN" b="1">
              <a:latin typeface="Times New Roman" panose="02020603050405020304" charset="0"/>
              <a:cs typeface="宋体" panose="02010600030101010101" pitchFamily="2" charset="-122"/>
            </a:endParaRPr>
          </a:p>
          <a:p>
            <a:r>
              <a:rPr lang="zh-CN" altLang="en-US" b="1">
                <a:latin typeface="宋体" panose="02010600030101010101" pitchFamily="2" charset="-122"/>
                <a:cs typeface="宋体" panose="02010600030101010101" pitchFamily="2" charset="-122"/>
              </a:rPr>
              <a:t>难点</a:t>
            </a:r>
            <a:endParaRPr lang="en-US" altLang="zh-CN" b="1">
              <a:latin typeface="宋体" panose="02010600030101010101" pitchFamily="2" charset="-122"/>
              <a:cs typeface="宋体" panose="02010600030101010101" pitchFamily="2" charset="-122"/>
            </a:endParaRPr>
          </a:p>
          <a:p>
            <a:pPr lvl="1"/>
            <a:r>
              <a:rPr lang="en-US" altLang="zh-CN" b="1">
                <a:latin typeface="Times New Roman" panose="02020603050405020304" charset="0"/>
                <a:cs typeface="宋体" panose="02010600030101010101" pitchFamily="2" charset="-122"/>
              </a:rPr>
              <a:t>CFG</a:t>
            </a:r>
            <a:r>
              <a:rPr lang="zh-CN" altLang="en-US" b="1">
                <a:latin typeface="Times New Roman" panose="02020603050405020304" charset="0"/>
                <a:cs typeface="宋体" panose="02010600030101010101" pitchFamily="2" charset="-122"/>
              </a:rPr>
              <a:t>到</a:t>
            </a:r>
            <a:r>
              <a:rPr lang="en-US" altLang="zh-CN" b="1">
                <a:latin typeface="Times New Roman" panose="02020603050405020304" charset="0"/>
                <a:cs typeface="宋体" panose="02010600030101010101" pitchFamily="2" charset="-122"/>
              </a:rPr>
              <a:t>GNF</a:t>
            </a:r>
            <a:r>
              <a:rPr lang="zh-CN" altLang="en-US" b="1">
                <a:latin typeface="Times New Roman" panose="02020603050405020304" charset="0"/>
                <a:cs typeface="宋体" panose="02010600030101010101" pitchFamily="2" charset="-122"/>
              </a:rPr>
              <a:t>的转换，特别是其中的用右递归替换左递归的问题。</a:t>
            </a:r>
            <a:endParaRPr lang="zh-CN" altLang="en-US">
              <a:cs typeface="宋体" panose="0201060003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7B56F5DF-4344-8744-BCB7-DAD006E887F5}"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7" name="幻灯片编号占位符 5"/>
          <p:cNvSpPr>
            <a:spLocks noGrp="1"/>
          </p:cNvSpPr>
          <p:nvPr>
            <p:ph type="sldNum" sz="quarter" idx="12"/>
          </p:nvPr>
        </p:nvSpPr>
        <p:spPr/>
        <p:txBody>
          <a:bodyPr/>
          <a:lstStyle/>
          <a:p>
            <a:fld id="{2A7B2A8B-0041-5E40-BE8B-CB3CE1F93180}" type="slidenum">
              <a:rPr lang="en-US" altLang="zh-CN">
                <a:solidFill>
                  <a:srgbClr val="000000"/>
                </a:solidFill>
                <a:latin typeface="Arial" panose="020B0604020202020204"/>
              </a:rPr>
              <a:pPr/>
              <a:t>30</a:t>
            </a:fld>
            <a:endParaRPr lang="en-US" altLang="zh-CN">
              <a:solidFill>
                <a:srgbClr val="000000"/>
              </a:solidFill>
              <a:latin typeface="Arial" panose="020B0604020202020204"/>
            </a:endParaRPr>
          </a:p>
        </p:txBody>
      </p:sp>
      <p:sp>
        <p:nvSpPr>
          <p:cNvPr id="569346" name="Rectangle 2"/>
          <p:cNvSpPr>
            <a:spLocks noGrp="1" noChangeArrowheads="1"/>
          </p:cNvSpPr>
          <p:nvPr>
            <p:ph type="title"/>
          </p:nvPr>
        </p:nvSpPr>
        <p:spPr>
          <a:xfrm>
            <a:off x="457200" y="274638"/>
            <a:ext cx="2514600" cy="1554162"/>
          </a:xfrm>
        </p:spPr>
        <p:txBody>
          <a:bodyPr/>
          <a:lstStyle/>
          <a:p>
            <a:r>
              <a:rPr lang="en-US" altLang="zh-CN" b="1">
                <a:ea typeface="黑体" panose="02010609060101010101" charset="-122"/>
                <a:cs typeface="黑体" panose="02010609060101010101" charset="-122"/>
              </a:rPr>
              <a:t>6.1.2 </a:t>
            </a:r>
            <a:br>
              <a:rPr lang="en-US" altLang="zh-CN" b="1">
                <a:ea typeface="黑体" panose="02010609060101010101" charset="-122"/>
                <a:cs typeface="黑体" panose="02010609060101010101" charset="-122"/>
              </a:rPr>
            </a:br>
            <a:r>
              <a:rPr lang="zh-CN" altLang="en-US" b="1">
                <a:ea typeface="黑体" panose="02010609060101010101" charset="-122"/>
                <a:cs typeface="黑体" panose="02010609060101010101" charset="-122"/>
              </a:rPr>
              <a:t>二义性</a:t>
            </a:r>
            <a:r>
              <a:rPr lang="en-US" altLang="zh-CN" b="1">
                <a:ea typeface="黑体" panose="02010609060101010101" charset="-122"/>
                <a:cs typeface="黑体" panose="02010609060101010101" charset="-122"/>
              </a:rPr>
              <a:t> </a:t>
            </a:r>
          </a:p>
        </p:txBody>
      </p:sp>
      <p:sp>
        <p:nvSpPr>
          <p:cNvPr id="569347" name="Rectangle 3"/>
          <p:cNvSpPr>
            <a:spLocks noGrp="1" noChangeArrowheads="1"/>
          </p:cNvSpPr>
          <p:nvPr>
            <p:ph type="body" idx="1"/>
          </p:nvPr>
        </p:nvSpPr>
        <p:spPr>
          <a:xfrm>
            <a:off x="381000" y="2667000"/>
            <a:ext cx="2106295" cy="2209800"/>
          </a:xfrm>
        </p:spPr>
        <p:txBody>
          <a:bodyPr/>
          <a:lstStyle/>
          <a:p>
            <a:pPr marL="0" indent="0">
              <a:buFontTx/>
              <a:buNone/>
            </a:pPr>
            <a:r>
              <a:rPr lang="en-US" altLang="zh-CN" b="1">
                <a:solidFill>
                  <a:srgbClr val="000000"/>
                </a:solidFill>
                <a:latin typeface="Times New Roman" panose="02020603050405020304" charset="0"/>
                <a:ea typeface="宋体" panose="02010600030101010101" pitchFamily="2" charset="-122"/>
                <a:cs typeface="宋体" panose="02010600030101010101" pitchFamily="2" charset="-122"/>
                <a:sym typeface="+mn-ea"/>
              </a:rPr>
              <a:t>x+x/y</a:t>
            </a:r>
            <a:r>
              <a:rPr lang="en-US" altLang="zh-CN" b="1">
                <a:solidFill>
                  <a:srgbClr val="000000"/>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b="1">
                <a:cs typeface="宋体" panose="02010600030101010101" pitchFamily="2" charset="-122"/>
              </a:rPr>
              <a:t>对应</a:t>
            </a:r>
            <a:r>
              <a:rPr lang="en-US" altLang="zh-CN" b="1">
                <a:cs typeface="宋体" panose="02010600030101010101" pitchFamily="2" charset="-122"/>
              </a:rPr>
              <a:t>3</a:t>
            </a:r>
            <a:r>
              <a:rPr lang="zh-CN" altLang="en-US" b="1">
                <a:cs typeface="宋体" panose="02010600030101010101" pitchFamily="2" charset="-122"/>
              </a:rPr>
              <a:t>个不同的语法树</a:t>
            </a:r>
          </a:p>
        </p:txBody>
      </p:sp>
      <p:pic>
        <p:nvPicPr>
          <p:cNvPr id="569348" name="Picture 4" descr="E:\形式语言\教参\tu\xs73.t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33800" y="274639"/>
            <a:ext cx="4998491" cy="586263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9347">
                                            <p:txEl>
                                              <p:pRg st="0" end="0"/>
                                            </p:txEl>
                                          </p:spTgt>
                                        </p:tgtEl>
                                        <p:attrNameLst>
                                          <p:attrName>style.visibility</p:attrName>
                                        </p:attrNameLst>
                                      </p:cBhvr>
                                      <p:to>
                                        <p:strVal val="visible"/>
                                      </p:to>
                                    </p:set>
                                    <p:anim calcmode="lin" valueType="num">
                                      <p:cBhvr additive="base">
                                        <p:cTn id="7" dur="500" fill="hold"/>
                                        <p:tgtEl>
                                          <p:spTgt spid="5693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93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69348"/>
                                        </p:tgtEl>
                                        <p:attrNameLst>
                                          <p:attrName>style.visibility</p:attrName>
                                        </p:attrNameLst>
                                      </p:cBhvr>
                                      <p:to>
                                        <p:strVal val="visible"/>
                                      </p:to>
                                    </p:set>
                                    <p:anim calcmode="lin" valueType="num">
                                      <p:cBhvr additive="base">
                                        <p:cTn id="13" dur="500" fill="hold"/>
                                        <p:tgtEl>
                                          <p:spTgt spid="569348"/>
                                        </p:tgtEl>
                                        <p:attrNameLst>
                                          <p:attrName>ppt_x</p:attrName>
                                        </p:attrNameLst>
                                      </p:cBhvr>
                                      <p:tavLst>
                                        <p:tav tm="0">
                                          <p:val>
                                            <p:strVal val="0-#ppt_w/2"/>
                                          </p:val>
                                        </p:tav>
                                        <p:tav tm="100000">
                                          <p:val>
                                            <p:strVal val="#ppt_x"/>
                                          </p:val>
                                        </p:tav>
                                      </p:tavLst>
                                    </p:anim>
                                    <p:anim calcmode="lin" valueType="num">
                                      <p:cBhvr additive="base">
                                        <p:cTn id="14" dur="500" fill="hold"/>
                                        <p:tgtEl>
                                          <p:spTgt spid="5693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7"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884A449-A904-044E-9FE8-9E6C513E59CB}"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659ADB29-15B1-F540-992D-54E731746E91}" type="slidenum">
              <a:rPr lang="en-US" altLang="zh-CN">
                <a:solidFill>
                  <a:srgbClr val="000000"/>
                </a:solidFill>
                <a:latin typeface="Arial" panose="020B0604020202020204"/>
              </a:rPr>
              <a:pPr/>
              <a:t>31</a:t>
            </a:fld>
            <a:endParaRPr lang="en-US" altLang="zh-CN">
              <a:solidFill>
                <a:srgbClr val="000000"/>
              </a:solidFill>
              <a:latin typeface="Arial" panose="020B0604020202020204"/>
            </a:endParaRPr>
          </a:p>
        </p:txBody>
      </p:sp>
      <p:sp>
        <p:nvSpPr>
          <p:cNvPr id="570370"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6.1.2 </a:t>
            </a:r>
            <a:r>
              <a:rPr lang="zh-CN" altLang="en-US" b="1">
                <a:ea typeface="黑体" panose="02010609060101010101" charset="-122"/>
                <a:cs typeface="黑体" panose="02010609060101010101" charset="-122"/>
              </a:rPr>
              <a:t>二义性</a:t>
            </a:r>
            <a:r>
              <a:rPr lang="en-US" altLang="zh-CN" b="1">
                <a:ea typeface="黑体" panose="02010609060101010101" charset="-122"/>
                <a:cs typeface="黑体" panose="02010609060101010101" charset="-122"/>
              </a:rPr>
              <a:t> </a:t>
            </a:r>
          </a:p>
        </p:txBody>
      </p:sp>
      <p:sp>
        <p:nvSpPr>
          <p:cNvPr id="570371" name="Rectangle 3"/>
          <p:cNvSpPr>
            <a:spLocks noGrp="1" noChangeArrowheads="1"/>
          </p:cNvSpPr>
          <p:nvPr>
            <p:ph type="body" idx="1"/>
          </p:nvPr>
        </p:nvSpPr>
        <p:spPr/>
        <p:txBody>
          <a:bodyPr/>
          <a:lstStyle/>
          <a:p>
            <a:r>
              <a:rPr lang="zh-CN" altLang="en-US" b="1">
                <a:ea typeface="黑体" panose="02010609060101010101" charset="-122"/>
                <a:cs typeface="黑体" panose="02010609060101010101" charset="-122"/>
              </a:rPr>
              <a:t>二义性</a:t>
            </a:r>
            <a:r>
              <a:rPr lang="en-US" altLang="zh-CN" b="1">
                <a:ea typeface="黑体" panose="02010609060101010101" charset="-122"/>
                <a:cs typeface="黑体" panose="02010609060101010101" charset="-122"/>
              </a:rPr>
              <a:t>(ambiguity)</a:t>
            </a:r>
            <a:r>
              <a:rPr lang="en-US" altLang="zh-CN">
                <a:latin typeface="Times New Roman" panose="02020603050405020304" charset="0"/>
                <a:cs typeface="宋体" panose="02010600030101010101" pitchFamily="2" charset="-122"/>
              </a:rPr>
              <a:t> </a:t>
            </a:r>
          </a:p>
          <a:p>
            <a:r>
              <a:rPr lang="en-US" altLang="zh-CN">
                <a:latin typeface="Times New Roman" panose="02020603050405020304" charset="0"/>
                <a:cs typeface="宋体" panose="02010600030101010101" pitchFamily="2" charset="-122"/>
              </a:rPr>
              <a:t>CFG G=(V</a:t>
            </a:r>
            <a:r>
              <a:rPr lang="zh-CN" altLang="en-US">
                <a:latin typeface="宋体" panose="02010600030101010101" pitchFamily="2" charset="-122"/>
                <a:cs typeface="宋体" panose="02010600030101010101" pitchFamily="2" charset="-122"/>
              </a:rPr>
              <a:t>，</a:t>
            </a:r>
            <a:r>
              <a:rPr lang="en-US" altLang="zh-CN">
                <a:latin typeface="Times New Roman" panose="02020603050405020304" charset="0"/>
                <a:cs typeface="宋体" panose="02010600030101010101" pitchFamily="2" charset="-122"/>
              </a:rPr>
              <a:t>T</a:t>
            </a:r>
            <a:r>
              <a:rPr lang="zh-CN" altLang="en-US">
                <a:latin typeface="宋体" panose="02010600030101010101" pitchFamily="2" charset="-122"/>
                <a:cs typeface="宋体" panose="02010600030101010101" pitchFamily="2" charset="-122"/>
              </a:rPr>
              <a:t>，</a:t>
            </a:r>
            <a:r>
              <a:rPr lang="en-US" altLang="zh-CN">
                <a:latin typeface="Times New Roman" panose="02020603050405020304" charset="0"/>
                <a:cs typeface="宋体" panose="02010600030101010101" pitchFamily="2" charset="-122"/>
              </a:rPr>
              <a:t>P</a:t>
            </a:r>
            <a:r>
              <a:rPr lang="zh-CN" altLang="en-US">
                <a:latin typeface="宋体" panose="02010600030101010101" pitchFamily="2" charset="-122"/>
                <a:cs typeface="宋体" panose="02010600030101010101" pitchFamily="2" charset="-122"/>
              </a:rPr>
              <a:t>，</a:t>
            </a:r>
            <a:r>
              <a:rPr lang="en-US" altLang="zh-CN">
                <a:latin typeface="Times New Roman" panose="02020603050405020304" charset="0"/>
                <a:cs typeface="宋体" panose="02010600030101010101" pitchFamily="2" charset="-122"/>
              </a:rPr>
              <a:t>S)</a:t>
            </a:r>
            <a:r>
              <a:rPr lang="zh-CN" altLang="en-US">
                <a:latin typeface="宋体" panose="02010600030101010101" pitchFamily="2" charset="-122"/>
                <a:cs typeface="宋体" panose="02010600030101010101" pitchFamily="2" charset="-122"/>
              </a:rPr>
              <a:t>，如果存在</a:t>
            </a:r>
            <a:r>
              <a:rPr lang="en-US" altLang="zh-CN">
                <a:latin typeface="Times New Roman" panose="02020603050405020304" charset="0"/>
                <a:cs typeface="宋体" panose="02010600030101010101" pitchFamily="2" charset="-122"/>
              </a:rPr>
              <a:t>w</a:t>
            </a:r>
            <a:r>
              <a:rPr lang="en-US" altLang="zh-CN">
                <a:latin typeface="宋体" panose="02010600030101010101" pitchFamily="2" charset="-122"/>
                <a:cs typeface="宋体" panose="02010600030101010101" pitchFamily="2" charset="-122"/>
              </a:rPr>
              <a:t>∈</a:t>
            </a:r>
            <a:r>
              <a:rPr lang="en-US" altLang="zh-CN">
                <a:latin typeface="Times New Roman" panose="02020603050405020304" charset="0"/>
                <a:cs typeface="宋体" panose="02010600030101010101" pitchFamily="2" charset="-122"/>
              </a:rPr>
              <a:t>L(G)</a:t>
            </a:r>
            <a:r>
              <a:rPr lang="zh-CN" altLang="en-US">
                <a:latin typeface="宋体" panose="02010600030101010101" pitchFamily="2" charset="-122"/>
                <a:cs typeface="宋体" panose="02010600030101010101" pitchFamily="2" charset="-122"/>
              </a:rPr>
              <a:t>，</a:t>
            </a:r>
            <a:r>
              <a:rPr lang="en-US" altLang="zh-CN">
                <a:latin typeface="Times New Roman" panose="02020603050405020304" charset="0"/>
                <a:cs typeface="宋体" panose="02010600030101010101" pitchFamily="2" charset="-122"/>
              </a:rPr>
              <a:t>w</a:t>
            </a:r>
            <a:r>
              <a:rPr lang="zh-CN" altLang="en-US">
                <a:latin typeface="宋体" panose="02010600030101010101" pitchFamily="2" charset="-122"/>
                <a:cs typeface="宋体" panose="02010600030101010101" pitchFamily="2" charset="-122"/>
              </a:rPr>
              <a:t>至少有两棵不同的派生树，则称</a:t>
            </a:r>
            <a:r>
              <a:rPr lang="en-US" altLang="zh-CN">
                <a:latin typeface="Times New Roman" panose="02020603050405020304" charset="0"/>
                <a:cs typeface="宋体" panose="02010600030101010101" pitchFamily="2" charset="-122"/>
              </a:rPr>
              <a:t>G</a:t>
            </a:r>
            <a:r>
              <a:rPr lang="zh-CN" altLang="en-US">
                <a:latin typeface="宋体" panose="02010600030101010101" pitchFamily="2" charset="-122"/>
                <a:cs typeface="宋体" panose="02010600030101010101" pitchFamily="2" charset="-122"/>
              </a:rPr>
              <a:t>是</a:t>
            </a:r>
            <a:r>
              <a:rPr lang="zh-CN" altLang="en-US" b="1">
                <a:ea typeface="黑体" panose="02010609060101010101" charset="-122"/>
                <a:cs typeface="黑体" panose="02010609060101010101" charset="-122"/>
              </a:rPr>
              <a:t>二义性的</a:t>
            </a:r>
            <a:r>
              <a:rPr lang="zh-CN" altLang="en-US">
                <a:latin typeface="宋体" panose="02010600030101010101" pitchFamily="2" charset="-122"/>
                <a:cs typeface="宋体" panose="02010600030101010101" pitchFamily="2" charset="-122"/>
              </a:rPr>
              <a:t>。否则，</a:t>
            </a:r>
            <a:r>
              <a:rPr lang="en-US" altLang="zh-CN">
                <a:latin typeface="Times New Roman" panose="02020603050405020304" charset="0"/>
                <a:cs typeface="宋体" panose="02010600030101010101" pitchFamily="2" charset="-122"/>
              </a:rPr>
              <a:t>G</a:t>
            </a:r>
            <a:r>
              <a:rPr lang="zh-CN" altLang="en-US">
                <a:latin typeface="宋体" panose="02010600030101010101" pitchFamily="2" charset="-122"/>
                <a:cs typeface="宋体" panose="02010600030101010101" pitchFamily="2" charset="-122"/>
              </a:rPr>
              <a:t>为非二义性的。</a:t>
            </a:r>
            <a:endParaRPr lang="en-US" altLang="zh-CN">
              <a:latin typeface="宋体" panose="02010600030101010101" pitchFamily="2" charset="-122"/>
              <a:cs typeface="宋体" panose="02010600030101010101" pitchFamily="2" charset="-122"/>
            </a:endParaRPr>
          </a:p>
          <a:p>
            <a:r>
              <a:rPr lang="zh-CN" altLang="en-US">
                <a:latin typeface="宋体" panose="02010600030101010101" pitchFamily="2" charset="-122"/>
                <a:cs typeface="宋体" panose="02010600030101010101" pitchFamily="2" charset="-122"/>
              </a:rPr>
              <a:t>二义性的问题是</a:t>
            </a:r>
            <a:r>
              <a:rPr lang="zh-CN" altLang="en-US" b="1">
                <a:latin typeface="宋体" panose="02010600030101010101" pitchFamily="2" charset="-122"/>
                <a:ea typeface="黑体" panose="02010609060101010101" charset="-122"/>
                <a:cs typeface="黑体" panose="02010609060101010101" charset="-122"/>
              </a:rPr>
              <a:t>不可解的</a:t>
            </a:r>
            <a:r>
              <a:rPr lang="en-US" altLang="zh-CN" b="1">
                <a:latin typeface="宋体" panose="02010600030101010101" pitchFamily="2" charset="-122"/>
                <a:ea typeface="黑体" panose="02010609060101010101" charset="-122"/>
                <a:cs typeface="黑体" panose="02010609060101010101" charset="-122"/>
              </a:rPr>
              <a:t>(unsolvable)</a:t>
            </a:r>
            <a:r>
              <a:rPr lang="zh-CN" altLang="en-US" b="1">
                <a:latin typeface="宋体" panose="02010600030101010101" pitchFamily="2" charset="-122"/>
                <a:ea typeface="黑体" panose="02010609060101010101" charset="-122"/>
                <a:cs typeface="黑体" panose="02010609060101010101" charset="-122"/>
              </a:rPr>
              <a:t>问题。</a:t>
            </a:r>
            <a:r>
              <a:rPr lang="en-US" altLang="zh-CN">
                <a:latin typeface="宋体" panose="02010600030101010101" pitchFamily="2" charset="-122"/>
                <a:cs typeface="宋体" panose="02010600030101010101" pitchFamily="2" charset="-122"/>
              </a:rPr>
              <a:t> </a:t>
            </a:r>
            <a:r>
              <a:rPr lang="en-US" altLang="zh-CN">
                <a:cs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03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1" grpId="0" uiExpand="1"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0F757C1-5400-3C45-9F6B-A306D88DE7C8}"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B538A147-362E-1A40-95B9-632D6D83D0C4}" type="slidenum">
              <a:rPr lang="en-US" altLang="zh-CN">
                <a:solidFill>
                  <a:srgbClr val="000000"/>
                </a:solidFill>
                <a:latin typeface="Arial" panose="020B0604020202020204"/>
              </a:rPr>
              <a:pPr/>
              <a:t>32</a:t>
            </a:fld>
            <a:endParaRPr lang="en-US" altLang="zh-CN">
              <a:solidFill>
                <a:srgbClr val="000000"/>
              </a:solidFill>
              <a:latin typeface="Arial" panose="020B0604020202020204"/>
            </a:endParaRPr>
          </a:p>
        </p:txBody>
      </p:sp>
      <p:sp>
        <p:nvSpPr>
          <p:cNvPr id="571394"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6.1.2 </a:t>
            </a:r>
            <a:r>
              <a:rPr lang="zh-CN" altLang="en-US" b="1">
                <a:ea typeface="黑体" panose="02010609060101010101" charset="-122"/>
                <a:cs typeface="黑体" panose="02010609060101010101" charset="-122"/>
              </a:rPr>
              <a:t>二义性</a:t>
            </a:r>
            <a:r>
              <a:rPr lang="en-US" altLang="zh-CN" b="1">
                <a:ea typeface="黑体" panose="02010609060101010101" charset="-122"/>
                <a:cs typeface="黑体" panose="02010609060101010101" charset="-122"/>
              </a:rPr>
              <a:t> </a:t>
            </a:r>
          </a:p>
        </p:txBody>
      </p:sp>
      <p:sp>
        <p:nvSpPr>
          <p:cNvPr id="571395" name="Rectangle 3"/>
          <p:cNvSpPr>
            <a:spLocks noGrp="1" noChangeArrowheads="1"/>
          </p:cNvSpPr>
          <p:nvPr>
            <p:ph type="body" idx="1"/>
          </p:nvPr>
        </p:nvSpPr>
        <p:spPr/>
        <p:txBody>
          <a:bodyPr/>
          <a:lstStyle/>
          <a:p>
            <a:pPr>
              <a:lnSpc>
                <a:spcPct val="90000"/>
              </a:lnSpc>
            </a:pPr>
            <a:r>
              <a:rPr lang="zh-CN" altLang="en-US" sz="2800" b="1" dirty="0">
                <a:ea typeface="黑体" panose="02010609060101010101" charset="-122"/>
                <a:cs typeface="黑体" panose="02010609060101010101" charset="-122"/>
              </a:rPr>
              <a:t>例</a:t>
            </a:r>
            <a:r>
              <a:rPr lang="en-US" altLang="zh-CN" sz="2800" b="1" dirty="0">
                <a:ea typeface="黑体" panose="02010609060101010101" charset="-122"/>
                <a:cs typeface="黑体" panose="02010609060101010101" charset="-122"/>
              </a:rPr>
              <a:t>6-2</a:t>
            </a:r>
            <a:r>
              <a:rPr lang="en-US" altLang="zh-CN" sz="2800" b="1" dirty="0">
                <a:cs typeface="宋体" panose="02010600030101010101" pitchFamily="2" charset="-122"/>
              </a:rPr>
              <a:t>  </a:t>
            </a:r>
            <a:r>
              <a:rPr lang="zh-CN" altLang="en-US" sz="2800" b="1" dirty="0">
                <a:cs typeface="宋体" panose="02010600030101010101" pitchFamily="2" charset="-122"/>
              </a:rPr>
              <a:t>用其他方法消除二义性。</a:t>
            </a:r>
            <a:endParaRPr lang="en-US" altLang="zh-CN" sz="2800" b="1" dirty="0">
              <a:cs typeface="宋体" panose="02010600030101010101" pitchFamily="2" charset="-122"/>
            </a:endParaRPr>
          </a:p>
          <a:p>
            <a:pPr algn="just">
              <a:lnSpc>
                <a:spcPct val="90000"/>
              </a:lnSpc>
              <a:buFontTx/>
              <a:buNone/>
            </a:pPr>
            <a:r>
              <a:rPr lang="en-US" altLang="zh-CN" sz="2800" b="1" dirty="0" err="1">
                <a:latin typeface="Times New Roman" panose="02020603050405020304" charset="0"/>
                <a:cs typeface="宋体" panose="02010600030101010101" pitchFamily="2" charset="-122"/>
              </a:rPr>
              <a:t>G</a:t>
            </a:r>
            <a:r>
              <a:rPr lang="en-US" altLang="zh-CN" sz="2800" b="1" baseline="-30000" dirty="0" err="1">
                <a:latin typeface="Times New Roman" panose="02020603050405020304" charset="0"/>
                <a:cs typeface="宋体" panose="02010600030101010101" pitchFamily="2" charset="-122"/>
              </a:rPr>
              <a:t>ifa</a:t>
            </a:r>
            <a:r>
              <a:rPr lang="zh-CN" altLang="en-US" sz="2800" b="1" dirty="0">
                <a:latin typeface="宋体" panose="02010600030101010101" pitchFamily="2" charset="-122"/>
                <a:cs typeface="宋体" panose="02010600030101010101" pitchFamily="2" charset="-122"/>
              </a:rPr>
              <a:t>：</a:t>
            </a:r>
            <a:r>
              <a:rPr lang="en-US" altLang="zh-CN" sz="2800" b="1" dirty="0" err="1">
                <a:latin typeface="Times New Roman" panose="02020603050405020304" charset="0"/>
                <a:cs typeface="宋体" panose="02010600030101010101" pitchFamily="2" charset="-122"/>
              </a:rPr>
              <a:t>S</a:t>
            </a:r>
            <a:r>
              <a:rPr lang="en-US" altLang="zh-CN" sz="2800" b="1" dirty="0" err="1">
                <a:latin typeface="Times New Roman" panose="02020603050405020304" charset="0"/>
                <a:cs typeface="Times New Roman" panose="02020603050405020304" charset="0"/>
                <a:sym typeface="Symbol" panose="05050102010706020507" charset="0"/>
              </a:rPr>
              <a:t></a:t>
            </a:r>
            <a:r>
              <a:rPr lang="en-US" altLang="zh-CN" sz="2800" b="1" dirty="0" err="1">
                <a:latin typeface="Times New Roman" panose="02020603050405020304" charset="0"/>
                <a:cs typeface="宋体" panose="02010600030101010101" pitchFamily="2" charset="-122"/>
              </a:rPr>
              <a:t>if</a:t>
            </a:r>
            <a:r>
              <a:rPr lang="en-US" altLang="zh-CN" sz="2800" b="1" dirty="0">
                <a:latin typeface="Times New Roman" panose="02020603050405020304" charset="0"/>
                <a:cs typeface="宋体" panose="02010600030101010101" pitchFamily="2" charset="-122"/>
              </a:rPr>
              <a:t> E then S else S | if E then S</a:t>
            </a:r>
          </a:p>
          <a:p>
            <a:pPr>
              <a:lnSpc>
                <a:spcPct val="90000"/>
              </a:lnSpc>
              <a:buFontTx/>
              <a:buNone/>
            </a:pPr>
            <a:r>
              <a:rPr lang="en-US" altLang="zh-CN" sz="2800" b="1" dirty="0" err="1" smtClean="0">
                <a:latin typeface="Times New Roman" panose="02020603050405020304" charset="0"/>
                <a:cs typeface="宋体" panose="02010600030101010101" pitchFamily="2" charset="-122"/>
              </a:rPr>
              <a:t>G</a:t>
            </a:r>
            <a:r>
              <a:rPr lang="en-US" altLang="zh-CN" sz="2800" b="1" baseline="-30000" dirty="0" err="1" smtClean="0">
                <a:latin typeface="Times New Roman" panose="02020603050405020304" charset="0"/>
                <a:cs typeface="宋体" panose="02010600030101010101" pitchFamily="2" charset="-122"/>
              </a:rPr>
              <a:t>ifm</a:t>
            </a:r>
            <a:r>
              <a:rPr lang="zh-CN" altLang="en-US" sz="2800" b="1" dirty="0" smtClean="0">
                <a:latin typeface="宋体" panose="02010600030101010101" pitchFamily="2" charset="-122"/>
                <a:cs typeface="宋体" panose="02010600030101010101" pitchFamily="2" charset="-122"/>
              </a:rPr>
              <a:t>：</a:t>
            </a:r>
            <a:r>
              <a:rPr lang="en-US" altLang="zh-CN" sz="2800" b="1" dirty="0" smtClean="0">
                <a:latin typeface="Times New Roman" panose="02020603050405020304" charset="0"/>
                <a:cs typeface="宋体" panose="02010600030101010101" pitchFamily="2" charset="-122"/>
              </a:rPr>
              <a:t>S</a:t>
            </a:r>
            <a:r>
              <a:rPr lang="en-US" altLang="zh-CN" sz="2800" b="1" dirty="0" smtClean="0">
                <a:latin typeface="宋体" panose="02010600030101010101" pitchFamily="2" charset="-122"/>
                <a:cs typeface="宋体" panose="02010600030101010101" pitchFamily="2" charset="-122"/>
              </a:rPr>
              <a:t>→</a:t>
            </a:r>
            <a:r>
              <a:rPr lang="en-US" altLang="zh-CN" sz="2800" b="1" dirty="0" smtClean="0">
                <a:latin typeface="Times New Roman" panose="02020603050405020304" charset="0"/>
                <a:cs typeface="宋体" panose="02010600030101010101" pitchFamily="2" charset="-122"/>
              </a:rPr>
              <a:t>U|M</a:t>
            </a:r>
          </a:p>
          <a:p>
            <a:pPr algn="just">
              <a:lnSpc>
                <a:spcPct val="90000"/>
              </a:lnSpc>
              <a:buFontTx/>
              <a:buNone/>
            </a:pPr>
            <a:r>
              <a:rPr lang="en-US" altLang="zh-CN" sz="2800" b="1" dirty="0">
                <a:latin typeface="Times New Roman" panose="02020603050405020304" charset="0"/>
                <a:cs typeface="宋体" panose="02010600030101010101" pitchFamily="2" charset="-122"/>
              </a:rPr>
              <a:t>		</a:t>
            </a:r>
            <a:r>
              <a:rPr lang="en-US" altLang="zh-CN" sz="2800" b="1" dirty="0" err="1">
                <a:latin typeface="Times New Roman" panose="02020603050405020304" charset="0"/>
                <a:cs typeface="宋体" panose="02010600030101010101" pitchFamily="2" charset="-122"/>
              </a:rPr>
              <a:t>U</a:t>
            </a:r>
            <a:r>
              <a:rPr lang="en-US" altLang="zh-CN" sz="2800" b="1" dirty="0" err="1">
                <a:latin typeface="宋体" panose="02010600030101010101" pitchFamily="2" charset="-122"/>
                <a:cs typeface="宋体" panose="02010600030101010101" pitchFamily="2" charset="-122"/>
              </a:rPr>
              <a:t>→</a:t>
            </a:r>
            <a:r>
              <a:rPr lang="en-US" altLang="zh-CN" sz="2800" b="1" dirty="0" err="1">
                <a:latin typeface="Times New Roman" panose="02020603050405020304" charset="0"/>
                <a:cs typeface="宋体" panose="02010600030101010101" pitchFamily="2" charset="-122"/>
              </a:rPr>
              <a:t>if</a:t>
            </a:r>
            <a:r>
              <a:rPr lang="en-US" altLang="zh-CN" sz="2800" b="1" dirty="0">
                <a:latin typeface="Times New Roman" panose="02020603050405020304" charset="0"/>
                <a:cs typeface="宋体" panose="02010600030101010101" pitchFamily="2" charset="-122"/>
              </a:rPr>
              <a:t> E then S</a:t>
            </a:r>
          </a:p>
          <a:p>
            <a:pPr algn="just">
              <a:lnSpc>
                <a:spcPct val="90000"/>
              </a:lnSpc>
              <a:buFontTx/>
              <a:buNone/>
            </a:pPr>
            <a:r>
              <a:rPr lang="en-US" altLang="zh-CN" sz="2800" b="1" dirty="0">
                <a:latin typeface="Times New Roman" panose="02020603050405020304" charset="0"/>
                <a:cs typeface="宋体" panose="02010600030101010101" pitchFamily="2" charset="-122"/>
              </a:rPr>
              <a:t>		</a:t>
            </a:r>
            <a:r>
              <a:rPr lang="en-US" altLang="zh-CN" sz="2800" b="1" dirty="0" err="1">
                <a:latin typeface="Times New Roman" panose="02020603050405020304" charset="0"/>
                <a:cs typeface="宋体" panose="02010600030101010101" pitchFamily="2" charset="-122"/>
              </a:rPr>
              <a:t>U</a:t>
            </a:r>
            <a:r>
              <a:rPr lang="en-US" altLang="zh-CN" sz="2800" b="1" dirty="0" err="1">
                <a:latin typeface="宋体" panose="02010600030101010101" pitchFamily="2" charset="-122"/>
                <a:cs typeface="宋体" panose="02010600030101010101" pitchFamily="2" charset="-122"/>
              </a:rPr>
              <a:t>→</a:t>
            </a:r>
            <a:r>
              <a:rPr lang="en-US" altLang="zh-CN" sz="2800" b="1" dirty="0" err="1">
                <a:latin typeface="Times New Roman" panose="02020603050405020304" charset="0"/>
                <a:cs typeface="宋体" panose="02010600030101010101" pitchFamily="2" charset="-122"/>
              </a:rPr>
              <a:t>if</a:t>
            </a:r>
            <a:r>
              <a:rPr lang="en-US" altLang="zh-CN" sz="2800" b="1" dirty="0">
                <a:latin typeface="Times New Roman" panose="02020603050405020304" charset="0"/>
                <a:cs typeface="宋体" panose="02010600030101010101" pitchFamily="2" charset="-122"/>
              </a:rPr>
              <a:t> E then M else U</a:t>
            </a:r>
          </a:p>
          <a:p>
            <a:pPr algn="just">
              <a:lnSpc>
                <a:spcPct val="90000"/>
              </a:lnSpc>
              <a:buFontTx/>
              <a:buNone/>
            </a:pPr>
            <a:r>
              <a:rPr lang="en-US" altLang="zh-CN" sz="2800" b="1" dirty="0">
                <a:latin typeface="Times New Roman" panose="02020603050405020304" charset="0"/>
                <a:cs typeface="宋体" panose="02010600030101010101" pitchFamily="2" charset="-122"/>
              </a:rPr>
              <a:t>		</a:t>
            </a:r>
            <a:r>
              <a:rPr lang="en-US" altLang="zh-CN" sz="2800" b="1" dirty="0" err="1">
                <a:latin typeface="Times New Roman" panose="02020603050405020304" charset="0"/>
                <a:cs typeface="宋体" panose="02010600030101010101" pitchFamily="2" charset="-122"/>
              </a:rPr>
              <a:t>M</a:t>
            </a:r>
            <a:r>
              <a:rPr lang="en-US" altLang="zh-CN" sz="2800" b="1" dirty="0" err="1">
                <a:latin typeface="宋体" panose="02010600030101010101" pitchFamily="2" charset="-122"/>
                <a:cs typeface="宋体" panose="02010600030101010101" pitchFamily="2" charset="-122"/>
              </a:rPr>
              <a:t>→</a:t>
            </a:r>
            <a:r>
              <a:rPr lang="en-US" altLang="zh-CN" sz="2800" b="1" dirty="0" err="1">
                <a:latin typeface="Times New Roman" panose="02020603050405020304" charset="0"/>
                <a:cs typeface="宋体" panose="02010600030101010101" pitchFamily="2" charset="-122"/>
              </a:rPr>
              <a:t>if</a:t>
            </a:r>
            <a:r>
              <a:rPr lang="en-US" altLang="zh-CN" sz="2800" b="1" dirty="0">
                <a:latin typeface="Times New Roman" panose="02020603050405020304" charset="0"/>
                <a:cs typeface="宋体" panose="02010600030101010101" pitchFamily="2" charset="-122"/>
              </a:rPr>
              <a:t> E then M else M|S</a:t>
            </a:r>
          </a:p>
          <a:p>
            <a:pPr algn="just">
              <a:lnSpc>
                <a:spcPct val="90000"/>
              </a:lnSpc>
              <a:buFontTx/>
              <a:buNone/>
            </a:pPr>
            <a:r>
              <a:rPr lang="en-US" altLang="zh-CN" sz="2800" b="1" dirty="0" err="1">
                <a:latin typeface="Times New Roman" panose="02020603050405020304" charset="0"/>
                <a:cs typeface="宋体" panose="02010600030101010101" pitchFamily="2" charset="-122"/>
              </a:rPr>
              <a:t>G</a:t>
            </a:r>
            <a:r>
              <a:rPr lang="en-US" altLang="zh-CN" sz="2800" b="1" baseline="-30000" dirty="0" err="1">
                <a:latin typeface="Times New Roman" panose="02020603050405020304" charset="0"/>
                <a:cs typeface="宋体" panose="02010600030101010101" pitchFamily="2" charset="-122"/>
              </a:rPr>
              <a:t>ifh</a:t>
            </a:r>
            <a:r>
              <a:rPr lang="zh-CN" altLang="en-US" sz="2800" b="1" dirty="0">
                <a:latin typeface="宋体" panose="02010600030101010101" pitchFamily="2" charset="-122"/>
                <a:cs typeface="宋体" panose="02010600030101010101" pitchFamily="2" charset="-122"/>
              </a:rPr>
              <a:t>：</a:t>
            </a:r>
            <a:r>
              <a:rPr lang="en-US" altLang="zh-CN" sz="2800" b="1" dirty="0">
                <a:latin typeface="Times New Roman" panose="02020603050405020304" charset="0"/>
                <a:cs typeface="宋体" panose="02010600030101010101" pitchFamily="2" charset="-122"/>
              </a:rPr>
              <a:t>S</a:t>
            </a:r>
            <a:r>
              <a:rPr lang="en-US" altLang="zh-CN" sz="2800" b="1" dirty="0">
                <a:latin typeface="宋体" panose="02010600030101010101" pitchFamily="2" charset="-122"/>
                <a:cs typeface="宋体" panose="02010600030101010101" pitchFamily="2" charset="-122"/>
              </a:rPr>
              <a:t>→</a:t>
            </a:r>
            <a:r>
              <a:rPr lang="en-US" altLang="zh-CN" sz="2800" b="1" dirty="0">
                <a:latin typeface="Times New Roman" panose="02020603050405020304" charset="0"/>
                <a:cs typeface="宋体" panose="02010600030101010101" pitchFamily="2" charset="-122"/>
              </a:rPr>
              <a:t>TS|CS</a:t>
            </a:r>
          </a:p>
          <a:p>
            <a:pPr algn="just">
              <a:lnSpc>
                <a:spcPct val="90000"/>
              </a:lnSpc>
              <a:buFontTx/>
              <a:buNone/>
            </a:pPr>
            <a:r>
              <a:rPr lang="en-US" altLang="zh-CN" sz="2800" b="1" dirty="0">
                <a:latin typeface="Times New Roman" panose="02020603050405020304" charset="0"/>
                <a:cs typeface="宋体" panose="02010600030101010101" pitchFamily="2" charset="-122"/>
              </a:rPr>
              <a:t>		</a:t>
            </a:r>
            <a:r>
              <a:rPr lang="en-US" altLang="zh-CN" sz="2800" b="1" dirty="0" err="1">
                <a:latin typeface="Times New Roman" panose="02020603050405020304" charset="0"/>
                <a:cs typeface="宋体" panose="02010600030101010101" pitchFamily="2" charset="-122"/>
              </a:rPr>
              <a:t>C</a:t>
            </a:r>
            <a:r>
              <a:rPr lang="en-US" altLang="zh-CN" sz="2800" b="1" dirty="0" err="1">
                <a:latin typeface="宋体" panose="02010600030101010101" pitchFamily="2" charset="-122"/>
                <a:cs typeface="宋体" panose="02010600030101010101" pitchFamily="2" charset="-122"/>
              </a:rPr>
              <a:t>→</a:t>
            </a:r>
            <a:r>
              <a:rPr lang="en-US" altLang="zh-CN" sz="2800" b="1" dirty="0" err="1">
                <a:latin typeface="Times New Roman" panose="02020603050405020304" charset="0"/>
                <a:cs typeface="宋体" panose="02010600030101010101" pitchFamily="2" charset="-122"/>
              </a:rPr>
              <a:t>if</a:t>
            </a:r>
            <a:r>
              <a:rPr lang="en-US" altLang="zh-CN" sz="2800" b="1" dirty="0">
                <a:latin typeface="Times New Roman" panose="02020603050405020304" charset="0"/>
                <a:cs typeface="宋体" panose="02010600030101010101" pitchFamily="2" charset="-122"/>
              </a:rPr>
              <a:t> E then</a:t>
            </a:r>
          </a:p>
          <a:p>
            <a:pPr algn="just">
              <a:lnSpc>
                <a:spcPct val="90000"/>
              </a:lnSpc>
              <a:buFontTx/>
              <a:buNone/>
            </a:pPr>
            <a:r>
              <a:rPr lang="en-US" altLang="zh-CN" sz="2800" b="1" dirty="0">
                <a:latin typeface="Times New Roman" panose="02020603050405020304" charset="0"/>
                <a:cs typeface="宋体" panose="02010600030101010101" pitchFamily="2" charset="-122"/>
              </a:rPr>
              <a:t>		T </a:t>
            </a:r>
            <a:r>
              <a:rPr lang="en-US" altLang="zh-CN" sz="2800" b="1" dirty="0">
                <a:latin typeface="宋体" panose="02010600030101010101" pitchFamily="2" charset="-122"/>
                <a:cs typeface="宋体" panose="02010600030101010101" pitchFamily="2" charset="-122"/>
              </a:rPr>
              <a:t>→</a:t>
            </a:r>
            <a:r>
              <a:rPr lang="en-US" altLang="zh-CN" sz="2800" b="1" dirty="0">
                <a:latin typeface="Times New Roman" panose="02020603050405020304" charset="0"/>
                <a:cs typeface="宋体" panose="02010600030101010101" pitchFamily="2" charset="-122"/>
              </a:rPr>
              <a:t>CS else</a:t>
            </a:r>
            <a:r>
              <a:rPr lang="en-US" altLang="zh-CN" sz="2800" b="1" dirty="0">
                <a:cs typeface="宋体" panose="02010600030101010101" pitchFamily="2" charset="-122"/>
              </a:rPr>
              <a:t>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493550E-FEFF-1041-A1AB-9A9D18A22B01}"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23D317D7-833A-9644-9E0D-3224A2AB9D18}" type="slidenum">
              <a:rPr lang="en-US" altLang="zh-CN">
                <a:solidFill>
                  <a:srgbClr val="000000"/>
                </a:solidFill>
                <a:latin typeface="Arial" panose="020B0604020202020204"/>
              </a:rPr>
              <a:pPr/>
              <a:t>33</a:t>
            </a:fld>
            <a:endParaRPr lang="en-US" altLang="zh-CN">
              <a:solidFill>
                <a:srgbClr val="000000"/>
              </a:solidFill>
              <a:latin typeface="Arial" panose="020B0604020202020204"/>
            </a:endParaRPr>
          </a:p>
        </p:txBody>
      </p:sp>
      <p:sp>
        <p:nvSpPr>
          <p:cNvPr id="572418"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6.1.2 </a:t>
            </a:r>
            <a:r>
              <a:rPr lang="zh-CN" altLang="en-US" b="1">
                <a:ea typeface="黑体" panose="02010609060101010101" charset="-122"/>
                <a:cs typeface="黑体" panose="02010609060101010101" charset="-122"/>
              </a:rPr>
              <a:t>二义性</a:t>
            </a:r>
            <a:r>
              <a:rPr lang="en-US" altLang="zh-CN" b="1">
                <a:ea typeface="黑体" panose="02010609060101010101" charset="-122"/>
                <a:cs typeface="黑体" panose="02010609060101010101" charset="-122"/>
              </a:rPr>
              <a:t> </a:t>
            </a:r>
          </a:p>
        </p:txBody>
      </p:sp>
      <p:sp>
        <p:nvSpPr>
          <p:cNvPr id="572419" name="Rectangle 3"/>
          <p:cNvSpPr>
            <a:spLocks noGrp="1" noChangeArrowheads="1"/>
          </p:cNvSpPr>
          <p:nvPr>
            <p:ph type="body" idx="1"/>
          </p:nvPr>
        </p:nvSpPr>
        <p:spPr/>
        <p:txBody>
          <a:bodyPr/>
          <a:lstStyle/>
          <a:p>
            <a:pPr marL="0" indent="0" algn="just">
              <a:lnSpc>
                <a:spcPct val="90000"/>
              </a:lnSpc>
            </a:pPr>
            <a:r>
              <a:rPr lang="zh-CN" altLang="en-US" sz="2800" b="1">
                <a:latin typeface="Times New Roman" panose="02020603050405020304" charset="0"/>
                <a:ea typeface="黑体" panose="02010609060101010101" charset="-122"/>
                <a:cs typeface="黑体" panose="02010609060101010101" charset="-122"/>
              </a:rPr>
              <a:t>例</a:t>
            </a:r>
            <a:r>
              <a:rPr lang="en-US" altLang="zh-CN" sz="2800" b="1">
                <a:latin typeface="Times New Roman" panose="02020603050405020304" charset="0"/>
                <a:ea typeface="黑体" panose="02010609060101010101" charset="-122"/>
                <a:cs typeface="黑体" panose="02010609060101010101" charset="-122"/>
              </a:rPr>
              <a:t> 6-3</a:t>
            </a:r>
            <a:r>
              <a:rPr lang="en-US" altLang="zh-CN" sz="2800" b="1">
                <a:latin typeface="Times New Roman" panose="02020603050405020304" charset="0"/>
                <a:cs typeface="宋体" panose="02010600030101010101" pitchFamily="2" charset="-122"/>
              </a:rPr>
              <a:t> </a:t>
            </a:r>
            <a:r>
              <a:rPr lang="zh-CN" altLang="en-US" sz="2800" b="1">
                <a:latin typeface="宋体" panose="02010600030101010101" pitchFamily="2" charset="-122"/>
                <a:cs typeface="宋体" panose="02010600030101010101" pitchFamily="2" charset="-122"/>
              </a:rPr>
              <a:t>设</a:t>
            </a:r>
            <a:endParaRPr lang="en-US" altLang="zh-CN" sz="2800" b="1">
              <a:latin typeface="宋体" panose="02010600030101010101" pitchFamily="2" charset="-122"/>
              <a:cs typeface="宋体" panose="02010600030101010101" pitchFamily="2" charset="-122"/>
            </a:endParaRPr>
          </a:p>
          <a:p>
            <a:pPr marL="0" indent="0" algn="just">
              <a:lnSpc>
                <a:spcPct val="90000"/>
              </a:lnSpc>
              <a:buFontTx/>
              <a:buNone/>
            </a:pPr>
            <a:r>
              <a:rPr lang="en-US" altLang="zh-CN" sz="2800" b="1">
                <a:latin typeface="Times New Roman" panose="02020603050405020304" charset="0"/>
                <a:cs typeface="宋体" panose="02010600030101010101" pitchFamily="2" charset="-122"/>
              </a:rPr>
              <a:t>L</a:t>
            </a:r>
            <a:r>
              <a:rPr lang="en-US" altLang="zh-CN" sz="2800" b="1" baseline="-30000">
                <a:latin typeface="Times New Roman" panose="02020603050405020304" charset="0"/>
                <a:cs typeface="宋体" panose="02010600030101010101" pitchFamily="2" charset="-122"/>
              </a:rPr>
              <a:t>ambiguity</a:t>
            </a:r>
            <a:r>
              <a:rPr lang="en-US" altLang="zh-CN" sz="2800" b="1">
                <a:latin typeface="Times New Roman" panose="02020603050405020304" charset="0"/>
                <a:cs typeface="宋体" panose="02010600030101010101" pitchFamily="2" charset="-122"/>
              </a:rPr>
              <a:t>={0</a:t>
            </a:r>
            <a:r>
              <a:rPr lang="en-US" altLang="zh-CN" sz="2800" b="1" baseline="30000">
                <a:latin typeface="Times New Roman" panose="02020603050405020304" charset="0"/>
                <a:cs typeface="宋体" panose="02010600030101010101" pitchFamily="2" charset="-122"/>
              </a:rPr>
              <a:t>n</a:t>
            </a:r>
            <a:r>
              <a:rPr lang="en-US" altLang="zh-CN" sz="2800" b="1">
                <a:latin typeface="Times New Roman" panose="02020603050405020304" charset="0"/>
                <a:cs typeface="宋体" panose="02010600030101010101" pitchFamily="2" charset="-122"/>
              </a:rPr>
              <a:t>1</a:t>
            </a:r>
            <a:r>
              <a:rPr lang="en-US" altLang="zh-CN" sz="2800" b="1" baseline="30000">
                <a:latin typeface="Times New Roman" panose="02020603050405020304" charset="0"/>
                <a:cs typeface="宋体" panose="02010600030101010101" pitchFamily="2" charset="-122"/>
              </a:rPr>
              <a:t>n</a:t>
            </a:r>
            <a:r>
              <a:rPr lang="en-US" altLang="zh-CN" sz="2800" b="1">
                <a:latin typeface="Times New Roman" panose="02020603050405020304" charset="0"/>
                <a:cs typeface="宋体" panose="02010600030101010101" pitchFamily="2" charset="-122"/>
              </a:rPr>
              <a:t>2</a:t>
            </a:r>
            <a:r>
              <a:rPr lang="en-US" altLang="zh-CN" sz="2800" b="1" baseline="30000">
                <a:latin typeface="Times New Roman" panose="02020603050405020304" charset="0"/>
                <a:cs typeface="宋体" panose="02010600030101010101" pitchFamily="2" charset="-122"/>
              </a:rPr>
              <a:t>m</a:t>
            </a:r>
            <a:r>
              <a:rPr lang="en-US" altLang="zh-CN" sz="2800" b="1">
                <a:latin typeface="Times New Roman" panose="02020603050405020304" charset="0"/>
                <a:cs typeface="宋体" panose="02010600030101010101" pitchFamily="2" charset="-122"/>
              </a:rPr>
              <a:t>3</a:t>
            </a:r>
            <a:r>
              <a:rPr lang="en-US" altLang="zh-CN" sz="2800" b="1" baseline="30000">
                <a:latin typeface="Times New Roman" panose="02020603050405020304" charset="0"/>
                <a:cs typeface="宋体" panose="02010600030101010101" pitchFamily="2" charset="-122"/>
              </a:rPr>
              <a:t>m</a:t>
            </a:r>
            <a:r>
              <a:rPr lang="en-US" altLang="zh-CN" sz="2800" b="1">
                <a:latin typeface="Times New Roman" panose="02020603050405020304" charset="0"/>
                <a:cs typeface="宋体" panose="02010600030101010101" pitchFamily="2" charset="-122"/>
              </a:rPr>
              <a:t>|n,m</a:t>
            </a:r>
            <a:r>
              <a:rPr lang="en-US" altLang="zh-CN" sz="2800" b="1">
                <a:latin typeface="宋体" panose="02010600030101010101" pitchFamily="2" charset="-122"/>
                <a:cs typeface="宋体" panose="02010600030101010101" pitchFamily="2" charset="-122"/>
              </a:rPr>
              <a:t>≥</a:t>
            </a:r>
            <a:r>
              <a:rPr lang="en-US" altLang="zh-CN" sz="2800" b="1">
                <a:latin typeface="Times New Roman" panose="02020603050405020304" charset="0"/>
                <a:cs typeface="宋体" panose="02010600030101010101" pitchFamily="2" charset="-122"/>
              </a:rPr>
              <a:t>1}</a:t>
            </a:r>
            <a:r>
              <a:rPr lang="en-US" altLang="zh-CN" sz="2800" b="1">
                <a:latin typeface="宋体" panose="02010600030101010101" pitchFamily="2" charset="-122"/>
                <a:cs typeface="宋体" panose="02010600030101010101" pitchFamily="2" charset="-122"/>
              </a:rPr>
              <a:t>∪</a:t>
            </a:r>
            <a:r>
              <a:rPr lang="en-US" altLang="zh-CN" sz="2800" b="1">
                <a:latin typeface="Times New Roman" panose="02020603050405020304" charset="0"/>
                <a:cs typeface="宋体" panose="02010600030101010101" pitchFamily="2" charset="-122"/>
              </a:rPr>
              <a:t>{0</a:t>
            </a:r>
            <a:r>
              <a:rPr lang="en-US" altLang="zh-CN" sz="2800" b="1" baseline="30000">
                <a:latin typeface="Times New Roman" panose="02020603050405020304" charset="0"/>
                <a:cs typeface="宋体" panose="02010600030101010101" pitchFamily="2" charset="-122"/>
              </a:rPr>
              <a:t>n</a:t>
            </a:r>
            <a:r>
              <a:rPr lang="en-US" altLang="zh-CN" sz="2800" b="1">
                <a:latin typeface="Times New Roman" panose="02020603050405020304" charset="0"/>
                <a:cs typeface="宋体" panose="02010600030101010101" pitchFamily="2" charset="-122"/>
              </a:rPr>
              <a:t>1</a:t>
            </a:r>
            <a:r>
              <a:rPr lang="en-US" altLang="zh-CN" sz="2800" b="1" baseline="30000">
                <a:latin typeface="Times New Roman" panose="02020603050405020304" charset="0"/>
                <a:cs typeface="宋体" panose="02010600030101010101" pitchFamily="2" charset="-122"/>
              </a:rPr>
              <a:t>m</a:t>
            </a:r>
            <a:r>
              <a:rPr lang="en-US" altLang="zh-CN" sz="2800" b="1">
                <a:latin typeface="Times New Roman" panose="02020603050405020304" charset="0"/>
                <a:cs typeface="宋体" panose="02010600030101010101" pitchFamily="2" charset="-122"/>
              </a:rPr>
              <a:t>2</a:t>
            </a:r>
            <a:r>
              <a:rPr lang="en-US" altLang="zh-CN" sz="2800" b="1" baseline="30000">
                <a:latin typeface="Times New Roman" panose="02020603050405020304" charset="0"/>
                <a:cs typeface="宋体" panose="02010600030101010101" pitchFamily="2" charset="-122"/>
              </a:rPr>
              <a:t>m</a:t>
            </a:r>
            <a:r>
              <a:rPr lang="en-US" altLang="zh-CN" sz="2800" b="1">
                <a:latin typeface="Times New Roman" panose="02020603050405020304" charset="0"/>
                <a:cs typeface="宋体" panose="02010600030101010101" pitchFamily="2" charset="-122"/>
              </a:rPr>
              <a:t>3</a:t>
            </a:r>
            <a:r>
              <a:rPr lang="en-US" altLang="zh-CN" sz="2800" b="1" baseline="30000">
                <a:latin typeface="Times New Roman" panose="02020603050405020304" charset="0"/>
                <a:cs typeface="宋体" panose="02010600030101010101" pitchFamily="2" charset="-122"/>
              </a:rPr>
              <a:t>n</a:t>
            </a:r>
            <a:r>
              <a:rPr lang="en-US" altLang="zh-CN" sz="2800" b="1">
                <a:latin typeface="Times New Roman" panose="02020603050405020304" charset="0"/>
                <a:cs typeface="宋体" panose="02010600030101010101" pitchFamily="2" charset="-122"/>
              </a:rPr>
              <a:t>|n,m</a:t>
            </a:r>
            <a:r>
              <a:rPr lang="en-US" altLang="zh-CN" sz="2800" b="1">
                <a:latin typeface="宋体" panose="02010600030101010101" pitchFamily="2" charset="-122"/>
                <a:cs typeface="宋体" panose="02010600030101010101" pitchFamily="2" charset="-122"/>
              </a:rPr>
              <a:t>≥</a:t>
            </a:r>
            <a:r>
              <a:rPr lang="en-US" altLang="zh-CN" sz="2800" b="1">
                <a:latin typeface="Times New Roman" panose="02020603050405020304" charset="0"/>
                <a:cs typeface="宋体" panose="02010600030101010101" pitchFamily="2" charset="-122"/>
              </a:rPr>
              <a:t>1}</a:t>
            </a:r>
          </a:p>
          <a:p>
            <a:pPr marL="0" indent="0" algn="just">
              <a:lnSpc>
                <a:spcPct val="90000"/>
              </a:lnSpc>
              <a:buFontTx/>
              <a:buNone/>
            </a:pPr>
            <a:r>
              <a:rPr lang="zh-CN" altLang="en-US" sz="2800" b="1">
                <a:latin typeface="宋体" panose="02010600030101010101" pitchFamily="2" charset="-122"/>
                <a:cs typeface="宋体" panose="02010600030101010101" pitchFamily="2" charset="-122"/>
              </a:rPr>
              <a:t>可以用如下文法产生语言</a:t>
            </a:r>
            <a:r>
              <a:rPr lang="en-US" altLang="zh-CN" sz="2800" b="1">
                <a:latin typeface="Times New Roman" panose="02020603050405020304" charset="0"/>
                <a:cs typeface="宋体" panose="02010600030101010101" pitchFamily="2" charset="-122"/>
              </a:rPr>
              <a:t>L</a:t>
            </a:r>
            <a:r>
              <a:rPr lang="en-US" altLang="zh-CN" sz="2800" b="1" baseline="-30000">
                <a:latin typeface="Times New Roman" panose="02020603050405020304" charset="0"/>
                <a:cs typeface="宋体" panose="02010600030101010101" pitchFamily="2" charset="-122"/>
              </a:rPr>
              <a:t>ambiguity</a:t>
            </a:r>
            <a:r>
              <a:rPr lang="zh-CN" altLang="en-US" sz="2800" b="1">
                <a:latin typeface="宋体" panose="02010600030101010101" pitchFamily="2" charset="-122"/>
                <a:cs typeface="宋体" panose="02010600030101010101" pitchFamily="2" charset="-122"/>
              </a:rPr>
              <a:t>：</a:t>
            </a:r>
            <a:endParaRPr lang="en-US" altLang="zh-CN" sz="2800" b="1">
              <a:latin typeface="Times New Roman" panose="02020603050405020304" charset="0"/>
              <a:cs typeface="宋体" panose="02010600030101010101" pitchFamily="2" charset="-122"/>
            </a:endParaRPr>
          </a:p>
          <a:p>
            <a:pPr marL="0" indent="0" algn="just">
              <a:lnSpc>
                <a:spcPct val="90000"/>
              </a:lnSpc>
              <a:buFontTx/>
              <a:buNone/>
            </a:pPr>
            <a:r>
              <a:rPr lang="en-US" altLang="zh-CN" sz="2800" b="1">
                <a:latin typeface="Times New Roman" panose="02020603050405020304" charset="0"/>
                <a:cs typeface="宋体" panose="02010600030101010101" pitchFamily="2" charset="-122"/>
              </a:rPr>
              <a:t>G</a:t>
            </a:r>
            <a:r>
              <a:rPr lang="zh-CN" altLang="en-US" sz="2800" b="1">
                <a:latin typeface="宋体" panose="02010600030101010101" pitchFamily="2" charset="-122"/>
                <a:cs typeface="宋体" panose="02010600030101010101" pitchFamily="2" charset="-122"/>
              </a:rPr>
              <a:t>：</a:t>
            </a:r>
            <a:r>
              <a:rPr lang="en-US" altLang="zh-CN" sz="2800" b="1">
                <a:latin typeface="Times New Roman" panose="02020603050405020304" charset="0"/>
                <a:cs typeface="宋体" panose="02010600030101010101" pitchFamily="2" charset="-122"/>
              </a:rPr>
              <a:t>S</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宋体" panose="02010600030101010101" pitchFamily="2" charset="-122"/>
              </a:rPr>
              <a:t>AB|0C3</a:t>
            </a:r>
          </a:p>
          <a:p>
            <a:pPr marL="0" indent="0" algn="just">
              <a:lnSpc>
                <a:spcPct val="90000"/>
              </a:lnSpc>
              <a:buFontTx/>
              <a:buNone/>
            </a:pPr>
            <a:r>
              <a:rPr lang="en-US" altLang="zh-CN" sz="2800" b="1">
                <a:latin typeface="Times New Roman" panose="02020603050405020304" charset="0"/>
                <a:cs typeface="宋体" panose="02010600030101010101" pitchFamily="2" charset="-122"/>
              </a:rPr>
              <a:t>	A</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宋体" panose="02010600030101010101" pitchFamily="2" charset="-122"/>
              </a:rPr>
              <a:t>01|0A1</a:t>
            </a:r>
          </a:p>
          <a:p>
            <a:pPr marL="0" indent="0" algn="just">
              <a:lnSpc>
                <a:spcPct val="90000"/>
              </a:lnSpc>
              <a:buFontTx/>
              <a:buNone/>
            </a:pPr>
            <a:r>
              <a:rPr lang="en-US" altLang="zh-CN" sz="2800" b="1">
                <a:latin typeface="Times New Roman" panose="02020603050405020304" charset="0"/>
                <a:cs typeface="宋体" panose="02010600030101010101" pitchFamily="2" charset="-122"/>
              </a:rPr>
              <a:t>	B</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宋体" panose="02010600030101010101" pitchFamily="2" charset="-122"/>
              </a:rPr>
              <a:t>23|2B3</a:t>
            </a:r>
          </a:p>
          <a:p>
            <a:pPr marL="0" indent="0" algn="just">
              <a:lnSpc>
                <a:spcPct val="90000"/>
              </a:lnSpc>
              <a:buFontTx/>
              <a:buNone/>
            </a:pPr>
            <a:r>
              <a:rPr lang="en-US" altLang="zh-CN" sz="2800" b="1">
                <a:latin typeface="Times New Roman" panose="02020603050405020304" charset="0"/>
                <a:cs typeface="宋体" panose="02010600030101010101" pitchFamily="2" charset="-122"/>
              </a:rPr>
              <a:t>	C</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宋体" panose="02010600030101010101" pitchFamily="2" charset="-122"/>
              </a:rPr>
              <a:t>0C3|12|1D2</a:t>
            </a:r>
          </a:p>
          <a:p>
            <a:pPr marL="0" indent="0">
              <a:lnSpc>
                <a:spcPct val="90000"/>
              </a:lnSpc>
              <a:buFontTx/>
              <a:buNone/>
            </a:pPr>
            <a:r>
              <a:rPr lang="en-US" altLang="zh-CN" sz="2800" b="1">
                <a:latin typeface="Times New Roman" panose="02020603050405020304" charset="0"/>
                <a:cs typeface="宋体" panose="02010600030101010101" pitchFamily="2" charset="-122"/>
              </a:rPr>
              <a:t>	D</a:t>
            </a:r>
            <a:r>
              <a:rPr lang="en-US" altLang="zh-CN" sz="2800" b="1">
                <a:latin typeface="Times New Roman" panose="02020603050405020304" charset="0"/>
                <a:cs typeface="宋体" panose="02010600030101010101" pitchFamily="2" charset="-122"/>
                <a:sym typeface="Symbol" panose="05050102010706020507" charset="0"/>
              </a:rPr>
              <a:t></a:t>
            </a:r>
            <a:r>
              <a:rPr lang="en-US" altLang="zh-CN" sz="2800" b="1">
                <a:latin typeface="Times New Roman" panose="02020603050405020304" charset="0"/>
                <a:cs typeface="宋体" panose="02010600030101010101" pitchFamily="2" charset="-122"/>
              </a:rPr>
              <a:t>12|1D2</a:t>
            </a:r>
            <a:r>
              <a:rPr lang="en-US" altLang="zh-CN" sz="2800" b="1">
                <a:cs typeface="宋体" panose="02010600030101010101" pitchFamily="2" charset="-122"/>
              </a:rPr>
              <a:t> </a:t>
            </a:r>
          </a:p>
          <a:p>
            <a:pPr marL="0" indent="0">
              <a:lnSpc>
                <a:spcPct val="90000"/>
              </a:lnSpc>
              <a:buFontTx/>
              <a:buNone/>
            </a:pPr>
            <a:r>
              <a:rPr lang="zh-CN" altLang="en-US" sz="2800" b="1">
                <a:solidFill>
                  <a:srgbClr val="FF0000"/>
                </a:solidFill>
                <a:latin typeface="宋体" panose="02010600030101010101" pitchFamily="2" charset="-122"/>
                <a:cs typeface="宋体" panose="02010600030101010101" pitchFamily="2" charset="-122"/>
              </a:rPr>
              <a:t>语言</a:t>
            </a:r>
            <a:r>
              <a:rPr lang="en-US" altLang="zh-CN" sz="2800" b="1">
                <a:solidFill>
                  <a:srgbClr val="FF0000"/>
                </a:solidFill>
                <a:latin typeface="Times New Roman" panose="02020603050405020304" charset="0"/>
                <a:cs typeface="宋体" panose="02010600030101010101" pitchFamily="2" charset="-122"/>
              </a:rPr>
              <a:t>L</a:t>
            </a:r>
            <a:r>
              <a:rPr lang="en-US" altLang="zh-CN" sz="2800" b="1" baseline="-30000">
                <a:solidFill>
                  <a:srgbClr val="FF0000"/>
                </a:solidFill>
                <a:latin typeface="Times New Roman" panose="02020603050405020304" charset="0"/>
                <a:cs typeface="宋体" panose="02010600030101010101" pitchFamily="2" charset="-122"/>
              </a:rPr>
              <a:t>ambiguity</a:t>
            </a:r>
            <a:r>
              <a:rPr lang="zh-CN" altLang="en-US" sz="2800" b="1">
                <a:solidFill>
                  <a:srgbClr val="FF0000"/>
                </a:solidFill>
                <a:latin typeface="宋体" panose="02010600030101010101" pitchFamily="2" charset="-122"/>
                <a:cs typeface="宋体" panose="02010600030101010101" pitchFamily="2" charset="-122"/>
              </a:rPr>
              <a:t>不存在非二义性的文法。</a:t>
            </a:r>
            <a:r>
              <a:rPr lang="en-US" altLang="zh-CN" sz="2800" b="1">
                <a:cs typeface="宋体" panose="02010600030101010101" pitchFamily="2" charset="-122"/>
              </a:rPr>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FF4DEDE-4ABF-2E4B-8EE0-904CB33F373E}"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25B53B8D-FB85-EC41-8DB4-AB73995FA6E5}" type="slidenum">
              <a:rPr lang="en-US" altLang="zh-CN">
                <a:solidFill>
                  <a:srgbClr val="000000"/>
                </a:solidFill>
                <a:latin typeface="Arial" panose="020B0604020202020204"/>
              </a:rPr>
              <a:pPr/>
              <a:t>34</a:t>
            </a:fld>
            <a:endParaRPr lang="en-US" altLang="zh-CN">
              <a:solidFill>
                <a:srgbClr val="000000"/>
              </a:solidFill>
              <a:latin typeface="Arial" panose="020B0604020202020204"/>
            </a:endParaRPr>
          </a:p>
        </p:txBody>
      </p:sp>
      <p:sp>
        <p:nvSpPr>
          <p:cNvPr id="573442"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6.1.2 </a:t>
            </a:r>
            <a:r>
              <a:rPr lang="zh-CN" altLang="en-US" b="1">
                <a:ea typeface="黑体" panose="02010609060101010101" charset="-122"/>
                <a:cs typeface="黑体" panose="02010609060101010101" charset="-122"/>
              </a:rPr>
              <a:t>二义性</a:t>
            </a:r>
            <a:r>
              <a:rPr lang="en-US" altLang="zh-CN" b="1">
                <a:ea typeface="黑体" panose="02010609060101010101" charset="-122"/>
                <a:cs typeface="黑体" panose="02010609060101010101" charset="-122"/>
              </a:rPr>
              <a:t> </a:t>
            </a:r>
          </a:p>
        </p:txBody>
      </p:sp>
      <p:sp>
        <p:nvSpPr>
          <p:cNvPr id="573443" name="Rectangle 3"/>
          <p:cNvSpPr>
            <a:spLocks noGrp="1" noChangeArrowheads="1"/>
          </p:cNvSpPr>
          <p:nvPr>
            <p:ph type="body" idx="1"/>
          </p:nvPr>
        </p:nvSpPr>
        <p:spPr/>
        <p:txBody>
          <a:bodyPr/>
          <a:lstStyle/>
          <a:p>
            <a:r>
              <a:rPr lang="zh-CN" altLang="en-US" b="1">
                <a:ea typeface="黑体" panose="02010609060101010101" charset="-122"/>
                <a:cs typeface="黑体" panose="02010609060101010101" charset="-122"/>
              </a:rPr>
              <a:t>固有二义性的</a:t>
            </a:r>
            <a:r>
              <a:rPr lang="en-US" altLang="zh-CN" b="1">
                <a:ea typeface="黑体" panose="02010609060101010101" charset="-122"/>
                <a:cs typeface="黑体" panose="02010609060101010101" charset="-122"/>
              </a:rPr>
              <a:t>(inherent ambiguity)</a:t>
            </a:r>
            <a:r>
              <a:rPr lang="en-US" altLang="zh-CN" b="1">
                <a:cs typeface="宋体" panose="02010600030101010101" pitchFamily="2" charset="-122"/>
              </a:rPr>
              <a:t> </a:t>
            </a:r>
          </a:p>
          <a:p>
            <a:r>
              <a:rPr lang="zh-CN" altLang="en-US" b="1">
                <a:latin typeface="宋体" panose="02010600030101010101" pitchFamily="2" charset="-122"/>
                <a:cs typeface="宋体" panose="02010600030101010101" pitchFamily="2" charset="-122"/>
              </a:rPr>
              <a:t>如果语言</a:t>
            </a:r>
            <a:r>
              <a:rPr lang="en-US" altLang="zh-CN" b="1">
                <a:latin typeface="Times New Roman" panose="02020603050405020304" charset="0"/>
                <a:cs typeface="宋体" panose="02010600030101010101" pitchFamily="2" charset="-122"/>
              </a:rPr>
              <a:t>L</a:t>
            </a:r>
            <a:r>
              <a:rPr lang="zh-CN" altLang="en-US" b="1">
                <a:latin typeface="宋体" panose="02010600030101010101" pitchFamily="2" charset="-122"/>
                <a:cs typeface="宋体" panose="02010600030101010101" pitchFamily="2" charset="-122"/>
              </a:rPr>
              <a:t>不存在非二义性文法，则称</a:t>
            </a:r>
            <a:r>
              <a:rPr lang="en-US" altLang="zh-CN" b="1">
                <a:latin typeface="Times New Roman" panose="02020603050405020304" charset="0"/>
                <a:cs typeface="宋体" panose="02010600030101010101" pitchFamily="2" charset="-122"/>
              </a:rPr>
              <a:t>L</a:t>
            </a:r>
            <a:r>
              <a:rPr lang="zh-CN" altLang="en-US" b="1">
                <a:latin typeface="宋体" panose="02010600030101010101" pitchFamily="2" charset="-122"/>
                <a:cs typeface="宋体" panose="02010600030101010101" pitchFamily="2" charset="-122"/>
              </a:rPr>
              <a:t>是</a:t>
            </a:r>
            <a:r>
              <a:rPr lang="zh-CN" altLang="en-US" b="1">
                <a:ea typeface="黑体" panose="02010609060101010101" charset="-122"/>
                <a:cs typeface="黑体" panose="02010609060101010101" charset="-122"/>
              </a:rPr>
              <a:t>固有二义性的</a:t>
            </a:r>
            <a:r>
              <a:rPr lang="zh-CN" altLang="en-US" b="1">
                <a:latin typeface="宋体" panose="02010600030101010101" pitchFamily="2" charset="-122"/>
                <a:cs typeface="宋体" panose="02010600030101010101" pitchFamily="2" charset="-122"/>
              </a:rPr>
              <a:t>，又称</a:t>
            </a:r>
            <a:r>
              <a:rPr lang="en-US" altLang="zh-CN" b="1">
                <a:latin typeface="Times New Roman" panose="02020603050405020304" charset="0"/>
                <a:cs typeface="宋体" panose="02010600030101010101" pitchFamily="2" charset="-122"/>
              </a:rPr>
              <a:t>L</a:t>
            </a:r>
            <a:r>
              <a:rPr lang="zh-CN" altLang="en-US" b="1">
                <a:latin typeface="宋体" panose="02010600030101010101" pitchFamily="2" charset="-122"/>
                <a:cs typeface="宋体" panose="02010600030101010101" pitchFamily="2" charset="-122"/>
              </a:rPr>
              <a:t>是</a:t>
            </a:r>
            <a:r>
              <a:rPr lang="zh-CN" altLang="en-US" b="1">
                <a:ea typeface="黑体" panose="02010609060101010101" charset="-122"/>
                <a:cs typeface="黑体" panose="02010609060101010101" charset="-122"/>
              </a:rPr>
              <a:t>先天二义性的。</a:t>
            </a:r>
            <a:endParaRPr lang="en-US" altLang="zh-CN" b="1">
              <a:ea typeface="黑体" panose="02010609060101010101" charset="-122"/>
              <a:cs typeface="黑体" panose="02010609060101010101" charset="-122"/>
            </a:endParaRPr>
          </a:p>
          <a:p>
            <a:r>
              <a:rPr lang="zh-CN" altLang="en-US" b="1">
                <a:solidFill>
                  <a:srgbClr val="00B050"/>
                </a:solidFill>
                <a:latin typeface="宋体" panose="02010600030101010101" pitchFamily="2" charset="-122"/>
                <a:cs typeface="宋体" panose="02010600030101010101" pitchFamily="2" charset="-122"/>
              </a:rPr>
              <a:t>文法可以是二义性的。</a:t>
            </a:r>
          </a:p>
          <a:p>
            <a:r>
              <a:rPr lang="zh-CN" altLang="en-US" b="1">
                <a:solidFill>
                  <a:srgbClr val="FF0000"/>
                </a:solidFill>
                <a:latin typeface="宋体" panose="02010600030101010101" pitchFamily="2" charset="-122"/>
                <a:cs typeface="宋体" panose="02010600030101010101" pitchFamily="2" charset="-122"/>
              </a:rPr>
              <a:t>语言可以是固有二义性的。</a:t>
            </a:r>
            <a:r>
              <a:rPr lang="en-US" altLang="zh-CN" b="1">
                <a:ea typeface="黑体" panose="02010609060101010101" charset="-122"/>
                <a:cs typeface="黑体" panose="02010609060101010101" charset="-122"/>
              </a:rPr>
              <a:t> </a:t>
            </a:r>
            <a:r>
              <a:rPr lang="en-US" altLang="zh-CN" b="1">
                <a:cs typeface="宋体" panose="02010600030101010101" pitchFamily="2" charset="-122"/>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B46E924-B5FD-4747-8224-5AFE8E52F4D1}"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4742A0D0-1629-6F40-9925-7FCB023C19C1}" type="slidenum">
              <a:rPr lang="en-US" altLang="zh-CN">
                <a:solidFill>
                  <a:srgbClr val="000000"/>
                </a:solidFill>
                <a:latin typeface="Arial" panose="020B0604020202020204"/>
              </a:rPr>
              <a:pPr/>
              <a:t>35</a:t>
            </a:fld>
            <a:endParaRPr lang="en-US" altLang="zh-CN">
              <a:solidFill>
                <a:srgbClr val="000000"/>
              </a:solidFill>
              <a:latin typeface="Arial" panose="020B0604020202020204"/>
            </a:endParaRPr>
          </a:p>
        </p:txBody>
      </p:sp>
      <p:sp>
        <p:nvSpPr>
          <p:cNvPr id="574466" name="Rectangle 2"/>
          <p:cNvSpPr>
            <a:spLocks noGrp="1" noChangeArrowheads="1"/>
          </p:cNvSpPr>
          <p:nvPr>
            <p:ph type="title"/>
          </p:nvPr>
        </p:nvSpPr>
        <p:spPr>
          <a:xfrm>
            <a:off x="457200" y="274638"/>
            <a:ext cx="8229600" cy="1935162"/>
          </a:xfrm>
        </p:spPr>
        <p:txBody>
          <a:bodyPr/>
          <a:lstStyle/>
          <a:p>
            <a:r>
              <a:rPr lang="en-US" altLang="zh-CN" b="1">
                <a:ea typeface="黑体" panose="02010609060101010101" charset="-122"/>
                <a:cs typeface="黑体" panose="02010609060101010101" charset="-122"/>
              </a:rPr>
              <a:t>6.1.3 </a:t>
            </a:r>
            <a:r>
              <a:rPr lang="zh-CN" altLang="en-US" b="1">
                <a:ea typeface="黑体" panose="02010609060101010101" charset="-122"/>
                <a:cs typeface="黑体" panose="02010609060101010101" charset="-122"/>
              </a:rPr>
              <a:t>自顶向下的分析和自底向上的分析</a:t>
            </a:r>
            <a:r>
              <a:rPr lang="en-US" altLang="zh-CN" b="1">
                <a:ea typeface="黑体" panose="02010609060101010101" charset="-122"/>
                <a:cs typeface="黑体" panose="02010609060101010101" charset="-122"/>
              </a:rPr>
              <a:t> </a:t>
            </a:r>
          </a:p>
        </p:txBody>
      </p:sp>
      <p:sp>
        <p:nvSpPr>
          <p:cNvPr id="574467" name="Rectangle 3"/>
          <p:cNvSpPr>
            <a:spLocks noGrp="1" noChangeArrowheads="1"/>
          </p:cNvSpPr>
          <p:nvPr>
            <p:ph type="body" idx="1"/>
          </p:nvPr>
        </p:nvSpPr>
        <p:spPr>
          <a:xfrm>
            <a:off x="533400" y="2362200"/>
            <a:ext cx="8229600" cy="3733800"/>
          </a:xfrm>
        </p:spPr>
        <p:txBody>
          <a:bodyPr/>
          <a:lstStyle/>
          <a:p>
            <a:pPr>
              <a:lnSpc>
                <a:spcPct val="90000"/>
              </a:lnSpc>
            </a:pPr>
            <a:r>
              <a:rPr lang="zh-CN" altLang="en-US" b="1" dirty="0">
                <a:latin typeface="Times New Roman" panose="02020603050405020304" charset="0"/>
                <a:cs typeface="宋体" panose="02010600030101010101" pitchFamily="2" charset="-122"/>
              </a:rPr>
              <a:t>自顶向下的分析方法</a:t>
            </a:r>
            <a:endParaRPr lang="en-US" altLang="zh-CN" b="1" dirty="0">
              <a:latin typeface="Times New Roman" panose="02020603050405020304" charset="0"/>
              <a:cs typeface="宋体" panose="02010600030101010101" pitchFamily="2" charset="-122"/>
            </a:endParaRPr>
          </a:p>
          <a:p>
            <a:pPr lvl="1">
              <a:lnSpc>
                <a:spcPct val="90000"/>
              </a:lnSpc>
            </a:pPr>
            <a:r>
              <a:rPr lang="zh-CN" altLang="en-US" b="1" dirty="0">
                <a:latin typeface="Times New Roman" panose="02020603050405020304" charset="0"/>
                <a:cs typeface="宋体" panose="02010600030101010101" pitchFamily="2" charset="-122"/>
              </a:rPr>
              <a:t>通过考察是否可以从给定文法的开始符号派生出一个符号串，可以判定一个符号串是否为该文法的句子。</a:t>
            </a:r>
            <a:endParaRPr lang="en-US" altLang="zh-CN" b="1" dirty="0">
              <a:latin typeface="Times New Roman" panose="02020603050405020304" charset="0"/>
              <a:cs typeface="宋体" panose="02010600030101010101" pitchFamily="2" charset="-122"/>
            </a:endParaRPr>
          </a:p>
          <a:p>
            <a:pPr>
              <a:lnSpc>
                <a:spcPct val="90000"/>
              </a:lnSpc>
            </a:pPr>
            <a:r>
              <a:rPr lang="zh-CN" altLang="en-US" b="1" dirty="0">
                <a:latin typeface="Times New Roman" panose="02020603050405020304" charset="0"/>
                <a:cs typeface="宋体" panose="02010600030101010101" pitchFamily="2" charset="-122"/>
              </a:rPr>
              <a:t>例</a:t>
            </a:r>
            <a:endParaRPr lang="en-US" altLang="zh-CN" b="1" dirty="0">
              <a:latin typeface="Times New Roman" panose="02020603050405020304" charset="0"/>
              <a:cs typeface="宋体" panose="02010600030101010101" pitchFamily="2" charset="-122"/>
            </a:endParaRPr>
          </a:p>
          <a:p>
            <a:pPr lvl="1" algn="just">
              <a:lnSpc>
                <a:spcPct val="90000"/>
              </a:lnSpc>
            </a:pPr>
            <a:r>
              <a:rPr lang="en-US" altLang="zh-CN" b="1" dirty="0" err="1">
                <a:latin typeface="Times New Roman" panose="02020603050405020304" charset="0"/>
                <a:cs typeface="宋体" panose="02010600030101010101" pitchFamily="2" charset="-122"/>
              </a:rPr>
              <a:t>S</a:t>
            </a:r>
            <a:r>
              <a:rPr lang="en-US" altLang="zh-CN" b="1" dirty="0" err="1">
                <a:latin typeface="Times New Roman" panose="02020603050405020304" charset="0"/>
                <a:cs typeface="宋体" panose="02010600030101010101" pitchFamily="2" charset="-122"/>
                <a:sym typeface="Symbol" panose="05050102010706020507" charset="0"/>
              </a:rPr>
              <a:t></a:t>
            </a:r>
            <a:r>
              <a:rPr lang="en-US" altLang="zh-CN" b="1" dirty="0" err="1">
                <a:latin typeface="Times New Roman" panose="02020603050405020304" charset="0"/>
                <a:cs typeface="宋体" panose="02010600030101010101" pitchFamily="2" charset="-122"/>
              </a:rPr>
              <a:t>aAb|bBa</a:t>
            </a:r>
            <a:endParaRPr lang="en-US" altLang="zh-CN" b="1" dirty="0">
              <a:latin typeface="Times New Roman" panose="02020603050405020304" charset="0"/>
              <a:cs typeface="宋体" panose="02010600030101010101" pitchFamily="2" charset="-122"/>
            </a:endParaRPr>
          </a:p>
          <a:p>
            <a:pPr lvl="1" algn="just">
              <a:lnSpc>
                <a:spcPct val="90000"/>
              </a:lnSpc>
            </a:pPr>
            <a:r>
              <a:rPr lang="en-US" altLang="zh-CN" b="1" dirty="0" err="1">
                <a:latin typeface="Times New Roman" panose="02020603050405020304" charset="0"/>
                <a:cs typeface="宋体" panose="02010600030101010101" pitchFamily="2" charset="-122"/>
              </a:rPr>
              <a:t>A</a:t>
            </a:r>
            <a:r>
              <a:rPr lang="en-US" altLang="zh-CN" b="1" dirty="0" err="1">
                <a:latin typeface="Times New Roman" panose="02020603050405020304" charset="0"/>
                <a:cs typeface="宋体" panose="02010600030101010101" pitchFamily="2" charset="-122"/>
                <a:sym typeface="Symbol" panose="05050102010706020507" charset="0"/>
              </a:rPr>
              <a:t></a:t>
            </a:r>
            <a:r>
              <a:rPr lang="en-US" altLang="zh-CN" b="1" dirty="0" err="1">
                <a:latin typeface="Times New Roman" panose="02020603050405020304" charset="0"/>
                <a:cs typeface="宋体" panose="02010600030101010101" pitchFamily="2" charset="-122"/>
              </a:rPr>
              <a:t>aAb|bBa</a:t>
            </a:r>
            <a:endParaRPr lang="en-US" altLang="zh-CN" b="1" dirty="0">
              <a:latin typeface="Times New Roman" panose="02020603050405020304" charset="0"/>
              <a:cs typeface="宋体" panose="02010600030101010101" pitchFamily="2" charset="-122"/>
            </a:endParaRPr>
          </a:p>
          <a:p>
            <a:pPr lvl="1" algn="just">
              <a:lnSpc>
                <a:spcPct val="90000"/>
              </a:lnSpc>
            </a:pPr>
            <a:r>
              <a:rPr lang="en-US" altLang="zh-CN" b="1" dirty="0" err="1">
                <a:latin typeface="Times New Roman" panose="02020603050405020304" charset="0"/>
                <a:cs typeface="宋体" panose="02010600030101010101" pitchFamily="2" charset="-122"/>
              </a:rPr>
              <a:t>B</a:t>
            </a:r>
            <a:r>
              <a:rPr lang="en-US" altLang="zh-CN" b="1" dirty="0" err="1">
                <a:latin typeface="Times New Roman" panose="02020603050405020304" charset="0"/>
                <a:cs typeface="宋体" panose="02010600030101010101" pitchFamily="2" charset="-122"/>
                <a:sym typeface="Symbol" panose="05050102010706020507" charset="0"/>
              </a:rPr>
              <a:t></a:t>
            </a:r>
            <a:r>
              <a:rPr lang="en-US" altLang="zh-CN" b="1" dirty="0" err="1">
                <a:latin typeface="Times New Roman" panose="02020603050405020304" charset="0"/>
                <a:cs typeface="宋体" panose="02010600030101010101" pitchFamily="2" charset="-122"/>
              </a:rPr>
              <a:t>d</a:t>
            </a:r>
            <a:r>
              <a:rPr lang="en-US" altLang="zh-CN" b="1" dirty="0">
                <a:latin typeface="Times New Roman" panose="02020603050405020304" charset="0"/>
                <a:cs typeface="宋体" panose="02010600030101010101" pitchFamily="2" charset="-122"/>
              </a:rPr>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62F259B-B3CC-8442-B608-418F1803809F}"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0DF779E0-3F8B-5C45-A2C8-67C34AD77ED2}" type="slidenum">
              <a:rPr lang="en-US" altLang="zh-CN">
                <a:solidFill>
                  <a:srgbClr val="000000"/>
                </a:solidFill>
                <a:latin typeface="Arial" panose="020B0604020202020204"/>
              </a:rPr>
              <a:pPr/>
              <a:t>36</a:t>
            </a:fld>
            <a:endParaRPr lang="en-US" altLang="zh-CN">
              <a:solidFill>
                <a:srgbClr val="000000"/>
              </a:solidFill>
              <a:latin typeface="Arial" panose="020B0604020202020204"/>
            </a:endParaRPr>
          </a:p>
        </p:txBody>
      </p:sp>
      <p:sp>
        <p:nvSpPr>
          <p:cNvPr id="575490" name="Rectangle 2"/>
          <p:cNvSpPr>
            <a:spLocks noGrp="1" noChangeArrowheads="1"/>
          </p:cNvSpPr>
          <p:nvPr>
            <p:ph type="title"/>
          </p:nvPr>
        </p:nvSpPr>
        <p:spPr>
          <a:xfrm>
            <a:off x="457200" y="274638"/>
            <a:ext cx="8229600" cy="563562"/>
          </a:xfrm>
        </p:spPr>
        <p:txBody>
          <a:bodyPr/>
          <a:lstStyle/>
          <a:p>
            <a:r>
              <a:rPr lang="en-US" altLang="zh-CN" sz="3200" b="1">
                <a:latin typeface="Times New Roman" panose="02020603050405020304" charset="0"/>
                <a:cs typeface="宋体" panose="02010600030101010101" pitchFamily="2" charset="-122"/>
              </a:rPr>
              <a:t>aabdabb</a:t>
            </a:r>
            <a:r>
              <a:rPr lang="zh-CN" altLang="en-US" sz="3200" b="1">
                <a:latin typeface="Times New Roman" panose="02020603050405020304" charset="0"/>
                <a:cs typeface="宋体" panose="02010600030101010101" pitchFamily="2" charset="-122"/>
              </a:rPr>
              <a:t>的派生树的自顶向下的“生长”过程</a:t>
            </a:r>
            <a:r>
              <a:rPr lang="en-US" altLang="zh-CN" sz="3200" b="1">
                <a:cs typeface="宋体" panose="02010600030101010101" pitchFamily="2" charset="-122"/>
              </a:rPr>
              <a:t> </a:t>
            </a:r>
          </a:p>
        </p:txBody>
      </p:sp>
      <p:pic>
        <p:nvPicPr>
          <p:cNvPr id="575491" name="Picture 3" descr="E:\形式语言\教参\TU\XS74.T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1676400"/>
            <a:ext cx="8153400" cy="4343400"/>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8D7B2D1-7616-354D-A6D7-ABD16321FC66}"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F8FC1016-EF11-CF40-9086-A81E0D598FC4}" type="slidenum">
              <a:rPr lang="en-US" altLang="zh-CN">
                <a:solidFill>
                  <a:srgbClr val="000000"/>
                </a:solidFill>
                <a:latin typeface="Arial" panose="020B0604020202020204"/>
              </a:rPr>
              <a:pPr/>
              <a:t>37</a:t>
            </a:fld>
            <a:endParaRPr lang="en-US" altLang="zh-CN">
              <a:solidFill>
                <a:srgbClr val="000000"/>
              </a:solidFill>
              <a:latin typeface="Arial" panose="020B0604020202020204"/>
            </a:endParaRPr>
          </a:p>
        </p:txBody>
      </p:sp>
      <p:sp>
        <p:nvSpPr>
          <p:cNvPr id="576514"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6.1.3 </a:t>
            </a:r>
            <a:r>
              <a:rPr lang="zh-CN" altLang="en-US" b="1">
                <a:ea typeface="黑体" panose="02010609060101010101" charset="-122"/>
                <a:cs typeface="黑体" panose="02010609060101010101" charset="-122"/>
              </a:rPr>
              <a:t>自顶向下的分析和自底向上的分析</a:t>
            </a:r>
            <a:r>
              <a:rPr lang="en-US" altLang="zh-CN" b="1">
                <a:ea typeface="黑体" panose="02010609060101010101" charset="-122"/>
                <a:cs typeface="黑体" panose="02010609060101010101" charset="-122"/>
              </a:rPr>
              <a:t> </a:t>
            </a:r>
          </a:p>
        </p:txBody>
      </p:sp>
      <p:sp>
        <p:nvSpPr>
          <p:cNvPr id="576515" name="Rectangle 3"/>
          <p:cNvSpPr>
            <a:spLocks noGrp="1" noChangeArrowheads="1"/>
          </p:cNvSpPr>
          <p:nvPr>
            <p:ph type="body" idx="1"/>
          </p:nvPr>
        </p:nvSpPr>
        <p:spPr>
          <a:xfrm>
            <a:off x="457200" y="1600200"/>
            <a:ext cx="8229600" cy="4572000"/>
          </a:xfrm>
        </p:spPr>
        <p:txBody>
          <a:bodyPr/>
          <a:lstStyle/>
          <a:p>
            <a:r>
              <a:rPr lang="zh-CN" altLang="en-US" b="1">
                <a:ea typeface="黑体" panose="02010609060101010101" charset="-122"/>
                <a:cs typeface="黑体" panose="02010609060101010101" charset="-122"/>
              </a:rPr>
              <a:t>自底向上</a:t>
            </a:r>
            <a:r>
              <a:rPr lang="zh-CN" altLang="en-US" b="1">
                <a:latin typeface="Times New Roman" panose="02020603050405020304" charset="0"/>
                <a:cs typeface="宋体" panose="02010600030101010101" pitchFamily="2" charset="-122"/>
              </a:rPr>
              <a:t>的分析方法</a:t>
            </a:r>
            <a:endParaRPr lang="en-US" altLang="zh-CN" b="1">
              <a:latin typeface="Times New Roman" panose="02020603050405020304" charset="0"/>
              <a:cs typeface="宋体" panose="02010600030101010101" pitchFamily="2" charset="-122"/>
            </a:endParaRPr>
          </a:p>
          <a:p>
            <a:pPr lvl="1"/>
            <a:r>
              <a:rPr lang="zh-CN" altLang="en-US" sz="3200" b="1">
                <a:latin typeface="Times New Roman" panose="02020603050405020304" charset="0"/>
                <a:cs typeface="宋体" panose="02010600030101010101" pitchFamily="2" charset="-122"/>
              </a:rPr>
              <a:t>通过考察是否可以将一个符号串归约为给定文法的开始符号，完成判定一个符号串是否为该文法的句子的任务。</a:t>
            </a:r>
            <a:endParaRPr lang="en-US" altLang="zh-CN" sz="3200" b="1">
              <a:latin typeface="Times New Roman" panose="02020603050405020304" charset="0"/>
              <a:cs typeface="宋体" panose="02010600030101010101" pitchFamily="2" charset="-122"/>
            </a:endParaRPr>
          </a:p>
          <a:p>
            <a:r>
              <a:rPr lang="zh-CN" altLang="en-US" b="1">
                <a:latin typeface="Times New Roman" panose="02020603050405020304" charset="0"/>
                <a:cs typeface="宋体" panose="02010600030101010101" pitchFamily="2" charset="-122"/>
              </a:rPr>
              <a:t>和归约与派生是互逆过程相对应，自顶向下的分析与自底向上的分析互逆的分析过程。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65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65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65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5"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B8FEE7A-21E7-4C4C-86B9-4AADDAA4D822}"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0A5C121F-6A78-6449-B712-D51F9D9E8916}" type="slidenum">
              <a:rPr lang="en-US" altLang="zh-CN">
                <a:solidFill>
                  <a:srgbClr val="000000"/>
                </a:solidFill>
                <a:latin typeface="Arial" panose="020B0604020202020204"/>
              </a:rPr>
              <a:pPr/>
              <a:t>38</a:t>
            </a:fld>
            <a:endParaRPr lang="en-US" altLang="zh-CN">
              <a:solidFill>
                <a:srgbClr val="000000"/>
              </a:solidFill>
              <a:latin typeface="Arial" panose="020B0604020202020204"/>
            </a:endParaRPr>
          </a:p>
        </p:txBody>
      </p:sp>
      <p:sp>
        <p:nvSpPr>
          <p:cNvPr id="577538" name="Rectangle 2"/>
          <p:cNvSpPr>
            <a:spLocks noGrp="1" noChangeArrowheads="1"/>
          </p:cNvSpPr>
          <p:nvPr>
            <p:ph type="title"/>
          </p:nvPr>
        </p:nvSpPr>
        <p:spPr>
          <a:xfrm>
            <a:off x="457200" y="274638"/>
            <a:ext cx="8229600" cy="868362"/>
          </a:xfrm>
        </p:spPr>
        <p:txBody>
          <a:bodyPr/>
          <a:lstStyle/>
          <a:p>
            <a:r>
              <a:rPr lang="en-US" altLang="zh-CN" sz="3200" b="1">
                <a:latin typeface="Times New Roman" panose="02020603050405020304" charset="0"/>
                <a:cs typeface="宋体" panose="02010600030101010101" pitchFamily="2" charset="-122"/>
              </a:rPr>
              <a:t>aabdabb</a:t>
            </a:r>
            <a:r>
              <a:rPr lang="zh-CN" altLang="en-US" sz="3200" b="1">
                <a:latin typeface="Times New Roman" panose="02020603050405020304" charset="0"/>
                <a:cs typeface="宋体" panose="02010600030101010101" pitchFamily="2" charset="-122"/>
              </a:rPr>
              <a:t>的派生树的自底向上的“生长”过程</a:t>
            </a:r>
            <a:r>
              <a:rPr lang="en-US" altLang="zh-CN" sz="3200" b="1">
                <a:cs typeface="宋体" panose="02010600030101010101" pitchFamily="2" charset="-122"/>
              </a:rPr>
              <a:t> </a:t>
            </a:r>
          </a:p>
        </p:txBody>
      </p:sp>
      <p:pic>
        <p:nvPicPr>
          <p:cNvPr id="577539" name="Picture 3" descr="E:\形式语言\教参\TU\XS75.T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8200" y="1371600"/>
            <a:ext cx="7924800" cy="48006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6587AD19-B9EF-5441-93FF-D1DF5F5BE85A}"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7" name="幻灯片编号占位符 5"/>
          <p:cNvSpPr>
            <a:spLocks noGrp="1"/>
          </p:cNvSpPr>
          <p:nvPr>
            <p:ph type="sldNum" sz="quarter" idx="12"/>
          </p:nvPr>
        </p:nvSpPr>
        <p:spPr/>
        <p:txBody>
          <a:bodyPr/>
          <a:lstStyle/>
          <a:p>
            <a:fld id="{104E74D3-B62F-F74C-936B-0C58646DE7EB}" type="slidenum">
              <a:rPr lang="en-US" altLang="zh-CN">
                <a:solidFill>
                  <a:srgbClr val="000000"/>
                </a:solidFill>
                <a:latin typeface="Arial" panose="020B0604020202020204"/>
              </a:rPr>
              <a:pPr/>
              <a:t>39</a:t>
            </a:fld>
            <a:endParaRPr lang="en-US" altLang="zh-CN">
              <a:solidFill>
                <a:srgbClr val="000000"/>
              </a:solidFill>
              <a:latin typeface="Arial" panose="020B0604020202020204"/>
            </a:endParaRPr>
          </a:p>
        </p:txBody>
      </p:sp>
      <p:sp>
        <p:nvSpPr>
          <p:cNvPr id="578562"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 </a:t>
            </a:r>
            <a:r>
              <a:rPr lang="zh-CN" altLang="en-US" b="1">
                <a:ea typeface="黑体" panose="02010609060101010101" charset="-122"/>
                <a:cs typeface="黑体" panose="02010609060101010101" charset="-122"/>
              </a:rPr>
              <a:t>上下文无关文法的化简</a:t>
            </a:r>
            <a:r>
              <a:rPr lang="en-US" altLang="zh-CN">
                <a:cs typeface="宋体" panose="02010600030101010101" pitchFamily="2" charset="-122"/>
              </a:rPr>
              <a:t> </a:t>
            </a:r>
          </a:p>
        </p:txBody>
      </p:sp>
      <p:sp>
        <p:nvSpPr>
          <p:cNvPr id="578563" name="Rectangle 3"/>
          <p:cNvSpPr>
            <a:spLocks noGrp="1" noChangeArrowheads="1"/>
          </p:cNvSpPr>
          <p:nvPr>
            <p:ph type="body" idx="1"/>
          </p:nvPr>
        </p:nvSpPr>
        <p:spPr>
          <a:xfrm>
            <a:off x="457200" y="1600200"/>
            <a:ext cx="3581400" cy="4525963"/>
          </a:xfrm>
        </p:spPr>
        <p:txBody>
          <a:bodyPr/>
          <a:lstStyle/>
          <a:p>
            <a:r>
              <a:rPr lang="zh-CN" altLang="en-US" b="1">
                <a:latin typeface="Times New Roman" panose="02020603050405020304" charset="0"/>
                <a:cs typeface="宋体" panose="02010600030101010101" pitchFamily="2" charset="-122"/>
              </a:rPr>
              <a:t>如下文法</a:t>
            </a:r>
            <a:r>
              <a:rPr lang="zh-CN" altLang="en-US" b="1">
                <a:cs typeface="宋体" panose="02010600030101010101" pitchFamily="2" charset="-122"/>
              </a:rPr>
              <a:t>含有无用的“东西”</a:t>
            </a:r>
            <a:endParaRPr lang="en-US" altLang="zh-CN" b="1">
              <a:cs typeface="宋体" panose="02010600030101010101" pitchFamily="2" charset="-122"/>
            </a:endParaRPr>
          </a:p>
          <a:p>
            <a:pPr algn="just">
              <a:buFontTx/>
              <a:buNone/>
            </a:pPr>
            <a:r>
              <a:rPr lang="en-US" altLang="zh-CN" sz="2800" b="1">
                <a:latin typeface="Times New Roman" panose="02020603050405020304" charset="0"/>
                <a:cs typeface="Times New Roman" panose="02020603050405020304" charset="0"/>
              </a:rPr>
              <a:t>G</a:t>
            </a:r>
            <a:r>
              <a:rPr lang="en-US" altLang="zh-CN" sz="2800" b="1" baseline="-30000">
                <a:latin typeface="Times New Roman" panose="02020603050405020304" charset="0"/>
                <a:cs typeface="Times New Roman" panose="02020603050405020304" charset="0"/>
              </a:rPr>
              <a:t>1</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Times New Roman" panose="02020603050405020304" charset="0"/>
              </a:rPr>
              <a:t>S</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Times New Roman" panose="02020603050405020304" charset="0"/>
              </a:rPr>
              <a:t>0|0A|E</a:t>
            </a:r>
          </a:p>
          <a:p>
            <a:pPr algn="just">
              <a:buFontTx/>
              <a:buNone/>
            </a:pPr>
            <a:r>
              <a:rPr lang="en-US" altLang="zh-CN" sz="2800" b="1">
                <a:latin typeface="Times New Roman" panose="02020603050405020304" charset="0"/>
                <a:cs typeface="Times New Roman" panose="02020603050405020304" charset="0"/>
              </a:rPr>
              <a:t>		A</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宋体" panose="02010600030101010101" pitchFamily="2" charset="-122"/>
              </a:rPr>
              <a:t>ε</a:t>
            </a:r>
            <a:r>
              <a:rPr lang="en-US" altLang="zh-CN" sz="2800" b="1">
                <a:latin typeface="Times New Roman" panose="02020603050405020304" charset="0"/>
                <a:cs typeface="Times New Roman" panose="02020603050405020304" charset="0"/>
              </a:rPr>
              <a:t>|0A|1A|B</a:t>
            </a:r>
          </a:p>
          <a:p>
            <a:pPr algn="just">
              <a:buFontTx/>
              <a:buNone/>
            </a:pPr>
            <a:r>
              <a:rPr lang="en-US" altLang="zh-CN" sz="2800" b="1">
                <a:latin typeface="Times New Roman" panose="02020603050405020304" charset="0"/>
                <a:cs typeface="Times New Roman" panose="02020603050405020304" charset="0"/>
              </a:rPr>
              <a:t>		B</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Times New Roman" panose="02020603050405020304" charset="0"/>
              </a:rPr>
              <a:t>_C</a:t>
            </a:r>
          </a:p>
          <a:p>
            <a:pPr algn="just">
              <a:buFontTx/>
              <a:buNone/>
            </a:pPr>
            <a:r>
              <a:rPr lang="en-US" altLang="zh-CN" sz="2800" b="1">
                <a:latin typeface="Times New Roman" panose="02020603050405020304" charset="0"/>
                <a:cs typeface="Times New Roman" panose="02020603050405020304" charset="0"/>
              </a:rPr>
              <a:t>		C</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Times New Roman" panose="02020603050405020304" charset="0"/>
              </a:rPr>
              <a:t>0|1|0C|1C</a:t>
            </a:r>
          </a:p>
          <a:p>
            <a:pPr algn="just">
              <a:buFontTx/>
              <a:buNone/>
            </a:pPr>
            <a:r>
              <a:rPr lang="en-US" altLang="zh-CN" sz="2800" b="1">
                <a:latin typeface="Times New Roman" panose="02020603050405020304" charset="0"/>
                <a:cs typeface="Times New Roman" panose="02020603050405020304" charset="0"/>
              </a:rPr>
              <a:t>		D</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Times New Roman" panose="02020603050405020304" charset="0"/>
              </a:rPr>
              <a:t>1|1D|2D</a:t>
            </a:r>
          </a:p>
          <a:p>
            <a:pPr>
              <a:buFontTx/>
              <a:buNone/>
            </a:pPr>
            <a:r>
              <a:rPr lang="en-US" altLang="zh-CN" sz="2800" b="1">
                <a:latin typeface="Times New Roman" panose="02020603050405020304" charset="0"/>
                <a:cs typeface="Times New Roman" panose="02020603050405020304" charset="0"/>
              </a:rPr>
              <a:t>		E</a:t>
            </a:r>
            <a:r>
              <a:rPr lang="en-US" altLang="zh-CN" sz="2800" b="1">
                <a:latin typeface="Times New Roman" panose="02020603050405020304" charset="0"/>
                <a:cs typeface="宋体" panose="02010600030101010101" pitchFamily="2" charset="-122"/>
                <a:sym typeface="Symbol" panose="05050102010706020507" charset="0"/>
              </a:rPr>
              <a:t></a:t>
            </a:r>
            <a:r>
              <a:rPr lang="en-US" altLang="zh-CN" sz="2800" b="1">
                <a:latin typeface="Times New Roman" panose="02020603050405020304" charset="0"/>
                <a:cs typeface="Times New Roman" panose="02020603050405020304" charset="0"/>
              </a:rPr>
              <a:t>0E2|E02</a:t>
            </a:r>
            <a:r>
              <a:rPr lang="en-US" altLang="zh-CN" sz="2800" b="1">
                <a:cs typeface="宋体" panose="02010600030101010101" pitchFamily="2" charset="-122"/>
              </a:rPr>
              <a:t> </a:t>
            </a:r>
          </a:p>
        </p:txBody>
      </p:sp>
      <p:sp>
        <p:nvSpPr>
          <p:cNvPr id="578564" name="Rectangle 4"/>
          <p:cNvSpPr>
            <a:spLocks noChangeArrowheads="1"/>
          </p:cNvSpPr>
          <p:nvPr/>
        </p:nvSpPr>
        <p:spPr bwMode="auto">
          <a:xfrm>
            <a:off x="4648200" y="1676400"/>
            <a:ext cx="3581400" cy="4525963"/>
          </a:xfrm>
          <a:prstGeom prst="rect">
            <a:avLst/>
          </a:prstGeom>
          <a:noFill/>
          <a:ln>
            <a:noFill/>
          </a:ln>
          <a:effectLst/>
        </p:spPr>
        <p:txBody>
          <a:bodyPr/>
          <a:lstStyle/>
          <a:p>
            <a:pPr marL="342900" indent="-342900" defTabSz="914400" fontAlgn="base">
              <a:spcBef>
                <a:spcPct val="20000"/>
              </a:spcBef>
              <a:spcAft>
                <a:spcPct val="0"/>
              </a:spcAft>
              <a:buFontTx/>
              <a:buChar char="•"/>
            </a:pPr>
            <a:r>
              <a:rPr lang="zh-CN" altLang="en-US" sz="2800" b="1">
                <a:solidFill>
                  <a:srgbClr val="000000"/>
                </a:solidFill>
                <a:latin typeface="Times New Roman" panose="02020603050405020304" charset="0"/>
                <a:ea typeface="宋体" panose="02010600030101010101" pitchFamily="2" charset="-122"/>
                <a:cs typeface="宋体" panose="02010600030101010101" pitchFamily="2" charset="-122"/>
              </a:rPr>
              <a:t>去掉</a:t>
            </a:r>
            <a:r>
              <a:rPr lang="zh-CN" altLang="en-US" sz="2800" b="1">
                <a:solidFill>
                  <a:srgbClr val="000000"/>
                </a:solidFill>
                <a:latin typeface="Arial" panose="020B0604020202020204" pitchFamily="34" charset="0"/>
                <a:ea typeface="宋体" panose="02010600030101010101" pitchFamily="2" charset="-122"/>
                <a:cs typeface="宋体" panose="02010600030101010101" pitchFamily="2" charset="-122"/>
              </a:rPr>
              <a:t>无用“东西”后的</a:t>
            </a:r>
            <a:r>
              <a:rPr lang="zh-CN" altLang="en-US" sz="2800" b="1">
                <a:solidFill>
                  <a:srgbClr val="000000"/>
                </a:solidFill>
                <a:latin typeface="Times New Roman" panose="02020603050405020304" charset="0"/>
                <a:ea typeface="宋体" panose="02010600030101010101" pitchFamily="2" charset="-122"/>
                <a:cs typeface="宋体" panose="02010600030101010101" pitchFamily="2" charset="-122"/>
              </a:rPr>
              <a:t>文法</a:t>
            </a:r>
            <a:endParaRPr lang="en-US" altLang="zh-CN" sz="2800" b="1">
              <a:solidFill>
                <a:srgbClr val="000000"/>
              </a:solidFill>
              <a:latin typeface="Arial" panose="020B0604020202020204" pitchFamily="34" charset="0"/>
              <a:ea typeface="宋体" panose="02010600030101010101" pitchFamily="2" charset="-122"/>
              <a:cs typeface="宋体" panose="02010600030101010101" pitchFamily="2" charset="-122"/>
            </a:endParaRPr>
          </a:p>
          <a:p>
            <a:pPr marL="342900" indent="-342900" algn="just" defTabSz="914400" fontAlgn="base">
              <a:spcBef>
                <a:spcPct val="20000"/>
              </a:spcBef>
              <a:spcAft>
                <a:spcPct val="0"/>
              </a:spcAft>
            </a:pP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G</a:t>
            </a:r>
            <a:r>
              <a:rPr lang="en-US" altLang="zh-CN" sz="2800" b="1" baseline="-30000">
                <a:solidFill>
                  <a:srgbClr val="000000"/>
                </a:solidFill>
                <a:latin typeface="Times New Roman" panose="02020603050405020304" charset="0"/>
                <a:ea typeface="宋体" panose="02010600030101010101" pitchFamily="2" charset="-122"/>
                <a:cs typeface="宋体" panose="02010600030101010101" pitchFamily="2" charset="-122"/>
              </a:rPr>
              <a:t>2</a:t>
            </a:r>
            <a:r>
              <a:rPr lang="zh-CN" altLang="en-US" sz="2800" b="1">
                <a:solidFill>
                  <a:srgbClr val="000000"/>
                </a:solidFill>
                <a:latin typeface="Times New Roman" panose="02020603050405020304" charset="0"/>
                <a:ea typeface="宋体" panose="02010600030101010101" pitchFamily="2" charset="-122"/>
                <a:cs typeface="宋体" panose="02010600030101010101" pitchFamily="2" charset="-122"/>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S</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0|0A</a:t>
            </a:r>
          </a:p>
          <a:p>
            <a:pPr marL="342900" indent="-342900" algn="just" defTabSz="914400" fontAlgn="base">
              <a:spcBef>
                <a:spcPct val="20000"/>
              </a:spcBef>
              <a:spcAft>
                <a:spcPct val="0"/>
              </a:spcAft>
            </a:pP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		A</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ε|0A|1A|B</a:t>
            </a:r>
          </a:p>
          <a:p>
            <a:pPr marL="342900" indent="-342900" algn="just" defTabSz="914400" fontAlgn="base">
              <a:spcBef>
                <a:spcPct val="20000"/>
              </a:spcBef>
              <a:spcAft>
                <a:spcPct val="0"/>
              </a:spcAft>
            </a:pP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		B</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_C</a:t>
            </a:r>
          </a:p>
          <a:p>
            <a:pPr marL="342900" indent="-342900" algn="just" defTabSz="914400" fontAlgn="base">
              <a:spcBef>
                <a:spcPct val="20000"/>
              </a:spcBef>
              <a:spcAft>
                <a:spcPct val="0"/>
              </a:spcAft>
            </a:pP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		C</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0|1|0C|1C</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8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85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85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85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85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85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85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85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3" grpId="0" build="p" autoUpdateAnimBg="0"/>
      <p:bldP spid="57856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A8B3217-F913-0A43-A302-8FCC1540BFE1}"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06D38843-904E-394F-BE1F-BDBE509A3D97}" type="slidenum">
              <a:rPr lang="en-US" altLang="zh-CN">
                <a:solidFill>
                  <a:srgbClr val="000000"/>
                </a:solidFill>
                <a:latin typeface="Arial" panose="020B0604020202020204"/>
              </a:rPr>
              <a:pPr/>
              <a:t>4</a:t>
            </a:fld>
            <a:endParaRPr lang="en-US" altLang="zh-CN">
              <a:solidFill>
                <a:srgbClr val="000000"/>
              </a:solidFill>
              <a:latin typeface="Arial" panose="020B0604020202020204"/>
            </a:endParaRPr>
          </a:p>
        </p:txBody>
      </p:sp>
      <p:sp>
        <p:nvSpPr>
          <p:cNvPr id="543746"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6.1 </a:t>
            </a:r>
            <a:r>
              <a:rPr lang="zh-CN" altLang="en-US" b="1">
                <a:ea typeface="黑体" panose="02010609060101010101" charset="-122"/>
                <a:cs typeface="黑体" panose="02010609060101010101" charset="-122"/>
              </a:rPr>
              <a:t>上下文无关语言</a:t>
            </a:r>
            <a:r>
              <a:rPr lang="en-US" altLang="zh-CN">
                <a:cs typeface="宋体" panose="02010600030101010101" pitchFamily="2" charset="-122"/>
              </a:rPr>
              <a:t> </a:t>
            </a:r>
          </a:p>
        </p:txBody>
      </p:sp>
      <p:sp>
        <p:nvSpPr>
          <p:cNvPr id="543747" name="Rectangle 3"/>
          <p:cNvSpPr>
            <a:spLocks noGrp="1" noChangeArrowheads="1"/>
          </p:cNvSpPr>
          <p:nvPr>
            <p:ph type="body" idx="1"/>
          </p:nvPr>
        </p:nvSpPr>
        <p:spPr/>
        <p:txBody>
          <a:bodyPr/>
          <a:lstStyle/>
          <a:p>
            <a:r>
              <a:rPr lang="zh-CN" altLang="en-US" b="1">
                <a:latin typeface="宋体" panose="02010600030101010101" pitchFamily="2" charset="-122"/>
                <a:cs typeface="宋体" panose="02010600030101010101" pitchFamily="2" charset="-122"/>
              </a:rPr>
              <a:t>文法</a:t>
            </a:r>
            <a:r>
              <a:rPr lang="en-US" altLang="zh-CN" b="1">
                <a:latin typeface="Times New Roman" panose="02020603050405020304" charset="0"/>
                <a:cs typeface="宋体" panose="02010600030101010101" pitchFamily="2" charset="-122"/>
              </a:rPr>
              <a:t>G=(V</a:t>
            </a:r>
            <a:r>
              <a:rPr lang="zh-CN" altLang="en-US" b="1">
                <a:latin typeface="宋体" panose="02010600030101010101" pitchFamily="2" charset="-122"/>
                <a:cs typeface="宋体" panose="02010600030101010101" pitchFamily="2" charset="-122"/>
              </a:rPr>
              <a:t>，</a:t>
            </a:r>
            <a:r>
              <a:rPr lang="en-US" altLang="zh-CN" b="1">
                <a:latin typeface="Times New Roman" panose="02020603050405020304" charset="0"/>
                <a:cs typeface="宋体" panose="02010600030101010101" pitchFamily="2" charset="-122"/>
              </a:rPr>
              <a:t>T</a:t>
            </a:r>
            <a:r>
              <a:rPr lang="zh-CN" altLang="en-US" b="1">
                <a:latin typeface="宋体" panose="02010600030101010101" pitchFamily="2" charset="-122"/>
                <a:cs typeface="宋体" panose="02010600030101010101" pitchFamily="2" charset="-122"/>
              </a:rPr>
              <a:t>，</a:t>
            </a:r>
            <a:r>
              <a:rPr lang="en-US" altLang="zh-CN" b="1">
                <a:latin typeface="Times New Roman" panose="02020603050405020304" charset="0"/>
                <a:cs typeface="宋体" panose="02010600030101010101" pitchFamily="2" charset="-122"/>
              </a:rPr>
              <a:t>P</a:t>
            </a:r>
            <a:r>
              <a:rPr lang="zh-CN" altLang="en-US" b="1">
                <a:latin typeface="宋体" panose="02010600030101010101" pitchFamily="2" charset="-122"/>
                <a:cs typeface="宋体" panose="02010600030101010101" pitchFamily="2" charset="-122"/>
              </a:rPr>
              <a:t>，</a:t>
            </a:r>
            <a:r>
              <a:rPr lang="en-US" altLang="zh-CN" b="1">
                <a:latin typeface="Times New Roman" panose="02020603050405020304" charset="0"/>
                <a:cs typeface="宋体" panose="02010600030101010101" pitchFamily="2" charset="-122"/>
              </a:rPr>
              <a:t>S)</a:t>
            </a:r>
            <a:r>
              <a:rPr lang="zh-CN" altLang="en-US" b="1">
                <a:latin typeface="宋体" panose="02010600030101010101" pitchFamily="2" charset="-122"/>
                <a:cs typeface="宋体" panose="02010600030101010101" pitchFamily="2" charset="-122"/>
              </a:rPr>
              <a:t>被称为是上下文无关的。</a:t>
            </a:r>
            <a:r>
              <a:rPr lang="en-US" altLang="zh-CN" b="1">
                <a:latin typeface="Times New Roman" panose="02020603050405020304" charset="0"/>
                <a:cs typeface="宋体" panose="02010600030101010101" pitchFamily="2" charset="-122"/>
              </a:rPr>
              <a:t> </a:t>
            </a:r>
            <a:r>
              <a:rPr lang="zh-CN" altLang="en-US" b="1">
                <a:latin typeface="宋体" panose="02010600030101010101" pitchFamily="2" charset="-122"/>
                <a:cs typeface="宋体" panose="02010600030101010101" pitchFamily="2" charset="-122"/>
              </a:rPr>
              <a:t>如果除了形如</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宋体" panose="02010600030101010101" pitchFamily="2" charset="-122"/>
                <a:cs typeface="宋体" panose="02010600030101010101" pitchFamily="2" charset="-122"/>
              </a:rPr>
              <a:t>ε</a:t>
            </a:r>
            <a:r>
              <a:rPr lang="zh-CN" altLang="en-US" b="1">
                <a:latin typeface="宋体" panose="02010600030101010101" pitchFamily="2" charset="-122"/>
                <a:cs typeface="宋体" panose="02010600030101010101" pitchFamily="2" charset="-122"/>
              </a:rPr>
              <a:t>的产生式之外，对于</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宋体" panose="02010600030101010101" pitchFamily="2" charset="-122"/>
                <a:cs typeface="宋体" panose="02010600030101010101" pitchFamily="2" charset="-122"/>
              </a:rPr>
              <a:t>α</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宋体" panose="02010600030101010101" pitchFamily="2" charset="-122"/>
                <a:cs typeface="宋体" panose="02010600030101010101" pitchFamily="2" charset="-122"/>
              </a:rPr>
              <a:t>β∈</a:t>
            </a:r>
            <a:r>
              <a:rPr lang="en-US" altLang="zh-CN" b="1">
                <a:latin typeface="Times New Roman" panose="02020603050405020304" charset="0"/>
                <a:cs typeface="宋体" panose="02010600030101010101" pitchFamily="2" charset="-122"/>
              </a:rPr>
              <a:t>P</a:t>
            </a:r>
            <a:r>
              <a:rPr lang="zh-CN" altLang="en-US" b="1">
                <a:latin typeface="宋体" panose="02010600030101010101" pitchFamily="2" charset="-122"/>
                <a:cs typeface="宋体" panose="02010600030101010101" pitchFamily="2" charset="-122"/>
              </a:rPr>
              <a:t>，均有</a:t>
            </a:r>
            <a:r>
              <a:rPr lang="en-US" altLang="zh-CN" b="1">
                <a:latin typeface="Times New Roman" panose="02020603050405020304" charset="0"/>
                <a:cs typeface="宋体" panose="02010600030101010101" pitchFamily="2" charset="-122"/>
              </a:rPr>
              <a:t>|</a:t>
            </a:r>
            <a:r>
              <a:rPr lang="en-US" altLang="zh-CN" b="1">
                <a:latin typeface="宋体" panose="02010600030101010101" pitchFamily="2" charset="-122"/>
                <a:cs typeface="宋体" panose="02010600030101010101" pitchFamily="2" charset="-122"/>
              </a:rPr>
              <a:t>β</a:t>
            </a:r>
            <a:r>
              <a:rPr lang="en-US" altLang="zh-CN" b="1">
                <a:latin typeface="Times New Roman" panose="02020603050405020304" charset="0"/>
                <a:cs typeface="宋体" panose="02010600030101010101" pitchFamily="2" charset="-122"/>
              </a:rPr>
              <a:t>|</a:t>
            </a:r>
            <a:r>
              <a:rPr lang="en-US" altLang="zh-CN" b="1">
                <a:latin typeface="宋体" panose="02010600030101010101" pitchFamily="2" charset="-122"/>
                <a:cs typeface="宋体" panose="02010600030101010101" pitchFamily="2" charset="-122"/>
              </a:rPr>
              <a:t>≥</a:t>
            </a:r>
            <a:r>
              <a:rPr lang="en-US" altLang="zh-CN" b="1">
                <a:latin typeface="Times New Roman" panose="02020603050405020304" charset="0"/>
                <a:cs typeface="宋体" panose="02010600030101010101" pitchFamily="2" charset="-122"/>
              </a:rPr>
              <a:t>|</a:t>
            </a:r>
            <a:r>
              <a:rPr lang="en-US" altLang="zh-CN" b="1">
                <a:latin typeface="宋体" panose="02010600030101010101" pitchFamily="2" charset="-122"/>
                <a:cs typeface="宋体" panose="02010600030101010101" pitchFamily="2" charset="-122"/>
              </a:rPr>
              <a:t>α</a:t>
            </a:r>
            <a:r>
              <a:rPr lang="en-US" altLang="zh-CN" b="1">
                <a:latin typeface="Times New Roman" panose="02020603050405020304" charset="0"/>
                <a:cs typeface="宋体" panose="02010600030101010101" pitchFamily="2" charset="-122"/>
              </a:rPr>
              <a:t>|</a:t>
            </a:r>
            <a:r>
              <a:rPr lang="zh-CN" altLang="en-US" b="1">
                <a:latin typeface="宋体" panose="02010600030101010101" pitchFamily="2" charset="-122"/>
                <a:cs typeface="宋体" panose="02010600030101010101" pitchFamily="2" charset="-122"/>
              </a:rPr>
              <a:t>，并且</a:t>
            </a:r>
            <a:r>
              <a:rPr lang="en-US" altLang="zh-CN" b="1">
                <a:latin typeface="宋体" panose="02010600030101010101" pitchFamily="2" charset="-122"/>
                <a:cs typeface="宋体" panose="02010600030101010101" pitchFamily="2" charset="-122"/>
              </a:rPr>
              <a:t>α∈</a:t>
            </a:r>
            <a:r>
              <a:rPr lang="en-US" altLang="zh-CN" b="1">
                <a:latin typeface="Times New Roman" panose="02020603050405020304" charset="0"/>
                <a:cs typeface="宋体" panose="02010600030101010101" pitchFamily="2" charset="-122"/>
              </a:rPr>
              <a:t>V</a:t>
            </a:r>
            <a:r>
              <a:rPr lang="zh-CN" altLang="en-US" b="1">
                <a:latin typeface="宋体" panose="02010600030101010101" pitchFamily="2" charset="-122"/>
                <a:cs typeface="宋体" panose="02010600030101010101" pitchFamily="2" charset="-122"/>
              </a:rPr>
              <a:t>成立。</a:t>
            </a:r>
            <a:endParaRPr lang="en-US" altLang="zh-CN" b="1">
              <a:latin typeface="宋体" panose="02010600030101010101" pitchFamily="2" charset="-122"/>
              <a:cs typeface="宋体" panose="02010600030101010101" pitchFamily="2" charset="-122"/>
            </a:endParaRPr>
          </a:p>
          <a:p>
            <a:r>
              <a:rPr lang="zh-CN" altLang="en-US" b="1">
                <a:latin typeface="宋体" panose="02010600030101010101" pitchFamily="2" charset="-122"/>
                <a:cs typeface="宋体" panose="02010600030101010101" pitchFamily="2" charset="-122"/>
              </a:rPr>
              <a:t>关键：对于</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A</a:t>
            </a:r>
            <a:r>
              <a:rPr lang="en-US" altLang="zh-CN" b="1">
                <a:latin typeface="宋体" panose="02010600030101010101" pitchFamily="2" charset="-122"/>
                <a:cs typeface="宋体" panose="02010600030101010101" pitchFamily="2" charset="-122"/>
              </a:rPr>
              <a:t>∈</a:t>
            </a:r>
            <a:r>
              <a:rPr lang="en-US" altLang="zh-CN" b="1">
                <a:latin typeface="Times New Roman" panose="02020603050405020304" charset="0"/>
                <a:cs typeface="宋体" panose="02010600030101010101" pitchFamily="2" charset="-122"/>
              </a:rPr>
              <a:t>V</a:t>
            </a:r>
            <a:r>
              <a:rPr lang="zh-CN" altLang="en-US" b="1">
                <a:latin typeface="宋体" panose="02010600030101010101" pitchFamily="2" charset="-122"/>
                <a:cs typeface="宋体" panose="02010600030101010101" pitchFamily="2" charset="-122"/>
              </a:rPr>
              <a:t>，如果</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宋体" panose="02010600030101010101" pitchFamily="2" charset="-122"/>
                <a:cs typeface="宋体" panose="02010600030101010101" pitchFamily="2" charset="-122"/>
              </a:rPr>
              <a:t>β∈</a:t>
            </a:r>
            <a:r>
              <a:rPr lang="en-US" altLang="zh-CN" b="1">
                <a:latin typeface="Times New Roman" panose="02020603050405020304" charset="0"/>
                <a:cs typeface="宋体" panose="02010600030101010101" pitchFamily="2" charset="-122"/>
              </a:rPr>
              <a:t>P</a:t>
            </a:r>
            <a:r>
              <a:rPr lang="zh-CN" altLang="en-US" b="1">
                <a:latin typeface="宋体" panose="02010600030101010101" pitchFamily="2" charset="-122"/>
                <a:cs typeface="宋体" panose="02010600030101010101" pitchFamily="2" charset="-122"/>
              </a:rPr>
              <a:t>，则无论</a:t>
            </a:r>
            <a:r>
              <a:rPr lang="en-US" altLang="zh-CN" b="1">
                <a:latin typeface="Times New Roman" panose="02020603050405020304" charset="0"/>
                <a:cs typeface="宋体" panose="02010600030101010101" pitchFamily="2" charset="-122"/>
              </a:rPr>
              <a:t>A</a:t>
            </a:r>
            <a:r>
              <a:rPr lang="zh-CN" altLang="en-US" b="1">
                <a:latin typeface="宋体" panose="02010600030101010101" pitchFamily="2" charset="-122"/>
                <a:cs typeface="宋体" panose="02010600030101010101" pitchFamily="2" charset="-122"/>
              </a:rPr>
              <a:t>出现在句型的任何位置，我们都可以将</a:t>
            </a:r>
            <a:r>
              <a:rPr lang="en-US" altLang="zh-CN" b="1">
                <a:latin typeface="Times New Roman" panose="02020603050405020304" charset="0"/>
                <a:cs typeface="宋体" panose="02010600030101010101" pitchFamily="2" charset="-122"/>
              </a:rPr>
              <a:t>A</a:t>
            </a:r>
            <a:r>
              <a:rPr lang="zh-CN" altLang="en-US" b="1">
                <a:latin typeface="宋体" panose="02010600030101010101" pitchFamily="2" charset="-122"/>
                <a:cs typeface="宋体" panose="02010600030101010101" pitchFamily="2" charset="-122"/>
              </a:rPr>
              <a:t>替换成</a:t>
            </a:r>
            <a:r>
              <a:rPr lang="en-US" altLang="zh-CN" b="1">
                <a:latin typeface="宋体" panose="02010600030101010101" pitchFamily="2" charset="-122"/>
                <a:cs typeface="宋体" panose="02010600030101010101" pitchFamily="2" charset="-122"/>
              </a:rPr>
              <a:t>β</a:t>
            </a:r>
            <a:r>
              <a:rPr lang="zh-CN" altLang="en-US" b="1">
                <a:latin typeface="宋体" panose="02010600030101010101" pitchFamily="2" charset="-122"/>
                <a:cs typeface="宋体" panose="02010600030101010101" pitchFamily="2" charset="-122"/>
              </a:rPr>
              <a:t>，而不考虑</a:t>
            </a:r>
            <a:r>
              <a:rPr lang="en-US" altLang="zh-CN" b="1">
                <a:latin typeface="Times New Roman" panose="02020603050405020304" charset="0"/>
                <a:cs typeface="宋体" panose="02010600030101010101" pitchFamily="2" charset="-122"/>
              </a:rPr>
              <a:t>A</a:t>
            </a:r>
            <a:r>
              <a:rPr lang="zh-CN" altLang="en-US" b="1">
                <a:latin typeface="宋体" panose="02010600030101010101" pitchFamily="2" charset="-122"/>
                <a:cs typeface="宋体" panose="02010600030101010101" pitchFamily="2" charset="-122"/>
              </a:rPr>
              <a:t>的上下文。</a:t>
            </a:r>
            <a:r>
              <a:rPr lang="en-US" altLang="zh-CN" b="1">
                <a:cs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3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37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uiExpand="1"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3356C655-3D57-B448-BC01-E3907B04761F}"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8" name="幻灯片编号占位符 5"/>
          <p:cNvSpPr>
            <a:spLocks noGrp="1"/>
          </p:cNvSpPr>
          <p:nvPr>
            <p:ph type="sldNum" sz="quarter" idx="12"/>
          </p:nvPr>
        </p:nvSpPr>
        <p:spPr/>
        <p:txBody>
          <a:bodyPr/>
          <a:lstStyle/>
          <a:p>
            <a:fld id="{EC41E5DE-3854-4544-B990-90C3CC003584}" type="slidenum">
              <a:rPr lang="en-US" altLang="zh-CN">
                <a:solidFill>
                  <a:srgbClr val="000000"/>
                </a:solidFill>
                <a:latin typeface="Arial" panose="020B0604020202020204"/>
              </a:rPr>
              <a:pPr/>
              <a:t>40</a:t>
            </a:fld>
            <a:endParaRPr lang="en-US" altLang="zh-CN">
              <a:solidFill>
                <a:srgbClr val="000000"/>
              </a:solidFill>
              <a:latin typeface="Arial" panose="020B0604020202020204"/>
            </a:endParaRPr>
          </a:p>
        </p:txBody>
      </p:sp>
      <p:sp>
        <p:nvSpPr>
          <p:cNvPr id="579586"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 </a:t>
            </a:r>
            <a:r>
              <a:rPr lang="zh-CN" altLang="en-US" b="1">
                <a:ea typeface="黑体" panose="02010609060101010101" charset="-122"/>
                <a:cs typeface="黑体" panose="02010609060101010101" charset="-122"/>
              </a:rPr>
              <a:t>上下文无关文法的化简</a:t>
            </a:r>
            <a:endParaRPr lang="zh-CN" altLang="en-US">
              <a:cs typeface="宋体" panose="02010600030101010101" pitchFamily="2" charset="-122"/>
            </a:endParaRPr>
          </a:p>
        </p:txBody>
      </p:sp>
      <p:sp>
        <p:nvSpPr>
          <p:cNvPr id="579587" name="Rectangle 3"/>
          <p:cNvSpPr>
            <a:spLocks noGrp="1" noChangeArrowheads="1"/>
          </p:cNvSpPr>
          <p:nvPr>
            <p:ph type="body" idx="1"/>
          </p:nvPr>
        </p:nvSpPr>
        <p:spPr>
          <a:xfrm>
            <a:off x="457200" y="1600200"/>
            <a:ext cx="3733800" cy="3124200"/>
          </a:xfrm>
          <a:noFill/>
        </p:spPr>
        <p:txBody>
          <a:bodyPr/>
          <a:lstStyle/>
          <a:p>
            <a:r>
              <a:rPr lang="zh-CN" altLang="en-US" sz="2800" b="1">
                <a:latin typeface="Times New Roman" panose="02020603050405020304" charset="0"/>
                <a:cs typeface="宋体" panose="02010600030101010101" pitchFamily="2" charset="-122"/>
              </a:rPr>
              <a:t>去掉产生式</a:t>
            </a:r>
            <a:r>
              <a:rPr lang="en-US" altLang="zh-CN" sz="2800" b="1">
                <a:latin typeface="Times New Roman" panose="02020603050405020304" charset="0"/>
                <a:cs typeface="Times New Roman" panose="02020603050405020304" charset="0"/>
              </a:rPr>
              <a:t>A</a:t>
            </a:r>
            <a:r>
              <a:rPr lang="en-US" altLang="zh-CN" sz="2800" b="1">
                <a:latin typeface="Times New Roman" panose="02020603050405020304" charset="0"/>
                <a:cs typeface="宋体" panose="02010600030101010101" pitchFamily="2" charset="-122"/>
                <a:sym typeface="Symbol" panose="05050102010706020507" charset="0"/>
              </a:rPr>
              <a:t></a:t>
            </a:r>
            <a:r>
              <a:rPr lang="en-US" altLang="zh-CN" sz="2800" b="1">
                <a:latin typeface="Times New Roman" panose="02020603050405020304" charset="0"/>
                <a:cs typeface="宋体" panose="02010600030101010101" pitchFamily="2" charset="-122"/>
              </a:rPr>
              <a:t>ε</a:t>
            </a:r>
            <a:r>
              <a:rPr lang="zh-CN" altLang="en-US" sz="2800" b="1">
                <a:cs typeface="宋体" panose="02010600030101010101" pitchFamily="2" charset="-122"/>
              </a:rPr>
              <a:t>后的</a:t>
            </a:r>
            <a:r>
              <a:rPr lang="zh-CN" altLang="en-US" sz="2800" b="1">
                <a:latin typeface="Times New Roman" panose="02020603050405020304" charset="0"/>
                <a:cs typeface="宋体" panose="02010600030101010101" pitchFamily="2" charset="-122"/>
              </a:rPr>
              <a:t>文法</a:t>
            </a:r>
            <a:endParaRPr lang="en-US" altLang="zh-CN" sz="2800" b="1">
              <a:cs typeface="宋体" panose="02010600030101010101" pitchFamily="2" charset="-122"/>
            </a:endParaRPr>
          </a:p>
          <a:p>
            <a:pPr algn="just">
              <a:buFontTx/>
              <a:buNone/>
            </a:pPr>
            <a:r>
              <a:rPr lang="en-US" altLang="zh-CN" sz="2800" b="1">
                <a:latin typeface="Times New Roman" panose="02020603050405020304" charset="0"/>
                <a:cs typeface="宋体" panose="02010600030101010101" pitchFamily="2" charset="-122"/>
              </a:rPr>
              <a:t>G</a:t>
            </a:r>
            <a:r>
              <a:rPr lang="en-US" altLang="zh-CN" sz="2800" b="1" baseline="-30000">
                <a:latin typeface="Times New Roman" panose="02020603050405020304" charset="0"/>
                <a:cs typeface="宋体" panose="02010600030101010101" pitchFamily="2" charset="-122"/>
              </a:rPr>
              <a:t>3</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S</a:t>
            </a:r>
            <a:r>
              <a:rPr lang="en-US" altLang="zh-CN" sz="2800" b="1">
                <a:latin typeface="Times New Roman" panose="02020603050405020304" charset="0"/>
                <a:cs typeface="宋体" panose="02010600030101010101" pitchFamily="2" charset="-122"/>
                <a:sym typeface="Symbol" panose="05050102010706020507" charset="0"/>
              </a:rPr>
              <a:t></a:t>
            </a:r>
            <a:r>
              <a:rPr lang="en-US" altLang="zh-CN" sz="2800" b="1">
                <a:latin typeface="Times New Roman" panose="02020603050405020304" charset="0"/>
                <a:cs typeface="宋体" panose="02010600030101010101" pitchFamily="2" charset="-122"/>
              </a:rPr>
              <a:t>0|0A</a:t>
            </a:r>
          </a:p>
          <a:p>
            <a:pPr algn="just">
              <a:buFontTx/>
              <a:buNone/>
            </a:pPr>
            <a:r>
              <a:rPr lang="en-US" altLang="zh-CN" sz="2800" b="1">
                <a:latin typeface="Times New Roman" panose="02020603050405020304" charset="0"/>
                <a:cs typeface="宋体" panose="02010600030101010101" pitchFamily="2" charset="-122"/>
              </a:rPr>
              <a:t>		A</a:t>
            </a:r>
            <a:r>
              <a:rPr lang="en-US" altLang="zh-CN" sz="2800" b="1">
                <a:latin typeface="Times New Roman" panose="02020603050405020304" charset="0"/>
                <a:cs typeface="宋体" panose="02010600030101010101" pitchFamily="2" charset="-122"/>
                <a:sym typeface="Symbol" panose="05050102010706020507" charset="0"/>
              </a:rPr>
              <a:t></a:t>
            </a:r>
            <a:r>
              <a:rPr lang="en-US" altLang="zh-CN" sz="2800" b="1">
                <a:latin typeface="Times New Roman" panose="02020603050405020304" charset="0"/>
                <a:cs typeface="宋体" panose="02010600030101010101" pitchFamily="2" charset="-122"/>
              </a:rPr>
              <a:t>0|1|0A|1A|B</a:t>
            </a:r>
          </a:p>
          <a:p>
            <a:pPr algn="just">
              <a:buFontTx/>
              <a:buNone/>
            </a:pPr>
            <a:r>
              <a:rPr lang="en-US" altLang="zh-CN" sz="2800" b="1">
                <a:latin typeface="Times New Roman" panose="02020603050405020304" charset="0"/>
                <a:cs typeface="宋体" panose="02010600030101010101" pitchFamily="2" charset="-122"/>
              </a:rPr>
              <a:t>		B</a:t>
            </a:r>
            <a:r>
              <a:rPr lang="en-US" altLang="zh-CN" sz="2800" b="1">
                <a:latin typeface="Times New Roman" panose="02020603050405020304" charset="0"/>
                <a:cs typeface="宋体" panose="02010600030101010101" pitchFamily="2" charset="-122"/>
                <a:sym typeface="Symbol" panose="05050102010706020507" charset="0"/>
              </a:rPr>
              <a:t></a:t>
            </a:r>
            <a:r>
              <a:rPr lang="en-US" altLang="zh-CN" sz="2800" b="1">
                <a:latin typeface="Times New Roman" panose="02020603050405020304" charset="0"/>
                <a:cs typeface="宋体" panose="02010600030101010101" pitchFamily="2" charset="-122"/>
              </a:rPr>
              <a:t>_C</a:t>
            </a:r>
          </a:p>
          <a:p>
            <a:pPr algn="just">
              <a:buFontTx/>
              <a:buNone/>
            </a:pPr>
            <a:r>
              <a:rPr lang="en-US" altLang="zh-CN" sz="2800" b="1">
                <a:latin typeface="Times New Roman" panose="02020603050405020304" charset="0"/>
                <a:cs typeface="宋体" panose="02010600030101010101" pitchFamily="2" charset="-122"/>
              </a:rPr>
              <a:t>		C</a:t>
            </a:r>
            <a:r>
              <a:rPr lang="en-US" altLang="zh-CN" sz="2800" b="1">
                <a:latin typeface="Times New Roman" panose="02020603050405020304" charset="0"/>
                <a:cs typeface="宋体" panose="02010600030101010101" pitchFamily="2" charset="-122"/>
                <a:sym typeface="Symbol" panose="05050102010706020507" charset="0"/>
              </a:rPr>
              <a:t></a:t>
            </a:r>
            <a:r>
              <a:rPr lang="en-US" altLang="zh-CN" sz="2800" b="1">
                <a:latin typeface="Times New Roman" panose="02020603050405020304" charset="0"/>
                <a:cs typeface="宋体" panose="02010600030101010101" pitchFamily="2" charset="-122"/>
              </a:rPr>
              <a:t>0|1|0C|1C </a:t>
            </a:r>
          </a:p>
        </p:txBody>
      </p:sp>
      <p:sp>
        <p:nvSpPr>
          <p:cNvPr id="579588" name="Rectangle 4"/>
          <p:cNvSpPr>
            <a:spLocks noChangeArrowheads="1"/>
          </p:cNvSpPr>
          <p:nvPr/>
        </p:nvSpPr>
        <p:spPr bwMode="auto">
          <a:xfrm>
            <a:off x="4876800" y="1676400"/>
            <a:ext cx="3962400" cy="2590800"/>
          </a:xfrm>
          <a:prstGeom prst="rect">
            <a:avLst/>
          </a:prstGeom>
          <a:noFill/>
          <a:ln>
            <a:noFill/>
          </a:ln>
          <a:effectLst/>
        </p:spPr>
        <p:txBody>
          <a:bodyPr/>
          <a:lstStyle/>
          <a:p>
            <a:pPr marL="342900" indent="-342900" defTabSz="914400" fontAlgn="base">
              <a:spcBef>
                <a:spcPct val="20000"/>
              </a:spcBef>
              <a:spcAft>
                <a:spcPct val="0"/>
              </a:spcAft>
              <a:buFontTx/>
              <a:buChar char="•"/>
            </a:pPr>
            <a:r>
              <a:rPr lang="zh-CN" altLang="en-US" sz="2800" b="1">
                <a:solidFill>
                  <a:srgbClr val="000000"/>
                </a:solidFill>
                <a:latin typeface="Times New Roman" panose="02020603050405020304" charset="0"/>
                <a:ea typeface="宋体" panose="02010600030101010101" pitchFamily="2" charset="-122"/>
                <a:cs typeface="宋体" panose="02010600030101010101" pitchFamily="2" charset="-122"/>
              </a:rPr>
              <a:t>去掉产生式</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A</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B</a:t>
            </a:r>
            <a:r>
              <a:rPr lang="zh-CN" altLang="en-US" sz="2800" b="1">
                <a:solidFill>
                  <a:srgbClr val="000000"/>
                </a:solidFill>
                <a:latin typeface="Arial" panose="020B0604020202020204" pitchFamily="34" charset="0"/>
                <a:ea typeface="宋体" panose="02010600030101010101" pitchFamily="2" charset="-122"/>
                <a:cs typeface="宋体" panose="02010600030101010101" pitchFamily="2" charset="-122"/>
              </a:rPr>
              <a:t>后的</a:t>
            </a:r>
            <a:r>
              <a:rPr lang="zh-CN" altLang="en-US" sz="2800" b="1">
                <a:solidFill>
                  <a:srgbClr val="000000"/>
                </a:solidFill>
                <a:latin typeface="Times New Roman" panose="02020603050405020304" charset="0"/>
                <a:ea typeface="宋体" panose="02010600030101010101" pitchFamily="2" charset="-122"/>
                <a:cs typeface="宋体" panose="02010600030101010101" pitchFamily="2" charset="-122"/>
              </a:rPr>
              <a:t>文法</a:t>
            </a:r>
            <a:endParaRPr lang="en-US" altLang="zh-CN" sz="2800" b="1">
              <a:solidFill>
                <a:srgbClr val="000000"/>
              </a:solidFill>
              <a:latin typeface="Arial" panose="020B0604020202020204" pitchFamily="34" charset="0"/>
              <a:ea typeface="宋体" panose="02010600030101010101" pitchFamily="2" charset="-122"/>
              <a:cs typeface="宋体" panose="02010600030101010101" pitchFamily="2" charset="-122"/>
            </a:endParaRPr>
          </a:p>
          <a:p>
            <a:pPr marL="342900" indent="-342900" algn="just" defTabSz="914400" fontAlgn="base">
              <a:spcBef>
                <a:spcPct val="20000"/>
              </a:spcBef>
              <a:spcAft>
                <a:spcPct val="0"/>
              </a:spcAft>
            </a:pP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G</a:t>
            </a:r>
            <a:r>
              <a:rPr lang="en-US" altLang="zh-CN" sz="2800" b="1" baseline="-30000">
                <a:solidFill>
                  <a:srgbClr val="000000"/>
                </a:solidFill>
                <a:latin typeface="Times New Roman" panose="02020603050405020304" charset="0"/>
                <a:ea typeface="宋体" panose="02010600030101010101" pitchFamily="2" charset="-122"/>
                <a:cs typeface="宋体" panose="02010600030101010101" pitchFamily="2" charset="-122"/>
              </a:rPr>
              <a:t>4</a:t>
            </a:r>
            <a:r>
              <a:rPr lang="zh-CN" altLang="en-US" sz="2800" b="1">
                <a:solidFill>
                  <a:srgbClr val="000000"/>
                </a:solidFill>
                <a:latin typeface="Times New Roman" panose="02020603050405020304" charset="0"/>
                <a:ea typeface="宋体" panose="02010600030101010101" pitchFamily="2" charset="-122"/>
                <a:cs typeface="宋体" panose="02010600030101010101" pitchFamily="2" charset="-122"/>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S</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0|0A</a:t>
            </a:r>
          </a:p>
          <a:p>
            <a:pPr marL="342900" indent="-342900" algn="just" defTabSz="914400" fontAlgn="base">
              <a:spcBef>
                <a:spcPct val="20000"/>
              </a:spcBef>
              <a:spcAft>
                <a:spcPct val="0"/>
              </a:spcAft>
            </a:pP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		A</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0|1|0A|1A| _C</a:t>
            </a:r>
          </a:p>
          <a:p>
            <a:pPr marL="342900" indent="-342900" algn="just" defTabSz="914400" fontAlgn="base">
              <a:spcBef>
                <a:spcPct val="20000"/>
              </a:spcBef>
              <a:spcAft>
                <a:spcPct val="0"/>
              </a:spcAft>
            </a:pP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		C</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0|1|0C|1C </a:t>
            </a:r>
          </a:p>
        </p:txBody>
      </p:sp>
      <p:sp>
        <p:nvSpPr>
          <p:cNvPr id="579589" name="Rectangle 5"/>
          <p:cNvSpPr>
            <a:spLocks noChangeArrowheads="1"/>
          </p:cNvSpPr>
          <p:nvPr/>
        </p:nvSpPr>
        <p:spPr bwMode="auto">
          <a:xfrm>
            <a:off x="457200" y="4953000"/>
            <a:ext cx="8077200" cy="914400"/>
          </a:xfrm>
          <a:prstGeom prst="rect">
            <a:avLst/>
          </a:prstGeom>
          <a:noFill/>
          <a:ln>
            <a:noFill/>
          </a:ln>
          <a:effectLst/>
        </p:spPr>
        <p:txBody>
          <a:bodyPr/>
          <a:lstStyle/>
          <a:p>
            <a:pPr marL="342900" indent="-342900" defTabSz="914400" fontAlgn="base">
              <a:spcBef>
                <a:spcPct val="20000"/>
              </a:spcBef>
              <a:spcAft>
                <a:spcPct val="0"/>
              </a:spcAft>
              <a:buFontTx/>
              <a:buChar char="•"/>
            </a:pPr>
            <a:r>
              <a:rPr lang="zh-CN" altLang="en-US" sz="3200" b="1">
                <a:solidFill>
                  <a:srgbClr val="000000"/>
                </a:solidFill>
                <a:latin typeface="Times New Roman" panose="02020603050405020304" charset="0"/>
                <a:ea typeface="宋体" panose="02010600030101010101" pitchFamily="2" charset="-122"/>
                <a:cs typeface="宋体" panose="02010600030101010101" pitchFamily="2" charset="-122"/>
              </a:rPr>
              <a:t>可以去掉文法中的无用符号、</a:t>
            </a:r>
            <a:r>
              <a:rPr lang="en-US" altLang="zh-CN" sz="3200" b="1">
                <a:solidFill>
                  <a:srgbClr val="000000"/>
                </a:solidFill>
                <a:latin typeface="Times New Roman" panose="02020603050405020304" charset="0"/>
                <a:ea typeface="宋体" panose="02010600030101010101" pitchFamily="2" charset="-122"/>
                <a:cs typeface="宋体" panose="02010600030101010101" pitchFamily="2" charset="-122"/>
              </a:rPr>
              <a:t> ε</a:t>
            </a:r>
            <a:r>
              <a:rPr lang="zh-CN" altLang="en-US" sz="3200" b="1">
                <a:solidFill>
                  <a:srgbClr val="000000"/>
                </a:solidFill>
                <a:latin typeface="Times New Roman" panose="02020603050405020304" charset="0"/>
                <a:ea typeface="宋体" panose="02010600030101010101" pitchFamily="2" charset="-122"/>
                <a:cs typeface="宋体" panose="02010600030101010101" pitchFamily="2" charset="-122"/>
              </a:rPr>
              <a:t>产生式和单一产生式。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9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9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95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95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95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958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95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7" grpId="0" build="p" autoUpdateAnimBg="0"/>
      <p:bldP spid="579588" grpId="0" autoUpdateAnimBg="0"/>
      <p:bldP spid="57958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C8A3E5F-4D7E-C549-A2EE-F0523C309BBD}"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F8E78F71-ECD1-9348-A8D2-3944293BB47E}" type="slidenum">
              <a:rPr lang="en-US" altLang="zh-CN">
                <a:solidFill>
                  <a:srgbClr val="000000"/>
                </a:solidFill>
                <a:latin typeface="Arial" panose="020B0604020202020204"/>
              </a:rPr>
              <a:pPr/>
              <a:t>41</a:t>
            </a:fld>
            <a:endParaRPr lang="en-US" altLang="zh-CN">
              <a:solidFill>
                <a:srgbClr val="000000"/>
              </a:solidFill>
              <a:latin typeface="Arial" panose="020B0604020202020204"/>
            </a:endParaRPr>
          </a:p>
        </p:txBody>
      </p:sp>
      <p:sp>
        <p:nvSpPr>
          <p:cNvPr id="580610"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6.2.1 </a:t>
            </a:r>
            <a:r>
              <a:rPr lang="zh-CN" altLang="en-US" b="1">
                <a:ea typeface="黑体" panose="02010609060101010101" charset="-122"/>
                <a:cs typeface="黑体" panose="02010609060101010101" charset="-122"/>
              </a:rPr>
              <a:t>去无用符号</a:t>
            </a:r>
            <a:r>
              <a:rPr lang="en-US" altLang="zh-CN">
                <a:cs typeface="宋体" panose="02010600030101010101" pitchFamily="2" charset="-122"/>
              </a:rPr>
              <a:t> </a:t>
            </a:r>
          </a:p>
        </p:txBody>
      </p:sp>
      <p:sp>
        <p:nvSpPr>
          <p:cNvPr id="580611" name="Rectangle 3"/>
          <p:cNvSpPr>
            <a:spLocks noGrp="1" noChangeArrowheads="1"/>
          </p:cNvSpPr>
          <p:nvPr>
            <p:ph type="body" idx="1"/>
          </p:nvPr>
        </p:nvSpPr>
        <p:spPr/>
        <p:txBody>
          <a:bodyPr/>
          <a:lstStyle/>
          <a:p>
            <a:pPr>
              <a:lnSpc>
                <a:spcPct val="90000"/>
              </a:lnSpc>
            </a:pPr>
            <a:r>
              <a:rPr lang="zh-CN" altLang="en-US" b="1">
                <a:ea typeface="黑体" panose="02010609060101010101" charset="-122"/>
                <a:cs typeface="黑体" panose="02010609060101010101" charset="-122"/>
              </a:rPr>
              <a:t>无用符号</a:t>
            </a:r>
            <a:r>
              <a:rPr lang="en-US" altLang="zh-CN" b="1">
                <a:ea typeface="黑体" panose="02010609060101010101" charset="-122"/>
                <a:cs typeface="黑体" panose="02010609060101010101" charset="-122"/>
              </a:rPr>
              <a:t>(useless symbol)</a:t>
            </a:r>
            <a:r>
              <a:rPr lang="en-US" altLang="zh-CN" b="1">
                <a:cs typeface="宋体" panose="02010600030101010101" pitchFamily="2" charset="-122"/>
              </a:rPr>
              <a:t> </a:t>
            </a:r>
          </a:p>
          <a:p>
            <a:pPr lvl="1">
              <a:lnSpc>
                <a:spcPct val="90000"/>
              </a:lnSpc>
            </a:pPr>
            <a:r>
              <a:rPr lang="zh-CN" altLang="en-US" sz="3200" b="1">
                <a:latin typeface="Times New Roman" panose="02020603050405020304" charset="0"/>
                <a:cs typeface="宋体" panose="02010600030101010101" pitchFamily="2" charset="-122"/>
              </a:rPr>
              <a:t>对于任意</a:t>
            </a:r>
            <a:r>
              <a:rPr lang="en-US" altLang="zh-CN" sz="3200" b="1">
                <a:latin typeface="Times New Roman" panose="02020603050405020304" charset="0"/>
                <a:cs typeface="宋体" panose="02010600030101010101" pitchFamily="2" charset="-122"/>
              </a:rPr>
              <a:t>X∈V∪T</a:t>
            </a:r>
            <a:r>
              <a:rPr lang="zh-CN" altLang="en-US" sz="3200" b="1">
                <a:latin typeface="Times New Roman" panose="02020603050405020304" charset="0"/>
                <a:cs typeface="宋体" panose="02010600030101010101" pitchFamily="2" charset="-122"/>
              </a:rPr>
              <a:t>，如果存在</a:t>
            </a:r>
            <a:r>
              <a:rPr lang="en-US" altLang="zh-CN" sz="3200" b="1">
                <a:latin typeface="Times New Roman" panose="02020603050405020304" charset="0"/>
                <a:cs typeface="宋体" panose="02010600030101010101" pitchFamily="2" charset="-122"/>
              </a:rPr>
              <a:t>w∈L(G)</a:t>
            </a:r>
            <a:r>
              <a:rPr lang="zh-CN" altLang="en-US" sz="3200" b="1">
                <a:latin typeface="Times New Roman" panose="02020603050405020304" charset="0"/>
                <a:cs typeface="宋体" panose="02010600030101010101" pitchFamily="2" charset="-122"/>
              </a:rPr>
              <a:t>，</a:t>
            </a:r>
            <a:r>
              <a:rPr lang="en-US" altLang="zh-CN" sz="3200" b="1">
                <a:latin typeface="Times New Roman" panose="02020603050405020304" charset="0"/>
                <a:cs typeface="宋体" panose="02010600030101010101" pitchFamily="2" charset="-122"/>
              </a:rPr>
              <a:t>X</a:t>
            </a:r>
            <a:r>
              <a:rPr lang="zh-CN" altLang="en-US" sz="3200" b="1">
                <a:latin typeface="Times New Roman" panose="02020603050405020304" charset="0"/>
                <a:cs typeface="宋体" panose="02010600030101010101" pitchFamily="2" charset="-122"/>
              </a:rPr>
              <a:t>出现在</a:t>
            </a:r>
            <a:r>
              <a:rPr lang="en-US" altLang="zh-CN" sz="3200" b="1">
                <a:latin typeface="Times New Roman" panose="02020603050405020304" charset="0"/>
                <a:cs typeface="宋体" panose="02010600030101010101" pitchFamily="2" charset="-122"/>
              </a:rPr>
              <a:t>w</a:t>
            </a:r>
            <a:r>
              <a:rPr lang="zh-CN" altLang="en-US" sz="3200" b="1">
                <a:latin typeface="Times New Roman" panose="02020603050405020304" charset="0"/>
                <a:cs typeface="宋体" panose="02010600030101010101" pitchFamily="2" charset="-122"/>
              </a:rPr>
              <a:t>的派生过程中，即存在</a:t>
            </a:r>
            <a:r>
              <a:rPr lang="en-US" altLang="zh-CN" sz="3200" b="1">
                <a:latin typeface="Times New Roman" panose="02020603050405020304" charset="0"/>
                <a:cs typeface="宋体" panose="02010600030101010101" pitchFamily="2" charset="-122"/>
              </a:rPr>
              <a:t>α</a:t>
            </a:r>
            <a:r>
              <a:rPr lang="zh-CN" altLang="en-US" sz="3200" b="1">
                <a:latin typeface="Times New Roman" panose="02020603050405020304" charset="0"/>
                <a:cs typeface="宋体" panose="02010600030101010101" pitchFamily="2" charset="-122"/>
              </a:rPr>
              <a:t>，</a:t>
            </a:r>
            <a:r>
              <a:rPr lang="en-US" altLang="zh-CN" sz="3200" b="1">
                <a:latin typeface="Times New Roman" panose="02020603050405020304" charset="0"/>
                <a:cs typeface="宋体" panose="02010600030101010101" pitchFamily="2" charset="-122"/>
              </a:rPr>
              <a:t>β∈(V∪T)</a:t>
            </a:r>
            <a:r>
              <a:rPr lang="en-US" altLang="zh-CN" sz="3200" b="1" baseline="30000">
                <a:latin typeface="Times New Roman" panose="02020603050405020304" charset="0"/>
                <a:cs typeface="宋体" panose="02010600030101010101" pitchFamily="2" charset="-122"/>
              </a:rPr>
              <a:t>*</a:t>
            </a:r>
            <a:r>
              <a:rPr lang="zh-CN" altLang="en-US" sz="3200" b="1">
                <a:latin typeface="Times New Roman" panose="02020603050405020304" charset="0"/>
                <a:cs typeface="宋体" panose="02010600030101010101" pitchFamily="2" charset="-122"/>
              </a:rPr>
              <a:t>，使得</a:t>
            </a:r>
            <a:r>
              <a:rPr lang="en-US" altLang="zh-CN" sz="3200" b="1">
                <a:latin typeface="Times New Roman" panose="02020603050405020304" charset="0"/>
                <a:cs typeface="宋体" panose="02010600030101010101" pitchFamily="2" charset="-122"/>
              </a:rPr>
              <a:t>S</a:t>
            </a:r>
            <a:r>
              <a:rPr lang="en-US" altLang="zh-CN" sz="3200" b="1">
                <a:latin typeface="Times New Roman" panose="02020603050405020304" charset="0"/>
                <a:cs typeface="Times New Roman" panose="02020603050405020304" charset="0"/>
                <a:sym typeface="Symbol" panose="05050102010706020507" charset="0"/>
              </a:rPr>
              <a:t></a:t>
            </a:r>
            <a:r>
              <a:rPr lang="en-US" altLang="zh-CN" sz="3200" b="1" baseline="30000">
                <a:latin typeface="Times New Roman" panose="02020603050405020304" charset="0"/>
                <a:cs typeface="宋体" panose="02010600030101010101" pitchFamily="2" charset="-122"/>
              </a:rPr>
              <a:t>*</a:t>
            </a:r>
            <a:r>
              <a:rPr lang="en-US" altLang="zh-CN" sz="3200" b="1">
                <a:latin typeface="Times New Roman" panose="02020603050405020304" charset="0"/>
                <a:cs typeface="宋体" panose="02010600030101010101" pitchFamily="2" charset="-122"/>
              </a:rPr>
              <a:t>αXβ</a:t>
            </a:r>
            <a:r>
              <a:rPr lang="en-US" altLang="zh-CN" sz="3200" b="1">
                <a:latin typeface="Times New Roman" panose="02020603050405020304" charset="0"/>
                <a:cs typeface="Times New Roman" panose="02020603050405020304" charset="0"/>
                <a:sym typeface="Symbol" panose="05050102010706020507" charset="0"/>
              </a:rPr>
              <a:t></a:t>
            </a:r>
            <a:r>
              <a:rPr lang="en-US" altLang="zh-CN" sz="3200" b="1" baseline="30000">
                <a:latin typeface="Times New Roman" panose="02020603050405020304" charset="0"/>
                <a:cs typeface="宋体" panose="02010600030101010101" pitchFamily="2" charset="-122"/>
              </a:rPr>
              <a:t>*</a:t>
            </a:r>
            <a:r>
              <a:rPr lang="en-US" altLang="zh-CN" sz="3200" b="1">
                <a:latin typeface="Times New Roman" panose="02020603050405020304" charset="0"/>
                <a:cs typeface="宋体" panose="02010600030101010101" pitchFamily="2" charset="-122"/>
              </a:rPr>
              <a:t>w</a:t>
            </a:r>
            <a:r>
              <a:rPr lang="zh-CN" altLang="en-US" sz="3200" b="1">
                <a:latin typeface="Times New Roman" panose="02020603050405020304" charset="0"/>
                <a:cs typeface="宋体" panose="02010600030101010101" pitchFamily="2" charset="-122"/>
              </a:rPr>
              <a:t>，则称</a:t>
            </a:r>
            <a:r>
              <a:rPr lang="en-US" altLang="zh-CN" sz="3200" b="1">
                <a:latin typeface="Times New Roman" panose="02020603050405020304" charset="0"/>
                <a:cs typeface="宋体" panose="02010600030101010101" pitchFamily="2" charset="-122"/>
              </a:rPr>
              <a:t>X</a:t>
            </a:r>
            <a:r>
              <a:rPr lang="zh-CN" altLang="en-US" sz="3200" b="1">
                <a:latin typeface="Times New Roman" panose="02020603050405020304" charset="0"/>
                <a:cs typeface="宋体" panose="02010600030101010101" pitchFamily="2" charset="-122"/>
              </a:rPr>
              <a:t>是有用的，否则，称</a:t>
            </a:r>
            <a:r>
              <a:rPr lang="en-US" altLang="zh-CN" sz="3200" b="1">
                <a:latin typeface="Times New Roman" panose="02020603050405020304" charset="0"/>
                <a:cs typeface="宋体" panose="02010600030101010101" pitchFamily="2" charset="-122"/>
              </a:rPr>
              <a:t>X</a:t>
            </a:r>
            <a:r>
              <a:rPr lang="zh-CN" altLang="en-US" sz="3200" b="1">
                <a:latin typeface="Times New Roman" panose="02020603050405020304" charset="0"/>
                <a:cs typeface="宋体" panose="02010600030101010101" pitchFamily="2" charset="-122"/>
              </a:rPr>
              <a:t>是</a:t>
            </a:r>
            <a:r>
              <a:rPr lang="zh-CN" altLang="en-US" sz="3200" b="1">
                <a:ea typeface="黑体" panose="02010609060101010101" charset="-122"/>
                <a:cs typeface="黑体" panose="02010609060101010101" charset="-122"/>
              </a:rPr>
              <a:t>无用符号。</a:t>
            </a:r>
            <a:endParaRPr lang="en-US" altLang="zh-CN" sz="3200" b="1">
              <a:ea typeface="黑体" panose="02010609060101010101" charset="-122"/>
              <a:cs typeface="黑体" panose="02010609060101010101" charset="-122"/>
            </a:endParaRPr>
          </a:p>
          <a:p>
            <a:pPr>
              <a:lnSpc>
                <a:spcPct val="90000"/>
              </a:lnSpc>
            </a:pPr>
            <a:r>
              <a:rPr lang="zh-CN" altLang="en-US" sz="3600" b="1">
                <a:cs typeface="宋体" panose="02010600030101010101" pitchFamily="2" charset="-122"/>
              </a:rPr>
              <a:t>对</a:t>
            </a:r>
            <a:r>
              <a:rPr lang="en-US" altLang="zh-CN" sz="3600" b="1">
                <a:cs typeface="宋体" panose="02010600030101010101" pitchFamily="2" charset="-122"/>
              </a:rPr>
              <a:t>CFG G=(V</a:t>
            </a:r>
            <a:r>
              <a:rPr lang="zh-CN" altLang="en-US" sz="3600" b="1">
                <a:latin typeface="Times New Roman" panose="02020603050405020304" charset="0"/>
                <a:cs typeface="宋体" panose="02010600030101010101" pitchFamily="2" charset="-122"/>
              </a:rPr>
              <a:t>，</a:t>
            </a:r>
            <a:r>
              <a:rPr lang="en-US" altLang="zh-CN" sz="3600" b="1">
                <a:cs typeface="宋体" panose="02010600030101010101" pitchFamily="2" charset="-122"/>
              </a:rPr>
              <a:t>T</a:t>
            </a:r>
            <a:r>
              <a:rPr lang="zh-CN" altLang="en-US" sz="3600" b="1">
                <a:latin typeface="Times New Roman" panose="02020603050405020304" charset="0"/>
                <a:cs typeface="宋体" panose="02010600030101010101" pitchFamily="2" charset="-122"/>
              </a:rPr>
              <a:t>，</a:t>
            </a:r>
            <a:r>
              <a:rPr lang="en-US" altLang="zh-CN" sz="3600" b="1">
                <a:cs typeface="宋体" panose="02010600030101010101" pitchFamily="2" charset="-122"/>
              </a:rPr>
              <a:t>P</a:t>
            </a:r>
            <a:r>
              <a:rPr lang="zh-CN" altLang="en-US" sz="3600" b="1">
                <a:latin typeface="Times New Roman" panose="02020603050405020304" charset="0"/>
                <a:cs typeface="宋体" panose="02010600030101010101" pitchFamily="2" charset="-122"/>
              </a:rPr>
              <a:t>，</a:t>
            </a:r>
            <a:r>
              <a:rPr lang="en-US" altLang="zh-CN" sz="3600" b="1">
                <a:cs typeface="宋体" panose="02010600030101010101" pitchFamily="2" charset="-122"/>
              </a:rPr>
              <a:t>S) </a:t>
            </a:r>
          </a:p>
          <a:p>
            <a:pPr lvl="1">
              <a:lnSpc>
                <a:spcPct val="90000"/>
              </a:lnSpc>
              <a:buFontTx/>
              <a:buNone/>
            </a:pPr>
            <a:r>
              <a:rPr lang="en-US" altLang="zh-CN" sz="3200" b="1">
                <a:cs typeface="宋体" panose="02010600030101010101" pitchFamily="2" charset="-122"/>
              </a:rPr>
              <a:t>⑴ G</a:t>
            </a:r>
            <a:r>
              <a:rPr lang="zh-CN" altLang="en-US" sz="3200" b="1">
                <a:cs typeface="宋体" panose="02010600030101010101" pitchFamily="2" charset="-122"/>
              </a:rPr>
              <a:t>中的符号</a:t>
            </a:r>
            <a:r>
              <a:rPr lang="en-US" altLang="zh-CN" sz="3200" b="1">
                <a:latin typeface="Times New Roman" panose="02020603050405020304" charset="0"/>
                <a:cs typeface="宋体" panose="02010600030101010101" pitchFamily="2" charset="-122"/>
              </a:rPr>
              <a:t>X</a:t>
            </a:r>
            <a:r>
              <a:rPr lang="zh-CN" altLang="en-US" sz="3200" b="1">
                <a:latin typeface="Times New Roman" panose="02020603050405020304" charset="0"/>
                <a:cs typeface="宋体" panose="02010600030101010101" pitchFamily="2" charset="-122"/>
              </a:rPr>
              <a:t>既可能是有用的，也可能是无用的。当</a:t>
            </a:r>
            <a:r>
              <a:rPr lang="en-US" altLang="zh-CN" sz="3200" b="1">
                <a:latin typeface="Times New Roman" panose="02020603050405020304" charset="0"/>
                <a:cs typeface="宋体" panose="02010600030101010101" pitchFamily="2" charset="-122"/>
              </a:rPr>
              <a:t>X</a:t>
            </a:r>
            <a:r>
              <a:rPr lang="zh-CN" altLang="en-US" sz="3200" b="1">
                <a:latin typeface="Times New Roman" panose="02020603050405020304" charset="0"/>
                <a:cs typeface="宋体" panose="02010600030101010101" pitchFamily="2" charset="-122"/>
              </a:rPr>
              <a:t>是无用的时候，它既可能是终极符号，也可能是语法变量。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0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06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06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06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1" grpId="0" build="p" bldLvl="2"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A0108CC-55B3-704B-B1A4-B1A10023323E}"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148FCE03-E91B-6D4C-82AC-C7250F099E23}" type="slidenum">
              <a:rPr lang="en-US" altLang="zh-CN">
                <a:solidFill>
                  <a:srgbClr val="000000"/>
                </a:solidFill>
                <a:latin typeface="Arial" panose="020B0604020202020204"/>
              </a:rPr>
              <a:pPr/>
              <a:t>42</a:t>
            </a:fld>
            <a:endParaRPr lang="en-US" altLang="zh-CN">
              <a:solidFill>
                <a:srgbClr val="000000"/>
              </a:solidFill>
              <a:latin typeface="Arial" panose="020B0604020202020204"/>
            </a:endParaRPr>
          </a:p>
        </p:txBody>
      </p:sp>
      <p:sp>
        <p:nvSpPr>
          <p:cNvPr id="581634"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6.2.1 </a:t>
            </a:r>
            <a:r>
              <a:rPr lang="zh-CN" altLang="en-US" b="1">
                <a:ea typeface="黑体" panose="02010609060101010101" charset="-122"/>
                <a:cs typeface="黑体" panose="02010609060101010101" charset="-122"/>
              </a:rPr>
              <a:t>去无用符号</a:t>
            </a:r>
            <a:r>
              <a:rPr lang="en-US" altLang="zh-CN">
                <a:cs typeface="宋体" panose="02010600030101010101" pitchFamily="2" charset="-122"/>
              </a:rPr>
              <a:t> </a:t>
            </a:r>
          </a:p>
        </p:txBody>
      </p:sp>
      <p:sp>
        <p:nvSpPr>
          <p:cNvPr id="581635" name="Rectangle 3"/>
          <p:cNvSpPr>
            <a:spLocks noGrp="1" noChangeArrowheads="1"/>
          </p:cNvSpPr>
          <p:nvPr>
            <p:ph type="body" idx="1"/>
          </p:nvPr>
        </p:nvSpPr>
        <p:spPr/>
        <p:txBody>
          <a:bodyPr/>
          <a:lstStyle/>
          <a:p>
            <a:pPr lvl="1">
              <a:buFontTx/>
              <a:buNone/>
            </a:pPr>
            <a:r>
              <a:rPr lang="en-US" altLang="zh-CN" sz="3200" b="1">
                <a:cs typeface="宋体" panose="02010600030101010101" pitchFamily="2" charset="-122"/>
              </a:rPr>
              <a:t>⑵ </a:t>
            </a:r>
            <a:r>
              <a:rPr lang="zh-CN" altLang="en-US" sz="3200" b="1">
                <a:latin typeface="Times New Roman" panose="02020603050405020304" charset="0"/>
                <a:cs typeface="宋体" panose="02010600030101010101" pitchFamily="2" charset="-122"/>
              </a:rPr>
              <a:t>对于任意</a:t>
            </a:r>
            <a:r>
              <a:rPr lang="en-US" altLang="zh-CN" sz="3200" b="1">
                <a:latin typeface="Times New Roman" panose="02020603050405020304" charset="0"/>
                <a:cs typeface="宋体" panose="02010600030101010101" pitchFamily="2" charset="-122"/>
              </a:rPr>
              <a:t>X∈V∪T</a:t>
            </a:r>
            <a:r>
              <a:rPr lang="zh-CN" altLang="en-US" sz="3200" b="1">
                <a:latin typeface="Times New Roman" panose="02020603050405020304" charset="0"/>
                <a:cs typeface="宋体" panose="02010600030101010101" pitchFamily="2" charset="-122"/>
              </a:rPr>
              <a:t>，如果</a:t>
            </a:r>
            <a:r>
              <a:rPr lang="en-US" altLang="zh-CN" sz="3200" b="1">
                <a:latin typeface="Times New Roman" panose="02020603050405020304" charset="0"/>
                <a:cs typeface="宋体" panose="02010600030101010101" pitchFamily="2" charset="-122"/>
              </a:rPr>
              <a:t>X</a:t>
            </a:r>
            <a:r>
              <a:rPr lang="zh-CN" altLang="en-US" sz="3200" b="1">
                <a:latin typeface="Times New Roman" panose="02020603050405020304" charset="0"/>
                <a:cs typeface="宋体" panose="02010600030101010101" pitchFamily="2" charset="-122"/>
              </a:rPr>
              <a:t>是有用的，它必须同时满足如下两个条件：</a:t>
            </a:r>
            <a:endParaRPr lang="en-US" altLang="zh-CN" sz="3200" b="1">
              <a:latin typeface="Times New Roman" panose="02020603050405020304" charset="0"/>
              <a:cs typeface="宋体" panose="02010600030101010101" pitchFamily="2" charset="-122"/>
            </a:endParaRPr>
          </a:p>
          <a:p>
            <a:pPr lvl="2"/>
            <a:r>
              <a:rPr lang="en-US" altLang="zh-CN" sz="3200" b="1">
                <a:cs typeface="宋体" panose="02010600030101010101" pitchFamily="2" charset="-122"/>
              </a:rPr>
              <a:t>① </a:t>
            </a:r>
            <a:r>
              <a:rPr lang="zh-CN" altLang="en-US" sz="3200" b="1">
                <a:cs typeface="宋体" panose="02010600030101010101" pitchFamily="2" charset="-122"/>
              </a:rPr>
              <a:t>存在</a:t>
            </a:r>
            <a:r>
              <a:rPr lang="en-US" altLang="zh-CN" sz="3200" b="1">
                <a:latin typeface="Times New Roman" panose="02020603050405020304" charset="0"/>
                <a:cs typeface="宋体" panose="02010600030101010101" pitchFamily="2" charset="-122"/>
              </a:rPr>
              <a:t>w∈T</a:t>
            </a:r>
            <a:r>
              <a:rPr lang="en-US" altLang="zh-CN" sz="3200" b="1" baseline="30000">
                <a:latin typeface="Times New Roman" panose="02020603050405020304" charset="0"/>
                <a:cs typeface="宋体" panose="02010600030101010101" pitchFamily="2" charset="-122"/>
              </a:rPr>
              <a:t>*</a:t>
            </a:r>
            <a:r>
              <a:rPr lang="zh-CN" altLang="en-US" sz="3200" b="1">
                <a:latin typeface="Times New Roman" panose="02020603050405020304" charset="0"/>
                <a:cs typeface="宋体" panose="02010600030101010101" pitchFamily="2" charset="-122"/>
              </a:rPr>
              <a:t>，使得</a:t>
            </a:r>
            <a:r>
              <a:rPr lang="en-US" altLang="zh-CN" sz="3200" b="1">
                <a:latin typeface="Times New Roman" panose="02020603050405020304" charset="0"/>
                <a:cs typeface="宋体" panose="02010600030101010101" pitchFamily="2" charset="-122"/>
              </a:rPr>
              <a:t>X</a:t>
            </a:r>
            <a:r>
              <a:rPr lang="en-US" altLang="zh-CN" sz="3200" b="1">
                <a:latin typeface="Times New Roman" panose="02020603050405020304" charset="0"/>
                <a:cs typeface="宋体" panose="02010600030101010101" pitchFamily="2" charset="-122"/>
                <a:sym typeface="Symbol" panose="05050102010706020507" charset="0"/>
              </a:rPr>
              <a:t></a:t>
            </a:r>
            <a:r>
              <a:rPr lang="en-US" altLang="zh-CN" sz="3200" b="1" baseline="30000">
                <a:latin typeface="Times New Roman" panose="02020603050405020304" charset="0"/>
                <a:cs typeface="宋体" panose="02010600030101010101" pitchFamily="2" charset="-122"/>
              </a:rPr>
              <a:t>*</a:t>
            </a:r>
            <a:r>
              <a:rPr lang="en-US" altLang="zh-CN" sz="3200" b="1">
                <a:latin typeface="Times New Roman" panose="02020603050405020304" charset="0"/>
                <a:cs typeface="宋体" panose="02010600030101010101" pitchFamily="2" charset="-122"/>
              </a:rPr>
              <a:t>w</a:t>
            </a:r>
            <a:r>
              <a:rPr lang="zh-CN" altLang="en-US" sz="3200" b="1">
                <a:latin typeface="Times New Roman" panose="02020603050405020304" charset="0"/>
                <a:cs typeface="宋体" panose="02010600030101010101" pitchFamily="2" charset="-122"/>
              </a:rPr>
              <a:t>；</a:t>
            </a:r>
            <a:endParaRPr lang="en-US" altLang="zh-CN" sz="3200" b="1">
              <a:latin typeface="Times New Roman" panose="02020603050405020304" charset="0"/>
              <a:cs typeface="宋体" panose="02010600030101010101" pitchFamily="2" charset="-122"/>
            </a:endParaRPr>
          </a:p>
          <a:p>
            <a:pPr lvl="2"/>
            <a:r>
              <a:rPr lang="en-US" altLang="zh-CN" sz="3200" b="1">
                <a:latin typeface="Times New Roman" panose="02020603050405020304" charset="0"/>
                <a:cs typeface="宋体" panose="02010600030101010101" pitchFamily="2" charset="-122"/>
              </a:rPr>
              <a:t>② α</a:t>
            </a:r>
            <a:r>
              <a:rPr lang="zh-CN" altLang="en-US" sz="3200" b="1">
                <a:latin typeface="Times New Roman" panose="02020603050405020304" charset="0"/>
                <a:cs typeface="宋体" panose="02010600030101010101" pitchFamily="2" charset="-122"/>
              </a:rPr>
              <a:t>，</a:t>
            </a:r>
            <a:r>
              <a:rPr lang="en-US" altLang="zh-CN" sz="3200" b="1">
                <a:latin typeface="Times New Roman" panose="02020603050405020304" charset="0"/>
                <a:cs typeface="宋体" panose="02010600030101010101" pitchFamily="2" charset="-122"/>
              </a:rPr>
              <a:t>β∈(V∪T)</a:t>
            </a:r>
            <a:r>
              <a:rPr lang="en-US" altLang="zh-CN" sz="3200" b="1" baseline="30000">
                <a:latin typeface="Times New Roman" panose="02020603050405020304" charset="0"/>
                <a:cs typeface="宋体" panose="02010600030101010101" pitchFamily="2" charset="-122"/>
              </a:rPr>
              <a:t>*</a:t>
            </a:r>
            <a:r>
              <a:rPr lang="zh-CN" altLang="en-US" sz="3200" b="1">
                <a:latin typeface="Times New Roman" panose="02020603050405020304" charset="0"/>
                <a:cs typeface="宋体" panose="02010600030101010101" pitchFamily="2" charset="-122"/>
              </a:rPr>
              <a:t>，使得</a:t>
            </a:r>
            <a:r>
              <a:rPr lang="en-US" altLang="zh-CN" sz="3200" b="1">
                <a:latin typeface="Times New Roman" panose="02020603050405020304" charset="0"/>
                <a:cs typeface="宋体" panose="02010600030101010101" pitchFamily="2" charset="-122"/>
              </a:rPr>
              <a:t>S</a:t>
            </a:r>
            <a:r>
              <a:rPr lang="en-US" altLang="zh-CN" sz="3200" b="1">
                <a:latin typeface="Times New Roman" panose="02020603050405020304" charset="0"/>
                <a:cs typeface="宋体" panose="02010600030101010101" pitchFamily="2" charset="-122"/>
                <a:sym typeface="Symbol" panose="05050102010706020507" charset="0"/>
              </a:rPr>
              <a:t></a:t>
            </a:r>
            <a:r>
              <a:rPr lang="en-US" altLang="zh-CN" sz="3200" b="1" baseline="30000">
                <a:latin typeface="Times New Roman" panose="02020603050405020304" charset="0"/>
                <a:cs typeface="宋体" panose="02010600030101010101" pitchFamily="2" charset="-122"/>
              </a:rPr>
              <a:t>*</a:t>
            </a:r>
            <a:r>
              <a:rPr lang="en-US" altLang="zh-CN" sz="3200" b="1">
                <a:latin typeface="Times New Roman" panose="02020603050405020304" charset="0"/>
                <a:cs typeface="宋体" panose="02010600030101010101" pitchFamily="2" charset="-122"/>
              </a:rPr>
              <a:t>αXβ</a:t>
            </a:r>
            <a:r>
              <a:rPr lang="zh-CN" altLang="en-US" sz="3200" b="1">
                <a:latin typeface="Times New Roman" panose="02020603050405020304" charset="0"/>
                <a:cs typeface="宋体" panose="02010600030101010101" pitchFamily="2" charset="-122"/>
              </a:rPr>
              <a:t>。</a:t>
            </a:r>
            <a:r>
              <a:rPr lang="en-US" altLang="zh-CN" sz="3200" b="1">
                <a:latin typeface="Times New Roman" panose="02020603050405020304" charset="0"/>
                <a:cs typeface="宋体" panose="02010600030101010101" pitchFamily="2" charset="-122"/>
              </a:rPr>
              <a:t> </a:t>
            </a:r>
            <a:r>
              <a:rPr lang="en-US" altLang="zh-CN" sz="3200" b="1">
                <a:cs typeface="宋体" panose="02010600030101010101" pitchFamily="2" charset="-122"/>
              </a:rPr>
              <a:t> </a:t>
            </a:r>
          </a:p>
          <a:p>
            <a:pPr lvl="1">
              <a:buFontTx/>
              <a:buNone/>
            </a:pPr>
            <a:r>
              <a:rPr lang="en-US" altLang="zh-CN" sz="3200" b="1">
                <a:cs typeface="宋体" panose="02010600030101010101" pitchFamily="2" charset="-122"/>
              </a:rPr>
              <a:t>⑶ </a:t>
            </a:r>
            <a:r>
              <a:rPr lang="zh-CN" altLang="en-US" sz="3200" b="1">
                <a:cs typeface="宋体" panose="02010600030101010101" pitchFamily="2" charset="-122"/>
              </a:rPr>
              <a:t>注意到文法是语言的有穷描述，所以，集合</a:t>
            </a:r>
            <a:r>
              <a:rPr lang="en-US" altLang="zh-CN" sz="3200" b="1">
                <a:latin typeface="Times New Roman" panose="02020603050405020304" charset="0"/>
                <a:cs typeface="宋体" panose="02010600030101010101" pitchFamily="2" charset="-122"/>
              </a:rPr>
              <a:t>V</a:t>
            </a:r>
            <a:r>
              <a:rPr lang="zh-CN" altLang="en-US" sz="3200" b="1">
                <a:latin typeface="Times New Roman" panose="02020603050405020304" charset="0"/>
                <a:cs typeface="宋体" panose="02010600030101010101" pitchFamily="2" charset="-122"/>
              </a:rPr>
              <a:t>，</a:t>
            </a:r>
            <a:r>
              <a:rPr lang="en-US" altLang="zh-CN" sz="3200" b="1">
                <a:latin typeface="Times New Roman" panose="02020603050405020304" charset="0"/>
                <a:cs typeface="宋体" panose="02010600030101010101" pitchFamily="2" charset="-122"/>
              </a:rPr>
              <a:t>T</a:t>
            </a:r>
            <a:r>
              <a:rPr lang="zh-CN" altLang="en-US" sz="3200" b="1">
                <a:latin typeface="Times New Roman" panose="02020603050405020304" charset="0"/>
                <a:cs typeface="宋体" panose="02010600030101010101" pitchFamily="2" charset="-122"/>
              </a:rPr>
              <a:t>，</a:t>
            </a:r>
            <a:r>
              <a:rPr lang="en-US" altLang="zh-CN" sz="3200" b="1">
                <a:latin typeface="Times New Roman" panose="02020603050405020304" charset="0"/>
                <a:cs typeface="宋体" panose="02010600030101010101" pitchFamily="2" charset="-122"/>
              </a:rPr>
              <a:t>P</a:t>
            </a:r>
            <a:r>
              <a:rPr lang="zh-CN" altLang="en-US" sz="3200" b="1">
                <a:latin typeface="Times New Roman" panose="02020603050405020304" charset="0"/>
                <a:cs typeface="宋体" panose="02010600030101010101" pitchFamily="2" charset="-122"/>
              </a:rPr>
              <a:t>都是有穷的。从而我们有可能构造出有效的算法，来完成消除文法的无用符号的工作。</a:t>
            </a:r>
            <a:r>
              <a:rPr lang="en-US" altLang="zh-CN" sz="3200" b="1">
                <a:cs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16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16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16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16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build="p" bldLvl="3"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AC0E996-0BEB-AF40-BAEF-AC8769EE826C}"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4B6ECF39-5B4D-B54B-B839-F2A3D92B8518}" type="slidenum">
              <a:rPr lang="en-US" altLang="zh-CN">
                <a:solidFill>
                  <a:srgbClr val="000000"/>
                </a:solidFill>
                <a:latin typeface="Arial" panose="020B0604020202020204"/>
              </a:rPr>
              <a:pPr/>
              <a:t>43</a:t>
            </a:fld>
            <a:endParaRPr lang="en-US" altLang="zh-CN">
              <a:solidFill>
                <a:srgbClr val="000000"/>
              </a:solidFill>
              <a:latin typeface="Arial" panose="020B0604020202020204"/>
            </a:endParaRPr>
          </a:p>
        </p:txBody>
      </p:sp>
      <p:sp>
        <p:nvSpPr>
          <p:cNvPr id="582658"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6.2.1 </a:t>
            </a:r>
            <a:r>
              <a:rPr lang="zh-CN" altLang="en-US" b="1">
                <a:ea typeface="黑体" panose="02010609060101010101" charset="-122"/>
                <a:cs typeface="黑体" panose="02010609060101010101" charset="-122"/>
              </a:rPr>
              <a:t>去无用符号</a:t>
            </a:r>
            <a:r>
              <a:rPr lang="en-US" altLang="zh-CN">
                <a:cs typeface="宋体" panose="02010600030101010101" pitchFamily="2" charset="-122"/>
              </a:rPr>
              <a:t> </a:t>
            </a:r>
          </a:p>
        </p:txBody>
      </p:sp>
      <p:sp>
        <p:nvSpPr>
          <p:cNvPr id="582659" name="Rectangle 3"/>
          <p:cNvSpPr>
            <a:spLocks noGrp="1" noChangeArrowheads="1"/>
          </p:cNvSpPr>
          <p:nvPr>
            <p:ph type="body" idx="1"/>
          </p:nvPr>
        </p:nvSpPr>
        <p:spPr/>
        <p:txBody>
          <a:bodyPr/>
          <a:lstStyle/>
          <a:p>
            <a:pPr>
              <a:buFontTx/>
              <a:buNone/>
            </a:pPr>
            <a:r>
              <a:rPr lang="zh-CN" altLang="en-US" b="1">
                <a:ea typeface="黑体" panose="02010609060101010101" charset="-122"/>
                <a:cs typeface="黑体" panose="02010609060101010101" charset="-122"/>
              </a:rPr>
              <a:t>算法</a:t>
            </a:r>
            <a:r>
              <a:rPr lang="en-US" altLang="zh-CN" b="1">
                <a:ea typeface="黑体" panose="02010609060101010101" charset="-122"/>
                <a:cs typeface="黑体" panose="02010609060101010101" charset="-122"/>
              </a:rPr>
              <a:t> 6-1 </a:t>
            </a:r>
            <a:r>
              <a:rPr lang="zh-CN" altLang="en-US" b="1">
                <a:ea typeface="黑体" panose="02010609060101010101" charset="-122"/>
                <a:cs typeface="黑体" panose="02010609060101010101" charset="-122"/>
              </a:rPr>
              <a:t>删除派生不出终极符号行的变量。</a:t>
            </a:r>
            <a:endParaRPr lang="en-US" altLang="zh-CN" b="1">
              <a:ea typeface="黑体" panose="02010609060101010101" charset="-122"/>
              <a:cs typeface="黑体" panose="02010609060101010101" charset="-122"/>
            </a:endParaRPr>
          </a:p>
          <a:p>
            <a:r>
              <a:rPr lang="zh-CN" altLang="en-US" b="1">
                <a:latin typeface="Times New Roman" panose="02020603050405020304" charset="0"/>
                <a:cs typeface="宋体" panose="02010600030101010101" pitchFamily="2" charset="-122"/>
              </a:rPr>
              <a:t>输入：</a:t>
            </a:r>
            <a:r>
              <a:rPr lang="en-US" altLang="zh-CN" b="1">
                <a:latin typeface="Times New Roman" panose="02020603050405020304" charset="0"/>
                <a:cs typeface="宋体" panose="02010600030101010101" pitchFamily="2" charset="-122"/>
              </a:rPr>
              <a:t>CFG G=(V</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P</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S)</a:t>
            </a:r>
            <a:r>
              <a:rPr lang="zh-CN" altLang="en-US" b="1">
                <a:latin typeface="Times New Roman" panose="02020603050405020304" charset="0"/>
                <a:cs typeface="宋体" panose="02010600030101010101" pitchFamily="2" charset="-122"/>
              </a:rPr>
              <a:t>。</a:t>
            </a:r>
            <a:endParaRPr lang="en-US" altLang="zh-CN" b="1">
              <a:latin typeface="Times New Roman" panose="02020603050405020304" charset="0"/>
              <a:cs typeface="宋体" panose="02010600030101010101" pitchFamily="2" charset="-122"/>
            </a:endParaRPr>
          </a:p>
          <a:p>
            <a:r>
              <a:rPr lang="zh-CN" altLang="en-US" b="1">
                <a:latin typeface="Times New Roman" panose="02020603050405020304" charset="0"/>
                <a:cs typeface="宋体" panose="02010600030101010101" pitchFamily="2" charset="-122"/>
              </a:rPr>
              <a:t>输出：</a:t>
            </a:r>
            <a:r>
              <a:rPr lang="en-US" altLang="zh-CN" b="1">
                <a:latin typeface="Times New Roman" panose="02020603050405020304" charset="0"/>
                <a:cs typeface="宋体" panose="02010600030101010101" pitchFamily="2" charset="-122"/>
              </a:rPr>
              <a:t>CFG G′=(V′</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P′</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S)</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V′</a:t>
            </a:r>
            <a:r>
              <a:rPr lang="zh-CN" altLang="en-US" b="1">
                <a:latin typeface="Times New Roman" panose="02020603050405020304" charset="0"/>
                <a:cs typeface="宋体" panose="02010600030101010101" pitchFamily="2" charset="-122"/>
              </a:rPr>
              <a:t>中不含派生不出终极符号行的变量，并且</a:t>
            </a:r>
            <a:r>
              <a:rPr lang="en-US" altLang="zh-CN" b="1">
                <a:latin typeface="Times New Roman" panose="02020603050405020304" charset="0"/>
                <a:cs typeface="宋体" panose="02010600030101010101" pitchFamily="2" charset="-122"/>
              </a:rPr>
              <a:t>L(G′)=L(G)</a:t>
            </a:r>
            <a:r>
              <a:rPr lang="zh-CN" altLang="en-US" b="1">
                <a:latin typeface="Times New Roman" panose="02020603050405020304" charset="0"/>
                <a:cs typeface="宋体" panose="02010600030101010101" pitchFamily="2" charset="-122"/>
              </a:rPr>
              <a:t>。</a:t>
            </a:r>
            <a:r>
              <a:rPr lang="en-US" altLang="zh-CN" b="1">
                <a:cs typeface="宋体" panose="02010600030101010101" pitchFamily="2" charset="-122"/>
              </a:rPr>
              <a:t> </a:t>
            </a:r>
          </a:p>
          <a:p>
            <a:r>
              <a:rPr lang="zh-CN" altLang="en-US" b="1">
                <a:cs typeface="宋体" panose="02010600030101010101" pitchFamily="2" charset="-122"/>
              </a:rPr>
              <a:t>主要步骤：</a:t>
            </a:r>
            <a:endParaRPr lang="en-US" altLang="zh-CN" b="1">
              <a:cs typeface="宋体" panose="02010600030101010101" pitchFamily="2" charset="-122"/>
            </a:endParaRPr>
          </a:p>
          <a:p>
            <a:pPr>
              <a:buFontTx/>
              <a:buNone/>
            </a:pPr>
            <a:r>
              <a:rPr lang="en-US" altLang="zh-CN" b="1">
                <a:cs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26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26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26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26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26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9"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p:txBody>
          <a:bodyPr/>
          <a:lstStyle/>
          <a:p>
            <a:fld id="{5A109099-0103-6E4E-B8A0-305288D810B3}" type="slidenum">
              <a:rPr lang="en-US" altLang="zh-CN"/>
              <a:pPr/>
              <a:t>44</a:t>
            </a:fld>
            <a:endParaRPr lang="en-US" altLang="zh-CN"/>
          </a:p>
        </p:txBody>
      </p:sp>
      <p:sp>
        <p:nvSpPr>
          <p:cNvPr id="9218" name="Rectangle 2"/>
          <p:cNvSpPr>
            <a:spLocks noGrp="1" noChangeArrowheads="1"/>
          </p:cNvSpPr>
          <p:nvPr>
            <p:ph type="title"/>
          </p:nvPr>
        </p:nvSpPr>
        <p:spPr/>
        <p:txBody>
          <a:bodyPr/>
          <a:lstStyle/>
          <a:p>
            <a:r>
              <a:rPr lang="en-US" altLang="zh-CN"/>
              <a:t>Testing Whether a Variable Derives Some Terminal String</a:t>
            </a:r>
          </a:p>
        </p:txBody>
      </p:sp>
      <p:sp>
        <p:nvSpPr>
          <p:cNvPr id="9219" name="Rectangle 3"/>
          <p:cNvSpPr>
            <a:spLocks noGrp="1" noChangeArrowheads="1"/>
          </p:cNvSpPr>
          <p:nvPr>
            <p:ph type="body" idx="1"/>
          </p:nvPr>
        </p:nvSpPr>
        <p:spPr/>
        <p:txBody>
          <a:bodyPr/>
          <a:lstStyle/>
          <a:p>
            <a:r>
              <a:rPr lang="en-US" altLang="zh-CN" dirty="0">
                <a:solidFill>
                  <a:srgbClr val="3366FF"/>
                </a:solidFill>
              </a:rPr>
              <a:t>Basis</a:t>
            </a:r>
            <a:r>
              <a:rPr lang="en-US" altLang="zh-CN" dirty="0"/>
              <a:t>: </a:t>
            </a:r>
            <a:r>
              <a:rPr lang="zh-CN" altLang="en-US" dirty="0" smtClean="0"/>
              <a:t>对产生式</a:t>
            </a:r>
            <a:r>
              <a:rPr lang="en-US" altLang="zh-CN" dirty="0" smtClean="0"/>
              <a:t> </a:t>
            </a:r>
            <a:r>
              <a:rPr lang="en-US" altLang="zh-CN" dirty="0"/>
              <a:t>A -&gt; w, </a:t>
            </a:r>
            <a:r>
              <a:rPr lang="zh-CN" altLang="en-US" dirty="0" smtClean="0"/>
              <a:t>如果</a:t>
            </a:r>
            <a:r>
              <a:rPr lang="en-US" altLang="zh-CN" dirty="0" smtClean="0"/>
              <a:t> </a:t>
            </a:r>
            <a:r>
              <a:rPr lang="en-US" altLang="zh-CN" dirty="0"/>
              <a:t>w </a:t>
            </a:r>
            <a:r>
              <a:rPr lang="zh-CN" altLang="en-US" dirty="0" smtClean="0"/>
              <a:t>是终结符号行</a:t>
            </a:r>
            <a:r>
              <a:rPr lang="en-US" altLang="zh-CN" dirty="0" smtClean="0"/>
              <a:t>, </a:t>
            </a:r>
            <a:r>
              <a:rPr lang="zh-CN" altLang="en-US" dirty="0" smtClean="0"/>
              <a:t>那么</a:t>
            </a:r>
            <a:r>
              <a:rPr lang="en-US" altLang="zh-CN" dirty="0" smtClean="0"/>
              <a:t> </a:t>
            </a:r>
            <a:r>
              <a:rPr lang="en-US" altLang="zh-CN" dirty="0"/>
              <a:t>A </a:t>
            </a:r>
            <a:r>
              <a:rPr lang="zh-CN" altLang="en-US" dirty="0" smtClean="0"/>
              <a:t>能派生出终结符号行</a:t>
            </a:r>
            <a:r>
              <a:rPr lang="en-US" altLang="zh-CN" dirty="0" smtClean="0"/>
              <a:t>.</a:t>
            </a:r>
            <a:endParaRPr lang="en-US" altLang="zh-CN" dirty="0"/>
          </a:p>
          <a:p>
            <a:r>
              <a:rPr lang="en-US" altLang="zh-CN" dirty="0">
                <a:solidFill>
                  <a:srgbClr val="3366FF"/>
                </a:solidFill>
              </a:rPr>
              <a:t>Induction</a:t>
            </a:r>
            <a:r>
              <a:rPr lang="en-US" altLang="zh-CN" dirty="0"/>
              <a:t>: </a:t>
            </a:r>
            <a:r>
              <a:rPr lang="zh-CN" altLang="en-US" dirty="0" smtClean="0"/>
              <a:t>对产生式</a:t>
            </a:r>
            <a:r>
              <a:rPr lang="en-US" altLang="zh-CN" dirty="0" smtClean="0"/>
              <a:t> </a:t>
            </a:r>
            <a:r>
              <a:rPr lang="en-US" altLang="zh-CN" dirty="0"/>
              <a:t>A -&gt; </a:t>
            </a:r>
            <a:r>
              <a:rPr lang="en-US" altLang="zh-CN" dirty="0">
                <a:sym typeface="Symbol" panose="05050102010706020507" charset="0"/>
              </a:rPr>
              <a:t></a:t>
            </a:r>
            <a:r>
              <a:rPr lang="en-US" altLang="zh-CN" dirty="0"/>
              <a:t>, </a:t>
            </a:r>
            <a:r>
              <a:rPr lang="zh-CN" altLang="en-US" dirty="0" smtClean="0"/>
              <a:t>如果</a:t>
            </a:r>
            <a:r>
              <a:rPr lang="en-US" altLang="zh-CN" dirty="0" smtClean="0"/>
              <a:t> </a:t>
            </a:r>
            <a:r>
              <a:rPr lang="en-US" altLang="zh-CN" dirty="0">
                <a:sym typeface="Symbol" panose="05050102010706020507" charset="0"/>
              </a:rPr>
              <a:t></a:t>
            </a:r>
            <a:r>
              <a:rPr lang="en-US" altLang="zh-CN" dirty="0"/>
              <a:t> </a:t>
            </a:r>
            <a:r>
              <a:rPr lang="zh-CN" altLang="en-US" dirty="0" smtClean="0"/>
              <a:t>只包含终结符号或者能派生出终结符号行的变量</a:t>
            </a:r>
            <a:r>
              <a:rPr lang="en-US" altLang="zh-CN" dirty="0" smtClean="0"/>
              <a:t>, </a:t>
            </a:r>
            <a:r>
              <a:rPr lang="zh-CN" altLang="en-US" dirty="0" smtClean="0"/>
              <a:t>那么 </a:t>
            </a:r>
            <a:r>
              <a:rPr lang="en-US" altLang="zh-CN" dirty="0" smtClean="0"/>
              <a:t>A</a:t>
            </a:r>
            <a:r>
              <a:rPr lang="zh-CN" altLang="en-US" dirty="0" smtClean="0"/>
              <a:t> 能派生出终结符号行</a:t>
            </a:r>
            <a:r>
              <a:rPr lang="en-US" altLang="zh-CN" dirty="0" smtClean="0"/>
              <a:t>. </a:t>
            </a:r>
            <a:endParaRPr lang="en-US" altLang="zh-C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65591E6-A87E-8E4B-8DC9-263F1FE58228}"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BC99718A-148C-7144-BF15-9C5D949DF0B4}" type="slidenum">
              <a:rPr lang="en-US" altLang="zh-CN">
                <a:solidFill>
                  <a:srgbClr val="000000"/>
                </a:solidFill>
                <a:latin typeface="Arial" panose="020B0604020202020204"/>
              </a:rPr>
              <a:pPr/>
              <a:t>45</a:t>
            </a:fld>
            <a:endParaRPr lang="en-US" altLang="zh-CN">
              <a:solidFill>
                <a:srgbClr val="000000"/>
              </a:solidFill>
              <a:latin typeface="Arial" panose="020B0604020202020204"/>
            </a:endParaRPr>
          </a:p>
        </p:txBody>
      </p:sp>
      <p:sp>
        <p:nvSpPr>
          <p:cNvPr id="583682"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6.2.1 </a:t>
            </a:r>
            <a:r>
              <a:rPr lang="zh-CN" altLang="en-US" b="1">
                <a:ea typeface="黑体" panose="02010609060101010101" charset="-122"/>
                <a:cs typeface="黑体" panose="02010609060101010101" charset="-122"/>
              </a:rPr>
              <a:t>去无用符号</a:t>
            </a:r>
            <a:r>
              <a:rPr lang="en-US" altLang="zh-CN">
                <a:cs typeface="宋体" panose="02010600030101010101" pitchFamily="2" charset="-122"/>
              </a:rPr>
              <a:t> </a:t>
            </a:r>
          </a:p>
        </p:txBody>
      </p:sp>
      <p:sp>
        <p:nvSpPr>
          <p:cNvPr id="583683" name="Rectangle 3"/>
          <p:cNvSpPr>
            <a:spLocks noGrp="1" noChangeArrowheads="1"/>
          </p:cNvSpPr>
          <p:nvPr>
            <p:ph type="body" idx="1"/>
          </p:nvPr>
        </p:nvSpPr>
        <p:spPr>
          <a:xfrm>
            <a:off x="457200" y="1600200"/>
            <a:ext cx="8686800" cy="4525963"/>
          </a:xfrm>
        </p:spPr>
        <p:txBody>
          <a:bodyPr/>
          <a:lstStyle/>
          <a:p>
            <a:pPr algn="just">
              <a:lnSpc>
                <a:spcPct val="90000"/>
              </a:lnSpc>
              <a:buFontTx/>
              <a:buNone/>
            </a:pPr>
            <a:r>
              <a:rPr lang="en-US" altLang="zh-CN" sz="2800" b="1" dirty="0">
                <a:latin typeface="Times New Roman" panose="02020603050405020304" charset="0"/>
                <a:cs typeface="宋体" panose="02010600030101010101" pitchFamily="2" charset="-122"/>
              </a:rPr>
              <a:t>(1)    OLDV=</a:t>
            </a:r>
            <a:r>
              <a:rPr lang="en-US" altLang="zh-CN" sz="2800" b="1" i="1" dirty="0" err="1">
                <a:latin typeface="Times New Roman" panose="02020603050405020304" charset="0"/>
                <a:cs typeface="宋体" panose="02010600030101010101" pitchFamily="2" charset="-122"/>
              </a:rPr>
              <a:t>Φ</a:t>
            </a:r>
            <a:r>
              <a:rPr lang="en-US" altLang="zh-CN" sz="2800" b="1" dirty="0">
                <a:latin typeface="Times New Roman" panose="02020603050405020304" charset="0"/>
                <a:cs typeface="宋体" panose="02010600030101010101" pitchFamily="2" charset="-122"/>
              </a:rPr>
              <a:t>;</a:t>
            </a:r>
          </a:p>
          <a:p>
            <a:pPr algn="just">
              <a:lnSpc>
                <a:spcPct val="90000"/>
              </a:lnSpc>
              <a:buFontTx/>
              <a:buNone/>
            </a:pPr>
            <a:r>
              <a:rPr lang="en-US" altLang="zh-CN" sz="2800" b="1" dirty="0">
                <a:latin typeface="Times New Roman" panose="02020603050405020304" charset="0"/>
                <a:cs typeface="宋体" panose="02010600030101010101" pitchFamily="2" charset="-122"/>
              </a:rPr>
              <a:t>(2)    NEWV={</a:t>
            </a:r>
            <a:r>
              <a:rPr lang="en-US" altLang="zh-CN" sz="2800" b="1" dirty="0" err="1">
                <a:latin typeface="Times New Roman" panose="02020603050405020304" charset="0"/>
                <a:cs typeface="宋体" panose="02010600030101010101" pitchFamily="2" charset="-122"/>
              </a:rPr>
              <a:t>A|A</a:t>
            </a:r>
            <a:r>
              <a:rPr lang="en-US" altLang="zh-CN" sz="2800" b="1" dirty="0" err="1">
                <a:latin typeface="Times New Roman" panose="02020603050405020304" charset="0"/>
                <a:cs typeface="Times New Roman" panose="02020603050405020304" charset="0"/>
                <a:sym typeface="Symbol" panose="05050102010706020507" charset="0"/>
              </a:rPr>
              <a:t></a:t>
            </a:r>
            <a:r>
              <a:rPr lang="en-US" altLang="zh-CN" sz="2800" b="1" dirty="0" err="1">
                <a:latin typeface="Times New Roman" panose="02020603050405020304" charset="0"/>
                <a:cs typeface="宋体" panose="02010600030101010101" pitchFamily="2" charset="-122"/>
              </a:rPr>
              <a:t>w∈P</a:t>
            </a:r>
            <a:r>
              <a:rPr lang="zh-CN" altLang="en-US" sz="2800" b="1" dirty="0">
                <a:latin typeface="Times New Roman" panose="02020603050405020304" charset="0"/>
                <a:cs typeface="宋体" panose="02010600030101010101" pitchFamily="2" charset="-122"/>
              </a:rPr>
              <a:t>且</a:t>
            </a:r>
            <a:r>
              <a:rPr lang="en-US" altLang="zh-CN" sz="2800" b="1" dirty="0" err="1">
                <a:latin typeface="Times New Roman" panose="02020603050405020304" charset="0"/>
                <a:cs typeface="宋体" panose="02010600030101010101" pitchFamily="2" charset="-122"/>
              </a:rPr>
              <a:t>w∈T</a:t>
            </a:r>
            <a:r>
              <a:rPr lang="en-US" altLang="zh-CN" sz="2800" b="1" baseline="30000" dirty="0">
                <a:latin typeface="Times New Roman" panose="02020603050405020304" charset="0"/>
                <a:cs typeface="宋体" panose="02010600030101010101" pitchFamily="2" charset="-122"/>
              </a:rPr>
              <a:t>*</a:t>
            </a:r>
            <a:r>
              <a:rPr lang="en-US" altLang="zh-CN" sz="2800" b="1" dirty="0">
                <a:latin typeface="Times New Roman" panose="02020603050405020304" charset="0"/>
                <a:cs typeface="宋体" panose="02010600030101010101" pitchFamily="2" charset="-122"/>
              </a:rPr>
              <a:t>}</a:t>
            </a:r>
            <a:r>
              <a:rPr lang="zh-CN" altLang="en-US" sz="2800" b="1" dirty="0">
                <a:latin typeface="Times New Roman" panose="02020603050405020304" charset="0"/>
                <a:cs typeface="宋体" panose="02010600030101010101" pitchFamily="2" charset="-122"/>
              </a:rPr>
              <a:t>；</a:t>
            </a:r>
            <a:endParaRPr lang="en-US" altLang="zh-CN" sz="2800" b="1" dirty="0">
              <a:latin typeface="Times New Roman" panose="02020603050405020304" charset="0"/>
              <a:cs typeface="宋体" panose="02010600030101010101" pitchFamily="2" charset="-122"/>
            </a:endParaRPr>
          </a:p>
          <a:p>
            <a:pPr algn="just">
              <a:lnSpc>
                <a:spcPct val="90000"/>
              </a:lnSpc>
              <a:buFontTx/>
              <a:buNone/>
            </a:pPr>
            <a:r>
              <a:rPr lang="en-US" altLang="zh-CN" sz="2800" b="1" dirty="0">
                <a:latin typeface="Times New Roman" panose="02020603050405020304" charset="0"/>
                <a:cs typeface="宋体" panose="02010600030101010101" pitchFamily="2" charset="-122"/>
              </a:rPr>
              <a:t>(3)    </a:t>
            </a:r>
            <a:r>
              <a:rPr lang="en-US" altLang="zh-CN" sz="2800" b="1" dirty="0">
                <a:latin typeface="Times New Roman" panose="02020603050405020304" charset="0"/>
                <a:ea typeface="黑体" panose="02010609060101010101" charset="-122"/>
                <a:cs typeface="黑体" panose="02010609060101010101" charset="-122"/>
              </a:rPr>
              <a:t>while</a:t>
            </a:r>
            <a:r>
              <a:rPr lang="en-US" altLang="zh-CN" sz="2800" b="1" dirty="0">
                <a:latin typeface="Times New Roman" panose="02020603050405020304" charset="0"/>
                <a:cs typeface="宋体" panose="02010600030101010101" pitchFamily="2" charset="-122"/>
              </a:rPr>
              <a:t> OLDV≠NEWV </a:t>
            </a:r>
            <a:r>
              <a:rPr lang="en-US" altLang="zh-CN" sz="2800" b="1" dirty="0">
                <a:latin typeface="Times New Roman" panose="02020603050405020304" charset="0"/>
                <a:ea typeface="黑体" panose="02010609060101010101" charset="-122"/>
                <a:cs typeface="黑体" panose="02010609060101010101" charset="-122"/>
              </a:rPr>
              <a:t>do</a:t>
            </a:r>
            <a:endParaRPr lang="en-US" altLang="zh-CN" sz="2800" b="1" dirty="0">
              <a:latin typeface="Times New Roman" panose="02020603050405020304" charset="0"/>
              <a:cs typeface="宋体" panose="02010600030101010101" pitchFamily="2" charset="-122"/>
            </a:endParaRPr>
          </a:p>
          <a:p>
            <a:pPr algn="just">
              <a:lnSpc>
                <a:spcPct val="90000"/>
              </a:lnSpc>
              <a:buFontTx/>
              <a:buNone/>
            </a:pPr>
            <a:r>
              <a:rPr lang="en-US" altLang="zh-CN" sz="2800" b="1" dirty="0">
                <a:latin typeface="Times New Roman" panose="02020603050405020304" charset="0"/>
                <a:ea typeface="黑体" panose="02010609060101010101" charset="-122"/>
                <a:cs typeface="黑体" panose="02010609060101010101" charset="-122"/>
              </a:rPr>
              <a:t>begin</a:t>
            </a:r>
            <a:endParaRPr lang="en-US" altLang="zh-CN" sz="2800" b="1" dirty="0">
              <a:latin typeface="Times New Roman" panose="02020603050405020304" charset="0"/>
              <a:cs typeface="宋体" panose="02010600030101010101" pitchFamily="2" charset="-122"/>
            </a:endParaRPr>
          </a:p>
          <a:p>
            <a:pPr algn="just">
              <a:lnSpc>
                <a:spcPct val="90000"/>
              </a:lnSpc>
              <a:buFontTx/>
              <a:buNone/>
            </a:pPr>
            <a:r>
              <a:rPr lang="en-US" altLang="zh-CN" sz="2800" b="1" dirty="0">
                <a:latin typeface="Times New Roman" panose="02020603050405020304" charset="0"/>
                <a:cs typeface="宋体" panose="02010600030101010101" pitchFamily="2" charset="-122"/>
              </a:rPr>
              <a:t>(4)     	OLDV=NEWV</a:t>
            </a:r>
            <a:r>
              <a:rPr lang="zh-CN" altLang="en-US" sz="2800" b="1" dirty="0">
                <a:latin typeface="Times New Roman" panose="02020603050405020304" charset="0"/>
                <a:cs typeface="宋体" panose="02010600030101010101" pitchFamily="2" charset="-122"/>
              </a:rPr>
              <a:t>；</a:t>
            </a:r>
            <a:endParaRPr lang="en-US" altLang="zh-CN" sz="2800" b="1" dirty="0">
              <a:latin typeface="Times New Roman" panose="02020603050405020304" charset="0"/>
              <a:cs typeface="宋体" panose="02010600030101010101" pitchFamily="2" charset="-122"/>
            </a:endParaRPr>
          </a:p>
          <a:p>
            <a:pPr algn="just">
              <a:lnSpc>
                <a:spcPct val="90000"/>
              </a:lnSpc>
              <a:buFontTx/>
              <a:buNone/>
            </a:pPr>
            <a:r>
              <a:rPr lang="en-US" altLang="zh-CN" sz="2800" b="1" dirty="0">
                <a:latin typeface="Times New Roman" panose="02020603050405020304" charset="0"/>
                <a:cs typeface="宋体" panose="02010600030101010101" pitchFamily="2" charset="-122"/>
              </a:rPr>
              <a:t>(5) </a:t>
            </a:r>
            <a:r>
              <a:rPr lang="zh-CN" altLang="en-US" sz="2800" b="1" dirty="0" smtClean="0">
                <a:latin typeface="Times New Roman" panose="02020603050405020304" charset="0"/>
                <a:cs typeface="宋体" panose="02010600030101010101" pitchFamily="2" charset="-122"/>
              </a:rPr>
              <a:t>  </a:t>
            </a:r>
            <a:r>
              <a:rPr lang="en-US" altLang="zh-CN" sz="2800" b="1" dirty="0" smtClean="0">
                <a:latin typeface="Times New Roman" panose="02020603050405020304" charset="0"/>
                <a:cs typeface="宋体" panose="02010600030101010101" pitchFamily="2" charset="-122"/>
              </a:rPr>
              <a:t>NEWV</a:t>
            </a:r>
            <a:r>
              <a:rPr lang="en-US" altLang="zh-CN" sz="2800" b="1" dirty="0">
                <a:latin typeface="Times New Roman" panose="02020603050405020304" charset="0"/>
                <a:cs typeface="宋体" panose="02010600030101010101" pitchFamily="2" charset="-122"/>
              </a:rPr>
              <a:t>=OLDV</a:t>
            </a:r>
            <a:r>
              <a:rPr lang="en-US" altLang="zh-CN" sz="2800" b="1" dirty="0" smtClean="0">
                <a:latin typeface="Times New Roman" panose="02020603050405020304" charset="0"/>
                <a:cs typeface="宋体" panose="02010600030101010101" pitchFamily="2" charset="-122"/>
              </a:rPr>
              <a:t>∪{</a:t>
            </a:r>
            <a:r>
              <a:rPr lang="en-US" altLang="zh-CN" sz="2800" b="1" dirty="0">
                <a:latin typeface="Times New Roman" panose="02020603050405020304" charset="0"/>
                <a:cs typeface="宋体" panose="02010600030101010101" pitchFamily="2" charset="-122"/>
              </a:rPr>
              <a:t>A|A</a:t>
            </a:r>
            <a:r>
              <a:rPr lang="en-US" altLang="zh-CN" sz="2800" b="1" dirty="0">
                <a:latin typeface="Times New Roman" panose="02020603050405020304" charset="0"/>
                <a:cs typeface="Times New Roman" panose="02020603050405020304" charset="0"/>
                <a:sym typeface="Symbol" panose="05050102010706020507" charset="0"/>
              </a:rPr>
              <a:t></a:t>
            </a:r>
            <a:r>
              <a:rPr lang="en-US" altLang="zh-CN" sz="2800" b="1" dirty="0">
                <a:latin typeface="Times New Roman" panose="02020603050405020304" charset="0"/>
                <a:cs typeface="宋体" panose="02010600030101010101" pitchFamily="2" charset="-122"/>
              </a:rPr>
              <a:t>α∈</a:t>
            </a:r>
            <a:r>
              <a:rPr lang="en-US" altLang="zh-CN" sz="2800" b="1" dirty="0" smtClean="0">
                <a:latin typeface="Times New Roman" panose="02020603050405020304" charset="0"/>
                <a:cs typeface="宋体" panose="02010600030101010101" pitchFamily="2" charset="-122"/>
              </a:rPr>
              <a:t>P</a:t>
            </a:r>
            <a:r>
              <a:rPr lang="zh-CN" altLang="en-US" sz="2800" b="1" dirty="0" smtClean="0">
                <a:latin typeface="Times New Roman" panose="02020603050405020304" charset="0"/>
                <a:cs typeface="宋体" panose="02010600030101010101" pitchFamily="2" charset="-122"/>
              </a:rPr>
              <a:t>且</a:t>
            </a:r>
            <a:r>
              <a:rPr lang="en-US" altLang="zh-CN" sz="2800" b="1" dirty="0">
                <a:latin typeface="Times New Roman" panose="02020603050405020304" charset="0"/>
                <a:cs typeface="宋体" panose="02010600030101010101" pitchFamily="2" charset="-122"/>
              </a:rPr>
              <a:t>α∈(T∪OLDV)</a:t>
            </a:r>
            <a:r>
              <a:rPr lang="en-US" altLang="zh-CN" sz="2800" b="1" baseline="30000" dirty="0">
                <a:latin typeface="Times New Roman" panose="02020603050405020304" charset="0"/>
                <a:cs typeface="宋体" panose="02010600030101010101" pitchFamily="2" charset="-122"/>
              </a:rPr>
              <a:t> *</a:t>
            </a:r>
            <a:r>
              <a:rPr lang="en-US" altLang="zh-CN" sz="2800" b="1" dirty="0">
                <a:latin typeface="Times New Roman" panose="02020603050405020304" charset="0"/>
                <a:cs typeface="宋体" panose="02010600030101010101" pitchFamily="2" charset="-122"/>
              </a:rPr>
              <a:t>}</a:t>
            </a:r>
          </a:p>
          <a:p>
            <a:pPr algn="just">
              <a:lnSpc>
                <a:spcPct val="90000"/>
              </a:lnSpc>
              <a:buFontTx/>
              <a:buNone/>
            </a:pPr>
            <a:r>
              <a:rPr lang="en-US" altLang="zh-CN" sz="2800" b="1" dirty="0">
                <a:latin typeface="Times New Roman" panose="02020603050405020304" charset="0"/>
                <a:ea typeface="黑体" panose="02010609060101010101" charset="-122"/>
                <a:cs typeface="黑体" panose="02010609060101010101" charset="-122"/>
              </a:rPr>
              <a:t>end</a:t>
            </a:r>
            <a:endParaRPr lang="en-US" altLang="zh-CN" sz="2800" b="1" dirty="0">
              <a:latin typeface="Times New Roman" panose="02020603050405020304" charset="0"/>
              <a:cs typeface="宋体" panose="02010600030101010101" pitchFamily="2" charset="-122"/>
            </a:endParaRPr>
          </a:p>
          <a:p>
            <a:pPr algn="just">
              <a:lnSpc>
                <a:spcPct val="90000"/>
              </a:lnSpc>
              <a:buFontTx/>
              <a:buNone/>
            </a:pPr>
            <a:r>
              <a:rPr lang="en-US" altLang="zh-CN" sz="2800" b="1" dirty="0">
                <a:latin typeface="Times New Roman" panose="02020603050405020304" charset="0"/>
                <a:cs typeface="宋体" panose="02010600030101010101" pitchFamily="2" charset="-122"/>
              </a:rPr>
              <a:t>(6)    V′=NEWV</a:t>
            </a:r>
            <a:r>
              <a:rPr lang="zh-CN" altLang="en-US" sz="2800" b="1" dirty="0">
                <a:latin typeface="Times New Roman" panose="02020603050405020304" charset="0"/>
                <a:cs typeface="宋体" panose="02010600030101010101" pitchFamily="2" charset="-122"/>
              </a:rPr>
              <a:t>；</a:t>
            </a:r>
            <a:endParaRPr lang="en-US" altLang="zh-CN" sz="2800" b="1" dirty="0">
              <a:latin typeface="Times New Roman" panose="02020603050405020304" charset="0"/>
              <a:cs typeface="宋体" panose="02010600030101010101" pitchFamily="2" charset="-122"/>
            </a:endParaRPr>
          </a:p>
          <a:p>
            <a:pPr algn="just">
              <a:lnSpc>
                <a:spcPct val="90000"/>
              </a:lnSpc>
              <a:buFontTx/>
              <a:buNone/>
            </a:pPr>
            <a:r>
              <a:rPr lang="en-US" altLang="zh-CN" sz="2800" b="1" dirty="0">
                <a:latin typeface="Times New Roman" panose="02020603050405020304" charset="0"/>
                <a:cs typeface="宋体" panose="02010600030101010101" pitchFamily="2" charset="-122"/>
              </a:rPr>
              <a:t>(7)    P′={ A</a:t>
            </a:r>
            <a:r>
              <a:rPr lang="en-US" altLang="zh-CN" sz="2800" b="1" dirty="0">
                <a:latin typeface="Times New Roman" panose="02020603050405020304" charset="0"/>
                <a:cs typeface="Times New Roman" panose="02020603050405020304" charset="0"/>
                <a:sym typeface="Symbol" panose="05050102010706020507" charset="0"/>
              </a:rPr>
              <a:t></a:t>
            </a:r>
            <a:r>
              <a:rPr lang="en-US" altLang="zh-CN" sz="2800" b="1" dirty="0">
                <a:latin typeface="Times New Roman" panose="02020603050405020304" charset="0"/>
                <a:cs typeface="宋体" panose="02010600030101010101" pitchFamily="2" charset="-122"/>
              </a:rPr>
              <a:t>α| A</a:t>
            </a:r>
            <a:r>
              <a:rPr lang="en-US" altLang="zh-CN" sz="2800" b="1" dirty="0">
                <a:latin typeface="Times New Roman" panose="02020603050405020304" charset="0"/>
                <a:cs typeface="Times New Roman" panose="02020603050405020304" charset="0"/>
                <a:sym typeface="Symbol" panose="05050102010706020507" charset="0"/>
              </a:rPr>
              <a:t></a:t>
            </a:r>
            <a:r>
              <a:rPr lang="en-US" altLang="zh-CN" sz="2800" b="1" dirty="0">
                <a:latin typeface="Times New Roman" panose="02020603050405020304" charset="0"/>
                <a:cs typeface="宋体" panose="02010600030101010101" pitchFamily="2" charset="-122"/>
              </a:rPr>
              <a:t>α∈P</a:t>
            </a:r>
            <a:r>
              <a:rPr lang="zh-CN" altLang="en-US" sz="2800" b="1" dirty="0">
                <a:latin typeface="Times New Roman" panose="02020603050405020304" charset="0"/>
                <a:cs typeface="宋体" panose="02010600030101010101" pitchFamily="2" charset="-122"/>
              </a:rPr>
              <a:t>且</a:t>
            </a:r>
            <a:r>
              <a:rPr lang="en-US" altLang="zh-CN" sz="2800" b="1" dirty="0">
                <a:latin typeface="Times New Roman" panose="02020603050405020304" charset="0"/>
                <a:cs typeface="宋体" panose="02010600030101010101" pitchFamily="2" charset="-122"/>
              </a:rPr>
              <a:t> A∈V′</a:t>
            </a:r>
            <a:r>
              <a:rPr lang="zh-CN" altLang="en-US" sz="2800" b="1" dirty="0">
                <a:latin typeface="Times New Roman" panose="02020603050405020304" charset="0"/>
                <a:cs typeface="宋体" panose="02010600030101010101" pitchFamily="2" charset="-122"/>
              </a:rPr>
              <a:t>且</a:t>
            </a:r>
            <a:r>
              <a:rPr lang="en-US" altLang="zh-CN" sz="2800" b="1" dirty="0">
                <a:latin typeface="Times New Roman" panose="02020603050405020304" charset="0"/>
                <a:cs typeface="宋体" panose="02010600030101010101" pitchFamily="2" charset="-122"/>
              </a:rPr>
              <a:t>α∈(T∪V′)</a:t>
            </a:r>
            <a:r>
              <a:rPr lang="en-US" altLang="zh-CN" sz="2800" b="1" baseline="30000" dirty="0">
                <a:latin typeface="Times New Roman" panose="02020603050405020304" charset="0"/>
                <a:cs typeface="宋体" panose="02010600030101010101" pitchFamily="2" charset="-122"/>
              </a:rPr>
              <a:t>*</a:t>
            </a:r>
            <a:r>
              <a:rPr lang="en-US" altLang="zh-CN" sz="2800" b="1" dirty="0">
                <a:latin typeface="Times New Roman" panose="02020603050405020304" charset="0"/>
                <a:cs typeface="宋体" panose="02010600030101010101" pitchFamily="2" charset="-122"/>
              </a:rPr>
              <a:t>}</a:t>
            </a:r>
            <a:endParaRPr lang="en-US" altLang="zh-CN" sz="2800" b="1" dirty="0">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6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6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6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36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36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36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368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36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24C77D-5661-CC47-92DD-CB0FCBCDC846}"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C2350FF5-3EDD-2C4F-A2EE-61B13ABC0906}" type="slidenum">
              <a:rPr lang="en-US" altLang="zh-CN">
                <a:solidFill>
                  <a:srgbClr val="000000"/>
                </a:solidFill>
                <a:latin typeface="Arial" panose="020B0604020202020204"/>
              </a:rPr>
              <a:pPr/>
              <a:t>46</a:t>
            </a:fld>
            <a:endParaRPr lang="en-US" altLang="zh-CN">
              <a:solidFill>
                <a:srgbClr val="000000"/>
              </a:solidFill>
              <a:latin typeface="Arial" panose="020B0604020202020204"/>
            </a:endParaRPr>
          </a:p>
        </p:txBody>
      </p:sp>
      <p:sp>
        <p:nvSpPr>
          <p:cNvPr id="584706"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6.2.1 </a:t>
            </a:r>
            <a:r>
              <a:rPr lang="zh-CN" altLang="en-US" b="1">
                <a:ea typeface="黑体" panose="02010609060101010101" charset="-122"/>
                <a:cs typeface="黑体" panose="02010609060101010101" charset="-122"/>
              </a:rPr>
              <a:t>去无用符号</a:t>
            </a:r>
            <a:r>
              <a:rPr lang="en-US" altLang="zh-CN">
                <a:cs typeface="宋体" panose="02010600030101010101" pitchFamily="2" charset="-122"/>
              </a:rPr>
              <a:t> </a:t>
            </a:r>
          </a:p>
        </p:txBody>
      </p:sp>
      <p:sp>
        <p:nvSpPr>
          <p:cNvPr id="584707" name="Rectangle 3"/>
          <p:cNvSpPr>
            <a:spLocks noGrp="1" noChangeArrowheads="1"/>
          </p:cNvSpPr>
          <p:nvPr>
            <p:ph type="body" idx="1"/>
          </p:nvPr>
        </p:nvSpPr>
        <p:spPr>
          <a:xfrm>
            <a:off x="457200" y="1600200"/>
            <a:ext cx="8382000" cy="4525963"/>
          </a:xfrm>
        </p:spPr>
        <p:txBody>
          <a:bodyPr/>
          <a:lstStyle/>
          <a:p>
            <a:pPr>
              <a:lnSpc>
                <a:spcPct val="90000"/>
              </a:lnSpc>
            </a:pPr>
            <a:r>
              <a:rPr lang="zh-CN" altLang="en-US" b="1">
                <a:latin typeface="Times New Roman" panose="02020603050405020304" charset="0"/>
                <a:cs typeface="宋体" panose="02010600030101010101" pitchFamily="2" charset="-122"/>
              </a:rPr>
              <a:t>第</a:t>
            </a:r>
            <a:r>
              <a:rPr lang="en-US" altLang="zh-CN" b="1">
                <a:latin typeface="Times New Roman" panose="02020603050405020304" charset="0"/>
                <a:cs typeface="宋体" panose="02010600030101010101" pitchFamily="2" charset="-122"/>
              </a:rPr>
              <a:t>(3)</a:t>
            </a:r>
            <a:r>
              <a:rPr lang="zh-CN" altLang="en-US" b="1">
                <a:latin typeface="Times New Roman" panose="02020603050405020304" charset="0"/>
                <a:cs typeface="宋体" panose="02010600030101010101" pitchFamily="2" charset="-122"/>
              </a:rPr>
              <a:t>条语句控制对</a:t>
            </a:r>
            <a:r>
              <a:rPr lang="en-US" altLang="zh-CN" b="1">
                <a:latin typeface="Times New Roman" panose="02020603050405020304" charset="0"/>
                <a:cs typeface="宋体" panose="02010600030101010101" pitchFamily="2" charset="-122"/>
              </a:rPr>
              <a:t>NEWV</a:t>
            </a:r>
            <a:r>
              <a:rPr lang="zh-CN" altLang="en-US" b="1">
                <a:latin typeface="Times New Roman" panose="02020603050405020304" charset="0"/>
                <a:cs typeface="宋体" panose="02010600030101010101" pitchFamily="2" charset="-122"/>
              </a:rPr>
              <a:t>进行迭代更新。第一次循环将那些恰经过两步可以派生出终极符号行的变量放入</a:t>
            </a:r>
            <a:r>
              <a:rPr lang="en-US" altLang="zh-CN" b="1">
                <a:latin typeface="Times New Roman" panose="02020603050405020304" charset="0"/>
                <a:cs typeface="宋体" panose="02010600030101010101" pitchFamily="2" charset="-122"/>
              </a:rPr>
              <a:t>NEWV</a:t>
            </a:r>
            <a:r>
              <a:rPr lang="zh-CN" altLang="en-US" b="1">
                <a:latin typeface="Times New Roman" panose="02020603050405020304" charset="0"/>
                <a:cs typeface="宋体" panose="02010600030101010101" pitchFamily="2" charset="-122"/>
              </a:rPr>
              <a:t>；第二次循环将那些恰经过三步和某些至少经过三步可以派生出终极符号行的变量放入</a:t>
            </a:r>
            <a:r>
              <a:rPr lang="en-US" altLang="zh-CN" b="1">
                <a:latin typeface="Times New Roman" panose="02020603050405020304" charset="0"/>
                <a:cs typeface="宋体" panose="02010600030101010101" pitchFamily="2" charset="-122"/>
              </a:rPr>
              <a:t>NEWV</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t>
            </a:r>
            <a:r>
              <a:rPr lang="zh-CN" altLang="en-US" b="1">
                <a:latin typeface="Times New Roman" panose="02020603050405020304" charset="0"/>
                <a:cs typeface="宋体" panose="02010600030101010101" pitchFamily="2" charset="-122"/>
              </a:rPr>
              <a:t>，第</a:t>
            </a:r>
            <a:r>
              <a:rPr lang="en-US" altLang="zh-CN" b="1">
                <a:latin typeface="Times New Roman" panose="02020603050405020304" charset="0"/>
                <a:cs typeface="宋体" panose="02010600030101010101" pitchFamily="2" charset="-122"/>
              </a:rPr>
              <a:t>n</a:t>
            </a:r>
            <a:r>
              <a:rPr lang="zh-CN" altLang="en-US" b="1">
                <a:latin typeface="Times New Roman" panose="02020603050405020304" charset="0"/>
                <a:cs typeface="宋体" panose="02010600030101010101" pitchFamily="2" charset="-122"/>
              </a:rPr>
              <a:t>次循环将那些恰经过</a:t>
            </a:r>
            <a:r>
              <a:rPr lang="en-US" altLang="zh-CN" b="1">
                <a:latin typeface="Times New Roman" panose="02020603050405020304" charset="0"/>
                <a:cs typeface="宋体" panose="02010600030101010101" pitchFamily="2" charset="-122"/>
              </a:rPr>
              <a:t>n</a:t>
            </a:r>
            <a:r>
              <a:rPr lang="zh-CN" altLang="en-US" b="1">
                <a:latin typeface="Times New Roman" panose="02020603050405020304" charset="0"/>
                <a:cs typeface="宋体" panose="02010600030101010101" pitchFamily="2" charset="-122"/>
              </a:rPr>
              <a:t>步和某些至少经过</a:t>
            </a:r>
            <a:r>
              <a:rPr lang="en-US" altLang="zh-CN" b="1">
                <a:latin typeface="Times New Roman" panose="02020603050405020304" charset="0"/>
                <a:cs typeface="宋体" panose="02010600030101010101" pitchFamily="2" charset="-122"/>
              </a:rPr>
              <a:t>n+1</a:t>
            </a:r>
            <a:r>
              <a:rPr lang="zh-CN" altLang="en-US" b="1">
                <a:latin typeface="Times New Roman" panose="02020603050405020304" charset="0"/>
                <a:cs typeface="宋体" panose="02010600030101010101" pitchFamily="2" charset="-122"/>
              </a:rPr>
              <a:t>步可以派生出终极符号行的变量放入</a:t>
            </a:r>
            <a:r>
              <a:rPr lang="en-US" altLang="zh-CN" b="1">
                <a:latin typeface="Times New Roman" panose="02020603050405020304" charset="0"/>
                <a:cs typeface="宋体" panose="02010600030101010101" pitchFamily="2" charset="-122"/>
              </a:rPr>
              <a:t>NEWV</a:t>
            </a:r>
            <a:r>
              <a:rPr lang="zh-CN" altLang="en-US" b="1">
                <a:latin typeface="Times New Roman" panose="02020603050405020304" charset="0"/>
                <a:cs typeface="宋体" panose="02010600030101010101" pitchFamily="2" charset="-122"/>
              </a:rPr>
              <a:t>。这个循环一直进行下去，直到所给文法</a:t>
            </a:r>
            <a:r>
              <a:rPr lang="en-US" altLang="zh-CN" b="1">
                <a:latin typeface="Times New Roman" panose="02020603050405020304" charset="0"/>
                <a:cs typeface="宋体" panose="02010600030101010101" pitchFamily="2" charset="-122"/>
              </a:rPr>
              <a:t>G</a:t>
            </a:r>
            <a:r>
              <a:rPr lang="zh-CN" altLang="en-US" b="1">
                <a:latin typeface="Times New Roman" panose="02020603050405020304" charset="0"/>
                <a:cs typeface="宋体" panose="02010600030101010101" pitchFamily="2" charset="-122"/>
              </a:rPr>
              <a:t>中的所有可以派生出终极符号行的变量都被放入</a:t>
            </a:r>
            <a:r>
              <a:rPr lang="en-US" altLang="zh-CN" b="1">
                <a:latin typeface="Times New Roman" panose="02020603050405020304" charset="0"/>
                <a:cs typeface="宋体" panose="02010600030101010101" pitchFamily="2" charset="-122"/>
              </a:rPr>
              <a:t>NEWV</a:t>
            </a:r>
            <a:r>
              <a:rPr lang="zh-CN" altLang="en-US" b="1">
                <a:latin typeface="Times New Roman" panose="02020603050405020304" charset="0"/>
                <a:cs typeface="宋体" panose="02010600030101010101" pitchFamily="2" charset="-122"/>
              </a:rPr>
              <a:t>中。</a:t>
            </a:r>
            <a:r>
              <a:rPr lang="en-US" altLang="zh-CN" b="1">
                <a:cs typeface="宋体" panose="02010600030101010101" pitchFamily="2" charset="-122"/>
              </a:rPr>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6DF9390-2333-2E4B-A7A8-FFDAE7DF1A3E}"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28517398-D977-464A-969A-5FB9D3AE308E}" type="slidenum">
              <a:rPr lang="en-US" altLang="zh-CN">
                <a:solidFill>
                  <a:srgbClr val="000000"/>
                </a:solidFill>
                <a:latin typeface="Arial" panose="020B0604020202020204"/>
              </a:rPr>
              <a:pPr/>
              <a:t>47</a:t>
            </a:fld>
            <a:endParaRPr lang="en-US" altLang="zh-CN">
              <a:solidFill>
                <a:srgbClr val="000000"/>
              </a:solidFill>
              <a:latin typeface="Arial" panose="020B0604020202020204"/>
            </a:endParaRPr>
          </a:p>
        </p:txBody>
      </p:sp>
      <p:sp>
        <p:nvSpPr>
          <p:cNvPr id="585730"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6.2.1</a:t>
            </a:r>
            <a:r>
              <a:rPr lang="zh-CN" altLang="en-US" b="1">
                <a:ea typeface="黑体" panose="02010609060101010101" charset="-122"/>
                <a:cs typeface="黑体" panose="02010609060101010101" charset="-122"/>
              </a:rPr>
              <a:t>去无用符号</a:t>
            </a:r>
            <a:r>
              <a:rPr lang="en-US" altLang="zh-CN">
                <a:cs typeface="宋体" panose="02010600030101010101" pitchFamily="2" charset="-122"/>
              </a:rPr>
              <a:t> </a:t>
            </a:r>
          </a:p>
        </p:txBody>
      </p:sp>
      <p:sp>
        <p:nvSpPr>
          <p:cNvPr id="585731" name="Rectangle 3"/>
          <p:cNvSpPr>
            <a:spLocks noGrp="1" noChangeArrowheads="1"/>
          </p:cNvSpPr>
          <p:nvPr>
            <p:ph type="body" idx="1"/>
          </p:nvPr>
        </p:nvSpPr>
        <p:spPr/>
        <p:txBody>
          <a:bodyPr/>
          <a:lstStyle/>
          <a:p>
            <a:pPr>
              <a:buFontTx/>
              <a:buNone/>
            </a:pPr>
            <a:r>
              <a:rPr lang="zh-CN" altLang="en-US" sz="3600" b="1">
                <a:ea typeface="黑体" panose="02010609060101010101" charset="-122"/>
                <a:cs typeface="黑体" panose="02010609060101010101" charset="-122"/>
              </a:rPr>
              <a:t>定理</a:t>
            </a:r>
            <a:r>
              <a:rPr lang="en-US" altLang="zh-CN" sz="3600" b="1">
                <a:ea typeface="黑体" panose="02010609060101010101" charset="-122"/>
                <a:cs typeface="黑体" panose="02010609060101010101" charset="-122"/>
              </a:rPr>
              <a:t> 6-4</a:t>
            </a:r>
            <a:r>
              <a:rPr lang="en-US" altLang="zh-CN" sz="3600" b="1">
                <a:latin typeface="Times New Roman" panose="02020603050405020304" charset="0"/>
                <a:cs typeface="宋体" panose="02010600030101010101" pitchFamily="2" charset="-122"/>
              </a:rPr>
              <a:t> </a:t>
            </a:r>
            <a:r>
              <a:rPr lang="zh-CN" altLang="en-US" sz="3600" b="1">
                <a:latin typeface="Times New Roman" panose="02020603050405020304" charset="0"/>
                <a:cs typeface="宋体" panose="02010600030101010101" pitchFamily="2" charset="-122"/>
              </a:rPr>
              <a:t>算法</a:t>
            </a:r>
            <a:r>
              <a:rPr lang="en-US" altLang="zh-CN" sz="3600" b="1">
                <a:latin typeface="Times New Roman" panose="02020603050405020304" charset="0"/>
                <a:cs typeface="宋体" panose="02010600030101010101" pitchFamily="2" charset="-122"/>
              </a:rPr>
              <a:t>6-1</a:t>
            </a:r>
            <a:r>
              <a:rPr lang="zh-CN" altLang="en-US" sz="3600" b="1">
                <a:latin typeface="Times New Roman" panose="02020603050405020304" charset="0"/>
                <a:cs typeface="宋体" panose="02010600030101010101" pitchFamily="2" charset="-122"/>
              </a:rPr>
              <a:t>是正确的。</a:t>
            </a:r>
            <a:r>
              <a:rPr lang="en-US" altLang="zh-CN" sz="3600" b="1">
                <a:cs typeface="宋体" panose="02010600030101010101" pitchFamily="2" charset="-122"/>
              </a:rPr>
              <a:t> </a:t>
            </a:r>
          </a:p>
          <a:p>
            <a:pPr algn="just">
              <a:buFontTx/>
              <a:buNone/>
            </a:pPr>
            <a:r>
              <a:rPr lang="zh-CN" altLang="en-US" b="1">
                <a:latin typeface="Times New Roman" panose="02020603050405020304" charset="0"/>
                <a:cs typeface="宋体" panose="02010600030101010101" pitchFamily="2" charset="-122"/>
              </a:rPr>
              <a:t>证明要点：首先证明对于任意</a:t>
            </a:r>
            <a:r>
              <a:rPr lang="en-US" altLang="zh-CN" b="1">
                <a:latin typeface="Times New Roman" panose="02020603050405020304" charset="0"/>
                <a:cs typeface="宋体" panose="02010600030101010101" pitchFamily="2" charset="-122"/>
              </a:rPr>
              <a:t>A∈V</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a:t>
            </a:r>
            <a:r>
              <a:rPr lang="zh-CN" altLang="en-US" b="1">
                <a:latin typeface="Times New Roman" panose="02020603050405020304" charset="0"/>
                <a:cs typeface="宋体" panose="02010600030101010101" pitchFamily="2" charset="-122"/>
              </a:rPr>
              <a:t>被放入</a:t>
            </a:r>
            <a:r>
              <a:rPr lang="en-US" altLang="zh-CN" b="1">
                <a:latin typeface="Times New Roman" panose="02020603050405020304" charset="0"/>
                <a:cs typeface="宋体" panose="02010600030101010101" pitchFamily="2" charset="-122"/>
              </a:rPr>
              <a:t>V′</a:t>
            </a:r>
            <a:r>
              <a:rPr lang="zh-CN" altLang="en-US" b="1">
                <a:latin typeface="Times New Roman" panose="02020603050405020304" charset="0"/>
                <a:cs typeface="宋体" panose="02010600030101010101" pitchFamily="2" charset="-122"/>
              </a:rPr>
              <a:t>中的充要条件是存在</a:t>
            </a:r>
            <a:r>
              <a:rPr lang="en-US" altLang="zh-CN" b="1">
                <a:latin typeface="Times New Roman" panose="02020603050405020304" charset="0"/>
                <a:cs typeface="宋体" panose="02010600030101010101" pitchFamily="2" charset="-122"/>
              </a:rPr>
              <a:t>w∈T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宋体" panose="02010600030101010101" pitchFamily="2" charset="-122"/>
              </a:rPr>
              <a:t>n </a:t>
            </a:r>
            <a:r>
              <a:rPr lang="en-US" altLang="zh-CN" b="1">
                <a:latin typeface="Times New Roman" panose="02020603050405020304" charset="0"/>
                <a:cs typeface="宋体" panose="02010600030101010101" pitchFamily="2" charset="-122"/>
              </a:rPr>
              <a:t>w</a:t>
            </a:r>
            <a:r>
              <a:rPr lang="zh-CN" altLang="en-US" b="1">
                <a:latin typeface="Times New Roman" panose="02020603050405020304" charset="0"/>
                <a:cs typeface="宋体" panose="02010600030101010101" pitchFamily="2" charset="-122"/>
              </a:rPr>
              <a:t>。再证所构造出的文法是等价的。</a:t>
            </a:r>
            <a:endParaRPr lang="en-US" altLang="zh-CN" b="1">
              <a:latin typeface="Times New Roman" panose="02020603050405020304" charset="0"/>
              <a:cs typeface="宋体" panose="02010600030101010101" pitchFamily="2" charset="-122"/>
            </a:endParaRPr>
          </a:p>
          <a:p>
            <a:pPr algn="just">
              <a:buFontTx/>
              <a:buNone/>
            </a:pPr>
            <a:r>
              <a:rPr lang="en-US" altLang="zh-CN" b="1">
                <a:latin typeface="Times New Roman" panose="02020603050405020304" charset="0"/>
                <a:cs typeface="宋体" panose="02010600030101010101" pitchFamily="2" charset="-122"/>
              </a:rPr>
              <a:t>(1)</a:t>
            </a:r>
            <a:r>
              <a:rPr lang="zh-CN" altLang="en-US" b="1">
                <a:latin typeface="Times New Roman" panose="02020603050405020304" charset="0"/>
                <a:cs typeface="宋体" panose="02010600030101010101" pitchFamily="2" charset="-122"/>
              </a:rPr>
              <a:t>对</a:t>
            </a:r>
            <a:r>
              <a:rPr lang="en-US" altLang="zh-CN" b="1">
                <a:latin typeface="Times New Roman" panose="02020603050405020304" charset="0"/>
                <a:cs typeface="宋体" panose="02010600030101010101" pitchFamily="2" charset="-122"/>
              </a:rPr>
              <a:t>A</a:t>
            </a:r>
            <a:r>
              <a:rPr lang="zh-CN" altLang="en-US" b="1">
                <a:latin typeface="Times New Roman" panose="02020603050405020304" charset="0"/>
                <a:cs typeface="宋体" panose="02010600030101010101" pitchFamily="2" charset="-122"/>
              </a:rPr>
              <a:t>被放入</a:t>
            </a:r>
            <a:r>
              <a:rPr lang="en-US" altLang="zh-CN" b="1">
                <a:latin typeface="Times New Roman" panose="02020603050405020304" charset="0"/>
                <a:cs typeface="宋体" panose="02010600030101010101" pitchFamily="2" charset="-122"/>
              </a:rPr>
              <a:t>NEWV</a:t>
            </a:r>
            <a:r>
              <a:rPr lang="zh-CN" altLang="en-US" b="1">
                <a:latin typeface="Times New Roman" panose="02020603050405020304" charset="0"/>
                <a:cs typeface="宋体" panose="02010600030101010101" pitchFamily="2" charset="-122"/>
              </a:rPr>
              <a:t>的循环次数</a:t>
            </a:r>
            <a:r>
              <a:rPr lang="en-US" altLang="zh-CN" b="1">
                <a:latin typeface="Times New Roman" panose="02020603050405020304" charset="0"/>
                <a:cs typeface="宋体" panose="02010600030101010101" pitchFamily="2" charset="-122"/>
              </a:rPr>
              <a:t>n</a:t>
            </a:r>
            <a:r>
              <a:rPr lang="zh-CN" altLang="en-US" b="1">
                <a:latin typeface="Times New Roman" panose="02020603050405020304" charset="0"/>
                <a:cs typeface="宋体" panose="02010600030101010101" pitchFamily="2" charset="-122"/>
              </a:rPr>
              <a:t>施归纳，证明必存在</a:t>
            </a:r>
            <a:r>
              <a:rPr lang="en-US" altLang="zh-CN" b="1">
                <a:latin typeface="Times New Roman" panose="02020603050405020304" charset="0"/>
                <a:cs typeface="宋体" panose="02010600030101010101" pitchFamily="2" charset="-122"/>
              </a:rPr>
              <a:t>w∈T</a:t>
            </a:r>
            <a:r>
              <a:rPr lang="zh-CN" altLang="en-US" b="1">
                <a:latin typeface="Times New Roman" panose="02020603050405020304" charset="0"/>
                <a:cs typeface="宋体" panose="02010600030101010101" pitchFamily="2" charset="-122"/>
              </a:rPr>
              <a:t>，满足</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Times New Roman" panose="02020603050405020304" charset="0"/>
                <a:sym typeface="Symbol" panose="05050102010706020507" charset="0"/>
              </a:rPr>
              <a:t></a:t>
            </a:r>
            <a:r>
              <a:rPr lang="zh-CN" altLang="en-US" b="1" baseline="30000">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 w</a:t>
            </a:r>
            <a:r>
              <a:rPr lang="zh-CN" altLang="en-US" b="1">
                <a:latin typeface="Times New Roman" panose="02020603050405020304" charset="0"/>
                <a:cs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5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57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57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1"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BC07031-C8A4-9C47-BCF6-EEF93C168351}"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03486F67-9ABE-444D-AE45-5905486EF701}" type="slidenum">
              <a:rPr lang="en-US" altLang="zh-CN">
                <a:solidFill>
                  <a:srgbClr val="000000"/>
                </a:solidFill>
                <a:latin typeface="Arial" panose="020B0604020202020204"/>
              </a:rPr>
              <a:pPr/>
              <a:t>48</a:t>
            </a:fld>
            <a:endParaRPr lang="en-US" altLang="zh-CN">
              <a:solidFill>
                <a:srgbClr val="000000"/>
              </a:solidFill>
              <a:latin typeface="Arial" panose="020B0604020202020204"/>
            </a:endParaRPr>
          </a:p>
        </p:txBody>
      </p:sp>
      <p:sp>
        <p:nvSpPr>
          <p:cNvPr id="586754"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6.2.1</a:t>
            </a:r>
            <a:r>
              <a:rPr lang="zh-CN" altLang="en-US" b="1">
                <a:ea typeface="黑体" panose="02010609060101010101" charset="-122"/>
                <a:cs typeface="黑体" panose="02010609060101010101" charset="-122"/>
              </a:rPr>
              <a:t>去无用符号</a:t>
            </a:r>
            <a:r>
              <a:rPr lang="en-US" altLang="zh-CN">
                <a:cs typeface="宋体" panose="02010600030101010101" pitchFamily="2" charset="-122"/>
              </a:rPr>
              <a:t> </a:t>
            </a:r>
          </a:p>
        </p:txBody>
      </p:sp>
      <p:sp>
        <p:nvSpPr>
          <p:cNvPr id="586755" name="Rectangle 3"/>
          <p:cNvSpPr>
            <a:spLocks noGrp="1" noChangeArrowheads="1"/>
          </p:cNvSpPr>
          <p:nvPr>
            <p:ph type="body" idx="1"/>
          </p:nvPr>
        </p:nvSpPr>
        <p:spPr/>
        <p:txBody>
          <a:bodyPr/>
          <a:lstStyle/>
          <a:p>
            <a:pPr algn="just">
              <a:buFontTx/>
              <a:buNone/>
            </a:pPr>
            <a:r>
              <a:rPr lang="en-US" altLang="zh-CN" b="1">
                <a:latin typeface="Times New Roman" panose="02020603050405020304" charset="0"/>
                <a:cs typeface="宋体" panose="02010600030101010101" pitchFamily="2" charset="-122"/>
              </a:rPr>
              <a:t>(2)</a:t>
            </a:r>
            <a:r>
              <a:rPr lang="zh-CN" altLang="en-US" b="1">
                <a:latin typeface="Times New Roman" panose="02020603050405020304" charset="0"/>
                <a:cs typeface="宋体" panose="02010600030101010101" pitchFamily="2" charset="-122"/>
              </a:rPr>
              <a:t>施归纳于派生步数</a:t>
            </a:r>
            <a:r>
              <a:rPr lang="en-US" altLang="zh-CN" b="1">
                <a:latin typeface="Times New Roman" panose="02020603050405020304" charset="0"/>
                <a:cs typeface="宋体" panose="02010600030101010101" pitchFamily="2" charset="-122"/>
              </a:rPr>
              <a:t>n</a:t>
            </a:r>
            <a:r>
              <a:rPr lang="zh-CN" altLang="en-US" b="1">
                <a:latin typeface="Times New Roman" panose="02020603050405020304" charset="0"/>
                <a:cs typeface="宋体" panose="02010600030101010101" pitchFamily="2" charset="-122"/>
              </a:rPr>
              <a:t>，证明如果</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宋体" panose="02010600030101010101" pitchFamily="2" charset="-122"/>
              </a:rPr>
              <a:t>n </a:t>
            </a:r>
            <a:r>
              <a:rPr lang="en-US" altLang="zh-CN" b="1">
                <a:latin typeface="Times New Roman" panose="02020603050405020304" charset="0"/>
                <a:cs typeface="宋体" panose="02010600030101010101" pitchFamily="2" charset="-122"/>
              </a:rPr>
              <a:t>w</a:t>
            </a:r>
            <a:r>
              <a:rPr lang="zh-CN" altLang="en-US" b="1">
                <a:latin typeface="Times New Roman" panose="02020603050405020304" charset="0"/>
                <a:cs typeface="宋体" panose="02010600030101010101" pitchFamily="2" charset="-122"/>
              </a:rPr>
              <a:t>，则</a:t>
            </a:r>
            <a:r>
              <a:rPr lang="en-US" altLang="zh-CN" b="1">
                <a:latin typeface="Times New Roman" panose="02020603050405020304" charset="0"/>
                <a:cs typeface="宋体" panose="02010600030101010101" pitchFamily="2" charset="-122"/>
              </a:rPr>
              <a:t>A</a:t>
            </a:r>
            <a:r>
              <a:rPr lang="zh-CN" altLang="en-US" b="1">
                <a:latin typeface="Times New Roman" panose="02020603050405020304" charset="0"/>
                <a:cs typeface="宋体" panose="02010600030101010101" pitchFamily="2" charset="-122"/>
              </a:rPr>
              <a:t>被算法放入到</a:t>
            </a:r>
            <a:r>
              <a:rPr lang="en-US" altLang="zh-CN" b="1">
                <a:latin typeface="Times New Roman" panose="02020603050405020304" charset="0"/>
                <a:cs typeface="宋体" panose="02010600030101010101" pitchFamily="2" charset="-122"/>
              </a:rPr>
              <a:t>NEWV</a:t>
            </a:r>
            <a:r>
              <a:rPr lang="zh-CN" altLang="en-US" b="1">
                <a:latin typeface="Times New Roman" panose="02020603050405020304" charset="0"/>
                <a:cs typeface="宋体" panose="02010600030101010101" pitchFamily="2" charset="-122"/>
              </a:rPr>
              <a:t>中。实际上，对原教材所给的证明进行分析，同时考虑算法</a:t>
            </a:r>
            <a:r>
              <a:rPr lang="en-US" altLang="zh-CN" b="1">
                <a:latin typeface="Times New Roman" panose="02020603050405020304" charset="0"/>
                <a:cs typeface="宋体" panose="02010600030101010101" pitchFamily="2" charset="-122"/>
              </a:rPr>
              <a:t>6-1</a:t>
            </a:r>
            <a:r>
              <a:rPr lang="zh-CN" altLang="en-US" b="1">
                <a:latin typeface="Times New Roman" panose="02020603050405020304" charset="0"/>
                <a:cs typeface="宋体" panose="02010600030101010101" pitchFamily="2" charset="-122"/>
              </a:rPr>
              <a:t>的实际运行，可以证明，</a:t>
            </a:r>
            <a:r>
              <a:rPr lang="en-US" altLang="zh-CN" b="1">
                <a:latin typeface="Times New Roman" panose="02020603050405020304" charset="0"/>
                <a:cs typeface="宋体" panose="02010600030101010101" pitchFamily="2" charset="-122"/>
              </a:rPr>
              <a:t>A</a:t>
            </a:r>
            <a:r>
              <a:rPr lang="zh-CN" altLang="en-US" b="1">
                <a:latin typeface="Times New Roman" panose="02020603050405020304" charset="0"/>
                <a:cs typeface="宋体" panose="02010600030101010101" pitchFamily="2" charset="-122"/>
              </a:rPr>
              <a:t>是在第</a:t>
            </a:r>
            <a:r>
              <a:rPr lang="en-US" altLang="zh-CN" b="1">
                <a:latin typeface="Times New Roman" panose="02020603050405020304" charset="0"/>
                <a:cs typeface="宋体" panose="02010600030101010101" pitchFamily="2" charset="-122"/>
              </a:rPr>
              <a:t>n</a:t>
            </a:r>
            <a:r>
              <a:rPr lang="zh-CN" altLang="en-US" b="1">
                <a:latin typeface="Times New Roman" panose="02020603050405020304" charset="0"/>
                <a:cs typeface="宋体" panose="02010600030101010101" pitchFamily="2" charset="-122"/>
              </a:rPr>
              <a:t>次循环前被放入到</a:t>
            </a:r>
            <a:r>
              <a:rPr lang="en-US" altLang="zh-CN" b="1">
                <a:latin typeface="Times New Roman" panose="02020603050405020304" charset="0"/>
                <a:cs typeface="宋体" panose="02010600030101010101" pitchFamily="2" charset="-122"/>
              </a:rPr>
              <a:t>NEWV</a:t>
            </a:r>
            <a:r>
              <a:rPr lang="zh-CN" altLang="en-US" b="1">
                <a:latin typeface="Times New Roman" panose="02020603050405020304" charset="0"/>
                <a:cs typeface="宋体" panose="02010600030101010101" pitchFamily="2" charset="-122"/>
              </a:rPr>
              <a:t>中的。</a:t>
            </a:r>
            <a:endParaRPr lang="en-US" altLang="zh-CN" b="1">
              <a:latin typeface="Times New Roman" panose="02020603050405020304" charset="0"/>
              <a:cs typeface="宋体" panose="02010600030101010101" pitchFamily="2" charset="-122"/>
            </a:endParaRPr>
          </a:p>
          <a:p>
            <a:pPr algn="just">
              <a:buFontTx/>
              <a:buNone/>
            </a:pPr>
            <a:r>
              <a:rPr lang="en-US" altLang="zh-CN" b="1">
                <a:latin typeface="Times New Roman" panose="02020603050405020304" charset="0"/>
                <a:cs typeface="宋体" panose="02010600030101010101" pitchFamily="2" charset="-122"/>
              </a:rPr>
              <a:t>(3)</a:t>
            </a:r>
            <a:r>
              <a:rPr lang="zh-CN" altLang="en-US" b="1">
                <a:latin typeface="Times New Roman" panose="02020603050405020304" charset="0"/>
                <a:cs typeface="宋体" panose="02010600030101010101" pitchFamily="2" charset="-122"/>
              </a:rPr>
              <a:t>证明</a:t>
            </a:r>
            <a:r>
              <a:rPr lang="en-US" altLang="zh-CN" b="1">
                <a:latin typeface="Times New Roman" panose="02020603050405020304" charset="0"/>
                <a:cs typeface="宋体" panose="02010600030101010101" pitchFamily="2" charset="-122"/>
              </a:rPr>
              <a:t>L(G′)=L(G)</a:t>
            </a:r>
            <a:r>
              <a:rPr lang="en-US" altLang="zh-CN" b="1">
                <a:cs typeface="宋体" panose="02010600030101010101" pitchFamily="2" charset="-122"/>
              </a:rPr>
              <a:t> </a:t>
            </a:r>
            <a:r>
              <a:rPr lang="zh-CN" altLang="en-US" b="1">
                <a:cs typeface="宋体" panose="02010600030101010101" pitchFamily="2" charset="-122"/>
              </a:rPr>
              <a:t>。</a:t>
            </a:r>
            <a:r>
              <a:rPr lang="zh-CN" altLang="en-US" b="1">
                <a:latin typeface="Times New Roman" panose="02020603050405020304" charset="0"/>
                <a:cs typeface="宋体" panose="02010600030101010101" pitchFamily="2" charset="-122"/>
              </a:rPr>
              <a:t>显然有</a:t>
            </a:r>
            <a:r>
              <a:rPr lang="en-US" altLang="zh-CN" b="1">
                <a:latin typeface="Times New Roman" panose="02020603050405020304" charset="0"/>
                <a:cs typeface="Times New Roman" panose="02020603050405020304" charset="0"/>
              </a:rPr>
              <a:t>L(G′) </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Times New Roman" panose="02020603050405020304" charset="0"/>
              </a:rPr>
              <a:t>L(G)</a:t>
            </a:r>
            <a:r>
              <a:rPr lang="zh-CN" altLang="en-US" b="1">
                <a:latin typeface="Times New Roman" panose="02020603050405020304" charset="0"/>
                <a:cs typeface="宋体" panose="02010600030101010101" pitchFamily="2" charset="-122"/>
              </a:rPr>
              <a:t>，所以只需证明</a:t>
            </a:r>
            <a:r>
              <a:rPr lang="en-US" altLang="zh-CN" b="1">
                <a:latin typeface="Times New Roman" panose="02020603050405020304" charset="0"/>
                <a:cs typeface="Times New Roman" panose="02020603050405020304" charset="0"/>
              </a:rPr>
              <a:t>L(G)</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Times New Roman" panose="02020603050405020304" charset="0"/>
              </a:rPr>
              <a:t> </a:t>
            </a:r>
            <a:endParaRPr lang="en-US" altLang="zh-CN" b="1">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clickPar">
                                  <p:stCondLst>
                                    <p:cond delay="0"/>
                                  </p:stCondLst>
                                  <p:childTnLst>
                                    <p:set>
                                      <p:cBhvr>
                                        <p:cTn id="6" dur="1" fill="hold">
                                          <p:stCondLst>
                                            <p:cond delay="0"/>
                                          </p:stCondLst>
                                        </p:cTn>
                                        <p:tgtEl>
                                          <p:spTgt spid="586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Par">
                                  <p:stCondLst>
                                    <p:cond delay="0"/>
                                  </p:stCondLst>
                                  <p:childTnLst>
                                    <p:set>
                                      <p:cBhvr>
                                        <p:cTn id="10" dur="1" fill="hold">
                                          <p:stCondLst>
                                            <p:cond delay="0"/>
                                          </p:stCondLst>
                                        </p:cTn>
                                        <p:tgtEl>
                                          <p:spTgt spid="5867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5"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p:txBody>
          <a:bodyPr/>
          <a:lstStyle/>
          <a:p>
            <a:fld id="{71517749-8DEF-164A-AF23-75E4464A475C}" type="slidenum">
              <a:rPr lang="en-US" altLang="zh-CN"/>
              <a:pPr/>
              <a:t>49</a:t>
            </a:fld>
            <a:endParaRPr lang="en-US" altLang="zh-CN"/>
          </a:p>
        </p:txBody>
      </p:sp>
      <p:sp>
        <p:nvSpPr>
          <p:cNvPr id="14338" name="Rectangle 2"/>
          <p:cNvSpPr>
            <a:spLocks noGrp="1" noChangeArrowheads="1"/>
          </p:cNvSpPr>
          <p:nvPr>
            <p:ph type="title"/>
          </p:nvPr>
        </p:nvSpPr>
        <p:spPr/>
        <p:txBody>
          <a:bodyPr/>
          <a:lstStyle/>
          <a:p>
            <a:r>
              <a:rPr lang="en-US" altLang="zh-CN" dirty="0">
                <a:solidFill>
                  <a:srgbClr val="FF0000"/>
                </a:solidFill>
              </a:rPr>
              <a:t>Example</a:t>
            </a:r>
            <a:r>
              <a:rPr lang="en-US" altLang="zh-CN" dirty="0"/>
              <a:t>: Eliminate Variables</a:t>
            </a:r>
          </a:p>
        </p:txBody>
      </p:sp>
      <p:sp>
        <p:nvSpPr>
          <p:cNvPr id="14339" name="Rectangle 3"/>
          <p:cNvSpPr>
            <a:spLocks noGrp="1" noChangeArrowheads="1"/>
          </p:cNvSpPr>
          <p:nvPr>
            <p:ph type="body" idx="1"/>
          </p:nvPr>
        </p:nvSpPr>
        <p:spPr/>
        <p:txBody>
          <a:bodyPr/>
          <a:lstStyle/>
          <a:p>
            <a:pPr marL="609600" indent="-609600">
              <a:buFont typeface="Monotype Sorts" charset="0"/>
              <a:buNone/>
            </a:pPr>
            <a:r>
              <a:rPr lang="en-US" altLang="zh-CN" dirty="0">
                <a:solidFill>
                  <a:srgbClr val="996600"/>
                </a:solidFill>
              </a:rPr>
              <a:t>S -&gt; AB | C, A -&gt; </a:t>
            </a:r>
            <a:r>
              <a:rPr lang="en-US" altLang="zh-CN" dirty="0" err="1">
                <a:solidFill>
                  <a:srgbClr val="996600"/>
                </a:solidFill>
              </a:rPr>
              <a:t>aA</a:t>
            </a:r>
            <a:r>
              <a:rPr lang="en-US" altLang="zh-CN" dirty="0">
                <a:solidFill>
                  <a:srgbClr val="996600"/>
                </a:solidFill>
              </a:rPr>
              <a:t> | a, B -&gt; </a:t>
            </a:r>
            <a:r>
              <a:rPr lang="en-US" altLang="zh-CN" dirty="0" err="1">
                <a:solidFill>
                  <a:srgbClr val="996600"/>
                </a:solidFill>
              </a:rPr>
              <a:t>bB</a:t>
            </a:r>
            <a:r>
              <a:rPr lang="en-US" altLang="zh-CN" dirty="0">
                <a:solidFill>
                  <a:srgbClr val="996600"/>
                </a:solidFill>
              </a:rPr>
              <a:t>, C -&gt; c</a:t>
            </a:r>
          </a:p>
          <a:p>
            <a:pPr marL="609600" indent="-609600"/>
            <a:r>
              <a:rPr lang="en-US" altLang="zh-CN" dirty="0">
                <a:solidFill>
                  <a:srgbClr val="3366FF"/>
                </a:solidFill>
              </a:rPr>
              <a:t>Basis</a:t>
            </a:r>
            <a:r>
              <a:rPr lang="en-US" altLang="zh-CN" dirty="0"/>
              <a:t>: A and C are identified because of A -&gt; a and C -&gt; c.</a:t>
            </a:r>
          </a:p>
          <a:p>
            <a:pPr marL="609600" indent="-609600"/>
            <a:r>
              <a:rPr lang="en-US" altLang="zh-CN" dirty="0">
                <a:solidFill>
                  <a:srgbClr val="3366FF"/>
                </a:solidFill>
              </a:rPr>
              <a:t>Induction</a:t>
            </a:r>
            <a:r>
              <a:rPr lang="en-US" altLang="zh-CN" dirty="0"/>
              <a:t>: S is identified because of   </a:t>
            </a:r>
            <a:r>
              <a:rPr lang="zh-CN" altLang="en-US" dirty="0" smtClean="0"/>
              <a:t>    </a:t>
            </a:r>
            <a:r>
              <a:rPr lang="en-US" altLang="zh-CN" dirty="0" smtClean="0"/>
              <a:t>S </a:t>
            </a:r>
            <a:r>
              <a:rPr lang="en-US" altLang="zh-CN" dirty="0"/>
              <a:t>-&gt; C.</a:t>
            </a:r>
          </a:p>
          <a:p>
            <a:pPr marL="609600" indent="-609600"/>
            <a:r>
              <a:rPr lang="en-US" altLang="zh-CN" dirty="0"/>
              <a:t>Nothing else can be identified.</a:t>
            </a:r>
          </a:p>
          <a:p>
            <a:pPr marL="609600" indent="-609600"/>
            <a:r>
              <a:rPr lang="en-US" altLang="zh-CN" dirty="0">
                <a:solidFill>
                  <a:srgbClr val="33CC33"/>
                </a:solidFill>
              </a:rPr>
              <a:t>Result</a:t>
            </a:r>
            <a:r>
              <a:rPr lang="en-US" altLang="zh-CN" dirty="0"/>
              <a:t>: </a:t>
            </a:r>
            <a:r>
              <a:rPr lang="en-US" altLang="zh-CN" dirty="0">
                <a:solidFill>
                  <a:srgbClr val="996600"/>
                </a:solidFill>
              </a:rPr>
              <a:t>S -&gt; C, A -&gt; </a:t>
            </a:r>
            <a:r>
              <a:rPr lang="en-US" altLang="zh-CN" dirty="0" err="1">
                <a:solidFill>
                  <a:srgbClr val="996600"/>
                </a:solidFill>
              </a:rPr>
              <a:t>aA</a:t>
            </a:r>
            <a:r>
              <a:rPr lang="en-US" altLang="zh-CN" dirty="0">
                <a:solidFill>
                  <a:srgbClr val="996600"/>
                </a:solidFill>
              </a:rPr>
              <a:t> | a, C -&gt; 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99689D2-7BB4-004B-9DA8-8346C59587FD}"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EA2E3441-E261-5A4E-B926-BB15B400D40E}" type="slidenum">
              <a:rPr lang="en-US" altLang="zh-CN">
                <a:solidFill>
                  <a:srgbClr val="000000"/>
                </a:solidFill>
                <a:latin typeface="Arial" panose="020B0604020202020204"/>
              </a:rPr>
              <a:pPr/>
              <a:t>5</a:t>
            </a:fld>
            <a:endParaRPr lang="en-US" altLang="zh-CN">
              <a:solidFill>
                <a:srgbClr val="000000"/>
              </a:solidFill>
              <a:latin typeface="Arial" panose="020B0604020202020204"/>
            </a:endParaRPr>
          </a:p>
        </p:txBody>
      </p:sp>
      <p:sp>
        <p:nvSpPr>
          <p:cNvPr id="544770"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6.1.1 </a:t>
            </a:r>
            <a:r>
              <a:rPr lang="zh-CN" altLang="en-US" b="1">
                <a:ea typeface="黑体" panose="02010609060101010101" charset="-122"/>
                <a:cs typeface="黑体" panose="02010609060101010101" charset="-122"/>
              </a:rPr>
              <a:t>上下文无关文法的派生树</a:t>
            </a:r>
            <a:r>
              <a:rPr lang="en-US" altLang="zh-CN" b="1">
                <a:ea typeface="黑体" panose="02010609060101010101" charset="-122"/>
                <a:cs typeface="黑体" panose="02010609060101010101" charset="-122"/>
              </a:rPr>
              <a:t> </a:t>
            </a:r>
            <a:endParaRPr lang="en-US" altLang="zh-CN">
              <a:cs typeface="宋体" panose="02010600030101010101" pitchFamily="2" charset="-122"/>
            </a:endParaRPr>
          </a:p>
        </p:txBody>
      </p:sp>
      <p:sp>
        <p:nvSpPr>
          <p:cNvPr id="544771" name="Rectangle 3"/>
          <p:cNvSpPr>
            <a:spLocks noGrp="1" noChangeArrowheads="1"/>
          </p:cNvSpPr>
          <p:nvPr>
            <p:ph type="body" idx="1"/>
          </p:nvPr>
        </p:nvSpPr>
        <p:spPr/>
        <p:txBody>
          <a:bodyPr/>
          <a:lstStyle/>
          <a:p>
            <a:r>
              <a:rPr lang="zh-CN" altLang="en-US" b="1">
                <a:latin typeface="宋体" panose="02010600030101010101" pitchFamily="2" charset="-122"/>
                <a:cs typeface="宋体" panose="02010600030101010101" pitchFamily="2" charset="-122"/>
              </a:rPr>
              <a:t>算术表达式的文法</a:t>
            </a:r>
            <a:r>
              <a:rPr lang="en-US" altLang="zh-CN" b="1">
                <a:cs typeface="宋体" panose="02010600030101010101" pitchFamily="2" charset="-122"/>
              </a:rPr>
              <a:t> </a:t>
            </a:r>
          </a:p>
          <a:p>
            <a:pPr algn="just">
              <a:buFontTx/>
              <a:buNone/>
            </a:pPr>
            <a:r>
              <a:rPr lang="en-US" altLang="zh-CN" b="1">
                <a:latin typeface="Times New Roman" panose="02020603050405020304" charset="0"/>
                <a:cs typeface="宋体" panose="02010600030101010101" pitchFamily="2" charset="-122"/>
              </a:rPr>
              <a:t>G</a:t>
            </a:r>
            <a:r>
              <a:rPr lang="en-US" altLang="zh-CN" b="1" baseline="-30000">
                <a:latin typeface="Times New Roman" panose="02020603050405020304" charset="0"/>
                <a:cs typeface="宋体" panose="02010600030101010101" pitchFamily="2" charset="-122"/>
              </a:rPr>
              <a:t>exp1</a:t>
            </a:r>
            <a:r>
              <a:rPr lang="zh-CN" altLang="en-US" b="1">
                <a:latin typeface="宋体" panose="02010600030101010101" pitchFamily="2" charset="-122"/>
                <a:cs typeface="宋体" panose="02010600030101010101" pitchFamily="2" charset="-122"/>
              </a:rPr>
              <a:t>：</a:t>
            </a:r>
            <a:r>
              <a:rPr lang="en-US" altLang="zh-CN" b="1">
                <a:latin typeface="Times New Roman" panose="02020603050405020304" charset="0"/>
                <a:cs typeface="宋体" panose="02010600030101010101" pitchFamily="2" charset="-122"/>
              </a:rPr>
              <a:t>E</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E+T|E-T|T</a:t>
            </a:r>
          </a:p>
          <a:p>
            <a:pPr algn="just">
              <a:buFontTx/>
              <a:buNone/>
            </a:pPr>
            <a:r>
              <a:rPr lang="en-US" altLang="zh-CN" b="1">
                <a:latin typeface="Times New Roman" panose="02020603050405020304" charset="0"/>
                <a:cs typeface="宋体" panose="02010600030101010101" pitchFamily="2" charset="-122"/>
              </a:rPr>
              <a:t>		T</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T*F|T/F|F</a:t>
            </a:r>
          </a:p>
          <a:p>
            <a:pPr algn="just">
              <a:buFontTx/>
              <a:buNone/>
            </a:pPr>
            <a:r>
              <a:rPr lang="en-US" altLang="zh-CN" b="1">
                <a:latin typeface="Times New Roman" panose="02020603050405020304" charset="0"/>
                <a:cs typeface="宋体" panose="02010600030101010101" pitchFamily="2" charset="-122"/>
              </a:rPr>
              <a:t>		F</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F</a:t>
            </a:r>
            <a:r>
              <a:rPr lang="en-US" altLang="zh-CN" b="1">
                <a:latin typeface="宋体" panose="02010600030101010101" pitchFamily="2" charset="-122"/>
                <a:cs typeface="宋体" panose="02010600030101010101" pitchFamily="2" charset="-122"/>
              </a:rPr>
              <a:t>↑</a:t>
            </a:r>
            <a:r>
              <a:rPr lang="en-US" altLang="zh-CN" b="1">
                <a:latin typeface="Times New Roman" panose="02020603050405020304" charset="0"/>
                <a:cs typeface="宋体" panose="02010600030101010101" pitchFamily="2" charset="-122"/>
              </a:rPr>
              <a:t>P|P</a:t>
            </a:r>
          </a:p>
          <a:p>
            <a:pPr algn="just">
              <a:buFontTx/>
              <a:buNone/>
            </a:pPr>
            <a:r>
              <a:rPr lang="en-US" altLang="zh-CN" b="1">
                <a:latin typeface="Times New Roman" panose="02020603050405020304" charset="0"/>
                <a:cs typeface="宋体" panose="02010600030101010101" pitchFamily="2" charset="-122"/>
              </a:rPr>
              <a:t>		P</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(E)|N(L)|id</a:t>
            </a:r>
          </a:p>
          <a:p>
            <a:pPr algn="just">
              <a:buFontTx/>
              <a:buNone/>
            </a:pPr>
            <a:r>
              <a:rPr lang="en-US" altLang="zh-CN" b="1">
                <a:latin typeface="Times New Roman" panose="02020603050405020304" charset="0"/>
                <a:cs typeface="宋体" panose="02010600030101010101" pitchFamily="2" charset="-122"/>
              </a:rPr>
              <a:t>		N</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sin|cos|exp|abs|log|int</a:t>
            </a:r>
          </a:p>
          <a:p>
            <a:pPr>
              <a:buFontTx/>
              <a:buNone/>
            </a:pPr>
            <a:r>
              <a:rPr lang="en-US" altLang="zh-CN" b="1">
                <a:latin typeface="Times New Roman" panose="02020603050405020304" charset="0"/>
                <a:cs typeface="宋体" panose="02010600030101010101" pitchFamily="2" charset="-122"/>
              </a:rPr>
              <a:t>		L</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L,E|E</a:t>
            </a:r>
            <a:r>
              <a:rPr lang="en-US" altLang="zh-CN" b="1">
                <a:cs typeface="宋体" panose="02010600030101010101" pitchFamily="2" charset="-122"/>
              </a:rPr>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0F84409-25D9-964C-9E23-1AB8740BB773}"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785BD4A6-E145-BF4A-9841-A18FB856F5DD}" type="slidenum">
              <a:rPr lang="en-US" altLang="zh-CN">
                <a:solidFill>
                  <a:srgbClr val="000000"/>
                </a:solidFill>
                <a:latin typeface="Arial" panose="020B0604020202020204"/>
              </a:rPr>
              <a:pPr/>
              <a:t>50</a:t>
            </a:fld>
            <a:endParaRPr lang="en-US" altLang="zh-CN">
              <a:solidFill>
                <a:srgbClr val="000000"/>
              </a:solidFill>
              <a:latin typeface="Arial" panose="020B0604020202020204"/>
            </a:endParaRPr>
          </a:p>
        </p:txBody>
      </p:sp>
      <p:sp>
        <p:nvSpPr>
          <p:cNvPr id="587778"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6.2.1 </a:t>
            </a:r>
            <a:r>
              <a:rPr lang="zh-CN" altLang="en-US" b="1">
                <a:ea typeface="黑体" panose="02010609060101010101" charset="-122"/>
                <a:cs typeface="黑体" panose="02010609060101010101" charset="-122"/>
              </a:rPr>
              <a:t>去无用符号</a:t>
            </a:r>
            <a:r>
              <a:rPr lang="en-US" altLang="zh-CN">
                <a:cs typeface="宋体" panose="02010600030101010101" pitchFamily="2" charset="-122"/>
              </a:rPr>
              <a:t> </a:t>
            </a:r>
          </a:p>
        </p:txBody>
      </p:sp>
      <p:sp>
        <p:nvSpPr>
          <p:cNvPr id="587779" name="Rectangle 3"/>
          <p:cNvSpPr>
            <a:spLocks noGrp="1" noChangeArrowheads="1"/>
          </p:cNvSpPr>
          <p:nvPr>
            <p:ph type="body" idx="1"/>
          </p:nvPr>
        </p:nvSpPr>
        <p:spPr>
          <a:xfrm>
            <a:off x="457200" y="1600200"/>
            <a:ext cx="8686800" cy="4525963"/>
          </a:xfrm>
        </p:spPr>
        <p:txBody>
          <a:bodyPr/>
          <a:lstStyle/>
          <a:p>
            <a:pPr>
              <a:buFontTx/>
              <a:buNone/>
            </a:pPr>
            <a:r>
              <a:rPr lang="zh-CN" altLang="en-US" b="1">
                <a:latin typeface="Times New Roman" panose="02020603050405020304" charset="0"/>
                <a:ea typeface="黑体" panose="02010609060101010101" charset="-122"/>
                <a:cs typeface="黑体" panose="02010609060101010101" charset="-122"/>
              </a:rPr>
              <a:t>算法</a:t>
            </a:r>
            <a:r>
              <a:rPr lang="en-US" altLang="zh-CN" b="1">
                <a:latin typeface="Times New Roman" panose="02020603050405020304" charset="0"/>
                <a:ea typeface="黑体" panose="02010609060101010101" charset="-122"/>
                <a:cs typeface="黑体" panose="02010609060101010101" charset="-122"/>
              </a:rPr>
              <a:t> 6-2  </a:t>
            </a:r>
            <a:r>
              <a:rPr lang="zh-CN" altLang="en-US" b="1">
                <a:ea typeface="黑体" panose="02010609060101010101" charset="-122"/>
                <a:cs typeface="黑体" panose="02010609060101010101" charset="-122"/>
              </a:rPr>
              <a:t>删除不出现在任何句型中的语法符号。</a:t>
            </a:r>
            <a:endParaRPr lang="en-US" altLang="zh-CN" b="1">
              <a:latin typeface="Times New Roman" panose="02020603050405020304" charset="0"/>
              <a:cs typeface="宋体" panose="02010600030101010101" pitchFamily="2" charset="-122"/>
            </a:endParaRPr>
          </a:p>
          <a:p>
            <a:r>
              <a:rPr lang="zh-CN" altLang="en-US" b="1">
                <a:latin typeface="Times New Roman" panose="02020603050405020304" charset="0"/>
                <a:cs typeface="宋体" panose="02010600030101010101" pitchFamily="2" charset="-122"/>
              </a:rPr>
              <a:t>输入：</a:t>
            </a:r>
            <a:r>
              <a:rPr lang="en-US" altLang="zh-CN" b="1">
                <a:latin typeface="Times New Roman" panose="02020603050405020304" charset="0"/>
                <a:cs typeface="宋体" panose="02010600030101010101" pitchFamily="2" charset="-122"/>
              </a:rPr>
              <a:t>CFG G=(V</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P</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S)</a:t>
            </a:r>
            <a:r>
              <a:rPr lang="zh-CN" altLang="en-US" b="1">
                <a:latin typeface="Times New Roman" panose="02020603050405020304" charset="0"/>
                <a:cs typeface="宋体" panose="02010600030101010101" pitchFamily="2" charset="-122"/>
              </a:rPr>
              <a:t>。</a:t>
            </a:r>
            <a:endParaRPr lang="en-US" altLang="zh-CN" b="1">
              <a:latin typeface="Times New Roman" panose="02020603050405020304" charset="0"/>
              <a:cs typeface="宋体" panose="02010600030101010101" pitchFamily="2" charset="-122"/>
            </a:endParaRPr>
          </a:p>
          <a:p>
            <a:r>
              <a:rPr lang="zh-CN" altLang="en-US" b="1">
                <a:latin typeface="Times New Roman" panose="02020603050405020304" charset="0"/>
                <a:cs typeface="宋体" panose="02010600030101010101" pitchFamily="2" charset="-122"/>
              </a:rPr>
              <a:t>输出：</a:t>
            </a:r>
            <a:r>
              <a:rPr lang="en-US" altLang="zh-CN" b="1">
                <a:latin typeface="Times New Roman" panose="02020603050405020304" charset="0"/>
                <a:cs typeface="宋体" panose="02010600030101010101" pitchFamily="2" charset="-122"/>
              </a:rPr>
              <a:t>CFG G′=(V′</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P′</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S)</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V′∪T′</a:t>
            </a:r>
            <a:r>
              <a:rPr lang="zh-CN" altLang="en-US" b="1">
                <a:latin typeface="Times New Roman" panose="02020603050405020304" charset="0"/>
                <a:cs typeface="宋体" panose="02010600030101010101" pitchFamily="2" charset="-122"/>
              </a:rPr>
              <a:t>中的符号必在</a:t>
            </a:r>
            <a:r>
              <a:rPr lang="en-US" altLang="zh-CN" b="1">
                <a:latin typeface="Times New Roman" panose="02020603050405020304" charset="0"/>
                <a:cs typeface="宋体" panose="02010600030101010101" pitchFamily="2" charset="-122"/>
              </a:rPr>
              <a:t>G</a:t>
            </a:r>
            <a:r>
              <a:rPr lang="zh-CN" altLang="en-US" b="1">
                <a:latin typeface="Times New Roman" panose="02020603050405020304" charset="0"/>
                <a:cs typeface="宋体" panose="02010600030101010101" pitchFamily="2" charset="-122"/>
              </a:rPr>
              <a:t>的某个句型中出现，并且有</a:t>
            </a:r>
            <a:r>
              <a:rPr lang="en-US" altLang="zh-CN" b="1">
                <a:latin typeface="Times New Roman" panose="02020603050405020304" charset="0"/>
                <a:cs typeface="宋体" panose="02010600030101010101" pitchFamily="2" charset="-122"/>
              </a:rPr>
              <a:t>L(G′)=L(G)</a:t>
            </a:r>
            <a:r>
              <a:rPr lang="zh-CN" altLang="en-US" b="1">
                <a:latin typeface="Times New Roman" panose="02020603050405020304" charset="0"/>
                <a:cs typeface="宋体" panose="02010600030101010101" pitchFamily="2" charset="-122"/>
              </a:rPr>
              <a:t>。</a:t>
            </a:r>
            <a:endParaRPr lang="en-US" altLang="zh-CN" b="1">
              <a:cs typeface="宋体" panose="02010600030101010101" pitchFamily="2" charset="-122"/>
            </a:endParaRPr>
          </a:p>
          <a:p>
            <a:r>
              <a:rPr lang="zh-CN" altLang="en-US" b="1">
                <a:cs typeface="宋体" panose="02010600030101010101" pitchFamily="2" charset="-122"/>
              </a:rPr>
              <a:t>主要步骤：</a:t>
            </a:r>
            <a:endParaRPr lang="en-US" altLang="zh-CN" b="1">
              <a:cs typeface="宋体" panose="02010600030101010101" pitchFamily="2" charset="-122"/>
            </a:endParaRPr>
          </a:p>
          <a:p>
            <a:pPr>
              <a:buFontTx/>
              <a:buNone/>
            </a:pPr>
            <a:r>
              <a:rPr lang="en-US" altLang="zh-CN" b="1">
                <a:cs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clickPar">
                                  <p:stCondLst>
                                    <p:cond delay="0"/>
                                  </p:stCondLst>
                                  <p:childTnLst>
                                    <p:set>
                                      <p:cBhvr>
                                        <p:cTn id="6" dur="1" fill="hold">
                                          <p:stCondLst>
                                            <p:cond delay="0"/>
                                          </p:stCondLst>
                                        </p:cTn>
                                        <p:tgtEl>
                                          <p:spTgt spid="587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Par">
                                  <p:stCondLst>
                                    <p:cond delay="0"/>
                                  </p:stCondLst>
                                  <p:childTnLst>
                                    <p:set>
                                      <p:cBhvr>
                                        <p:cTn id="10" dur="1" fill="hold">
                                          <p:stCondLst>
                                            <p:cond delay="0"/>
                                          </p:stCondLst>
                                        </p:cTn>
                                        <p:tgtEl>
                                          <p:spTgt spid="587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Par">
                                  <p:stCondLst>
                                    <p:cond delay="0"/>
                                  </p:stCondLst>
                                  <p:childTnLst>
                                    <p:set>
                                      <p:cBhvr>
                                        <p:cTn id="14" dur="1" fill="hold">
                                          <p:stCondLst>
                                            <p:cond delay="0"/>
                                          </p:stCondLst>
                                        </p:cTn>
                                        <p:tgtEl>
                                          <p:spTgt spid="5877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Par">
                                  <p:stCondLst>
                                    <p:cond delay="0"/>
                                  </p:stCondLst>
                                  <p:childTnLst>
                                    <p:set>
                                      <p:cBhvr>
                                        <p:cTn id="18" dur="1" fill="hold">
                                          <p:stCondLst>
                                            <p:cond delay="0"/>
                                          </p:stCondLst>
                                        </p:cTn>
                                        <p:tgtEl>
                                          <p:spTgt spid="5877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Par">
                                  <p:stCondLst>
                                    <p:cond delay="0"/>
                                  </p:stCondLst>
                                  <p:childTnLst>
                                    <p:set>
                                      <p:cBhvr>
                                        <p:cTn id="22" dur="1" fill="hold">
                                          <p:stCondLst>
                                            <p:cond delay="0"/>
                                          </p:stCondLst>
                                        </p:cTn>
                                        <p:tgtEl>
                                          <p:spTgt spid="5877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79"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4E6363B-97CE-0746-855D-19A9BF222455}"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DFB212FE-A275-304E-ADD1-83CE8E4C7609}" type="slidenum">
              <a:rPr lang="en-US" altLang="zh-CN">
                <a:solidFill>
                  <a:srgbClr val="000000"/>
                </a:solidFill>
                <a:latin typeface="Arial" panose="020B0604020202020204"/>
              </a:rPr>
              <a:pPr/>
              <a:t>51</a:t>
            </a:fld>
            <a:endParaRPr lang="en-US" altLang="zh-CN">
              <a:solidFill>
                <a:srgbClr val="000000"/>
              </a:solidFill>
              <a:latin typeface="Arial" panose="020B0604020202020204"/>
            </a:endParaRPr>
          </a:p>
        </p:txBody>
      </p:sp>
      <p:sp>
        <p:nvSpPr>
          <p:cNvPr id="588802"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6.2.1 </a:t>
            </a:r>
            <a:r>
              <a:rPr lang="zh-CN" altLang="en-US" b="1">
                <a:ea typeface="黑体" panose="02010609060101010101" charset="-122"/>
                <a:cs typeface="黑体" panose="02010609060101010101" charset="-122"/>
              </a:rPr>
              <a:t>去无用符号</a:t>
            </a:r>
            <a:r>
              <a:rPr lang="en-US" altLang="zh-CN">
                <a:cs typeface="宋体" panose="02010600030101010101" pitchFamily="2" charset="-122"/>
              </a:rPr>
              <a:t> </a:t>
            </a:r>
          </a:p>
        </p:txBody>
      </p:sp>
      <p:sp>
        <p:nvSpPr>
          <p:cNvPr id="588803" name="Rectangle 3"/>
          <p:cNvSpPr>
            <a:spLocks noGrp="1" noChangeArrowheads="1"/>
          </p:cNvSpPr>
          <p:nvPr>
            <p:ph type="body" idx="1"/>
          </p:nvPr>
        </p:nvSpPr>
        <p:spPr/>
        <p:txBody>
          <a:bodyPr/>
          <a:lstStyle/>
          <a:p>
            <a:r>
              <a:rPr lang="zh-CN" altLang="en-US" b="1">
                <a:cs typeface="宋体" panose="02010600030101010101" pitchFamily="2" charset="-122"/>
              </a:rPr>
              <a:t>主要步骤：</a:t>
            </a:r>
            <a:endParaRPr lang="en-US" altLang="zh-CN" b="1">
              <a:cs typeface="宋体" panose="02010600030101010101" pitchFamily="2" charset="-122"/>
            </a:endParaRPr>
          </a:p>
          <a:p>
            <a:pPr algn="just">
              <a:buFontTx/>
              <a:buNone/>
            </a:pPr>
            <a:r>
              <a:rPr lang="en-US" altLang="zh-CN" b="1">
                <a:latin typeface="Times New Roman" panose="02020603050405020304" charset="0"/>
                <a:cs typeface="宋体" panose="02010600030101010101" pitchFamily="2" charset="-122"/>
              </a:rPr>
              <a:t>(1)    OLDV=</a:t>
            </a:r>
            <a:r>
              <a:rPr lang="en-US" altLang="zh-CN" b="1" i="1">
                <a:latin typeface="Times New Roman" panose="02020603050405020304" charset="0"/>
                <a:cs typeface="宋体" panose="02010600030101010101" pitchFamily="2" charset="-122"/>
              </a:rPr>
              <a:t>Φ</a:t>
            </a:r>
            <a:r>
              <a:rPr lang="en-US" altLang="zh-CN" b="1">
                <a:latin typeface="Times New Roman" panose="02020603050405020304" charset="0"/>
                <a:cs typeface="宋体" panose="02010600030101010101" pitchFamily="2" charset="-122"/>
              </a:rPr>
              <a:t>;</a:t>
            </a:r>
          </a:p>
          <a:p>
            <a:pPr algn="just">
              <a:buFontTx/>
              <a:buNone/>
            </a:pPr>
            <a:r>
              <a:rPr lang="en-US" altLang="zh-CN" b="1">
                <a:latin typeface="Times New Roman" panose="02020603050405020304" charset="0"/>
                <a:cs typeface="宋体" panose="02010600030101010101" pitchFamily="2" charset="-122"/>
              </a:rPr>
              <a:t>(2)    OLDT=</a:t>
            </a:r>
            <a:r>
              <a:rPr lang="en-US" altLang="zh-CN" b="1" i="1">
                <a:latin typeface="Times New Roman" panose="02020603050405020304" charset="0"/>
                <a:cs typeface="宋体" panose="02010600030101010101" pitchFamily="2" charset="-122"/>
              </a:rPr>
              <a:t>Φ</a:t>
            </a:r>
            <a:r>
              <a:rPr lang="en-US" altLang="zh-CN" b="1">
                <a:latin typeface="Times New Roman" panose="02020603050405020304" charset="0"/>
                <a:cs typeface="宋体" panose="02010600030101010101" pitchFamily="2" charset="-122"/>
              </a:rPr>
              <a:t>;</a:t>
            </a:r>
          </a:p>
          <a:p>
            <a:pPr algn="just">
              <a:buFontTx/>
              <a:buNone/>
            </a:pPr>
            <a:r>
              <a:rPr lang="en-US" altLang="zh-CN" b="1">
                <a:latin typeface="Times New Roman" panose="02020603050405020304" charset="0"/>
                <a:cs typeface="宋体" panose="02010600030101010101" pitchFamily="2" charset="-122"/>
              </a:rPr>
              <a:t>(3)    NEWV={S}∪{A|S</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αAβ∈P};</a:t>
            </a:r>
          </a:p>
          <a:p>
            <a:pPr algn="just">
              <a:buFontTx/>
              <a:buNone/>
            </a:pPr>
            <a:r>
              <a:rPr lang="en-US" altLang="zh-CN" b="1">
                <a:latin typeface="Times New Roman" panose="02020603050405020304" charset="0"/>
                <a:cs typeface="宋体" panose="02010600030101010101" pitchFamily="2" charset="-122"/>
              </a:rPr>
              <a:t>(4)    NEWT={a|S</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αaβ∈P};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88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88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88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88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88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3"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AAC5EA1-D954-064A-AE7F-2F08920B5746}"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F19FC414-6149-C840-8E64-D48C6008B3F1}" type="slidenum">
              <a:rPr lang="en-US" altLang="zh-CN">
                <a:solidFill>
                  <a:srgbClr val="000000"/>
                </a:solidFill>
                <a:latin typeface="Arial" panose="020B0604020202020204"/>
              </a:rPr>
              <a:pPr/>
              <a:t>52</a:t>
            </a:fld>
            <a:endParaRPr lang="en-US" altLang="zh-CN">
              <a:solidFill>
                <a:srgbClr val="000000"/>
              </a:solidFill>
              <a:latin typeface="Arial" panose="020B0604020202020204"/>
            </a:endParaRPr>
          </a:p>
        </p:txBody>
      </p:sp>
      <p:sp>
        <p:nvSpPr>
          <p:cNvPr id="589826"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6.2.1</a:t>
            </a:r>
            <a:r>
              <a:rPr lang="zh-CN" altLang="en-US" b="1">
                <a:ea typeface="黑体" panose="02010609060101010101" charset="-122"/>
                <a:cs typeface="黑体" panose="02010609060101010101" charset="-122"/>
              </a:rPr>
              <a:t>去无用符号</a:t>
            </a:r>
            <a:r>
              <a:rPr lang="en-US" altLang="zh-CN">
                <a:cs typeface="宋体" panose="02010600030101010101" pitchFamily="2" charset="-122"/>
              </a:rPr>
              <a:t> </a:t>
            </a:r>
          </a:p>
        </p:txBody>
      </p:sp>
      <p:sp>
        <p:nvSpPr>
          <p:cNvPr id="589827" name="Rectangle 3"/>
          <p:cNvSpPr>
            <a:spLocks noGrp="1" noChangeArrowheads="1"/>
          </p:cNvSpPr>
          <p:nvPr>
            <p:ph type="body" idx="1"/>
          </p:nvPr>
        </p:nvSpPr>
        <p:spPr>
          <a:xfrm>
            <a:off x="457200" y="1447800"/>
            <a:ext cx="8229600" cy="4876800"/>
          </a:xfrm>
        </p:spPr>
        <p:txBody>
          <a:bodyPr/>
          <a:lstStyle/>
          <a:p>
            <a:pPr algn="just">
              <a:buFontTx/>
              <a:buNone/>
            </a:pPr>
            <a:r>
              <a:rPr lang="en-US" altLang="zh-CN" sz="2800" b="1" dirty="0">
                <a:latin typeface="Times New Roman" panose="02020603050405020304" charset="0"/>
                <a:cs typeface="宋体" panose="02010600030101010101" pitchFamily="2" charset="-122"/>
              </a:rPr>
              <a:t>(5)    </a:t>
            </a:r>
            <a:r>
              <a:rPr lang="en-US" altLang="zh-CN" sz="2800" b="1" dirty="0">
                <a:latin typeface="Times New Roman" panose="02020603050405020304" charset="0"/>
                <a:ea typeface="黑体" panose="02010609060101010101" charset="-122"/>
                <a:cs typeface="黑体" panose="02010609060101010101" charset="-122"/>
              </a:rPr>
              <a:t>while</a:t>
            </a:r>
            <a:r>
              <a:rPr lang="en-US" altLang="zh-CN" sz="2800" b="1" dirty="0">
                <a:latin typeface="Times New Roman" panose="02020603050405020304" charset="0"/>
                <a:cs typeface="宋体" panose="02010600030101010101" pitchFamily="2" charset="-122"/>
              </a:rPr>
              <a:t> OLDV≠NEWV </a:t>
            </a:r>
            <a:r>
              <a:rPr lang="zh-CN" altLang="en-US" sz="2800" b="1" dirty="0">
                <a:latin typeface="Times New Roman" panose="02020603050405020304" charset="0"/>
                <a:cs typeface="宋体" panose="02010600030101010101" pitchFamily="2" charset="-122"/>
              </a:rPr>
              <a:t>或者</a:t>
            </a:r>
            <a:r>
              <a:rPr lang="en-US" altLang="zh-CN" sz="2800" b="1" dirty="0">
                <a:latin typeface="Times New Roman" panose="02020603050405020304" charset="0"/>
                <a:cs typeface="宋体" panose="02010600030101010101" pitchFamily="2" charset="-122"/>
              </a:rPr>
              <a:t>OLDT≠NEWT  </a:t>
            </a:r>
            <a:r>
              <a:rPr lang="en-US" altLang="zh-CN" sz="2800" b="1" dirty="0">
                <a:latin typeface="Times New Roman" panose="02020603050405020304" charset="0"/>
                <a:ea typeface="黑体" panose="02010609060101010101" charset="-122"/>
                <a:cs typeface="黑体" panose="02010609060101010101" charset="-122"/>
              </a:rPr>
              <a:t>do</a:t>
            </a:r>
            <a:endParaRPr lang="en-US" altLang="zh-CN" sz="2800" b="1" dirty="0">
              <a:latin typeface="Times New Roman" panose="02020603050405020304" charset="0"/>
              <a:cs typeface="宋体" panose="02010600030101010101" pitchFamily="2" charset="-122"/>
            </a:endParaRPr>
          </a:p>
          <a:p>
            <a:pPr algn="just">
              <a:buFontTx/>
              <a:buNone/>
            </a:pPr>
            <a:r>
              <a:rPr lang="en-US" altLang="zh-CN" sz="2800" b="1" dirty="0">
                <a:latin typeface="Times New Roman" panose="02020603050405020304" charset="0"/>
                <a:ea typeface="黑体" panose="02010609060101010101" charset="-122"/>
                <a:cs typeface="黑体" panose="02010609060101010101" charset="-122"/>
              </a:rPr>
              <a:t>		 begin</a:t>
            </a:r>
            <a:endParaRPr lang="en-US" altLang="zh-CN" sz="2800" b="1" dirty="0">
              <a:latin typeface="Times New Roman" panose="02020603050405020304" charset="0"/>
              <a:cs typeface="宋体" panose="02010600030101010101" pitchFamily="2" charset="-122"/>
            </a:endParaRPr>
          </a:p>
          <a:p>
            <a:pPr algn="just">
              <a:buFontTx/>
              <a:buNone/>
            </a:pPr>
            <a:r>
              <a:rPr lang="en-US" altLang="zh-CN" sz="2800" b="1" dirty="0">
                <a:latin typeface="Times New Roman" panose="02020603050405020304" charset="0"/>
                <a:cs typeface="宋体" panose="02010600030101010101" pitchFamily="2" charset="-122"/>
              </a:rPr>
              <a:t>(6)          OLDV=NEWV;</a:t>
            </a:r>
          </a:p>
          <a:p>
            <a:pPr algn="just">
              <a:buFontTx/>
              <a:buNone/>
            </a:pPr>
            <a:r>
              <a:rPr lang="en-US" altLang="zh-CN" sz="2800" b="1" dirty="0">
                <a:latin typeface="Times New Roman" panose="02020603050405020304" charset="0"/>
                <a:cs typeface="宋体" panose="02010600030101010101" pitchFamily="2" charset="-122"/>
              </a:rPr>
              <a:t>(7)          OLDT=NEWT;</a:t>
            </a:r>
          </a:p>
          <a:p>
            <a:pPr algn="just">
              <a:buFontTx/>
              <a:buNone/>
            </a:pPr>
            <a:r>
              <a:rPr lang="en-US" altLang="zh-CN" sz="2800" b="1" dirty="0">
                <a:latin typeface="Times New Roman" panose="02020603050405020304" charset="0"/>
                <a:cs typeface="宋体" panose="02010600030101010101" pitchFamily="2" charset="-122"/>
              </a:rPr>
              <a:t>(8) </a:t>
            </a:r>
            <a:r>
              <a:rPr lang="zh-CN" altLang="zh-CN" sz="2800" b="1" dirty="0" smtClean="0">
                <a:latin typeface="Times New Roman" panose="02020603050405020304" charset="0"/>
                <a:cs typeface="宋体" panose="02010600030101010101" pitchFamily="2" charset="-122"/>
              </a:rPr>
              <a:t> </a:t>
            </a:r>
            <a:r>
              <a:rPr lang="zh-CN" altLang="en-US" sz="2800" b="1" dirty="0" smtClean="0">
                <a:latin typeface="Times New Roman" panose="02020603050405020304" charset="0"/>
                <a:cs typeface="宋体" panose="02010600030101010101" pitchFamily="2" charset="-122"/>
              </a:rPr>
              <a:t>    </a:t>
            </a:r>
            <a:r>
              <a:rPr lang="en-US" altLang="zh-CN" sz="2800" b="1" dirty="0" smtClean="0">
                <a:latin typeface="Times New Roman" panose="02020603050405020304" charset="0"/>
                <a:cs typeface="宋体" panose="02010600030101010101" pitchFamily="2" charset="-122"/>
              </a:rPr>
              <a:t>NEWV</a:t>
            </a:r>
            <a:r>
              <a:rPr lang="en-US" altLang="zh-CN" sz="2800" b="1" dirty="0">
                <a:latin typeface="Times New Roman" panose="02020603050405020304" charset="0"/>
                <a:cs typeface="宋体" panose="02010600030101010101" pitchFamily="2" charset="-122"/>
              </a:rPr>
              <a:t>=OLDV∪{B| A∈OLDV</a:t>
            </a:r>
            <a:r>
              <a:rPr lang="zh-CN" altLang="en-US" sz="2800" b="1" dirty="0" smtClean="0">
                <a:latin typeface="Times New Roman" panose="02020603050405020304" charset="0"/>
                <a:cs typeface="宋体" panose="02010600030101010101" pitchFamily="2" charset="-122"/>
              </a:rPr>
              <a:t>且</a:t>
            </a:r>
            <a:endParaRPr lang="en-US" altLang="zh-CN" sz="2800" b="1" dirty="0" smtClean="0">
              <a:latin typeface="Times New Roman" panose="02020603050405020304" charset="0"/>
              <a:cs typeface="宋体" panose="02010600030101010101" pitchFamily="2" charset="-122"/>
            </a:endParaRPr>
          </a:p>
          <a:p>
            <a:pPr algn="just">
              <a:buFontTx/>
              <a:buNone/>
            </a:pPr>
            <a:r>
              <a:rPr lang="en-US" altLang="zh-CN" sz="2800" b="1" dirty="0">
                <a:latin typeface="Times New Roman" panose="02020603050405020304" charset="0"/>
                <a:cs typeface="宋体" panose="02010600030101010101" pitchFamily="2" charset="-122"/>
              </a:rPr>
              <a:t>					 A</a:t>
            </a:r>
            <a:r>
              <a:rPr lang="en-US" altLang="zh-CN" sz="2800" b="1" dirty="0">
                <a:latin typeface="Times New Roman" panose="02020603050405020304" charset="0"/>
                <a:cs typeface="Times New Roman" panose="02020603050405020304" charset="0"/>
                <a:sym typeface="Symbol" panose="05050102010706020507" charset="0"/>
              </a:rPr>
              <a:t></a:t>
            </a:r>
            <a:r>
              <a:rPr lang="en-US" altLang="zh-CN" sz="2800" b="1" dirty="0">
                <a:latin typeface="Times New Roman" panose="02020603050405020304" charset="0"/>
                <a:cs typeface="宋体" panose="02010600030101010101" pitchFamily="2" charset="-122"/>
              </a:rPr>
              <a:t>αBβ∈P </a:t>
            </a:r>
            <a:r>
              <a:rPr lang="zh-CN" altLang="en-US" sz="2800" b="1" dirty="0">
                <a:latin typeface="Times New Roman" panose="02020603050405020304" charset="0"/>
                <a:cs typeface="宋体" panose="02010600030101010101" pitchFamily="2" charset="-122"/>
              </a:rPr>
              <a:t>且</a:t>
            </a:r>
            <a:r>
              <a:rPr lang="en-US" altLang="zh-CN" sz="2800" b="1" dirty="0">
                <a:latin typeface="Times New Roman" panose="02020603050405020304" charset="0"/>
                <a:cs typeface="宋体" panose="02010600030101010101" pitchFamily="2" charset="-122"/>
              </a:rPr>
              <a:t>B∈V};</a:t>
            </a:r>
          </a:p>
          <a:p>
            <a:pPr algn="just">
              <a:buFontTx/>
              <a:buNone/>
            </a:pPr>
            <a:r>
              <a:rPr lang="en-US" altLang="zh-CN" sz="2800" b="1" dirty="0">
                <a:latin typeface="Times New Roman" panose="02020603050405020304" charset="0"/>
                <a:cs typeface="宋体" panose="02010600030101010101" pitchFamily="2" charset="-122"/>
              </a:rPr>
              <a:t>(9)          </a:t>
            </a:r>
            <a:r>
              <a:rPr lang="en-US" altLang="zh-CN" sz="2800" b="1" dirty="0" smtClean="0">
                <a:latin typeface="Times New Roman" panose="02020603050405020304" charset="0"/>
                <a:cs typeface="宋体" panose="02010600030101010101" pitchFamily="2" charset="-122"/>
              </a:rPr>
              <a:t>NEWT</a:t>
            </a:r>
            <a:r>
              <a:rPr lang="en-US" altLang="zh-CN" sz="2800" b="1" dirty="0">
                <a:latin typeface="Times New Roman" panose="02020603050405020304" charset="0"/>
                <a:cs typeface="宋体" panose="02010600030101010101" pitchFamily="2" charset="-122"/>
              </a:rPr>
              <a:t>=OLDT∪{a| A∈OLDV</a:t>
            </a:r>
            <a:r>
              <a:rPr lang="zh-CN" altLang="en-US" sz="2800" b="1" dirty="0" smtClean="0">
                <a:latin typeface="Times New Roman" panose="02020603050405020304" charset="0"/>
                <a:cs typeface="宋体" panose="02010600030101010101" pitchFamily="2" charset="-122"/>
              </a:rPr>
              <a:t>且</a:t>
            </a:r>
            <a:endParaRPr lang="en-US" altLang="zh-CN" sz="2800" b="1" dirty="0" smtClean="0">
              <a:latin typeface="Times New Roman" panose="02020603050405020304" charset="0"/>
              <a:cs typeface="宋体" panose="02010600030101010101" pitchFamily="2" charset="-122"/>
            </a:endParaRPr>
          </a:p>
          <a:p>
            <a:pPr algn="just">
              <a:buFontTx/>
              <a:buNone/>
            </a:pPr>
            <a:r>
              <a:rPr lang="en-US" altLang="zh-CN" sz="2800" b="1" dirty="0">
                <a:latin typeface="Times New Roman" panose="02020603050405020304" charset="0"/>
                <a:cs typeface="宋体" panose="02010600030101010101" pitchFamily="2" charset="-122"/>
              </a:rPr>
              <a:t>					 </a:t>
            </a:r>
            <a:r>
              <a:rPr lang="en-US" altLang="zh-CN" sz="2800" b="1" dirty="0" smtClean="0">
                <a:latin typeface="Times New Roman" panose="02020603050405020304" charset="0"/>
                <a:cs typeface="宋体" panose="02010600030101010101" pitchFamily="2" charset="-122"/>
              </a:rPr>
              <a:t>A</a:t>
            </a:r>
            <a:r>
              <a:rPr lang="en-US" altLang="zh-CN" sz="2800" b="1" dirty="0">
                <a:latin typeface="Times New Roman" panose="02020603050405020304" charset="0"/>
                <a:cs typeface="Times New Roman" panose="02020603050405020304" charset="0"/>
                <a:sym typeface="Symbol" panose="05050102010706020507" charset="0"/>
              </a:rPr>
              <a:t></a:t>
            </a:r>
            <a:r>
              <a:rPr lang="en-US" altLang="zh-CN" sz="2800" b="1" dirty="0">
                <a:latin typeface="Times New Roman" panose="02020603050405020304" charset="0"/>
                <a:cs typeface="宋体" panose="02010600030101010101" pitchFamily="2" charset="-122"/>
              </a:rPr>
              <a:t>αaβ∈P </a:t>
            </a:r>
            <a:r>
              <a:rPr lang="zh-CN" altLang="en-US" sz="2800" b="1" dirty="0">
                <a:latin typeface="Times New Roman" panose="02020603050405020304" charset="0"/>
                <a:cs typeface="宋体" panose="02010600030101010101" pitchFamily="2" charset="-122"/>
              </a:rPr>
              <a:t>且</a:t>
            </a:r>
            <a:r>
              <a:rPr lang="en-US" altLang="zh-CN" sz="2800" b="1" dirty="0" err="1">
                <a:latin typeface="Times New Roman" panose="02020603050405020304" charset="0"/>
                <a:cs typeface="宋体" panose="02010600030101010101" pitchFamily="2" charset="-122"/>
              </a:rPr>
              <a:t>a∈T</a:t>
            </a:r>
            <a:r>
              <a:rPr lang="en-US" altLang="zh-CN" sz="2800" b="1" dirty="0">
                <a:latin typeface="Times New Roman" panose="02020603050405020304" charset="0"/>
                <a:cs typeface="宋体" panose="02010600030101010101" pitchFamily="2" charset="-122"/>
              </a:rPr>
              <a:t>};</a:t>
            </a:r>
          </a:p>
          <a:p>
            <a:pPr algn="just">
              <a:buFontTx/>
              <a:buNone/>
            </a:pPr>
            <a:r>
              <a:rPr lang="en-US" altLang="zh-CN" sz="2800" b="1" dirty="0">
                <a:latin typeface="Times New Roman" panose="02020603050405020304" charset="0"/>
                <a:ea typeface="黑体" panose="02010609060101010101" charset="-122"/>
                <a:cs typeface="黑体" panose="02010609060101010101" charset="-122"/>
              </a:rPr>
              <a:t>		 end</a:t>
            </a:r>
            <a:endParaRPr lang="en-US" altLang="zh-CN" sz="2800" b="1" dirty="0">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9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98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98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98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98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98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98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98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98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7"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25C7D5B-4A0B-5B4D-BB8D-FE162739D9AA}"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65FD3174-12CF-5243-A841-3FFA14E4A71E}" type="slidenum">
              <a:rPr lang="en-US" altLang="zh-CN">
                <a:solidFill>
                  <a:srgbClr val="000000"/>
                </a:solidFill>
                <a:latin typeface="Arial" panose="020B0604020202020204"/>
              </a:rPr>
              <a:pPr/>
              <a:t>53</a:t>
            </a:fld>
            <a:endParaRPr lang="en-US" altLang="zh-CN">
              <a:solidFill>
                <a:srgbClr val="000000"/>
              </a:solidFill>
              <a:latin typeface="Arial" panose="020B0604020202020204"/>
            </a:endParaRPr>
          </a:p>
        </p:txBody>
      </p:sp>
      <p:sp>
        <p:nvSpPr>
          <p:cNvPr id="590850"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6.2.1</a:t>
            </a:r>
            <a:r>
              <a:rPr lang="zh-CN" altLang="en-US" b="1">
                <a:ea typeface="黑体" panose="02010609060101010101" charset="-122"/>
                <a:cs typeface="黑体" panose="02010609060101010101" charset="-122"/>
              </a:rPr>
              <a:t>去无用符号</a:t>
            </a:r>
            <a:r>
              <a:rPr lang="en-US" altLang="zh-CN">
                <a:cs typeface="宋体" panose="02010600030101010101" pitchFamily="2" charset="-122"/>
              </a:rPr>
              <a:t> </a:t>
            </a:r>
          </a:p>
        </p:txBody>
      </p:sp>
      <p:sp>
        <p:nvSpPr>
          <p:cNvPr id="590851" name="Rectangle 3"/>
          <p:cNvSpPr>
            <a:spLocks noGrp="1" noChangeArrowheads="1"/>
          </p:cNvSpPr>
          <p:nvPr>
            <p:ph type="body" idx="1"/>
          </p:nvPr>
        </p:nvSpPr>
        <p:spPr/>
        <p:txBody>
          <a:bodyPr/>
          <a:lstStyle/>
          <a:p>
            <a:pPr algn="just">
              <a:buFontTx/>
              <a:buNone/>
            </a:pPr>
            <a:r>
              <a:rPr lang="en-US" altLang="zh-CN" b="1" dirty="0">
                <a:latin typeface="Times New Roman" panose="02020603050405020304" charset="0"/>
                <a:cs typeface="宋体" panose="02010600030101010101" pitchFamily="2" charset="-122"/>
              </a:rPr>
              <a:t>(10)     V′=NEWV;</a:t>
            </a:r>
          </a:p>
          <a:p>
            <a:pPr algn="just">
              <a:buFontTx/>
              <a:buNone/>
            </a:pPr>
            <a:r>
              <a:rPr lang="en-US" altLang="zh-CN" b="1" dirty="0">
                <a:latin typeface="Times New Roman" panose="02020603050405020304" charset="0"/>
                <a:cs typeface="宋体" panose="02010600030101010101" pitchFamily="2" charset="-122"/>
              </a:rPr>
              <a:t>(11)     T′=NEWT;</a:t>
            </a:r>
          </a:p>
          <a:p>
            <a:pPr algn="just">
              <a:buFontTx/>
              <a:buNone/>
            </a:pPr>
            <a:r>
              <a:rPr lang="en-US" altLang="zh-CN" b="1" dirty="0">
                <a:latin typeface="Times New Roman" panose="02020603050405020304" charset="0"/>
                <a:cs typeface="宋体" panose="02010600030101010101" pitchFamily="2" charset="-122"/>
              </a:rPr>
              <a:t>(12)     P′={ A</a:t>
            </a:r>
            <a:r>
              <a:rPr lang="en-US" altLang="zh-CN" b="1" dirty="0">
                <a:latin typeface="Times New Roman" panose="02020603050405020304" charset="0"/>
                <a:cs typeface="Times New Roman" panose="02020603050405020304" charset="0"/>
                <a:sym typeface="Symbol" panose="05050102010706020507" charset="0"/>
              </a:rPr>
              <a:t></a:t>
            </a:r>
            <a:r>
              <a:rPr lang="en-US" altLang="zh-CN" b="1" dirty="0">
                <a:latin typeface="Times New Roman" panose="02020603050405020304" charset="0"/>
                <a:cs typeface="宋体" panose="02010600030101010101" pitchFamily="2" charset="-122"/>
              </a:rPr>
              <a:t>α| A</a:t>
            </a:r>
            <a:r>
              <a:rPr lang="en-US" altLang="zh-CN" b="1" dirty="0">
                <a:latin typeface="Times New Roman" panose="02020603050405020304" charset="0"/>
                <a:cs typeface="Times New Roman" panose="02020603050405020304" charset="0"/>
                <a:sym typeface="Symbol" panose="05050102010706020507" charset="0"/>
              </a:rPr>
              <a:t></a:t>
            </a:r>
            <a:r>
              <a:rPr lang="en-US" altLang="zh-CN" b="1" dirty="0">
                <a:latin typeface="Times New Roman" panose="02020603050405020304" charset="0"/>
                <a:cs typeface="宋体" panose="02010600030101010101" pitchFamily="2" charset="-122"/>
              </a:rPr>
              <a:t>α∈P</a:t>
            </a:r>
            <a:r>
              <a:rPr lang="zh-CN" altLang="en-US" b="1" dirty="0">
                <a:latin typeface="Times New Roman" panose="02020603050405020304" charset="0"/>
                <a:cs typeface="宋体" panose="02010600030101010101" pitchFamily="2" charset="-122"/>
              </a:rPr>
              <a:t>且</a:t>
            </a:r>
            <a:r>
              <a:rPr lang="en-US" altLang="zh-CN" b="1" dirty="0">
                <a:latin typeface="Times New Roman" panose="02020603050405020304" charset="0"/>
                <a:cs typeface="宋体" panose="02010600030101010101" pitchFamily="2" charset="-122"/>
              </a:rPr>
              <a:t> A∈V′</a:t>
            </a:r>
            <a:r>
              <a:rPr lang="zh-CN" altLang="en-US" b="1" dirty="0" smtClean="0">
                <a:latin typeface="Times New Roman" panose="02020603050405020304" charset="0"/>
                <a:cs typeface="宋体" panose="02010600030101010101" pitchFamily="2" charset="-122"/>
              </a:rPr>
              <a:t>且</a:t>
            </a:r>
            <a:endParaRPr lang="en-US" altLang="zh-CN" b="1" dirty="0" smtClean="0">
              <a:latin typeface="Times New Roman" panose="02020603050405020304" charset="0"/>
              <a:cs typeface="宋体" panose="02010600030101010101" pitchFamily="2" charset="-122"/>
            </a:endParaRPr>
          </a:p>
          <a:p>
            <a:pPr algn="just">
              <a:buFontTx/>
              <a:buNone/>
            </a:pPr>
            <a:r>
              <a:rPr lang="en-US" altLang="zh-CN" b="1" dirty="0">
                <a:latin typeface="Times New Roman" panose="02020603050405020304" charset="0"/>
                <a:cs typeface="宋体" panose="02010600030101010101" pitchFamily="2" charset="-122"/>
              </a:rPr>
              <a:t>				α∈(T′∪V′)</a:t>
            </a:r>
            <a:r>
              <a:rPr lang="en-US" altLang="zh-CN" b="1" baseline="30000" dirty="0">
                <a:latin typeface="Times New Roman" panose="02020603050405020304" charset="0"/>
                <a:cs typeface="宋体" panose="02010600030101010101" pitchFamily="2" charset="-122"/>
              </a:rPr>
              <a:t>*</a:t>
            </a:r>
            <a:r>
              <a:rPr lang="en-US" altLang="zh-CN" b="1" dirty="0">
                <a:latin typeface="Times New Roman" panose="02020603050405020304" charset="0"/>
                <a:cs typeface="宋体" panose="02010600030101010101" pitchFamily="2" charset="-122"/>
              </a:rPr>
              <a:t>}</a:t>
            </a:r>
            <a:r>
              <a:rPr lang="zh-CN" altLang="en-US" b="1" dirty="0">
                <a:latin typeface="Times New Roman" panose="02020603050405020304" charset="0"/>
                <a:cs typeface="宋体" panose="02010600030101010101" pitchFamily="2" charset="-122"/>
              </a:rPr>
              <a:t>。</a:t>
            </a:r>
            <a:endParaRPr lang="zh-CN" altLang="en-US" b="1" dirty="0">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08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08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08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08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1"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CD9C695-0E3D-A842-98DA-D6F19DD8387F}"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D0BA6FD9-5FA8-034F-8EB8-D649A491A9F1}" type="slidenum">
              <a:rPr lang="en-US" altLang="zh-CN">
                <a:solidFill>
                  <a:srgbClr val="000000"/>
                </a:solidFill>
                <a:latin typeface="Arial" panose="020B0604020202020204"/>
              </a:rPr>
              <a:pPr/>
              <a:t>54</a:t>
            </a:fld>
            <a:endParaRPr lang="en-US" altLang="zh-CN">
              <a:solidFill>
                <a:srgbClr val="000000"/>
              </a:solidFill>
              <a:latin typeface="Arial" panose="020B0604020202020204"/>
            </a:endParaRPr>
          </a:p>
        </p:txBody>
      </p:sp>
      <p:sp>
        <p:nvSpPr>
          <p:cNvPr id="591874"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6.2.1</a:t>
            </a:r>
            <a:r>
              <a:rPr lang="zh-CN" altLang="en-US" b="1">
                <a:ea typeface="黑体" panose="02010609060101010101" charset="-122"/>
                <a:cs typeface="黑体" panose="02010609060101010101" charset="-122"/>
              </a:rPr>
              <a:t>去无用符号</a:t>
            </a:r>
            <a:endParaRPr lang="zh-CN" altLang="en-US">
              <a:cs typeface="宋体" panose="02010600030101010101" pitchFamily="2" charset="-122"/>
            </a:endParaRPr>
          </a:p>
        </p:txBody>
      </p:sp>
      <p:sp>
        <p:nvSpPr>
          <p:cNvPr id="591875" name="Rectangle 3"/>
          <p:cNvSpPr>
            <a:spLocks noGrp="1" noChangeArrowheads="1"/>
          </p:cNvSpPr>
          <p:nvPr>
            <p:ph type="body" idx="1"/>
          </p:nvPr>
        </p:nvSpPr>
        <p:spPr/>
        <p:txBody>
          <a:bodyPr/>
          <a:lstStyle/>
          <a:p>
            <a:pPr algn="just">
              <a:lnSpc>
                <a:spcPct val="90000"/>
              </a:lnSpc>
              <a:buFontTx/>
              <a:buNone/>
            </a:pPr>
            <a:r>
              <a:rPr lang="zh-CN" altLang="en-US" b="1">
                <a:latin typeface="Times New Roman" panose="02020603050405020304" charset="0"/>
                <a:ea typeface="黑体" panose="02010609060101010101" charset="-122"/>
                <a:cs typeface="黑体" panose="02010609060101010101" charset="-122"/>
              </a:rPr>
              <a:t>定理</a:t>
            </a:r>
            <a:r>
              <a:rPr lang="en-US" altLang="zh-CN" b="1">
                <a:latin typeface="Times New Roman" panose="02020603050405020304" charset="0"/>
                <a:ea typeface="黑体" panose="02010609060101010101" charset="-122"/>
                <a:cs typeface="黑体" panose="02010609060101010101" charset="-122"/>
              </a:rPr>
              <a:t> 6-5  </a:t>
            </a:r>
            <a:r>
              <a:rPr lang="zh-CN" altLang="en-US" b="1">
                <a:latin typeface="Times New Roman" panose="02020603050405020304" charset="0"/>
                <a:cs typeface="宋体" panose="02010600030101010101" pitchFamily="2" charset="-122"/>
              </a:rPr>
              <a:t>算法</a:t>
            </a:r>
            <a:r>
              <a:rPr lang="en-US" altLang="zh-CN" b="1">
                <a:latin typeface="Times New Roman" panose="02020603050405020304" charset="0"/>
                <a:cs typeface="宋体" panose="02010600030101010101" pitchFamily="2" charset="-122"/>
              </a:rPr>
              <a:t>6-2</a:t>
            </a:r>
            <a:r>
              <a:rPr lang="zh-CN" altLang="en-US" b="1">
                <a:latin typeface="Times New Roman" panose="02020603050405020304" charset="0"/>
                <a:cs typeface="宋体" panose="02010600030101010101" pitchFamily="2" charset="-122"/>
              </a:rPr>
              <a:t>是正确的。</a:t>
            </a:r>
            <a:endParaRPr lang="en-US" altLang="zh-CN" b="1">
              <a:latin typeface="Times New Roman" panose="02020603050405020304" charset="0"/>
              <a:cs typeface="宋体" panose="02010600030101010101" pitchFamily="2" charset="-122"/>
            </a:endParaRPr>
          </a:p>
          <a:p>
            <a:pPr algn="just">
              <a:lnSpc>
                <a:spcPct val="90000"/>
              </a:lnSpc>
              <a:buFontTx/>
              <a:buNone/>
            </a:pPr>
            <a:r>
              <a:rPr lang="zh-CN" altLang="en-US" sz="2800" b="1">
                <a:latin typeface="Times New Roman" panose="02020603050405020304" charset="0"/>
                <a:cs typeface="宋体" panose="02010600030101010101" pitchFamily="2" charset="-122"/>
              </a:rPr>
              <a:t>证明要点：</a:t>
            </a:r>
            <a:endParaRPr lang="en-US" altLang="zh-CN" sz="2800" b="1">
              <a:latin typeface="Times New Roman" panose="02020603050405020304" charset="0"/>
              <a:cs typeface="宋体" panose="02010600030101010101" pitchFamily="2" charset="-122"/>
            </a:endParaRPr>
          </a:p>
          <a:p>
            <a:pPr algn="just">
              <a:lnSpc>
                <a:spcPct val="90000"/>
              </a:lnSpc>
              <a:buFontTx/>
              <a:buNone/>
            </a:pPr>
            <a:r>
              <a:rPr lang="en-US" altLang="zh-CN" sz="2800" b="1">
                <a:latin typeface="Times New Roman" panose="02020603050405020304" charset="0"/>
                <a:cs typeface="宋体" panose="02010600030101010101" pitchFamily="2" charset="-122"/>
              </a:rPr>
              <a:t>(1)  </a:t>
            </a:r>
            <a:r>
              <a:rPr lang="zh-CN" altLang="en-US" sz="2800" b="1">
                <a:latin typeface="Times New Roman" panose="02020603050405020304" charset="0"/>
                <a:cs typeface="宋体" panose="02010600030101010101" pitchFamily="2" charset="-122"/>
              </a:rPr>
              <a:t>施归纳于派生步数</a:t>
            </a:r>
            <a:r>
              <a:rPr lang="en-US" altLang="zh-CN" sz="2800" b="1">
                <a:latin typeface="Times New Roman" panose="02020603050405020304" charset="0"/>
                <a:cs typeface="宋体" panose="02010600030101010101" pitchFamily="2" charset="-122"/>
              </a:rPr>
              <a:t>n</a:t>
            </a:r>
            <a:r>
              <a:rPr lang="zh-CN" altLang="en-US" sz="2800" b="1">
                <a:latin typeface="Times New Roman" panose="02020603050405020304" charset="0"/>
                <a:cs typeface="宋体" panose="02010600030101010101" pitchFamily="2" charset="-122"/>
              </a:rPr>
              <a:t>，证明如果</a:t>
            </a:r>
            <a:r>
              <a:rPr lang="en-US" altLang="zh-CN" sz="2800" b="1">
                <a:latin typeface="Times New Roman" panose="02020603050405020304" charset="0"/>
                <a:cs typeface="宋体" panose="02010600030101010101" pitchFamily="2" charset="-122"/>
              </a:rPr>
              <a:t>S</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baseline="30000">
                <a:latin typeface="Times New Roman" panose="02020603050405020304" charset="0"/>
                <a:cs typeface="宋体" panose="02010600030101010101" pitchFamily="2" charset="-122"/>
              </a:rPr>
              <a:t>n </a:t>
            </a:r>
            <a:r>
              <a:rPr lang="en-US" altLang="zh-CN" sz="2800" b="1">
                <a:latin typeface="Times New Roman" panose="02020603050405020304" charset="0"/>
                <a:cs typeface="宋体" panose="02010600030101010101" pitchFamily="2" charset="-122"/>
              </a:rPr>
              <a:t>αXβ</a:t>
            </a:r>
            <a:r>
              <a:rPr lang="zh-CN" altLang="en-US" sz="2800" b="1">
                <a:latin typeface="Times New Roman" panose="02020603050405020304" charset="0"/>
                <a:cs typeface="宋体" panose="02010600030101010101" pitchFamily="2" charset="-122"/>
              </a:rPr>
              <a:t>，则当</a:t>
            </a:r>
            <a:r>
              <a:rPr lang="en-US" altLang="zh-CN" sz="2800" b="1">
                <a:latin typeface="Times New Roman" panose="02020603050405020304" charset="0"/>
                <a:cs typeface="宋体" panose="02010600030101010101" pitchFamily="2" charset="-122"/>
              </a:rPr>
              <a:t>X∈V</a:t>
            </a:r>
            <a:r>
              <a:rPr lang="zh-CN" altLang="en-US" sz="2800" b="1">
                <a:latin typeface="Times New Roman" panose="02020603050405020304" charset="0"/>
                <a:cs typeface="宋体" panose="02010600030101010101" pitchFamily="2" charset="-122"/>
              </a:rPr>
              <a:t>时，</a:t>
            </a:r>
            <a:r>
              <a:rPr lang="en-US" altLang="zh-CN" sz="2800" b="1">
                <a:latin typeface="Times New Roman" panose="02020603050405020304" charset="0"/>
                <a:cs typeface="宋体" panose="02010600030101010101" pitchFamily="2" charset="-122"/>
              </a:rPr>
              <a:t>X</a:t>
            </a:r>
            <a:r>
              <a:rPr lang="zh-CN" altLang="en-US" sz="2800" b="1">
                <a:latin typeface="Times New Roman" panose="02020603050405020304" charset="0"/>
                <a:cs typeface="宋体" panose="02010600030101010101" pitchFamily="2" charset="-122"/>
              </a:rPr>
              <a:t>在算法中被语句</a:t>
            </a:r>
            <a:r>
              <a:rPr lang="en-US" altLang="zh-CN" sz="2800" b="1">
                <a:latin typeface="Times New Roman" panose="02020603050405020304" charset="0"/>
                <a:cs typeface="宋体" panose="02010600030101010101" pitchFamily="2" charset="-122"/>
              </a:rPr>
              <a:t>(3)</a:t>
            </a:r>
            <a:r>
              <a:rPr lang="zh-CN" altLang="en-US" sz="2800" b="1">
                <a:latin typeface="Times New Roman" panose="02020603050405020304" charset="0"/>
                <a:cs typeface="宋体" panose="02010600030101010101" pitchFamily="2" charset="-122"/>
              </a:rPr>
              <a:t>或者语句</a:t>
            </a:r>
            <a:r>
              <a:rPr lang="en-US" altLang="zh-CN" sz="2800" b="1">
                <a:latin typeface="Times New Roman" panose="02020603050405020304" charset="0"/>
                <a:cs typeface="宋体" panose="02010600030101010101" pitchFamily="2" charset="-122"/>
              </a:rPr>
              <a:t>(8)</a:t>
            </a:r>
            <a:r>
              <a:rPr lang="zh-CN" altLang="en-US" sz="2800" b="1">
                <a:latin typeface="Times New Roman" panose="02020603050405020304" charset="0"/>
                <a:cs typeface="宋体" panose="02010600030101010101" pitchFamily="2" charset="-122"/>
              </a:rPr>
              <a:t>放入</a:t>
            </a:r>
            <a:r>
              <a:rPr lang="en-US" altLang="zh-CN" sz="2800" b="1">
                <a:latin typeface="Times New Roman" panose="02020603050405020304" charset="0"/>
                <a:cs typeface="宋体" panose="02010600030101010101" pitchFamily="2" charset="-122"/>
              </a:rPr>
              <a:t>NEWV</a:t>
            </a:r>
            <a:r>
              <a:rPr lang="zh-CN" altLang="en-US" sz="2800" b="1">
                <a:latin typeface="Times New Roman" panose="02020603050405020304" charset="0"/>
                <a:cs typeface="宋体" panose="02010600030101010101" pitchFamily="2" charset="-122"/>
              </a:rPr>
              <a:t>；当</a:t>
            </a:r>
            <a:r>
              <a:rPr lang="en-US" altLang="zh-CN" sz="2800" b="1">
                <a:latin typeface="Times New Roman" panose="02020603050405020304" charset="0"/>
                <a:cs typeface="宋体" panose="02010600030101010101" pitchFamily="2" charset="-122"/>
              </a:rPr>
              <a:t>X∈T</a:t>
            </a:r>
            <a:r>
              <a:rPr lang="zh-CN" altLang="en-US" sz="2800" b="1">
                <a:latin typeface="Times New Roman" panose="02020603050405020304" charset="0"/>
                <a:cs typeface="宋体" panose="02010600030101010101" pitchFamily="2" charset="-122"/>
              </a:rPr>
              <a:t>时，它在算法中被语句</a:t>
            </a:r>
            <a:r>
              <a:rPr lang="en-US" altLang="zh-CN" sz="2800" b="1">
                <a:latin typeface="Times New Roman" panose="02020603050405020304" charset="0"/>
                <a:cs typeface="宋体" panose="02010600030101010101" pitchFamily="2" charset="-122"/>
              </a:rPr>
              <a:t>(4)</a:t>
            </a:r>
            <a:r>
              <a:rPr lang="zh-CN" altLang="en-US" sz="2800" b="1">
                <a:latin typeface="Times New Roman" panose="02020603050405020304" charset="0"/>
                <a:cs typeface="宋体" panose="02010600030101010101" pitchFamily="2" charset="-122"/>
              </a:rPr>
              <a:t>或者语句</a:t>
            </a:r>
            <a:r>
              <a:rPr lang="en-US" altLang="zh-CN" sz="2800" b="1">
                <a:latin typeface="Times New Roman" panose="02020603050405020304" charset="0"/>
                <a:cs typeface="宋体" panose="02010600030101010101" pitchFamily="2" charset="-122"/>
              </a:rPr>
              <a:t>(9)</a:t>
            </a:r>
            <a:r>
              <a:rPr lang="zh-CN" altLang="en-US" sz="2800" b="1">
                <a:latin typeface="Times New Roman" panose="02020603050405020304" charset="0"/>
                <a:cs typeface="宋体" panose="02010600030101010101" pitchFamily="2" charset="-122"/>
              </a:rPr>
              <a:t>放入</a:t>
            </a:r>
            <a:r>
              <a:rPr lang="en-US" altLang="zh-CN" sz="2800" b="1">
                <a:latin typeface="Times New Roman" panose="02020603050405020304" charset="0"/>
                <a:cs typeface="宋体" panose="02010600030101010101" pitchFamily="2" charset="-122"/>
              </a:rPr>
              <a:t>NEWT</a:t>
            </a:r>
            <a:r>
              <a:rPr lang="zh-CN" altLang="en-US" sz="2800" b="1">
                <a:latin typeface="Times New Roman" panose="02020603050405020304" charset="0"/>
                <a:cs typeface="宋体" panose="02010600030101010101" pitchFamily="2" charset="-122"/>
              </a:rPr>
              <a:t>。</a:t>
            </a:r>
            <a:endParaRPr lang="en-US" altLang="zh-CN" sz="2800" b="1">
              <a:latin typeface="Times New Roman" panose="02020603050405020304" charset="0"/>
              <a:cs typeface="宋体" panose="02010600030101010101" pitchFamily="2" charset="-122"/>
            </a:endParaRPr>
          </a:p>
          <a:p>
            <a:pPr algn="just">
              <a:lnSpc>
                <a:spcPct val="90000"/>
              </a:lnSpc>
              <a:buFontTx/>
              <a:buNone/>
            </a:pPr>
            <a:r>
              <a:rPr lang="en-US" altLang="zh-CN" sz="2800" b="1">
                <a:latin typeface="Times New Roman" panose="02020603050405020304" charset="0"/>
                <a:cs typeface="宋体" panose="02010600030101010101" pitchFamily="2" charset="-122"/>
              </a:rPr>
              <a:t>(2)  </a:t>
            </a:r>
            <a:r>
              <a:rPr lang="zh-CN" altLang="en-US" sz="2800" b="1">
                <a:latin typeface="Times New Roman" panose="02020603050405020304" charset="0"/>
                <a:cs typeface="宋体" panose="02010600030101010101" pitchFamily="2" charset="-122"/>
              </a:rPr>
              <a:t>对循环次数</a:t>
            </a:r>
            <a:r>
              <a:rPr lang="en-US" altLang="zh-CN" sz="2800" b="1">
                <a:latin typeface="Times New Roman" panose="02020603050405020304" charset="0"/>
                <a:cs typeface="宋体" panose="02010600030101010101" pitchFamily="2" charset="-122"/>
              </a:rPr>
              <a:t>n</a:t>
            </a:r>
            <a:r>
              <a:rPr lang="zh-CN" altLang="en-US" sz="2800" b="1">
                <a:latin typeface="Times New Roman" panose="02020603050405020304" charset="0"/>
                <a:cs typeface="宋体" panose="02010600030101010101" pitchFamily="2" charset="-122"/>
              </a:rPr>
              <a:t>施归纳，证明如果</a:t>
            </a:r>
            <a:r>
              <a:rPr lang="en-US" altLang="zh-CN" sz="2800" b="1">
                <a:latin typeface="Times New Roman" panose="02020603050405020304" charset="0"/>
                <a:cs typeface="宋体" panose="02010600030101010101" pitchFamily="2" charset="-122"/>
              </a:rPr>
              <a:t>X</a:t>
            </a:r>
            <a:r>
              <a:rPr lang="zh-CN" altLang="en-US" sz="2800" b="1">
                <a:latin typeface="Times New Roman" panose="02020603050405020304" charset="0"/>
                <a:cs typeface="宋体" panose="02010600030101010101" pitchFamily="2" charset="-122"/>
              </a:rPr>
              <a:t>被放入</a:t>
            </a:r>
            <a:r>
              <a:rPr lang="en-US" altLang="zh-CN" sz="2800" b="1">
                <a:latin typeface="Times New Roman" panose="02020603050405020304" charset="0"/>
                <a:cs typeface="宋体" panose="02010600030101010101" pitchFamily="2" charset="-122"/>
              </a:rPr>
              <a:t>NEWT</a:t>
            </a:r>
            <a:r>
              <a:rPr lang="zh-CN" altLang="en-US" sz="2800" b="1">
                <a:latin typeface="Times New Roman" panose="02020603050405020304" charset="0"/>
                <a:cs typeface="宋体" panose="02010600030101010101" pitchFamily="2" charset="-122"/>
              </a:rPr>
              <a:t>或者</a:t>
            </a:r>
            <a:r>
              <a:rPr lang="en-US" altLang="zh-CN" sz="2800" b="1">
                <a:latin typeface="Times New Roman" panose="02020603050405020304" charset="0"/>
                <a:cs typeface="宋体" panose="02010600030101010101" pitchFamily="2" charset="-122"/>
              </a:rPr>
              <a:t>NEWV</a:t>
            </a:r>
            <a:r>
              <a:rPr lang="zh-CN" altLang="en-US" sz="2800" b="1">
                <a:latin typeface="Times New Roman" panose="02020603050405020304" charset="0"/>
                <a:cs typeface="宋体" panose="02010600030101010101" pitchFamily="2" charset="-122"/>
              </a:rPr>
              <a:t>中，则必定存在</a:t>
            </a:r>
            <a:r>
              <a:rPr lang="en-US" altLang="zh-CN" sz="2800" b="1">
                <a:latin typeface="Times New Roman" panose="02020603050405020304" charset="0"/>
                <a:cs typeface="宋体" panose="02010600030101010101" pitchFamily="2" charset="-122"/>
              </a:rPr>
              <a:t>α</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β∈(NEWV∪NEWT)</a:t>
            </a:r>
            <a:r>
              <a:rPr lang="en-US" altLang="zh-CN" sz="2800" b="1" baseline="30000">
                <a:latin typeface="Times New Roman" panose="02020603050405020304" charset="0"/>
                <a:cs typeface="宋体" panose="02010600030101010101" pitchFamily="2" charset="-122"/>
              </a:rPr>
              <a:t>*</a:t>
            </a:r>
            <a:r>
              <a:rPr lang="zh-CN" altLang="en-US" sz="2800" b="1">
                <a:latin typeface="Times New Roman" panose="02020603050405020304" charset="0"/>
                <a:cs typeface="宋体" panose="02010600030101010101" pitchFamily="2" charset="-122"/>
              </a:rPr>
              <a:t>，使得</a:t>
            </a:r>
            <a:r>
              <a:rPr lang="en-US" altLang="zh-CN" sz="2800" b="1">
                <a:latin typeface="Times New Roman" panose="02020603050405020304" charset="0"/>
                <a:cs typeface="宋体" panose="02010600030101010101" pitchFamily="2" charset="-122"/>
              </a:rPr>
              <a:t>S</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baseline="30000">
                <a:latin typeface="Times New Roman" panose="02020603050405020304" charset="0"/>
                <a:cs typeface="宋体" panose="02010600030101010101" pitchFamily="2" charset="-122"/>
              </a:rPr>
              <a:t>n </a:t>
            </a:r>
            <a:r>
              <a:rPr lang="en-US" altLang="zh-CN" sz="2800" b="1">
                <a:latin typeface="Times New Roman" panose="02020603050405020304" charset="0"/>
                <a:cs typeface="宋体" panose="02010600030101010101" pitchFamily="2" charset="-122"/>
              </a:rPr>
              <a:t>αXβ</a:t>
            </a:r>
            <a:r>
              <a:rPr lang="zh-CN" altLang="en-US" sz="2800" b="1">
                <a:latin typeface="Times New Roman" panose="02020603050405020304" charset="0"/>
                <a:cs typeface="宋体" panose="02010600030101010101" pitchFamily="2" charset="-122"/>
              </a:rPr>
              <a:t>。</a:t>
            </a:r>
            <a:endParaRPr lang="en-US" altLang="zh-CN" sz="2800" b="1">
              <a:latin typeface="Times New Roman" panose="02020603050405020304" charset="0"/>
              <a:cs typeface="宋体" panose="02010600030101010101" pitchFamily="2" charset="-122"/>
            </a:endParaRPr>
          </a:p>
          <a:p>
            <a:pPr algn="just">
              <a:lnSpc>
                <a:spcPct val="90000"/>
              </a:lnSpc>
              <a:buFontTx/>
              <a:buNone/>
            </a:pPr>
            <a:r>
              <a:rPr lang="en-US" altLang="zh-CN" sz="2800" b="1">
                <a:latin typeface="Times New Roman" panose="02020603050405020304" charset="0"/>
                <a:cs typeface="宋体" panose="02010600030101010101" pitchFamily="2" charset="-122"/>
              </a:rPr>
              <a:t>(3)  </a:t>
            </a:r>
            <a:r>
              <a:rPr lang="zh-CN" altLang="en-US" sz="2800" b="1">
                <a:latin typeface="Times New Roman" panose="02020603050405020304" charset="0"/>
                <a:cs typeface="宋体" panose="02010600030101010101" pitchFamily="2" charset="-122"/>
              </a:rPr>
              <a:t>证明</a:t>
            </a:r>
            <a:r>
              <a:rPr lang="en-US" altLang="zh-CN" sz="2800" b="1">
                <a:latin typeface="Times New Roman" panose="02020603050405020304" charset="0"/>
                <a:cs typeface="宋体" panose="02010600030101010101" pitchFamily="2" charset="-122"/>
              </a:rPr>
              <a:t>L(G′)=L(G)</a:t>
            </a:r>
            <a:r>
              <a:rPr lang="en-US" altLang="zh-CN" sz="2800" b="1">
                <a:cs typeface="宋体" panose="02010600030101010101" pitchFamily="2" charset="-122"/>
              </a:rPr>
              <a:t> </a:t>
            </a:r>
            <a:r>
              <a:rPr lang="zh-CN" altLang="en-US" sz="2800" b="1">
                <a:cs typeface="宋体" panose="02010600030101010101" pitchFamily="2" charset="-122"/>
              </a:rPr>
              <a: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3AE8958-EF52-874A-9ABA-353D0002AE15}"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757D3FA9-3CBF-1A44-B5CD-5218AA6BC924}" type="slidenum">
              <a:rPr lang="en-US" altLang="zh-CN">
                <a:solidFill>
                  <a:srgbClr val="000000"/>
                </a:solidFill>
                <a:latin typeface="Arial" panose="020B0604020202020204"/>
              </a:rPr>
              <a:pPr/>
              <a:t>55</a:t>
            </a:fld>
            <a:endParaRPr lang="en-US" altLang="zh-CN">
              <a:solidFill>
                <a:srgbClr val="000000"/>
              </a:solidFill>
              <a:latin typeface="Arial" panose="020B0604020202020204"/>
            </a:endParaRPr>
          </a:p>
        </p:txBody>
      </p:sp>
      <p:sp>
        <p:nvSpPr>
          <p:cNvPr id="592898"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6.2.1</a:t>
            </a:r>
            <a:r>
              <a:rPr lang="zh-CN" altLang="en-US" b="1">
                <a:ea typeface="黑体" panose="02010609060101010101" charset="-122"/>
                <a:cs typeface="黑体" panose="02010609060101010101" charset="-122"/>
              </a:rPr>
              <a:t>去无用符号</a:t>
            </a:r>
          </a:p>
        </p:txBody>
      </p:sp>
      <p:sp>
        <p:nvSpPr>
          <p:cNvPr id="592899" name="Rectangle 3"/>
          <p:cNvSpPr>
            <a:spLocks noGrp="1" noChangeArrowheads="1"/>
          </p:cNvSpPr>
          <p:nvPr>
            <p:ph type="body" idx="1"/>
          </p:nvPr>
        </p:nvSpPr>
        <p:spPr/>
        <p:txBody>
          <a:bodyPr/>
          <a:lstStyle/>
          <a:p>
            <a:pPr>
              <a:buFontTx/>
              <a:buNone/>
            </a:pPr>
            <a:r>
              <a:rPr lang="zh-CN" altLang="en-US" b="1" dirty="0">
                <a:latin typeface="Times New Roman" panose="02020603050405020304" charset="0"/>
                <a:ea typeface="黑体" panose="02010609060101010101" charset="-122"/>
                <a:cs typeface="黑体" panose="02010609060101010101" charset="-122"/>
              </a:rPr>
              <a:t>定理</a:t>
            </a:r>
            <a:r>
              <a:rPr lang="en-US" altLang="zh-CN" b="1" dirty="0">
                <a:latin typeface="Times New Roman" panose="02020603050405020304" charset="0"/>
                <a:ea typeface="黑体" panose="02010609060101010101" charset="-122"/>
                <a:cs typeface="黑体" panose="02010609060101010101" charset="-122"/>
              </a:rPr>
              <a:t>6-6</a:t>
            </a:r>
            <a:r>
              <a:rPr lang="en-US" altLang="zh-CN" b="1" dirty="0">
                <a:latin typeface="Times New Roman" panose="02020603050405020304" charset="0"/>
                <a:cs typeface="宋体" panose="02010600030101010101" pitchFamily="2" charset="-122"/>
              </a:rPr>
              <a:t> </a:t>
            </a:r>
            <a:r>
              <a:rPr lang="zh-CN" altLang="en-US" b="1" dirty="0">
                <a:latin typeface="Times New Roman" panose="02020603050405020304" charset="0"/>
                <a:cs typeface="宋体" panose="02010600030101010101" pitchFamily="2" charset="-122"/>
              </a:rPr>
              <a:t>对于任意</a:t>
            </a:r>
            <a:r>
              <a:rPr lang="en-US" altLang="zh-CN" b="1" dirty="0">
                <a:latin typeface="Times New Roman" panose="02020603050405020304" charset="0"/>
                <a:cs typeface="宋体" panose="02010600030101010101" pitchFamily="2" charset="-122"/>
              </a:rPr>
              <a:t>CFL L</a:t>
            </a:r>
            <a:r>
              <a:rPr lang="zh-CN" altLang="en-US" b="1" dirty="0">
                <a:latin typeface="Times New Roman" panose="02020603050405020304" charset="0"/>
                <a:cs typeface="宋体" panose="02010600030101010101" pitchFamily="2" charset="-122"/>
              </a:rPr>
              <a:t>，</a:t>
            </a:r>
            <a:r>
              <a:rPr lang="en-US" altLang="zh-CN" b="1" dirty="0">
                <a:latin typeface="Times New Roman" panose="02020603050405020304" charset="0"/>
                <a:cs typeface="宋体" panose="02010600030101010101" pitchFamily="2" charset="-122"/>
              </a:rPr>
              <a:t>L≠</a:t>
            </a:r>
            <a:r>
              <a:rPr lang="en-US" altLang="zh-CN" b="1" i="1" dirty="0">
                <a:latin typeface="Times New Roman" panose="02020603050405020304" charset="0"/>
                <a:cs typeface="宋体" panose="02010600030101010101" pitchFamily="2" charset="-122"/>
              </a:rPr>
              <a:t>Φ</a:t>
            </a:r>
            <a:r>
              <a:rPr lang="zh-CN" altLang="en-US" b="1" dirty="0">
                <a:latin typeface="Times New Roman" panose="02020603050405020304" charset="0"/>
                <a:cs typeface="宋体" panose="02010600030101010101" pitchFamily="2" charset="-122"/>
              </a:rPr>
              <a:t>，则存在不含无用符号的</a:t>
            </a:r>
            <a:r>
              <a:rPr lang="en-US" altLang="zh-CN" b="1" dirty="0">
                <a:latin typeface="Times New Roman" panose="02020603050405020304" charset="0"/>
                <a:cs typeface="宋体" panose="02010600030101010101" pitchFamily="2" charset="-122"/>
              </a:rPr>
              <a:t>CFG G</a:t>
            </a:r>
            <a:r>
              <a:rPr lang="zh-CN" altLang="en-US" b="1" dirty="0">
                <a:latin typeface="Times New Roman" panose="02020603050405020304" charset="0"/>
                <a:cs typeface="宋体" panose="02010600030101010101" pitchFamily="2" charset="-122"/>
              </a:rPr>
              <a:t>，使得</a:t>
            </a:r>
            <a:r>
              <a:rPr lang="en-US" altLang="zh-CN" b="1" dirty="0">
                <a:latin typeface="Times New Roman" panose="02020603050405020304" charset="0"/>
                <a:cs typeface="宋体" panose="02010600030101010101" pitchFamily="2" charset="-122"/>
              </a:rPr>
              <a:t>L(G)=L</a:t>
            </a:r>
            <a:r>
              <a:rPr lang="zh-CN" altLang="en-US" b="1" dirty="0">
                <a:latin typeface="Times New Roman" panose="02020603050405020304" charset="0"/>
                <a:cs typeface="宋体" panose="02010600030101010101" pitchFamily="2" charset="-122"/>
              </a:rPr>
              <a:t>。</a:t>
            </a:r>
            <a:endParaRPr lang="en-US" altLang="zh-CN" b="1" dirty="0">
              <a:latin typeface="Times New Roman" panose="02020603050405020304" charset="0"/>
              <a:cs typeface="宋体" panose="02010600030101010101" pitchFamily="2" charset="-122"/>
            </a:endParaRPr>
          </a:p>
          <a:p>
            <a:r>
              <a:rPr lang="zh-CN" altLang="en-US" b="1" dirty="0">
                <a:latin typeface="Times New Roman" panose="02020603050405020304" charset="0"/>
                <a:cs typeface="宋体" panose="02010600030101010101" pitchFamily="2" charset="-122"/>
              </a:rPr>
              <a:t>证明要点：</a:t>
            </a:r>
            <a:endParaRPr lang="en-US" altLang="zh-CN" b="1" dirty="0">
              <a:latin typeface="Times New Roman" panose="02020603050405020304" charset="0"/>
              <a:cs typeface="宋体" panose="02010600030101010101" pitchFamily="2" charset="-122"/>
            </a:endParaRPr>
          </a:p>
          <a:p>
            <a:r>
              <a:rPr lang="zh-CN" altLang="en-US" b="1" dirty="0">
                <a:latin typeface="Times New Roman" panose="02020603050405020304" charset="0"/>
                <a:cs typeface="宋体" panose="02010600030101010101" pitchFamily="2" charset="-122"/>
              </a:rPr>
              <a:t>依次用算法</a:t>
            </a:r>
            <a:r>
              <a:rPr lang="en-US" altLang="zh-CN" b="1" dirty="0">
                <a:latin typeface="Times New Roman" panose="02020603050405020304" charset="0"/>
                <a:cs typeface="宋体" panose="02010600030101010101" pitchFamily="2" charset="-122"/>
              </a:rPr>
              <a:t>6-1</a:t>
            </a:r>
            <a:r>
              <a:rPr lang="zh-CN" altLang="en-US" b="1" dirty="0">
                <a:latin typeface="Times New Roman" panose="02020603050405020304" charset="0"/>
                <a:cs typeface="宋体" panose="02010600030101010101" pitchFamily="2" charset="-122"/>
              </a:rPr>
              <a:t>和算法</a:t>
            </a:r>
            <a:r>
              <a:rPr lang="en-US" altLang="zh-CN" b="1" dirty="0">
                <a:latin typeface="Times New Roman" panose="02020603050405020304" charset="0"/>
                <a:cs typeface="宋体" panose="02010600030101010101" pitchFamily="2" charset="-122"/>
              </a:rPr>
              <a:t>6-2</a:t>
            </a:r>
            <a:r>
              <a:rPr lang="zh-CN" altLang="en-US" b="1" dirty="0">
                <a:latin typeface="Times New Roman" panose="02020603050405020304" charset="0"/>
                <a:cs typeface="宋体" panose="02010600030101010101" pitchFamily="2" charset="-122"/>
              </a:rPr>
              <a:t>对文法进行处理，可以得到等价的不含无用符号的文法。</a:t>
            </a:r>
            <a:r>
              <a:rPr lang="en-US" altLang="zh-CN" b="1" dirty="0">
                <a:cs typeface="宋体" panose="02010600030101010101" pitchFamily="2" charset="-122"/>
              </a:rPr>
              <a:t> </a:t>
            </a:r>
          </a:p>
          <a:p>
            <a:r>
              <a:rPr lang="zh-CN" altLang="en-US" b="1" dirty="0">
                <a:solidFill>
                  <a:srgbClr val="FF0000"/>
                </a:solidFill>
                <a:cs typeface="宋体" panose="02010600030101010101" pitchFamily="2" charset="-122"/>
              </a:rPr>
              <a:t>不可先用算法</a:t>
            </a:r>
            <a:r>
              <a:rPr lang="en-US" altLang="zh-CN" b="1" dirty="0">
                <a:solidFill>
                  <a:srgbClr val="FF0000"/>
                </a:solidFill>
                <a:cs typeface="宋体" panose="02010600030101010101" pitchFamily="2" charset="-122"/>
              </a:rPr>
              <a:t>6-2</a:t>
            </a:r>
            <a:r>
              <a:rPr lang="zh-CN" altLang="en-US" b="1" dirty="0">
                <a:solidFill>
                  <a:srgbClr val="FF0000"/>
                </a:solidFill>
                <a:cs typeface="宋体" panose="02010600030101010101" pitchFamily="2" charset="-122"/>
              </a:rPr>
              <a:t>后用算法</a:t>
            </a:r>
            <a:r>
              <a:rPr lang="en-US" altLang="zh-CN" b="1" dirty="0">
                <a:solidFill>
                  <a:srgbClr val="FF0000"/>
                </a:solidFill>
                <a:cs typeface="宋体" panose="02010600030101010101" pitchFamily="2" charset="-122"/>
              </a:rPr>
              <a:t>6-1</a:t>
            </a:r>
            <a:r>
              <a:rPr lang="zh-CN" altLang="en-US" b="1" dirty="0">
                <a:solidFill>
                  <a:srgbClr val="FF0000"/>
                </a:solidFill>
                <a:cs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2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2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2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28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9"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8628B96-2C03-B549-A139-F16A052A4EDC}"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8E34633A-6801-5A41-A877-965E14A65C78}" type="slidenum">
              <a:rPr lang="en-US" altLang="zh-CN">
                <a:solidFill>
                  <a:srgbClr val="000000"/>
                </a:solidFill>
                <a:latin typeface="Arial" panose="020B0604020202020204"/>
              </a:rPr>
              <a:pPr/>
              <a:t>56</a:t>
            </a:fld>
            <a:endParaRPr lang="en-US" altLang="zh-CN">
              <a:solidFill>
                <a:srgbClr val="000000"/>
              </a:solidFill>
              <a:latin typeface="Arial" panose="020B0604020202020204"/>
            </a:endParaRPr>
          </a:p>
        </p:txBody>
      </p:sp>
      <p:sp>
        <p:nvSpPr>
          <p:cNvPr id="593922"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6.2.1</a:t>
            </a:r>
            <a:r>
              <a:rPr lang="zh-CN" altLang="en-US" b="1">
                <a:ea typeface="黑体" panose="02010609060101010101" charset="-122"/>
                <a:cs typeface="黑体" panose="02010609060101010101" charset="-122"/>
              </a:rPr>
              <a:t>去无用符号</a:t>
            </a:r>
          </a:p>
        </p:txBody>
      </p:sp>
      <p:sp>
        <p:nvSpPr>
          <p:cNvPr id="593923" name="Rectangle 3"/>
          <p:cNvSpPr>
            <a:spLocks noGrp="1" noChangeArrowheads="1"/>
          </p:cNvSpPr>
          <p:nvPr>
            <p:ph type="body" idx="1"/>
          </p:nvPr>
        </p:nvSpPr>
        <p:spPr/>
        <p:txBody>
          <a:bodyPr/>
          <a:lstStyle/>
          <a:p>
            <a:pPr algn="just"/>
            <a:r>
              <a:rPr lang="zh-CN" altLang="en-US" b="1" dirty="0">
                <a:latin typeface="Times New Roman" panose="02020603050405020304" charset="0"/>
                <a:ea typeface="黑体" panose="02010609060101010101" charset="-122"/>
                <a:cs typeface="黑体" panose="02010609060101010101" charset="-122"/>
              </a:rPr>
              <a:t>例</a:t>
            </a:r>
            <a:r>
              <a:rPr lang="en-US" altLang="zh-CN" b="1" dirty="0">
                <a:latin typeface="Times New Roman" panose="02020603050405020304" charset="0"/>
                <a:ea typeface="黑体" panose="02010609060101010101" charset="-122"/>
                <a:cs typeface="黑体" panose="02010609060101010101" charset="-122"/>
              </a:rPr>
              <a:t> 6-2-1</a:t>
            </a:r>
            <a:r>
              <a:rPr lang="en-US" altLang="zh-CN" b="1" dirty="0">
                <a:latin typeface="Times New Roman" panose="02020603050405020304" charset="0"/>
                <a:cs typeface="宋体" panose="02010600030101010101" pitchFamily="2" charset="-122"/>
              </a:rPr>
              <a:t> </a:t>
            </a:r>
            <a:r>
              <a:rPr lang="zh-CN" altLang="en-US" b="1" dirty="0">
                <a:latin typeface="Times New Roman" panose="02020603050405020304" charset="0"/>
                <a:cs typeface="宋体" panose="02010600030101010101" pitchFamily="2" charset="-122"/>
              </a:rPr>
              <a:t>设有如下文法</a:t>
            </a:r>
            <a:endParaRPr lang="en-US" altLang="zh-CN" b="1" dirty="0">
              <a:latin typeface="Times New Roman" panose="02020603050405020304" charset="0"/>
              <a:cs typeface="宋体" panose="02010600030101010101" pitchFamily="2" charset="-122"/>
            </a:endParaRPr>
          </a:p>
          <a:p>
            <a:pPr lvl="1" algn="just">
              <a:buFontTx/>
              <a:buNone/>
            </a:pPr>
            <a:r>
              <a:rPr lang="en-US" altLang="zh-CN" b="1" dirty="0">
                <a:latin typeface="Times New Roman" panose="02020603050405020304" charset="0"/>
                <a:cs typeface="宋体" panose="02010600030101010101" pitchFamily="2" charset="-122"/>
              </a:rPr>
              <a:t>    </a:t>
            </a:r>
            <a:r>
              <a:rPr lang="en-US" altLang="zh-CN" b="1" dirty="0" err="1">
                <a:latin typeface="Times New Roman" panose="02020603050405020304" charset="0"/>
                <a:cs typeface="宋体" panose="02010600030101010101" pitchFamily="2" charset="-122"/>
              </a:rPr>
              <a:t>S</a:t>
            </a:r>
            <a:r>
              <a:rPr lang="en-US" altLang="zh-CN" b="1" dirty="0" err="1">
                <a:latin typeface="Times New Roman" panose="02020603050405020304" charset="0"/>
                <a:cs typeface="Times New Roman" panose="02020603050405020304" charset="0"/>
                <a:sym typeface="Symbol" panose="05050102010706020507" charset="0"/>
              </a:rPr>
              <a:t></a:t>
            </a:r>
            <a:r>
              <a:rPr lang="en-US" altLang="zh-CN" b="1" dirty="0" err="1">
                <a:latin typeface="Times New Roman" panose="02020603050405020304" charset="0"/>
                <a:cs typeface="宋体" panose="02010600030101010101" pitchFamily="2" charset="-122"/>
              </a:rPr>
              <a:t>AB|a|BB</a:t>
            </a:r>
            <a:r>
              <a:rPr lang="zh-CN" altLang="en-US" b="1" dirty="0">
                <a:latin typeface="Times New Roman" panose="02020603050405020304" charset="0"/>
                <a:cs typeface="宋体" panose="02010600030101010101" pitchFamily="2" charset="-122"/>
              </a:rPr>
              <a:t>，</a:t>
            </a:r>
            <a:r>
              <a:rPr lang="en-US" altLang="zh-CN" b="1" dirty="0" err="1">
                <a:latin typeface="Times New Roman" panose="02020603050405020304" charset="0"/>
                <a:cs typeface="宋体" panose="02010600030101010101" pitchFamily="2" charset="-122"/>
              </a:rPr>
              <a:t>A</a:t>
            </a:r>
            <a:r>
              <a:rPr lang="en-US" altLang="zh-CN" b="1" dirty="0" err="1">
                <a:latin typeface="Times New Roman" panose="02020603050405020304" charset="0"/>
                <a:cs typeface="Times New Roman" panose="02020603050405020304" charset="0"/>
                <a:sym typeface="Symbol" panose="05050102010706020507" charset="0"/>
              </a:rPr>
              <a:t></a:t>
            </a:r>
            <a:r>
              <a:rPr lang="en-US" altLang="zh-CN" b="1" dirty="0" err="1">
                <a:latin typeface="Times New Roman" panose="02020603050405020304" charset="0"/>
                <a:cs typeface="宋体" panose="02010600030101010101" pitchFamily="2" charset="-122"/>
              </a:rPr>
              <a:t>a</a:t>
            </a:r>
            <a:r>
              <a:rPr lang="zh-CN" altLang="en-US" b="1" dirty="0">
                <a:latin typeface="Times New Roman" panose="02020603050405020304" charset="0"/>
                <a:cs typeface="宋体" panose="02010600030101010101" pitchFamily="2" charset="-122"/>
              </a:rPr>
              <a:t>，</a:t>
            </a:r>
            <a:r>
              <a:rPr lang="en-US" altLang="zh-CN" b="1" dirty="0" err="1">
                <a:latin typeface="Times New Roman" panose="02020603050405020304" charset="0"/>
                <a:cs typeface="宋体" panose="02010600030101010101" pitchFamily="2" charset="-122"/>
              </a:rPr>
              <a:t>C</a:t>
            </a:r>
            <a:r>
              <a:rPr lang="en-US" altLang="zh-CN" b="1" dirty="0" err="1">
                <a:latin typeface="Times New Roman" panose="02020603050405020304" charset="0"/>
                <a:cs typeface="Times New Roman" panose="02020603050405020304" charset="0"/>
                <a:sym typeface="Symbol" panose="05050102010706020507" charset="0"/>
              </a:rPr>
              <a:t></a:t>
            </a:r>
            <a:r>
              <a:rPr lang="en-US" altLang="zh-CN" b="1" dirty="0" err="1">
                <a:latin typeface="Times New Roman" panose="02020603050405020304" charset="0"/>
                <a:cs typeface="宋体" panose="02010600030101010101" pitchFamily="2" charset="-122"/>
              </a:rPr>
              <a:t>b|ABa</a:t>
            </a:r>
            <a:endParaRPr lang="en-US" altLang="zh-CN" b="1" dirty="0">
              <a:latin typeface="Times New Roman" panose="02020603050405020304" charset="0"/>
              <a:cs typeface="宋体" panose="02010600030101010101" pitchFamily="2" charset="-122"/>
            </a:endParaRPr>
          </a:p>
          <a:p>
            <a:pPr algn="just"/>
            <a:r>
              <a:rPr lang="zh-CN" altLang="en-US" b="1" dirty="0">
                <a:latin typeface="Times New Roman" panose="02020603050405020304" charset="0"/>
                <a:cs typeface="宋体" panose="02010600030101010101" pitchFamily="2" charset="-122"/>
              </a:rPr>
              <a:t>先用算法</a:t>
            </a:r>
            <a:r>
              <a:rPr lang="en-US" altLang="zh-CN" b="1" dirty="0">
                <a:latin typeface="Times New Roman" panose="02020603050405020304" charset="0"/>
                <a:cs typeface="宋体" panose="02010600030101010101" pitchFamily="2" charset="-122"/>
              </a:rPr>
              <a:t>6-2</a:t>
            </a:r>
            <a:r>
              <a:rPr lang="zh-CN" altLang="en-US" b="1" dirty="0">
                <a:latin typeface="Times New Roman" panose="02020603050405020304" charset="0"/>
                <a:cs typeface="宋体" panose="02010600030101010101" pitchFamily="2" charset="-122"/>
              </a:rPr>
              <a:t>，文法被化简成：</a:t>
            </a:r>
            <a:endParaRPr lang="en-US" altLang="zh-CN" b="1" dirty="0">
              <a:latin typeface="Times New Roman" panose="02020603050405020304" charset="0"/>
              <a:cs typeface="宋体" panose="02010600030101010101" pitchFamily="2" charset="-122"/>
            </a:endParaRPr>
          </a:p>
          <a:p>
            <a:pPr lvl="1" algn="just">
              <a:buFontTx/>
              <a:buNone/>
            </a:pPr>
            <a:r>
              <a:rPr lang="en-US" altLang="zh-CN" b="1" dirty="0">
                <a:latin typeface="Times New Roman" panose="02020603050405020304" charset="0"/>
                <a:cs typeface="宋体" panose="02010600030101010101" pitchFamily="2" charset="-122"/>
              </a:rPr>
              <a:t>    </a:t>
            </a:r>
            <a:r>
              <a:rPr lang="en-US" altLang="zh-CN" b="1" dirty="0" err="1">
                <a:latin typeface="Times New Roman" panose="02020603050405020304" charset="0"/>
                <a:cs typeface="宋体" panose="02010600030101010101" pitchFamily="2" charset="-122"/>
              </a:rPr>
              <a:t>S</a:t>
            </a:r>
            <a:r>
              <a:rPr lang="en-US" altLang="zh-CN" b="1" dirty="0" err="1">
                <a:latin typeface="Times New Roman" panose="02020603050405020304" charset="0"/>
                <a:cs typeface="Times New Roman" panose="02020603050405020304" charset="0"/>
                <a:sym typeface="Symbol" panose="05050102010706020507" charset="0"/>
              </a:rPr>
              <a:t></a:t>
            </a:r>
            <a:r>
              <a:rPr lang="en-US" altLang="zh-CN" b="1" dirty="0" err="1">
                <a:latin typeface="Times New Roman" panose="02020603050405020304" charset="0"/>
                <a:cs typeface="宋体" panose="02010600030101010101" pitchFamily="2" charset="-122"/>
              </a:rPr>
              <a:t>AB|a|BB</a:t>
            </a:r>
            <a:r>
              <a:rPr lang="zh-CN" altLang="en-US" b="1" dirty="0">
                <a:latin typeface="Times New Roman" panose="02020603050405020304" charset="0"/>
                <a:cs typeface="宋体" panose="02010600030101010101" pitchFamily="2" charset="-122"/>
              </a:rPr>
              <a:t>，</a:t>
            </a:r>
            <a:r>
              <a:rPr lang="en-US" altLang="zh-CN" b="1" dirty="0" err="1">
                <a:latin typeface="Times New Roman" panose="02020603050405020304" charset="0"/>
                <a:cs typeface="宋体" panose="02010600030101010101" pitchFamily="2" charset="-122"/>
              </a:rPr>
              <a:t>A</a:t>
            </a:r>
            <a:r>
              <a:rPr lang="en-US" altLang="zh-CN" b="1" dirty="0" err="1">
                <a:latin typeface="Times New Roman" panose="02020603050405020304" charset="0"/>
                <a:cs typeface="Times New Roman" panose="02020603050405020304" charset="0"/>
                <a:sym typeface="Symbol" panose="05050102010706020507" charset="0"/>
              </a:rPr>
              <a:t></a:t>
            </a:r>
            <a:r>
              <a:rPr lang="en-US" altLang="zh-CN" b="1" dirty="0" err="1">
                <a:latin typeface="Times New Roman" panose="02020603050405020304" charset="0"/>
                <a:cs typeface="宋体" panose="02010600030101010101" pitchFamily="2" charset="-122"/>
              </a:rPr>
              <a:t>a</a:t>
            </a:r>
            <a:endParaRPr lang="en-US" altLang="zh-CN" b="1" dirty="0">
              <a:latin typeface="Times New Roman" panose="02020603050405020304" charset="0"/>
              <a:cs typeface="宋体" panose="02010600030101010101" pitchFamily="2" charset="-122"/>
            </a:endParaRPr>
          </a:p>
          <a:p>
            <a:pPr algn="just"/>
            <a:r>
              <a:rPr lang="zh-CN" altLang="en-US" b="1" dirty="0">
                <a:latin typeface="Times New Roman" panose="02020603050405020304" charset="0"/>
                <a:cs typeface="宋体" panose="02010600030101010101" pitchFamily="2" charset="-122"/>
              </a:rPr>
              <a:t>再用算法</a:t>
            </a:r>
            <a:r>
              <a:rPr lang="en-US" altLang="zh-CN" b="1" dirty="0">
                <a:latin typeface="Times New Roman" panose="02020603050405020304" charset="0"/>
                <a:cs typeface="宋体" panose="02010600030101010101" pitchFamily="2" charset="-122"/>
              </a:rPr>
              <a:t>6-1</a:t>
            </a:r>
            <a:r>
              <a:rPr lang="zh-CN" altLang="en-US" b="1" dirty="0">
                <a:latin typeface="Times New Roman" panose="02020603050405020304" charset="0"/>
                <a:cs typeface="宋体" panose="02010600030101010101" pitchFamily="2" charset="-122"/>
              </a:rPr>
              <a:t>，可得到文法：</a:t>
            </a:r>
            <a:endParaRPr lang="en-US" altLang="zh-CN" b="1" dirty="0">
              <a:latin typeface="Times New Roman" panose="02020603050405020304" charset="0"/>
              <a:cs typeface="宋体" panose="02010600030101010101" pitchFamily="2" charset="-122"/>
            </a:endParaRPr>
          </a:p>
          <a:p>
            <a:pPr lvl="1" algn="just">
              <a:buFontTx/>
              <a:buNone/>
            </a:pPr>
            <a:r>
              <a:rPr lang="en-US" altLang="zh-CN" b="1" dirty="0">
                <a:latin typeface="Times New Roman" panose="02020603050405020304" charset="0"/>
                <a:cs typeface="宋体" panose="02010600030101010101" pitchFamily="2" charset="-122"/>
              </a:rPr>
              <a:t>    S</a:t>
            </a:r>
            <a:r>
              <a:rPr lang="en-US" altLang="zh-CN" b="1" dirty="0">
                <a:latin typeface="Times New Roman" panose="02020603050405020304" charset="0"/>
                <a:cs typeface="Times New Roman" panose="02020603050405020304" charset="0"/>
                <a:sym typeface="Symbol" panose="05050102010706020507" charset="0"/>
              </a:rPr>
              <a:t></a:t>
            </a:r>
            <a:r>
              <a:rPr lang="en-US" altLang="zh-CN" b="1" dirty="0">
                <a:latin typeface="Times New Roman" panose="02020603050405020304" charset="0"/>
                <a:cs typeface="宋体" panose="02010600030101010101" pitchFamily="2" charset="-122"/>
              </a:rPr>
              <a:t> a</a:t>
            </a:r>
            <a:r>
              <a:rPr lang="zh-CN" altLang="en-US" b="1" dirty="0">
                <a:latin typeface="Times New Roman" panose="02020603050405020304" charset="0"/>
                <a:cs typeface="宋体" panose="02010600030101010101" pitchFamily="2" charset="-122"/>
              </a:rPr>
              <a:t>，</a:t>
            </a:r>
            <a:r>
              <a:rPr lang="en-US" altLang="zh-CN" b="1" dirty="0" err="1">
                <a:latin typeface="Times New Roman" panose="02020603050405020304" charset="0"/>
                <a:cs typeface="宋体" panose="02010600030101010101" pitchFamily="2" charset="-122"/>
              </a:rPr>
              <a:t>A</a:t>
            </a:r>
            <a:r>
              <a:rPr lang="en-US" altLang="zh-CN" b="1" dirty="0" err="1">
                <a:latin typeface="Times New Roman" panose="02020603050405020304" charset="0"/>
                <a:cs typeface="Times New Roman" panose="02020603050405020304" charset="0"/>
                <a:sym typeface="Symbol" panose="05050102010706020507" charset="0"/>
              </a:rPr>
              <a:t></a:t>
            </a:r>
            <a:r>
              <a:rPr lang="en-US" altLang="zh-CN" b="1" dirty="0" err="1">
                <a:latin typeface="Times New Roman" panose="02020603050405020304" charset="0"/>
                <a:cs typeface="宋体" panose="02010600030101010101" pitchFamily="2" charset="-122"/>
              </a:rPr>
              <a:t>a</a:t>
            </a:r>
            <a:endParaRPr lang="en-US" altLang="zh-CN" b="1" dirty="0">
              <a:latin typeface="Times New Roman" panose="02020603050405020304" charset="0"/>
              <a:cs typeface="宋体" panose="02010600030101010101" pitchFamily="2" charset="-122"/>
            </a:endParaRPr>
          </a:p>
          <a:p>
            <a:r>
              <a:rPr lang="zh-CN" altLang="en-US" b="1" dirty="0">
                <a:latin typeface="Times New Roman" panose="02020603050405020304" charset="0"/>
                <a:cs typeface="宋体" panose="02010600030101010101" pitchFamily="2" charset="-122"/>
              </a:rPr>
              <a:t>显然，该文法中的变量</a:t>
            </a:r>
            <a:r>
              <a:rPr lang="en-US" altLang="zh-CN" b="1" dirty="0">
                <a:latin typeface="Times New Roman" panose="02020603050405020304" charset="0"/>
                <a:cs typeface="宋体" panose="02010600030101010101" pitchFamily="2" charset="-122"/>
              </a:rPr>
              <a:t>A</a:t>
            </a:r>
            <a:r>
              <a:rPr lang="zh-CN" altLang="en-US" b="1" dirty="0">
                <a:latin typeface="Times New Roman" panose="02020603050405020304" charset="0"/>
                <a:cs typeface="宋体" panose="02010600030101010101" pitchFamily="2" charset="-122"/>
              </a:rPr>
              <a:t>是新的无用变量</a:t>
            </a:r>
            <a:r>
              <a:rPr lang="zh-CN" altLang="en-US" b="1" dirty="0" smtClean="0">
                <a:latin typeface="Times New Roman" panose="02020603050405020304" charset="0"/>
                <a:cs typeface="宋体" panose="02010600030101010101" pitchFamily="2" charset="-122"/>
              </a:rPr>
              <a:t>。</a:t>
            </a:r>
            <a:endParaRPr lang="en-US" altLang="zh-CN" b="1" dirty="0" smtClean="0">
              <a:latin typeface="Times New Roman" panose="02020603050405020304" charset="0"/>
              <a:cs typeface="宋体" panose="02010600030101010101" pitchFamily="2" charset="-122"/>
            </a:endParaRPr>
          </a:p>
          <a:p>
            <a:r>
              <a:rPr lang="zh-CN" altLang="en-US" b="1" dirty="0" smtClean="0">
                <a:solidFill>
                  <a:srgbClr val="FF0000"/>
                </a:solidFill>
                <a:latin typeface="Times New Roman" panose="02020603050405020304" charset="0"/>
                <a:cs typeface="宋体" panose="02010600030101010101" pitchFamily="2" charset="-122"/>
              </a:rPr>
              <a:t>若先用</a:t>
            </a:r>
            <a:r>
              <a:rPr lang="en-US" altLang="zh-CN" b="1" dirty="0" smtClean="0">
                <a:solidFill>
                  <a:srgbClr val="FF0000"/>
                </a:solidFill>
                <a:latin typeface="Times New Roman" panose="02020603050405020304" charset="0"/>
                <a:cs typeface="宋体" panose="02010600030101010101" pitchFamily="2" charset="-122"/>
              </a:rPr>
              <a:t>6-1</a:t>
            </a:r>
            <a:r>
              <a:rPr lang="zh-CN" altLang="en-US" b="1" dirty="0" smtClean="0">
                <a:solidFill>
                  <a:srgbClr val="FF0000"/>
                </a:solidFill>
                <a:latin typeface="Times New Roman" panose="02020603050405020304" charset="0"/>
                <a:cs typeface="宋体" panose="02010600030101010101" pitchFamily="2" charset="-122"/>
              </a:rPr>
              <a:t>，得到</a:t>
            </a:r>
            <a:r>
              <a:rPr lang="en-US" altLang="zh-CN" b="1" dirty="0" err="1" smtClean="0">
                <a:solidFill>
                  <a:srgbClr val="FF0000"/>
                </a:solidFill>
                <a:latin typeface="Times New Roman" panose="02020603050405020304" charset="0"/>
                <a:cs typeface="宋体" panose="02010600030101010101" pitchFamily="2" charset="-122"/>
              </a:rPr>
              <a:t>S</a:t>
            </a:r>
            <a:r>
              <a:rPr lang="en-US" altLang="zh-CN" b="1" dirty="0" err="1" smtClean="0">
                <a:solidFill>
                  <a:srgbClr val="FF0000"/>
                </a:solidFill>
                <a:latin typeface="Times New Roman" panose="02020603050405020304" charset="0"/>
                <a:cs typeface="Times New Roman" panose="02020603050405020304" charset="0"/>
                <a:sym typeface="Symbol" panose="05050102010706020507" charset="0"/>
              </a:rPr>
              <a:t>a</a:t>
            </a:r>
            <a:r>
              <a:rPr lang="en-US" altLang="zh-CN" b="1" dirty="0" smtClean="0">
                <a:solidFill>
                  <a:srgbClr val="FF0000"/>
                </a:solidFill>
                <a:latin typeface="Times New Roman" panose="02020603050405020304" charset="0"/>
                <a:cs typeface="Times New Roman" panose="02020603050405020304" charset="0"/>
                <a:sym typeface="Symbol" panose="05050102010706020507" charset="0"/>
              </a:rPr>
              <a:t>,</a:t>
            </a:r>
            <a:r>
              <a:rPr lang="zh-CN" altLang="en-US" b="1" dirty="0" smtClean="0">
                <a:solidFill>
                  <a:srgbClr val="FF0000"/>
                </a:solidFill>
                <a:latin typeface="Times New Roman" panose="02020603050405020304" charset="0"/>
                <a:cs typeface="Times New Roman" panose="02020603050405020304" charset="0"/>
                <a:sym typeface="Symbol" panose="05050102010706020507" charset="0"/>
              </a:rPr>
              <a:t> </a:t>
            </a:r>
            <a:r>
              <a:rPr lang="en-US" altLang="zh-CN" b="1" dirty="0" err="1" smtClean="0">
                <a:solidFill>
                  <a:srgbClr val="FF0000"/>
                </a:solidFill>
                <a:latin typeface="Times New Roman" panose="02020603050405020304" charset="0"/>
                <a:cs typeface="Times New Roman" panose="02020603050405020304" charset="0"/>
                <a:sym typeface="Symbol" panose="05050102010706020507" charset="0"/>
              </a:rPr>
              <a:t>Aa</a:t>
            </a:r>
            <a:r>
              <a:rPr lang="en-US" altLang="zh-CN" b="1" dirty="0" smtClean="0">
                <a:solidFill>
                  <a:srgbClr val="FF0000"/>
                </a:solidFill>
                <a:latin typeface="Times New Roman" panose="02020603050405020304" charset="0"/>
                <a:cs typeface="Times New Roman" panose="02020603050405020304" charset="0"/>
                <a:sym typeface="Symbol" panose="05050102010706020507" charset="0"/>
              </a:rPr>
              <a:t>,</a:t>
            </a:r>
            <a:r>
              <a:rPr lang="zh-CN" altLang="en-US" b="1" dirty="0" smtClean="0">
                <a:solidFill>
                  <a:srgbClr val="FF0000"/>
                </a:solidFill>
                <a:latin typeface="Times New Roman" panose="02020603050405020304" charset="0"/>
                <a:cs typeface="Times New Roman" panose="02020603050405020304" charset="0"/>
                <a:sym typeface="Symbol" panose="05050102010706020507" charset="0"/>
              </a:rPr>
              <a:t> </a:t>
            </a:r>
            <a:r>
              <a:rPr lang="en-US" altLang="zh-CN" b="1" dirty="0" err="1" smtClean="0">
                <a:solidFill>
                  <a:srgbClr val="FF0000"/>
                </a:solidFill>
                <a:latin typeface="Times New Roman" panose="02020603050405020304" charset="0"/>
                <a:cs typeface="Times New Roman" panose="02020603050405020304" charset="0"/>
                <a:sym typeface="Symbol" panose="05050102010706020507" charset="0"/>
              </a:rPr>
              <a:t>Cb</a:t>
            </a:r>
            <a:r>
              <a:rPr lang="en-US" altLang="zh-CN" b="1" dirty="0" smtClean="0">
                <a:solidFill>
                  <a:srgbClr val="FF0000"/>
                </a:solidFill>
                <a:latin typeface="Times New Roman" panose="02020603050405020304" charset="0"/>
                <a:cs typeface="Times New Roman" panose="02020603050405020304" charset="0"/>
                <a:sym typeface="Symbol" panose="05050102010706020507" charset="0"/>
              </a:rPr>
              <a:t>,</a:t>
            </a:r>
            <a:r>
              <a:rPr lang="zh-CN" altLang="en-US" b="1" dirty="0" smtClean="0">
                <a:solidFill>
                  <a:srgbClr val="FF0000"/>
                </a:solidFill>
                <a:latin typeface="Times New Roman" panose="02020603050405020304" charset="0"/>
                <a:cs typeface="Times New Roman" panose="02020603050405020304" charset="0"/>
                <a:sym typeface="Symbol" panose="05050102010706020507" charset="0"/>
              </a:rPr>
              <a:t> </a:t>
            </a:r>
            <a:r>
              <a:rPr lang="zh-CN" altLang="en-US" b="1" dirty="0" smtClean="0">
                <a:solidFill>
                  <a:srgbClr val="FF0000"/>
                </a:solidFill>
                <a:latin typeface="Times New Roman" panose="02020603050405020304" charset="0"/>
                <a:cs typeface="宋体" panose="02010600030101010101" pitchFamily="2" charset="-122"/>
              </a:rPr>
              <a:t>再用</a:t>
            </a:r>
            <a:r>
              <a:rPr lang="en-US" altLang="zh-CN" b="1" dirty="0" smtClean="0">
                <a:solidFill>
                  <a:srgbClr val="FF0000"/>
                </a:solidFill>
                <a:latin typeface="Times New Roman" panose="02020603050405020304" charset="0"/>
                <a:cs typeface="宋体" panose="02010600030101010101" pitchFamily="2" charset="-122"/>
              </a:rPr>
              <a:t>6-2</a:t>
            </a:r>
            <a:r>
              <a:rPr lang="zh-CN" altLang="en-US" b="1" dirty="0" smtClean="0">
                <a:solidFill>
                  <a:srgbClr val="FF0000"/>
                </a:solidFill>
                <a:latin typeface="Times New Roman" panose="02020603050405020304" charset="0"/>
                <a:cs typeface="宋体" panose="02010600030101010101" pitchFamily="2" charset="-122"/>
              </a:rPr>
              <a:t>，则得到正确的</a:t>
            </a:r>
            <a:r>
              <a:rPr lang="en-US" altLang="zh-CN" b="1" dirty="0" smtClean="0">
                <a:solidFill>
                  <a:srgbClr val="FF0000"/>
                </a:solidFill>
                <a:latin typeface="Times New Roman" panose="02020603050405020304" charset="0"/>
                <a:cs typeface="宋体" panose="02010600030101010101" pitchFamily="2" charset="-122"/>
              </a:rPr>
              <a:t>S</a:t>
            </a:r>
            <a:r>
              <a:rPr lang="en-US" altLang="zh-CN" b="1" dirty="0" smtClean="0">
                <a:solidFill>
                  <a:srgbClr val="FF0000"/>
                </a:solidFill>
                <a:latin typeface="Times New Roman" panose="02020603050405020304" charset="0"/>
                <a:cs typeface="Times New Roman" panose="02020603050405020304" charset="0"/>
                <a:sym typeface="Symbol" panose="05050102010706020507" charset="0"/>
              </a:rPr>
              <a:t></a:t>
            </a:r>
            <a:r>
              <a:rPr lang="en-US" altLang="zh-CN" b="1" dirty="0" smtClean="0">
                <a:solidFill>
                  <a:srgbClr val="FF0000"/>
                </a:solidFill>
                <a:latin typeface="Times New Roman" panose="02020603050405020304" charset="0"/>
                <a:cs typeface="宋体" panose="02010600030101010101" pitchFamily="2" charset="-122"/>
              </a:rPr>
              <a:t> a</a:t>
            </a:r>
            <a:endParaRPr lang="en-US" altLang="zh-CN" b="1" dirty="0">
              <a:solidFill>
                <a:srgbClr val="FF0000"/>
              </a:solidFill>
              <a:latin typeface="Times New Roman" panose="02020603050405020304" charset="0"/>
              <a:cs typeface="宋体" panose="02010600030101010101" pitchFamily="2" charset="-122"/>
            </a:endParaRPr>
          </a:p>
          <a:p>
            <a:endParaRPr lang="zh-CN" altLang="en-US" b="1" dirty="0">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39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39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39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39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3" grpId="0" build="p" bldLvl="2"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p:txBody>
          <a:bodyPr/>
          <a:lstStyle/>
          <a:p>
            <a:fld id="{33D0AE8F-5D97-FF46-9255-FEC10099A5E7}" type="slidenum">
              <a:rPr lang="en-US" altLang="zh-CN"/>
              <a:pPr/>
              <a:t>57</a:t>
            </a:fld>
            <a:endParaRPr lang="en-US" altLang="zh-CN"/>
          </a:p>
        </p:txBody>
      </p:sp>
      <p:sp>
        <p:nvSpPr>
          <p:cNvPr id="76802" name="Rectangle 2"/>
          <p:cNvSpPr>
            <a:spLocks noGrp="1" noChangeArrowheads="1"/>
          </p:cNvSpPr>
          <p:nvPr>
            <p:ph type="title"/>
          </p:nvPr>
        </p:nvSpPr>
        <p:spPr/>
        <p:txBody>
          <a:bodyPr/>
          <a:lstStyle/>
          <a:p>
            <a:r>
              <a:rPr lang="en-US" altLang="zh-CN"/>
              <a:t>Why It Works</a:t>
            </a:r>
          </a:p>
        </p:txBody>
      </p:sp>
      <p:sp>
        <p:nvSpPr>
          <p:cNvPr id="76803" name="Rectangle 3"/>
          <p:cNvSpPr>
            <a:spLocks noGrp="1" noChangeArrowheads="1"/>
          </p:cNvSpPr>
          <p:nvPr>
            <p:ph type="body" idx="1"/>
          </p:nvPr>
        </p:nvSpPr>
        <p:spPr/>
        <p:txBody>
          <a:bodyPr/>
          <a:lstStyle/>
          <a:p>
            <a:r>
              <a:rPr lang="zh-CN" altLang="en-US" dirty="0" smtClean="0"/>
              <a:t>算法</a:t>
            </a:r>
            <a:r>
              <a:rPr lang="en-US" altLang="zh-CN" dirty="0" smtClean="0"/>
              <a:t>6-1</a:t>
            </a:r>
            <a:r>
              <a:rPr lang="zh-CN" altLang="en-US" dirty="0" smtClean="0"/>
              <a:t>后</a:t>
            </a:r>
            <a:r>
              <a:rPr lang="en-US" altLang="zh-CN" dirty="0" smtClean="0"/>
              <a:t>, </a:t>
            </a:r>
            <a:r>
              <a:rPr lang="zh-CN" altLang="en-US" dirty="0" smtClean="0"/>
              <a:t>所有剩下的变量都能推导出终结字符串</a:t>
            </a:r>
            <a:r>
              <a:rPr lang="en-US" altLang="zh-CN" dirty="0" smtClean="0"/>
              <a:t>.</a:t>
            </a:r>
            <a:endParaRPr lang="en-US" altLang="zh-CN" dirty="0"/>
          </a:p>
          <a:p>
            <a:r>
              <a:rPr lang="zh-CN" altLang="en-US" dirty="0" smtClean="0"/>
              <a:t>算法</a:t>
            </a:r>
            <a:r>
              <a:rPr lang="en-US" altLang="zh-CN" dirty="0" smtClean="0"/>
              <a:t>6-2</a:t>
            </a:r>
            <a:r>
              <a:rPr lang="en-US" altLang="en-US" dirty="0" smtClean="0"/>
              <a:t>后, 所有剩下的</a:t>
            </a:r>
            <a:r>
              <a:rPr lang="zh-CN" altLang="en-US" dirty="0" smtClean="0"/>
              <a:t>变量</a:t>
            </a:r>
            <a:r>
              <a:rPr lang="en-US" altLang="en-US" dirty="0" smtClean="0"/>
              <a:t>都能</a:t>
            </a:r>
            <a:r>
              <a:rPr lang="zh-CN" altLang="en-US" dirty="0" smtClean="0"/>
              <a:t>从</a:t>
            </a:r>
            <a:r>
              <a:rPr lang="en-US" altLang="zh-CN" dirty="0" smtClean="0"/>
              <a:t>S</a:t>
            </a:r>
            <a:r>
              <a:rPr lang="zh-CN" altLang="en-US" dirty="0" smtClean="0"/>
              <a:t>出发派生到</a:t>
            </a:r>
            <a:r>
              <a:rPr lang="en-US" altLang="zh-CN" dirty="0" smtClean="0"/>
              <a:t>.</a:t>
            </a:r>
            <a:endParaRPr lang="en-US" altLang="zh-CN" dirty="0"/>
          </a:p>
          <a:p>
            <a:r>
              <a:rPr lang="zh-CN" altLang="en-US" dirty="0" smtClean="0"/>
              <a:t>另外</a:t>
            </a:r>
            <a:r>
              <a:rPr lang="en-US" altLang="zh-CN" dirty="0" smtClean="0"/>
              <a:t>, </a:t>
            </a:r>
            <a:r>
              <a:rPr lang="zh-CN" altLang="en-US" dirty="0" smtClean="0"/>
              <a:t>剩下的变量仍然保证能派生出终结字符串</a:t>
            </a:r>
            <a:r>
              <a:rPr lang="en-US" altLang="zh-CN" dirty="0" smtClean="0"/>
              <a:t>, </a:t>
            </a:r>
            <a:r>
              <a:rPr lang="zh-CN" altLang="en-US" dirty="0" smtClean="0"/>
              <a:t>因为派生终结字符串所用到的后续符号都能从</a:t>
            </a:r>
            <a:r>
              <a:rPr lang="en-US" altLang="zh-CN" dirty="0" smtClean="0"/>
              <a:t>S</a:t>
            </a:r>
            <a:r>
              <a:rPr lang="zh-CN" altLang="en-US" dirty="0" smtClean="0"/>
              <a:t>出发到达，所以不会被</a:t>
            </a:r>
            <a:r>
              <a:rPr lang="en-US" altLang="zh-CN" dirty="0" smtClean="0"/>
              <a:t>6-2</a:t>
            </a:r>
            <a:r>
              <a:rPr lang="zh-CN" altLang="en-US" dirty="0" smtClean="0"/>
              <a:t>删掉</a:t>
            </a:r>
            <a:r>
              <a:rPr lang="zh-CN" altLang="zh-CN" dirty="0" smtClean="0"/>
              <a:t>.</a:t>
            </a:r>
            <a:endParaRPr lang="en-US" altLang="zh-CN" dirty="0"/>
          </a:p>
          <a:p>
            <a:r>
              <a:rPr lang="zh-CN" altLang="en-US" dirty="0" smtClean="0">
                <a:solidFill>
                  <a:srgbClr val="FF0000"/>
                </a:solidFill>
              </a:rPr>
              <a:t>反之则不然</a:t>
            </a:r>
            <a:endParaRPr lang="en-US" altLang="zh-CN" dirty="0">
              <a:solidFill>
                <a:srgbClr val="FF0000"/>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p:txBody>
          <a:bodyPr/>
          <a:lstStyle/>
          <a:p>
            <a:fld id="{33D0AE8F-5D97-FF46-9255-FEC10099A5E7}" type="slidenum">
              <a:rPr lang="en-US" altLang="zh-CN"/>
              <a:pPr/>
              <a:t>58</a:t>
            </a:fld>
            <a:endParaRPr lang="en-US" altLang="zh-CN"/>
          </a:p>
        </p:txBody>
      </p:sp>
      <p:sp>
        <p:nvSpPr>
          <p:cNvPr id="76802" name="Rectangle 2"/>
          <p:cNvSpPr>
            <a:spLocks noGrp="1" noChangeArrowheads="1"/>
          </p:cNvSpPr>
          <p:nvPr>
            <p:ph type="title"/>
          </p:nvPr>
        </p:nvSpPr>
        <p:spPr/>
        <p:txBody>
          <a:bodyPr/>
          <a:lstStyle/>
          <a:p>
            <a:r>
              <a:rPr lang="zh-CN" altLang="en-US" dirty="0" smtClean="0"/>
              <a:t>练习</a:t>
            </a:r>
            <a:endParaRPr lang="en-US" altLang="zh-CN" dirty="0"/>
          </a:p>
        </p:txBody>
      </p:sp>
      <p:sp>
        <p:nvSpPr>
          <p:cNvPr id="76803" name="Rectangle 3"/>
          <p:cNvSpPr>
            <a:spLocks noGrp="1" noChangeArrowheads="1"/>
          </p:cNvSpPr>
          <p:nvPr>
            <p:ph type="body" idx="1"/>
          </p:nvPr>
        </p:nvSpPr>
        <p:spPr/>
        <p:txBody>
          <a:bodyPr/>
          <a:lstStyle/>
          <a:p>
            <a:r>
              <a:rPr lang="zh-CN" altLang="en-US" dirty="0" smtClean="0"/>
              <a:t>去无用符号：</a:t>
            </a:r>
            <a:endParaRPr lang="en-US" altLang="zh-CN" dirty="0" smtClean="0"/>
          </a:p>
        </p:txBody>
      </p:sp>
      <p:sp>
        <p:nvSpPr>
          <p:cNvPr id="2" name="矩形 1"/>
          <p:cNvSpPr/>
          <p:nvPr/>
        </p:nvSpPr>
        <p:spPr>
          <a:xfrm>
            <a:off x="948347" y="2407628"/>
            <a:ext cx="3080353" cy="2154436"/>
          </a:xfrm>
          <a:prstGeom prst="rect">
            <a:avLst/>
          </a:prstGeom>
        </p:spPr>
        <p:txBody>
          <a:bodyPr wrap="none">
            <a:spAutoFit/>
          </a:bodyPr>
          <a:lstStyle/>
          <a:p>
            <a:r>
              <a:rPr lang="en-US" altLang="zh-CN" sz="2200" dirty="0" smtClean="0"/>
              <a:t>S</a:t>
            </a:r>
            <a:r>
              <a:rPr lang="zh-CN" altLang="en-US" sz="2200" dirty="0" smtClean="0"/>
              <a:t> </a:t>
            </a:r>
            <a:r>
              <a:rPr lang="en-US" altLang="zh-CN" sz="2200" dirty="0" smtClean="0"/>
              <a:t>-&gt;</a:t>
            </a:r>
            <a:r>
              <a:rPr lang="zh-CN" altLang="en-US" sz="2200" dirty="0" smtClean="0"/>
              <a:t> </a:t>
            </a:r>
            <a:r>
              <a:rPr lang="en-US" altLang="zh-CN" sz="2200" dirty="0" err="1" smtClean="0"/>
              <a:t>aABC</a:t>
            </a:r>
            <a:r>
              <a:rPr lang="zh-CN" altLang="zh-CN" sz="2200" dirty="0"/>
              <a:t> </a:t>
            </a:r>
            <a:r>
              <a:rPr lang="en-US" altLang="zh-CN" sz="2200" dirty="0" smtClean="0"/>
              <a:t>|</a:t>
            </a:r>
            <a:r>
              <a:rPr lang="zh-CN" altLang="en-US" sz="2200" dirty="0" smtClean="0"/>
              <a:t> </a:t>
            </a:r>
            <a:r>
              <a:rPr lang="en-US" altLang="zh-CN" sz="2200" dirty="0" err="1" smtClean="0"/>
              <a:t>bCES</a:t>
            </a:r>
            <a:r>
              <a:rPr lang="zh-CN" altLang="en-US" sz="2200" dirty="0" smtClean="0"/>
              <a:t> </a:t>
            </a:r>
            <a:r>
              <a:rPr lang="en-US" altLang="zh-CN" sz="2200" dirty="0" smtClean="0"/>
              <a:t>|</a:t>
            </a:r>
            <a:r>
              <a:rPr lang="zh-CN" altLang="en-US" sz="2200" dirty="0" smtClean="0"/>
              <a:t> </a:t>
            </a:r>
            <a:r>
              <a:rPr lang="en-US" altLang="zh-CN" sz="2200" dirty="0" err="1" smtClean="0"/>
              <a:t>aE</a:t>
            </a:r>
            <a:endParaRPr lang="en-US" altLang="zh-CN" sz="2200" dirty="0" smtClean="0"/>
          </a:p>
          <a:p>
            <a:r>
              <a:rPr lang="en-US" altLang="zh-CN" sz="2200" dirty="0" smtClean="0"/>
              <a:t>A</a:t>
            </a:r>
            <a:r>
              <a:rPr lang="zh-CN" altLang="en-US" sz="2200" dirty="0" smtClean="0"/>
              <a:t> </a:t>
            </a:r>
            <a:r>
              <a:rPr lang="en-US" altLang="zh-CN" sz="2200" dirty="0" smtClean="0"/>
              <a:t>-&gt;</a:t>
            </a:r>
            <a:r>
              <a:rPr lang="zh-CN" altLang="en-US" sz="2200" dirty="0" smtClean="0"/>
              <a:t> </a:t>
            </a:r>
            <a:r>
              <a:rPr lang="en-US" altLang="zh-CN" sz="2200" dirty="0" err="1" smtClean="0"/>
              <a:t>bE</a:t>
            </a:r>
            <a:r>
              <a:rPr lang="zh-CN" altLang="en-US" sz="2200" dirty="0" smtClean="0"/>
              <a:t> </a:t>
            </a:r>
            <a:r>
              <a:rPr lang="en-US" altLang="zh-CN" sz="2200" dirty="0" smtClean="0"/>
              <a:t>|</a:t>
            </a:r>
            <a:r>
              <a:rPr lang="zh-CN" altLang="en-US" sz="2200" dirty="0" smtClean="0"/>
              <a:t> </a:t>
            </a:r>
            <a:r>
              <a:rPr lang="en-US" altLang="zh-CN" sz="2200" dirty="0" smtClean="0"/>
              <a:t>SCD</a:t>
            </a:r>
            <a:r>
              <a:rPr lang="zh-CN" altLang="en-US" sz="2200" dirty="0" smtClean="0"/>
              <a:t> </a:t>
            </a:r>
            <a:r>
              <a:rPr lang="en-US" altLang="zh-CN" sz="2200" dirty="0" smtClean="0"/>
              <a:t>|</a:t>
            </a:r>
            <a:r>
              <a:rPr lang="zh-CN" altLang="en-US" sz="2200" dirty="0" smtClean="0"/>
              <a:t> </a:t>
            </a:r>
            <a:r>
              <a:rPr lang="en-US" altLang="zh-CN" sz="2200" dirty="0" smtClean="0"/>
              <a:t>d</a:t>
            </a:r>
          </a:p>
          <a:p>
            <a:r>
              <a:rPr lang="en-US" altLang="zh-CN" sz="2200" dirty="0" smtClean="0"/>
              <a:t>B</a:t>
            </a:r>
            <a:r>
              <a:rPr lang="zh-CN" altLang="en-US" sz="2200" dirty="0" smtClean="0"/>
              <a:t> </a:t>
            </a:r>
            <a:r>
              <a:rPr lang="en-US" altLang="zh-CN" sz="2200" dirty="0" smtClean="0"/>
              <a:t>-&gt;</a:t>
            </a:r>
            <a:r>
              <a:rPr lang="zh-CN" altLang="en-US" sz="2200" dirty="0" smtClean="0"/>
              <a:t> </a:t>
            </a:r>
            <a:r>
              <a:rPr lang="en-US" altLang="zh-CN" sz="2200" dirty="0" err="1" smtClean="0"/>
              <a:t>dFS</a:t>
            </a:r>
            <a:r>
              <a:rPr lang="zh-CN" altLang="en-US" sz="2200" dirty="0" smtClean="0"/>
              <a:t> </a:t>
            </a:r>
            <a:r>
              <a:rPr lang="en-US" altLang="zh-CN" sz="2200" dirty="0" smtClean="0"/>
              <a:t>|</a:t>
            </a:r>
            <a:r>
              <a:rPr lang="zh-CN" altLang="en-US" sz="2200" dirty="0" smtClean="0"/>
              <a:t> </a:t>
            </a:r>
            <a:r>
              <a:rPr lang="en-US" altLang="zh-CN" sz="2200" dirty="0" err="1" smtClean="0"/>
              <a:t>aBC</a:t>
            </a:r>
            <a:endParaRPr lang="en-US" altLang="zh-CN" sz="2200" dirty="0" smtClean="0"/>
          </a:p>
          <a:p>
            <a:r>
              <a:rPr lang="en-US" altLang="zh-CN" sz="2200" dirty="0" smtClean="0"/>
              <a:t>C</a:t>
            </a:r>
            <a:r>
              <a:rPr lang="zh-CN" altLang="en-US" sz="2200" dirty="0" smtClean="0"/>
              <a:t> </a:t>
            </a:r>
            <a:r>
              <a:rPr lang="en-US" altLang="zh-CN" sz="2200" dirty="0" smtClean="0"/>
              <a:t>-&gt;</a:t>
            </a:r>
            <a:r>
              <a:rPr lang="zh-CN" altLang="en-US" sz="2200" dirty="0" smtClean="0"/>
              <a:t> </a:t>
            </a:r>
            <a:r>
              <a:rPr lang="en-US" altLang="zh-CN" sz="2200" dirty="0" err="1" smtClean="0"/>
              <a:t>aES</a:t>
            </a:r>
            <a:r>
              <a:rPr lang="zh-CN" altLang="en-US" sz="2200" dirty="0" smtClean="0"/>
              <a:t> </a:t>
            </a:r>
            <a:r>
              <a:rPr lang="en-US" altLang="zh-CN" sz="2200" dirty="0" smtClean="0"/>
              <a:t>|</a:t>
            </a:r>
            <a:r>
              <a:rPr lang="zh-CN" altLang="en-US" sz="2200" dirty="0" smtClean="0"/>
              <a:t> </a:t>
            </a:r>
            <a:r>
              <a:rPr lang="en-US" altLang="zh-CN" sz="2200" dirty="0" err="1" smtClean="0"/>
              <a:t>bE</a:t>
            </a:r>
            <a:endParaRPr lang="en-US" altLang="zh-CN" sz="2200" dirty="0" smtClean="0"/>
          </a:p>
          <a:p>
            <a:r>
              <a:rPr lang="en-US" altLang="zh-CN" sz="2200" dirty="0" smtClean="0"/>
              <a:t>D</a:t>
            </a:r>
            <a:r>
              <a:rPr lang="zh-CN" altLang="en-US" sz="2200" dirty="0" smtClean="0"/>
              <a:t> </a:t>
            </a:r>
            <a:r>
              <a:rPr lang="en-US" altLang="zh-CN" sz="2200" dirty="0" smtClean="0"/>
              <a:t>-&gt;</a:t>
            </a:r>
            <a:r>
              <a:rPr lang="zh-CN" altLang="en-US" sz="2200" dirty="0" smtClean="0"/>
              <a:t> </a:t>
            </a:r>
            <a:r>
              <a:rPr lang="en-US" altLang="zh-CN" sz="2200" dirty="0" err="1" smtClean="0"/>
              <a:t>aAC</a:t>
            </a:r>
            <a:r>
              <a:rPr lang="zh-CN" altLang="en-US" sz="2200" dirty="0" smtClean="0"/>
              <a:t> </a:t>
            </a:r>
            <a:r>
              <a:rPr lang="en-US" altLang="zh-CN" sz="2200" dirty="0" smtClean="0"/>
              <a:t>|</a:t>
            </a:r>
            <a:r>
              <a:rPr lang="zh-CN" altLang="en-US" sz="2200" dirty="0" smtClean="0"/>
              <a:t> </a:t>
            </a:r>
            <a:r>
              <a:rPr lang="en-US" altLang="zh-CN" sz="2200" dirty="0" smtClean="0"/>
              <a:t>d</a:t>
            </a:r>
          </a:p>
          <a:p>
            <a:r>
              <a:rPr lang="en-US" altLang="zh-CN" sz="2200" dirty="0" smtClean="0"/>
              <a:t>E</a:t>
            </a:r>
            <a:r>
              <a:rPr lang="zh-CN" altLang="en-US" sz="2200" dirty="0" smtClean="0"/>
              <a:t> </a:t>
            </a:r>
            <a:r>
              <a:rPr lang="en-US" altLang="zh-CN" sz="2200" dirty="0" smtClean="0"/>
              <a:t>-&gt;</a:t>
            </a:r>
            <a:r>
              <a:rPr lang="zh-CN" altLang="en-US" sz="2200" dirty="0" smtClean="0"/>
              <a:t> </a:t>
            </a:r>
            <a:r>
              <a:rPr lang="en-US" altLang="zh-CN" sz="2200" dirty="0" err="1" smtClean="0"/>
              <a:t>aCE</a:t>
            </a:r>
            <a:r>
              <a:rPr lang="zh-CN" altLang="en-US" sz="2200" dirty="0" smtClean="0"/>
              <a:t> </a:t>
            </a:r>
            <a:r>
              <a:rPr lang="en-US" altLang="zh-CN" sz="2200" dirty="0" smtClean="0"/>
              <a:t>|</a:t>
            </a:r>
            <a:r>
              <a:rPr lang="zh-CN" altLang="en-US" sz="2200" dirty="0" smtClean="0"/>
              <a:t> </a:t>
            </a:r>
            <a:r>
              <a:rPr lang="en-US" altLang="zh-CN" sz="2200" dirty="0" smtClean="0"/>
              <a:t>aCT</a:t>
            </a:r>
            <a:r>
              <a:rPr lang="zh-CN" altLang="en-US" sz="2200" dirty="0" smtClean="0"/>
              <a:t> </a:t>
            </a:r>
            <a:r>
              <a:rPr lang="en-US" altLang="zh-CN" sz="2200" dirty="0" smtClean="0"/>
              <a:t>| e</a:t>
            </a:r>
            <a:r>
              <a:rPr lang="zh-CN" altLang="en-US" sz="2200" b="1" dirty="0" smtClean="0"/>
              <a:t> </a:t>
            </a:r>
            <a:endParaRPr lang="en-US" altLang="zh-CN" sz="2200" b="1" dirty="0"/>
          </a:p>
        </p:txBody>
      </p:sp>
    </p:spTree>
    <p:extLst>
      <p:ext uri="{BB962C8B-B14F-4D97-AF65-F5344CB8AC3E}">
        <p14:creationId xmlns:p14="http://schemas.microsoft.com/office/powerpoint/2010/main" xmlns="" val="10239152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58BB29C-D6F1-3E43-8AF4-A0B4F0D6F9FD}"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7F7EDC57-5D1E-1E49-8BCD-2B4B46B615CD}" type="slidenum">
              <a:rPr lang="en-US" altLang="zh-CN">
                <a:solidFill>
                  <a:srgbClr val="000000"/>
                </a:solidFill>
                <a:latin typeface="Arial" panose="020B0604020202020204"/>
              </a:rPr>
              <a:pPr/>
              <a:t>59</a:t>
            </a:fld>
            <a:endParaRPr lang="en-US" altLang="zh-CN">
              <a:solidFill>
                <a:srgbClr val="000000"/>
              </a:solidFill>
              <a:latin typeface="Arial" panose="020B0604020202020204"/>
            </a:endParaRPr>
          </a:p>
        </p:txBody>
      </p:sp>
      <p:sp>
        <p:nvSpPr>
          <p:cNvPr id="594946"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6.2.2 </a:t>
            </a:r>
            <a:r>
              <a:rPr lang="zh-CN" altLang="en-US" b="1">
                <a:ea typeface="黑体" panose="02010609060101010101" charset="-122"/>
                <a:cs typeface="黑体" panose="02010609060101010101" charset="-122"/>
              </a:rPr>
              <a:t>去</a:t>
            </a:r>
            <a:r>
              <a:rPr lang="en-US" altLang="zh-CN" b="1">
                <a:ea typeface="黑体" panose="02010609060101010101" charset="-122"/>
                <a:cs typeface="黑体" panose="02010609060101010101" charset="-122"/>
              </a:rPr>
              <a:t>ε-</a:t>
            </a:r>
            <a:r>
              <a:rPr lang="zh-CN" altLang="en-US" b="1">
                <a:ea typeface="黑体" panose="02010609060101010101" charset="-122"/>
                <a:cs typeface="黑体" panose="02010609060101010101" charset="-122"/>
              </a:rPr>
              <a:t>产生式</a:t>
            </a:r>
            <a:r>
              <a:rPr lang="en-US" altLang="zh-CN" b="1">
                <a:ea typeface="黑体" panose="02010609060101010101" charset="-122"/>
                <a:cs typeface="黑体" panose="02010609060101010101" charset="-122"/>
              </a:rPr>
              <a:t> </a:t>
            </a:r>
          </a:p>
        </p:txBody>
      </p:sp>
      <p:sp>
        <p:nvSpPr>
          <p:cNvPr id="594947" name="Rectangle 3"/>
          <p:cNvSpPr>
            <a:spLocks noGrp="1" noChangeArrowheads="1"/>
          </p:cNvSpPr>
          <p:nvPr>
            <p:ph type="body" idx="1"/>
          </p:nvPr>
        </p:nvSpPr>
        <p:spPr>
          <a:xfrm>
            <a:off x="457200" y="1600200"/>
            <a:ext cx="8458200" cy="4525963"/>
          </a:xfrm>
        </p:spPr>
        <p:txBody>
          <a:bodyPr/>
          <a:lstStyle/>
          <a:p>
            <a:r>
              <a:rPr lang="en-US" altLang="zh-CN" b="1" dirty="0" err="1">
                <a:ea typeface="黑体" panose="02010609060101010101" charset="-122"/>
                <a:cs typeface="黑体" panose="02010609060101010101" charset="-122"/>
              </a:rPr>
              <a:t>ε</a:t>
            </a:r>
            <a:r>
              <a:rPr lang="en-US" altLang="zh-CN" b="1" dirty="0">
                <a:ea typeface="黑体" panose="02010609060101010101" charset="-122"/>
                <a:cs typeface="黑体" panose="02010609060101010101" charset="-122"/>
              </a:rPr>
              <a:t>-</a:t>
            </a:r>
            <a:r>
              <a:rPr lang="zh-CN" altLang="en-US" b="1" dirty="0">
                <a:ea typeface="黑体" panose="02010609060101010101" charset="-122"/>
                <a:cs typeface="黑体" panose="02010609060101010101" charset="-122"/>
              </a:rPr>
              <a:t>产生式（</a:t>
            </a:r>
            <a:r>
              <a:rPr lang="en-US" altLang="zh-CN" b="1" dirty="0" err="1">
                <a:ea typeface="黑体" panose="02010609060101010101" charset="-122"/>
                <a:cs typeface="黑体" panose="02010609060101010101" charset="-122"/>
              </a:rPr>
              <a:t>ε</a:t>
            </a:r>
            <a:r>
              <a:rPr lang="en-US" altLang="zh-CN" b="1" dirty="0">
                <a:ea typeface="黑体" panose="02010609060101010101" charset="-122"/>
                <a:cs typeface="黑体" panose="02010609060101010101" charset="-122"/>
              </a:rPr>
              <a:t>-production</a:t>
            </a:r>
            <a:r>
              <a:rPr lang="zh-CN" altLang="en-US" b="1" dirty="0">
                <a:ea typeface="黑体" panose="02010609060101010101" charset="-122"/>
                <a:cs typeface="黑体" panose="02010609060101010101" charset="-122"/>
              </a:rPr>
              <a:t>）</a:t>
            </a:r>
            <a:r>
              <a:rPr lang="en-US" altLang="zh-CN" b="1" dirty="0">
                <a:cs typeface="宋体" panose="02010600030101010101" pitchFamily="2" charset="-122"/>
              </a:rPr>
              <a:t> </a:t>
            </a:r>
          </a:p>
          <a:p>
            <a:pPr lvl="1"/>
            <a:r>
              <a:rPr lang="zh-CN" altLang="en-US" b="1" dirty="0">
                <a:latin typeface="Times New Roman" panose="02020603050405020304" charset="0"/>
                <a:cs typeface="宋体" panose="02010600030101010101" pitchFamily="2" charset="-122"/>
              </a:rPr>
              <a:t>形如</a:t>
            </a:r>
            <a:r>
              <a:rPr lang="en-US" altLang="zh-CN" b="1" dirty="0" err="1">
                <a:latin typeface="Times New Roman" panose="02020603050405020304" charset="0"/>
                <a:cs typeface="宋体" panose="02010600030101010101" pitchFamily="2" charset="-122"/>
              </a:rPr>
              <a:t>A</a:t>
            </a:r>
            <a:r>
              <a:rPr lang="en-US" altLang="zh-CN" b="1" dirty="0" err="1">
                <a:latin typeface="Times New Roman" panose="02020603050405020304" charset="0"/>
                <a:cs typeface="宋体" panose="02010600030101010101" pitchFamily="2" charset="-122"/>
                <a:sym typeface="Symbol" panose="05050102010706020507" charset="0"/>
              </a:rPr>
              <a:t></a:t>
            </a:r>
            <a:r>
              <a:rPr lang="en-US" altLang="zh-CN" b="1" dirty="0" err="1">
                <a:latin typeface="Times New Roman" panose="02020603050405020304" charset="0"/>
                <a:cs typeface="宋体" panose="02010600030101010101" pitchFamily="2" charset="-122"/>
              </a:rPr>
              <a:t>ε</a:t>
            </a:r>
            <a:r>
              <a:rPr lang="zh-CN" altLang="en-US" b="1" dirty="0">
                <a:latin typeface="Times New Roman" panose="02020603050405020304" charset="0"/>
                <a:cs typeface="宋体" panose="02010600030101010101" pitchFamily="2" charset="-122"/>
              </a:rPr>
              <a:t>的产生式叫做</a:t>
            </a:r>
            <a:r>
              <a:rPr lang="en-US" altLang="zh-CN" b="1" dirty="0" err="1">
                <a:ea typeface="黑体" panose="02010609060101010101" charset="-122"/>
                <a:cs typeface="黑体" panose="02010609060101010101" charset="-122"/>
              </a:rPr>
              <a:t>ε</a:t>
            </a:r>
            <a:r>
              <a:rPr lang="en-US" altLang="zh-CN" b="1" dirty="0">
                <a:ea typeface="黑体" panose="02010609060101010101" charset="-122"/>
                <a:cs typeface="黑体" panose="02010609060101010101" charset="-122"/>
              </a:rPr>
              <a:t>-</a:t>
            </a:r>
            <a:r>
              <a:rPr lang="zh-CN" altLang="en-US" b="1" dirty="0">
                <a:ea typeface="黑体" panose="02010609060101010101" charset="-122"/>
                <a:cs typeface="黑体" panose="02010609060101010101" charset="-122"/>
              </a:rPr>
              <a:t>产生式。</a:t>
            </a:r>
            <a:r>
              <a:rPr lang="en-US" altLang="zh-CN" b="1" dirty="0">
                <a:cs typeface="宋体" panose="02010600030101010101" pitchFamily="2" charset="-122"/>
              </a:rPr>
              <a:t> </a:t>
            </a:r>
          </a:p>
          <a:p>
            <a:pPr lvl="1"/>
            <a:r>
              <a:rPr lang="en-US" altLang="zh-CN" b="1" dirty="0" err="1">
                <a:ea typeface="黑体" panose="02010609060101010101" charset="-122"/>
                <a:cs typeface="黑体" panose="02010609060101010101" charset="-122"/>
              </a:rPr>
              <a:t>ε</a:t>
            </a:r>
            <a:r>
              <a:rPr lang="en-US" altLang="zh-CN" b="1" dirty="0">
                <a:ea typeface="黑体" panose="02010609060101010101" charset="-122"/>
                <a:cs typeface="黑体" panose="02010609060101010101" charset="-122"/>
              </a:rPr>
              <a:t>-</a:t>
            </a:r>
            <a:r>
              <a:rPr lang="zh-CN" altLang="en-US" b="1" dirty="0">
                <a:ea typeface="黑体" panose="02010609060101010101" charset="-122"/>
                <a:cs typeface="黑体" panose="02010609060101010101" charset="-122"/>
              </a:rPr>
              <a:t>产生式</a:t>
            </a:r>
            <a:r>
              <a:rPr lang="zh-CN" altLang="en-US" b="1" dirty="0">
                <a:latin typeface="Times New Roman" panose="02020603050405020304" charset="0"/>
                <a:cs typeface="宋体" panose="02010600030101010101" pitchFamily="2" charset="-122"/>
              </a:rPr>
              <a:t>又称为</a:t>
            </a:r>
            <a:r>
              <a:rPr lang="zh-CN" altLang="en-US" b="1" dirty="0">
                <a:ea typeface="黑体" panose="02010609060101010101" charset="-122"/>
                <a:cs typeface="黑体" panose="02010609060101010101" charset="-122"/>
              </a:rPr>
              <a:t>空产生式（</a:t>
            </a:r>
            <a:r>
              <a:rPr lang="en-US" altLang="zh-CN" b="1" dirty="0">
                <a:ea typeface="黑体" panose="02010609060101010101" charset="-122"/>
                <a:cs typeface="黑体" panose="02010609060101010101" charset="-122"/>
              </a:rPr>
              <a:t>null production</a:t>
            </a:r>
            <a:r>
              <a:rPr lang="zh-CN" altLang="en-US" b="1" dirty="0">
                <a:ea typeface="黑体" panose="02010609060101010101" charset="-122"/>
                <a:cs typeface="黑体" panose="02010609060101010101" charset="-122"/>
              </a:rPr>
              <a:t>。</a:t>
            </a:r>
            <a:r>
              <a:rPr lang="en-US" altLang="zh-CN" b="1" dirty="0">
                <a:cs typeface="宋体" panose="02010600030101010101" pitchFamily="2" charset="-122"/>
              </a:rPr>
              <a:t> </a:t>
            </a:r>
          </a:p>
          <a:p>
            <a:r>
              <a:rPr lang="zh-CN" altLang="en-US" b="1" dirty="0">
                <a:ea typeface="黑体" panose="02010609060101010101" charset="-122"/>
                <a:cs typeface="黑体" panose="02010609060101010101" charset="-122"/>
              </a:rPr>
              <a:t>可空</a:t>
            </a:r>
            <a:r>
              <a:rPr lang="en-US" altLang="zh-CN" b="1" dirty="0">
                <a:ea typeface="黑体" panose="02010609060101010101" charset="-122"/>
                <a:cs typeface="黑体" panose="02010609060101010101" charset="-122"/>
              </a:rPr>
              <a:t>(</a:t>
            </a:r>
            <a:r>
              <a:rPr lang="en-US" altLang="zh-CN" b="1" dirty="0" err="1">
                <a:ea typeface="黑体" panose="02010609060101010101" charset="-122"/>
                <a:cs typeface="黑体" panose="02010609060101010101" charset="-122"/>
              </a:rPr>
              <a:t>nullable</a:t>
            </a:r>
            <a:r>
              <a:rPr lang="en-US" altLang="zh-CN" b="1" dirty="0">
                <a:ea typeface="黑体" panose="02010609060101010101" charset="-122"/>
                <a:cs typeface="黑体" panose="02010609060101010101" charset="-122"/>
              </a:rPr>
              <a:t>)</a:t>
            </a:r>
            <a:r>
              <a:rPr lang="zh-CN" altLang="en-US" b="1" dirty="0">
                <a:ea typeface="黑体" panose="02010609060101010101" charset="-122"/>
                <a:cs typeface="黑体" panose="02010609060101010101" charset="-122"/>
              </a:rPr>
              <a:t>变量</a:t>
            </a:r>
            <a:endParaRPr lang="en-US" altLang="zh-CN" b="1" dirty="0">
              <a:latin typeface="Times New Roman" panose="02020603050405020304" charset="0"/>
              <a:cs typeface="宋体" panose="02010600030101010101" pitchFamily="2" charset="-122"/>
            </a:endParaRPr>
          </a:p>
          <a:p>
            <a:pPr lvl="1"/>
            <a:r>
              <a:rPr lang="zh-CN" altLang="en-US" b="1" dirty="0">
                <a:latin typeface="Times New Roman" panose="02020603050405020304" charset="0"/>
                <a:cs typeface="宋体" panose="02010600030101010101" pitchFamily="2" charset="-122"/>
              </a:rPr>
              <a:t>对于文法</a:t>
            </a:r>
            <a:r>
              <a:rPr lang="en-US" altLang="zh-CN" b="1" dirty="0">
                <a:latin typeface="Times New Roman" panose="02020603050405020304" charset="0"/>
                <a:cs typeface="宋体" panose="02010600030101010101" pitchFamily="2" charset="-122"/>
              </a:rPr>
              <a:t>G=(V</a:t>
            </a:r>
            <a:r>
              <a:rPr lang="zh-CN" altLang="en-US" b="1" dirty="0">
                <a:latin typeface="Times New Roman" panose="02020603050405020304" charset="0"/>
                <a:cs typeface="宋体" panose="02010600030101010101" pitchFamily="2" charset="-122"/>
              </a:rPr>
              <a:t>，</a:t>
            </a:r>
            <a:r>
              <a:rPr lang="en-US" altLang="zh-CN" b="1" dirty="0">
                <a:latin typeface="Times New Roman" panose="02020603050405020304" charset="0"/>
                <a:cs typeface="宋体" panose="02010600030101010101" pitchFamily="2" charset="-122"/>
              </a:rPr>
              <a:t>T</a:t>
            </a:r>
            <a:r>
              <a:rPr lang="zh-CN" altLang="en-US" b="1" dirty="0">
                <a:latin typeface="Times New Roman" panose="02020603050405020304" charset="0"/>
                <a:cs typeface="宋体" panose="02010600030101010101" pitchFamily="2" charset="-122"/>
              </a:rPr>
              <a:t>，</a:t>
            </a:r>
            <a:r>
              <a:rPr lang="en-US" altLang="zh-CN" b="1" dirty="0">
                <a:latin typeface="Times New Roman" panose="02020603050405020304" charset="0"/>
                <a:cs typeface="宋体" panose="02010600030101010101" pitchFamily="2" charset="-122"/>
              </a:rPr>
              <a:t>P</a:t>
            </a:r>
            <a:r>
              <a:rPr lang="zh-CN" altLang="en-US" b="1" dirty="0">
                <a:latin typeface="Times New Roman" panose="02020603050405020304" charset="0"/>
                <a:cs typeface="宋体" panose="02010600030101010101" pitchFamily="2" charset="-122"/>
              </a:rPr>
              <a:t>，</a:t>
            </a:r>
            <a:r>
              <a:rPr lang="en-US" altLang="zh-CN" b="1" dirty="0">
                <a:latin typeface="Times New Roman" panose="02020603050405020304" charset="0"/>
                <a:cs typeface="宋体" panose="02010600030101010101" pitchFamily="2" charset="-122"/>
              </a:rPr>
              <a:t>S)</a:t>
            </a:r>
            <a:r>
              <a:rPr lang="zh-CN" altLang="en-US" b="1" dirty="0">
                <a:latin typeface="Times New Roman" panose="02020603050405020304" charset="0"/>
                <a:cs typeface="宋体" panose="02010600030101010101" pitchFamily="2" charset="-122"/>
              </a:rPr>
              <a:t>中的任意变量</a:t>
            </a:r>
            <a:r>
              <a:rPr lang="en-US" altLang="zh-CN" b="1" dirty="0">
                <a:latin typeface="Times New Roman" panose="02020603050405020304" charset="0"/>
                <a:cs typeface="宋体" panose="02010600030101010101" pitchFamily="2" charset="-122"/>
              </a:rPr>
              <a:t>A</a:t>
            </a:r>
            <a:r>
              <a:rPr lang="zh-CN" altLang="en-US" b="1" dirty="0">
                <a:latin typeface="Times New Roman" panose="02020603050405020304" charset="0"/>
                <a:cs typeface="宋体" panose="02010600030101010101" pitchFamily="2" charset="-122"/>
              </a:rPr>
              <a:t>，如果</a:t>
            </a:r>
            <a:r>
              <a:rPr lang="en-US" altLang="zh-CN" b="1" dirty="0">
                <a:latin typeface="Times New Roman" panose="02020603050405020304" charset="0"/>
                <a:cs typeface="宋体" panose="02010600030101010101" pitchFamily="2" charset="-122"/>
              </a:rPr>
              <a:t>A</a:t>
            </a:r>
            <a:r>
              <a:rPr lang="en-US" altLang="zh-CN" b="1" dirty="0">
                <a:latin typeface="Times New Roman" panose="02020603050405020304" charset="0"/>
                <a:cs typeface="宋体" panose="02010600030101010101" pitchFamily="2" charset="-122"/>
                <a:sym typeface="Symbol" panose="05050102010706020507" charset="0"/>
              </a:rPr>
              <a:t></a:t>
            </a:r>
            <a:r>
              <a:rPr lang="en-US" altLang="zh-CN" b="1" baseline="30000" dirty="0">
                <a:latin typeface="Times New Roman" panose="02020603050405020304" charset="0"/>
                <a:cs typeface="宋体" panose="02010600030101010101" pitchFamily="2" charset="-122"/>
              </a:rPr>
              <a:t>+</a:t>
            </a:r>
            <a:r>
              <a:rPr lang="en-US" altLang="zh-CN" b="1" dirty="0" err="1">
                <a:latin typeface="Times New Roman" panose="02020603050405020304" charset="0"/>
                <a:cs typeface="宋体" panose="02010600030101010101" pitchFamily="2" charset="-122"/>
              </a:rPr>
              <a:t>ε</a:t>
            </a:r>
            <a:r>
              <a:rPr lang="zh-CN" altLang="en-US" b="1" dirty="0">
                <a:latin typeface="Times New Roman" panose="02020603050405020304" charset="0"/>
                <a:cs typeface="宋体" panose="02010600030101010101" pitchFamily="2" charset="-122"/>
              </a:rPr>
              <a:t>，则称</a:t>
            </a:r>
            <a:r>
              <a:rPr lang="en-US" altLang="zh-CN" b="1" dirty="0">
                <a:latin typeface="Times New Roman" panose="02020603050405020304" charset="0"/>
                <a:cs typeface="宋体" panose="02010600030101010101" pitchFamily="2" charset="-122"/>
              </a:rPr>
              <a:t>A</a:t>
            </a:r>
            <a:r>
              <a:rPr lang="zh-CN" altLang="en-US" b="1" dirty="0">
                <a:latin typeface="Times New Roman" panose="02020603050405020304" charset="0"/>
                <a:cs typeface="宋体" panose="02010600030101010101" pitchFamily="2" charset="-122"/>
              </a:rPr>
              <a:t>为</a:t>
            </a:r>
            <a:r>
              <a:rPr lang="zh-CN" altLang="en-US" b="1" dirty="0">
                <a:ea typeface="黑体" panose="02010609060101010101" charset="-122"/>
                <a:cs typeface="黑体" panose="02010609060101010101" charset="-122"/>
              </a:rPr>
              <a:t>可空变量。</a:t>
            </a:r>
            <a:r>
              <a:rPr lang="en-US" altLang="zh-CN" b="1" dirty="0">
                <a:cs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49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49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49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49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7"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3427E1FA-A82D-4949-A1A4-3104F6ACE2B7}"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9" name="幻灯片编号占位符 5"/>
          <p:cNvSpPr>
            <a:spLocks noGrp="1"/>
          </p:cNvSpPr>
          <p:nvPr>
            <p:ph type="sldNum" sz="quarter" idx="12"/>
          </p:nvPr>
        </p:nvSpPr>
        <p:spPr/>
        <p:txBody>
          <a:bodyPr/>
          <a:lstStyle/>
          <a:p>
            <a:fld id="{9DE3AB4B-1012-CD4B-8AB8-B60ECE993940}" type="slidenum">
              <a:rPr lang="en-US" altLang="zh-CN">
                <a:solidFill>
                  <a:srgbClr val="000000"/>
                </a:solidFill>
                <a:latin typeface="Arial" panose="020B0604020202020204"/>
              </a:rPr>
              <a:pPr/>
              <a:t>6</a:t>
            </a:fld>
            <a:endParaRPr lang="en-US" altLang="zh-CN">
              <a:solidFill>
                <a:srgbClr val="000000"/>
              </a:solidFill>
              <a:latin typeface="Arial" panose="020B0604020202020204"/>
            </a:endParaRPr>
          </a:p>
        </p:txBody>
      </p:sp>
      <p:sp>
        <p:nvSpPr>
          <p:cNvPr id="545794"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6.1.1 </a:t>
            </a:r>
            <a:r>
              <a:rPr lang="zh-CN" altLang="en-US" b="1">
                <a:ea typeface="黑体" panose="02010609060101010101" charset="-122"/>
                <a:cs typeface="黑体" panose="02010609060101010101" charset="-122"/>
              </a:rPr>
              <a:t>上下文无关文法的派生树</a:t>
            </a:r>
            <a:r>
              <a:rPr lang="en-US" altLang="zh-CN" b="1">
                <a:ea typeface="黑体" panose="02010609060101010101" charset="-122"/>
                <a:cs typeface="黑体" panose="02010609060101010101" charset="-122"/>
              </a:rPr>
              <a:t> </a:t>
            </a:r>
          </a:p>
        </p:txBody>
      </p:sp>
      <p:sp>
        <p:nvSpPr>
          <p:cNvPr id="545795" name="Rectangle 3"/>
          <p:cNvSpPr>
            <a:spLocks noGrp="1" noChangeArrowheads="1"/>
          </p:cNvSpPr>
          <p:nvPr>
            <p:ph type="body" idx="1"/>
          </p:nvPr>
        </p:nvSpPr>
        <p:spPr>
          <a:xfrm>
            <a:off x="533400" y="1219200"/>
            <a:ext cx="8229600" cy="533400"/>
          </a:xfrm>
        </p:spPr>
        <p:txBody>
          <a:bodyPr/>
          <a:lstStyle/>
          <a:p>
            <a:pPr>
              <a:lnSpc>
                <a:spcPct val="90000"/>
              </a:lnSpc>
            </a:pPr>
            <a:r>
              <a:rPr lang="zh-CN" altLang="en-US" b="1">
                <a:latin typeface="宋体" panose="02010600030101010101" pitchFamily="2" charset="-122"/>
                <a:cs typeface="宋体" panose="02010600030101010101" pitchFamily="2" charset="-122"/>
              </a:rPr>
              <a:t>算术表达式</a:t>
            </a:r>
            <a:r>
              <a:rPr lang="en-US" altLang="zh-CN" b="1">
                <a:latin typeface="Times New Roman" panose="02020603050405020304" charset="0"/>
                <a:cs typeface="宋体" panose="02010600030101010101" pitchFamily="2" charset="-122"/>
              </a:rPr>
              <a:t>x+x/y</a:t>
            </a:r>
            <a:r>
              <a:rPr lang="en-US" altLang="zh-CN" b="1">
                <a:latin typeface="宋体" panose="02010600030101010101" pitchFamily="2" charset="-122"/>
                <a:cs typeface="宋体" panose="02010600030101010101" pitchFamily="2" charset="-122"/>
              </a:rPr>
              <a:t>↑2</a:t>
            </a:r>
            <a:r>
              <a:rPr lang="zh-CN" altLang="en-US" b="1">
                <a:latin typeface="宋体" panose="02010600030101010101" pitchFamily="2" charset="-122"/>
                <a:cs typeface="宋体" panose="02010600030101010101" pitchFamily="2" charset="-122"/>
              </a:rPr>
              <a:t>的不同派生</a:t>
            </a:r>
            <a:r>
              <a:rPr lang="en-US" altLang="zh-CN" b="1">
                <a:cs typeface="宋体" panose="02010600030101010101" pitchFamily="2" charset="-122"/>
              </a:rPr>
              <a:t> </a:t>
            </a:r>
          </a:p>
        </p:txBody>
      </p:sp>
      <p:sp>
        <p:nvSpPr>
          <p:cNvPr id="545796" name="Text Box 4"/>
          <p:cNvSpPr txBox="1">
            <a:spLocks noChangeArrowheads="1"/>
          </p:cNvSpPr>
          <p:nvPr/>
        </p:nvSpPr>
        <p:spPr bwMode="auto">
          <a:xfrm>
            <a:off x="304800" y="1828800"/>
            <a:ext cx="8458200" cy="1373188"/>
          </a:xfrm>
          <a:prstGeom prst="rect">
            <a:avLst/>
          </a:prstGeom>
          <a:noFill/>
          <a:ln>
            <a:noFill/>
          </a:ln>
          <a:effectLst/>
        </p:spPr>
        <p:txBody>
          <a:bodyPr>
            <a:spAutoFit/>
          </a:bodyPr>
          <a:lstStyle/>
          <a:p>
            <a:pPr algn="just" defTabSz="914400" fontAlgn="base">
              <a:spcBef>
                <a:spcPct val="0"/>
              </a:spcBef>
              <a:spcAft>
                <a:spcPct val="0"/>
              </a:spcAft>
            </a:pP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rPr>
              <a:t>E</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E+T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T+T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F+T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P+T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x+T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x+T/F</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x+F/F</a:t>
            </a:r>
          </a:p>
          <a:p>
            <a:pPr algn="just" defTabSz="914400" fontAlgn="base">
              <a:spcBef>
                <a:spcPct val="0"/>
              </a:spcBef>
              <a:spcAft>
                <a:spcPct val="0"/>
              </a:spcAft>
            </a:pP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x+P/F</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x+x/F</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x+x/F</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P</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x+x/P</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P</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x+x/y</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P</a:t>
            </a:r>
          </a:p>
          <a:p>
            <a:pPr algn="just" defTabSz="914400" fontAlgn="base">
              <a:spcBef>
                <a:spcPct val="0"/>
              </a:spcBef>
              <a:spcAft>
                <a:spcPct val="0"/>
              </a:spcAft>
            </a:pP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x+x/y</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2</a:t>
            </a:r>
            <a:r>
              <a:rPr lang="en-US" altLang="zh-CN" sz="2800" b="1">
                <a:solidFill>
                  <a:srgbClr val="000000"/>
                </a:solidFill>
                <a:latin typeface="Arial" panose="020B0604020202020204" pitchFamily="34" charset="0"/>
                <a:ea typeface="宋体" panose="02010600030101010101" pitchFamily="2" charset="-122"/>
                <a:cs typeface="宋体" panose="02010600030101010101" pitchFamily="2" charset="-122"/>
              </a:rPr>
              <a:t> </a:t>
            </a:r>
          </a:p>
        </p:txBody>
      </p:sp>
      <p:sp>
        <p:nvSpPr>
          <p:cNvPr id="545797" name="Text Box 5"/>
          <p:cNvSpPr txBox="1">
            <a:spLocks noChangeArrowheads="1"/>
          </p:cNvSpPr>
          <p:nvPr/>
        </p:nvSpPr>
        <p:spPr bwMode="auto">
          <a:xfrm>
            <a:off x="304800" y="3276600"/>
            <a:ext cx="8839200" cy="1373188"/>
          </a:xfrm>
          <a:prstGeom prst="rect">
            <a:avLst/>
          </a:prstGeom>
          <a:noFill/>
          <a:ln>
            <a:noFill/>
          </a:ln>
          <a:effectLst/>
        </p:spPr>
        <p:txBody>
          <a:bodyPr>
            <a:spAutoFit/>
          </a:bodyPr>
          <a:lstStyle/>
          <a:p>
            <a:pPr algn="just" defTabSz="914400" fontAlgn="base">
              <a:spcBef>
                <a:spcPct val="0"/>
              </a:spcBef>
              <a:spcAft>
                <a:spcPct val="0"/>
              </a:spcAft>
            </a:pP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rPr>
              <a:t>E</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E+T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E+T/F</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E+T/F↑P</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E+T/F↑2</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E+T/P↑2</a:t>
            </a:r>
          </a:p>
          <a:p>
            <a:pPr algn="just" defTabSz="914400" fontAlgn="base">
              <a:spcBef>
                <a:spcPct val="0"/>
              </a:spcBef>
              <a:spcAft>
                <a:spcPct val="0"/>
              </a:spcAft>
            </a:pP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E+T/y↑2</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 E+F/y↑2</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 E+P/y↑2</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 E+x/y↑2</a:t>
            </a:r>
          </a:p>
          <a:p>
            <a:pPr algn="just" defTabSz="914400" fontAlgn="base">
              <a:spcBef>
                <a:spcPct val="0"/>
              </a:spcBef>
              <a:spcAft>
                <a:spcPct val="0"/>
              </a:spcAft>
            </a:pP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 T+x/y↑2</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 F+x/y↑2</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 P+x/y↑2</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x+x/y</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2</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 </a:t>
            </a:r>
          </a:p>
        </p:txBody>
      </p:sp>
      <p:sp>
        <p:nvSpPr>
          <p:cNvPr id="545798" name="Text Box 6"/>
          <p:cNvSpPr txBox="1">
            <a:spLocks noChangeArrowheads="1"/>
          </p:cNvSpPr>
          <p:nvPr/>
        </p:nvSpPr>
        <p:spPr bwMode="auto">
          <a:xfrm>
            <a:off x="152400" y="4876800"/>
            <a:ext cx="8458200" cy="1373188"/>
          </a:xfrm>
          <a:prstGeom prst="rect">
            <a:avLst/>
          </a:prstGeom>
          <a:noFill/>
          <a:ln>
            <a:noFill/>
          </a:ln>
          <a:effectLst/>
        </p:spPr>
        <p:txBody>
          <a:bodyPr>
            <a:spAutoFit/>
          </a:bodyPr>
          <a:lstStyle/>
          <a:p>
            <a:pPr algn="just" defTabSz="914400" fontAlgn="base">
              <a:spcBef>
                <a:spcPct val="0"/>
              </a:spcBef>
              <a:spcAft>
                <a:spcPct val="0"/>
              </a:spcAft>
            </a:pP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rPr>
              <a:t>E</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E+T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T+T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T+T/F</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F+T/F</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F+T/F↑P</a:t>
            </a:r>
          </a:p>
          <a:p>
            <a:pPr algn="just" defTabSz="914400" fontAlgn="base">
              <a:spcBef>
                <a:spcPct val="0"/>
              </a:spcBef>
              <a:spcAft>
                <a:spcPct val="0"/>
              </a:spcAft>
            </a:pP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P+T/F↑P</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x+T/F↑P</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x+F/F↑P</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x+F/F↑2</a:t>
            </a:r>
          </a:p>
          <a:p>
            <a:pPr algn="just" defTabSz="914400" fontAlgn="base">
              <a:spcBef>
                <a:spcPct val="0"/>
              </a:spcBef>
              <a:spcAft>
                <a:spcPct val="0"/>
              </a:spcAft>
            </a:pP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x+F/P↑2</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x+P/P↑2</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x+P/y↑2</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x+x/y</a:t>
            </a:r>
            <a:r>
              <a:rPr lang="en-US" altLang="zh-CN" sz="2800" b="1">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2</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57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57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57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6" grpId="0" autoUpdateAnimBg="0"/>
      <p:bldP spid="545797" grpId="0" autoUpdateAnimBg="0"/>
      <p:bldP spid="545798"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编号占位符 5"/>
          <p:cNvSpPr>
            <a:spLocks noGrp="1"/>
          </p:cNvSpPr>
          <p:nvPr>
            <p:ph type="sldNum" sz="quarter" idx="12"/>
          </p:nvPr>
        </p:nvSpPr>
        <p:spPr/>
        <p:txBody>
          <a:bodyPr/>
          <a:lstStyle/>
          <a:p>
            <a:fld id="{FDB60462-18EA-074B-85F5-2549DE30C404}" type="slidenum">
              <a:rPr lang="en-US" altLang="zh-CN"/>
              <a:pPr/>
              <a:t>60</a:t>
            </a:fld>
            <a:endParaRPr lang="en-US" altLang="zh-CN"/>
          </a:p>
        </p:txBody>
      </p:sp>
      <p:sp>
        <p:nvSpPr>
          <p:cNvPr id="35842" name="Rectangle 2"/>
          <p:cNvSpPr>
            <a:spLocks noGrp="1" noChangeArrowheads="1"/>
          </p:cNvSpPr>
          <p:nvPr>
            <p:ph type="title"/>
          </p:nvPr>
        </p:nvSpPr>
        <p:spPr/>
        <p:txBody>
          <a:bodyPr/>
          <a:lstStyle/>
          <a:p>
            <a:r>
              <a:rPr lang="en-US" altLang="zh-CN" dirty="0">
                <a:solidFill>
                  <a:srgbClr val="FF0000"/>
                </a:solidFill>
              </a:rPr>
              <a:t>Example</a:t>
            </a:r>
            <a:r>
              <a:rPr lang="en-US" altLang="zh-CN" dirty="0"/>
              <a:t>: </a:t>
            </a:r>
            <a:r>
              <a:rPr lang="en-US" altLang="zh-CN" dirty="0" err="1"/>
              <a:t>Nullable</a:t>
            </a:r>
            <a:r>
              <a:rPr lang="en-US" altLang="zh-CN" dirty="0"/>
              <a:t> Symbols</a:t>
            </a:r>
          </a:p>
        </p:txBody>
      </p:sp>
      <p:sp>
        <p:nvSpPr>
          <p:cNvPr id="35843" name="Rectangle 3"/>
          <p:cNvSpPr>
            <a:spLocks noGrp="1" noChangeArrowheads="1"/>
          </p:cNvSpPr>
          <p:nvPr>
            <p:ph type="body" idx="1"/>
          </p:nvPr>
        </p:nvSpPr>
        <p:spPr/>
        <p:txBody>
          <a:bodyPr/>
          <a:lstStyle/>
          <a:p>
            <a:pPr>
              <a:buFont typeface="Monotype Sorts" charset="0"/>
              <a:buNone/>
            </a:pPr>
            <a:r>
              <a:rPr lang="en-US" altLang="zh-CN" dirty="0">
                <a:solidFill>
                  <a:srgbClr val="FF6600"/>
                </a:solidFill>
              </a:rPr>
              <a:t>		S -&gt; AB, A -&gt; </a:t>
            </a:r>
            <a:r>
              <a:rPr lang="en-US" altLang="zh-CN" dirty="0" err="1">
                <a:solidFill>
                  <a:srgbClr val="FF6600"/>
                </a:solidFill>
              </a:rPr>
              <a:t>aA</a:t>
            </a:r>
            <a:r>
              <a:rPr lang="en-US" altLang="zh-CN" dirty="0">
                <a:solidFill>
                  <a:srgbClr val="FF6600"/>
                </a:solidFill>
              </a:rPr>
              <a:t> | </a:t>
            </a:r>
            <a:r>
              <a:rPr lang="en-US" altLang="zh-CN" dirty="0" err="1">
                <a:solidFill>
                  <a:srgbClr val="FF6600"/>
                </a:solidFill>
                <a:latin typeface="Lucida Sans Unicode" panose="020B0602030504020204" charset="0"/>
              </a:rPr>
              <a:t>ε</a:t>
            </a:r>
            <a:r>
              <a:rPr lang="en-US" altLang="zh-CN" dirty="0">
                <a:solidFill>
                  <a:srgbClr val="FF6600"/>
                </a:solidFill>
              </a:rPr>
              <a:t>, B -&gt; </a:t>
            </a:r>
            <a:r>
              <a:rPr lang="en-US" altLang="zh-CN" dirty="0" err="1">
                <a:solidFill>
                  <a:srgbClr val="FF6600"/>
                </a:solidFill>
              </a:rPr>
              <a:t>bB</a:t>
            </a:r>
            <a:r>
              <a:rPr lang="en-US" altLang="zh-CN" dirty="0">
                <a:solidFill>
                  <a:srgbClr val="FF6600"/>
                </a:solidFill>
              </a:rPr>
              <a:t> | A</a:t>
            </a:r>
          </a:p>
          <a:p>
            <a:r>
              <a:rPr lang="en-US" altLang="zh-CN" dirty="0">
                <a:solidFill>
                  <a:srgbClr val="3366FF"/>
                </a:solidFill>
              </a:rPr>
              <a:t>Basis</a:t>
            </a:r>
            <a:r>
              <a:rPr lang="en-US" altLang="zh-CN" dirty="0"/>
              <a:t>: A is </a:t>
            </a:r>
            <a:r>
              <a:rPr lang="en-US" altLang="zh-CN" dirty="0" err="1"/>
              <a:t>nullable</a:t>
            </a:r>
            <a:r>
              <a:rPr lang="en-US" altLang="zh-CN" dirty="0"/>
              <a:t> because of A -&gt; </a:t>
            </a:r>
            <a:r>
              <a:rPr lang="en-US" altLang="zh-CN" dirty="0" err="1">
                <a:latin typeface="Lucida Sans Unicode" panose="020B0602030504020204" charset="0"/>
              </a:rPr>
              <a:t>ε</a:t>
            </a:r>
            <a:r>
              <a:rPr lang="en-US" altLang="zh-CN" dirty="0"/>
              <a:t>.</a:t>
            </a:r>
          </a:p>
          <a:p>
            <a:r>
              <a:rPr lang="en-US" altLang="zh-CN" dirty="0">
                <a:solidFill>
                  <a:srgbClr val="3366FF"/>
                </a:solidFill>
              </a:rPr>
              <a:t>Induction</a:t>
            </a:r>
            <a:r>
              <a:rPr lang="en-US" altLang="zh-CN" dirty="0"/>
              <a:t>: B is </a:t>
            </a:r>
            <a:r>
              <a:rPr lang="en-US" altLang="zh-CN" dirty="0" err="1"/>
              <a:t>nullable</a:t>
            </a:r>
            <a:r>
              <a:rPr lang="en-US" altLang="zh-CN" dirty="0"/>
              <a:t> because of </a:t>
            </a:r>
            <a:r>
              <a:rPr lang="en-US" altLang="zh-CN" dirty="0" smtClean="0"/>
              <a:t>B </a:t>
            </a:r>
            <a:r>
              <a:rPr lang="en-US" altLang="zh-CN" dirty="0"/>
              <a:t>-&gt; A.</a:t>
            </a:r>
          </a:p>
          <a:p>
            <a:r>
              <a:rPr lang="en-US" altLang="zh-CN" dirty="0"/>
              <a:t>Then, S is </a:t>
            </a:r>
            <a:r>
              <a:rPr lang="en-US" altLang="zh-CN" dirty="0" err="1"/>
              <a:t>nullable</a:t>
            </a:r>
            <a:r>
              <a:rPr lang="en-US" altLang="zh-CN" dirty="0"/>
              <a:t> because of S -&gt; AB</a:t>
            </a:r>
            <a:r>
              <a:rPr lang="en-US" altLang="zh-CN" dirty="0" smtClean="0"/>
              <a:t>.</a:t>
            </a:r>
          </a:p>
          <a:p>
            <a:endParaRPr lang="en-US" altLang="zh-CN" dirty="0"/>
          </a:p>
          <a:p>
            <a:r>
              <a:rPr lang="zh-CN" altLang="en-US" dirty="0" smtClean="0"/>
              <a:t>可空变量集</a:t>
            </a:r>
            <a:r>
              <a:rPr lang="en-US" altLang="zh-CN" dirty="0" smtClean="0"/>
              <a:t>{S,A,B}</a:t>
            </a:r>
            <a:endParaRPr lang="en-US" altLang="zh-CN"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7017811-6DE9-D44D-81A9-9C23000F6447}"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A4147DF4-B437-974E-B4F6-947B14D8E2D5}" type="slidenum">
              <a:rPr lang="en-US" altLang="zh-CN">
                <a:solidFill>
                  <a:srgbClr val="000000"/>
                </a:solidFill>
                <a:latin typeface="Arial" panose="020B0604020202020204"/>
              </a:rPr>
              <a:pPr/>
              <a:t>61</a:t>
            </a:fld>
            <a:endParaRPr lang="en-US" altLang="zh-CN">
              <a:solidFill>
                <a:srgbClr val="000000"/>
              </a:solidFill>
              <a:latin typeface="Arial" panose="020B0604020202020204"/>
            </a:endParaRPr>
          </a:p>
        </p:txBody>
      </p:sp>
      <p:sp>
        <p:nvSpPr>
          <p:cNvPr id="596994"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6.2.2 </a:t>
            </a:r>
            <a:r>
              <a:rPr lang="zh-CN" altLang="en-US" b="1">
                <a:ea typeface="黑体" panose="02010609060101010101" charset="-122"/>
                <a:cs typeface="黑体" panose="02010609060101010101" charset="-122"/>
              </a:rPr>
              <a:t>去</a:t>
            </a:r>
            <a:r>
              <a:rPr lang="en-US" altLang="zh-CN" b="1">
                <a:ea typeface="黑体" panose="02010609060101010101" charset="-122"/>
                <a:cs typeface="黑体" panose="02010609060101010101" charset="-122"/>
              </a:rPr>
              <a:t>ε-</a:t>
            </a:r>
            <a:r>
              <a:rPr lang="zh-CN" altLang="en-US" b="1">
                <a:ea typeface="黑体" panose="02010609060101010101" charset="-122"/>
                <a:cs typeface="黑体" panose="02010609060101010101" charset="-122"/>
              </a:rPr>
              <a:t>产生式</a:t>
            </a:r>
            <a:r>
              <a:rPr lang="en-US" altLang="zh-CN" b="1">
                <a:ea typeface="黑体" panose="02010609060101010101" charset="-122"/>
                <a:cs typeface="黑体" panose="02010609060101010101" charset="-122"/>
              </a:rPr>
              <a:t> </a:t>
            </a:r>
          </a:p>
        </p:txBody>
      </p:sp>
      <p:sp>
        <p:nvSpPr>
          <p:cNvPr id="596995" name="Rectangle 3"/>
          <p:cNvSpPr>
            <a:spLocks noGrp="1" noChangeArrowheads="1"/>
          </p:cNvSpPr>
          <p:nvPr>
            <p:ph type="body" idx="1"/>
          </p:nvPr>
        </p:nvSpPr>
        <p:spPr/>
        <p:txBody>
          <a:bodyPr/>
          <a:lstStyle/>
          <a:p>
            <a:pPr algn="just">
              <a:buFontTx/>
              <a:buNone/>
            </a:pPr>
            <a:r>
              <a:rPr lang="zh-CN" altLang="en-US" sz="3600" b="1">
                <a:latin typeface="Times New Roman" panose="02020603050405020304" charset="0"/>
                <a:ea typeface="黑体" panose="02010609060101010101" charset="-122"/>
                <a:cs typeface="黑体" panose="02010609060101010101" charset="-122"/>
              </a:rPr>
              <a:t>算法</a:t>
            </a:r>
            <a:r>
              <a:rPr lang="en-US" altLang="zh-CN" sz="3600" b="1">
                <a:latin typeface="Times New Roman" panose="02020603050405020304" charset="0"/>
                <a:ea typeface="黑体" panose="02010609060101010101" charset="-122"/>
                <a:cs typeface="黑体" panose="02010609060101010101" charset="-122"/>
              </a:rPr>
              <a:t>6-3 </a:t>
            </a:r>
            <a:r>
              <a:rPr lang="zh-CN" altLang="en-US" sz="3600" b="1">
                <a:latin typeface="Times New Roman" panose="02020603050405020304" charset="0"/>
                <a:cs typeface="宋体" panose="02010600030101010101" pitchFamily="2" charset="-122"/>
              </a:rPr>
              <a:t>求</a:t>
            </a:r>
            <a:r>
              <a:rPr lang="en-US" altLang="zh-CN" sz="3600" b="1">
                <a:latin typeface="Times New Roman" panose="02020603050405020304" charset="0"/>
                <a:cs typeface="宋体" panose="02010600030101010101" pitchFamily="2" charset="-122"/>
              </a:rPr>
              <a:t>CFG G</a:t>
            </a:r>
            <a:r>
              <a:rPr lang="zh-CN" altLang="en-US" sz="3600" b="1">
                <a:latin typeface="Times New Roman" panose="02020603050405020304" charset="0"/>
                <a:cs typeface="宋体" panose="02010600030101010101" pitchFamily="2" charset="-122"/>
              </a:rPr>
              <a:t>的可空变量集</a:t>
            </a:r>
            <a:r>
              <a:rPr lang="en-US" altLang="zh-CN" sz="3600" b="1">
                <a:latin typeface="Times New Roman" panose="02020603050405020304" charset="0"/>
                <a:cs typeface="宋体" panose="02010600030101010101" pitchFamily="2" charset="-122"/>
              </a:rPr>
              <a:t>U</a:t>
            </a:r>
            <a:r>
              <a:rPr lang="zh-CN" altLang="en-US" sz="3600" b="1">
                <a:latin typeface="Times New Roman" panose="02020603050405020304" charset="0"/>
                <a:cs typeface="宋体" panose="02010600030101010101" pitchFamily="2" charset="-122"/>
              </a:rPr>
              <a:t>。</a:t>
            </a:r>
            <a:endParaRPr lang="en-US" altLang="zh-CN" sz="3600" b="1">
              <a:latin typeface="Times New Roman" panose="02020603050405020304" charset="0"/>
              <a:cs typeface="宋体" panose="02010600030101010101" pitchFamily="2" charset="-122"/>
            </a:endParaRPr>
          </a:p>
          <a:p>
            <a:pPr algn="just"/>
            <a:r>
              <a:rPr lang="zh-CN" altLang="en-US" b="1">
                <a:latin typeface="Times New Roman" panose="02020603050405020304" charset="0"/>
                <a:cs typeface="宋体" panose="02010600030101010101" pitchFamily="2" charset="-122"/>
              </a:rPr>
              <a:t>输入：</a:t>
            </a:r>
            <a:r>
              <a:rPr lang="en-US" altLang="zh-CN" b="1">
                <a:latin typeface="Times New Roman" panose="02020603050405020304" charset="0"/>
                <a:cs typeface="宋体" panose="02010600030101010101" pitchFamily="2" charset="-122"/>
              </a:rPr>
              <a:t>CFG G=(V</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P</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S)</a:t>
            </a:r>
            <a:r>
              <a:rPr lang="zh-CN" altLang="en-US" b="1">
                <a:latin typeface="Times New Roman" panose="02020603050405020304" charset="0"/>
                <a:cs typeface="宋体" panose="02010600030101010101" pitchFamily="2" charset="-122"/>
              </a:rPr>
              <a:t>。</a:t>
            </a:r>
            <a:endParaRPr lang="en-US" altLang="zh-CN" b="1">
              <a:latin typeface="Times New Roman" panose="02020603050405020304" charset="0"/>
              <a:cs typeface="宋体" panose="02010600030101010101" pitchFamily="2" charset="-122"/>
            </a:endParaRPr>
          </a:p>
          <a:p>
            <a:pPr algn="just"/>
            <a:r>
              <a:rPr lang="zh-CN" altLang="en-US" b="1">
                <a:latin typeface="Times New Roman" panose="02020603050405020304" charset="0"/>
                <a:cs typeface="宋体" panose="02010600030101010101" pitchFamily="2" charset="-122"/>
              </a:rPr>
              <a:t>输出：</a:t>
            </a:r>
            <a:r>
              <a:rPr lang="en-US" altLang="zh-CN" b="1">
                <a:latin typeface="Times New Roman" panose="02020603050405020304" charset="0"/>
                <a:cs typeface="宋体" panose="02010600030101010101" pitchFamily="2" charset="-122"/>
              </a:rPr>
              <a:t>G</a:t>
            </a:r>
            <a:r>
              <a:rPr lang="zh-CN" altLang="en-US" b="1">
                <a:latin typeface="Times New Roman" panose="02020603050405020304" charset="0"/>
                <a:cs typeface="宋体" panose="02010600030101010101" pitchFamily="2" charset="-122"/>
              </a:rPr>
              <a:t>的可空变量集</a:t>
            </a:r>
            <a:r>
              <a:rPr lang="en-US" altLang="zh-CN" b="1">
                <a:latin typeface="Times New Roman" panose="02020603050405020304" charset="0"/>
                <a:cs typeface="宋体" panose="02010600030101010101" pitchFamily="2" charset="-122"/>
              </a:rPr>
              <a:t>U</a:t>
            </a:r>
            <a:r>
              <a:rPr lang="zh-CN" altLang="en-US" b="1">
                <a:latin typeface="Times New Roman" panose="02020603050405020304" charset="0"/>
                <a:cs typeface="宋体" panose="02010600030101010101" pitchFamily="2" charset="-122"/>
              </a:rPr>
              <a:t>。</a:t>
            </a:r>
            <a:endParaRPr lang="en-US" altLang="zh-CN" b="1">
              <a:latin typeface="Times New Roman" panose="02020603050405020304" charset="0"/>
              <a:cs typeface="宋体" panose="02010600030101010101" pitchFamily="2" charset="-122"/>
            </a:endParaRPr>
          </a:p>
          <a:p>
            <a:pPr algn="just"/>
            <a:r>
              <a:rPr lang="zh-CN" altLang="en-US" b="1">
                <a:latin typeface="Times New Roman" panose="02020603050405020304" charset="0"/>
                <a:cs typeface="宋体" panose="02010600030101010101" pitchFamily="2" charset="-122"/>
              </a:rPr>
              <a:t>主要步骤：</a:t>
            </a:r>
            <a:endParaRPr lang="en-US" altLang="zh-CN" b="1">
              <a:latin typeface="Times New Roman" panose="02020603050405020304" charset="0"/>
              <a:cs typeface="宋体" panose="02010600030101010101" pitchFamily="2" charset="-122"/>
            </a:endParaRPr>
          </a:p>
          <a:p>
            <a:pPr algn="just">
              <a:buFontTx/>
              <a:buNone/>
            </a:pPr>
            <a:r>
              <a:rPr lang="en-US" altLang="zh-CN" b="1">
                <a:latin typeface="Times New Roman" panose="02020603050405020304" charset="0"/>
                <a:cs typeface="宋体" panose="02010600030101010101" pitchFamily="2" charset="-122"/>
              </a:rPr>
              <a:t>(1)   OLDU=</a:t>
            </a:r>
            <a:r>
              <a:rPr lang="en-US" altLang="zh-CN" b="1" i="1">
                <a:latin typeface="Times New Roman" panose="02020603050405020304" charset="0"/>
                <a:cs typeface="宋体" panose="02010600030101010101" pitchFamily="2" charset="-122"/>
              </a:rPr>
              <a:t>Φ</a:t>
            </a:r>
            <a:r>
              <a:rPr lang="en-US" altLang="zh-CN" b="1">
                <a:latin typeface="Times New Roman" panose="02020603050405020304" charset="0"/>
                <a:cs typeface="宋体" panose="02010600030101010101" pitchFamily="2" charset="-122"/>
              </a:rPr>
              <a:t>;</a:t>
            </a:r>
          </a:p>
          <a:p>
            <a:pPr algn="just">
              <a:buFontTx/>
              <a:buNone/>
            </a:pPr>
            <a:r>
              <a:rPr lang="en-US" altLang="zh-CN" b="1">
                <a:latin typeface="Times New Roman" panose="02020603050405020304" charset="0"/>
                <a:cs typeface="宋体" panose="02010600030101010101" pitchFamily="2" charset="-122"/>
              </a:rPr>
              <a:t>(2)   NEWU={A| A</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ε∈P};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6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6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69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69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69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69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5"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7D70EF3-76FE-2C45-AD5D-E5ADAEFE91B8}"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CD9AEC44-6446-CF43-838B-2909540E8CDC}" type="slidenum">
              <a:rPr lang="en-US" altLang="zh-CN">
                <a:solidFill>
                  <a:srgbClr val="000000"/>
                </a:solidFill>
                <a:latin typeface="Arial" panose="020B0604020202020204"/>
              </a:rPr>
              <a:pPr/>
              <a:t>62</a:t>
            </a:fld>
            <a:endParaRPr lang="en-US" altLang="zh-CN">
              <a:solidFill>
                <a:srgbClr val="000000"/>
              </a:solidFill>
              <a:latin typeface="Arial" panose="020B0604020202020204"/>
            </a:endParaRPr>
          </a:p>
        </p:txBody>
      </p:sp>
      <p:sp>
        <p:nvSpPr>
          <p:cNvPr id="598018"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6.2.2 </a:t>
            </a:r>
            <a:r>
              <a:rPr lang="zh-CN" altLang="en-US" b="1">
                <a:ea typeface="黑体" panose="02010609060101010101" charset="-122"/>
                <a:cs typeface="黑体" panose="02010609060101010101" charset="-122"/>
              </a:rPr>
              <a:t>去</a:t>
            </a:r>
            <a:r>
              <a:rPr lang="en-US" altLang="zh-CN" b="1">
                <a:ea typeface="黑体" panose="02010609060101010101" charset="-122"/>
                <a:cs typeface="黑体" panose="02010609060101010101" charset="-122"/>
              </a:rPr>
              <a:t>ε-</a:t>
            </a:r>
            <a:r>
              <a:rPr lang="zh-CN" altLang="en-US" b="1">
                <a:ea typeface="黑体" panose="02010609060101010101" charset="-122"/>
                <a:cs typeface="黑体" panose="02010609060101010101" charset="-122"/>
              </a:rPr>
              <a:t>产生式</a:t>
            </a:r>
            <a:r>
              <a:rPr lang="en-US" altLang="zh-CN" b="1">
                <a:ea typeface="黑体" panose="02010609060101010101" charset="-122"/>
                <a:cs typeface="黑体" panose="02010609060101010101" charset="-122"/>
              </a:rPr>
              <a:t> </a:t>
            </a:r>
          </a:p>
        </p:txBody>
      </p:sp>
      <p:sp>
        <p:nvSpPr>
          <p:cNvPr id="598019" name="Rectangle 3"/>
          <p:cNvSpPr>
            <a:spLocks noGrp="1" noChangeArrowheads="1"/>
          </p:cNvSpPr>
          <p:nvPr>
            <p:ph type="body" idx="1"/>
          </p:nvPr>
        </p:nvSpPr>
        <p:spPr>
          <a:xfrm>
            <a:off x="457200" y="1600200"/>
            <a:ext cx="8458200" cy="4525963"/>
          </a:xfrm>
        </p:spPr>
        <p:txBody>
          <a:bodyPr/>
          <a:lstStyle/>
          <a:p>
            <a:pPr algn="just">
              <a:buFontTx/>
              <a:buNone/>
            </a:pPr>
            <a:r>
              <a:rPr lang="en-US" altLang="zh-CN" b="1">
                <a:latin typeface="Times New Roman" panose="02020603050405020304" charset="0"/>
                <a:cs typeface="宋体" panose="02010600030101010101" pitchFamily="2" charset="-122"/>
              </a:rPr>
              <a:t>(3)   </a:t>
            </a:r>
            <a:r>
              <a:rPr lang="en-US" altLang="zh-CN" b="1">
                <a:latin typeface="Times New Roman" panose="02020603050405020304" charset="0"/>
                <a:ea typeface="黑体" panose="02010609060101010101" charset="-122"/>
                <a:cs typeface="黑体" panose="02010609060101010101" charset="-122"/>
              </a:rPr>
              <a:t>while</a:t>
            </a:r>
            <a:r>
              <a:rPr lang="en-US" altLang="zh-CN" b="1">
                <a:latin typeface="Times New Roman" panose="02020603050405020304" charset="0"/>
                <a:cs typeface="宋体" panose="02010600030101010101" pitchFamily="2" charset="-122"/>
              </a:rPr>
              <a:t> NEWU≠OLDU</a:t>
            </a:r>
            <a:r>
              <a:rPr lang="en-US" altLang="zh-CN" b="1">
                <a:latin typeface="Times New Roman" panose="02020603050405020304" charset="0"/>
                <a:ea typeface="黑体" panose="02010609060101010101" charset="-122"/>
                <a:cs typeface="黑体" panose="02010609060101010101" charset="-122"/>
              </a:rPr>
              <a:t> do</a:t>
            </a:r>
            <a:endParaRPr lang="en-US" altLang="zh-CN" b="1">
              <a:latin typeface="Times New Roman" panose="02020603050405020304" charset="0"/>
              <a:cs typeface="宋体" panose="02010600030101010101" pitchFamily="2" charset="-122"/>
            </a:endParaRPr>
          </a:p>
          <a:p>
            <a:pPr algn="just">
              <a:buFontTx/>
              <a:buNone/>
            </a:pPr>
            <a:r>
              <a:rPr lang="en-US" altLang="zh-CN" b="1">
                <a:latin typeface="Times New Roman" panose="02020603050405020304" charset="0"/>
                <a:ea typeface="黑体" panose="02010609060101010101" charset="-122"/>
                <a:cs typeface="黑体" panose="02010609060101010101" charset="-122"/>
              </a:rPr>
              <a:t>	     begin</a:t>
            </a:r>
            <a:endParaRPr lang="en-US" altLang="zh-CN" b="1">
              <a:latin typeface="Times New Roman" panose="02020603050405020304" charset="0"/>
              <a:cs typeface="宋体" panose="02010600030101010101" pitchFamily="2" charset="-122"/>
            </a:endParaRPr>
          </a:p>
          <a:p>
            <a:pPr algn="just">
              <a:buFontTx/>
              <a:buNone/>
            </a:pPr>
            <a:r>
              <a:rPr lang="en-US" altLang="zh-CN" b="1">
                <a:latin typeface="Times New Roman" panose="02020603050405020304" charset="0"/>
                <a:cs typeface="宋体" panose="02010600030101010101" pitchFamily="2" charset="-122"/>
              </a:rPr>
              <a:t>(4)          OLDU = NEWU;</a:t>
            </a:r>
          </a:p>
          <a:p>
            <a:pPr algn="just">
              <a:buFontTx/>
              <a:buNone/>
            </a:pPr>
            <a:r>
              <a:rPr lang="en-US" altLang="zh-CN" b="1">
                <a:latin typeface="Times New Roman" panose="02020603050405020304" charset="0"/>
                <a:cs typeface="宋体" panose="02010600030101010101" pitchFamily="2" charset="-122"/>
              </a:rPr>
              <a:t>(5)          NEWU= OLDU ∪ {A|A</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α∈P</a:t>
            </a:r>
            <a:r>
              <a:rPr lang="zh-CN" altLang="en-US" b="1">
                <a:latin typeface="Times New Roman" panose="02020603050405020304" charset="0"/>
                <a:cs typeface="宋体" panose="02010600030101010101" pitchFamily="2" charset="-122"/>
              </a:rPr>
              <a:t>并且</a:t>
            </a:r>
            <a:r>
              <a:rPr lang="en-US" altLang="zh-CN" b="1">
                <a:latin typeface="Times New Roman" panose="02020603050405020304" charset="0"/>
                <a:cs typeface="宋体" panose="02010600030101010101" pitchFamily="2" charset="-122"/>
              </a:rPr>
              <a:t>					α∈OLDU</a:t>
            </a:r>
            <a:r>
              <a:rPr lang="en-US" altLang="zh-CN" b="1" baseline="30000">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t>
            </a:r>
          </a:p>
          <a:p>
            <a:pPr algn="just">
              <a:buFontTx/>
              <a:buNone/>
            </a:pPr>
            <a:r>
              <a:rPr lang="en-US" altLang="zh-CN" b="1">
                <a:latin typeface="Times New Roman" panose="02020603050405020304" charset="0"/>
                <a:ea typeface="黑体" panose="02010609060101010101" charset="-122"/>
                <a:cs typeface="黑体" panose="02010609060101010101" charset="-122"/>
              </a:rPr>
              <a:t>	     end</a:t>
            </a:r>
            <a:endParaRPr lang="en-US" altLang="zh-CN" b="1">
              <a:latin typeface="Times New Roman" panose="02020603050405020304" charset="0"/>
              <a:cs typeface="宋体" panose="02010600030101010101" pitchFamily="2" charset="-122"/>
            </a:endParaRPr>
          </a:p>
          <a:p>
            <a:pPr algn="just">
              <a:buFontTx/>
              <a:buNone/>
            </a:pPr>
            <a:r>
              <a:rPr lang="en-US" altLang="zh-CN" b="1">
                <a:latin typeface="Times New Roman" panose="02020603050405020304" charset="0"/>
                <a:cs typeface="宋体" panose="02010600030101010101" pitchFamily="2" charset="-122"/>
              </a:rPr>
              <a:t>(6)   U=NEWU</a:t>
            </a:r>
            <a:endParaRPr lang="en-US" altLang="zh-CN" b="1">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8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8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8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80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80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80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19"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3B77EFB-7AEC-754F-9685-BDCC65F92DE3}"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C9943F68-BDD8-174A-8BE9-C569142B5A1C}" type="slidenum">
              <a:rPr lang="en-US" altLang="zh-CN">
                <a:solidFill>
                  <a:srgbClr val="000000"/>
                </a:solidFill>
                <a:latin typeface="Arial" panose="020B0604020202020204"/>
              </a:rPr>
              <a:pPr/>
              <a:t>63</a:t>
            </a:fld>
            <a:endParaRPr lang="en-US" altLang="zh-CN">
              <a:solidFill>
                <a:srgbClr val="000000"/>
              </a:solidFill>
              <a:latin typeface="Arial" panose="020B0604020202020204"/>
            </a:endParaRPr>
          </a:p>
        </p:txBody>
      </p:sp>
      <p:sp>
        <p:nvSpPr>
          <p:cNvPr id="595970"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6.2.2 </a:t>
            </a:r>
            <a:r>
              <a:rPr lang="zh-CN" altLang="en-US" b="1">
                <a:ea typeface="黑体" panose="02010609060101010101" charset="-122"/>
                <a:cs typeface="黑体" panose="02010609060101010101" charset="-122"/>
              </a:rPr>
              <a:t>去</a:t>
            </a:r>
            <a:r>
              <a:rPr lang="en-US" altLang="zh-CN" b="1">
                <a:ea typeface="黑体" panose="02010609060101010101" charset="-122"/>
                <a:cs typeface="黑体" panose="02010609060101010101" charset="-122"/>
              </a:rPr>
              <a:t>ε-</a:t>
            </a:r>
            <a:r>
              <a:rPr lang="zh-CN" altLang="en-US" b="1">
                <a:ea typeface="黑体" panose="02010609060101010101" charset="-122"/>
                <a:cs typeface="黑体" panose="02010609060101010101" charset="-122"/>
              </a:rPr>
              <a:t>产生式</a:t>
            </a:r>
            <a:r>
              <a:rPr lang="en-US" altLang="zh-CN" b="1">
                <a:ea typeface="黑体" panose="02010609060101010101" charset="-122"/>
                <a:cs typeface="黑体" panose="02010609060101010101" charset="-122"/>
              </a:rPr>
              <a:t> </a:t>
            </a:r>
          </a:p>
        </p:txBody>
      </p:sp>
      <p:sp>
        <p:nvSpPr>
          <p:cNvPr id="595971" name="Rectangle 3"/>
          <p:cNvSpPr>
            <a:spLocks noGrp="1" noChangeArrowheads="1"/>
          </p:cNvSpPr>
          <p:nvPr>
            <p:ph type="body" idx="1"/>
          </p:nvPr>
        </p:nvSpPr>
        <p:spPr/>
        <p:txBody>
          <a:bodyPr/>
          <a:lstStyle/>
          <a:p>
            <a:pPr algn="just">
              <a:lnSpc>
                <a:spcPct val="90000"/>
              </a:lnSpc>
            </a:pPr>
            <a:r>
              <a:rPr lang="zh-CN" altLang="en-US" b="1">
                <a:latin typeface="Times New Roman" panose="02020603050405020304" charset="0"/>
                <a:cs typeface="宋体" panose="02010600030101010101" pitchFamily="2" charset="-122"/>
              </a:rPr>
              <a:t>对形如</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1</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2</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m</a:t>
            </a:r>
            <a:r>
              <a:rPr lang="zh-CN" altLang="en-US" b="1">
                <a:latin typeface="Times New Roman" panose="02020603050405020304" charset="0"/>
                <a:cs typeface="宋体" panose="02010600030101010101" pitchFamily="2" charset="-122"/>
              </a:rPr>
              <a:t>的产生式进行考察，找出文法的可空变量集</a:t>
            </a:r>
            <a:r>
              <a:rPr lang="en-US" altLang="zh-CN" b="1">
                <a:latin typeface="Times New Roman" panose="02020603050405020304" charset="0"/>
                <a:cs typeface="宋体" panose="02010600030101010101" pitchFamily="2" charset="-122"/>
              </a:rPr>
              <a:t>U</a:t>
            </a:r>
            <a:r>
              <a:rPr lang="zh-CN" altLang="en-US" b="1">
                <a:latin typeface="Times New Roman" panose="02020603050405020304" charset="0"/>
                <a:cs typeface="宋体" panose="02010600030101010101" pitchFamily="2" charset="-122"/>
              </a:rPr>
              <a:t>，然后对于</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H</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U</a:t>
            </a:r>
            <a:r>
              <a:rPr lang="zh-CN" altLang="en-US" b="1">
                <a:latin typeface="Times New Roman" panose="02020603050405020304" charset="0"/>
                <a:cs typeface="宋体" panose="02010600030101010101" pitchFamily="2" charset="-122"/>
              </a:rPr>
              <a:t>，从产生式</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1</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2</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m</a:t>
            </a:r>
            <a:r>
              <a:rPr lang="zh-CN" altLang="en-US" b="1">
                <a:latin typeface="Times New Roman" panose="02020603050405020304" charset="0"/>
                <a:cs typeface="宋体" panose="02010600030101010101" pitchFamily="2" charset="-122"/>
              </a:rPr>
              <a:t>中删除</a:t>
            </a:r>
            <a:r>
              <a:rPr lang="en-US" altLang="zh-CN" b="1">
                <a:latin typeface="Times New Roman" panose="02020603050405020304" charset="0"/>
                <a:cs typeface="宋体" panose="02010600030101010101" pitchFamily="2" charset="-122"/>
              </a:rPr>
              <a:t>H</a:t>
            </a:r>
            <a:r>
              <a:rPr lang="zh-CN" altLang="en-US" b="1">
                <a:latin typeface="Times New Roman" panose="02020603050405020304" charset="0"/>
                <a:cs typeface="宋体" panose="02010600030101010101" pitchFamily="2" charset="-122"/>
              </a:rPr>
              <a:t>中的变量。对于不同的</a:t>
            </a:r>
            <a:r>
              <a:rPr lang="en-US" altLang="zh-CN" b="1">
                <a:latin typeface="Times New Roman" panose="02020603050405020304" charset="0"/>
                <a:cs typeface="宋体" panose="02010600030101010101" pitchFamily="2" charset="-122"/>
              </a:rPr>
              <a:t>H</a:t>
            </a:r>
            <a:r>
              <a:rPr lang="zh-CN" altLang="en-US" b="1">
                <a:latin typeface="Times New Roman" panose="02020603050405020304" charset="0"/>
                <a:cs typeface="宋体" panose="02010600030101010101" pitchFamily="2" charset="-122"/>
              </a:rPr>
              <a:t>，得到不同的</a:t>
            </a:r>
            <a:r>
              <a:rPr lang="en-US" altLang="zh-CN" b="1">
                <a:latin typeface="Times New Roman" panose="02020603050405020304" charset="0"/>
                <a:cs typeface="宋体" panose="02010600030101010101" pitchFamily="2" charset="-122"/>
              </a:rPr>
              <a:t>A</a:t>
            </a:r>
            <a:r>
              <a:rPr lang="zh-CN" altLang="en-US" b="1">
                <a:latin typeface="Times New Roman" panose="02020603050405020304" charset="0"/>
                <a:cs typeface="宋体" panose="02010600030101010101" pitchFamily="2" charset="-122"/>
              </a:rPr>
              <a:t>产生式，用这组</a:t>
            </a:r>
            <a:r>
              <a:rPr lang="en-US" altLang="zh-CN" b="1">
                <a:latin typeface="Times New Roman" panose="02020603050405020304" charset="0"/>
                <a:cs typeface="宋体" panose="02010600030101010101" pitchFamily="2" charset="-122"/>
              </a:rPr>
              <a:t>A</a:t>
            </a:r>
            <a:r>
              <a:rPr lang="zh-CN" altLang="en-US" b="1">
                <a:latin typeface="Times New Roman" panose="02020603050405020304" charset="0"/>
                <a:cs typeface="宋体" panose="02010600030101010101" pitchFamily="2" charset="-122"/>
              </a:rPr>
              <a:t>产生式替代产生式</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1</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2</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m</a:t>
            </a:r>
            <a:r>
              <a:rPr lang="zh-CN" altLang="en-US" b="1">
                <a:latin typeface="Times New Roman" panose="02020603050405020304" charset="0"/>
                <a:cs typeface="宋体" panose="02010600030101010101" pitchFamily="2" charset="-122"/>
              </a:rPr>
              <a:t>。</a:t>
            </a:r>
            <a:endParaRPr lang="en-US" altLang="zh-CN" b="1">
              <a:latin typeface="Times New Roman" panose="02020603050405020304" charset="0"/>
              <a:cs typeface="宋体" panose="02010600030101010101" pitchFamily="2" charset="-122"/>
            </a:endParaRPr>
          </a:p>
          <a:p>
            <a:pPr algn="just">
              <a:lnSpc>
                <a:spcPct val="90000"/>
              </a:lnSpc>
            </a:pPr>
            <a:r>
              <a:rPr lang="zh-CN" altLang="en-US" b="1">
                <a:latin typeface="Times New Roman" panose="02020603050405020304" charset="0"/>
                <a:cs typeface="宋体" panose="02010600030101010101" pitchFamily="2" charset="-122"/>
              </a:rPr>
              <a:t>必须避免在这个过程中产生新的</a:t>
            </a:r>
            <a:r>
              <a:rPr lang="en-US" altLang="zh-CN" b="1">
                <a:latin typeface="Times New Roman" panose="02020603050405020304" charset="0"/>
                <a:cs typeface="宋体" panose="02010600030101010101" pitchFamily="2" charset="-122"/>
              </a:rPr>
              <a:t>ε-</a:t>
            </a:r>
            <a:r>
              <a:rPr lang="zh-CN" altLang="en-US" b="1">
                <a:latin typeface="Times New Roman" panose="02020603050405020304" charset="0"/>
                <a:cs typeface="宋体" panose="02010600030101010101" pitchFamily="2" charset="-122"/>
              </a:rPr>
              <a:t>产生式：当</a:t>
            </a:r>
            <a:r>
              <a:rPr lang="en-US" altLang="zh-CN" b="1">
                <a:latin typeface="Times New Roman" panose="02020603050405020304" charset="0"/>
                <a:cs typeface="宋体" panose="02010600030101010101" pitchFamily="2" charset="-122"/>
              </a:rPr>
              <a:t>{ X</a:t>
            </a:r>
            <a:r>
              <a:rPr lang="en-US" altLang="zh-CN" b="1" baseline="-30000">
                <a:latin typeface="Times New Roman" panose="02020603050405020304" charset="0"/>
                <a:cs typeface="宋体" panose="02010600030101010101" pitchFamily="2" charset="-122"/>
              </a:rPr>
              <a:t>1</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2</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m</a:t>
            </a:r>
            <a:r>
              <a:rPr lang="en-US" altLang="zh-CN" b="1">
                <a:latin typeface="Times New Roman" panose="02020603050405020304" charset="0"/>
                <a:cs typeface="宋体" panose="02010600030101010101" pitchFamily="2" charset="-122"/>
              </a:rPr>
              <a:t>}</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U</a:t>
            </a:r>
            <a:r>
              <a:rPr lang="zh-CN" altLang="en-US" b="1">
                <a:latin typeface="Times New Roman" panose="02020603050405020304" charset="0"/>
                <a:cs typeface="宋体" panose="02010600030101010101" pitchFamily="2" charset="-122"/>
              </a:rPr>
              <a:t>时，不可将</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1</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2</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m</a:t>
            </a:r>
            <a:r>
              <a:rPr lang="zh-CN" altLang="en-US" b="1">
                <a:latin typeface="Times New Roman" panose="02020603050405020304" charset="0"/>
                <a:cs typeface="宋体" panose="02010600030101010101" pitchFamily="2" charset="-122"/>
              </a:rPr>
              <a:t>同时从产生式</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1</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2</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m</a:t>
            </a:r>
            <a:r>
              <a:rPr lang="zh-CN" altLang="en-US" b="1">
                <a:latin typeface="Times New Roman" panose="02020603050405020304" charset="0"/>
                <a:cs typeface="宋体" panose="02010600030101010101" pitchFamily="2" charset="-122"/>
              </a:rPr>
              <a:t>中删除。</a:t>
            </a:r>
            <a:r>
              <a:rPr lang="en-US" altLang="zh-CN" b="1">
                <a:cs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59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59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0930C80-1919-1645-8F07-F9653FDB5DE7}"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2003246C-A172-A348-86B7-40E66B5F9EC2}" type="slidenum">
              <a:rPr lang="en-US" altLang="zh-CN">
                <a:solidFill>
                  <a:srgbClr val="000000"/>
                </a:solidFill>
                <a:latin typeface="Arial" panose="020B0604020202020204"/>
              </a:rPr>
              <a:pPr/>
              <a:t>64</a:t>
            </a:fld>
            <a:endParaRPr lang="en-US" altLang="zh-CN">
              <a:solidFill>
                <a:srgbClr val="000000"/>
              </a:solidFill>
              <a:latin typeface="Arial" panose="020B0604020202020204"/>
            </a:endParaRPr>
          </a:p>
        </p:txBody>
      </p:sp>
      <p:sp>
        <p:nvSpPr>
          <p:cNvPr id="599042"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6.2.2 </a:t>
            </a:r>
            <a:r>
              <a:rPr lang="zh-CN" altLang="en-US" b="1">
                <a:ea typeface="黑体" panose="02010609060101010101" charset="-122"/>
                <a:cs typeface="黑体" panose="02010609060101010101" charset="-122"/>
              </a:rPr>
              <a:t>去</a:t>
            </a:r>
            <a:r>
              <a:rPr lang="en-US" altLang="zh-CN" b="1">
                <a:ea typeface="黑体" panose="02010609060101010101" charset="-122"/>
                <a:cs typeface="黑体" panose="02010609060101010101" charset="-122"/>
              </a:rPr>
              <a:t>ε-</a:t>
            </a:r>
            <a:r>
              <a:rPr lang="zh-CN" altLang="en-US" b="1">
                <a:ea typeface="黑体" panose="02010609060101010101" charset="-122"/>
                <a:cs typeface="黑体" panose="02010609060101010101" charset="-122"/>
              </a:rPr>
              <a:t>产生式</a:t>
            </a:r>
            <a:r>
              <a:rPr lang="en-US" altLang="zh-CN" b="1">
                <a:ea typeface="黑体" panose="02010609060101010101" charset="-122"/>
                <a:cs typeface="黑体" panose="02010609060101010101" charset="-122"/>
              </a:rPr>
              <a:t> </a:t>
            </a:r>
          </a:p>
        </p:txBody>
      </p:sp>
      <p:sp>
        <p:nvSpPr>
          <p:cNvPr id="599043" name="Rectangle 3"/>
          <p:cNvSpPr>
            <a:spLocks noGrp="1" noChangeArrowheads="1"/>
          </p:cNvSpPr>
          <p:nvPr>
            <p:ph type="body" idx="1"/>
          </p:nvPr>
        </p:nvSpPr>
        <p:spPr>
          <a:xfrm>
            <a:off x="457200" y="1524000"/>
            <a:ext cx="8686800" cy="4525963"/>
          </a:xfrm>
        </p:spPr>
        <p:txBody>
          <a:bodyPr/>
          <a:lstStyle/>
          <a:p>
            <a:pPr>
              <a:buFontTx/>
              <a:buNone/>
            </a:pPr>
            <a:r>
              <a:rPr lang="zh-CN" altLang="en-US" sz="3600" b="1">
                <a:latin typeface="Times New Roman" panose="02020603050405020304" charset="0"/>
                <a:ea typeface="黑体" panose="02010609060101010101" charset="-122"/>
                <a:cs typeface="黑体" panose="02010609060101010101" charset="-122"/>
              </a:rPr>
              <a:t>定理</a:t>
            </a:r>
            <a:r>
              <a:rPr lang="en-US" altLang="zh-CN" sz="3600" b="1">
                <a:latin typeface="Times New Roman" panose="02020603050405020304" charset="0"/>
                <a:ea typeface="黑体" panose="02010609060101010101" charset="-122"/>
                <a:cs typeface="黑体" panose="02010609060101010101" charset="-122"/>
              </a:rPr>
              <a:t> 6-7 </a:t>
            </a:r>
            <a:r>
              <a:rPr lang="en-US" altLang="zh-CN" sz="3600" b="1">
                <a:latin typeface="Times New Roman" panose="02020603050405020304" charset="0"/>
                <a:cs typeface="宋体" panose="02010600030101010101" pitchFamily="2" charset="-122"/>
              </a:rPr>
              <a:t> </a:t>
            </a:r>
            <a:r>
              <a:rPr lang="zh-CN" altLang="en-US" sz="3600" b="1">
                <a:latin typeface="Times New Roman" panose="02020603050405020304" charset="0"/>
                <a:cs typeface="宋体" panose="02010600030101010101" pitchFamily="2" charset="-122"/>
              </a:rPr>
              <a:t>对于任意</a:t>
            </a:r>
            <a:r>
              <a:rPr lang="en-US" altLang="zh-CN" sz="3600" b="1">
                <a:latin typeface="Times New Roman" panose="02020603050405020304" charset="0"/>
                <a:cs typeface="宋体" panose="02010600030101010101" pitchFamily="2" charset="-122"/>
              </a:rPr>
              <a:t>CFG G</a:t>
            </a:r>
            <a:r>
              <a:rPr lang="zh-CN" altLang="en-US" sz="3600" b="1">
                <a:latin typeface="Times New Roman" panose="02020603050405020304" charset="0"/>
                <a:cs typeface="宋体" panose="02010600030101010101" pitchFamily="2" charset="-122"/>
              </a:rPr>
              <a:t>，存在不含</a:t>
            </a:r>
            <a:r>
              <a:rPr lang="en-US" altLang="zh-CN" sz="3600" b="1">
                <a:latin typeface="Times New Roman" panose="02020603050405020304" charset="0"/>
                <a:cs typeface="宋体" panose="02010600030101010101" pitchFamily="2" charset="-122"/>
              </a:rPr>
              <a:t>ε-</a:t>
            </a:r>
            <a:r>
              <a:rPr lang="zh-CN" altLang="en-US" sz="3600" b="1">
                <a:latin typeface="Times New Roman" panose="02020603050405020304" charset="0"/>
                <a:cs typeface="宋体" panose="02010600030101010101" pitchFamily="2" charset="-122"/>
              </a:rPr>
              <a:t>产生式的</a:t>
            </a:r>
            <a:r>
              <a:rPr lang="en-US" altLang="zh-CN" sz="3600" b="1">
                <a:latin typeface="Times New Roman" panose="02020603050405020304" charset="0"/>
                <a:cs typeface="宋体" panose="02010600030101010101" pitchFamily="2" charset="-122"/>
              </a:rPr>
              <a:t>CFG G′</a:t>
            </a:r>
            <a:r>
              <a:rPr lang="zh-CN" altLang="en-US" sz="3600" b="1">
                <a:latin typeface="Times New Roman" panose="02020603050405020304" charset="0"/>
                <a:cs typeface="宋体" panose="02010600030101010101" pitchFamily="2" charset="-122"/>
              </a:rPr>
              <a:t>使得</a:t>
            </a:r>
            <a:r>
              <a:rPr lang="en-US" altLang="zh-CN" sz="3600" b="1">
                <a:latin typeface="Times New Roman" panose="02020603050405020304" charset="0"/>
                <a:cs typeface="宋体" panose="02010600030101010101" pitchFamily="2" charset="-122"/>
              </a:rPr>
              <a:t>L(G′)=L(G)-{ε}</a:t>
            </a:r>
            <a:r>
              <a:rPr lang="zh-CN" altLang="en-US" sz="3600" b="1">
                <a:latin typeface="Times New Roman" panose="02020603050405020304" charset="0"/>
                <a:cs typeface="宋体" panose="02010600030101010101" pitchFamily="2" charset="-122"/>
              </a:rPr>
              <a:t>。</a:t>
            </a:r>
            <a:endParaRPr lang="en-US" altLang="zh-CN" sz="3600" b="1">
              <a:latin typeface="Times New Roman" panose="02020603050405020304" charset="0"/>
              <a:cs typeface="宋体" panose="02010600030101010101" pitchFamily="2" charset="-122"/>
            </a:endParaRPr>
          </a:p>
          <a:p>
            <a:pPr>
              <a:buFontTx/>
              <a:buNone/>
            </a:pPr>
            <a:r>
              <a:rPr lang="zh-CN" altLang="en-US" b="1">
                <a:latin typeface="Times New Roman" panose="02020603050405020304" charset="0"/>
                <a:cs typeface="宋体" panose="02010600030101010101" pitchFamily="2" charset="-122"/>
              </a:rPr>
              <a:t>证明：</a:t>
            </a:r>
            <a:r>
              <a:rPr lang="en-US" altLang="zh-CN" b="1">
                <a:latin typeface="Times New Roman" panose="02020603050405020304" charset="0"/>
                <a:cs typeface="宋体" panose="02010600030101010101" pitchFamily="2" charset="-122"/>
              </a:rPr>
              <a:t> </a:t>
            </a:r>
          </a:p>
          <a:p>
            <a:pPr>
              <a:buFontTx/>
              <a:buNone/>
            </a:pPr>
            <a:r>
              <a:rPr lang="en-US" altLang="zh-CN" b="1">
                <a:latin typeface="Times New Roman" panose="02020603050405020304" charset="0"/>
                <a:cs typeface="宋体" panose="02010600030101010101" pitchFamily="2" charset="-122"/>
              </a:rPr>
              <a:t>(1)  </a:t>
            </a:r>
            <a:r>
              <a:rPr lang="zh-CN" altLang="en-US" b="1">
                <a:latin typeface="Times New Roman" panose="02020603050405020304" charset="0"/>
                <a:cs typeface="宋体" panose="02010600030101010101" pitchFamily="2" charset="-122"/>
              </a:rPr>
              <a:t>构造</a:t>
            </a:r>
            <a:endParaRPr lang="en-US" altLang="zh-CN" b="1">
              <a:cs typeface="宋体" panose="02010600030101010101" pitchFamily="2" charset="-122"/>
            </a:endParaRPr>
          </a:p>
          <a:p>
            <a:r>
              <a:rPr lang="zh-CN" altLang="en-US" b="1">
                <a:latin typeface="Times New Roman" panose="02020603050405020304" charset="0"/>
                <a:cs typeface="宋体" panose="02010600030101010101" pitchFamily="2" charset="-122"/>
              </a:rPr>
              <a:t>设</a:t>
            </a:r>
            <a:r>
              <a:rPr lang="en-US" altLang="zh-CN" b="1">
                <a:latin typeface="Times New Roman" panose="02020603050405020304" charset="0"/>
                <a:cs typeface="宋体" panose="02010600030101010101" pitchFamily="2" charset="-122"/>
              </a:rPr>
              <a:t>CFG G=(V</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P</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S)</a:t>
            </a:r>
            <a:r>
              <a:rPr lang="en-US" altLang="zh-CN" b="1">
                <a:cs typeface="宋体" panose="02010600030101010101" pitchFamily="2" charset="-122"/>
              </a:rPr>
              <a:t> </a:t>
            </a:r>
            <a:r>
              <a:rPr lang="zh-CN" altLang="en-US" b="1">
                <a:cs typeface="宋体" panose="02010600030101010101" pitchFamily="2" charset="-122"/>
              </a:rPr>
              <a:t>，</a:t>
            </a:r>
            <a:endParaRPr lang="en-US" altLang="zh-CN" b="1">
              <a:cs typeface="宋体" panose="02010600030101010101" pitchFamily="2" charset="-122"/>
            </a:endParaRPr>
          </a:p>
          <a:p>
            <a:r>
              <a:rPr lang="zh-CN" altLang="en-US" b="1">
                <a:cs typeface="宋体" panose="02010600030101010101" pitchFamily="2" charset="-122"/>
              </a:rPr>
              <a:t>用</a:t>
            </a:r>
            <a:r>
              <a:rPr lang="zh-CN" altLang="en-US" b="1">
                <a:latin typeface="Times New Roman" panose="02020603050405020304" charset="0"/>
                <a:cs typeface="宋体" panose="02010600030101010101" pitchFamily="2" charset="-122"/>
              </a:rPr>
              <a:t>算法</a:t>
            </a:r>
            <a:r>
              <a:rPr lang="en-US" altLang="zh-CN" b="1">
                <a:latin typeface="Times New Roman" panose="02020603050405020304" charset="0"/>
                <a:cs typeface="Times New Roman" panose="02020603050405020304" charset="0"/>
              </a:rPr>
              <a:t>6-3</a:t>
            </a:r>
            <a:r>
              <a:rPr lang="zh-CN" altLang="en-US" b="1">
                <a:latin typeface="Times New Roman" panose="02020603050405020304" charset="0"/>
                <a:cs typeface="宋体" panose="02010600030101010101" pitchFamily="2" charset="-122"/>
              </a:rPr>
              <a:t>求出</a:t>
            </a:r>
            <a:r>
              <a:rPr lang="en-US" altLang="zh-CN" b="1">
                <a:latin typeface="Times New Roman" panose="02020603050405020304" charset="0"/>
                <a:cs typeface="Times New Roman" panose="02020603050405020304" charset="0"/>
              </a:rPr>
              <a:t>G</a:t>
            </a:r>
            <a:r>
              <a:rPr lang="zh-CN" altLang="en-US" b="1">
                <a:latin typeface="Times New Roman" panose="02020603050405020304" charset="0"/>
                <a:cs typeface="宋体" panose="02010600030101010101" pitchFamily="2" charset="-122"/>
              </a:rPr>
              <a:t>的可空变量集</a:t>
            </a:r>
            <a:r>
              <a:rPr lang="en-US" altLang="zh-CN" b="1">
                <a:latin typeface="Times New Roman" panose="02020603050405020304" charset="0"/>
                <a:cs typeface="Times New Roman" panose="02020603050405020304" charset="0"/>
              </a:rPr>
              <a:t>U</a:t>
            </a:r>
            <a:r>
              <a:rPr lang="zh-CN" altLang="en-US" b="1">
                <a:latin typeface="Times New Roman" panose="02020603050405020304" charset="0"/>
                <a:cs typeface="宋体" panose="02010600030101010101" pitchFamily="2" charset="-122"/>
              </a:rPr>
              <a:t>，</a:t>
            </a:r>
            <a:endParaRPr lang="en-US" altLang="zh-CN" b="1">
              <a:latin typeface="Times New Roman" panose="02020603050405020304" charset="0"/>
              <a:cs typeface="宋体" panose="02010600030101010101" pitchFamily="2" charset="-122"/>
            </a:endParaRPr>
          </a:p>
          <a:p>
            <a:r>
              <a:rPr lang="zh-CN" altLang="en-US" b="1">
                <a:cs typeface="宋体" panose="02010600030101010101" pitchFamily="2" charset="-122"/>
              </a:rPr>
              <a:t>构造</a:t>
            </a:r>
            <a:r>
              <a:rPr lang="en-US" altLang="zh-CN" b="1">
                <a:latin typeface="Times New Roman" panose="02020603050405020304" charset="0"/>
                <a:cs typeface="Times New Roman" panose="02020603050405020304" charset="0"/>
              </a:rPr>
              <a:t>P</a:t>
            </a:r>
            <a:r>
              <a:rPr lang="en-US" altLang="zh-CN" b="1">
                <a:latin typeface="Times New Roman" panose="02020603050405020304" charset="0"/>
                <a:cs typeface="宋体" panose="02010600030101010101" pitchFamily="2" charset="-122"/>
              </a:rPr>
              <a:t>′</a:t>
            </a:r>
            <a:r>
              <a:rPr lang="zh-CN" altLang="en-US" b="1">
                <a:latin typeface="Times New Roman" panose="02020603050405020304" charset="0"/>
                <a:cs typeface="宋体" panose="02010600030101010101" pitchFamily="2" charset="-122"/>
              </a:rPr>
              <a:t>。</a:t>
            </a:r>
            <a:r>
              <a:rPr lang="en-US" altLang="zh-CN" b="1">
                <a:cs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90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90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90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90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90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90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3"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6DDF968-7542-2F47-B84B-88381741A64E}"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2EB2E229-9654-1D49-AEFA-1318AD03527F}" type="slidenum">
              <a:rPr lang="en-US" altLang="zh-CN">
                <a:solidFill>
                  <a:srgbClr val="000000"/>
                </a:solidFill>
                <a:latin typeface="Arial" panose="020B0604020202020204"/>
              </a:rPr>
              <a:pPr/>
              <a:t>65</a:t>
            </a:fld>
            <a:endParaRPr lang="en-US" altLang="zh-CN">
              <a:solidFill>
                <a:srgbClr val="000000"/>
              </a:solidFill>
              <a:latin typeface="Arial" panose="020B0604020202020204"/>
            </a:endParaRPr>
          </a:p>
        </p:txBody>
      </p:sp>
      <p:sp>
        <p:nvSpPr>
          <p:cNvPr id="600066"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6.2.2 </a:t>
            </a:r>
            <a:r>
              <a:rPr lang="zh-CN" altLang="en-US" b="1">
                <a:ea typeface="黑体" panose="02010609060101010101" charset="-122"/>
                <a:cs typeface="黑体" panose="02010609060101010101" charset="-122"/>
              </a:rPr>
              <a:t>去</a:t>
            </a:r>
            <a:r>
              <a:rPr lang="en-US" altLang="zh-CN" b="1">
                <a:ea typeface="黑体" panose="02010609060101010101" charset="-122"/>
                <a:cs typeface="黑体" panose="02010609060101010101" charset="-122"/>
              </a:rPr>
              <a:t>ε-</a:t>
            </a:r>
            <a:r>
              <a:rPr lang="zh-CN" altLang="en-US" b="1">
                <a:ea typeface="黑体" panose="02010609060101010101" charset="-122"/>
                <a:cs typeface="黑体" panose="02010609060101010101" charset="-122"/>
              </a:rPr>
              <a:t>产生式</a:t>
            </a:r>
            <a:r>
              <a:rPr lang="en-US" altLang="zh-CN" b="1">
                <a:ea typeface="黑体" panose="02010609060101010101" charset="-122"/>
                <a:cs typeface="黑体" panose="02010609060101010101" charset="-122"/>
              </a:rPr>
              <a:t> </a:t>
            </a:r>
          </a:p>
        </p:txBody>
      </p:sp>
      <p:sp>
        <p:nvSpPr>
          <p:cNvPr id="600067" name="Rectangle 3"/>
          <p:cNvSpPr>
            <a:spLocks noGrp="1" noChangeArrowheads="1"/>
          </p:cNvSpPr>
          <p:nvPr>
            <p:ph type="body" idx="1"/>
          </p:nvPr>
        </p:nvSpPr>
        <p:spPr/>
        <p:txBody>
          <a:bodyPr/>
          <a:lstStyle/>
          <a:p>
            <a:pPr algn="just"/>
            <a:r>
              <a:rPr lang="zh-CN" altLang="en-US" b="1">
                <a:latin typeface="Times New Roman" panose="02020603050405020304" charset="0"/>
                <a:cs typeface="宋体" panose="02010600030101010101" pitchFamily="2" charset="-122"/>
              </a:rPr>
              <a:t>对于</a:t>
            </a:r>
            <a:r>
              <a:rPr lang="en-US" altLang="zh-CN" b="1">
                <a:latin typeface="Times New Roman" panose="02020603050405020304" charset="0"/>
                <a:cs typeface="宋体" panose="02010600030101010101" pitchFamily="2" charset="-122"/>
              </a:rPr>
              <a:t> </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1</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2</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m</a:t>
            </a:r>
            <a:r>
              <a:rPr lang="en-US" altLang="zh-CN" b="1">
                <a:latin typeface="Times New Roman" panose="02020603050405020304" charset="0"/>
                <a:cs typeface="宋体" panose="02010600030101010101" pitchFamily="2" charset="-122"/>
              </a:rPr>
              <a:t>∈P </a:t>
            </a:r>
          </a:p>
          <a:p>
            <a:pPr algn="just"/>
            <a:r>
              <a:rPr lang="zh-CN" altLang="en-US" b="1">
                <a:latin typeface="Times New Roman" panose="02020603050405020304" charset="0"/>
                <a:cs typeface="宋体" panose="02010600030101010101" pitchFamily="2" charset="-122"/>
              </a:rPr>
              <a:t>将</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α</a:t>
            </a:r>
            <a:r>
              <a:rPr lang="en-US" altLang="zh-CN" b="1" baseline="-30000">
                <a:latin typeface="Times New Roman" panose="02020603050405020304" charset="0"/>
                <a:cs typeface="宋体" panose="02010600030101010101" pitchFamily="2" charset="-122"/>
              </a:rPr>
              <a:t>1</a:t>
            </a:r>
            <a:r>
              <a:rPr lang="en-US" altLang="zh-CN" b="1">
                <a:latin typeface="Times New Roman" panose="02020603050405020304" charset="0"/>
                <a:cs typeface="宋体" panose="02010600030101010101" pitchFamily="2" charset="-122"/>
              </a:rPr>
              <a:t>α</a:t>
            </a:r>
            <a:r>
              <a:rPr lang="en-US" altLang="zh-CN" b="1" baseline="-30000">
                <a:latin typeface="Times New Roman" panose="02020603050405020304" charset="0"/>
                <a:cs typeface="宋体" panose="02010600030101010101" pitchFamily="2" charset="-122"/>
              </a:rPr>
              <a:t>2</a:t>
            </a:r>
            <a:r>
              <a:rPr lang="en-US" altLang="zh-CN" b="1">
                <a:latin typeface="Times New Roman" panose="02020603050405020304" charset="0"/>
                <a:cs typeface="宋体" panose="02010600030101010101" pitchFamily="2" charset="-122"/>
              </a:rPr>
              <a:t>…α</a:t>
            </a:r>
            <a:r>
              <a:rPr lang="en-US" altLang="zh-CN" b="1" baseline="-30000">
                <a:latin typeface="Times New Roman" panose="02020603050405020304" charset="0"/>
                <a:cs typeface="宋体" panose="02010600030101010101" pitchFamily="2" charset="-122"/>
              </a:rPr>
              <a:t>m</a:t>
            </a:r>
            <a:r>
              <a:rPr lang="zh-CN" altLang="en-US" b="1">
                <a:latin typeface="Times New Roman" panose="02020603050405020304" charset="0"/>
                <a:cs typeface="宋体" panose="02010600030101010101" pitchFamily="2" charset="-122"/>
              </a:rPr>
              <a:t>放入</a:t>
            </a:r>
            <a:r>
              <a:rPr lang="en-US" altLang="zh-CN" b="1">
                <a:latin typeface="Times New Roman" panose="02020603050405020304" charset="0"/>
                <a:cs typeface="宋体" panose="02010600030101010101" pitchFamily="2" charset="-122"/>
              </a:rPr>
              <a:t>P′</a:t>
            </a:r>
            <a:r>
              <a:rPr lang="zh-CN" altLang="en-US" b="1">
                <a:latin typeface="Times New Roman" panose="02020603050405020304" charset="0"/>
                <a:cs typeface="宋体" panose="02010600030101010101" pitchFamily="2" charset="-122"/>
              </a:rPr>
              <a:t>，其中</a:t>
            </a:r>
            <a:endParaRPr lang="en-US" altLang="zh-CN" b="1">
              <a:latin typeface="Times New Roman" panose="02020603050405020304" charset="0"/>
              <a:cs typeface="宋体" panose="02010600030101010101" pitchFamily="2" charset="-122"/>
            </a:endParaRPr>
          </a:p>
          <a:p>
            <a:pPr algn="just"/>
            <a:r>
              <a:rPr lang="en-US" altLang="zh-CN" b="1">
                <a:latin typeface="Times New Roman" panose="02020603050405020304" charset="0"/>
                <a:ea typeface="黑体" panose="02010609060101010101" charset="-122"/>
                <a:cs typeface="黑体" panose="02010609060101010101" charset="-122"/>
              </a:rPr>
              <a:t>if </a:t>
            </a:r>
            <a:r>
              <a:rPr lang="en-US" altLang="zh-CN" b="1">
                <a:latin typeface="Times New Roman" panose="02020603050405020304" charset="0"/>
                <a:cs typeface="宋体" panose="02010600030101010101" pitchFamily="2" charset="-122"/>
              </a:rPr>
              <a:t> X</a:t>
            </a:r>
            <a:r>
              <a:rPr lang="en-US" altLang="zh-CN" b="1" baseline="-30000">
                <a:latin typeface="Times New Roman" panose="02020603050405020304" charset="0"/>
                <a:cs typeface="宋体" panose="02010600030101010101" pitchFamily="2" charset="-122"/>
              </a:rPr>
              <a:t>i</a:t>
            </a:r>
            <a:r>
              <a:rPr lang="en-US" altLang="zh-CN" b="1">
                <a:latin typeface="Times New Roman" panose="02020603050405020304" charset="0"/>
                <a:cs typeface="宋体" panose="02010600030101010101" pitchFamily="2" charset="-122"/>
              </a:rPr>
              <a:t>∈U  </a:t>
            </a:r>
            <a:r>
              <a:rPr lang="en-US" altLang="zh-CN" b="1">
                <a:latin typeface="Times New Roman" panose="02020603050405020304" charset="0"/>
                <a:ea typeface="黑体" panose="02010609060101010101" charset="-122"/>
                <a:cs typeface="黑体" panose="02010609060101010101" charset="-122"/>
              </a:rPr>
              <a:t>then </a:t>
            </a:r>
            <a:r>
              <a:rPr lang="en-US" altLang="zh-CN" b="1">
                <a:latin typeface="Times New Roman" panose="02020603050405020304" charset="0"/>
                <a:cs typeface="宋体" panose="02010600030101010101" pitchFamily="2" charset="-122"/>
              </a:rPr>
              <a:t>α</a:t>
            </a:r>
            <a:r>
              <a:rPr lang="en-US" altLang="zh-CN" b="1" baseline="-30000">
                <a:latin typeface="Times New Roman" panose="02020603050405020304" charset="0"/>
                <a:cs typeface="宋体" panose="02010600030101010101" pitchFamily="2" charset="-122"/>
              </a:rPr>
              <a:t>i</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i</a:t>
            </a:r>
            <a:r>
              <a:rPr lang="zh-CN" altLang="en-US" b="1">
                <a:latin typeface="Times New Roman" panose="02020603050405020304" charset="0"/>
                <a:cs typeface="宋体" panose="02010600030101010101" pitchFamily="2" charset="-122"/>
              </a:rPr>
              <a:t>或者</a:t>
            </a:r>
            <a:r>
              <a:rPr lang="en-US" altLang="zh-CN" b="1">
                <a:latin typeface="Times New Roman" panose="02020603050405020304" charset="0"/>
                <a:cs typeface="宋体" panose="02010600030101010101" pitchFamily="2" charset="-122"/>
              </a:rPr>
              <a:t>α</a:t>
            </a:r>
            <a:r>
              <a:rPr lang="en-US" altLang="zh-CN" b="1" baseline="-30000">
                <a:latin typeface="Times New Roman" panose="02020603050405020304" charset="0"/>
                <a:cs typeface="宋体" panose="02010600030101010101" pitchFamily="2" charset="-122"/>
              </a:rPr>
              <a:t>i</a:t>
            </a:r>
            <a:r>
              <a:rPr lang="en-US" altLang="zh-CN" b="1">
                <a:latin typeface="Times New Roman" panose="02020603050405020304" charset="0"/>
                <a:cs typeface="宋体" panose="02010600030101010101" pitchFamily="2" charset="-122"/>
              </a:rPr>
              <a:t>=ε</a:t>
            </a:r>
            <a:r>
              <a:rPr lang="zh-CN" altLang="en-US" b="1">
                <a:latin typeface="Times New Roman" panose="02020603050405020304" charset="0"/>
                <a:cs typeface="宋体" panose="02010600030101010101" pitchFamily="2" charset="-122"/>
              </a:rPr>
              <a:t>；</a:t>
            </a:r>
            <a:endParaRPr lang="en-US" altLang="zh-CN" b="1">
              <a:latin typeface="Times New Roman" panose="02020603050405020304" charset="0"/>
              <a:cs typeface="宋体" panose="02010600030101010101" pitchFamily="2" charset="-122"/>
            </a:endParaRPr>
          </a:p>
          <a:p>
            <a:pPr algn="just"/>
            <a:r>
              <a:rPr lang="en-US" altLang="zh-CN" b="1">
                <a:latin typeface="Times New Roman" panose="02020603050405020304" charset="0"/>
                <a:ea typeface="黑体" panose="02010609060101010101" charset="-122"/>
                <a:cs typeface="黑体" panose="02010609060101010101" charset="-122"/>
              </a:rPr>
              <a:t>if </a:t>
            </a:r>
            <a:r>
              <a:rPr lang="en-US" altLang="zh-CN" b="1">
                <a:latin typeface="Times New Roman" panose="02020603050405020304" charset="0"/>
                <a:cs typeface="宋体" panose="02010600030101010101" pitchFamily="2" charset="-122"/>
              </a:rPr>
              <a:t> X</a:t>
            </a:r>
            <a:r>
              <a:rPr lang="en-US" altLang="zh-CN" b="1" baseline="-30000">
                <a:latin typeface="Times New Roman" panose="02020603050405020304" charset="0"/>
                <a:cs typeface="宋体" panose="02010600030101010101" pitchFamily="2" charset="-122"/>
              </a:rPr>
              <a:t>i</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U  </a:t>
            </a:r>
            <a:r>
              <a:rPr lang="en-US" altLang="zh-CN" b="1">
                <a:latin typeface="Times New Roman" panose="02020603050405020304" charset="0"/>
                <a:ea typeface="黑体" panose="02010609060101010101" charset="-122"/>
                <a:cs typeface="黑体" panose="02010609060101010101" charset="-122"/>
              </a:rPr>
              <a:t>then </a:t>
            </a:r>
            <a:r>
              <a:rPr lang="en-US" altLang="zh-CN" b="1">
                <a:latin typeface="Times New Roman" panose="02020603050405020304" charset="0"/>
                <a:cs typeface="宋体" panose="02010600030101010101" pitchFamily="2" charset="-122"/>
              </a:rPr>
              <a:t>α</a:t>
            </a:r>
            <a:r>
              <a:rPr lang="en-US" altLang="zh-CN" b="1" baseline="-30000">
                <a:latin typeface="Times New Roman" panose="02020603050405020304" charset="0"/>
                <a:cs typeface="宋体" panose="02010600030101010101" pitchFamily="2" charset="-122"/>
              </a:rPr>
              <a:t>i</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i</a:t>
            </a:r>
            <a:endParaRPr lang="en-US" altLang="zh-CN" b="1">
              <a:latin typeface="Times New Roman" panose="02020603050405020304" charset="0"/>
              <a:cs typeface="宋体" panose="02010600030101010101" pitchFamily="2" charset="-122"/>
            </a:endParaRPr>
          </a:p>
          <a:p>
            <a:r>
              <a:rPr lang="zh-CN" altLang="en-US" b="1">
                <a:latin typeface="Times New Roman" panose="02020603050405020304" charset="0"/>
                <a:cs typeface="宋体" panose="02010600030101010101" pitchFamily="2" charset="-122"/>
              </a:rPr>
              <a:t>要求：在同一产生式中，</a:t>
            </a:r>
            <a:r>
              <a:rPr lang="en-US" altLang="zh-CN" b="1">
                <a:latin typeface="Times New Roman" panose="02020603050405020304" charset="0"/>
                <a:cs typeface="宋体" panose="02010600030101010101" pitchFamily="2" charset="-122"/>
              </a:rPr>
              <a:t>α</a:t>
            </a:r>
            <a:r>
              <a:rPr lang="en-US" altLang="zh-CN" b="1" baseline="-30000">
                <a:latin typeface="Times New Roman" panose="02020603050405020304" charset="0"/>
                <a:cs typeface="宋体" panose="02010600030101010101" pitchFamily="2" charset="-122"/>
              </a:rPr>
              <a:t>1</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α</a:t>
            </a:r>
            <a:r>
              <a:rPr lang="en-US" altLang="zh-CN" b="1" baseline="-30000">
                <a:latin typeface="Times New Roman" panose="02020603050405020304" charset="0"/>
                <a:cs typeface="宋体" panose="02010600030101010101" pitchFamily="2" charset="-122"/>
              </a:rPr>
              <a:t>2</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α</a:t>
            </a:r>
            <a:r>
              <a:rPr lang="en-US" altLang="zh-CN" b="1" baseline="-30000">
                <a:latin typeface="Times New Roman" panose="02020603050405020304" charset="0"/>
                <a:cs typeface="宋体" panose="02010600030101010101" pitchFamily="2" charset="-122"/>
              </a:rPr>
              <a:t>m</a:t>
            </a:r>
            <a:r>
              <a:rPr lang="zh-CN" altLang="en-US" b="1">
                <a:latin typeface="Times New Roman" panose="02020603050405020304" charset="0"/>
                <a:cs typeface="宋体" panose="02010600030101010101" pitchFamily="2" charset="-122"/>
              </a:rPr>
              <a:t>不能同时为</a:t>
            </a:r>
            <a:r>
              <a:rPr lang="en-US" altLang="zh-CN" b="1">
                <a:latin typeface="Times New Roman" panose="02020603050405020304" charset="0"/>
                <a:cs typeface="宋体" panose="02010600030101010101" pitchFamily="2" charset="-122"/>
              </a:rPr>
              <a:t>ε</a:t>
            </a:r>
            <a:r>
              <a:rPr lang="zh-CN" altLang="en-US" b="1">
                <a:latin typeface="Times New Roman" panose="02020603050405020304" charset="0"/>
                <a:cs typeface="宋体" panose="02010600030101010101" pitchFamily="2" charset="-122"/>
              </a:rPr>
              <a:t>。</a:t>
            </a:r>
            <a:r>
              <a:rPr lang="en-US" altLang="zh-CN" b="1">
                <a:cs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00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00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00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00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00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7"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02699AD-9E30-D948-879D-94785CC41CE5}"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DD7B71C0-34C8-594C-98A7-8A9850FA3678}" type="slidenum">
              <a:rPr lang="en-US" altLang="zh-CN">
                <a:solidFill>
                  <a:srgbClr val="000000"/>
                </a:solidFill>
                <a:latin typeface="Arial" panose="020B0604020202020204"/>
              </a:rPr>
              <a:pPr/>
              <a:t>66</a:t>
            </a:fld>
            <a:endParaRPr lang="en-US" altLang="zh-CN">
              <a:solidFill>
                <a:srgbClr val="000000"/>
              </a:solidFill>
              <a:latin typeface="Arial" panose="020B0604020202020204"/>
            </a:endParaRPr>
          </a:p>
        </p:txBody>
      </p:sp>
      <p:sp>
        <p:nvSpPr>
          <p:cNvPr id="601090"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6.2.2 </a:t>
            </a:r>
            <a:r>
              <a:rPr lang="zh-CN" altLang="en-US" b="1">
                <a:ea typeface="黑体" panose="02010609060101010101" charset="-122"/>
                <a:cs typeface="黑体" panose="02010609060101010101" charset="-122"/>
              </a:rPr>
              <a:t>去</a:t>
            </a:r>
            <a:r>
              <a:rPr lang="en-US" altLang="zh-CN" b="1">
                <a:ea typeface="黑体" panose="02010609060101010101" charset="-122"/>
                <a:cs typeface="黑体" panose="02010609060101010101" charset="-122"/>
              </a:rPr>
              <a:t>ε-</a:t>
            </a:r>
            <a:r>
              <a:rPr lang="zh-CN" altLang="en-US" b="1">
                <a:ea typeface="黑体" panose="02010609060101010101" charset="-122"/>
                <a:cs typeface="黑体" panose="02010609060101010101" charset="-122"/>
              </a:rPr>
              <a:t>产生式</a:t>
            </a:r>
            <a:r>
              <a:rPr lang="en-US" altLang="zh-CN" b="1">
                <a:ea typeface="黑体" panose="02010609060101010101" charset="-122"/>
                <a:cs typeface="黑体" panose="02010609060101010101" charset="-122"/>
              </a:rPr>
              <a:t> </a:t>
            </a:r>
          </a:p>
        </p:txBody>
      </p:sp>
      <p:sp>
        <p:nvSpPr>
          <p:cNvPr id="601091" name="Rectangle 3"/>
          <p:cNvSpPr>
            <a:spLocks noGrp="1" noChangeArrowheads="1"/>
          </p:cNvSpPr>
          <p:nvPr>
            <p:ph type="body" idx="1"/>
          </p:nvPr>
        </p:nvSpPr>
        <p:spPr/>
        <p:txBody>
          <a:bodyPr/>
          <a:lstStyle/>
          <a:p>
            <a:r>
              <a:rPr lang="zh-CN" altLang="en-US" b="1">
                <a:latin typeface="Times New Roman" panose="02020603050405020304" charset="0"/>
                <a:cs typeface="宋体" panose="02010600030101010101" pitchFamily="2" charset="-122"/>
              </a:rPr>
              <a:t>证明对于任意</a:t>
            </a:r>
            <a:r>
              <a:rPr lang="en-US" altLang="zh-CN" b="1">
                <a:latin typeface="Times New Roman" panose="02020603050405020304" charset="0"/>
                <a:cs typeface="宋体" panose="02010600030101010101" pitchFamily="2" charset="-122"/>
              </a:rPr>
              <a:t>w∈T</a:t>
            </a:r>
            <a:r>
              <a:rPr lang="en-US" altLang="zh-CN" b="1" baseline="30000">
                <a:latin typeface="Times New Roman" panose="02020603050405020304" charset="0"/>
                <a:cs typeface="宋体" panose="02010600030101010101" pitchFamily="2" charset="-122"/>
              </a:rPr>
              <a: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宋体" panose="02010600030101010101" pitchFamily="2" charset="-122"/>
                <a:sym typeface="Symbol" panose="05050102010706020507" charset="0"/>
              </a:rPr>
              <a:t></a:t>
            </a:r>
            <a:r>
              <a:rPr lang="en-US" altLang="zh-CN" b="1" baseline="30000">
                <a:latin typeface="Times New Roman" panose="02020603050405020304" charset="0"/>
                <a:cs typeface="宋体" panose="02010600030101010101" pitchFamily="2" charset="-122"/>
              </a:rPr>
              <a:t>n</a:t>
            </a:r>
            <a:r>
              <a:rPr lang="en-US" altLang="zh-CN" b="1" baseline="-30000">
                <a:latin typeface="Times New Roman" panose="02020603050405020304" charset="0"/>
                <a:cs typeface="宋体" panose="02010600030101010101" pitchFamily="2" charset="-122"/>
              </a:rPr>
              <a:t>G </a:t>
            </a:r>
            <a:r>
              <a:rPr lang="en-US" altLang="zh-CN" b="1">
                <a:latin typeface="Times New Roman" panose="02020603050405020304" charset="0"/>
                <a:cs typeface="宋体" panose="02010600030101010101" pitchFamily="2" charset="-122"/>
              </a:rPr>
              <a:t>w</a:t>
            </a:r>
            <a:r>
              <a:rPr lang="zh-CN" altLang="en-US" b="1">
                <a:latin typeface="Times New Roman" panose="02020603050405020304" charset="0"/>
                <a:cs typeface="宋体" panose="02010600030101010101" pitchFamily="2" charset="-122"/>
              </a:rPr>
              <a:t>的充分必要条件是</a:t>
            </a:r>
            <a:r>
              <a:rPr lang="en-US" altLang="zh-CN" b="1">
                <a:latin typeface="Times New Roman" panose="02020603050405020304" charset="0"/>
                <a:cs typeface="宋体" panose="02010600030101010101" pitchFamily="2" charset="-122"/>
              </a:rPr>
              <a:t>A</a:t>
            </a:r>
            <a:r>
              <a:rPr lang="zh-CN" altLang="en-US" b="1">
                <a:latin typeface="Times New Roman" panose="02020603050405020304" charset="0"/>
                <a:cs typeface="宋体" panose="02010600030101010101" pitchFamily="2" charset="-122"/>
              </a:rPr>
              <a:t>。</a:t>
            </a:r>
            <a:endParaRPr lang="en-US" altLang="zh-CN" b="1">
              <a:latin typeface="Times New Roman" panose="02020603050405020304" charset="0"/>
              <a:cs typeface="宋体" panose="02010600030101010101" pitchFamily="2" charset="-122"/>
            </a:endParaRPr>
          </a:p>
          <a:p>
            <a:r>
              <a:rPr lang="zh-CN" altLang="en-US" b="1">
                <a:latin typeface="Times New Roman" panose="02020603050405020304" charset="0"/>
                <a:cs typeface="宋体" panose="02010600030101010101" pitchFamily="2" charset="-122"/>
              </a:rPr>
              <a:t>必要性：设</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宋体" panose="02010600030101010101" pitchFamily="2" charset="-122"/>
                <a:sym typeface="Symbol" panose="05050102010706020507" charset="0"/>
              </a:rPr>
              <a:t></a:t>
            </a:r>
            <a:r>
              <a:rPr lang="en-US" altLang="zh-CN" b="1" baseline="30000">
                <a:latin typeface="Times New Roman" panose="02020603050405020304" charset="0"/>
                <a:cs typeface="宋体" panose="02010600030101010101" pitchFamily="2" charset="-122"/>
              </a:rPr>
              <a:t>n</a:t>
            </a:r>
            <a:r>
              <a:rPr lang="en-US" altLang="zh-CN" b="1" baseline="-30000">
                <a:latin typeface="Times New Roman" panose="02020603050405020304" charset="0"/>
                <a:cs typeface="宋体" panose="02010600030101010101" pitchFamily="2" charset="-122"/>
              </a:rPr>
              <a:t>G </a:t>
            </a:r>
            <a:r>
              <a:rPr lang="en-US" altLang="zh-CN" b="1">
                <a:latin typeface="Times New Roman" panose="02020603050405020304" charset="0"/>
                <a:cs typeface="宋体" panose="02010600030101010101" pitchFamily="2" charset="-122"/>
              </a:rPr>
              <a:t>w</a:t>
            </a:r>
            <a:r>
              <a:rPr lang="zh-CN" altLang="en-US" b="1">
                <a:latin typeface="Times New Roman" panose="02020603050405020304" charset="0"/>
                <a:cs typeface="宋体" panose="02010600030101010101" pitchFamily="2" charset="-122"/>
              </a:rPr>
              <a:t>，施归纳于</a:t>
            </a:r>
            <a:r>
              <a:rPr lang="en-US" altLang="zh-CN" b="1">
                <a:latin typeface="Times New Roman" panose="02020603050405020304" charset="0"/>
                <a:cs typeface="宋体" panose="02010600030101010101" pitchFamily="2" charset="-122"/>
              </a:rPr>
              <a:t>n</a:t>
            </a:r>
            <a:r>
              <a:rPr lang="zh-CN" altLang="en-US" b="1">
                <a:latin typeface="Times New Roman" panose="02020603050405020304" charset="0"/>
                <a:cs typeface="宋体" panose="02010600030101010101" pitchFamily="2" charset="-122"/>
              </a:rPr>
              <a:t>，证明</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宋体" panose="02010600030101010101" pitchFamily="2" charset="-122"/>
                <a:sym typeface="Symbol" panose="05050102010706020507" charset="0"/>
              </a:rPr>
              <a:t></a:t>
            </a:r>
            <a:r>
              <a:rPr lang="en-US" altLang="zh-CN" b="1" baseline="30000">
                <a:latin typeface="Times New Roman" panose="02020603050405020304" charset="0"/>
                <a:cs typeface="宋体" panose="02010600030101010101" pitchFamily="2" charset="-122"/>
              </a:rPr>
              <a:t>m</a:t>
            </a:r>
            <a:r>
              <a:rPr lang="en-US" altLang="zh-CN" b="1" baseline="-30000">
                <a:latin typeface="Times New Roman" panose="02020603050405020304" charset="0"/>
                <a:cs typeface="宋体" panose="02010600030101010101" pitchFamily="2" charset="-122"/>
              </a:rPr>
              <a:t>G′ </a:t>
            </a:r>
            <a:r>
              <a:rPr lang="en-US" altLang="zh-CN" b="1">
                <a:latin typeface="Times New Roman" panose="02020603050405020304" charset="0"/>
                <a:cs typeface="宋体" panose="02010600030101010101" pitchFamily="2" charset="-122"/>
              </a:rPr>
              <a:t>w</a:t>
            </a:r>
            <a:r>
              <a:rPr lang="zh-CN" altLang="en-US" b="1">
                <a:latin typeface="Times New Roman" panose="02020603050405020304" charset="0"/>
                <a:cs typeface="宋体" panose="02010600030101010101" pitchFamily="2" charset="-122"/>
              </a:rPr>
              <a:t>成立。</a:t>
            </a:r>
            <a:r>
              <a:rPr lang="en-US" altLang="zh-CN" b="1">
                <a:latin typeface="Times New Roman" panose="02020603050405020304" charset="0"/>
                <a:cs typeface="宋体" panose="02010600030101010101" pitchFamily="2" charset="-122"/>
              </a:rPr>
              <a:t> </a:t>
            </a:r>
          </a:p>
          <a:p>
            <a:r>
              <a:rPr lang="zh-CN" altLang="en-US" b="1">
                <a:latin typeface="Times New Roman" panose="02020603050405020304" charset="0"/>
                <a:cs typeface="宋体" panose="02010600030101010101" pitchFamily="2" charset="-122"/>
              </a:rPr>
              <a:t>当</a:t>
            </a:r>
            <a:r>
              <a:rPr lang="en-US" altLang="zh-CN" b="1">
                <a:latin typeface="Times New Roman" panose="02020603050405020304" charset="0"/>
                <a:cs typeface="宋体" panose="02010600030101010101" pitchFamily="2" charset="-122"/>
              </a:rPr>
              <a:t>n=1</a:t>
            </a:r>
            <a:r>
              <a:rPr lang="zh-CN" altLang="en-US" b="1">
                <a:latin typeface="Times New Roman" panose="02020603050405020304" charset="0"/>
                <a:cs typeface="宋体" panose="02010600030101010101" pitchFamily="2" charset="-122"/>
              </a:rPr>
              <a:t>时，由</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宋体" panose="02010600030101010101" pitchFamily="2" charset="-122"/>
                <a:sym typeface="Symbol" panose="05050102010706020507" charset="0"/>
              </a:rPr>
              <a:t></a:t>
            </a:r>
            <a:r>
              <a:rPr lang="en-US" altLang="zh-CN" b="1" baseline="-30000">
                <a:latin typeface="Times New Roman" panose="02020603050405020304" charset="0"/>
                <a:cs typeface="宋体" panose="02010600030101010101" pitchFamily="2" charset="-122"/>
              </a:rPr>
              <a:t>G </a:t>
            </a:r>
            <a:r>
              <a:rPr lang="en-US" altLang="zh-CN" b="1">
                <a:latin typeface="Times New Roman" panose="02020603050405020304" charset="0"/>
                <a:cs typeface="宋体" panose="02010600030101010101" pitchFamily="2" charset="-122"/>
              </a:rPr>
              <a:t>w</a:t>
            </a:r>
            <a:r>
              <a:rPr lang="zh-CN" altLang="en-US" b="1">
                <a:latin typeface="Times New Roman" panose="02020603050405020304" charset="0"/>
                <a:cs typeface="宋体" panose="02010600030101010101" pitchFamily="2" charset="-122"/>
              </a:rPr>
              <a:t>知，</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w∈P</a:t>
            </a:r>
            <a:r>
              <a:rPr lang="zh-CN" altLang="en-US" b="1">
                <a:latin typeface="Times New Roman" panose="02020603050405020304" charset="0"/>
                <a:cs typeface="宋体" panose="02010600030101010101" pitchFamily="2" charset="-122"/>
              </a:rPr>
              <a:t>，按照定理所给的构造</a:t>
            </a:r>
            <a:r>
              <a:rPr lang="en-US" altLang="zh-CN" b="1">
                <a:latin typeface="Times New Roman" panose="02020603050405020304" charset="0"/>
                <a:cs typeface="宋体" panose="02010600030101010101" pitchFamily="2" charset="-122"/>
              </a:rPr>
              <a:t>G′</a:t>
            </a:r>
            <a:r>
              <a:rPr lang="zh-CN" altLang="en-US" b="1">
                <a:latin typeface="Times New Roman" panose="02020603050405020304" charset="0"/>
                <a:cs typeface="宋体" panose="02010600030101010101" pitchFamily="2" charset="-122"/>
              </a:rPr>
              <a:t>的方法，必定有</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w∈P′</a:t>
            </a:r>
            <a:r>
              <a:rPr lang="zh-CN" altLang="en-US" b="1">
                <a:latin typeface="Times New Roman" panose="02020603050405020304" charset="0"/>
                <a:cs typeface="宋体" panose="02010600030101010101" pitchFamily="2" charset="-122"/>
              </a:rPr>
              <a:t>。所以，</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宋体" panose="02010600030101010101" pitchFamily="2" charset="-122"/>
                <a:sym typeface="Symbol" panose="05050102010706020507" charset="0"/>
              </a:rPr>
              <a:t></a:t>
            </a:r>
            <a:r>
              <a:rPr lang="en-US" altLang="zh-CN" b="1" baseline="-30000">
                <a:latin typeface="Times New Roman" panose="02020603050405020304" charset="0"/>
                <a:cs typeface="宋体" panose="02010600030101010101" pitchFamily="2" charset="-122"/>
              </a:rPr>
              <a:t>G′ </a:t>
            </a:r>
            <a:r>
              <a:rPr lang="en-US" altLang="zh-CN" b="1">
                <a:latin typeface="Times New Roman" panose="02020603050405020304" charset="0"/>
                <a:cs typeface="宋体" panose="02010600030101010101" pitchFamily="2" charset="-122"/>
              </a:rPr>
              <a:t>w</a:t>
            </a:r>
            <a:r>
              <a:rPr lang="zh-CN" altLang="en-US" b="1">
                <a:latin typeface="Times New Roman" panose="02020603050405020304" charset="0"/>
                <a:cs typeface="宋体" panose="02010600030101010101" pitchFamily="2" charset="-122"/>
              </a:rPr>
              <a:t>成立。</a:t>
            </a:r>
            <a:r>
              <a:rPr lang="en-US" altLang="zh-CN" b="1">
                <a:latin typeface="Times New Roman" panose="02020603050405020304" charset="0"/>
                <a:cs typeface="宋体" panose="02010600030101010101" pitchFamily="2" charset="-122"/>
              </a:rPr>
              <a:t>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A8D0E90-54D0-124A-9835-97619B6CFDE8}"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04AE6D23-61E7-F148-8836-A29AF0133696}" type="slidenum">
              <a:rPr lang="en-US" altLang="zh-CN">
                <a:solidFill>
                  <a:srgbClr val="000000"/>
                </a:solidFill>
                <a:latin typeface="Arial" panose="020B0604020202020204"/>
              </a:rPr>
              <a:pPr/>
              <a:t>67</a:t>
            </a:fld>
            <a:endParaRPr lang="en-US" altLang="zh-CN">
              <a:solidFill>
                <a:srgbClr val="000000"/>
              </a:solidFill>
              <a:latin typeface="Arial" panose="020B0604020202020204"/>
            </a:endParaRPr>
          </a:p>
        </p:txBody>
      </p:sp>
      <p:sp>
        <p:nvSpPr>
          <p:cNvPr id="602114"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6.2.2 </a:t>
            </a:r>
            <a:r>
              <a:rPr lang="zh-CN" altLang="en-US" b="1">
                <a:ea typeface="黑体" panose="02010609060101010101" charset="-122"/>
                <a:cs typeface="黑体" panose="02010609060101010101" charset="-122"/>
              </a:rPr>
              <a:t>去</a:t>
            </a:r>
            <a:r>
              <a:rPr lang="en-US" altLang="zh-CN" b="1">
                <a:ea typeface="黑体" panose="02010609060101010101" charset="-122"/>
                <a:cs typeface="黑体" panose="02010609060101010101" charset="-122"/>
              </a:rPr>
              <a:t>ε-</a:t>
            </a:r>
            <a:r>
              <a:rPr lang="zh-CN" altLang="en-US" b="1">
                <a:ea typeface="黑体" panose="02010609060101010101" charset="-122"/>
                <a:cs typeface="黑体" panose="02010609060101010101" charset="-122"/>
              </a:rPr>
              <a:t>产生式</a:t>
            </a:r>
            <a:r>
              <a:rPr lang="en-US" altLang="zh-CN" b="1">
                <a:ea typeface="黑体" panose="02010609060101010101" charset="-122"/>
                <a:cs typeface="黑体" panose="02010609060101010101" charset="-122"/>
              </a:rPr>
              <a:t> </a:t>
            </a:r>
          </a:p>
        </p:txBody>
      </p:sp>
      <p:sp>
        <p:nvSpPr>
          <p:cNvPr id="602115" name="Rectangle 3"/>
          <p:cNvSpPr>
            <a:spLocks noGrp="1" noChangeArrowheads="1"/>
          </p:cNvSpPr>
          <p:nvPr>
            <p:ph type="body" idx="1"/>
          </p:nvPr>
        </p:nvSpPr>
        <p:spPr>
          <a:xfrm>
            <a:off x="457200" y="1600200"/>
            <a:ext cx="8686800" cy="5257800"/>
          </a:xfrm>
        </p:spPr>
        <p:txBody>
          <a:bodyPr/>
          <a:lstStyle/>
          <a:p>
            <a:r>
              <a:rPr lang="zh-CN" altLang="en-US" b="1">
                <a:latin typeface="Times New Roman" panose="02020603050405020304" charset="0"/>
                <a:cs typeface="宋体" panose="02010600030101010101" pitchFamily="2" charset="-122"/>
              </a:rPr>
              <a:t>设</a:t>
            </a:r>
            <a:r>
              <a:rPr lang="en-US" altLang="zh-CN" b="1">
                <a:latin typeface="Times New Roman" panose="02020603050405020304" charset="0"/>
                <a:cs typeface="宋体" panose="02010600030101010101" pitchFamily="2" charset="-122"/>
              </a:rPr>
              <a:t>n≤k</a:t>
            </a:r>
            <a:r>
              <a:rPr lang="zh-CN" altLang="en-US" b="1">
                <a:latin typeface="Times New Roman" panose="02020603050405020304" charset="0"/>
                <a:cs typeface="宋体" panose="02010600030101010101" pitchFamily="2" charset="-122"/>
              </a:rPr>
              <a:t>时结论成立</a:t>
            </a:r>
            <a:r>
              <a:rPr lang="en-US" altLang="zh-CN" b="1">
                <a:latin typeface="Times New Roman" panose="02020603050405020304" charset="0"/>
                <a:cs typeface="宋体" panose="02010600030101010101" pitchFamily="2" charset="-122"/>
              </a:rPr>
              <a:t>(k≥1)</a:t>
            </a:r>
            <a:r>
              <a:rPr lang="zh-CN" altLang="en-US" b="1">
                <a:latin typeface="Times New Roman" panose="02020603050405020304" charset="0"/>
                <a:cs typeface="宋体" panose="02010600030101010101" pitchFamily="2" charset="-122"/>
              </a:rPr>
              <a:t>，当</a:t>
            </a:r>
            <a:r>
              <a:rPr lang="en-US" altLang="zh-CN" b="1">
                <a:latin typeface="Times New Roman" panose="02020603050405020304" charset="0"/>
                <a:cs typeface="宋体" panose="02010600030101010101" pitchFamily="2" charset="-122"/>
              </a:rPr>
              <a:t>n=k+1</a:t>
            </a:r>
            <a:r>
              <a:rPr lang="zh-CN" altLang="en-US" b="1">
                <a:latin typeface="Times New Roman" panose="02020603050405020304" charset="0"/>
                <a:cs typeface="宋体" panose="02010600030101010101" pitchFamily="2" charset="-122"/>
              </a:rPr>
              <a:t>时</a:t>
            </a:r>
            <a:endParaRPr lang="en-US" altLang="zh-CN" b="1">
              <a:latin typeface="Times New Roman" panose="02020603050405020304" charset="0"/>
              <a:cs typeface="宋体" panose="02010600030101010101" pitchFamily="2" charset="-122"/>
            </a:endParaRPr>
          </a:p>
          <a:p>
            <a:pPr algn="just">
              <a:buFontTx/>
              <a:buNone/>
            </a:pP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1</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2</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m</a:t>
            </a:r>
            <a:endParaRPr lang="en-US" altLang="zh-CN" b="1">
              <a:latin typeface="Times New Roman" panose="02020603050405020304" charset="0"/>
              <a:cs typeface="宋体" panose="02010600030101010101" pitchFamily="2" charset="-122"/>
            </a:endParaRPr>
          </a:p>
          <a:p>
            <a:pPr algn="just">
              <a:buFontTx/>
              <a:buNone/>
            </a:pPr>
            <a:r>
              <a:rPr lang="en-US" altLang="zh-CN" b="1">
                <a:latin typeface="Times New Roman" panose="02020603050405020304" charset="0"/>
                <a:cs typeface="宋体" panose="02010600030101010101" pitchFamily="2" charset="-122"/>
              </a:rPr>
              <a:t>	 </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宋体" panose="02010600030101010101" pitchFamily="2" charset="-122"/>
              </a:rPr>
              <a:t>*</a:t>
            </a:r>
            <a:r>
              <a:rPr lang="en-US" altLang="zh-CN" b="1" baseline="-30000">
                <a:latin typeface="Times New Roman" panose="02020603050405020304" charset="0"/>
                <a:cs typeface="宋体" panose="02010600030101010101" pitchFamily="2" charset="-122"/>
              </a:rPr>
              <a:t>G </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1</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2</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m</a:t>
            </a:r>
            <a:endParaRPr lang="en-US" altLang="zh-CN" b="1">
              <a:latin typeface="Times New Roman" panose="02020603050405020304" charset="0"/>
              <a:cs typeface="宋体" panose="02010600030101010101" pitchFamily="2" charset="-122"/>
            </a:endParaRPr>
          </a:p>
          <a:p>
            <a:pPr algn="just">
              <a:buFontTx/>
              <a:buNone/>
            </a:pPr>
            <a:r>
              <a:rPr lang="en-US" altLang="zh-CN" b="1">
                <a:latin typeface="Times New Roman" panose="02020603050405020304" charset="0"/>
                <a:cs typeface="宋体" panose="02010600030101010101" pitchFamily="2" charset="-122"/>
              </a:rPr>
              <a:t>	 </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宋体" panose="02010600030101010101" pitchFamily="2" charset="-122"/>
              </a:rPr>
              <a:t>*</a:t>
            </a:r>
            <a:r>
              <a:rPr lang="en-US" altLang="zh-CN" b="1" baseline="-30000">
                <a:latin typeface="Times New Roman" panose="02020603050405020304" charset="0"/>
                <a:cs typeface="宋体" panose="02010600030101010101" pitchFamily="2" charset="-122"/>
              </a:rPr>
              <a:t>G </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1</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2</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m</a:t>
            </a:r>
          </a:p>
          <a:p>
            <a:pPr algn="just">
              <a:buFontTx/>
              <a:buNone/>
            </a:pPr>
            <a:r>
              <a:rPr lang="en-US" altLang="zh-CN" b="1">
                <a:latin typeface="Times New Roman" panose="02020603050405020304" charset="0"/>
                <a:cs typeface="宋体" panose="02010600030101010101" pitchFamily="2" charset="-122"/>
              </a:rPr>
              <a:t>	 …</a:t>
            </a:r>
          </a:p>
          <a:p>
            <a:pPr algn="just">
              <a:buFontTx/>
              <a:buNone/>
            </a:pPr>
            <a:r>
              <a:rPr lang="en-US" altLang="zh-CN" b="1">
                <a:latin typeface="Times New Roman" panose="02020603050405020304" charset="0"/>
                <a:cs typeface="宋体" panose="02010600030101010101" pitchFamily="2" charset="-122"/>
              </a:rPr>
              <a:t>	 </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宋体" panose="02010600030101010101" pitchFamily="2" charset="-122"/>
              </a:rPr>
              <a:t>*</a:t>
            </a:r>
            <a:r>
              <a:rPr lang="en-US" altLang="zh-CN" b="1" baseline="-30000">
                <a:latin typeface="Times New Roman" panose="02020603050405020304" charset="0"/>
                <a:cs typeface="宋体" panose="02010600030101010101" pitchFamily="2" charset="-122"/>
              </a:rPr>
              <a:t>G </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1</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2</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m</a:t>
            </a:r>
            <a:endParaRPr lang="en-US" altLang="zh-CN" b="1">
              <a:latin typeface="Times New Roman" panose="02020603050405020304" charset="0"/>
              <a:cs typeface="宋体" panose="02010600030101010101" pitchFamily="2" charset="-122"/>
            </a:endParaRPr>
          </a:p>
          <a:p>
            <a:pPr>
              <a:buFontTx/>
              <a:buNone/>
            </a:pPr>
            <a:r>
              <a:rPr lang="zh-CN" altLang="en-US" b="1">
                <a:latin typeface="Times New Roman" panose="02020603050405020304" charset="0"/>
                <a:cs typeface="宋体" panose="02010600030101010101" pitchFamily="2" charset="-122"/>
              </a:rPr>
              <a:t>其中</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1</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2</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m</a:t>
            </a:r>
            <a:r>
              <a:rPr lang="en-US" altLang="zh-CN" b="1">
                <a:latin typeface="Times New Roman" panose="02020603050405020304" charset="0"/>
                <a:cs typeface="宋体" panose="02010600030101010101" pitchFamily="2" charset="-122"/>
              </a:rPr>
              <a:t>=w</a:t>
            </a:r>
            <a:r>
              <a:rPr lang="zh-CN" altLang="en-US" b="1">
                <a:latin typeface="Times New Roman" panose="02020603050405020304" charset="0"/>
                <a:cs typeface="宋体" panose="02010600030101010101" pitchFamily="2" charset="-122"/>
              </a:rPr>
              <a:t>，且</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1</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2</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m</a:t>
            </a:r>
            <a:r>
              <a:rPr lang="en-US" altLang="zh-CN" b="1">
                <a:latin typeface="Times New Roman" panose="02020603050405020304" charset="0"/>
                <a:cs typeface="宋体" panose="02010600030101010101" pitchFamily="2" charset="-122"/>
              </a:rPr>
              <a:t>∈T</a:t>
            </a:r>
            <a:r>
              <a:rPr lang="en-US" altLang="zh-CN" b="1" baseline="30000">
                <a:latin typeface="Times New Roman" panose="02020603050405020304" charset="0"/>
                <a:cs typeface="宋体" panose="02010600030101010101" pitchFamily="2" charset="-122"/>
              </a:rPr>
              <a:t>*</a:t>
            </a:r>
            <a:r>
              <a:rPr lang="zh-CN" altLang="en-US" b="1">
                <a:latin typeface="Times New Roman" panose="02020603050405020304" charset="0"/>
                <a:cs typeface="宋体" panose="02010600030101010101" pitchFamily="2" charset="-122"/>
              </a:rPr>
              <a:t>。</a:t>
            </a:r>
            <a:r>
              <a:rPr lang="en-US" altLang="zh-CN" b="1">
                <a:cs typeface="宋体" panose="02010600030101010101" pitchFamily="2" charset="-122"/>
              </a:rPr>
              <a:t>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067AF70-B4E1-9944-8E4F-1D5D6F16991D}"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0A4CF0D6-4F1A-8541-923A-B16D418CE75F}" type="slidenum">
              <a:rPr lang="en-US" altLang="zh-CN">
                <a:solidFill>
                  <a:srgbClr val="000000"/>
                </a:solidFill>
                <a:latin typeface="Arial" panose="020B0604020202020204"/>
              </a:rPr>
              <a:pPr/>
              <a:t>68</a:t>
            </a:fld>
            <a:endParaRPr lang="en-US" altLang="zh-CN">
              <a:solidFill>
                <a:srgbClr val="000000"/>
              </a:solidFill>
              <a:latin typeface="Arial" panose="020B0604020202020204"/>
            </a:endParaRPr>
          </a:p>
        </p:txBody>
      </p:sp>
      <p:sp>
        <p:nvSpPr>
          <p:cNvPr id="603138"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6.2.2 </a:t>
            </a:r>
            <a:r>
              <a:rPr lang="zh-CN" altLang="en-US" b="1">
                <a:ea typeface="黑体" panose="02010609060101010101" charset="-122"/>
                <a:cs typeface="黑体" panose="02010609060101010101" charset="-122"/>
              </a:rPr>
              <a:t>去</a:t>
            </a:r>
            <a:r>
              <a:rPr lang="en-US" altLang="zh-CN" b="1">
                <a:ea typeface="黑体" panose="02010609060101010101" charset="-122"/>
                <a:cs typeface="黑体" panose="02010609060101010101" charset="-122"/>
              </a:rPr>
              <a:t>ε-</a:t>
            </a:r>
            <a:r>
              <a:rPr lang="zh-CN" altLang="en-US" b="1">
                <a:ea typeface="黑体" panose="02010609060101010101" charset="-122"/>
                <a:cs typeface="黑体" panose="02010609060101010101" charset="-122"/>
              </a:rPr>
              <a:t>产生式</a:t>
            </a:r>
            <a:r>
              <a:rPr lang="en-US" altLang="zh-CN" b="1">
                <a:ea typeface="黑体" panose="02010609060101010101" charset="-122"/>
                <a:cs typeface="黑体" panose="02010609060101010101" charset="-122"/>
              </a:rPr>
              <a:t> </a:t>
            </a:r>
          </a:p>
        </p:txBody>
      </p:sp>
      <p:sp>
        <p:nvSpPr>
          <p:cNvPr id="603139" name="Rectangle 3"/>
          <p:cNvSpPr>
            <a:spLocks noGrp="1" noChangeArrowheads="1"/>
          </p:cNvSpPr>
          <p:nvPr>
            <p:ph type="body" idx="1"/>
          </p:nvPr>
        </p:nvSpPr>
        <p:spPr/>
        <p:txBody>
          <a:bodyPr/>
          <a:lstStyle/>
          <a:p>
            <a:pPr algn="just">
              <a:buFontTx/>
              <a:buNone/>
            </a:pPr>
            <a:r>
              <a:rPr lang="zh-CN" altLang="en-US" b="1">
                <a:latin typeface="Times New Roman" panose="02020603050405020304" charset="0"/>
                <a:cs typeface="宋体" panose="02010600030101010101" pitchFamily="2" charset="-122"/>
              </a:rPr>
              <a:t>注意到</a:t>
            </a:r>
            <a:r>
              <a:rPr lang="en-US" altLang="zh-CN" b="1">
                <a:latin typeface="Times New Roman" panose="02020603050405020304" charset="0"/>
                <a:cs typeface="宋体" panose="02010600030101010101" pitchFamily="2" charset="-122"/>
              </a:rPr>
              <a:t>w≠ε</a:t>
            </a:r>
            <a:r>
              <a:rPr lang="zh-CN" altLang="en-US" b="1">
                <a:latin typeface="Times New Roman" panose="02020603050405020304" charset="0"/>
                <a:cs typeface="宋体" panose="02010600030101010101" pitchFamily="2" charset="-122"/>
              </a:rPr>
              <a:t>，必存在</a:t>
            </a:r>
            <a:r>
              <a:rPr lang="en-US" altLang="zh-CN" b="1">
                <a:latin typeface="Times New Roman" panose="02020603050405020304" charset="0"/>
                <a:cs typeface="宋体" panose="02010600030101010101" pitchFamily="2" charset="-122"/>
              </a:rPr>
              <a:t>1≤i≤m</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i</a:t>
            </a:r>
            <a:r>
              <a:rPr lang="en-US" altLang="zh-CN" b="1">
                <a:latin typeface="Times New Roman" panose="02020603050405020304" charset="0"/>
                <a:cs typeface="宋体" panose="02010600030101010101" pitchFamily="2" charset="-122"/>
              </a:rPr>
              <a:t>≠ε</a:t>
            </a:r>
            <a:r>
              <a:rPr lang="zh-CN" altLang="en-US" b="1">
                <a:latin typeface="Times New Roman" panose="02020603050405020304" charset="0"/>
                <a:cs typeface="宋体" panose="02010600030101010101" pitchFamily="2" charset="-122"/>
              </a:rPr>
              <a:t>，设</a:t>
            </a:r>
            <a:r>
              <a:rPr lang="en-US" altLang="zh-CN" b="1">
                <a:latin typeface="Times New Roman" panose="02020603050405020304" charset="0"/>
                <a:cs typeface="宋体" panose="02010600030101010101" pitchFamily="2" charset="-122"/>
              </a:rPr>
              <a:t>i</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j</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k</a:t>
            </a:r>
            <a:r>
              <a:rPr lang="zh-CN" altLang="en-US" b="1">
                <a:latin typeface="Times New Roman" panose="02020603050405020304" charset="0"/>
                <a:cs typeface="宋体" panose="02010600030101010101" pitchFamily="2" charset="-122"/>
              </a:rPr>
              <a:t>是</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1</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2</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m</a:t>
            </a:r>
            <a:r>
              <a:rPr lang="zh-CN" altLang="en-US" b="1">
                <a:latin typeface="Times New Roman" panose="02020603050405020304" charset="0"/>
                <a:cs typeface="宋体" panose="02010600030101010101" pitchFamily="2" charset="-122"/>
              </a:rPr>
              <a:t>中所有非空串的下标，并且</a:t>
            </a:r>
            <a:r>
              <a:rPr lang="en-US" altLang="zh-CN" b="1">
                <a:latin typeface="Times New Roman" panose="02020603050405020304" charset="0"/>
                <a:cs typeface="宋体" panose="02010600030101010101" pitchFamily="2" charset="-122"/>
              </a:rPr>
              <a:t>1≤i≤j≤…≤k≤m</a:t>
            </a:r>
            <a:r>
              <a:rPr lang="zh-CN" altLang="en-US" b="1">
                <a:latin typeface="Times New Roman" panose="02020603050405020304" charset="0"/>
                <a:cs typeface="宋体" panose="02010600030101010101" pitchFamily="2" charset="-122"/>
              </a:rPr>
              <a:t>，即：</a:t>
            </a:r>
            <a:endParaRPr lang="en-US" altLang="zh-CN" b="1">
              <a:latin typeface="Times New Roman" panose="02020603050405020304" charset="0"/>
              <a:cs typeface="宋体" panose="02010600030101010101" pitchFamily="2" charset="-122"/>
            </a:endParaRPr>
          </a:p>
          <a:p>
            <a:pPr algn="just">
              <a:buFontTx/>
              <a:buNone/>
            </a:pPr>
            <a:r>
              <a:rPr lang="en-US" altLang="zh-CN" b="1">
                <a:latin typeface="Times New Roman" panose="02020603050405020304" charset="0"/>
                <a:cs typeface="宋体" panose="02010600030101010101" pitchFamily="2" charset="-122"/>
              </a:rPr>
              <a:t>    w= w</a:t>
            </a:r>
            <a:r>
              <a:rPr lang="en-US" altLang="zh-CN" b="1" baseline="-30000">
                <a:latin typeface="Times New Roman" panose="02020603050405020304" charset="0"/>
                <a:cs typeface="宋体" panose="02010600030101010101" pitchFamily="2" charset="-122"/>
              </a:rPr>
              <a:t>i</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j</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k</a:t>
            </a:r>
            <a:endParaRPr lang="en-US" altLang="zh-CN" b="1">
              <a:latin typeface="Times New Roman" panose="02020603050405020304" charset="0"/>
              <a:cs typeface="宋体" panose="02010600030101010101" pitchFamily="2" charset="-122"/>
            </a:endParaRPr>
          </a:p>
          <a:p>
            <a:pPr>
              <a:buFontTx/>
              <a:buNone/>
            </a:pPr>
            <a:r>
              <a:rPr lang="zh-CN" altLang="en-US" b="1">
                <a:latin typeface="Times New Roman" panose="02020603050405020304" charset="0"/>
                <a:cs typeface="宋体" panose="02010600030101010101" pitchFamily="2" charset="-122"/>
              </a:rPr>
              <a:t>按照</a:t>
            </a:r>
            <a:r>
              <a:rPr lang="en-US" altLang="zh-CN" b="1">
                <a:latin typeface="Times New Roman" panose="02020603050405020304" charset="0"/>
                <a:cs typeface="宋体" panose="02010600030101010101" pitchFamily="2" charset="-122"/>
              </a:rPr>
              <a:t>G′</a:t>
            </a:r>
            <a:r>
              <a:rPr lang="zh-CN" altLang="en-US" b="1">
                <a:latin typeface="Times New Roman" panose="02020603050405020304" charset="0"/>
                <a:cs typeface="宋体" panose="02010600030101010101" pitchFamily="2" charset="-122"/>
              </a:rPr>
              <a:t>的构造方法，</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 X</a:t>
            </a:r>
            <a:r>
              <a:rPr lang="en-US" altLang="zh-CN" b="1" baseline="-30000">
                <a:latin typeface="Times New Roman" panose="02020603050405020304" charset="0"/>
                <a:cs typeface="宋体" panose="02010600030101010101" pitchFamily="2" charset="-122"/>
              </a:rPr>
              <a:t>i</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j</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k</a:t>
            </a:r>
            <a:r>
              <a:rPr lang="en-US" altLang="zh-CN" b="1">
                <a:latin typeface="Times New Roman" panose="02020603050405020304" charset="0"/>
                <a:cs typeface="宋体" panose="02010600030101010101" pitchFamily="2" charset="-122"/>
              </a:rPr>
              <a:t>∈P′</a:t>
            </a:r>
            <a:r>
              <a:rPr lang="en-US" altLang="zh-CN" b="1">
                <a:cs typeface="宋体" panose="02010600030101010101" pitchFamily="2" charset="-122"/>
              </a:rPr>
              <a:t> </a:t>
            </a:r>
          </a:p>
          <a:p>
            <a:pPr algn="just">
              <a:buFontTx/>
              <a:buNone/>
            </a:pPr>
            <a:r>
              <a:rPr lang="zh-CN" altLang="en-US" b="1">
                <a:latin typeface="Times New Roman" panose="02020603050405020304" charset="0"/>
                <a:cs typeface="宋体" panose="02010600030101010101" pitchFamily="2" charset="-122"/>
              </a:rPr>
              <a:t>再由归纳假设，</a:t>
            </a:r>
            <a:endParaRPr lang="en-US" altLang="zh-CN" b="1">
              <a:latin typeface="Times New Roman" panose="02020603050405020304" charset="0"/>
              <a:cs typeface="宋体" panose="02010600030101010101" pitchFamily="2" charset="-122"/>
            </a:endParaRPr>
          </a:p>
          <a:p>
            <a:pPr>
              <a:buFontTx/>
              <a:buNone/>
            </a:pP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i</a:t>
            </a:r>
            <a:r>
              <a:rPr lang="en-US" altLang="zh-CN" b="1">
                <a:latin typeface="Times New Roman" panose="02020603050405020304" charset="0"/>
                <a:cs typeface="宋体" panose="02010600030101010101" pitchFamily="2" charset="-122"/>
                <a:sym typeface="Symbol" panose="05050102010706020507" charset="0"/>
              </a:rPr>
              <a:t></a:t>
            </a:r>
            <a:r>
              <a:rPr lang="en-US" altLang="zh-CN" b="1" baseline="30000">
                <a:latin typeface="Times New Roman" panose="02020603050405020304" charset="0"/>
                <a:cs typeface="宋体" panose="02010600030101010101" pitchFamily="2" charset="-122"/>
              </a:rPr>
              <a:t>*</a:t>
            </a:r>
            <a:r>
              <a:rPr lang="en-US" altLang="zh-CN" b="1" baseline="-30000">
                <a:latin typeface="Times New Roman" panose="02020603050405020304" charset="0"/>
                <a:cs typeface="宋体" panose="02010600030101010101" pitchFamily="2" charset="-122"/>
              </a:rPr>
              <a:t>G′ </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i</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j</a:t>
            </a:r>
            <a:r>
              <a:rPr lang="en-US" altLang="zh-CN" b="1">
                <a:latin typeface="Times New Roman" panose="02020603050405020304" charset="0"/>
                <a:cs typeface="宋体" panose="02010600030101010101" pitchFamily="2" charset="-122"/>
                <a:sym typeface="Symbol" panose="05050102010706020507" charset="0"/>
              </a:rPr>
              <a:t></a:t>
            </a:r>
            <a:r>
              <a:rPr lang="en-US" altLang="zh-CN" b="1" baseline="30000">
                <a:latin typeface="Times New Roman" panose="02020603050405020304" charset="0"/>
                <a:cs typeface="宋体" panose="02010600030101010101" pitchFamily="2" charset="-122"/>
              </a:rPr>
              <a:t>*</a:t>
            </a:r>
            <a:r>
              <a:rPr lang="en-US" altLang="zh-CN" b="1" baseline="-30000">
                <a:latin typeface="Times New Roman" panose="02020603050405020304" charset="0"/>
                <a:cs typeface="宋体" panose="02010600030101010101" pitchFamily="2" charset="-122"/>
              </a:rPr>
              <a:t>G′ </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j</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k</a:t>
            </a:r>
            <a:r>
              <a:rPr lang="en-US" altLang="zh-CN" b="1">
                <a:latin typeface="Times New Roman" panose="02020603050405020304" charset="0"/>
                <a:cs typeface="宋体" panose="02010600030101010101" pitchFamily="2" charset="-122"/>
                <a:sym typeface="Symbol" panose="05050102010706020507" charset="0"/>
              </a:rPr>
              <a:t></a:t>
            </a:r>
            <a:r>
              <a:rPr lang="en-US" altLang="zh-CN" b="1" baseline="30000">
                <a:latin typeface="Times New Roman" panose="02020603050405020304" charset="0"/>
                <a:cs typeface="宋体" panose="02010600030101010101" pitchFamily="2" charset="-122"/>
              </a:rPr>
              <a:t>*</a:t>
            </a:r>
            <a:r>
              <a:rPr lang="en-US" altLang="zh-CN" b="1" baseline="-30000">
                <a:latin typeface="Times New Roman" panose="02020603050405020304" charset="0"/>
                <a:cs typeface="宋体" panose="02010600030101010101" pitchFamily="2" charset="-122"/>
              </a:rPr>
              <a:t>G′ </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k</a:t>
            </a:r>
            <a:r>
              <a:rPr lang="zh-CN" altLang="en-US" b="1" baseline="-30000">
                <a:latin typeface="Times New Roman" panose="02020603050405020304" charset="0"/>
                <a:cs typeface="宋体" panose="02010600030101010101" pitchFamily="2" charset="-122"/>
              </a:rPr>
              <a:t>。</a:t>
            </a:r>
            <a:endParaRPr lang="zh-CN" altLang="en-US" b="1">
              <a:cs typeface="宋体" panose="02010600030101010101" pitchFamily="2"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D86077A-7091-3447-A888-2E949FEEF022}"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A0784F57-9D49-7540-9595-B2A4CA6E32A7}" type="slidenum">
              <a:rPr lang="en-US" altLang="zh-CN">
                <a:solidFill>
                  <a:srgbClr val="000000"/>
                </a:solidFill>
                <a:latin typeface="Arial" panose="020B0604020202020204"/>
              </a:rPr>
              <a:pPr/>
              <a:t>69</a:t>
            </a:fld>
            <a:endParaRPr lang="en-US" altLang="zh-CN">
              <a:solidFill>
                <a:srgbClr val="000000"/>
              </a:solidFill>
              <a:latin typeface="Arial" panose="020B0604020202020204"/>
            </a:endParaRPr>
          </a:p>
        </p:txBody>
      </p:sp>
      <p:sp>
        <p:nvSpPr>
          <p:cNvPr id="604162"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6.2.2 </a:t>
            </a:r>
            <a:r>
              <a:rPr lang="zh-CN" altLang="en-US" b="1">
                <a:ea typeface="黑体" panose="02010609060101010101" charset="-122"/>
                <a:cs typeface="黑体" panose="02010609060101010101" charset="-122"/>
              </a:rPr>
              <a:t>去</a:t>
            </a:r>
            <a:r>
              <a:rPr lang="en-US" altLang="zh-CN" b="1">
                <a:ea typeface="黑体" panose="02010609060101010101" charset="-122"/>
                <a:cs typeface="黑体" panose="02010609060101010101" charset="-122"/>
              </a:rPr>
              <a:t>ε-</a:t>
            </a:r>
            <a:r>
              <a:rPr lang="zh-CN" altLang="en-US" b="1">
                <a:ea typeface="黑体" panose="02010609060101010101" charset="-122"/>
                <a:cs typeface="黑体" panose="02010609060101010101" charset="-122"/>
              </a:rPr>
              <a:t>产生式</a:t>
            </a:r>
            <a:r>
              <a:rPr lang="en-US" altLang="zh-CN" b="1">
                <a:ea typeface="黑体" panose="02010609060101010101" charset="-122"/>
                <a:cs typeface="黑体" panose="02010609060101010101" charset="-122"/>
              </a:rPr>
              <a:t> </a:t>
            </a:r>
          </a:p>
        </p:txBody>
      </p:sp>
      <p:sp>
        <p:nvSpPr>
          <p:cNvPr id="604163" name="Rectangle 3"/>
          <p:cNvSpPr>
            <a:spLocks noGrp="1" noChangeArrowheads="1"/>
          </p:cNvSpPr>
          <p:nvPr>
            <p:ph type="body" idx="1"/>
          </p:nvPr>
        </p:nvSpPr>
        <p:spPr/>
        <p:txBody>
          <a:bodyPr/>
          <a:lstStyle/>
          <a:p>
            <a:pPr algn="just">
              <a:buFontTx/>
              <a:buNone/>
            </a:pP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宋体" panose="02010600030101010101" pitchFamily="2" charset="-122"/>
              </a:rPr>
              <a:t>*</a:t>
            </a:r>
            <a:r>
              <a:rPr lang="en-US" altLang="zh-CN" b="1" baseline="-30000">
                <a:latin typeface="Times New Roman" panose="02020603050405020304" charset="0"/>
                <a:cs typeface="宋体" panose="02010600030101010101" pitchFamily="2" charset="-122"/>
              </a:rPr>
              <a:t>G′ </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i</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j</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k</a:t>
            </a:r>
            <a:endParaRPr lang="en-US" altLang="zh-CN" b="1">
              <a:latin typeface="Times New Roman" panose="02020603050405020304" charset="0"/>
              <a:cs typeface="宋体" panose="02010600030101010101" pitchFamily="2" charset="-122"/>
            </a:endParaRPr>
          </a:p>
          <a:p>
            <a:pPr algn="just">
              <a:buFontTx/>
              <a:buNone/>
            </a:pPr>
            <a:r>
              <a:rPr lang="en-US" altLang="zh-CN" b="1">
                <a:latin typeface="Times New Roman" panose="02020603050405020304" charset="0"/>
                <a:cs typeface="宋体" panose="02010600030101010101" pitchFamily="2" charset="-122"/>
              </a:rPr>
              <a:t> 	 </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宋体" panose="02010600030101010101" pitchFamily="2" charset="-122"/>
              </a:rPr>
              <a:t>*</a:t>
            </a:r>
            <a:r>
              <a:rPr lang="en-US" altLang="zh-CN" b="1" baseline="-30000">
                <a:latin typeface="Times New Roman" panose="02020603050405020304" charset="0"/>
                <a:cs typeface="宋体" panose="02010600030101010101" pitchFamily="2" charset="-122"/>
              </a:rPr>
              <a:t>G′ </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i</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j</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k</a:t>
            </a:r>
            <a:endParaRPr lang="en-US" altLang="zh-CN" b="1">
              <a:latin typeface="Times New Roman" panose="02020603050405020304" charset="0"/>
              <a:cs typeface="宋体" panose="02010600030101010101" pitchFamily="2" charset="-122"/>
            </a:endParaRPr>
          </a:p>
          <a:p>
            <a:pPr algn="just">
              <a:buFontTx/>
              <a:buNone/>
            </a:pPr>
            <a:r>
              <a:rPr lang="en-US" altLang="zh-CN" b="1">
                <a:latin typeface="Times New Roman" panose="02020603050405020304" charset="0"/>
                <a:cs typeface="宋体" panose="02010600030101010101" pitchFamily="2" charset="-122"/>
              </a:rPr>
              <a:t>	 </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宋体" panose="02010600030101010101" pitchFamily="2" charset="-122"/>
              </a:rPr>
              <a:t>*</a:t>
            </a:r>
            <a:r>
              <a:rPr lang="en-US" altLang="zh-CN" b="1" baseline="-30000">
                <a:latin typeface="Times New Roman" panose="02020603050405020304" charset="0"/>
                <a:cs typeface="宋体" panose="02010600030101010101" pitchFamily="2" charset="-122"/>
              </a:rPr>
              <a:t>G′ </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i</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j</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k</a:t>
            </a:r>
            <a:endParaRPr lang="en-US" altLang="zh-CN" b="1">
              <a:latin typeface="Times New Roman" panose="02020603050405020304" charset="0"/>
              <a:cs typeface="宋体" panose="02010600030101010101" pitchFamily="2" charset="-122"/>
            </a:endParaRPr>
          </a:p>
          <a:p>
            <a:pPr algn="just">
              <a:buFontTx/>
              <a:buNone/>
            </a:pPr>
            <a:r>
              <a:rPr lang="en-US" altLang="zh-CN" b="1">
                <a:latin typeface="Times New Roman" panose="02020603050405020304" charset="0"/>
                <a:cs typeface="宋体" panose="02010600030101010101" pitchFamily="2" charset="-122"/>
              </a:rPr>
              <a:t>	 …</a:t>
            </a:r>
          </a:p>
          <a:p>
            <a:pPr algn="just">
              <a:buFontTx/>
              <a:buNone/>
            </a:pPr>
            <a:r>
              <a:rPr lang="en-US" altLang="zh-CN" b="1">
                <a:latin typeface="Times New Roman" panose="02020603050405020304" charset="0"/>
                <a:cs typeface="宋体" panose="02010600030101010101" pitchFamily="2" charset="-122"/>
              </a:rPr>
              <a:t> 	 </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宋体" panose="02010600030101010101" pitchFamily="2" charset="-122"/>
              </a:rPr>
              <a:t>*</a:t>
            </a:r>
            <a:r>
              <a:rPr lang="en-US" altLang="zh-CN" b="1" baseline="-30000">
                <a:latin typeface="Times New Roman" panose="02020603050405020304" charset="0"/>
                <a:cs typeface="宋体" panose="02010600030101010101" pitchFamily="2" charset="-122"/>
              </a:rPr>
              <a:t>G′ </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i</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j</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k</a:t>
            </a:r>
            <a:endParaRPr lang="en-US" altLang="zh-CN" b="1">
              <a:latin typeface="Times New Roman" panose="02020603050405020304" charset="0"/>
              <a:cs typeface="宋体" panose="02010600030101010101" pitchFamily="2" charset="-122"/>
            </a:endParaRPr>
          </a:p>
          <a:p>
            <a:pPr algn="just">
              <a:buFontTx/>
              <a:buNone/>
            </a:pPr>
            <a:r>
              <a:rPr lang="zh-CN" altLang="en-US" b="1">
                <a:latin typeface="Times New Roman" panose="02020603050405020304" charset="0"/>
                <a:cs typeface="宋体" panose="02010600030101010101" pitchFamily="2" charset="-122"/>
              </a:rPr>
              <a:t>所以，结论对</a:t>
            </a:r>
            <a:r>
              <a:rPr lang="en-US" altLang="zh-CN" b="1">
                <a:latin typeface="Times New Roman" panose="02020603050405020304" charset="0"/>
                <a:cs typeface="宋体" panose="02010600030101010101" pitchFamily="2" charset="-122"/>
              </a:rPr>
              <a:t>n=k+1</a:t>
            </a:r>
            <a:r>
              <a:rPr lang="zh-CN" altLang="en-US" b="1">
                <a:latin typeface="Times New Roman" panose="02020603050405020304" charset="0"/>
                <a:cs typeface="宋体" panose="02010600030101010101" pitchFamily="2" charset="-122"/>
              </a:rPr>
              <a:t>成立。由归纳法原理，结论对所有的</a:t>
            </a:r>
            <a:r>
              <a:rPr lang="en-US" altLang="zh-CN" b="1">
                <a:latin typeface="Times New Roman" panose="02020603050405020304" charset="0"/>
                <a:cs typeface="宋体" panose="02010600030101010101" pitchFamily="2" charset="-122"/>
              </a:rPr>
              <a:t>n</a:t>
            </a:r>
            <a:r>
              <a:rPr lang="zh-CN" altLang="en-US" b="1">
                <a:latin typeface="Times New Roman" panose="02020603050405020304" charset="0"/>
                <a:cs typeface="宋体" panose="02010600030101010101" pitchFamily="2" charset="-122"/>
              </a:rPr>
              <a:t>成立。</a:t>
            </a:r>
            <a:endParaRPr lang="zh-CN" altLang="en-US" b="1">
              <a:cs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8E9B21B3-2CA4-EC46-807D-7B5703225F65}"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7" name="幻灯片编号占位符 5"/>
          <p:cNvSpPr>
            <a:spLocks noGrp="1"/>
          </p:cNvSpPr>
          <p:nvPr>
            <p:ph type="sldNum" sz="quarter" idx="12"/>
          </p:nvPr>
        </p:nvSpPr>
        <p:spPr/>
        <p:txBody>
          <a:bodyPr/>
          <a:lstStyle/>
          <a:p>
            <a:fld id="{2E51A3BE-724F-1D4F-9FDC-BD8A6BD64C75}" type="slidenum">
              <a:rPr lang="en-US" altLang="zh-CN">
                <a:solidFill>
                  <a:srgbClr val="000000"/>
                </a:solidFill>
                <a:latin typeface="Arial" panose="020B0604020202020204"/>
              </a:rPr>
              <a:pPr/>
              <a:t>7</a:t>
            </a:fld>
            <a:endParaRPr lang="en-US" altLang="zh-CN">
              <a:solidFill>
                <a:srgbClr val="000000"/>
              </a:solidFill>
              <a:latin typeface="Arial" panose="020B0604020202020204"/>
            </a:endParaRPr>
          </a:p>
        </p:txBody>
      </p:sp>
      <p:sp>
        <p:nvSpPr>
          <p:cNvPr id="546818" name="Rectangle 2"/>
          <p:cNvSpPr>
            <a:spLocks noGrp="1" noChangeArrowheads="1"/>
          </p:cNvSpPr>
          <p:nvPr>
            <p:ph type="title"/>
          </p:nvPr>
        </p:nvSpPr>
        <p:spPr/>
        <p:txBody>
          <a:bodyPr/>
          <a:lstStyle/>
          <a:p>
            <a:r>
              <a:rPr lang="en-US" altLang="zh-CN" b="1" dirty="0">
                <a:ea typeface="黑体" panose="02010609060101010101" charset="-122"/>
                <a:cs typeface="黑体" panose="02010609060101010101" charset="-122"/>
              </a:rPr>
              <a:t>6.1.1 </a:t>
            </a:r>
            <a:r>
              <a:rPr lang="zh-CN" altLang="en-US" b="1" dirty="0">
                <a:ea typeface="黑体" panose="02010609060101010101" charset="-122"/>
                <a:cs typeface="黑体" panose="02010609060101010101" charset="-122"/>
              </a:rPr>
              <a:t>上下文无关文法的派生树</a:t>
            </a:r>
            <a:endParaRPr lang="zh-CN" altLang="en-US" dirty="0">
              <a:cs typeface="宋体" panose="02010600030101010101" pitchFamily="2" charset="-122"/>
            </a:endParaRPr>
          </a:p>
        </p:txBody>
      </p:sp>
      <p:sp>
        <p:nvSpPr>
          <p:cNvPr id="546819" name="Rectangle 3"/>
          <p:cNvSpPr>
            <a:spLocks noGrp="1" noChangeArrowheads="1"/>
          </p:cNvSpPr>
          <p:nvPr>
            <p:ph type="body" idx="1"/>
          </p:nvPr>
        </p:nvSpPr>
        <p:spPr>
          <a:xfrm>
            <a:off x="457200" y="1600200"/>
            <a:ext cx="8229600" cy="685800"/>
          </a:xfrm>
        </p:spPr>
        <p:txBody>
          <a:bodyPr/>
          <a:lstStyle/>
          <a:p>
            <a:r>
              <a:rPr lang="zh-CN" altLang="en-US" b="1" dirty="0">
                <a:latin typeface="宋体" panose="02010600030101010101" pitchFamily="2" charset="-122"/>
                <a:cs typeface="宋体" panose="02010600030101010101" pitchFamily="2" charset="-122"/>
              </a:rPr>
              <a:t>文法</a:t>
            </a:r>
            <a:r>
              <a:rPr lang="en-US" altLang="zh-CN" b="1" dirty="0">
                <a:latin typeface="Times New Roman" panose="02020603050405020304" charset="0"/>
                <a:cs typeface="宋体" panose="02010600030101010101" pitchFamily="2" charset="-122"/>
              </a:rPr>
              <a:t>G</a:t>
            </a:r>
            <a:r>
              <a:rPr lang="en-US" altLang="zh-CN" b="1" baseline="-30000" dirty="0">
                <a:latin typeface="Times New Roman" panose="02020603050405020304" charset="0"/>
                <a:cs typeface="宋体" panose="02010600030101010101" pitchFamily="2" charset="-122"/>
              </a:rPr>
              <a:t>exp1</a:t>
            </a:r>
            <a:r>
              <a:rPr lang="zh-CN" altLang="en-US" b="1" dirty="0">
                <a:latin typeface="宋体" panose="02010600030101010101" pitchFamily="2" charset="-122"/>
                <a:cs typeface="宋体" panose="02010600030101010101" pitchFamily="2" charset="-122"/>
              </a:rPr>
              <a:t>句子</a:t>
            </a:r>
            <a:r>
              <a:rPr lang="en-US" altLang="zh-CN" b="1" dirty="0" err="1">
                <a:latin typeface="Times New Roman" panose="02020603050405020304" charset="0"/>
                <a:cs typeface="宋体" panose="02010600030101010101" pitchFamily="2" charset="-122"/>
              </a:rPr>
              <a:t>x+x</a:t>
            </a:r>
            <a:r>
              <a:rPr lang="en-US" altLang="zh-CN" b="1" dirty="0">
                <a:latin typeface="Times New Roman" panose="02020603050405020304" charset="0"/>
                <a:cs typeface="宋体" panose="02010600030101010101" pitchFamily="2" charset="-122"/>
              </a:rPr>
              <a:t>/y</a:t>
            </a:r>
            <a:r>
              <a:rPr lang="en-US" altLang="zh-CN" b="1" dirty="0">
                <a:latin typeface="宋体" panose="02010600030101010101" pitchFamily="2" charset="-122"/>
                <a:cs typeface="宋体" panose="02010600030101010101" pitchFamily="2" charset="-122"/>
              </a:rPr>
              <a:t>↑2</a:t>
            </a:r>
            <a:r>
              <a:rPr lang="zh-CN" altLang="en-US" b="1" dirty="0">
                <a:latin typeface="宋体" panose="02010600030101010101" pitchFamily="2" charset="-122"/>
                <a:cs typeface="宋体" panose="02010600030101010101" pitchFamily="2" charset="-122"/>
              </a:rPr>
              <a:t>的结构。</a:t>
            </a:r>
            <a:r>
              <a:rPr lang="en-US" altLang="zh-CN" b="1" dirty="0">
                <a:cs typeface="宋体" panose="02010600030101010101" pitchFamily="2" charset="-122"/>
              </a:rPr>
              <a:t> </a:t>
            </a:r>
          </a:p>
        </p:txBody>
      </p:sp>
      <p:pic>
        <p:nvPicPr>
          <p:cNvPr id="546820" name="Picture 4" descr="E:\形式语言\教参\tu\xs68.tif"/>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00200" y="2378075"/>
            <a:ext cx="5791200" cy="3794125"/>
          </a:xfrm>
          <a:prstGeom prst="rect">
            <a:avLst/>
          </a:prstGeo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A054A00-704E-7642-9D77-C4189301E4C4}"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C1B57C1E-16D7-1344-B659-E3470BDF59BC}" type="slidenum">
              <a:rPr lang="en-US" altLang="zh-CN">
                <a:solidFill>
                  <a:srgbClr val="000000"/>
                </a:solidFill>
                <a:latin typeface="Arial" panose="020B0604020202020204"/>
              </a:rPr>
              <a:pPr/>
              <a:t>70</a:t>
            </a:fld>
            <a:endParaRPr lang="en-US" altLang="zh-CN">
              <a:solidFill>
                <a:srgbClr val="000000"/>
              </a:solidFill>
              <a:latin typeface="Arial" panose="020B0604020202020204"/>
            </a:endParaRPr>
          </a:p>
        </p:txBody>
      </p:sp>
      <p:sp>
        <p:nvSpPr>
          <p:cNvPr id="605186"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6.2.2 </a:t>
            </a:r>
            <a:r>
              <a:rPr lang="zh-CN" altLang="en-US" b="1">
                <a:ea typeface="黑体" panose="02010609060101010101" charset="-122"/>
                <a:cs typeface="黑体" panose="02010609060101010101" charset="-122"/>
              </a:rPr>
              <a:t>去</a:t>
            </a:r>
            <a:r>
              <a:rPr lang="en-US" altLang="zh-CN" b="1">
                <a:ea typeface="黑体" panose="02010609060101010101" charset="-122"/>
                <a:cs typeface="黑体" panose="02010609060101010101" charset="-122"/>
              </a:rPr>
              <a:t>ε-</a:t>
            </a:r>
            <a:r>
              <a:rPr lang="zh-CN" altLang="en-US" b="1">
                <a:ea typeface="黑体" panose="02010609060101010101" charset="-122"/>
                <a:cs typeface="黑体" panose="02010609060101010101" charset="-122"/>
              </a:rPr>
              <a:t>产生式</a:t>
            </a:r>
            <a:endParaRPr lang="zh-CN" altLang="en-US">
              <a:cs typeface="宋体" panose="02010600030101010101" pitchFamily="2" charset="-122"/>
            </a:endParaRPr>
          </a:p>
        </p:txBody>
      </p:sp>
      <p:sp>
        <p:nvSpPr>
          <p:cNvPr id="605187" name="Rectangle 3"/>
          <p:cNvSpPr>
            <a:spLocks noGrp="1" noChangeArrowheads="1"/>
          </p:cNvSpPr>
          <p:nvPr>
            <p:ph type="body" idx="1"/>
          </p:nvPr>
        </p:nvSpPr>
        <p:spPr/>
        <p:txBody>
          <a:bodyPr/>
          <a:lstStyle/>
          <a:p>
            <a:pPr algn="just">
              <a:buFontTx/>
              <a:buNone/>
            </a:pPr>
            <a:r>
              <a:rPr lang="zh-CN" altLang="en-US" b="1">
                <a:latin typeface="Times New Roman" panose="02020603050405020304" charset="0"/>
                <a:cs typeface="宋体" panose="02010600030101010101" pitchFamily="2" charset="-122"/>
              </a:rPr>
              <a:t>充分性：设</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宋体" panose="02010600030101010101" pitchFamily="2" charset="-122"/>
              </a:rPr>
              <a:t>m</a:t>
            </a:r>
            <a:r>
              <a:rPr lang="en-US" altLang="zh-CN" b="1" baseline="-30000">
                <a:latin typeface="Times New Roman" panose="02020603050405020304" charset="0"/>
                <a:cs typeface="宋体" panose="02010600030101010101" pitchFamily="2" charset="-122"/>
              </a:rPr>
              <a:t>G′ </a:t>
            </a:r>
            <a:r>
              <a:rPr lang="en-US" altLang="zh-CN" b="1">
                <a:latin typeface="Times New Roman" panose="02020603050405020304" charset="0"/>
                <a:cs typeface="宋体" panose="02010600030101010101" pitchFamily="2" charset="-122"/>
              </a:rPr>
              <a:t>w</a:t>
            </a:r>
            <a:r>
              <a:rPr lang="zh-CN" altLang="en-US" b="1">
                <a:latin typeface="Times New Roman" panose="02020603050405020304" charset="0"/>
                <a:cs typeface="宋体" panose="02010600030101010101" pitchFamily="2" charset="-122"/>
              </a:rPr>
              <a:t>，施归纳于</a:t>
            </a:r>
            <a:r>
              <a:rPr lang="en-US" altLang="zh-CN" b="1">
                <a:latin typeface="Times New Roman" panose="02020603050405020304" charset="0"/>
                <a:cs typeface="宋体" panose="02010600030101010101" pitchFamily="2" charset="-122"/>
              </a:rPr>
              <a:t>m</a:t>
            </a:r>
            <a:r>
              <a:rPr lang="zh-CN" altLang="en-US" b="1">
                <a:latin typeface="Times New Roman" panose="02020603050405020304" charset="0"/>
                <a:cs typeface="宋体" panose="02010600030101010101" pitchFamily="2" charset="-122"/>
              </a:rPr>
              <a:t>，证明</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宋体" panose="02010600030101010101" pitchFamily="2" charset="-122"/>
              </a:rPr>
              <a:t>n</a:t>
            </a:r>
            <a:r>
              <a:rPr lang="en-US" altLang="zh-CN" b="1" baseline="-30000">
                <a:latin typeface="Times New Roman" panose="02020603050405020304" charset="0"/>
                <a:cs typeface="宋体" panose="02010600030101010101" pitchFamily="2" charset="-122"/>
              </a:rPr>
              <a:t>G </a:t>
            </a:r>
            <a:r>
              <a:rPr lang="en-US" altLang="zh-CN" b="1">
                <a:latin typeface="Times New Roman" panose="02020603050405020304" charset="0"/>
                <a:cs typeface="宋体" panose="02010600030101010101" pitchFamily="2" charset="-122"/>
              </a:rPr>
              <a:t>w</a:t>
            </a:r>
            <a:r>
              <a:rPr lang="zh-CN" altLang="en-US" b="1">
                <a:latin typeface="Times New Roman" panose="02020603050405020304" charset="0"/>
                <a:cs typeface="宋体" panose="02010600030101010101" pitchFamily="2" charset="-122"/>
              </a:rPr>
              <a:t>成立。</a:t>
            </a:r>
            <a:endParaRPr lang="en-US" altLang="zh-CN" b="1">
              <a:latin typeface="Times New Roman" panose="02020603050405020304" charset="0"/>
              <a:cs typeface="宋体" panose="02010600030101010101" pitchFamily="2" charset="-122"/>
            </a:endParaRPr>
          </a:p>
          <a:p>
            <a:pPr algn="just">
              <a:buFontTx/>
              <a:buNone/>
            </a:pPr>
            <a:r>
              <a:rPr lang="zh-CN" altLang="en-US" b="1">
                <a:latin typeface="Times New Roman" panose="02020603050405020304" charset="0"/>
                <a:cs typeface="宋体" panose="02010600030101010101" pitchFamily="2" charset="-122"/>
              </a:rPr>
              <a:t>当</a:t>
            </a:r>
            <a:r>
              <a:rPr lang="en-US" altLang="zh-CN" b="1">
                <a:latin typeface="Times New Roman" panose="02020603050405020304" charset="0"/>
                <a:cs typeface="宋体" panose="02010600030101010101" pitchFamily="2" charset="-122"/>
              </a:rPr>
              <a:t>m=1</a:t>
            </a:r>
            <a:r>
              <a:rPr lang="zh-CN" altLang="en-US" b="1">
                <a:latin typeface="Times New Roman" panose="02020603050405020304" charset="0"/>
                <a:cs typeface="宋体" panose="02010600030101010101" pitchFamily="2" charset="-122"/>
              </a:rPr>
              <a:t>时，由</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宋体" panose="02010600030101010101" pitchFamily="2" charset="-122"/>
              </a:rPr>
              <a:t>G′ </a:t>
            </a:r>
            <a:r>
              <a:rPr lang="en-US" altLang="zh-CN" b="1">
                <a:latin typeface="Times New Roman" panose="02020603050405020304" charset="0"/>
                <a:cs typeface="宋体" panose="02010600030101010101" pitchFamily="2" charset="-122"/>
              </a:rPr>
              <a:t>w</a:t>
            </a:r>
            <a:r>
              <a:rPr lang="zh-CN" altLang="en-US" b="1">
                <a:latin typeface="Times New Roman" panose="02020603050405020304" charset="0"/>
                <a:cs typeface="宋体" panose="02010600030101010101" pitchFamily="2" charset="-122"/>
              </a:rPr>
              <a:t>知，</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w∈P′</a:t>
            </a:r>
            <a:r>
              <a:rPr lang="zh-CN" altLang="en-US" b="1">
                <a:latin typeface="Times New Roman" panose="02020603050405020304" charset="0"/>
                <a:cs typeface="宋体" panose="02010600030101010101" pitchFamily="2" charset="-122"/>
              </a:rPr>
              <a:t>，按照定理所给的构造</a:t>
            </a:r>
            <a:r>
              <a:rPr lang="en-US" altLang="zh-CN" b="1">
                <a:latin typeface="Times New Roman" panose="02020603050405020304" charset="0"/>
                <a:cs typeface="宋体" panose="02010600030101010101" pitchFamily="2" charset="-122"/>
              </a:rPr>
              <a:t>G′</a:t>
            </a:r>
            <a:r>
              <a:rPr lang="zh-CN" altLang="en-US" b="1">
                <a:latin typeface="Times New Roman" panose="02020603050405020304" charset="0"/>
                <a:cs typeface="宋体" panose="02010600030101010101" pitchFamily="2" charset="-122"/>
              </a:rPr>
              <a:t>的方法，必定有</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α∈P</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w</a:t>
            </a:r>
            <a:r>
              <a:rPr lang="zh-CN" altLang="en-US" b="1">
                <a:latin typeface="Times New Roman" panose="02020603050405020304" charset="0"/>
                <a:cs typeface="宋体" panose="02010600030101010101" pitchFamily="2" charset="-122"/>
              </a:rPr>
              <a:t>是通过删除产生式</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α</a:t>
            </a:r>
            <a:r>
              <a:rPr lang="zh-CN" altLang="en-US" b="1">
                <a:latin typeface="Times New Roman" panose="02020603050405020304" charset="0"/>
                <a:cs typeface="宋体" panose="02010600030101010101" pitchFamily="2" charset="-122"/>
              </a:rPr>
              <a:t>右部中的可空变量而构造出来的，所以，</a:t>
            </a:r>
            <a:endParaRPr lang="en-US" altLang="zh-CN" b="1">
              <a:latin typeface="Times New Roman" panose="02020603050405020304" charset="0"/>
              <a:cs typeface="宋体" panose="02010600030101010101" pitchFamily="2" charset="-122"/>
            </a:endParaRPr>
          </a:p>
          <a:p>
            <a:pPr algn="just">
              <a:buFontTx/>
              <a:buNone/>
            </a:pP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宋体" panose="02010600030101010101" pitchFamily="2" charset="-122"/>
              </a:rPr>
              <a:t>G </a:t>
            </a:r>
            <a:r>
              <a:rPr lang="en-US" altLang="zh-CN" b="1">
                <a:latin typeface="Times New Roman" panose="02020603050405020304" charset="0"/>
                <a:cs typeface="宋体" panose="02010600030101010101" pitchFamily="2" charset="-122"/>
              </a:rPr>
              <a:t>α</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宋体" panose="02010600030101010101" pitchFamily="2" charset="-122"/>
              </a:rPr>
              <a:t>*</a:t>
            </a:r>
            <a:r>
              <a:rPr lang="en-US" altLang="zh-CN" b="1" baseline="-30000">
                <a:latin typeface="Times New Roman" panose="02020603050405020304" charset="0"/>
                <a:cs typeface="宋体" panose="02010600030101010101" pitchFamily="2" charset="-122"/>
              </a:rPr>
              <a:t>G</a:t>
            </a:r>
            <a:r>
              <a:rPr lang="en-US" altLang="zh-CN" b="1">
                <a:latin typeface="Times New Roman" panose="02020603050405020304" charset="0"/>
                <a:cs typeface="宋体" panose="02010600030101010101" pitchFamily="2" charset="-122"/>
              </a:rPr>
              <a:t> w </a:t>
            </a:r>
            <a:r>
              <a:rPr lang="zh-CN" altLang="en-US" b="1">
                <a:latin typeface="Times New Roman" panose="02020603050405020304" charset="0"/>
                <a:cs typeface="宋体" panose="02010600030101010101" pitchFamily="2" charset="-122"/>
              </a:rPr>
              <a:t>成立。</a:t>
            </a:r>
            <a:r>
              <a:rPr lang="en-US" altLang="zh-CN" b="1">
                <a:cs typeface="宋体" panose="02010600030101010101" pitchFamily="2" charset="-122"/>
              </a:rPr>
              <a:t>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D8C385F-3BB6-1449-AB98-9147D2E06EF9}"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987F44D1-DB91-A34D-95B1-00447EF3970E}" type="slidenum">
              <a:rPr lang="en-US" altLang="zh-CN">
                <a:solidFill>
                  <a:srgbClr val="000000"/>
                </a:solidFill>
                <a:latin typeface="Arial" panose="020B0604020202020204"/>
              </a:rPr>
              <a:pPr/>
              <a:t>71</a:t>
            </a:fld>
            <a:endParaRPr lang="en-US" altLang="zh-CN">
              <a:solidFill>
                <a:srgbClr val="000000"/>
              </a:solidFill>
              <a:latin typeface="Arial" panose="020B0604020202020204"/>
            </a:endParaRPr>
          </a:p>
        </p:txBody>
      </p:sp>
      <p:sp>
        <p:nvSpPr>
          <p:cNvPr id="606210"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6.2.2 </a:t>
            </a:r>
            <a:r>
              <a:rPr lang="zh-CN" altLang="en-US" b="1">
                <a:ea typeface="黑体" panose="02010609060101010101" charset="-122"/>
                <a:cs typeface="黑体" panose="02010609060101010101" charset="-122"/>
              </a:rPr>
              <a:t>去</a:t>
            </a:r>
            <a:r>
              <a:rPr lang="en-US" altLang="zh-CN" b="1">
                <a:ea typeface="黑体" panose="02010609060101010101" charset="-122"/>
                <a:cs typeface="黑体" panose="02010609060101010101" charset="-122"/>
              </a:rPr>
              <a:t>ε-</a:t>
            </a:r>
            <a:r>
              <a:rPr lang="zh-CN" altLang="en-US" b="1">
                <a:ea typeface="黑体" panose="02010609060101010101" charset="-122"/>
                <a:cs typeface="黑体" panose="02010609060101010101" charset="-122"/>
              </a:rPr>
              <a:t>产生式</a:t>
            </a:r>
          </a:p>
        </p:txBody>
      </p:sp>
      <p:sp>
        <p:nvSpPr>
          <p:cNvPr id="606211" name="Rectangle 3"/>
          <p:cNvSpPr>
            <a:spLocks noGrp="1" noChangeArrowheads="1"/>
          </p:cNvSpPr>
          <p:nvPr>
            <p:ph type="body" idx="1"/>
          </p:nvPr>
        </p:nvSpPr>
        <p:spPr>
          <a:xfrm>
            <a:off x="457200" y="1600200"/>
            <a:ext cx="8458200" cy="4525963"/>
          </a:xfrm>
        </p:spPr>
        <p:txBody>
          <a:bodyPr/>
          <a:lstStyle/>
          <a:p>
            <a:pPr algn="just">
              <a:buFontTx/>
              <a:buNone/>
            </a:pPr>
            <a:r>
              <a:rPr lang="zh-CN" altLang="en-US" b="1">
                <a:latin typeface="Times New Roman" panose="02020603050405020304" charset="0"/>
                <a:cs typeface="宋体" panose="02010600030101010101" pitchFamily="2" charset="-122"/>
              </a:rPr>
              <a:t>设</a:t>
            </a:r>
            <a:r>
              <a:rPr lang="en-US" altLang="zh-CN" b="1">
                <a:latin typeface="Times New Roman" panose="02020603050405020304" charset="0"/>
                <a:cs typeface="宋体" panose="02010600030101010101" pitchFamily="2" charset="-122"/>
              </a:rPr>
              <a:t>n≤k</a:t>
            </a:r>
            <a:r>
              <a:rPr lang="zh-CN" altLang="en-US" b="1">
                <a:latin typeface="Times New Roman" panose="02020603050405020304" charset="0"/>
                <a:cs typeface="宋体" panose="02010600030101010101" pitchFamily="2" charset="-122"/>
              </a:rPr>
              <a:t>时结论成立</a:t>
            </a:r>
            <a:r>
              <a:rPr lang="en-US" altLang="zh-CN" b="1">
                <a:latin typeface="Times New Roman" panose="02020603050405020304" charset="0"/>
                <a:cs typeface="宋体" panose="02010600030101010101" pitchFamily="2" charset="-122"/>
              </a:rPr>
              <a:t>(k≥1)</a:t>
            </a:r>
            <a:r>
              <a:rPr lang="zh-CN" altLang="en-US" b="1">
                <a:latin typeface="Times New Roman" panose="02020603050405020304" charset="0"/>
                <a:cs typeface="宋体" panose="02010600030101010101" pitchFamily="2" charset="-122"/>
              </a:rPr>
              <a:t>，当</a:t>
            </a:r>
            <a:r>
              <a:rPr lang="en-US" altLang="zh-CN" b="1">
                <a:latin typeface="Times New Roman" panose="02020603050405020304" charset="0"/>
                <a:cs typeface="宋体" panose="02010600030101010101" pitchFamily="2" charset="-122"/>
              </a:rPr>
              <a:t>m=k+1</a:t>
            </a:r>
            <a:r>
              <a:rPr lang="zh-CN" altLang="en-US" b="1">
                <a:latin typeface="Times New Roman" panose="02020603050405020304" charset="0"/>
                <a:cs typeface="宋体" panose="02010600030101010101" pitchFamily="2" charset="-122"/>
              </a:rPr>
              <a:t>时</a:t>
            </a:r>
            <a:endParaRPr lang="en-US" altLang="zh-CN" b="1">
              <a:latin typeface="Times New Roman" panose="02020603050405020304" charset="0"/>
              <a:cs typeface="宋体" panose="02010600030101010101" pitchFamily="2" charset="-122"/>
            </a:endParaRPr>
          </a:p>
          <a:p>
            <a:pPr algn="just">
              <a:buFontTx/>
              <a:buNone/>
            </a:pP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宋体" panose="02010600030101010101" pitchFamily="2" charset="-122"/>
              </a:rPr>
              <a:t>*</a:t>
            </a:r>
            <a:r>
              <a:rPr lang="en-US" altLang="zh-CN" b="1" baseline="-30000">
                <a:latin typeface="Times New Roman" panose="02020603050405020304" charset="0"/>
                <a:cs typeface="宋体" panose="02010600030101010101" pitchFamily="2" charset="-122"/>
              </a:rPr>
              <a:t>G′ </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i</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j</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k</a:t>
            </a:r>
            <a:endParaRPr lang="en-US" altLang="zh-CN" b="1">
              <a:latin typeface="Times New Roman" panose="02020603050405020304" charset="0"/>
              <a:cs typeface="宋体" panose="02010600030101010101" pitchFamily="2" charset="-122"/>
            </a:endParaRPr>
          </a:p>
          <a:p>
            <a:pPr algn="just">
              <a:buFontTx/>
              <a:buNone/>
            </a:pPr>
            <a:r>
              <a:rPr lang="en-US" altLang="zh-CN" b="1">
                <a:latin typeface="Times New Roman" panose="02020603050405020304" charset="0"/>
                <a:cs typeface="宋体" panose="02010600030101010101" pitchFamily="2" charset="-122"/>
              </a:rPr>
              <a:t> 	 </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宋体" panose="02010600030101010101" pitchFamily="2" charset="-122"/>
              </a:rPr>
              <a:t>*</a:t>
            </a:r>
            <a:r>
              <a:rPr lang="en-US" altLang="zh-CN" b="1" baseline="-30000">
                <a:latin typeface="Times New Roman" panose="02020603050405020304" charset="0"/>
                <a:cs typeface="宋体" panose="02010600030101010101" pitchFamily="2" charset="-122"/>
              </a:rPr>
              <a:t>G′ </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i</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j</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k</a:t>
            </a:r>
            <a:endParaRPr lang="en-US" altLang="zh-CN" b="1">
              <a:latin typeface="Times New Roman" panose="02020603050405020304" charset="0"/>
              <a:cs typeface="宋体" panose="02010600030101010101" pitchFamily="2" charset="-122"/>
            </a:endParaRPr>
          </a:p>
          <a:p>
            <a:pPr algn="just">
              <a:buFontTx/>
              <a:buNone/>
            </a:pPr>
            <a:r>
              <a:rPr lang="en-US" altLang="zh-CN" b="1">
                <a:latin typeface="Times New Roman" panose="02020603050405020304" charset="0"/>
                <a:cs typeface="宋体" panose="02010600030101010101" pitchFamily="2" charset="-122"/>
              </a:rPr>
              <a:t>	 </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宋体" panose="02010600030101010101" pitchFamily="2" charset="-122"/>
              </a:rPr>
              <a:t>*</a:t>
            </a:r>
            <a:r>
              <a:rPr lang="en-US" altLang="zh-CN" b="1" baseline="-30000">
                <a:latin typeface="Times New Roman" panose="02020603050405020304" charset="0"/>
                <a:cs typeface="宋体" panose="02010600030101010101" pitchFamily="2" charset="-122"/>
              </a:rPr>
              <a:t>G′ </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i</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j</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k</a:t>
            </a:r>
            <a:endParaRPr lang="en-US" altLang="zh-CN" b="1">
              <a:latin typeface="Times New Roman" panose="02020603050405020304" charset="0"/>
              <a:cs typeface="宋体" panose="02010600030101010101" pitchFamily="2" charset="-122"/>
            </a:endParaRPr>
          </a:p>
          <a:p>
            <a:pPr algn="just">
              <a:buFontTx/>
              <a:buNone/>
            </a:pPr>
            <a:r>
              <a:rPr lang="en-US" altLang="zh-CN" b="1">
                <a:latin typeface="Times New Roman" panose="02020603050405020304" charset="0"/>
                <a:cs typeface="宋体" panose="02010600030101010101" pitchFamily="2" charset="-122"/>
              </a:rPr>
              <a:t>	 …</a:t>
            </a:r>
          </a:p>
          <a:p>
            <a:pPr algn="just">
              <a:buFontTx/>
              <a:buNone/>
            </a:pPr>
            <a:r>
              <a:rPr lang="en-US" altLang="zh-CN" b="1">
                <a:latin typeface="Times New Roman" panose="02020603050405020304" charset="0"/>
                <a:cs typeface="宋体" panose="02010600030101010101" pitchFamily="2" charset="-122"/>
              </a:rPr>
              <a:t> 	 </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宋体" panose="02010600030101010101" pitchFamily="2" charset="-122"/>
              </a:rPr>
              <a:t>*</a:t>
            </a:r>
            <a:r>
              <a:rPr lang="en-US" altLang="zh-CN" b="1" baseline="-30000">
                <a:latin typeface="Times New Roman" panose="02020603050405020304" charset="0"/>
                <a:cs typeface="宋体" panose="02010600030101010101" pitchFamily="2" charset="-122"/>
              </a:rPr>
              <a:t>G′ </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i</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j</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k</a:t>
            </a:r>
            <a:r>
              <a:rPr lang="en-US" altLang="zh-CN" b="1">
                <a:latin typeface="Times New Roman" panose="02020603050405020304" charset="0"/>
                <a:cs typeface="宋体" panose="02010600030101010101" pitchFamily="2" charset="-122"/>
              </a:rPr>
              <a:t>=w</a:t>
            </a:r>
          </a:p>
          <a:p>
            <a:pPr>
              <a:buFontTx/>
              <a:buNone/>
            </a:pPr>
            <a:r>
              <a:rPr lang="zh-CN" altLang="en-US" b="1">
                <a:latin typeface="Times New Roman" panose="02020603050405020304" charset="0"/>
                <a:cs typeface="宋体" panose="02010600030101010101" pitchFamily="2" charset="-122"/>
              </a:rPr>
              <a:t>其中</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i</a:t>
            </a:r>
            <a:r>
              <a:rPr lang="en-US" altLang="zh-CN" b="1">
                <a:latin typeface="Times New Roman" panose="02020603050405020304" charset="0"/>
                <a:cs typeface="宋体" panose="02010600030101010101" pitchFamily="2" charset="-122"/>
                <a:sym typeface="Symbol" panose="05050102010706020507" charset="0"/>
              </a:rPr>
              <a:t></a:t>
            </a:r>
            <a:r>
              <a:rPr lang="en-US" altLang="zh-CN" b="1" baseline="30000">
                <a:latin typeface="Times New Roman" panose="02020603050405020304" charset="0"/>
                <a:cs typeface="宋体" panose="02010600030101010101" pitchFamily="2" charset="-122"/>
              </a:rPr>
              <a:t>*</a:t>
            </a:r>
            <a:r>
              <a:rPr lang="en-US" altLang="zh-CN" b="1" baseline="-30000">
                <a:latin typeface="Times New Roman" panose="02020603050405020304" charset="0"/>
                <a:cs typeface="宋体" panose="02010600030101010101" pitchFamily="2" charset="-122"/>
              </a:rPr>
              <a:t>G′ </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i</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j</a:t>
            </a:r>
            <a:r>
              <a:rPr lang="en-US" altLang="zh-CN" b="1">
                <a:latin typeface="Times New Roman" panose="02020603050405020304" charset="0"/>
                <a:cs typeface="宋体" panose="02010600030101010101" pitchFamily="2" charset="-122"/>
                <a:sym typeface="Symbol" panose="05050102010706020507" charset="0"/>
              </a:rPr>
              <a:t></a:t>
            </a:r>
            <a:r>
              <a:rPr lang="en-US" altLang="zh-CN" b="1" baseline="30000">
                <a:latin typeface="Times New Roman" panose="02020603050405020304" charset="0"/>
                <a:cs typeface="宋体" panose="02010600030101010101" pitchFamily="2" charset="-122"/>
              </a:rPr>
              <a:t>*</a:t>
            </a:r>
            <a:r>
              <a:rPr lang="en-US" altLang="zh-CN" b="1" baseline="-30000">
                <a:latin typeface="Times New Roman" panose="02020603050405020304" charset="0"/>
                <a:cs typeface="宋体" panose="02010600030101010101" pitchFamily="2" charset="-122"/>
              </a:rPr>
              <a:t>G′ </a:t>
            </a:r>
            <a:r>
              <a:rPr lang="en-US" altLang="zh-CN" b="1">
                <a:latin typeface="Times New Roman" panose="02020603050405020304" charset="0"/>
                <a:cs typeface="宋体" panose="02010600030101010101" pitchFamily="2" charset="-122"/>
              </a:rPr>
              <a:t>w</a:t>
            </a:r>
            <a:r>
              <a:rPr lang="en-US" altLang="zh-CN" b="1" baseline="-30000">
                <a:latin typeface="Times New Roman" panose="02020603050405020304" charset="0"/>
                <a:cs typeface="宋体" panose="02010600030101010101" pitchFamily="2" charset="-122"/>
              </a:rPr>
              <a:t>j</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k</a:t>
            </a:r>
            <a:r>
              <a:rPr lang="en-US" altLang="zh-CN" b="1">
                <a:latin typeface="Times New Roman" panose="02020603050405020304" charset="0"/>
                <a:cs typeface="宋体" panose="02010600030101010101" pitchFamily="2" charset="-122"/>
                <a:sym typeface="Symbol" panose="05050102010706020507" charset="0"/>
              </a:rPr>
              <a:t></a:t>
            </a:r>
            <a:r>
              <a:rPr lang="en-US" altLang="zh-CN" b="1" baseline="30000">
                <a:latin typeface="Times New Roman" panose="02020603050405020304" charset="0"/>
                <a:cs typeface="宋体" panose="02010600030101010101" pitchFamily="2" charset="-122"/>
              </a:rPr>
              <a:t>*</a:t>
            </a:r>
            <a:r>
              <a:rPr lang="en-US" altLang="zh-CN" b="1" baseline="-30000">
                <a:latin typeface="Times New Roman" panose="02020603050405020304" charset="0"/>
                <a:cs typeface="宋体" panose="02010600030101010101" pitchFamily="2" charset="-122"/>
              </a:rPr>
              <a:t>G′</a:t>
            </a:r>
            <a:r>
              <a:rPr lang="en-US" altLang="zh-CN" b="1">
                <a:latin typeface="Times New Roman" panose="02020603050405020304" charset="0"/>
                <a:cs typeface="宋体" panose="02010600030101010101" pitchFamily="2" charset="-122"/>
              </a:rPr>
              <a:t> w</a:t>
            </a:r>
            <a:r>
              <a:rPr lang="en-US" altLang="zh-CN" b="1" baseline="-30000">
                <a:latin typeface="Times New Roman" panose="02020603050405020304" charset="0"/>
                <a:cs typeface="宋体" panose="02010600030101010101" pitchFamily="2" charset="-122"/>
              </a:rPr>
              <a:t>k</a:t>
            </a:r>
            <a:r>
              <a:rPr lang="en-US" altLang="zh-CN" b="1">
                <a:cs typeface="宋体" panose="02010600030101010101" pitchFamily="2" charset="-122"/>
              </a:rPr>
              <a:t> </a:t>
            </a:r>
            <a:r>
              <a:rPr lang="zh-CN" altLang="en-US" b="1">
                <a:cs typeface="宋体" panose="02010600030101010101" pitchFamily="2" charset="-122"/>
              </a:rPr>
              <a: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A9723FA-1F97-3C45-B55C-F0412B6D281C}"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8787C741-3365-8742-A0E4-F9423609EC48}" type="slidenum">
              <a:rPr lang="en-US" altLang="zh-CN">
                <a:solidFill>
                  <a:srgbClr val="000000"/>
                </a:solidFill>
                <a:latin typeface="Arial" panose="020B0604020202020204"/>
              </a:rPr>
              <a:pPr/>
              <a:t>72</a:t>
            </a:fld>
            <a:endParaRPr lang="en-US" altLang="zh-CN">
              <a:solidFill>
                <a:srgbClr val="000000"/>
              </a:solidFill>
              <a:latin typeface="Arial" panose="020B0604020202020204"/>
            </a:endParaRPr>
          </a:p>
        </p:txBody>
      </p:sp>
      <p:sp>
        <p:nvSpPr>
          <p:cNvPr id="607234"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6.2.2 </a:t>
            </a:r>
            <a:r>
              <a:rPr lang="zh-CN" altLang="en-US" b="1">
                <a:ea typeface="黑体" panose="02010609060101010101" charset="-122"/>
                <a:cs typeface="黑体" panose="02010609060101010101" charset="-122"/>
              </a:rPr>
              <a:t>去</a:t>
            </a:r>
            <a:r>
              <a:rPr lang="en-US" altLang="zh-CN" b="1">
                <a:ea typeface="黑体" panose="02010609060101010101" charset="-122"/>
                <a:cs typeface="黑体" panose="02010609060101010101" charset="-122"/>
              </a:rPr>
              <a:t>ε-</a:t>
            </a:r>
            <a:r>
              <a:rPr lang="zh-CN" altLang="en-US" b="1">
                <a:ea typeface="黑体" panose="02010609060101010101" charset="-122"/>
                <a:cs typeface="黑体" panose="02010609060101010101" charset="-122"/>
              </a:rPr>
              <a:t>产生式</a:t>
            </a:r>
          </a:p>
        </p:txBody>
      </p:sp>
      <p:sp>
        <p:nvSpPr>
          <p:cNvPr id="607235" name="Rectangle 3"/>
          <p:cNvSpPr>
            <a:spLocks noGrp="1" noChangeArrowheads="1"/>
          </p:cNvSpPr>
          <p:nvPr>
            <p:ph type="body" idx="1"/>
          </p:nvPr>
        </p:nvSpPr>
        <p:spPr/>
        <p:txBody>
          <a:bodyPr/>
          <a:lstStyle/>
          <a:p>
            <a:pPr algn="just">
              <a:buFontTx/>
              <a:buNone/>
            </a:pPr>
            <a:r>
              <a:rPr lang="zh-CN" altLang="en-US" b="1">
                <a:latin typeface="Times New Roman" panose="02020603050405020304" charset="0"/>
                <a:cs typeface="宋体" panose="02010600030101010101" pitchFamily="2" charset="-122"/>
              </a:rPr>
              <a:t>表明</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 X</a:t>
            </a:r>
            <a:r>
              <a:rPr lang="en-US" altLang="zh-CN" b="1" baseline="-30000">
                <a:latin typeface="Times New Roman" panose="02020603050405020304" charset="0"/>
                <a:cs typeface="宋体" panose="02010600030101010101" pitchFamily="2" charset="-122"/>
              </a:rPr>
              <a:t>i</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j</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k</a:t>
            </a:r>
            <a:r>
              <a:rPr lang="en-US" altLang="zh-CN" b="1">
                <a:latin typeface="Times New Roman" panose="02020603050405020304" charset="0"/>
                <a:cs typeface="宋体" panose="02010600030101010101" pitchFamily="2" charset="-122"/>
              </a:rPr>
              <a:t>∈P′</a:t>
            </a:r>
            <a:r>
              <a:rPr lang="zh-CN" altLang="en-US" b="1">
                <a:latin typeface="Times New Roman" panose="02020603050405020304" charset="0"/>
                <a:cs typeface="宋体" panose="02010600030101010101" pitchFamily="2" charset="-122"/>
              </a:rPr>
              <a:t>。按照</a:t>
            </a:r>
            <a:r>
              <a:rPr lang="en-US" altLang="zh-CN" b="1">
                <a:latin typeface="Times New Roman" panose="02020603050405020304" charset="0"/>
                <a:cs typeface="宋体" panose="02010600030101010101" pitchFamily="2" charset="-122"/>
              </a:rPr>
              <a:t>G′</a:t>
            </a:r>
            <a:r>
              <a:rPr lang="zh-CN" altLang="en-US" b="1">
                <a:latin typeface="Times New Roman" panose="02020603050405020304" charset="0"/>
                <a:cs typeface="宋体" panose="02010600030101010101" pitchFamily="2" charset="-122"/>
              </a:rPr>
              <a:t>的构造方法，必定存在</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 X</a:t>
            </a:r>
            <a:r>
              <a:rPr lang="en-US" altLang="zh-CN" b="1" baseline="-30000">
                <a:latin typeface="Times New Roman" panose="02020603050405020304" charset="0"/>
                <a:cs typeface="宋体" panose="02010600030101010101" pitchFamily="2" charset="-122"/>
              </a:rPr>
              <a:t>1</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2</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m</a:t>
            </a:r>
            <a:r>
              <a:rPr lang="en-US" altLang="zh-CN" b="1">
                <a:latin typeface="Times New Roman" panose="02020603050405020304" charset="0"/>
                <a:cs typeface="宋体" panose="02010600030101010101" pitchFamily="2" charset="-122"/>
              </a:rPr>
              <a:t>∈P′</a:t>
            </a:r>
            <a:r>
              <a:rPr lang="zh-CN" altLang="en-US" b="1">
                <a:latin typeface="Times New Roman" panose="02020603050405020304" charset="0"/>
                <a:cs typeface="宋体" panose="02010600030101010101" pitchFamily="2" charset="-122"/>
              </a:rPr>
              <a:t>，而且</a:t>
            </a:r>
            <a:endParaRPr lang="en-US" altLang="zh-CN" b="1">
              <a:latin typeface="Times New Roman" panose="02020603050405020304" charset="0"/>
              <a:cs typeface="宋体" panose="02010600030101010101" pitchFamily="2" charset="-122"/>
            </a:endParaRPr>
          </a:p>
          <a:p>
            <a:pPr algn="just">
              <a:buFontTx/>
              <a:buNone/>
            </a:pP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i</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j</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k</a:t>
            </a:r>
            <a:r>
              <a:rPr lang="en-US" altLang="zh-CN" b="1">
                <a:latin typeface="Times New Roman" panose="02020603050405020304" charset="0"/>
                <a:cs typeface="宋体" panose="02010600030101010101" pitchFamily="2" charset="-122"/>
              </a:rPr>
              <a:t>}</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1</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2</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m</a:t>
            </a:r>
            <a:r>
              <a:rPr lang="en-US" altLang="zh-CN" b="1">
                <a:latin typeface="Times New Roman" panose="02020603050405020304" charset="0"/>
                <a:cs typeface="宋体" panose="02010600030101010101" pitchFamily="2" charset="-122"/>
              </a:rPr>
              <a:t>}</a:t>
            </a:r>
          </a:p>
          <a:p>
            <a:pPr algn="just">
              <a:buFontTx/>
              <a:buNone/>
            </a:pP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1</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2</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m</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i</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j</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k</a:t>
            </a:r>
            <a:r>
              <a:rPr lang="en-US" altLang="zh-CN" b="1">
                <a:latin typeface="Times New Roman" panose="02020603050405020304" charset="0"/>
                <a:cs typeface="宋体" panose="02010600030101010101" pitchFamily="2" charset="-122"/>
              </a:rPr>
              <a:t>}</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U</a:t>
            </a:r>
          </a:p>
          <a:p>
            <a:pPr algn="just">
              <a:buFontTx/>
              <a:buNone/>
            </a:pPr>
            <a:r>
              <a:rPr lang="zh-CN" altLang="en-US" b="1">
                <a:latin typeface="Times New Roman" panose="02020603050405020304" charset="0"/>
                <a:cs typeface="宋体" panose="02010600030101010101" pitchFamily="2" charset="-122"/>
              </a:rPr>
              <a:t>从而，</a:t>
            </a:r>
            <a:endParaRPr lang="en-US" altLang="zh-CN" b="1">
              <a:latin typeface="Times New Roman" panose="02020603050405020304" charset="0"/>
              <a:cs typeface="宋体" panose="02010600030101010101" pitchFamily="2" charset="-122"/>
            </a:endParaRPr>
          </a:p>
          <a:p>
            <a:pPr algn="just">
              <a:buFontTx/>
              <a:buNone/>
            </a:pPr>
            <a:r>
              <a:rPr lang="en-US" altLang="zh-CN" b="1">
                <a:latin typeface="Times New Roman" panose="02020603050405020304" charset="0"/>
                <a:cs typeface="宋体" panose="02010600030101010101" pitchFamily="2" charset="-122"/>
              </a:rPr>
              <a:t>	A</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宋体" panose="02010600030101010101" pitchFamily="2" charset="-122"/>
              </a:rPr>
              <a:t>G </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1</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2</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m</a:t>
            </a:r>
            <a:endParaRPr lang="en-US" altLang="zh-CN" b="1">
              <a:latin typeface="Times New Roman" panose="02020603050405020304" charset="0"/>
              <a:cs typeface="宋体" panose="02010600030101010101" pitchFamily="2" charset="-122"/>
            </a:endParaRPr>
          </a:p>
          <a:p>
            <a:pPr algn="just">
              <a:buFontTx/>
              <a:buNone/>
            </a:pPr>
            <a:r>
              <a:rPr lang="en-US" altLang="zh-CN" b="1">
                <a:latin typeface="Times New Roman" panose="02020603050405020304" charset="0"/>
                <a:cs typeface="宋体" panose="02010600030101010101" pitchFamily="2" charset="-122"/>
              </a:rPr>
              <a:t>	  </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宋体" panose="02010600030101010101" pitchFamily="2" charset="-122"/>
              </a:rPr>
              <a:t>*</a:t>
            </a:r>
            <a:r>
              <a:rPr lang="en-US" altLang="zh-CN" b="1" baseline="-30000">
                <a:latin typeface="Times New Roman" panose="02020603050405020304" charset="0"/>
                <a:cs typeface="宋体" panose="02010600030101010101" pitchFamily="2" charset="-122"/>
              </a:rPr>
              <a:t>G </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i</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j</a:t>
            </a:r>
            <a:r>
              <a:rPr lang="en-US" altLang="zh-CN" b="1">
                <a:latin typeface="Times New Roman" panose="02020603050405020304" charset="0"/>
                <a:cs typeface="宋体" panose="02010600030101010101" pitchFamily="2" charset="-122"/>
              </a:rPr>
              <a:t>…X</a:t>
            </a:r>
            <a:r>
              <a:rPr lang="en-US" altLang="zh-CN" b="1" baseline="-30000">
                <a:latin typeface="Times New Roman" panose="02020603050405020304" charset="0"/>
                <a:cs typeface="宋体" panose="02010600030101010101" pitchFamily="2" charset="-122"/>
              </a:rPr>
              <a:t>k</a:t>
            </a:r>
            <a:endParaRPr lang="en-US" altLang="zh-CN" b="1">
              <a:latin typeface="Times New Roman" panose="02020603050405020304" charset="0"/>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7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72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72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72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72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72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5"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A1EAFE3-C7B0-7B46-8124-1C17A4172A1D}"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0856A16D-A298-D14C-8858-3C940232E7B8}" type="slidenum">
              <a:rPr lang="en-US" altLang="zh-CN">
                <a:solidFill>
                  <a:srgbClr val="000000"/>
                </a:solidFill>
                <a:latin typeface="Arial" panose="020B0604020202020204"/>
              </a:rPr>
              <a:pPr/>
              <a:t>73</a:t>
            </a:fld>
            <a:endParaRPr lang="en-US" altLang="zh-CN">
              <a:solidFill>
                <a:srgbClr val="000000"/>
              </a:solidFill>
              <a:latin typeface="Arial" panose="020B0604020202020204"/>
            </a:endParaRPr>
          </a:p>
        </p:txBody>
      </p:sp>
      <p:sp>
        <p:nvSpPr>
          <p:cNvPr id="608258"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6.2.2 </a:t>
            </a:r>
            <a:r>
              <a:rPr lang="zh-CN" altLang="en-US" b="1">
                <a:ea typeface="黑体" panose="02010609060101010101" charset="-122"/>
                <a:cs typeface="黑体" panose="02010609060101010101" charset="-122"/>
              </a:rPr>
              <a:t>去</a:t>
            </a:r>
            <a:r>
              <a:rPr lang="en-US" altLang="zh-CN" b="1">
                <a:ea typeface="黑体" panose="02010609060101010101" charset="-122"/>
                <a:cs typeface="黑体" panose="02010609060101010101" charset="-122"/>
              </a:rPr>
              <a:t>ε-</a:t>
            </a:r>
            <a:r>
              <a:rPr lang="zh-CN" altLang="en-US" b="1">
                <a:ea typeface="黑体" panose="02010609060101010101" charset="-122"/>
                <a:cs typeface="黑体" panose="02010609060101010101" charset="-122"/>
              </a:rPr>
              <a:t>产生式</a:t>
            </a:r>
          </a:p>
        </p:txBody>
      </p:sp>
      <p:sp>
        <p:nvSpPr>
          <p:cNvPr id="608259" name="Rectangle 3"/>
          <p:cNvSpPr>
            <a:spLocks noGrp="1" noChangeArrowheads="1"/>
          </p:cNvSpPr>
          <p:nvPr>
            <p:ph type="body" idx="1"/>
          </p:nvPr>
        </p:nvSpPr>
        <p:spPr/>
        <p:txBody>
          <a:bodyPr/>
          <a:lstStyle/>
          <a:p>
            <a:pPr>
              <a:lnSpc>
                <a:spcPct val="90000"/>
              </a:lnSpc>
              <a:buFontTx/>
              <a:buNone/>
            </a:pPr>
            <a:r>
              <a:rPr lang="zh-CN" altLang="en-US" sz="2800" b="1">
                <a:latin typeface="Times New Roman" panose="02020603050405020304" charset="0"/>
                <a:cs typeface="宋体" panose="02010600030101010101" pitchFamily="2" charset="-122"/>
              </a:rPr>
              <a:t>再根据</a:t>
            </a:r>
            <a:r>
              <a:rPr lang="en-US" altLang="zh-CN" sz="2800" b="1">
                <a:latin typeface="Times New Roman" panose="02020603050405020304" charset="0"/>
                <a:cs typeface="宋体" panose="02010600030101010101" pitchFamily="2" charset="-122"/>
              </a:rPr>
              <a:t>X</a:t>
            </a:r>
            <a:r>
              <a:rPr lang="en-US" altLang="zh-CN" sz="2800" b="1" baseline="-30000">
                <a:latin typeface="Times New Roman" panose="02020603050405020304" charset="0"/>
                <a:cs typeface="宋体" panose="02010600030101010101" pitchFamily="2" charset="-122"/>
              </a:rPr>
              <a:t>i</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baseline="30000">
                <a:latin typeface="Times New Roman" panose="02020603050405020304" charset="0"/>
                <a:cs typeface="宋体" panose="02010600030101010101" pitchFamily="2" charset="-122"/>
              </a:rPr>
              <a:t>*</a:t>
            </a:r>
            <a:r>
              <a:rPr lang="en-US" altLang="zh-CN" sz="2800" b="1" baseline="-30000">
                <a:latin typeface="Times New Roman" panose="02020603050405020304" charset="0"/>
                <a:cs typeface="宋体" panose="02010600030101010101" pitchFamily="2" charset="-122"/>
              </a:rPr>
              <a:t>G′ </a:t>
            </a:r>
            <a:r>
              <a:rPr lang="en-US" altLang="zh-CN" sz="2800" b="1">
                <a:latin typeface="Times New Roman" panose="02020603050405020304" charset="0"/>
                <a:cs typeface="宋体" panose="02010600030101010101" pitchFamily="2" charset="-122"/>
              </a:rPr>
              <a:t>w</a:t>
            </a:r>
            <a:r>
              <a:rPr lang="en-US" altLang="zh-CN" sz="2800" b="1" baseline="-30000">
                <a:latin typeface="Times New Roman" panose="02020603050405020304" charset="0"/>
                <a:cs typeface="宋体" panose="02010600030101010101" pitchFamily="2" charset="-122"/>
              </a:rPr>
              <a:t>i</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X</a:t>
            </a:r>
            <a:r>
              <a:rPr lang="en-US" altLang="zh-CN" sz="2800" b="1" baseline="-30000">
                <a:latin typeface="Times New Roman" panose="02020603050405020304" charset="0"/>
                <a:cs typeface="宋体" panose="02010600030101010101" pitchFamily="2" charset="-122"/>
              </a:rPr>
              <a:t>j</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baseline="30000">
                <a:latin typeface="Times New Roman" panose="02020603050405020304" charset="0"/>
                <a:cs typeface="宋体" panose="02010600030101010101" pitchFamily="2" charset="-122"/>
              </a:rPr>
              <a:t>*</a:t>
            </a:r>
            <a:r>
              <a:rPr lang="en-US" altLang="zh-CN" sz="2800" b="1" baseline="-30000">
                <a:latin typeface="Times New Roman" panose="02020603050405020304" charset="0"/>
                <a:cs typeface="宋体" panose="02010600030101010101" pitchFamily="2" charset="-122"/>
              </a:rPr>
              <a:t>G′ </a:t>
            </a:r>
            <a:r>
              <a:rPr lang="en-US" altLang="zh-CN" sz="2800" b="1">
                <a:latin typeface="Times New Roman" panose="02020603050405020304" charset="0"/>
                <a:cs typeface="宋体" panose="02010600030101010101" pitchFamily="2" charset="-122"/>
              </a:rPr>
              <a:t>w</a:t>
            </a:r>
            <a:r>
              <a:rPr lang="en-US" altLang="zh-CN" sz="2800" b="1" baseline="-30000">
                <a:latin typeface="Times New Roman" panose="02020603050405020304" charset="0"/>
                <a:cs typeface="宋体" panose="02010600030101010101" pitchFamily="2" charset="-122"/>
              </a:rPr>
              <a:t>j</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X</a:t>
            </a:r>
            <a:r>
              <a:rPr lang="en-US" altLang="zh-CN" sz="2800" b="1" baseline="-30000">
                <a:latin typeface="Times New Roman" panose="02020603050405020304" charset="0"/>
                <a:cs typeface="宋体" panose="02010600030101010101" pitchFamily="2" charset="-122"/>
              </a:rPr>
              <a:t>k</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baseline="30000">
                <a:latin typeface="Times New Roman" panose="02020603050405020304" charset="0"/>
                <a:cs typeface="宋体" panose="02010600030101010101" pitchFamily="2" charset="-122"/>
              </a:rPr>
              <a:t>*</a:t>
            </a:r>
            <a:r>
              <a:rPr lang="en-US" altLang="zh-CN" sz="2800" b="1" baseline="-30000">
                <a:latin typeface="Times New Roman" panose="02020603050405020304" charset="0"/>
                <a:cs typeface="宋体" panose="02010600030101010101" pitchFamily="2" charset="-122"/>
              </a:rPr>
              <a:t>G′</a:t>
            </a:r>
            <a:r>
              <a:rPr lang="en-US" altLang="zh-CN" sz="2800" b="1">
                <a:latin typeface="Times New Roman" panose="02020603050405020304" charset="0"/>
                <a:cs typeface="宋体" panose="02010600030101010101" pitchFamily="2" charset="-122"/>
              </a:rPr>
              <a:t> w</a:t>
            </a:r>
            <a:r>
              <a:rPr lang="en-US" altLang="zh-CN" sz="2800" b="1" baseline="-30000">
                <a:latin typeface="Times New Roman" panose="02020603050405020304" charset="0"/>
                <a:cs typeface="宋体" panose="02010600030101010101" pitchFamily="2" charset="-122"/>
              </a:rPr>
              <a:t>k</a:t>
            </a:r>
            <a:r>
              <a:rPr lang="zh-CN" altLang="en-US" sz="2800" b="1">
                <a:latin typeface="Times New Roman" panose="02020603050405020304" charset="0"/>
                <a:cs typeface="宋体" panose="02010600030101010101" pitchFamily="2" charset="-122"/>
              </a:rPr>
              <a:t>和归纳假设，有</a:t>
            </a:r>
            <a:endParaRPr lang="en-US" altLang="zh-CN" sz="2800" b="1">
              <a:latin typeface="Times New Roman" panose="02020603050405020304" charset="0"/>
              <a:cs typeface="宋体" panose="02010600030101010101" pitchFamily="2" charset="-122"/>
            </a:endParaRPr>
          </a:p>
          <a:p>
            <a:pPr algn="just">
              <a:lnSpc>
                <a:spcPct val="90000"/>
              </a:lnSpc>
              <a:buFontTx/>
              <a:buNone/>
            </a:pPr>
            <a:r>
              <a:rPr lang="en-US" altLang="zh-CN" sz="2800" b="1">
                <a:latin typeface="Times New Roman" panose="02020603050405020304" charset="0"/>
                <a:cs typeface="宋体" panose="02010600030101010101" pitchFamily="2" charset="-122"/>
              </a:rPr>
              <a:t>X</a:t>
            </a:r>
            <a:r>
              <a:rPr lang="en-US" altLang="zh-CN" sz="2800" b="1" baseline="-30000">
                <a:latin typeface="Times New Roman" panose="02020603050405020304" charset="0"/>
                <a:cs typeface="宋体" panose="02010600030101010101" pitchFamily="2" charset="-122"/>
              </a:rPr>
              <a:t>i</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baseline="30000">
                <a:latin typeface="Times New Roman" panose="02020603050405020304" charset="0"/>
                <a:cs typeface="宋体" panose="02010600030101010101" pitchFamily="2" charset="-122"/>
              </a:rPr>
              <a:t>*</a:t>
            </a:r>
            <a:r>
              <a:rPr lang="en-US" altLang="zh-CN" sz="2800" b="1" baseline="-30000">
                <a:latin typeface="Times New Roman" panose="02020603050405020304" charset="0"/>
                <a:cs typeface="宋体" panose="02010600030101010101" pitchFamily="2" charset="-122"/>
              </a:rPr>
              <a:t>G  </a:t>
            </a:r>
            <a:r>
              <a:rPr lang="en-US" altLang="zh-CN" sz="2800" b="1">
                <a:latin typeface="Times New Roman" panose="02020603050405020304" charset="0"/>
                <a:cs typeface="宋体" panose="02010600030101010101" pitchFamily="2" charset="-122"/>
              </a:rPr>
              <a:t>w</a:t>
            </a:r>
            <a:r>
              <a:rPr lang="en-US" altLang="zh-CN" sz="2800" b="1" baseline="-30000">
                <a:latin typeface="Times New Roman" panose="02020603050405020304" charset="0"/>
                <a:cs typeface="宋体" panose="02010600030101010101" pitchFamily="2" charset="-122"/>
              </a:rPr>
              <a:t>i</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X</a:t>
            </a:r>
            <a:r>
              <a:rPr lang="en-US" altLang="zh-CN" sz="2800" b="1" baseline="-30000">
                <a:latin typeface="Times New Roman" panose="02020603050405020304" charset="0"/>
                <a:cs typeface="宋体" panose="02010600030101010101" pitchFamily="2" charset="-122"/>
              </a:rPr>
              <a:t>j</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baseline="30000">
                <a:latin typeface="Times New Roman" panose="02020603050405020304" charset="0"/>
                <a:cs typeface="宋体" panose="02010600030101010101" pitchFamily="2" charset="-122"/>
              </a:rPr>
              <a:t>*</a:t>
            </a:r>
            <a:r>
              <a:rPr lang="en-US" altLang="zh-CN" sz="2800" b="1" baseline="-30000">
                <a:latin typeface="Times New Roman" panose="02020603050405020304" charset="0"/>
                <a:cs typeface="宋体" panose="02010600030101010101" pitchFamily="2" charset="-122"/>
              </a:rPr>
              <a:t>G  </a:t>
            </a:r>
            <a:r>
              <a:rPr lang="en-US" altLang="zh-CN" sz="2800" b="1">
                <a:latin typeface="Times New Roman" panose="02020603050405020304" charset="0"/>
                <a:cs typeface="宋体" panose="02010600030101010101" pitchFamily="2" charset="-122"/>
              </a:rPr>
              <a:t>w</a:t>
            </a:r>
            <a:r>
              <a:rPr lang="en-US" altLang="zh-CN" sz="2800" b="1" baseline="-30000">
                <a:latin typeface="Times New Roman" panose="02020603050405020304" charset="0"/>
                <a:cs typeface="宋体" panose="02010600030101010101" pitchFamily="2" charset="-122"/>
              </a:rPr>
              <a:t>j</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X</a:t>
            </a:r>
            <a:r>
              <a:rPr lang="en-US" altLang="zh-CN" sz="2800" b="1" baseline="-30000">
                <a:latin typeface="Times New Roman" panose="02020603050405020304" charset="0"/>
                <a:cs typeface="宋体" panose="02010600030101010101" pitchFamily="2" charset="-122"/>
              </a:rPr>
              <a:t>k</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baseline="30000">
                <a:latin typeface="Times New Roman" panose="02020603050405020304" charset="0"/>
                <a:cs typeface="宋体" panose="02010600030101010101" pitchFamily="2" charset="-122"/>
              </a:rPr>
              <a:t>*</a:t>
            </a:r>
            <a:r>
              <a:rPr lang="en-US" altLang="zh-CN" sz="2800" b="1" baseline="-30000">
                <a:latin typeface="Times New Roman" panose="02020603050405020304" charset="0"/>
                <a:cs typeface="宋体" panose="02010600030101010101" pitchFamily="2" charset="-122"/>
              </a:rPr>
              <a:t>G</a:t>
            </a:r>
            <a:r>
              <a:rPr lang="en-US" altLang="zh-CN" sz="2800" b="1">
                <a:latin typeface="Times New Roman" panose="02020603050405020304" charset="0"/>
                <a:cs typeface="宋体" panose="02010600030101010101" pitchFamily="2" charset="-122"/>
              </a:rPr>
              <a:t> w</a:t>
            </a:r>
            <a:r>
              <a:rPr lang="en-US" altLang="zh-CN" sz="2800" b="1" baseline="-30000">
                <a:latin typeface="Times New Roman" panose="02020603050405020304" charset="0"/>
                <a:cs typeface="宋体" panose="02010600030101010101" pitchFamily="2" charset="-122"/>
              </a:rPr>
              <a:t>k</a:t>
            </a:r>
            <a:r>
              <a:rPr lang="zh-CN" altLang="en-US" sz="2800" b="1">
                <a:latin typeface="Times New Roman" panose="02020603050405020304" charset="0"/>
                <a:cs typeface="宋体" panose="02010600030101010101" pitchFamily="2" charset="-122"/>
              </a:rPr>
              <a:t>。</a:t>
            </a:r>
            <a:endParaRPr lang="en-US" altLang="zh-CN" sz="2800" b="1">
              <a:latin typeface="Times New Roman" panose="02020603050405020304" charset="0"/>
              <a:cs typeface="宋体" panose="02010600030101010101" pitchFamily="2" charset="-122"/>
            </a:endParaRPr>
          </a:p>
          <a:p>
            <a:pPr>
              <a:lnSpc>
                <a:spcPct val="90000"/>
              </a:lnSpc>
              <a:buFontTx/>
              <a:buNone/>
            </a:pPr>
            <a:r>
              <a:rPr lang="zh-CN" altLang="en-US" sz="2800" b="1">
                <a:latin typeface="Times New Roman" panose="02020603050405020304" charset="0"/>
                <a:cs typeface="宋体" panose="02010600030101010101" pitchFamily="2" charset="-122"/>
              </a:rPr>
              <a:t>这表明，如下派生成立：</a:t>
            </a:r>
            <a:r>
              <a:rPr lang="en-US" altLang="zh-CN" sz="2800" b="1">
                <a:cs typeface="宋体" panose="02010600030101010101" pitchFamily="2" charset="-122"/>
              </a:rPr>
              <a:t> </a:t>
            </a:r>
          </a:p>
          <a:p>
            <a:pPr algn="just">
              <a:lnSpc>
                <a:spcPct val="90000"/>
              </a:lnSpc>
              <a:buFontTx/>
              <a:buNone/>
            </a:pPr>
            <a:r>
              <a:rPr lang="en-US" altLang="zh-CN" sz="2800" b="1">
                <a:latin typeface="Times New Roman" panose="02020603050405020304" charset="0"/>
                <a:cs typeface="宋体" panose="02010600030101010101" pitchFamily="2" charset="-122"/>
              </a:rPr>
              <a:t>A</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baseline="-30000">
                <a:latin typeface="Times New Roman" panose="02020603050405020304" charset="0"/>
                <a:cs typeface="宋体" panose="02010600030101010101" pitchFamily="2" charset="-122"/>
              </a:rPr>
              <a:t>G  </a:t>
            </a:r>
            <a:r>
              <a:rPr lang="en-US" altLang="zh-CN" sz="2800" b="1">
                <a:latin typeface="Times New Roman" panose="02020603050405020304" charset="0"/>
                <a:cs typeface="宋体" panose="02010600030101010101" pitchFamily="2" charset="-122"/>
              </a:rPr>
              <a:t>X</a:t>
            </a:r>
            <a:r>
              <a:rPr lang="en-US" altLang="zh-CN" sz="2800" b="1" baseline="-30000">
                <a:latin typeface="Times New Roman" panose="02020603050405020304" charset="0"/>
                <a:cs typeface="宋体" panose="02010600030101010101" pitchFamily="2" charset="-122"/>
              </a:rPr>
              <a:t>1</a:t>
            </a:r>
            <a:r>
              <a:rPr lang="en-US" altLang="zh-CN" sz="2800" b="1">
                <a:latin typeface="Times New Roman" panose="02020603050405020304" charset="0"/>
                <a:cs typeface="宋体" panose="02010600030101010101" pitchFamily="2" charset="-122"/>
              </a:rPr>
              <a:t>X</a:t>
            </a:r>
            <a:r>
              <a:rPr lang="en-US" altLang="zh-CN" sz="2800" b="1" baseline="-30000">
                <a:latin typeface="Times New Roman" panose="02020603050405020304" charset="0"/>
                <a:cs typeface="宋体" panose="02010600030101010101" pitchFamily="2" charset="-122"/>
              </a:rPr>
              <a:t>2</a:t>
            </a:r>
            <a:r>
              <a:rPr lang="en-US" altLang="zh-CN" sz="2800" b="1">
                <a:latin typeface="Times New Roman" panose="02020603050405020304" charset="0"/>
                <a:cs typeface="宋体" panose="02010600030101010101" pitchFamily="2" charset="-122"/>
              </a:rPr>
              <a:t>…X</a:t>
            </a:r>
            <a:r>
              <a:rPr lang="en-US" altLang="zh-CN" sz="2800" b="1" baseline="-30000">
                <a:latin typeface="Times New Roman" panose="02020603050405020304" charset="0"/>
                <a:cs typeface="宋体" panose="02010600030101010101" pitchFamily="2" charset="-122"/>
              </a:rPr>
              <a:t>m</a:t>
            </a:r>
            <a:endParaRPr lang="en-US" altLang="zh-CN" sz="2800" b="1">
              <a:latin typeface="Times New Roman" panose="02020603050405020304" charset="0"/>
              <a:cs typeface="宋体" panose="02010600030101010101" pitchFamily="2" charset="-122"/>
            </a:endParaRPr>
          </a:p>
          <a:p>
            <a:pPr algn="just">
              <a:lnSpc>
                <a:spcPct val="90000"/>
              </a:lnSpc>
              <a:buFontTx/>
              <a:buNone/>
            </a:pPr>
            <a:r>
              <a:rPr lang="en-US" altLang="zh-CN" sz="2800" b="1">
                <a:latin typeface="Times New Roman" panose="02020603050405020304" charset="0"/>
                <a:cs typeface="宋体" panose="02010600030101010101" pitchFamily="2" charset="-122"/>
              </a:rPr>
              <a:t>	 </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baseline="30000">
                <a:latin typeface="Times New Roman" panose="02020603050405020304" charset="0"/>
                <a:cs typeface="宋体" panose="02010600030101010101" pitchFamily="2" charset="-122"/>
              </a:rPr>
              <a:t>*</a:t>
            </a:r>
            <a:r>
              <a:rPr lang="en-US" altLang="zh-CN" sz="2800" b="1" baseline="-30000">
                <a:latin typeface="Times New Roman" panose="02020603050405020304" charset="0"/>
                <a:cs typeface="宋体" panose="02010600030101010101" pitchFamily="2" charset="-122"/>
              </a:rPr>
              <a:t>G  </a:t>
            </a:r>
            <a:r>
              <a:rPr lang="en-US" altLang="zh-CN" sz="2800" b="1">
                <a:latin typeface="Times New Roman" panose="02020603050405020304" charset="0"/>
                <a:cs typeface="宋体" panose="02010600030101010101" pitchFamily="2" charset="-122"/>
              </a:rPr>
              <a:t>X</a:t>
            </a:r>
            <a:r>
              <a:rPr lang="en-US" altLang="zh-CN" sz="2800" b="1" baseline="-30000">
                <a:latin typeface="Times New Roman" panose="02020603050405020304" charset="0"/>
                <a:cs typeface="宋体" panose="02010600030101010101" pitchFamily="2" charset="-122"/>
              </a:rPr>
              <a:t>i</a:t>
            </a:r>
            <a:r>
              <a:rPr lang="en-US" altLang="zh-CN" sz="2800" b="1">
                <a:latin typeface="Times New Roman" panose="02020603050405020304" charset="0"/>
                <a:cs typeface="宋体" panose="02010600030101010101" pitchFamily="2" charset="-122"/>
              </a:rPr>
              <a:t>X</a:t>
            </a:r>
            <a:r>
              <a:rPr lang="en-US" altLang="zh-CN" sz="2800" b="1" baseline="-30000">
                <a:latin typeface="Times New Roman" panose="02020603050405020304" charset="0"/>
                <a:cs typeface="宋体" panose="02010600030101010101" pitchFamily="2" charset="-122"/>
              </a:rPr>
              <a:t>j</a:t>
            </a:r>
            <a:r>
              <a:rPr lang="en-US" altLang="zh-CN" sz="2800" b="1">
                <a:latin typeface="Times New Roman" panose="02020603050405020304" charset="0"/>
                <a:cs typeface="宋体" panose="02010600030101010101" pitchFamily="2" charset="-122"/>
              </a:rPr>
              <a:t>…X</a:t>
            </a:r>
            <a:r>
              <a:rPr lang="en-US" altLang="zh-CN" sz="2800" b="1" baseline="-30000">
                <a:latin typeface="Times New Roman" panose="02020603050405020304" charset="0"/>
                <a:cs typeface="宋体" panose="02010600030101010101" pitchFamily="2" charset="-122"/>
              </a:rPr>
              <a:t>k</a:t>
            </a:r>
            <a:endParaRPr lang="en-US" altLang="zh-CN" sz="2800" b="1">
              <a:latin typeface="Times New Roman" panose="02020603050405020304" charset="0"/>
              <a:cs typeface="宋体" panose="02010600030101010101" pitchFamily="2" charset="-122"/>
            </a:endParaRPr>
          </a:p>
          <a:p>
            <a:pPr algn="just">
              <a:lnSpc>
                <a:spcPct val="90000"/>
              </a:lnSpc>
              <a:buFontTx/>
              <a:buNone/>
            </a:pPr>
            <a:r>
              <a:rPr lang="en-US" altLang="zh-CN" sz="2800" b="1">
                <a:latin typeface="Times New Roman" panose="02020603050405020304" charset="0"/>
                <a:cs typeface="宋体" panose="02010600030101010101" pitchFamily="2" charset="-122"/>
              </a:rPr>
              <a:t>	 </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baseline="30000">
                <a:latin typeface="Times New Roman" panose="02020603050405020304" charset="0"/>
                <a:cs typeface="宋体" panose="02010600030101010101" pitchFamily="2" charset="-122"/>
              </a:rPr>
              <a:t>*</a:t>
            </a:r>
            <a:r>
              <a:rPr lang="en-US" altLang="zh-CN" sz="2800" b="1" baseline="-30000">
                <a:latin typeface="Times New Roman" panose="02020603050405020304" charset="0"/>
                <a:cs typeface="宋体" panose="02010600030101010101" pitchFamily="2" charset="-122"/>
              </a:rPr>
              <a:t>G  </a:t>
            </a:r>
            <a:r>
              <a:rPr lang="en-US" altLang="zh-CN" sz="2800" b="1">
                <a:latin typeface="Times New Roman" panose="02020603050405020304" charset="0"/>
                <a:cs typeface="宋体" panose="02010600030101010101" pitchFamily="2" charset="-122"/>
              </a:rPr>
              <a:t>w</a:t>
            </a:r>
            <a:r>
              <a:rPr lang="en-US" altLang="zh-CN" sz="2800" b="1" baseline="-30000">
                <a:latin typeface="Times New Roman" panose="02020603050405020304" charset="0"/>
                <a:cs typeface="宋体" panose="02010600030101010101" pitchFamily="2" charset="-122"/>
              </a:rPr>
              <a:t>i</a:t>
            </a:r>
            <a:r>
              <a:rPr lang="en-US" altLang="zh-CN" sz="2800" b="1">
                <a:latin typeface="Times New Roman" panose="02020603050405020304" charset="0"/>
                <a:cs typeface="宋体" panose="02010600030101010101" pitchFamily="2" charset="-122"/>
              </a:rPr>
              <a:t>X</a:t>
            </a:r>
            <a:r>
              <a:rPr lang="en-US" altLang="zh-CN" sz="2800" b="1" baseline="-30000">
                <a:latin typeface="Times New Roman" panose="02020603050405020304" charset="0"/>
                <a:cs typeface="宋体" panose="02010600030101010101" pitchFamily="2" charset="-122"/>
              </a:rPr>
              <a:t>j</a:t>
            </a:r>
            <a:r>
              <a:rPr lang="en-US" altLang="zh-CN" sz="2800" b="1">
                <a:latin typeface="Times New Roman" panose="02020603050405020304" charset="0"/>
                <a:cs typeface="宋体" panose="02010600030101010101" pitchFamily="2" charset="-122"/>
              </a:rPr>
              <a:t>…X</a:t>
            </a:r>
            <a:r>
              <a:rPr lang="en-US" altLang="zh-CN" sz="2800" b="1" baseline="-30000">
                <a:latin typeface="Times New Roman" panose="02020603050405020304" charset="0"/>
                <a:cs typeface="宋体" panose="02010600030101010101" pitchFamily="2" charset="-122"/>
              </a:rPr>
              <a:t>k</a:t>
            </a:r>
            <a:endParaRPr lang="en-US" altLang="zh-CN" sz="2800" b="1">
              <a:latin typeface="Times New Roman" panose="02020603050405020304" charset="0"/>
              <a:cs typeface="宋体" panose="02010600030101010101" pitchFamily="2" charset="-122"/>
            </a:endParaRPr>
          </a:p>
          <a:p>
            <a:pPr algn="just">
              <a:lnSpc>
                <a:spcPct val="90000"/>
              </a:lnSpc>
              <a:buFontTx/>
              <a:buNone/>
            </a:pPr>
            <a:r>
              <a:rPr lang="en-US" altLang="zh-CN" sz="2800" b="1">
                <a:latin typeface="Times New Roman" panose="02020603050405020304" charset="0"/>
                <a:cs typeface="宋体" panose="02010600030101010101" pitchFamily="2" charset="-122"/>
              </a:rPr>
              <a:t>	 </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baseline="30000">
                <a:latin typeface="Times New Roman" panose="02020603050405020304" charset="0"/>
                <a:cs typeface="宋体" panose="02010600030101010101" pitchFamily="2" charset="-122"/>
              </a:rPr>
              <a:t>*</a:t>
            </a:r>
            <a:r>
              <a:rPr lang="en-US" altLang="zh-CN" sz="2800" b="1" baseline="-30000">
                <a:latin typeface="Times New Roman" panose="02020603050405020304" charset="0"/>
                <a:cs typeface="宋体" panose="02010600030101010101" pitchFamily="2" charset="-122"/>
              </a:rPr>
              <a:t>G  </a:t>
            </a:r>
            <a:r>
              <a:rPr lang="en-US" altLang="zh-CN" sz="2800" b="1">
                <a:latin typeface="Times New Roman" panose="02020603050405020304" charset="0"/>
                <a:cs typeface="宋体" panose="02010600030101010101" pitchFamily="2" charset="-122"/>
              </a:rPr>
              <a:t>w</a:t>
            </a:r>
            <a:r>
              <a:rPr lang="en-US" altLang="zh-CN" sz="2800" b="1" baseline="-30000">
                <a:latin typeface="Times New Roman" panose="02020603050405020304" charset="0"/>
                <a:cs typeface="宋体" panose="02010600030101010101" pitchFamily="2" charset="-122"/>
              </a:rPr>
              <a:t>i</a:t>
            </a:r>
            <a:r>
              <a:rPr lang="en-US" altLang="zh-CN" sz="2800" b="1">
                <a:latin typeface="Times New Roman" panose="02020603050405020304" charset="0"/>
                <a:cs typeface="宋体" panose="02010600030101010101" pitchFamily="2" charset="-122"/>
              </a:rPr>
              <a:t>w</a:t>
            </a:r>
            <a:r>
              <a:rPr lang="en-US" altLang="zh-CN" sz="2800" b="1" baseline="-30000">
                <a:latin typeface="Times New Roman" panose="02020603050405020304" charset="0"/>
                <a:cs typeface="宋体" panose="02010600030101010101" pitchFamily="2" charset="-122"/>
              </a:rPr>
              <a:t>j</a:t>
            </a:r>
            <a:r>
              <a:rPr lang="en-US" altLang="zh-CN" sz="2800" b="1">
                <a:latin typeface="Times New Roman" panose="02020603050405020304" charset="0"/>
                <a:cs typeface="宋体" panose="02010600030101010101" pitchFamily="2" charset="-122"/>
              </a:rPr>
              <a:t>…X</a:t>
            </a:r>
            <a:r>
              <a:rPr lang="en-US" altLang="zh-CN" sz="2800" b="1" baseline="-30000">
                <a:latin typeface="Times New Roman" panose="02020603050405020304" charset="0"/>
                <a:cs typeface="宋体" panose="02010600030101010101" pitchFamily="2" charset="-122"/>
              </a:rPr>
              <a:t>k</a:t>
            </a:r>
            <a:endParaRPr lang="en-US" altLang="zh-CN" sz="2800" b="1">
              <a:latin typeface="Times New Roman" panose="02020603050405020304" charset="0"/>
              <a:cs typeface="宋体" panose="02010600030101010101" pitchFamily="2" charset="-122"/>
            </a:endParaRPr>
          </a:p>
          <a:p>
            <a:pPr algn="just">
              <a:lnSpc>
                <a:spcPct val="90000"/>
              </a:lnSpc>
              <a:buFontTx/>
              <a:buNone/>
            </a:pPr>
            <a:r>
              <a:rPr lang="en-US" altLang="zh-CN" sz="2800" b="1">
                <a:latin typeface="Times New Roman" panose="02020603050405020304" charset="0"/>
                <a:cs typeface="宋体" panose="02010600030101010101" pitchFamily="2" charset="-122"/>
              </a:rPr>
              <a:t>	 …</a:t>
            </a:r>
          </a:p>
          <a:p>
            <a:pPr algn="just">
              <a:lnSpc>
                <a:spcPct val="90000"/>
              </a:lnSpc>
              <a:buFontTx/>
              <a:buNone/>
            </a:pPr>
            <a:r>
              <a:rPr lang="en-US" altLang="zh-CN" sz="2800" b="1">
                <a:latin typeface="Times New Roman" panose="02020603050405020304" charset="0"/>
                <a:cs typeface="宋体" panose="02010600030101010101" pitchFamily="2" charset="-122"/>
              </a:rPr>
              <a:t>	 </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baseline="30000">
                <a:latin typeface="Times New Roman" panose="02020603050405020304" charset="0"/>
                <a:cs typeface="宋体" panose="02010600030101010101" pitchFamily="2" charset="-122"/>
              </a:rPr>
              <a:t>*</a:t>
            </a:r>
            <a:r>
              <a:rPr lang="en-US" altLang="zh-CN" sz="2800" b="1" baseline="-30000">
                <a:latin typeface="Times New Roman" panose="02020603050405020304" charset="0"/>
                <a:cs typeface="宋体" panose="02010600030101010101" pitchFamily="2" charset="-122"/>
              </a:rPr>
              <a:t>G  </a:t>
            </a:r>
            <a:r>
              <a:rPr lang="en-US" altLang="zh-CN" sz="2800" b="1">
                <a:latin typeface="Times New Roman" panose="02020603050405020304" charset="0"/>
                <a:cs typeface="宋体" panose="02010600030101010101" pitchFamily="2" charset="-122"/>
              </a:rPr>
              <a:t>w</a:t>
            </a:r>
            <a:r>
              <a:rPr lang="en-US" altLang="zh-CN" sz="2800" b="1" baseline="-30000">
                <a:latin typeface="Times New Roman" panose="02020603050405020304" charset="0"/>
                <a:cs typeface="宋体" panose="02010600030101010101" pitchFamily="2" charset="-122"/>
              </a:rPr>
              <a:t>i</a:t>
            </a:r>
            <a:r>
              <a:rPr lang="en-US" altLang="zh-CN" sz="2800" b="1">
                <a:latin typeface="Times New Roman" panose="02020603050405020304" charset="0"/>
                <a:cs typeface="宋体" panose="02010600030101010101" pitchFamily="2" charset="-122"/>
              </a:rPr>
              <a:t>w</a:t>
            </a:r>
            <a:r>
              <a:rPr lang="en-US" altLang="zh-CN" sz="2800" b="1" baseline="-30000">
                <a:latin typeface="Times New Roman" panose="02020603050405020304" charset="0"/>
                <a:cs typeface="宋体" panose="02010600030101010101" pitchFamily="2" charset="-122"/>
              </a:rPr>
              <a:t>j</a:t>
            </a:r>
            <a:r>
              <a:rPr lang="en-US" altLang="zh-CN" sz="2800" b="1">
                <a:latin typeface="Times New Roman" panose="02020603050405020304" charset="0"/>
                <a:cs typeface="宋体" panose="02010600030101010101" pitchFamily="2" charset="-122"/>
              </a:rPr>
              <a:t>…w</a:t>
            </a:r>
            <a:r>
              <a:rPr lang="en-US" altLang="zh-CN" sz="2800" b="1" baseline="-30000">
                <a:latin typeface="Times New Roman" panose="02020603050405020304" charset="0"/>
                <a:cs typeface="宋体" panose="02010600030101010101" pitchFamily="2" charset="-122"/>
              </a:rPr>
              <a:t>k</a:t>
            </a:r>
            <a:r>
              <a:rPr lang="en-US" altLang="zh-CN" sz="2800" b="1">
                <a:latin typeface="Times New Roman" panose="02020603050405020304" charset="0"/>
                <a:cs typeface="宋体" panose="02010600030101010101" pitchFamily="2" charset="-122"/>
              </a:rPr>
              <a:t>=w</a:t>
            </a:r>
            <a:endParaRPr lang="en-US" altLang="zh-CN" sz="2800" b="1">
              <a:cs typeface="宋体" panose="02010600030101010101" pitchFamily="2"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58970B0-23B6-0441-9CB7-842641F99DC0}"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3FD9DE7A-3A4B-4F46-86E7-113EA136141E}" type="slidenum">
              <a:rPr lang="en-US" altLang="zh-CN">
                <a:solidFill>
                  <a:srgbClr val="000000"/>
                </a:solidFill>
                <a:latin typeface="Arial" panose="020B0604020202020204"/>
              </a:rPr>
              <a:pPr/>
              <a:t>74</a:t>
            </a:fld>
            <a:endParaRPr lang="en-US" altLang="zh-CN">
              <a:solidFill>
                <a:srgbClr val="000000"/>
              </a:solidFill>
              <a:latin typeface="Arial" panose="020B0604020202020204"/>
            </a:endParaRPr>
          </a:p>
        </p:txBody>
      </p:sp>
      <p:sp>
        <p:nvSpPr>
          <p:cNvPr id="609282"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6.2.2 </a:t>
            </a:r>
            <a:r>
              <a:rPr lang="zh-CN" altLang="en-US" b="1">
                <a:ea typeface="黑体" panose="02010609060101010101" charset="-122"/>
                <a:cs typeface="黑体" panose="02010609060101010101" charset="-122"/>
              </a:rPr>
              <a:t>去</a:t>
            </a:r>
            <a:r>
              <a:rPr lang="en-US" altLang="zh-CN" b="1">
                <a:ea typeface="黑体" panose="02010609060101010101" charset="-122"/>
                <a:cs typeface="黑体" panose="02010609060101010101" charset="-122"/>
              </a:rPr>
              <a:t>ε-</a:t>
            </a:r>
            <a:r>
              <a:rPr lang="zh-CN" altLang="en-US" b="1">
                <a:ea typeface="黑体" panose="02010609060101010101" charset="-122"/>
                <a:cs typeface="黑体" panose="02010609060101010101" charset="-122"/>
              </a:rPr>
              <a:t>产生式</a:t>
            </a:r>
          </a:p>
        </p:txBody>
      </p:sp>
      <p:sp>
        <p:nvSpPr>
          <p:cNvPr id="609283" name="Rectangle 3"/>
          <p:cNvSpPr>
            <a:spLocks noGrp="1" noChangeArrowheads="1"/>
          </p:cNvSpPr>
          <p:nvPr>
            <p:ph type="body" idx="1"/>
          </p:nvPr>
        </p:nvSpPr>
        <p:spPr/>
        <p:txBody>
          <a:bodyPr/>
          <a:lstStyle/>
          <a:p>
            <a:pPr>
              <a:buFontTx/>
              <a:buNone/>
            </a:pPr>
            <a:r>
              <a:rPr lang="zh-CN" altLang="en-US" b="1">
                <a:cs typeface="宋体" panose="02010600030101010101" pitchFamily="2" charset="-122"/>
              </a:rPr>
              <a:t>表明</a:t>
            </a:r>
            <a:r>
              <a:rPr lang="zh-CN" altLang="en-US" b="1">
                <a:latin typeface="Times New Roman" panose="02020603050405020304" charset="0"/>
                <a:cs typeface="宋体" panose="02010600030101010101" pitchFamily="2" charset="-122"/>
              </a:rPr>
              <a:t>结论对</a:t>
            </a:r>
            <a:r>
              <a:rPr lang="en-US" altLang="zh-CN" b="1">
                <a:latin typeface="Times New Roman" panose="02020603050405020304" charset="0"/>
                <a:cs typeface="Times New Roman" panose="02020603050405020304" charset="0"/>
              </a:rPr>
              <a:t>m=k+1</a:t>
            </a:r>
            <a:r>
              <a:rPr lang="zh-CN" altLang="en-US" b="1">
                <a:latin typeface="Times New Roman" panose="02020603050405020304" charset="0"/>
                <a:cs typeface="宋体" panose="02010600030101010101" pitchFamily="2" charset="-122"/>
              </a:rPr>
              <a:t>成立。由归纳法原理，结论对任意</a:t>
            </a:r>
            <a:r>
              <a:rPr lang="en-US" altLang="zh-CN" b="1">
                <a:latin typeface="Times New Roman" panose="02020603050405020304" charset="0"/>
                <a:cs typeface="Times New Roman" panose="02020603050405020304" charset="0"/>
              </a:rPr>
              <a:t>m</a:t>
            </a:r>
            <a:r>
              <a:rPr lang="zh-CN" altLang="en-US" b="1">
                <a:latin typeface="Times New Roman" panose="02020603050405020304" charset="0"/>
                <a:cs typeface="宋体" panose="02010600030101010101" pitchFamily="2" charset="-122"/>
              </a:rPr>
              <a:t>成立。</a:t>
            </a:r>
            <a:endParaRPr lang="en-US" altLang="zh-CN" b="1">
              <a:latin typeface="Times New Roman" panose="02020603050405020304" charset="0"/>
              <a:cs typeface="Times New Roman" panose="02020603050405020304" charset="0"/>
            </a:endParaRPr>
          </a:p>
          <a:p>
            <a:pPr algn="just">
              <a:buFontTx/>
              <a:buNone/>
            </a:pPr>
            <a:r>
              <a:rPr lang="zh-CN" altLang="en-US" b="1">
                <a:latin typeface="Times New Roman" panose="02020603050405020304" charset="0"/>
                <a:cs typeface="宋体" panose="02010600030101010101" pitchFamily="2" charset="-122"/>
              </a:rPr>
              <a:t>注意到</a:t>
            </a:r>
            <a:r>
              <a:rPr lang="en-US" altLang="zh-CN" b="1">
                <a:latin typeface="Times New Roman" panose="02020603050405020304" charset="0"/>
                <a:cs typeface="Times New Roman" panose="02020603050405020304" charset="0"/>
              </a:rPr>
              <a:t>A </a:t>
            </a:r>
            <a:r>
              <a:rPr lang="zh-CN" altLang="en-US" b="1">
                <a:latin typeface="Times New Roman" panose="02020603050405020304" charset="0"/>
                <a:cs typeface="宋体" panose="02010600030101010101" pitchFamily="2" charset="-122"/>
              </a:rPr>
              <a:t>的任意性，当</a:t>
            </a:r>
            <a:r>
              <a:rPr lang="en-US" altLang="zh-CN" b="1">
                <a:latin typeface="Times New Roman" panose="02020603050405020304" charset="0"/>
                <a:cs typeface="Times New Roman" panose="02020603050405020304" charset="0"/>
              </a:rPr>
              <a:t>S=A</a:t>
            </a:r>
            <a:r>
              <a:rPr lang="zh-CN" altLang="en-US" b="1">
                <a:latin typeface="Times New Roman" panose="02020603050405020304" charset="0"/>
                <a:cs typeface="宋体" panose="02010600030101010101" pitchFamily="2" charset="-122"/>
              </a:rPr>
              <a:t>时结论成立。即：</a:t>
            </a:r>
            <a:endParaRPr lang="en-US" altLang="zh-CN" b="1">
              <a:latin typeface="Times New Roman" panose="02020603050405020304" charset="0"/>
              <a:cs typeface="Times New Roman" panose="02020603050405020304" charset="0"/>
            </a:endParaRPr>
          </a:p>
          <a:p>
            <a:pPr algn="just">
              <a:buFontTx/>
              <a:buNone/>
            </a:pPr>
            <a:r>
              <a:rPr lang="en-US" altLang="zh-CN" b="1">
                <a:latin typeface="Times New Roman" panose="02020603050405020304" charset="0"/>
                <a:cs typeface="Times New Roman" panose="02020603050405020304" charset="0"/>
              </a:rPr>
              <a:t>S</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Times New Roman" panose="02020603050405020304" charset="0"/>
              </a:rPr>
              <a:t>*</a:t>
            </a:r>
            <a:r>
              <a:rPr lang="en-US" altLang="zh-CN" b="1" baseline="-30000">
                <a:latin typeface="Times New Roman" panose="02020603050405020304" charset="0"/>
                <a:cs typeface="Times New Roman" panose="02020603050405020304" charset="0"/>
              </a:rPr>
              <a:t>G  </a:t>
            </a:r>
            <a:r>
              <a:rPr lang="en-US" altLang="zh-CN" b="1">
                <a:latin typeface="Times New Roman" panose="02020603050405020304" charset="0"/>
                <a:cs typeface="Times New Roman" panose="02020603050405020304" charset="0"/>
              </a:rPr>
              <a:t>w </a:t>
            </a:r>
            <a:r>
              <a:rPr lang="zh-CN" altLang="en-US" b="1">
                <a:latin typeface="Times New Roman" panose="02020603050405020304" charset="0"/>
                <a:cs typeface="宋体" panose="02010600030101010101" pitchFamily="2" charset="-122"/>
              </a:rPr>
              <a:t>的充分必要条件是</a:t>
            </a:r>
            <a:r>
              <a:rPr lang="en-US" altLang="zh-CN" b="1">
                <a:latin typeface="Times New Roman" panose="02020603050405020304" charset="0"/>
                <a:cs typeface="Times New Roman" panose="02020603050405020304" charset="0"/>
              </a:rPr>
              <a:t>S</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Times New Roman" panose="02020603050405020304" charset="0"/>
              </a:rPr>
              <a:t>*</a:t>
            </a:r>
            <a:r>
              <a:rPr lang="en-US" altLang="zh-CN" b="1" baseline="-30000">
                <a:latin typeface="Times New Roman" panose="02020603050405020304" charset="0"/>
                <a:cs typeface="Times New Roman" panose="02020603050405020304" charset="0"/>
              </a:rPr>
              <a:t>G</a:t>
            </a:r>
            <a:r>
              <a:rPr lang="en-US" altLang="zh-CN" b="1" baseline="-30000">
                <a:latin typeface="Times New Roman" panose="02020603050405020304" charset="0"/>
                <a:cs typeface="宋体" panose="02010600030101010101" pitchFamily="2" charset="-122"/>
              </a:rPr>
              <a:t>′</a:t>
            </a:r>
            <a:r>
              <a:rPr lang="en-US" altLang="zh-CN" b="1" baseline="-30000">
                <a:latin typeface="Times New Roman" panose="02020603050405020304" charset="0"/>
                <a:cs typeface="Times New Roman" panose="02020603050405020304" charset="0"/>
              </a:rPr>
              <a:t>  </a:t>
            </a:r>
            <a:r>
              <a:rPr lang="en-US" altLang="zh-CN" b="1">
                <a:latin typeface="Times New Roman" panose="02020603050405020304" charset="0"/>
                <a:cs typeface="Times New Roman" panose="02020603050405020304" charset="0"/>
              </a:rPr>
              <a:t>w</a:t>
            </a:r>
          </a:p>
          <a:p>
            <a:pPr algn="just">
              <a:buFontTx/>
              <a:buNone/>
            </a:pPr>
            <a:r>
              <a:rPr lang="zh-CN" altLang="en-US" b="1">
                <a:latin typeface="Times New Roman" panose="02020603050405020304" charset="0"/>
                <a:cs typeface="宋体" panose="02010600030101010101" pitchFamily="2" charset="-122"/>
              </a:rPr>
              <a:t>亦即：</a:t>
            </a:r>
            <a:r>
              <a:rPr lang="en-US" altLang="zh-CN" b="1">
                <a:latin typeface="Times New Roman" panose="02020603050405020304" charset="0"/>
                <a:cs typeface="Times New Roman" panose="02020603050405020304" charset="0"/>
              </a:rPr>
              <a:t>L(G</a:t>
            </a:r>
            <a:r>
              <a:rPr lang="en-US" altLang="zh-CN" b="1">
                <a:latin typeface="Times New Roman" panose="02020603050405020304" charset="0"/>
                <a:cs typeface="宋体" panose="02010600030101010101" pitchFamily="2" charset="-122"/>
              </a:rPr>
              <a:t>′</a:t>
            </a:r>
            <a:r>
              <a:rPr lang="en-US" altLang="zh-CN" b="1">
                <a:latin typeface="Times New Roman" panose="02020603050405020304" charset="0"/>
                <a:cs typeface="Times New Roman" panose="02020603050405020304" charset="0"/>
              </a:rPr>
              <a:t>)=L(G)-{</a:t>
            </a:r>
            <a:r>
              <a:rPr lang="en-US" altLang="zh-CN" b="1">
                <a:latin typeface="Times New Roman" panose="02020603050405020304" charset="0"/>
                <a:cs typeface="宋体" panose="02010600030101010101" pitchFamily="2" charset="-122"/>
              </a:rPr>
              <a:t>ε</a:t>
            </a:r>
            <a:r>
              <a:rPr lang="en-US" altLang="zh-CN" b="1">
                <a:latin typeface="Times New Roman" panose="02020603050405020304" charset="0"/>
                <a:cs typeface="Times New Roman" panose="02020603050405020304" charset="0"/>
              </a:rPr>
              <a:t>}</a:t>
            </a:r>
            <a:r>
              <a:rPr lang="zh-CN" altLang="en-US" b="1">
                <a:latin typeface="Times New Roman" panose="02020603050405020304" charset="0"/>
                <a:cs typeface="宋体" panose="02010600030101010101" pitchFamily="2" charset="-122"/>
              </a:rPr>
              <a:t>。</a:t>
            </a:r>
            <a:endParaRPr lang="en-US" altLang="zh-CN" b="1">
              <a:latin typeface="Times New Roman" panose="02020603050405020304" charset="0"/>
              <a:cs typeface="Times New Roman" panose="02020603050405020304" charset="0"/>
            </a:endParaRPr>
          </a:p>
          <a:p>
            <a:pPr>
              <a:buFontTx/>
              <a:buNone/>
            </a:pPr>
            <a:r>
              <a:rPr lang="zh-CN" altLang="en-US" b="1">
                <a:latin typeface="Times New Roman" panose="02020603050405020304" charset="0"/>
                <a:cs typeface="宋体" panose="02010600030101010101" pitchFamily="2" charset="-122"/>
              </a:rPr>
              <a:t>定理得证。</a:t>
            </a:r>
            <a:r>
              <a:rPr lang="en-US" altLang="zh-CN" b="1">
                <a:cs typeface="宋体" panose="02010600030101010101" pitchFamily="2" charset="-122"/>
              </a:rPr>
              <a:t>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幻灯片编号占位符 5"/>
          <p:cNvSpPr>
            <a:spLocks noGrp="1"/>
          </p:cNvSpPr>
          <p:nvPr>
            <p:ph type="sldNum" sz="quarter" idx="12"/>
          </p:nvPr>
        </p:nvSpPr>
        <p:spPr/>
        <p:txBody>
          <a:bodyPr/>
          <a:lstStyle/>
          <a:p>
            <a:fld id="{720B6516-8A56-E24E-9E22-ED18D813819E}" type="slidenum">
              <a:rPr lang="en-US" altLang="zh-CN"/>
              <a:pPr/>
              <a:t>75</a:t>
            </a:fld>
            <a:endParaRPr lang="en-US" altLang="zh-CN"/>
          </a:p>
        </p:txBody>
      </p:sp>
      <p:sp>
        <p:nvSpPr>
          <p:cNvPr id="41986" name="Rectangle 2"/>
          <p:cNvSpPr>
            <a:spLocks noGrp="1" noChangeArrowheads="1"/>
          </p:cNvSpPr>
          <p:nvPr>
            <p:ph type="title"/>
          </p:nvPr>
        </p:nvSpPr>
        <p:spPr/>
        <p:txBody>
          <a:bodyPr/>
          <a:lstStyle/>
          <a:p>
            <a:r>
              <a:rPr lang="en-US" altLang="zh-CN" dirty="0">
                <a:solidFill>
                  <a:srgbClr val="FF6600"/>
                </a:solidFill>
              </a:rPr>
              <a:t>Example</a:t>
            </a:r>
            <a:r>
              <a:rPr lang="en-US" altLang="zh-CN" dirty="0"/>
              <a:t>: Eliminating </a:t>
            </a:r>
            <a:r>
              <a:rPr lang="en-US" altLang="zh-CN" dirty="0" err="1">
                <a:latin typeface="Lucida Sans Unicode" panose="020B0602030504020204" charset="0"/>
              </a:rPr>
              <a:t>ε</a:t>
            </a:r>
            <a:r>
              <a:rPr lang="en-US" altLang="zh-CN" dirty="0"/>
              <a:t>-Productions</a:t>
            </a:r>
          </a:p>
        </p:txBody>
      </p:sp>
      <p:sp>
        <p:nvSpPr>
          <p:cNvPr id="41987" name="Rectangle 3"/>
          <p:cNvSpPr>
            <a:spLocks noGrp="1" noChangeArrowheads="1"/>
          </p:cNvSpPr>
          <p:nvPr>
            <p:ph type="body" idx="1"/>
          </p:nvPr>
        </p:nvSpPr>
        <p:spPr>
          <a:xfrm>
            <a:off x="457200" y="1981200"/>
            <a:ext cx="8001000" cy="4114800"/>
          </a:xfrm>
        </p:spPr>
        <p:txBody>
          <a:bodyPr/>
          <a:lstStyle/>
          <a:p>
            <a:pPr>
              <a:buFont typeface="Monotype Sorts" charset="0"/>
              <a:buNone/>
            </a:pPr>
            <a:r>
              <a:rPr lang="en-US" altLang="zh-CN">
                <a:solidFill>
                  <a:srgbClr val="996600"/>
                </a:solidFill>
              </a:rPr>
              <a:t>S -&gt; ABC, A -&gt; aA | </a:t>
            </a:r>
            <a:r>
              <a:rPr lang="en-US" altLang="zh-CN">
                <a:solidFill>
                  <a:srgbClr val="996600"/>
                </a:solidFill>
                <a:latin typeface="Lucida Sans Unicode" panose="020B0602030504020204" charset="0"/>
              </a:rPr>
              <a:t>ε</a:t>
            </a:r>
            <a:r>
              <a:rPr lang="en-US" altLang="zh-CN">
                <a:solidFill>
                  <a:srgbClr val="996600"/>
                </a:solidFill>
              </a:rPr>
              <a:t>, B -&gt; bB | </a:t>
            </a:r>
            <a:r>
              <a:rPr lang="en-US" altLang="zh-CN">
                <a:solidFill>
                  <a:srgbClr val="996600"/>
                </a:solidFill>
                <a:latin typeface="Lucida Sans Unicode" panose="020B0602030504020204" charset="0"/>
              </a:rPr>
              <a:t>ε</a:t>
            </a:r>
            <a:r>
              <a:rPr lang="en-US" altLang="zh-CN">
                <a:solidFill>
                  <a:srgbClr val="996600"/>
                </a:solidFill>
              </a:rPr>
              <a:t>, C -&gt; </a:t>
            </a:r>
            <a:r>
              <a:rPr lang="en-US" altLang="zh-CN">
                <a:solidFill>
                  <a:srgbClr val="996600"/>
                </a:solidFill>
                <a:latin typeface="Lucida Sans Unicode" panose="020B0602030504020204" charset="0"/>
              </a:rPr>
              <a:t>ε</a:t>
            </a:r>
            <a:endParaRPr lang="en-US" altLang="zh-CN">
              <a:solidFill>
                <a:srgbClr val="996600"/>
              </a:solidFill>
            </a:endParaRPr>
          </a:p>
          <a:p>
            <a:r>
              <a:rPr lang="en-US" altLang="zh-CN"/>
              <a:t>A, B, C, and S are all nullable.</a:t>
            </a:r>
          </a:p>
          <a:p>
            <a:r>
              <a:rPr lang="en-US" altLang="zh-CN"/>
              <a:t>New grammar:</a:t>
            </a:r>
          </a:p>
          <a:p>
            <a:pPr>
              <a:buFont typeface="Monotype Sorts" charset="0"/>
              <a:buNone/>
            </a:pPr>
            <a:r>
              <a:rPr lang="en-US" altLang="zh-CN">
                <a:solidFill>
                  <a:srgbClr val="996600"/>
                </a:solidFill>
              </a:rPr>
              <a:t>	S -&gt; ABC | AB | AC | BC | A | B | C</a:t>
            </a:r>
          </a:p>
          <a:p>
            <a:pPr>
              <a:buFont typeface="Monotype Sorts" charset="0"/>
              <a:buNone/>
            </a:pPr>
            <a:r>
              <a:rPr lang="en-US" altLang="zh-CN">
                <a:solidFill>
                  <a:srgbClr val="996600"/>
                </a:solidFill>
              </a:rPr>
              <a:t>	A -&gt; aA | a</a:t>
            </a:r>
          </a:p>
          <a:p>
            <a:pPr>
              <a:buFont typeface="Monotype Sorts" charset="0"/>
              <a:buNone/>
            </a:pPr>
            <a:r>
              <a:rPr lang="en-US" altLang="zh-CN">
                <a:solidFill>
                  <a:srgbClr val="996600"/>
                </a:solidFill>
              </a:rPr>
              <a:t>	B -&gt; bB | b</a:t>
            </a:r>
            <a:endParaRPr lang="en-US" altLang="zh-CN">
              <a:solidFill>
                <a:srgbClr val="996600"/>
              </a:solidFill>
              <a:latin typeface="Lucida Sans Unicode" panose="020B0602030504020204" charset="0"/>
            </a:endParaRPr>
          </a:p>
        </p:txBody>
      </p:sp>
      <p:grpSp>
        <p:nvGrpSpPr>
          <p:cNvPr id="42001" name="Group 17"/>
          <p:cNvGrpSpPr/>
          <p:nvPr/>
        </p:nvGrpSpPr>
        <p:grpSpPr bwMode="auto">
          <a:xfrm>
            <a:off x="1905000" y="3852863"/>
            <a:ext cx="5486400" cy="2303462"/>
            <a:chOff x="1200" y="2427"/>
            <a:chExt cx="3456" cy="1451"/>
          </a:xfrm>
        </p:grpSpPr>
        <p:sp>
          <p:nvSpPr>
            <p:cNvPr id="41988" name="Text Box 4"/>
            <p:cNvSpPr txBox="1">
              <a:spLocks noChangeArrowheads="1"/>
            </p:cNvSpPr>
            <p:nvPr/>
          </p:nvSpPr>
          <p:spPr bwMode="auto">
            <a:xfrm>
              <a:off x="2256" y="3360"/>
              <a:ext cx="2248" cy="518"/>
            </a:xfrm>
            <a:prstGeom prst="rect">
              <a:avLst/>
            </a:prstGeom>
            <a:noFill/>
            <a:ln>
              <a:noFill/>
            </a:ln>
            <a:effectLst/>
          </p:spPr>
          <p:txBody>
            <a:bodyPr wrap="none">
              <a:spAutoFit/>
            </a:bodyPr>
            <a:lstStyle/>
            <a:p>
              <a:r>
                <a:rPr lang="en-US" altLang="zh-CN">
                  <a:solidFill>
                    <a:srgbClr val="3366FF"/>
                  </a:solidFill>
                </a:rPr>
                <a:t>Note</a:t>
              </a:r>
              <a:r>
                <a:rPr lang="en-US" altLang="zh-CN"/>
                <a:t>: C is now useless.</a:t>
              </a:r>
            </a:p>
            <a:p>
              <a:r>
                <a:rPr lang="en-US" altLang="zh-CN"/>
                <a:t>Eliminate its productions.</a:t>
              </a:r>
            </a:p>
          </p:txBody>
        </p:sp>
        <p:grpSp>
          <p:nvGrpSpPr>
            <p:cNvPr id="41991" name="Group 7"/>
            <p:cNvGrpSpPr/>
            <p:nvPr/>
          </p:nvGrpSpPr>
          <p:grpSpPr bwMode="auto">
            <a:xfrm>
              <a:off x="1200" y="2427"/>
              <a:ext cx="432" cy="150"/>
              <a:chOff x="2592" y="2880"/>
              <a:chExt cx="432" cy="150"/>
            </a:xfrm>
          </p:grpSpPr>
          <p:sp>
            <p:nvSpPr>
              <p:cNvPr id="41989" name="Line 5"/>
              <p:cNvSpPr>
                <a:spLocks noChangeShapeType="1"/>
              </p:cNvSpPr>
              <p:nvPr/>
            </p:nvSpPr>
            <p:spPr bwMode="auto">
              <a:xfrm flipH="1">
                <a:off x="2592" y="2880"/>
                <a:ext cx="432" cy="144"/>
              </a:xfrm>
              <a:prstGeom prst="line">
                <a:avLst/>
              </a:prstGeom>
              <a:noFill/>
              <a:ln w="25400">
                <a:solidFill>
                  <a:schemeClr val="tx1"/>
                </a:solidFill>
                <a:round/>
              </a:ln>
              <a:effectLst/>
            </p:spPr>
            <p:txBody>
              <a:bodyPr/>
              <a:lstStyle/>
              <a:p>
                <a:endParaRPr lang="zh-CN" altLang="en-US"/>
              </a:p>
            </p:txBody>
          </p:sp>
          <p:sp>
            <p:nvSpPr>
              <p:cNvPr id="41990" name="Line 6"/>
              <p:cNvSpPr>
                <a:spLocks noChangeShapeType="1"/>
              </p:cNvSpPr>
              <p:nvPr/>
            </p:nvSpPr>
            <p:spPr bwMode="auto">
              <a:xfrm flipH="1" flipV="1">
                <a:off x="2592" y="2886"/>
                <a:ext cx="432" cy="144"/>
              </a:xfrm>
              <a:prstGeom prst="line">
                <a:avLst/>
              </a:prstGeom>
              <a:noFill/>
              <a:ln w="25400">
                <a:solidFill>
                  <a:schemeClr val="tx1"/>
                </a:solidFill>
                <a:round/>
              </a:ln>
              <a:effectLst/>
            </p:spPr>
            <p:txBody>
              <a:bodyPr/>
              <a:lstStyle/>
              <a:p>
                <a:endParaRPr lang="zh-CN" altLang="en-US"/>
              </a:p>
            </p:txBody>
          </p:sp>
        </p:grpSp>
        <p:grpSp>
          <p:nvGrpSpPr>
            <p:cNvPr id="41992" name="Group 8"/>
            <p:cNvGrpSpPr/>
            <p:nvPr/>
          </p:nvGrpSpPr>
          <p:grpSpPr bwMode="auto">
            <a:xfrm>
              <a:off x="2352" y="2427"/>
              <a:ext cx="432" cy="150"/>
              <a:chOff x="2592" y="2880"/>
              <a:chExt cx="432" cy="150"/>
            </a:xfrm>
          </p:grpSpPr>
          <p:sp>
            <p:nvSpPr>
              <p:cNvPr id="41993" name="Line 9"/>
              <p:cNvSpPr>
                <a:spLocks noChangeShapeType="1"/>
              </p:cNvSpPr>
              <p:nvPr/>
            </p:nvSpPr>
            <p:spPr bwMode="auto">
              <a:xfrm flipH="1">
                <a:off x="2592" y="2880"/>
                <a:ext cx="432" cy="144"/>
              </a:xfrm>
              <a:prstGeom prst="line">
                <a:avLst/>
              </a:prstGeom>
              <a:noFill/>
              <a:ln w="25400">
                <a:solidFill>
                  <a:schemeClr val="tx1"/>
                </a:solidFill>
                <a:round/>
              </a:ln>
              <a:effectLst/>
            </p:spPr>
            <p:txBody>
              <a:bodyPr/>
              <a:lstStyle/>
              <a:p>
                <a:endParaRPr lang="zh-CN" altLang="en-US"/>
              </a:p>
            </p:txBody>
          </p:sp>
          <p:sp>
            <p:nvSpPr>
              <p:cNvPr id="41994" name="Line 10"/>
              <p:cNvSpPr>
                <a:spLocks noChangeShapeType="1"/>
              </p:cNvSpPr>
              <p:nvPr/>
            </p:nvSpPr>
            <p:spPr bwMode="auto">
              <a:xfrm flipH="1" flipV="1">
                <a:off x="2592" y="2886"/>
                <a:ext cx="432" cy="144"/>
              </a:xfrm>
              <a:prstGeom prst="line">
                <a:avLst/>
              </a:prstGeom>
              <a:noFill/>
              <a:ln w="25400">
                <a:solidFill>
                  <a:schemeClr val="tx1"/>
                </a:solidFill>
                <a:round/>
              </a:ln>
              <a:effectLst/>
            </p:spPr>
            <p:txBody>
              <a:bodyPr/>
              <a:lstStyle/>
              <a:p>
                <a:endParaRPr lang="zh-CN" altLang="en-US"/>
              </a:p>
            </p:txBody>
          </p:sp>
        </p:grpSp>
        <p:grpSp>
          <p:nvGrpSpPr>
            <p:cNvPr id="41995" name="Group 11"/>
            <p:cNvGrpSpPr/>
            <p:nvPr/>
          </p:nvGrpSpPr>
          <p:grpSpPr bwMode="auto">
            <a:xfrm>
              <a:off x="2928" y="2427"/>
              <a:ext cx="432" cy="150"/>
              <a:chOff x="2592" y="2880"/>
              <a:chExt cx="432" cy="150"/>
            </a:xfrm>
          </p:grpSpPr>
          <p:sp>
            <p:nvSpPr>
              <p:cNvPr id="41996" name="Line 12"/>
              <p:cNvSpPr>
                <a:spLocks noChangeShapeType="1"/>
              </p:cNvSpPr>
              <p:nvPr/>
            </p:nvSpPr>
            <p:spPr bwMode="auto">
              <a:xfrm flipH="1">
                <a:off x="2592" y="2880"/>
                <a:ext cx="432" cy="144"/>
              </a:xfrm>
              <a:prstGeom prst="line">
                <a:avLst/>
              </a:prstGeom>
              <a:noFill/>
              <a:ln w="25400">
                <a:solidFill>
                  <a:schemeClr val="tx1"/>
                </a:solidFill>
                <a:round/>
              </a:ln>
              <a:effectLst/>
            </p:spPr>
            <p:txBody>
              <a:bodyPr/>
              <a:lstStyle/>
              <a:p>
                <a:endParaRPr lang="zh-CN" altLang="en-US"/>
              </a:p>
            </p:txBody>
          </p:sp>
          <p:sp>
            <p:nvSpPr>
              <p:cNvPr id="41997" name="Line 13"/>
              <p:cNvSpPr>
                <a:spLocks noChangeShapeType="1"/>
              </p:cNvSpPr>
              <p:nvPr/>
            </p:nvSpPr>
            <p:spPr bwMode="auto">
              <a:xfrm flipH="1" flipV="1">
                <a:off x="2592" y="2886"/>
                <a:ext cx="432" cy="144"/>
              </a:xfrm>
              <a:prstGeom prst="line">
                <a:avLst/>
              </a:prstGeom>
              <a:noFill/>
              <a:ln w="25400">
                <a:solidFill>
                  <a:schemeClr val="tx1"/>
                </a:solidFill>
                <a:round/>
              </a:ln>
              <a:effectLst/>
            </p:spPr>
            <p:txBody>
              <a:bodyPr/>
              <a:lstStyle/>
              <a:p>
                <a:endParaRPr lang="zh-CN" altLang="en-US"/>
              </a:p>
            </p:txBody>
          </p:sp>
        </p:grpSp>
        <p:grpSp>
          <p:nvGrpSpPr>
            <p:cNvPr id="41998" name="Group 14"/>
            <p:cNvGrpSpPr/>
            <p:nvPr/>
          </p:nvGrpSpPr>
          <p:grpSpPr bwMode="auto">
            <a:xfrm>
              <a:off x="4224" y="2427"/>
              <a:ext cx="432" cy="150"/>
              <a:chOff x="2592" y="2880"/>
              <a:chExt cx="432" cy="150"/>
            </a:xfrm>
          </p:grpSpPr>
          <p:sp>
            <p:nvSpPr>
              <p:cNvPr id="41999" name="Line 15"/>
              <p:cNvSpPr>
                <a:spLocks noChangeShapeType="1"/>
              </p:cNvSpPr>
              <p:nvPr/>
            </p:nvSpPr>
            <p:spPr bwMode="auto">
              <a:xfrm flipH="1">
                <a:off x="2592" y="2880"/>
                <a:ext cx="432" cy="144"/>
              </a:xfrm>
              <a:prstGeom prst="line">
                <a:avLst/>
              </a:prstGeom>
              <a:noFill/>
              <a:ln w="25400">
                <a:solidFill>
                  <a:schemeClr val="tx1"/>
                </a:solidFill>
                <a:round/>
              </a:ln>
              <a:effectLst/>
            </p:spPr>
            <p:txBody>
              <a:bodyPr/>
              <a:lstStyle/>
              <a:p>
                <a:endParaRPr lang="zh-CN" altLang="en-US"/>
              </a:p>
            </p:txBody>
          </p:sp>
          <p:sp>
            <p:nvSpPr>
              <p:cNvPr id="42000" name="Line 16"/>
              <p:cNvSpPr>
                <a:spLocks noChangeShapeType="1"/>
              </p:cNvSpPr>
              <p:nvPr/>
            </p:nvSpPr>
            <p:spPr bwMode="auto">
              <a:xfrm flipH="1" flipV="1">
                <a:off x="2592" y="2886"/>
                <a:ext cx="432" cy="144"/>
              </a:xfrm>
              <a:prstGeom prst="line">
                <a:avLst/>
              </a:prstGeom>
              <a:noFill/>
              <a:ln w="25400">
                <a:solidFill>
                  <a:schemeClr val="tx1"/>
                </a:solidFill>
                <a:round/>
              </a:ln>
              <a:effec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20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9B14D9B7-2663-3A4A-9E31-CB9C2708B37C}"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DE57E448-8761-E341-8495-9731EA988074}" type="slidenum">
              <a:rPr lang="en-US" altLang="zh-CN">
                <a:solidFill>
                  <a:srgbClr val="000000"/>
                </a:solidFill>
                <a:latin typeface="Arial" panose="020B0604020202020204"/>
              </a:rPr>
              <a:pPr/>
              <a:t>76</a:t>
            </a:fld>
            <a:endParaRPr lang="en-US" altLang="zh-CN">
              <a:solidFill>
                <a:srgbClr val="000000"/>
              </a:solidFill>
              <a:latin typeface="Arial" panose="020B0604020202020204"/>
            </a:endParaRPr>
          </a:p>
        </p:txBody>
      </p:sp>
      <p:sp>
        <p:nvSpPr>
          <p:cNvPr id="610306"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6.2.3 </a:t>
            </a:r>
            <a:r>
              <a:rPr lang="zh-CN" altLang="en-US" b="1">
                <a:ea typeface="黑体" panose="02010609060101010101" charset="-122"/>
                <a:cs typeface="黑体" panose="02010609060101010101" charset="-122"/>
              </a:rPr>
              <a:t>去单一产生式</a:t>
            </a:r>
            <a:r>
              <a:rPr lang="en-US" altLang="zh-CN" b="1">
                <a:ea typeface="黑体" panose="02010609060101010101" charset="-122"/>
                <a:cs typeface="黑体" panose="02010609060101010101" charset="-122"/>
              </a:rPr>
              <a:t> </a:t>
            </a:r>
          </a:p>
        </p:txBody>
      </p:sp>
      <p:sp>
        <p:nvSpPr>
          <p:cNvPr id="610307" name="Rectangle 3"/>
          <p:cNvSpPr>
            <a:spLocks noGrp="1" noChangeArrowheads="1"/>
          </p:cNvSpPr>
          <p:nvPr>
            <p:ph type="body" idx="1"/>
          </p:nvPr>
        </p:nvSpPr>
        <p:spPr/>
        <p:txBody>
          <a:bodyPr/>
          <a:lstStyle/>
          <a:p>
            <a:pPr algn="just">
              <a:lnSpc>
                <a:spcPct val="90000"/>
              </a:lnSpc>
              <a:buFontTx/>
              <a:buNone/>
            </a:pPr>
            <a:r>
              <a:rPr lang="zh-CN" altLang="en-US" b="1">
                <a:latin typeface="Times New Roman" panose="02020603050405020304" charset="0"/>
                <a:cs typeface="宋体" panose="02010600030101010101" pitchFamily="2" charset="-122"/>
              </a:rPr>
              <a:t>文法</a:t>
            </a:r>
            <a:r>
              <a:rPr lang="en-US" altLang="zh-CN" b="1">
                <a:latin typeface="Times New Roman" panose="02020603050405020304" charset="0"/>
                <a:cs typeface="宋体" panose="02010600030101010101" pitchFamily="2" charset="-122"/>
              </a:rPr>
              <a:t>G</a:t>
            </a:r>
            <a:r>
              <a:rPr lang="en-US" altLang="zh-CN" b="1" baseline="-30000">
                <a:latin typeface="Times New Roman" panose="02020603050405020304" charset="0"/>
                <a:cs typeface="宋体" panose="02010600030101010101" pitchFamily="2" charset="-122"/>
              </a:rPr>
              <a:t>exp1</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E</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E+T|E-T|T</a:t>
            </a:r>
          </a:p>
          <a:p>
            <a:pPr algn="just">
              <a:lnSpc>
                <a:spcPct val="90000"/>
              </a:lnSpc>
              <a:buFontTx/>
              <a:buNone/>
            </a:pPr>
            <a:r>
              <a:rPr lang="en-US" altLang="zh-CN" b="1">
                <a:latin typeface="Times New Roman" panose="02020603050405020304" charset="0"/>
                <a:cs typeface="宋体" panose="02010600030101010101" pitchFamily="2" charset="-122"/>
              </a:rPr>
              <a:t>			T</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T*F|T/F|F</a:t>
            </a:r>
          </a:p>
          <a:p>
            <a:pPr algn="just">
              <a:lnSpc>
                <a:spcPct val="90000"/>
              </a:lnSpc>
              <a:buFontTx/>
              <a:buNone/>
            </a:pPr>
            <a:r>
              <a:rPr lang="en-US" altLang="zh-CN" b="1">
                <a:latin typeface="Times New Roman" panose="02020603050405020304" charset="0"/>
                <a:cs typeface="宋体" panose="02010600030101010101" pitchFamily="2" charset="-122"/>
              </a:rPr>
              <a:t>			F</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F↑P|P</a:t>
            </a:r>
          </a:p>
          <a:p>
            <a:pPr algn="just">
              <a:lnSpc>
                <a:spcPct val="90000"/>
              </a:lnSpc>
              <a:buFontTx/>
              <a:buNone/>
            </a:pPr>
            <a:r>
              <a:rPr lang="en-US" altLang="zh-CN" b="1">
                <a:latin typeface="Times New Roman" panose="02020603050405020304" charset="0"/>
                <a:cs typeface="宋体" panose="02010600030101010101" pitchFamily="2" charset="-122"/>
              </a:rPr>
              <a:t>			P</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(E)|N(L)|id</a:t>
            </a:r>
          </a:p>
          <a:p>
            <a:pPr algn="just">
              <a:lnSpc>
                <a:spcPct val="90000"/>
              </a:lnSpc>
              <a:buFontTx/>
              <a:buNone/>
            </a:pPr>
            <a:r>
              <a:rPr lang="en-US" altLang="zh-CN" b="1">
                <a:latin typeface="Times New Roman" panose="02020603050405020304" charset="0"/>
                <a:cs typeface="宋体" panose="02010600030101010101" pitchFamily="2" charset="-122"/>
              </a:rPr>
              <a:t>			N</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sin|cos|exp|abs|log|int</a:t>
            </a:r>
          </a:p>
          <a:p>
            <a:pPr algn="just">
              <a:lnSpc>
                <a:spcPct val="90000"/>
              </a:lnSpc>
              <a:buFontTx/>
              <a:buNone/>
            </a:pPr>
            <a:r>
              <a:rPr lang="en-US" altLang="zh-CN" b="1">
                <a:latin typeface="Times New Roman" panose="02020603050405020304" charset="0"/>
                <a:cs typeface="宋体" panose="02010600030101010101" pitchFamily="2" charset="-122"/>
              </a:rPr>
              <a:t>			L</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L,E|E</a:t>
            </a:r>
          </a:p>
          <a:p>
            <a:pPr algn="just">
              <a:lnSpc>
                <a:spcPct val="90000"/>
              </a:lnSpc>
              <a:buFontTx/>
              <a:buNone/>
            </a:pPr>
            <a:r>
              <a:rPr lang="zh-CN" altLang="en-US" b="1">
                <a:latin typeface="Times New Roman" panose="02020603050405020304" charset="0"/>
                <a:cs typeface="宋体" panose="02010600030101010101" pitchFamily="2" charset="-122"/>
              </a:rPr>
              <a:t>存在派生：</a:t>
            </a:r>
            <a:endParaRPr lang="en-US" altLang="zh-CN" b="1">
              <a:latin typeface="Times New Roman" panose="02020603050405020304" charset="0"/>
              <a:cs typeface="宋体" panose="02010600030101010101" pitchFamily="2" charset="-122"/>
            </a:endParaRPr>
          </a:p>
          <a:p>
            <a:pPr algn="just">
              <a:lnSpc>
                <a:spcPct val="90000"/>
              </a:lnSpc>
              <a:buFontTx/>
              <a:buNone/>
            </a:pPr>
            <a:r>
              <a:rPr lang="en-US" altLang="zh-CN" b="1">
                <a:latin typeface="Times New Roman" panose="02020603050405020304" charset="0"/>
                <a:cs typeface="宋体" panose="02010600030101010101" pitchFamily="2" charset="-122"/>
              </a:rPr>
              <a:t>			E</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T</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F</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P</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id</a:t>
            </a:r>
            <a:endParaRPr lang="en-US" altLang="zh-CN" b="1">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0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0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03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03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03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03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03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03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7"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AA816CC-71C3-BF41-B9AF-9A1D16792559}"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4131767F-B33F-3143-B4B3-0F7FA0F5398A}" type="slidenum">
              <a:rPr lang="en-US" altLang="zh-CN">
                <a:solidFill>
                  <a:srgbClr val="000000"/>
                </a:solidFill>
                <a:latin typeface="Arial" panose="020B0604020202020204"/>
              </a:rPr>
              <a:pPr/>
              <a:t>77</a:t>
            </a:fld>
            <a:endParaRPr lang="en-US" altLang="zh-CN">
              <a:solidFill>
                <a:srgbClr val="000000"/>
              </a:solidFill>
              <a:latin typeface="Arial" panose="020B0604020202020204"/>
            </a:endParaRPr>
          </a:p>
        </p:txBody>
      </p:sp>
      <p:sp>
        <p:nvSpPr>
          <p:cNvPr id="611330"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6.2.3 </a:t>
            </a:r>
            <a:r>
              <a:rPr lang="zh-CN" altLang="en-US" b="1">
                <a:ea typeface="黑体" panose="02010609060101010101" charset="-122"/>
                <a:cs typeface="黑体" panose="02010609060101010101" charset="-122"/>
              </a:rPr>
              <a:t>去单一产生式</a:t>
            </a:r>
            <a:r>
              <a:rPr lang="en-US" altLang="zh-CN" b="1">
                <a:ea typeface="黑体" panose="02010609060101010101" charset="-122"/>
                <a:cs typeface="黑体" panose="02010609060101010101" charset="-122"/>
              </a:rPr>
              <a:t> </a:t>
            </a:r>
          </a:p>
        </p:txBody>
      </p:sp>
      <p:sp>
        <p:nvSpPr>
          <p:cNvPr id="611331" name="Rectangle 3"/>
          <p:cNvSpPr>
            <a:spLocks noGrp="1" noChangeArrowheads="1"/>
          </p:cNvSpPr>
          <p:nvPr>
            <p:ph type="body" idx="1"/>
          </p:nvPr>
        </p:nvSpPr>
        <p:spPr>
          <a:xfrm>
            <a:off x="457200" y="1600200"/>
            <a:ext cx="8458200" cy="4525963"/>
          </a:xfrm>
        </p:spPr>
        <p:txBody>
          <a:bodyPr/>
          <a:lstStyle/>
          <a:p>
            <a:pPr algn="just">
              <a:buFontTx/>
              <a:buNone/>
            </a:pPr>
            <a:r>
              <a:rPr lang="en-US" altLang="zh-CN" b="1">
                <a:latin typeface="Times New Roman" panose="02020603050405020304" charset="0"/>
                <a:cs typeface="宋体" panose="02010600030101010101" pitchFamily="2" charset="-122"/>
              </a:rPr>
              <a:t>G</a:t>
            </a:r>
            <a:r>
              <a:rPr lang="en-US" altLang="zh-CN" b="1" baseline="-30000">
                <a:latin typeface="Times New Roman" panose="02020603050405020304" charset="0"/>
                <a:cs typeface="宋体" panose="02010600030101010101" pitchFamily="2" charset="-122"/>
              </a:rPr>
              <a:t>exp3</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E</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E+T|E-T|T*F|T/F|F↑P|(E)|N(L)|id</a:t>
            </a:r>
          </a:p>
          <a:p>
            <a:pPr algn="just">
              <a:buFontTx/>
              <a:buNone/>
            </a:pPr>
            <a:r>
              <a:rPr lang="en-US" altLang="zh-CN" b="1">
                <a:latin typeface="Times New Roman" panose="02020603050405020304" charset="0"/>
                <a:cs typeface="宋体" panose="02010600030101010101" pitchFamily="2" charset="-122"/>
              </a:rPr>
              <a:t>T</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T*F|T/F| F↑P| (E)|N(L)|id</a:t>
            </a:r>
          </a:p>
          <a:p>
            <a:pPr algn="just">
              <a:buFontTx/>
              <a:buNone/>
            </a:pPr>
            <a:r>
              <a:rPr lang="en-US" altLang="zh-CN" b="1">
                <a:latin typeface="Times New Roman" panose="02020603050405020304" charset="0"/>
                <a:cs typeface="宋体" panose="02010600030101010101" pitchFamily="2" charset="-122"/>
              </a:rPr>
              <a:t>F</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F↑P| (E)|N(L)|id</a:t>
            </a:r>
          </a:p>
          <a:p>
            <a:pPr algn="just">
              <a:buFontTx/>
              <a:buNone/>
            </a:pPr>
            <a:r>
              <a:rPr lang="en-US" altLang="zh-CN" b="1">
                <a:latin typeface="Times New Roman" panose="02020603050405020304" charset="0"/>
                <a:cs typeface="宋体" panose="02010600030101010101" pitchFamily="2" charset="-122"/>
              </a:rPr>
              <a:t>P</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(E)|N(L)|id</a:t>
            </a:r>
          </a:p>
          <a:p>
            <a:pPr algn="just">
              <a:buFontTx/>
              <a:buNone/>
            </a:pPr>
            <a:r>
              <a:rPr lang="en-US" altLang="zh-CN" b="1">
                <a:latin typeface="Times New Roman" panose="02020603050405020304" charset="0"/>
                <a:cs typeface="宋体" panose="02010600030101010101" pitchFamily="2" charset="-122"/>
              </a:rPr>
              <a:t>N</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sin|cos|exp|abs|log|int</a:t>
            </a:r>
          </a:p>
          <a:p>
            <a:pPr algn="just">
              <a:buFontTx/>
              <a:buNone/>
            </a:pPr>
            <a:r>
              <a:rPr lang="en-US" altLang="zh-CN" b="1">
                <a:latin typeface="Times New Roman" panose="02020603050405020304" charset="0"/>
                <a:cs typeface="宋体" panose="02010600030101010101" pitchFamily="2" charset="-122"/>
              </a:rPr>
              <a:t>L</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L,E|E</a:t>
            </a:r>
          </a:p>
          <a:p>
            <a:r>
              <a:rPr lang="zh-CN" altLang="en-US" b="1">
                <a:cs typeface="宋体" panose="02010600030101010101" pitchFamily="2" charset="-122"/>
              </a:rPr>
              <a:t>该文法中不存在类似的派生。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13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13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13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13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13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13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13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1"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70AB96A-7B83-3245-9E1E-42D8C82DB11F}"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05C6CF10-F5E1-9542-9FBC-E6DC42221C48}" type="slidenum">
              <a:rPr lang="en-US" altLang="zh-CN">
                <a:solidFill>
                  <a:srgbClr val="000000"/>
                </a:solidFill>
                <a:latin typeface="Arial" panose="020B0604020202020204"/>
              </a:rPr>
              <a:pPr/>
              <a:t>78</a:t>
            </a:fld>
            <a:endParaRPr lang="en-US" altLang="zh-CN">
              <a:solidFill>
                <a:srgbClr val="000000"/>
              </a:solidFill>
              <a:latin typeface="Arial" panose="020B0604020202020204"/>
            </a:endParaRPr>
          </a:p>
        </p:txBody>
      </p:sp>
      <p:sp>
        <p:nvSpPr>
          <p:cNvPr id="612354"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6.2.3 </a:t>
            </a:r>
            <a:r>
              <a:rPr lang="zh-CN" altLang="en-US" b="1">
                <a:ea typeface="黑体" panose="02010609060101010101" charset="-122"/>
                <a:cs typeface="黑体" panose="02010609060101010101" charset="-122"/>
              </a:rPr>
              <a:t>去单一产生式</a:t>
            </a:r>
            <a:r>
              <a:rPr lang="en-US" altLang="zh-CN" b="1">
                <a:ea typeface="黑体" panose="02010609060101010101" charset="-122"/>
                <a:cs typeface="黑体" panose="02010609060101010101" charset="-122"/>
              </a:rPr>
              <a:t> </a:t>
            </a:r>
          </a:p>
        </p:txBody>
      </p:sp>
      <p:sp>
        <p:nvSpPr>
          <p:cNvPr id="612355" name="Rectangle 3"/>
          <p:cNvSpPr>
            <a:spLocks noGrp="1" noChangeArrowheads="1"/>
          </p:cNvSpPr>
          <p:nvPr>
            <p:ph type="body" idx="1"/>
          </p:nvPr>
        </p:nvSpPr>
        <p:spPr/>
        <p:txBody>
          <a:bodyPr/>
          <a:lstStyle/>
          <a:p>
            <a:r>
              <a:rPr lang="zh-CN" altLang="en-US" b="1">
                <a:ea typeface="黑体" panose="02010609060101010101" charset="-122"/>
                <a:cs typeface="黑体" panose="02010609060101010101" charset="-122"/>
              </a:rPr>
              <a:t>单一产生式</a:t>
            </a:r>
            <a:r>
              <a:rPr lang="en-US" altLang="zh-CN" b="1">
                <a:ea typeface="黑体" panose="02010609060101010101" charset="-122"/>
                <a:cs typeface="黑体" panose="02010609060101010101" charset="-122"/>
              </a:rPr>
              <a:t>(unit production)</a:t>
            </a:r>
            <a:r>
              <a:rPr lang="en-US" altLang="zh-CN" b="1">
                <a:cs typeface="宋体" panose="02010600030101010101" pitchFamily="2" charset="-122"/>
              </a:rPr>
              <a:t> </a:t>
            </a:r>
          </a:p>
          <a:p>
            <a:r>
              <a:rPr lang="zh-CN" altLang="en-US" b="1">
                <a:latin typeface="Times New Roman" panose="02020603050405020304" charset="0"/>
                <a:cs typeface="宋体" panose="02010600030101010101" pitchFamily="2" charset="-122"/>
              </a:rPr>
              <a:t>形如</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B</a:t>
            </a:r>
            <a:r>
              <a:rPr lang="zh-CN" altLang="en-US" b="1">
                <a:latin typeface="Times New Roman" panose="02020603050405020304" charset="0"/>
                <a:cs typeface="宋体" panose="02010600030101010101" pitchFamily="2" charset="-122"/>
              </a:rPr>
              <a:t>的产生式称为</a:t>
            </a:r>
            <a:r>
              <a:rPr lang="zh-CN" altLang="en-US" b="1">
                <a:ea typeface="黑体" panose="02010609060101010101" charset="-122"/>
                <a:cs typeface="黑体" panose="02010609060101010101" charset="-122"/>
              </a:rPr>
              <a:t>单一产生式。</a:t>
            </a:r>
            <a:r>
              <a:rPr lang="en-US" altLang="zh-CN" b="1">
                <a:cs typeface="宋体" panose="02010600030101010101" pitchFamily="2" charset="-122"/>
              </a:rPr>
              <a:t> </a:t>
            </a:r>
          </a:p>
          <a:p>
            <a:r>
              <a:rPr lang="zh-CN" altLang="en-US" b="1">
                <a:ea typeface="黑体" panose="02010609060101010101" charset="-122"/>
                <a:cs typeface="黑体" panose="02010609060101010101" charset="-122"/>
              </a:rPr>
              <a:t>定理</a:t>
            </a:r>
            <a:r>
              <a:rPr lang="en-US" altLang="zh-CN" b="1">
                <a:ea typeface="黑体" panose="02010609060101010101" charset="-122"/>
                <a:cs typeface="黑体" panose="02010609060101010101" charset="-122"/>
              </a:rPr>
              <a:t> 6-8</a:t>
            </a:r>
            <a:r>
              <a:rPr lang="zh-CN" altLang="en-US" b="1">
                <a:latin typeface="Times New Roman" panose="02020603050405020304" charset="0"/>
                <a:cs typeface="宋体" panose="02010600030101010101" pitchFamily="2" charset="-122"/>
              </a:rPr>
              <a:t>对于任意</a:t>
            </a:r>
            <a:r>
              <a:rPr lang="en-US" altLang="zh-CN" b="1">
                <a:latin typeface="Times New Roman" panose="02020603050405020304" charset="0"/>
                <a:cs typeface="宋体" panose="02010600030101010101" pitchFamily="2" charset="-122"/>
              </a:rPr>
              <a:t>CFG G</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ε</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L(G)</a:t>
            </a:r>
            <a:r>
              <a:rPr lang="zh-CN" altLang="en-US" b="1">
                <a:latin typeface="Times New Roman" panose="02020603050405020304" charset="0"/>
                <a:cs typeface="宋体" panose="02010600030101010101" pitchFamily="2" charset="-122"/>
              </a:rPr>
              <a:t>，存在等价的</a:t>
            </a:r>
            <a:r>
              <a:rPr lang="en-US" altLang="zh-CN" b="1">
                <a:latin typeface="Times New Roman" panose="02020603050405020304" charset="0"/>
                <a:cs typeface="宋体" panose="02010600030101010101" pitchFamily="2" charset="-122"/>
              </a:rPr>
              <a:t>CFG G</a:t>
            </a:r>
            <a:r>
              <a:rPr lang="en-US" altLang="zh-CN" b="1" baseline="-30000">
                <a:latin typeface="Times New Roman" panose="02020603050405020304" charset="0"/>
                <a:cs typeface="宋体" panose="02010600030101010101" pitchFamily="2" charset="-122"/>
              </a:rPr>
              <a:t>1</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G</a:t>
            </a:r>
            <a:r>
              <a:rPr lang="en-US" altLang="zh-CN" b="1" baseline="-30000">
                <a:latin typeface="Times New Roman" panose="02020603050405020304" charset="0"/>
                <a:cs typeface="宋体" panose="02010600030101010101" pitchFamily="2" charset="-122"/>
              </a:rPr>
              <a:t>1</a:t>
            </a:r>
            <a:r>
              <a:rPr lang="zh-CN" altLang="en-US" b="1">
                <a:latin typeface="Times New Roman" panose="02020603050405020304" charset="0"/>
                <a:cs typeface="宋体" panose="02010600030101010101" pitchFamily="2" charset="-122"/>
              </a:rPr>
              <a:t>不含无用符号、</a:t>
            </a:r>
            <a:r>
              <a:rPr lang="en-US" altLang="zh-CN" b="1">
                <a:latin typeface="Times New Roman" panose="02020603050405020304" charset="0"/>
                <a:cs typeface="宋体" panose="02010600030101010101" pitchFamily="2" charset="-122"/>
              </a:rPr>
              <a:t>ε-</a:t>
            </a:r>
            <a:r>
              <a:rPr lang="zh-CN" altLang="en-US" b="1">
                <a:latin typeface="Times New Roman" panose="02020603050405020304" charset="0"/>
                <a:cs typeface="宋体" panose="02010600030101010101" pitchFamily="2" charset="-122"/>
              </a:rPr>
              <a:t>产生式和单一产生式。</a:t>
            </a:r>
            <a:r>
              <a:rPr lang="en-US" altLang="zh-CN" b="1">
                <a:cs typeface="宋体" panose="02010600030101010101" pitchFamily="2" charset="-122"/>
              </a:rPr>
              <a:t> </a:t>
            </a:r>
          </a:p>
          <a:p>
            <a:r>
              <a:rPr lang="zh-CN" altLang="en-US" b="1">
                <a:latin typeface="Times New Roman" panose="02020603050405020304" charset="0"/>
                <a:cs typeface="宋体" panose="02010600030101010101" pitchFamily="2" charset="-122"/>
              </a:rPr>
              <a:t>满足本定理的</a:t>
            </a:r>
            <a:r>
              <a:rPr lang="en-US" altLang="zh-CN" b="1">
                <a:latin typeface="Times New Roman" panose="02020603050405020304" charset="0"/>
                <a:cs typeface="宋体" panose="02010600030101010101" pitchFamily="2" charset="-122"/>
              </a:rPr>
              <a:t>CFG</a:t>
            </a:r>
            <a:r>
              <a:rPr lang="zh-CN" altLang="en-US" b="1">
                <a:latin typeface="Times New Roman" panose="02020603050405020304" charset="0"/>
                <a:cs typeface="宋体" panose="02010600030101010101" pitchFamily="2" charset="-122"/>
              </a:rPr>
              <a:t>为</a:t>
            </a:r>
            <a:r>
              <a:rPr lang="zh-CN" altLang="en-US" b="1">
                <a:cs typeface="宋体" panose="02010600030101010101" pitchFamily="2" charset="-122"/>
              </a:rPr>
              <a:t>化简过的文法。</a:t>
            </a:r>
            <a:endParaRPr lang="en-US" altLang="zh-CN" b="1">
              <a:latin typeface="Times New Roman" panose="02020603050405020304" charset="0"/>
              <a:cs typeface="宋体" panose="02010600030101010101" pitchFamily="2" charset="-122"/>
            </a:endParaRPr>
          </a:p>
          <a:p>
            <a:r>
              <a:rPr lang="zh-CN" altLang="en-US" b="1">
                <a:latin typeface="Times New Roman" panose="02020603050405020304" charset="0"/>
                <a:cs typeface="宋体" panose="02010600030101010101" pitchFamily="2" charset="-122"/>
              </a:rPr>
              <a:t>已有去无用符号和去</a:t>
            </a:r>
            <a:r>
              <a:rPr lang="en-US" altLang="zh-CN" b="1">
                <a:latin typeface="Times New Roman" panose="02020603050405020304" charset="0"/>
                <a:cs typeface="宋体" panose="02010600030101010101" pitchFamily="2" charset="-122"/>
              </a:rPr>
              <a:t>ε-</a:t>
            </a:r>
            <a:r>
              <a:rPr lang="zh-CN" altLang="en-US" b="1">
                <a:latin typeface="Times New Roman" panose="02020603050405020304" charset="0"/>
                <a:cs typeface="宋体" panose="02010600030101010101" pitchFamily="2" charset="-122"/>
              </a:rPr>
              <a:t>产生式的结论，所以只讨论去单一产生式的问题。</a:t>
            </a:r>
            <a:r>
              <a:rPr lang="en-US" altLang="zh-CN" b="1">
                <a:cs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2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2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23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23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23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55"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9EFAA86-6FC8-BA4F-849A-D2D2590C99BF}"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4ABACD9F-1B03-5742-AEDA-F62CB2BE33EA}" type="slidenum">
              <a:rPr lang="en-US" altLang="zh-CN">
                <a:solidFill>
                  <a:srgbClr val="000000"/>
                </a:solidFill>
                <a:latin typeface="Arial" panose="020B0604020202020204"/>
              </a:rPr>
              <a:pPr/>
              <a:t>79</a:t>
            </a:fld>
            <a:endParaRPr lang="en-US" altLang="zh-CN">
              <a:solidFill>
                <a:srgbClr val="000000"/>
              </a:solidFill>
              <a:latin typeface="Arial" panose="020B0604020202020204"/>
            </a:endParaRPr>
          </a:p>
        </p:txBody>
      </p:sp>
      <p:sp>
        <p:nvSpPr>
          <p:cNvPr id="613378"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6.2.3 </a:t>
            </a:r>
            <a:r>
              <a:rPr lang="zh-CN" altLang="en-US" b="1">
                <a:ea typeface="黑体" panose="02010609060101010101" charset="-122"/>
                <a:cs typeface="黑体" panose="02010609060101010101" charset="-122"/>
              </a:rPr>
              <a:t>去单一产生式</a:t>
            </a:r>
            <a:r>
              <a:rPr lang="en-US" altLang="zh-CN" b="1">
                <a:ea typeface="黑体" panose="02010609060101010101" charset="-122"/>
                <a:cs typeface="黑体" panose="02010609060101010101" charset="-122"/>
              </a:rPr>
              <a:t> </a:t>
            </a:r>
          </a:p>
        </p:txBody>
      </p:sp>
      <p:sp>
        <p:nvSpPr>
          <p:cNvPr id="613379" name="Rectangle 3"/>
          <p:cNvSpPr>
            <a:spLocks noGrp="1" noChangeArrowheads="1"/>
          </p:cNvSpPr>
          <p:nvPr>
            <p:ph type="body" idx="1"/>
          </p:nvPr>
        </p:nvSpPr>
        <p:spPr/>
        <p:txBody>
          <a:bodyPr/>
          <a:lstStyle/>
          <a:p>
            <a:r>
              <a:rPr lang="zh-CN" altLang="en-US" b="1">
                <a:latin typeface="Times New Roman" panose="02020603050405020304" charset="0"/>
                <a:cs typeface="宋体" panose="02010600030101010101" pitchFamily="2" charset="-122"/>
              </a:rPr>
              <a:t>证明要点：</a:t>
            </a:r>
            <a:r>
              <a:rPr lang="en-US" altLang="zh-CN" b="1">
                <a:cs typeface="宋体" panose="02010600030101010101" pitchFamily="2" charset="-122"/>
              </a:rPr>
              <a:t> </a:t>
            </a:r>
          </a:p>
          <a:p>
            <a:pPr>
              <a:buFontTx/>
              <a:buNone/>
            </a:pP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1</a:t>
            </a:r>
            <a:r>
              <a:rPr lang="zh-CN" altLang="en-US" b="1">
                <a:latin typeface="Times New Roman" panose="02020603050405020304" charset="0"/>
                <a:cs typeface="宋体" panose="02010600030101010101" pitchFamily="2" charset="-122"/>
              </a:rPr>
              <a:t>）构造</a:t>
            </a:r>
            <a:r>
              <a:rPr lang="en-US" altLang="zh-CN" b="1">
                <a:latin typeface="Times New Roman" panose="02020603050405020304" charset="0"/>
                <a:cs typeface="宋体" panose="02010600030101010101" pitchFamily="2" charset="-122"/>
              </a:rPr>
              <a:t>G</a:t>
            </a:r>
            <a:r>
              <a:rPr lang="en-US" altLang="zh-CN" b="1" baseline="-30000">
                <a:latin typeface="Times New Roman" panose="02020603050405020304" charset="0"/>
                <a:cs typeface="宋体" panose="02010600030101010101" pitchFamily="2" charset="-122"/>
              </a:rPr>
              <a:t>2</a:t>
            </a:r>
            <a:r>
              <a:rPr lang="zh-CN" altLang="en-US" b="1">
                <a:latin typeface="Times New Roman" panose="02020603050405020304" charset="0"/>
                <a:cs typeface="宋体" panose="02010600030101010101" pitchFamily="2" charset="-122"/>
              </a:rPr>
              <a:t>，满足</a:t>
            </a:r>
            <a:r>
              <a:rPr lang="en-US" altLang="zh-CN" b="1">
                <a:latin typeface="Times New Roman" panose="02020603050405020304" charset="0"/>
                <a:cs typeface="宋体" panose="02010600030101010101" pitchFamily="2" charset="-122"/>
              </a:rPr>
              <a:t>L(G</a:t>
            </a:r>
            <a:r>
              <a:rPr lang="en-US" altLang="zh-CN" b="1" baseline="-30000">
                <a:latin typeface="Times New Roman" panose="02020603050405020304" charset="0"/>
                <a:cs typeface="宋体" panose="02010600030101010101" pitchFamily="2" charset="-122"/>
              </a:rPr>
              <a:t>2</a:t>
            </a:r>
            <a:r>
              <a:rPr lang="en-US" altLang="zh-CN" b="1">
                <a:latin typeface="Times New Roman" panose="02020603050405020304" charset="0"/>
                <a:cs typeface="宋体" panose="02010600030101010101" pitchFamily="2" charset="-122"/>
              </a:rPr>
              <a:t>)=L(G)</a:t>
            </a:r>
            <a:r>
              <a:rPr lang="zh-CN" altLang="en-US" b="1">
                <a:latin typeface="Times New Roman" panose="02020603050405020304" charset="0"/>
                <a:cs typeface="宋体" panose="02010600030101010101" pitchFamily="2" charset="-122"/>
              </a:rPr>
              <a:t>，并且</a:t>
            </a:r>
            <a:r>
              <a:rPr lang="en-US" altLang="zh-CN" b="1">
                <a:latin typeface="Times New Roman" panose="02020603050405020304" charset="0"/>
                <a:cs typeface="宋体" panose="02010600030101010101" pitchFamily="2" charset="-122"/>
              </a:rPr>
              <a:t>G</a:t>
            </a:r>
            <a:r>
              <a:rPr lang="en-US" altLang="zh-CN" b="1" baseline="-30000">
                <a:latin typeface="Times New Roman" panose="02020603050405020304" charset="0"/>
                <a:cs typeface="宋体" panose="02010600030101010101" pitchFamily="2" charset="-122"/>
              </a:rPr>
              <a:t>2</a:t>
            </a:r>
            <a:r>
              <a:rPr lang="zh-CN" altLang="en-US" b="1">
                <a:latin typeface="Times New Roman" panose="02020603050405020304" charset="0"/>
                <a:cs typeface="宋体" panose="02010600030101010101" pitchFamily="2" charset="-122"/>
              </a:rPr>
              <a:t>中不含单一产生式。</a:t>
            </a:r>
            <a:endParaRPr lang="en-US" altLang="zh-CN" b="1">
              <a:latin typeface="Times New Roman" panose="02020603050405020304" charset="0"/>
              <a:cs typeface="宋体" panose="02010600030101010101" pitchFamily="2" charset="-122"/>
            </a:endParaRPr>
          </a:p>
          <a:p>
            <a:pPr>
              <a:buFontTx/>
              <a:buNone/>
            </a:pPr>
            <a:r>
              <a:rPr lang="zh-CN" altLang="en-US" b="1">
                <a:latin typeface="Times New Roman" panose="02020603050405020304" charset="0"/>
                <a:cs typeface="宋体" panose="02010600030101010101" pitchFamily="2" charset="-122"/>
              </a:rPr>
              <a:t>用非单一产生式</a:t>
            </a:r>
            <a:r>
              <a:rPr lang="en-US" altLang="zh-CN" b="1">
                <a:latin typeface="Times New Roman" panose="02020603050405020304" charset="0"/>
                <a:cs typeface="宋体" panose="02010600030101010101" pitchFamily="2" charset="-122"/>
              </a:rPr>
              <a:t>A</a:t>
            </a:r>
            <a:r>
              <a:rPr lang="en-US" altLang="zh-CN" b="1" baseline="-30000">
                <a:latin typeface="Times New Roman" panose="02020603050405020304" charset="0"/>
                <a:cs typeface="宋体" panose="02010600030101010101" pitchFamily="2" charset="-122"/>
              </a:rPr>
              <a:t>1</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α</a:t>
            </a:r>
            <a:r>
              <a:rPr lang="zh-CN" altLang="en-US" b="1">
                <a:latin typeface="Times New Roman" panose="02020603050405020304" charset="0"/>
                <a:cs typeface="宋体" panose="02010600030101010101" pitchFamily="2" charset="-122"/>
              </a:rPr>
              <a:t>取代</a:t>
            </a:r>
            <a:r>
              <a:rPr lang="en-US" altLang="zh-CN" b="1">
                <a:latin typeface="Times New Roman" panose="02020603050405020304" charset="0"/>
                <a:cs typeface="宋体" panose="02010600030101010101" pitchFamily="2" charset="-122"/>
              </a:rPr>
              <a:t>A</a:t>
            </a:r>
            <a:r>
              <a:rPr lang="en-US" altLang="zh-CN" b="1" baseline="-30000">
                <a:latin typeface="Times New Roman" panose="02020603050405020304" charset="0"/>
                <a:cs typeface="宋体" panose="02010600030101010101" pitchFamily="2" charset="-122"/>
              </a:rPr>
              <a:t>1</a:t>
            </a:r>
            <a:r>
              <a:rPr lang="en-US" altLang="zh-CN" b="1">
                <a:latin typeface="Times New Roman" panose="02020603050405020304" charset="0"/>
                <a:cs typeface="宋体" panose="02010600030101010101" pitchFamily="2" charset="-122"/>
                <a:sym typeface="Symbol" panose="05050102010706020507" charset="0"/>
              </a:rPr>
              <a:t></a:t>
            </a:r>
            <a:r>
              <a:rPr lang="en-US" altLang="zh-CN" b="1" baseline="30000">
                <a:latin typeface="Times New Roman" panose="02020603050405020304" charset="0"/>
                <a:cs typeface="宋体" panose="02010600030101010101" pitchFamily="2" charset="-122"/>
              </a:rPr>
              <a:t>*</a:t>
            </a:r>
            <a:r>
              <a:rPr lang="en-US" altLang="zh-CN" b="1" baseline="-30000">
                <a:latin typeface="Times New Roman" panose="02020603050405020304" charset="0"/>
                <a:cs typeface="宋体" panose="02010600030101010101" pitchFamily="2" charset="-122"/>
              </a:rPr>
              <a:t>G</a:t>
            </a:r>
            <a:r>
              <a:rPr lang="en-US" altLang="zh-CN" b="1">
                <a:latin typeface="Times New Roman" panose="02020603050405020304" charset="0"/>
                <a:cs typeface="宋体" panose="02010600030101010101" pitchFamily="2" charset="-122"/>
              </a:rPr>
              <a:t> A</a:t>
            </a:r>
            <a:r>
              <a:rPr lang="en-US" altLang="zh-CN" b="1" baseline="-30000">
                <a:latin typeface="Times New Roman" panose="02020603050405020304" charset="0"/>
                <a:cs typeface="宋体" panose="02010600030101010101" pitchFamily="2" charset="-122"/>
              </a:rPr>
              <a:t>n</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α</a:t>
            </a:r>
            <a:r>
              <a:rPr lang="zh-CN" altLang="en-US" b="1">
                <a:latin typeface="Times New Roman" panose="02020603050405020304" charset="0"/>
                <a:cs typeface="宋体" panose="02010600030101010101" pitchFamily="2" charset="-122"/>
              </a:rPr>
              <a:t>用到的产生式系列</a:t>
            </a:r>
            <a:r>
              <a:rPr lang="en-US" altLang="zh-CN" b="1">
                <a:latin typeface="Times New Roman" panose="02020603050405020304" charset="0"/>
                <a:cs typeface="宋体" panose="02010600030101010101" pitchFamily="2" charset="-122"/>
              </a:rPr>
              <a:t> A</a:t>
            </a:r>
            <a:r>
              <a:rPr lang="en-US" altLang="zh-CN" b="1" baseline="-30000">
                <a:latin typeface="Times New Roman" panose="02020603050405020304" charset="0"/>
                <a:cs typeface="宋体" panose="02010600030101010101" pitchFamily="2" charset="-122"/>
              </a:rPr>
              <a:t>1</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A</a:t>
            </a:r>
            <a:r>
              <a:rPr lang="en-US" altLang="zh-CN" b="1" baseline="-30000">
                <a:latin typeface="Times New Roman" panose="02020603050405020304" charset="0"/>
                <a:cs typeface="宋体" panose="02010600030101010101" pitchFamily="2" charset="-122"/>
              </a:rPr>
              <a:t>2</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a:t>
            </a:r>
            <a:r>
              <a:rPr lang="en-US" altLang="zh-CN" b="1" baseline="-30000">
                <a:latin typeface="Times New Roman" panose="02020603050405020304" charset="0"/>
                <a:cs typeface="宋体" panose="02010600030101010101" pitchFamily="2" charset="-122"/>
              </a:rPr>
              <a:t>2</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A</a:t>
            </a:r>
            <a:r>
              <a:rPr lang="en-US" altLang="zh-CN" b="1" baseline="-30000">
                <a:latin typeface="Times New Roman" panose="02020603050405020304" charset="0"/>
                <a:cs typeface="宋体" panose="02010600030101010101" pitchFamily="2" charset="-122"/>
              </a:rPr>
              <a:t>3</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a:t>
            </a:r>
            <a:r>
              <a:rPr lang="en-US" altLang="zh-CN" b="1" baseline="-30000">
                <a:latin typeface="Times New Roman" panose="02020603050405020304" charset="0"/>
                <a:cs typeface="宋体" panose="02010600030101010101" pitchFamily="2" charset="-122"/>
              </a:rPr>
              <a:t>n-1</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A</a:t>
            </a:r>
            <a:r>
              <a:rPr lang="en-US" altLang="zh-CN" b="1" baseline="-30000">
                <a:latin typeface="Times New Roman" panose="02020603050405020304" charset="0"/>
                <a:cs typeface="宋体" panose="02010600030101010101" pitchFamily="2" charset="-122"/>
              </a:rPr>
              <a:t>n</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a:t>
            </a:r>
            <a:r>
              <a:rPr lang="en-US" altLang="zh-CN" b="1" baseline="-30000">
                <a:latin typeface="Times New Roman" panose="02020603050405020304" charset="0"/>
                <a:cs typeface="宋体" panose="02010600030101010101" pitchFamily="2" charset="-122"/>
              </a:rPr>
              <a:t>n</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α</a:t>
            </a:r>
            <a:r>
              <a:rPr lang="zh-CN" altLang="en-US" b="1">
                <a:latin typeface="Times New Roman" panose="02020603050405020304" charset="0"/>
                <a:cs typeface="宋体" panose="02010600030101010101" pitchFamily="2" charset="-122"/>
              </a:rPr>
              <a:t>。其中，</a:t>
            </a:r>
            <a:r>
              <a:rPr lang="en-US" altLang="zh-CN" b="1">
                <a:latin typeface="Times New Roman" panose="02020603050405020304" charset="0"/>
                <a:cs typeface="宋体" panose="02010600030101010101" pitchFamily="2" charset="-122"/>
              </a:rPr>
              <a:t>A</a:t>
            </a:r>
            <a:r>
              <a:rPr lang="en-US" altLang="zh-CN" b="1" baseline="-30000">
                <a:latin typeface="Times New Roman" panose="02020603050405020304" charset="0"/>
                <a:cs typeface="宋体" panose="02010600030101010101" pitchFamily="2" charset="-122"/>
              </a:rPr>
              <a:t>1</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A</a:t>
            </a:r>
            <a:r>
              <a:rPr lang="en-US" altLang="zh-CN" b="1" baseline="-30000">
                <a:latin typeface="Times New Roman" panose="02020603050405020304" charset="0"/>
                <a:cs typeface="宋体" panose="02010600030101010101" pitchFamily="2" charset="-122"/>
              </a:rPr>
              <a:t>2</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a:t>
            </a:r>
            <a:r>
              <a:rPr lang="en-US" altLang="zh-CN" b="1" baseline="-30000">
                <a:latin typeface="Times New Roman" panose="02020603050405020304" charset="0"/>
                <a:cs typeface="宋体" panose="02010600030101010101" pitchFamily="2" charset="-122"/>
              </a:rPr>
              <a:t>2</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A</a:t>
            </a:r>
            <a:r>
              <a:rPr lang="en-US" altLang="zh-CN" b="1" baseline="-30000">
                <a:latin typeface="Times New Roman" panose="02020603050405020304" charset="0"/>
                <a:cs typeface="宋体" panose="02010600030101010101" pitchFamily="2" charset="-122"/>
              </a:rPr>
              <a:t>3</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a:t>
            </a:r>
            <a:r>
              <a:rPr lang="en-US" altLang="zh-CN" b="1" baseline="-30000">
                <a:latin typeface="Times New Roman" panose="02020603050405020304" charset="0"/>
                <a:cs typeface="宋体" panose="02010600030101010101" pitchFamily="2" charset="-122"/>
              </a:rPr>
              <a:t>n-1</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A</a:t>
            </a:r>
            <a:r>
              <a:rPr lang="en-US" altLang="zh-CN" b="1" baseline="-30000">
                <a:latin typeface="Times New Roman" panose="02020603050405020304" charset="0"/>
                <a:cs typeface="宋体" panose="02010600030101010101" pitchFamily="2" charset="-122"/>
              </a:rPr>
              <a:t>n</a:t>
            </a:r>
            <a:r>
              <a:rPr lang="zh-CN" altLang="en-US" b="1">
                <a:latin typeface="Times New Roman" panose="02020603050405020304" charset="0"/>
                <a:cs typeface="宋体" panose="02010600030101010101" pitchFamily="2" charset="-122"/>
              </a:rPr>
              <a:t>都是单一产生式。（</a:t>
            </a:r>
            <a:r>
              <a:rPr lang="en-US" altLang="zh-CN" b="1">
                <a:latin typeface="Times New Roman" panose="02020603050405020304" charset="0"/>
                <a:cs typeface="宋体" panose="02010600030101010101" pitchFamily="2" charset="-122"/>
              </a:rPr>
              <a:t>n≥1</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幻灯片编号占位符 4"/>
          <p:cNvSpPr>
            <a:spLocks noGrp="1"/>
          </p:cNvSpPr>
          <p:nvPr>
            <p:ph type="sldNum" sz="quarter" idx="12"/>
          </p:nvPr>
        </p:nvSpPr>
        <p:spPr/>
        <p:txBody>
          <a:bodyPr/>
          <a:lstStyle/>
          <a:p>
            <a:fld id="{5F2AFA3E-B5B6-E241-BB93-4A0C65EF3506}" type="slidenum">
              <a:rPr lang="en-US" altLang="zh-CN"/>
              <a:pPr/>
              <a:t>8</a:t>
            </a:fld>
            <a:endParaRPr lang="en-US" altLang="zh-CN"/>
          </a:p>
        </p:txBody>
      </p:sp>
      <p:sp>
        <p:nvSpPr>
          <p:cNvPr id="11266" name="Rectangle 2"/>
          <p:cNvSpPr>
            <a:spLocks noGrp="1" noChangeArrowheads="1"/>
          </p:cNvSpPr>
          <p:nvPr>
            <p:ph type="title"/>
          </p:nvPr>
        </p:nvSpPr>
        <p:spPr/>
        <p:txBody>
          <a:bodyPr/>
          <a:lstStyle/>
          <a:p>
            <a:r>
              <a:rPr lang="en-US" altLang="zh-CN" b="1" dirty="0" smtClean="0">
                <a:ea typeface="黑体" panose="02010609060101010101" charset="-122"/>
                <a:cs typeface="黑体" panose="02010609060101010101" charset="-122"/>
              </a:rPr>
              <a:t>6.1.1 </a:t>
            </a:r>
            <a:r>
              <a:rPr lang="zh-CN" altLang="en-US" b="1" dirty="0" smtClean="0">
                <a:ea typeface="黑体" panose="02010609060101010101" charset="-122"/>
                <a:cs typeface="黑体" panose="02010609060101010101" charset="-122"/>
              </a:rPr>
              <a:t>上下文无关文法的派生树</a:t>
            </a:r>
            <a:endParaRPr lang="en-US" altLang="zh-CN" dirty="0"/>
          </a:p>
        </p:txBody>
      </p:sp>
      <p:sp>
        <p:nvSpPr>
          <p:cNvPr id="11267" name="Text Box 3"/>
          <p:cNvSpPr txBox="1">
            <a:spLocks noChangeArrowheads="1"/>
          </p:cNvSpPr>
          <p:nvPr/>
        </p:nvSpPr>
        <p:spPr bwMode="auto">
          <a:xfrm>
            <a:off x="838200" y="1752600"/>
            <a:ext cx="3099727" cy="2357568"/>
          </a:xfrm>
          <a:prstGeom prst="rect">
            <a:avLst/>
          </a:prstGeom>
          <a:noFill/>
          <a:ln>
            <a:noFill/>
          </a:ln>
          <a:effectLst/>
        </p:spPr>
        <p:txBody>
          <a:bodyPr wrap="none">
            <a:spAutoFit/>
          </a:bodyPr>
          <a:lstStyle/>
          <a:p>
            <a:pPr>
              <a:spcBef>
                <a:spcPct val="20000"/>
              </a:spcBef>
              <a:buClr>
                <a:srgbClr val="CC00CC"/>
              </a:buClr>
              <a:buFont typeface="Monotype Sorts" charset="0"/>
              <a:buNone/>
            </a:pPr>
            <a:r>
              <a:rPr lang="en-US" altLang="zh-CN" sz="3200" dirty="0">
                <a:solidFill>
                  <a:srgbClr val="CC3300"/>
                </a:solidFill>
              </a:rPr>
              <a:t>S -&gt; SS | (S) | (</a:t>
            </a:r>
            <a:r>
              <a:rPr lang="en-US" altLang="zh-CN" sz="3200" dirty="0" smtClean="0">
                <a:solidFill>
                  <a:srgbClr val="CC3300"/>
                </a:solidFill>
              </a:rPr>
              <a:t>)</a:t>
            </a:r>
            <a:r>
              <a:rPr lang="zh-CN" altLang="en-US" sz="3200" dirty="0" smtClean="0">
                <a:solidFill>
                  <a:srgbClr val="CC3300"/>
                </a:solidFill>
              </a:rPr>
              <a:t>  </a:t>
            </a:r>
            <a:endParaRPr lang="en-US" altLang="zh-CN" sz="3200" dirty="0">
              <a:solidFill>
                <a:srgbClr val="CC3300"/>
              </a:solidFill>
            </a:endParaRPr>
          </a:p>
          <a:p>
            <a:pPr>
              <a:spcBef>
                <a:spcPct val="20000"/>
              </a:spcBef>
              <a:buClr>
                <a:srgbClr val="CC00CC"/>
              </a:buClr>
              <a:buFont typeface="Monotype Sorts" charset="0"/>
              <a:buNone/>
            </a:pPr>
            <a:endParaRPr lang="en-US" altLang="zh-CN" sz="3200" dirty="0" smtClean="0">
              <a:solidFill>
                <a:srgbClr val="CC3300"/>
              </a:solidFill>
            </a:endParaRPr>
          </a:p>
          <a:p>
            <a:pPr>
              <a:spcBef>
                <a:spcPct val="20000"/>
              </a:spcBef>
              <a:buClr>
                <a:srgbClr val="CC00CC"/>
              </a:buClr>
              <a:buFont typeface="Monotype Sorts" charset="0"/>
              <a:buNone/>
            </a:pPr>
            <a:endParaRPr lang="en-US" altLang="zh-CN" sz="3200" dirty="0">
              <a:solidFill>
                <a:srgbClr val="CC3300"/>
              </a:solidFill>
            </a:endParaRPr>
          </a:p>
          <a:p>
            <a:pPr>
              <a:spcBef>
                <a:spcPct val="20000"/>
              </a:spcBef>
              <a:buClr>
                <a:srgbClr val="CC00CC"/>
              </a:buClr>
              <a:buFont typeface="Monotype Sorts" charset="0"/>
              <a:buNone/>
            </a:pPr>
            <a:r>
              <a:rPr lang="en-US" altLang="zh-CN" sz="3200" dirty="0" smtClean="0">
                <a:solidFill>
                  <a:srgbClr val="CC3300"/>
                </a:solidFill>
              </a:rPr>
              <a:t>(())()</a:t>
            </a:r>
            <a:endParaRPr lang="en-US" altLang="zh-CN" dirty="0">
              <a:latin typeface="Times New Roman" panose="02020603050405020304" charset="0"/>
            </a:endParaRPr>
          </a:p>
        </p:txBody>
      </p:sp>
      <p:grpSp>
        <p:nvGrpSpPr>
          <p:cNvPr id="11292" name="Group 28"/>
          <p:cNvGrpSpPr/>
          <p:nvPr/>
        </p:nvGrpSpPr>
        <p:grpSpPr bwMode="auto">
          <a:xfrm>
            <a:off x="2438400" y="2590800"/>
            <a:ext cx="3886200" cy="3124200"/>
            <a:chOff x="1536" y="1632"/>
            <a:chExt cx="2448" cy="1968"/>
          </a:xfrm>
        </p:grpSpPr>
        <p:sp>
          <p:nvSpPr>
            <p:cNvPr id="11268" name="Oval 4"/>
            <p:cNvSpPr>
              <a:spLocks noChangeArrowheads="1"/>
            </p:cNvSpPr>
            <p:nvPr/>
          </p:nvSpPr>
          <p:spPr bwMode="auto">
            <a:xfrm>
              <a:off x="2688" y="1632"/>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S</a:t>
              </a:r>
            </a:p>
          </p:txBody>
        </p:sp>
        <p:grpSp>
          <p:nvGrpSpPr>
            <p:cNvPr id="11291" name="Group 27"/>
            <p:cNvGrpSpPr/>
            <p:nvPr/>
          </p:nvGrpSpPr>
          <p:grpSpPr bwMode="auto">
            <a:xfrm>
              <a:off x="2064" y="1872"/>
              <a:ext cx="1584" cy="576"/>
              <a:chOff x="2064" y="1872"/>
              <a:chExt cx="1584" cy="576"/>
            </a:xfrm>
          </p:grpSpPr>
          <p:sp>
            <p:nvSpPr>
              <p:cNvPr id="11271" name="Oval 7"/>
              <p:cNvSpPr>
                <a:spLocks noChangeArrowheads="1"/>
              </p:cNvSpPr>
              <p:nvPr/>
            </p:nvSpPr>
            <p:spPr bwMode="auto">
              <a:xfrm>
                <a:off x="3360" y="2160"/>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S</a:t>
                </a:r>
              </a:p>
            </p:txBody>
          </p:sp>
          <p:sp>
            <p:nvSpPr>
              <p:cNvPr id="11272" name="Oval 8"/>
              <p:cNvSpPr>
                <a:spLocks noChangeArrowheads="1"/>
              </p:cNvSpPr>
              <p:nvPr/>
            </p:nvSpPr>
            <p:spPr bwMode="auto">
              <a:xfrm>
                <a:off x="2064" y="2160"/>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S</a:t>
                </a:r>
              </a:p>
            </p:txBody>
          </p:sp>
          <p:sp>
            <p:nvSpPr>
              <p:cNvPr id="11278" name="Line 14"/>
              <p:cNvSpPr>
                <a:spLocks noChangeShapeType="1"/>
              </p:cNvSpPr>
              <p:nvPr/>
            </p:nvSpPr>
            <p:spPr bwMode="auto">
              <a:xfrm flipH="1">
                <a:off x="2304" y="1872"/>
                <a:ext cx="384" cy="336"/>
              </a:xfrm>
              <a:prstGeom prst="line">
                <a:avLst/>
              </a:prstGeom>
              <a:noFill/>
              <a:ln w="9525">
                <a:solidFill>
                  <a:schemeClr val="tx1"/>
                </a:solidFill>
                <a:round/>
              </a:ln>
              <a:effectLst/>
            </p:spPr>
            <p:txBody>
              <a:bodyPr/>
              <a:lstStyle/>
              <a:p>
                <a:endParaRPr lang="zh-CN" altLang="en-US"/>
              </a:p>
            </p:txBody>
          </p:sp>
          <p:sp>
            <p:nvSpPr>
              <p:cNvPr id="11279" name="Line 15"/>
              <p:cNvSpPr>
                <a:spLocks noChangeShapeType="1"/>
              </p:cNvSpPr>
              <p:nvPr/>
            </p:nvSpPr>
            <p:spPr bwMode="auto">
              <a:xfrm>
                <a:off x="2976" y="1872"/>
                <a:ext cx="432" cy="336"/>
              </a:xfrm>
              <a:prstGeom prst="line">
                <a:avLst/>
              </a:prstGeom>
              <a:noFill/>
              <a:ln w="9525">
                <a:solidFill>
                  <a:schemeClr val="tx1"/>
                </a:solidFill>
                <a:round/>
              </a:ln>
              <a:effectLst/>
            </p:spPr>
            <p:txBody>
              <a:bodyPr/>
              <a:lstStyle/>
              <a:p>
                <a:endParaRPr lang="zh-CN" altLang="en-US"/>
              </a:p>
            </p:txBody>
          </p:sp>
        </p:grpSp>
        <p:grpSp>
          <p:nvGrpSpPr>
            <p:cNvPr id="11288" name="Group 24"/>
            <p:cNvGrpSpPr/>
            <p:nvPr/>
          </p:nvGrpSpPr>
          <p:grpSpPr bwMode="auto">
            <a:xfrm>
              <a:off x="1536" y="2400"/>
              <a:ext cx="1296" cy="624"/>
              <a:chOff x="1536" y="2400"/>
              <a:chExt cx="1296" cy="624"/>
            </a:xfrm>
          </p:grpSpPr>
          <p:sp>
            <p:nvSpPr>
              <p:cNvPr id="11269" name="Oval 5"/>
              <p:cNvSpPr>
                <a:spLocks noChangeArrowheads="1"/>
              </p:cNvSpPr>
              <p:nvPr/>
            </p:nvSpPr>
            <p:spPr bwMode="auto">
              <a:xfrm>
                <a:off x="2064" y="2736"/>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S</a:t>
                </a:r>
              </a:p>
            </p:txBody>
          </p:sp>
          <p:sp>
            <p:nvSpPr>
              <p:cNvPr id="11270" name="Oval 6"/>
              <p:cNvSpPr>
                <a:spLocks noChangeArrowheads="1"/>
              </p:cNvSpPr>
              <p:nvPr/>
            </p:nvSpPr>
            <p:spPr bwMode="auto">
              <a:xfrm>
                <a:off x="2544" y="2736"/>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a:t>
                </a:r>
              </a:p>
            </p:txBody>
          </p:sp>
          <p:sp>
            <p:nvSpPr>
              <p:cNvPr id="11275" name="Oval 11"/>
              <p:cNvSpPr>
                <a:spLocks noChangeArrowheads="1"/>
              </p:cNvSpPr>
              <p:nvPr/>
            </p:nvSpPr>
            <p:spPr bwMode="auto">
              <a:xfrm>
                <a:off x="1536" y="2736"/>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a:t>
                </a:r>
              </a:p>
            </p:txBody>
          </p:sp>
          <p:sp>
            <p:nvSpPr>
              <p:cNvPr id="11280" name="Line 16"/>
              <p:cNvSpPr>
                <a:spLocks noChangeShapeType="1"/>
              </p:cNvSpPr>
              <p:nvPr/>
            </p:nvSpPr>
            <p:spPr bwMode="auto">
              <a:xfrm>
                <a:off x="2208" y="2448"/>
                <a:ext cx="0" cy="288"/>
              </a:xfrm>
              <a:prstGeom prst="line">
                <a:avLst/>
              </a:prstGeom>
              <a:noFill/>
              <a:ln w="9525">
                <a:solidFill>
                  <a:schemeClr val="tx1"/>
                </a:solidFill>
                <a:round/>
              </a:ln>
              <a:effectLst/>
            </p:spPr>
            <p:txBody>
              <a:bodyPr/>
              <a:lstStyle/>
              <a:p>
                <a:endParaRPr lang="zh-CN" altLang="en-US"/>
              </a:p>
            </p:txBody>
          </p:sp>
          <p:sp>
            <p:nvSpPr>
              <p:cNvPr id="11281" name="Line 17"/>
              <p:cNvSpPr>
                <a:spLocks noChangeShapeType="1"/>
              </p:cNvSpPr>
              <p:nvPr/>
            </p:nvSpPr>
            <p:spPr bwMode="auto">
              <a:xfrm flipH="1">
                <a:off x="1728" y="2400"/>
                <a:ext cx="336" cy="336"/>
              </a:xfrm>
              <a:prstGeom prst="line">
                <a:avLst/>
              </a:prstGeom>
              <a:noFill/>
              <a:ln w="9525">
                <a:solidFill>
                  <a:schemeClr val="tx1"/>
                </a:solidFill>
                <a:round/>
              </a:ln>
              <a:effectLst/>
            </p:spPr>
            <p:txBody>
              <a:bodyPr/>
              <a:lstStyle/>
              <a:p>
                <a:endParaRPr lang="zh-CN" altLang="en-US"/>
              </a:p>
            </p:txBody>
          </p:sp>
          <p:sp>
            <p:nvSpPr>
              <p:cNvPr id="11282" name="Line 18"/>
              <p:cNvSpPr>
                <a:spLocks noChangeShapeType="1"/>
              </p:cNvSpPr>
              <p:nvPr/>
            </p:nvSpPr>
            <p:spPr bwMode="auto">
              <a:xfrm>
                <a:off x="2304" y="2400"/>
                <a:ext cx="336" cy="336"/>
              </a:xfrm>
              <a:prstGeom prst="line">
                <a:avLst/>
              </a:prstGeom>
              <a:noFill/>
              <a:ln w="9525">
                <a:solidFill>
                  <a:schemeClr val="tx1"/>
                </a:solidFill>
                <a:round/>
              </a:ln>
              <a:effectLst/>
            </p:spPr>
            <p:txBody>
              <a:bodyPr/>
              <a:lstStyle/>
              <a:p>
                <a:endParaRPr lang="zh-CN" altLang="en-US"/>
              </a:p>
            </p:txBody>
          </p:sp>
        </p:grpSp>
        <p:grpSp>
          <p:nvGrpSpPr>
            <p:cNvPr id="11289" name="Group 25"/>
            <p:cNvGrpSpPr/>
            <p:nvPr/>
          </p:nvGrpSpPr>
          <p:grpSpPr bwMode="auto">
            <a:xfrm>
              <a:off x="1824" y="2976"/>
              <a:ext cx="768" cy="624"/>
              <a:chOff x="1824" y="2976"/>
              <a:chExt cx="768" cy="624"/>
            </a:xfrm>
          </p:grpSpPr>
          <p:sp>
            <p:nvSpPr>
              <p:cNvPr id="11274" name="Oval 10"/>
              <p:cNvSpPr>
                <a:spLocks noChangeArrowheads="1"/>
              </p:cNvSpPr>
              <p:nvPr/>
            </p:nvSpPr>
            <p:spPr bwMode="auto">
              <a:xfrm>
                <a:off x="1824" y="3312"/>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a:t>
                </a:r>
              </a:p>
            </p:txBody>
          </p:sp>
          <p:sp>
            <p:nvSpPr>
              <p:cNvPr id="11277" name="Oval 13"/>
              <p:cNvSpPr>
                <a:spLocks noChangeArrowheads="1"/>
              </p:cNvSpPr>
              <p:nvPr/>
            </p:nvSpPr>
            <p:spPr bwMode="auto">
              <a:xfrm>
                <a:off x="2304" y="3312"/>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a:t>
                </a:r>
              </a:p>
            </p:txBody>
          </p:sp>
          <p:sp>
            <p:nvSpPr>
              <p:cNvPr id="11283" name="Line 19"/>
              <p:cNvSpPr>
                <a:spLocks noChangeShapeType="1"/>
              </p:cNvSpPr>
              <p:nvPr/>
            </p:nvSpPr>
            <p:spPr bwMode="auto">
              <a:xfrm flipH="1">
                <a:off x="1968" y="2976"/>
                <a:ext cx="144" cy="336"/>
              </a:xfrm>
              <a:prstGeom prst="line">
                <a:avLst/>
              </a:prstGeom>
              <a:noFill/>
              <a:ln w="9525">
                <a:solidFill>
                  <a:schemeClr val="tx1"/>
                </a:solidFill>
                <a:round/>
              </a:ln>
              <a:effectLst/>
            </p:spPr>
            <p:txBody>
              <a:bodyPr/>
              <a:lstStyle/>
              <a:p>
                <a:endParaRPr lang="zh-CN" altLang="en-US"/>
              </a:p>
            </p:txBody>
          </p:sp>
          <p:sp>
            <p:nvSpPr>
              <p:cNvPr id="11284" name="Line 20"/>
              <p:cNvSpPr>
                <a:spLocks noChangeShapeType="1"/>
              </p:cNvSpPr>
              <p:nvPr/>
            </p:nvSpPr>
            <p:spPr bwMode="auto">
              <a:xfrm>
                <a:off x="2304" y="2976"/>
                <a:ext cx="144" cy="336"/>
              </a:xfrm>
              <a:prstGeom prst="line">
                <a:avLst/>
              </a:prstGeom>
              <a:noFill/>
              <a:ln w="9525">
                <a:solidFill>
                  <a:schemeClr val="tx1"/>
                </a:solidFill>
                <a:round/>
              </a:ln>
              <a:effectLst/>
            </p:spPr>
            <p:txBody>
              <a:bodyPr/>
              <a:lstStyle/>
              <a:p>
                <a:endParaRPr lang="zh-CN" altLang="en-US"/>
              </a:p>
            </p:txBody>
          </p:sp>
        </p:grpSp>
        <p:grpSp>
          <p:nvGrpSpPr>
            <p:cNvPr id="11290" name="Group 26"/>
            <p:cNvGrpSpPr/>
            <p:nvPr/>
          </p:nvGrpSpPr>
          <p:grpSpPr bwMode="auto">
            <a:xfrm>
              <a:off x="3072" y="2448"/>
              <a:ext cx="912" cy="576"/>
              <a:chOff x="3072" y="2448"/>
              <a:chExt cx="912" cy="576"/>
            </a:xfrm>
          </p:grpSpPr>
          <p:sp>
            <p:nvSpPr>
              <p:cNvPr id="11273" name="Oval 9"/>
              <p:cNvSpPr>
                <a:spLocks noChangeArrowheads="1"/>
              </p:cNvSpPr>
              <p:nvPr/>
            </p:nvSpPr>
            <p:spPr bwMode="auto">
              <a:xfrm>
                <a:off x="3072" y="2736"/>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a:t>
                </a:r>
              </a:p>
            </p:txBody>
          </p:sp>
          <p:sp>
            <p:nvSpPr>
              <p:cNvPr id="11276" name="Oval 12"/>
              <p:cNvSpPr>
                <a:spLocks noChangeArrowheads="1"/>
              </p:cNvSpPr>
              <p:nvPr/>
            </p:nvSpPr>
            <p:spPr bwMode="auto">
              <a:xfrm>
                <a:off x="3696" y="2736"/>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a:t>
                </a:r>
              </a:p>
            </p:txBody>
          </p:sp>
          <p:sp>
            <p:nvSpPr>
              <p:cNvPr id="11285" name="Line 21"/>
              <p:cNvSpPr>
                <a:spLocks noChangeShapeType="1"/>
              </p:cNvSpPr>
              <p:nvPr/>
            </p:nvSpPr>
            <p:spPr bwMode="auto">
              <a:xfrm flipH="1">
                <a:off x="3216" y="2448"/>
                <a:ext cx="192" cy="288"/>
              </a:xfrm>
              <a:prstGeom prst="line">
                <a:avLst/>
              </a:prstGeom>
              <a:noFill/>
              <a:ln w="9525">
                <a:solidFill>
                  <a:schemeClr val="tx1"/>
                </a:solidFill>
                <a:round/>
              </a:ln>
              <a:effectLst/>
            </p:spPr>
            <p:txBody>
              <a:bodyPr/>
              <a:lstStyle/>
              <a:p>
                <a:endParaRPr lang="zh-CN" altLang="en-US"/>
              </a:p>
            </p:txBody>
          </p:sp>
          <p:sp>
            <p:nvSpPr>
              <p:cNvPr id="11286" name="Line 22"/>
              <p:cNvSpPr>
                <a:spLocks noChangeShapeType="1"/>
              </p:cNvSpPr>
              <p:nvPr/>
            </p:nvSpPr>
            <p:spPr bwMode="auto">
              <a:xfrm>
                <a:off x="3600" y="2448"/>
                <a:ext cx="240" cy="288"/>
              </a:xfrm>
              <a:prstGeom prst="line">
                <a:avLst/>
              </a:prstGeom>
              <a:noFill/>
              <a:ln w="9525">
                <a:solidFill>
                  <a:schemeClr val="tx1"/>
                </a:solidFill>
                <a:round/>
              </a:ln>
              <a:effectLst/>
            </p:spPr>
            <p:txBody>
              <a:bodyPr/>
              <a:lstStyle/>
              <a:p>
                <a:endParaRPr lang="zh-CN" altLang="en-US"/>
              </a:p>
            </p:txBody>
          </p:sp>
        </p:grpSp>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7072BAF-9FF7-7D49-85A5-643A92D8C7F8}"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0F6AF3E1-F238-8F47-A8D8-4E8A97E736E6}" type="slidenum">
              <a:rPr lang="en-US" altLang="zh-CN">
                <a:solidFill>
                  <a:srgbClr val="000000"/>
                </a:solidFill>
                <a:latin typeface="Arial" panose="020B0604020202020204"/>
              </a:rPr>
              <a:pPr/>
              <a:t>80</a:t>
            </a:fld>
            <a:endParaRPr lang="en-US" altLang="zh-CN">
              <a:solidFill>
                <a:srgbClr val="000000"/>
              </a:solidFill>
              <a:latin typeface="Arial" panose="020B0604020202020204"/>
            </a:endParaRPr>
          </a:p>
        </p:txBody>
      </p:sp>
      <p:sp>
        <p:nvSpPr>
          <p:cNvPr id="614402"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6.2.3 </a:t>
            </a:r>
            <a:r>
              <a:rPr lang="zh-CN" altLang="en-US" b="1">
                <a:ea typeface="黑体" panose="02010609060101010101" charset="-122"/>
                <a:cs typeface="黑体" panose="02010609060101010101" charset="-122"/>
              </a:rPr>
              <a:t>去单一产生式</a:t>
            </a:r>
            <a:r>
              <a:rPr lang="en-US" altLang="zh-CN" b="1">
                <a:ea typeface="黑体" panose="02010609060101010101" charset="-122"/>
                <a:cs typeface="黑体" panose="02010609060101010101" charset="-122"/>
              </a:rPr>
              <a:t> </a:t>
            </a:r>
          </a:p>
        </p:txBody>
      </p:sp>
      <p:sp>
        <p:nvSpPr>
          <p:cNvPr id="614403" name="Rectangle 3"/>
          <p:cNvSpPr>
            <a:spLocks noGrp="1" noChangeArrowheads="1"/>
          </p:cNvSpPr>
          <p:nvPr>
            <p:ph type="body" idx="1"/>
          </p:nvPr>
        </p:nvSpPr>
        <p:spPr>
          <a:xfrm>
            <a:off x="457200" y="1600200"/>
            <a:ext cx="8534400" cy="4525963"/>
          </a:xfrm>
        </p:spPr>
        <p:txBody>
          <a:bodyPr/>
          <a:lstStyle/>
          <a:p>
            <a:pPr>
              <a:lnSpc>
                <a:spcPct val="90000"/>
              </a:lnSpc>
              <a:buFontTx/>
              <a:buNone/>
            </a:pPr>
            <a:r>
              <a:rPr lang="zh-CN" altLang="en-US" b="1">
                <a:cs typeface="宋体" panose="02010600030101010101" pitchFamily="2" charset="-122"/>
              </a:rPr>
              <a:t>（</a:t>
            </a:r>
            <a:r>
              <a:rPr lang="en-US" altLang="zh-CN" b="1">
                <a:cs typeface="宋体" panose="02010600030101010101" pitchFamily="2" charset="-122"/>
              </a:rPr>
              <a:t>2</a:t>
            </a:r>
            <a:r>
              <a:rPr lang="zh-CN" altLang="en-US" b="1">
                <a:cs typeface="宋体" panose="02010600030101010101" pitchFamily="2" charset="-122"/>
              </a:rPr>
              <a:t>）</a:t>
            </a:r>
            <a:r>
              <a:rPr lang="en-US" altLang="zh-CN" b="1">
                <a:cs typeface="宋体" panose="02010600030101010101" pitchFamily="2" charset="-122"/>
              </a:rPr>
              <a:t> </a:t>
            </a:r>
            <a:r>
              <a:rPr lang="zh-CN" altLang="en-US" b="1">
                <a:latin typeface="Times New Roman" panose="02020603050405020304" charset="0"/>
                <a:cs typeface="宋体" panose="02010600030101010101" pitchFamily="2" charset="-122"/>
              </a:rPr>
              <a:t>证明</a:t>
            </a:r>
            <a:r>
              <a:rPr lang="en-US" altLang="zh-CN" b="1">
                <a:latin typeface="Times New Roman" panose="02020603050405020304" charset="0"/>
                <a:cs typeface="宋体" panose="02010600030101010101" pitchFamily="2" charset="-122"/>
              </a:rPr>
              <a:t>L(G</a:t>
            </a:r>
            <a:r>
              <a:rPr lang="en-US" altLang="zh-CN" b="1" baseline="-30000">
                <a:latin typeface="Times New Roman" panose="02020603050405020304" charset="0"/>
                <a:cs typeface="宋体" panose="02010600030101010101" pitchFamily="2" charset="-122"/>
              </a:rPr>
              <a:t>2</a:t>
            </a:r>
            <a:r>
              <a:rPr lang="en-US" altLang="zh-CN" b="1">
                <a:latin typeface="Times New Roman" panose="02020603050405020304" charset="0"/>
                <a:cs typeface="宋体" panose="02010600030101010101" pitchFamily="2" charset="-122"/>
              </a:rPr>
              <a:t>)=L(G)</a:t>
            </a:r>
            <a:r>
              <a:rPr lang="zh-CN" altLang="en-US" b="1">
                <a:latin typeface="Times New Roman" panose="02020603050405020304" charset="0"/>
                <a:cs typeface="宋体" panose="02010600030101010101" pitchFamily="2" charset="-122"/>
              </a:rPr>
              <a:t>。</a:t>
            </a:r>
            <a:r>
              <a:rPr lang="en-US" altLang="zh-CN" b="1">
                <a:cs typeface="宋体" panose="02010600030101010101" pitchFamily="2" charset="-122"/>
              </a:rPr>
              <a:t> </a:t>
            </a:r>
          </a:p>
          <a:p>
            <a:pPr algn="just">
              <a:lnSpc>
                <a:spcPct val="90000"/>
              </a:lnSpc>
              <a:buFontTx/>
              <a:buNone/>
            </a:pPr>
            <a:r>
              <a:rPr lang="zh-CN" altLang="en-US" b="1">
                <a:latin typeface="Times New Roman" panose="02020603050405020304" charset="0"/>
                <a:cs typeface="宋体" panose="02010600030101010101" pitchFamily="2" charset="-122"/>
              </a:rPr>
              <a:t>用</a:t>
            </a:r>
            <a:r>
              <a:rPr lang="en-US" altLang="zh-CN" b="1">
                <a:latin typeface="Times New Roman" panose="02020603050405020304" charset="0"/>
                <a:cs typeface="宋体" panose="02010600030101010101" pitchFamily="2" charset="-122"/>
              </a:rPr>
              <a:t>A</a:t>
            </a:r>
            <a:r>
              <a:rPr lang="en-US" altLang="zh-CN" b="1" baseline="-30000">
                <a:latin typeface="Times New Roman" panose="02020603050405020304" charset="0"/>
                <a:cs typeface="宋体" panose="02010600030101010101" pitchFamily="2" charset="-122"/>
              </a:rPr>
              <a:t>1</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α</a:t>
            </a:r>
            <a:r>
              <a:rPr lang="zh-CN" altLang="en-US" b="1">
                <a:latin typeface="Times New Roman" panose="02020603050405020304" charset="0"/>
                <a:cs typeface="宋体" panose="02010600030101010101" pitchFamily="2" charset="-122"/>
              </a:rPr>
              <a:t>所完成的派生</a:t>
            </a:r>
            <a:r>
              <a:rPr lang="en-US" altLang="zh-CN" b="1">
                <a:latin typeface="Times New Roman" panose="02020603050405020304" charset="0"/>
                <a:cs typeface="宋体" panose="02010600030101010101" pitchFamily="2" charset="-122"/>
              </a:rPr>
              <a:t>A</a:t>
            </a:r>
            <a:r>
              <a:rPr lang="en-US" altLang="zh-CN" b="1" baseline="-30000">
                <a:latin typeface="Times New Roman" panose="02020603050405020304" charset="0"/>
                <a:cs typeface="宋体" panose="02010600030101010101" pitchFamily="2" charset="-122"/>
              </a:rPr>
              <a:t>1</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α</a:t>
            </a:r>
            <a:r>
              <a:rPr lang="zh-CN" altLang="en-US" b="1">
                <a:latin typeface="Times New Roman" panose="02020603050405020304" charset="0"/>
                <a:cs typeface="宋体" panose="02010600030101010101" pitchFamily="2" charset="-122"/>
              </a:rPr>
              <a:t>与产生式系列</a:t>
            </a:r>
            <a:r>
              <a:rPr lang="en-US" altLang="zh-CN" b="1">
                <a:latin typeface="Times New Roman" panose="02020603050405020304" charset="0"/>
                <a:cs typeface="宋体" panose="02010600030101010101" pitchFamily="2" charset="-122"/>
              </a:rPr>
              <a:t>A</a:t>
            </a:r>
            <a:r>
              <a:rPr lang="en-US" altLang="zh-CN" b="1" baseline="-30000">
                <a:latin typeface="Times New Roman" panose="02020603050405020304" charset="0"/>
                <a:cs typeface="宋体" panose="02010600030101010101" pitchFamily="2" charset="-122"/>
              </a:rPr>
              <a:t>1</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A</a:t>
            </a:r>
            <a:r>
              <a:rPr lang="en-US" altLang="zh-CN" b="1" baseline="-30000">
                <a:latin typeface="Times New Roman" panose="02020603050405020304" charset="0"/>
                <a:cs typeface="宋体" panose="02010600030101010101" pitchFamily="2" charset="-122"/>
              </a:rPr>
              <a:t>2</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a:t>
            </a:r>
            <a:r>
              <a:rPr lang="en-US" altLang="zh-CN" b="1" baseline="-30000">
                <a:latin typeface="Times New Roman" panose="02020603050405020304" charset="0"/>
                <a:cs typeface="宋体" panose="02010600030101010101" pitchFamily="2" charset="-122"/>
              </a:rPr>
              <a:t>2</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A</a:t>
            </a:r>
            <a:r>
              <a:rPr lang="en-US" altLang="zh-CN" b="1" baseline="-30000">
                <a:latin typeface="Times New Roman" panose="02020603050405020304" charset="0"/>
                <a:cs typeface="宋体" panose="02010600030101010101" pitchFamily="2" charset="-122"/>
              </a:rPr>
              <a:t>3</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a:t>
            </a:r>
            <a:r>
              <a:rPr lang="en-US" altLang="zh-CN" b="1" baseline="-30000">
                <a:latin typeface="Times New Roman" panose="02020603050405020304" charset="0"/>
                <a:cs typeface="宋体" panose="02010600030101010101" pitchFamily="2" charset="-122"/>
              </a:rPr>
              <a:t>n-1</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A</a:t>
            </a:r>
            <a:r>
              <a:rPr lang="en-US" altLang="zh-CN" b="1" baseline="-30000">
                <a:latin typeface="Times New Roman" panose="02020603050405020304" charset="0"/>
                <a:cs typeface="宋体" panose="02010600030101010101" pitchFamily="2" charset="-122"/>
              </a:rPr>
              <a:t>n</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a:t>
            </a:r>
            <a:r>
              <a:rPr lang="en-US" altLang="zh-CN" b="1" baseline="-30000">
                <a:latin typeface="Times New Roman" panose="02020603050405020304" charset="0"/>
                <a:cs typeface="宋体" panose="02010600030101010101" pitchFamily="2" charset="-122"/>
              </a:rPr>
              <a:t>n</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α</a:t>
            </a:r>
            <a:r>
              <a:rPr lang="zh-CN" altLang="en-US" b="1">
                <a:latin typeface="Times New Roman" panose="02020603050405020304" charset="0"/>
                <a:cs typeface="宋体" panose="02010600030101010101" pitchFamily="2" charset="-122"/>
              </a:rPr>
              <a:t>所完成的派生</a:t>
            </a:r>
            <a:r>
              <a:rPr lang="en-US" altLang="zh-CN" b="1">
                <a:latin typeface="Times New Roman" panose="02020603050405020304" charset="0"/>
                <a:cs typeface="宋体" panose="02010600030101010101" pitchFamily="2" charset="-122"/>
              </a:rPr>
              <a:t>A</a:t>
            </a:r>
            <a:r>
              <a:rPr lang="en-US" altLang="zh-CN" b="1" baseline="-30000">
                <a:latin typeface="Times New Roman" panose="02020603050405020304" charset="0"/>
                <a:cs typeface="宋体" panose="02010600030101010101" pitchFamily="2" charset="-122"/>
              </a:rPr>
              <a:t>1</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宋体" panose="02010600030101010101" pitchFamily="2" charset="-122"/>
              </a:rPr>
              <a:t>*</a:t>
            </a:r>
            <a:r>
              <a:rPr lang="en-US" altLang="zh-CN" b="1" baseline="-30000">
                <a:latin typeface="Times New Roman" panose="02020603050405020304" charset="0"/>
                <a:cs typeface="宋体" panose="02010600030101010101" pitchFamily="2" charset="-122"/>
              </a:rPr>
              <a:t>G</a:t>
            </a:r>
            <a:r>
              <a:rPr lang="en-US" altLang="zh-CN" b="1">
                <a:latin typeface="Times New Roman" panose="02020603050405020304" charset="0"/>
                <a:cs typeface="宋体" panose="02010600030101010101" pitchFamily="2" charset="-122"/>
              </a:rPr>
              <a:t> A</a:t>
            </a:r>
            <a:r>
              <a:rPr lang="en-US" altLang="zh-CN" b="1" baseline="-30000">
                <a:latin typeface="Times New Roman" panose="02020603050405020304" charset="0"/>
                <a:cs typeface="宋体" panose="02010600030101010101" pitchFamily="2" charset="-122"/>
              </a:rPr>
              <a:t>n</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α</a:t>
            </a:r>
            <a:r>
              <a:rPr lang="zh-CN" altLang="en-US" b="1">
                <a:latin typeface="Times New Roman" panose="02020603050405020304" charset="0"/>
                <a:cs typeface="宋体" panose="02010600030101010101" pitchFamily="2" charset="-122"/>
              </a:rPr>
              <a:t>相对应。</a:t>
            </a:r>
            <a:endParaRPr lang="en-US" altLang="zh-CN" b="1">
              <a:latin typeface="Times New Roman" panose="02020603050405020304" charset="0"/>
              <a:cs typeface="宋体" panose="02010600030101010101" pitchFamily="2" charset="-122"/>
            </a:endParaRPr>
          </a:p>
          <a:p>
            <a:pPr algn="just">
              <a:lnSpc>
                <a:spcPct val="90000"/>
              </a:lnSpc>
              <a:buFontTx/>
              <a:buNone/>
            </a:pPr>
            <a:r>
              <a:rPr lang="zh-CN" altLang="en-US" b="1">
                <a:latin typeface="Times New Roman" panose="02020603050405020304" charset="0"/>
                <a:cs typeface="宋体" panose="02010600030101010101" pitchFamily="2" charset="-122"/>
              </a:rPr>
              <a:t>在原文法中可能会出现一个变量在派生过程中循环出现的情况，在</a:t>
            </a:r>
            <a:r>
              <a:rPr lang="en-US" altLang="zh-CN" b="1">
                <a:latin typeface="Times New Roman" panose="02020603050405020304" charset="0"/>
                <a:cs typeface="宋体" panose="02010600030101010101" pitchFamily="2" charset="-122"/>
              </a:rPr>
              <a:t>w∈L(G) </a:t>
            </a:r>
            <a:r>
              <a:rPr lang="zh-CN" altLang="en-US" b="1">
                <a:latin typeface="Times New Roman" panose="02020603050405020304" charset="0"/>
                <a:cs typeface="宋体" panose="02010600030101010101" pitchFamily="2" charset="-122"/>
              </a:rPr>
              <a:t>证明</a:t>
            </a:r>
            <a:r>
              <a:rPr lang="en-US" altLang="zh-CN" b="1">
                <a:latin typeface="Times New Roman" panose="02020603050405020304" charset="0"/>
                <a:cs typeface="宋体" panose="02010600030101010101" pitchFamily="2" charset="-122"/>
              </a:rPr>
              <a:t>w ∈L(G</a:t>
            </a:r>
            <a:r>
              <a:rPr lang="en-US" altLang="zh-CN" b="1" baseline="-30000">
                <a:latin typeface="Times New Roman" panose="02020603050405020304" charset="0"/>
                <a:cs typeface="宋体" panose="02010600030101010101" pitchFamily="2" charset="-122"/>
              </a:rPr>
              <a:t>2</a:t>
            </a:r>
            <a:r>
              <a:rPr lang="en-US" altLang="zh-CN" b="1">
                <a:latin typeface="Times New Roman" panose="02020603050405020304" charset="0"/>
                <a:cs typeface="宋体" panose="02010600030101010101" pitchFamily="2" charset="-122"/>
              </a:rPr>
              <a:t>)</a:t>
            </a:r>
            <a:r>
              <a:rPr lang="zh-CN" altLang="en-US" b="1">
                <a:latin typeface="Times New Roman" panose="02020603050405020304" charset="0"/>
                <a:cs typeface="宋体" panose="02010600030101010101" pitchFamily="2" charset="-122"/>
              </a:rPr>
              <a:t>的过程中，要取</a:t>
            </a:r>
            <a:r>
              <a:rPr lang="en-US" altLang="zh-CN" b="1">
                <a:latin typeface="Times New Roman" panose="02020603050405020304" charset="0"/>
                <a:cs typeface="宋体" panose="02010600030101010101" pitchFamily="2" charset="-122"/>
              </a:rPr>
              <a:t>w</a:t>
            </a:r>
            <a:r>
              <a:rPr lang="zh-CN" altLang="en-US" b="1">
                <a:latin typeface="Times New Roman" panose="02020603050405020304" charset="0"/>
                <a:cs typeface="宋体" panose="02010600030101010101" pitchFamily="2" charset="-122"/>
              </a:rPr>
              <a:t>在</a:t>
            </a:r>
            <a:r>
              <a:rPr lang="en-US" altLang="zh-CN" b="1">
                <a:latin typeface="Times New Roman" panose="02020603050405020304" charset="0"/>
                <a:cs typeface="宋体" panose="02010600030101010101" pitchFamily="2" charset="-122"/>
              </a:rPr>
              <a:t>G</a:t>
            </a:r>
            <a:r>
              <a:rPr lang="zh-CN" altLang="en-US" b="1">
                <a:latin typeface="Times New Roman" panose="02020603050405020304" charset="0"/>
                <a:cs typeface="宋体" panose="02010600030101010101" pitchFamily="2" charset="-122"/>
              </a:rPr>
              <a:t>中的一个最短的最左派生。</a:t>
            </a:r>
            <a:endParaRPr lang="en-US" altLang="zh-CN" b="1">
              <a:latin typeface="Times New Roman" panose="02020603050405020304" charset="0"/>
              <a:cs typeface="宋体" panose="02010600030101010101" pitchFamily="2" charset="-122"/>
            </a:endParaRPr>
          </a:p>
          <a:p>
            <a:pPr algn="ctr">
              <a:lnSpc>
                <a:spcPct val="90000"/>
              </a:lnSpc>
              <a:buFontTx/>
              <a:buNone/>
            </a:pPr>
            <a:r>
              <a:rPr lang="en-US" altLang="zh-CN" b="1">
                <a:latin typeface="Times New Roman" panose="02020603050405020304" charset="0"/>
                <a:cs typeface="宋体" panose="02010600030101010101" pitchFamily="2" charset="-122"/>
              </a:rPr>
              <a:t>S=α</a:t>
            </a:r>
            <a:r>
              <a:rPr lang="en-US" altLang="zh-CN" b="1" baseline="-30000">
                <a:latin typeface="Times New Roman" panose="02020603050405020304" charset="0"/>
                <a:cs typeface="宋体" panose="02010600030101010101" pitchFamily="2" charset="-122"/>
              </a:rPr>
              <a:t>0</a:t>
            </a:r>
            <a:r>
              <a:rPr lang="en-US" altLang="zh-CN" b="1">
                <a:latin typeface="Times New Roman" panose="02020603050405020304" charset="0"/>
                <a:cs typeface="宋体" panose="02010600030101010101" pitchFamily="2" charset="-122"/>
                <a:sym typeface="Symbol" panose="05050102010706020507" charset="0"/>
              </a:rPr>
              <a:t></a:t>
            </a:r>
            <a:r>
              <a:rPr lang="en-US" altLang="zh-CN" b="1" baseline="-30000">
                <a:latin typeface="Times New Roman" panose="02020603050405020304" charset="0"/>
                <a:cs typeface="宋体" panose="02010600030101010101" pitchFamily="2" charset="-122"/>
              </a:rPr>
              <a:t>G</a:t>
            </a:r>
            <a:r>
              <a:rPr lang="en-US" altLang="zh-CN" b="1">
                <a:latin typeface="Times New Roman" panose="02020603050405020304" charset="0"/>
                <a:cs typeface="宋体" panose="02010600030101010101" pitchFamily="2" charset="-122"/>
              </a:rPr>
              <a:t>α</a:t>
            </a:r>
            <a:r>
              <a:rPr lang="en-US" altLang="zh-CN" b="1" baseline="-30000">
                <a:latin typeface="Times New Roman" panose="02020603050405020304" charset="0"/>
                <a:cs typeface="宋体" panose="02010600030101010101" pitchFamily="2" charset="-122"/>
              </a:rPr>
              <a:t>1</a:t>
            </a:r>
            <a:r>
              <a:rPr lang="en-US" altLang="zh-CN" b="1">
                <a:latin typeface="Times New Roman" panose="02020603050405020304" charset="0"/>
                <a:cs typeface="宋体" panose="02010600030101010101" pitchFamily="2" charset="-122"/>
                <a:sym typeface="Symbol" panose="05050102010706020507" charset="0"/>
              </a:rPr>
              <a:t></a:t>
            </a:r>
            <a:r>
              <a:rPr lang="en-US" altLang="zh-CN" b="1" baseline="-30000">
                <a:latin typeface="Times New Roman" panose="02020603050405020304" charset="0"/>
                <a:cs typeface="宋体" panose="02010600030101010101" pitchFamily="2" charset="-122"/>
              </a:rPr>
              <a:t>G</a:t>
            </a:r>
            <a:r>
              <a:rPr lang="en-US" altLang="zh-CN" b="1">
                <a:latin typeface="Times New Roman" panose="02020603050405020304" charset="0"/>
                <a:cs typeface="宋体" panose="02010600030101010101" pitchFamily="2" charset="-122"/>
              </a:rPr>
              <a:t>α</a:t>
            </a:r>
            <a:r>
              <a:rPr lang="en-US" altLang="zh-CN" b="1" baseline="-30000">
                <a:latin typeface="Times New Roman" panose="02020603050405020304" charset="0"/>
                <a:cs typeface="宋体" panose="02010600030101010101" pitchFamily="2" charset="-122"/>
              </a:rPr>
              <a:t>2</a:t>
            </a:r>
            <a:r>
              <a:rPr lang="en-US" altLang="zh-CN" b="1">
                <a:latin typeface="Times New Roman" panose="02020603050405020304" charset="0"/>
                <a:cs typeface="宋体" panose="02010600030101010101" pitchFamily="2" charset="-122"/>
                <a:sym typeface="Symbol" panose="05050102010706020507" charset="0"/>
              </a:rPr>
              <a:t></a:t>
            </a:r>
            <a:r>
              <a:rPr lang="en-US" altLang="zh-CN" b="1" baseline="-30000">
                <a:latin typeface="Times New Roman" panose="02020603050405020304" charset="0"/>
                <a:cs typeface="宋体" panose="02010600030101010101" pitchFamily="2" charset="-122"/>
              </a:rPr>
              <a:t>G</a:t>
            </a:r>
            <a:r>
              <a:rPr lang="en-US" altLang="zh-CN"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sym typeface="Symbol" panose="05050102010706020507" charset="0"/>
              </a:rPr>
              <a:t></a:t>
            </a:r>
            <a:r>
              <a:rPr lang="en-US" altLang="zh-CN" b="1" baseline="-30000">
                <a:latin typeface="Times New Roman" panose="02020603050405020304" charset="0"/>
                <a:cs typeface="宋体" panose="02010600030101010101" pitchFamily="2" charset="-122"/>
              </a:rPr>
              <a:t>G</a:t>
            </a:r>
            <a:r>
              <a:rPr lang="en-US" altLang="zh-CN" b="1">
                <a:latin typeface="Times New Roman" panose="02020603050405020304" charset="0"/>
                <a:cs typeface="宋体" panose="02010600030101010101" pitchFamily="2" charset="-122"/>
              </a:rPr>
              <a:t>α</a:t>
            </a:r>
            <a:r>
              <a:rPr lang="en-US" altLang="zh-CN" b="1" baseline="-30000">
                <a:latin typeface="Times New Roman" panose="02020603050405020304" charset="0"/>
                <a:cs typeface="宋体" panose="02010600030101010101" pitchFamily="2" charset="-122"/>
              </a:rPr>
              <a:t>n</a:t>
            </a:r>
            <a:r>
              <a:rPr lang="en-US" altLang="zh-CN" b="1">
                <a:latin typeface="Times New Roman" panose="02020603050405020304" charset="0"/>
                <a:cs typeface="宋体" panose="02010600030101010101" pitchFamily="2" charset="-122"/>
              </a:rPr>
              <a:t>=w</a:t>
            </a:r>
            <a:endParaRPr lang="en-US" altLang="zh-CN" b="1">
              <a:cs typeface="宋体" panose="02010600030101010101" pitchFamily="2"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06390BB-B9B9-EC4B-9863-5AEEC8FCA5E2}"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E407B720-2837-7D42-930E-4522D74CD62B}" type="slidenum">
              <a:rPr lang="en-US" altLang="zh-CN">
                <a:solidFill>
                  <a:srgbClr val="000000"/>
                </a:solidFill>
                <a:latin typeface="Arial" panose="020B0604020202020204"/>
              </a:rPr>
              <a:pPr/>
              <a:t>81</a:t>
            </a:fld>
            <a:endParaRPr lang="en-US" altLang="zh-CN">
              <a:solidFill>
                <a:srgbClr val="000000"/>
              </a:solidFill>
              <a:latin typeface="Arial" panose="020B0604020202020204"/>
            </a:endParaRPr>
          </a:p>
        </p:txBody>
      </p:sp>
      <p:sp>
        <p:nvSpPr>
          <p:cNvPr id="615426"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6.2.3 </a:t>
            </a:r>
            <a:r>
              <a:rPr lang="zh-CN" altLang="en-US" b="1">
                <a:ea typeface="黑体" panose="02010609060101010101" charset="-122"/>
                <a:cs typeface="黑体" panose="02010609060101010101" charset="-122"/>
              </a:rPr>
              <a:t>去单一产生式</a:t>
            </a:r>
            <a:r>
              <a:rPr lang="en-US" altLang="zh-CN" b="1">
                <a:ea typeface="黑体" panose="02010609060101010101" charset="-122"/>
                <a:cs typeface="黑体" panose="02010609060101010101" charset="-122"/>
              </a:rPr>
              <a:t> </a:t>
            </a:r>
          </a:p>
        </p:txBody>
      </p:sp>
      <p:sp>
        <p:nvSpPr>
          <p:cNvPr id="615427" name="Rectangle 3"/>
          <p:cNvSpPr>
            <a:spLocks noGrp="1" noChangeArrowheads="1"/>
          </p:cNvSpPr>
          <p:nvPr>
            <p:ph type="body" idx="1"/>
          </p:nvPr>
        </p:nvSpPr>
        <p:spPr/>
        <p:txBody>
          <a:bodyPr/>
          <a:lstStyle/>
          <a:p>
            <a:pPr indent="44450">
              <a:buFontTx/>
              <a:buNone/>
            </a:pPr>
            <a:r>
              <a:rPr lang="zh-CN" altLang="en-US" b="1">
                <a:cs typeface="宋体" panose="02010600030101010101" pitchFamily="2" charset="-122"/>
              </a:rPr>
              <a:t>（</a:t>
            </a:r>
            <a:r>
              <a:rPr lang="en-US" altLang="zh-CN" b="1">
                <a:cs typeface="宋体" panose="02010600030101010101" pitchFamily="2" charset="-122"/>
              </a:rPr>
              <a:t>3</a:t>
            </a:r>
            <a:r>
              <a:rPr lang="zh-CN" altLang="en-US" b="1">
                <a:cs typeface="宋体" panose="02010600030101010101" pitchFamily="2" charset="-122"/>
              </a:rPr>
              <a:t>）</a:t>
            </a:r>
            <a:r>
              <a:rPr lang="zh-CN" altLang="en-US" b="1">
                <a:latin typeface="Times New Roman" panose="02020603050405020304" charset="0"/>
                <a:cs typeface="宋体" panose="02010600030101010101" pitchFamily="2" charset="-122"/>
              </a:rPr>
              <a:t>删除</a:t>
            </a:r>
            <a:r>
              <a:rPr lang="en-US" altLang="zh-CN" b="1">
                <a:latin typeface="Times New Roman" panose="02020603050405020304" charset="0"/>
                <a:cs typeface="宋体" panose="02010600030101010101" pitchFamily="2" charset="-122"/>
              </a:rPr>
              <a:t>G</a:t>
            </a:r>
            <a:r>
              <a:rPr lang="en-US" altLang="zh-CN" b="1" baseline="-30000">
                <a:latin typeface="Times New Roman" panose="02020603050405020304" charset="0"/>
                <a:cs typeface="宋体" panose="02010600030101010101" pitchFamily="2" charset="-122"/>
              </a:rPr>
              <a:t>2</a:t>
            </a:r>
            <a:r>
              <a:rPr lang="zh-CN" altLang="en-US" b="1">
                <a:latin typeface="Times New Roman" panose="02020603050405020304" charset="0"/>
                <a:cs typeface="宋体" panose="02010600030101010101" pitchFamily="2" charset="-122"/>
              </a:rPr>
              <a:t>中的无用符号。</a:t>
            </a:r>
            <a:endParaRPr lang="en-US" altLang="zh-CN" b="1">
              <a:latin typeface="Times New Roman" panose="02020603050405020304" charset="0"/>
              <a:cs typeface="宋体" panose="02010600030101010101" pitchFamily="2" charset="-122"/>
            </a:endParaRPr>
          </a:p>
          <a:p>
            <a:pPr indent="44450">
              <a:buFontTx/>
              <a:buNone/>
            </a:pPr>
            <a:r>
              <a:rPr lang="zh-CN" altLang="en-US" b="1">
                <a:latin typeface="Times New Roman" panose="02020603050405020304" charset="0"/>
                <a:cs typeface="宋体" panose="02010600030101010101" pitchFamily="2" charset="-122"/>
              </a:rPr>
              <a:t>由于在删除单一产生式后，文法中可能出现新的无用符号，因此，我们还需要再次删除新出现的无用符号。</a:t>
            </a:r>
            <a:r>
              <a:rPr lang="en-US" altLang="zh-CN" b="1">
                <a:cs typeface="宋体" panose="02010600030101010101" pitchFamily="2" charset="-122"/>
              </a:rPr>
              <a:t> </a:t>
            </a:r>
          </a:p>
          <a:p>
            <a:pPr indent="44450">
              <a:buFontTx/>
              <a:buNone/>
            </a:pPr>
            <a:r>
              <a:rPr lang="zh-CN" altLang="en-US" b="1">
                <a:latin typeface="Times New Roman" panose="02020603050405020304" charset="0"/>
                <a:cs typeface="宋体" panose="02010600030101010101" pitchFamily="2" charset="-122"/>
              </a:rPr>
              <a:t>此外，在去</a:t>
            </a:r>
            <a:r>
              <a:rPr lang="en-US" altLang="zh-CN" b="1">
                <a:latin typeface="Times New Roman" panose="02020603050405020304" charset="0"/>
                <a:cs typeface="宋体" panose="02010600030101010101" pitchFamily="2" charset="-122"/>
              </a:rPr>
              <a:t>ε-</a:t>
            </a:r>
            <a:r>
              <a:rPr lang="zh-CN" altLang="en-US" b="1">
                <a:latin typeface="Times New Roman" panose="02020603050405020304" charset="0"/>
                <a:cs typeface="宋体" panose="02010600030101010101" pitchFamily="2" charset="-122"/>
              </a:rPr>
              <a:t>产生式后可能会产生新的单一产生式，也可能会引进新的无用符号。这是值得注意的。</a:t>
            </a:r>
            <a:r>
              <a:rPr lang="en-US" altLang="zh-CN" b="1">
                <a:cs typeface="宋体" panose="02010600030101010101" pitchFamily="2" charset="-122"/>
              </a:rPr>
              <a:t> </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幻灯片编号占位符 5"/>
          <p:cNvSpPr>
            <a:spLocks noGrp="1"/>
          </p:cNvSpPr>
          <p:nvPr>
            <p:ph type="sldNum" sz="quarter" idx="12"/>
          </p:nvPr>
        </p:nvSpPr>
        <p:spPr/>
        <p:txBody>
          <a:bodyPr/>
          <a:lstStyle/>
          <a:p>
            <a:fld id="{376821B8-454B-084F-973D-34F818EC9111}" type="slidenum">
              <a:rPr lang="en-US" altLang="zh-CN"/>
              <a:pPr/>
              <a:t>82</a:t>
            </a:fld>
            <a:endParaRPr lang="en-US" altLang="zh-CN"/>
          </a:p>
        </p:txBody>
      </p:sp>
      <p:sp>
        <p:nvSpPr>
          <p:cNvPr id="64514" name="Rectangle 2"/>
          <p:cNvSpPr>
            <a:spLocks noGrp="1" noChangeArrowheads="1"/>
          </p:cNvSpPr>
          <p:nvPr>
            <p:ph type="title"/>
          </p:nvPr>
        </p:nvSpPr>
        <p:spPr/>
        <p:txBody>
          <a:bodyPr/>
          <a:lstStyle/>
          <a:p>
            <a:r>
              <a:rPr lang="en-US" altLang="zh-CN"/>
              <a:t>Cleaning Up – (2)</a:t>
            </a:r>
          </a:p>
        </p:txBody>
      </p:sp>
      <p:sp>
        <p:nvSpPr>
          <p:cNvPr id="64515" name="Rectangle 3"/>
          <p:cNvSpPr>
            <a:spLocks noGrp="1" noChangeArrowheads="1"/>
          </p:cNvSpPr>
          <p:nvPr>
            <p:ph type="body" idx="1"/>
          </p:nvPr>
        </p:nvSpPr>
        <p:spPr/>
        <p:txBody>
          <a:bodyPr/>
          <a:lstStyle/>
          <a:p>
            <a:pPr marL="609600" indent="-609600"/>
            <a:r>
              <a:rPr lang="en-US" altLang="zh-CN" dirty="0">
                <a:solidFill>
                  <a:srgbClr val="3366FF"/>
                </a:solidFill>
              </a:rPr>
              <a:t>Proof</a:t>
            </a:r>
            <a:r>
              <a:rPr lang="en-US" altLang="zh-CN" dirty="0"/>
              <a:t>: Start with a CFG for L.</a:t>
            </a:r>
          </a:p>
          <a:p>
            <a:pPr marL="609600" indent="-609600"/>
            <a:r>
              <a:rPr lang="en-US" altLang="zh-CN" dirty="0"/>
              <a:t>Perform the following steps </a:t>
            </a:r>
            <a:r>
              <a:rPr lang="en-US" altLang="zh-CN" dirty="0">
                <a:solidFill>
                  <a:srgbClr val="FF0000"/>
                </a:solidFill>
              </a:rPr>
              <a:t>in order</a:t>
            </a:r>
            <a:r>
              <a:rPr lang="en-US" altLang="zh-CN" dirty="0"/>
              <a:t>:</a:t>
            </a:r>
          </a:p>
          <a:p>
            <a:pPr marL="990600" lvl="1" indent="-533400">
              <a:buFont typeface="Monotype Sorts" charset="0"/>
              <a:buAutoNum type="arabicPeriod"/>
            </a:pPr>
            <a:r>
              <a:rPr lang="en-US" altLang="zh-CN" dirty="0"/>
              <a:t>Eliminate </a:t>
            </a:r>
            <a:r>
              <a:rPr lang="en-US" altLang="zh-CN" dirty="0" err="1">
                <a:latin typeface="Lucida Sans Unicode" panose="020B0602030504020204" charset="0"/>
              </a:rPr>
              <a:t>ε</a:t>
            </a:r>
            <a:r>
              <a:rPr lang="en-US" altLang="zh-CN" dirty="0"/>
              <a:t>-productions.</a:t>
            </a:r>
          </a:p>
          <a:p>
            <a:pPr marL="990600" lvl="1" indent="-533400">
              <a:buFont typeface="Monotype Sorts" charset="0"/>
              <a:buAutoNum type="arabicPeriod"/>
            </a:pPr>
            <a:r>
              <a:rPr lang="en-US" altLang="zh-CN" dirty="0"/>
              <a:t>Eliminate unit productions.</a:t>
            </a:r>
          </a:p>
          <a:p>
            <a:pPr marL="990600" lvl="1" indent="-533400">
              <a:buFont typeface="Monotype Sorts" charset="0"/>
              <a:buAutoNum type="arabicPeriod"/>
            </a:pPr>
            <a:r>
              <a:rPr lang="en-US" altLang="zh-CN" dirty="0"/>
              <a:t>Eliminate variables that derive no terminal string.</a:t>
            </a:r>
          </a:p>
          <a:p>
            <a:pPr marL="990600" lvl="1" indent="-533400">
              <a:buFont typeface="Monotype Sorts" charset="0"/>
              <a:buAutoNum type="arabicPeriod"/>
            </a:pPr>
            <a:r>
              <a:rPr lang="en-US" altLang="zh-CN" dirty="0"/>
              <a:t>Eliminate variables not reached from the start symbol.</a:t>
            </a:r>
          </a:p>
        </p:txBody>
      </p:sp>
      <p:grpSp>
        <p:nvGrpSpPr>
          <p:cNvPr id="64522" name="Group 10"/>
          <p:cNvGrpSpPr/>
          <p:nvPr/>
        </p:nvGrpSpPr>
        <p:grpSpPr bwMode="auto">
          <a:xfrm>
            <a:off x="5353050" y="3352800"/>
            <a:ext cx="3790950" cy="3352800"/>
            <a:chOff x="3372" y="2208"/>
            <a:chExt cx="2388" cy="2112"/>
          </a:xfrm>
        </p:grpSpPr>
        <p:sp>
          <p:nvSpPr>
            <p:cNvPr id="64520" name="Text Box 8"/>
            <p:cNvSpPr txBox="1">
              <a:spLocks noChangeArrowheads="1"/>
            </p:cNvSpPr>
            <p:nvPr/>
          </p:nvSpPr>
          <p:spPr bwMode="auto">
            <a:xfrm>
              <a:off x="3372" y="3572"/>
              <a:ext cx="2388" cy="748"/>
            </a:xfrm>
            <a:prstGeom prst="rect">
              <a:avLst/>
            </a:prstGeom>
            <a:noFill/>
            <a:ln>
              <a:noFill/>
            </a:ln>
            <a:effectLst/>
          </p:spPr>
          <p:txBody>
            <a:bodyPr wrap="none">
              <a:spAutoFit/>
            </a:bodyPr>
            <a:lstStyle/>
            <a:p>
              <a:r>
                <a:rPr lang="en-US" altLang="zh-CN">
                  <a:solidFill>
                    <a:srgbClr val="FF9900"/>
                  </a:solidFill>
                </a:rPr>
                <a:t>Must be first.  Can create</a:t>
              </a:r>
            </a:p>
            <a:p>
              <a:r>
                <a:rPr lang="en-US" altLang="zh-CN">
                  <a:solidFill>
                    <a:srgbClr val="FF9900"/>
                  </a:solidFill>
                </a:rPr>
                <a:t>unit productions or useless</a:t>
              </a:r>
            </a:p>
            <a:p>
              <a:r>
                <a:rPr lang="en-US" altLang="zh-CN">
                  <a:solidFill>
                    <a:srgbClr val="FF9900"/>
                  </a:solidFill>
                </a:rPr>
                <a:t>variables.</a:t>
              </a:r>
            </a:p>
          </p:txBody>
        </p:sp>
        <p:sp>
          <p:nvSpPr>
            <p:cNvPr id="64521" name="Line 9"/>
            <p:cNvSpPr>
              <a:spLocks noChangeShapeType="1"/>
            </p:cNvSpPr>
            <p:nvPr/>
          </p:nvSpPr>
          <p:spPr bwMode="auto">
            <a:xfrm flipH="1" flipV="1">
              <a:off x="3622" y="2208"/>
              <a:ext cx="576" cy="1344"/>
            </a:xfrm>
            <a:prstGeom prst="line">
              <a:avLst/>
            </a:prstGeom>
            <a:noFill/>
            <a:ln w="9525">
              <a:solidFill>
                <a:schemeClr val="tx1"/>
              </a:solidFill>
              <a:rou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45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A67F291-051C-584F-A0EC-CFCF32E25006}" type="datetime1">
              <a:rPr lang="zh-CN" altLang="en-US" smtClean="0">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5" name="幻灯片编号占位符 4"/>
          <p:cNvSpPr>
            <a:spLocks noGrp="1"/>
          </p:cNvSpPr>
          <p:nvPr>
            <p:ph type="sldNum" sz="quarter" idx="12"/>
          </p:nvPr>
        </p:nvSpPr>
        <p:spPr/>
        <p:txBody>
          <a:bodyPr/>
          <a:lstStyle/>
          <a:p>
            <a:fld id="{1DF24D85-657F-994F-B8C9-6F1AA34A471C}" type="slidenum">
              <a:rPr lang="en-US" altLang="zh-CN" smtClean="0">
                <a:solidFill>
                  <a:srgbClr val="000000"/>
                </a:solidFill>
                <a:latin typeface="Arial" panose="020B0604020202020204"/>
              </a:rPr>
              <a:pPr/>
              <a:t>83</a:t>
            </a:fld>
            <a:endParaRPr lang="en-US" altLang="zh-CN">
              <a:solidFill>
                <a:srgbClr val="000000"/>
              </a:solidFill>
              <a:latin typeface="Arial" panose="020B0604020202020204"/>
            </a:endParaRPr>
          </a:p>
        </p:txBody>
      </p:sp>
      <p:sp>
        <p:nvSpPr>
          <p:cNvPr id="6" name="矩形 5"/>
          <p:cNvSpPr/>
          <p:nvPr/>
        </p:nvSpPr>
        <p:spPr>
          <a:xfrm>
            <a:off x="457200" y="791328"/>
            <a:ext cx="8229600" cy="400110"/>
          </a:xfrm>
          <a:prstGeom prst="rect">
            <a:avLst/>
          </a:prstGeom>
        </p:spPr>
        <p:txBody>
          <a:bodyPr wrap="square">
            <a:spAutoFit/>
          </a:bodyPr>
          <a:lstStyle/>
          <a:p>
            <a:r>
              <a:rPr lang="zh-CN" altLang="en-US" sz="2000" dirty="0" smtClean="0"/>
              <a:t>（</a:t>
            </a:r>
            <a:r>
              <a:rPr lang="en-US" altLang="zh-CN" sz="2000" dirty="0" smtClean="0"/>
              <a:t>1</a:t>
            </a:r>
            <a:r>
              <a:rPr lang="zh-CN" altLang="en-US" sz="2000" dirty="0" smtClean="0"/>
              <a:t>）</a:t>
            </a:r>
            <a:r>
              <a:rPr lang="en-US" altLang="zh-CN" sz="2000" dirty="0" smtClean="0"/>
              <a:t>S </a:t>
            </a:r>
            <a:r>
              <a:rPr lang="en-US" altLang="zh-CN" sz="2000" dirty="0"/>
              <a:t>→ AC | B, A → a, C → c | BC, E → </a:t>
            </a:r>
            <a:r>
              <a:rPr lang="en-US" altLang="zh-CN" sz="2000" dirty="0" err="1"/>
              <a:t>aA</a:t>
            </a:r>
            <a:r>
              <a:rPr lang="en-US" altLang="zh-CN" sz="2000" dirty="0"/>
              <a:t> | e</a:t>
            </a:r>
            <a:endParaRPr lang="zh-CN" altLang="en-US" sz="2000" dirty="0"/>
          </a:p>
        </p:txBody>
      </p:sp>
      <p:sp>
        <p:nvSpPr>
          <p:cNvPr id="7" name="矩形 6"/>
          <p:cNvSpPr/>
          <p:nvPr/>
        </p:nvSpPr>
        <p:spPr>
          <a:xfrm>
            <a:off x="457200" y="1441422"/>
            <a:ext cx="7717379" cy="400110"/>
          </a:xfrm>
          <a:prstGeom prst="rect">
            <a:avLst/>
          </a:prstGeom>
        </p:spPr>
        <p:txBody>
          <a:bodyPr wrap="square">
            <a:spAutoFit/>
          </a:bodyPr>
          <a:lstStyle/>
          <a:p>
            <a:r>
              <a:rPr lang="zh-CN" altLang="en-US" sz="2000" dirty="0" smtClean="0"/>
              <a:t>（</a:t>
            </a:r>
            <a:r>
              <a:rPr lang="en-US" altLang="zh-CN" sz="2000" dirty="0" smtClean="0"/>
              <a:t>2</a:t>
            </a:r>
            <a:r>
              <a:rPr lang="zh-CN" altLang="en-US" sz="2000" dirty="0" smtClean="0"/>
              <a:t>）</a:t>
            </a:r>
            <a:r>
              <a:rPr lang="en-US" altLang="zh-CN" sz="2000" dirty="0" smtClean="0"/>
              <a:t>S </a:t>
            </a:r>
            <a:r>
              <a:rPr lang="en-US" altLang="zh-CN" sz="2000" dirty="0"/>
              <a:t>→ XY, X → a, Y → Z | b, Z → M, M → N, N → </a:t>
            </a:r>
            <a:r>
              <a:rPr lang="en-US" altLang="zh-CN" sz="2000" dirty="0" smtClean="0"/>
              <a:t>a</a:t>
            </a:r>
            <a:endParaRPr lang="zh-CN" altLang="en-US" sz="2000" dirty="0"/>
          </a:p>
        </p:txBody>
      </p:sp>
      <p:sp>
        <p:nvSpPr>
          <p:cNvPr id="8" name="矩形 7"/>
          <p:cNvSpPr/>
          <p:nvPr/>
        </p:nvSpPr>
        <p:spPr>
          <a:xfrm>
            <a:off x="457200" y="1810754"/>
            <a:ext cx="4946085" cy="707886"/>
          </a:xfrm>
          <a:prstGeom prst="rect">
            <a:avLst/>
          </a:prstGeom>
        </p:spPr>
        <p:txBody>
          <a:bodyPr wrap="none">
            <a:spAutoFit/>
          </a:bodyPr>
          <a:lstStyle/>
          <a:p>
            <a:endParaRPr lang="en-US" altLang="zh-CN" sz="2000" b="1" dirty="0"/>
          </a:p>
          <a:p>
            <a:r>
              <a:rPr lang="zh-CN" altLang="zh-CN" sz="2000" dirty="0" smtClean="0"/>
              <a:t>（</a:t>
            </a:r>
            <a:r>
              <a:rPr lang="en-US" altLang="zh-CN" sz="2000" dirty="0" smtClean="0"/>
              <a:t>3</a:t>
            </a:r>
            <a:r>
              <a:rPr lang="zh-CN" altLang="en-US" sz="2000" dirty="0" smtClean="0"/>
              <a:t>）</a:t>
            </a:r>
            <a:r>
              <a:rPr lang="en-US" altLang="zh-CN" sz="2000" dirty="0" smtClean="0"/>
              <a:t>S </a:t>
            </a:r>
            <a:r>
              <a:rPr lang="en-US" altLang="zh-CN" sz="2000" dirty="0"/>
              <a:t>→ ASA | </a:t>
            </a:r>
            <a:r>
              <a:rPr lang="en-US" altLang="zh-CN" sz="2000" dirty="0" err="1"/>
              <a:t>aB</a:t>
            </a:r>
            <a:r>
              <a:rPr lang="en-US" altLang="zh-CN" sz="2000" dirty="0"/>
              <a:t> | b, A → B, B → b | ∈</a:t>
            </a:r>
            <a:endParaRPr lang="zh-CN" altLang="en-US" sz="2000" dirty="0"/>
          </a:p>
        </p:txBody>
      </p:sp>
      <p:sp>
        <p:nvSpPr>
          <p:cNvPr id="9" name="矩形 8"/>
          <p:cNvSpPr/>
          <p:nvPr/>
        </p:nvSpPr>
        <p:spPr>
          <a:xfrm>
            <a:off x="593782" y="199074"/>
            <a:ext cx="2681293" cy="461665"/>
          </a:xfrm>
          <a:prstGeom prst="rect">
            <a:avLst/>
          </a:prstGeom>
        </p:spPr>
        <p:txBody>
          <a:bodyPr wrap="none">
            <a:spAutoFit/>
          </a:bodyPr>
          <a:lstStyle/>
          <a:p>
            <a:r>
              <a:rPr lang="en-US" altLang="zh-CN" sz="2400" b="1" dirty="0" smtClean="0"/>
              <a:t>1.</a:t>
            </a:r>
            <a:r>
              <a:rPr lang="zh-CN" altLang="en-US" sz="2400" b="1" dirty="0" smtClean="0"/>
              <a:t> 化简</a:t>
            </a:r>
            <a:r>
              <a:rPr lang="zh-CN" altLang="en-US" sz="2400" b="1" dirty="0"/>
              <a:t>以下</a:t>
            </a:r>
            <a:r>
              <a:rPr lang="zh-CN" altLang="en-US" sz="2400" b="1" dirty="0" smtClean="0"/>
              <a:t>文法：</a:t>
            </a:r>
            <a:endParaRPr lang="zh-CN" altLang="en-US" sz="2400" b="1" dirty="0"/>
          </a:p>
        </p:txBody>
      </p:sp>
      <p:sp>
        <p:nvSpPr>
          <p:cNvPr id="10" name="矩形 9"/>
          <p:cNvSpPr/>
          <p:nvPr/>
        </p:nvSpPr>
        <p:spPr>
          <a:xfrm>
            <a:off x="457199" y="2307673"/>
            <a:ext cx="3517153" cy="1631216"/>
          </a:xfrm>
          <a:prstGeom prst="rect">
            <a:avLst/>
          </a:prstGeom>
        </p:spPr>
        <p:txBody>
          <a:bodyPr wrap="square">
            <a:spAutoFit/>
          </a:bodyPr>
          <a:lstStyle/>
          <a:p>
            <a:endParaRPr lang="en-US" altLang="zh-CN" sz="2000" dirty="0" smtClean="0"/>
          </a:p>
          <a:p>
            <a:r>
              <a:rPr lang="zh-CN" altLang="zh-CN" sz="2000" dirty="0" smtClean="0"/>
              <a:t>（</a:t>
            </a:r>
            <a:r>
              <a:rPr lang="zh-CN" altLang="zh-CN" sz="2000" dirty="0"/>
              <a:t>4</a:t>
            </a:r>
            <a:r>
              <a:rPr lang="zh-CN" altLang="en-US" sz="2000" dirty="0" smtClean="0"/>
              <a:t>）</a:t>
            </a:r>
            <a:r>
              <a:rPr lang="en-US" altLang="zh-CN" sz="2000" dirty="0" smtClean="0"/>
              <a:t>S </a:t>
            </a:r>
            <a:r>
              <a:rPr lang="en-US" altLang="zh-CN" sz="2000" dirty="0"/>
              <a:t>→ </a:t>
            </a:r>
            <a:r>
              <a:rPr lang="en-US" altLang="zh-CN" sz="2000" dirty="0" smtClean="0"/>
              <a:t>AB</a:t>
            </a:r>
            <a:r>
              <a:rPr lang="zh-CN" altLang="en-US" sz="2000" dirty="0" smtClean="0"/>
              <a:t> </a:t>
            </a:r>
            <a:r>
              <a:rPr lang="en-US" altLang="zh-CN" sz="2000" dirty="0" smtClean="0"/>
              <a:t>| CA </a:t>
            </a:r>
            <a:r>
              <a:rPr lang="en-US" altLang="zh-CN" sz="2000" dirty="0"/>
              <a:t>| </a:t>
            </a:r>
            <a:r>
              <a:rPr lang="en-US" altLang="zh-CN" sz="2000" dirty="0" smtClean="0"/>
              <a:t>a, </a:t>
            </a:r>
          </a:p>
          <a:p>
            <a:r>
              <a:rPr lang="zh-CN" altLang="zh-CN" sz="2000" dirty="0"/>
              <a:t> </a:t>
            </a:r>
            <a:r>
              <a:rPr lang="zh-CN" altLang="en-US" sz="2000" dirty="0" smtClean="0"/>
              <a:t>   </a:t>
            </a:r>
            <a:r>
              <a:rPr lang="zh-CN" altLang="en-US" sz="2000" dirty="0" smtClean="0"/>
              <a:t>     </a:t>
            </a:r>
            <a:r>
              <a:rPr lang="en-US" altLang="zh-CN" sz="2000" dirty="0" smtClean="0"/>
              <a:t>A </a:t>
            </a:r>
            <a:r>
              <a:rPr lang="en-US" altLang="zh-CN" sz="2000" dirty="0"/>
              <a:t>→ </a:t>
            </a:r>
            <a:r>
              <a:rPr lang="en-US" altLang="zh-CN" sz="2000" dirty="0" smtClean="0"/>
              <a:t>a, </a:t>
            </a:r>
          </a:p>
          <a:p>
            <a:r>
              <a:rPr lang="zh-CN" altLang="en-US" sz="2000" dirty="0" smtClean="0"/>
              <a:t>        </a:t>
            </a:r>
            <a:r>
              <a:rPr lang="en-US" altLang="zh-CN" sz="2000" dirty="0" smtClean="0"/>
              <a:t>B </a:t>
            </a:r>
            <a:r>
              <a:rPr lang="en-US" altLang="zh-CN" sz="2000" dirty="0"/>
              <a:t>→ </a:t>
            </a:r>
            <a:r>
              <a:rPr lang="zh-CN" altLang="zh-CN" sz="2000" dirty="0"/>
              <a:t> </a:t>
            </a:r>
            <a:r>
              <a:rPr lang="en-US" altLang="zh-CN" sz="2000" dirty="0" smtClean="0"/>
              <a:t>BC</a:t>
            </a:r>
            <a:r>
              <a:rPr lang="zh-CN" altLang="en-US" sz="2000" dirty="0" smtClean="0"/>
              <a:t> </a:t>
            </a:r>
            <a:r>
              <a:rPr lang="en-US" altLang="zh-CN" sz="2000" dirty="0" smtClean="0"/>
              <a:t>|</a:t>
            </a:r>
            <a:r>
              <a:rPr lang="zh-CN" altLang="en-US" sz="2000" dirty="0" smtClean="0"/>
              <a:t> </a:t>
            </a:r>
            <a:r>
              <a:rPr lang="en-US" altLang="zh-CN" sz="2000" dirty="0" smtClean="0"/>
              <a:t>AB</a:t>
            </a:r>
            <a:r>
              <a:rPr lang="zh-CN" altLang="en-US" sz="2000" dirty="0" smtClean="0"/>
              <a:t> </a:t>
            </a:r>
            <a:r>
              <a:rPr lang="en-US" altLang="zh-CN" sz="2000" dirty="0" smtClean="0"/>
              <a:t>|</a:t>
            </a:r>
            <a:r>
              <a:rPr lang="zh-CN" altLang="en-US" sz="2000" dirty="0" smtClean="0"/>
              <a:t> </a:t>
            </a:r>
            <a:r>
              <a:rPr lang="en-US" altLang="zh-CN" sz="2000" dirty="0" smtClean="0"/>
              <a:t>DE</a:t>
            </a:r>
            <a:r>
              <a:rPr lang="zh-CN" altLang="en-US" sz="2000" dirty="0" smtClean="0"/>
              <a:t> </a:t>
            </a:r>
            <a:r>
              <a:rPr lang="en-US" altLang="zh-CN" sz="2000" dirty="0" smtClean="0"/>
              <a:t>|</a:t>
            </a:r>
            <a:r>
              <a:rPr lang="zh-CN" altLang="en-US" sz="2000" dirty="0" smtClean="0"/>
              <a:t> </a:t>
            </a:r>
            <a:r>
              <a:rPr lang="en-US" altLang="zh-CN" sz="2000" dirty="0" smtClean="0"/>
              <a:t>d</a:t>
            </a:r>
          </a:p>
          <a:p>
            <a:r>
              <a:rPr lang="zh-CN" altLang="en-US" sz="2000" dirty="0" smtClean="0"/>
              <a:t>        </a:t>
            </a:r>
            <a:r>
              <a:rPr lang="en-US" altLang="zh-CN" sz="2000" dirty="0" smtClean="0"/>
              <a:t>C</a:t>
            </a:r>
            <a:r>
              <a:rPr lang="zh-CN" altLang="en-US" sz="2000" dirty="0" smtClean="0"/>
              <a:t> </a:t>
            </a:r>
            <a:r>
              <a:rPr lang="en-US" altLang="zh-CN" sz="2000" dirty="0" smtClean="0"/>
              <a:t>→</a:t>
            </a:r>
            <a:r>
              <a:rPr lang="zh-CN" altLang="en-US" sz="2000" dirty="0" smtClean="0"/>
              <a:t> </a:t>
            </a:r>
            <a:r>
              <a:rPr lang="en-US" altLang="zh-CN" sz="2000" dirty="0" err="1" smtClean="0"/>
              <a:t>aB</a:t>
            </a:r>
            <a:r>
              <a:rPr lang="zh-CN" altLang="en-US" sz="2000" dirty="0" smtClean="0"/>
              <a:t> </a:t>
            </a:r>
            <a:r>
              <a:rPr lang="en-US" altLang="zh-CN" sz="2000" dirty="0" smtClean="0"/>
              <a:t>|</a:t>
            </a:r>
            <a:r>
              <a:rPr lang="zh-CN" altLang="en-US" sz="2000" dirty="0" smtClean="0"/>
              <a:t> </a:t>
            </a:r>
            <a:r>
              <a:rPr lang="en-US" altLang="zh-CN" sz="2000" dirty="0" smtClean="0"/>
              <a:t>b</a:t>
            </a:r>
            <a:r>
              <a:rPr lang="zh-CN" altLang="en-US" sz="2000" dirty="0" smtClean="0"/>
              <a:t> </a:t>
            </a:r>
            <a:endParaRPr lang="zh-CN" altLang="en-US" sz="2000" dirty="0"/>
          </a:p>
        </p:txBody>
      </p:sp>
      <p:sp>
        <p:nvSpPr>
          <p:cNvPr id="11" name="矩形 10"/>
          <p:cNvSpPr/>
          <p:nvPr/>
        </p:nvSpPr>
        <p:spPr>
          <a:xfrm>
            <a:off x="371241" y="5065873"/>
            <a:ext cx="7803338" cy="1107996"/>
          </a:xfrm>
          <a:prstGeom prst="rect">
            <a:avLst/>
          </a:prstGeom>
        </p:spPr>
        <p:txBody>
          <a:bodyPr wrap="none">
            <a:spAutoFit/>
          </a:bodyPr>
          <a:lstStyle/>
          <a:p>
            <a:endParaRPr lang="en-US" altLang="zh-CN" dirty="0" smtClean="0"/>
          </a:p>
          <a:p>
            <a:r>
              <a:rPr lang="en-US" altLang="zh-CN" sz="2400" b="1" dirty="0"/>
              <a:t>2.</a:t>
            </a:r>
            <a:r>
              <a:rPr lang="zh-CN" altLang="en-US" sz="2400" b="1" dirty="0"/>
              <a:t> 设计一个算法</a:t>
            </a:r>
            <a:r>
              <a:rPr lang="zh-CN" altLang="en-US" sz="2400" b="1" dirty="0" smtClean="0"/>
              <a:t>，对于任意给定</a:t>
            </a:r>
            <a:r>
              <a:rPr lang="en-US" altLang="zh-CN" sz="2400" b="1" dirty="0" smtClean="0"/>
              <a:t>CFG</a:t>
            </a:r>
            <a:r>
              <a:rPr lang="zh-CN" altLang="en-US" sz="2400" b="1" dirty="0" smtClean="0"/>
              <a:t> </a:t>
            </a:r>
            <a:r>
              <a:rPr lang="en-US" altLang="zh-CN" sz="2400" b="1" dirty="0" smtClean="0"/>
              <a:t>G</a:t>
            </a:r>
            <a:r>
              <a:rPr lang="zh-CN" altLang="en-US" sz="2400" b="1" dirty="0" smtClean="0"/>
              <a:t> </a:t>
            </a:r>
            <a:r>
              <a:rPr lang="en-US" altLang="zh-CN" sz="2400" b="1" dirty="0" smtClean="0"/>
              <a:t>=</a:t>
            </a:r>
            <a:r>
              <a:rPr lang="zh-CN" altLang="en-US" sz="2400" b="1" dirty="0"/>
              <a:t>（</a:t>
            </a:r>
            <a:r>
              <a:rPr lang="en-US" altLang="zh-CN" sz="2400" b="1" dirty="0"/>
              <a:t>V,T,P,S</a:t>
            </a:r>
            <a:r>
              <a:rPr lang="zh-CN" altLang="en-US" sz="2400" b="1" dirty="0"/>
              <a:t>）</a:t>
            </a:r>
            <a:r>
              <a:rPr lang="zh-CN" altLang="en-US" sz="2400" b="1" dirty="0" smtClean="0"/>
              <a:t>，</a:t>
            </a:r>
            <a:endParaRPr lang="en-US" altLang="zh-CN" sz="2400" b="1" dirty="0" smtClean="0"/>
          </a:p>
          <a:p>
            <a:r>
              <a:rPr lang="zh-CN" altLang="zh-CN" sz="2400" b="1" dirty="0"/>
              <a:t> </a:t>
            </a:r>
            <a:r>
              <a:rPr lang="zh-CN" altLang="en-US" sz="2400" b="1" dirty="0" smtClean="0"/>
              <a:t>   判断</a:t>
            </a:r>
            <a:r>
              <a:rPr lang="en-US" altLang="zh-CN" sz="2400" b="1" dirty="0"/>
              <a:t>L</a:t>
            </a:r>
            <a:r>
              <a:rPr lang="zh-CN" altLang="en-US" sz="2400" b="1" dirty="0"/>
              <a:t>（</a:t>
            </a:r>
            <a:r>
              <a:rPr lang="en-US" altLang="zh-CN" sz="2400" b="1" dirty="0"/>
              <a:t>G</a:t>
            </a:r>
            <a:r>
              <a:rPr lang="zh-CN" altLang="en-US" sz="2400" b="1" dirty="0"/>
              <a:t>）是否为</a:t>
            </a:r>
            <a:r>
              <a:rPr lang="zh-CN" altLang="en-US" sz="2400" b="1" dirty="0" smtClean="0"/>
              <a:t>空，写出算法伪代码。</a:t>
            </a:r>
            <a:endParaRPr lang="en-US" altLang="zh-CN" sz="2400" b="1" dirty="0"/>
          </a:p>
        </p:txBody>
      </p:sp>
      <p:sp>
        <p:nvSpPr>
          <p:cNvPr id="12" name="矩形 11"/>
          <p:cNvSpPr/>
          <p:nvPr/>
        </p:nvSpPr>
        <p:spPr>
          <a:xfrm>
            <a:off x="457200" y="3756968"/>
            <a:ext cx="5937624" cy="1323439"/>
          </a:xfrm>
          <a:prstGeom prst="rect">
            <a:avLst/>
          </a:prstGeom>
        </p:spPr>
        <p:txBody>
          <a:bodyPr wrap="square">
            <a:spAutoFit/>
          </a:bodyPr>
          <a:lstStyle/>
          <a:p>
            <a:endParaRPr lang="en-US" altLang="zh-CN" sz="2000" dirty="0" smtClean="0"/>
          </a:p>
          <a:p>
            <a:r>
              <a:rPr lang="zh-CN" altLang="zh-CN" sz="2000" dirty="0" smtClean="0"/>
              <a:t>（5</a:t>
            </a:r>
            <a:r>
              <a:rPr lang="zh-CN" altLang="en-US" sz="2000" dirty="0" smtClean="0"/>
              <a:t>）</a:t>
            </a:r>
            <a:r>
              <a:rPr lang="en-US" altLang="zh-CN" sz="2000" dirty="0" smtClean="0"/>
              <a:t>S </a:t>
            </a:r>
            <a:r>
              <a:rPr lang="en-US" altLang="zh-CN" sz="2000" dirty="0"/>
              <a:t>→ </a:t>
            </a:r>
            <a:r>
              <a:rPr lang="en-US" altLang="zh-CN" sz="2000" dirty="0" smtClean="0"/>
              <a:t>ABDC</a:t>
            </a:r>
            <a:r>
              <a:rPr lang="zh-CN" altLang="en-US" sz="2000" dirty="0" smtClean="0"/>
              <a:t> </a:t>
            </a:r>
            <a:r>
              <a:rPr lang="zh-CN" altLang="zh-CN" sz="2000" dirty="0" smtClean="0"/>
              <a:t> </a:t>
            </a:r>
            <a:r>
              <a:rPr lang="zh-CN" altLang="en-US" sz="2000" dirty="0" smtClean="0"/>
              <a:t>     </a:t>
            </a:r>
            <a:r>
              <a:rPr lang="en-US" altLang="zh-CN" sz="2000" dirty="0" smtClean="0"/>
              <a:t>A </a:t>
            </a:r>
            <a:r>
              <a:rPr lang="en-US" altLang="zh-CN" sz="2000" dirty="0"/>
              <a:t>→ </a:t>
            </a:r>
            <a:r>
              <a:rPr lang="en-US" altLang="zh-CN" sz="2000" dirty="0" smtClean="0"/>
              <a:t>BD</a:t>
            </a:r>
            <a:r>
              <a:rPr lang="zh-CN" altLang="en-US" sz="2000" dirty="0" smtClean="0"/>
              <a:t> </a:t>
            </a:r>
            <a:r>
              <a:rPr lang="en-US" altLang="zh-CN" sz="2000" dirty="0" smtClean="0"/>
              <a:t>|</a:t>
            </a:r>
            <a:r>
              <a:rPr lang="zh-CN" altLang="en-US" sz="2000" dirty="0" smtClean="0"/>
              <a:t> </a:t>
            </a:r>
            <a:r>
              <a:rPr lang="en-US" altLang="zh-CN" sz="2000" dirty="0" err="1" smtClean="0"/>
              <a:t>aa</a:t>
            </a:r>
            <a:r>
              <a:rPr lang="zh-CN" altLang="en-US" sz="2000" dirty="0" smtClean="0"/>
              <a:t> </a:t>
            </a:r>
            <a:r>
              <a:rPr lang="en-US" altLang="zh-CN" sz="2000" dirty="0" smtClean="0"/>
              <a:t>|</a:t>
            </a:r>
            <a:r>
              <a:rPr lang="zh-CN" altLang="en-US" sz="2000" dirty="0" smtClean="0"/>
              <a:t> </a:t>
            </a:r>
            <a:r>
              <a:rPr lang="en-US" altLang="zh-CN" sz="2000" dirty="0" smtClean="0"/>
              <a:t>∈</a:t>
            </a:r>
          </a:p>
          <a:p>
            <a:r>
              <a:rPr lang="zh-CN" altLang="en-US" sz="2000" dirty="0" smtClean="0"/>
              <a:t>        </a:t>
            </a:r>
            <a:r>
              <a:rPr lang="en-US" altLang="zh-CN" sz="2000" dirty="0" smtClean="0"/>
              <a:t>B </a:t>
            </a:r>
            <a:r>
              <a:rPr lang="en-US" altLang="zh-CN" sz="2000" dirty="0"/>
              <a:t>→ </a:t>
            </a:r>
            <a:r>
              <a:rPr lang="zh-CN" altLang="zh-CN" sz="2000" dirty="0"/>
              <a:t> </a:t>
            </a:r>
            <a:r>
              <a:rPr lang="en-US" altLang="zh-CN" sz="2000" dirty="0" err="1" smtClean="0"/>
              <a:t>aB</a:t>
            </a:r>
            <a:r>
              <a:rPr lang="zh-CN" altLang="en-US" sz="2000" dirty="0" smtClean="0"/>
              <a:t> </a:t>
            </a:r>
            <a:r>
              <a:rPr lang="en-US" altLang="zh-CN" sz="2000" dirty="0" smtClean="0"/>
              <a:t>|</a:t>
            </a:r>
            <a:r>
              <a:rPr lang="zh-CN" altLang="en-US" sz="2000" dirty="0" smtClean="0"/>
              <a:t> </a:t>
            </a:r>
            <a:r>
              <a:rPr lang="en-US" altLang="zh-CN" sz="2000" dirty="0" smtClean="0"/>
              <a:t>a</a:t>
            </a:r>
            <a:r>
              <a:rPr lang="zh-CN" altLang="en-US" sz="2000" dirty="0" smtClean="0"/>
              <a:t>            </a:t>
            </a:r>
            <a:r>
              <a:rPr lang="en-US" altLang="zh-CN" sz="2000" dirty="0" smtClean="0"/>
              <a:t>C</a:t>
            </a:r>
            <a:r>
              <a:rPr lang="zh-CN" altLang="en-US" sz="2000" dirty="0" smtClean="0"/>
              <a:t> </a:t>
            </a:r>
            <a:r>
              <a:rPr lang="en-US" altLang="zh-CN" sz="2000" dirty="0" smtClean="0"/>
              <a:t>→</a:t>
            </a:r>
            <a:r>
              <a:rPr lang="zh-CN" altLang="en-US" sz="2000" dirty="0" smtClean="0"/>
              <a:t> </a:t>
            </a:r>
            <a:r>
              <a:rPr lang="en-US" altLang="zh-CN" sz="2000" dirty="0" smtClean="0"/>
              <a:t>DC</a:t>
            </a:r>
            <a:r>
              <a:rPr lang="zh-CN" altLang="en-US" sz="2000" dirty="0" smtClean="0"/>
              <a:t> </a:t>
            </a:r>
            <a:r>
              <a:rPr lang="en-US" altLang="zh-CN" sz="2000" dirty="0" smtClean="0"/>
              <a:t>|</a:t>
            </a:r>
            <a:r>
              <a:rPr lang="zh-CN" altLang="en-US" sz="2000" dirty="0" smtClean="0"/>
              <a:t> </a:t>
            </a:r>
            <a:r>
              <a:rPr lang="en-US" altLang="zh-CN" sz="2000" dirty="0" smtClean="0"/>
              <a:t>c</a:t>
            </a:r>
            <a:r>
              <a:rPr lang="zh-CN" altLang="en-US" sz="2000" dirty="0" smtClean="0"/>
              <a:t> </a:t>
            </a:r>
            <a:r>
              <a:rPr lang="en-US" altLang="zh-CN" sz="2000" dirty="0" smtClean="0"/>
              <a:t>|∈</a:t>
            </a:r>
          </a:p>
          <a:p>
            <a:r>
              <a:rPr lang="zh-CN" altLang="zh-CN" sz="2000" dirty="0"/>
              <a:t> </a:t>
            </a:r>
            <a:r>
              <a:rPr lang="zh-CN" altLang="en-US" sz="2000" dirty="0" smtClean="0"/>
              <a:t>     </a:t>
            </a:r>
            <a:r>
              <a:rPr lang="en-US" altLang="zh-CN" sz="2000" dirty="0" smtClean="0"/>
              <a:t>D</a:t>
            </a:r>
            <a:r>
              <a:rPr lang="zh-CN" altLang="en-US" sz="2000" dirty="0" smtClean="0"/>
              <a:t> </a:t>
            </a:r>
            <a:r>
              <a:rPr lang="en-US" altLang="zh-CN" sz="2000" dirty="0" smtClean="0"/>
              <a:t>→</a:t>
            </a:r>
            <a:r>
              <a:rPr lang="zh-CN" altLang="zh-CN" sz="2000" dirty="0" smtClean="0"/>
              <a:t> </a:t>
            </a:r>
            <a:r>
              <a:rPr lang="en-US" altLang="zh-CN" sz="2000" dirty="0" smtClean="0"/>
              <a:t>∈</a:t>
            </a:r>
            <a:endParaRPr lang="en-US" altLang="zh-CN" sz="2000" dirty="0"/>
          </a:p>
        </p:txBody>
      </p:sp>
    </p:spTree>
    <p:extLst>
      <p:ext uri="{BB962C8B-B14F-4D97-AF65-F5344CB8AC3E}">
        <p14:creationId xmlns:p14="http://schemas.microsoft.com/office/powerpoint/2010/main" xmlns="" val="1269136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C632276-87B1-C94C-83BB-1935526322C3}"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8453C941-2A07-2346-9A1F-04C78754A485}" type="slidenum">
              <a:rPr lang="en-US" altLang="zh-CN">
                <a:solidFill>
                  <a:srgbClr val="000000"/>
                </a:solidFill>
                <a:latin typeface="Arial" panose="020B0604020202020204"/>
              </a:rPr>
              <a:pPr/>
              <a:t>84</a:t>
            </a:fld>
            <a:endParaRPr lang="en-US" altLang="zh-CN">
              <a:solidFill>
                <a:srgbClr val="000000"/>
              </a:solidFill>
              <a:latin typeface="Arial" panose="020B0604020202020204"/>
            </a:endParaRPr>
          </a:p>
        </p:txBody>
      </p:sp>
      <p:sp>
        <p:nvSpPr>
          <p:cNvPr id="616450"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6.3 </a:t>
            </a:r>
            <a:r>
              <a:rPr lang="zh-CN" altLang="en-US" b="1">
                <a:ea typeface="黑体" panose="02010609060101010101" charset="-122"/>
                <a:cs typeface="黑体" panose="02010609060101010101" charset="-122"/>
              </a:rPr>
              <a:t>乔姆斯基范式</a:t>
            </a:r>
            <a:r>
              <a:rPr lang="en-US" altLang="zh-CN" b="1">
                <a:ea typeface="黑体" panose="02010609060101010101" charset="-122"/>
                <a:cs typeface="黑体" panose="02010609060101010101" charset="-122"/>
              </a:rPr>
              <a:t> </a:t>
            </a:r>
          </a:p>
        </p:txBody>
      </p:sp>
      <p:sp>
        <p:nvSpPr>
          <p:cNvPr id="616451" name="Rectangle 3"/>
          <p:cNvSpPr>
            <a:spLocks noGrp="1" noChangeArrowheads="1"/>
          </p:cNvSpPr>
          <p:nvPr>
            <p:ph type="body" idx="1"/>
          </p:nvPr>
        </p:nvSpPr>
        <p:spPr/>
        <p:txBody>
          <a:bodyPr/>
          <a:lstStyle/>
          <a:p>
            <a:r>
              <a:rPr lang="zh-CN" altLang="en-US" b="1">
                <a:ea typeface="黑体" panose="02010609060101010101" charset="-122"/>
                <a:cs typeface="黑体" panose="02010609060101010101" charset="-122"/>
              </a:rPr>
              <a:t>乔姆斯基范式文法</a:t>
            </a:r>
            <a:r>
              <a:rPr lang="en-US" altLang="zh-CN" b="1">
                <a:latin typeface="Times New Roman" panose="02020603050405020304" charset="0"/>
                <a:cs typeface="Times New Roman" panose="02020603050405020304" charset="0"/>
              </a:rPr>
              <a:t>(Chomsky normal form </a:t>
            </a:r>
            <a:r>
              <a:rPr lang="zh-CN" altLang="en-US" b="1">
                <a:latin typeface="Times New Roman" panose="02020603050405020304" charset="0"/>
                <a:cs typeface="宋体" panose="02010600030101010101" pitchFamily="2" charset="-122"/>
              </a:rPr>
              <a:t>，</a:t>
            </a:r>
            <a:r>
              <a:rPr lang="en-US" altLang="zh-CN" b="1">
                <a:ea typeface="黑体" panose="02010609060101010101" charset="-122"/>
                <a:cs typeface="黑体" panose="02010609060101010101" charset="-122"/>
              </a:rPr>
              <a:t>CNF</a:t>
            </a:r>
            <a:r>
              <a:rPr lang="en-US" altLang="zh-CN" b="1">
                <a:latin typeface="Times New Roman" panose="02020603050405020304" charset="0"/>
                <a:cs typeface="Times New Roman" panose="02020603050405020304" charset="0"/>
              </a:rPr>
              <a:t>)</a:t>
            </a:r>
            <a:r>
              <a:rPr lang="zh-CN" altLang="en-US" b="1">
                <a:latin typeface="Times New Roman" panose="02020603050405020304" charset="0"/>
                <a:cs typeface="宋体" panose="02010600030101010101" pitchFamily="2" charset="-122"/>
              </a:rPr>
              <a:t>简称为</a:t>
            </a:r>
            <a:r>
              <a:rPr lang="en-US" altLang="zh-CN" b="1">
                <a:ea typeface="黑体" panose="02010609060101010101" charset="-122"/>
                <a:cs typeface="黑体" panose="02010609060101010101" charset="-122"/>
              </a:rPr>
              <a:t>Chomsky</a:t>
            </a:r>
            <a:r>
              <a:rPr lang="zh-CN" altLang="en-US" b="1">
                <a:ea typeface="黑体" panose="02010609060101010101" charset="-122"/>
                <a:cs typeface="黑体" panose="02010609060101010101" charset="-122"/>
              </a:rPr>
              <a:t>文法</a:t>
            </a:r>
            <a:r>
              <a:rPr lang="zh-CN" altLang="en-US" b="1">
                <a:latin typeface="Times New Roman" panose="02020603050405020304" charset="0"/>
                <a:cs typeface="宋体" panose="02010600030101010101" pitchFamily="2" charset="-122"/>
              </a:rPr>
              <a:t>，或</a:t>
            </a:r>
            <a:r>
              <a:rPr lang="en-US" altLang="zh-CN" b="1">
                <a:ea typeface="黑体" panose="02010609060101010101" charset="-122"/>
                <a:cs typeface="黑体" panose="02010609060101010101" charset="-122"/>
              </a:rPr>
              <a:t>Chomsky</a:t>
            </a:r>
            <a:r>
              <a:rPr lang="zh-CN" altLang="en-US" b="1">
                <a:ea typeface="黑体" panose="02010609060101010101" charset="-122"/>
                <a:cs typeface="黑体" panose="02010609060101010101" charset="-122"/>
              </a:rPr>
              <a:t>范式。</a:t>
            </a:r>
            <a:endParaRPr lang="en-US" altLang="zh-CN" b="1">
              <a:cs typeface="宋体" panose="02010600030101010101" pitchFamily="2" charset="-122"/>
            </a:endParaRPr>
          </a:p>
          <a:p>
            <a:pPr algn="just">
              <a:buFontTx/>
              <a:buNone/>
            </a:pPr>
            <a:r>
              <a:rPr lang="en-US" altLang="zh-CN" b="1">
                <a:latin typeface="Times New Roman" panose="02020603050405020304" charset="0"/>
                <a:cs typeface="Times New Roman" panose="02020603050405020304" charset="0"/>
              </a:rPr>
              <a:t>CFG G=(V</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Times New Roman" panose="02020603050405020304" charset="0"/>
              </a:rPr>
              <a:t>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Times New Roman" panose="02020603050405020304" charset="0"/>
              </a:rPr>
              <a:t>P</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Times New Roman" panose="02020603050405020304" charset="0"/>
              </a:rPr>
              <a:t>S)</a:t>
            </a:r>
            <a:r>
              <a:rPr lang="zh-CN" altLang="en-US" b="1">
                <a:latin typeface="Times New Roman" panose="02020603050405020304" charset="0"/>
                <a:cs typeface="宋体" panose="02010600030101010101" pitchFamily="2" charset="-122"/>
              </a:rPr>
              <a:t>中的产生式形式：</a:t>
            </a:r>
            <a:endParaRPr lang="en-US" altLang="zh-CN" b="1">
              <a:latin typeface="Times New Roman" panose="02020603050405020304" charset="0"/>
              <a:cs typeface="Times New Roman" panose="02020603050405020304" charset="0"/>
            </a:endParaRPr>
          </a:p>
          <a:p>
            <a:pPr algn="just">
              <a:buFontTx/>
              <a:buNone/>
            </a:pPr>
            <a:r>
              <a:rPr lang="en-US" altLang="zh-CN" b="1">
                <a:latin typeface="Times New Roman" panose="02020603050405020304" charset="0"/>
                <a:cs typeface="Times New Roman" panose="02020603050405020304" charset="0"/>
              </a:rPr>
              <a:t>A</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Times New Roman" panose="02020603050405020304" charset="0"/>
              </a:rPr>
              <a:t>BC</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Times New Roman" panose="02020603050405020304" charset="0"/>
              </a:rPr>
              <a:t>A</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Times New Roman" panose="02020603050405020304" charset="0"/>
              </a:rPr>
              <a:t>a</a:t>
            </a:r>
          </a:p>
          <a:p>
            <a:pPr>
              <a:buFontTx/>
              <a:buNone/>
            </a:pPr>
            <a:r>
              <a:rPr lang="zh-CN" altLang="en-US" b="1">
                <a:latin typeface="Times New Roman" panose="02020603050405020304" charset="0"/>
                <a:cs typeface="宋体" panose="02010600030101010101" pitchFamily="2" charset="-122"/>
              </a:rPr>
              <a:t>其中，</a:t>
            </a:r>
            <a:r>
              <a:rPr lang="en-US" altLang="zh-CN" b="1">
                <a:latin typeface="Times New Roman" panose="02020603050405020304" charset="0"/>
                <a:cs typeface="Times New Roman" panose="02020603050405020304" charset="0"/>
              </a:rPr>
              <a:t>A</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Times New Roman" panose="02020603050405020304" charset="0"/>
              </a:rPr>
              <a:t>B</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Times New Roman" panose="02020603050405020304" charset="0"/>
              </a:rPr>
              <a:t>C</a:t>
            </a:r>
            <a:r>
              <a:rPr lang="en-US" altLang="zh-CN" b="1">
                <a:latin typeface="Times New Roman" panose="02020603050405020304" charset="0"/>
                <a:cs typeface="宋体" panose="02010600030101010101" pitchFamily="2" charset="-122"/>
              </a:rPr>
              <a:t>∈</a:t>
            </a:r>
            <a:r>
              <a:rPr lang="en-US" altLang="zh-CN" b="1">
                <a:latin typeface="Times New Roman" panose="02020603050405020304" charset="0"/>
                <a:cs typeface="Times New Roman" panose="02020603050405020304" charset="0"/>
              </a:rPr>
              <a:t>V</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Times New Roman" panose="02020603050405020304" charset="0"/>
              </a:rPr>
              <a:t>a</a:t>
            </a:r>
            <a:r>
              <a:rPr lang="en-US" altLang="zh-CN" b="1">
                <a:latin typeface="Times New Roman" panose="02020603050405020304" charset="0"/>
                <a:cs typeface="宋体" panose="02010600030101010101" pitchFamily="2" charset="-122"/>
              </a:rPr>
              <a:t>∈</a:t>
            </a:r>
            <a:r>
              <a:rPr lang="en-US" altLang="zh-CN" b="1">
                <a:latin typeface="Times New Roman" panose="02020603050405020304" charset="0"/>
                <a:cs typeface="Times New Roman" panose="02020603050405020304" charset="0"/>
              </a:rPr>
              <a:t>T</a:t>
            </a:r>
            <a:r>
              <a:rPr lang="zh-CN" altLang="en-US" b="1">
                <a:latin typeface="Times New Roman" panose="02020603050405020304" charset="0"/>
                <a:cs typeface="宋体" panose="02010600030101010101" pitchFamily="2" charset="-122"/>
              </a:rPr>
              <a:t>。</a:t>
            </a:r>
            <a:endParaRPr lang="en-US" altLang="zh-CN" b="1">
              <a:cs typeface="宋体" panose="02010600030101010101" pitchFamily="2" charset="-122"/>
            </a:endParaRPr>
          </a:p>
          <a:p>
            <a:r>
              <a:rPr lang="en-US" altLang="zh-CN" b="1">
                <a:cs typeface="宋体" panose="02010600030101010101" pitchFamily="2" charset="-122"/>
              </a:rPr>
              <a:t>CNF</a:t>
            </a:r>
            <a:r>
              <a:rPr lang="zh-CN" altLang="en-US" b="1">
                <a:latin typeface="Times New Roman" panose="02020603050405020304" charset="0"/>
                <a:cs typeface="宋体" panose="02010600030101010101" pitchFamily="2" charset="-122"/>
              </a:rPr>
              <a:t>中，不允许有</a:t>
            </a:r>
            <a:r>
              <a:rPr lang="en-US" altLang="zh-CN" b="1">
                <a:latin typeface="Times New Roman" panose="02020603050405020304" charset="0"/>
                <a:cs typeface="宋体" panose="02010600030101010101" pitchFamily="2" charset="-122"/>
              </a:rPr>
              <a:t>ε</a:t>
            </a:r>
            <a:r>
              <a:rPr lang="en-US" altLang="zh-CN" b="1">
                <a:latin typeface="Times New Roman" panose="02020603050405020304" charset="0"/>
                <a:cs typeface="Times New Roman" panose="02020603050405020304" charset="0"/>
              </a:rPr>
              <a:t>-</a:t>
            </a:r>
            <a:r>
              <a:rPr lang="zh-CN" altLang="en-US" b="1">
                <a:latin typeface="Times New Roman" panose="02020603050405020304" charset="0"/>
                <a:cs typeface="宋体" panose="02010600030101010101" pitchFamily="2" charset="-122"/>
              </a:rPr>
              <a:t>产生式、单一产生式。</a:t>
            </a:r>
            <a:r>
              <a:rPr lang="en-US" altLang="zh-CN" b="1">
                <a:cs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6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64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64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64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64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1"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5F693D2-85A3-0347-A37C-F2027A74CFDC}"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1C08B14C-9268-5444-A766-32F390E449DD}" type="slidenum">
              <a:rPr lang="en-US" altLang="zh-CN">
                <a:solidFill>
                  <a:srgbClr val="000000"/>
                </a:solidFill>
                <a:latin typeface="Arial" panose="020B0604020202020204"/>
              </a:rPr>
              <a:pPr/>
              <a:t>85</a:t>
            </a:fld>
            <a:endParaRPr lang="en-US" altLang="zh-CN">
              <a:solidFill>
                <a:srgbClr val="000000"/>
              </a:solidFill>
              <a:latin typeface="Arial" panose="020B0604020202020204"/>
            </a:endParaRPr>
          </a:p>
        </p:txBody>
      </p:sp>
      <p:sp>
        <p:nvSpPr>
          <p:cNvPr id="617474"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6.3 </a:t>
            </a:r>
            <a:r>
              <a:rPr lang="zh-CN" altLang="en-US" b="1">
                <a:ea typeface="黑体" panose="02010609060101010101" charset="-122"/>
                <a:cs typeface="黑体" panose="02010609060101010101" charset="-122"/>
              </a:rPr>
              <a:t>乔姆斯基范式</a:t>
            </a:r>
          </a:p>
        </p:txBody>
      </p:sp>
      <p:sp>
        <p:nvSpPr>
          <p:cNvPr id="617475" name="Rectangle 3"/>
          <p:cNvSpPr>
            <a:spLocks noGrp="1" noChangeArrowheads="1"/>
          </p:cNvSpPr>
          <p:nvPr>
            <p:ph type="body" idx="1"/>
          </p:nvPr>
        </p:nvSpPr>
        <p:spPr>
          <a:xfrm>
            <a:off x="457200" y="1600200"/>
            <a:ext cx="8686800" cy="4525963"/>
          </a:xfrm>
        </p:spPr>
        <p:txBody>
          <a:bodyPr/>
          <a:lstStyle/>
          <a:p>
            <a:pPr algn="just"/>
            <a:r>
              <a:rPr lang="zh-CN" altLang="en-US" b="1" dirty="0">
                <a:latin typeface="Times New Roman" panose="02020603050405020304" charset="0"/>
                <a:ea typeface="黑体" panose="02010609060101010101" charset="-122"/>
                <a:cs typeface="黑体" panose="02010609060101010101" charset="-122"/>
              </a:rPr>
              <a:t>例</a:t>
            </a:r>
            <a:r>
              <a:rPr lang="en-US" altLang="zh-CN" b="1" dirty="0">
                <a:latin typeface="Times New Roman" panose="02020603050405020304" charset="0"/>
                <a:ea typeface="黑体" panose="02010609060101010101" charset="-122"/>
                <a:cs typeface="黑体" panose="02010609060101010101" charset="-122"/>
              </a:rPr>
              <a:t> 6-3-1</a:t>
            </a:r>
            <a:r>
              <a:rPr lang="en-US" altLang="zh-CN" b="1" dirty="0">
                <a:latin typeface="Times New Roman" panose="02020603050405020304" charset="0"/>
                <a:cs typeface="Times New Roman" panose="02020603050405020304" charset="0"/>
              </a:rPr>
              <a:t> </a:t>
            </a:r>
            <a:r>
              <a:rPr lang="zh-CN" altLang="en-US" b="1" dirty="0">
                <a:latin typeface="Times New Roman" panose="02020603050405020304" charset="0"/>
                <a:cs typeface="宋体" panose="02010600030101010101" pitchFamily="2" charset="-122"/>
              </a:rPr>
              <a:t>试将文法</a:t>
            </a:r>
            <a:r>
              <a:rPr lang="en-US" altLang="zh-CN" b="1" dirty="0">
                <a:latin typeface="Times New Roman" panose="02020603050405020304" charset="0"/>
                <a:cs typeface="Times New Roman" panose="02020603050405020304" charset="0"/>
              </a:rPr>
              <a:t>G</a:t>
            </a:r>
            <a:r>
              <a:rPr lang="en-US" altLang="zh-CN" b="1" baseline="-30000" dirty="0">
                <a:latin typeface="Times New Roman" panose="02020603050405020304" charset="0"/>
                <a:cs typeface="Times New Roman" panose="02020603050405020304" charset="0"/>
              </a:rPr>
              <a:t>exp4</a:t>
            </a:r>
            <a:r>
              <a:rPr lang="zh-CN" altLang="en-US" b="1" dirty="0">
                <a:latin typeface="Times New Roman" panose="02020603050405020304" charset="0"/>
                <a:cs typeface="宋体" panose="02010600030101010101" pitchFamily="2" charset="-122"/>
              </a:rPr>
              <a:t>转换成等价的</a:t>
            </a:r>
            <a:r>
              <a:rPr lang="en-US" altLang="zh-CN" b="1" dirty="0">
                <a:latin typeface="Times New Roman" panose="02020603050405020304" charset="0"/>
                <a:cs typeface="Times New Roman" panose="02020603050405020304" charset="0"/>
              </a:rPr>
              <a:t> </a:t>
            </a:r>
            <a:r>
              <a:rPr lang="en-US" altLang="zh-CN" b="1" dirty="0" smtClean="0">
                <a:latin typeface="Times New Roman" panose="02020603050405020304" charset="0"/>
                <a:cs typeface="Times New Roman" panose="02020603050405020304" charset="0"/>
              </a:rPr>
              <a:t>CNF</a:t>
            </a:r>
            <a:r>
              <a:rPr lang="zh-CN" altLang="en-US" b="1" dirty="0">
                <a:latin typeface="Times New Roman" panose="02020603050405020304" charset="0"/>
                <a:cs typeface="宋体" panose="02010600030101010101" pitchFamily="2" charset="-122"/>
              </a:rPr>
              <a:t>。</a:t>
            </a:r>
            <a:endParaRPr lang="en-US" altLang="zh-CN" b="1" dirty="0">
              <a:latin typeface="Times New Roman" panose="02020603050405020304" charset="0"/>
              <a:cs typeface="宋体" panose="02010600030101010101" pitchFamily="2" charset="-122"/>
            </a:endParaRPr>
          </a:p>
          <a:p>
            <a:pPr algn="just">
              <a:buFontTx/>
              <a:buNone/>
            </a:pPr>
            <a:r>
              <a:rPr lang="en-US" altLang="zh-CN" b="1" dirty="0">
                <a:latin typeface="Times New Roman" panose="02020603050405020304" charset="0"/>
                <a:cs typeface="Times New Roman" panose="02020603050405020304" charset="0"/>
              </a:rPr>
              <a:t>G</a:t>
            </a:r>
            <a:r>
              <a:rPr lang="en-US" altLang="zh-CN" b="1" baseline="-30000" dirty="0">
                <a:latin typeface="Times New Roman" panose="02020603050405020304" charset="0"/>
                <a:cs typeface="Times New Roman" panose="02020603050405020304" charset="0"/>
              </a:rPr>
              <a:t>exp4</a:t>
            </a:r>
            <a:r>
              <a:rPr lang="zh-CN" altLang="en-US" b="1" dirty="0">
                <a:latin typeface="Times New Roman" panose="02020603050405020304" charset="0"/>
                <a:cs typeface="宋体" panose="02010600030101010101" pitchFamily="2" charset="-122"/>
              </a:rPr>
              <a:t>：</a:t>
            </a:r>
            <a:r>
              <a:rPr lang="en-US" altLang="zh-CN" b="1" dirty="0">
                <a:latin typeface="Times New Roman" panose="02020603050405020304" charset="0"/>
                <a:cs typeface="Times New Roman" panose="02020603050405020304" charset="0"/>
              </a:rPr>
              <a:t>E</a:t>
            </a:r>
            <a:r>
              <a:rPr lang="en-US" altLang="zh-CN" b="1" dirty="0">
                <a:latin typeface="Times New Roman" panose="02020603050405020304" charset="0"/>
                <a:cs typeface="Times New Roman" panose="02020603050405020304" charset="0"/>
                <a:sym typeface="Symbol" panose="05050102010706020507" charset="0"/>
              </a:rPr>
              <a:t></a:t>
            </a:r>
            <a:r>
              <a:rPr lang="en-US" altLang="zh-CN" b="1" dirty="0">
                <a:latin typeface="Times New Roman" panose="02020603050405020304" charset="0"/>
                <a:cs typeface="Times New Roman" panose="02020603050405020304" charset="0"/>
              </a:rPr>
              <a:t>E+T| T*F|F</a:t>
            </a:r>
            <a:r>
              <a:rPr lang="en-US" altLang="zh-CN" b="1" dirty="0">
                <a:latin typeface="Times New Roman" panose="02020603050405020304" charset="0"/>
                <a:cs typeface="宋体" panose="02010600030101010101" pitchFamily="2" charset="-122"/>
              </a:rPr>
              <a:t>↑</a:t>
            </a:r>
            <a:r>
              <a:rPr lang="en-US" altLang="zh-CN" b="1" dirty="0">
                <a:latin typeface="Times New Roman" panose="02020603050405020304" charset="0"/>
                <a:cs typeface="Times New Roman" panose="02020603050405020304" charset="0"/>
              </a:rPr>
              <a:t>P| (E)| id</a:t>
            </a:r>
          </a:p>
          <a:p>
            <a:pPr algn="just">
              <a:buFontTx/>
              <a:buNone/>
            </a:pPr>
            <a:r>
              <a:rPr lang="en-US" altLang="zh-CN" b="1" dirty="0">
                <a:latin typeface="Times New Roman" panose="02020603050405020304" charset="0"/>
                <a:cs typeface="Times New Roman" panose="02020603050405020304" charset="0"/>
              </a:rPr>
              <a:t>	T</a:t>
            </a:r>
            <a:r>
              <a:rPr lang="en-US" altLang="zh-CN" b="1" dirty="0">
                <a:latin typeface="Times New Roman" panose="02020603050405020304" charset="0"/>
                <a:cs typeface="Times New Roman" panose="02020603050405020304" charset="0"/>
                <a:sym typeface="Symbol" panose="05050102010706020507" charset="0"/>
              </a:rPr>
              <a:t></a:t>
            </a:r>
            <a:r>
              <a:rPr lang="en-US" altLang="zh-CN" b="1" dirty="0">
                <a:latin typeface="Times New Roman" panose="02020603050405020304" charset="0"/>
                <a:cs typeface="Times New Roman" panose="02020603050405020304" charset="0"/>
              </a:rPr>
              <a:t>T*F| F</a:t>
            </a:r>
            <a:r>
              <a:rPr lang="en-US" altLang="zh-CN" b="1" dirty="0">
                <a:latin typeface="Times New Roman" panose="02020603050405020304" charset="0"/>
                <a:cs typeface="宋体" panose="02010600030101010101" pitchFamily="2" charset="-122"/>
              </a:rPr>
              <a:t>↑</a:t>
            </a:r>
            <a:r>
              <a:rPr lang="en-US" altLang="zh-CN" b="1" dirty="0">
                <a:latin typeface="Times New Roman" panose="02020603050405020304" charset="0"/>
                <a:cs typeface="Times New Roman" panose="02020603050405020304" charset="0"/>
              </a:rPr>
              <a:t>P| (E) |id</a:t>
            </a:r>
          </a:p>
          <a:p>
            <a:pPr algn="just">
              <a:buFontTx/>
              <a:buNone/>
            </a:pPr>
            <a:r>
              <a:rPr lang="en-US" altLang="zh-CN" b="1" dirty="0">
                <a:latin typeface="Times New Roman" panose="02020603050405020304" charset="0"/>
                <a:cs typeface="Times New Roman" panose="02020603050405020304" charset="0"/>
              </a:rPr>
              <a:t>	F</a:t>
            </a:r>
            <a:r>
              <a:rPr lang="en-US" altLang="zh-CN" b="1" dirty="0">
                <a:latin typeface="Times New Roman" panose="02020603050405020304" charset="0"/>
                <a:cs typeface="Times New Roman" panose="02020603050405020304" charset="0"/>
                <a:sym typeface="Symbol" panose="05050102010706020507" charset="0"/>
              </a:rPr>
              <a:t></a:t>
            </a:r>
            <a:r>
              <a:rPr lang="en-US" altLang="zh-CN" b="1" dirty="0">
                <a:latin typeface="Times New Roman" panose="02020603050405020304" charset="0"/>
                <a:cs typeface="Times New Roman" panose="02020603050405020304" charset="0"/>
              </a:rPr>
              <a:t>F</a:t>
            </a:r>
            <a:r>
              <a:rPr lang="en-US" altLang="zh-CN" b="1" dirty="0">
                <a:latin typeface="Times New Roman" panose="02020603050405020304" charset="0"/>
                <a:cs typeface="宋体" panose="02010600030101010101" pitchFamily="2" charset="-122"/>
              </a:rPr>
              <a:t>↑</a:t>
            </a:r>
            <a:r>
              <a:rPr lang="en-US" altLang="zh-CN" b="1" dirty="0">
                <a:latin typeface="Times New Roman" panose="02020603050405020304" charset="0"/>
                <a:cs typeface="Times New Roman" panose="02020603050405020304" charset="0"/>
              </a:rPr>
              <a:t>P| (E) |id</a:t>
            </a:r>
          </a:p>
          <a:p>
            <a:pPr>
              <a:buFontTx/>
              <a:buNone/>
            </a:pPr>
            <a:r>
              <a:rPr lang="en-US" altLang="zh-CN" b="1" dirty="0">
                <a:latin typeface="Times New Roman" panose="02020603050405020304" charset="0"/>
                <a:cs typeface="Times New Roman" panose="02020603050405020304" charset="0"/>
              </a:rPr>
              <a:t>		P</a:t>
            </a:r>
            <a:r>
              <a:rPr lang="en-US" altLang="zh-CN" b="1" dirty="0">
                <a:latin typeface="Times New Roman" panose="02020603050405020304" charset="0"/>
                <a:cs typeface="宋体" panose="02010600030101010101" pitchFamily="2" charset="-122"/>
                <a:sym typeface="Symbol" panose="05050102010706020507" charset="0"/>
              </a:rPr>
              <a:t></a:t>
            </a:r>
            <a:r>
              <a:rPr lang="en-US" altLang="zh-CN" b="1" dirty="0">
                <a:latin typeface="Times New Roman" panose="02020603050405020304" charset="0"/>
                <a:cs typeface="Times New Roman" panose="02020603050405020304" charset="0"/>
              </a:rPr>
              <a:t>(E) |id</a:t>
            </a:r>
            <a:r>
              <a:rPr lang="en-US" altLang="zh-CN" b="1" dirty="0">
                <a:cs typeface="宋体" panose="02010600030101010101" pitchFamily="2" charset="-122"/>
              </a:rPr>
              <a:t> </a:t>
            </a:r>
          </a:p>
          <a:p>
            <a:r>
              <a:rPr lang="zh-CN" altLang="en-US" b="1" dirty="0">
                <a:cs typeface="宋体" panose="02010600030101010101" pitchFamily="2" charset="-122"/>
              </a:rPr>
              <a:t>可以分两步走</a:t>
            </a:r>
            <a:endParaRPr lang="en-US" altLang="zh-CN" b="1" dirty="0">
              <a:cs typeface="宋体" panose="02010600030101010101" pitchFamily="2" charset="-122"/>
            </a:endParaRPr>
          </a:p>
          <a:p>
            <a:pPr lvl="1"/>
            <a:r>
              <a:rPr lang="zh-CN" altLang="en-US" b="1" dirty="0">
                <a:cs typeface="宋体" panose="02010600030101010101" pitchFamily="2" charset="-122"/>
              </a:rPr>
              <a:t>变成</a:t>
            </a:r>
            <a:r>
              <a:rPr lang="en-US" altLang="zh-CN" b="1" dirty="0">
                <a:cs typeface="宋体" panose="02010600030101010101" pitchFamily="2" charset="-122"/>
              </a:rPr>
              <a:t>A </a:t>
            </a:r>
            <a:r>
              <a:rPr lang="en-US" altLang="zh-CN" b="1" dirty="0">
                <a:latin typeface="Times New Roman" panose="02020603050405020304" charset="0"/>
                <a:cs typeface="Times New Roman" panose="02020603050405020304" charset="0"/>
                <a:sym typeface="Symbol" panose="05050102010706020507" charset="0"/>
              </a:rPr>
              <a:t>a</a:t>
            </a:r>
            <a:r>
              <a:rPr lang="zh-CN" altLang="en-US" b="1" dirty="0">
                <a:latin typeface="Times New Roman" panose="02020603050405020304" charset="0"/>
                <a:cs typeface="宋体" panose="02010600030101010101" pitchFamily="2" charset="-122"/>
                <a:sym typeface="Symbol" panose="05050102010706020507" charset="0"/>
              </a:rPr>
              <a:t>和</a:t>
            </a:r>
            <a:r>
              <a:rPr lang="en-US" altLang="zh-CN" b="1" dirty="0">
                <a:latin typeface="Times New Roman" panose="02020603050405020304" charset="0"/>
                <a:cs typeface="宋体" panose="02010600030101010101" pitchFamily="2" charset="-122"/>
                <a:sym typeface="Symbol" panose="05050102010706020507" charset="0"/>
              </a:rPr>
              <a:t>A </a:t>
            </a:r>
            <a:r>
              <a:rPr lang="en-US" altLang="zh-CN" b="1" dirty="0">
                <a:latin typeface="Times New Roman" panose="02020603050405020304" charset="0"/>
                <a:cs typeface="Times New Roman" panose="02020603050405020304" charset="0"/>
                <a:sym typeface="Symbol" panose="05050102010706020507" charset="0"/>
              </a:rPr>
              <a:t>A</a:t>
            </a:r>
            <a:r>
              <a:rPr lang="en-US" altLang="zh-CN" b="1" baseline="-25000" dirty="0">
                <a:latin typeface="Times New Roman" panose="02020603050405020304" charset="0"/>
                <a:cs typeface="Times New Roman" panose="02020603050405020304" charset="0"/>
                <a:sym typeface="Symbol" panose="05050102010706020507" charset="0"/>
              </a:rPr>
              <a:t>1</a:t>
            </a:r>
            <a:r>
              <a:rPr lang="en-US" altLang="zh-CN" b="1" dirty="0">
                <a:latin typeface="Times New Roman" panose="02020603050405020304" charset="0"/>
                <a:cs typeface="Times New Roman" panose="02020603050405020304" charset="0"/>
                <a:sym typeface="Symbol" panose="05050102010706020507" charset="0"/>
              </a:rPr>
              <a:t>A</a:t>
            </a:r>
            <a:r>
              <a:rPr lang="en-US" altLang="zh-CN" b="1" baseline="-25000" dirty="0">
                <a:latin typeface="Times New Roman" panose="02020603050405020304" charset="0"/>
                <a:cs typeface="Times New Roman" panose="02020603050405020304" charset="0"/>
                <a:sym typeface="Symbol" panose="05050102010706020507" charset="0"/>
              </a:rPr>
              <a:t>2</a:t>
            </a:r>
            <a:r>
              <a:rPr lang="en-US" altLang="zh-CN" b="1" dirty="0">
                <a:latin typeface="Times New Roman" panose="02020603050405020304" charset="0"/>
                <a:cs typeface="宋体" panose="02010600030101010101" pitchFamily="2" charset="-122"/>
                <a:sym typeface="Symbol" panose="05050102010706020507" charset="0"/>
              </a:rPr>
              <a:t>…A</a:t>
            </a:r>
            <a:r>
              <a:rPr lang="en-US" altLang="zh-CN" b="1" baseline="-25000" dirty="0">
                <a:latin typeface="Times New Roman" panose="02020603050405020304" charset="0"/>
                <a:cs typeface="宋体" panose="02010600030101010101" pitchFamily="2" charset="-122"/>
                <a:sym typeface="Symbol" panose="05050102010706020507" charset="0"/>
              </a:rPr>
              <a:t>n</a:t>
            </a:r>
            <a:r>
              <a:rPr lang="zh-CN" altLang="en-US" b="1" dirty="0">
                <a:latin typeface="Times New Roman" panose="02020603050405020304" charset="0"/>
                <a:cs typeface="宋体" panose="02010600030101010101" pitchFamily="2" charset="-122"/>
                <a:sym typeface="Symbol" panose="05050102010706020507" charset="0"/>
              </a:rPr>
              <a:t>的形式。</a:t>
            </a:r>
            <a:endParaRPr lang="en-US" altLang="zh-CN" b="1" dirty="0">
              <a:cs typeface="宋体" panose="02010600030101010101" pitchFamily="2" charset="-122"/>
            </a:endParaRPr>
          </a:p>
          <a:p>
            <a:pPr lvl="1"/>
            <a:r>
              <a:rPr lang="zh-CN" altLang="en-US" b="1" dirty="0">
                <a:cs typeface="宋体" panose="02010600030101010101" pitchFamily="2" charset="-122"/>
              </a:rPr>
              <a:t>变成</a:t>
            </a:r>
            <a:r>
              <a:rPr lang="en-US" altLang="zh-CN" b="1" dirty="0">
                <a:cs typeface="宋体" panose="02010600030101010101" pitchFamily="2" charset="-122"/>
              </a:rPr>
              <a:t>CNF</a:t>
            </a:r>
            <a:r>
              <a:rPr lang="zh-CN" altLang="en-US" b="1" dirty="0">
                <a:cs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7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74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74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74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74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747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7475">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74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5"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BB27C63-D9C3-0744-8486-19ABA7701270}"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6F7CB3BC-5BFC-4241-812D-99C36C682078}" type="slidenum">
              <a:rPr lang="en-US" altLang="zh-CN">
                <a:solidFill>
                  <a:srgbClr val="000000"/>
                </a:solidFill>
                <a:latin typeface="Arial" panose="020B0604020202020204"/>
              </a:rPr>
              <a:pPr/>
              <a:t>86</a:t>
            </a:fld>
            <a:endParaRPr lang="en-US" altLang="zh-CN">
              <a:solidFill>
                <a:srgbClr val="000000"/>
              </a:solidFill>
              <a:latin typeface="Arial" panose="020B0604020202020204"/>
            </a:endParaRPr>
          </a:p>
        </p:txBody>
      </p:sp>
      <p:sp>
        <p:nvSpPr>
          <p:cNvPr id="618498" name="Rectangle 2"/>
          <p:cNvSpPr>
            <a:spLocks noGrp="1" noChangeArrowheads="1"/>
          </p:cNvSpPr>
          <p:nvPr>
            <p:ph type="title"/>
          </p:nvPr>
        </p:nvSpPr>
        <p:spPr/>
        <p:txBody>
          <a:bodyPr/>
          <a:lstStyle/>
          <a:p>
            <a:r>
              <a:rPr lang="zh-CN" altLang="en-US" b="1">
                <a:ea typeface="黑体" panose="02010609060101010101" charset="-122"/>
                <a:cs typeface="黑体" panose="02010609060101010101" charset="-122"/>
              </a:rPr>
              <a:t>第一步</a:t>
            </a:r>
          </a:p>
        </p:txBody>
      </p:sp>
      <p:sp>
        <p:nvSpPr>
          <p:cNvPr id="618499" name="Rectangle 3"/>
          <p:cNvSpPr>
            <a:spLocks noGrp="1" noChangeArrowheads="1"/>
          </p:cNvSpPr>
          <p:nvPr>
            <p:ph type="body" idx="1"/>
          </p:nvPr>
        </p:nvSpPr>
        <p:spPr/>
        <p:txBody>
          <a:bodyPr/>
          <a:lstStyle/>
          <a:p>
            <a:pPr algn="just">
              <a:lnSpc>
                <a:spcPct val="90000"/>
              </a:lnSpc>
              <a:buFontTx/>
              <a:buNone/>
            </a:pPr>
            <a:r>
              <a:rPr lang="en-US" altLang="zh-CN" sz="2800" b="1">
                <a:latin typeface="Times New Roman" panose="02020603050405020304" charset="0"/>
                <a:cs typeface="Times New Roman" panose="02020603050405020304" charset="0"/>
              </a:rPr>
              <a:t>E</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Times New Roman" panose="02020603050405020304" charset="0"/>
              </a:rPr>
              <a:t>EA</a:t>
            </a:r>
            <a:r>
              <a:rPr lang="en-US" altLang="zh-CN" sz="2800" b="1" baseline="-30000">
                <a:latin typeface="Times New Roman" panose="02020603050405020304" charset="0"/>
                <a:cs typeface="Times New Roman" panose="02020603050405020304" charset="0"/>
              </a:rPr>
              <a:t>+</a:t>
            </a:r>
            <a:r>
              <a:rPr lang="en-US" altLang="zh-CN" sz="2800" b="1">
                <a:latin typeface="Times New Roman" panose="02020603050405020304" charset="0"/>
                <a:cs typeface="Times New Roman" panose="02020603050405020304" charset="0"/>
              </a:rPr>
              <a:t>T| T A</a:t>
            </a:r>
            <a:r>
              <a:rPr lang="en-US" altLang="zh-CN" sz="2800" b="1" baseline="-30000">
                <a:latin typeface="Times New Roman" panose="02020603050405020304" charset="0"/>
                <a:cs typeface="Times New Roman" panose="02020603050405020304" charset="0"/>
              </a:rPr>
              <a:t>*</a:t>
            </a:r>
            <a:r>
              <a:rPr lang="en-US" altLang="zh-CN" sz="2800" b="1">
                <a:latin typeface="Times New Roman" panose="02020603050405020304" charset="0"/>
                <a:cs typeface="Times New Roman" panose="02020603050405020304" charset="0"/>
              </a:rPr>
              <a:t>F|F A</a:t>
            </a:r>
            <a:r>
              <a:rPr lang="en-US" altLang="zh-CN" sz="2800" b="1" baseline="-30000">
                <a:latin typeface="Times New Roman" panose="02020603050405020304" charset="0"/>
                <a:cs typeface="宋体" panose="02010600030101010101" pitchFamily="2" charset="-122"/>
              </a:rPr>
              <a:t>↑</a:t>
            </a:r>
            <a:r>
              <a:rPr lang="en-US" altLang="zh-CN" sz="2800" b="1">
                <a:latin typeface="Times New Roman" panose="02020603050405020304" charset="0"/>
                <a:cs typeface="Times New Roman" panose="02020603050405020304" charset="0"/>
              </a:rPr>
              <a:t>P| A</a:t>
            </a:r>
            <a:r>
              <a:rPr lang="en-US" altLang="zh-CN" sz="2800" b="1" baseline="-30000">
                <a:latin typeface="Times New Roman" panose="02020603050405020304" charset="0"/>
                <a:cs typeface="Times New Roman" panose="02020603050405020304" charset="0"/>
              </a:rPr>
              <a:t>(</a:t>
            </a:r>
            <a:r>
              <a:rPr lang="en-US" altLang="zh-CN" sz="2800" b="1">
                <a:latin typeface="Times New Roman" panose="02020603050405020304" charset="0"/>
                <a:cs typeface="Times New Roman" panose="02020603050405020304" charset="0"/>
              </a:rPr>
              <a:t>EA</a:t>
            </a:r>
            <a:r>
              <a:rPr lang="en-US" altLang="zh-CN" sz="2800" b="1" baseline="-30000">
                <a:latin typeface="Times New Roman" panose="02020603050405020304" charset="0"/>
                <a:cs typeface="Times New Roman" panose="02020603050405020304" charset="0"/>
              </a:rPr>
              <a:t>5</a:t>
            </a:r>
            <a:r>
              <a:rPr lang="en-US" altLang="zh-CN" sz="2800" b="1">
                <a:latin typeface="Times New Roman" panose="02020603050405020304" charset="0"/>
                <a:cs typeface="Times New Roman" panose="02020603050405020304" charset="0"/>
              </a:rPr>
              <a:t>| id</a:t>
            </a:r>
          </a:p>
          <a:p>
            <a:pPr algn="just">
              <a:lnSpc>
                <a:spcPct val="90000"/>
              </a:lnSpc>
              <a:buFontTx/>
              <a:buNone/>
            </a:pPr>
            <a:r>
              <a:rPr lang="en-US" altLang="zh-CN" sz="2800" b="1">
                <a:latin typeface="Times New Roman" panose="02020603050405020304" charset="0"/>
                <a:cs typeface="Times New Roman" panose="02020603050405020304" charset="0"/>
              </a:rPr>
              <a:t>T</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Times New Roman" panose="02020603050405020304" charset="0"/>
              </a:rPr>
              <a:t>TA</a:t>
            </a:r>
            <a:r>
              <a:rPr lang="en-US" altLang="zh-CN" sz="2800" b="1" baseline="-30000">
                <a:latin typeface="Times New Roman" panose="02020603050405020304" charset="0"/>
                <a:cs typeface="Times New Roman" panose="02020603050405020304" charset="0"/>
              </a:rPr>
              <a:t>*</a:t>
            </a:r>
            <a:r>
              <a:rPr lang="en-US" altLang="zh-CN" sz="2800" b="1">
                <a:latin typeface="Times New Roman" panose="02020603050405020304" charset="0"/>
                <a:cs typeface="Times New Roman" panose="02020603050405020304" charset="0"/>
              </a:rPr>
              <a:t>F| FA</a:t>
            </a:r>
            <a:r>
              <a:rPr lang="en-US" altLang="zh-CN" sz="2800" b="1" baseline="-30000">
                <a:latin typeface="Times New Roman" panose="02020603050405020304" charset="0"/>
                <a:cs typeface="宋体" panose="02010600030101010101" pitchFamily="2" charset="-122"/>
              </a:rPr>
              <a:t>↑</a:t>
            </a:r>
            <a:r>
              <a:rPr lang="en-US" altLang="zh-CN" sz="2800" b="1">
                <a:latin typeface="Times New Roman" panose="02020603050405020304" charset="0"/>
                <a:cs typeface="Times New Roman" panose="02020603050405020304" charset="0"/>
              </a:rPr>
              <a:t>P| A</a:t>
            </a:r>
            <a:r>
              <a:rPr lang="en-US" altLang="zh-CN" sz="2800" b="1" baseline="-30000">
                <a:latin typeface="Times New Roman" panose="02020603050405020304" charset="0"/>
                <a:cs typeface="Times New Roman" panose="02020603050405020304" charset="0"/>
              </a:rPr>
              <a:t>(</a:t>
            </a:r>
            <a:r>
              <a:rPr lang="en-US" altLang="zh-CN" sz="2800" b="1">
                <a:latin typeface="Times New Roman" panose="02020603050405020304" charset="0"/>
                <a:cs typeface="Times New Roman" panose="02020603050405020304" charset="0"/>
              </a:rPr>
              <a:t>EA</a:t>
            </a:r>
            <a:r>
              <a:rPr lang="en-US" altLang="zh-CN" sz="2800" b="1" baseline="-30000">
                <a:latin typeface="Times New Roman" panose="02020603050405020304" charset="0"/>
                <a:cs typeface="Times New Roman" panose="02020603050405020304" charset="0"/>
              </a:rPr>
              <a:t>)</a:t>
            </a:r>
            <a:r>
              <a:rPr lang="en-US" altLang="zh-CN" sz="2800" b="1">
                <a:latin typeface="Times New Roman" panose="02020603050405020304" charset="0"/>
                <a:cs typeface="Times New Roman" panose="02020603050405020304" charset="0"/>
              </a:rPr>
              <a:t> |id</a:t>
            </a:r>
          </a:p>
          <a:p>
            <a:pPr algn="just">
              <a:lnSpc>
                <a:spcPct val="90000"/>
              </a:lnSpc>
              <a:buFontTx/>
              <a:buNone/>
            </a:pPr>
            <a:r>
              <a:rPr lang="en-US" altLang="zh-CN" sz="2800" b="1">
                <a:latin typeface="Times New Roman" panose="02020603050405020304" charset="0"/>
                <a:cs typeface="Times New Roman" panose="02020603050405020304" charset="0"/>
              </a:rPr>
              <a:t>F</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Times New Roman" panose="02020603050405020304" charset="0"/>
              </a:rPr>
              <a:t>FA</a:t>
            </a:r>
            <a:r>
              <a:rPr lang="en-US" altLang="zh-CN" sz="2800" b="1" baseline="-30000">
                <a:latin typeface="Times New Roman" panose="02020603050405020304" charset="0"/>
                <a:cs typeface="宋体" panose="02010600030101010101" pitchFamily="2" charset="-122"/>
              </a:rPr>
              <a:t>↑</a:t>
            </a:r>
            <a:r>
              <a:rPr lang="en-US" altLang="zh-CN" sz="2800" b="1">
                <a:latin typeface="Times New Roman" panose="02020603050405020304" charset="0"/>
                <a:cs typeface="Times New Roman" panose="02020603050405020304" charset="0"/>
              </a:rPr>
              <a:t>P| A</a:t>
            </a:r>
            <a:r>
              <a:rPr lang="en-US" altLang="zh-CN" sz="2800" b="1" baseline="-30000">
                <a:latin typeface="Times New Roman" panose="02020603050405020304" charset="0"/>
                <a:cs typeface="Times New Roman" panose="02020603050405020304" charset="0"/>
              </a:rPr>
              <a:t>(</a:t>
            </a:r>
            <a:r>
              <a:rPr lang="en-US" altLang="zh-CN" sz="2800" b="1">
                <a:latin typeface="Times New Roman" panose="02020603050405020304" charset="0"/>
                <a:cs typeface="Times New Roman" panose="02020603050405020304" charset="0"/>
              </a:rPr>
              <a:t>EA</a:t>
            </a:r>
            <a:r>
              <a:rPr lang="en-US" altLang="zh-CN" sz="2800" b="1" baseline="-30000">
                <a:latin typeface="Times New Roman" panose="02020603050405020304" charset="0"/>
                <a:cs typeface="Times New Roman" panose="02020603050405020304" charset="0"/>
              </a:rPr>
              <a:t>)</a:t>
            </a:r>
            <a:r>
              <a:rPr lang="en-US" altLang="zh-CN" sz="2800" b="1">
                <a:latin typeface="Times New Roman" panose="02020603050405020304" charset="0"/>
                <a:cs typeface="Times New Roman" panose="02020603050405020304" charset="0"/>
              </a:rPr>
              <a:t>|id</a:t>
            </a:r>
          </a:p>
          <a:p>
            <a:pPr algn="just">
              <a:lnSpc>
                <a:spcPct val="90000"/>
              </a:lnSpc>
              <a:buFontTx/>
              <a:buNone/>
            </a:pPr>
            <a:r>
              <a:rPr lang="en-US" altLang="zh-CN" sz="2800" b="1">
                <a:latin typeface="Times New Roman" panose="02020603050405020304" charset="0"/>
                <a:cs typeface="Times New Roman" panose="02020603050405020304" charset="0"/>
              </a:rPr>
              <a:t>P</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Times New Roman" panose="02020603050405020304" charset="0"/>
              </a:rPr>
              <a:t>A</a:t>
            </a:r>
            <a:r>
              <a:rPr lang="en-US" altLang="zh-CN" sz="2800" b="1" baseline="-30000">
                <a:latin typeface="Times New Roman" panose="02020603050405020304" charset="0"/>
                <a:cs typeface="Times New Roman" panose="02020603050405020304" charset="0"/>
              </a:rPr>
              <a:t>(</a:t>
            </a:r>
            <a:r>
              <a:rPr lang="en-US" altLang="zh-CN" sz="2800" b="1">
                <a:latin typeface="Times New Roman" panose="02020603050405020304" charset="0"/>
                <a:cs typeface="Times New Roman" panose="02020603050405020304" charset="0"/>
              </a:rPr>
              <a:t>EA</a:t>
            </a:r>
            <a:r>
              <a:rPr lang="en-US" altLang="zh-CN" sz="2800" b="1" baseline="-30000">
                <a:latin typeface="Times New Roman" panose="02020603050405020304" charset="0"/>
                <a:cs typeface="Times New Roman" panose="02020603050405020304" charset="0"/>
              </a:rPr>
              <a:t>)</a:t>
            </a:r>
            <a:r>
              <a:rPr lang="en-US" altLang="zh-CN" sz="2800" b="1">
                <a:latin typeface="Times New Roman" panose="02020603050405020304" charset="0"/>
                <a:cs typeface="Times New Roman" panose="02020603050405020304" charset="0"/>
              </a:rPr>
              <a:t> |id</a:t>
            </a:r>
          </a:p>
          <a:p>
            <a:pPr algn="just">
              <a:lnSpc>
                <a:spcPct val="90000"/>
              </a:lnSpc>
              <a:buFontTx/>
              <a:buNone/>
            </a:pPr>
            <a:r>
              <a:rPr lang="en-US" altLang="zh-CN" sz="2800" b="1">
                <a:latin typeface="Times New Roman" panose="02020603050405020304" charset="0"/>
                <a:cs typeface="Times New Roman" panose="02020603050405020304" charset="0"/>
              </a:rPr>
              <a:t>	A</a:t>
            </a:r>
            <a:r>
              <a:rPr lang="en-US" altLang="zh-CN" sz="2800" b="1" baseline="-30000">
                <a:latin typeface="Times New Roman" panose="02020603050405020304" charset="0"/>
                <a:cs typeface="Times New Roman" panose="02020603050405020304" charset="0"/>
              </a:rPr>
              <a:t>+</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Times New Roman" panose="02020603050405020304" charset="0"/>
              </a:rPr>
              <a:t>+</a:t>
            </a:r>
          </a:p>
          <a:p>
            <a:pPr algn="just">
              <a:lnSpc>
                <a:spcPct val="90000"/>
              </a:lnSpc>
              <a:buFontTx/>
              <a:buNone/>
            </a:pPr>
            <a:r>
              <a:rPr lang="en-US" altLang="zh-CN" sz="2800" b="1">
                <a:latin typeface="Times New Roman" panose="02020603050405020304" charset="0"/>
                <a:cs typeface="Times New Roman" panose="02020603050405020304" charset="0"/>
              </a:rPr>
              <a:t>	A</a:t>
            </a:r>
            <a:r>
              <a:rPr lang="en-US" altLang="zh-CN" sz="2800" b="1" baseline="-30000">
                <a:latin typeface="Times New Roman" panose="02020603050405020304" charset="0"/>
                <a:cs typeface="Times New Roman" panose="02020603050405020304" charset="0"/>
              </a:rPr>
              <a:t>*</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Times New Roman" panose="02020603050405020304" charset="0"/>
              </a:rPr>
              <a:t>*</a:t>
            </a:r>
          </a:p>
          <a:p>
            <a:pPr algn="just">
              <a:lnSpc>
                <a:spcPct val="90000"/>
              </a:lnSpc>
              <a:buFontTx/>
              <a:buNone/>
            </a:pPr>
            <a:r>
              <a:rPr lang="en-US" altLang="zh-CN" sz="2800" b="1">
                <a:latin typeface="Times New Roman" panose="02020603050405020304" charset="0"/>
                <a:cs typeface="Times New Roman" panose="02020603050405020304" charset="0"/>
              </a:rPr>
              <a:t>	A</a:t>
            </a:r>
            <a:r>
              <a:rPr lang="en-US" altLang="zh-CN" sz="2800" b="1" baseline="-30000">
                <a:latin typeface="Times New Roman" panose="02020603050405020304" charset="0"/>
                <a:cs typeface="宋体" panose="02010600030101010101" pitchFamily="2" charset="-122"/>
              </a:rPr>
              <a:t>↑</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宋体" panose="02010600030101010101" pitchFamily="2" charset="-122"/>
              </a:rPr>
              <a:t>↑</a:t>
            </a:r>
            <a:endParaRPr lang="en-US" altLang="zh-CN" sz="2800" b="1">
              <a:latin typeface="Times New Roman" panose="02020603050405020304" charset="0"/>
              <a:cs typeface="Times New Roman" panose="02020603050405020304" charset="0"/>
            </a:endParaRPr>
          </a:p>
          <a:p>
            <a:pPr algn="just">
              <a:lnSpc>
                <a:spcPct val="90000"/>
              </a:lnSpc>
              <a:buFontTx/>
              <a:buNone/>
            </a:pPr>
            <a:r>
              <a:rPr lang="en-US" altLang="zh-CN" sz="2800" b="1">
                <a:latin typeface="Times New Roman" panose="02020603050405020304" charset="0"/>
                <a:cs typeface="Times New Roman" panose="02020603050405020304" charset="0"/>
              </a:rPr>
              <a:t>	A</a:t>
            </a:r>
            <a:r>
              <a:rPr lang="en-US" altLang="zh-CN" sz="2800" b="1" baseline="-30000">
                <a:latin typeface="Times New Roman" panose="02020603050405020304" charset="0"/>
                <a:cs typeface="Times New Roman" panose="02020603050405020304" charset="0"/>
              </a:rPr>
              <a:t>(</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Times New Roman" panose="02020603050405020304" charset="0"/>
              </a:rPr>
              <a:t>(</a:t>
            </a:r>
          </a:p>
          <a:p>
            <a:pPr>
              <a:lnSpc>
                <a:spcPct val="90000"/>
              </a:lnSpc>
              <a:buFontTx/>
              <a:buNone/>
            </a:pPr>
            <a:r>
              <a:rPr lang="en-US" altLang="zh-CN" sz="2800" b="1">
                <a:latin typeface="Times New Roman" panose="02020603050405020304" charset="0"/>
                <a:cs typeface="Times New Roman" panose="02020603050405020304" charset="0"/>
              </a:rPr>
              <a:t>	A</a:t>
            </a:r>
            <a:r>
              <a:rPr lang="en-US" altLang="zh-CN" sz="2800" b="1" baseline="-30000">
                <a:latin typeface="Times New Roman" panose="02020603050405020304" charset="0"/>
                <a:cs typeface="Times New Roman" panose="02020603050405020304" charset="0"/>
              </a:rPr>
              <a:t>)</a:t>
            </a:r>
            <a:r>
              <a:rPr lang="en-US" altLang="zh-CN" sz="2800" b="1">
                <a:latin typeface="Times New Roman" panose="02020603050405020304" charset="0"/>
                <a:cs typeface="宋体" panose="02010600030101010101" pitchFamily="2" charset="-122"/>
                <a:sym typeface="Symbol" panose="05050102010706020507" charset="0"/>
              </a:rPr>
              <a:t></a:t>
            </a:r>
            <a:r>
              <a:rPr lang="en-US" altLang="zh-CN" sz="2800" b="1">
                <a:latin typeface="Times New Roman" panose="02020603050405020304" charset="0"/>
                <a:cs typeface="Times New Roman" panose="02020603050405020304" charset="0"/>
              </a:rPr>
              <a:t>)</a:t>
            </a:r>
            <a:r>
              <a:rPr lang="en-US" altLang="zh-CN" sz="2800" b="1">
                <a:cs typeface="宋体" panose="02010600030101010101" pitchFamily="2" charset="-122"/>
              </a:rPr>
              <a:t>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p>
            <a:fld id="{DF9F4550-38A9-E64F-8A65-5188253F7CAE}"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7" name="幻灯片编号占位符 5"/>
          <p:cNvSpPr>
            <a:spLocks noGrp="1"/>
          </p:cNvSpPr>
          <p:nvPr>
            <p:ph type="sldNum" sz="quarter" idx="12"/>
          </p:nvPr>
        </p:nvSpPr>
        <p:spPr/>
        <p:txBody>
          <a:bodyPr/>
          <a:lstStyle/>
          <a:p>
            <a:fld id="{4F31A88E-3C4F-DC4F-B995-8D9F6EC2F5A6}" type="slidenum">
              <a:rPr lang="en-US" altLang="zh-CN">
                <a:solidFill>
                  <a:srgbClr val="000000"/>
                </a:solidFill>
                <a:latin typeface="Arial" panose="020B0604020202020204"/>
              </a:rPr>
              <a:pPr/>
              <a:t>87</a:t>
            </a:fld>
            <a:endParaRPr lang="en-US" altLang="zh-CN">
              <a:solidFill>
                <a:srgbClr val="000000"/>
              </a:solidFill>
              <a:latin typeface="Arial" panose="020B0604020202020204"/>
            </a:endParaRPr>
          </a:p>
        </p:txBody>
      </p:sp>
      <p:sp>
        <p:nvSpPr>
          <p:cNvPr id="619522" name="Rectangle 2"/>
          <p:cNvSpPr>
            <a:spLocks noGrp="1" noChangeArrowheads="1"/>
          </p:cNvSpPr>
          <p:nvPr>
            <p:ph type="title"/>
          </p:nvPr>
        </p:nvSpPr>
        <p:spPr/>
        <p:txBody>
          <a:bodyPr/>
          <a:lstStyle/>
          <a:p>
            <a:r>
              <a:rPr lang="zh-CN" altLang="en-US" b="1">
                <a:ea typeface="黑体" panose="02010609060101010101" charset="-122"/>
                <a:cs typeface="黑体" panose="02010609060101010101" charset="-122"/>
              </a:rPr>
              <a:t>第二步</a:t>
            </a:r>
          </a:p>
        </p:txBody>
      </p:sp>
      <p:sp>
        <p:nvSpPr>
          <p:cNvPr id="619523" name="Rectangle 3"/>
          <p:cNvSpPr>
            <a:spLocks noGrp="1" noChangeArrowheads="1"/>
          </p:cNvSpPr>
          <p:nvPr>
            <p:ph type="body" idx="1"/>
          </p:nvPr>
        </p:nvSpPr>
        <p:spPr>
          <a:xfrm>
            <a:off x="457200" y="1600200"/>
            <a:ext cx="4343400" cy="4525963"/>
          </a:xfrm>
        </p:spPr>
        <p:txBody>
          <a:bodyPr/>
          <a:lstStyle/>
          <a:p>
            <a:pPr algn="just">
              <a:lnSpc>
                <a:spcPct val="90000"/>
              </a:lnSpc>
              <a:buFontTx/>
              <a:buNone/>
            </a:pPr>
            <a:r>
              <a:rPr lang="en-US" altLang="zh-CN" b="1" dirty="0" err="1" smtClean="0">
                <a:latin typeface="Times New Roman" panose="02020603050405020304" charset="0"/>
                <a:cs typeface="Times New Roman" panose="02020603050405020304" charset="0"/>
              </a:rPr>
              <a:t>G</a:t>
            </a:r>
            <a:r>
              <a:rPr lang="en-US" altLang="zh-CN" b="1" baseline="-30000" dirty="0" err="1" smtClean="0">
                <a:latin typeface="Times New Roman" panose="02020603050405020304" charset="0"/>
                <a:cs typeface="Times New Roman" panose="02020603050405020304" charset="0"/>
              </a:rPr>
              <a:t>expCNF</a:t>
            </a:r>
            <a:r>
              <a:rPr lang="zh-CN" altLang="en-US" b="1" dirty="0" smtClean="0">
                <a:latin typeface="Times New Roman" panose="02020603050405020304" charset="0"/>
                <a:cs typeface="宋体" panose="02010600030101010101" pitchFamily="2" charset="-122"/>
              </a:rPr>
              <a:t>：</a:t>
            </a:r>
            <a:r>
              <a:rPr lang="en-US" altLang="zh-CN" b="1" dirty="0" smtClean="0">
                <a:latin typeface="Times New Roman" panose="02020603050405020304" charset="0"/>
                <a:cs typeface="Times New Roman" panose="02020603050405020304" charset="0"/>
              </a:rPr>
              <a:t>E</a:t>
            </a:r>
            <a:r>
              <a:rPr lang="en-US" altLang="zh-CN" b="1" dirty="0">
                <a:latin typeface="Times New Roman" panose="02020603050405020304" charset="0"/>
                <a:cs typeface="Times New Roman" panose="02020603050405020304" charset="0"/>
                <a:sym typeface="Symbol" panose="05050102010706020507" charset="0"/>
              </a:rPr>
              <a:t></a:t>
            </a:r>
            <a:r>
              <a:rPr lang="en-US" altLang="zh-CN" b="1" dirty="0">
                <a:latin typeface="Times New Roman" panose="02020603050405020304" charset="0"/>
                <a:cs typeface="Times New Roman" panose="02020603050405020304" charset="0"/>
              </a:rPr>
              <a:t>EA</a:t>
            </a:r>
            <a:r>
              <a:rPr lang="en-US" altLang="zh-CN" b="1" baseline="-30000" dirty="0">
                <a:latin typeface="Times New Roman" panose="02020603050405020304" charset="0"/>
                <a:cs typeface="Times New Roman" panose="02020603050405020304" charset="0"/>
              </a:rPr>
              <a:t>1</a:t>
            </a:r>
            <a:r>
              <a:rPr lang="en-US" altLang="zh-CN" b="1" dirty="0">
                <a:latin typeface="Times New Roman" panose="02020603050405020304" charset="0"/>
                <a:cs typeface="Times New Roman" panose="02020603050405020304" charset="0"/>
              </a:rPr>
              <a:t>| TA</a:t>
            </a:r>
            <a:r>
              <a:rPr lang="en-US" altLang="zh-CN" b="1" baseline="-30000" dirty="0">
                <a:latin typeface="Times New Roman" panose="02020603050405020304" charset="0"/>
                <a:cs typeface="Times New Roman" panose="02020603050405020304" charset="0"/>
              </a:rPr>
              <a:t>2</a:t>
            </a:r>
            <a:endParaRPr lang="en-US" altLang="zh-CN" b="1" dirty="0">
              <a:latin typeface="Times New Roman" panose="02020603050405020304" charset="0"/>
              <a:cs typeface="Times New Roman" panose="02020603050405020304" charset="0"/>
            </a:endParaRPr>
          </a:p>
          <a:p>
            <a:pPr algn="just">
              <a:lnSpc>
                <a:spcPct val="90000"/>
              </a:lnSpc>
              <a:buFontTx/>
              <a:buNone/>
            </a:pPr>
            <a:r>
              <a:rPr lang="en-US" altLang="zh-CN" b="1" dirty="0">
                <a:latin typeface="Times New Roman" panose="02020603050405020304" charset="0"/>
                <a:cs typeface="Times New Roman" panose="02020603050405020304" charset="0"/>
              </a:rPr>
              <a:t>E</a:t>
            </a:r>
            <a:r>
              <a:rPr lang="en-US" altLang="zh-CN" b="1" dirty="0">
                <a:latin typeface="Times New Roman" panose="02020603050405020304" charset="0"/>
                <a:cs typeface="Times New Roman" panose="02020603050405020304" charset="0"/>
                <a:sym typeface="Symbol" panose="05050102010706020507" charset="0"/>
              </a:rPr>
              <a:t></a:t>
            </a:r>
            <a:r>
              <a:rPr lang="en-US" altLang="zh-CN" b="1" dirty="0">
                <a:latin typeface="Times New Roman" panose="02020603050405020304" charset="0"/>
                <a:cs typeface="Times New Roman" panose="02020603050405020304" charset="0"/>
              </a:rPr>
              <a:t> FA</a:t>
            </a:r>
            <a:r>
              <a:rPr lang="en-US" altLang="zh-CN" b="1" baseline="-30000" dirty="0">
                <a:latin typeface="Times New Roman" panose="02020603050405020304" charset="0"/>
                <a:cs typeface="Times New Roman" panose="02020603050405020304" charset="0"/>
              </a:rPr>
              <a:t>3</a:t>
            </a:r>
            <a:r>
              <a:rPr lang="en-US" altLang="zh-CN" b="1" dirty="0">
                <a:latin typeface="Times New Roman" panose="02020603050405020304" charset="0"/>
                <a:cs typeface="Times New Roman" panose="02020603050405020304" charset="0"/>
              </a:rPr>
              <a:t>| A</a:t>
            </a:r>
            <a:r>
              <a:rPr lang="en-US" altLang="zh-CN" b="1" baseline="-30000" dirty="0">
                <a:latin typeface="Times New Roman" panose="02020603050405020304" charset="0"/>
                <a:cs typeface="Times New Roman" panose="02020603050405020304" charset="0"/>
              </a:rPr>
              <a:t>(</a:t>
            </a:r>
            <a:r>
              <a:rPr lang="en-US" altLang="zh-CN" b="1" dirty="0">
                <a:latin typeface="Times New Roman" panose="02020603050405020304" charset="0"/>
                <a:cs typeface="Times New Roman" panose="02020603050405020304" charset="0"/>
              </a:rPr>
              <a:t>A</a:t>
            </a:r>
            <a:r>
              <a:rPr lang="en-US" altLang="zh-CN" b="1" baseline="-30000" dirty="0">
                <a:latin typeface="Times New Roman" panose="02020603050405020304" charset="0"/>
                <a:cs typeface="Times New Roman" panose="02020603050405020304" charset="0"/>
              </a:rPr>
              <a:t>4</a:t>
            </a:r>
            <a:r>
              <a:rPr lang="en-US" altLang="zh-CN" b="1" dirty="0">
                <a:latin typeface="Times New Roman" panose="02020603050405020304" charset="0"/>
                <a:cs typeface="Times New Roman" panose="02020603050405020304" charset="0"/>
              </a:rPr>
              <a:t>| id</a:t>
            </a:r>
          </a:p>
          <a:p>
            <a:pPr algn="just">
              <a:lnSpc>
                <a:spcPct val="90000"/>
              </a:lnSpc>
              <a:buFontTx/>
              <a:buNone/>
            </a:pPr>
            <a:r>
              <a:rPr lang="en-US" altLang="zh-CN" b="1" dirty="0">
                <a:latin typeface="Times New Roman" panose="02020603050405020304" charset="0"/>
                <a:cs typeface="Times New Roman" panose="02020603050405020304" charset="0"/>
              </a:rPr>
              <a:t>T</a:t>
            </a:r>
            <a:r>
              <a:rPr lang="en-US" altLang="zh-CN" b="1" dirty="0">
                <a:latin typeface="Times New Roman" panose="02020603050405020304" charset="0"/>
                <a:cs typeface="Times New Roman" panose="02020603050405020304" charset="0"/>
                <a:sym typeface="Symbol" panose="05050102010706020507" charset="0"/>
              </a:rPr>
              <a:t></a:t>
            </a:r>
            <a:r>
              <a:rPr lang="en-US" altLang="zh-CN" b="1" dirty="0">
                <a:latin typeface="Times New Roman" panose="02020603050405020304" charset="0"/>
                <a:cs typeface="Times New Roman" panose="02020603050405020304" charset="0"/>
              </a:rPr>
              <a:t>TA</a:t>
            </a:r>
            <a:r>
              <a:rPr lang="en-US" altLang="zh-CN" b="1" baseline="-30000" dirty="0">
                <a:latin typeface="Times New Roman" panose="02020603050405020304" charset="0"/>
                <a:cs typeface="Times New Roman" panose="02020603050405020304" charset="0"/>
              </a:rPr>
              <a:t>2</a:t>
            </a:r>
            <a:r>
              <a:rPr lang="en-US" altLang="zh-CN" b="1" dirty="0">
                <a:latin typeface="Times New Roman" panose="02020603050405020304" charset="0"/>
                <a:cs typeface="Times New Roman" panose="02020603050405020304" charset="0"/>
              </a:rPr>
              <a:t>| FA</a:t>
            </a:r>
            <a:r>
              <a:rPr lang="en-US" altLang="zh-CN" b="1" baseline="-30000" dirty="0">
                <a:latin typeface="Times New Roman" panose="02020603050405020304" charset="0"/>
                <a:cs typeface="Times New Roman" panose="02020603050405020304" charset="0"/>
              </a:rPr>
              <a:t>3</a:t>
            </a:r>
            <a:r>
              <a:rPr lang="en-US" altLang="zh-CN" b="1" dirty="0">
                <a:latin typeface="Times New Roman" panose="02020603050405020304" charset="0"/>
                <a:cs typeface="Times New Roman" panose="02020603050405020304" charset="0"/>
              </a:rPr>
              <a:t>| A</a:t>
            </a:r>
            <a:r>
              <a:rPr lang="en-US" altLang="zh-CN" b="1" baseline="-30000" dirty="0">
                <a:latin typeface="Times New Roman" panose="02020603050405020304" charset="0"/>
                <a:cs typeface="Times New Roman" panose="02020603050405020304" charset="0"/>
              </a:rPr>
              <a:t>(</a:t>
            </a:r>
            <a:r>
              <a:rPr lang="en-US" altLang="zh-CN" b="1" dirty="0">
                <a:latin typeface="Times New Roman" panose="02020603050405020304" charset="0"/>
                <a:cs typeface="Times New Roman" panose="02020603050405020304" charset="0"/>
              </a:rPr>
              <a:t>A</a:t>
            </a:r>
            <a:r>
              <a:rPr lang="en-US" altLang="zh-CN" b="1" baseline="-30000" dirty="0">
                <a:latin typeface="Times New Roman" panose="02020603050405020304" charset="0"/>
                <a:cs typeface="Times New Roman" panose="02020603050405020304" charset="0"/>
              </a:rPr>
              <a:t>4</a:t>
            </a:r>
            <a:r>
              <a:rPr lang="en-US" altLang="zh-CN" b="1" dirty="0">
                <a:latin typeface="Times New Roman" panose="02020603050405020304" charset="0"/>
                <a:cs typeface="Times New Roman" panose="02020603050405020304" charset="0"/>
              </a:rPr>
              <a:t> |id</a:t>
            </a:r>
          </a:p>
          <a:p>
            <a:pPr algn="just">
              <a:lnSpc>
                <a:spcPct val="90000"/>
              </a:lnSpc>
              <a:buFontTx/>
              <a:buNone/>
            </a:pPr>
            <a:r>
              <a:rPr lang="en-US" altLang="zh-CN" b="1" dirty="0">
                <a:latin typeface="Times New Roman" panose="02020603050405020304" charset="0"/>
                <a:cs typeface="Times New Roman" panose="02020603050405020304" charset="0"/>
              </a:rPr>
              <a:t>F</a:t>
            </a:r>
            <a:r>
              <a:rPr lang="en-US" altLang="zh-CN" b="1" dirty="0">
                <a:latin typeface="Times New Roman" panose="02020603050405020304" charset="0"/>
                <a:cs typeface="Times New Roman" panose="02020603050405020304" charset="0"/>
                <a:sym typeface="Symbol" panose="05050102010706020507" charset="0"/>
              </a:rPr>
              <a:t></a:t>
            </a:r>
            <a:r>
              <a:rPr lang="en-US" altLang="zh-CN" b="1" dirty="0">
                <a:latin typeface="Times New Roman" panose="02020603050405020304" charset="0"/>
                <a:cs typeface="Times New Roman" panose="02020603050405020304" charset="0"/>
              </a:rPr>
              <a:t>FA</a:t>
            </a:r>
            <a:r>
              <a:rPr lang="en-US" altLang="zh-CN" b="1" baseline="-30000" dirty="0">
                <a:latin typeface="Times New Roman" panose="02020603050405020304" charset="0"/>
                <a:cs typeface="Times New Roman" panose="02020603050405020304" charset="0"/>
              </a:rPr>
              <a:t>3</a:t>
            </a:r>
            <a:r>
              <a:rPr lang="en-US" altLang="zh-CN" b="1" dirty="0">
                <a:latin typeface="Times New Roman" panose="02020603050405020304" charset="0"/>
                <a:cs typeface="Times New Roman" panose="02020603050405020304" charset="0"/>
              </a:rPr>
              <a:t>| A</a:t>
            </a:r>
            <a:r>
              <a:rPr lang="en-US" altLang="zh-CN" b="1" baseline="-30000" dirty="0">
                <a:latin typeface="Times New Roman" panose="02020603050405020304" charset="0"/>
                <a:cs typeface="Times New Roman" panose="02020603050405020304" charset="0"/>
              </a:rPr>
              <a:t>(</a:t>
            </a:r>
            <a:r>
              <a:rPr lang="en-US" altLang="zh-CN" b="1" dirty="0">
                <a:latin typeface="Times New Roman" panose="02020603050405020304" charset="0"/>
                <a:cs typeface="Times New Roman" panose="02020603050405020304" charset="0"/>
              </a:rPr>
              <a:t>A</a:t>
            </a:r>
            <a:r>
              <a:rPr lang="en-US" altLang="zh-CN" b="1" baseline="-30000" dirty="0">
                <a:latin typeface="Times New Roman" panose="02020603050405020304" charset="0"/>
                <a:cs typeface="Times New Roman" panose="02020603050405020304" charset="0"/>
              </a:rPr>
              <a:t>4</a:t>
            </a:r>
            <a:r>
              <a:rPr lang="en-US" altLang="zh-CN" b="1" dirty="0">
                <a:latin typeface="Times New Roman" panose="02020603050405020304" charset="0"/>
                <a:cs typeface="Times New Roman" panose="02020603050405020304" charset="0"/>
              </a:rPr>
              <a:t>|id</a:t>
            </a:r>
          </a:p>
          <a:p>
            <a:pPr algn="just">
              <a:lnSpc>
                <a:spcPct val="90000"/>
              </a:lnSpc>
              <a:buFontTx/>
              <a:buNone/>
            </a:pPr>
            <a:r>
              <a:rPr lang="en-US" altLang="zh-CN" b="1" dirty="0">
                <a:latin typeface="Times New Roman" panose="02020603050405020304" charset="0"/>
                <a:cs typeface="Times New Roman" panose="02020603050405020304" charset="0"/>
              </a:rPr>
              <a:t>P</a:t>
            </a:r>
            <a:r>
              <a:rPr lang="en-US" altLang="zh-CN" b="1" dirty="0">
                <a:latin typeface="Times New Roman" panose="02020603050405020304" charset="0"/>
                <a:cs typeface="Times New Roman" panose="02020603050405020304" charset="0"/>
                <a:sym typeface="Symbol" panose="05050102010706020507" charset="0"/>
              </a:rPr>
              <a:t></a:t>
            </a:r>
            <a:r>
              <a:rPr lang="en-US" altLang="zh-CN" b="1" dirty="0">
                <a:latin typeface="Times New Roman" panose="02020603050405020304" charset="0"/>
                <a:cs typeface="Times New Roman" panose="02020603050405020304" charset="0"/>
              </a:rPr>
              <a:t>A</a:t>
            </a:r>
            <a:r>
              <a:rPr lang="en-US" altLang="zh-CN" b="1" baseline="-30000" dirty="0">
                <a:latin typeface="Times New Roman" panose="02020603050405020304" charset="0"/>
                <a:cs typeface="Times New Roman" panose="02020603050405020304" charset="0"/>
              </a:rPr>
              <a:t>(</a:t>
            </a:r>
            <a:r>
              <a:rPr lang="en-US" altLang="zh-CN" b="1" dirty="0">
                <a:latin typeface="Times New Roman" panose="02020603050405020304" charset="0"/>
                <a:cs typeface="Times New Roman" panose="02020603050405020304" charset="0"/>
              </a:rPr>
              <a:t>A</a:t>
            </a:r>
            <a:r>
              <a:rPr lang="en-US" altLang="zh-CN" b="1" baseline="-30000" dirty="0">
                <a:latin typeface="Times New Roman" panose="02020603050405020304" charset="0"/>
                <a:cs typeface="Times New Roman" panose="02020603050405020304" charset="0"/>
              </a:rPr>
              <a:t>4</a:t>
            </a:r>
            <a:r>
              <a:rPr lang="en-US" altLang="zh-CN" b="1" dirty="0">
                <a:latin typeface="Times New Roman" panose="02020603050405020304" charset="0"/>
                <a:cs typeface="Times New Roman" panose="02020603050405020304" charset="0"/>
              </a:rPr>
              <a:t> |id</a:t>
            </a:r>
          </a:p>
          <a:p>
            <a:pPr algn="just">
              <a:lnSpc>
                <a:spcPct val="90000"/>
              </a:lnSpc>
              <a:buFontTx/>
              <a:buNone/>
            </a:pPr>
            <a:r>
              <a:rPr lang="en-US" altLang="zh-CN" b="1" dirty="0">
                <a:latin typeface="Times New Roman" panose="02020603050405020304" charset="0"/>
                <a:cs typeface="Times New Roman" panose="02020603050405020304" charset="0"/>
              </a:rPr>
              <a:t>	A</a:t>
            </a:r>
            <a:r>
              <a:rPr lang="en-US" altLang="zh-CN" b="1" baseline="-30000" dirty="0">
                <a:latin typeface="Times New Roman" panose="02020603050405020304" charset="0"/>
                <a:cs typeface="Times New Roman" panose="02020603050405020304" charset="0"/>
              </a:rPr>
              <a:t>+</a:t>
            </a:r>
            <a:r>
              <a:rPr lang="en-US" altLang="zh-CN" b="1" dirty="0">
                <a:latin typeface="Times New Roman" panose="02020603050405020304" charset="0"/>
                <a:cs typeface="Times New Roman" panose="02020603050405020304" charset="0"/>
                <a:sym typeface="Symbol" panose="05050102010706020507" charset="0"/>
              </a:rPr>
              <a:t></a:t>
            </a:r>
            <a:r>
              <a:rPr lang="en-US" altLang="zh-CN" b="1" dirty="0">
                <a:latin typeface="Times New Roman" panose="02020603050405020304" charset="0"/>
                <a:cs typeface="Times New Roman" panose="02020603050405020304" charset="0"/>
              </a:rPr>
              <a:t>+</a:t>
            </a:r>
          </a:p>
          <a:p>
            <a:pPr algn="just">
              <a:lnSpc>
                <a:spcPct val="90000"/>
              </a:lnSpc>
              <a:buFontTx/>
              <a:buNone/>
            </a:pPr>
            <a:r>
              <a:rPr lang="en-US" altLang="zh-CN" b="1" dirty="0">
                <a:latin typeface="Times New Roman" panose="02020603050405020304" charset="0"/>
                <a:cs typeface="Times New Roman" panose="02020603050405020304" charset="0"/>
              </a:rPr>
              <a:t>	A</a:t>
            </a:r>
            <a:r>
              <a:rPr lang="en-US" altLang="zh-CN" b="1" baseline="-30000" dirty="0">
                <a:latin typeface="Times New Roman" panose="02020603050405020304" charset="0"/>
                <a:cs typeface="Times New Roman" panose="02020603050405020304" charset="0"/>
              </a:rPr>
              <a:t>*</a:t>
            </a:r>
            <a:r>
              <a:rPr lang="en-US" altLang="zh-CN" b="1" dirty="0">
                <a:latin typeface="Times New Roman" panose="02020603050405020304" charset="0"/>
                <a:cs typeface="Times New Roman" panose="02020603050405020304" charset="0"/>
                <a:sym typeface="Symbol" panose="05050102010706020507" charset="0"/>
              </a:rPr>
              <a:t></a:t>
            </a:r>
            <a:r>
              <a:rPr lang="en-US" altLang="zh-CN" b="1" dirty="0">
                <a:latin typeface="Times New Roman" panose="02020603050405020304" charset="0"/>
                <a:cs typeface="Times New Roman" panose="02020603050405020304" charset="0"/>
              </a:rPr>
              <a:t>*	</a:t>
            </a:r>
          </a:p>
        </p:txBody>
      </p:sp>
      <p:sp>
        <p:nvSpPr>
          <p:cNvPr id="619524" name="Rectangle 4"/>
          <p:cNvSpPr>
            <a:spLocks noChangeArrowheads="1"/>
          </p:cNvSpPr>
          <p:nvPr/>
        </p:nvSpPr>
        <p:spPr bwMode="auto">
          <a:xfrm>
            <a:off x="5029200" y="1600200"/>
            <a:ext cx="3200400" cy="4067175"/>
          </a:xfrm>
          <a:prstGeom prst="rect">
            <a:avLst/>
          </a:prstGeom>
          <a:noFill/>
          <a:ln>
            <a:noFill/>
          </a:ln>
          <a:effectLst/>
        </p:spPr>
        <p:txBody>
          <a:bodyPr>
            <a:spAutoFit/>
          </a:bodyPr>
          <a:lstStyle/>
          <a:p>
            <a:pPr defTabSz="914400" fontAlgn="base">
              <a:lnSpc>
                <a:spcPct val="90000"/>
              </a:lnSpc>
              <a:spcBef>
                <a:spcPct val="50000"/>
              </a:spcBef>
              <a:spcAft>
                <a:spcPct val="0"/>
              </a:spcAft>
            </a:pP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	A</a:t>
            </a:r>
            <a:r>
              <a:rPr lang="en-US" altLang="zh-CN" sz="2800" b="1" baseline="-30000">
                <a:solidFill>
                  <a:srgbClr val="000000"/>
                </a:solidFill>
                <a:latin typeface="Times New Roman" panose="02020603050405020304" charset="0"/>
                <a:ea typeface="宋体" panose="02010600030101010101" pitchFamily="2" charset="-122"/>
                <a:cs typeface="宋体" panose="02010600030101010101" pitchFamily="2" charset="-122"/>
              </a:rPr>
              <a: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rPr>
              <a:t>↑</a:t>
            </a:r>
            <a:endParaRPr lang="en-US" altLang="zh-CN" sz="2800" b="1">
              <a:solidFill>
                <a:srgbClr val="000000"/>
              </a:solidFill>
              <a:latin typeface="Times New Roman" panose="02020603050405020304" charset="0"/>
              <a:ea typeface="宋体" panose="02010600030101010101" pitchFamily="2" charset="-122"/>
              <a:cs typeface="Times New Roman" panose="02020603050405020304" charset="0"/>
            </a:endParaRPr>
          </a:p>
          <a:p>
            <a:pPr defTabSz="914400" fontAlgn="base">
              <a:lnSpc>
                <a:spcPct val="90000"/>
              </a:lnSpc>
              <a:spcBef>
                <a:spcPct val="50000"/>
              </a:spcBef>
              <a:spcAft>
                <a:spcPct val="0"/>
              </a:spcAft>
            </a:pP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	A</a:t>
            </a:r>
            <a:r>
              <a:rPr lang="en-US" altLang="zh-CN" sz="2800" b="1" baseline="-30000">
                <a:solidFill>
                  <a:srgbClr val="000000"/>
                </a:solidFill>
                <a:latin typeface="Times New Roman" panose="02020603050405020304" charset="0"/>
                <a:ea typeface="宋体" panose="02010600030101010101" pitchFamily="2" charset="-122"/>
                <a:cs typeface="Times New Roman" panose="02020603050405020304" charset="0"/>
              </a:rPr>
              <a: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a:t>
            </a:r>
          </a:p>
          <a:p>
            <a:pPr defTabSz="914400" fontAlgn="base">
              <a:lnSpc>
                <a:spcPct val="90000"/>
              </a:lnSpc>
              <a:spcBef>
                <a:spcPct val="50000"/>
              </a:spcBef>
              <a:spcAft>
                <a:spcPct val="0"/>
              </a:spcAft>
            </a:pP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	A</a:t>
            </a:r>
            <a:r>
              <a:rPr lang="en-US" altLang="zh-CN" sz="2800" b="1" baseline="-30000">
                <a:solidFill>
                  <a:srgbClr val="000000"/>
                </a:solidFill>
                <a:latin typeface="Times New Roman" panose="02020603050405020304" charset="0"/>
                <a:ea typeface="宋体" panose="02010600030101010101" pitchFamily="2" charset="-122"/>
                <a:cs typeface="Times New Roman" panose="02020603050405020304" charset="0"/>
              </a:rPr>
              <a: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a:t>
            </a:r>
          </a:p>
          <a:p>
            <a:pPr defTabSz="914400" fontAlgn="base">
              <a:lnSpc>
                <a:spcPct val="90000"/>
              </a:lnSpc>
              <a:spcBef>
                <a:spcPct val="50000"/>
              </a:spcBef>
              <a:spcAft>
                <a:spcPct val="0"/>
              </a:spcAft>
            </a:pP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	A</a:t>
            </a:r>
            <a:r>
              <a:rPr lang="en-US" altLang="zh-CN" sz="2800" b="1" baseline="-30000">
                <a:solidFill>
                  <a:srgbClr val="000000"/>
                </a:solidFill>
                <a:latin typeface="Times New Roman" panose="02020603050405020304" charset="0"/>
                <a:ea typeface="宋体" panose="02010600030101010101" pitchFamily="2" charset="-122"/>
                <a:cs typeface="Times New Roman" panose="02020603050405020304" charset="0"/>
              </a:rPr>
              <a:t>1</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A</a:t>
            </a:r>
            <a:r>
              <a:rPr lang="en-US" altLang="zh-CN" sz="2800" b="1" baseline="-30000">
                <a:solidFill>
                  <a:srgbClr val="000000"/>
                </a:solidFill>
                <a:latin typeface="Times New Roman" panose="02020603050405020304" charset="0"/>
                <a:ea typeface="宋体" panose="02010600030101010101" pitchFamily="2" charset="-122"/>
                <a:cs typeface="Times New Roman" panose="02020603050405020304" charset="0"/>
              </a:rPr>
              <a: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T </a:t>
            </a:r>
          </a:p>
          <a:p>
            <a:pPr defTabSz="914400" fontAlgn="base">
              <a:lnSpc>
                <a:spcPct val="90000"/>
              </a:lnSpc>
              <a:spcBef>
                <a:spcPct val="50000"/>
              </a:spcBef>
              <a:spcAft>
                <a:spcPct val="0"/>
              </a:spcAft>
            </a:pP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	A</a:t>
            </a:r>
            <a:r>
              <a:rPr lang="en-US" altLang="zh-CN" sz="2800" b="1" baseline="-30000">
                <a:solidFill>
                  <a:srgbClr val="000000"/>
                </a:solidFill>
                <a:latin typeface="Times New Roman" panose="02020603050405020304" charset="0"/>
                <a:ea typeface="宋体" panose="02010600030101010101" pitchFamily="2" charset="-122"/>
                <a:cs typeface="Times New Roman" panose="02020603050405020304" charset="0"/>
              </a:rPr>
              <a:t>2</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A</a:t>
            </a:r>
            <a:r>
              <a:rPr lang="en-US" altLang="zh-CN" sz="2800" b="1" baseline="-30000">
                <a:solidFill>
                  <a:srgbClr val="000000"/>
                </a:solidFill>
                <a:latin typeface="Times New Roman" panose="02020603050405020304" charset="0"/>
                <a:ea typeface="宋体" panose="02010600030101010101" pitchFamily="2" charset="-122"/>
                <a:cs typeface="Times New Roman" panose="02020603050405020304" charset="0"/>
              </a:rPr>
              <a: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F</a:t>
            </a:r>
          </a:p>
          <a:p>
            <a:pPr defTabSz="914400" fontAlgn="base">
              <a:lnSpc>
                <a:spcPct val="90000"/>
              </a:lnSpc>
              <a:spcBef>
                <a:spcPct val="50000"/>
              </a:spcBef>
              <a:spcAft>
                <a:spcPct val="0"/>
              </a:spcAft>
            </a:pP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	A</a:t>
            </a:r>
            <a:r>
              <a:rPr lang="en-US" altLang="zh-CN" sz="2800" b="1" baseline="-30000">
                <a:solidFill>
                  <a:srgbClr val="000000"/>
                </a:solidFill>
                <a:latin typeface="Times New Roman" panose="02020603050405020304" charset="0"/>
                <a:ea typeface="宋体" panose="02010600030101010101" pitchFamily="2" charset="-122"/>
                <a:cs typeface="Times New Roman" panose="02020603050405020304" charset="0"/>
              </a:rPr>
              <a:t>3</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A</a:t>
            </a:r>
            <a:r>
              <a:rPr lang="en-US" altLang="zh-CN" sz="2800" b="1" baseline="-30000">
                <a:solidFill>
                  <a:srgbClr val="000000"/>
                </a:solidFill>
                <a:latin typeface="Times New Roman" panose="02020603050405020304" charset="0"/>
                <a:ea typeface="宋体" panose="02010600030101010101" pitchFamily="2" charset="-122"/>
                <a:cs typeface="宋体" panose="02010600030101010101" pitchFamily="2" charset="-122"/>
              </a:rPr>
              <a: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P</a:t>
            </a:r>
          </a:p>
          <a:p>
            <a:pPr defTabSz="914400" fontAlgn="base">
              <a:lnSpc>
                <a:spcPct val="90000"/>
              </a:lnSpc>
              <a:spcBef>
                <a:spcPct val="50000"/>
              </a:spcBef>
              <a:spcAft>
                <a:spcPct val="0"/>
              </a:spcAft>
            </a:pP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	A</a:t>
            </a:r>
            <a:r>
              <a:rPr lang="en-US" altLang="zh-CN" sz="2800" b="1" baseline="-30000">
                <a:solidFill>
                  <a:srgbClr val="000000"/>
                </a:solidFill>
                <a:latin typeface="Times New Roman" panose="02020603050405020304" charset="0"/>
                <a:ea typeface="宋体" panose="02010600030101010101" pitchFamily="2" charset="-122"/>
                <a:cs typeface="Times New Roman" panose="02020603050405020304" charset="0"/>
              </a:rPr>
              <a:t>4</a:t>
            </a:r>
            <a:r>
              <a:rPr lang="en-US" altLang="zh-CN" sz="2800" b="1">
                <a:solidFill>
                  <a:srgbClr val="000000"/>
                </a:solidFill>
                <a:latin typeface="Times New Roman" panose="02020603050405020304" charset="0"/>
                <a:ea typeface="宋体" panose="02010600030101010101" pitchFamily="2" charset="-122"/>
                <a:cs typeface="宋体" panose="02010600030101010101" pitchFamily="2" charset="-122"/>
                <a:sym typeface="Symbol" panose="05050102010706020507" charset="0"/>
              </a:rPr>
              <a:t></a:t>
            </a:r>
            <a:r>
              <a:rPr lang="en-US" altLang="zh-CN" sz="2800" b="1">
                <a:solidFill>
                  <a:srgbClr val="000000"/>
                </a:solidFill>
                <a:latin typeface="Times New Roman" panose="02020603050405020304" charset="0"/>
                <a:ea typeface="宋体" panose="02010600030101010101" pitchFamily="2" charset="-122"/>
                <a:cs typeface="Times New Roman" panose="02020603050405020304" charset="0"/>
              </a:rPr>
              <a:t>EA</a:t>
            </a:r>
            <a:r>
              <a:rPr lang="en-US" altLang="zh-CN" sz="2800" b="1" baseline="-30000">
                <a:solidFill>
                  <a:srgbClr val="000000"/>
                </a:solidFill>
                <a:latin typeface="Times New Roman" panose="02020603050405020304" charset="0"/>
                <a:ea typeface="宋体" panose="02010600030101010101" pitchFamily="2" charset="-122"/>
                <a:cs typeface="Times New Roman" panose="02020603050405020304" charset="0"/>
              </a:rPr>
              <a:t>)</a:t>
            </a:r>
            <a:r>
              <a:rPr lang="en-US" altLang="zh-CN" sz="2800" b="1">
                <a:solidFill>
                  <a:srgbClr val="000000"/>
                </a:solidFill>
                <a:latin typeface="Arial" panose="020B0604020202020204" pitchFamily="34" charset="0"/>
                <a:ea typeface="宋体" panose="02010600030101010101" pitchFamily="2" charset="-122"/>
                <a:cs typeface="宋体" panose="02010600030101010101" pitchFamily="2" charset="-122"/>
              </a:rPr>
              <a:t>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898653C-0807-5F43-BA4B-A41AD119C4A1}"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64F523FD-28F5-B746-B387-02097C0997AD}" type="slidenum">
              <a:rPr lang="en-US" altLang="zh-CN">
                <a:solidFill>
                  <a:srgbClr val="000000"/>
                </a:solidFill>
                <a:latin typeface="Arial" panose="020B0604020202020204"/>
              </a:rPr>
              <a:pPr/>
              <a:t>88</a:t>
            </a:fld>
            <a:endParaRPr lang="en-US" altLang="zh-CN">
              <a:solidFill>
                <a:srgbClr val="000000"/>
              </a:solidFill>
              <a:latin typeface="Arial" panose="020B0604020202020204"/>
            </a:endParaRPr>
          </a:p>
        </p:txBody>
      </p:sp>
      <p:sp>
        <p:nvSpPr>
          <p:cNvPr id="620546"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6.3 </a:t>
            </a:r>
            <a:r>
              <a:rPr lang="zh-CN" altLang="en-US" b="1">
                <a:ea typeface="黑体" panose="02010609060101010101" charset="-122"/>
                <a:cs typeface="黑体" panose="02010609060101010101" charset="-122"/>
              </a:rPr>
              <a:t>乔姆斯基范式</a:t>
            </a:r>
          </a:p>
        </p:txBody>
      </p:sp>
      <p:sp>
        <p:nvSpPr>
          <p:cNvPr id="620547" name="Rectangle 3"/>
          <p:cNvSpPr>
            <a:spLocks noGrp="1" noChangeArrowheads="1"/>
          </p:cNvSpPr>
          <p:nvPr>
            <p:ph type="body" idx="1"/>
          </p:nvPr>
        </p:nvSpPr>
        <p:spPr>
          <a:xfrm>
            <a:off x="457200" y="1371600"/>
            <a:ext cx="8305800" cy="4876800"/>
          </a:xfrm>
        </p:spPr>
        <p:txBody>
          <a:bodyPr/>
          <a:lstStyle/>
          <a:p>
            <a:pPr>
              <a:lnSpc>
                <a:spcPct val="90000"/>
              </a:lnSpc>
              <a:buFontTx/>
              <a:buNone/>
            </a:pPr>
            <a:r>
              <a:rPr lang="zh-CN" altLang="en-US" b="1">
                <a:ea typeface="黑体" panose="02010609060101010101" charset="-122"/>
                <a:cs typeface="黑体" panose="02010609060101010101" charset="-122"/>
              </a:rPr>
              <a:t>定理</a:t>
            </a:r>
            <a:r>
              <a:rPr lang="en-US" altLang="zh-CN" b="1">
                <a:ea typeface="黑体" panose="02010609060101010101" charset="-122"/>
                <a:cs typeface="黑体" panose="02010609060101010101" charset="-122"/>
              </a:rPr>
              <a:t>6-9</a:t>
            </a:r>
            <a:r>
              <a:rPr lang="en-US" altLang="zh-CN" b="1">
                <a:cs typeface="宋体" panose="02010600030101010101" pitchFamily="2" charset="-122"/>
              </a:rPr>
              <a:t> </a:t>
            </a:r>
            <a:r>
              <a:rPr lang="zh-CN" altLang="en-US" b="1">
                <a:latin typeface="Times New Roman" panose="02020603050405020304" charset="0"/>
                <a:cs typeface="宋体" panose="02010600030101010101" pitchFamily="2" charset="-122"/>
              </a:rPr>
              <a:t>对于任意</a:t>
            </a:r>
            <a:r>
              <a:rPr lang="en-US" altLang="zh-CN" b="1">
                <a:latin typeface="Times New Roman" panose="02020603050405020304" charset="0"/>
                <a:cs typeface="Times New Roman" panose="02020603050405020304" charset="0"/>
              </a:rPr>
              <a:t>CFG G</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ε</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Times New Roman" panose="02020603050405020304" charset="0"/>
              </a:rPr>
              <a:t>L(G)</a:t>
            </a:r>
            <a:r>
              <a:rPr lang="zh-CN" altLang="en-US" b="1">
                <a:latin typeface="Times New Roman" panose="02020603050405020304" charset="0"/>
                <a:cs typeface="宋体" panose="02010600030101010101" pitchFamily="2" charset="-122"/>
              </a:rPr>
              <a:t>，存在等价的</a:t>
            </a:r>
            <a:r>
              <a:rPr lang="en-US" altLang="zh-CN" b="1">
                <a:latin typeface="Times New Roman" panose="02020603050405020304" charset="0"/>
                <a:cs typeface="Times New Roman" panose="02020603050405020304" charset="0"/>
              </a:rPr>
              <a:t> CNF  G</a:t>
            </a:r>
            <a:r>
              <a:rPr lang="en-US" altLang="zh-CN" b="1" baseline="-30000">
                <a:latin typeface="Times New Roman" panose="02020603050405020304" charset="0"/>
                <a:cs typeface="Times New Roman" panose="02020603050405020304" charset="0"/>
              </a:rPr>
              <a:t>2 </a:t>
            </a:r>
            <a:r>
              <a:rPr lang="zh-CN" altLang="en-US" b="1">
                <a:cs typeface="宋体" panose="02010600030101010101" pitchFamily="2" charset="-122"/>
              </a:rPr>
              <a:t>。</a:t>
            </a:r>
            <a:r>
              <a:rPr lang="en-US" altLang="zh-CN" sz="2800" b="1">
                <a:cs typeface="宋体" panose="02010600030101010101" pitchFamily="2" charset="-122"/>
              </a:rPr>
              <a:t> </a:t>
            </a:r>
          </a:p>
          <a:p>
            <a:pPr>
              <a:lnSpc>
                <a:spcPct val="90000"/>
              </a:lnSpc>
              <a:buFontTx/>
              <a:buNone/>
            </a:pPr>
            <a:r>
              <a:rPr lang="zh-CN" altLang="en-US" sz="2800" b="1">
                <a:cs typeface="宋体" panose="02010600030101010101" pitchFamily="2" charset="-122"/>
              </a:rPr>
              <a:t>证明要点：</a:t>
            </a:r>
            <a:endParaRPr lang="en-US" altLang="zh-CN" sz="2800" b="1">
              <a:cs typeface="宋体" panose="02010600030101010101" pitchFamily="2" charset="-122"/>
            </a:endParaRPr>
          </a:p>
          <a:p>
            <a:pPr>
              <a:lnSpc>
                <a:spcPct val="90000"/>
              </a:lnSpc>
              <a:buFontTx/>
              <a:buNone/>
            </a:pPr>
            <a:r>
              <a:rPr lang="en-US" altLang="zh-CN" sz="2800" b="1">
                <a:cs typeface="宋体" panose="02010600030101010101" pitchFamily="2" charset="-122"/>
              </a:rPr>
              <a:t>1. </a:t>
            </a:r>
            <a:r>
              <a:rPr lang="zh-CN" altLang="en-US" sz="2800" b="1">
                <a:cs typeface="宋体" panose="02010600030101010101" pitchFamily="2" charset="-122"/>
              </a:rPr>
              <a:t>构造</a:t>
            </a:r>
            <a:r>
              <a:rPr lang="en-US" altLang="zh-CN" sz="2800" b="1">
                <a:cs typeface="宋体" panose="02010600030101010101" pitchFamily="2" charset="-122"/>
              </a:rPr>
              <a:t>CNF</a:t>
            </a:r>
          </a:p>
          <a:p>
            <a:pPr>
              <a:lnSpc>
                <a:spcPct val="90000"/>
              </a:lnSpc>
              <a:buFontTx/>
              <a:buNone/>
            </a:pPr>
            <a:r>
              <a:rPr lang="en-US" altLang="zh-CN" sz="2800" b="1">
                <a:cs typeface="宋体" panose="02010600030101010101" pitchFamily="2" charset="-122"/>
              </a:rPr>
              <a:t>	</a:t>
            </a:r>
            <a:r>
              <a:rPr lang="zh-CN" altLang="en-US" sz="2800" b="1">
                <a:cs typeface="宋体" panose="02010600030101010101" pitchFamily="2" charset="-122"/>
              </a:rPr>
              <a:t>按照上述例子所描述的转换方法，在构造给定</a:t>
            </a:r>
            <a:r>
              <a:rPr lang="en-US" altLang="zh-CN" sz="2800" b="1">
                <a:cs typeface="宋体" panose="02010600030101010101" pitchFamily="2" charset="-122"/>
              </a:rPr>
              <a:t>CFG</a:t>
            </a:r>
            <a:r>
              <a:rPr lang="zh-CN" altLang="en-US" sz="2800" b="1">
                <a:cs typeface="宋体" panose="02010600030101010101" pitchFamily="2" charset="-122"/>
              </a:rPr>
              <a:t>的</a:t>
            </a:r>
            <a:r>
              <a:rPr lang="en-US" altLang="zh-CN" sz="2800" b="1">
                <a:cs typeface="宋体" panose="02010600030101010101" pitchFamily="2" charset="-122"/>
              </a:rPr>
              <a:t>CNF</a:t>
            </a:r>
            <a:r>
              <a:rPr lang="zh-CN" altLang="en-US" sz="2800" b="1">
                <a:cs typeface="宋体" panose="02010600030101010101" pitchFamily="2" charset="-122"/>
              </a:rPr>
              <a:t>时，可以分两步走。</a:t>
            </a:r>
            <a:endParaRPr lang="en-US" altLang="zh-CN" sz="2800" b="1">
              <a:cs typeface="宋体" panose="02010600030101010101" pitchFamily="2" charset="-122"/>
            </a:endParaRPr>
          </a:p>
          <a:p>
            <a:pPr>
              <a:lnSpc>
                <a:spcPct val="90000"/>
              </a:lnSpc>
            </a:pPr>
            <a:r>
              <a:rPr lang="zh-CN" altLang="en-US" sz="2800" b="1">
                <a:cs typeface="宋体" panose="02010600030101010101" pitchFamily="2" charset="-122"/>
              </a:rPr>
              <a:t>假设</a:t>
            </a:r>
            <a:r>
              <a:rPr lang="en-US" altLang="zh-CN" sz="2800" b="1">
                <a:cs typeface="宋体" panose="02010600030101010101" pitchFamily="2" charset="-122"/>
              </a:rPr>
              <a:t>G</a:t>
            </a:r>
            <a:r>
              <a:rPr lang="zh-CN" altLang="en-US" sz="2800" b="1">
                <a:cs typeface="宋体" panose="02010600030101010101" pitchFamily="2" charset="-122"/>
              </a:rPr>
              <a:t>为化简过的文法</a:t>
            </a:r>
            <a:endParaRPr lang="en-US" altLang="zh-CN" sz="2800" b="1">
              <a:cs typeface="宋体" panose="02010600030101010101" pitchFamily="2" charset="-122"/>
            </a:endParaRPr>
          </a:p>
          <a:p>
            <a:pPr>
              <a:lnSpc>
                <a:spcPct val="90000"/>
              </a:lnSpc>
            </a:pPr>
            <a:r>
              <a:rPr lang="zh-CN" altLang="en-US" sz="2800" b="1">
                <a:latin typeface="Times New Roman" panose="02020603050405020304" charset="0"/>
                <a:cs typeface="宋体" panose="02010600030101010101" pitchFamily="2" charset="-122"/>
              </a:rPr>
              <a:t>构造</a:t>
            </a:r>
            <a:r>
              <a:rPr lang="en-US" altLang="zh-CN" sz="2800" b="1">
                <a:latin typeface="Times New Roman" panose="02020603050405020304" charset="0"/>
                <a:cs typeface="Times New Roman" panose="02020603050405020304" charset="0"/>
              </a:rPr>
              <a:t>G</a:t>
            </a:r>
            <a:r>
              <a:rPr lang="en-US" altLang="zh-CN" sz="2800" b="1" baseline="-30000">
                <a:latin typeface="Times New Roman" panose="02020603050405020304" charset="0"/>
                <a:cs typeface="Times New Roman" panose="02020603050405020304" charset="0"/>
              </a:rPr>
              <a:t>1</a:t>
            </a:r>
            <a:r>
              <a:rPr lang="en-US" altLang="zh-CN" sz="2800" b="1">
                <a:latin typeface="Times New Roman" panose="02020603050405020304" charset="0"/>
                <a:cs typeface="Times New Roman" panose="02020603050405020304" charset="0"/>
              </a:rPr>
              <a:t>=(V</a:t>
            </a:r>
            <a:r>
              <a:rPr lang="en-US" altLang="zh-CN" sz="2800" b="1" baseline="-30000">
                <a:latin typeface="Times New Roman" panose="02020603050405020304" charset="0"/>
                <a:cs typeface="Times New Roman" panose="02020603050405020304" charset="0"/>
              </a:rPr>
              <a:t>1</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Times New Roman" panose="02020603050405020304" charset="0"/>
              </a:rPr>
              <a:t>T</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Times New Roman" panose="02020603050405020304" charset="0"/>
              </a:rPr>
              <a:t>P</a:t>
            </a:r>
            <a:r>
              <a:rPr lang="en-US" altLang="zh-CN" sz="2800" b="1" baseline="-30000">
                <a:latin typeface="Times New Roman" panose="02020603050405020304" charset="0"/>
                <a:cs typeface="Times New Roman" panose="02020603050405020304" charset="0"/>
              </a:rPr>
              <a:t>1</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Times New Roman" panose="02020603050405020304" charset="0"/>
              </a:rPr>
              <a:t>S) G</a:t>
            </a:r>
            <a:r>
              <a:rPr lang="en-US" altLang="zh-CN" sz="2800" b="1" baseline="-30000">
                <a:latin typeface="Times New Roman" panose="02020603050405020304" charset="0"/>
                <a:cs typeface="Times New Roman" panose="02020603050405020304" charset="0"/>
              </a:rPr>
              <a:t>1</a:t>
            </a:r>
            <a:r>
              <a:rPr lang="zh-CN" altLang="en-US" sz="2800" b="1">
                <a:latin typeface="Times New Roman" panose="02020603050405020304" charset="0"/>
                <a:cs typeface="宋体" panose="02010600030101010101" pitchFamily="2" charset="-122"/>
              </a:rPr>
              <a:t>中的产生式都是形如</a:t>
            </a:r>
            <a:r>
              <a:rPr lang="en-US" altLang="zh-CN" sz="2800" b="1">
                <a:latin typeface="Times New Roman" panose="02020603050405020304" charset="0"/>
                <a:cs typeface="Times New Roman" panose="02020603050405020304" charset="0"/>
              </a:rPr>
              <a:t>A</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Times New Roman" panose="02020603050405020304" charset="0"/>
              </a:rPr>
              <a:t>B</a:t>
            </a:r>
            <a:r>
              <a:rPr lang="en-US" altLang="zh-CN" sz="2800" b="1" baseline="-30000">
                <a:latin typeface="Times New Roman" panose="02020603050405020304" charset="0"/>
                <a:cs typeface="Times New Roman" panose="02020603050405020304" charset="0"/>
              </a:rPr>
              <a:t>1</a:t>
            </a:r>
            <a:r>
              <a:rPr lang="en-US" altLang="zh-CN" sz="2800" b="1">
                <a:latin typeface="Times New Roman" panose="02020603050405020304" charset="0"/>
                <a:cs typeface="Times New Roman" panose="02020603050405020304" charset="0"/>
              </a:rPr>
              <a:t>B</a:t>
            </a:r>
            <a:r>
              <a:rPr lang="en-US" altLang="zh-CN" sz="2800" b="1" baseline="-30000">
                <a:latin typeface="Times New Roman" panose="02020603050405020304" charset="0"/>
                <a:cs typeface="Times New Roman" panose="02020603050405020304" charset="0"/>
              </a:rPr>
              <a:t>2</a:t>
            </a:r>
            <a:r>
              <a:rPr lang="en-US" altLang="zh-CN" sz="2800" b="1">
                <a:latin typeface="Times New Roman" panose="02020603050405020304" charset="0"/>
                <a:cs typeface="宋体" panose="02010600030101010101" pitchFamily="2" charset="-122"/>
              </a:rPr>
              <a:t>…</a:t>
            </a:r>
            <a:r>
              <a:rPr lang="en-US" altLang="zh-CN" sz="2800" b="1">
                <a:latin typeface="Times New Roman" panose="02020603050405020304" charset="0"/>
                <a:cs typeface="Times New Roman" panose="02020603050405020304" charset="0"/>
              </a:rPr>
              <a:t>B</a:t>
            </a:r>
            <a:r>
              <a:rPr lang="en-US" altLang="zh-CN" sz="2800" b="1" baseline="-30000">
                <a:latin typeface="Times New Roman" panose="02020603050405020304" charset="0"/>
                <a:cs typeface="Times New Roman" panose="02020603050405020304" charset="0"/>
              </a:rPr>
              <a:t>m</a:t>
            </a:r>
            <a:r>
              <a:rPr lang="zh-CN" altLang="en-US" sz="2800" b="1">
                <a:latin typeface="Times New Roman" panose="02020603050405020304" charset="0"/>
                <a:cs typeface="宋体" panose="02010600030101010101" pitchFamily="2" charset="-122"/>
              </a:rPr>
              <a:t>和</a:t>
            </a:r>
            <a:r>
              <a:rPr lang="en-US" altLang="zh-CN" sz="2800" b="1">
                <a:latin typeface="Times New Roman" panose="02020603050405020304" charset="0"/>
                <a:cs typeface="Times New Roman" panose="02020603050405020304" charset="0"/>
              </a:rPr>
              <a:t>A</a:t>
            </a:r>
            <a:r>
              <a:rPr lang="en-US" altLang="zh-CN" sz="2800" b="1">
                <a:latin typeface="Times New Roman" panose="02020603050405020304" charset="0"/>
                <a:cs typeface="Times New Roman" panose="02020603050405020304" charset="0"/>
                <a:sym typeface="Symbol" panose="05050102010706020507" charset="0"/>
              </a:rPr>
              <a:t></a:t>
            </a:r>
            <a:r>
              <a:rPr lang="en-US" altLang="zh-CN" sz="2800" b="1">
                <a:latin typeface="Times New Roman" panose="02020603050405020304" charset="0"/>
                <a:cs typeface="Times New Roman" panose="02020603050405020304" charset="0"/>
              </a:rPr>
              <a:t>a</a:t>
            </a:r>
            <a:r>
              <a:rPr lang="zh-CN" altLang="en-US" sz="2800" b="1">
                <a:latin typeface="Times New Roman" panose="02020603050405020304" charset="0"/>
                <a:cs typeface="宋体" panose="02010600030101010101" pitchFamily="2" charset="-122"/>
              </a:rPr>
              <a:t>的产生式，其中，</a:t>
            </a:r>
            <a:r>
              <a:rPr lang="en-US" altLang="zh-CN" sz="2800" b="1">
                <a:latin typeface="Times New Roman" panose="02020603050405020304" charset="0"/>
                <a:cs typeface="Times New Roman" panose="02020603050405020304" charset="0"/>
              </a:rPr>
              <a:t>A</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Times New Roman" panose="02020603050405020304" charset="0"/>
              </a:rPr>
              <a:t>B</a:t>
            </a:r>
            <a:r>
              <a:rPr lang="en-US" altLang="zh-CN" sz="2800" b="1" baseline="-30000">
                <a:latin typeface="Times New Roman" panose="02020603050405020304" charset="0"/>
                <a:cs typeface="Times New Roman" panose="02020603050405020304" charset="0"/>
              </a:rPr>
              <a:t>1</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Times New Roman" panose="02020603050405020304" charset="0"/>
              </a:rPr>
              <a:t>B</a:t>
            </a:r>
            <a:r>
              <a:rPr lang="en-US" altLang="zh-CN" sz="2800" b="1" baseline="-30000">
                <a:latin typeface="Times New Roman" panose="02020603050405020304" charset="0"/>
                <a:cs typeface="Times New Roman" panose="02020603050405020304" charset="0"/>
              </a:rPr>
              <a:t>2</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宋体" panose="02010600030101010101" pitchFamily="2" charset="-122"/>
              </a:rPr>
              <a:t>…</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Times New Roman" panose="02020603050405020304" charset="0"/>
              </a:rPr>
              <a:t>B</a:t>
            </a:r>
            <a:r>
              <a:rPr lang="en-US" altLang="zh-CN" sz="2800" b="1" baseline="-30000">
                <a:latin typeface="Times New Roman" panose="02020603050405020304" charset="0"/>
                <a:cs typeface="Times New Roman" panose="02020603050405020304" charset="0"/>
              </a:rPr>
              <a:t>m</a:t>
            </a:r>
            <a:r>
              <a:rPr lang="en-US" altLang="zh-CN" sz="2800" b="1">
                <a:latin typeface="Times New Roman" panose="02020603050405020304" charset="0"/>
                <a:cs typeface="宋体" panose="02010600030101010101" pitchFamily="2" charset="-122"/>
              </a:rPr>
              <a:t>∈</a:t>
            </a:r>
            <a:r>
              <a:rPr lang="en-US" altLang="zh-CN" sz="2800" b="1">
                <a:latin typeface="Times New Roman" panose="02020603050405020304" charset="0"/>
                <a:cs typeface="Times New Roman" panose="02020603050405020304" charset="0"/>
              </a:rPr>
              <a:t>V</a:t>
            </a:r>
            <a:r>
              <a:rPr lang="en-US" altLang="zh-CN" sz="2800" b="1" baseline="-30000">
                <a:latin typeface="Times New Roman" panose="02020603050405020304" charset="0"/>
                <a:cs typeface="Times New Roman" panose="02020603050405020304" charset="0"/>
              </a:rPr>
              <a:t>1</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Times New Roman" panose="02020603050405020304" charset="0"/>
              </a:rPr>
              <a:t>a</a:t>
            </a:r>
            <a:r>
              <a:rPr lang="en-US" altLang="zh-CN" sz="2800" b="1">
                <a:latin typeface="Times New Roman" panose="02020603050405020304" charset="0"/>
                <a:cs typeface="宋体" panose="02010600030101010101" pitchFamily="2" charset="-122"/>
              </a:rPr>
              <a:t>∈</a:t>
            </a:r>
            <a:r>
              <a:rPr lang="en-US" altLang="zh-CN" sz="2800" b="1">
                <a:latin typeface="Times New Roman" panose="02020603050405020304" charset="0"/>
                <a:cs typeface="Times New Roman" panose="02020603050405020304" charset="0"/>
              </a:rPr>
              <a:t>T</a:t>
            </a:r>
            <a:r>
              <a:rPr lang="zh-CN" altLang="en-US" sz="2800" b="1">
                <a:latin typeface="Times New Roman" panose="02020603050405020304" charset="0"/>
                <a:cs typeface="宋体" panose="02010600030101010101" pitchFamily="2" charset="-122"/>
              </a:rPr>
              <a:t>，</a:t>
            </a:r>
            <a:r>
              <a:rPr lang="en-US" altLang="zh-CN" sz="2800" b="1">
                <a:latin typeface="Times New Roman" panose="02020603050405020304" charset="0"/>
                <a:cs typeface="Times New Roman" panose="02020603050405020304" charset="0"/>
              </a:rPr>
              <a:t>m</a:t>
            </a:r>
            <a:r>
              <a:rPr lang="en-US" altLang="zh-CN" sz="2800" b="1">
                <a:latin typeface="Times New Roman" panose="02020603050405020304" charset="0"/>
                <a:cs typeface="宋体" panose="02010600030101010101" pitchFamily="2" charset="-122"/>
              </a:rPr>
              <a:t>≥</a:t>
            </a:r>
            <a:r>
              <a:rPr lang="en-US" altLang="zh-CN" sz="2800" b="1">
                <a:latin typeface="Times New Roman" panose="02020603050405020304" charset="0"/>
                <a:cs typeface="Times New Roman" panose="02020603050405020304" charset="0"/>
              </a:rPr>
              <a:t>2</a:t>
            </a:r>
            <a:r>
              <a:rPr lang="en-US" altLang="zh-CN" sz="2800" b="1">
                <a:cs typeface="宋体" panose="02010600030101010101" pitchFamily="2" charset="-122"/>
              </a:rPr>
              <a:t>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D97B70D-3A91-CA47-A45A-FA9E7777AAFF}"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67763F0F-83A8-AB43-A26B-B499A0728703}" type="slidenum">
              <a:rPr lang="en-US" altLang="zh-CN">
                <a:solidFill>
                  <a:srgbClr val="000000"/>
                </a:solidFill>
                <a:latin typeface="Arial" panose="020B0604020202020204"/>
              </a:rPr>
              <a:pPr/>
              <a:t>89</a:t>
            </a:fld>
            <a:endParaRPr lang="en-US" altLang="zh-CN">
              <a:solidFill>
                <a:srgbClr val="000000"/>
              </a:solidFill>
              <a:latin typeface="Arial" panose="020B0604020202020204"/>
            </a:endParaRPr>
          </a:p>
        </p:txBody>
      </p:sp>
      <p:sp>
        <p:nvSpPr>
          <p:cNvPr id="621570"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6.3 </a:t>
            </a:r>
            <a:r>
              <a:rPr lang="zh-CN" altLang="en-US" b="1">
                <a:ea typeface="黑体" panose="02010609060101010101" charset="-122"/>
                <a:cs typeface="黑体" panose="02010609060101010101" charset="-122"/>
              </a:rPr>
              <a:t>乔姆斯基范式</a:t>
            </a:r>
          </a:p>
        </p:txBody>
      </p:sp>
      <p:sp>
        <p:nvSpPr>
          <p:cNvPr id="621571" name="Rectangle 3"/>
          <p:cNvSpPr>
            <a:spLocks noGrp="1" noChangeArrowheads="1"/>
          </p:cNvSpPr>
          <p:nvPr>
            <p:ph type="body" idx="1"/>
          </p:nvPr>
        </p:nvSpPr>
        <p:spPr/>
        <p:txBody>
          <a:bodyPr/>
          <a:lstStyle/>
          <a:p>
            <a:r>
              <a:rPr lang="zh-CN" altLang="en-US" b="1">
                <a:latin typeface="Times New Roman" panose="02020603050405020304" charset="0"/>
                <a:cs typeface="宋体" panose="02010600030101010101" pitchFamily="2" charset="-122"/>
              </a:rPr>
              <a:t>构造</a:t>
            </a:r>
            <a:r>
              <a:rPr lang="en-US" altLang="zh-CN" b="1">
                <a:latin typeface="Times New Roman" panose="02020603050405020304" charset="0"/>
                <a:cs typeface="Times New Roman" panose="02020603050405020304" charset="0"/>
              </a:rPr>
              <a:t>CNF G</a:t>
            </a:r>
            <a:r>
              <a:rPr lang="en-US" altLang="zh-CN" b="1" baseline="-30000">
                <a:latin typeface="Times New Roman" panose="02020603050405020304" charset="0"/>
                <a:cs typeface="Times New Roman" panose="02020603050405020304" charset="0"/>
              </a:rPr>
              <a:t>2</a:t>
            </a:r>
            <a:r>
              <a:rPr lang="en-US" altLang="zh-CN" b="1">
                <a:latin typeface="Times New Roman" panose="02020603050405020304" charset="0"/>
                <a:cs typeface="Times New Roman" panose="02020603050405020304" charset="0"/>
              </a:rPr>
              <a:t>=(V</a:t>
            </a:r>
            <a:r>
              <a:rPr lang="en-US" altLang="zh-CN" b="1" baseline="-30000">
                <a:latin typeface="Times New Roman" panose="02020603050405020304" charset="0"/>
                <a:cs typeface="Times New Roman" panose="02020603050405020304" charset="0"/>
              </a:rPr>
              <a:t>2</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Times New Roman" panose="02020603050405020304" charset="0"/>
              </a:rPr>
              <a:t>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Times New Roman" panose="02020603050405020304" charset="0"/>
              </a:rPr>
              <a:t>P</a:t>
            </a:r>
            <a:r>
              <a:rPr lang="en-US" altLang="zh-CN" b="1" baseline="-30000">
                <a:latin typeface="Times New Roman" panose="02020603050405020304" charset="0"/>
                <a:cs typeface="Times New Roman" panose="02020603050405020304" charset="0"/>
              </a:rPr>
              <a:t>2</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Times New Roman" panose="02020603050405020304" charset="0"/>
              </a:rPr>
              <a:t>S)</a:t>
            </a:r>
            <a:r>
              <a:rPr lang="zh-CN" altLang="en-US" b="1">
                <a:latin typeface="Times New Roman" panose="02020603050405020304" charset="0"/>
                <a:cs typeface="宋体" panose="02010600030101010101" pitchFamily="2" charset="-122"/>
              </a:rPr>
              <a:t>。</a:t>
            </a:r>
            <a:r>
              <a:rPr lang="en-US" altLang="zh-CN" b="1">
                <a:cs typeface="宋体" panose="02010600030101010101" pitchFamily="2" charset="-122"/>
              </a:rPr>
              <a:t> </a:t>
            </a:r>
          </a:p>
          <a:p>
            <a:r>
              <a:rPr lang="en-US" altLang="zh-CN" b="1">
                <a:latin typeface="Times New Roman" panose="02020603050405020304" charset="0"/>
                <a:cs typeface="Times New Roman" panose="02020603050405020304" charset="0"/>
              </a:rPr>
              <a:t>m</a:t>
            </a:r>
            <a:r>
              <a:rPr lang="en-US" altLang="zh-CN" b="1">
                <a:latin typeface="Times New Roman" panose="02020603050405020304" charset="0"/>
                <a:cs typeface="宋体" panose="02010600030101010101" pitchFamily="2" charset="-122"/>
              </a:rPr>
              <a:t>≥</a:t>
            </a:r>
            <a:r>
              <a:rPr lang="en-US" altLang="zh-CN" b="1">
                <a:latin typeface="Times New Roman" panose="02020603050405020304" charset="0"/>
                <a:cs typeface="Times New Roman" panose="02020603050405020304" charset="0"/>
              </a:rPr>
              <a:t>3</a:t>
            </a:r>
            <a:r>
              <a:rPr lang="zh-CN" altLang="en-US" b="1">
                <a:latin typeface="Times New Roman" panose="02020603050405020304" charset="0"/>
                <a:cs typeface="宋体" panose="02010600030101010101" pitchFamily="2" charset="-122"/>
              </a:rPr>
              <a:t>时，引入新变量：</a:t>
            </a:r>
            <a:r>
              <a:rPr lang="en-US" altLang="zh-CN" b="1">
                <a:latin typeface="Times New Roman" panose="02020603050405020304" charset="0"/>
                <a:cs typeface="Times New Roman" panose="02020603050405020304" charset="0"/>
              </a:rPr>
              <a:t>B</a:t>
            </a:r>
            <a:r>
              <a:rPr lang="en-US" altLang="zh-CN" b="1" baseline="-30000">
                <a:latin typeface="Times New Roman" panose="02020603050405020304" charset="0"/>
                <a:cs typeface="Times New Roman" panose="02020603050405020304" charset="0"/>
              </a:rPr>
              <a:t>1</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Times New Roman" panose="02020603050405020304" charset="0"/>
              </a:rPr>
              <a:t>B</a:t>
            </a:r>
            <a:r>
              <a:rPr lang="en-US" altLang="zh-CN" b="1" baseline="-30000">
                <a:latin typeface="Times New Roman" panose="02020603050405020304" charset="0"/>
                <a:cs typeface="Times New Roman" panose="02020603050405020304" charset="0"/>
              </a:rPr>
              <a:t>2</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Times New Roman" panose="02020603050405020304" charset="0"/>
              </a:rPr>
              <a:t>B</a:t>
            </a:r>
            <a:r>
              <a:rPr lang="en-US" altLang="zh-CN" b="1" baseline="-30000">
                <a:latin typeface="Times New Roman" panose="02020603050405020304" charset="0"/>
                <a:cs typeface="Times New Roman" panose="02020603050405020304" charset="0"/>
              </a:rPr>
              <a:t>m-2</a:t>
            </a:r>
            <a:r>
              <a:rPr lang="zh-CN" altLang="en-US" b="1">
                <a:latin typeface="Times New Roman" panose="02020603050405020304" charset="0"/>
                <a:cs typeface="宋体" panose="02010600030101010101" pitchFamily="2" charset="-122"/>
              </a:rPr>
              <a:t>，将</a:t>
            </a:r>
            <a:r>
              <a:rPr lang="en-US" altLang="zh-CN" b="1">
                <a:latin typeface="Times New Roman" panose="02020603050405020304" charset="0"/>
                <a:cs typeface="Times New Roman" panose="02020603050405020304" charset="0"/>
              </a:rPr>
              <a:t>G</a:t>
            </a:r>
            <a:r>
              <a:rPr lang="en-US" altLang="zh-CN" b="1" baseline="-30000">
                <a:latin typeface="Times New Roman" panose="02020603050405020304" charset="0"/>
                <a:cs typeface="Times New Roman" panose="02020603050405020304" charset="0"/>
              </a:rPr>
              <a:t>1</a:t>
            </a:r>
            <a:r>
              <a:rPr lang="zh-CN" altLang="en-US" b="1">
                <a:latin typeface="Times New Roman" panose="02020603050405020304" charset="0"/>
                <a:cs typeface="宋体" panose="02010600030101010101" pitchFamily="2" charset="-122"/>
              </a:rPr>
              <a:t>的形如</a:t>
            </a:r>
            <a:r>
              <a:rPr lang="en-US" altLang="zh-CN" b="1">
                <a:latin typeface="Times New Roman" panose="02020603050405020304" charset="0"/>
                <a:cs typeface="Times New Roman" panose="02020603050405020304" charset="0"/>
              </a:rPr>
              <a:t>A</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Times New Roman" panose="02020603050405020304" charset="0"/>
              </a:rPr>
              <a:t>A</a:t>
            </a:r>
            <a:r>
              <a:rPr lang="en-US" altLang="zh-CN" b="1" baseline="-30000">
                <a:latin typeface="Times New Roman" panose="02020603050405020304" charset="0"/>
                <a:cs typeface="Times New Roman" panose="02020603050405020304" charset="0"/>
              </a:rPr>
              <a:t>1</a:t>
            </a:r>
            <a:r>
              <a:rPr lang="en-US" altLang="zh-CN" b="1">
                <a:latin typeface="Times New Roman" panose="02020603050405020304" charset="0"/>
                <a:cs typeface="Times New Roman" panose="02020603050405020304" charset="0"/>
              </a:rPr>
              <a:t>A</a:t>
            </a:r>
            <a:r>
              <a:rPr lang="en-US" altLang="zh-CN" b="1" baseline="-30000">
                <a:latin typeface="Times New Roman" panose="02020603050405020304" charset="0"/>
                <a:cs typeface="Times New Roman" panose="02020603050405020304" charset="0"/>
              </a:rPr>
              <a:t>2</a:t>
            </a:r>
            <a:r>
              <a:rPr lang="en-US" altLang="zh-CN" b="1">
                <a:latin typeface="Times New Roman" panose="02020603050405020304" charset="0"/>
                <a:cs typeface="宋体" panose="02010600030101010101" pitchFamily="2" charset="-122"/>
              </a:rPr>
              <a:t>…</a:t>
            </a:r>
            <a:r>
              <a:rPr lang="en-US" altLang="zh-CN" b="1">
                <a:latin typeface="Times New Roman" panose="02020603050405020304" charset="0"/>
                <a:cs typeface="Times New Roman" panose="02020603050405020304" charset="0"/>
              </a:rPr>
              <a:t>A</a:t>
            </a:r>
            <a:r>
              <a:rPr lang="en-US" altLang="zh-CN" b="1" baseline="-30000">
                <a:latin typeface="Times New Roman" panose="02020603050405020304" charset="0"/>
                <a:cs typeface="Times New Roman" panose="02020603050405020304" charset="0"/>
              </a:rPr>
              <a:t>m</a:t>
            </a:r>
            <a:r>
              <a:rPr lang="zh-CN" altLang="en-US" b="1">
                <a:latin typeface="Times New Roman" panose="02020603050405020304" charset="0"/>
                <a:cs typeface="宋体" panose="02010600030101010101" pitchFamily="2" charset="-122"/>
              </a:rPr>
              <a:t>的产生式替换成</a:t>
            </a:r>
            <a:endParaRPr lang="en-US" altLang="zh-CN" b="1">
              <a:latin typeface="Times New Roman" panose="02020603050405020304" charset="0"/>
              <a:cs typeface="宋体" panose="02010600030101010101" pitchFamily="2" charset="-122"/>
            </a:endParaRPr>
          </a:p>
          <a:p>
            <a:pPr algn="just">
              <a:buFontTx/>
              <a:buNone/>
            </a:pPr>
            <a:r>
              <a:rPr lang="en-US" altLang="zh-CN" b="1">
                <a:latin typeface="Times New Roman" panose="02020603050405020304" charset="0"/>
                <a:cs typeface="Times New Roman" panose="02020603050405020304" charset="0"/>
              </a:rPr>
              <a:t>A</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Times New Roman" panose="02020603050405020304" charset="0"/>
              </a:rPr>
              <a:t>A</a:t>
            </a:r>
            <a:r>
              <a:rPr lang="en-US" altLang="zh-CN" b="1" baseline="-30000">
                <a:latin typeface="Times New Roman" panose="02020603050405020304" charset="0"/>
                <a:cs typeface="Times New Roman" panose="02020603050405020304" charset="0"/>
              </a:rPr>
              <a:t>1</a:t>
            </a:r>
            <a:r>
              <a:rPr lang="en-US" altLang="zh-CN" b="1">
                <a:latin typeface="Times New Roman" panose="02020603050405020304" charset="0"/>
                <a:cs typeface="Times New Roman" panose="02020603050405020304" charset="0"/>
              </a:rPr>
              <a:t>B</a:t>
            </a:r>
            <a:r>
              <a:rPr lang="en-US" altLang="zh-CN" b="1" baseline="-30000">
                <a:latin typeface="Times New Roman" panose="02020603050405020304" charset="0"/>
                <a:cs typeface="Times New Roman" panose="02020603050405020304" charset="0"/>
              </a:rPr>
              <a:t>1</a:t>
            </a:r>
            <a:endParaRPr lang="en-US" altLang="zh-CN" b="1">
              <a:latin typeface="Times New Roman" panose="02020603050405020304" charset="0"/>
              <a:cs typeface="Times New Roman" panose="02020603050405020304" charset="0"/>
            </a:endParaRPr>
          </a:p>
          <a:p>
            <a:pPr algn="just">
              <a:buFontTx/>
              <a:buNone/>
            </a:pPr>
            <a:r>
              <a:rPr lang="en-US" altLang="zh-CN" b="1">
                <a:latin typeface="Times New Roman" panose="02020603050405020304" charset="0"/>
                <a:cs typeface="Times New Roman" panose="02020603050405020304" charset="0"/>
              </a:rPr>
              <a:t>B</a:t>
            </a:r>
            <a:r>
              <a:rPr lang="en-US" altLang="zh-CN" b="1" baseline="-30000">
                <a:latin typeface="Times New Roman" panose="02020603050405020304" charset="0"/>
                <a:cs typeface="Times New Roman" panose="02020603050405020304" charset="0"/>
              </a:rPr>
              <a:t>1</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Times New Roman" panose="02020603050405020304" charset="0"/>
              </a:rPr>
              <a:t>A</a:t>
            </a:r>
            <a:r>
              <a:rPr lang="en-US" altLang="zh-CN" b="1" baseline="-30000">
                <a:latin typeface="Times New Roman" panose="02020603050405020304" charset="0"/>
                <a:cs typeface="Times New Roman" panose="02020603050405020304" charset="0"/>
              </a:rPr>
              <a:t>2</a:t>
            </a:r>
            <a:r>
              <a:rPr lang="en-US" altLang="zh-CN" b="1">
                <a:latin typeface="Times New Roman" panose="02020603050405020304" charset="0"/>
                <a:cs typeface="Times New Roman" panose="02020603050405020304" charset="0"/>
              </a:rPr>
              <a:t>B</a:t>
            </a:r>
            <a:r>
              <a:rPr lang="en-US" altLang="zh-CN" b="1" baseline="-30000">
                <a:latin typeface="Times New Roman" panose="02020603050405020304" charset="0"/>
                <a:cs typeface="Times New Roman" panose="02020603050405020304" charset="0"/>
              </a:rPr>
              <a:t>2</a:t>
            </a:r>
            <a:endParaRPr lang="en-US" altLang="zh-CN" b="1">
              <a:latin typeface="Times New Roman" panose="02020603050405020304" charset="0"/>
              <a:cs typeface="Times New Roman" panose="02020603050405020304" charset="0"/>
            </a:endParaRPr>
          </a:p>
          <a:p>
            <a:pPr algn="just">
              <a:buFontTx/>
              <a:buNone/>
            </a:pPr>
            <a:r>
              <a:rPr lang="en-US" altLang="zh-CN" b="1">
                <a:latin typeface="Times New Roman" panose="02020603050405020304" charset="0"/>
                <a:cs typeface="宋体" panose="02010600030101010101" pitchFamily="2" charset="-122"/>
              </a:rPr>
              <a:t>…</a:t>
            </a:r>
          </a:p>
          <a:p>
            <a:pPr algn="just">
              <a:buFontTx/>
              <a:buNone/>
            </a:pPr>
            <a:r>
              <a:rPr lang="en-US" altLang="zh-CN" b="1">
                <a:latin typeface="Times New Roman" panose="02020603050405020304" charset="0"/>
                <a:cs typeface="Times New Roman" panose="02020603050405020304" charset="0"/>
              </a:rPr>
              <a:t>B</a:t>
            </a:r>
            <a:r>
              <a:rPr lang="en-US" altLang="zh-CN" b="1" baseline="-30000">
                <a:latin typeface="Times New Roman" panose="02020603050405020304" charset="0"/>
                <a:cs typeface="Times New Roman" panose="02020603050405020304" charset="0"/>
              </a:rPr>
              <a:t>m-2</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Times New Roman" panose="02020603050405020304" charset="0"/>
              </a:rPr>
              <a:t>A</a:t>
            </a:r>
            <a:r>
              <a:rPr lang="en-US" altLang="zh-CN" b="1" baseline="-30000">
                <a:latin typeface="Times New Roman" panose="02020603050405020304" charset="0"/>
                <a:cs typeface="Times New Roman" panose="02020603050405020304" charset="0"/>
              </a:rPr>
              <a:t>m-1</a:t>
            </a:r>
            <a:r>
              <a:rPr lang="en-US" altLang="zh-CN" b="1">
                <a:latin typeface="Times New Roman" panose="02020603050405020304" charset="0"/>
                <a:cs typeface="Times New Roman" panose="02020603050405020304" charset="0"/>
              </a:rPr>
              <a:t>A</a:t>
            </a:r>
            <a:r>
              <a:rPr lang="en-US" altLang="zh-CN" b="1" baseline="-30000">
                <a:latin typeface="Times New Roman" panose="02020603050405020304" charset="0"/>
                <a:cs typeface="Times New Roman" panose="02020603050405020304" charset="0"/>
              </a:rPr>
              <a:t>m</a:t>
            </a:r>
            <a:endParaRPr lang="en-US" altLang="zh-CN" b="1">
              <a:cs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幻灯片编号占位符 5"/>
          <p:cNvSpPr>
            <a:spLocks noGrp="1"/>
          </p:cNvSpPr>
          <p:nvPr>
            <p:ph type="sldNum" sz="quarter" idx="12"/>
          </p:nvPr>
        </p:nvSpPr>
        <p:spPr/>
        <p:txBody>
          <a:bodyPr/>
          <a:lstStyle/>
          <a:p>
            <a:fld id="{F743F818-C9C9-9646-8D7B-085A014029EA}" type="slidenum">
              <a:rPr lang="en-US" altLang="zh-CN">
                <a:solidFill>
                  <a:srgbClr val="000000"/>
                </a:solidFill>
                <a:latin typeface="Arial" panose="020B0604020202020204"/>
              </a:rPr>
              <a:pPr/>
              <a:t>9</a:t>
            </a:fld>
            <a:endParaRPr lang="en-US" altLang="zh-CN">
              <a:solidFill>
                <a:srgbClr val="000000"/>
              </a:solidFill>
              <a:latin typeface="Arial" panose="020B0604020202020204"/>
            </a:endParaRPr>
          </a:p>
        </p:txBody>
      </p:sp>
      <p:sp>
        <p:nvSpPr>
          <p:cNvPr id="547842"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6.1.1 </a:t>
            </a:r>
            <a:r>
              <a:rPr lang="zh-CN" altLang="en-US" b="1">
                <a:ea typeface="黑体" panose="02010609060101010101" charset="-122"/>
                <a:cs typeface="黑体" panose="02010609060101010101" charset="-122"/>
              </a:rPr>
              <a:t>上下文无关文法的派生树</a:t>
            </a:r>
            <a:endParaRPr lang="zh-CN" altLang="en-US">
              <a:cs typeface="宋体" panose="02010600030101010101" pitchFamily="2" charset="-122"/>
            </a:endParaRPr>
          </a:p>
        </p:txBody>
      </p:sp>
      <p:sp>
        <p:nvSpPr>
          <p:cNvPr id="547843" name="Rectangle 3"/>
          <p:cNvSpPr>
            <a:spLocks noGrp="1" noChangeArrowheads="1"/>
          </p:cNvSpPr>
          <p:nvPr>
            <p:ph type="body" idx="1"/>
          </p:nvPr>
        </p:nvSpPr>
        <p:spPr/>
        <p:txBody>
          <a:bodyPr/>
          <a:lstStyle/>
          <a:p>
            <a:pPr>
              <a:lnSpc>
                <a:spcPct val="90000"/>
              </a:lnSpc>
            </a:pPr>
            <a:r>
              <a:rPr lang="zh-CN" altLang="en-US" b="1" dirty="0">
                <a:ea typeface="黑体" panose="02010609060101010101" charset="-122"/>
                <a:cs typeface="黑体" panose="02010609060101010101" charset="-122"/>
              </a:rPr>
              <a:t>派生树</a:t>
            </a:r>
            <a:r>
              <a:rPr lang="en-US" altLang="zh-CN" b="1" dirty="0">
                <a:ea typeface="黑体" panose="02010609060101010101" charset="-122"/>
                <a:cs typeface="黑体" panose="02010609060101010101" charset="-122"/>
              </a:rPr>
              <a:t>(derivation tree)</a:t>
            </a:r>
            <a:r>
              <a:rPr lang="en-US" altLang="zh-CN" b="1" dirty="0">
                <a:cs typeface="宋体" panose="02010600030101010101" pitchFamily="2" charset="-122"/>
              </a:rPr>
              <a:t> </a:t>
            </a:r>
          </a:p>
          <a:p>
            <a:pPr lvl="1">
              <a:lnSpc>
                <a:spcPct val="90000"/>
              </a:lnSpc>
            </a:pPr>
            <a:r>
              <a:rPr lang="zh-CN" altLang="en-US" b="1" dirty="0">
                <a:latin typeface="宋体" panose="02010600030101010101" pitchFamily="2" charset="-122"/>
                <a:cs typeface="宋体" panose="02010600030101010101" pitchFamily="2" charset="-122"/>
              </a:rPr>
              <a:t>一棵</a:t>
            </a:r>
            <a:r>
              <a:rPr lang="en-US" altLang="zh-CN" b="1" dirty="0">
                <a:latin typeface="Times New Roman" panose="02020603050405020304" charset="0"/>
                <a:cs typeface="宋体" panose="02010600030101010101" pitchFamily="2" charset="-122"/>
              </a:rPr>
              <a:t>(</a:t>
            </a:r>
            <a:r>
              <a:rPr lang="zh-CN" altLang="en-US" b="1" dirty="0">
                <a:latin typeface="宋体" panose="02010600030101010101" pitchFamily="2" charset="-122"/>
                <a:cs typeface="宋体" panose="02010600030101010101" pitchFamily="2" charset="-122"/>
              </a:rPr>
              <a:t>有序</a:t>
            </a:r>
            <a:r>
              <a:rPr lang="en-US" altLang="zh-CN" b="1" dirty="0">
                <a:latin typeface="Times New Roman" panose="02020603050405020304" charset="0"/>
                <a:cs typeface="宋体" panose="02010600030101010101" pitchFamily="2" charset="-122"/>
              </a:rPr>
              <a:t>)</a:t>
            </a:r>
            <a:r>
              <a:rPr lang="zh-CN" altLang="en-US" b="1" dirty="0">
                <a:latin typeface="宋体" panose="02010600030101010101" pitchFamily="2" charset="-122"/>
                <a:cs typeface="宋体" panose="02010600030101010101" pitchFamily="2" charset="-122"/>
              </a:rPr>
              <a:t>树</a:t>
            </a:r>
            <a:r>
              <a:rPr lang="en-US" altLang="zh-CN" b="1" dirty="0">
                <a:latin typeface="Times New Roman" panose="02020603050405020304" charset="0"/>
                <a:cs typeface="宋体" panose="02010600030101010101" pitchFamily="2" charset="-122"/>
              </a:rPr>
              <a:t>(ordered tree)</a:t>
            </a:r>
            <a:r>
              <a:rPr lang="en-US" altLang="zh-CN" b="1" dirty="0">
                <a:cs typeface="宋体" panose="02010600030101010101" pitchFamily="2" charset="-122"/>
              </a:rPr>
              <a:t> </a:t>
            </a:r>
          </a:p>
          <a:p>
            <a:pPr lvl="1">
              <a:lnSpc>
                <a:spcPct val="90000"/>
              </a:lnSpc>
            </a:pPr>
            <a:r>
              <a:rPr lang="zh-CN" altLang="en-US" b="1" dirty="0">
                <a:latin typeface="宋体" panose="02010600030101010101" pitchFamily="2" charset="-122"/>
                <a:cs typeface="宋体" panose="02010600030101010101" pitchFamily="2" charset="-122"/>
              </a:rPr>
              <a:t>树的每个顶点有一个标记</a:t>
            </a:r>
            <a:r>
              <a:rPr lang="en-US" altLang="zh-CN" b="1" dirty="0">
                <a:latin typeface="Times New Roman" panose="02020603050405020304" charset="0"/>
                <a:cs typeface="宋体" panose="02010600030101010101" pitchFamily="2" charset="-122"/>
              </a:rPr>
              <a:t>X</a:t>
            </a:r>
            <a:r>
              <a:rPr lang="zh-CN" altLang="en-US" b="1" dirty="0">
                <a:latin typeface="宋体" panose="02010600030101010101" pitchFamily="2" charset="-122"/>
                <a:cs typeface="宋体" panose="02010600030101010101" pitchFamily="2" charset="-122"/>
              </a:rPr>
              <a:t>，</a:t>
            </a:r>
          </a:p>
          <a:p>
            <a:pPr marL="457200" lvl="1" indent="0">
              <a:lnSpc>
                <a:spcPct val="90000"/>
              </a:lnSpc>
              <a:buNone/>
            </a:pPr>
            <a:r>
              <a:rPr lang="zh-CN" altLang="en-US" b="1" dirty="0">
                <a:latin typeface="宋体" panose="02010600030101010101" pitchFamily="2" charset="-122"/>
                <a:cs typeface="宋体" panose="02010600030101010101" pitchFamily="2" charset="-122"/>
              </a:rPr>
              <a:t>  且</a:t>
            </a:r>
            <a:r>
              <a:rPr lang="en-US" altLang="zh-CN" b="1" dirty="0">
                <a:latin typeface="Times New Roman" panose="02020603050405020304" charset="0"/>
                <a:cs typeface="宋体" panose="02010600030101010101" pitchFamily="2" charset="-122"/>
              </a:rPr>
              <a:t>X</a:t>
            </a:r>
            <a:r>
              <a:rPr lang="en-US" altLang="zh-CN" b="1" dirty="0">
                <a:latin typeface="宋体" panose="02010600030101010101" pitchFamily="2" charset="-122"/>
                <a:cs typeface="宋体" panose="02010600030101010101" pitchFamily="2" charset="-122"/>
              </a:rPr>
              <a:t>∈</a:t>
            </a:r>
            <a:r>
              <a:rPr lang="en-US" altLang="zh-CN" b="1" dirty="0">
                <a:latin typeface="Times New Roman" panose="02020603050405020304" charset="0"/>
                <a:cs typeface="宋体" panose="02010600030101010101" pitchFamily="2" charset="-122"/>
              </a:rPr>
              <a:t>V</a:t>
            </a:r>
            <a:r>
              <a:rPr lang="en-US" altLang="zh-CN" b="1" dirty="0">
                <a:latin typeface="宋体" panose="02010600030101010101" pitchFamily="2" charset="-122"/>
                <a:cs typeface="宋体" panose="02010600030101010101" pitchFamily="2" charset="-122"/>
              </a:rPr>
              <a:t>∪</a:t>
            </a:r>
            <a:r>
              <a:rPr lang="en-US" altLang="zh-CN" b="1" dirty="0">
                <a:latin typeface="Times New Roman" panose="02020603050405020304" charset="0"/>
                <a:cs typeface="宋体" panose="02010600030101010101" pitchFamily="2" charset="-122"/>
              </a:rPr>
              <a:t>T</a:t>
            </a:r>
            <a:r>
              <a:rPr lang="en-US" altLang="zh-CN" b="1" dirty="0">
                <a:latin typeface="宋体" panose="02010600030101010101" pitchFamily="2" charset="-122"/>
                <a:cs typeface="宋体" panose="02010600030101010101" pitchFamily="2" charset="-122"/>
              </a:rPr>
              <a:t>∪</a:t>
            </a:r>
            <a:r>
              <a:rPr lang="en-US" altLang="zh-CN" b="1" dirty="0">
                <a:latin typeface="Times New Roman" panose="02020603050405020304" charset="0"/>
                <a:cs typeface="宋体" panose="02010600030101010101" pitchFamily="2" charset="-122"/>
              </a:rPr>
              <a:t>{</a:t>
            </a:r>
            <a:r>
              <a:rPr lang="en-US" altLang="zh-CN" b="1" dirty="0" err="1">
                <a:latin typeface="宋体" panose="02010600030101010101" pitchFamily="2" charset="-122"/>
                <a:cs typeface="宋体" panose="02010600030101010101" pitchFamily="2" charset="-122"/>
              </a:rPr>
              <a:t>ε</a:t>
            </a:r>
            <a:r>
              <a:rPr lang="en-US" altLang="zh-CN" b="1" dirty="0">
                <a:latin typeface="Times New Roman" panose="02020603050405020304" charset="0"/>
                <a:cs typeface="宋体" panose="02010600030101010101" pitchFamily="2" charset="-122"/>
              </a:rPr>
              <a:t>}</a:t>
            </a:r>
            <a:r>
              <a:rPr lang="en-US" altLang="zh-CN" b="1" dirty="0">
                <a:cs typeface="宋体" panose="02010600030101010101" pitchFamily="2" charset="-122"/>
              </a:rPr>
              <a:t> </a:t>
            </a:r>
          </a:p>
          <a:p>
            <a:pPr lvl="1">
              <a:lnSpc>
                <a:spcPct val="90000"/>
              </a:lnSpc>
            </a:pPr>
            <a:r>
              <a:rPr lang="zh-CN" altLang="en-US" b="1" dirty="0">
                <a:latin typeface="宋体" panose="02010600030101010101" pitchFamily="2" charset="-122"/>
                <a:cs typeface="宋体" panose="02010600030101010101" pitchFamily="2" charset="-122"/>
              </a:rPr>
              <a:t>树根的标记为</a:t>
            </a:r>
            <a:r>
              <a:rPr lang="en-US" altLang="zh-CN" b="1" dirty="0">
                <a:latin typeface="Times New Roman" panose="02020603050405020304" charset="0"/>
                <a:cs typeface="宋体" panose="02010600030101010101" pitchFamily="2" charset="-122"/>
              </a:rPr>
              <a:t>S</a:t>
            </a:r>
            <a:r>
              <a:rPr lang="zh-CN" altLang="en-US" b="1" dirty="0">
                <a:latin typeface="宋体" panose="02010600030101010101" pitchFamily="2" charset="-122"/>
                <a:cs typeface="宋体" panose="02010600030101010101" pitchFamily="2" charset="-122"/>
              </a:rPr>
              <a:t>；</a:t>
            </a:r>
            <a:r>
              <a:rPr lang="en-US" altLang="zh-CN" b="1" dirty="0">
                <a:cs typeface="宋体" panose="02010600030101010101" pitchFamily="2" charset="-122"/>
              </a:rPr>
              <a:t> </a:t>
            </a:r>
          </a:p>
          <a:p>
            <a:pPr lvl="1">
              <a:lnSpc>
                <a:spcPct val="90000"/>
              </a:lnSpc>
            </a:pPr>
            <a:r>
              <a:rPr lang="zh-CN" altLang="en-US" b="1" dirty="0">
                <a:latin typeface="宋体" panose="02010600030101010101" pitchFamily="2" charset="-122"/>
                <a:cs typeface="宋体" panose="02010600030101010101" pitchFamily="2" charset="-122"/>
              </a:rPr>
              <a:t>如果非叶子顶点</a:t>
            </a:r>
            <a:r>
              <a:rPr lang="en-US" altLang="zh-CN" b="1" dirty="0">
                <a:latin typeface="Times New Roman" panose="02020603050405020304" charset="0"/>
                <a:cs typeface="宋体" panose="02010600030101010101" pitchFamily="2" charset="-122"/>
              </a:rPr>
              <a:t>v</a:t>
            </a:r>
            <a:r>
              <a:rPr lang="zh-CN" altLang="en-US" b="1" dirty="0">
                <a:latin typeface="宋体" panose="02010600030101010101" pitchFamily="2" charset="-122"/>
                <a:cs typeface="宋体" panose="02010600030101010101" pitchFamily="2" charset="-122"/>
              </a:rPr>
              <a:t>标记为</a:t>
            </a:r>
            <a:r>
              <a:rPr lang="en-US" altLang="zh-CN" b="1" dirty="0">
                <a:latin typeface="Times New Roman" panose="02020603050405020304" charset="0"/>
                <a:cs typeface="宋体" panose="02010600030101010101" pitchFamily="2" charset="-122"/>
              </a:rPr>
              <a:t>A</a:t>
            </a:r>
            <a:r>
              <a:rPr lang="zh-CN" altLang="en-US" b="1" dirty="0">
                <a:latin typeface="宋体" panose="02010600030101010101" pitchFamily="2" charset="-122"/>
                <a:cs typeface="宋体" panose="02010600030101010101" pitchFamily="2" charset="-122"/>
              </a:rPr>
              <a:t>，</a:t>
            </a:r>
            <a:r>
              <a:rPr lang="en-US" altLang="zh-CN" b="1" dirty="0">
                <a:latin typeface="Times New Roman" panose="02020603050405020304" charset="0"/>
                <a:cs typeface="宋体" panose="02010600030101010101" pitchFamily="2" charset="-122"/>
              </a:rPr>
              <a:t>v</a:t>
            </a:r>
            <a:r>
              <a:rPr lang="zh-CN" altLang="en-US" b="1" dirty="0">
                <a:latin typeface="宋体" panose="02010600030101010101" pitchFamily="2" charset="-122"/>
                <a:cs typeface="宋体" panose="02010600030101010101" pitchFamily="2" charset="-122"/>
              </a:rPr>
              <a:t>的儿子从左到右依次为</a:t>
            </a:r>
            <a:r>
              <a:rPr lang="en-US" altLang="zh-CN" b="1" dirty="0">
                <a:latin typeface="Times New Roman" panose="02020603050405020304" charset="0"/>
                <a:cs typeface="宋体" panose="02010600030101010101" pitchFamily="2" charset="-122"/>
              </a:rPr>
              <a:t>v</a:t>
            </a:r>
            <a:r>
              <a:rPr lang="en-US" altLang="zh-CN" b="1" baseline="-30000" dirty="0">
                <a:latin typeface="Times New Roman" panose="02020603050405020304" charset="0"/>
                <a:cs typeface="宋体" panose="02010600030101010101" pitchFamily="2" charset="-122"/>
              </a:rPr>
              <a:t>1</a:t>
            </a:r>
            <a:r>
              <a:rPr lang="zh-CN" altLang="en-US" b="1" dirty="0">
                <a:latin typeface="宋体" panose="02010600030101010101" pitchFamily="2" charset="-122"/>
                <a:cs typeface="宋体" panose="02010600030101010101" pitchFamily="2" charset="-122"/>
              </a:rPr>
              <a:t>，</a:t>
            </a:r>
            <a:r>
              <a:rPr lang="en-US" altLang="zh-CN" b="1" dirty="0">
                <a:latin typeface="Times New Roman" panose="02020603050405020304" charset="0"/>
                <a:cs typeface="宋体" panose="02010600030101010101" pitchFamily="2" charset="-122"/>
              </a:rPr>
              <a:t>v</a:t>
            </a:r>
            <a:r>
              <a:rPr lang="en-US" altLang="zh-CN" b="1" baseline="-30000" dirty="0">
                <a:latin typeface="Times New Roman" panose="02020603050405020304" charset="0"/>
                <a:cs typeface="宋体" panose="02010600030101010101" pitchFamily="2" charset="-122"/>
              </a:rPr>
              <a:t>2</a:t>
            </a:r>
            <a:r>
              <a:rPr lang="zh-CN" altLang="en-US" b="1" dirty="0">
                <a:latin typeface="宋体" panose="02010600030101010101" pitchFamily="2" charset="-122"/>
                <a:cs typeface="宋体" panose="02010600030101010101" pitchFamily="2" charset="-122"/>
              </a:rPr>
              <a:t>，</a:t>
            </a:r>
            <a:r>
              <a:rPr lang="en-US" altLang="zh-CN" b="1" dirty="0">
                <a:latin typeface="Times New Roman" panose="02020603050405020304"/>
                <a:cs typeface="宋体" panose="02010600030101010101" pitchFamily="2" charset="-122"/>
              </a:rPr>
              <a:t>…</a:t>
            </a:r>
            <a:r>
              <a:rPr lang="zh-CN" altLang="en-US" b="1" dirty="0">
                <a:latin typeface="宋体" panose="02010600030101010101" pitchFamily="2" charset="-122"/>
                <a:cs typeface="宋体" panose="02010600030101010101" pitchFamily="2" charset="-122"/>
              </a:rPr>
              <a:t>，</a:t>
            </a:r>
            <a:r>
              <a:rPr lang="en-US" altLang="zh-CN" b="1" dirty="0" err="1">
                <a:latin typeface="Times New Roman" panose="02020603050405020304" charset="0"/>
                <a:cs typeface="宋体" panose="02010600030101010101" pitchFamily="2" charset="-122"/>
              </a:rPr>
              <a:t>v</a:t>
            </a:r>
            <a:r>
              <a:rPr lang="en-US" altLang="zh-CN" b="1" baseline="-30000" dirty="0" err="1">
                <a:latin typeface="Times New Roman" panose="02020603050405020304" charset="0"/>
                <a:cs typeface="宋体" panose="02010600030101010101" pitchFamily="2" charset="-122"/>
              </a:rPr>
              <a:t>n</a:t>
            </a:r>
            <a:r>
              <a:rPr lang="zh-CN" altLang="en-US" b="1" dirty="0">
                <a:latin typeface="宋体" panose="02010600030101010101" pitchFamily="2" charset="-122"/>
                <a:cs typeface="宋体" panose="02010600030101010101" pitchFamily="2" charset="-122"/>
              </a:rPr>
              <a:t>，并且它们分别标记为</a:t>
            </a:r>
            <a:r>
              <a:rPr lang="en-US" altLang="zh-CN" b="1" dirty="0">
                <a:latin typeface="Times New Roman" panose="02020603050405020304" charset="0"/>
                <a:cs typeface="宋体" panose="02010600030101010101" pitchFamily="2" charset="-122"/>
              </a:rPr>
              <a:t>X</a:t>
            </a:r>
            <a:r>
              <a:rPr lang="en-US" altLang="zh-CN" b="1" baseline="-30000" dirty="0">
                <a:latin typeface="Times New Roman" panose="02020603050405020304" charset="0"/>
                <a:cs typeface="宋体" panose="02010600030101010101" pitchFamily="2" charset="-122"/>
              </a:rPr>
              <a:t>1</a:t>
            </a:r>
            <a:r>
              <a:rPr lang="zh-CN" altLang="en-US" b="1" dirty="0">
                <a:latin typeface="宋体" panose="02010600030101010101" pitchFamily="2" charset="-122"/>
                <a:cs typeface="宋体" panose="02010600030101010101" pitchFamily="2" charset="-122"/>
              </a:rPr>
              <a:t>，</a:t>
            </a:r>
            <a:r>
              <a:rPr lang="en-US" altLang="zh-CN" b="1" dirty="0">
                <a:latin typeface="Times New Roman" panose="02020603050405020304" charset="0"/>
                <a:cs typeface="宋体" panose="02010600030101010101" pitchFamily="2" charset="-122"/>
              </a:rPr>
              <a:t>X</a:t>
            </a:r>
            <a:r>
              <a:rPr lang="en-US" altLang="zh-CN" b="1" baseline="-30000" dirty="0">
                <a:latin typeface="Times New Roman" panose="02020603050405020304" charset="0"/>
                <a:cs typeface="宋体" panose="02010600030101010101" pitchFamily="2" charset="-122"/>
              </a:rPr>
              <a:t>2</a:t>
            </a:r>
            <a:r>
              <a:rPr lang="zh-CN" altLang="en-US" b="1" dirty="0">
                <a:latin typeface="宋体" panose="02010600030101010101" pitchFamily="2" charset="-122"/>
                <a:cs typeface="宋体" panose="02010600030101010101" pitchFamily="2" charset="-122"/>
              </a:rPr>
              <a:t>，</a:t>
            </a:r>
            <a:r>
              <a:rPr lang="en-US" altLang="zh-CN" b="1" dirty="0">
                <a:latin typeface="Times New Roman" panose="02020603050405020304"/>
                <a:cs typeface="宋体" panose="02010600030101010101" pitchFamily="2" charset="-122"/>
              </a:rPr>
              <a:t>…</a:t>
            </a:r>
            <a:r>
              <a:rPr lang="zh-CN" altLang="en-US" b="1" dirty="0">
                <a:latin typeface="宋体" panose="02010600030101010101" pitchFamily="2" charset="-122"/>
                <a:cs typeface="宋体" panose="02010600030101010101" pitchFamily="2" charset="-122"/>
              </a:rPr>
              <a:t>，</a:t>
            </a:r>
            <a:r>
              <a:rPr lang="en-US" altLang="zh-CN" b="1" dirty="0" err="1">
                <a:latin typeface="Times New Roman" panose="02020603050405020304" charset="0"/>
                <a:cs typeface="宋体" panose="02010600030101010101" pitchFamily="2" charset="-122"/>
              </a:rPr>
              <a:t>X</a:t>
            </a:r>
            <a:r>
              <a:rPr lang="en-US" altLang="zh-CN" b="1" baseline="-30000" dirty="0" err="1">
                <a:latin typeface="Times New Roman" panose="02020603050405020304" charset="0"/>
                <a:cs typeface="宋体" panose="02010600030101010101" pitchFamily="2" charset="-122"/>
              </a:rPr>
              <a:t>n</a:t>
            </a:r>
            <a:r>
              <a:rPr lang="zh-CN" altLang="en-US" b="1" dirty="0">
                <a:latin typeface="宋体" panose="02010600030101010101" pitchFamily="2" charset="-122"/>
                <a:cs typeface="宋体" panose="02010600030101010101" pitchFamily="2" charset="-122"/>
              </a:rPr>
              <a:t>，则</a:t>
            </a:r>
            <a:r>
              <a:rPr lang="en-US" altLang="zh-CN" b="1" dirty="0">
                <a:latin typeface="Times New Roman" panose="02020603050405020304" charset="0"/>
                <a:cs typeface="宋体" panose="02010600030101010101" pitchFamily="2" charset="-122"/>
              </a:rPr>
              <a:t>A</a:t>
            </a:r>
            <a:r>
              <a:rPr lang="en-US" altLang="zh-CN" b="1" dirty="0">
                <a:latin typeface="Times New Roman" panose="02020603050405020304" charset="0"/>
                <a:cs typeface="宋体" panose="02010600030101010101" pitchFamily="2" charset="-122"/>
                <a:sym typeface="Symbol" panose="05050102010706020507" charset="0"/>
              </a:rPr>
              <a:t></a:t>
            </a:r>
            <a:r>
              <a:rPr lang="en-US" altLang="zh-CN" b="1" dirty="0">
                <a:latin typeface="Times New Roman" panose="02020603050405020304" charset="0"/>
                <a:cs typeface="宋体" panose="02010600030101010101" pitchFamily="2" charset="-122"/>
              </a:rPr>
              <a:t>X</a:t>
            </a:r>
            <a:r>
              <a:rPr lang="en-US" altLang="zh-CN" b="1" baseline="-30000" dirty="0">
                <a:latin typeface="Times New Roman" panose="02020603050405020304" charset="0"/>
                <a:cs typeface="宋体" panose="02010600030101010101" pitchFamily="2" charset="-122"/>
              </a:rPr>
              <a:t>1</a:t>
            </a:r>
            <a:r>
              <a:rPr lang="en-US" altLang="zh-CN" b="1" dirty="0">
                <a:latin typeface="Times New Roman" panose="02020603050405020304" charset="0"/>
                <a:cs typeface="宋体" panose="02010600030101010101" pitchFamily="2" charset="-122"/>
              </a:rPr>
              <a:t>X</a:t>
            </a:r>
            <a:r>
              <a:rPr lang="en-US" altLang="zh-CN" b="1" baseline="-30000" dirty="0">
                <a:latin typeface="Times New Roman" panose="02020603050405020304" charset="0"/>
                <a:cs typeface="宋体" panose="02010600030101010101" pitchFamily="2" charset="-122"/>
              </a:rPr>
              <a:t>2</a:t>
            </a:r>
            <a:r>
              <a:rPr lang="en-US" altLang="zh-CN" b="1" dirty="0">
                <a:latin typeface="Times New Roman" panose="02020603050405020304"/>
                <a:cs typeface="宋体" panose="02010600030101010101" pitchFamily="2" charset="-122"/>
              </a:rPr>
              <a:t>…</a:t>
            </a:r>
            <a:r>
              <a:rPr lang="en-US" altLang="zh-CN" b="1" dirty="0" err="1">
                <a:latin typeface="Times New Roman" panose="02020603050405020304" charset="0"/>
                <a:cs typeface="宋体" panose="02010600030101010101" pitchFamily="2" charset="-122"/>
              </a:rPr>
              <a:t>X</a:t>
            </a:r>
            <a:r>
              <a:rPr lang="en-US" altLang="zh-CN" b="1" baseline="-30000" dirty="0" err="1">
                <a:latin typeface="Times New Roman" panose="02020603050405020304" charset="0"/>
                <a:cs typeface="宋体" panose="02010600030101010101" pitchFamily="2" charset="-122"/>
              </a:rPr>
              <a:t>n</a:t>
            </a:r>
            <a:r>
              <a:rPr lang="en-US" altLang="zh-CN" b="1" dirty="0" err="1">
                <a:latin typeface="宋体" panose="02010600030101010101" pitchFamily="2" charset="-122"/>
                <a:cs typeface="宋体" panose="02010600030101010101" pitchFamily="2" charset="-122"/>
              </a:rPr>
              <a:t>∈</a:t>
            </a:r>
            <a:r>
              <a:rPr lang="en-US" altLang="zh-CN" b="1" dirty="0" err="1">
                <a:latin typeface="Times New Roman" panose="02020603050405020304" charset="0"/>
                <a:cs typeface="宋体" panose="02010600030101010101" pitchFamily="2" charset="-122"/>
              </a:rPr>
              <a:t>P</a:t>
            </a:r>
            <a:r>
              <a:rPr lang="zh-CN" altLang="en-US" b="1" dirty="0">
                <a:cs typeface="宋体" panose="02010600030101010101" pitchFamily="2" charset="-122"/>
              </a:rPr>
              <a:t>；</a:t>
            </a:r>
            <a:endParaRPr lang="en-US" altLang="zh-CN" b="1" dirty="0">
              <a:cs typeface="宋体" panose="02010600030101010101" pitchFamily="2" charset="-122"/>
            </a:endParaRPr>
          </a:p>
          <a:p>
            <a:pPr lvl="1">
              <a:lnSpc>
                <a:spcPct val="90000"/>
              </a:lnSpc>
            </a:pPr>
            <a:r>
              <a:rPr lang="zh-CN" altLang="en-US" b="1" dirty="0">
                <a:latin typeface="宋体" panose="02010600030101010101" pitchFamily="2" charset="-122"/>
                <a:cs typeface="宋体" panose="02010600030101010101" pitchFamily="2" charset="-122"/>
              </a:rPr>
              <a:t>如果</a:t>
            </a:r>
            <a:r>
              <a:rPr lang="en-US" altLang="zh-CN" b="1" dirty="0">
                <a:latin typeface="Times New Roman" panose="02020603050405020304" charset="0"/>
                <a:cs typeface="Times New Roman" panose="02020603050405020304" charset="0"/>
              </a:rPr>
              <a:t>X</a:t>
            </a:r>
            <a:r>
              <a:rPr lang="zh-CN" altLang="en-US" b="1" dirty="0">
                <a:latin typeface="宋体" panose="02010600030101010101" pitchFamily="2" charset="-122"/>
                <a:cs typeface="宋体" panose="02010600030101010101" pitchFamily="2" charset="-122"/>
              </a:rPr>
              <a:t>是一个非叶子顶点的标记，则</a:t>
            </a:r>
            <a:r>
              <a:rPr lang="en-US" altLang="zh-CN" b="1" dirty="0">
                <a:latin typeface="Times New Roman" panose="02020603050405020304" charset="0"/>
                <a:cs typeface="Times New Roman" panose="02020603050405020304" charset="0"/>
              </a:rPr>
              <a:t>X</a:t>
            </a:r>
            <a:r>
              <a:rPr lang="en-US" altLang="zh-CN" b="1" dirty="0">
                <a:latin typeface="宋体" panose="02010600030101010101" pitchFamily="2" charset="-122"/>
                <a:cs typeface="宋体" panose="02010600030101010101" pitchFamily="2" charset="-122"/>
              </a:rPr>
              <a:t>∈</a:t>
            </a:r>
            <a:r>
              <a:rPr lang="en-US" altLang="zh-CN" b="1" dirty="0">
                <a:latin typeface="Times New Roman" panose="02020603050405020304" charset="0"/>
                <a:cs typeface="Times New Roman" panose="02020603050405020304" charset="0"/>
              </a:rPr>
              <a:t>V</a:t>
            </a:r>
            <a:r>
              <a:rPr lang="zh-CN" altLang="en-US" b="1" dirty="0">
                <a:latin typeface="宋体" panose="02010600030101010101" pitchFamily="2" charset="-122"/>
                <a:cs typeface="宋体" panose="02010600030101010101" pitchFamily="2" charset="-122"/>
              </a:rPr>
              <a:t>；</a:t>
            </a:r>
            <a:endParaRPr lang="en-US" altLang="zh-CN" b="1" dirty="0">
              <a:latin typeface="宋体" panose="02010600030101010101" pitchFamily="2" charset="-122"/>
              <a:cs typeface="宋体" panose="02010600030101010101" pitchFamily="2" charset="-122"/>
            </a:endParaRPr>
          </a:p>
          <a:p>
            <a:pPr lvl="1">
              <a:lnSpc>
                <a:spcPct val="90000"/>
              </a:lnSpc>
            </a:pPr>
            <a:r>
              <a:rPr lang="zh-CN" altLang="en-US" b="1" dirty="0">
                <a:latin typeface="宋体" panose="02010600030101010101" pitchFamily="2" charset="-122"/>
                <a:cs typeface="宋体" panose="02010600030101010101" pitchFamily="2" charset="-122"/>
              </a:rPr>
              <a:t>如果顶点</a:t>
            </a:r>
            <a:r>
              <a:rPr lang="en-US" altLang="zh-CN" b="1" dirty="0">
                <a:latin typeface="Times New Roman" panose="02020603050405020304" charset="0"/>
                <a:cs typeface="Times New Roman" panose="02020603050405020304" charset="0"/>
              </a:rPr>
              <a:t>v</a:t>
            </a:r>
            <a:r>
              <a:rPr lang="zh-CN" altLang="en-US" b="1" dirty="0">
                <a:latin typeface="宋体" panose="02010600030101010101" pitchFamily="2" charset="-122"/>
                <a:cs typeface="宋体" panose="02010600030101010101" pitchFamily="2" charset="-122"/>
              </a:rPr>
              <a:t>标记为</a:t>
            </a:r>
            <a:r>
              <a:rPr lang="en-US" altLang="zh-CN" b="1" dirty="0" err="1">
                <a:latin typeface="宋体" panose="02010600030101010101" pitchFamily="2" charset="-122"/>
                <a:cs typeface="宋体" panose="02010600030101010101" pitchFamily="2" charset="-122"/>
              </a:rPr>
              <a:t>ε</a:t>
            </a:r>
            <a:r>
              <a:rPr lang="zh-CN" altLang="en-US" b="1" dirty="0">
                <a:latin typeface="宋体" panose="02010600030101010101" pitchFamily="2" charset="-122"/>
                <a:cs typeface="宋体" panose="02010600030101010101" pitchFamily="2" charset="-122"/>
              </a:rPr>
              <a:t>，则</a:t>
            </a:r>
            <a:r>
              <a:rPr lang="en-US" altLang="zh-CN" b="1" dirty="0">
                <a:latin typeface="Times New Roman" panose="02020603050405020304" charset="0"/>
                <a:cs typeface="Times New Roman" panose="02020603050405020304" charset="0"/>
              </a:rPr>
              <a:t>v</a:t>
            </a:r>
            <a:r>
              <a:rPr lang="zh-CN" altLang="en-US" b="1" dirty="0">
                <a:latin typeface="宋体" panose="02010600030101010101" pitchFamily="2" charset="-122"/>
                <a:cs typeface="宋体" panose="02010600030101010101" pitchFamily="2" charset="-122"/>
              </a:rPr>
              <a:t>是该树的叶子，并且</a:t>
            </a:r>
            <a:r>
              <a:rPr lang="en-US" altLang="zh-CN" b="1" dirty="0">
                <a:latin typeface="Times New Roman" panose="02020603050405020304" charset="0"/>
                <a:cs typeface="Times New Roman" panose="02020603050405020304" charset="0"/>
              </a:rPr>
              <a:t>v</a:t>
            </a:r>
            <a:r>
              <a:rPr lang="zh-CN" altLang="en-US" b="1" dirty="0">
                <a:latin typeface="宋体" panose="02010600030101010101" pitchFamily="2" charset="-122"/>
                <a:cs typeface="宋体" panose="02010600030101010101" pitchFamily="2" charset="-122"/>
              </a:rPr>
              <a:t>是其父顶点的惟一儿子。</a:t>
            </a:r>
            <a:r>
              <a:rPr lang="en-US" altLang="zh-CN" b="1" dirty="0">
                <a:cs typeface="宋体" panose="02010600030101010101" pitchFamily="2" charset="-122"/>
              </a:rPr>
              <a:t>  </a:t>
            </a:r>
          </a:p>
        </p:txBody>
      </p:sp>
      <p:grpSp>
        <p:nvGrpSpPr>
          <p:cNvPr id="7" name="Group 28"/>
          <p:cNvGrpSpPr/>
          <p:nvPr/>
        </p:nvGrpSpPr>
        <p:grpSpPr bwMode="auto">
          <a:xfrm>
            <a:off x="6426883" y="1478995"/>
            <a:ext cx="2609801" cy="1955599"/>
            <a:chOff x="1536" y="1632"/>
            <a:chExt cx="2448" cy="1968"/>
          </a:xfrm>
        </p:grpSpPr>
        <p:sp>
          <p:nvSpPr>
            <p:cNvPr id="8" name="Oval 4"/>
            <p:cNvSpPr>
              <a:spLocks noChangeArrowheads="1"/>
            </p:cNvSpPr>
            <p:nvPr/>
          </p:nvSpPr>
          <p:spPr bwMode="auto">
            <a:xfrm>
              <a:off x="2688" y="1632"/>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dirty="0"/>
                <a:t>S</a:t>
              </a:r>
            </a:p>
          </p:txBody>
        </p:sp>
        <p:grpSp>
          <p:nvGrpSpPr>
            <p:cNvPr id="9" name="Group 27"/>
            <p:cNvGrpSpPr/>
            <p:nvPr/>
          </p:nvGrpSpPr>
          <p:grpSpPr bwMode="auto">
            <a:xfrm>
              <a:off x="2064" y="1872"/>
              <a:ext cx="1584" cy="576"/>
              <a:chOff x="2064" y="1872"/>
              <a:chExt cx="1584" cy="576"/>
            </a:xfrm>
          </p:grpSpPr>
          <p:sp>
            <p:nvSpPr>
              <p:cNvPr id="27" name="Oval 7"/>
              <p:cNvSpPr>
                <a:spLocks noChangeArrowheads="1"/>
              </p:cNvSpPr>
              <p:nvPr/>
            </p:nvSpPr>
            <p:spPr bwMode="auto">
              <a:xfrm>
                <a:off x="3360" y="2160"/>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S</a:t>
                </a:r>
              </a:p>
            </p:txBody>
          </p:sp>
          <p:sp>
            <p:nvSpPr>
              <p:cNvPr id="28" name="Oval 8"/>
              <p:cNvSpPr>
                <a:spLocks noChangeArrowheads="1"/>
              </p:cNvSpPr>
              <p:nvPr/>
            </p:nvSpPr>
            <p:spPr bwMode="auto">
              <a:xfrm>
                <a:off x="2064" y="2160"/>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S</a:t>
                </a:r>
              </a:p>
            </p:txBody>
          </p:sp>
          <p:sp>
            <p:nvSpPr>
              <p:cNvPr id="29" name="Line 14"/>
              <p:cNvSpPr>
                <a:spLocks noChangeShapeType="1"/>
              </p:cNvSpPr>
              <p:nvPr/>
            </p:nvSpPr>
            <p:spPr bwMode="auto">
              <a:xfrm flipH="1">
                <a:off x="2304" y="1872"/>
                <a:ext cx="384" cy="336"/>
              </a:xfrm>
              <a:prstGeom prst="line">
                <a:avLst/>
              </a:prstGeom>
              <a:noFill/>
              <a:ln w="9525">
                <a:solidFill>
                  <a:schemeClr val="tx1"/>
                </a:solidFill>
                <a:round/>
              </a:ln>
              <a:effectLst/>
            </p:spPr>
            <p:txBody>
              <a:bodyPr/>
              <a:lstStyle/>
              <a:p>
                <a:endParaRPr lang="zh-CN" altLang="en-US"/>
              </a:p>
            </p:txBody>
          </p:sp>
          <p:sp>
            <p:nvSpPr>
              <p:cNvPr id="30" name="Line 15"/>
              <p:cNvSpPr>
                <a:spLocks noChangeShapeType="1"/>
              </p:cNvSpPr>
              <p:nvPr/>
            </p:nvSpPr>
            <p:spPr bwMode="auto">
              <a:xfrm>
                <a:off x="2976" y="1872"/>
                <a:ext cx="432" cy="336"/>
              </a:xfrm>
              <a:prstGeom prst="line">
                <a:avLst/>
              </a:prstGeom>
              <a:noFill/>
              <a:ln w="9525">
                <a:solidFill>
                  <a:schemeClr val="tx1"/>
                </a:solidFill>
                <a:round/>
              </a:ln>
              <a:effectLst/>
            </p:spPr>
            <p:txBody>
              <a:bodyPr/>
              <a:lstStyle/>
              <a:p>
                <a:endParaRPr lang="zh-CN" altLang="en-US"/>
              </a:p>
            </p:txBody>
          </p:sp>
        </p:grpSp>
        <p:grpSp>
          <p:nvGrpSpPr>
            <p:cNvPr id="10" name="Group 24"/>
            <p:cNvGrpSpPr/>
            <p:nvPr/>
          </p:nvGrpSpPr>
          <p:grpSpPr bwMode="auto">
            <a:xfrm>
              <a:off x="1536" y="2400"/>
              <a:ext cx="1296" cy="624"/>
              <a:chOff x="1536" y="2400"/>
              <a:chExt cx="1296" cy="624"/>
            </a:xfrm>
          </p:grpSpPr>
          <p:sp>
            <p:nvSpPr>
              <p:cNvPr id="21" name="Oval 5"/>
              <p:cNvSpPr>
                <a:spLocks noChangeArrowheads="1"/>
              </p:cNvSpPr>
              <p:nvPr/>
            </p:nvSpPr>
            <p:spPr bwMode="auto">
              <a:xfrm>
                <a:off x="2064" y="2736"/>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S</a:t>
                </a:r>
              </a:p>
            </p:txBody>
          </p:sp>
          <p:sp>
            <p:nvSpPr>
              <p:cNvPr id="22" name="Oval 6"/>
              <p:cNvSpPr>
                <a:spLocks noChangeArrowheads="1"/>
              </p:cNvSpPr>
              <p:nvPr/>
            </p:nvSpPr>
            <p:spPr bwMode="auto">
              <a:xfrm>
                <a:off x="2544" y="2736"/>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a:t>
                </a:r>
              </a:p>
            </p:txBody>
          </p:sp>
          <p:sp>
            <p:nvSpPr>
              <p:cNvPr id="23" name="Oval 11"/>
              <p:cNvSpPr>
                <a:spLocks noChangeArrowheads="1"/>
              </p:cNvSpPr>
              <p:nvPr/>
            </p:nvSpPr>
            <p:spPr bwMode="auto">
              <a:xfrm>
                <a:off x="1536" y="2736"/>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a:t>
                </a:r>
              </a:p>
            </p:txBody>
          </p:sp>
          <p:sp>
            <p:nvSpPr>
              <p:cNvPr id="24" name="Line 16"/>
              <p:cNvSpPr>
                <a:spLocks noChangeShapeType="1"/>
              </p:cNvSpPr>
              <p:nvPr/>
            </p:nvSpPr>
            <p:spPr bwMode="auto">
              <a:xfrm>
                <a:off x="2208" y="2448"/>
                <a:ext cx="0" cy="288"/>
              </a:xfrm>
              <a:prstGeom prst="line">
                <a:avLst/>
              </a:prstGeom>
              <a:noFill/>
              <a:ln w="9525">
                <a:solidFill>
                  <a:schemeClr val="tx1"/>
                </a:solidFill>
                <a:round/>
              </a:ln>
              <a:effectLst/>
            </p:spPr>
            <p:txBody>
              <a:bodyPr/>
              <a:lstStyle/>
              <a:p>
                <a:endParaRPr lang="zh-CN" altLang="en-US"/>
              </a:p>
            </p:txBody>
          </p:sp>
          <p:sp>
            <p:nvSpPr>
              <p:cNvPr id="25" name="Line 17"/>
              <p:cNvSpPr>
                <a:spLocks noChangeShapeType="1"/>
              </p:cNvSpPr>
              <p:nvPr/>
            </p:nvSpPr>
            <p:spPr bwMode="auto">
              <a:xfrm flipH="1">
                <a:off x="1728" y="2400"/>
                <a:ext cx="336" cy="336"/>
              </a:xfrm>
              <a:prstGeom prst="line">
                <a:avLst/>
              </a:prstGeom>
              <a:noFill/>
              <a:ln w="9525">
                <a:solidFill>
                  <a:schemeClr val="tx1"/>
                </a:solidFill>
                <a:round/>
              </a:ln>
              <a:effectLst/>
            </p:spPr>
            <p:txBody>
              <a:bodyPr/>
              <a:lstStyle/>
              <a:p>
                <a:endParaRPr lang="zh-CN" altLang="en-US"/>
              </a:p>
            </p:txBody>
          </p:sp>
          <p:sp>
            <p:nvSpPr>
              <p:cNvPr id="26" name="Line 18"/>
              <p:cNvSpPr>
                <a:spLocks noChangeShapeType="1"/>
              </p:cNvSpPr>
              <p:nvPr/>
            </p:nvSpPr>
            <p:spPr bwMode="auto">
              <a:xfrm>
                <a:off x="2304" y="2400"/>
                <a:ext cx="336" cy="336"/>
              </a:xfrm>
              <a:prstGeom prst="line">
                <a:avLst/>
              </a:prstGeom>
              <a:noFill/>
              <a:ln w="9525">
                <a:solidFill>
                  <a:schemeClr val="tx1"/>
                </a:solidFill>
                <a:round/>
              </a:ln>
              <a:effectLst/>
            </p:spPr>
            <p:txBody>
              <a:bodyPr/>
              <a:lstStyle/>
              <a:p>
                <a:endParaRPr lang="zh-CN" altLang="en-US"/>
              </a:p>
            </p:txBody>
          </p:sp>
        </p:grpSp>
        <p:grpSp>
          <p:nvGrpSpPr>
            <p:cNvPr id="11" name="Group 25"/>
            <p:cNvGrpSpPr/>
            <p:nvPr/>
          </p:nvGrpSpPr>
          <p:grpSpPr bwMode="auto">
            <a:xfrm>
              <a:off x="1824" y="2976"/>
              <a:ext cx="768" cy="624"/>
              <a:chOff x="1824" y="2976"/>
              <a:chExt cx="768" cy="624"/>
            </a:xfrm>
          </p:grpSpPr>
          <p:sp>
            <p:nvSpPr>
              <p:cNvPr id="17" name="Oval 10"/>
              <p:cNvSpPr>
                <a:spLocks noChangeArrowheads="1"/>
              </p:cNvSpPr>
              <p:nvPr/>
            </p:nvSpPr>
            <p:spPr bwMode="auto">
              <a:xfrm>
                <a:off x="1824" y="3312"/>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a:t>
                </a:r>
              </a:p>
            </p:txBody>
          </p:sp>
          <p:sp>
            <p:nvSpPr>
              <p:cNvPr id="18" name="Oval 13"/>
              <p:cNvSpPr>
                <a:spLocks noChangeArrowheads="1"/>
              </p:cNvSpPr>
              <p:nvPr/>
            </p:nvSpPr>
            <p:spPr bwMode="auto">
              <a:xfrm>
                <a:off x="2304" y="3312"/>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a:t>
                </a:r>
              </a:p>
            </p:txBody>
          </p:sp>
          <p:sp>
            <p:nvSpPr>
              <p:cNvPr id="19" name="Line 19"/>
              <p:cNvSpPr>
                <a:spLocks noChangeShapeType="1"/>
              </p:cNvSpPr>
              <p:nvPr/>
            </p:nvSpPr>
            <p:spPr bwMode="auto">
              <a:xfrm flipH="1">
                <a:off x="1968" y="2976"/>
                <a:ext cx="144" cy="336"/>
              </a:xfrm>
              <a:prstGeom prst="line">
                <a:avLst/>
              </a:prstGeom>
              <a:noFill/>
              <a:ln w="9525">
                <a:solidFill>
                  <a:schemeClr val="tx1"/>
                </a:solidFill>
                <a:round/>
              </a:ln>
              <a:effectLst/>
            </p:spPr>
            <p:txBody>
              <a:bodyPr/>
              <a:lstStyle/>
              <a:p>
                <a:endParaRPr lang="zh-CN" altLang="en-US"/>
              </a:p>
            </p:txBody>
          </p:sp>
          <p:sp>
            <p:nvSpPr>
              <p:cNvPr id="20" name="Line 20"/>
              <p:cNvSpPr>
                <a:spLocks noChangeShapeType="1"/>
              </p:cNvSpPr>
              <p:nvPr/>
            </p:nvSpPr>
            <p:spPr bwMode="auto">
              <a:xfrm>
                <a:off x="2304" y="2976"/>
                <a:ext cx="144" cy="336"/>
              </a:xfrm>
              <a:prstGeom prst="line">
                <a:avLst/>
              </a:prstGeom>
              <a:noFill/>
              <a:ln w="9525">
                <a:solidFill>
                  <a:schemeClr val="tx1"/>
                </a:solidFill>
                <a:round/>
              </a:ln>
              <a:effectLst/>
            </p:spPr>
            <p:txBody>
              <a:bodyPr/>
              <a:lstStyle/>
              <a:p>
                <a:endParaRPr lang="zh-CN" altLang="en-US"/>
              </a:p>
            </p:txBody>
          </p:sp>
        </p:grpSp>
        <p:grpSp>
          <p:nvGrpSpPr>
            <p:cNvPr id="12" name="Group 26"/>
            <p:cNvGrpSpPr/>
            <p:nvPr/>
          </p:nvGrpSpPr>
          <p:grpSpPr bwMode="auto">
            <a:xfrm>
              <a:off x="3072" y="2448"/>
              <a:ext cx="912" cy="576"/>
              <a:chOff x="3072" y="2448"/>
              <a:chExt cx="912" cy="576"/>
            </a:xfrm>
          </p:grpSpPr>
          <p:sp>
            <p:nvSpPr>
              <p:cNvPr id="13" name="Oval 9"/>
              <p:cNvSpPr>
                <a:spLocks noChangeArrowheads="1"/>
              </p:cNvSpPr>
              <p:nvPr/>
            </p:nvSpPr>
            <p:spPr bwMode="auto">
              <a:xfrm>
                <a:off x="3072" y="2736"/>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a:t>
                </a:r>
              </a:p>
            </p:txBody>
          </p:sp>
          <p:sp>
            <p:nvSpPr>
              <p:cNvPr id="14" name="Oval 12"/>
              <p:cNvSpPr>
                <a:spLocks noChangeArrowheads="1"/>
              </p:cNvSpPr>
              <p:nvPr/>
            </p:nvSpPr>
            <p:spPr bwMode="auto">
              <a:xfrm>
                <a:off x="3696" y="2736"/>
                <a:ext cx="288" cy="288"/>
              </a:xfrm>
              <a:prstGeom prst="ellipse">
                <a:avLst/>
              </a:prstGeom>
              <a:solidFill>
                <a:srgbClr val="FF99CC">
                  <a:alpha val="50000"/>
                </a:srgbClr>
              </a:solidFill>
              <a:ln w="9525">
                <a:solidFill>
                  <a:schemeClr val="tx1"/>
                </a:solidFill>
                <a:round/>
              </a:ln>
              <a:effectLst/>
            </p:spPr>
            <p:txBody>
              <a:bodyPr wrap="none" anchor="ctr"/>
              <a:lstStyle/>
              <a:p>
                <a:pPr algn="ctr"/>
                <a:r>
                  <a:rPr lang="en-US" altLang="zh-CN"/>
                  <a:t>)</a:t>
                </a:r>
              </a:p>
            </p:txBody>
          </p:sp>
          <p:sp>
            <p:nvSpPr>
              <p:cNvPr id="15" name="Line 21"/>
              <p:cNvSpPr>
                <a:spLocks noChangeShapeType="1"/>
              </p:cNvSpPr>
              <p:nvPr/>
            </p:nvSpPr>
            <p:spPr bwMode="auto">
              <a:xfrm flipH="1">
                <a:off x="3216" y="2448"/>
                <a:ext cx="192" cy="288"/>
              </a:xfrm>
              <a:prstGeom prst="line">
                <a:avLst/>
              </a:prstGeom>
              <a:noFill/>
              <a:ln w="9525">
                <a:solidFill>
                  <a:schemeClr val="tx1"/>
                </a:solidFill>
                <a:round/>
              </a:ln>
              <a:effectLst/>
            </p:spPr>
            <p:txBody>
              <a:bodyPr/>
              <a:lstStyle/>
              <a:p>
                <a:endParaRPr lang="zh-CN" altLang="en-US"/>
              </a:p>
            </p:txBody>
          </p:sp>
          <p:sp>
            <p:nvSpPr>
              <p:cNvPr id="16" name="Line 22"/>
              <p:cNvSpPr>
                <a:spLocks noChangeShapeType="1"/>
              </p:cNvSpPr>
              <p:nvPr/>
            </p:nvSpPr>
            <p:spPr bwMode="auto">
              <a:xfrm>
                <a:off x="3600" y="2448"/>
                <a:ext cx="240" cy="288"/>
              </a:xfrm>
              <a:prstGeom prst="line">
                <a:avLst/>
              </a:prstGeom>
              <a:noFill/>
              <a:ln w="9525">
                <a:solidFill>
                  <a:schemeClr val="tx1"/>
                </a:solidFill>
                <a:round/>
              </a:ln>
              <a:effec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7843">
                                            <p:txEl>
                                              <p:pRg st="2" end="2"/>
                                            </p:txEl>
                                          </p:spTgt>
                                        </p:tgtEl>
                                        <p:attrNameLst>
                                          <p:attrName>style.visibility</p:attrName>
                                        </p:attrNameLst>
                                      </p:cBhvr>
                                      <p:to>
                                        <p:strVal val="visible"/>
                                      </p:to>
                                    </p:set>
                                  </p:childTnLst>
                                </p:cTn>
                              </p:par>
                              <p:par>
                                <p:cTn id="7" presetID="2" presetClass="entr" presetSubtype="8" fill="hold" grpId="0" nodeType="withEffect">
                                  <p:stCondLst>
                                    <p:cond delay="0"/>
                                  </p:stCondLst>
                                  <p:childTnLst>
                                    <p:set>
                                      <p:cBhvr>
                                        <p:cTn id="8" dur="1" fill="hold">
                                          <p:stCondLst>
                                            <p:cond delay="0"/>
                                          </p:stCondLst>
                                        </p:cTn>
                                        <p:tgtEl>
                                          <p:spTgt spid="547843">
                                            <p:txEl>
                                              <p:pRg st="3" end="3"/>
                                            </p:txEl>
                                          </p:spTgt>
                                        </p:tgtEl>
                                        <p:attrNameLst>
                                          <p:attrName>style.visibility</p:attrName>
                                        </p:attrNameLst>
                                      </p:cBhvr>
                                      <p:to>
                                        <p:strVal val="visible"/>
                                      </p:to>
                                    </p:set>
                                    <p:anim calcmode="lin" valueType="num">
                                      <p:cBhvr additive="base">
                                        <p:cTn id="9" dur="500" fill="hold"/>
                                        <p:tgtEl>
                                          <p:spTgt spid="547843">
                                            <p:txEl>
                                              <p:pRg st="3" end="3"/>
                                            </p:txEl>
                                          </p:spTgt>
                                        </p:tgtEl>
                                        <p:attrNameLst>
                                          <p:attrName>ppt_x</p:attrName>
                                        </p:attrNameLst>
                                      </p:cBhvr>
                                      <p:tavLst>
                                        <p:tav tm="0">
                                          <p:val>
                                            <p:strVal val="0-#ppt_w/2"/>
                                          </p:val>
                                        </p:tav>
                                        <p:tav tm="100000">
                                          <p:val>
                                            <p:strVal val="#ppt_x"/>
                                          </p:val>
                                        </p:tav>
                                      </p:tavLst>
                                    </p:anim>
                                    <p:anim calcmode="lin" valueType="num">
                                      <p:cBhvr additive="base">
                                        <p:cTn id="10" dur="500" fill="hold"/>
                                        <p:tgtEl>
                                          <p:spTgt spid="5478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78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78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784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78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uiExpand="1" build="p" bldLvl="2"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A586C4B-F309-F24A-BBDD-ADB057348A89}"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E849831D-CC67-2844-A1D7-CAB8FC45FC36}" type="slidenum">
              <a:rPr lang="en-US" altLang="zh-CN">
                <a:solidFill>
                  <a:srgbClr val="000000"/>
                </a:solidFill>
                <a:latin typeface="Arial" panose="020B0604020202020204"/>
              </a:rPr>
              <a:pPr/>
              <a:t>90</a:t>
            </a:fld>
            <a:endParaRPr lang="en-US" altLang="zh-CN">
              <a:solidFill>
                <a:srgbClr val="000000"/>
              </a:solidFill>
              <a:latin typeface="Arial" panose="020B0604020202020204"/>
            </a:endParaRPr>
          </a:p>
        </p:txBody>
      </p:sp>
      <p:sp>
        <p:nvSpPr>
          <p:cNvPr id="622594"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6.3 </a:t>
            </a:r>
            <a:r>
              <a:rPr lang="zh-CN" altLang="en-US" b="1">
                <a:ea typeface="黑体" panose="02010609060101010101" charset="-122"/>
                <a:cs typeface="黑体" panose="02010609060101010101" charset="-122"/>
              </a:rPr>
              <a:t>乔姆斯基范式</a:t>
            </a:r>
            <a:endParaRPr lang="zh-CN" altLang="en-US">
              <a:cs typeface="宋体" panose="02010600030101010101" pitchFamily="2" charset="-122"/>
            </a:endParaRPr>
          </a:p>
        </p:txBody>
      </p:sp>
      <p:sp>
        <p:nvSpPr>
          <p:cNvPr id="622595" name="Rectangle 3"/>
          <p:cNvSpPr>
            <a:spLocks noGrp="1" noChangeArrowheads="1"/>
          </p:cNvSpPr>
          <p:nvPr>
            <p:ph type="body" idx="1"/>
          </p:nvPr>
        </p:nvSpPr>
        <p:spPr/>
        <p:txBody>
          <a:bodyPr/>
          <a:lstStyle/>
          <a:p>
            <a:pPr>
              <a:buFontTx/>
              <a:buNone/>
            </a:pPr>
            <a:r>
              <a:rPr lang="en-US" altLang="zh-CN" b="1">
                <a:cs typeface="宋体" panose="02010600030101010101" pitchFamily="2" charset="-122"/>
              </a:rPr>
              <a:t>2. </a:t>
            </a:r>
            <a:r>
              <a:rPr lang="zh-CN" altLang="en-US" b="1">
                <a:cs typeface="宋体" panose="02010600030101010101" pitchFamily="2" charset="-122"/>
              </a:rPr>
              <a:t>构造的正确性证明。</a:t>
            </a:r>
            <a:endParaRPr lang="en-US" altLang="zh-CN" b="1">
              <a:cs typeface="宋体" panose="02010600030101010101" pitchFamily="2" charset="-122"/>
            </a:endParaRPr>
          </a:p>
          <a:p>
            <a:r>
              <a:rPr lang="zh-CN" altLang="en-US" b="1">
                <a:cs typeface="宋体" panose="02010600030101010101" pitchFamily="2" charset="-122"/>
              </a:rPr>
              <a:t>按照上述构造，证明被替换的产生式是等价的。</a:t>
            </a:r>
            <a:endParaRPr lang="en-US" altLang="zh-CN" b="1">
              <a:cs typeface="宋体" panose="02010600030101010101" pitchFamily="2" charset="-122"/>
            </a:endParaRPr>
          </a:p>
          <a:p>
            <a:r>
              <a:rPr lang="zh-CN" altLang="en-US" b="1">
                <a:cs typeface="宋体" panose="02010600030101010101" pitchFamily="2" charset="-122"/>
              </a:rPr>
              <a:t>例如：在第二步中</a:t>
            </a:r>
            <a:r>
              <a:rPr lang="en-US" altLang="zh-CN" b="1">
                <a:latin typeface="Times New Roman" panose="02020603050405020304" charset="0"/>
                <a:cs typeface="Times New Roman" panose="02020603050405020304" charset="0"/>
              </a:rPr>
              <a:t>{A</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Times New Roman" panose="02020603050405020304" charset="0"/>
              </a:rPr>
              <a:t> A</a:t>
            </a:r>
            <a:r>
              <a:rPr lang="en-US" altLang="zh-CN" b="1" baseline="-30000">
                <a:latin typeface="Times New Roman" panose="02020603050405020304" charset="0"/>
                <a:cs typeface="Times New Roman" panose="02020603050405020304" charset="0"/>
              </a:rPr>
              <a:t>1</a:t>
            </a:r>
            <a:r>
              <a:rPr lang="en-US" altLang="zh-CN" b="1">
                <a:latin typeface="Times New Roman" panose="02020603050405020304" charset="0"/>
                <a:cs typeface="Times New Roman" panose="02020603050405020304" charset="0"/>
              </a:rPr>
              <a:t>B</a:t>
            </a:r>
            <a:r>
              <a:rPr lang="en-US" altLang="zh-CN" b="1" baseline="-30000">
                <a:latin typeface="Times New Roman" panose="02020603050405020304" charset="0"/>
                <a:cs typeface="Times New Roman" panose="02020603050405020304" charset="0"/>
              </a:rPr>
              <a:t>1</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Times New Roman" panose="02020603050405020304" charset="0"/>
              </a:rPr>
              <a:t> B</a:t>
            </a:r>
            <a:r>
              <a:rPr lang="en-US" altLang="zh-CN" b="1" baseline="-30000">
                <a:latin typeface="Times New Roman" panose="02020603050405020304" charset="0"/>
                <a:cs typeface="Times New Roman" panose="02020603050405020304" charset="0"/>
              </a:rPr>
              <a:t>1</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Times New Roman" panose="02020603050405020304" charset="0"/>
              </a:rPr>
              <a:t>A</a:t>
            </a:r>
            <a:r>
              <a:rPr lang="en-US" altLang="zh-CN" b="1" baseline="-30000">
                <a:latin typeface="Times New Roman" panose="02020603050405020304" charset="0"/>
                <a:cs typeface="Times New Roman" panose="02020603050405020304" charset="0"/>
              </a:rPr>
              <a:t>2</a:t>
            </a:r>
            <a:r>
              <a:rPr lang="en-US" altLang="zh-CN" b="1">
                <a:latin typeface="Times New Roman" panose="02020603050405020304" charset="0"/>
                <a:cs typeface="Times New Roman" panose="02020603050405020304" charset="0"/>
              </a:rPr>
              <a:t>B</a:t>
            </a:r>
            <a:r>
              <a:rPr lang="en-US" altLang="zh-CN" b="1" baseline="-30000">
                <a:latin typeface="Times New Roman" panose="02020603050405020304" charset="0"/>
                <a:cs typeface="Times New Roman" panose="02020603050405020304" charset="0"/>
              </a:rPr>
              <a:t>2</a:t>
            </a:r>
            <a:r>
              <a:rPr lang="en-US" altLang="zh-CN" b="1">
                <a:latin typeface="Times New Roman" panose="02020603050405020304" charset="0"/>
                <a:cs typeface="Times New Roman" panose="02020603050405020304" charset="0"/>
              </a:rPr>
              <a:t> </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t>
            </a:r>
            <a:r>
              <a:rPr lang="en-US" altLang="zh-CN" b="1">
                <a:latin typeface="Times New Roman" panose="02020603050405020304" charset="0"/>
                <a:cs typeface="Times New Roman" panose="02020603050405020304" charset="0"/>
              </a:rPr>
              <a:t> </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Times New Roman" panose="02020603050405020304" charset="0"/>
              </a:rPr>
              <a:t> B</a:t>
            </a:r>
            <a:r>
              <a:rPr lang="en-US" altLang="zh-CN" b="1" baseline="-30000">
                <a:latin typeface="Times New Roman" panose="02020603050405020304" charset="0"/>
                <a:cs typeface="Times New Roman" panose="02020603050405020304" charset="0"/>
              </a:rPr>
              <a:t>m-2</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Times New Roman" panose="02020603050405020304" charset="0"/>
              </a:rPr>
              <a:t>A</a:t>
            </a:r>
            <a:r>
              <a:rPr lang="en-US" altLang="zh-CN" b="1" baseline="-30000">
                <a:latin typeface="Times New Roman" panose="02020603050405020304" charset="0"/>
                <a:cs typeface="Times New Roman" panose="02020603050405020304" charset="0"/>
              </a:rPr>
              <a:t>m-1</a:t>
            </a:r>
            <a:r>
              <a:rPr lang="en-US" altLang="zh-CN" b="1">
                <a:latin typeface="Times New Roman" panose="02020603050405020304" charset="0"/>
                <a:cs typeface="Times New Roman" panose="02020603050405020304" charset="0"/>
              </a:rPr>
              <a:t>A</a:t>
            </a:r>
            <a:r>
              <a:rPr lang="en-US" altLang="zh-CN" b="1" baseline="-30000">
                <a:latin typeface="Times New Roman" panose="02020603050405020304" charset="0"/>
                <a:cs typeface="Times New Roman" panose="02020603050405020304" charset="0"/>
              </a:rPr>
              <a:t>m</a:t>
            </a:r>
            <a:r>
              <a:rPr lang="en-US" altLang="zh-CN" b="1">
                <a:latin typeface="Times New Roman" panose="02020603050405020304" charset="0"/>
                <a:cs typeface="Times New Roman" panose="02020603050405020304" charset="0"/>
              </a:rPr>
              <a:t>}</a:t>
            </a:r>
            <a:r>
              <a:rPr lang="zh-CN" altLang="en-US" b="1">
                <a:cs typeface="宋体" panose="02010600030101010101" pitchFamily="2" charset="-122"/>
              </a:rPr>
              <a:t>与</a:t>
            </a:r>
            <a:r>
              <a:rPr lang="en-US" altLang="zh-CN" b="1">
                <a:latin typeface="Times New Roman" panose="02020603050405020304" charset="0"/>
                <a:cs typeface="Times New Roman" panose="02020603050405020304" charset="0"/>
              </a:rPr>
              <a:t>A</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Times New Roman" panose="02020603050405020304" charset="0"/>
              </a:rPr>
              <a:t>A</a:t>
            </a:r>
            <a:r>
              <a:rPr lang="en-US" altLang="zh-CN" b="1" baseline="-30000">
                <a:latin typeface="Times New Roman" panose="02020603050405020304" charset="0"/>
                <a:cs typeface="Times New Roman" panose="02020603050405020304" charset="0"/>
              </a:rPr>
              <a:t>1</a:t>
            </a:r>
            <a:r>
              <a:rPr lang="en-US" altLang="zh-CN" b="1">
                <a:latin typeface="Times New Roman" panose="02020603050405020304" charset="0"/>
                <a:cs typeface="Times New Roman" panose="02020603050405020304" charset="0"/>
              </a:rPr>
              <a:t>A</a:t>
            </a:r>
            <a:r>
              <a:rPr lang="en-US" altLang="zh-CN" b="1" baseline="-30000">
                <a:latin typeface="Times New Roman" panose="02020603050405020304" charset="0"/>
                <a:cs typeface="Times New Roman" panose="02020603050405020304" charset="0"/>
              </a:rPr>
              <a:t>2</a:t>
            </a:r>
            <a:r>
              <a:rPr lang="en-US" altLang="zh-CN" b="1">
                <a:latin typeface="Times New Roman" panose="02020603050405020304" charset="0"/>
                <a:cs typeface="宋体" panose="02010600030101010101" pitchFamily="2" charset="-122"/>
              </a:rPr>
              <a:t>…</a:t>
            </a:r>
            <a:r>
              <a:rPr lang="en-US" altLang="zh-CN" b="1">
                <a:latin typeface="Times New Roman" panose="02020603050405020304" charset="0"/>
                <a:cs typeface="Times New Roman" panose="02020603050405020304" charset="0"/>
              </a:rPr>
              <a:t>A</a:t>
            </a:r>
            <a:r>
              <a:rPr lang="en-US" altLang="zh-CN" b="1" baseline="-30000">
                <a:latin typeface="Times New Roman" panose="02020603050405020304" charset="0"/>
                <a:cs typeface="Times New Roman" panose="02020603050405020304" charset="0"/>
              </a:rPr>
              <a:t>m</a:t>
            </a:r>
            <a:r>
              <a:rPr lang="zh-CN" altLang="en-US" b="1">
                <a:cs typeface="宋体" panose="02010600030101010101" pitchFamily="2" charset="-122"/>
              </a:rPr>
              <a:t>等价。</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498763F-F3BD-4146-B309-563F48254DD9}"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AB3F9ECC-0043-FC4A-A263-4A2BE1E3FEFE}" type="slidenum">
              <a:rPr lang="en-US" altLang="zh-CN">
                <a:solidFill>
                  <a:srgbClr val="000000"/>
                </a:solidFill>
                <a:latin typeface="Arial" panose="020B0604020202020204"/>
              </a:rPr>
              <a:pPr/>
              <a:t>91</a:t>
            </a:fld>
            <a:endParaRPr lang="en-US" altLang="zh-CN">
              <a:solidFill>
                <a:srgbClr val="000000"/>
              </a:solidFill>
              <a:latin typeface="Arial" panose="020B0604020202020204"/>
            </a:endParaRPr>
          </a:p>
        </p:txBody>
      </p:sp>
      <p:sp>
        <p:nvSpPr>
          <p:cNvPr id="623618"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6.3 </a:t>
            </a:r>
            <a:r>
              <a:rPr lang="zh-CN" altLang="en-US" b="1">
                <a:ea typeface="黑体" panose="02010609060101010101" charset="-122"/>
                <a:cs typeface="黑体" panose="02010609060101010101" charset="-122"/>
              </a:rPr>
              <a:t>乔姆斯基范式</a:t>
            </a:r>
            <a:endParaRPr lang="zh-CN" altLang="en-US">
              <a:cs typeface="宋体" panose="02010600030101010101" pitchFamily="2" charset="-122"/>
            </a:endParaRPr>
          </a:p>
        </p:txBody>
      </p:sp>
      <p:sp>
        <p:nvSpPr>
          <p:cNvPr id="623619" name="Rectangle 3"/>
          <p:cNvSpPr>
            <a:spLocks noGrp="1" noChangeArrowheads="1"/>
          </p:cNvSpPr>
          <p:nvPr>
            <p:ph type="body" idx="1"/>
          </p:nvPr>
        </p:nvSpPr>
        <p:spPr>
          <a:xfrm>
            <a:off x="457200" y="1600200"/>
            <a:ext cx="8686800" cy="4525963"/>
          </a:xfrm>
        </p:spPr>
        <p:txBody>
          <a:bodyPr/>
          <a:lstStyle/>
          <a:p>
            <a:pPr marL="387350" indent="-387350"/>
            <a:r>
              <a:rPr lang="zh-CN" altLang="en-US" b="1">
                <a:ea typeface="黑体" panose="02010609060101010101" charset="-122"/>
                <a:cs typeface="黑体" panose="02010609060101010101" charset="-122"/>
              </a:rPr>
              <a:t>例</a:t>
            </a:r>
            <a:r>
              <a:rPr lang="en-US" altLang="zh-CN" b="1">
                <a:ea typeface="黑体" panose="02010609060101010101" charset="-122"/>
                <a:cs typeface="黑体" panose="02010609060101010101" charset="-122"/>
              </a:rPr>
              <a:t> 6-6 </a:t>
            </a:r>
            <a:r>
              <a:rPr lang="zh-CN" altLang="en-US" b="1">
                <a:latin typeface="Times New Roman" panose="02020603050405020304" charset="0"/>
                <a:cs typeface="宋体" panose="02010600030101010101" pitchFamily="2" charset="-122"/>
              </a:rPr>
              <a:t>试将下列文法转换成等价的</a:t>
            </a:r>
            <a:r>
              <a:rPr lang="en-US" altLang="zh-CN" b="1">
                <a:latin typeface="Times New Roman" panose="02020603050405020304" charset="0"/>
                <a:cs typeface="Times New Roman" panose="02020603050405020304" charset="0"/>
              </a:rPr>
              <a:t> CNF</a:t>
            </a:r>
            <a:r>
              <a:rPr lang="zh-CN" altLang="en-US" b="1">
                <a:latin typeface="Times New Roman" panose="02020603050405020304" charset="0"/>
                <a:cs typeface="宋体" panose="02010600030101010101" pitchFamily="2" charset="-122"/>
              </a:rPr>
              <a:t>。</a:t>
            </a:r>
            <a:r>
              <a:rPr lang="en-US" altLang="zh-CN" b="1">
                <a:cs typeface="宋体" panose="02010600030101010101" pitchFamily="2" charset="-122"/>
              </a:rPr>
              <a:t> </a:t>
            </a:r>
          </a:p>
          <a:p>
            <a:pPr marL="387350" indent="-387350" algn="just">
              <a:buFontTx/>
              <a:buNone/>
            </a:pPr>
            <a:r>
              <a:rPr lang="en-US" altLang="zh-CN" b="1">
                <a:latin typeface="Times New Roman" panose="02020603050405020304" charset="0"/>
                <a:cs typeface="Times New Roman" panose="02020603050405020304" charset="0"/>
              </a:rPr>
              <a:t>    S</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Times New Roman" panose="02020603050405020304" charset="0"/>
              </a:rPr>
              <a:t>bA | aB</a:t>
            </a:r>
          </a:p>
          <a:p>
            <a:pPr marL="387350" indent="-387350" algn="just">
              <a:buFontTx/>
              <a:buNone/>
            </a:pPr>
            <a:r>
              <a:rPr lang="en-US" altLang="zh-CN" b="1">
                <a:latin typeface="Times New Roman" panose="02020603050405020304" charset="0"/>
                <a:cs typeface="Times New Roman" panose="02020603050405020304" charset="0"/>
              </a:rPr>
              <a:t>    A</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Times New Roman" panose="02020603050405020304" charset="0"/>
              </a:rPr>
              <a:t>bAA | aS | a</a:t>
            </a:r>
          </a:p>
          <a:p>
            <a:pPr marL="387350" indent="-387350">
              <a:buFontTx/>
              <a:buNone/>
            </a:pPr>
            <a:r>
              <a:rPr lang="en-US" altLang="zh-CN" b="1">
                <a:latin typeface="Times New Roman" panose="02020603050405020304" charset="0"/>
                <a:cs typeface="Times New Roman" panose="02020603050405020304" charset="0"/>
              </a:rPr>
              <a:t>    B</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Times New Roman" panose="02020603050405020304" charset="0"/>
              </a:rPr>
              <a:t>aBB | bS | b</a:t>
            </a:r>
            <a:r>
              <a:rPr lang="en-US" altLang="zh-CN" b="1">
                <a:cs typeface="宋体" panose="02010600030101010101" pitchFamily="2" charset="-122"/>
              </a:rPr>
              <a:t>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FE7786E-AC01-CB40-8766-A2037F5F535C}"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AF4D208E-8023-3C48-9851-3F3442002822}" type="slidenum">
              <a:rPr lang="en-US" altLang="zh-CN">
                <a:solidFill>
                  <a:srgbClr val="000000"/>
                </a:solidFill>
                <a:latin typeface="Arial" panose="020B0604020202020204"/>
              </a:rPr>
              <a:pPr/>
              <a:t>92</a:t>
            </a:fld>
            <a:endParaRPr lang="en-US" altLang="zh-CN">
              <a:solidFill>
                <a:srgbClr val="000000"/>
              </a:solidFill>
              <a:latin typeface="Arial" panose="020B0604020202020204"/>
            </a:endParaRPr>
          </a:p>
        </p:txBody>
      </p:sp>
      <p:sp>
        <p:nvSpPr>
          <p:cNvPr id="624642"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6.3 </a:t>
            </a:r>
            <a:r>
              <a:rPr lang="zh-CN" altLang="en-US" b="1">
                <a:ea typeface="黑体" panose="02010609060101010101" charset="-122"/>
                <a:cs typeface="黑体" panose="02010609060101010101" charset="-122"/>
              </a:rPr>
              <a:t>乔姆斯基范式</a:t>
            </a:r>
            <a:endParaRPr lang="zh-CN" altLang="en-US">
              <a:cs typeface="宋体" panose="02010600030101010101" pitchFamily="2" charset="-122"/>
            </a:endParaRPr>
          </a:p>
        </p:txBody>
      </p:sp>
      <p:sp>
        <p:nvSpPr>
          <p:cNvPr id="624643" name="Rectangle 3"/>
          <p:cNvSpPr>
            <a:spLocks noGrp="1" noChangeArrowheads="1"/>
          </p:cNvSpPr>
          <p:nvPr>
            <p:ph type="body" idx="1"/>
          </p:nvPr>
        </p:nvSpPr>
        <p:spPr/>
        <p:txBody>
          <a:bodyPr/>
          <a:lstStyle/>
          <a:p>
            <a:pPr algn="just"/>
            <a:r>
              <a:rPr lang="zh-CN" altLang="en-US" b="1">
                <a:latin typeface="Times New Roman" panose="02020603050405020304" charset="0"/>
                <a:cs typeface="宋体" panose="02010600030101010101" pitchFamily="2" charset="-122"/>
              </a:rPr>
              <a:t>先引入变量</a:t>
            </a:r>
            <a:r>
              <a:rPr lang="en-US" altLang="zh-CN" b="1">
                <a:latin typeface="Times New Roman" panose="02020603050405020304" charset="0"/>
                <a:cs typeface="Times New Roman" panose="02020603050405020304" charset="0"/>
              </a:rPr>
              <a:t>B</a:t>
            </a:r>
            <a:r>
              <a:rPr lang="en-US" altLang="zh-CN" b="1" baseline="-30000">
                <a:latin typeface="Times New Roman" panose="02020603050405020304" charset="0"/>
                <a:cs typeface="Times New Roman" panose="02020603050405020304" charset="0"/>
              </a:rPr>
              <a:t>a</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Times New Roman" panose="02020603050405020304" charset="0"/>
              </a:rPr>
              <a:t>B</a:t>
            </a:r>
            <a:r>
              <a:rPr lang="en-US" altLang="zh-CN" b="1" baseline="-30000">
                <a:latin typeface="Times New Roman" panose="02020603050405020304" charset="0"/>
                <a:cs typeface="Times New Roman" panose="02020603050405020304" charset="0"/>
              </a:rPr>
              <a:t>b</a:t>
            </a:r>
            <a:r>
              <a:rPr lang="zh-CN" altLang="en-US" b="1">
                <a:latin typeface="Times New Roman" panose="02020603050405020304" charset="0"/>
                <a:cs typeface="宋体" panose="02010600030101010101" pitchFamily="2" charset="-122"/>
              </a:rPr>
              <a:t>和产生式</a:t>
            </a:r>
            <a:r>
              <a:rPr lang="en-US" altLang="zh-CN" b="1">
                <a:latin typeface="Times New Roman" panose="02020603050405020304" charset="0"/>
                <a:cs typeface="Times New Roman" panose="02020603050405020304" charset="0"/>
              </a:rPr>
              <a:t>B</a:t>
            </a:r>
            <a:r>
              <a:rPr lang="en-US" altLang="zh-CN" b="1" baseline="-30000">
                <a:latin typeface="Times New Roman" panose="02020603050405020304" charset="0"/>
                <a:cs typeface="Times New Roman" panose="02020603050405020304" charset="0"/>
              </a:rPr>
              <a:t>a</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Times New Roman" panose="02020603050405020304" charset="0"/>
              </a:rPr>
              <a:t>a</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Times New Roman" panose="02020603050405020304" charset="0"/>
              </a:rPr>
              <a:t>B</a:t>
            </a:r>
            <a:r>
              <a:rPr lang="en-US" altLang="zh-CN" b="1" baseline="-30000">
                <a:latin typeface="Times New Roman" panose="02020603050405020304" charset="0"/>
                <a:cs typeface="Times New Roman" panose="02020603050405020304" charset="0"/>
              </a:rPr>
              <a:t>b</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Times New Roman" panose="02020603050405020304" charset="0"/>
              </a:rPr>
              <a:t>b</a:t>
            </a:r>
            <a:r>
              <a:rPr lang="en-US" altLang="zh-CN" b="1">
                <a:cs typeface="宋体" panose="02010600030101010101" pitchFamily="2" charset="-122"/>
              </a:rPr>
              <a:t> </a:t>
            </a:r>
            <a:r>
              <a:rPr lang="zh-CN" altLang="en-US" b="1">
                <a:cs typeface="宋体" panose="02010600030101010101" pitchFamily="2" charset="-122"/>
              </a:rPr>
              <a:t>，完成第一步变换。</a:t>
            </a:r>
            <a:endParaRPr lang="en-US" altLang="zh-CN" b="1">
              <a:cs typeface="宋体" panose="02010600030101010101" pitchFamily="2" charset="-122"/>
            </a:endParaRPr>
          </a:p>
          <a:p>
            <a:pPr algn="just">
              <a:buFontTx/>
              <a:buNone/>
            </a:pPr>
            <a:r>
              <a:rPr lang="en-US" altLang="zh-CN" b="1">
                <a:latin typeface="Times New Roman" panose="02020603050405020304" charset="0"/>
                <a:cs typeface="宋体" panose="02010600030101010101" pitchFamily="2" charset="-122"/>
              </a:rPr>
              <a:t>	 S</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B</a:t>
            </a:r>
            <a:r>
              <a:rPr lang="en-US" altLang="zh-CN" b="1" baseline="-30000">
                <a:latin typeface="Times New Roman" panose="02020603050405020304" charset="0"/>
                <a:cs typeface="宋体" panose="02010600030101010101" pitchFamily="2" charset="-122"/>
              </a:rPr>
              <a:t>b</a:t>
            </a:r>
            <a:r>
              <a:rPr lang="en-US" altLang="zh-CN" b="1">
                <a:latin typeface="Times New Roman" panose="02020603050405020304" charset="0"/>
                <a:cs typeface="宋体" panose="02010600030101010101" pitchFamily="2" charset="-122"/>
              </a:rPr>
              <a:t>A | B</a:t>
            </a:r>
            <a:r>
              <a:rPr lang="en-US" altLang="zh-CN" b="1" baseline="-30000">
                <a:latin typeface="Times New Roman" panose="02020603050405020304" charset="0"/>
                <a:cs typeface="宋体" panose="02010600030101010101" pitchFamily="2" charset="-122"/>
              </a:rPr>
              <a:t>a</a:t>
            </a:r>
            <a:r>
              <a:rPr lang="en-US" altLang="zh-CN" b="1">
                <a:latin typeface="Times New Roman" panose="02020603050405020304" charset="0"/>
                <a:cs typeface="宋体" panose="02010600030101010101" pitchFamily="2" charset="-122"/>
              </a:rPr>
              <a:t>B</a:t>
            </a:r>
          </a:p>
          <a:p>
            <a:pPr algn="just">
              <a:buFontTx/>
              <a:buNone/>
            </a:pPr>
            <a:r>
              <a:rPr lang="en-US" altLang="zh-CN" b="1">
                <a:latin typeface="Times New Roman" panose="02020603050405020304" charset="0"/>
                <a:cs typeface="宋体" panose="02010600030101010101" pitchFamily="2" charset="-122"/>
              </a:rPr>
              <a:t>	 A</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B</a:t>
            </a:r>
            <a:r>
              <a:rPr lang="en-US" altLang="zh-CN" b="1" baseline="-30000">
                <a:latin typeface="Times New Roman" panose="02020603050405020304" charset="0"/>
                <a:cs typeface="宋体" panose="02010600030101010101" pitchFamily="2" charset="-122"/>
              </a:rPr>
              <a:t>b</a:t>
            </a:r>
            <a:r>
              <a:rPr lang="en-US" altLang="zh-CN" b="1">
                <a:latin typeface="Times New Roman" panose="02020603050405020304" charset="0"/>
                <a:cs typeface="宋体" panose="02010600030101010101" pitchFamily="2" charset="-122"/>
              </a:rPr>
              <a:t>AA | B</a:t>
            </a:r>
            <a:r>
              <a:rPr lang="en-US" altLang="zh-CN" b="1" baseline="-30000">
                <a:latin typeface="Times New Roman" panose="02020603050405020304" charset="0"/>
                <a:cs typeface="宋体" panose="02010600030101010101" pitchFamily="2" charset="-122"/>
              </a:rPr>
              <a:t>a</a:t>
            </a:r>
            <a:r>
              <a:rPr lang="en-US" altLang="zh-CN" b="1">
                <a:latin typeface="Times New Roman" panose="02020603050405020304" charset="0"/>
                <a:cs typeface="宋体" panose="02010600030101010101" pitchFamily="2" charset="-122"/>
              </a:rPr>
              <a:t>S | a</a:t>
            </a:r>
          </a:p>
          <a:p>
            <a:pPr algn="just">
              <a:buFontTx/>
              <a:buNone/>
            </a:pPr>
            <a:r>
              <a:rPr lang="en-US" altLang="zh-CN" b="1">
                <a:latin typeface="Times New Roman" panose="02020603050405020304" charset="0"/>
                <a:cs typeface="宋体" panose="02010600030101010101" pitchFamily="2" charset="-122"/>
              </a:rPr>
              <a:t>	 B</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B</a:t>
            </a:r>
            <a:r>
              <a:rPr lang="en-US" altLang="zh-CN" b="1" baseline="-30000">
                <a:latin typeface="Times New Roman" panose="02020603050405020304" charset="0"/>
                <a:cs typeface="宋体" panose="02010600030101010101" pitchFamily="2" charset="-122"/>
              </a:rPr>
              <a:t>a</a:t>
            </a:r>
            <a:r>
              <a:rPr lang="en-US" altLang="zh-CN" b="1">
                <a:latin typeface="Times New Roman" panose="02020603050405020304" charset="0"/>
                <a:cs typeface="宋体" panose="02010600030101010101" pitchFamily="2" charset="-122"/>
              </a:rPr>
              <a:t>BB | B</a:t>
            </a:r>
            <a:r>
              <a:rPr lang="en-US" altLang="zh-CN" b="1" baseline="-30000">
                <a:latin typeface="Times New Roman" panose="02020603050405020304" charset="0"/>
                <a:cs typeface="宋体" panose="02010600030101010101" pitchFamily="2" charset="-122"/>
              </a:rPr>
              <a:t>b</a:t>
            </a:r>
            <a:r>
              <a:rPr lang="en-US" altLang="zh-CN" b="1">
                <a:latin typeface="Times New Roman" panose="02020603050405020304" charset="0"/>
                <a:cs typeface="宋体" panose="02010600030101010101" pitchFamily="2" charset="-122"/>
              </a:rPr>
              <a:t>S | b</a:t>
            </a:r>
          </a:p>
          <a:p>
            <a:pPr algn="just">
              <a:buFontTx/>
              <a:buNone/>
            </a:pPr>
            <a:r>
              <a:rPr lang="en-US" altLang="zh-CN" b="1">
                <a:latin typeface="Times New Roman" panose="02020603050405020304" charset="0"/>
                <a:cs typeface="宋体" panose="02010600030101010101" pitchFamily="2" charset="-122"/>
              </a:rPr>
              <a:t>    B</a:t>
            </a:r>
            <a:r>
              <a:rPr lang="en-US" altLang="zh-CN" b="1" baseline="-30000">
                <a:latin typeface="Times New Roman" panose="02020603050405020304" charset="0"/>
                <a:cs typeface="宋体" panose="02010600030101010101" pitchFamily="2" charset="-122"/>
              </a:rPr>
              <a:t>a</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a</a:t>
            </a:r>
          </a:p>
          <a:p>
            <a:pPr algn="just">
              <a:buFontTx/>
              <a:buNone/>
            </a:pPr>
            <a:r>
              <a:rPr lang="en-US" altLang="zh-CN" b="1">
                <a:latin typeface="Times New Roman" panose="02020603050405020304" charset="0"/>
                <a:cs typeface="宋体" panose="02010600030101010101" pitchFamily="2" charset="-122"/>
              </a:rPr>
              <a:t>    B</a:t>
            </a:r>
            <a:r>
              <a:rPr lang="en-US" altLang="zh-CN" b="1" baseline="-30000">
                <a:latin typeface="Times New Roman" panose="02020603050405020304" charset="0"/>
                <a:cs typeface="宋体" panose="02010600030101010101" pitchFamily="2" charset="-122"/>
              </a:rPr>
              <a:t>b</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b</a:t>
            </a:r>
            <a:endParaRPr lang="en-US" altLang="zh-CN" b="1">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6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46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46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3"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E700086-8EEB-C045-BA6A-565923082644}"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498543C8-7778-844F-A8F6-A8EA4D66A8E6}" type="slidenum">
              <a:rPr lang="en-US" altLang="zh-CN">
                <a:solidFill>
                  <a:srgbClr val="000000"/>
                </a:solidFill>
                <a:latin typeface="Arial" panose="020B0604020202020204"/>
              </a:rPr>
              <a:pPr/>
              <a:t>93</a:t>
            </a:fld>
            <a:endParaRPr lang="en-US" altLang="zh-CN">
              <a:solidFill>
                <a:srgbClr val="000000"/>
              </a:solidFill>
              <a:latin typeface="Arial" panose="020B0604020202020204"/>
            </a:endParaRPr>
          </a:p>
        </p:txBody>
      </p:sp>
      <p:sp>
        <p:nvSpPr>
          <p:cNvPr id="625666"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6.3 </a:t>
            </a:r>
            <a:r>
              <a:rPr lang="zh-CN" altLang="en-US" b="1">
                <a:ea typeface="黑体" panose="02010609060101010101" charset="-122"/>
                <a:cs typeface="黑体" panose="02010609060101010101" charset="-122"/>
              </a:rPr>
              <a:t>乔姆斯基范式</a:t>
            </a:r>
            <a:endParaRPr lang="zh-CN" altLang="en-US">
              <a:cs typeface="宋体" panose="02010600030101010101" pitchFamily="2" charset="-122"/>
            </a:endParaRPr>
          </a:p>
        </p:txBody>
      </p:sp>
      <p:sp>
        <p:nvSpPr>
          <p:cNvPr id="625667" name="Rectangle 3"/>
          <p:cNvSpPr>
            <a:spLocks noGrp="1" noChangeArrowheads="1"/>
          </p:cNvSpPr>
          <p:nvPr>
            <p:ph type="body" idx="1"/>
          </p:nvPr>
        </p:nvSpPr>
        <p:spPr/>
        <p:txBody>
          <a:bodyPr/>
          <a:lstStyle/>
          <a:p>
            <a:pPr>
              <a:lnSpc>
                <a:spcPct val="90000"/>
              </a:lnSpc>
            </a:pPr>
            <a:r>
              <a:rPr lang="zh-CN" altLang="en-US" b="1">
                <a:latin typeface="Times New Roman" panose="02020603050405020304" charset="0"/>
                <a:cs typeface="宋体" panose="02010600030101010101" pitchFamily="2" charset="-122"/>
              </a:rPr>
              <a:t>引入新变量</a:t>
            </a:r>
            <a:r>
              <a:rPr lang="en-US" altLang="zh-CN" b="1">
                <a:latin typeface="Times New Roman" panose="02020603050405020304" charset="0"/>
                <a:cs typeface="宋体" panose="02010600030101010101" pitchFamily="2" charset="-122"/>
              </a:rPr>
              <a:t>B</a:t>
            </a:r>
            <a:r>
              <a:rPr lang="en-US" altLang="zh-CN" b="1" baseline="-30000">
                <a:latin typeface="Times New Roman" panose="02020603050405020304" charset="0"/>
                <a:cs typeface="宋体" panose="02010600030101010101" pitchFamily="2" charset="-122"/>
              </a:rPr>
              <a:t>1</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B</a:t>
            </a:r>
            <a:r>
              <a:rPr lang="en-US" altLang="zh-CN" b="1" baseline="-30000">
                <a:latin typeface="Times New Roman" panose="02020603050405020304" charset="0"/>
                <a:cs typeface="宋体" panose="02010600030101010101" pitchFamily="2" charset="-122"/>
              </a:rPr>
              <a:t>2</a:t>
            </a:r>
            <a:r>
              <a:rPr lang="en-US" altLang="zh-CN" b="1">
                <a:cs typeface="宋体" panose="02010600030101010101" pitchFamily="2" charset="-122"/>
              </a:rPr>
              <a:t> </a:t>
            </a:r>
          </a:p>
          <a:p>
            <a:pPr algn="just">
              <a:lnSpc>
                <a:spcPct val="90000"/>
              </a:lnSpc>
              <a:buFontTx/>
              <a:buNone/>
            </a:pPr>
            <a:r>
              <a:rPr lang="en-US" altLang="zh-CN" b="1">
                <a:latin typeface="Times New Roman" panose="02020603050405020304" charset="0"/>
                <a:cs typeface="宋体" panose="02010600030101010101" pitchFamily="2" charset="-122"/>
              </a:rPr>
              <a:t>	S</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B</a:t>
            </a:r>
            <a:r>
              <a:rPr lang="en-US" altLang="zh-CN" b="1" baseline="-30000">
                <a:latin typeface="Times New Roman" panose="02020603050405020304" charset="0"/>
                <a:cs typeface="宋体" panose="02010600030101010101" pitchFamily="2" charset="-122"/>
              </a:rPr>
              <a:t>b</a:t>
            </a:r>
            <a:r>
              <a:rPr lang="en-US" altLang="zh-CN" b="1">
                <a:latin typeface="Times New Roman" panose="02020603050405020304" charset="0"/>
                <a:cs typeface="宋体" panose="02010600030101010101" pitchFamily="2" charset="-122"/>
              </a:rPr>
              <a:t>A | B</a:t>
            </a:r>
            <a:r>
              <a:rPr lang="en-US" altLang="zh-CN" b="1" baseline="-30000">
                <a:latin typeface="Times New Roman" panose="02020603050405020304" charset="0"/>
                <a:cs typeface="宋体" panose="02010600030101010101" pitchFamily="2" charset="-122"/>
              </a:rPr>
              <a:t>a</a:t>
            </a:r>
            <a:r>
              <a:rPr lang="en-US" altLang="zh-CN" b="1">
                <a:latin typeface="Times New Roman" panose="02020603050405020304" charset="0"/>
                <a:cs typeface="宋体" panose="02010600030101010101" pitchFamily="2" charset="-122"/>
              </a:rPr>
              <a:t>B</a:t>
            </a:r>
          </a:p>
          <a:p>
            <a:pPr algn="just">
              <a:lnSpc>
                <a:spcPct val="90000"/>
              </a:lnSpc>
              <a:buFontTx/>
              <a:buNone/>
            </a:pPr>
            <a:r>
              <a:rPr lang="en-US" altLang="zh-CN" b="1">
                <a:latin typeface="Times New Roman" panose="02020603050405020304" charset="0"/>
                <a:cs typeface="宋体" panose="02010600030101010101" pitchFamily="2" charset="-122"/>
              </a:rPr>
              <a:t>	A</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B</a:t>
            </a:r>
            <a:r>
              <a:rPr lang="en-US" altLang="zh-CN" b="1" baseline="-30000">
                <a:latin typeface="Times New Roman" panose="02020603050405020304" charset="0"/>
                <a:cs typeface="宋体" panose="02010600030101010101" pitchFamily="2" charset="-122"/>
              </a:rPr>
              <a:t>b</a:t>
            </a:r>
            <a:r>
              <a:rPr lang="en-US" altLang="zh-CN" b="1">
                <a:latin typeface="Times New Roman" panose="02020603050405020304" charset="0"/>
                <a:cs typeface="宋体" panose="02010600030101010101" pitchFamily="2" charset="-122"/>
              </a:rPr>
              <a:t>B</a:t>
            </a:r>
            <a:r>
              <a:rPr lang="en-US" altLang="zh-CN" b="1" baseline="-30000">
                <a:latin typeface="Times New Roman" panose="02020603050405020304" charset="0"/>
                <a:cs typeface="宋体" panose="02010600030101010101" pitchFamily="2" charset="-122"/>
              </a:rPr>
              <a:t>1</a:t>
            </a:r>
            <a:r>
              <a:rPr lang="en-US" altLang="zh-CN" b="1">
                <a:latin typeface="Times New Roman" panose="02020603050405020304" charset="0"/>
                <a:cs typeface="宋体" panose="02010600030101010101" pitchFamily="2" charset="-122"/>
              </a:rPr>
              <a:t> | B</a:t>
            </a:r>
            <a:r>
              <a:rPr lang="en-US" altLang="zh-CN" b="1" baseline="-30000">
                <a:latin typeface="Times New Roman" panose="02020603050405020304" charset="0"/>
                <a:cs typeface="宋体" panose="02010600030101010101" pitchFamily="2" charset="-122"/>
              </a:rPr>
              <a:t>a</a:t>
            </a:r>
            <a:r>
              <a:rPr lang="en-US" altLang="zh-CN" b="1">
                <a:latin typeface="Times New Roman" panose="02020603050405020304" charset="0"/>
                <a:cs typeface="宋体" panose="02010600030101010101" pitchFamily="2" charset="-122"/>
              </a:rPr>
              <a:t>S | a</a:t>
            </a:r>
          </a:p>
          <a:p>
            <a:pPr algn="just">
              <a:lnSpc>
                <a:spcPct val="90000"/>
              </a:lnSpc>
              <a:buFontTx/>
              <a:buNone/>
            </a:pPr>
            <a:r>
              <a:rPr lang="en-US" altLang="zh-CN" b="1">
                <a:latin typeface="Times New Roman" panose="02020603050405020304" charset="0"/>
                <a:cs typeface="宋体" panose="02010600030101010101" pitchFamily="2" charset="-122"/>
              </a:rPr>
              <a:t>	B</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B</a:t>
            </a:r>
            <a:r>
              <a:rPr lang="en-US" altLang="zh-CN" b="1" baseline="-30000">
                <a:latin typeface="Times New Roman" panose="02020603050405020304" charset="0"/>
                <a:cs typeface="宋体" panose="02010600030101010101" pitchFamily="2" charset="-122"/>
              </a:rPr>
              <a:t>a</a:t>
            </a:r>
            <a:r>
              <a:rPr lang="en-US" altLang="zh-CN" b="1">
                <a:latin typeface="Times New Roman" panose="02020603050405020304" charset="0"/>
                <a:cs typeface="宋体" panose="02010600030101010101" pitchFamily="2" charset="-122"/>
              </a:rPr>
              <a:t>B</a:t>
            </a:r>
            <a:r>
              <a:rPr lang="en-US" altLang="zh-CN" b="1" baseline="-30000">
                <a:latin typeface="Times New Roman" panose="02020603050405020304" charset="0"/>
                <a:cs typeface="宋体" panose="02010600030101010101" pitchFamily="2" charset="-122"/>
              </a:rPr>
              <a:t>2</a:t>
            </a:r>
            <a:r>
              <a:rPr lang="en-US" altLang="zh-CN" b="1">
                <a:latin typeface="Times New Roman" panose="02020603050405020304" charset="0"/>
                <a:cs typeface="宋体" panose="02010600030101010101" pitchFamily="2" charset="-122"/>
              </a:rPr>
              <a:t> | B</a:t>
            </a:r>
            <a:r>
              <a:rPr lang="en-US" altLang="zh-CN" b="1" baseline="-30000">
                <a:latin typeface="Times New Roman" panose="02020603050405020304" charset="0"/>
                <a:cs typeface="宋体" panose="02010600030101010101" pitchFamily="2" charset="-122"/>
              </a:rPr>
              <a:t>b</a:t>
            </a:r>
            <a:r>
              <a:rPr lang="en-US" altLang="zh-CN" b="1">
                <a:latin typeface="Times New Roman" panose="02020603050405020304" charset="0"/>
                <a:cs typeface="宋体" panose="02010600030101010101" pitchFamily="2" charset="-122"/>
              </a:rPr>
              <a:t>S | b</a:t>
            </a:r>
          </a:p>
          <a:p>
            <a:pPr algn="just">
              <a:lnSpc>
                <a:spcPct val="90000"/>
              </a:lnSpc>
              <a:buFontTx/>
              <a:buNone/>
            </a:pPr>
            <a:r>
              <a:rPr lang="en-US" altLang="zh-CN" b="1">
                <a:latin typeface="Times New Roman" panose="02020603050405020304" charset="0"/>
                <a:cs typeface="宋体" panose="02010600030101010101" pitchFamily="2" charset="-122"/>
              </a:rPr>
              <a:t>   B</a:t>
            </a:r>
            <a:r>
              <a:rPr lang="en-US" altLang="zh-CN" b="1" baseline="-30000">
                <a:latin typeface="Times New Roman" panose="02020603050405020304" charset="0"/>
                <a:cs typeface="宋体" panose="02010600030101010101" pitchFamily="2" charset="-122"/>
              </a:rPr>
              <a:t>a</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a</a:t>
            </a:r>
          </a:p>
          <a:p>
            <a:pPr algn="just">
              <a:lnSpc>
                <a:spcPct val="90000"/>
              </a:lnSpc>
              <a:buFontTx/>
              <a:buNone/>
            </a:pPr>
            <a:r>
              <a:rPr lang="en-US" altLang="zh-CN" b="1">
                <a:latin typeface="Times New Roman" panose="02020603050405020304" charset="0"/>
                <a:cs typeface="宋体" panose="02010600030101010101" pitchFamily="2" charset="-122"/>
              </a:rPr>
              <a:t>   B</a:t>
            </a:r>
            <a:r>
              <a:rPr lang="en-US" altLang="zh-CN" b="1" baseline="-30000">
                <a:latin typeface="Times New Roman" panose="02020603050405020304" charset="0"/>
                <a:cs typeface="宋体" panose="02010600030101010101" pitchFamily="2" charset="-122"/>
              </a:rPr>
              <a:t>b</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b</a:t>
            </a:r>
          </a:p>
          <a:p>
            <a:pPr algn="just">
              <a:lnSpc>
                <a:spcPct val="90000"/>
              </a:lnSpc>
              <a:buFontTx/>
              <a:buNone/>
            </a:pPr>
            <a:r>
              <a:rPr lang="en-US" altLang="zh-CN" b="1">
                <a:latin typeface="Times New Roman" panose="02020603050405020304" charset="0"/>
                <a:cs typeface="宋体" panose="02010600030101010101" pitchFamily="2" charset="-122"/>
              </a:rPr>
              <a:t>   B</a:t>
            </a:r>
            <a:r>
              <a:rPr lang="en-US" altLang="zh-CN" b="1" baseline="-30000">
                <a:latin typeface="Times New Roman" panose="02020603050405020304" charset="0"/>
                <a:cs typeface="宋体" panose="02010600030101010101" pitchFamily="2" charset="-122"/>
              </a:rPr>
              <a:t>1</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AA</a:t>
            </a:r>
          </a:p>
          <a:p>
            <a:pPr algn="just">
              <a:lnSpc>
                <a:spcPct val="90000"/>
              </a:lnSpc>
              <a:buFontTx/>
              <a:buNone/>
            </a:pPr>
            <a:r>
              <a:rPr lang="en-US" altLang="zh-CN" b="1">
                <a:latin typeface="Times New Roman" panose="02020603050405020304" charset="0"/>
                <a:cs typeface="宋体" panose="02010600030101010101" pitchFamily="2" charset="-122"/>
              </a:rPr>
              <a:t>   B</a:t>
            </a:r>
            <a:r>
              <a:rPr lang="en-US" altLang="zh-CN" b="1" baseline="-30000">
                <a:latin typeface="Times New Roman" panose="02020603050405020304" charset="0"/>
                <a:cs typeface="宋体" panose="02010600030101010101" pitchFamily="2" charset="-122"/>
              </a:rPr>
              <a:t>2</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BB</a:t>
            </a:r>
            <a:endParaRPr lang="en-US" altLang="zh-CN" b="1">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5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56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56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56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56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56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256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256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7"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444C4EF-8120-9B49-BD2C-5C8E081C00FA}"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835827BF-BC2C-5144-B700-896B86C07804}" type="slidenum">
              <a:rPr lang="en-US" altLang="zh-CN">
                <a:solidFill>
                  <a:srgbClr val="000000"/>
                </a:solidFill>
                <a:latin typeface="Arial" panose="020B0604020202020204"/>
              </a:rPr>
              <a:pPr/>
              <a:t>94</a:t>
            </a:fld>
            <a:endParaRPr lang="en-US" altLang="zh-CN">
              <a:solidFill>
                <a:srgbClr val="000000"/>
              </a:solidFill>
              <a:latin typeface="Arial" panose="020B0604020202020204"/>
            </a:endParaRPr>
          </a:p>
        </p:txBody>
      </p:sp>
      <p:sp>
        <p:nvSpPr>
          <p:cNvPr id="626690" name="Rectangle 2"/>
          <p:cNvSpPr>
            <a:spLocks noGrp="1" noChangeArrowheads="1"/>
          </p:cNvSpPr>
          <p:nvPr>
            <p:ph type="title"/>
          </p:nvPr>
        </p:nvSpPr>
        <p:spPr/>
        <p:txBody>
          <a:bodyPr/>
          <a:lstStyle/>
          <a:p>
            <a:r>
              <a:rPr lang="en-US" altLang="zh-CN" b="1">
                <a:ea typeface="黑体" panose="02010609060101010101" charset="-122"/>
                <a:cs typeface="黑体" panose="02010609060101010101" charset="-122"/>
              </a:rPr>
              <a:t>6.3 </a:t>
            </a:r>
            <a:r>
              <a:rPr lang="zh-CN" altLang="en-US" b="1">
                <a:ea typeface="黑体" panose="02010609060101010101" charset="-122"/>
                <a:cs typeface="黑体" panose="02010609060101010101" charset="-122"/>
              </a:rPr>
              <a:t>乔姆斯基范式</a:t>
            </a:r>
            <a:endParaRPr lang="zh-CN" altLang="en-US">
              <a:cs typeface="宋体" panose="02010600030101010101" pitchFamily="2" charset="-122"/>
            </a:endParaRPr>
          </a:p>
        </p:txBody>
      </p:sp>
      <p:sp>
        <p:nvSpPr>
          <p:cNvPr id="626691" name="Rectangle 3"/>
          <p:cNvSpPr>
            <a:spLocks noGrp="1" noChangeArrowheads="1"/>
          </p:cNvSpPr>
          <p:nvPr>
            <p:ph type="body" idx="1"/>
          </p:nvPr>
        </p:nvSpPr>
        <p:spPr/>
        <p:txBody>
          <a:bodyPr/>
          <a:lstStyle/>
          <a:p>
            <a:r>
              <a:rPr lang="zh-CN" altLang="en-US" b="1">
                <a:latin typeface="Times New Roman" panose="02020603050405020304" charset="0"/>
                <a:cs typeface="宋体" panose="02010600030101010101" pitchFamily="2" charset="-122"/>
              </a:rPr>
              <a:t>不能因为原来有产生式</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 a</a:t>
            </a:r>
            <a:r>
              <a:rPr lang="zh-CN" altLang="en-US" b="1">
                <a:latin typeface="Times New Roman" panose="02020603050405020304" charset="0"/>
                <a:cs typeface="宋体" panose="02010600030101010101" pitchFamily="2" charset="-122"/>
              </a:rPr>
              <a:t>和</a:t>
            </a:r>
            <a:r>
              <a:rPr lang="en-US" altLang="zh-CN" b="1">
                <a:latin typeface="Times New Roman" panose="02020603050405020304" charset="0"/>
                <a:cs typeface="宋体" panose="02010600030101010101" pitchFamily="2" charset="-122"/>
              </a:rPr>
              <a:t>B</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 b</a:t>
            </a:r>
            <a:r>
              <a:rPr lang="zh-CN" altLang="en-US" b="1">
                <a:latin typeface="Times New Roman" panose="02020603050405020304" charset="0"/>
                <a:cs typeface="宋体" panose="02010600030101010101" pitchFamily="2" charset="-122"/>
              </a:rPr>
              <a:t>而放弃引进变量</a:t>
            </a:r>
            <a:r>
              <a:rPr lang="en-US" altLang="zh-CN" b="1">
                <a:latin typeface="Times New Roman" panose="02020603050405020304" charset="0"/>
                <a:cs typeface="宋体" panose="02010600030101010101" pitchFamily="2" charset="-122"/>
              </a:rPr>
              <a:t>B</a:t>
            </a:r>
            <a:r>
              <a:rPr lang="en-US" altLang="zh-CN" b="1" baseline="-30000">
                <a:latin typeface="Times New Roman" panose="02020603050405020304" charset="0"/>
                <a:cs typeface="宋体" panose="02010600030101010101" pitchFamily="2" charset="-122"/>
              </a:rPr>
              <a:t>a</a:t>
            </a:r>
            <a:r>
              <a:rPr lang="en-US" altLang="zh-CN" b="1">
                <a:latin typeface="Times New Roman" panose="02020603050405020304" charset="0"/>
                <a:cs typeface="宋体" panose="02010600030101010101" pitchFamily="2" charset="-122"/>
              </a:rPr>
              <a:t> </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B</a:t>
            </a:r>
            <a:r>
              <a:rPr lang="en-US" altLang="zh-CN" b="1" baseline="-30000">
                <a:latin typeface="Times New Roman" panose="02020603050405020304" charset="0"/>
                <a:cs typeface="宋体" panose="02010600030101010101" pitchFamily="2" charset="-122"/>
              </a:rPr>
              <a:t>b</a:t>
            </a:r>
            <a:r>
              <a:rPr lang="zh-CN" altLang="en-US" b="1">
                <a:latin typeface="Times New Roman" panose="02020603050405020304" charset="0"/>
                <a:cs typeface="宋体" panose="02010600030101010101" pitchFamily="2" charset="-122"/>
              </a:rPr>
              <a:t>和产生式</a:t>
            </a:r>
            <a:r>
              <a:rPr lang="en-US" altLang="zh-CN" b="1">
                <a:latin typeface="Times New Roman" panose="02020603050405020304" charset="0"/>
                <a:cs typeface="宋体" panose="02010600030101010101" pitchFamily="2" charset="-122"/>
              </a:rPr>
              <a:t>B</a:t>
            </a:r>
            <a:r>
              <a:rPr lang="en-US" altLang="zh-CN" b="1" baseline="-30000">
                <a:latin typeface="Times New Roman" panose="02020603050405020304" charset="0"/>
                <a:cs typeface="宋体" panose="02010600030101010101" pitchFamily="2" charset="-122"/>
              </a:rPr>
              <a:t>a</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a </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B</a:t>
            </a:r>
            <a:r>
              <a:rPr lang="en-US" altLang="zh-CN" b="1" baseline="-30000">
                <a:latin typeface="Times New Roman" panose="02020603050405020304" charset="0"/>
                <a:cs typeface="宋体" panose="02010600030101010101" pitchFamily="2" charset="-122"/>
              </a:rPr>
              <a:t>b</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b</a:t>
            </a:r>
            <a:r>
              <a:rPr lang="zh-CN" altLang="en-US" b="1">
                <a:latin typeface="Times New Roman" panose="02020603050405020304" charset="0"/>
                <a:cs typeface="宋体" panose="02010600030101010101" pitchFamily="2" charset="-122"/>
              </a:rPr>
              <a:t>。</a:t>
            </a:r>
            <a:endParaRPr lang="en-US" altLang="zh-CN" b="1">
              <a:latin typeface="Times New Roman" panose="02020603050405020304" charset="0"/>
              <a:cs typeface="宋体" panose="02010600030101010101" pitchFamily="2" charset="-122"/>
            </a:endParaRPr>
          </a:p>
          <a:p>
            <a:r>
              <a:rPr lang="en-US" altLang="zh-CN" b="1">
                <a:latin typeface="Times New Roman" panose="02020603050405020304" charset="0"/>
                <a:cs typeface="宋体" panose="02010600030101010101" pitchFamily="2" charset="-122"/>
              </a:rPr>
              <a:t>L(A)={x | x∈{a</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b}</a:t>
            </a:r>
            <a:r>
              <a:rPr lang="en-US" altLang="zh-CN" b="1" baseline="30000">
                <a:latin typeface="Times New Roman" panose="02020603050405020304" charset="0"/>
                <a:cs typeface="宋体" panose="02010600030101010101" pitchFamily="2" charset="-122"/>
              </a:rPr>
              <a:t>+ </a:t>
            </a:r>
            <a:r>
              <a:rPr lang="en-US" altLang="zh-CN" b="1">
                <a:latin typeface="Times New Roman" panose="02020603050405020304" charset="0"/>
                <a:cs typeface="宋体" panose="02010600030101010101" pitchFamily="2" charset="-122"/>
              </a:rPr>
              <a:t>&amp; x</a:t>
            </a:r>
            <a:r>
              <a:rPr lang="zh-CN" altLang="en-US" b="1">
                <a:latin typeface="Times New Roman" panose="02020603050405020304" charset="0"/>
                <a:cs typeface="宋体" panose="02010600030101010101" pitchFamily="2" charset="-122"/>
              </a:rPr>
              <a:t>中</a:t>
            </a:r>
            <a:r>
              <a:rPr lang="en-US" altLang="zh-CN" b="1">
                <a:latin typeface="Times New Roman" panose="02020603050405020304" charset="0"/>
                <a:cs typeface="宋体" panose="02010600030101010101" pitchFamily="2" charset="-122"/>
              </a:rPr>
              <a:t>a</a:t>
            </a:r>
            <a:r>
              <a:rPr lang="zh-CN" altLang="en-US" b="1">
                <a:latin typeface="Times New Roman" panose="02020603050405020304" charset="0"/>
                <a:cs typeface="宋体" panose="02010600030101010101" pitchFamily="2" charset="-122"/>
              </a:rPr>
              <a:t>的个数比</a:t>
            </a:r>
            <a:r>
              <a:rPr lang="en-US" altLang="zh-CN" b="1">
                <a:latin typeface="Times New Roman" panose="02020603050405020304" charset="0"/>
                <a:cs typeface="宋体" panose="02010600030101010101" pitchFamily="2" charset="-122"/>
              </a:rPr>
              <a:t>b</a:t>
            </a:r>
            <a:r>
              <a:rPr lang="zh-CN" altLang="en-US" b="1">
                <a:latin typeface="Times New Roman" panose="02020603050405020304" charset="0"/>
                <a:cs typeface="宋体" panose="02010600030101010101" pitchFamily="2" charset="-122"/>
              </a:rPr>
              <a:t>的个数恰多</a:t>
            </a:r>
            <a:r>
              <a:rPr lang="en-US" altLang="zh-CN" b="1">
                <a:latin typeface="Times New Roman" panose="02020603050405020304" charset="0"/>
                <a:cs typeface="宋体" panose="02010600030101010101" pitchFamily="2" charset="-122"/>
              </a:rPr>
              <a:t>1</a:t>
            </a:r>
            <a:r>
              <a:rPr lang="zh-CN" altLang="en-US" b="1">
                <a:latin typeface="Times New Roman" panose="02020603050405020304" charset="0"/>
                <a:cs typeface="宋体" panose="02010600030101010101" pitchFamily="2" charset="-122"/>
              </a:rPr>
              <a:t>个</a:t>
            </a:r>
            <a:r>
              <a:rPr lang="en-US" altLang="zh-CN" b="1">
                <a:latin typeface="Times New Roman" panose="02020603050405020304" charset="0"/>
                <a:cs typeface="宋体" panose="02010600030101010101" pitchFamily="2" charset="-122"/>
              </a:rPr>
              <a:t>}</a:t>
            </a:r>
            <a:r>
              <a:rPr lang="zh-CN" altLang="en-US" b="1">
                <a:latin typeface="Times New Roman" panose="02020603050405020304" charset="0"/>
                <a:cs typeface="宋体" panose="02010600030101010101" pitchFamily="2" charset="-122"/>
              </a:rPr>
              <a:t>。</a:t>
            </a:r>
            <a:endParaRPr lang="en-US" altLang="zh-CN" b="1">
              <a:latin typeface="Times New Roman" panose="02020603050405020304" charset="0"/>
              <a:cs typeface="宋体" panose="02010600030101010101" pitchFamily="2" charset="-122"/>
            </a:endParaRPr>
          </a:p>
          <a:p>
            <a:r>
              <a:rPr lang="en-US" altLang="zh-CN" b="1">
                <a:latin typeface="Times New Roman" panose="02020603050405020304" charset="0"/>
                <a:cs typeface="宋体" panose="02010600030101010101" pitchFamily="2" charset="-122"/>
              </a:rPr>
              <a:t>L(B)={x | x∈{a</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b}</a:t>
            </a:r>
            <a:r>
              <a:rPr lang="en-US" altLang="zh-CN" b="1" baseline="30000">
                <a:latin typeface="Times New Roman" panose="02020603050405020304" charset="0"/>
                <a:cs typeface="宋体" panose="02010600030101010101" pitchFamily="2" charset="-122"/>
              </a:rPr>
              <a:t>+ </a:t>
            </a:r>
            <a:r>
              <a:rPr lang="en-US" altLang="zh-CN" b="1">
                <a:latin typeface="Times New Roman" panose="02020603050405020304" charset="0"/>
                <a:cs typeface="宋体" panose="02010600030101010101" pitchFamily="2" charset="-122"/>
              </a:rPr>
              <a:t>&amp; x</a:t>
            </a:r>
            <a:r>
              <a:rPr lang="zh-CN" altLang="en-US" b="1">
                <a:latin typeface="Times New Roman" panose="02020603050405020304" charset="0"/>
                <a:cs typeface="宋体" panose="02010600030101010101" pitchFamily="2" charset="-122"/>
              </a:rPr>
              <a:t>中</a:t>
            </a:r>
            <a:r>
              <a:rPr lang="en-US" altLang="zh-CN" b="1">
                <a:latin typeface="Times New Roman" panose="02020603050405020304" charset="0"/>
                <a:cs typeface="宋体" panose="02010600030101010101" pitchFamily="2" charset="-122"/>
              </a:rPr>
              <a:t>b</a:t>
            </a:r>
            <a:r>
              <a:rPr lang="zh-CN" altLang="en-US" b="1">
                <a:latin typeface="Times New Roman" panose="02020603050405020304" charset="0"/>
                <a:cs typeface="宋体" panose="02010600030101010101" pitchFamily="2" charset="-122"/>
              </a:rPr>
              <a:t>的个数比</a:t>
            </a:r>
            <a:r>
              <a:rPr lang="en-US" altLang="zh-CN" b="1">
                <a:latin typeface="Times New Roman" panose="02020603050405020304" charset="0"/>
                <a:cs typeface="宋体" panose="02010600030101010101" pitchFamily="2" charset="-122"/>
              </a:rPr>
              <a:t>a</a:t>
            </a:r>
            <a:r>
              <a:rPr lang="zh-CN" altLang="en-US" b="1">
                <a:latin typeface="Times New Roman" panose="02020603050405020304" charset="0"/>
                <a:cs typeface="宋体" panose="02010600030101010101" pitchFamily="2" charset="-122"/>
              </a:rPr>
              <a:t>的个数恰多</a:t>
            </a:r>
            <a:r>
              <a:rPr lang="en-US" altLang="zh-CN" b="1">
                <a:latin typeface="Times New Roman" panose="02020603050405020304" charset="0"/>
                <a:cs typeface="宋体" panose="02010600030101010101" pitchFamily="2" charset="-122"/>
              </a:rPr>
              <a:t>1</a:t>
            </a:r>
            <a:r>
              <a:rPr lang="zh-CN" altLang="en-US" b="1">
                <a:latin typeface="Times New Roman" panose="02020603050405020304" charset="0"/>
                <a:cs typeface="宋体" panose="02010600030101010101" pitchFamily="2" charset="-122"/>
              </a:rPr>
              <a:t>个</a:t>
            </a:r>
            <a:r>
              <a:rPr lang="en-US" altLang="zh-CN" b="1">
                <a:latin typeface="Times New Roman" panose="02020603050405020304" charset="0"/>
                <a:cs typeface="宋体" panose="02010600030101010101" pitchFamily="2" charset="-122"/>
              </a:rPr>
              <a:t>}</a:t>
            </a:r>
            <a:r>
              <a:rPr lang="zh-CN" altLang="en-US" b="1">
                <a:latin typeface="Times New Roman" panose="02020603050405020304" charset="0"/>
                <a:cs typeface="宋体" panose="02010600030101010101" pitchFamily="2" charset="-122"/>
              </a:rPr>
              <a:t>。</a:t>
            </a:r>
            <a:endParaRPr lang="en-US" altLang="zh-CN" b="1">
              <a:latin typeface="Times New Roman" panose="02020603050405020304" charset="0"/>
              <a:cs typeface="宋体" panose="02010600030101010101" pitchFamily="2" charset="-122"/>
            </a:endParaRPr>
          </a:p>
          <a:p>
            <a:r>
              <a:rPr lang="en-US" altLang="zh-CN" b="1">
                <a:latin typeface="Times New Roman" panose="02020603050405020304" charset="0"/>
                <a:cs typeface="宋体" panose="02010600030101010101" pitchFamily="2" charset="-122"/>
              </a:rPr>
              <a:t>L(B</a:t>
            </a:r>
            <a:r>
              <a:rPr lang="en-US" altLang="zh-CN" b="1" baseline="-30000">
                <a:latin typeface="Times New Roman" panose="02020603050405020304" charset="0"/>
                <a:cs typeface="宋体" panose="02010600030101010101" pitchFamily="2" charset="-122"/>
              </a:rPr>
              <a:t>a</a:t>
            </a:r>
            <a:r>
              <a:rPr lang="en-US" altLang="zh-CN" b="1">
                <a:latin typeface="Times New Roman" panose="02020603050405020304" charset="0"/>
                <a:cs typeface="宋体" panose="02010600030101010101" pitchFamily="2" charset="-122"/>
              </a:rPr>
              <a:t>)={ a }</a:t>
            </a:r>
            <a:r>
              <a:rPr lang="zh-CN" altLang="en-US" b="1">
                <a:latin typeface="Times New Roman" panose="02020603050405020304" charset="0"/>
                <a:cs typeface="宋体" panose="02010600030101010101" pitchFamily="2" charset="-122"/>
              </a:rPr>
              <a:t>。</a:t>
            </a:r>
            <a:endParaRPr lang="en-US" altLang="zh-CN" b="1">
              <a:latin typeface="Times New Roman" panose="02020603050405020304" charset="0"/>
              <a:cs typeface="宋体" panose="02010600030101010101" pitchFamily="2" charset="-122"/>
            </a:endParaRPr>
          </a:p>
          <a:p>
            <a:r>
              <a:rPr lang="en-US" altLang="zh-CN" b="1">
                <a:latin typeface="Times New Roman" panose="02020603050405020304" charset="0"/>
                <a:cs typeface="宋体" panose="02010600030101010101" pitchFamily="2" charset="-122"/>
              </a:rPr>
              <a:t>L(B</a:t>
            </a:r>
            <a:r>
              <a:rPr lang="en-US" altLang="zh-CN" b="1" baseline="-30000">
                <a:latin typeface="Times New Roman" panose="02020603050405020304" charset="0"/>
                <a:cs typeface="宋体" panose="02010600030101010101" pitchFamily="2" charset="-122"/>
              </a:rPr>
              <a:t>b</a:t>
            </a:r>
            <a:r>
              <a:rPr lang="en-US" altLang="zh-CN" b="1">
                <a:latin typeface="Times New Roman" panose="02020603050405020304" charset="0"/>
                <a:cs typeface="宋体" panose="02010600030101010101" pitchFamily="2" charset="-122"/>
              </a:rPr>
              <a:t>)={ b }</a:t>
            </a:r>
            <a:r>
              <a:rPr lang="zh-CN" altLang="en-US" b="1">
                <a:latin typeface="Times New Roman" panose="02020603050405020304" charset="0"/>
                <a:cs typeface="宋体" panose="02010600030101010101" pitchFamily="2" charset="-122"/>
              </a:rPr>
              <a:t>。</a:t>
            </a:r>
            <a:r>
              <a:rPr lang="en-US" altLang="zh-CN" b="1">
                <a:cs typeface="宋体" panose="02010600030101010101" pitchFamily="2" charset="-122"/>
              </a:rPr>
              <a:t> </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60F31F1-BC95-B548-A429-9456AE4F87F2}"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A5D23C8B-B908-2544-98CE-9CED182431AF}" type="slidenum">
              <a:rPr lang="en-US" altLang="zh-CN">
                <a:solidFill>
                  <a:srgbClr val="000000"/>
                </a:solidFill>
                <a:latin typeface="Arial" panose="020B0604020202020204"/>
              </a:rPr>
              <a:pPr/>
              <a:t>95</a:t>
            </a:fld>
            <a:endParaRPr lang="en-US" altLang="zh-CN">
              <a:solidFill>
                <a:srgbClr val="000000"/>
              </a:solidFill>
              <a:latin typeface="Arial" panose="020B0604020202020204"/>
            </a:endParaRPr>
          </a:p>
        </p:txBody>
      </p:sp>
      <p:sp>
        <p:nvSpPr>
          <p:cNvPr id="627714" name="Rectangle 2"/>
          <p:cNvSpPr>
            <a:spLocks noGrp="1" noChangeArrowheads="1"/>
          </p:cNvSpPr>
          <p:nvPr>
            <p:ph type="title"/>
          </p:nvPr>
        </p:nvSpPr>
        <p:spPr/>
        <p:txBody>
          <a:bodyPr/>
          <a:lstStyle/>
          <a:p>
            <a:r>
              <a:rPr lang="en-US" altLang="zh-CN" b="1">
                <a:cs typeface="宋体" panose="02010600030101010101" pitchFamily="2" charset="-122"/>
              </a:rPr>
              <a:t>6.4 </a:t>
            </a:r>
            <a:r>
              <a:rPr lang="zh-CN" altLang="en-US" b="1">
                <a:cs typeface="宋体" panose="02010600030101010101" pitchFamily="2" charset="-122"/>
              </a:rPr>
              <a:t>格雷巴赫范式</a:t>
            </a:r>
          </a:p>
        </p:txBody>
      </p:sp>
      <p:sp>
        <p:nvSpPr>
          <p:cNvPr id="627715" name="Rectangle 3"/>
          <p:cNvSpPr>
            <a:spLocks noGrp="1" noChangeArrowheads="1"/>
          </p:cNvSpPr>
          <p:nvPr>
            <p:ph type="body" idx="1"/>
          </p:nvPr>
        </p:nvSpPr>
        <p:spPr/>
        <p:txBody>
          <a:bodyPr/>
          <a:lstStyle/>
          <a:p>
            <a:pPr marL="609600" indent="-609600"/>
            <a:r>
              <a:rPr lang="zh-CN" altLang="en-US" b="1">
                <a:ea typeface="黑体" panose="02010609060101010101" charset="-122"/>
                <a:cs typeface="黑体" panose="02010609060101010101" charset="-122"/>
              </a:rPr>
              <a:t>格雷巴赫范式文法</a:t>
            </a:r>
            <a:r>
              <a:rPr lang="en-US" altLang="zh-CN" b="1">
                <a:latin typeface="Times New Roman" panose="02020603050405020304" charset="0"/>
                <a:cs typeface="宋体" panose="02010600030101010101" pitchFamily="2" charset="-122"/>
              </a:rPr>
              <a:t>(Greibach normal form ,</a:t>
            </a:r>
            <a:r>
              <a:rPr lang="en-US" altLang="zh-CN" b="1">
                <a:ea typeface="黑体" panose="02010609060101010101" charset="-122"/>
                <a:cs typeface="黑体" panose="02010609060101010101" charset="-122"/>
              </a:rPr>
              <a:t>GNF</a:t>
            </a:r>
            <a:r>
              <a:rPr lang="en-US" altLang="zh-CN" b="1">
                <a:latin typeface="Times New Roman" panose="02020603050405020304" charset="0"/>
                <a:cs typeface="宋体" panose="02010600030101010101" pitchFamily="2" charset="-122"/>
              </a:rPr>
              <a:t>)</a:t>
            </a:r>
            <a:r>
              <a:rPr lang="zh-CN" altLang="en-US" b="1">
                <a:latin typeface="Times New Roman" panose="02020603050405020304" charset="0"/>
                <a:cs typeface="宋体" panose="02010600030101010101" pitchFamily="2" charset="-122"/>
              </a:rPr>
              <a:t>简称为</a:t>
            </a:r>
            <a:r>
              <a:rPr lang="en-US" altLang="zh-CN" b="1">
                <a:ea typeface="黑体" panose="02010609060101010101" charset="-122"/>
                <a:cs typeface="黑体" panose="02010609060101010101" charset="-122"/>
              </a:rPr>
              <a:t>Greibach</a:t>
            </a:r>
            <a:r>
              <a:rPr lang="zh-CN" altLang="en-US" b="1">
                <a:ea typeface="黑体" panose="02010609060101010101" charset="-122"/>
                <a:cs typeface="黑体" panose="02010609060101010101" charset="-122"/>
              </a:rPr>
              <a:t>文法</a:t>
            </a:r>
            <a:r>
              <a:rPr lang="zh-CN" altLang="en-US" b="1">
                <a:latin typeface="Times New Roman" panose="02020603050405020304" charset="0"/>
                <a:cs typeface="宋体" panose="02010600030101010101" pitchFamily="2" charset="-122"/>
              </a:rPr>
              <a:t>，或</a:t>
            </a:r>
            <a:r>
              <a:rPr lang="en-US" altLang="zh-CN" b="1">
                <a:ea typeface="黑体" panose="02010609060101010101" charset="-122"/>
                <a:cs typeface="黑体" panose="02010609060101010101" charset="-122"/>
              </a:rPr>
              <a:t>Greibach</a:t>
            </a:r>
            <a:r>
              <a:rPr lang="zh-CN" altLang="en-US" b="1">
                <a:ea typeface="黑体" panose="02010609060101010101" charset="-122"/>
                <a:cs typeface="黑体" panose="02010609060101010101" charset="-122"/>
              </a:rPr>
              <a:t>范式。</a:t>
            </a:r>
            <a:endParaRPr lang="en-US" altLang="zh-CN" b="1">
              <a:cs typeface="宋体" panose="02010600030101010101" pitchFamily="2" charset="-122"/>
            </a:endParaRPr>
          </a:p>
          <a:p>
            <a:pPr marL="609600" indent="-609600">
              <a:buFontTx/>
              <a:buNone/>
            </a:pPr>
            <a:r>
              <a:rPr lang="en-US" altLang="zh-CN" b="1">
                <a:latin typeface="Times New Roman" panose="02020603050405020304" charset="0"/>
                <a:cs typeface="宋体" panose="02010600030101010101" pitchFamily="2" charset="-122"/>
              </a:rPr>
              <a:t>	A</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aα</a:t>
            </a:r>
            <a:r>
              <a:rPr lang="en-US" altLang="zh-CN" b="1">
                <a:cs typeface="宋体" panose="02010600030101010101" pitchFamily="2" charset="-122"/>
              </a:rPr>
              <a:t> </a:t>
            </a:r>
          </a:p>
          <a:p>
            <a:pPr marL="609600" indent="-609600">
              <a:buFontTx/>
              <a:buNone/>
            </a:pPr>
            <a:r>
              <a:rPr lang="zh-CN" altLang="en-US" b="1">
                <a:latin typeface="Times New Roman" panose="02020603050405020304" charset="0"/>
                <a:cs typeface="宋体" panose="02010600030101010101" pitchFamily="2" charset="-122"/>
              </a:rPr>
              <a:t>其中，</a:t>
            </a:r>
            <a:r>
              <a:rPr lang="en-US" altLang="zh-CN" b="1">
                <a:latin typeface="Times New Roman" panose="02020603050405020304" charset="0"/>
                <a:cs typeface="宋体" panose="02010600030101010101" pitchFamily="2" charset="-122"/>
              </a:rPr>
              <a:t>A∈V</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α∈V</a:t>
            </a:r>
            <a:r>
              <a:rPr lang="en-US" altLang="zh-CN" b="1" baseline="30000">
                <a:latin typeface="Times New Roman" panose="02020603050405020304" charset="0"/>
                <a:cs typeface="宋体" panose="02010600030101010101" pitchFamily="2" charset="-122"/>
              </a:rPr>
              <a:t>* </a:t>
            </a:r>
            <a:r>
              <a:rPr lang="zh-CN" altLang="en-US" b="1">
                <a:cs typeface="宋体" panose="02010600030101010101" pitchFamily="2" charset="-122"/>
              </a:rPr>
              <a:t>。</a:t>
            </a:r>
            <a:endParaRPr lang="en-US" altLang="zh-CN" b="1">
              <a:ea typeface="黑体" panose="02010609060101010101" charset="-122"/>
              <a:cs typeface="黑体" panose="02010609060101010101" charset="-122"/>
            </a:endParaRPr>
          </a:p>
          <a:p>
            <a:pPr marL="609600" indent="-609600"/>
            <a:r>
              <a:rPr lang="zh-CN" altLang="en-US" b="1">
                <a:latin typeface="Times New Roman" panose="02020603050405020304" charset="0"/>
                <a:cs typeface="宋体" panose="02010600030101010101" pitchFamily="2" charset="-122"/>
              </a:rPr>
              <a:t>在</a:t>
            </a:r>
            <a:r>
              <a:rPr lang="en-US" altLang="zh-CN" b="1">
                <a:latin typeface="Times New Roman" panose="02020603050405020304" charset="0"/>
                <a:cs typeface="宋体" panose="02010600030101010101" pitchFamily="2" charset="-122"/>
              </a:rPr>
              <a:t>GNF</a:t>
            </a:r>
            <a:r>
              <a:rPr lang="zh-CN" altLang="en-US" b="1">
                <a:latin typeface="Times New Roman" panose="02020603050405020304" charset="0"/>
                <a:cs typeface="宋体" panose="02010600030101010101" pitchFamily="2" charset="-122"/>
              </a:rPr>
              <a:t>中，有如下两种形式的产生式</a:t>
            </a:r>
            <a:endParaRPr lang="en-US" altLang="zh-CN" b="1">
              <a:latin typeface="Times New Roman" panose="02020603050405020304" charset="0"/>
              <a:cs typeface="宋体" panose="02010600030101010101" pitchFamily="2" charset="-122"/>
            </a:endParaRPr>
          </a:p>
          <a:p>
            <a:pPr marL="990600" lvl="1" indent="-533400"/>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a</a:t>
            </a:r>
          </a:p>
          <a:p>
            <a:pPr marL="990600" lvl="1" indent="-533400"/>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aA</a:t>
            </a:r>
            <a:r>
              <a:rPr lang="en-US" altLang="zh-CN" b="1" baseline="-30000">
                <a:latin typeface="Times New Roman" panose="02020603050405020304" charset="0"/>
                <a:cs typeface="宋体" panose="02010600030101010101" pitchFamily="2" charset="-122"/>
              </a:rPr>
              <a:t>1</a:t>
            </a:r>
            <a:r>
              <a:rPr lang="en-US" altLang="zh-CN" b="1">
                <a:latin typeface="Times New Roman" panose="02020603050405020304" charset="0"/>
                <a:cs typeface="宋体" panose="02010600030101010101" pitchFamily="2" charset="-122"/>
              </a:rPr>
              <a:t>A</a:t>
            </a:r>
            <a:r>
              <a:rPr lang="en-US" altLang="zh-CN" b="1" baseline="-30000">
                <a:latin typeface="Times New Roman" panose="02020603050405020304" charset="0"/>
                <a:cs typeface="宋体" panose="02010600030101010101" pitchFamily="2" charset="-122"/>
              </a:rPr>
              <a:t>2</a:t>
            </a:r>
            <a:r>
              <a:rPr lang="en-US" altLang="zh-CN" b="1">
                <a:latin typeface="Times New Roman" panose="02020603050405020304" charset="0"/>
                <a:cs typeface="宋体" panose="02010600030101010101" pitchFamily="2" charset="-122"/>
              </a:rPr>
              <a:t>…A</a:t>
            </a:r>
            <a:r>
              <a:rPr lang="en-US" altLang="zh-CN" b="1" baseline="-30000">
                <a:latin typeface="Times New Roman" panose="02020603050405020304" charset="0"/>
                <a:cs typeface="宋体" panose="02010600030101010101" pitchFamily="2" charset="-122"/>
              </a:rPr>
              <a:t>m		</a:t>
            </a:r>
            <a:r>
              <a:rPr lang="en-US" altLang="zh-CN" b="1">
                <a:latin typeface="Times New Roman" panose="02020603050405020304" charset="0"/>
                <a:cs typeface="宋体" panose="02010600030101010101" pitchFamily="2" charset="-122"/>
              </a:rPr>
              <a:t>(m≥1)</a:t>
            </a:r>
            <a:r>
              <a:rPr lang="en-US" altLang="zh-CN" b="1">
                <a:cs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7715">
                                            <p:txEl>
                                              <p:pRg st="0" end="0"/>
                                            </p:txEl>
                                          </p:spTgt>
                                        </p:tgtEl>
                                        <p:attrNameLst>
                                          <p:attrName>style.visibility</p:attrName>
                                        </p:attrNameLst>
                                      </p:cBhvr>
                                      <p:to>
                                        <p:strVal val="visible"/>
                                      </p:to>
                                    </p:set>
                                    <p:anim calcmode="lin" valueType="num">
                                      <p:cBhvr additive="base">
                                        <p:cTn id="7" dur="500" fill="hold"/>
                                        <p:tgtEl>
                                          <p:spTgt spid="6277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277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7715">
                                            <p:txEl>
                                              <p:pRg st="1" end="1"/>
                                            </p:txEl>
                                          </p:spTgt>
                                        </p:tgtEl>
                                        <p:attrNameLst>
                                          <p:attrName>style.visibility</p:attrName>
                                        </p:attrNameLst>
                                      </p:cBhvr>
                                      <p:to>
                                        <p:strVal val="visible"/>
                                      </p:to>
                                    </p:set>
                                    <p:anim calcmode="lin" valueType="num">
                                      <p:cBhvr additive="base">
                                        <p:cTn id="13" dur="500" fill="hold"/>
                                        <p:tgtEl>
                                          <p:spTgt spid="6277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277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27715">
                                            <p:txEl>
                                              <p:pRg st="2" end="2"/>
                                            </p:txEl>
                                          </p:spTgt>
                                        </p:tgtEl>
                                        <p:attrNameLst>
                                          <p:attrName>style.visibility</p:attrName>
                                        </p:attrNameLst>
                                      </p:cBhvr>
                                      <p:to>
                                        <p:strVal val="visible"/>
                                      </p:to>
                                    </p:set>
                                    <p:anim calcmode="lin" valueType="num">
                                      <p:cBhvr additive="base">
                                        <p:cTn id="19" dur="500" fill="hold"/>
                                        <p:tgtEl>
                                          <p:spTgt spid="6277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277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27715">
                                            <p:txEl>
                                              <p:pRg st="3" end="3"/>
                                            </p:txEl>
                                          </p:spTgt>
                                        </p:tgtEl>
                                        <p:attrNameLst>
                                          <p:attrName>style.visibility</p:attrName>
                                        </p:attrNameLst>
                                      </p:cBhvr>
                                      <p:to>
                                        <p:strVal val="visible"/>
                                      </p:to>
                                    </p:set>
                                    <p:anim calcmode="lin" valueType="num">
                                      <p:cBhvr additive="base">
                                        <p:cTn id="25" dur="500" fill="hold"/>
                                        <p:tgtEl>
                                          <p:spTgt spid="6277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277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27715">
                                            <p:txEl>
                                              <p:pRg st="4" end="4"/>
                                            </p:txEl>
                                          </p:spTgt>
                                        </p:tgtEl>
                                        <p:attrNameLst>
                                          <p:attrName>style.visibility</p:attrName>
                                        </p:attrNameLst>
                                      </p:cBhvr>
                                      <p:to>
                                        <p:strVal val="visible"/>
                                      </p:to>
                                    </p:set>
                                    <p:anim calcmode="lin" valueType="num">
                                      <p:cBhvr additive="base">
                                        <p:cTn id="31" dur="500" fill="hold"/>
                                        <p:tgtEl>
                                          <p:spTgt spid="6277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277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27715">
                                            <p:txEl>
                                              <p:pRg st="5" end="5"/>
                                            </p:txEl>
                                          </p:spTgt>
                                        </p:tgtEl>
                                        <p:attrNameLst>
                                          <p:attrName>style.visibility</p:attrName>
                                        </p:attrNameLst>
                                      </p:cBhvr>
                                      <p:to>
                                        <p:strVal val="visible"/>
                                      </p:to>
                                    </p:set>
                                    <p:anim calcmode="lin" valueType="num">
                                      <p:cBhvr additive="base">
                                        <p:cTn id="37" dur="500" fill="hold"/>
                                        <p:tgtEl>
                                          <p:spTgt spid="62771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2771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5" grpId="0" build="p" bldLvl="2"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45EB418-B7B5-7549-9FDF-851DA3724FF9}"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DD55BCC9-1D93-1043-957F-5F807A658A01}" type="slidenum">
              <a:rPr lang="en-US" altLang="zh-CN">
                <a:solidFill>
                  <a:srgbClr val="000000"/>
                </a:solidFill>
                <a:latin typeface="Arial" panose="020B0604020202020204"/>
              </a:rPr>
              <a:pPr/>
              <a:t>96</a:t>
            </a:fld>
            <a:endParaRPr lang="en-US" altLang="zh-CN">
              <a:solidFill>
                <a:srgbClr val="000000"/>
              </a:solidFill>
              <a:latin typeface="Arial" panose="020B0604020202020204"/>
            </a:endParaRPr>
          </a:p>
        </p:txBody>
      </p:sp>
      <p:sp>
        <p:nvSpPr>
          <p:cNvPr id="628738" name="Rectangle 2"/>
          <p:cNvSpPr>
            <a:spLocks noGrp="1" noChangeArrowheads="1"/>
          </p:cNvSpPr>
          <p:nvPr>
            <p:ph type="title"/>
          </p:nvPr>
        </p:nvSpPr>
        <p:spPr/>
        <p:txBody>
          <a:bodyPr/>
          <a:lstStyle/>
          <a:p>
            <a:r>
              <a:rPr lang="en-US" altLang="zh-CN" b="1">
                <a:cs typeface="宋体" panose="02010600030101010101" pitchFamily="2" charset="-122"/>
              </a:rPr>
              <a:t>6.4 </a:t>
            </a:r>
            <a:r>
              <a:rPr lang="zh-CN" altLang="en-US" b="1">
                <a:cs typeface="宋体" panose="02010600030101010101" pitchFamily="2" charset="-122"/>
              </a:rPr>
              <a:t>格雷巴赫范式</a:t>
            </a:r>
          </a:p>
        </p:txBody>
      </p:sp>
      <p:sp>
        <p:nvSpPr>
          <p:cNvPr id="628739" name="Rectangle 3"/>
          <p:cNvSpPr>
            <a:spLocks noGrp="1" noChangeArrowheads="1"/>
          </p:cNvSpPr>
          <p:nvPr>
            <p:ph type="body" idx="1"/>
          </p:nvPr>
        </p:nvSpPr>
        <p:spPr/>
        <p:txBody>
          <a:bodyPr/>
          <a:lstStyle/>
          <a:p>
            <a:r>
              <a:rPr lang="zh-CN" altLang="en-US" b="1">
                <a:latin typeface="Times New Roman" panose="02020603050405020304" charset="0"/>
                <a:cs typeface="宋体" panose="02010600030101010101" pitchFamily="2" charset="-122"/>
              </a:rPr>
              <a:t>右线性文法是一种特殊的</a:t>
            </a:r>
            <a:r>
              <a:rPr lang="en-US" altLang="zh-CN" b="1">
                <a:latin typeface="Times New Roman" panose="02020603050405020304" charset="0"/>
                <a:cs typeface="宋体" panose="02010600030101010101" pitchFamily="2" charset="-122"/>
              </a:rPr>
              <a:t>GNF</a:t>
            </a:r>
            <a:r>
              <a:rPr lang="zh-CN" altLang="en-US" b="1">
                <a:latin typeface="Times New Roman" panose="02020603050405020304" charset="0"/>
                <a:cs typeface="宋体" panose="02010600030101010101" pitchFamily="2" charset="-122"/>
              </a:rPr>
              <a:t>。</a:t>
            </a:r>
            <a:r>
              <a:rPr lang="en-US" altLang="zh-CN" b="1">
                <a:cs typeface="宋体" panose="02010600030101010101" pitchFamily="2" charset="-122"/>
              </a:rPr>
              <a:t> </a:t>
            </a:r>
          </a:p>
          <a:p>
            <a:r>
              <a:rPr lang="zh-CN" altLang="en-US" b="1">
                <a:latin typeface="Times New Roman" panose="02020603050405020304" charset="0"/>
                <a:cs typeface="宋体" panose="02010600030101010101" pitchFamily="2" charset="-122"/>
              </a:rPr>
              <a:t>由于</a:t>
            </a:r>
            <a:r>
              <a:rPr lang="en-US" altLang="zh-CN" b="1">
                <a:latin typeface="Times New Roman" panose="02020603050405020304" charset="0"/>
                <a:cs typeface="宋体" panose="02010600030101010101" pitchFamily="2" charset="-122"/>
              </a:rPr>
              <a:t>GNF</a:t>
            </a:r>
            <a:r>
              <a:rPr lang="zh-CN" altLang="en-US" b="1">
                <a:latin typeface="Times New Roman" panose="02020603050405020304" charset="0"/>
                <a:cs typeface="宋体" panose="02010600030101010101" pitchFamily="2" charset="-122"/>
              </a:rPr>
              <a:t>中不存</a:t>
            </a:r>
            <a:r>
              <a:rPr lang="en-US" altLang="zh-CN" b="1">
                <a:latin typeface="Times New Roman" panose="02020603050405020304" charset="0"/>
                <a:cs typeface="宋体" panose="02010600030101010101" pitchFamily="2" charset="-122"/>
              </a:rPr>
              <a:t>ε-</a:t>
            </a:r>
            <a:r>
              <a:rPr lang="zh-CN" altLang="en-US" b="1">
                <a:latin typeface="Times New Roman" panose="02020603050405020304" charset="0"/>
                <a:cs typeface="宋体" panose="02010600030101010101" pitchFamily="2" charset="-122"/>
              </a:rPr>
              <a:t>产生式，所以对任意的</a:t>
            </a:r>
            <a:r>
              <a:rPr lang="en-US" altLang="zh-CN" b="1">
                <a:latin typeface="Times New Roman" panose="02020603050405020304" charset="0"/>
                <a:cs typeface="宋体" panose="02010600030101010101" pitchFamily="2" charset="-122"/>
              </a:rPr>
              <a:t>GNF G</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ε</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L(G)</a:t>
            </a:r>
            <a:r>
              <a:rPr lang="zh-CN" altLang="en-US" b="1">
                <a:latin typeface="Times New Roman" panose="02020603050405020304" charset="0"/>
                <a:cs typeface="宋体" panose="02010600030101010101" pitchFamily="2" charset="-122"/>
              </a:rPr>
              <a:t>。</a:t>
            </a:r>
            <a:endParaRPr lang="en-US" altLang="zh-CN" b="1">
              <a:latin typeface="Times New Roman" panose="02020603050405020304" charset="0"/>
              <a:cs typeface="宋体" panose="02010600030101010101" pitchFamily="2" charset="-122"/>
            </a:endParaRPr>
          </a:p>
          <a:p>
            <a:r>
              <a:rPr lang="zh-CN" altLang="en-US" b="1">
                <a:latin typeface="Times New Roman" panose="02020603050405020304" charset="0"/>
                <a:cs typeface="宋体" panose="02010600030101010101" pitchFamily="2" charset="-122"/>
              </a:rPr>
              <a:t>当</a:t>
            </a:r>
            <a:r>
              <a:rPr lang="en-US" altLang="zh-CN" b="1">
                <a:latin typeface="Times New Roman" panose="02020603050405020304" charset="0"/>
                <a:cs typeface="宋体" panose="02010600030101010101" pitchFamily="2" charset="-122"/>
              </a:rPr>
              <a:t>ε</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L(G′)</a:t>
            </a:r>
            <a:r>
              <a:rPr lang="zh-CN" altLang="en-US" b="1">
                <a:latin typeface="Times New Roman" panose="02020603050405020304" charset="0"/>
                <a:cs typeface="宋体" panose="02010600030101010101" pitchFamily="2" charset="-122"/>
              </a:rPr>
              <a:t>时，能够找到一个</a:t>
            </a:r>
            <a:r>
              <a:rPr lang="en-US" altLang="zh-CN" b="1">
                <a:latin typeface="Times New Roman" panose="02020603050405020304" charset="0"/>
                <a:cs typeface="宋体" panose="02010600030101010101" pitchFamily="2" charset="-122"/>
              </a:rPr>
              <a:t>GNF G</a:t>
            </a:r>
            <a:r>
              <a:rPr lang="zh-CN" altLang="en-US" b="1">
                <a:latin typeface="Times New Roman" panose="02020603050405020304" charset="0"/>
                <a:cs typeface="宋体" panose="02010600030101010101" pitchFamily="2" charset="-122"/>
              </a:rPr>
              <a:t>，使得</a:t>
            </a:r>
            <a:r>
              <a:rPr lang="en-US" altLang="zh-CN" b="1">
                <a:latin typeface="Times New Roman" panose="02020603050405020304" charset="0"/>
                <a:cs typeface="宋体" panose="02010600030101010101" pitchFamily="2" charset="-122"/>
              </a:rPr>
              <a:t> L(G)=L(G′) </a:t>
            </a:r>
            <a:r>
              <a:rPr lang="zh-CN" altLang="en-US" b="1">
                <a:latin typeface="Times New Roman" panose="02020603050405020304" charset="0"/>
                <a:cs typeface="宋体" panose="02010600030101010101" pitchFamily="2" charset="-122"/>
              </a:rPr>
              <a:t>。</a:t>
            </a:r>
            <a:endParaRPr lang="en-US" altLang="zh-CN" b="1">
              <a:latin typeface="Times New Roman" panose="02020603050405020304" charset="0"/>
              <a:cs typeface="宋体" panose="02010600030101010101" pitchFamily="2" charset="-122"/>
            </a:endParaRPr>
          </a:p>
          <a:p>
            <a:r>
              <a:rPr lang="zh-CN" altLang="en-US" b="1">
                <a:latin typeface="Times New Roman" panose="02020603050405020304" charset="0"/>
                <a:cs typeface="宋体" panose="02010600030101010101" pitchFamily="2" charset="-122"/>
              </a:rPr>
              <a:t>经过化简的</a:t>
            </a:r>
            <a:r>
              <a:rPr lang="en-US" altLang="zh-CN" b="1">
                <a:latin typeface="Times New Roman" panose="02020603050405020304" charset="0"/>
                <a:cs typeface="宋体" panose="02010600030101010101" pitchFamily="2" charset="-122"/>
              </a:rPr>
              <a:t>CFG</a:t>
            </a:r>
            <a:r>
              <a:rPr lang="zh-CN" altLang="en-US" b="1">
                <a:latin typeface="Times New Roman" panose="02020603050405020304" charset="0"/>
                <a:cs typeface="宋体" panose="02010600030101010101" pitchFamily="2" charset="-122"/>
              </a:rPr>
              <a:t>，都有一个等价的</a:t>
            </a:r>
            <a:r>
              <a:rPr lang="en-US" altLang="zh-CN" b="1">
                <a:latin typeface="Times New Roman" panose="02020603050405020304" charset="0"/>
                <a:cs typeface="宋体" panose="02010600030101010101" pitchFamily="2" charset="-122"/>
              </a:rPr>
              <a:t>GNF</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8739">
                                            <p:txEl>
                                              <p:pRg st="0" end="0"/>
                                            </p:txEl>
                                          </p:spTgt>
                                        </p:tgtEl>
                                        <p:attrNameLst>
                                          <p:attrName>style.visibility</p:attrName>
                                        </p:attrNameLst>
                                      </p:cBhvr>
                                      <p:to>
                                        <p:strVal val="visible"/>
                                      </p:to>
                                    </p:set>
                                    <p:anim calcmode="lin" valueType="num">
                                      <p:cBhvr additive="base">
                                        <p:cTn id="7" dur="500" fill="hold"/>
                                        <p:tgtEl>
                                          <p:spTgt spid="6287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287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8739">
                                            <p:txEl>
                                              <p:pRg st="1" end="1"/>
                                            </p:txEl>
                                          </p:spTgt>
                                        </p:tgtEl>
                                        <p:attrNameLst>
                                          <p:attrName>style.visibility</p:attrName>
                                        </p:attrNameLst>
                                      </p:cBhvr>
                                      <p:to>
                                        <p:strVal val="visible"/>
                                      </p:to>
                                    </p:set>
                                    <p:anim calcmode="lin" valueType="num">
                                      <p:cBhvr additive="base">
                                        <p:cTn id="13" dur="500" fill="hold"/>
                                        <p:tgtEl>
                                          <p:spTgt spid="6287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287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28739">
                                            <p:txEl>
                                              <p:pRg st="2" end="2"/>
                                            </p:txEl>
                                          </p:spTgt>
                                        </p:tgtEl>
                                        <p:attrNameLst>
                                          <p:attrName>style.visibility</p:attrName>
                                        </p:attrNameLst>
                                      </p:cBhvr>
                                      <p:to>
                                        <p:strVal val="visible"/>
                                      </p:to>
                                    </p:set>
                                    <p:anim calcmode="lin" valueType="num">
                                      <p:cBhvr additive="base">
                                        <p:cTn id="19" dur="500" fill="hold"/>
                                        <p:tgtEl>
                                          <p:spTgt spid="6287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287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28739">
                                            <p:txEl>
                                              <p:pRg st="3" end="3"/>
                                            </p:txEl>
                                          </p:spTgt>
                                        </p:tgtEl>
                                        <p:attrNameLst>
                                          <p:attrName>style.visibility</p:attrName>
                                        </p:attrNameLst>
                                      </p:cBhvr>
                                      <p:to>
                                        <p:strVal val="visible"/>
                                      </p:to>
                                    </p:set>
                                    <p:anim calcmode="lin" valueType="num">
                                      <p:cBhvr additive="base">
                                        <p:cTn id="25" dur="500" fill="hold"/>
                                        <p:tgtEl>
                                          <p:spTgt spid="6287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2873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39"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3F07F20D-01F9-6147-8515-6F5056094A49}"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B3F87378-BDE5-9B4F-BEFB-4E1D68AA57FE}" type="slidenum">
              <a:rPr lang="en-US" altLang="zh-CN">
                <a:solidFill>
                  <a:srgbClr val="000000"/>
                </a:solidFill>
                <a:latin typeface="Arial" panose="020B0604020202020204"/>
              </a:rPr>
              <a:pPr/>
              <a:t>97</a:t>
            </a:fld>
            <a:endParaRPr lang="en-US" altLang="zh-CN">
              <a:solidFill>
                <a:srgbClr val="000000"/>
              </a:solidFill>
              <a:latin typeface="Arial" panose="020B0604020202020204"/>
            </a:endParaRPr>
          </a:p>
        </p:txBody>
      </p:sp>
      <p:sp>
        <p:nvSpPr>
          <p:cNvPr id="629762" name="Rectangle 2"/>
          <p:cNvSpPr>
            <a:spLocks noGrp="1" noChangeArrowheads="1"/>
          </p:cNvSpPr>
          <p:nvPr>
            <p:ph type="title"/>
          </p:nvPr>
        </p:nvSpPr>
        <p:spPr/>
        <p:txBody>
          <a:bodyPr/>
          <a:lstStyle/>
          <a:p>
            <a:r>
              <a:rPr lang="en-US" altLang="zh-CN" b="1">
                <a:cs typeface="宋体" panose="02010600030101010101" pitchFamily="2" charset="-122"/>
              </a:rPr>
              <a:t>6.4 </a:t>
            </a:r>
            <a:r>
              <a:rPr lang="zh-CN" altLang="en-US" b="1">
                <a:cs typeface="宋体" panose="02010600030101010101" pitchFamily="2" charset="-122"/>
              </a:rPr>
              <a:t>格雷巴赫范式</a:t>
            </a:r>
          </a:p>
        </p:txBody>
      </p:sp>
      <p:sp>
        <p:nvSpPr>
          <p:cNvPr id="629763" name="Rectangle 3"/>
          <p:cNvSpPr>
            <a:spLocks noGrp="1" noChangeArrowheads="1"/>
          </p:cNvSpPr>
          <p:nvPr>
            <p:ph type="body" idx="1"/>
          </p:nvPr>
        </p:nvSpPr>
        <p:spPr>
          <a:xfrm>
            <a:off x="457200" y="1600200"/>
            <a:ext cx="8458200" cy="4525963"/>
          </a:xfrm>
        </p:spPr>
        <p:txBody>
          <a:bodyPr/>
          <a:lstStyle/>
          <a:p>
            <a:pPr>
              <a:buFontTx/>
              <a:buNone/>
            </a:pPr>
            <a:r>
              <a:rPr lang="zh-CN" altLang="en-US" b="1">
                <a:ea typeface="黑体" panose="02010609060101010101" charset="-122"/>
                <a:cs typeface="黑体" panose="02010609060101010101" charset="-122"/>
              </a:rPr>
              <a:t>引理</a:t>
            </a:r>
            <a:r>
              <a:rPr lang="en-US" altLang="zh-CN" b="1">
                <a:ea typeface="黑体" panose="02010609060101010101" charset="-122"/>
                <a:cs typeface="黑体" panose="02010609060101010101" charset="-122"/>
              </a:rPr>
              <a:t> 6-1 </a:t>
            </a:r>
            <a:r>
              <a:rPr lang="zh-CN" altLang="en-US" b="1">
                <a:latin typeface="Times New Roman" panose="02020603050405020304" charset="0"/>
                <a:cs typeface="宋体" panose="02010600030101010101" pitchFamily="2" charset="-122"/>
              </a:rPr>
              <a:t>对于任意的</a:t>
            </a:r>
            <a:r>
              <a:rPr lang="en-US" altLang="zh-CN" b="1">
                <a:latin typeface="Times New Roman" panose="02020603050405020304" charset="0"/>
                <a:cs typeface="宋体" panose="02010600030101010101" pitchFamily="2" charset="-122"/>
              </a:rPr>
              <a:t>CFG G=(V</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P</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S)</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αBβ∈P</a:t>
            </a:r>
            <a:r>
              <a:rPr lang="zh-CN" altLang="en-US" b="1">
                <a:latin typeface="Times New Roman" panose="02020603050405020304" charset="0"/>
                <a:cs typeface="宋体" panose="02010600030101010101" pitchFamily="2" charset="-122"/>
              </a:rPr>
              <a:t>，且</a:t>
            </a:r>
            <a:r>
              <a:rPr lang="en-US" altLang="zh-CN" b="1">
                <a:latin typeface="Times New Roman" panose="02020603050405020304" charset="0"/>
                <a:cs typeface="宋体" panose="02010600030101010101" pitchFamily="2" charset="-122"/>
              </a:rPr>
              <a:t>G</a:t>
            </a:r>
            <a:r>
              <a:rPr lang="zh-CN" altLang="en-US" b="1">
                <a:latin typeface="Times New Roman" panose="02020603050405020304" charset="0"/>
                <a:cs typeface="宋体" panose="02010600030101010101" pitchFamily="2" charset="-122"/>
              </a:rPr>
              <a:t>中所有的</a:t>
            </a:r>
            <a:r>
              <a:rPr lang="en-US" altLang="zh-CN" b="1">
                <a:latin typeface="Times New Roman" panose="02020603050405020304" charset="0"/>
                <a:cs typeface="宋体" panose="02010600030101010101" pitchFamily="2" charset="-122"/>
              </a:rPr>
              <a:t>B</a:t>
            </a:r>
            <a:r>
              <a:rPr lang="zh-CN" altLang="en-US" b="1">
                <a:latin typeface="Times New Roman" panose="02020603050405020304" charset="0"/>
                <a:cs typeface="宋体" panose="02010600030101010101" pitchFamily="2" charset="-122"/>
              </a:rPr>
              <a:t>产生式为</a:t>
            </a:r>
            <a:r>
              <a:rPr lang="en-US" altLang="zh-CN" b="1">
                <a:cs typeface="宋体" panose="02010600030101010101" pitchFamily="2" charset="-122"/>
              </a:rPr>
              <a:t> </a:t>
            </a:r>
          </a:p>
          <a:p>
            <a:pPr>
              <a:buFontTx/>
              <a:buNone/>
            </a:pPr>
            <a:r>
              <a:rPr lang="en-US" altLang="zh-CN" b="1">
                <a:latin typeface="Times New Roman" panose="02020603050405020304" charset="0"/>
                <a:cs typeface="宋体" panose="02010600030101010101" pitchFamily="2" charset="-122"/>
              </a:rPr>
              <a:t>		B</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γ</a:t>
            </a:r>
            <a:r>
              <a:rPr lang="en-US" altLang="zh-CN" b="1" baseline="-30000">
                <a:latin typeface="Times New Roman" panose="02020603050405020304" charset="0"/>
                <a:cs typeface="宋体" panose="02010600030101010101" pitchFamily="2" charset="-122"/>
              </a:rPr>
              <a:t>1 </a:t>
            </a:r>
            <a:r>
              <a:rPr lang="en-US" altLang="zh-CN" b="1">
                <a:latin typeface="Times New Roman" panose="02020603050405020304" charset="0"/>
                <a:cs typeface="宋体" panose="02010600030101010101" pitchFamily="2" charset="-122"/>
              </a:rPr>
              <a:t>|γ</a:t>
            </a:r>
            <a:r>
              <a:rPr lang="en-US" altLang="zh-CN" b="1" baseline="-30000">
                <a:latin typeface="Times New Roman" panose="02020603050405020304" charset="0"/>
                <a:cs typeface="宋体" panose="02010600030101010101" pitchFamily="2" charset="-122"/>
              </a:rPr>
              <a:t>2</a:t>
            </a:r>
            <a:r>
              <a:rPr lang="en-US" altLang="zh-CN" b="1">
                <a:latin typeface="Times New Roman" panose="02020603050405020304" charset="0"/>
                <a:cs typeface="宋体" panose="02010600030101010101" pitchFamily="2" charset="-122"/>
              </a:rPr>
              <a:t> |…|γ</a:t>
            </a:r>
            <a:r>
              <a:rPr lang="en-US" altLang="zh-CN" b="1" baseline="-30000">
                <a:latin typeface="Times New Roman" panose="02020603050405020304" charset="0"/>
                <a:cs typeface="宋体" panose="02010600030101010101" pitchFamily="2" charset="-122"/>
              </a:rPr>
              <a:t>n</a:t>
            </a:r>
            <a:r>
              <a:rPr lang="en-US" altLang="zh-CN" b="1">
                <a:cs typeface="宋体" panose="02010600030101010101" pitchFamily="2" charset="-122"/>
              </a:rPr>
              <a:t> </a:t>
            </a:r>
          </a:p>
          <a:p>
            <a:pPr algn="just">
              <a:buFontTx/>
              <a:buNone/>
            </a:pPr>
            <a:r>
              <a:rPr lang="en-US" altLang="zh-CN" b="1">
                <a:latin typeface="Times New Roman" panose="02020603050405020304" charset="0"/>
                <a:cs typeface="宋体" panose="02010600030101010101" pitchFamily="2" charset="-122"/>
              </a:rPr>
              <a:t> </a:t>
            </a:r>
            <a:r>
              <a:rPr lang="zh-CN" altLang="en-US" b="1">
                <a:latin typeface="Times New Roman" panose="02020603050405020304" charset="0"/>
                <a:cs typeface="宋体" panose="02010600030101010101" pitchFamily="2" charset="-122"/>
              </a:rPr>
              <a:t>取</a:t>
            </a:r>
            <a:r>
              <a:rPr lang="en-US" altLang="zh-CN" b="1">
                <a:latin typeface="Times New Roman" panose="02020603050405020304" charset="0"/>
                <a:cs typeface="宋体" panose="02010600030101010101" pitchFamily="2" charset="-122"/>
              </a:rPr>
              <a:t>G</a:t>
            </a:r>
            <a:r>
              <a:rPr lang="en-US" altLang="zh-CN" b="1" baseline="-30000">
                <a:latin typeface="Times New Roman" panose="02020603050405020304" charset="0"/>
                <a:cs typeface="宋体" panose="02010600030101010101" pitchFamily="2" charset="-122"/>
              </a:rPr>
              <a:t>1</a:t>
            </a:r>
            <a:r>
              <a:rPr lang="en-US" altLang="zh-CN" b="1">
                <a:latin typeface="Times New Roman" panose="02020603050405020304" charset="0"/>
                <a:cs typeface="宋体" panose="02010600030101010101" pitchFamily="2" charset="-122"/>
              </a:rPr>
              <a:t>=( V</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P</a:t>
            </a:r>
            <a:r>
              <a:rPr lang="en-US" altLang="zh-CN" b="1" baseline="-30000">
                <a:latin typeface="Times New Roman" panose="02020603050405020304" charset="0"/>
                <a:cs typeface="宋体" panose="02010600030101010101" pitchFamily="2" charset="-122"/>
              </a:rPr>
              <a:t>1</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S)</a:t>
            </a:r>
          </a:p>
          <a:p>
            <a:pPr algn="just">
              <a:buFontTx/>
              <a:buNone/>
            </a:pPr>
            <a:r>
              <a:rPr lang="en-US" altLang="zh-CN" b="1">
                <a:latin typeface="Times New Roman" panose="02020603050405020304" charset="0"/>
                <a:cs typeface="宋体" panose="02010600030101010101" pitchFamily="2" charset="-122"/>
              </a:rPr>
              <a:t>	P</a:t>
            </a:r>
            <a:r>
              <a:rPr lang="en-US" altLang="zh-CN" b="1" baseline="-30000">
                <a:latin typeface="Times New Roman" panose="02020603050405020304" charset="0"/>
                <a:cs typeface="宋体" panose="02010600030101010101" pitchFamily="2" charset="-122"/>
              </a:rPr>
              <a:t>1</a:t>
            </a:r>
            <a:r>
              <a:rPr lang="en-US" altLang="zh-CN" b="1">
                <a:latin typeface="Times New Roman" panose="02020603050405020304" charset="0"/>
                <a:cs typeface="宋体" panose="02010600030101010101" pitchFamily="2" charset="-122"/>
              </a:rPr>
              <a:t>=(P-{A</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αBβ})∪{A</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αγ</a:t>
            </a:r>
            <a:r>
              <a:rPr lang="en-US" altLang="zh-CN" b="1" baseline="-30000">
                <a:latin typeface="Times New Roman" panose="02020603050405020304" charset="0"/>
                <a:cs typeface="宋体" panose="02010600030101010101" pitchFamily="2" charset="-122"/>
              </a:rPr>
              <a:t>1</a:t>
            </a:r>
            <a:r>
              <a:rPr lang="en-US" altLang="zh-CN" b="1">
                <a:latin typeface="Times New Roman" panose="02020603050405020304" charset="0"/>
                <a:cs typeface="宋体" panose="02010600030101010101" pitchFamily="2" charset="-122"/>
              </a:rPr>
              <a:t>β</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αγ</a:t>
            </a:r>
            <a:r>
              <a:rPr lang="en-US" altLang="zh-CN" b="1" baseline="-30000">
                <a:latin typeface="Times New Roman" panose="02020603050405020304" charset="0"/>
                <a:cs typeface="宋体" panose="02010600030101010101" pitchFamily="2" charset="-122"/>
              </a:rPr>
              <a:t>2</a:t>
            </a:r>
            <a:r>
              <a:rPr lang="en-US" altLang="zh-CN" b="1">
                <a:latin typeface="Times New Roman" panose="02020603050405020304" charset="0"/>
                <a:cs typeface="宋体" panose="02010600030101010101" pitchFamily="2" charset="-122"/>
              </a:rPr>
              <a:t>β</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Times New Roman" panose="02020603050405020304" charset="0"/>
                <a:sym typeface="Symbol" panose="05050102010706020507" charset="0"/>
              </a:rPr>
              <a:t></a:t>
            </a:r>
            <a:r>
              <a:rPr lang="en-US" altLang="zh-CN" b="1">
                <a:latin typeface="Times New Roman" panose="02020603050405020304" charset="0"/>
                <a:cs typeface="宋体" panose="02010600030101010101" pitchFamily="2" charset="-122"/>
              </a:rPr>
              <a:t>αγ</a:t>
            </a:r>
            <a:r>
              <a:rPr lang="en-US" altLang="zh-CN" b="1" baseline="-30000">
                <a:latin typeface="Times New Roman" panose="02020603050405020304" charset="0"/>
                <a:cs typeface="宋体" panose="02010600030101010101" pitchFamily="2" charset="-122"/>
              </a:rPr>
              <a:t>n</a:t>
            </a:r>
            <a:r>
              <a:rPr lang="en-US" altLang="zh-CN" b="1">
                <a:latin typeface="Times New Roman" panose="02020603050405020304" charset="0"/>
                <a:cs typeface="宋体" panose="02010600030101010101" pitchFamily="2" charset="-122"/>
              </a:rPr>
              <a:t>β}</a:t>
            </a:r>
          </a:p>
          <a:p>
            <a:pPr>
              <a:buFontTx/>
              <a:buNone/>
            </a:pPr>
            <a:r>
              <a:rPr lang="en-US" altLang="zh-CN" b="1">
                <a:latin typeface="Times New Roman" panose="02020603050405020304" charset="0"/>
                <a:cs typeface="宋体" panose="02010600030101010101" pitchFamily="2" charset="-122"/>
              </a:rPr>
              <a:t>	</a:t>
            </a:r>
            <a:r>
              <a:rPr lang="zh-CN" altLang="en-US" b="1">
                <a:latin typeface="Times New Roman" panose="02020603050405020304" charset="0"/>
                <a:cs typeface="宋体" panose="02010600030101010101" pitchFamily="2" charset="-122"/>
              </a:rPr>
              <a:t>则，</a:t>
            </a:r>
            <a:r>
              <a:rPr lang="en-US" altLang="zh-CN" b="1">
                <a:latin typeface="Times New Roman" panose="02020603050405020304" charset="0"/>
                <a:cs typeface="宋体" panose="02010600030101010101" pitchFamily="2" charset="-122"/>
              </a:rPr>
              <a:t>L(G</a:t>
            </a:r>
            <a:r>
              <a:rPr lang="en-US" altLang="zh-CN" b="1" baseline="-30000">
                <a:latin typeface="Times New Roman" panose="02020603050405020304" charset="0"/>
                <a:cs typeface="宋体" panose="02010600030101010101" pitchFamily="2" charset="-122"/>
              </a:rPr>
              <a:t>1</a:t>
            </a:r>
            <a:r>
              <a:rPr lang="en-US" altLang="zh-CN" b="1">
                <a:latin typeface="Times New Roman" panose="02020603050405020304" charset="0"/>
                <a:cs typeface="宋体" panose="02010600030101010101" pitchFamily="2" charset="-122"/>
              </a:rPr>
              <a:t>)=L(G)</a:t>
            </a:r>
            <a:r>
              <a:rPr lang="zh-CN" altLang="en-US" b="1">
                <a:latin typeface="Times New Roman" panose="02020603050405020304" charset="0"/>
                <a:cs typeface="宋体" panose="02010600030101010101" pitchFamily="2" charset="-122"/>
              </a:rPr>
              <a:t>。</a:t>
            </a:r>
            <a:r>
              <a:rPr lang="en-US" altLang="zh-CN" b="1">
                <a:cs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9763">
                                            <p:txEl>
                                              <p:pRg st="0" end="0"/>
                                            </p:txEl>
                                          </p:spTgt>
                                        </p:tgtEl>
                                        <p:attrNameLst>
                                          <p:attrName>style.visibility</p:attrName>
                                        </p:attrNameLst>
                                      </p:cBhvr>
                                      <p:to>
                                        <p:strVal val="visible"/>
                                      </p:to>
                                    </p:set>
                                    <p:anim calcmode="lin" valueType="num">
                                      <p:cBhvr additive="base">
                                        <p:cTn id="7" dur="500" fill="hold"/>
                                        <p:tgtEl>
                                          <p:spTgt spid="6297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297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9763">
                                            <p:txEl>
                                              <p:pRg st="1" end="1"/>
                                            </p:txEl>
                                          </p:spTgt>
                                        </p:tgtEl>
                                        <p:attrNameLst>
                                          <p:attrName>style.visibility</p:attrName>
                                        </p:attrNameLst>
                                      </p:cBhvr>
                                      <p:to>
                                        <p:strVal val="visible"/>
                                      </p:to>
                                    </p:set>
                                    <p:anim calcmode="lin" valueType="num">
                                      <p:cBhvr additive="base">
                                        <p:cTn id="13" dur="500" fill="hold"/>
                                        <p:tgtEl>
                                          <p:spTgt spid="6297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297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29763">
                                            <p:txEl>
                                              <p:pRg st="2" end="2"/>
                                            </p:txEl>
                                          </p:spTgt>
                                        </p:tgtEl>
                                        <p:attrNameLst>
                                          <p:attrName>style.visibility</p:attrName>
                                        </p:attrNameLst>
                                      </p:cBhvr>
                                      <p:to>
                                        <p:strVal val="visible"/>
                                      </p:to>
                                    </p:set>
                                    <p:anim calcmode="lin" valueType="num">
                                      <p:cBhvr additive="base">
                                        <p:cTn id="19" dur="500" fill="hold"/>
                                        <p:tgtEl>
                                          <p:spTgt spid="6297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297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29763">
                                            <p:txEl>
                                              <p:pRg st="3" end="3"/>
                                            </p:txEl>
                                          </p:spTgt>
                                        </p:tgtEl>
                                        <p:attrNameLst>
                                          <p:attrName>style.visibility</p:attrName>
                                        </p:attrNameLst>
                                      </p:cBhvr>
                                      <p:to>
                                        <p:strVal val="visible"/>
                                      </p:to>
                                    </p:set>
                                    <p:anim calcmode="lin" valueType="num">
                                      <p:cBhvr additive="base">
                                        <p:cTn id="25" dur="500" fill="hold"/>
                                        <p:tgtEl>
                                          <p:spTgt spid="6297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297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29763">
                                            <p:txEl>
                                              <p:pRg st="4" end="4"/>
                                            </p:txEl>
                                          </p:spTgt>
                                        </p:tgtEl>
                                        <p:attrNameLst>
                                          <p:attrName>style.visibility</p:attrName>
                                        </p:attrNameLst>
                                      </p:cBhvr>
                                      <p:to>
                                        <p:strVal val="visible"/>
                                      </p:to>
                                    </p:set>
                                    <p:anim calcmode="lin" valueType="num">
                                      <p:cBhvr additive="base">
                                        <p:cTn id="31" dur="500" fill="hold"/>
                                        <p:tgtEl>
                                          <p:spTgt spid="6297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2976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3" grpId="0" build="p"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C85BE84A-B2ED-2B42-9077-8A12E7E5DC6B}"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3D6E7ED5-847C-ED47-A90B-CCA4F4296280}" type="slidenum">
              <a:rPr lang="en-US" altLang="zh-CN">
                <a:solidFill>
                  <a:srgbClr val="000000"/>
                </a:solidFill>
                <a:latin typeface="Arial" panose="020B0604020202020204"/>
              </a:rPr>
              <a:pPr/>
              <a:t>98</a:t>
            </a:fld>
            <a:endParaRPr lang="en-US" altLang="zh-CN">
              <a:solidFill>
                <a:srgbClr val="000000"/>
              </a:solidFill>
              <a:latin typeface="Arial" panose="020B0604020202020204"/>
            </a:endParaRPr>
          </a:p>
        </p:txBody>
      </p:sp>
      <p:sp>
        <p:nvSpPr>
          <p:cNvPr id="630786" name="Rectangle 2"/>
          <p:cNvSpPr>
            <a:spLocks noGrp="1" noChangeArrowheads="1"/>
          </p:cNvSpPr>
          <p:nvPr>
            <p:ph type="title"/>
          </p:nvPr>
        </p:nvSpPr>
        <p:spPr/>
        <p:txBody>
          <a:bodyPr/>
          <a:lstStyle/>
          <a:p>
            <a:r>
              <a:rPr lang="en-US" altLang="zh-CN" b="1">
                <a:cs typeface="宋体" panose="02010600030101010101" pitchFamily="2" charset="-122"/>
              </a:rPr>
              <a:t>6.4 </a:t>
            </a:r>
            <a:r>
              <a:rPr lang="zh-CN" altLang="en-US" b="1">
                <a:cs typeface="宋体" panose="02010600030101010101" pitchFamily="2" charset="-122"/>
              </a:rPr>
              <a:t>格雷巴赫范式</a:t>
            </a:r>
          </a:p>
        </p:txBody>
      </p:sp>
      <p:sp>
        <p:nvSpPr>
          <p:cNvPr id="630787" name="Rectangle 3"/>
          <p:cNvSpPr>
            <a:spLocks noGrp="1" noChangeArrowheads="1"/>
          </p:cNvSpPr>
          <p:nvPr>
            <p:ph type="body" idx="1"/>
          </p:nvPr>
        </p:nvSpPr>
        <p:spPr/>
        <p:txBody>
          <a:bodyPr/>
          <a:lstStyle/>
          <a:p>
            <a:r>
              <a:rPr lang="zh-CN" altLang="en-US" b="1">
                <a:latin typeface="Times New Roman" panose="02020603050405020304" charset="0"/>
                <a:cs typeface="宋体" panose="02010600030101010101" pitchFamily="2" charset="-122"/>
              </a:rPr>
              <a:t>证明</a:t>
            </a:r>
            <a:r>
              <a:rPr lang="en-US" altLang="zh-CN" b="1">
                <a:cs typeface="宋体" panose="02010600030101010101" pitchFamily="2" charset="-122"/>
              </a:rPr>
              <a:t> </a:t>
            </a:r>
          </a:p>
          <a:p>
            <a:pPr>
              <a:buFontTx/>
              <a:buNone/>
            </a:pPr>
            <a:r>
              <a:rPr lang="en-US" altLang="zh-CN" b="1">
                <a:latin typeface="Times New Roman" panose="02020603050405020304" charset="0"/>
                <a:cs typeface="宋体" panose="02010600030101010101" pitchFamily="2" charset="-122"/>
              </a:rPr>
              <a:t>    </a:t>
            </a:r>
            <a:r>
              <a:rPr lang="zh-CN" altLang="en-US" b="1">
                <a:latin typeface="Times New Roman" panose="02020603050405020304" charset="0"/>
                <a:cs typeface="宋体" panose="02010600030101010101" pitchFamily="2" charset="-122"/>
              </a:rPr>
              <a:t>以下两组产生式等价</a:t>
            </a:r>
            <a:endParaRPr lang="en-US" altLang="zh-CN" b="1">
              <a:latin typeface="Times New Roman" panose="02020603050405020304" charset="0"/>
              <a:cs typeface="宋体" panose="02010600030101010101" pitchFamily="2" charset="-122"/>
            </a:endParaRPr>
          </a:p>
          <a:p>
            <a:pPr lvl="1"/>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αBβ </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B</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γ</a:t>
            </a:r>
            <a:r>
              <a:rPr lang="en-US" altLang="zh-CN" b="1" baseline="-30000">
                <a:latin typeface="Times New Roman" panose="02020603050405020304" charset="0"/>
                <a:cs typeface="宋体" panose="02010600030101010101" pitchFamily="2" charset="-122"/>
              </a:rPr>
              <a:t>1 </a:t>
            </a:r>
            <a:r>
              <a:rPr lang="en-US" altLang="zh-CN" b="1">
                <a:latin typeface="Times New Roman" panose="02020603050405020304" charset="0"/>
                <a:cs typeface="宋体" panose="02010600030101010101" pitchFamily="2" charset="-122"/>
              </a:rPr>
              <a:t>|γ</a:t>
            </a:r>
            <a:r>
              <a:rPr lang="en-US" altLang="zh-CN" b="1" baseline="-30000">
                <a:latin typeface="Times New Roman" panose="02020603050405020304" charset="0"/>
                <a:cs typeface="宋体" panose="02010600030101010101" pitchFamily="2" charset="-122"/>
              </a:rPr>
              <a:t>2</a:t>
            </a:r>
            <a:r>
              <a:rPr lang="en-US" altLang="zh-CN" b="1">
                <a:latin typeface="Times New Roman" panose="02020603050405020304" charset="0"/>
                <a:cs typeface="宋体" panose="02010600030101010101" pitchFamily="2" charset="-122"/>
              </a:rPr>
              <a:t> |…|γ</a:t>
            </a:r>
            <a:r>
              <a:rPr lang="en-US" altLang="zh-CN" b="1" baseline="-30000">
                <a:latin typeface="Times New Roman" panose="02020603050405020304" charset="0"/>
                <a:cs typeface="宋体" panose="02010600030101010101" pitchFamily="2" charset="-122"/>
              </a:rPr>
              <a:t>n</a:t>
            </a:r>
            <a:r>
              <a:rPr lang="en-US" altLang="zh-CN" b="1">
                <a:latin typeface="Times New Roman" panose="02020603050405020304" charset="0"/>
                <a:cs typeface="宋体" panose="02010600030101010101" pitchFamily="2" charset="-122"/>
              </a:rPr>
              <a:t> </a:t>
            </a:r>
          </a:p>
          <a:p>
            <a:pPr lvl="1"/>
            <a:r>
              <a:rPr lang="en-US" altLang="zh-CN" b="1">
                <a:latin typeface="Times New Roman" panose="02020603050405020304" charset="0"/>
                <a:cs typeface="宋体" panose="02010600030101010101" pitchFamily="2" charset="-122"/>
              </a:rPr>
              <a:t>{ A</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αγ</a:t>
            </a:r>
            <a:r>
              <a:rPr lang="en-US" altLang="zh-CN" b="1" baseline="-30000">
                <a:latin typeface="Times New Roman" panose="02020603050405020304" charset="0"/>
                <a:cs typeface="宋体" panose="02010600030101010101" pitchFamily="2" charset="-122"/>
              </a:rPr>
              <a:t>1</a:t>
            </a:r>
            <a:r>
              <a:rPr lang="en-US" altLang="zh-CN" b="1">
                <a:latin typeface="Times New Roman" panose="02020603050405020304" charset="0"/>
                <a:cs typeface="宋体" panose="02010600030101010101" pitchFamily="2" charset="-122"/>
              </a:rPr>
              <a:t>β</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αγ</a:t>
            </a:r>
            <a:r>
              <a:rPr lang="en-US" altLang="zh-CN" b="1" baseline="-30000">
                <a:latin typeface="Times New Roman" panose="02020603050405020304" charset="0"/>
                <a:cs typeface="宋体" panose="02010600030101010101" pitchFamily="2" charset="-122"/>
              </a:rPr>
              <a:t>2</a:t>
            </a:r>
            <a:r>
              <a:rPr lang="en-US" altLang="zh-CN" b="1">
                <a:latin typeface="Times New Roman" panose="02020603050405020304" charset="0"/>
                <a:cs typeface="宋体" panose="02010600030101010101" pitchFamily="2" charset="-122"/>
              </a:rPr>
              <a:t>β</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t>
            </a:r>
            <a:r>
              <a:rPr lang="zh-CN" altLang="en-US" b="1">
                <a:latin typeface="Times New Roman" panose="02020603050405020304" charset="0"/>
                <a:cs typeface="宋体" panose="02010600030101010101" pitchFamily="2" charset="-122"/>
              </a:rPr>
              <a:t>，</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αγ</a:t>
            </a:r>
            <a:r>
              <a:rPr lang="en-US" altLang="zh-CN" b="1" baseline="-30000">
                <a:latin typeface="Times New Roman" panose="02020603050405020304" charset="0"/>
                <a:cs typeface="宋体" panose="02010600030101010101" pitchFamily="2" charset="-122"/>
              </a:rPr>
              <a:t>n</a:t>
            </a:r>
            <a:r>
              <a:rPr lang="en-US" altLang="zh-CN" b="1">
                <a:latin typeface="Times New Roman" panose="02020603050405020304" charset="0"/>
                <a:cs typeface="宋体" panose="02010600030101010101" pitchFamily="2" charset="-122"/>
              </a:rPr>
              <a:t>β}</a:t>
            </a:r>
            <a:r>
              <a:rPr lang="en-US" altLang="zh-CN" b="1">
                <a:cs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0787">
                                            <p:txEl>
                                              <p:pRg st="0" end="0"/>
                                            </p:txEl>
                                          </p:spTgt>
                                        </p:tgtEl>
                                        <p:attrNameLst>
                                          <p:attrName>style.visibility</p:attrName>
                                        </p:attrNameLst>
                                      </p:cBhvr>
                                      <p:to>
                                        <p:strVal val="visible"/>
                                      </p:to>
                                    </p:set>
                                    <p:anim calcmode="lin" valueType="num">
                                      <p:cBhvr additive="base">
                                        <p:cTn id="7" dur="500" fill="hold"/>
                                        <p:tgtEl>
                                          <p:spTgt spid="6307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07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0787">
                                            <p:txEl>
                                              <p:pRg st="1" end="1"/>
                                            </p:txEl>
                                          </p:spTgt>
                                        </p:tgtEl>
                                        <p:attrNameLst>
                                          <p:attrName>style.visibility</p:attrName>
                                        </p:attrNameLst>
                                      </p:cBhvr>
                                      <p:to>
                                        <p:strVal val="visible"/>
                                      </p:to>
                                    </p:set>
                                    <p:anim calcmode="lin" valueType="num">
                                      <p:cBhvr additive="base">
                                        <p:cTn id="13" dur="500" fill="hold"/>
                                        <p:tgtEl>
                                          <p:spTgt spid="6307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07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30787">
                                            <p:txEl>
                                              <p:pRg st="2" end="2"/>
                                            </p:txEl>
                                          </p:spTgt>
                                        </p:tgtEl>
                                        <p:attrNameLst>
                                          <p:attrName>style.visibility</p:attrName>
                                        </p:attrNameLst>
                                      </p:cBhvr>
                                      <p:to>
                                        <p:strVal val="visible"/>
                                      </p:to>
                                    </p:set>
                                    <p:anim calcmode="lin" valueType="num">
                                      <p:cBhvr additive="base">
                                        <p:cTn id="19" dur="500" fill="hold"/>
                                        <p:tgtEl>
                                          <p:spTgt spid="6307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307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30787">
                                            <p:txEl>
                                              <p:pRg st="3" end="3"/>
                                            </p:txEl>
                                          </p:spTgt>
                                        </p:tgtEl>
                                        <p:attrNameLst>
                                          <p:attrName>style.visibility</p:attrName>
                                        </p:attrNameLst>
                                      </p:cBhvr>
                                      <p:to>
                                        <p:strVal val="visible"/>
                                      </p:to>
                                    </p:set>
                                    <p:anim calcmode="lin" valueType="num">
                                      <p:cBhvr additive="base">
                                        <p:cTn id="25" dur="500" fill="hold"/>
                                        <p:tgtEl>
                                          <p:spTgt spid="6307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3078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7" grpId="0" build="p" bldLvl="2"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E9F9140-D491-C642-A5C9-1DBD9F200994}" type="datetime1">
              <a:rPr lang="zh-CN" altLang="en-US">
                <a:solidFill>
                  <a:srgbClr val="000000"/>
                </a:solidFill>
                <a:latin typeface="Arial" panose="020B0604020202020204"/>
              </a:rPr>
              <a:pPr/>
              <a:t>2019/6/17</a:t>
            </a:fld>
            <a:endParaRPr lang="en-US" altLang="zh-CN">
              <a:solidFill>
                <a:srgbClr val="000000"/>
              </a:solidFill>
              <a:latin typeface="Arial" panose="020B0604020202020204"/>
            </a:endParaRPr>
          </a:p>
        </p:txBody>
      </p:sp>
      <p:sp>
        <p:nvSpPr>
          <p:cNvPr id="6" name="幻灯片编号占位符 5"/>
          <p:cNvSpPr>
            <a:spLocks noGrp="1"/>
          </p:cNvSpPr>
          <p:nvPr>
            <p:ph type="sldNum" sz="quarter" idx="12"/>
          </p:nvPr>
        </p:nvSpPr>
        <p:spPr/>
        <p:txBody>
          <a:bodyPr/>
          <a:lstStyle/>
          <a:p>
            <a:fld id="{1D279433-BBD2-7B4E-9776-95CAF1BD937F}" type="slidenum">
              <a:rPr lang="en-US" altLang="zh-CN">
                <a:solidFill>
                  <a:srgbClr val="000000"/>
                </a:solidFill>
                <a:latin typeface="Arial" panose="020B0604020202020204"/>
              </a:rPr>
              <a:pPr/>
              <a:t>99</a:t>
            </a:fld>
            <a:endParaRPr lang="en-US" altLang="zh-CN">
              <a:solidFill>
                <a:srgbClr val="000000"/>
              </a:solidFill>
              <a:latin typeface="Arial" panose="020B0604020202020204"/>
            </a:endParaRPr>
          </a:p>
        </p:txBody>
      </p:sp>
      <p:sp>
        <p:nvSpPr>
          <p:cNvPr id="631810" name="Rectangle 2"/>
          <p:cNvSpPr>
            <a:spLocks noGrp="1" noChangeArrowheads="1"/>
          </p:cNvSpPr>
          <p:nvPr>
            <p:ph type="title"/>
          </p:nvPr>
        </p:nvSpPr>
        <p:spPr/>
        <p:txBody>
          <a:bodyPr/>
          <a:lstStyle/>
          <a:p>
            <a:r>
              <a:rPr lang="en-US" altLang="zh-CN" b="1">
                <a:cs typeface="宋体" panose="02010600030101010101" pitchFamily="2" charset="-122"/>
              </a:rPr>
              <a:t>6.4 </a:t>
            </a:r>
            <a:r>
              <a:rPr lang="zh-CN" altLang="en-US" b="1">
                <a:cs typeface="宋体" panose="02010600030101010101" pitchFamily="2" charset="-122"/>
              </a:rPr>
              <a:t>格雷巴赫范式</a:t>
            </a:r>
          </a:p>
        </p:txBody>
      </p:sp>
      <p:sp>
        <p:nvSpPr>
          <p:cNvPr id="631811" name="Rectangle 3"/>
          <p:cNvSpPr>
            <a:spLocks noGrp="1" noChangeArrowheads="1"/>
          </p:cNvSpPr>
          <p:nvPr>
            <p:ph type="body" idx="1"/>
          </p:nvPr>
        </p:nvSpPr>
        <p:spPr/>
        <p:txBody>
          <a:bodyPr/>
          <a:lstStyle/>
          <a:p>
            <a:pPr>
              <a:lnSpc>
                <a:spcPct val="90000"/>
              </a:lnSpc>
            </a:pPr>
            <a:r>
              <a:rPr lang="zh-CN" altLang="en-US" b="1">
                <a:ea typeface="黑体" panose="02010609060101010101" charset="-122"/>
                <a:cs typeface="黑体" panose="02010609060101010101" charset="-122"/>
              </a:rPr>
              <a:t>递归</a:t>
            </a:r>
            <a:r>
              <a:rPr lang="en-US" altLang="zh-CN" b="1">
                <a:cs typeface="宋体" panose="02010600030101010101" pitchFamily="2" charset="-122"/>
              </a:rPr>
              <a:t>(recursive) </a:t>
            </a:r>
          </a:p>
          <a:p>
            <a:pPr>
              <a:lnSpc>
                <a:spcPct val="90000"/>
              </a:lnSpc>
            </a:pPr>
            <a:r>
              <a:rPr lang="zh-CN" altLang="en-US" b="1">
                <a:latin typeface="Times New Roman" panose="02020603050405020304" charset="0"/>
                <a:cs typeface="宋体" panose="02010600030101010101" pitchFamily="2" charset="-122"/>
              </a:rPr>
              <a:t>如果</a:t>
            </a:r>
            <a:r>
              <a:rPr lang="en-US" altLang="zh-CN" b="1">
                <a:latin typeface="Times New Roman" panose="02020603050405020304" charset="0"/>
                <a:cs typeface="宋体" panose="02010600030101010101" pitchFamily="2" charset="-122"/>
              </a:rPr>
              <a:t>G</a:t>
            </a:r>
            <a:r>
              <a:rPr lang="zh-CN" altLang="en-US" b="1">
                <a:latin typeface="Times New Roman" panose="02020603050405020304" charset="0"/>
                <a:cs typeface="宋体" panose="02010600030101010101" pitchFamily="2" charset="-122"/>
              </a:rPr>
              <a:t>中存在形如</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Times New Roman" panose="02020603050405020304" charset="0"/>
                <a:sym typeface="Symbol" panose="05050102010706020507" charset="0"/>
              </a:rPr>
              <a:t></a:t>
            </a:r>
            <a:r>
              <a:rPr lang="en-US" altLang="zh-CN" b="1" baseline="30000">
                <a:latin typeface="Times New Roman" panose="02020603050405020304" charset="0"/>
                <a:cs typeface="宋体" panose="02010600030101010101" pitchFamily="2" charset="-122"/>
              </a:rPr>
              <a:t>n</a:t>
            </a:r>
            <a:r>
              <a:rPr lang="en-US" altLang="zh-CN" b="1">
                <a:latin typeface="Times New Roman" panose="02020603050405020304" charset="0"/>
                <a:cs typeface="宋体" panose="02010600030101010101" pitchFamily="2" charset="-122"/>
              </a:rPr>
              <a:t>αAβ</a:t>
            </a:r>
            <a:r>
              <a:rPr lang="zh-CN" altLang="en-US" b="1">
                <a:latin typeface="Times New Roman" panose="02020603050405020304" charset="0"/>
                <a:cs typeface="宋体" panose="02010600030101010101" pitchFamily="2" charset="-122"/>
              </a:rPr>
              <a:t>的派生，则称该派生是关于变量</a:t>
            </a:r>
            <a:r>
              <a:rPr lang="en-US" altLang="zh-CN" b="1">
                <a:latin typeface="Times New Roman" panose="02020603050405020304" charset="0"/>
                <a:cs typeface="宋体" panose="02010600030101010101" pitchFamily="2" charset="-122"/>
              </a:rPr>
              <a:t>A</a:t>
            </a:r>
            <a:r>
              <a:rPr lang="zh-CN" altLang="en-US" b="1">
                <a:ea typeface="黑体" panose="02010609060101010101" charset="-122"/>
                <a:cs typeface="黑体" panose="02010609060101010101" charset="-122"/>
              </a:rPr>
              <a:t>递归的，</a:t>
            </a:r>
            <a:r>
              <a:rPr lang="zh-CN" altLang="en-US" b="1">
                <a:latin typeface="Times New Roman" panose="02020603050405020304" charset="0"/>
                <a:cs typeface="宋体" panose="02010600030101010101" pitchFamily="2" charset="-122"/>
              </a:rPr>
              <a:t>简称为递归派生。</a:t>
            </a:r>
            <a:endParaRPr lang="en-US" altLang="zh-CN" b="1">
              <a:latin typeface="Times New Roman" panose="02020603050405020304" charset="0"/>
              <a:cs typeface="宋体" panose="02010600030101010101" pitchFamily="2" charset="-122"/>
            </a:endParaRPr>
          </a:p>
          <a:p>
            <a:pPr>
              <a:lnSpc>
                <a:spcPct val="90000"/>
              </a:lnSpc>
            </a:pPr>
            <a:r>
              <a:rPr lang="zh-CN" altLang="en-US" b="1">
                <a:latin typeface="Times New Roman" panose="02020603050405020304" charset="0"/>
                <a:cs typeface="宋体" panose="02010600030101010101" pitchFamily="2" charset="-122"/>
              </a:rPr>
              <a:t>当</a:t>
            </a:r>
            <a:r>
              <a:rPr lang="en-US" altLang="zh-CN" b="1">
                <a:latin typeface="Times New Roman" panose="02020603050405020304" charset="0"/>
                <a:cs typeface="宋体" panose="02010600030101010101" pitchFamily="2" charset="-122"/>
              </a:rPr>
              <a:t>n=1</a:t>
            </a:r>
            <a:r>
              <a:rPr lang="zh-CN" altLang="en-US" b="1">
                <a:latin typeface="Times New Roman" panose="02020603050405020304" charset="0"/>
                <a:cs typeface="宋体" panose="02010600030101010101" pitchFamily="2" charset="-122"/>
              </a:rPr>
              <a:t>时，称该派生关于变量</a:t>
            </a:r>
            <a:r>
              <a:rPr lang="en-US" altLang="zh-CN" b="1">
                <a:latin typeface="Times New Roman" panose="02020603050405020304" charset="0"/>
                <a:cs typeface="宋体" panose="02010600030101010101" pitchFamily="2" charset="-122"/>
              </a:rPr>
              <a:t>A</a:t>
            </a:r>
            <a:r>
              <a:rPr lang="zh-CN" altLang="en-US" b="1">
                <a:ea typeface="黑体" panose="02010609060101010101" charset="-122"/>
                <a:cs typeface="黑体" panose="02010609060101010101" charset="-122"/>
              </a:rPr>
              <a:t>直接递归</a:t>
            </a:r>
            <a:r>
              <a:rPr lang="en-US" altLang="zh-CN" b="1">
                <a:cs typeface="宋体" panose="02010600030101010101" pitchFamily="2" charset="-122"/>
              </a:rPr>
              <a:t>(directly recursive)</a:t>
            </a:r>
            <a:r>
              <a:rPr lang="zh-CN" altLang="en-US" b="1">
                <a:cs typeface="宋体" panose="02010600030101010101" pitchFamily="2" charset="-122"/>
              </a:rPr>
              <a:t>，</a:t>
            </a:r>
            <a:r>
              <a:rPr lang="zh-CN" altLang="en-US" b="1">
                <a:latin typeface="Times New Roman" panose="02020603050405020304" charset="0"/>
                <a:cs typeface="宋体" panose="02010600030101010101" pitchFamily="2" charset="-122"/>
              </a:rPr>
              <a:t>简称为直接递归派生。</a:t>
            </a:r>
            <a:endParaRPr lang="en-US" altLang="zh-CN" b="1">
              <a:latin typeface="Times New Roman" panose="02020603050405020304" charset="0"/>
              <a:cs typeface="宋体" panose="02010600030101010101" pitchFamily="2" charset="-122"/>
            </a:endParaRPr>
          </a:p>
          <a:p>
            <a:pPr>
              <a:lnSpc>
                <a:spcPct val="90000"/>
              </a:lnSpc>
            </a:pPr>
            <a:r>
              <a:rPr lang="zh-CN" altLang="en-US" b="1">
                <a:latin typeface="Times New Roman" panose="02020603050405020304" charset="0"/>
                <a:cs typeface="宋体" panose="02010600030101010101" pitchFamily="2" charset="-122"/>
              </a:rPr>
              <a:t>形如</a:t>
            </a:r>
            <a:r>
              <a:rPr lang="en-US" altLang="zh-CN" b="1">
                <a:latin typeface="Times New Roman" panose="02020603050405020304" charset="0"/>
                <a:cs typeface="宋体" panose="02010600030101010101" pitchFamily="2" charset="-122"/>
              </a:rPr>
              <a:t>A</a:t>
            </a:r>
            <a:r>
              <a:rPr lang="en-US" altLang="zh-CN" b="1">
                <a:latin typeface="Times New Roman" panose="02020603050405020304" charset="0"/>
                <a:cs typeface="宋体" panose="02010600030101010101" pitchFamily="2" charset="-122"/>
                <a:sym typeface="Symbol" panose="05050102010706020507" charset="0"/>
              </a:rPr>
              <a:t></a:t>
            </a:r>
            <a:r>
              <a:rPr lang="en-US" altLang="zh-CN" b="1">
                <a:latin typeface="Times New Roman" panose="02020603050405020304" charset="0"/>
                <a:cs typeface="宋体" panose="02010600030101010101" pitchFamily="2" charset="-122"/>
              </a:rPr>
              <a:t>αAβ</a:t>
            </a:r>
            <a:r>
              <a:rPr lang="zh-CN" altLang="en-US" b="1">
                <a:latin typeface="Times New Roman" panose="02020603050405020304" charset="0"/>
                <a:cs typeface="宋体" panose="02010600030101010101" pitchFamily="2" charset="-122"/>
              </a:rPr>
              <a:t>的产生式是变量</a:t>
            </a:r>
            <a:r>
              <a:rPr lang="en-US" altLang="zh-CN" b="1">
                <a:latin typeface="Times New Roman" panose="02020603050405020304" charset="0"/>
                <a:cs typeface="宋体" panose="02010600030101010101" pitchFamily="2" charset="-122"/>
              </a:rPr>
              <a:t>A</a:t>
            </a:r>
            <a:r>
              <a:rPr lang="zh-CN" altLang="en-US" b="1">
                <a:latin typeface="Times New Roman" panose="02020603050405020304" charset="0"/>
                <a:cs typeface="宋体" panose="02010600030101010101" pitchFamily="2" charset="-122"/>
              </a:rPr>
              <a:t>的</a:t>
            </a:r>
            <a:r>
              <a:rPr lang="zh-CN" altLang="en-US" b="1">
                <a:cs typeface="宋体" panose="02010600030101010101" pitchFamily="2" charset="-122"/>
              </a:rPr>
              <a:t>直接递归</a:t>
            </a:r>
            <a:r>
              <a:rPr lang="zh-CN" altLang="en-US" b="1">
                <a:latin typeface="Times New Roman" panose="02020603050405020304" charset="0"/>
                <a:cs typeface="宋体" panose="02010600030101010101" pitchFamily="2" charset="-122"/>
              </a:rPr>
              <a:t>的</a:t>
            </a:r>
            <a:r>
              <a:rPr lang="en-US" altLang="zh-CN" b="1">
                <a:cs typeface="宋体" panose="02010600030101010101" pitchFamily="2" charset="-122"/>
              </a:rPr>
              <a:t>(directly recursive)</a:t>
            </a:r>
            <a:r>
              <a:rPr lang="zh-CN" altLang="en-US" b="1">
                <a:latin typeface="Times New Roman" panose="02020603050405020304" charset="0"/>
                <a:cs typeface="宋体" panose="02010600030101010101" pitchFamily="2" charset="-122"/>
              </a:rPr>
              <a:t>产生式。</a:t>
            </a:r>
            <a:endParaRPr lang="zh-CN" altLang="en-US" b="1">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1811">
                                            <p:txEl>
                                              <p:pRg st="0" end="0"/>
                                            </p:txEl>
                                          </p:spTgt>
                                        </p:tgtEl>
                                        <p:attrNameLst>
                                          <p:attrName>style.visibility</p:attrName>
                                        </p:attrNameLst>
                                      </p:cBhvr>
                                      <p:to>
                                        <p:strVal val="visible"/>
                                      </p:to>
                                    </p:set>
                                    <p:anim calcmode="lin" valueType="num">
                                      <p:cBhvr additive="base">
                                        <p:cTn id="7" dur="500" fill="hold"/>
                                        <p:tgtEl>
                                          <p:spTgt spid="6318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318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1811">
                                            <p:txEl>
                                              <p:pRg st="1" end="1"/>
                                            </p:txEl>
                                          </p:spTgt>
                                        </p:tgtEl>
                                        <p:attrNameLst>
                                          <p:attrName>style.visibility</p:attrName>
                                        </p:attrNameLst>
                                      </p:cBhvr>
                                      <p:to>
                                        <p:strVal val="visible"/>
                                      </p:to>
                                    </p:set>
                                    <p:anim calcmode="lin" valueType="num">
                                      <p:cBhvr additive="base">
                                        <p:cTn id="13" dur="500" fill="hold"/>
                                        <p:tgtEl>
                                          <p:spTgt spid="6318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318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31811">
                                            <p:txEl>
                                              <p:pRg st="2" end="2"/>
                                            </p:txEl>
                                          </p:spTgt>
                                        </p:tgtEl>
                                        <p:attrNameLst>
                                          <p:attrName>style.visibility</p:attrName>
                                        </p:attrNameLst>
                                      </p:cBhvr>
                                      <p:to>
                                        <p:strVal val="visible"/>
                                      </p:to>
                                    </p:set>
                                    <p:anim calcmode="lin" valueType="num">
                                      <p:cBhvr additive="base">
                                        <p:cTn id="19" dur="500" fill="hold"/>
                                        <p:tgtEl>
                                          <p:spTgt spid="6318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318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31811">
                                            <p:txEl>
                                              <p:pRg st="3" end="3"/>
                                            </p:txEl>
                                          </p:spTgt>
                                        </p:tgtEl>
                                        <p:attrNameLst>
                                          <p:attrName>style.visibility</p:attrName>
                                        </p:attrNameLst>
                                      </p:cBhvr>
                                      <p:to>
                                        <p:strVal val="visible"/>
                                      </p:to>
                                    </p:set>
                                    <p:anim calcmode="lin" valueType="num">
                                      <p:cBhvr additive="base">
                                        <p:cTn id="25" dur="500" fill="hold"/>
                                        <p:tgtEl>
                                          <p:spTgt spid="6318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3181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1" grpId="0" build="p" autoUpdateAnimBg="0"/>
    </p:bldLst>
  </p:timing>
</p:sld>
</file>

<file path=ppt/theme/theme1.xml><?xml version="1.0" encoding="utf-8"?>
<a:theme xmlns:a="http://schemas.openxmlformats.org/drawingml/2006/main" name="人工神经网络1">
  <a:themeElements>
    <a:clrScheme name="人工神经网络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人工神经网络1">
      <a:majorFont>
        <a:latin typeface="Arial"/>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a:ln>
              <a:noFill/>
            </a:ln>
            <a:solidFill>
              <a:schemeClr val="tx1"/>
            </a:solidFill>
            <a:effectLst/>
            <a:latin typeface="Times New Roman" panose="02020603050405020304" charset="0"/>
            <a:ea typeface="宋体" panose="02010600030101010101" pitchFamily="2" charset="-122"/>
            <a:cs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a:ln>
              <a:noFill/>
            </a:ln>
            <a:solidFill>
              <a:schemeClr val="tx1"/>
            </a:solidFill>
            <a:effectLst/>
            <a:latin typeface="Times New Roman" panose="02020603050405020304" charset="0"/>
            <a:ea typeface="宋体" panose="02010600030101010101" pitchFamily="2" charset="-122"/>
            <a:cs typeface="宋体" panose="02010600030101010101" pitchFamily="2" charset="-122"/>
          </a:defRPr>
        </a:defPPr>
      </a:lstStyle>
    </a:lnDef>
  </a:objectDefaults>
  <a:extraClrSchemeLst>
    <a:extraClrScheme>
      <a:clrScheme name="人工神经网络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人工神经网络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人工神经网络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人工神经网络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人工神经网络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人工神经网络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人工神经网络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人工神经网络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人工神经网络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人工神经网络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人工神经网络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人工神经网络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6425</Words>
  <Application>Microsoft Office PowerPoint</Application>
  <PresentationFormat>全屏显示(4:3)</PresentationFormat>
  <Paragraphs>990</Paragraphs>
  <Slides>111</Slides>
  <Notes>8</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111</vt:i4>
      </vt:variant>
    </vt:vector>
  </HeadingPairs>
  <TitlesOfParts>
    <vt:vector size="114" baseType="lpstr">
      <vt:lpstr>人工神经网络1</vt:lpstr>
      <vt:lpstr>公式</vt:lpstr>
      <vt:lpstr>Equation</vt:lpstr>
      <vt:lpstr>第6章 上下文无关语言  </vt:lpstr>
      <vt:lpstr>第6章 上下文无关语言  </vt:lpstr>
      <vt:lpstr>第6章 上下文无关语言 </vt:lpstr>
      <vt:lpstr>6.1 上下文无关语言 </vt:lpstr>
      <vt:lpstr>6.1.1 上下文无关文法的派生树 </vt:lpstr>
      <vt:lpstr>6.1.1 上下文无关文法的派生树 </vt:lpstr>
      <vt:lpstr>6.1.1 上下文无关文法的派生树</vt:lpstr>
      <vt:lpstr>6.1.1 上下文无关文法的派生树</vt:lpstr>
      <vt:lpstr>6.1.1 上下文无关文法的派生树</vt:lpstr>
      <vt:lpstr>6.1.1 上下文无关文法的派生树</vt:lpstr>
      <vt:lpstr>6.1.1 上下文无关文法的派生树</vt:lpstr>
      <vt:lpstr>6.1.1 上下文无关文法的派生树</vt:lpstr>
      <vt:lpstr>6.1.1 上下文无关文法的派生树</vt:lpstr>
      <vt:lpstr>6.1.1 上下文无关文法的派生树</vt:lpstr>
      <vt:lpstr>6.1.1 上下文无关文法的派生树 </vt:lpstr>
      <vt:lpstr>6.1.1 上下文无关文法的派生树</vt:lpstr>
      <vt:lpstr>6.1.1 上下文无关文法的派生树</vt:lpstr>
      <vt:lpstr>6.1.1 上下文无关文法的派生树</vt:lpstr>
      <vt:lpstr>6.1.1 上下文无关文法的派生树</vt:lpstr>
      <vt:lpstr>6.1.1 上下文无关文法的派生树</vt:lpstr>
      <vt:lpstr>6.1.1 上下文无关文法的派生树</vt:lpstr>
      <vt:lpstr>6.1.1 上下文无关文法的派生树</vt:lpstr>
      <vt:lpstr>6.1.1 上下文无关文法的派生树</vt:lpstr>
      <vt:lpstr>6.1.1 上下文无关文法的派生树</vt:lpstr>
      <vt:lpstr>6.1.1 上下文无关文法的派生树</vt:lpstr>
      <vt:lpstr>6.1.1 上下文无关文法的派生树</vt:lpstr>
      <vt:lpstr>6.1.1 上下文无关文法的派生树</vt:lpstr>
      <vt:lpstr>6.1.2 二义性 </vt:lpstr>
      <vt:lpstr>6.1.2 二义性 </vt:lpstr>
      <vt:lpstr>6.1.2  二义性 </vt:lpstr>
      <vt:lpstr>6.1.2 二义性 </vt:lpstr>
      <vt:lpstr>6.1.2 二义性 </vt:lpstr>
      <vt:lpstr>6.1.2 二义性 </vt:lpstr>
      <vt:lpstr>6.1.2 二义性 </vt:lpstr>
      <vt:lpstr>6.1.3 自顶向下的分析和自底向上的分析 </vt:lpstr>
      <vt:lpstr>aabdabb的派生树的自顶向下的“生长”过程 </vt:lpstr>
      <vt:lpstr>6.1.3 自顶向下的分析和自底向上的分析 </vt:lpstr>
      <vt:lpstr>aabdabb的派生树的自底向上的“生长”过程 </vt:lpstr>
      <vt:lpstr>6.2 上下文无关文法的化简 </vt:lpstr>
      <vt:lpstr>6.2 上下文无关文法的化简</vt:lpstr>
      <vt:lpstr>6.2.1 去无用符号 </vt:lpstr>
      <vt:lpstr>6.2.1 去无用符号 </vt:lpstr>
      <vt:lpstr>6.2.1 去无用符号 </vt:lpstr>
      <vt:lpstr>Testing Whether a Variable Derives Some Terminal String</vt:lpstr>
      <vt:lpstr>6.2.1 去无用符号 </vt:lpstr>
      <vt:lpstr>6.2.1 去无用符号 </vt:lpstr>
      <vt:lpstr>6.2.1去无用符号 </vt:lpstr>
      <vt:lpstr>6.2.1去无用符号 </vt:lpstr>
      <vt:lpstr>Example: Eliminate Variables</vt:lpstr>
      <vt:lpstr>6.2.1 去无用符号 </vt:lpstr>
      <vt:lpstr>6.2.1 去无用符号 </vt:lpstr>
      <vt:lpstr>6.2.1去无用符号 </vt:lpstr>
      <vt:lpstr>6.2.1去无用符号 </vt:lpstr>
      <vt:lpstr>6.2.1去无用符号</vt:lpstr>
      <vt:lpstr>6.2.1去无用符号</vt:lpstr>
      <vt:lpstr>6.2.1去无用符号</vt:lpstr>
      <vt:lpstr>Why It Works</vt:lpstr>
      <vt:lpstr>练习</vt:lpstr>
      <vt:lpstr>6.2.2 去ε-产生式 </vt:lpstr>
      <vt:lpstr>Example: Nullable Symbols</vt:lpstr>
      <vt:lpstr>6.2.2 去ε-产生式 </vt:lpstr>
      <vt:lpstr>6.2.2 去ε-产生式 </vt:lpstr>
      <vt:lpstr>6.2.2 去ε-产生式 </vt:lpstr>
      <vt:lpstr>6.2.2 去ε-产生式 </vt:lpstr>
      <vt:lpstr>6.2.2 去ε-产生式 </vt:lpstr>
      <vt:lpstr>6.2.2 去ε-产生式 </vt:lpstr>
      <vt:lpstr>6.2.2 去ε-产生式 </vt:lpstr>
      <vt:lpstr>6.2.2 去ε-产生式 </vt:lpstr>
      <vt:lpstr>6.2.2 去ε-产生式 </vt:lpstr>
      <vt:lpstr>6.2.2 去ε-产生式</vt:lpstr>
      <vt:lpstr>6.2.2 去ε-产生式</vt:lpstr>
      <vt:lpstr>6.2.2 去ε-产生式</vt:lpstr>
      <vt:lpstr>6.2.2 去ε-产生式</vt:lpstr>
      <vt:lpstr>6.2.2 去ε-产生式</vt:lpstr>
      <vt:lpstr>Example: Eliminating ε-Productions</vt:lpstr>
      <vt:lpstr>6.2.3 去单一产生式 </vt:lpstr>
      <vt:lpstr>6.2.3 去单一产生式 </vt:lpstr>
      <vt:lpstr>6.2.3 去单一产生式 </vt:lpstr>
      <vt:lpstr>6.2.3 去单一产生式 </vt:lpstr>
      <vt:lpstr>6.2.3 去单一产生式 </vt:lpstr>
      <vt:lpstr>6.2.3 去单一产生式 </vt:lpstr>
      <vt:lpstr>Cleaning Up – (2)</vt:lpstr>
      <vt:lpstr>幻灯片 83</vt:lpstr>
      <vt:lpstr>6.3 乔姆斯基范式 </vt:lpstr>
      <vt:lpstr>6.3 乔姆斯基范式</vt:lpstr>
      <vt:lpstr>第一步</vt:lpstr>
      <vt:lpstr>第二步</vt:lpstr>
      <vt:lpstr>6.3 乔姆斯基范式</vt:lpstr>
      <vt:lpstr>6.3 乔姆斯基范式</vt:lpstr>
      <vt:lpstr>6.3 乔姆斯基范式</vt:lpstr>
      <vt:lpstr>6.3 乔姆斯基范式</vt:lpstr>
      <vt:lpstr>6.3 乔姆斯基范式</vt:lpstr>
      <vt:lpstr>6.3 乔姆斯基范式</vt:lpstr>
      <vt:lpstr>6.3 乔姆斯基范式</vt:lpstr>
      <vt:lpstr>6.4 格雷巴赫范式</vt:lpstr>
      <vt:lpstr>6.4 格雷巴赫范式</vt:lpstr>
      <vt:lpstr>6.4 格雷巴赫范式</vt:lpstr>
      <vt:lpstr>6.4 格雷巴赫范式</vt:lpstr>
      <vt:lpstr>6.4 格雷巴赫范式</vt:lpstr>
      <vt:lpstr>6.4 格雷巴赫范式</vt:lpstr>
      <vt:lpstr>6.4 格雷巴赫范式</vt:lpstr>
      <vt:lpstr>6.4 格雷巴赫范式</vt:lpstr>
      <vt:lpstr>6.4 格雷巴赫范式</vt:lpstr>
      <vt:lpstr>6.4 格雷巴赫范式</vt:lpstr>
      <vt:lpstr>6.4 格雷巴赫范式</vt:lpstr>
      <vt:lpstr>6.4 格雷巴赫范式</vt:lpstr>
      <vt:lpstr>6.4 格雷巴赫范式</vt:lpstr>
      <vt:lpstr>6.5 自嵌套文法 </vt:lpstr>
      <vt:lpstr>6.5 自嵌套文法 </vt:lpstr>
      <vt:lpstr>6.6 小结 </vt:lpstr>
      <vt:lpstr>6.6 小结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上下文无关语言  </dc:title>
  <dc:creator>Ch</dc:creator>
  <cp:lastModifiedBy>Administrator</cp:lastModifiedBy>
  <cp:revision>64</cp:revision>
  <dcterms:created xsi:type="dcterms:W3CDTF">2016-11-20T13:24:00Z</dcterms:created>
  <dcterms:modified xsi:type="dcterms:W3CDTF">2019-06-17T08:48:50Z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