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 id="2147483672" r:id="rId2"/>
  </p:sldMasterIdLst>
  <p:notesMasterIdLst>
    <p:notesMasterId r:id="rId41"/>
  </p:notesMasterIdLst>
  <p:handoutMasterIdLst>
    <p:handoutMasterId r:id="rId42"/>
  </p:handoutMasterIdLst>
  <p:sldIdLst>
    <p:sldId id="386" r:id="rId3"/>
    <p:sldId id="298" r:id="rId4"/>
    <p:sldId id="261" r:id="rId5"/>
    <p:sldId id="357" r:id="rId6"/>
    <p:sldId id="358" r:id="rId7"/>
    <p:sldId id="359" r:id="rId8"/>
    <p:sldId id="363" r:id="rId9"/>
    <p:sldId id="361" r:id="rId10"/>
    <p:sldId id="364" r:id="rId11"/>
    <p:sldId id="362" r:id="rId12"/>
    <p:sldId id="335" r:id="rId13"/>
    <p:sldId id="367" r:id="rId14"/>
    <p:sldId id="368" r:id="rId15"/>
    <p:sldId id="332" r:id="rId16"/>
    <p:sldId id="369" r:id="rId17"/>
    <p:sldId id="336" r:id="rId18"/>
    <p:sldId id="365" r:id="rId19"/>
    <p:sldId id="370" r:id="rId20"/>
    <p:sldId id="371" r:id="rId21"/>
    <p:sldId id="373" r:id="rId22"/>
    <p:sldId id="372" r:id="rId23"/>
    <p:sldId id="329" r:id="rId24"/>
    <p:sldId id="331" r:id="rId25"/>
    <p:sldId id="375" r:id="rId26"/>
    <p:sldId id="376" r:id="rId27"/>
    <p:sldId id="377" r:id="rId28"/>
    <p:sldId id="378" r:id="rId29"/>
    <p:sldId id="379" r:id="rId30"/>
    <p:sldId id="381" r:id="rId31"/>
    <p:sldId id="306" r:id="rId32"/>
    <p:sldId id="304" r:id="rId33"/>
    <p:sldId id="312" r:id="rId34"/>
    <p:sldId id="382" r:id="rId35"/>
    <p:sldId id="279" r:id="rId36"/>
    <p:sldId id="355" r:id="rId37"/>
    <p:sldId id="387" r:id="rId38"/>
    <p:sldId id="388" r:id="rId39"/>
    <p:sldId id="383" r:id="rId40"/>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464DD9"/>
    <a:srgbClr val="BDD7EE"/>
    <a:srgbClr val="A50021"/>
    <a:srgbClr val="7030A0"/>
    <a:srgbClr val="5B9BD5"/>
    <a:srgbClr val="D5A6DF"/>
    <a:srgbClr val="FF91C8"/>
    <a:srgbClr val="99CC67"/>
    <a:srgbClr val="92D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569" autoAdjust="0"/>
    <p:restoredTop sz="93883" autoAdjust="0"/>
  </p:normalViewPr>
  <p:slideViewPr>
    <p:cSldViewPr snapToGrid="0">
      <p:cViewPr varScale="1">
        <p:scale>
          <a:sx n="70" d="100"/>
          <a:sy n="70" d="100"/>
        </p:scale>
        <p:origin x="1028" y="52"/>
      </p:cViewPr>
      <p:guideLst/>
    </p:cSldViewPr>
  </p:slideViewPr>
  <p:notesTextViewPr>
    <p:cViewPr>
      <p:scale>
        <a:sx n="1" d="1"/>
        <a:sy n="1" d="1"/>
      </p:scale>
      <p:origin x="0" y="0"/>
    </p:cViewPr>
  </p:notesTextViewPr>
  <p:notesViewPr>
    <p:cSldViewPr snapToGrid="0">
      <p:cViewPr varScale="1">
        <p:scale>
          <a:sx n="53" d="100"/>
          <a:sy n="53" d="100"/>
        </p:scale>
        <p:origin x="2648"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handoutMaster" Target="handoutMasters/handout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98D3435-AE86-4A0C-9426-CA57F0F91A15}" type="datetimeFigureOut">
              <a:rPr lang="zh-CN" altLang="en-US" smtClean="0"/>
              <a:t>2022/9/27</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46E2AB4-B52E-4EF5-9AE6-A5DA73CE4FB7}" type="slidenum">
              <a:rPr lang="zh-CN" altLang="en-US" smtClean="0"/>
              <a:t>‹#›</a:t>
            </a:fld>
            <a:endParaRPr lang="zh-CN" altLang="en-US"/>
          </a:p>
        </p:txBody>
      </p:sp>
    </p:spTree>
    <p:extLst>
      <p:ext uri="{BB962C8B-B14F-4D97-AF65-F5344CB8AC3E}">
        <p14:creationId xmlns:p14="http://schemas.microsoft.com/office/powerpoint/2010/main" val="393446701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4264AA-669E-4804-A1D5-94FA36B6DCCD}" type="datetimeFigureOut">
              <a:rPr lang="zh-CN" altLang="en-US" smtClean="0"/>
              <a:t>2022/9/27</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1DC56F0-BEE5-4715-8E33-DABC78619DE8}" type="slidenum">
              <a:rPr lang="zh-CN" altLang="en-US" smtClean="0"/>
              <a:t>‹#›</a:t>
            </a:fld>
            <a:endParaRPr lang="zh-CN" altLang="en-US"/>
          </a:p>
        </p:txBody>
      </p:sp>
    </p:spTree>
    <p:extLst>
      <p:ext uri="{BB962C8B-B14F-4D97-AF65-F5344CB8AC3E}">
        <p14:creationId xmlns:p14="http://schemas.microsoft.com/office/powerpoint/2010/main" val="17677485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This</a:t>
            </a:r>
            <a:r>
              <a:rPr lang="en-US" altLang="zh-CN" baseline="0" dirty="0"/>
              <a:t> section correspond to Sec. 2.1 of the text book</a:t>
            </a:r>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E1DC56F0-BEE5-4715-8E33-DABC78619DE8}" type="slidenum">
              <a:rPr lang="zh-CN" altLang="en-US" smtClean="0"/>
              <a:t>3</a:t>
            </a:fld>
            <a:endParaRPr lang="zh-CN" altLang="en-US"/>
          </a:p>
        </p:txBody>
      </p:sp>
    </p:spTree>
    <p:extLst>
      <p:ext uri="{BB962C8B-B14F-4D97-AF65-F5344CB8AC3E}">
        <p14:creationId xmlns:p14="http://schemas.microsoft.com/office/powerpoint/2010/main" val="20276459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This</a:t>
            </a:r>
            <a:r>
              <a:rPr lang="en-US" altLang="zh-CN" baseline="0" dirty="0"/>
              <a:t> section correspond to sec. 2.2 &amp; 2.3 of the text book.</a:t>
            </a:r>
            <a:endParaRPr lang="zh-CN" altLang="en-US" dirty="0"/>
          </a:p>
        </p:txBody>
      </p:sp>
      <p:sp>
        <p:nvSpPr>
          <p:cNvPr id="4" name="灯片编号占位符 3"/>
          <p:cNvSpPr>
            <a:spLocks noGrp="1"/>
          </p:cNvSpPr>
          <p:nvPr>
            <p:ph type="sldNum" sz="quarter" idx="10"/>
          </p:nvPr>
        </p:nvSpPr>
        <p:spPr/>
        <p:txBody>
          <a:bodyPr/>
          <a:lstStyle/>
          <a:p>
            <a:fld id="{E1DC56F0-BEE5-4715-8E33-DABC78619DE8}" type="slidenum">
              <a:rPr lang="zh-CN" altLang="en-US" smtClean="0"/>
              <a:t>17</a:t>
            </a:fld>
            <a:endParaRPr lang="zh-CN" altLang="en-US"/>
          </a:p>
        </p:txBody>
      </p:sp>
    </p:spTree>
    <p:extLst>
      <p:ext uri="{BB962C8B-B14F-4D97-AF65-F5344CB8AC3E}">
        <p14:creationId xmlns:p14="http://schemas.microsoft.com/office/powerpoint/2010/main" val="17004630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4CEBE31F-852E-4C21-A5BF-45A621D063B7}" type="datetime1">
              <a:rPr lang="zh-CN" altLang="en-US" smtClean="0"/>
              <a:t>2022/9/27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B792F4E-54C0-4D36-B331-9C6FCFE9A340}" type="slidenum">
              <a:rPr lang="zh-CN" altLang="en-US" smtClean="0"/>
              <a:t>‹#›</a:t>
            </a:fld>
            <a:endParaRPr lang="zh-CN" altLang="en-US"/>
          </a:p>
        </p:txBody>
      </p:sp>
    </p:spTree>
    <p:extLst>
      <p:ext uri="{BB962C8B-B14F-4D97-AF65-F5344CB8AC3E}">
        <p14:creationId xmlns:p14="http://schemas.microsoft.com/office/powerpoint/2010/main" val="2807465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92DDD6D4-6C22-42E4-BD00-B5AB433AEB75}" type="datetime1">
              <a:rPr lang="zh-CN" altLang="en-US" smtClean="0"/>
              <a:t>2022/9/27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B792F4E-54C0-4D36-B331-9C6FCFE9A340}" type="slidenum">
              <a:rPr lang="zh-CN" altLang="en-US" smtClean="0"/>
              <a:t>‹#›</a:t>
            </a:fld>
            <a:endParaRPr lang="zh-CN" altLang="en-US"/>
          </a:p>
        </p:txBody>
      </p:sp>
    </p:spTree>
    <p:extLst>
      <p:ext uri="{BB962C8B-B14F-4D97-AF65-F5344CB8AC3E}">
        <p14:creationId xmlns:p14="http://schemas.microsoft.com/office/powerpoint/2010/main" val="31867784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FD0094D1-277E-4F0D-A9D3-6C723ED9405F}" type="datetime1">
              <a:rPr lang="zh-CN" altLang="en-US" smtClean="0"/>
              <a:t>2022/9/27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B792F4E-54C0-4D36-B331-9C6FCFE9A340}" type="slidenum">
              <a:rPr lang="zh-CN" altLang="en-US" smtClean="0"/>
              <a:t>‹#›</a:t>
            </a:fld>
            <a:endParaRPr lang="zh-CN" altLang="en-US"/>
          </a:p>
        </p:txBody>
      </p:sp>
    </p:spTree>
    <p:extLst>
      <p:ext uri="{BB962C8B-B14F-4D97-AF65-F5344CB8AC3E}">
        <p14:creationId xmlns:p14="http://schemas.microsoft.com/office/powerpoint/2010/main" val="3297996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4CEBE31F-852E-4C21-A5BF-45A621D063B7}" type="datetime1">
              <a:rPr lang="zh-CN" altLang="en-US" smtClean="0">
                <a:solidFill>
                  <a:prstClr val="black">
                    <a:tint val="75000"/>
                  </a:prstClr>
                </a:solidFill>
              </a:rPr>
              <a:pPr/>
              <a:t>2022/9/27</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EB792F4E-54C0-4D36-B331-9C6FCFE9A340}"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40035672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5A2D8B5D-A758-4441-AB52-89DDE7AF36E5}" type="datetime1">
              <a:rPr lang="zh-CN" altLang="en-US" smtClean="0">
                <a:solidFill>
                  <a:prstClr val="black">
                    <a:tint val="75000"/>
                  </a:prstClr>
                </a:solidFill>
              </a:rPr>
              <a:pPr/>
              <a:t>2022/9/27</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a:xfrm>
            <a:off x="8438318" y="6492875"/>
            <a:ext cx="775255" cy="365125"/>
          </a:xfrm>
        </p:spPr>
        <p:txBody>
          <a:bodyPr/>
          <a:lstStyle>
            <a:lvl1pPr algn="ctr">
              <a:defRPr/>
            </a:lvl1pPr>
          </a:lstStyle>
          <a:p>
            <a:fld id="{EB792F4E-54C0-4D36-B331-9C6FCFE9A340}" type="slidenum">
              <a:rPr lang="zh-CN" altLang="en-US" smtClean="0">
                <a:solidFill>
                  <a:prstClr val="black"/>
                </a:solidFill>
              </a:rPr>
              <a:pPr/>
              <a:t>‹#›</a:t>
            </a:fld>
            <a:endParaRPr lang="zh-CN" altLang="en-US" dirty="0">
              <a:solidFill>
                <a:prstClr val="black"/>
              </a:solidFill>
            </a:endParaRPr>
          </a:p>
        </p:txBody>
      </p:sp>
    </p:spTree>
    <p:extLst>
      <p:ext uri="{BB962C8B-B14F-4D97-AF65-F5344CB8AC3E}">
        <p14:creationId xmlns:p14="http://schemas.microsoft.com/office/powerpoint/2010/main" val="3523288192"/>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1CD77614-659B-42BB-94D6-453193BCDAC9}" type="datetime1">
              <a:rPr lang="zh-CN" altLang="en-US" smtClean="0">
                <a:solidFill>
                  <a:prstClr val="black">
                    <a:tint val="75000"/>
                  </a:prstClr>
                </a:solidFill>
              </a:rPr>
              <a:pPr/>
              <a:t>2022/9/27</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EB792F4E-54C0-4D36-B331-9C6FCFE9A340}"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31015239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6079A146-8CD6-4CAA-B3D3-2C21DC42388C}" type="datetime1">
              <a:rPr lang="zh-CN" altLang="en-US" smtClean="0">
                <a:solidFill>
                  <a:prstClr val="black">
                    <a:tint val="75000"/>
                  </a:prstClr>
                </a:solidFill>
              </a:rPr>
              <a:pPr/>
              <a:t>2022/9/27</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EB792F4E-54C0-4D36-B331-9C6FCFE9A340}"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22538850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9636B5B9-9CF5-47F0-9553-3F68E4080617}" type="datetime1">
              <a:rPr lang="zh-CN" altLang="en-US" smtClean="0">
                <a:solidFill>
                  <a:prstClr val="black">
                    <a:tint val="75000"/>
                  </a:prstClr>
                </a:solidFill>
              </a:rPr>
              <a:pPr/>
              <a:t>2022/9/27</a:t>
            </a:fld>
            <a:endParaRPr lang="zh-CN" alt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zh-CN" alt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EB792F4E-54C0-4D36-B331-9C6FCFE9A340}"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424665752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4CA754A2-9B8A-4D21-BA10-2D4311C5CCE9}" type="datetime1">
              <a:rPr lang="zh-CN" altLang="en-US" smtClean="0">
                <a:solidFill>
                  <a:prstClr val="black">
                    <a:tint val="75000"/>
                  </a:prstClr>
                </a:solidFill>
              </a:rPr>
              <a:pPr/>
              <a:t>2022/9/27</a:t>
            </a:fld>
            <a:endParaRPr lang="zh-CN" alt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zh-CN" alt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EB792F4E-54C0-4D36-B331-9C6FCFE9A340}"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3390373918"/>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1081895-D564-41D2-A6FC-FB534A168770}" type="datetime1">
              <a:rPr lang="zh-CN" altLang="en-US" smtClean="0">
                <a:solidFill>
                  <a:prstClr val="black">
                    <a:tint val="75000"/>
                  </a:prstClr>
                </a:solidFill>
              </a:rPr>
              <a:pPr/>
              <a:t>2022/9/27</a:t>
            </a:fld>
            <a:endParaRPr lang="zh-CN" alt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zh-CN" alt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EB792F4E-54C0-4D36-B331-9C6FCFE9A340}"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257011430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52D9337D-A0CC-4C7E-87C9-35D7F76F26E6}" type="datetime1">
              <a:rPr lang="zh-CN" altLang="en-US" smtClean="0">
                <a:solidFill>
                  <a:prstClr val="black">
                    <a:tint val="75000"/>
                  </a:prstClr>
                </a:solidFill>
              </a:rPr>
              <a:pPr/>
              <a:t>2022/9/27</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EB792F4E-54C0-4D36-B331-9C6FCFE9A340}"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26372208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4" name="Date Placeholder 3"/>
          <p:cNvSpPr>
            <a:spLocks noGrp="1"/>
          </p:cNvSpPr>
          <p:nvPr>
            <p:ph type="dt" sz="half" idx="10"/>
          </p:nvPr>
        </p:nvSpPr>
        <p:spPr/>
        <p:txBody>
          <a:bodyPr/>
          <a:lstStyle/>
          <a:p>
            <a:fld id="{5A2D8B5D-A758-4441-AB52-89DDE7AF36E5}" type="datetime1">
              <a:rPr lang="zh-CN" altLang="en-US" smtClean="0"/>
              <a:t>2022/9/27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a:xfrm>
            <a:off x="8438318" y="6492875"/>
            <a:ext cx="775255" cy="365125"/>
          </a:xfrm>
        </p:spPr>
        <p:txBody>
          <a:bodyPr/>
          <a:lstStyle>
            <a:lvl1pPr algn="ctr">
              <a:defRPr/>
            </a:lvl1pPr>
          </a:lstStyle>
          <a:p>
            <a:fld id="{EB792F4E-54C0-4D36-B331-9C6FCFE9A340}" type="slidenum">
              <a:rPr lang="zh-CN" altLang="en-US" smtClean="0"/>
              <a:pPr/>
              <a:t>‹#›</a:t>
            </a:fld>
            <a:endParaRPr lang="zh-CN" altLang="en-US" dirty="0"/>
          </a:p>
        </p:txBody>
      </p:sp>
    </p:spTree>
    <p:extLst>
      <p:ext uri="{BB962C8B-B14F-4D97-AF65-F5344CB8AC3E}">
        <p14:creationId xmlns:p14="http://schemas.microsoft.com/office/powerpoint/2010/main" val="2451152468"/>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BA811D75-C662-4506-9923-F360C490CD83}" type="datetime1">
              <a:rPr lang="zh-CN" altLang="en-US" smtClean="0">
                <a:solidFill>
                  <a:prstClr val="black">
                    <a:tint val="75000"/>
                  </a:prstClr>
                </a:solidFill>
              </a:rPr>
              <a:pPr/>
              <a:t>2022/9/27</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EB792F4E-54C0-4D36-B331-9C6FCFE9A340}"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288349379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92DDD6D4-6C22-42E4-BD00-B5AB433AEB75}" type="datetime1">
              <a:rPr lang="zh-CN" altLang="en-US" smtClean="0">
                <a:solidFill>
                  <a:prstClr val="black">
                    <a:tint val="75000"/>
                  </a:prstClr>
                </a:solidFill>
              </a:rPr>
              <a:pPr/>
              <a:t>2022/9/27</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EB792F4E-54C0-4D36-B331-9C6FCFE9A340}"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331957860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FD0094D1-277E-4F0D-A9D3-6C723ED9405F}" type="datetime1">
              <a:rPr lang="zh-CN" altLang="en-US" smtClean="0">
                <a:solidFill>
                  <a:prstClr val="black">
                    <a:tint val="75000"/>
                  </a:prstClr>
                </a:solidFill>
              </a:rPr>
              <a:pPr/>
              <a:t>2022/9/27</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EB792F4E-54C0-4D36-B331-9C6FCFE9A340}"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17363576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1CD77614-659B-42BB-94D6-453193BCDAC9}" type="datetime1">
              <a:rPr lang="zh-CN" altLang="en-US" smtClean="0"/>
              <a:t>2022/9/27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B792F4E-54C0-4D36-B331-9C6FCFE9A340}" type="slidenum">
              <a:rPr lang="zh-CN" altLang="en-US" smtClean="0"/>
              <a:t>‹#›</a:t>
            </a:fld>
            <a:endParaRPr lang="zh-CN" altLang="en-US"/>
          </a:p>
        </p:txBody>
      </p:sp>
    </p:spTree>
    <p:extLst>
      <p:ext uri="{BB962C8B-B14F-4D97-AF65-F5344CB8AC3E}">
        <p14:creationId xmlns:p14="http://schemas.microsoft.com/office/powerpoint/2010/main" val="1117272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lvl1pPr marL="360000">
              <a:defRPr/>
            </a:lvl1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4" name="Content Placeholder 3"/>
          <p:cNvSpPr>
            <a:spLocks noGrp="1"/>
          </p:cNvSpPr>
          <p:nvPr>
            <p:ph sz="half" idx="2"/>
          </p:nvPr>
        </p:nvSpPr>
        <p:spPr>
          <a:xfrm>
            <a:off x="4629150" y="1825625"/>
            <a:ext cx="3886200" cy="4351338"/>
          </a:xfrm>
        </p:spPr>
        <p:txBody>
          <a:bodyPr/>
          <a:lstStyle>
            <a:lvl1pPr marL="360000">
              <a:defRPr/>
            </a:lvl1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5" name="Date Placeholder 4"/>
          <p:cNvSpPr>
            <a:spLocks noGrp="1"/>
          </p:cNvSpPr>
          <p:nvPr>
            <p:ph type="dt" sz="half" idx="10"/>
          </p:nvPr>
        </p:nvSpPr>
        <p:spPr/>
        <p:txBody>
          <a:bodyPr/>
          <a:lstStyle/>
          <a:p>
            <a:fld id="{6079A146-8CD6-4CAA-B3D3-2C21DC42388C}" type="datetime1">
              <a:rPr lang="zh-CN" altLang="en-US" smtClean="0"/>
              <a:t>2022/9/27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B792F4E-54C0-4D36-B331-9C6FCFE9A340}" type="slidenum">
              <a:rPr lang="zh-CN" altLang="en-US" smtClean="0"/>
              <a:t>‹#›</a:t>
            </a:fld>
            <a:endParaRPr lang="zh-CN" altLang="en-US"/>
          </a:p>
        </p:txBody>
      </p:sp>
    </p:spTree>
    <p:extLst>
      <p:ext uri="{BB962C8B-B14F-4D97-AF65-F5344CB8AC3E}">
        <p14:creationId xmlns:p14="http://schemas.microsoft.com/office/powerpoint/2010/main" val="371532041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9636B5B9-9CF5-47F0-9553-3F68E4080617}" type="datetime1">
              <a:rPr lang="zh-CN" altLang="en-US" smtClean="0"/>
              <a:t>2022/9/27</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EB792F4E-54C0-4D36-B331-9C6FCFE9A340}" type="slidenum">
              <a:rPr lang="zh-CN" altLang="en-US" smtClean="0"/>
              <a:t>‹#›</a:t>
            </a:fld>
            <a:endParaRPr lang="zh-CN" altLang="en-US"/>
          </a:p>
        </p:txBody>
      </p:sp>
    </p:spTree>
    <p:extLst>
      <p:ext uri="{BB962C8B-B14F-4D97-AF65-F5344CB8AC3E}">
        <p14:creationId xmlns:p14="http://schemas.microsoft.com/office/powerpoint/2010/main" val="41052597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4CA754A2-9B8A-4D21-BA10-2D4311C5CCE9}" type="datetime1">
              <a:rPr lang="zh-CN" altLang="en-US" smtClean="0"/>
              <a:t>2022/9/27</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EB792F4E-54C0-4D36-B331-9C6FCFE9A340}" type="slidenum">
              <a:rPr lang="zh-CN" altLang="en-US" smtClean="0"/>
              <a:t>‹#›</a:t>
            </a:fld>
            <a:endParaRPr lang="zh-CN" altLang="en-US"/>
          </a:p>
        </p:txBody>
      </p:sp>
    </p:spTree>
    <p:extLst>
      <p:ext uri="{BB962C8B-B14F-4D97-AF65-F5344CB8AC3E}">
        <p14:creationId xmlns:p14="http://schemas.microsoft.com/office/powerpoint/2010/main" val="7935110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1081895-D564-41D2-A6FC-FB534A168770}" type="datetime1">
              <a:rPr lang="zh-CN" altLang="en-US" smtClean="0"/>
              <a:t>2022/9/27</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EB792F4E-54C0-4D36-B331-9C6FCFE9A340}" type="slidenum">
              <a:rPr lang="zh-CN" altLang="en-US" smtClean="0"/>
              <a:t>‹#›</a:t>
            </a:fld>
            <a:endParaRPr lang="zh-CN" altLang="en-US"/>
          </a:p>
        </p:txBody>
      </p:sp>
    </p:spTree>
    <p:extLst>
      <p:ext uri="{BB962C8B-B14F-4D97-AF65-F5344CB8AC3E}">
        <p14:creationId xmlns:p14="http://schemas.microsoft.com/office/powerpoint/2010/main" val="3555011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52D9337D-A0CC-4C7E-87C9-35D7F76F26E6}" type="datetime1">
              <a:rPr lang="zh-CN" altLang="en-US" smtClean="0"/>
              <a:t>2022/9/27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B792F4E-54C0-4D36-B331-9C6FCFE9A340}" type="slidenum">
              <a:rPr lang="zh-CN" altLang="en-US" smtClean="0"/>
              <a:t>‹#›</a:t>
            </a:fld>
            <a:endParaRPr lang="zh-CN" altLang="en-US"/>
          </a:p>
        </p:txBody>
      </p:sp>
    </p:spTree>
    <p:extLst>
      <p:ext uri="{BB962C8B-B14F-4D97-AF65-F5344CB8AC3E}">
        <p14:creationId xmlns:p14="http://schemas.microsoft.com/office/powerpoint/2010/main" val="34794963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A811D75-C662-4506-9923-F360C490CD83}" type="datetime1">
              <a:rPr lang="zh-CN" altLang="en-US" smtClean="0"/>
              <a:t>2022/9/27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B792F4E-54C0-4D36-B331-9C6FCFE9A340}" type="slidenum">
              <a:rPr lang="zh-CN" altLang="en-US" smtClean="0"/>
              <a:t>‹#›</a:t>
            </a:fld>
            <a:endParaRPr lang="zh-CN" altLang="en-US"/>
          </a:p>
        </p:txBody>
      </p:sp>
    </p:spTree>
    <p:extLst>
      <p:ext uri="{BB962C8B-B14F-4D97-AF65-F5344CB8AC3E}">
        <p14:creationId xmlns:p14="http://schemas.microsoft.com/office/powerpoint/2010/main" val="29858278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5121" y="95705"/>
            <a:ext cx="7886700" cy="532945"/>
          </a:xfrm>
          <a:prstGeom prst="rect">
            <a:avLst/>
          </a:prstGeom>
          <a:noFill/>
        </p:spPr>
        <p:txBody>
          <a:bodyPr/>
          <a:lstStyle/>
          <a:p>
            <a:pPr marL="0" lvl="0"/>
            <a:r>
              <a:rPr lang="zh-CN" altLang="en-US" dirty="0"/>
              <a:t>单击此处编辑母版标题样式</a:t>
            </a:r>
            <a:endParaRPr lang="en-US" dirty="0"/>
          </a:p>
        </p:txBody>
      </p:sp>
      <p:sp>
        <p:nvSpPr>
          <p:cNvPr id="3" name="Text Placeholder 2"/>
          <p:cNvSpPr>
            <a:spLocks noGrp="1"/>
          </p:cNvSpPr>
          <p:nvPr>
            <p:ph type="body" idx="1"/>
          </p:nvPr>
        </p:nvSpPr>
        <p:spPr>
          <a:xfrm>
            <a:off x="628650" y="1316831"/>
            <a:ext cx="7886700" cy="4351338"/>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latin typeface="微软雅黑" panose="020B0503020204020204" pitchFamily="34" charset="-122"/>
                <a:ea typeface="微软雅黑" panose="020B0503020204020204" pitchFamily="34" charset="-122"/>
              </a:defRPr>
            </a:lvl1pPr>
          </a:lstStyle>
          <a:p>
            <a:fld id="{4204977B-C4EC-482F-96C1-0349DC329330}" type="datetime1">
              <a:rPr lang="zh-CN" altLang="en-US" smtClean="0"/>
              <a:t>2022/9/27</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latin typeface="微软雅黑" panose="020B0503020204020204" pitchFamily="34" charset="-122"/>
                <a:ea typeface="微软雅黑" panose="020B0503020204020204" pitchFamily="34" charset="-122"/>
              </a:defRPr>
            </a:lvl1pPr>
          </a:lstStyle>
          <a:p>
            <a:endParaRPr lang="zh-CN" altLang="en-US"/>
          </a:p>
        </p:txBody>
      </p:sp>
      <p:sp>
        <p:nvSpPr>
          <p:cNvPr id="6" name="Slide Number Placeholder 5"/>
          <p:cNvSpPr>
            <a:spLocks noGrp="1"/>
          </p:cNvSpPr>
          <p:nvPr>
            <p:ph type="sldNum" sz="quarter" idx="4"/>
          </p:nvPr>
        </p:nvSpPr>
        <p:spPr>
          <a:xfrm>
            <a:off x="8451988" y="6492875"/>
            <a:ext cx="762828" cy="365125"/>
          </a:xfrm>
          <a:prstGeom prst="rect">
            <a:avLst/>
          </a:prstGeom>
        </p:spPr>
        <p:txBody>
          <a:bodyPr vert="horz" lIns="91440" tIns="45720" rIns="91440" bIns="45720" rtlCol="0" anchor="ctr"/>
          <a:lstStyle>
            <a:lvl1pPr algn="ctr">
              <a:defRPr sz="1600" b="1">
                <a:solidFill>
                  <a:schemeClr val="tx1"/>
                </a:solidFill>
                <a:latin typeface="微软雅黑" panose="020B0503020204020204" pitchFamily="34" charset="-122"/>
                <a:ea typeface="微软雅黑" panose="020B0503020204020204" pitchFamily="34" charset="-122"/>
              </a:defRPr>
            </a:lvl1pPr>
          </a:lstStyle>
          <a:p>
            <a:fld id="{EB792F4E-54C0-4D36-B331-9C6FCFE9A340}" type="slidenum">
              <a:rPr lang="zh-CN" altLang="en-US" smtClean="0"/>
              <a:pPr/>
              <a:t>‹#›</a:t>
            </a:fld>
            <a:endParaRPr lang="zh-CN" altLang="en-US"/>
          </a:p>
        </p:txBody>
      </p:sp>
      <p:sp>
        <p:nvSpPr>
          <p:cNvPr id="8" name="矩形 7"/>
          <p:cNvSpPr/>
          <p:nvPr userDrawn="1"/>
        </p:nvSpPr>
        <p:spPr>
          <a:xfrm>
            <a:off x="8186286" y="144689"/>
            <a:ext cx="654346" cy="369332"/>
          </a:xfrm>
          <a:prstGeom prst="rect">
            <a:avLst/>
          </a:prstGeom>
        </p:spPr>
        <p:txBody>
          <a:bodyPr wrap="none">
            <a:spAutoFit/>
          </a:bodyPr>
          <a:lstStyle/>
          <a:p>
            <a:pPr algn="ctr"/>
            <a:r>
              <a:rPr lang="zh-CN" altLang="en-US" sz="1800" b="1" dirty="0" smtClean="0">
                <a:solidFill>
                  <a:schemeClr val="bg1"/>
                </a:solidFill>
                <a:latin typeface="微软雅黑" panose="020B0503020204020204" pitchFamily="34" charset="-122"/>
                <a:ea typeface="微软雅黑" panose="020B0503020204020204" pitchFamily="34" charset="-122"/>
              </a:rPr>
              <a:t>SZU</a:t>
            </a:r>
            <a:endParaRPr lang="zh-CN" altLang="en-US" sz="1800" b="1"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3332848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lang="en-US" altLang="en-US" sz="3200" b="1" kern="1200" cap="none" spc="0" dirty="0">
          <a:ln w="0"/>
          <a:solidFill>
            <a:schemeClr val="bg1"/>
          </a:solidFill>
          <a:effectLst>
            <a:outerShdw blurRad="38100" dist="19050" dir="2700000" algn="tl" rotWithShape="0">
              <a:schemeClr val="dk1">
                <a:alpha val="40000"/>
              </a:schemeClr>
            </a:outerShdw>
          </a:effectLst>
          <a:latin typeface="华文新魏" panose="02010800040101010101" pitchFamily="2" charset="-122"/>
          <a:ea typeface="华文新魏" panose="02010800040101010101" pitchFamily="2" charset="-122"/>
          <a:cs typeface="+mj-cs"/>
        </a:defRPr>
      </a:lvl1pPr>
    </p:titleStyle>
    <p:bodyStyle>
      <a:lvl1pPr marL="360000" indent="-360000" algn="l" defTabSz="914400" rtl="0" eaLnBrk="1" latinLnBrk="0" hangingPunct="1">
        <a:lnSpc>
          <a:spcPct val="90000"/>
        </a:lnSpc>
        <a:spcBef>
          <a:spcPts val="1000"/>
        </a:spcBef>
        <a:buClr>
          <a:srgbClr val="94003F"/>
        </a:buClr>
        <a:buSzPct val="70000"/>
        <a:buFont typeface="Wingdings" panose="05000000000000000000" pitchFamily="2" charset="2"/>
        <a:buChar char="u"/>
        <a:defRPr sz="2800" b="0" kern="1200">
          <a:solidFill>
            <a:schemeClr val="tx1"/>
          </a:solidFill>
          <a:latin typeface="华文新魏" panose="02010800040101010101" pitchFamily="2" charset="-122"/>
          <a:ea typeface="华文新魏" panose="02010800040101010101" pitchFamily="2" charset="-122"/>
          <a:cs typeface="+mn-cs"/>
        </a:defRPr>
      </a:lvl1pPr>
      <a:lvl2pPr marL="685800" indent="-228600" algn="l" defTabSz="914400" rtl="0" eaLnBrk="1" latinLnBrk="0" hangingPunct="1">
        <a:lnSpc>
          <a:spcPct val="90000"/>
        </a:lnSpc>
        <a:spcBef>
          <a:spcPts val="500"/>
        </a:spcBef>
        <a:buFont typeface="04b" panose="00000400000000000000" pitchFamily="2" charset="0"/>
        <a:buChar char="-"/>
        <a:defRPr sz="2000" kern="1200">
          <a:solidFill>
            <a:schemeClr val="tx1"/>
          </a:solidFill>
          <a:latin typeface="华文新魏" panose="02010800040101010101" pitchFamily="2" charset="-122"/>
          <a:ea typeface="华文新魏" panose="02010800040101010101" pitchFamily="2"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华文新魏" panose="02010800040101010101" pitchFamily="2" charset="-122"/>
          <a:ea typeface="华文新魏" panose="02010800040101010101" pitchFamily="2"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华文新魏" panose="02010800040101010101" pitchFamily="2" charset="-122"/>
          <a:ea typeface="华文新魏" panose="02010800040101010101" pitchFamily="2"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华文新魏" panose="02010800040101010101" pitchFamily="2" charset="-122"/>
          <a:ea typeface="华文新魏" panose="0201080004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5121" y="95705"/>
            <a:ext cx="7886700" cy="532945"/>
          </a:xfrm>
          <a:prstGeom prst="rect">
            <a:avLst/>
          </a:prstGeom>
          <a:noFill/>
        </p:spPr>
        <p:txBody>
          <a:bodyPr/>
          <a:lstStyle/>
          <a:p>
            <a:pPr marL="0" lvl="0"/>
            <a:r>
              <a:rPr lang="zh-CN" altLang="en-US" dirty="0" smtClean="0"/>
              <a:t>单击此处编辑母版标题样式</a:t>
            </a:r>
            <a:endParaRPr lang="en-US" dirty="0"/>
          </a:p>
        </p:txBody>
      </p:sp>
      <p:sp>
        <p:nvSpPr>
          <p:cNvPr id="3" name="Text Placeholder 2"/>
          <p:cNvSpPr>
            <a:spLocks noGrp="1"/>
          </p:cNvSpPr>
          <p:nvPr>
            <p:ph type="body" idx="1"/>
          </p:nvPr>
        </p:nvSpPr>
        <p:spPr>
          <a:xfrm>
            <a:off x="628650" y="1316831"/>
            <a:ext cx="7886700" cy="4351338"/>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latin typeface="微软雅黑" panose="020B0503020204020204" pitchFamily="34" charset="-122"/>
                <a:ea typeface="微软雅黑" panose="020B0503020204020204" pitchFamily="34" charset="-122"/>
              </a:defRPr>
            </a:lvl1pPr>
          </a:lstStyle>
          <a:p>
            <a:fld id="{4204977B-C4EC-482F-96C1-0349DC329330}" type="datetime1">
              <a:rPr lang="zh-CN" altLang="en-US" smtClean="0">
                <a:solidFill>
                  <a:prstClr val="black">
                    <a:tint val="75000"/>
                  </a:prstClr>
                </a:solidFill>
              </a:rPr>
              <a:pPr/>
              <a:t>2022/9/27</a:t>
            </a:fld>
            <a:endParaRPr lang="zh-CN" altLang="en-US">
              <a:solidFill>
                <a:prstClr val="black">
                  <a:tint val="75000"/>
                </a:prstClr>
              </a:solidFill>
            </a:endParaRPr>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latin typeface="微软雅黑" panose="020B0503020204020204" pitchFamily="34" charset="-122"/>
                <a:ea typeface="微软雅黑" panose="020B0503020204020204" pitchFamily="34" charset="-122"/>
              </a:defRPr>
            </a:lvl1pPr>
          </a:lstStyle>
          <a:p>
            <a:endParaRPr lang="zh-CN" altLang="en-US">
              <a:solidFill>
                <a:prstClr val="black">
                  <a:tint val="75000"/>
                </a:prstClr>
              </a:solidFill>
            </a:endParaRPr>
          </a:p>
        </p:txBody>
      </p:sp>
      <p:sp>
        <p:nvSpPr>
          <p:cNvPr id="6" name="Slide Number Placeholder 5"/>
          <p:cNvSpPr>
            <a:spLocks noGrp="1"/>
          </p:cNvSpPr>
          <p:nvPr>
            <p:ph type="sldNum" sz="quarter" idx="4"/>
          </p:nvPr>
        </p:nvSpPr>
        <p:spPr>
          <a:xfrm>
            <a:off x="8451988" y="6492875"/>
            <a:ext cx="762828" cy="365125"/>
          </a:xfrm>
          <a:prstGeom prst="rect">
            <a:avLst/>
          </a:prstGeom>
        </p:spPr>
        <p:txBody>
          <a:bodyPr vert="horz" lIns="91440" tIns="45720" rIns="91440" bIns="45720" rtlCol="0" anchor="ctr"/>
          <a:lstStyle>
            <a:lvl1pPr algn="ctr">
              <a:defRPr sz="1600" b="1">
                <a:solidFill>
                  <a:schemeClr val="tx1"/>
                </a:solidFill>
                <a:latin typeface="微软雅黑" panose="020B0503020204020204" pitchFamily="34" charset="-122"/>
                <a:ea typeface="微软雅黑" panose="020B0503020204020204" pitchFamily="34" charset="-122"/>
              </a:defRPr>
            </a:lvl1pPr>
          </a:lstStyle>
          <a:p>
            <a:fld id="{EB792F4E-54C0-4D36-B331-9C6FCFE9A340}" type="slidenum">
              <a:rPr lang="zh-CN" altLang="en-US" smtClean="0">
                <a:solidFill>
                  <a:prstClr val="black"/>
                </a:solidFill>
              </a:rPr>
              <a:pPr/>
              <a:t>‹#›</a:t>
            </a:fld>
            <a:endParaRPr lang="zh-CN" altLang="en-US">
              <a:solidFill>
                <a:prstClr val="black"/>
              </a:solidFill>
            </a:endParaRPr>
          </a:p>
        </p:txBody>
      </p:sp>
      <p:sp>
        <p:nvSpPr>
          <p:cNvPr id="8" name="矩形 7"/>
          <p:cNvSpPr/>
          <p:nvPr userDrawn="1"/>
        </p:nvSpPr>
        <p:spPr>
          <a:xfrm>
            <a:off x="8186285" y="144689"/>
            <a:ext cx="654346" cy="369332"/>
          </a:xfrm>
          <a:prstGeom prst="rect">
            <a:avLst/>
          </a:prstGeom>
        </p:spPr>
        <p:txBody>
          <a:bodyPr wrap="none">
            <a:spAutoFit/>
          </a:bodyPr>
          <a:lstStyle/>
          <a:p>
            <a:pPr algn="ctr"/>
            <a:r>
              <a:rPr lang="zh-CN" altLang="en-US" b="1" dirty="0" smtClean="0">
                <a:solidFill>
                  <a:prstClr val="white"/>
                </a:solidFill>
                <a:latin typeface="微软雅黑" panose="020B0503020204020204" pitchFamily="34" charset="-122"/>
                <a:ea typeface="微软雅黑" panose="020B0503020204020204" pitchFamily="34" charset="-122"/>
              </a:rPr>
              <a:t>SZU</a:t>
            </a:r>
            <a:endParaRPr lang="zh-CN" altLang="en-US" b="1" dirty="0">
              <a:solidFill>
                <a:prstClr val="white"/>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70739705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lang="en-US" altLang="en-US" sz="3200" b="1" kern="1200" cap="none" spc="0" dirty="0">
          <a:ln w="0"/>
          <a:solidFill>
            <a:schemeClr val="bg1"/>
          </a:solidFill>
          <a:effectLst>
            <a:outerShdw blurRad="38100" dist="19050" dir="2700000" algn="tl" rotWithShape="0">
              <a:schemeClr val="dk1">
                <a:alpha val="40000"/>
              </a:schemeClr>
            </a:outerShdw>
          </a:effectLst>
          <a:latin typeface="华文新魏" panose="02010800040101010101" pitchFamily="2" charset="-122"/>
          <a:ea typeface="华文新魏" panose="02010800040101010101" pitchFamily="2" charset="-122"/>
          <a:cs typeface="+mj-cs"/>
        </a:defRPr>
      </a:lvl1pPr>
    </p:titleStyle>
    <p:bodyStyle>
      <a:lvl1pPr marL="228600" indent="-360000" algn="l" defTabSz="914400" rtl="0" eaLnBrk="1" latinLnBrk="0" hangingPunct="1">
        <a:lnSpc>
          <a:spcPct val="90000"/>
        </a:lnSpc>
        <a:spcBef>
          <a:spcPts val="1000"/>
        </a:spcBef>
        <a:buClr>
          <a:srgbClr val="94003F"/>
        </a:buClr>
        <a:buSzPct val="70000"/>
        <a:buFont typeface="Wingdings" panose="05000000000000000000" pitchFamily="2" charset="2"/>
        <a:buChar char="u"/>
        <a:defRPr sz="2800" b="0" kern="1200">
          <a:solidFill>
            <a:schemeClr val="tx1"/>
          </a:solidFill>
          <a:latin typeface="华文新魏" panose="02010800040101010101" pitchFamily="2" charset="-122"/>
          <a:ea typeface="华文新魏" panose="02010800040101010101" pitchFamily="2" charset="-122"/>
          <a:cs typeface="+mn-cs"/>
        </a:defRPr>
      </a:lvl1pPr>
      <a:lvl2pPr marL="685800" indent="-228600" algn="l" defTabSz="914400" rtl="0" eaLnBrk="1" latinLnBrk="0" hangingPunct="1">
        <a:lnSpc>
          <a:spcPct val="90000"/>
        </a:lnSpc>
        <a:spcBef>
          <a:spcPts val="500"/>
        </a:spcBef>
        <a:buFont typeface="04b" panose="00000400000000000000" pitchFamily="2" charset="0"/>
        <a:buChar char="-"/>
        <a:defRPr sz="2000" kern="1200">
          <a:solidFill>
            <a:schemeClr val="tx1"/>
          </a:solidFill>
          <a:latin typeface="华文新魏" panose="02010800040101010101" pitchFamily="2" charset="-122"/>
          <a:ea typeface="华文新魏" panose="02010800040101010101" pitchFamily="2"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华文新魏" panose="02010800040101010101" pitchFamily="2" charset="-122"/>
          <a:ea typeface="华文新魏" panose="02010800040101010101" pitchFamily="2"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华文新魏" panose="02010800040101010101" pitchFamily="2" charset="-122"/>
          <a:ea typeface="华文新魏" panose="02010800040101010101" pitchFamily="2"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华文新魏" panose="02010800040101010101" pitchFamily="2" charset="-122"/>
          <a:ea typeface="华文新魏" panose="0201080004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17.jpeg"/><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_rels/slide13.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25.jpeg"/><Relationship Id="rId1" Type="http://schemas.openxmlformats.org/officeDocument/2006/relationships/slideLayout" Target="../slideLayouts/slideLayout2.xml"/><Relationship Id="rId4" Type="http://schemas.openxmlformats.org/officeDocument/2006/relationships/image" Target="../media/image26.jpeg"/></Relationships>
</file>

<file path=ppt/slides/_rels/slide1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image" Target="../media/image40.png"/><Relationship Id="rId1" Type="http://schemas.openxmlformats.org/officeDocument/2006/relationships/slideLayout" Target="../slideLayouts/slideLayout2.xml"/><Relationship Id="rId4" Type="http://schemas.openxmlformats.org/officeDocument/2006/relationships/image" Target="../media/image29.emf"/></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image" Target="../media/image30.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2.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4.emf"/><Relationship Id="rId2" Type="http://schemas.openxmlformats.org/officeDocument/2006/relationships/image" Target="../media/image33.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 Id="rId4" Type="http://schemas.openxmlformats.org/officeDocument/2006/relationships/image" Target="../media/image45.png"/></Relationships>
</file>

<file path=ppt/slides/_rels/slide26.xml.rels><?xml version="1.0" encoding="UTF-8" standalone="yes"?>
<Relationships xmlns="http://schemas.openxmlformats.org/package/2006/relationships"><Relationship Id="rId3" Type="http://schemas.openxmlformats.org/officeDocument/2006/relationships/image" Target="../media/image35.jpeg"/><Relationship Id="rId7" Type="http://schemas.openxmlformats.org/officeDocument/2006/relationships/image" Target="../media/image51.png"/><Relationship Id="rId2" Type="http://schemas.openxmlformats.org/officeDocument/2006/relationships/image" Target="../media/image35.png"/><Relationship Id="rId1" Type="http://schemas.openxmlformats.org/officeDocument/2006/relationships/slideLayout" Target="../slideLayouts/slideLayout2.xml"/><Relationship Id="rId6" Type="http://schemas.openxmlformats.org/officeDocument/2006/relationships/image" Target="../media/image50.png"/><Relationship Id="rId5" Type="http://schemas.openxmlformats.org/officeDocument/2006/relationships/image" Target="../media/image49.png"/><Relationship Id="rId4" Type="http://schemas.openxmlformats.org/officeDocument/2006/relationships/image" Target="../media/image48.png"/></Relationships>
</file>

<file path=ppt/slides/_rels/slide27.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37.png"/><Relationship Id="rId1" Type="http://schemas.openxmlformats.org/officeDocument/2006/relationships/slideLayout" Target="../slideLayouts/slideLayout2.xml"/><Relationship Id="rId4" Type="http://schemas.openxmlformats.org/officeDocument/2006/relationships/image" Target="../media/image58.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image" Target="../media/image36.em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8.emf"/><Relationship Id="rId2" Type="http://schemas.openxmlformats.org/officeDocument/2006/relationships/image" Target="../media/image37.emf"/><Relationship Id="rId1" Type="http://schemas.openxmlformats.org/officeDocument/2006/relationships/slideLayout" Target="../slideLayouts/slideLayout2.xml"/><Relationship Id="rId5" Type="http://schemas.openxmlformats.org/officeDocument/2006/relationships/image" Target="../media/image46.png"/><Relationship Id="rId4" Type="http://schemas.openxmlformats.org/officeDocument/2006/relationships/image" Target="../media/image39.emf"/></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8.em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50.emf"/><Relationship Id="rId2" Type="http://schemas.openxmlformats.org/officeDocument/2006/relationships/image" Target="../media/image49.emf"/><Relationship Id="rId1" Type="http://schemas.openxmlformats.org/officeDocument/2006/relationships/slideLayout" Target="../slideLayouts/slideLayout2.xml"/><Relationship Id="rId4" Type="http://schemas.openxmlformats.org/officeDocument/2006/relationships/image" Target="../media/image51.emf"/></Relationships>
</file>

<file path=ppt/slides/_rels/slide36.xml.rels><?xml version="1.0" encoding="UTF-8" standalone="yes"?>
<Relationships xmlns="http://schemas.openxmlformats.org/package/2006/relationships"><Relationship Id="rId2" Type="http://schemas.openxmlformats.org/officeDocument/2006/relationships/image" Target="../media/image52.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Layout" Target="../slideLayouts/slideLayout2.xml"/><Relationship Id="rId6" Type="http://schemas.openxmlformats.org/officeDocument/2006/relationships/image" Target="../media/image6.emf"/><Relationship Id="rId5" Type="http://schemas.openxmlformats.org/officeDocument/2006/relationships/image" Target="../media/image5.emf"/><Relationship Id="rId4" Type="http://schemas.openxmlformats.org/officeDocument/2006/relationships/image" Target="../media/image4.emf"/></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7.emf"/><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emf"/></Relationships>
</file>

<file path=ppt/slides/_rels/slide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2.xml"/><Relationship Id="rId4" Type="http://schemas.openxmlformats.org/officeDocument/2006/relationships/image" Target="../media/image12.jpeg"/></Relationships>
</file>

<file path=ppt/slides/_rels/slide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431222" y="902711"/>
            <a:ext cx="8281555" cy="2387600"/>
          </a:xfrm>
        </p:spPr>
        <p:txBody>
          <a:bodyPr/>
          <a:lstStyle/>
          <a:p>
            <a:r>
              <a:rPr lang="zh-CN" altLang="en-US" dirty="0" smtClean="0">
                <a:solidFill>
                  <a:srgbClr val="94003F"/>
                </a:solidFill>
              </a:rPr>
              <a:t>第三章 几何对象和变换</a:t>
            </a:r>
            <a:endParaRPr lang="zh-CN" altLang="en-US" dirty="0">
              <a:solidFill>
                <a:srgbClr val="94003F"/>
              </a:solidFill>
            </a:endParaRPr>
          </a:p>
        </p:txBody>
      </p:sp>
      <p:sp>
        <p:nvSpPr>
          <p:cNvPr id="3" name="副标题 2"/>
          <p:cNvSpPr>
            <a:spLocks noGrp="1"/>
          </p:cNvSpPr>
          <p:nvPr>
            <p:ph type="subTitle" idx="1"/>
          </p:nvPr>
        </p:nvSpPr>
        <p:spPr/>
        <p:txBody>
          <a:bodyPr/>
          <a:lstStyle/>
          <a:p>
            <a:endParaRPr lang="zh-CN" altLang="en-US" dirty="0"/>
          </a:p>
        </p:txBody>
      </p:sp>
    </p:spTree>
    <p:extLst>
      <p:ext uri="{BB962C8B-B14F-4D97-AF65-F5344CB8AC3E}">
        <p14:creationId xmlns:p14="http://schemas.microsoft.com/office/powerpoint/2010/main" val="30936315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与坐标无关的几何</a:t>
            </a:r>
            <a:endParaRPr lang="en-US" dirty="0"/>
          </a:p>
        </p:txBody>
      </p:sp>
      <p:sp>
        <p:nvSpPr>
          <p:cNvPr id="3" name="Content Placeholder 2"/>
          <p:cNvSpPr>
            <a:spLocks noGrp="1"/>
          </p:cNvSpPr>
          <p:nvPr>
            <p:ph idx="1"/>
          </p:nvPr>
        </p:nvSpPr>
        <p:spPr/>
        <p:txBody>
          <a:bodyPr/>
          <a:lstStyle/>
          <a:p>
            <a:r>
              <a:rPr lang="zh-CN" altLang="en-US" dirty="0" smtClean="0"/>
              <a:t>几何对象中点的坐标实现相对于一个原点和两个坐标轴的方向而言的</a:t>
            </a:r>
            <a:endParaRPr lang="en-US" altLang="zh-CN" dirty="0" smtClean="0"/>
          </a:p>
          <a:p>
            <a:r>
              <a:rPr lang="zh-CN" altLang="en-US" dirty="0" smtClean="0"/>
              <a:t>原点的位置和坐标轴的方向是可以任意指定的</a:t>
            </a:r>
            <a:endParaRPr lang="en-US" altLang="zh-CN" dirty="0" smtClean="0"/>
          </a:p>
          <a:p>
            <a:r>
              <a:rPr lang="zh-CN" altLang="en-US" dirty="0" smtClean="0"/>
              <a:t>重要的是</a:t>
            </a:r>
            <a:r>
              <a:rPr lang="zh-CN" altLang="en-US" dirty="0" smtClean="0">
                <a:solidFill>
                  <a:srgbClr val="0000FF"/>
                </a:solidFill>
              </a:rPr>
              <a:t>保持不变的基本几何关系</a:t>
            </a:r>
            <a:endParaRPr lang="en-US" altLang="zh-CN" dirty="0" smtClean="0">
              <a:solidFill>
                <a:srgbClr val="0000FF"/>
              </a:solidFill>
            </a:endParaRPr>
          </a:p>
          <a:p>
            <a:pPr lvl="1"/>
            <a:r>
              <a:rPr lang="zh-CN" altLang="en-US" dirty="0" smtClean="0"/>
              <a:t>不管在何种坐标系下，正方形依旧是正方形，边和边的夹角，点和点的距离都保持不变。</a:t>
            </a:r>
            <a:endParaRPr lang="en-US" dirty="0"/>
          </a:p>
        </p:txBody>
      </p:sp>
      <p:sp>
        <p:nvSpPr>
          <p:cNvPr id="4" name="Slide Number Placeholder 3"/>
          <p:cNvSpPr>
            <a:spLocks noGrp="1"/>
          </p:cNvSpPr>
          <p:nvPr>
            <p:ph type="sldNum" sz="quarter" idx="12"/>
          </p:nvPr>
        </p:nvSpPr>
        <p:spPr/>
        <p:txBody>
          <a:bodyPr/>
          <a:lstStyle/>
          <a:p>
            <a:fld id="{EB792F4E-54C0-4D36-B331-9C6FCFE9A340}" type="slidenum">
              <a:rPr lang="zh-CN" altLang="en-US" smtClean="0"/>
              <a:pPr/>
              <a:t>10</a:t>
            </a:fld>
            <a:endParaRPr lang="zh-CN" altLang="en-US" dirty="0"/>
          </a:p>
        </p:txBody>
      </p:sp>
      <p:pic>
        <p:nvPicPr>
          <p:cNvPr id="5" name="Picture 2" descr="E:\CG\交互式计算机图形学—基于OpenGL着色器的自顶向下方法（第六版）\Figures\CHAPTER03 JPEG\AN03F07.jpg"/>
          <p:cNvPicPr>
            <a:picLocks noChangeAspect="1" noChangeArrowheads="1"/>
          </p:cNvPicPr>
          <p:nvPr/>
        </p:nvPicPr>
        <p:blipFill>
          <a:blip r:embed="rId2" cstate="print"/>
          <a:srcRect/>
          <a:stretch>
            <a:fillRect/>
          </a:stretch>
        </p:blipFill>
        <p:spPr bwMode="auto">
          <a:xfrm>
            <a:off x="5745463" y="4630975"/>
            <a:ext cx="1529898" cy="1449547"/>
          </a:xfrm>
          <a:prstGeom prst="rect">
            <a:avLst/>
          </a:prstGeom>
          <a:noFill/>
        </p:spPr>
      </p:pic>
      <p:pic>
        <p:nvPicPr>
          <p:cNvPr id="6" name="Picture 3" descr="E:\CG\交互式计算机图形学—基于OpenGL着色器的自顶向下方法（第六版）\Figures\CHAPTER03 JPEG\AN03F06.jpg"/>
          <p:cNvPicPr>
            <a:picLocks noChangeAspect="1" noChangeArrowheads="1"/>
          </p:cNvPicPr>
          <p:nvPr/>
        </p:nvPicPr>
        <p:blipFill>
          <a:blip r:embed="rId3" cstate="print"/>
          <a:srcRect/>
          <a:stretch>
            <a:fillRect/>
          </a:stretch>
        </p:blipFill>
        <p:spPr bwMode="auto">
          <a:xfrm>
            <a:off x="1754479" y="4123153"/>
            <a:ext cx="2461979" cy="1957369"/>
          </a:xfrm>
          <a:prstGeom prst="rect">
            <a:avLst/>
          </a:prstGeom>
          <a:noFill/>
        </p:spPr>
      </p:pic>
      <p:sp>
        <p:nvSpPr>
          <p:cNvPr id="7" name="TextBox 6"/>
          <p:cNvSpPr txBox="1"/>
          <p:nvPr/>
        </p:nvSpPr>
        <p:spPr>
          <a:xfrm>
            <a:off x="2144287" y="6171684"/>
            <a:ext cx="1682361" cy="369332"/>
          </a:xfrm>
          <a:prstGeom prst="rect">
            <a:avLst/>
          </a:prstGeom>
          <a:noFill/>
        </p:spPr>
        <p:txBody>
          <a:bodyPr wrap="square" rtlCol="0">
            <a:spAutoFit/>
          </a:bodyPr>
          <a:lstStyle/>
          <a:p>
            <a:r>
              <a:rPr lang="zh-CN" altLang="en-US" smtClean="0">
                <a:latin typeface="华文新魏" pitchFamily="2" charset="-122"/>
                <a:ea typeface="华文新魏" pitchFamily="2" charset="-122"/>
              </a:rPr>
              <a:t>对象和坐标系</a:t>
            </a:r>
            <a:endParaRPr lang="zh-CN" altLang="en-US" dirty="0">
              <a:latin typeface="华文新魏" pitchFamily="2" charset="-122"/>
              <a:ea typeface="华文新魏" pitchFamily="2" charset="-122"/>
            </a:endParaRPr>
          </a:p>
        </p:txBody>
      </p:sp>
      <p:sp>
        <p:nvSpPr>
          <p:cNvPr id="8" name="TextBox 7"/>
          <p:cNvSpPr txBox="1"/>
          <p:nvPr/>
        </p:nvSpPr>
        <p:spPr>
          <a:xfrm>
            <a:off x="5212747" y="6171684"/>
            <a:ext cx="2595329" cy="369332"/>
          </a:xfrm>
          <a:prstGeom prst="rect">
            <a:avLst/>
          </a:prstGeom>
          <a:noFill/>
        </p:spPr>
        <p:txBody>
          <a:bodyPr wrap="square" rtlCol="0">
            <a:spAutoFit/>
          </a:bodyPr>
          <a:lstStyle/>
          <a:p>
            <a:r>
              <a:rPr lang="zh-CN" altLang="en-US" smtClean="0">
                <a:latin typeface="华文新魏" pitchFamily="2" charset="-122"/>
                <a:ea typeface="华文新魏" pitchFamily="2" charset="-122"/>
              </a:rPr>
              <a:t>只有对象，没有坐标系</a:t>
            </a:r>
            <a:endParaRPr lang="zh-CN" altLang="en-US" dirty="0">
              <a:latin typeface="华文新魏" pitchFamily="2" charset="-122"/>
              <a:ea typeface="华文新魏" pitchFamily="2" charset="-122"/>
            </a:endParaRPr>
          </a:p>
        </p:txBody>
      </p:sp>
    </p:spTree>
    <p:extLst>
      <p:ext uri="{BB962C8B-B14F-4D97-AF65-F5344CB8AC3E}">
        <p14:creationId xmlns:p14="http://schemas.microsoft.com/office/powerpoint/2010/main" val="193751152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a:blip r:embed="rId2"/>
          <a:stretch>
            <a:fillRect/>
          </a:stretch>
        </p:blipFill>
        <p:spPr>
          <a:xfrm>
            <a:off x="6160850" y="1841714"/>
            <a:ext cx="2665095" cy="2063139"/>
          </a:xfrm>
          <a:prstGeom prst="rect">
            <a:avLst/>
          </a:prstGeom>
        </p:spPr>
      </p:pic>
      <p:sp>
        <p:nvSpPr>
          <p:cNvPr id="2" name="标题 1"/>
          <p:cNvSpPr>
            <a:spLocks noGrp="1"/>
          </p:cNvSpPr>
          <p:nvPr>
            <p:ph type="title"/>
          </p:nvPr>
        </p:nvSpPr>
        <p:spPr/>
        <p:txBody>
          <a:bodyPr/>
          <a:lstStyle/>
          <a:p>
            <a:r>
              <a:rPr lang="zh-CN" altLang="en-US" dirty="0"/>
              <a:t>直线</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628650" y="1316831"/>
                <a:ext cx="7886700" cy="5437930"/>
              </a:xfrm>
            </p:spPr>
            <p:txBody>
              <a:bodyPr>
                <a:normAutofit/>
              </a:bodyPr>
              <a:lstStyle/>
              <a:p>
                <a:pPr>
                  <a:spcBef>
                    <a:spcPts val="1500"/>
                  </a:spcBef>
                </a:pPr>
                <a:r>
                  <a:rPr lang="zh-CN" altLang="en-US" dirty="0" smtClean="0"/>
                  <a:t>考虑具有下述形式的所有点</a:t>
                </a:r>
              </a:p>
              <a:p>
                <a:pPr lvl="1">
                  <a:buClr>
                    <a:schemeClr val="tx1"/>
                  </a:buClr>
                </a:pPr>
                <a14:m>
                  <m:oMath xmlns:m="http://schemas.openxmlformats.org/officeDocument/2006/math">
                    <m:r>
                      <a:rPr lang="en-US" altLang="zh-CN" i="1" dirty="0" smtClean="0">
                        <a:latin typeface="Cambria Math" charset="0"/>
                      </a:rPr>
                      <m:t>𝑃</m:t>
                    </m:r>
                    <m:r>
                      <a:rPr lang="en-US" altLang="zh-CN" i="1" dirty="0" smtClean="0">
                        <a:latin typeface="Cambria Math" charset="0"/>
                      </a:rPr>
                      <m:t>(</m:t>
                    </m:r>
                    <m:r>
                      <a:rPr lang="en-US" altLang="zh-CN" i="1" dirty="0" smtClean="0">
                        <a:latin typeface="Cambria Math" charset="0"/>
                      </a:rPr>
                      <m:t>𝛼</m:t>
                    </m:r>
                    <m:r>
                      <a:rPr lang="en-US" altLang="zh-CN" i="1" dirty="0" smtClean="0">
                        <a:latin typeface="Cambria Math" charset="0"/>
                      </a:rPr>
                      <m:t>) = </m:t>
                    </m:r>
                    <m:r>
                      <a:rPr lang="en-US" altLang="zh-CN" i="1" dirty="0" smtClean="0">
                        <a:latin typeface="Cambria Math" charset="0"/>
                      </a:rPr>
                      <m:t>𝑃</m:t>
                    </m:r>
                    <m:r>
                      <a:rPr lang="en-US" altLang="zh-CN" i="1" baseline="-25000" dirty="0">
                        <a:latin typeface="Cambria Math" charset="0"/>
                      </a:rPr>
                      <m:t>0 </m:t>
                    </m:r>
                    <m:r>
                      <a:rPr lang="en-US" altLang="zh-CN" i="1" dirty="0">
                        <a:latin typeface="Cambria Math" charset="0"/>
                      </a:rPr>
                      <m:t>+ </m:t>
                    </m:r>
                    <m:r>
                      <a:rPr lang="en-US" altLang="zh-CN" i="1" dirty="0">
                        <a:latin typeface="Cambria Math" charset="0"/>
                      </a:rPr>
                      <m:t>𝛼</m:t>
                    </m:r>
                    <m:r>
                      <a:rPr lang="en-US" altLang="zh-CN" b="1" i="1" dirty="0">
                        <a:latin typeface="Cambria Math" charset="0"/>
                      </a:rPr>
                      <m:t>𝒅</m:t>
                    </m:r>
                  </m:oMath>
                </a14:m>
                <a:endParaRPr lang="en-US" altLang="zh-CN" b="1" dirty="0"/>
              </a:p>
              <a:p>
                <a:pPr lvl="1">
                  <a:buClr>
                    <a:schemeClr val="tx1"/>
                  </a:buClr>
                </a:pPr>
                <a:r>
                  <a:rPr lang="zh-CN" altLang="en-US" dirty="0"/>
                  <a:t>即所有过</a:t>
                </a:r>
                <a14:m>
                  <m:oMath xmlns:m="http://schemas.openxmlformats.org/officeDocument/2006/math">
                    <m:r>
                      <a:rPr lang="en-US" altLang="zh-CN" i="1" dirty="0" smtClean="0">
                        <a:latin typeface="Cambria Math" charset="0"/>
                      </a:rPr>
                      <m:t>𝑃</m:t>
                    </m:r>
                    <m:r>
                      <a:rPr lang="en-US" altLang="zh-CN" i="1" baseline="-25000" dirty="0">
                        <a:latin typeface="Cambria Math" charset="0"/>
                      </a:rPr>
                      <m:t>0</m:t>
                    </m:r>
                  </m:oMath>
                </a14:m>
                <a:r>
                  <a:rPr lang="zh-CN" altLang="en-US" dirty="0"/>
                  <a:t>点，与</a:t>
                </a:r>
                <a14:m>
                  <m:oMath xmlns:m="http://schemas.openxmlformats.org/officeDocument/2006/math">
                    <m:r>
                      <a:rPr lang="en-US" altLang="zh-CN" i="1" dirty="0" smtClean="0">
                        <a:latin typeface="Cambria Math" charset="0"/>
                      </a:rPr>
                      <m:t>𝑃</m:t>
                    </m:r>
                    <m:r>
                      <a:rPr lang="en-US" altLang="zh-CN" i="1" baseline="-25000" dirty="0">
                        <a:latin typeface="Cambria Math" charset="0"/>
                      </a:rPr>
                      <m:t>0</m:t>
                    </m:r>
                  </m:oMath>
                </a14:m>
                <a:r>
                  <a:rPr lang="zh-CN" altLang="en-US" dirty="0"/>
                  <a:t>连线平行于向量</a:t>
                </a:r>
                <a14:m>
                  <m:oMath xmlns:m="http://schemas.openxmlformats.org/officeDocument/2006/math">
                    <m:r>
                      <a:rPr lang="en-US" altLang="zh-CN" b="1" i="1" dirty="0" smtClean="0">
                        <a:latin typeface="Cambria Math" charset="0"/>
                      </a:rPr>
                      <m:t>𝒅</m:t>
                    </m:r>
                  </m:oMath>
                </a14:m>
                <a:r>
                  <a:rPr lang="zh-CN" altLang="en-US" dirty="0"/>
                  <a:t>的点</a:t>
                </a:r>
                <a:endParaRPr lang="en-US" altLang="zh-CN" b="1" dirty="0"/>
              </a:p>
              <a:p>
                <a:pPr>
                  <a:spcBef>
                    <a:spcPts val="1500"/>
                  </a:spcBef>
                </a:pPr>
                <a:r>
                  <a:rPr lang="zh-CN" altLang="en-US" dirty="0"/>
                  <a:t>上述定义直线的形式称为</a:t>
                </a:r>
                <a:r>
                  <a:rPr lang="zh-CN" altLang="en-US" dirty="0">
                    <a:solidFill>
                      <a:srgbClr val="0000FF"/>
                    </a:solidFill>
                  </a:rPr>
                  <a:t>参数形式</a:t>
                </a:r>
              </a:p>
              <a:p>
                <a:pPr lvl="1">
                  <a:buClr>
                    <a:schemeClr val="tx1"/>
                  </a:buClr>
                </a:pPr>
                <a:r>
                  <a:rPr lang="zh-CN" altLang="en-US" dirty="0"/>
                  <a:t>比其它形式更一般和稳定</a:t>
                </a:r>
              </a:p>
              <a:p>
                <a:pPr lvl="1">
                  <a:buClr>
                    <a:schemeClr val="tx1"/>
                  </a:buClr>
                </a:pPr>
                <a:r>
                  <a:rPr lang="zh-CN" altLang="en-US" dirty="0"/>
                  <a:t>可以推广到曲线和曲面</a:t>
                </a:r>
                <a:endParaRPr lang="en-US" altLang="zh-CN" dirty="0"/>
              </a:p>
              <a:p>
                <a:pPr lvl="1">
                  <a:buClr>
                    <a:schemeClr val="tx1"/>
                  </a:buClr>
                </a:pPr>
                <a:endParaRPr lang="en-US" altLang="zh-CN" dirty="0"/>
              </a:p>
              <a:p>
                <a:pPr>
                  <a:spcBef>
                    <a:spcPts val="1500"/>
                  </a:spcBef>
                </a:pPr>
                <a:r>
                  <a:rPr lang="zh-CN" altLang="en-US" dirty="0" smtClean="0"/>
                  <a:t>射线</a:t>
                </a:r>
                <a:endParaRPr lang="zh-CN" altLang="en-US" dirty="0"/>
              </a:p>
              <a:p>
                <a:pPr lvl="1">
                  <a:buClr>
                    <a:schemeClr val="tx1"/>
                  </a:buClr>
                </a:pPr>
                <a:r>
                  <a:rPr lang="zh-CN" altLang="en-US" dirty="0"/>
                  <a:t>如果限定</a:t>
                </a:r>
                <a14:m>
                  <m:oMath xmlns:m="http://schemas.openxmlformats.org/officeDocument/2006/math">
                    <m:r>
                      <a:rPr lang="en-US" altLang="zh-CN" i="1" dirty="0" smtClean="0">
                        <a:latin typeface="Cambria Math" charset="0"/>
                      </a:rPr>
                      <m:t>𝛼</m:t>
                    </m:r>
                    <m:r>
                      <a:rPr lang="en-US" altLang="zh-CN" i="1" dirty="0" smtClean="0">
                        <a:latin typeface="Cambria Math" charset="0"/>
                      </a:rPr>
                      <m:t>&gt;0</m:t>
                    </m:r>
                  </m:oMath>
                </a14:m>
                <a:r>
                  <a:rPr lang="en-US" altLang="zh-CN" dirty="0"/>
                  <a:t>, </a:t>
                </a:r>
                <a:r>
                  <a:rPr lang="zh-CN" altLang="en-US" dirty="0"/>
                  <a:t>那么</a:t>
                </a:r>
                <a14:m>
                  <m:oMath xmlns:m="http://schemas.openxmlformats.org/officeDocument/2006/math">
                    <m:r>
                      <a:rPr lang="en-US" altLang="zh-CN" i="1" dirty="0" smtClean="0">
                        <a:latin typeface="Cambria Math" charset="0"/>
                      </a:rPr>
                      <m:t>𝑃</m:t>
                    </m:r>
                    <m:r>
                      <a:rPr lang="en-US" altLang="zh-CN" i="1" dirty="0" smtClean="0">
                        <a:latin typeface="Cambria Math" charset="0"/>
                      </a:rPr>
                      <m:t>(</m:t>
                    </m:r>
                    <m:r>
                      <a:rPr lang="en-US" altLang="zh-CN" i="1" dirty="0" smtClean="0">
                        <a:latin typeface="Cambria Math" charset="0"/>
                      </a:rPr>
                      <m:t>𝛼</m:t>
                    </m:r>
                    <m:r>
                      <a:rPr lang="en-US" altLang="zh-CN" i="1" dirty="0" smtClean="0">
                        <a:latin typeface="Cambria Math" charset="0"/>
                      </a:rPr>
                      <m:t>)</m:t>
                    </m:r>
                  </m:oMath>
                </a14:m>
                <a:r>
                  <a:rPr lang="zh-CN" altLang="en-US" dirty="0"/>
                  <a:t>就是从</a:t>
                </a:r>
                <a14:m>
                  <m:oMath xmlns:m="http://schemas.openxmlformats.org/officeDocument/2006/math">
                    <m:r>
                      <a:rPr lang="en-US" altLang="zh-CN" i="1" dirty="0" smtClean="0">
                        <a:latin typeface="Cambria Math" charset="0"/>
                      </a:rPr>
                      <m:t>𝑃</m:t>
                    </m:r>
                    <m:r>
                      <a:rPr lang="en-US" altLang="zh-CN" i="1" baseline="-25000" dirty="0">
                        <a:latin typeface="Cambria Math" charset="0"/>
                      </a:rPr>
                      <m:t>0</m:t>
                    </m:r>
                  </m:oMath>
                </a14:m>
                <a:r>
                  <a:rPr lang="zh-CN" altLang="en-US" dirty="0"/>
                  <a:t>出发，方向为</a:t>
                </a:r>
                <a14:m>
                  <m:oMath xmlns:m="http://schemas.openxmlformats.org/officeDocument/2006/math">
                    <m:r>
                      <a:rPr lang="en-US" altLang="zh-CN" b="1" i="1" dirty="0" smtClean="0">
                        <a:latin typeface="Cambria Math" charset="0"/>
                      </a:rPr>
                      <m:t>𝒅</m:t>
                    </m:r>
                  </m:oMath>
                </a14:m>
                <a:r>
                  <a:rPr lang="zh-CN" altLang="en-US" dirty="0"/>
                  <a:t>的</a:t>
                </a:r>
                <a:r>
                  <a:rPr lang="zh-CN" altLang="en-US" dirty="0" smtClean="0"/>
                  <a:t>射线</a:t>
                </a:r>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628650" y="1316831"/>
                <a:ext cx="7886700" cy="5437930"/>
              </a:xfrm>
              <a:blipFill rotWithShape="0">
                <a:blip r:embed="rId3"/>
                <a:stretch>
                  <a:fillRect l="-618" t="-1906"/>
                </a:stretch>
              </a:blipFill>
            </p:spPr>
            <p:txBody>
              <a:bodyPr/>
              <a:lstStyle/>
              <a:p>
                <a:r>
                  <a:rPr lang="en-US">
                    <a:noFill/>
                  </a:rPr>
                  <a:t> </a:t>
                </a:r>
              </a:p>
            </p:txBody>
          </p:sp>
        </mc:Fallback>
      </mc:AlternateContent>
      <p:sp>
        <p:nvSpPr>
          <p:cNvPr id="4" name="灯片编号占位符 3"/>
          <p:cNvSpPr>
            <a:spLocks noGrp="1"/>
          </p:cNvSpPr>
          <p:nvPr>
            <p:ph type="sldNum" sz="quarter" idx="12"/>
          </p:nvPr>
        </p:nvSpPr>
        <p:spPr/>
        <p:txBody>
          <a:bodyPr/>
          <a:lstStyle/>
          <a:p>
            <a:fld id="{EB792F4E-54C0-4D36-B331-9C6FCFE9A340}" type="slidenum">
              <a:rPr lang="zh-CN" altLang="en-US" smtClean="0"/>
              <a:t>11</a:t>
            </a:fld>
            <a:endParaRPr lang="zh-CN" altLang="en-US"/>
          </a:p>
        </p:txBody>
      </p:sp>
    </p:spTree>
    <p:extLst>
      <p:ext uri="{BB962C8B-B14F-4D97-AF65-F5344CB8AC3E}">
        <p14:creationId xmlns:p14="http://schemas.microsoft.com/office/powerpoint/2010/main" val="73156615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3" descr="E:\CG\交互式计算机图形学—基于OpenGL着色器的自顶向下方法（第六版）\Figures\CHAPTER03 JPEG\AN03F12.jpg"/>
          <p:cNvPicPr>
            <a:picLocks noChangeAspect="1" noChangeArrowheads="1"/>
          </p:cNvPicPr>
          <p:nvPr/>
        </p:nvPicPr>
        <p:blipFill rotWithShape="1">
          <a:blip r:embed="rId2" cstate="print"/>
          <a:srcRect l="8156" t="6144" r="3846" b="5942"/>
          <a:stretch/>
        </p:blipFill>
        <p:spPr bwMode="auto">
          <a:xfrm>
            <a:off x="6872748" y="1453356"/>
            <a:ext cx="1843549" cy="1953522"/>
          </a:xfrm>
          <a:prstGeom prst="rect">
            <a:avLst/>
          </a:prstGeom>
          <a:noFill/>
        </p:spPr>
      </p:pic>
      <p:sp>
        <p:nvSpPr>
          <p:cNvPr id="2" name="Title 1"/>
          <p:cNvSpPr>
            <a:spLocks noGrp="1"/>
          </p:cNvSpPr>
          <p:nvPr>
            <p:ph type="title"/>
          </p:nvPr>
        </p:nvSpPr>
        <p:spPr/>
        <p:txBody>
          <a:bodyPr/>
          <a:lstStyle/>
          <a:p>
            <a:r>
              <a:rPr lang="zh-CN" altLang="en-US" dirty="0"/>
              <a:t>仿射加法</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zh-CN" altLang="en-US" dirty="0" smtClean="0"/>
                  <a:t>如果采用两点定义向量</a:t>
                </a:r>
                <a14:m>
                  <m:oMath xmlns:m="http://schemas.openxmlformats.org/officeDocument/2006/math">
                    <m:r>
                      <a:rPr lang="en-US" altLang="zh-CN" b="1" i="1" dirty="0">
                        <a:latin typeface="Cambria Math" charset="0"/>
                      </a:rPr>
                      <m:t>𝒅</m:t>
                    </m:r>
                  </m:oMath>
                </a14:m>
                <a:r>
                  <a:rPr lang="en-US" altLang="zh-CN" dirty="0"/>
                  <a:t>, </a:t>
                </a:r>
                <a:r>
                  <a:rPr lang="zh-CN" altLang="en-US" dirty="0" smtClean="0"/>
                  <a:t>那么</a:t>
                </a:r>
                <a:endParaRPr lang="zh-CN" altLang="en-US" sz="2600" dirty="0"/>
              </a:p>
              <a:p>
                <a:pPr marL="457200" lvl="1" indent="0">
                  <a:buClr>
                    <a:schemeClr val="tx1"/>
                  </a:buClr>
                  <a:buNone/>
                </a:pPr>
                <a14:m>
                  <m:oMathPara xmlns:m="http://schemas.openxmlformats.org/officeDocument/2006/math">
                    <m:oMathParaPr>
                      <m:jc m:val="centerGroup"/>
                    </m:oMathParaPr>
                    <m:oMath xmlns:m="http://schemas.openxmlformats.org/officeDocument/2006/math">
                      <m:r>
                        <a:rPr lang="en-US" altLang="zh-CN" sz="1800" i="1" dirty="0">
                          <a:latin typeface="Cambria Math" charset="0"/>
                        </a:rPr>
                        <m:t>          </m:t>
                      </m:r>
                    </m:oMath>
                  </m:oMathPara>
                </a14:m>
                <a:endParaRPr lang="en-US" altLang="zh-CN" sz="1800" i="1" dirty="0">
                  <a:latin typeface="Cambria Math" charset="0"/>
                </a:endParaRPr>
              </a:p>
              <a:p>
                <a:pPr marL="457200" lvl="1" indent="0">
                  <a:buClr>
                    <a:schemeClr val="tx1"/>
                  </a:buClr>
                  <a:buNone/>
                </a:pPr>
                <a14:m>
                  <m:oMathPara xmlns:m="http://schemas.openxmlformats.org/officeDocument/2006/math">
                    <m:oMathParaPr>
                      <m:jc m:val="centerGroup"/>
                    </m:oMathParaPr>
                    <m:oMath xmlns:m="http://schemas.openxmlformats.org/officeDocument/2006/math">
                      <m:r>
                        <a:rPr lang="en-US" altLang="zh-CN" sz="1800" i="1" dirty="0">
                          <a:latin typeface="Cambria Math" charset="0"/>
                        </a:rPr>
                        <m:t>𝑃</m:t>
                      </m:r>
                      <m:r>
                        <a:rPr lang="en-US" altLang="zh-CN" sz="1800" i="1" dirty="0">
                          <a:latin typeface="Cambria Math" charset="0"/>
                        </a:rPr>
                        <m:t>(</m:t>
                      </m:r>
                      <m:r>
                        <a:rPr lang="en-US" altLang="zh-CN" sz="1800" i="1" dirty="0">
                          <a:latin typeface="Cambria Math" charset="0"/>
                        </a:rPr>
                        <m:t>𝛼</m:t>
                      </m:r>
                      <m:r>
                        <a:rPr lang="en-US" altLang="zh-CN" sz="1800" i="1" dirty="0">
                          <a:latin typeface="Cambria Math" charset="0"/>
                        </a:rPr>
                        <m:t>) = </m:t>
                      </m:r>
                      <m:r>
                        <a:rPr lang="en-US" altLang="zh-CN" sz="1800" i="1" dirty="0">
                          <a:latin typeface="Cambria Math" charset="0"/>
                        </a:rPr>
                        <m:t>𝑃</m:t>
                      </m:r>
                      <m:r>
                        <a:rPr lang="en-US" altLang="zh-CN" sz="1800" i="1" baseline="-25000" dirty="0">
                          <a:latin typeface="Cambria Math" charset="0"/>
                        </a:rPr>
                        <m:t>0 </m:t>
                      </m:r>
                      <m:r>
                        <a:rPr lang="en-US" altLang="zh-CN" sz="1800" i="1" dirty="0">
                          <a:latin typeface="Cambria Math" charset="0"/>
                        </a:rPr>
                        <m:t>+ </m:t>
                      </m:r>
                      <m:r>
                        <a:rPr lang="en-US" altLang="zh-CN" sz="1800" i="1" dirty="0">
                          <a:latin typeface="Cambria Math" charset="0"/>
                        </a:rPr>
                        <m:t>𝛼</m:t>
                      </m:r>
                      <m:r>
                        <a:rPr lang="en-US" altLang="zh-CN" sz="1800" i="1" dirty="0">
                          <a:latin typeface="Cambria Math" charset="0"/>
                        </a:rPr>
                        <m:t> (</m:t>
                      </m:r>
                      <m:r>
                        <a:rPr lang="en-US" altLang="zh-CN" sz="1800" i="1" dirty="0">
                          <a:latin typeface="Cambria Math" charset="0"/>
                        </a:rPr>
                        <m:t>𝑃</m:t>
                      </m:r>
                      <m:r>
                        <a:rPr lang="en-US" altLang="zh-CN" sz="1800" i="1" baseline="-25000" dirty="0">
                          <a:latin typeface="Cambria Math" charset="0"/>
                        </a:rPr>
                        <m:t>1</m:t>
                      </m:r>
                      <m:r>
                        <a:rPr lang="en-US" altLang="zh-CN" sz="1800" i="1" dirty="0">
                          <a:latin typeface="Cambria Math" charset="0"/>
                        </a:rPr>
                        <m:t> – </m:t>
                      </m:r>
                      <m:r>
                        <a:rPr lang="en-US" altLang="zh-CN" sz="1800" i="1" dirty="0">
                          <a:latin typeface="Cambria Math" charset="0"/>
                        </a:rPr>
                        <m:t>𝑃</m:t>
                      </m:r>
                      <m:r>
                        <a:rPr lang="en-US" altLang="zh-CN" sz="1800" i="1" baseline="-25000" dirty="0">
                          <a:latin typeface="Cambria Math" charset="0"/>
                        </a:rPr>
                        <m:t>0</m:t>
                      </m:r>
                      <m:r>
                        <a:rPr lang="en-US" altLang="zh-CN" sz="1800" i="1" dirty="0">
                          <a:latin typeface="Cambria Math" charset="0"/>
                        </a:rPr>
                        <m:t>) = (1 – </m:t>
                      </m:r>
                      <m:r>
                        <a:rPr lang="en-US" altLang="zh-CN" sz="1800" i="1" dirty="0">
                          <a:latin typeface="Cambria Math" charset="0"/>
                        </a:rPr>
                        <m:t>𝛼</m:t>
                      </m:r>
                      <m:r>
                        <a:rPr lang="en-US" altLang="zh-CN" sz="1800" i="1" dirty="0">
                          <a:latin typeface="Cambria Math" charset="0"/>
                        </a:rPr>
                        <m:t>) </m:t>
                      </m:r>
                      <m:r>
                        <a:rPr lang="en-US" altLang="zh-CN" sz="1800" i="1" dirty="0">
                          <a:latin typeface="Cambria Math" charset="0"/>
                        </a:rPr>
                        <m:t>𝑃</m:t>
                      </m:r>
                      <m:r>
                        <a:rPr lang="en-US" altLang="zh-CN" sz="1800" i="1" baseline="-25000" dirty="0">
                          <a:latin typeface="Cambria Math" charset="0"/>
                        </a:rPr>
                        <m:t>0</m:t>
                      </m:r>
                      <m:r>
                        <a:rPr lang="en-US" altLang="zh-CN" sz="1800" i="1" dirty="0">
                          <a:latin typeface="Cambria Math" charset="0"/>
                        </a:rPr>
                        <m:t> + </m:t>
                      </m:r>
                      <m:r>
                        <a:rPr lang="en-US" altLang="zh-CN" sz="1800" i="1" dirty="0">
                          <a:latin typeface="Cambria Math" charset="0"/>
                        </a:rPr>
                        <m:t>𝛼</m:t>
                      </m:r>
                      <m:r>
                        <a:rPr lang="en-US" altLang="zh-CN" sz="1800" i="1" dirty="0">
                          <a:latin typeface="Cambria Math" charset="0"/>
                        </a:rPr>
                        <m:t> </m:t>
                      </m:r>
                      <m:r>
                        <a:rPr lang="en-US" altLang="zh-CN" sz="1800" i="1" dirty="0">
                          <a:latin typeface="Cambria Math" charset="0"/>
                        </a:rPr>
                        <m:t>𝑃</m:t>
                      </m:r>
                      <m:r>
                        <a:rPr lang="en-US" altLang="zh-CN" sz="1800" i="1" baseline="-25000" dirty="0">
                          <a:latin typeface="Cambria Math" charset="0"/>
                        </a:rPr>
                        <m:t>1</m:t>
                      </m:r>
                    </m:oMath>
                  </m:oMathPara>
                </a14:m>
                <a:endParaRPr lang="en-US" altLang="zh-CN" sz="1800" baseline="-25000" dirty="0" smtClean="0"/>
              </a:p>
              <a:p>
                <a:pPr lvl="1">
                  <a:buClr>
                    <a:schemeClr val="tx1"/>
                  </a:buClr>
                </a:pPr>
                <a:endParaRPr lang="en-US" altLang="zh-CN" sz="1800" dirty="0"/>
              </a:p>
              <a:p>
                <a:pPr lvl="1">
                  <a:buClr>
                    <a:schemeClr val="tx1"/>
                  </a:buClr>
                </a:pPr>
                <a:r>
                  <a:rPr lang="zh-CN" altLang="en-US" sz="1800" dirty="0"/>
                  <a:t>当</a:t>
                </a:r>
                <a14:m>
                  <m:oMath xmlns:m="http://schemas.openxmlformats.org/officeDocument/2006/math">
                    <m:r>
                      <a:rPr lang="en-US" altLang="zh-CN" sz="1800" i="1" dirty="0">
                        <a:latin typeface="Cambria Math" charset="0"/>
                      </a:rPr>
                      <m:t>0≤</m:t>
                    </m:r>
                    <m:r>
                      <a:rPr lang="en-US" altLang="zh-CN" sz="1800" i="1" dirty="0">
                        <a:latin typeface="Cambria Math" charset="0"/>
                      </a:rPr>
                      <m:t>𝛼</m:t>
                    </m:r>
                    <m:r>
                      <a:rPr lang="en-US" altLang="zh-CN" sz="1800" i="1" dirty="0">
                        <a:latin typeface="Cambria Math" charset="0"/>
                      </a:rPr>
                      <m:t>≤1</m:t>
                    </m:r>
                  </m:oMath>
                </a14:m>
                <a:r>
                  <a:rPr lang="zh-CN" altLang="en-US" sz="1800" dirty="0"/>
                  <a:t>，那么就会得到连接</a:t>
                </a:r>
                <a14:m>
                  <m:oMath xmlns:m="http://schemas.openxmlformats.org/officeDocument/2006/math">
                    <m:r>
                      <a:rPr lang="en-US" altLang="zh-CN" sz="1800" i="1" dirty="0">
                        <a:latin typeface="Cambria Math" charset="0"/>
                      </a:rPr>
                      <m:t>𝑃</m:t>
                    </m:r>
                    <m:r>
                      <a:rPr lang="en-US" altLang="zh-CN" sz="1800" i="1" baseline="-25000" dirty="0">
                        <a:latin typeface="Cambria Math" charset="0"/>
                      </a:rPr>
                      <m:t>0</m:t>
                    </m:r>
                  </m:oMath>
                </a14:m>
                <a:r>
                  <a:rPr lang="zh-CN" altLang="en-US" sz="1800" dirty="0"/>
                  <a:t>与</a:t>
                </a:r>
                <a14:m>
                  <m:oMath xmlns:m="http://schemas.openxmlformats.org/officeDocument/2006/math">
                    <m:r>
                      <a:rPr lang="en-US" altLang="zh-CN" sz="1800" i="1" dirty="0">
                        <a:latin typeface="Cambria Math" charset="0"/>
                      </a:rPr>
                      <m:t>𝑃</m:t>
                    </m:r>
                    <m:r>
                      <a:rPr lang="en-US" altLang="zh-CN" sz="1800" i="1" baseline="-25000" dirty="0">
                        <a:latin typeface="Cambria Math" charset="0"/>
                      </a:rPr>
                      <m:t>1</m:t>
                    </m:r>
                  </m:oMath>
                </a14:m>
                <a:r>
                  <a:rPr lang="zh-CN" altLang="en-US" sz="1800" dirty="0"/>
                  <a:t>两点的线段</a:t>
                </a:r>
                <a:endParaRPr lang="en-US" altLang="zh-CN" sz="1800" dirty="0"/>
              </a:p>
              <a:p>
                <a:endParaRPr lang="en-US" altLang="zh-CN" dirty="0" smtClean="0"/>
              </a:p>
              <a:p>
                <a:r>
                  <a:rPr lang="zh-CN" altLang="en-US" dirty="0"/>
                  <a:t>仿射加法</a:t>
                </a:r>
              </a:p>
              <a:p>
                <a:pPr lvl="1"/>
                <a:r>
                  <a:rPr lang="zh-CN" altLang="en-US" dirty="0"/>
                  <a:t>上述表达可以写成另一种形式</a:t>
                </a:r>
                <a:r>
                  <a:rPr lang="zh-CN" altLang="en-US" dirty="0" smtClean="0"/>
                  <a:t>：</a:t>
                </a:r>
                <a:endParaRPr lang="en-US" altLang="zh-CN" dirty="0"/>
              </a:p>
              <a:p>
                <a:pPr marL="457200" lvl="1" indent="0">
                  <a:buClr>
                    <a:schemeClr val="tx1"/>
                  </a:buClr>
                  <a:buNone/>
                </a:pPr>
                <a14:m>
                  <m:oMathPara xmlns:m="http://schemas.openxmlformats.org/officeDocument/2006/math">
                    <m:oMathParaPr>
                      <m:jc m:val="centerGroup"/>
                    </m:oMathParaPr>
                    <m:oMath xmlns:m="http://schemas.openxmlformats.org/officeDocument/2006/math">
                      <m:r>
                        <a:rPr lang="en-US" altLang="zh-CN" i="1" dirty="0">
                          <a:latin typeface="Cambria Math" charset="0"/>
                        </a:rPr>
                        <m:t>          </m:t>
                      </m:r>
                    </m:oMath>
                  </m:oMathPara>
                </a14:m>
                <a:endParaRPr lang="en-US" altLang="zh-CN" i="1" dirty="0">
                  <a:latin typeface="Cambria Math" charset="0"/>
                </a:endParaRPr>
              </a:p>
              <a:p>
                <a:pPr marL="457200" lvl="1" indent="0">
                  <a:buClr>
                    <a:schemeClr val="tx1"/>
                  </a:buClr>
                  <a:buNone/>
                </a:pPr>
                <a14:m>
                  <m:oMathPara xmlns:m="http://schemas.openxmlformats.org/officeDocument/2006/math">
                    <m:oMathParaPr>
                      <m:jc m:val="centerGroup"/>
                    </m:oMathParaPr>
                    <m:oMath xmlns:m="http://schemas.openxmlformats.org/officeDocument/2006/math">
                      <m:r>
                        <a:rPr lang="en-US" altLang="zh-CN" i="1" dirty="0">
                          <a:latin typeface="Cambria Math" charset="0"/>
                        </a:rPr>
                        <m:t>𝑃</m:t>
                      </m:r>
                      <m:r>
                        <a:rPr lang="en-US" altLang="zh-CN" i="1" dirty="0">
                          <a:latin typeface="Cambria Math" charset="0"/>
                        </a:rPr>
                        <m:t> = </m:t>
                      </m:r>
                      <m:sSub>
                        <m:sSubPr>
                          <m:ctrlPr>
                            <a:rPr lang="en-US" altLang="zh-CN" i="1" dirty="0">
                              <a:latin typeface="Cambria Math" panose="02040503050406030204" pitchFamily="18" charset="0"/>
                            </a:rPr>
                          </m:ctrlPr>
                        </m:sSubPr>
                        <m:e>
                          <m:r>
                            <a:rPr lang="en-US" altLang="zh-CN" i="1" dirty="0">
                              <a:latin typeface="Cambria Math" charset="0"/>
                            </a:rPr>
                            <m:t>𝛼</m:t>
                          </m:r>
                        </m:e>
                        <m:sub>
                          <m:r>
                            <a:rPr lang="en-US" altLang="zh-CN" i="1" dirty="0">
                              <a:latin typeface="Cambria Math" charset="0"/>
                            </a:rPr>
                            <m:t>0</m:t>
                          </m:r>
                        </m:sub>
                      </m:sSub>
                      <m:r>
                        <a:rPr lang="en-US" altLang="zh-CN" i="1" dirty="0">
                          <a:latin typeface="Cambria Math" charset="0"/>
                        </a:rPr>
                        <m:t>𝑃</m:t>
                      </m:r>
                      <m:r>
                        <a:rPr lang="en-US" altLang="zh-CN" i="1" baseline="-25000" dirty="0">
                          <a:latin typeface="Cambria Math" charset="0"/>
                        </a:rPr>
                        <m:t>0</m:t>
                      </m:r>
                      <m:r>
                        <a:rPr lang="en-US" altLang="zh-CN" i="1" dirty="0">
                          <a:latin typeface="Cambria Math" charset="0"/>
                        </a:rPr>
                        <m:t> + </m:t>
                      </m:r>
                      <m:sSub>
                        <m:sSubPr>
                          <m:ctrlPr>
                            <a:rPr lang="en-US" altLang="zh-CN" i="1" dirty="0">
                              <a:latin typeface="Cambria Math" panose="02040503050406030204" pitchFamily="18" charset="0"/>
                            </a:rPr>
                          </m:ctrlPr>
                        </m:sSubPr>
                        <m:e>
                          <m:r>
                            <a:rPr lang="en-US" altLang="zh-CN" i="1" dirty="0">
                              <a:latin typeface="Cambria Math" charset="0"/>
                            </a:rPr>
                            <m:t>𝛼</m:t>
                          </m:r>
                        </m:e>
                        <m:sub>
                          <m:r>
                            <a:rPr lang="en-US" altLang="zh-CN" i="1" dirty="0">
                              <a:latin typeface="Cambria Math" charset="0"/>
                            </a:rPr>
                            <m:t>1</m:t>
                          </m:r>
                        </m:sub>
                      </m:sSub>
                      <m:r>
                        <a:rPr lang="en-US" altLang="zh-CN" i="1" dirty="0">
                          <a:latin typeface="Cambria Math" charset="0"/>
                        </a:rPr>
                        <m:t> </m:t>
                      </m:r>
                      <m:r>
                        <a:rPr lang="en-US" altLang="zh-CN" i="1" dirty="0">
                          <a:latin typeface="Cambria Math" charset="0"/>
                        </a:rPr>
                        <m:t>𝑃</m:t>
                      </m:r>
                      <m:r>
                        <a:rPr lang="en-US" altLang="zh-CN" i="1" baseline="-25000" dirty="0">
                          <a:latin typeface="Cambria Math" charset="0"/>
                        </a:rPr>
                        <m:t>1</m:t>
                      </m:r>
                      <m:r>
                        <a:rPr lang="zh-CN" altLang="en-US" baseline="-25000" dirty="0">
                          <a:latin typeface="Cambria Math" charset="0"/>
                        </a:rPr>
                        <m:t>，</m:t>
                      </m:r>
                      <m:r>
                        <m:rPr>
                          <m:nor/>
                        </m:rPr>
                        <a:rPr lang="zh-CN" altLang="en-US" dirty="0"/>
                        <m:t>其中 </m:t>
                      </m:r>
                      <m:sSub>
                        <m:sSubPr>
                          <m:ctrlPr>
                            <a:rPr lang="en-US" altLang="zh-CN" i="1" dirty="0">
                              <a:latin typeface="Cambria Math" panose="02040503050406030204" pitchFamily="18" charset="0"/>
                            </a:rPr>
                          </m:ctrlPr>
                        </m:sSubPr>
                        <m:e>
                          <m:r>
                            <a:rPr lang="en-US" altLang="zh-CN" i="1" dirty="0">
                              <a:latin typeface="Cambria Math" charset="0"/>
                            </a:rPr>
                            <m:t>𝛼</m:t>
                          </m:r>
                        </m:e>
                        <m:sub>
                          <m:r>
                            <a:rPr lang="en-US" altLang="zh-CN" i="1" dirty="0">
                              <a:latin typeface="Cambria Math" charset="0"/>
                            </a:rPr>
                            <m:t>0</m:t>
                          </m:r>
                        </m:sub>
                      </m:sSub>
                      <m:r>
                        <a:rPr lang="en-US" altLang="zh-CN" i="1" dirty="0">
                          <a:latin typeface="Cambria Math" charset="0"/>
                        </a:rPr>
                        <m:t>+</m:t>
                      </m:r>
                      <m:sSub>
                        <m:sSubPr>
                          <m:ctrlPr>
                            <a:rPr lang="en-US" altLang="zh-CN" i="1" dirty="0">
                              <a:latin typeface="Cambria Math" panose="02040503050406030204" pitchFamily="18" charset="0"/>
                            </a:rPr>
                          </m:ctrlPr>
                        </m:sSubPr>
                        <m:e>
                          <m:r>
                            <a:rPr lang="en-US" altLang="zh-CN" i="1" dirty="0">
                              <a:latin typeface="Cambria Math" charset="0"/>
                            </a:rPr>
                            <m:t>𝛼</m:t>
                          </m:r>
                        </m:e>
                        <m:sub>
                          <m:r>
                            <a:rPr lang="en-US" altLang="zh-CN" i="1" dirty="0">
                              <a:latin typeface="Cambria Math" charset="0"/>
                            </a:rPr>
                            <m:t>1</m:t>
                          </m:r>
                        </m:sub>
                      </m:sSub>
                      <m:r>
                        <a:rPr lang="en-US" altLang="zh-CN" i="1" dirty="0">
                          <a:latin typeface="Cambria Math" charset="0"/>
                        </a:rPr>
                        <m:t>=1</m:t>
                      </m:r>
                    </m:oMath>
                  </m:oMathPara>
                </a14:m>
                <a:endParaRPr lang="en-US" altLang="zh-CN" dirty="0"/>
              </a:p>
              <a:p>
                <a:pPr lvl="1"/>
                <a:endParaRPr lang="zh-CN" altLang="en-US" dirty="0"/>
              </a:p>
              <a:p>
                <a:endParaRPr lang="zh-CN" altLang="en-US" dirty="0" smtClean="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618" t="-2381"/>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EB792F4E-54C0-4D36-B331-9C6FCFE9A340}" type="slidenum">
              <a:rPr lang="zh-CN" altLang="en-US" smtClean="0"/>
              <a:pPr/>
              <a:t>12</a:t>
            </a:fld>
            <a:endParaRPr lang="zh-CN" altLang="en-US" dirty="0"/>
          </a:p>
        </p:txBody>
      </p:sp>
      <p:sp>
        <p:nvSpPr>
          <p:cNvPr id="7" name="矩形 6"/>
          <p:cNvSpPr/>
          <p:nvPr/>
        </p:nvSpPr>
        <p:spPr>
          <a:xfrm>
            <a:off x="8195890" y="2042618"/>
            <a:ext cx="316112" cy="369332"/>
          </a:xfrm>
          <a:prstGeom prst="rect">
            <a:avLst/>
          </a:prstGeom>
        </p:spPr>
        <p:txBody>
          <a:bodyPr wrap="none">
            <a:spAutoFit/>
          </a:bodyPr>
          <a:lstStyle/>
          <a:p>
            <a:r>
              <a:rPr lang="el-GR" altLang="zh-CN" dirty="0" smtClean="0">
                <a:ea typeface="华文新魏" pitchFamily="2" charset="-122"/>
              </a:rPr>
              <a:t>α</a:t>
            </a:r>
            <a:endParaRPr lang="zh-CN" altLang="en-US" dirty="0"/>
          </a:p>
        </p:txBody>
      </p:sp>
      <mc:AlternateContent xmlns:mc="http://schemas.openxmlformats.org/markup-compatibility/2006" xmlns:a14="http://schemas.microsoft.com/office/drawing/2010/main">
        <mc:Choice Requires="a14">
          <p:sp>
            <p:nvSpPr>
              <p:cNvPr id="8" name="TextBox 7"/>
              <p:cNvSpPr txBox="1"/>
              <p:nvPr/>
            </p:nvSpPr>
            <p:spPr>
              <a:xfrm>
                <a:off x="6653651" y="3144627"/>
                <a:ext cx="278089"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charset="0"/>
                            </a:rPr>
                            <m:t>𝑃</m:t>
                          </m:r>
                        </m:e>
                        <m:sub>
                          <m:r>
                            <a:rPr lang="en-US" altLang="zh-CN" b="0" i="1" smtClean="0">
                              <a:latin typeface="Cambria Math" charset="0"/>
                            </a:rPr>
                            <m:t>0</m:t>
                          </m:r>
                        </m:sub>
                      </m:sSub>
                    </m:oMath>
                  </m:oMathPara>
                </a14:m>
                <a:endParaRPr lang="en-US" dirty="0"/>
              </a:p>
            </p:txBody>
          </p:sp>
        </mc:Choice>
        <mc:Fallback xmlns="">
          <p:sp>
            <p:nvSpPr>
              <p:cNvPr id="8" name="TextBox 7"/>
              <p:cNvSpPr txBox="1">
                <a:spLocks noRot="1" noChangeAspect="1" noMove="1" noResize="1" noEditPoints="1" noAdjustHandles="1" noChangeArrowheads="1" noChangeShapeType="1" noTextEdit="1"/>
              </p:cNvSpPr>
              <p:nvPr/>
            </p:nvSpPr>
            <p:spPr>
              <a:xfrm>
                <a:off x="6653651" y="3144627"/>
                <a:ext cx="278089" cy="276999"/>
              </a:xfrm>
              <a:prstGeom prst="rect">
                <a:avLst/>
              </a:prstGeom>
              <a:blipFill rotWithShape="0">
                <a:blip r:embed="rId4"/>
                <a:stretch>
                  <a:fillRect l="-19565" r="-8696" b="-155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8524571" y="1246880"/>
                <a:ext cx="27276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charset="0"/>
                            </a:rPr>
                            <m:t>𝑃</m:t>
                          </m:r>
                        </m:e>
                        <m:sub>
                          <m:r>
                            <a:rPr lang="en-US" altLang="zh-CN" b="0" i="1" smtClean="0">
                              <a:latin typeface="Cambria Math" charset="0"/>
                            </a:rPr>
                            <m:t>1</m:t>
                          </m:r>
                        </m:sub>
                      </m:sSub>
                    </m:oMath>
                  </m:oMathPara>
                </a14:m>
                <a:endParaRPr lang="en-US" dirty="0"/>
              </a:p>
            </p:txBody>
          </p:sp>
        </mc:Choice>
        <mc:Fallback xmlns="">
          <p:sp>
            <p:nvSpPr>
              <p:cNvPr id="9" name="TextBox 8"/>
              <p:cNvSpPr txBox="1">
                <a:spLocks noRot="1" noChangeAspect="1" noMove="1" noResize="1" noEditPoints="1" noAdjustHandles="1" noChangeArrowheads="1" noChangeShapeType="1" noTextEdit="1"/>
              </p:cNvSpPr>
              <p:nvPr/>
            </p:nvSpPr>
            <p:spPr>
              <a:xfrm>
                <a:off x="8524571" y="1246880"/>
                <a:ext cx="272767" cy="276999"/>
              </a:xfrm>
              <a:prstGeom prst="rect">
                <a:avLst/>
              </a:prstGeom>
              <a:blipFill rotWithShape="0">
                <a:blip r:embed="rId5"/>
                <a:stretch>
                  <a:fillRect l="-20000" r="-8889" b="-15556"/>
                </a:stretch>
              </a:blipFill>
            </p:spPr>
            <p:txBody>
              <a:bodyPr/>
              <a:lstStyle/>
              <a:p>
                <a:r>
                  <a:rPr lang="en-US">
                    <a:noFill/>
                  </a:rPr>
                  <a:t> </a:t>
                </a:r>
              </a:p>
            </p:txBody>
          </p:sp>
        </mc:Fallback>
      </mc:AlternateContent>
    </p:spTree>
    <p:extLst>
      <p:ext uri="{BB962C8B-B14F-4D97-AF65-F5344CB8AC3E}">
        <p14:creationId xmlns:p14="http://schemas.microsoft.com/office/powerpoint/2010/main" val="63574343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凸性</a:t>
            </a:r>
            <a:r>
              <a:rPr lang="zh-CN" altLang="en-US" dirty="0"/>
              <a:t/>
            </a:r>
            <a:br>
              <a:rPr lang="zh-CN" altLang="en-US" dirty="0"/>
            </a:b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zh-CN" altLang="en-US" dirty="0" smtClean="0"/>
                  <a:t>把仿射和概念推广到</a:t>
                </a:r>
                <a14:m>
                  <m:oMath xmlns:m="http://schemas.openxmlformats.org/officeDocument/2006/math">
                    <m:r>
                      <a:rPr lang="en-US" altLang="zh-CN" b="0" i="1" smtClean="0">
                        <a:latin typeface="Cambria Math" charset="0"/>
                      </a:rPr>
                      <m:t>𝑛</m:t>
                    </m:r>
                  </m:oMath>
                </a14:m>
                <a:r>
                  <a:rPr lang="zh-CN" altLang="en-US" dirty="0" smtClean="0"/>
                  <a:t>个点：</a:t>
                </a:r>
                <a:endParaRPr lang="zh-CN" altLang="en-US" sz="2600" dirty="0"/>
              </a:p>
              <a:p>
                <a:pPr marL="457200" lvl="1" indent="0">
                  <a:buClr>
                    <a:schemeClr val="tx1"/>
                  </a:buClr>
                  <a:buNone/>
                </a:pPr>
                <a14:m>
                  <m:oMathPara xmlns:m="http://schemas.openxmlformats.org/officeDocument/2006/math">
                    <m:oMathParaPr>
                      <m:jc m:val="centerGroup"/>
                    </m:oMathParaPr>
                    <m:oMath xmlns:m="http://schemas.openxmlformats.org/officeDocument/2006/math">
                      <m:r>
                        <a:rPr lang="en-US" altLang="zh-CN" sz="1800" i="1" dirty="0">
                          <a:latin typeface="Cambria Math" charset="0"/>
                        </a:rPr>
                        <m:t>          </m:t>
                      </m:r>
                    </m:oMath>
                  </m:oMathPara>
                </a14:m>
                <a:endParaRPr lang="en-US" altLang="zh-CN" sz="1800" i="1" dirty="0" smtClean="0">
                  <a:latin typeface="Cambria Math" charset="0"/>
                </a:endParaRPr>
              </a:p>
              <a:p>
                <a:pPr marL="457200" lvl="1" indent="0">
                  <a:buClr>
                    <a:schemeClr val="tx1"/>
                  </a:buClr>
                  <a:buNone/>
                </a:pPr>
                <a14:m>
                  <m:oMathPara xmlns:m="http://schemas.openxmlformats.org/officeDocument/2006/math">
                    <m:oMathParaPr>
                      <m:jc m:val="centerGroup"/>
                    </m:oMathParaPr>
                    <m:oMath xmlns:m="http://schemas.openxmlformats.org/officeDocument/2006/math">
                      <m:r>
                        <a:rPr lang="en-US" altLang="zh-CN" sz="1800" i="1" dirty="0">
                          <a:latin typeface="Cambria Math" charset="0"/>
                        </a:rPr>
                        <m:t>𝑃</m:t>
                      </m:r>
                      <m:r>
                        <a:rPr lang="en-US" altLang="zh-CN" sz="1800" i="1" dirty="0">
                          <a:latin typeface="Cambria Math" charset="0"/>
                        </a:rPr>
                        <m:t> = </m:t>
                      </m:r>
                      <m:r>
                        <a:rPr lang="el-GR" altLang="zh-CN" sz="1800" i="1" dirty="0">
                          <a:latin typeface="Cambria Math" charset="0"/>
                        </a:rPr>
                        <m:t>𝛼</m:t>
                      </m:r>
                      <m:r>
                        <a:rPr lang="el-GR" altLang="zh-CN" sz="1800" i="1" baseline="-25000" dirty="0">
                          <a:latin typeface="Cambria Math" charset="0"/>
                        </a:rPr>
                        <m:t>1</m:t>
                      </m:r>
                      <m:r>
                        <a:rPr lang="en-US" altLang="zh-CN" sz="1800" i="1" dirty="0">
                          <a:latin typeface="Cambria Math" charset="0"/>
                        </a:rPr>
                        <m:t>𝑃</m:t>
                      </m:r>
                      <m:r>
                        <a:rPr lang="en-US" altLang="zh-CN" sz="1800" i="1" baseline="-25000" dirty="0">
                          <a:latin typeface="Cambria Math" charset="0"/>
                        </a:rPr>
                        <m:t>1</m:t>
                      </m:r>
                      <m:r>
                        <a:rPr lang="en-US" altLang="zh-CN" sz="1800" i="1" dirty="0">
                          <a:latin typeface="Cambria Math" charset="0"/>
                        </a:rPr>
                        <m:t>+ </m:t>
                      </m:r>
                      <m:r>
                        <a:rPr lang="el-GR" altLang="zh-CN" sz="1800" i="1" dirty="0">
                          <a:latin typeface="Cambria Math" charset="0"/>
                        </a:rPr>
                        <m:t>𝛼</m:t>
                      </m:r>
                      <m:r>
                        <a:rPr lang="el-GR" altLang="zh-CN" sz="1800" i="1" baseline="-25000" dirty="0">
                          <a:latin typeface="Cambria Math" charset="0"/>
                        </a:rPr>
                        <m:t>2</m:t>
                      </m:r>
                      <m:r>
                        <a:rPr lang="en-US" altLang="zh-CN" sz="1800" i="1" dirty="0">
                          <a:latin typeface="Cambria Math" charset="0"/>
                        </a:rPr>
                        <m:t>𝑃</m:t>
                      </m:r>
                      <m:r>
                        <a:rPr lang="en-US" altLang="zh-CN" sz="1800" i="1" baseline="-25000" dirty="0">
                          <a:latin typeface="Cambria Math" charset="0"/>
                        </a:rPr>
                        <m:t>2</m:t>
                      </m:r>
                      <m:r>
                        <a:rPr lang="en-US" altLang="zh-CN" sz="1800" i="1" dirty="0">
                          <a:latin typeface="Cambria Math" charset="0"/>
                        </a:rPr>
                        <m:t> +…+ </m:t>
                      </m:r>
                      <m:r>
                        <a:rPr lang="el-GR" altLang="zh-CN" sz="1800" i="1" dirty="0">
                          <a:latin typeface="Cambria Math" charset="0"/>
                        </a:rPr>
                        <m:t>𝛼</m:t>
                      </m:r>
                      <m:r>
                        <a:rPr lang="en-US" altLang="zh-CN" sz="1800" i="1" baseline="-25000" dirty="0" err="1">
                          <a:latin typeface="Cambria Math" charset="0"/>
                        </a:rPr>
                        <m:t>𝑛</m:t>
                      </m:r>
                      <m:r>
                        <a:rPr lang="en-US" altLang="zh-CN" sz="1800" i="1" dirty="0" err="1">
                          <a:latin typeface="Cambria Math" charset="0"/>
                        </a:rPr>
                        <m:t>𝑃</m:t>
                      </m:r>
                      <m:r>
                        <a:rPr lang="en-US" altLang="zh-CN" sz="1800" i="1" baseline="-25000" dirty="0" err="1">
                          <a:latin typeface="Cambria Math" charset="0"/>
                        </a:rPr>
                        <m:t>𝑛</m:t>
                      </m:r>
                    </m:oMath>
                  </m:oMathPara>
                </a14:m>
                <a:endParaRPr lang="en-US" altLang="zh-CN" sz="1800" baseline="-25000" dirty="0"/>
              </a:p>
              <a:p>
                <a:pPr lvl="1">
                  <a:buClr>
                    <a:schemeClr val="tx1"/>
                  </a:buClr>
                </a:pPr>
                <a:endParaRPr lang="en-US" altLang="zh-CN" sz="1800" dirty="0" smtClean="0"/>
              </a:p>
              <a:p>
                <a:pPr lvl="1">
                  <a:buClr>
                    <a:schemeClr val="tx1"/>
                  </a:buClr>
                </a:pPr>
                <a:r>
                  <a:rPr lang="zh-CN" altLang="en-US" sz="1800" dirty="0"/>
                  <a:t>当</a:t>
                </a:r>
                <a14:m>
                  <m:oMath xmlns:m="http://schemas.openxmlformats.org/officeDocument/2006/math">
                    <m:sSub>
                      <m:sSubPr>
                        <m:ctrlPr>
                          <a:rPr lang="en-US" altLang="zh-CN" sz="1800" b="0" i="1" dirty="0" smtClean="0">
                            <a:latin typeface="Cambria Math" panose="02040503050406030204" pitchFamily="18" charset="0"/>
                          </a:rPr>
                        </m:ctrlPr>
                      </m:sSubPr>
                      <m:e>
                        <m:r>
                          <a:rPr lang="en-US" altLang="zh-CN" sz="1800" i="1" dirty="0" smtClean="0">
                            <a:latin typeface="Cambria Math" charset="0"/>
                          </a:rPr>
                          <m:t>𝛼</m:t>
                        </m:r>
                      </m:e>
                      <m:sub>
                        <m:r>
                          <a:rPr lang="en-US" altLang="zh-CN" sz="1800" b="0" i="1" dirty="0" smtClean="0">
                            <a:latin typeface="Cambria Math" charset="0"/>
                          </a:rPr>
                          <m:t>1</m:t>
                        </m:r>
                      </m:sub>
                    </m:sSub>
                    <m:r>
                      <a:rPr lang="en-US" altLang="zh-CN" sz="1800" i="1" dirty="0">
                        <a:latin typeface="Cambria Math" charset="0"/>
                      </a:rPr>
                      <m:t>+</m:t>
                    </m:r>
                    <m:r>
                      <a:rPr lang="en-US" altLang="zh-CN" sz="1800" i="1" dirty="0">
                        <a:latin typeface="Cambria Math" charset="0"/>
                      </a:rPr>
                      <m:t>𝛼</m:t>
                    </m:r>
                    <m:r>
                      <a:rPr lang="en-US" altLang="zh-CN" sz="1800" i="1" baseline="-25000" dirty="0">
                        <a:latin typeface="Cambria Math" charset="0"/>
                      </a:rPr>
                      <m:t>2</m:t>
                    </m:r>
                    <m:r>
                      <a:rPr lang="en-US" altLang="zh-CN" sz="1800" i="1" dirty="0">
                        <a:latin typeface="Cambria Math" charset="0"/>
                      </a:rPr>
                      <m:t>+…+</m:t>
                    </m:r>
                    <m:r>
                      <a:rPr lang="en-US" altLang="zh-CN" sz="1800" i="1" dirty="0">
                        <a:latin typeface="Cambria Math" charset="0"/>
                      </a:rPr>
                      <m:t>𝛼</m:t>
                    </m:r>
                    <m:r>
                      <a:rPr lang="en-US" altLang="zh-CN" sz="1800" i="1" baseline="-25000" dirty="0">
                        <a:latin typeface="Cambria Math" charset="0"/>
                      </a:rPr>
                      <m:t>𝑛</m:t>
                    </m:r>
                    <m:r>
                      <a:rPr lang="en-US" altLang="zh-CN" sz="1800" i="1" dirty="0">
                        <a:latin typeface="Cambria Math" charset="0"/>
                      </a:rPr>
                      <m:t>=1</m:t>
                    </m:r>
                  </m:oMath>
                </a14:m>
                <a:r>
                  <a:rPr lang="zh-CN" altLang="en-US" sz="1800" dirty="0" smtClean="0"/>
                  <a:t>时</a:t>
                </a:r>
                <a:r>
                  <a:rPr lang="zh-CN" altLang="en-US" sz="1800" dirty="0"/>
                  <a:t>，</a:t>
                </a:r>
                <a:r>
                  <a:rPr lang="zh-CN" altLang="en-US" sz="1800" dirty="0" smtClean="0"/>
                  <a:t>上述有意义，称为</a:t>
                </a:r>
                <a14:m>
                  <m:oMath xmlns:m="http://schemas.openxmlformats.org/officeDocument/2006/math">
                    <m:r>
                      <a:rPr lang="en-US" altLang="zh-CN" sz="1800" b="0" i="0" dirty="0" smtClean="0">
                        <a:latin typeface="Cambria Math" charset="0"/>
                      </a:rPr>
                      <m:t>{</m:t>
                    </m:r>
                    <m:r>
                      <a:rPr lang="en-US" altLang="zh-CN" sz="1800" i="1" dirty="0" smtClean="0">
                        <a:latin typeface="Cambria Math" charset="0"/>
                      </a:rPr>
                      <m:t>𝑃</m:t>
                    </m:r>
                    <m:r>
                      <a:rPr lang="en-US" altLang="zh-CN" sz="1800" i="1" baseline="-25000" dirty="0">
                        <a:latin typeface="Cambria Math" charset="0"/>
                      </a:rPr>
                      <m:t>1</m:t>
                    </m:r>
                    <m:r>
                      <a:rPr lang="en-US" altLang="zh-CN" sz="1800" i="1" dirty="0">
                        <a:latin typeface="Cambria Math" charset="0"/>
                      </a:rPr>
                      <m:t>, </m:t>
                    </m:r>
                    <m:r>
                      <a:rPr lang="en-US" altLang="zh-CN" sz="1800" i="1" dirty="0">
                        <a:latin typeface="Cambria Math" charset="0"/>
                      </a:rPr>
                      <m:t>𝑃</m:t>
                    </m:r>
                    <m:r>
                      <a:rPr lang="en-US" altLang="zh-CN" sz="1800" i="1" baseline="-25000" dirty="0">
                        <a:latin typeface="Cambria Math" charset="0"/>
                      </a:rPr>
                      <m:t>2</m:t>
                    </m:r>
                    <m:r>
                      <a:rPr lang="en-US" altLang="zh-CN" sz="1800" i="1" dirty="0">
                        <a:latin typeface="Cambria Math" charset="0"/>
                      </a:rPr>
                      <m:t> ,…, </m:t>
                    </m:r>
                    <m:r>
                      <a:rPr lang="en-US" altLang="zh-CN" sz="1800" i="1" dirty="0" err="1">
                        <a:latin typeface="Cambria Math" charset="0"/>
                      </a:rPr>
                      <m:t>𝑃</m:t>
                    </m:r>
                    <m:r>
                      <a:rPr lang="en-US" altLang="zh-CN" sz="1800" i="1" baseline="-25000" dirty="0" err="1">
                        <a:latin typeface="Cambria Math" charset="0"/>
                      </a:rPr>
                      <m:t>𝑛</m:t>
                    </m:r>
                    <m:r>
                      <a:rPr lang="en-US" altLang="zh-CN" sz="1800" i="1" dirty="0" smtClean="0">
                        <a:latin typeface="Cambria Math" charset="0"/>
                      </a:rPr>
                      <m:t>}</m:t>
                    </m:r>
                  </m:oMath>
                </a14:m>
                <a:r>
                  <a:rPr lang="zh-CN" altLang="en-US" sz="1800" dirty="0"/>
                  <a:t>的</a:t>
                </a:r>
                <a:r>
                  <a:rPr lang="zh-CN" altLang="en-US" sz="1800" dirty="0">
                    <a:solidFill>
                      <a:srgbClr val="0000FF"/>
                    </a:solidFill>
                  </a:rPr>
                  <a:t>仿射</a:t>
                </a:r>
                <a:r>
                  <a:rPr lang="zh-CN" altLang="en-US" sz="1800" dirty="0" smtClean="0">
                    <a:solidFill>
                      <a:srgbClr val="0000FF"/>
                    </a:solidFill>
                  </a:rPr>
                  <a:t>和</a:t>
                </a:r>
                <a:endParaRPr lang="en-US" altLang="zh-CN" sz="1800" dirty="0" smtClean="0">
                  <a:solidFill>
                    <a:srgbClr val="0000FF"/>
                  </a:solidFill>
                </a:endParaRPr>
              </a:p>
              <a:p>
                <a:pPr lvl="1">
                  <a:buClr>
                    <a:schemeClr val="tx1"/>
                  </a:buClr>
                </a:pPr>
                <a:endParaRPr lang="en-US" altLang="zh-CN" sz="1800" dirty="0" smtClean="0"/>
              </a:p>
              <a:p>
                <a:pPr lvl="1">
                  <a:buClr>
                    <a:schemeClr val="tx1"/>
                  </a:buClr>
                </a:pPr>
                <a:r>
                  <a:rPr lang="zh-CN" altLang="en-US" sz="1800" dirty="0" smtClean="0"/>
                  <a:t>如果</a:t>
                </a:r>
                <a14:m>
                  <m:oMath xmlns:m="http://schemas.openxmlformats.org/officeDocument/2006/math">
                    <m:r>
                      <a:rPr lang="el-GR" altLang="zh-CN" sz="1800" i="1" dirty="0" smtClean="0">
                        <a:latin typeface="Cambria Math" charset="0"/>
                      </a:rPr>
                      <m:t>𝛼</m:t>
                    </m:r>
                    <m:r>
                      <a:rPr lang="en-US" altLang="zh-CN" sz="1800" i="1" baseline="-25000" dirty="0">
                        <a:latin typeface="Cambria Math" charset="0"/>
                      </a:rPr>
                      <m:t>𝑖</m:t>
                    </m:r>
                    <m:r>
                      <a:rPr lang="en-US" altLang="zh-CN" sz="1800" i="1" dirty="0">
                        <a:latin typeface="Cambria Math" charset="0"/>
                      </a:rPr>
                      <m:t>≥0</m:t>
                    </m:r>
                  </m:oMath>
                </a14:m>
                <a:r>
                  <a:rPr lang="zh-CN" altLang="en-US" sz="1800" dirty="0"/>
                  <a:t>，那么得到</a:t>
                </a:r>
                <a14:m>
                  <m:oMath xmlns:m="http://schemas.openxmlformats.org/officeDocument/2006/math">
                    <m:r>
                      <a:rPr lang="en-US" altLang="zh-CN" sz="1800" b="0" i="0" dirty="0" smtClean="0">
                        <a:latin typeface="Cambria Math" charset="0"/>
                      </a:rPr>
                      <m:t>{</m:t>
                    </m:r>
                    <m:r>
                      <a:rPr lang="en-US" altLang="zh-CN" sz="1800" i="1" dirty="0" smtClean="0">
                        <a:latin typeface="Cambria Math" charset="0"/>
                      </a:rPr>
                      <m:t>𝑃</m:t>
                    </m:r>
                    <m:r>
                      <a:rPr lang="en-US" altLang="zh-CN" sz="1800" i="1" baseline="-25000" dirty="0">
                        <a:latin typeface="Cambria Math" charset="0"/>
                      </a:rPr>
                      <m:t>1</m:t>
                    </m:r>
                    <m:r>
                      <a:rPr lang="en-US" altLang="zh-CN" sz="1800" i="1" dirty="0">
                        <a:latin typeface="Cambria Math" charset="0"/>
                      </a:rPr>
                      <m:t>, </m:t>
                    </m:r>
                    <m:r>
                      <a:rPr lang="en-US" altLang="zh-CN" sz="1800" i="1" dirty="0">
                        <a:latin typeface="Cambria Math" charset="0"/>
                      </a:rPr>
                      <m:t>𝑃</m:t>
                    </m:r>
                    <m:r>
                      <a:rPr lang="en-US" altLang="zh-CN" sz="1800" i="1" baseline="-25000" dirty="0">
                        <a:latin typeface="Cambria Math" charset="0"/>
                      </a:rPr>
                      <m:t>2</m:t>
                    </m:r>
                    <m:r>
                      <a:rPr lang="en-US" altLang="zh-CN" sz="1800" i="1" dirty="0">
                        <a:latin typeface="Cambria Math" charset="0"/>
                      </a:rPr>
                      <m:t> ,…, </m:t>
                    </m:r>
                    <m:r>
                      <a:rPr lang="en-US" altLang="zh-CN" sz="1800" i="1" dirty="0" err="1">
                        <a:latin typeface="Cambria Math" charset="0"/>
                      </a:rPr>
                      <m:t>𝑃</m:t>
                    </m:r>
                    <m:r>
                      <a:rPr lang="en-US" altLang="zh-CN" sz="1800" i="1" baseline="-25000" dirty="0" err="1">
                        <a:latin typeface="Cambria Math" charset="0"/>
                      </a:rPr>
                      <m:t>𝑛</m:t>
                    </m:r>
                    <m:r>
                      <a:rPr lang="en-US" altLang="zh-CN" sz="1800" i="1" dirty="0" smtClean="0">
                        <a:latin typeface="Cambria Math" charset="0"/>
                      </a:rPr>
                      <m:t>}</m:t>
                    </m:r>
                  </m:oMath>
                </a14:m>
                <a:r>
                  <a:rPr lang="zh-CN" altLang="en-US" sz="1800" dirty="0"/>
                  <a:t>的</a:t>
                </a:r>
                <a:r>
                  <a:rPr lang="zh-CN" altLang="en-US" sz="1800" dirty="0" smtClean="0">
                    <a:solidFill>
                      <a:srgbClr val="0000FF"/>
                    </a:solidFill>
                  </a:rPr>
                  <a:t>凸包</a:t>
                </a:r>
                <a:r>
                  <a:rPr lang="zh-CN" altLang="en-US" sz="1800" dirty="0">
                    <a:solidFill>
                      <a:srgbClr val="0000FF"/>
                    </a:solidFill>
                  </a:rPr>
                  <a:t>（</a:t>
                </a:r>
                <a:r>
                  <a:rPr lang="en-US" altLang="zh-CN" sz="1800" dirty="0">
                    <a:solidFill>
                      <a:srgbClr val="0000FF"/>
                    </a:solidFill>
                  </a:rPr>
                  <a:t>convex hull</a:t>
                </a:r>
                <a:r>
                  <a:rPr lang="zh-CN" altLang="en-US" sz="1800" dirty="0" smtClean="0">
                    <a:solidFill>
                      <a:srgbClr val="0000FF"/>
                    </a:solidFill>
                  </a:rPr>
                  <a:t>）</a:t>
                </a:r>
                <a:endParaRPr lang="en-US" altLang="zh-CN" sz="1800" dirty="0" smtClean="0">
                  <a:solidFill>
                    <a:srgbClr val="0000FF"/>
                  </a:solidFill>
                </a:endParaRPr>
              </a:p>
              <a:p>
                <a:pPr lvl="2">
                  <a:buClr>
                    <a:schemeClr val="tx1"/>
                  </a:buClr>
                </a:pPr>
                <a:r>
                  <a:rPr lang="zh-CN" altLang="en-US" sz="1800" dirty="0" smtClean="0"/>
                  <a:t>包含这些点的最小凸对象</a:t>
                </a:r>
                <a:endParaRPr lang="en-US" altLang="zh-CN" sz="1800" dirty="0"/>
              </a:p>
              <a:p>
                <a:pPr lvl="1">
                  <a:buClr>
                    <a:schemeClr val="tx1"/>
                  </a:buClr>
                </a:pPr>
                <a:endParaRPr lang="en-US" altLang="zh-CN" sz="1800" b="1" dirty="0" smtClean="0">
                  <a:solidFill>
                    <a:srgbClr val="00B0F0"/>
                  </a:solidFill>
                </a:endParaRPr>
              </a:p>
              <a:p>
                <a:pPr lvl="1">
                  <a:buClr>
                    <a:schemeClr val="tx1"/>
                  </a:buClr>
                </a:pPr>
                <a:endParaRPr lang="en-US" altLang="zh-CN" sz="1800" b="1" dirty="0">
                  <a:solidFill>
                    <a:srgbClr val="00B0F0"/>
                  </a:solidFill>
                </a:endParaRP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618" t="-2381"/>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EB792F4E-54C0-4D36-B331-9C6FCFE9A340}" type="slidenum">
              <a:rPr lang="zh-CN" altLang="en-US" smtClean="0"/>
              <a:pPr/>
              <a:t>13</a:t>
            </a:fld>
            <a:endParaRPr lang="zh-CN" altLang="en-US" dirty="0"/>
          </a:p>
        </p:txBody>
      </p:sp>
      <p:pic>
        <p:nvPicPr>
          <p:cNvPr id="5" name="Picture 2" descr="E:\CG\交互式计算机图形学—基于OpenGL着色器的自顶向下方法（第六版）\Figures\CHAPTER03 JPEG\AN03F13.jpg"/>
          <p:cNvPicPr>
            <a:picLocks noChangeAspect="1" noChangeArrowheads="1"/>
          </p:cNvPicPr>
          <p:nvPr/>
        </p:nvPicPr>
        <p:blipFill>
          <a:blip r:embed="rId3" cstate="print"/>
          <a:srcRect/>
          <a:stretch>
            <a:fillRect/>
          </a:stretch>
        </p:blipFill>
        <p:spPr bwMode="auto">
          <a:xfrm>
            <a:off x="988765" y="4280400"/>
            <a:ext cx="2689510" cy="1877918"/>
          </a:xfrm>
          <a:prstGeom prst="rect">
            <a:avLst/>
          </a:prstGeom>
          <a:noFill/>
        </p:spPr>
      </p:pic>
      <p:pic>
        <p:nvPicPr>
          <p:cNvPr id="6" name="图片 9" descr="Actions help hint Icon | Oxygen Iconset | Oxygen Team"/>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079901" y="3874947"/>
            <a:ext cx="721360" cy="721360"/>
          </a:xfrm>
          <a:prstGeom prst="rect">
            <a:avLst/>
          </a:prstGeom>
        </p:spPr>
      </p:pic>
      <p:sp>
        <p:nvSpPr>
          <p:cNvPr id="7" name="矩形 10"/>
          <p:cNvSpPr/>
          <p:nvPr/>
        </p:nvSpPr>
        <p:spPr>
          <a:xfrm>
            <a:off x="5940063" y="3815900"/>
            <a:ext cx="2796739" cy="923330"/>
          </a:xfrm>
          <a:prstGeom prst="rect">
            <a:avLst/>
          </a:prstGeom>
          <a:solidFill>
            <a:srgbClr val="BDD7EE">
              <a:alpha val="52941"/>
            </a:srgbClr>
          </a:solidFill>
        </p:spPr>
        <p:txBody>
          <a:bodyPr wrap="square">
            <a:spAutoFit/>
          </a:bodyPr>
          <a:lstStyle/>
          <a:p>
            <a:r>
              <a:rPr lang="zh-CN" altLang="en-US" b="1" dirty="0">
                <a:solidFill>
                  <a:srgbClr val="464DD9"/>
                </a:solidFill>
                <a:latin typeface="ZztexMono-Regular"/>
              </a:rPr>
              <a:t>一个对象是凸的当且仅当在对象中任何两点的连接</a:t>
            </a:r>
            <a:r>
              <a:rPr lang="zh-CN" altLang="en-US" b="1" dirty="0" smtClean="0">
                <a:solidFill>
                  <a:srgbClr val="464DD9"/>
                </a:solidFill>
                <a:latin typeface="ZztexMono-Regular"/>
              </a:rPr>
              <a:t>线段也</a:t>
            </a:r>
            <a:r>
              <a:rPr lang="zh-CN" altLang="en-US" b="1" dirty="0">
                <a:solidFill>
                  <a:srgbClr val="464DD9"/>
                </a:solidFill>
                <a:latin typeface="ZztexMono-Regular"/>
              </a:rPr>
              <a:t>在该对</a:t>
            </a:r>
            <a:r>
              <a:rPr lang="zh-CN" altLang="en-US" b="1" dirty="0" smtClean="0">
                <a:solidFill>
                  <a:srgbClr val="464DD9"/>
                </a:solidFill>
                <a:latin typeface="ZztexMono-Regular"/>
              </a:rPr>
              <a:t>象内。</a:t>
            </a:r>
            <a:endParaRPr lang="zh-CN" altLang="en-US" b="1" dirty="0">
              <a:solidFill>
                <a:srgbClr val="464DD9"/>
              </a:solidFill>
              <a:latin typeface="ZztexMono-Regular"/>
            </a:endParaRPr>
          </a:p>
        </p:txBody>
      </p:sp>
      <p:pic>
        <p:nvPicPr>
          <p:cNvPr id="8" name="Picture 4"/>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a:xfrm>
            <a:off x="5254945" y="4965746"/>
            <a:ext cx="1370217" cy="1668283"/>
          </a:xfrm>
          <a:prstGeom prst="rect">
            <a:avLst/>
          </a:prstGeom>
          <a:noFill/>
        </p:spPr>
      </p:pic>
      <p:pic>
        <p:nvPicPr>
          <p:cNvPr id="9" name="Picture 6"/>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a:xfrm>
            <a:off x="6956166" y="4965746"/>
            <a:ext cx="1222295" cy="1667170"/>
          </a:xfrm>
          <a:prstGeom prst="rect">
            <a:avLst/>
          </a:prstGeom>
          <a:noFill/>
        </p:spPr>
      </p:pic>
      <p:sp>
        <p:nvSpPr>
          <p:cNvPr id="10" name="Text Box 9"/>
          <p:cNvSpPr txBox="1">
            <a:spLocks noChangeArrowheads="1"/>
          </p:cNvSpPr>
          <p:nvPr/>
        </p:nvSpPr>
        <p:spPr bwMode="auto">
          <a:xfrm>
            <a:off x="6308794" y="6371575"/>
            <a:ext cx="28917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600">
                <a:solidFill>
                  <a:srgbClr val="3333FF"/>
                </a:solidFill>
                <a:latin typeface="Trebuchet MS" charset="0"/>
                <a:ea typeface="굴림" charset="-127"/>
              </a:defRPr>
            </a:lvl1pPr>
            <a:lvl2pPr marL="742950" indent="-285750" eaLnBrk="0" hangingPunct="0">
              <a:defRPr sz="1600">
                <a:solidFill>
                  <a:srgbClr val="3333FF"/>
                </a:solidFill>
                <a:latin typeface="Trebuchet MS" charset="0"/>
                <a:ea typeface="굴림" charset="-127"/>
              </a:defRPr>
            </a:lvl2pPr>
            <a:lvl3pPr marL="1143000" indent="-228600" eaLnBrk="0" hangingPunct="0">
              <a:defRPr sz="1600">
                <a:solidFill>
                  <a:srgbClr val="3333FF"/>
                </a:solidFill>
                <a:latin typeface="Trebuchet MS" charset="0"/>
                <a:ea typeface="굴림" charset="-127"/>
              </a:defRPr>
            </a:lvl3pPr>
            <a:lvl4pPr marL="1600200" indent="-228600" eaLnBrk="0" hangingPunct="0">
              <a:defRPr sz="1600">
                <a:solidFill>
                  <a:srgbClr val="3333FF"/>
                </a:solidFill>
                <a:latin typeface="Trebuchet MS" charset="0"/>
                <a:ea typeface="굴림" charset="-127"/>
              </a:defRPr>
            </a:lvl4pPr>
            <a:lvl5pPr marL="2057400" indent="-228600" eaLnBrk="0" hangingPunct="0">
              <a:defRPr sz="1600">
                <a:solidFill>
                  <a:srgbClr val="3333FF"/>
                </a:solidFill>
                <a:latin typeface="Trebuchet MS" charset="0"/>
                <a:ea typeface="굴림" charset="-127"/>
              </a:defRPr>
            </a:lvl5pPr>
            <a:lvl6pPr marL="2514600" indent="-228600" algn="ctr" eaLnBrk="0" fontAlgn="base" hangingPunct="0">
              <a:spcBef>
                <a:spcPct val="0"/>
              </a:spcBef>
              <a:spcAft>
                <a:spcPct val="0"/>
              </a:spcAft>
              <a:defRPr sz="1600">
                <a:solidFill>
                  <a:srgbClr val="3333FF"/>
                </a:solidFill>
                <a:latin typeface="Trebuchet MS" charset="0"/>
                <a:ea typeface="굴림" charset="-127"/>
              </a:defRPr>
            </a:lvl6pPr>
            <a:lvl7pPr marL="2971800" indent="-228600" algn="ctr" eaLnBrk="0" fontAlgn="base" hangingPunct="0">
              <a:spcBef>
                <a:spcPct val="0"/>
              </a:spcBef>
              <a:spcAft>
                <a:spcPct val="0"/>
              </a:spcAft>
              <a:defRPr sz="1600">
                <a:solidFill>
                  <a:srgbClr val="3333FF"/>
                </a:solidFill>
                <a:latin typeface="Trebuchet MS" charset="0"/>
                <a:ea typeface="굴림" charset="-127"/>
              </a:defRPr>
            </a:lvl7pPr>
            <a:lvl8pPr marL="3429000" indent="-228600" algn="ctr" eaLnBrk="0" fontAlgn="base" hangingPunct="0">
              <a:spcBef>
                <a:spcPct val="0"/>
              </a:spcBef>
              <a:spcAft>
                <a:spcPct val="0"/>
              </a:spcAft>
              <a:defRPr sz="1600">
                <a:solidFill>
                  <a:srgbClr val="3333FF"/>
                </a:solidFill>
                <a:latin typeface="Trebuchet MS" charset="0"/>
                <a:ea typeface="굴림" charset="-127"/>
              </a:defRPr>
            </a:lvl8pPr>
            <a:lvl9pPr marL="3886200" indent="-228600" algn="ctr" eaLnBrk="0" fontAlgn="base" hangingPunct="0">
              <a:spcBef>
                <a:spcPct val="0"/>
              </a:spcBef>
              <a:spcAft>
                <a:spcPct val="0"/>
              </a:spcAft>
              <a:defRPr sz="1600">
                <a:solidFill>
                  <a:srgbClr val="3333FF"/>
                </a:solidFill>
                <a:latin typeface="Trebuchet MS" charset="0"/>
                <a:ea typeface="굴림" charset="-127"/>
              </a:defRPr>
            </a:lvl9pPr>
          </a:lstStyle>
          <a:p>
            <a:pPr algn="l" eaLnBrk="1" hangingPunct="1"/>
            <a:r>
              <a:rPr lang="zh-CN" altLang="en-US" sz="1800" dirty="0">
                <a:solidFill>
                  <a:schemeClr val="tx1"/>
                </a:solidFill>
                <a:latin typeface="Arial" charset="0"/>
                <a:ea typeface="楷体_GB2312" charset="-122"/>
              </a:rPr>
              <a:t>凸</a:t>
            </a:r>
          </a:p>
        </p:txBody>
      </p:sp>
      <p:sp>
        <p:nvSpPr>
          <p:cNvPr id="11" name="Text Box 10"/>
          <p:cNvSpPr txBox="1">
            <a:spLocks noChangeArrowheads="1"/>
          </p:cNvSpPr>
          <p:nvPr/>
        </p:nvSpPr>
        <p:spPr bwMode="auto">
          <a:xfrm>
            <a:off x="7706233" y="6365022"/>
            <a:ext cx="707001" cy="36933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600">
                <a:solidFill>
                  <a:srgbClr val="3333FF"/>
                </a:solidFill>
                <a:latin typeface="Trebuchet MS" charset="0"/>
                <a:ea typeface="굴림" charset="-127"/>
              </a:defRPr>
            </a:lvl1pPr>
            <a:lvl2pPr marL="742950" indent="-285750" eaLnBrk="0" hangingPunct="0">
              <a:defRPr sz="1600">
                <a:solidFill>
                  <a:srgbClr val="3333FF"/>
                </a:solidFill>
                <a:latin typeface="Trebuchet MS" charset="0"/>
                <a:ea typeface="굴림" charset="-127"/>
              </a:defRPr>
            </a:lvl2pPr>
            <a:lvl3pPr marL="1143000" indent="-228600" eaLnBrk="0" hangingPunct="0">
              <a:defRPr sz="1600">
                <a:solidFill>
                  <a:srgbClr val="3333FF"/>
                </a:solidFill>
                <a:latin typeface="Trebuchet MS" charset="0"/>
                <a:ea typeface="굴림" charset="-127"/>
              </a:defRPr>
            </a:lvl3pPr>
            <a:lvl4pPr marL="1600200" indent="-228600" eaLnBrk="0" hangingPunct="0">
              <a:defRPr sz="1600">
                <a:solidFill>
                  <a:srgbClr val="3333FF"/>
                </a:solidFill>
                <a:latin typeface="Trebuchet MS" charset="0"/>
                <a:ea typeface="굴림" charset="-127"/>
              </a:defRPr>
            </a:lvl4pPr>
            <a:lvl5pPr marL="2057400" indent="-228600" eaLnBrk="0" hangingPunct="0">
              <a:defRPr sz="1600">
                <a:solidFill>
                  <a:srgbClr val="3333FF"/>
                </a:solidFill>
                <a:latin typeface="Trebuchet MS" charset="0"/>
                <a:ea typeface="굴림" charset="-127"/>
              </a:defRPr>
            </a:lvl5pPr>
            <a:lvl6pPr marL="2514600" indent="-228600" algn="ctr" eaLnBrk="0" fontAlgn="base" hangingPunct="0">
              <a:spcBef>
                <a:spcPct val="0"/>
              </a:spcBef>
              <a:spcAft>
                <a:spcPct val="0"/>
              </a:spcAft>
              <a:defRPr sz="1600">
                <a:solidFill>
                  <a:srgbClr val="3333FF"/>
                </a:solidFill>
                <a:latin typeface="Trebuchet MS" charset="0"/>
                <a:ea typeface="굴림" charset="-127"/>
              </a:defRPr>
            </a:lvl6pPr>
            <a:lvl7pPr marL="2971800" indent="-228600" algn="ctr" eaLnBrk="0" fontAlgn="base" hangingPunct="0">
              <a:spcBef>
                <a:spcPct val="0"/>
              </a:spcBef>
              <a:spcAft>
                <a:spcPct val="0"/>
              </a:spcAft>
              <a:defRPr sz="1600">
                <a:solidFill>
                  <a:srgbClr val="3333FF"/>
                </a:solidFill>
                <a:latin typeface="Trebuchet MS" charset="0"/>
                <a:ea typeface="굴림" charset="-127"/>
              </a:defRPr>
            </a:lvl7pPr>
            <a:lvl8pPr marL="3429000" indent="-228600" algn="ctr" eaLnBrk="0" fontAlgn="base" hangingPunct="0">
              <a:spcBef>
                <a:spcPct val="0"/>
              </a:spcBef>
              <a:spcAft>
                <a:spcPct val="0"/>
              </a:spcAft>
              <a:defRPr sz="1600">
                <a:solidFill>
                  <a:srgbClr val="3333FF"/>
                </a:solidFill>
                <a:latin typeface="Trebuchet MS" charset="0"/>
                <a:ea typeface="굴림" charset="-127"/>
              </a:defRPr>
            </a:lvl8pPr>
            <a:lvl9pPr marL="3886200" indent="-228600" algn="ctr" eaLnBrk="0" fontAlgn="base" hangingPunct="0">
              <a:spcBef>
                <a:spcPct val="0"/>
              </a:spcBef>
              <a:spcAft>
                <a:spcPct val="0"/>
              </a:spcAft>
              <a:defRPr sz="1600">
                <a:solidFill>
                  <a:srgbClr val="3333FF"/>
                </a:solidFill>
                <a:latin typeface="Trebuchet MS" charset="0"/>
                <a:ea typeface="굴림" charset="-127"/>
              </a:defRPr>
            </a:lvl9pPr>
          </a:lstStyle>
          <a:p>
            <a:pPr eaLnBrk="1" hangingPunct="1"/>
            <a:r>
              <a:rPr lang="zh-CN" altLang="en-US" sz="1800" dirty="0">
                <a:solidFill>
                  <a:schemeClr val="tx1"/>
                </a:solidFill>
                <a:latin typeface="Arial" charset="0"/>
                <a:ea typeface="楷体_GB2312" charset="-122"/>
              </a:rPr>
              <a:t>非凸</a:t>
            </a:r>
          </a:p>
        </p:txBody>
      </p:sp>
      <p:sp>
        <p:nvSpPr>
          <p:cNvPr id="12" name="Text Box 9"/>
          <p:cNvSpPr txBox="1">
            <a:spLocks noChangeArrowheads="1"/>
          </p:cNvSpPr>
          <p:nvPr/>
        </p:nvSpPr>
        <p:spPr bwMode="auto">
          <a:xfrm flipH="1">
            <a:off x="3414591" y="6153320"/>
            <a:ext cx="73068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600">
                <a:solidFill>
                  <a:srgbClr val="3333FF"/>
                </a:solidFill>
                <a:latin typeface="Trebuchet MS" charset="0"/>
                <a:ea typeface="굴림" charset="-127"/>
              </a:defRPr>
            </a:lvl1pPr>
            <a:lvl2pPr marL="742950" indent="-285750" eaLnBrk="0" hangingPunct="0">
              <a:defRPr sz="1600">
                <a:solidFill>
                  <a:srgbClr val="3333FF"/>
                </a:solidFill>
                <a:latin typeface="Trebuchet MS" charset="0"/>
                <a:ea typeface="굴림" charset="-127"/>
              </a:defRPr>
            </a:lvl2pPr>
            <a:lvl3pPr marL="1143000" indent="-228600" eaLnBrk="0" hangingPunct="0">
              <a:defRPr sz="1600">
                <a:solidFill>
                  <a:srgbClr val="3333FF"/>
                </a:solidFill>
                <a:latin typeface="Trebuchet MS" charset="0"/>
                <a:ea typeface="굴림" charset="-127"/>
              </a:defRPr>
            </a:lvl3pPr>
            <a:lvl4pPr marL="1600200" indent="-228600" eaLnBrk="0" hangingPunct="0">
              <a:defRPr sz="1600">
                <a:solidFill>
                  <a:srgbClr val="3333FF"/>
                </a:solidFill>
                <a:latin typeface="Trebuchet MS" charset="0"/>
                <a:ea typeface="굴림" charset="-127"/>
              </a:defRPr>
            </a:lvl4pPr>
            <a:lvl5pPr marL="2057400" indent="-228600" eaLnBrk="0" hangingPunct="0">
              <a:defRPr sz="1600">
                <a:solidFill>
                  <a:srgbClr val="3333FF"/>
                </a:solidFill>
                <a:latin typeface="Trebuchet MS" charset="0"/>
                <a:ea typeface="굴림" charset="-127"/>
              </a:defRPr>
            </a:lvl5pPr>
            <a:lvl6pPr marL="2514600" indent="-228600" algn="ctr" eaLnBrk="0" fontAlgn="base" hangingPunct="0">
              <a:spcBef>
                <a:spcPct val="0"/>
              </a:spcBef>
              <a:spcAft>
                <a:spcPct val="0"/>
              </a:spcAft>
              <a:defRPr sz="1600">
                <a:solidFill>
                  <a:srgbClr val="3333FF"/>
                </a:solidFill>
                <a:latin typeface="Trebuchet MS" charset="0"/>
                <a:ea typeface="굴림" charset="-127"/>
              </a:defRPr>
            </a:lvl6pPr>
            <a:lvl7pPr marL="2971800" indent="-228600" algn="ctr" eaLnBrk="0" fontAlgn="base" hangingPunct="0">
              <a:spcBef>
                <a:spcPct val="0"/>
              </a:spcBef>
              <a:spcAft>
                <a:spcPct val="0"/>
              </a:spcAft>
              <a:defRPr sz="1600">
                <a:solidFill>
                  <a:srgbClr val="3333FF"/>
                </a:solidFill>
                <a:latin typeface="Trebuchet MS" charset="0"/>
                <a:ea typeface="굴림" charset="-127"/>
              </a:defRPr>
            </a:lvl7pPr>
            <a:lvl8pPr marL="3429000" indent="-228600" algn="ctr" eaLnBrk="0" fontAlgn="base" hangingPunct="0">
              <a:spcBef>
                <a:spcPct val="0"/>
              </a:spcBef>
              <a:spcAft>
                <a:spcPct val="0"/>
              </a:spcAft>
              <a:defRPr sz="1600">
                <a:solidFill>
                  <a:srgbClr val="3333FF"/>
                </a:solidFill>
                <a:latin typeface="Trebuchet MS" charset="0"/>
                <a:ea typeface="굴림" charset="-127"/>
              </a:defRPr>
            </a:lvl8pPr>
            <a:lvl9pPr marL="3886200" indent="-228600" algn="ctr" eaLnBrk="0" fontAlgn="base" hangingPunct="0">
              <a:spcBef>
                <a:spcPct val="0"/>
              </a:spcBef>
              <a:spcAft>
                <a:spcPct val="0"/>
              </a:spcAft>
              <a:defRPr sz="1600">
                <a:solidFill>
                  <a:srgbClr val="3333FF"/>
                </a:solidFill>
                <a:latin typeface="Trebuchet MS" charset="0"/>
                <a:ea typeface="굴림" charset="-127"/>
              </a:defRPr>
            </a:lvl9pPr>
          </a:lstStyle>
          <a:p>
            <a:pPr algn="l" eaLnBrk="1" hangingPunct="1"/>
            <a:r>
              <a:rPr lang="zh-CN" altLang="en-US" sz="1800" smtClean="0">
                <a:solidFill>
                  <a:schemeClr val="tx1"/>
                </a:solidFill>
                <a:latin typeface="Arial" charset="0"/>
                <a:ea typeface="楷体_GB2312" charset="-122"/>
              </a:rPr>
              <a:t>凸包</a:t>
            </a:r>
            <a:endParaRPr lang="zh-CN" altLang="en-US" sz="1800" dirty="0">
              <a:solidFill>
                <a:schemeClr val="tx1"/>
              </a:solidFill>
              <a:latin typeface="Arial" charset="0"/>
              <a:ea typeface="楷体_GB2312" charset="-122"/>
            </a:endParaRPr>
          </a:p>
        </p:txBody>
      </p:sp>
    </p:spTree>
    <p:extLst>
      <p:ext uri="{BB962C8B-B14F-4D97-AF65-F5344CB8AC3E}">
        <p14:creationId xmlns:p14="http://schemas.microsoft.com/office/powerpoint/2010/main" val="108253091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descr="E:\CG\交互式计算机图形学—基于OpenGL着色器的自顶向下方法（第六版）\Figures\CHAPTER03 JPEG\an03f14.jpg"/>
          <p:cNvPicPr>
            <a:picLocks noChangeAspect="1" noChangeArrowheads="1"/>
          </p:cNvPicPr>
          <p:nvPr/>
        </p:nvPicPr>
        <p:blipFill>
          <a:blip r:embed="rId2" cstate="print"/>
          <a:srcRect/>
          <a:stretch>
            <a:fillRect/>
          </a:stretch>
        </p:blipFill>
        <p:spPr bwMode="auto">
          <a:xfrm>
            <a:off x="6122010" y="1453356"/>
            <a:ext cx="2703935" cy="1746230"/>
          </a:xfrm>
          <a:prstGeom prst="rect">
            <a:avLst/>
          </a:prstGeom>
          <a:noFill/>
        </p:spPr>
      </p:pic>
      <p:sp>
        <p:nvSpPr>
          <p:cNvPr id="2" name="标题 1"/>
          <p:cNvSpPr>
            <a:spLocks noGrp="1"/>
          </p:cNvSpPr>
          <p:nvPr>
            <p:ph type="title"/>
          </p:nvPr>
        </p:nvSpPr>
        <p:spPr/>
        <p:txBody>
          <a:bodyPr/>
          <a:lstStyle/>
          <a:p>
            <a:r>
              <a:rPr lang="zh-CN" altLang="en-US" dirty="0"/>
              <a:t>点积和叉积</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a:bodyPr>
              <a:lstStyle/>
              <a:p>
                <a:pPr>
                  <a:spcBef>
                    <a:spcPts val="1500"/>
                  </a:spcBef>
                </a:pPr>
                <a:r>
                  <a:rPr lang="zh-CN" altLang="en-US" sz="3000" dirty="0" smtClean="0"/>
                  <a:t>点积</a:t>
                </a:r>
                <a:r>
                  <a:rPr lang="en-US" altLang="zh-CN" sz="3000" dirty="0"/>
                  <a:t>/</a:t>
                </a:r>
                <a:r>
                  <a:rPr lang="zh-CN" altLang="en-US" sz="3000" dirty="0"/>
                  <a:t>内积：</a:t>
                </a:r>
                <a14:m>
                  <m:oMath xmlns:m="http://schemas.openxmlformats.org/officeDocument/2006/math">
                    <m:r>
                      <a:rPr lang="en-US" altLang="zh-CN" sz="3200" b="1" i="1" dirty="0">
                        <a:latin typeface="Cambria Math" charset="0"/>
                      </a:rPr>
                      <m:t>𝒖</m:t>
                    </m:r>
                    <m:r>
                      <a:rPr lang="en-US" altLang="zh-CN" sz="3200" b="1" i="1" dirty="0">
                        <a:latin typeface="Cambria Math" charset="0"/>
                      </a:rPr>
                      <m:t>⋅</m:t>
                    </m:r>
                    <m:r>
                      <a:rPr lang="en-US" altLang="zh-CN" sz="3200" b="1" i="1" dirty="0">
                        <a:latin typeface="Cambria Math" charset="0"/>
                      </a:rPr>
                      <m:t>𝒗</m:t>
                    </m:r>
                    <m:r>
                      <a:rPr lang="en-US" altLang="zh-CN" sz="3200" i="1" dirty="0">
                        <a:latin typeface="Cambria Math" charset="0"/>
                      </a:rPr>
                      <m:t> = |</m:t>
                    </m:r>
                    <m:r>
                      <a:rPr lang="en-US" altLang="zh-CN" sz="3200" b="1" i="1" dirty="0">
                        <a:latin typeface="Cambria Math" charset="0"/>
                      </a:rPr>
                      <m:t>𝒖</m:t>
                    </m:r>
                    <m:r>
                      <a:rPr lang="en-US" altLang="zh-CN" sz="3200" i="1" dirty="0">
                        <a:latin typeface="Cambria Math" charset="0"/>
                      </a:rPr>
                      <m:t>| |</m:t>
                    </m:r>
                    <m:r>
                      <a:rPr lang="en-US" altLang="zh-CN" sz="3200" b="1" i="1" dirty="0">
                        <a:latin typeface="Cambria Math" charset="0"/>
                      </a:rPr>
                      <m:t>𝒗</m:t>
                    </m:r>
                    <m:r>
                      <a:rPr lang="en-US" altLang="zh-CN" sz="3200" i="1" dirty="0">
                        <a:latin typeface="Cambria Math" charset="0"/>
                      </a:rPr>
                      <m:t>| </m:t>
                    </m:r>
                    <m:r>
                      <m:rPr>
                        <m:sty m:val="p"/>
                      </m:rPr>
                      <a:rPr lang="en-US" altLang="zh-CN" sz="3200" i="1" dirty="0" err="1">
                        <a:latin typeface="Cambria Math" charset="0"/>
                      </a:rPr>
                      <m:t>cos</m:t>
                    </m:r>
                    <m:r>
                      <a:rPr lang="en-US" altLang="zh-CN" sz="3200" i="1" dirty="0" err="1">
                        <a:latin typeface="Cambria Math" charset="0"/>
                      </a:rPr>
                      <m:t>𝜃</m:t>
                    </m:r>
                  </m:oMath>
                </a14:m>
                <a:endParaRPr lang="en-US" altLang="zh-CN" sz="3000" dirty="0" smtClean="0"/>
              </a:p>
              <a:p>
                <a:pPr lvl="1">
                  <a:spcBef>
                    <a:spcPts val="1500"/>
                  </a:spcBef>
                </a:pPr>
                <a14:m>
                  <m:oMath xmlns:m="http://schemas.openxmlformats.org/officeDocument/2006/math">
                    <m:r>
                      <a:rPr lang="en-US" altLang="zh-CN" sz="2200" i="1" dirty="0" smtClean="0">
                        <a:latin typeface="Cambria Math" charset="0"/>
                      </a:rPr>
                      <m:t>𝜃</m:t>
                    </m:r>
                  </m:oMath>
                </a14:m>
                <a:r>
                  <a:rPr lang="zh-CN" altLang="en-US" sz="2200" dirty="0"/>
                  <a:t>为两个向量的</a:t>
                </a:r>
                <a:r>
                  <a:rPr lang="zh-CN" altLang="en-US" sz="2200" dirty="0" smtClean="0"/>
                  <a:t>夹角</a:t>
                </a:r>
                <a:endParaRPr lang="en-US" altLang="zh-CN" sz="2200" dirty="0"/>
              </a:p>
              <a:p>
                <a:pPr lvl="1">
                  <a:buClr>
                    <a:schemeClr val="tx1"/>
                  </a:buClr>
                </a:pPr>
                <a14:m>
                  <m:oMath xmlns:m="http://schemas.openxmlformats.org/officeDocument/2006/math">
                    <m:r>
                      <a:rPr lang="pl-PL" altLang="zh-CN" sz="2200" b="1" i="1" dirty="0" smtClean="0">
                        <a:latin typeface="Cambria Math" charset="0"/>
                      </a:rPr>
                      <m:t>𝒖</m:t>
                    </m:r>
                    <m:r>
                      <a:rPr lang="pl-PL" altLang="zh-CN" sz="2200" b="1" i="1" dirty="0" smtClean="0">
                        <a:latin typeface="Cambria Math" charset="0"/>
                      </a:rPr>
                      <m:t> ⋅ </m:t>
                    </m:r>
                    <m:r>
                      <a:rPr lang="pl-PL" altLang="zh-CN" sz="2200" b="1" i="1" dirty="0" smtClean="0">
                        <a:latin typeface="Cambria Math" charset="0"/>
                      </a:rPr>
                      <m:t>𝒗</m:t>
                    </m:r>
                    <m:r>
                      <a:rPr lang="pl-PL" altLang="zh-CN" sz="2200" i="1" dirty="0">
                        <a:latin typeface="Cambria Math" charset="0"/>
                      </a:rPr>
                      <m:t> = 0 ⇔ </m:t>
                    </m:r>
                    <m:r>
                      <a:rPr lang="pl-PL" altLang="zh-CN" sz="2200" b="1" i="1" dirty="0">
                        <a:latin typeface="Cambria Math" charset="0"/>
                      </a:rPr>
                      <m:t>𝒖</m:t>
                    </m:r>
                    <m:r>
                      <a:rPr lang="pl-PL" altLang="zh-CN" sz="2200" b="1" i="1" dirty="0">
                        <a:latin typeface="Cambria Math" charset="0"/>
                      </a:rPr>
                      <m:t> </m:t>
                    </m:r>
                    <m:r>
                      <a:rPr lang="pl-PL" altLang="zh-CN" sz="2200" i="1" dirty="0">
                        <a:latin typeface="Cambria Math" charset="0"/>
                      </a:rPr>
                      <m:t>⊥ </m:t>
                    </m:r>
                    <m:r>
                      <a:rPr lang="pl-PL" altLang="zh-CN" sz="2200" b="1" i="1" dirty="0">
                        <a:latin typeface="Cambria Math" charset="0"/>
                      </a:rPr>
                      <m:t>𝒗</m:t>
                    </m:r>
                  </m:oMath>
                </a14:m>
                <a:endParaRPr lang="en-US" altLang="zh-CN" sz="2200" b="1" dirty="0" smtClean="0"/>
              </a:p>
              <a:p>
                <a:endParaRPr lang="en-US" altLang="zh-CN" dirty="0"/>
              </a:p>
              <a:p>
                <a:r>
                  <a:rPr lang="zh-CN" altLang="en-US" dirty="0"/>
                  <a:t>外积：</a:t>
                </a:r>
                <a14:m>
                  <m:oMath xmlns:m="http://schemas.openxmlformats.org/officeDocument/2006/math">
                    <m:r>
                      <a:rPr lang="en-US" altLang="zh-CN" b="1" i="1" dirty="0" smtClean="0">
                        <a:latin typeface="Cambria Math" charset="0"/>
                      </a:rPr>
                      <m:t>𝒏</m:t>
                    </m:r>
                    <m:r>
                      <a:rPr lang="en-US" altLang="zh-CN" b="1" i="1" dirty="0" smtClean="0">
                        <a:latin typeface="Cambria Math" charset="0"/>
                      </a:rPr>
                      <m:t>=</m:t>
                    </m:r>
                    <m:r>
                      <a:rPr lang="en-US" altLang="zh-CN" b="1" i="1" dirty="0">
                        <a:latin typeface="Cambria Math" charset="0"/>
                      </a:rPr>
                      <m:t>𝒖</m:t>
                    </m:r>
                    <m:r>
                      <a:rPr lang="en-US" altLang="zh-CN" i="1" dirty="0">
                        <a:latin typeface="Cambria Math" charset="0"/>
                      </a:rPr>
                      <m:t> × </m:t>
                    </m:r>
                    <m:r>
                      <a:rPr lang="en-US" altLang="zh-CN" b="1" i="1" dirty="0">
                        <a:latin typeface="Cambria Math" charset="0"/>
                      </a:rPr>
                      <m:t>𝒗</m:t>
                    </m:r>
                  </m:oMath>
                </a14:m>
                <a:r>
                  <a:rPr lang="zh-CN" altLang="en-US" dirty="0" smtClean="0"/>
                  <a:t>，</a:t>
                </a:r>
                <a14:m>
                  <m:oMath xmlns:m="http://schemas.openxmlformats.org/officeDocument/2006/math">
                    <m:r>
                      <a:rPr lang="en-US" altLang="zh-CN" b="1" i="1" dirty="0" smtClean="0">
                        <a:latin typeface="Cambria Math" charset="0"/>
                      </a:rPr>
                      <m:t>𝒏</m:t>
                    </m:r>
                  </m:oMath>
                </a14:m>
                <a:r>
                  <a:rPr lang="zh-CN" altLang="en-US" dirty="0" smtClean="0"/>
                  <a:t>为</a:t>
                </a:r>
                <a:r>
                  <a:rPr lang="zh-CN" altLang="en-US" dirty="0"/>
                  <a:t>向</a:t>
                </a:r>
                <a:r>
                  <a:rPr lang="zh-CN" altLang="en-US" dirty="0" smtClean="0"/>
                  <a:t>量</a:t>
                </a:r>
                <a:endParaRPr lang="en-US" altLang="zh-CN" dirty="0"/>
              </a:p>
              <a:p>
                <a:pPr lvl="1"/>
                <a14:m>
                  <m:oMath xmlns:m="http://schemas.openxmlformats.org/officeDocument/2006/math">
                    <m:r>
                      <a:rPr lang="en-US" altLang="zh-CN" b="1" i="1" dirty="0">
                        <a:latin typeface="Cambria Math" charset="0"/>
                      </a:rPr>
                      <m:t>𝒏</m:t>
                    </m:r>
                  </m:oMath>
                </a14:m>
                <a:r>
                  <a:rPr lang="zh-CN" altLang="en-US" dirty="0" smtClean="0"/>
                  <a:t>的</a:t>
                </a:r>
                <a:r>
                  <a:rPr lang="zh-CN" altLang="en-US" dirty="0"/>
                  <a:t>长度等于</a:t>
                </a:r>
                <a14:m>
                  <m:oMath xmlns:m="http://schemas.openxmlformats.org/officeDocument/2006/math">
                    <m:d>
                      <m:dPr>
                        <m:begChr m:val="|"/>
                        <m:endChr m:val="|"/>
                        <m:ctrlPr>
                          <a:rPr lang="en-US" altLang="zh-CN" b="1" i="1" dirty="0" smtClean="0">
                            <a:latin typeface="Cambria Math" panose="02040503050406030204" pitchFamily="18" charset="0"/>
                          </a:rPr>
                        </m:ctrlPr>
                      </m:dPr>
                      <m:e>
                        <m:r>
                          <a:rPr lang="en-US" altLang="zh-CN" b="1" i="1" dirty="0" smtClean="0">
                            <a:latin typeface="Cambria Math" charset="0"/>
                          </a:rPr>
                          <m:t>𝒖</m:t>
                        </m:r>
                      </m:e>
                    </m:d>
                    <m:d>
                      <m:dPr>
                        <m:begChr m:val="|"/>
                        <m:endChr m:val="|"/>
                        <m:ctrlPr>
                          <a:rPr lang="en-US" altLang="zh-CN" b="1" i="1" dirty="0" smtClean="0">
                            <a:latin typeface="Cambria Math" panose="02040503050406030204" pitchFamily="18" charset="0"/>
                          </a:rPr>
                        </m:ctrlPr>
                      </m:dPr>
                      <m:e>
                        <m:r>
                          <a:rPr lang="en-US" altLang="zh-CN" b="1" i="1" dirty="0" smtClean="0">
                            <a:latin typeface="Cambria Math" charset="0"/>
                          </a:rPr>
                          <m:t>𝒗</m:t>
                        </m:r>
                      </m:e>
                    </m:d>
                    <m:r>
                      <m:rPr>
                        <m:sty m:val="p"/>
                      </m:rPr>
                      <a:rPr lang="en-US" altLang="zh-CN" i="1" dirty="0" err="1" smtClean="0">
                        <a:latin typeface="Cambria Math" charset="0"/>
                      </a:rPr>
                      <m:t>sin</m:t>
                    </m:r>
                    <m:r>
                      <a:rPr lang="en-US" altLang="zh-CN" i="1" dirty="0" smtClean="0">
                        <a:latin typeface="Cambria Math" charset="0"/>
                      </a:rPr>
                      <m:t>𝜃</m:t>
                    </m:r>
                  </m:oMath>
                </a14:m>
                <a:r>
                  <a:rPr lang="zh-CN" altLang="en-US" dirty="0" smtClean="0"/>
                  <a:t>，</a:t>
                </a:r>
                <a:r>
                  <a:rPr lang="zh-CN" altLang="en-US" dirty="0"/>
                  <a:t>其中</a:t>
                </a:r>
                <a14:m>
                  <m:oMath xmlns:m="http://schemas.openxmlformats.org/officeDocument/2006/math">
                    <m:r>
                      <a:rPr lang="en-US" altLang="zh-CN" i="1" dirty="0" smtClean="0">
                        <a:latin typeface="Cambria Math" charset="0"/>
                      </a:rPr>
                      <m:t>𝜃</m:t>
                    </m:r>
                  </m:oMath>
                </a14:m>
                <a:r>
                  <a:rPr lang="zh-CN" altLang="en-US" dirty="0"/>
                  <a:t>为两个向量的</a:t>
                </a:r>
                <a:r>
                  <a:rPr lang="zh-CN" altLang="en-US" dirty="0" smtClean="0"/>
                  <a:t>夹角</a:t>
                </a:r>
                <a:endParaRPr lang="en-US" altLang="zh-CN" dirty="0" smtClean="0"/>
              </a:p>
              <a:p>
                <a:pPr lvl="1"/>
                <a14:m>
                  <m:oMath xmlns:m="http://schemas.openxmlformats.org/officeDocument/2006/math">
                    <m:r>
                      <a:rPr lang="en-US" altLang="zh-CN" b="1" i="1" dirty="0">
                        <a:latin typeface="Cambria Math" charset="0"/>
                      </a:rPr>
                      <m:t>𝒏</m:t>
                    </m:r>
                  </m:oMath>
                </a14:m>
                <a:r>
                  <a:rPr lang="zh-CN" altLang="en-US" dirty="0" smtClean="0"/>
                  <a:t>的方向垂直于</a:t>
                </a:r>
                <a14:m>
                  <m:oMath xmlns:m="http://schemas.openxmlformats.org/officeDocument/2006/math">
                    <m:r>
                      <a:rPr lang="en-US" altLang="zh-CN" b="1" i="1" dirty="0" smtClean="0">
                        <a:latin typeface="Cambria Math" charset="0"/>
                      </a:rPr>
                      <m:t>𝒖</m:t>
                    </m:r>
                    <m:r>
                      <a:rPr lang="en-US" altLang="zh-CN" i="1" dirty="0" smtClean="0">
                        <a:latin typeface="Cambria Math" charset="0"/>
                      </a:rPr>
                      <m:t>, </m:t>
                    </m:r>
                    <m:r>
                      <a:rPr lang="en-US" altLang="zh-CN" b="1" i="1" dirty="0" smtClean="0">
                        <a:latin typeface="Cambria Math" charset="0"/>
                      </a:rPr>
                      <m:t>𝒗</m:t>
                    </m:r>
                  </m:oMath>
                </a14:m>
                <a:r>
                  <a:rPr lang="zh-CN" altLang="en-US" dirty="0"/>
                  <a:t>所在的</a:t>
                </a:r>
                <a:r>
                  <a:rPr lang="zh-CN" altLang="en-US" dirty="0" smtClean="0"/>
                  <a:t>平面</a:t>
                </a:r>
                <a:endParaRPr lang="en-US" altLang="zh-CN" dirty="0" smtClean="0"/>
              </a:p>
              <a:p>
                <a:pPr lvl="1"/>
                <a14:m>
                  <m:oMath xmlns:m="http://schemas.openxmlformats.org/officeDocument/2006/math">
                    <m:r>
                      <a:rPr lang="en-US" altLang="zh-CN" b="1" i="1" dirty="0" smtClean="0">
                        <a:latin typeface="Cambria Math" charset="0"/>
                      </a:rPr>
                      <m:t>𝒖</m:t>
                    </m:r>
                    <m:r>
                      <a:rPr lang="en-US" altLang="zh-CN" i="1" dirty="0">
                        <a:latin typeface="Cambria Math" charset="0"/>
                      </a:rPr>
                      <m:t>, </m:t>
                    </m:r>
                    <m:r>
                      <a:rPr lang="en-US" altLang="zh-CN" b="1" i="1" dirty="0">
                        <a:latin typeface="Cambria Math" charset="0"/>
                      </a:rPr>
                      <m:t>𝒗</m:t>
                    </m:r>
                    <m:r>
                      <a:rPr lang="en-US" altLang="zh-CN" i="1" dirty="0">
                        <a:latin typeface="Cambria Math" charset="0"/>
                      </a:rPr>
                      <m:t>,</m:t>
                    </m:r>
                    <m:r>
                      <a:rPr lang="en-US" altLang="zh-CN" b="1" i="1" dirty="0">
                        <a:latin typeface="Cambria Math" charset="0"/>
                      </a:rPr>
                      <m:t>𝒏</m:t>
                    </m:r>
                  </m:oMath>
                </a14:m>
                <a:r>
                  <a:rPr lang="zh-CN" altLang="en-US" dirty="0" smtClean="0"/>
                  <a:t>构成一个右手坐标系</a:t>
                </a:r>
                <a:endParaRPr lang="en-US" altLang="zh-CN" dirty="0"/>
              </a:p>
              <a:p>
                <a:pPr lvl="1">
                  <a:buClr>
                    <a:schemeClr val="tx1"/>
                  </a:buClr>
                </a:pPr>
                <a14:m>
                  <m:oMath xmlns:m="http://schemas.openxmlformats.org/officeDocument/2006/math">
                    <m:r>
                      <a:rPr lang="pl-PL" altLang="zh-CN" b="1" i="1" dirty="0" smtClean="0">
                        <a:latin typeface="Cambria Math" charset="0"/>
                      </a:rPr>
                      <m:t>𝒖</m:t>
                    </m:r>
                    <m:r>
                      <a:rPr lang="pl-PL" altLang="zh-CN" i="1" dirty="0">
                        <a:latin typeface="Cambria Math" charset="0"/>
                      </a:rPr>
                      <m:t> × </m:t>
                    </m:r>
                    <m:r>
                      <a:rPr lang="pl-PL" altLang="zh-CN" b="1" i="1" dirty="0">
                        <a:latin typeface="Cambria Math" charset="0"/>
                      </a:rPr>
                      <m:t>𝒗</m:t>
                    </m:r>
                    <m:r>
                      <a:rPr lang="en-US" altLang="zh-CN" b="1" i="1" dirty="0" smtClean="0">
                        <a:latin typeface="Cambria Math" charset="0"/>
                      </a:rPr>
                      <m:t>=</m:t>
                    </m:r>
                    <m:r>
                      <a:rPr lang="pl-PL" altLang="zh-CN" b="1" i="1" dirty="0">
                        <a:latin typeface="Cambria Math" charset="0"/>
                      </a:rPr>
                      <m:t>𝟎</m:t>
                    </m:r>
                    <m:r>
                      <a:rPr lang="pl-PL" altLang="zh-CN" i="1" dirty="0">
                        <a:latin typeface="Cambria Math" charset="0"/>
                      </a:rPr>
                      <m:t> ⇔ </m:t>
                    </m:r>
                    <m:r>
                      <a:rPr lang="pl-PL" altLang="zh-CN" b="1" i="1" dirty="0">
                        <a:latin typeface="Cambria Math" charset="0"/>
                      </a:rPr>
                      <m:t>𝒖</m:t>
                    </m:r>
                    <m:r>
                      <a:rPr lang="pl-PL" altLang="zh-CN" i="1" dirty="0">
                        <a:latin typeface="Cambria Math" charset="0"/>
                      </a:rPr>
                      <m:t> // </m:t>
                    </m:r>
                    <m:r>
                      <a:rPr lang="pl-PL" altLang="zh-CN" b="1" i="1" dirty="0">
                        <a:latin typeface="Cambria Math" charset="0"/>
                      </a:rPr>
                      <m:t>𝒗</m:t>
                    </m:r>
                  </m:oMath>
                </a14:m>
                <a:endParaRPr lang="en-US" altLang="zh-CN" b="1" dirty="0"/>
              </a:p>
              <a:p>
                <a:pPr lvl="1">
                  <a:buClr>
                    <a:schemeClr val="tx1"/>
                  </a:buClr>
                </a:pPr>
                <a:endParaRPr lang="en-US" altLang="zh-CN" sz="1800" dirty="0"/>
              </a:p>
              <a:p>
                <a:pPr marL="457200" lvl="1" indent="0">
                  <a:buClr>
                    <a:schemeClr val="tx1"/>
                  </a:buClr>
                  <a:buNone/>
                </a:pPr>
                <a:endParaRPr lang="zh-CN" altLang="en-US" sz="1800" dirty="0"/>
              </a:p>
              <a:p>
                <a:pPr lvl="1">
                  <a:buClr>
                    <a:schemeClr val="tx1"/>
                  </a:buClr>
                </a:pPr>
                <a:endParaRPr lang="en-US" altLang="zh-CN" sz="1800" dirty="0"/>
              </a:p>
              <a:p>
                <a:pPr lvl="1">
                  <a:buClr>
                    <a:schemeClr val="tx1"/>
                  </a:buClr>
                </a:pPr>
                <a:endParaRPr lang="zh-CN" altLang="en-US" sz="1800" dirty="0"/>
              </a:p>
              <a:p>
                <a:pPr marL="457200" lvl="1" indent="0">
                  <a:buClr>
                    <a:schemeClr val="tx1"/>
                  </a:buClr>
                  <a:buNone/>
                </a:pPr>
                <a:endParaRPr lang="zh-CN" altLang="en-US" sz="1800" dirty="0"/>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0">
                <a:blip r:embed="rId3"/>
                <a:stretch>
                  <a:fillRect l="-773" t="-2381"/>
                </a:stretch>
              </a:blipFill>
            </p:spPr>
            <p:txBody>
              <a:bodyPr/>
              <a:lstStyle/>
              <a:p>
                <a:r>
                  <a:rPr lang="en-US">
                    <a:noFill/>
                  </a:rPr>
                  <a:t> </a:t>
                </a:r>
              </a:p>
            </p:txBody>
          </p:sp>
        </mc:Fallback>
      </mc:AlternateContent>
      <p:sp>
        <p:nvSpPr>
          <p:cNvPr id="4" name="灯片编号占位符 3"/>
          <p:cNvSpPr>
            <a:spLocks noGrp="1"/>
          </p:cNvSpPr>
          <p:nvPr>
            <p:ph type="sldNum" sz="quarter" idx="12"/>
          </p:nvPr>
        </p:nvSpPr>
        <p:spPr/>
        <p:txBody>
          <a:bodyPr/>
          <a:lstStyle/>
          <a:p>
            <a:fld id="{EB792F4E-54C0-4D36-B331-9C6FCFE9A340}" type="slidenum">
              <a:rPr lang="zh-CN" altLang="en-US" smtClean="0"/>
              <a:t>14</a:t>
            </a:fld>
            <a:endParaRPr lang="zh-CN" altLang="en-US"/>
          </a:p>
        </p:txBody>
      </p:sp>
      <p:pic>
        <p:nvPicPr>
          <p:cNvPr id="5" name="Picture 2" descr="E:\CG\交互式计算机图形学—基于OpenGL着色器的自顶向下方法（第六版）\Figures\CHAPTER03 JPEG\AN03F15.jpg"/>
          <p:cNvPicPr>
            <a:picLocks noChangeAspect="1" noChangeArrowheads="1"/>
          </p:cNvPicPr>
          <p:nvPr/>
        </p:nvPicPr>
        <p:blipFill>
          <a:blip r:embed="rId4" cstate="print"/>
          <a:srcRect/>
          <a:stretch>
            <a:fillRect/>
          </a:stretch>
        </p:blipFill>
        <p:spPr bwMode="auto">
          <a:xfrm>
            <a:off x="6122010" y="4250706"/>
            <a:ext cx="1921442" cy="2042738"/>
          </a:xfrm>
          <a:prstGeom prst="rect">
            <a:avLst/>
          </a:prstGeom>
          <a:noFill/>
        </p:spPr>
      </p:pic>
    </p:spTree>
    <p:extLst>
      <p:ext uri="{BB962C8B-B14F-4D97-AF65-F5344CB8AC3E}">
        <p14:creationId xmlns:p14="http://schemas.microsoft.com/office/powerpoint/2010/main" val="82201228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三角形</a:t>
            </a:r>
            <a:endParaRPr lang="en-US" dirty="0"/>
          </a:p>
        </p:txBody>
      </p:sp>
      <p:sp>
        <p:nvSpPr>
          <p:cNvPr id="3" name="Content Placeholder 2"/>
          <p:cNvSpPr>
            <a:spLocks noGrp="1"/>
          </p:cNvSpPr>
          <p:nvPr>
            <p:ph idx="1"/>
          </p:nvPr>
        </p:nvSpPr>
        <p:spPr/>
        <p:txBody>
          <a:bodyPr/>
          <a:lstStyle/>
          <a:p>
            <a:r>
              <a:rPr lang="zh-CN" altLang="en-US" dirty="0" smtClean="0"/>
              <a:t>推广直线的参数形式到平面：</a:t>
            </a:r>
            <a:endParaRPr lang="en-US" dirty="0"/>
          </a:p>
        </p:txBody>
      </p:sp>
      <p:sp>
        <p:nvSpPr>
          <p:cNvPr id="4" name="Slide Number Placeholder 3"/>
          <p:cNvSpPr>
            <a:spLocks noGrp="1"/>
          </p:cNvSpPr>
          <p:nvPr>
            <p:ph type="sldNum" sz="quarter" idx="12"/>
          </p:nvPr>
        </p:nvSpPr>
        <p:spPr/>
        <p:txBody>
          <a:bodyPr/>
          <a:lstStyle/>
          <a:p>
            <a:fld id="{EB792F4E-54C0-4D36-B331-9C6FCFE9A340}" type="slidenum">
              <a:rPr lang="zh-CN" altLang="en-US" smtClean="0"/>
              <a:pPr/>
              <a:t>15</a:t>
            </a:fld>
            <a:endParaRPr lang="zh-CN" altLang="en-US" dirty="0"/>
          </a:p>
        </p:txBody>
      </p:sp>
      <p:pic>
        <p:nvPicPr>
          <p:cNvPr id="5" name="Picture 2" descr="E:\CG\交互式计算机图形学—基于OpenGL着色器的自顶向下方法（第六版）\Figures\CHAPTER03 JPEG\AN03F16.jpg"/>
          <p:cNvPicPr>
            <a:picLocks noChangeAspect="1" noChangeArrowheads="1"/>
          </p:cNvPicPr>
          <p:nvPr/>
        </p:nvPicPr>
        <p:blipFill>
          <a:blip r:embed="rId2" cstate="print"/>
          <a:srcRect/>
          <a:stretch>
            <a:fillRect/>
          </a:stretch>
        </p:blipFill>
        <p:spPr bwMode="auto">
          <a:xfrm>
            <a:off x="2432809" y="2000003"/>
            <a:ext cx="4102216" cy="3131278"/>
          </a:xfrm>
          <a:prstGeom prst="rect">
            <a:avLst/>
          </a:prstGeom>
          <a:noFill/>
        </p:spPr>
      </p:pic>
      <p:sp>
        <p:nvSpPr>
          <p:cNvPr id="6" name="Line 6"/>
          <p:cNvSpPr>
            <a:spLocks noChangeShapeType="1"/>
          </p:cNvSpPr>
          <p:nvPr/>
        </p:nvSpPr>
        <p:spPr bwMode="auto">
          <a:xfrm>
            <a:off x="2202810" y="3171737"/>
            <a:ext cx="2729658" cy="1394570"/>
          </a:xfrm>
          <a:prstGeom prst="line">
            <a:avLst/>
          </a:prstGeom>
          <a:noFill/>
          <a:ln w="12700">
            <a:solidFill>
              <a:schemeClr val="accent2"/>
            </a:solidFill>
            <a:round/>
            <a:headEnd type="none" w="sm" len="sm"/>
            <a:tailEnd type="triangle" w="med" len="med"/>
          </a:ln>
        </p:spPr>
        <p:txBody>
          <a:bodyPr anchor="ctr" anchorCtr="1"/>
          <a:lstStyle/>
          <a:p>
            <a:endParaRPr lang="zh-CN" altLang="en-US"/>
          </a:p>
        </p:txBody>
      </p:sp>
      <p:sp>
        <p:nvSpPr>
          <p:cNvPr id="7" name="Line 8"/>
          <p:cNvSpPr>
            <a:spLocks noChangeShapeType="1"/>
          </p:cNvSpPr>
          <p:nvPr/>
        </p:nvSpPr>
        <p:spPr bwMode="auto">
          <a:xfrm flipH="1">
            <a:off x="5308896" y="2762773"/>
            <a:ext cx="1385519" cy="865329"/>
          </a:xfrm>
          <a:prstGeom prst="line">
            <a:avLst/>
          </a:prstGeom>
          <a:noFill/>
          <a:ln w="12700">
            <a:solidFill>
              <a:schemeClr val="accent2"/>
            </a:solidFill>
            <a:round/>
            <a:headEnd type="none" w="sm" len="sm"/>
            <a:tailEnd type="triangle" w="med" len="med"/>
          </a:ln>
        </p:spPr>
        <p:txBody>
          <a:bodyPr anchor="ctr" anchorCtr="1"/>
          <a:lstStyle/>
          <a:p>
            <a:endParaRPr lang="zh-CN" altLang="en-US"/>
          </a:p>
        </p:txBody>
      </p:sp>
      <p:sp>
        <p:nvSpPr>
          <p:cNvPr id="8" name="Text Box 12"/>
          <p:cNvSpPr txBox="1">
            <a:spLocks noChangeArrowheads="1"/>
          </p:cNvSpPr>
          <p:nvPr/>
        </p:nvSpPr>
        <p:spPr>
          <a:xfrm>
            <a:off x="707472" y="2780251"/>
            <a:ext cx="3200400" cy="457200"/>
          </a:xfrm>
          <a:prstGeom prst="rect">
            <a:avLst/>
          </a:prstGeom>
          <a:noFill/>
        </p:spPr>
        <p:txBody>
          <a:bodyPr vert="horz" lIns="91440" tIns="45720" rIns="91440" bIns="45720" rtlCol="0">
            <a:normAutofit/>
          </a:bodyPr>
          <a:lstStyle/>
          <a:p>
            <a:pPr marL="228600" lvl="0" indent="-360000">
              <a:lnSpc>
                <a:spcPct val="90000"/>
              </a:lnSpc>
              <a:spcBef>
                <a:spcPct val="0"/>
              </a:spcBef>
              <a:buClr>
                <a:srgbClr val="94003F"/>
              </a:buClr>
              <a:buSzPct val="70000"/>
            </a:pPr>
            <a:r>
              <a:rPr lang="en-US" altLang="zh-CN" sz="2400" dirty="0" smtClean="0"/>
              <a:t>P</a:t>
            </a:r>
            <a:r>
              <a:rPr lang="zh-CN" altLang="en-US" sz="2400" dirty="0" smtClean="0"/>
              <a:t>与</a:t>
            </a:r>
            <a:r>
              <a:rPr lang="en-US" altLang="zh-CN" sz="2400" dirty="0" smtClean="0"/>
              <a:t>Q</a:t>
            </a:r>
            <a:r>
              <a:rPr lang="zh-CN" altLang="en-US" sz="2400" dirty="0" smtClean="0"/>
              <a:t>的凸组合</a:t>
            </a:r>
            <a:endParaRPr kumimoji="0" lang="en-US" altLang="zh-CN" sz="2400" b="0" i="0" u="none" strike="noStrike" kern="1200" cap="none" spc="0" normalizeH="0" baseline="0" noProof="0" dirty="0" smtClean="0">
              <a:ln>
                <a:noFill/>
              </a:ln>
              <a:solidFill>
                <a:schemeClr val="tx1"/>
              </a:solidFill>
              <a:effectLst/>
              <a:uLnTx/>
              <a:uFillTx/>
              <a:latin typeface="Times New Roman" charset="0"/>
              <a:ea typeface="微软雅黑" panose="020B0503020204020204" pitchFamily="34" charset="-122"/>
              <a:cs typeface="+mn-cs"/>
            </a:endParaRPr>
          </a:p>
        </p:txBody>
      </p:sp>
      <p:sp>
        <p:nvSpPr>
          <p:cNvPr id="9" name="Text Box 14"/>
          <p:cNvSpPr txBox="1">
            <a:spLocks noChangeArrowheads="1"/>
          </p:cNvSpPr>
          <p:nvPr/>
        </p:nvSpPr>
        <p:spPr bwMode="auto">
          <a:xfrm>
            <a:off x="5902690" y="2382473"/>
            <a:ext cx="2133963" cy="369332"/>
          </a:xfrm>
          <a:prstGeom prst="rect">
            <a:avLst/>
          </a:prstGeom>
          <a:noFill/>
          <a:ln w="12700">
            <a:noFill/>
            <a:miter lim="800000"/>
            <a:headEnd type="none" w="sm" len="sm"/>
            <a:tailEnd type="none" w="sm" len="sm"/>
          </a:ln>
        </p:spPr>
        <p:txBody>
          <a:bodyPr wrap="square" anchorCtr="1">
            <a:spAutoFit/>
          </a:bodyPr>
          <a:lstStyle/>
          <a:p>
            <a:r>
              <a:rPr lang="en-US" altLang="zh-CN" dirty="0" smtClean="0"/>
              <a:t>S(</a:t>
            </a:r>
            <a:r>
              <a:rPr lang="en-US" altLang="zh-CN" dirty="0" smtClean="0">
                <a:latin typeface="Symbol" charset="2"/>
              </a:rPr>
              <a:t>a</a:t>
            </a:r>
            <a:r>
              <a:rPr lang="en-US" altLang="zh-CN" dirty="0"/>
              <a:t>) and </a:t>
            </a:r>
            <a:r>
              <a:rPr lang="en-US" altLang="zh-CN" dirty="0" smtClean="0"/>
              <a:t>R</a:t>
            </a:r>
            <a:r>
              <a:rPr lang="zh-CN" altLang="en-US" dirty="0" smtClean="0"/>
              <a:t>的凸组合</a:t>
            </a:r>
            <a:endParaRPr lang="en-US" altLang="zh-CN" dirty="0"/>
          </a:p>
        </p:txBody>
      </p:sp>
      <mc:AlternateContent xmlns:mc="http://schemas.openxmlformats.org/markup-compatibility/2006" xmlns:a14="http://schemas.microsoft.com/office/drawing/2010/main">
        <mc:Choice Requires="a14">
          <p:sp>
            <p:nvSpPr>
              <p:cNvPr id="10" name="Text Box 15"/>
              <p:cNvSpPr txBox="1">
                <a:spLocks noChangeArrowheads="1"/>
              </p:cNvSpPr>
              <p:nvPr/>
            </p:nvSpPr>
            <p:spPr bwMode="auto">
              <a:xfrm>
                <a:off x="2127579" y="5445121"/>
                <a:ext cx="5167953" cy="369332"/>
              </a:xfrm>
              <a:prstGeom prst="rect">
                <a:avLst/>
              </a:prstGeom>
              <a:noFill/>
              <a:ln w="12700">
                <a:noFill/>
                <a:miter lim="800000"/>
                <a:headEnd type="none" w="sm" len="sm"/>
                <a:tailEnd type="none" w="sm" len="sm"/>
              </a:ln>
            </p:spPr>
            <p:txBody>
              <a:bodyPr wrap="none" anchorCtr="1">
                <a:spAutoFit/>
              </a:bodyPr>
              <a:lstStyle/>
              <a:p>
                <a:r>
                  <a:rPr lang="zh-CN" altLang="en-US" dirty="0" smtClean="0"/>
                  <a:t>当</a:t>
                </a:r>
                <a:r>
                  <a:rPr lang="en-US" altLang="zh-CN" dirty="0" smtClean="0"/>
                  <a:t> </a:t>
                </a:r>
                <a14:m>
                  <m:oMath xmlns:m="http://schemas.openxmlformats.org/officeDocument/2006/math">
                    <m:r>
                      <a:rPr lang="en-US" altLang="zh-CN" i="1" dirty="0" smtClean="0">
                        <a:latin typeface="Cambria Math" charset="0"/>
                      </a:rPr>
                      <m:t>0</m:t>
                    </m:r>
                    <m:r>
                      <a:rPr lang="en-US" altLang="zh-CN" i="1" dirty="0" smtClean="0">
                        <a:latin typeface="Cambria Math" charset="0"/>
                        <a:ea typeface="Cambria Math" charset="0"/>
                        <a:cs typeface="Cambria Math" charset="0"/>
                      </a:rPr>
                      <m:t>≤</m:t>
                    </m:r>
                    <m:r>
                      <a:rPr lang="en-US" altLang="zh-CN" i="1" dirty="0" smtClean="0">
                        <a:latin typeface="Cambria Math" charset="0"/>
                        <a:ea typeface="Cambria Math" charset="0"/>
                        <a:cs typeface="Cambria Math" charset="0"/>
                      </a:rPr>
                      <m:t>𝛼</m:t>
                    </m:r>
                    <m:r>
                      <a:rPr lang="en-US" altLang="zh-CN" b="0" i="1" dirty="0" smtClean="0">
                        <a:latin typeface="Cambria Math" charset="0"/>
                        <a:ea typeface="Cambria Math" charset="0"/>
                        <a:cs typeface="Cambria Math" charset="0"/>
                      </a:rPr>
                      <m:t>,</m:t>
                    </m:r>
                    <m:r>
                      <a:rPr lang="en-US" altLang="zh-CN" b="0" i="1" dirty="0" smtClean="0">
                        <a:latin typeface="Cambria Math" charset="0"/>
                        <a:ea typeface="Cambria Math" charset="0"/>
                        <a:cs typeface="Cambria Math" charset="0"/>
                      </a:rPr>
                      <m:t>𝛽</m:t>
                    </m:r>
                    <m:r>
                      <a:rPr lang="en-US" altLang="zh-CN" i="1" dirty="0" smtClean="0">
                        <a:latin typeface="Cambria Math" charset="0"/>
                        <a:ea typeface="Cambria Math" charset="0"/>
                        <a:cs typeface="Cambria Math" charset="0"/>
                      </a:rPr>
                      <m:t>≤</m:t>
                    </m:r>
                    <m:r>
                      <a:rPr lang="en-US" altLang="zh-CN" i="1" dirty="0" smtClean="0">
                        <a:latin typeface="Cambria Math" charset="0"/>
                      </a:rPr>
                      <m:t>1</m:t>
                    </m:r>
                  </m:oMath>
                </a14:m>
                <a:r>
                  <a:rPr lang="zh-CN" altLang="en-US" dirty="0" smtClean="0"/>
                  <a:t>时，可以定义在三角形内的所有点</a:t>
                </a:r>
                <a:endParaRPr lang="en-US" altLang="zh-CN" dirty="0"/>
              </a:p>
            </p:txBody>
          </p:sp>
        </mc:Choice>
        <mc:Fallback xmlns="">
          <p:sp>
            <p:nvSpPr>
              <p:cNvPr id="10" name="Text Box 15"/>
              <p:cNvSpPr txBox="1">
                <a:spLocks noRot="1" noChangeAspect="1" noMove="1" noResize="1" noEditPoints="1" noAdjustHandles="1" noChangeArrowheads="1" noChangeShapeType="1" noTextEdit="1"/>
              </p:cNvSpPr>
              <p:nvPr/>
            </p:nvSpPr>
            <p:spPr bwMode="auto">
              <a:xfrm>
                <a:off x="2127579" y="5445121"/>
                <a:ext cx="5167953" cy="369332"/>
              </a:xfrm>
              <a:prstGeom prst="rect">
                <a:avLst/>
              </a:prstGeom>
              <a:blipFill rotWithShape="0">
                <a:blip r:embed="rId3"/>
                <a:stretch>
                  <a:fillRect l="-472" t="-13115" r="-943" b="-19672"/>
                </a:stretch>
              </a:blipFill>
              <a:ln w="12700">
                <a:noFill/>
                <a:miter lim="800000"/>
                <a:headEnd type="none" w="sm" len="sm"/>
                <a:tailEnd type="none" w="sm" len="sm"/>
              </a:ln>
            </p:spPr>
            <p:txBody>
              <a:bodyPr/>
              <a:lstStyle/>
              <a:p>
                <a:r>
                  <a:rPr lang="en-US">
                    <a:noFill/>
                  </a:rPr>
                  <a:t> </a:t>
                </a:r>
              </a:p>
            </p:txBody>
          </p:sp>
        </mc:Fallback>
      </mc:AlternateContent>
      <p:sp>
        <p:nvSpPr>
          <p:cNvPr id="11" name="矩形 11"/>
          <p:cNvSpPr/>
          <p:nvPr/>
        </p:nvSpPr>
        <p:spPr>
          <a:xfrm>
            <a:off x="4932468" y="4741004"/>
            <a:ext cx="376428" cy="369332"/>
          </a:xfrm>
          <a:prstGeom prst="rect">
            <a:avLst/>
          </a:prstGeom>
        </p:spPr>
        <p:txBody>
          <a:bodyPr wrap="square">
            <a:spAutoFit/>
          </a:bodyPr>
          <a:lstStyle/>
          <a:p>
            <a:r>
              <a:rPr lang="el-GR" altLang="zh-CN" dirty="0" smtClean="0">
                <a:ea typeface="华文新魏" pitchFamily="2" charset="-122"/>
              </a:rPr>
              <a:t>α</a:t>
            </a:r>
            <a:endParaRPr lang="zh-CN" altLang="en-US" dirty="0"/>
          </a:p>
        </p:txBody>
      </p:sp>
      <p:sp>
        <p:nvSpPr>
          <p:cNvPr id="12" name="矩形 12"/>
          <p:cNvSpPr/>
          <p:nvPr/>
        </p:nvSpPr>
        <p:spPr>
          <a:xfrm>
            <a:off x="4525405" y="3462448"/>
            <a:ext cx="311304" cy="369332"/>
          </a:xfrm>
          <a:prstGeom prst="rect">
            <a:avLst/>
          </a:prstGeom>
        </p:spPr>
        <p:txBody>
          <a:bodyPr wrap="none">
            <a:spAutoFit/>
          </a:bodyPr>
          <a:lstStyle/>
          <a:p>
            <a:r>
              <a:rPr lang="en-US" altLang="zh-CN" dirty="0" smtClean="0">
                <a:latin typeface="Symbol" charset="2"/>
              </a:rPr>
              <a:t>b</a:t>
            </a:r>
            <a:endParaRPr lang="zh-CN" altLang="en-US" dirty="0"/>
          </a:p>
        </p:txBody>
      </p:sp>
      <p:sp>
        <p:nvSpPr>
          <p:cNvPr id="13" name="矩形 13"/>
          <p:cNvSpPr/>
          <p:nvPr/>
        </p:nvSpPr>
        <p:spPr>
          <a:xfrm>
            <a:off x="4321470" y="3450497"/>
            <a:ext cx="376428" cy="369332"/>
          </a:xfrm>
          <a:prstGeom prst="rect">
            <a:avLst/>
          </a:prstGeom>
        </p:spPr>
        <p:txBody>
          <a:bodyPr wrap="square">
            <a:spAutoFit/>
          </a:bodyPr>
          <a:lstStyle/>
          <a:p>
            <a:r>
              <a:rPr lang="el-GR" altLang="zh-CN" dirty="0" smtClean="0">
                <a:ea typeface="华文新魏" pitchFamily="2" charset="-122"/>
              </a:rPr>
              <a:t>α</a:t>
            </a:r>
            <a:endParaRPr lang="zh-CN" altLang="en-US" dirty="0"/>
          </a:p>
        </p:txBody>
      </p:sp>
    </p:spTree>
    <p:extLst>
      <p:ext uri="{BB962C8B-B14F-4D97-AF65-F5344CB8AC3E}">
        <p14:creationId xmlns:p14="http://schemas.microsoft.com/office/powerpoint/2010/main" val="171996242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平面</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628650" y="1316831"/>
                <a:ext cx="7886700" cy="5176044"/>
              </a:xfrm>
            </p:spPr>
            <p:txBody>
              <a:bodyPr>
                <a:normAutofit/>
              </a:bodyPr>
              <a:lstStyle/>
              <a:p>
                <a:pPr>
                  <a:spcBef>
                    <a:spcPts val="1500"/>
                  </a:spcBef>
                </a:pPr>
                <a:r>
                  <a:rPr lang="zh-CN" altLang="en-US" sz="2400" dirty="0"/>
                  <a:t>平面是由一个点与两个向量或者三个点确定的</a:t>
                </a:r>
                <a:endParaRPr lang="en-US" altLang="zh-CN" sz="2400" dirty="0"/>
              </a:p>
              <a:p>
                <a:pPr>
                  <a:spcBef>
                    <a:spcPts val="1500"/>
                  </a:spcBef>
                </a:pPr>
                <a:endParaRPr lang="en-US" altLang="zh-CN" sz="2400" dirty="0"/>
              </a:p>
              <a:p>
                <a:pPr>
                  <a:spcBef>
                    <a:spcPts val="1500"/>
                  </a:spcBef>
                </a:pPr>
                <a:endParaRPr lang="en-US" altLang="zh-CN" sz="2400" dirty="0"/>
              </a:p>
              <a:p>
                <a:pPr>
                  <a:spcBef>
                    <a:spcPts val="1500"/>
                  </a:spcBef>
                </a:pPr>
                <a:endParaRPr lang="en-US" altLang="zh-CN" sz="2400" dirty="0"/>
              </a:p>
              <a:p>
                <a:pPr>
                  <a:spcBef>
                    <a:spcPts val="1500"/>
                  </a:spcBef>
                </a:pPr>
                <a:endParaRPr lang="en-US" altLang="zh-CN" sz="2400" dirty="0"/>
              </a:p>
              <a:p>
                <a:pPr>
                  <a:spcBef>
                    <a:spcPts val="1500"/>
                  </a:spcBef>
                </a:pPr>
                <a:endParaRPr lang="en-US" altLang="zh-CN" sz="2400" dirty="0"/>
              </a:p>
              <a:p>
                <a:pPr>
                  <a:spcBef>
                    <a:spcPts val="1500"/>
                  </a:spcBef>
                </a:pPr>
                <a:r>
                  <a:rPr lang="zh-CN" altLang="en-US" sz="2400" dirty="0"/>
                  <a:t>法向量</a:t>
                </a:r>
              </a:p>
              <a:p>
                <a:pPr lvl="1">
                  <a:buClr>
                    <a:schemeClr val="tx1"/>
                  </a:buClr>
                </a:pPr>
                <a:r>
                  <a:rPr lang="zh-CN" altLang="en-US" sz="1800" dirty="0"/>
                  <a:t>每个平面都有一个垂直于自身的向量</a:t>
                </a:r>
                <a:r>
                  <a:rPr lang="en-US" altLang="zh-CN" sz="1800" b="1" dirty="0"/>
                  <a:t>n</a:t>
                </a:r>
              </a:p>
              <a:p>
                <a:pPr lvl="1">
                  <a:buClr>
                    <a:schemeClr val="tx1"/>
                  </a:buClr>
                </a:pPr>
                <a:r>
                  <a:rPr lang="zh-CN" altLang="en-US" sz="1800" dirty="0"/>
                  <a:t>在平面的点与二向量形式</a:t>
                </a:r>
              </a:p>
              <a:p>
                <a:pPr marL="457200" lvl="1" indent="0">
                  <a:buClr>
                    <a:schemeClr val="tx1"/>
                  </a:buClr>
                  <a:buNone/>
                </a:pPr>
                <a:r>
                  <a:rPr lang="en-US" altLang="zh-CN" sz="1800" dirty="0"/>
                  <a:t>   </a:t>
                </a:r>
                <a14:m>
                  <m:oMath xmlns:m="http://schemas.openxmlformats.org/officeDocument/2006/math">
                    <m:r>
                      <a:rPr lang="en-US" altLang="zh-CN" sz="1800" i="1" dirty="0" smtClean="0">
                        <a:latin typeface="Cambria Math" charset="0"/>
                      </a:rPr>
                      <m:t>𝑃</m:t>
                    </m:r>
                    <m:r>
                      <a:rPr lang="en-US" altLang="zh-CN" sz="1800" i="1" dirty="0" smtClean="0">
                        <a:latin typeface="Cambria Math" charset="0"/>
                      </a:rPr>
                      <m:t>(</m:t>
                    </m:r>
                    <m:r>
                      <a:rPr lang="el-GR" altLang="zh-CN" sz="1800" i="1" dirty="0">
                        <a:latin typeface="Cambria Math" charset="0"/>
                      </a:rPr>
                      <m:t>𝛼</m:t>
                    </m:r>
                    <m:r>
                      <a:rPr lang="el-GR" altLang="zh-CN" sz="1800" i="1" dirty="0">
                        <a:latin typeface="Cambria Math" charset="0"/>
                      </a:rPr>
                      <m:t>, </m:t>
                    </m:r>
                    <m:r>
                      <a:rPr lang="el-GR" altLang="zh-CN" sz="1800" i="1" dirty="0">
                        <a:latin typeface="Cambria Math" charset="0"/>
                      </a:rPr>
                      <m:t>𝛽</m:t>
                    </m:r>
                    <m:r>
                      <a:rPr lang="el-GR" altLang="zh-CN" sz="1800" i="1" dirty="0">
                        <a:latin typeface="Cambria Math" charset="0"/>
                      </a:rPr>
                      <m:t>) = </m:t>
                    </m:r>
                    <m:r>
                      <a:rPr lang="en-US" altLang="zh-CN" sz="1800" i="1" dirty="0">
                        <a:latin typeface="Cambria Math" charset="0"/>
                      </a:rPr>
                      <m:t>𝑅</m:t>
                    </m:r>
                    <m:r>
                      <a:rPr lang="en-US" altLang="zh-CN" sz="1800" i="1" dirty="0">
                        <a:latin typeface="Cambria Math" charset="0"/>
                      </a:rPr>
                      <m:t> + </m:t>
                    </m:r>
                    <m:r>
                      <a:rPr lang="el-GR" altLang="zh-CN" sz="1800" i="1" dirty="0">
                        <a:latin typeface="Cambria Math" charset="0"/>
                      </a:rPr>
                      <m:t>𝛼</m:t>
                    </m:r>
                    <m:r>
                      <a:rPr lang="en-US" altLang="zh-CN" sz="1800" b="1" i="1" dirty="0">
                        <a:latin typeface="Cambria Math" charset="0"/>
                      </a:rPr>
                      <m:t>𝒖</m:t>
                    </m:r>
                    <m:r>
                      <a:rPr lang="en-US" altLang="zh-CN" sz="1800" i="1" dirty="0">
                        <a:latin typeface="Cambria Math" charset="0"/>
                      </a:rPr>
                      <m:t> + </m:t>
                    </m:r>
                    <m:r>
                      <a:rPr lang="el-GR" altLang="zh-CN" sz="1800" i="1" dirty="0">
                        <a:latin typeface="Cambria Math" charset="0"/>
                      </a:rPr>
                      <m:t>𝛽</m:t>
                    </m:r>
                    <m:r>
                      <a:rPr lang="en-US" altLang="zh-CN" sz="1800" b="1" i="1" dirty="0">
                        <a:latin typeface="Cambria Math" charset="0"/>
                      </a:rPr>
                      <m:t>𝒗</m:t>
                    </m:r>
                    <m:r>
                      <a:rPr lang="zh-CN" altLang="en-US" sz="1800" i="1" dirty="0">
                        <a:latin typeface="Cambria Math" charset="0"/>
                      </a:rPr>
                      <m:t>中</m:t>
                    </m:r>
                  </m:oMath>
                </a14:m>
                <a:r>
                  <a:rPr lang="zh-CN" altLang="en-US" sz="1800" dirty="0" smtClean="0"/>
                  <a:t>，可以</a:t>
                </a:r>
                <a:endParaRPr lang="zh-CN" altLang="en-US" sz="1800" dirty="0"/>
              </a:p>
              <a:p>
                <a:pPr marL="457200" lvl="1" indent="0">
                  <a:buClr>
                    <a:schemeClr val="tx1"/>
                  </a:buClr>
                  <a:buNone/>
                </a:pPr>
                <a:r>
                  <a:rPr lang="zh-CN" altLang="en-US" sz="1800" dirty="0" smtClean="0"/>
                  <a:t>   应用向量的外积得到 </a:t>
                </a:r>
                <a:r>
                  <a:rPr lang="en-US" altLang="zh-CN" sz="1800" b="1" dirty="0" smtClean="0"/>
                  <a:t>n</a:t>
                </a:r>
                <a:r>
                  <a:rPr lang="en-US" altLang="zh-CN" sz="1800" dirty="0" smtClean="0"/>
                  <a:t> = </a:t>
                </a:r>
                <a:r>
                  <a:rPr lang="en-US" altLang="zh-CN" sz="1800" b="1" dirty="0" smtClean="0"/>
                  <a:t>u</a:t>
                </a:r>
                <a:r>
                  <a:rPr lang="en-US" altLang="zh-CN" sz="1800" dirty="0" smtClean="0"/>
                  <a:t> × </a:t>
                </a:r>
                <a:r>
                  <a:rPr lang="en-US" altLang="zh-CN" sz="1800" b="1" dirty="0" smtClean="0"/>
                  <a:t>v</a:t>
                </a:r>
              </a:p>
              <a:p>
                <a:pPr>
                  <a:spcBef>
                    <a:spcPts val="1500"/>
                  </a:spcBef>
                </a:pPr>
                <a:endParaRPr lang="zh-CN" altLang="en-US" sz="2400" dirty="0"/>
              </a:p>
              <a:p>
                <a:pPr lvl="1">
                  <a:buClr>
                    <a:schemeClr val="tx1"/>
                  </a:buClr>
                </a:pPr>
                <a:endParaRPr lang="en-US" altLang="zh-CN" sz="1800" dirty="0"/>
              </a:p>
              <a:p>
                <a:pPr marL="457200" lvl="1" indent="0">
                  <a:buClr>
                    <a:schemeClr val="tx1"/>
                  </a:buClr>
                  <a:buNone/>
                </a:pPr>
                <a:endParaRPr lang="zh-CN" altLang="en-US" sz="1800" dirty="0"/>
              </a:p>
              <a:p>
                <a:pPr lvl="1">
                  <a:buClr>
                    <a:schemeClr val="tx1"/>
                  </a:buClr>
                </a:pPr>
                <a:endParaRPr lang="en-US" altLang="zh-CN" sz="1800" dirty="0"/>
              </a:p>
              <a:p>
                <a:pPr lvl="1">
                  <a:buClr>
                    <a:schemeClr val="tx1"/>
                  </a:buClr>
                </a:pPr>
                <a:endParaRPr lang="zh-CN" altLang="en-US" sz="1800" dirty="0"/>
              </a:p>
              <a:p>
                <a:pPr marL="457200" lvl="1" indent="0">
                  <a:buClr>
                    <a:schemeClr val="tx1"/>
                  </a:buClr>
                  <a:buNone/>
                </a:pPr>
                <a:endParaRPr lang="zh-CN" altLang="en-US" sz="1800" dirty="0"/>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628650" y="1316831"/>
                <a:ext cx="7886700" cy="5176044"/>
              </a:xfrm>
              <a:blipFill rotWithShape="0">
                <a:blip r:embed="rId2"/>
                <a:stretch>
                  <a:fillRect l="-309" t="-1649"/>
                </a:stretch>
              </a:blipFill>
            </p:spPr>
            <p:txBody>
              <a:bodyPr/>
              <a:lstStyle/>
              <a:p>
                <a:r>
                  <a:rPr lang="en-US">
                    <a:noFill/>
                  </a:rPr>
                  <a:t> </a:t>
                </a:r>
              </a:p>
            </p:txBody>
          </p:sp>
        </mc:Fallback>
      </mc:AlternateContent>
      <p:sp>
        <p:nvSpPr>
          <p:cNvPr id="4" name="灯片编号占位符 3"/>
          <p:cNvSpPr>
            <a:spLocks noGrp="1"/>
          </p:cNvSpPr>
          <p:nvPr>
            <p:ph type="sldNum" sz="quarter" idx="12"/>
          </p:nvPr>
        </p:nvSpPr>
        <p:spPr/>
        <p:txBody>
          <a:bodyPr/>
          <a:lstStyle/>
          <a:p>
            <a:fld id="{EB792F4E-54C0-4D36-B331-9C6FCFE9A340}" type="slidenum">
              <a:rPr lang="zh-CN" altLang="en-US" smtClean="0"/>
              <a:t>16</a:t>
            </a:fld>
            <a:endParaRPr lang="zh-CN" altLang="en-US"/>
          </a:p>
        </p:txBody>
      </p:sp>
      <p:pic>
        <p:nvPicPr>
          <p:cNvPr id="8" name="图片 7"/>
          <p:cNvPicPr>
            <a:picLocks noChangeAspect="1"/>
          </p:cNvPicPr>
          <p:nvPr/>
        </p:nvPicPr>
        <p:blipFill>
          <a:blip r:embed="rId3"/>
          <a:stretch>
            <a:fillRect/>
          </a:stretch>
        </p:blipFill>
        <p:spPr>
          <a:xfrm>
            <a:off x="1329754" y="1682049"/>
            <a:ext cx="6073937" cy="2328627"/>
          </a:xfrm>
          <a:prstGeom prst="rect">
            <a:avLst/>
          </a:prstGeom>
        </p:spPr>
      </p:pic>
      <p:pic>
        <p:nvPicPr>
          <p:cNvPr id="10" name="图片 9"/>
          <p:cNvPicPr>
            <a:picLocks noChangeAspect="1"/>
          </p:cNvPicPr>
          <p:nvPr/>
        </p:nvPicPr>
        <p:blipFill>
          <a:blip r:embed="rId4"/>
          <a:stretch>
            <a:fillRect/>
          </a:stretch>
        </p:blipFill>
        <p:spPr>
          <a:xfrm>
            <a:off x="5283793" y="4354767"/>
            <a:ext cx="2480977" cy="1915162"/>
          </a:xfrm>
          <a:prstGeom prst="rect">
            <a:avLst/>
          </a:prstGeom>
        </p:spPr>
      </p:pic>
    </p:spTree>
    <p:extLst>
      <p:ext uri="{BB962C8B-B14F-4D97-AF65-F5344CB8AC3E}">
        <p14:creationId xmlns:p14="http://schemas.microsoft.com/office/powerpoint/2010/main" val="148834510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圆角矩形 4"/>
          <p:cNvSpPr/>
          <p:nvPr/>
        </p:nvSpPr>
        <p:spPr>
          <a:xfrm>
            <a:off x="3200401" y="2094748"/>
            <a:ext cx="3032598" cy="796287"/>
          </a:xfrm>
          <a:prstGeom prst="roundRect">
            <a:avLst>
              <a:gd name="adj" fmla="val 50000"/>
            </a:avLst>
          </a:prstGeom>
          <a:solidFill>
            <a:srgbClr val="9400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圆角矩形 2"/>
          <p:cNvSpPr/>
          <p:nvPr/>
        </p:nvSpPr>
        <p:spPr>
          <a:xfrm>
            <a:off x="5418743" y="2115257"/>
            <a:ext cx="788833" cy="749851"/>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p:txBody>
          <a:bodyPr/>
          <a:lstStyle/>
          <a:p>
            <a:r>
              <a:rPr lang="zh-CN" altLang="en-US" dirty="0"/>
              <a:t>大纲</a:t>
            </a:r>
          </a:p>
        </p:txBody>
      </p:sp>
      <p:sp>
        <p:nvSpPr>
          <p:cNvPr id="4" name="灯片编号占位符 3"/>
          <p:cNvSpPr>
            <a:spLocks noGrp="1"/>
          </p:cNvSpPr>
          <p:nvPr>
            <p:ph type="sldNum" sz="quarter" idx="12"/>
          </p:nvPr>
        </p:nvSpPr>
        <p:spPr/>
        <p:txBody>
          <a:bodyPr/>
          <a:lstStyle/>
          <a:p>
            <a:fld id="{EB792F4E-54C0-4D36-B331-9C6FCFE9A340}" type="slidenum">
              <a:rPr lang="zh-CN" altLang="en-US" smtClean="0"/>
              <a:t>17</a:t>
            </a:fld>
            <a:endParaRPr lang="zh-CN" altLang="en-US"/>
          </a:p>
        </p:txBody>
      </p:sp>
      <p:sp>
        <p:nvSpPr>
          <p:cNvPr id="8" name="文本框 7"/>
          <p:cNvSpPr txBox="1"/>
          <p:nvPr/>
        </p:nvSpPr>
        <p:spPr>
          <a:xfrm>
            <a:off x="3098461" y="3389111"/>
            <a:ext cx="2954655" cy="646331"/>
          </a:xfrm>
          <a:prstGeom prst="rect">
            <a:avLst/>
          </a:prstGeom>
          <a:noFill/>
        </p:spPr>
        <p:txBody>
          <a:bodyPr wrap="none" rtlCol="0">
            <a:spAutoFit/>
          </a:bodyPr>
          <a:lstStyle/>
          <a:p>
            <a:pPr algn="ctr"/>
            <a:r>
              <a:rPr lang="zh-CN" altLang="en-US" sz="3600" b="1" dirty="0" smtClean="0">
                <a:latin typeface="微软雅黑" panose="020B0503020204020204" pitchFamily="34" charset="-122"/>
                <a:ea typeface="微软雅黑" panose="020B0503020204020204" pitchFamily="34" charset="-122"/>
              </a:rPr>
              <a:t>几何对象表示</a:t>
            </a:r>
            <a:endParaRPr lang="zh-CN" altLang="en-US" sz="3600" b="1" dirty="0">
              <a:latin typeface="微软雅黑" panose="020B0503020204020204" pitchFamily="34" charset="-122"/>
              <a:ea typeface="微软雅黑" panose="020B0503020204020204" pitchFamily="34" charset="-122"/>
            </a:endParaRPr>
          </a:p>
        </p:txBody>
      </p:sp>
      <p:sp>
        <p:nvSpPr>
          <p:cNvPr id="11" name="文本框 10"/>
          <p:cNvSpPr txBox="1"/>
          <p:nvPr/>
        </p:nvSpPr>
        <p:spPr>
          <a:xfrm>
            <a:off x="3376147" y="2138948"/>
            <a:ext cx="1755609" cy="707886"/>
          </a:xfrm>
          <a:prstGeom prst="rect">
            <a:avLst/>
          </a:prstGeom>
          <a:noFill/>
        </p:spPr>
        <p:txBody>
          <a:bodyPr wrap="none" rtlCol="0">
            <a:spAutoFit/>
          </a:bodyPr>
          <a:lstStyle/>
          <a:p>
            <a:pPr algn="ctr"/>
            <a:r>
              <a:rPr lang="en-US" altLang="zh-CN" sz="4000" b="1" dirty="0">
                <a:solidFill>
                  <a:schemeClr val="bg1"/>
                </a:solidFill>
              </a:rPr>
              <a:t>Section</a:t>
            </a:r>
            <a:endParaRPr lang="zh-CN" altLang="en-US" sz="4000" b="1" dirty="0">
              <a:solidFill>
                <a:schemeClr val="bg1"/>
              </a:solidFill>
            </a:endParaRPr>
          </a:p>
        </p:txBody>
      </p:sp>
      <p:sp>
        <p:nvSpPr>
          <p:cNvPr id="12" name="文本框 11"/>
          <p:cNvSpPr txBox="1"/>
          <p:nvPr/>
        </p:nvSpPr>
        <p:spPr>
          <a:xfrm>
            <a:off x="5523179" y="1913900"/>
            <a:ext cx="614272" cy="1107996"/>
          </a:xfrm>
          <a:prstGeom prst="rect">
            <a:avLst/>
          </a:prstGeom>
          <a:noFill/>
        </p:spPr>
        <p:txBody>
          <a:bodyPr wrap="none" rtlCol="0">
            <a:spAutoFit/>
          </a:bodyPr>
          <a:lstStyle/>
          <a:p>
            <a:pPr algn="ctr"/>
            <a:r>
              <a:rPr lang="en-US" altLang="zh-CN" sz="6600" b="1" i="1" dirty="0">
                <a:solidFill>
                  <a:srgbClr val="94003F"/>
                </a:solidFill>
              </a:rPr>
              <a:t>2</a:t>
            </a:r>
            <a:endParaRPr lang="zh-CN" altLang="en-US" sz="6600" b="1" i="1" dirty="0">
              <a:solidFill>
                <a:srgbClr val="94003F"/>
              </a:solidFill>
            </a:endParaRPr>
          </a:p>
        </p:txBody>
      </p:sp>
      <p:sp>
        <p:nvSpPr>
          <p:cNvPr id="6" name="等腰三角形 5"/>
          <p:cNvSpPr/>
          <p:nvPr/>
        </p:nvSpPr>
        <p:spPr>
          <a:xfrm rot="10800000">
            <a:off x="4447572" y="2804325"/>
            <a:ext cx="492176" cy="321924"/>
          </a:xfrm>
          <a:prstGeom prst="triangle">
            <a:avLst/>
          </a:prstGeom>
          <a:solidFill>
            <a:srgbClr val="9400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98032974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线性相关性</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zh-CN" altLang="en-US" dirty="0" smtClean="0"/>
                  <a:t>线性相关：</a:t>
                </a:r>
                <a:endParaRPr lang="en-US" altLang="zh-CN" dirty="0" smtClean="0"/>
              </a:p>
              <a:p>
                <a:pPr lvl="1"/>
                <a:r>
                  <a:rPr lang="zh-CN" altLang="en-US" dirty="0" smtClean="0"/>
                  <a:t>一组</a:t>
                </a:r>
                <a:r>
                  <a:rPr lang="zh-CN" altLang="en-US" dirty="0"/>
                  <a:t>向量是</a:t>
                </a:r>
                <a:r>
                  <a:rPr lang="zh-CN" altLang="en-US" dirty="0">
                    <a:solidFill>
                      <a:srgbClr val="0000FF"/>
                    </a:solidFill>
                  </a:rPr>
                  <a:t>线性相关</a:t>
                </a:r>
                <a:r>
                  <a:rPr lang="zh-CN" altLang="en-US" dirty="0"/>
                  <a:t>的</a:t>
                </a:r>
                <a:r>
                  <a:rPr lang="zh-CN" altLang="en-US" dirty="0" smtClean="0"/>
                  <a:t>，如果其中每一</a:t>
                </a:r>
                <a:r>
                  <a:rPr lang="zh-CN" altLang="en-US" dirty="0"/>
                  <a:t>个</a:t>
                </a:r>
                <a:r>
                  <a:rPr lang="zh-CN" altLang="en-US" dirty="0" smtClean="0"/>
                  <a:t>向量都可以</a:t>
                </a:r>
                <a:r>
                  <a:rPr lang="zh-CN" altLang="en-US" dirty="0"/>
                  <a:t>表示为其它向量的线性</a:t>
                </a:r>
                <a:r>
                  <a:rPr lang="zh-CN" altLang="en-US" dirty="0" smtClean="0"/>
                  <a:t>组合</a:t>
                </a:r>
                <a:endParaRPr lang="en-US" altLang="zh-CN" dirty="0" smtClean="0"/>
              </a:p>
              <a:p>
                <a:pPr lvl="1"/>
                <a:endParaRPr lang="en-US" altLang="zh-CN" dirty="0"/>
              </a:p>
              <a:p>
                <a:r>
                  <a:rPr lang="zh-CN" altLang="en-US" dirty="0" smtClean="0"/>
                  <a:t>线性无关：</a:t>
                </a:r>
                <a:endParaRPr lang="en-US" altLang="zh-CN" dirty="0" smtClean="0"/>
              </a:p>
              <a:p>
                <a:pPr lvl="1"/>
                <a:r>
                  <a:rPr lang="zh-CN" altLang="en-US" dirty="0"/>
                  <a:t>一组向量是</a:t>
                </a:r>
                <a:r>
                  <a:rPr lang="zh-CN" altLang="en-US" dirty="0" smtClean="0">
                    <a:solidFill>
                      <a:srgbClr val="0000FF"/>
                    </a:solidFill>
                  </a:rPr>
                  <a:t>线性无关</a:t>
                </a:r>
                <a:r>
                  <a:rPr lang="zh-CN" altLang="en-US" dirty="0"/>
                  <a:t>的，</a:t>
                </a:r>
                <a:r>
                  <a:rPr lang="zh-CN" altLang="en-US" dirty="0" smtClean="0"/>
                  <a:t>如果其中每一</a:t>
                </a:r>
                <a:r>
                  <a:rPr lang="zh-CN" altLang="en-US" dirty="0"/>
                  <a:t>个</a:t>
                </a:r>
                <a:r>
                  <a:rPr lang="zh-CN" altLang="en-US" dirty="0" smtClean="0"/>
                  <a:t>向量都不能表示</a:t>
                </a:r>
                <a:r>
                  <a:rPr lang="zh-CN" altLang="en-US" dirty="0"/>
                  <a:t>为其它向量的线性</a:t>
                </a:r>
                <a:r>
                  <a:rPr lang="zh-CN" altLang="en-US" dirty="0" smtClean="0"/>
                  <a:t>组合</a:t>
                </a:r>
                <a:endParaRPr lang="en-US" altLang="zh-CN" dirty="0"/>
              </a:p>
              <a:p>
                <a:pPr lvl="1"/>
                <a:r>
                  <a:rPr lang="zh-CN" altLang="en-US" dirty="0"/>
                  <a:t>一组向量</a:t>
                </a:r>
                <a14:m>
                  <m:oMath xmlns:m="http://schemas.openxmlformats.org/officeDocument/2006/math">
                    <m:r>
                      <a:rPr lang="en-US" altLang="zh-CN" i="1" dirty="0" smtClean="0">
                        <a:latin typeface="Cambria Math" charset="0"/>
                      </a:rPr>
                      <m:t>𝑣</m:t>
                    </m:r>
                    <m:r>
                      <a:rPr lang="en-US" altLang="zh-CN" i="1" baseline="-25000" dirty="0">
                        <a:latin typeface="Cambria Math" charset="0"/>
                      </a:rPr>
                      <m:t>1</m:t>
                    </m:r>
                    <m:r>
                      <a:rPr lang="en-US" altLang="zh-CN" i="1" dirty="0">
                        <a:latin typeface="Cambria Math" charset="0"/>
                      </a:rPr>
                      <m:t>, </m:t>
                    </m:r>
                    <m:r>
                      <a:rPr lang="en-US" altLang="zh-CN" i="1" dirty="0">
                        <a:latin typeface="Cambria Math" charset="0"/>
                      </a:rPr>
                      <m:t>𝑣</m:t>
                    </m:r>
                    <m:r>
                      <a:rPr lang="en-US" altLang="zh-CN" i="1" baseline="-25000" dirty="0">
                        <a:latin typeface="Cambria Math" charset="0"/>
                      </a:rPr>
                      <m:t>2</m:t>
                    </m:r>
                    <m:r>
                      <a:rPr lang="en-US" altLang="zh-CN" i="1" dirty="0">
                        <a:latin typeface="Cambria Math" charset="0"/>
                      </a:rPr>
                      <m:t>, …, </m:t>
                    </m:r>
                    <m:r>
                      <a:rPr lang="en-US" altLang="zh-CN" i="1" dirty="0" err="1">
                        <a:latin typeface="Cambria Math" charset="0"/>
                      </a:rPr>
                      <m:t>𝑣</m:t>
                    </m:r>
                    <m:r>
                      <a:rPr lang="en-US" altLang="zh-CN" i="1" baseline="-25000" dirty="0" err="1">
                        <a:latin typeface="Cambria Math" charset="0"/>
                      </a:rPr>
                      <m:t>𝑛</m:t>
                    </m:r>
                  </m:oMath>
                </a14:m>
                <a:r>
                  <a:rPr lang="zh-CN" altLang="en-US" dirty="0"/>
                  <a:t>称为线性无关的，是</a:t>
                </a:r>
                <a:r>
                  <a:rPr lang="zh-CN" altLang="en-US" dirty="0" smtClean="0"/>
                  <a:t>指：</a:t>
                </a:r>
                <a:endParaRPr lang="zh-CN" altLang="en-US" dirty="0"/>
              </a:p>
              <a:p>
                <a:pPr>
                  <a:buNone/>
                </a:pPr>
                <a:r>
                  <a:rPr lang="zh-CN" altLang="en-US" i="1" dirty="0">
                    <a:latin typeface="Times New Roman" charset="0"/>
                  </a:rPr>
                  <a:t>                </a:t>
                </a:r>
                <a:r>
                  <a:rPr lang="en-US" altLang="zh-CN" i="1" dirty="0">
                    <a:latin typeface="Times New Roman" charset="0"/>
                  </a:rPr>
                  <a:t> </a:t>
                </a:r>
                <a14:m>
                  <m:oMath xmlns:m="http://schemas.openxmlformats.org/officeDocument/2006/math">
                    <m:r>
                      <a:rPr lang="en-US" altLang="zh-CN" i="1" dirty="0" smtClean="0">
                        <a:latin typeface="Cambria Math" charset="0"/>
                      </a:rPr>
                      <m:t>𝑎</m:t>
                    </m:r>
                    <m:r>
                      <a:rPr lang="en-US" altLang="zh-CN" i="1" baseline="-25000" dirty="0">
                        <a:latin typeface="Cambria Math" charset="0"/>
                      </a:rPr>
                      <m:t>1</m:t>
                    </m:r>
                    <m:r>
                      <a:rPr lang="en-US" altLang="zh-CN" i="1" dirty="0">
                        <a:latin typeface="Cambria Math" charset="0"/>
                      </a:rPr>
                      <m:t>𝑣</m:t>
                    </m:r>
                    <m:r>
                      <a:rPr lang="en-US" altLang="zh-CN" i="1" baseline="-25000" dirty="0">
                        <a:latin typeface="Cambria Math" charset="0"/>
                      </a:rPr>
                      <m:t>1</m:t>
                    </m:r>
                    <m:r>
                      <a:rPr lang="en-US" altLang="zh-CN" i="1" dirty="0">
                        <a:latin typeface="Cambria Math" charset="0"/>
                      </a:rPr>
                      <m:t>+</m:t>
                    </m:r>
                    <m:r>
                      <a:rPr lang="en-US" altLang="zh-CN" i="1" dirty="0">
                        <a:latin typeface="Cambria Math" charset="0"/>
                      </a:rPr>
                      <m:t>𝑎</m:t>
                    </m:r>
                    <m:r>
                      <a:rPr lang="en-US" altLang="zh-CN" i="1" baseline="-25000" dirty="0">
                        <a:latin typeface="Cambria Math" charset="0"/>
                      </a:rPr>
                      <m:t>2</m:t>
                    </m:r>
                    <m:r>
                      <a:rPr lang="en-US" altLang="zh-CN" i="1" dirty="0">
                        <a:latin typeface="Cambria Math" charset="0"/>
                      </a:rPr>
                      <m:t>𝑣</m:t>
                    </m:r>
                    <m:r>
                      <a:rPr lang="en-US" altLang="zh-CN" i="1" baseline="-25000" dirty="0">
                        <a:latin typeface="Cambria Math" charset="0"/>
                      </a:rPr>
                      <m:t>2</m:t>
                    </m:r>
                    <m:r>
                      <a:rPr lang="en-US" altLang="zh-CN" i="1" dirty="0">
                        <a:latin typeface="Cambria Math" charset="0"/>
                      </a:rPr>
                      <m:t>+</m:t>
                    </m:r>
                    <m:r>
                      <a:rPr lang="en-US" altLang="zh-CN" b="0" i="1" dirty="0" smtClean="0">
                        <a:latin typeface="Cambria Math" charset="0"/>
                      </a:rPr>
                      <m:t>…+</m:t>
                    </m:r>
                    <m:r>
                      <a:rPr lang="zh-CN" altLang="en-US" b="0" i="1" dirty="0" smtClean="0">
                        <a:latin typeface="Cambria Math" charset="0"/>
                      </a:rPr>
                      <m:t> </m:t>
                    </m:r>
                    <m:r>
                      <a:rPr lang="en-US" altLang="zh-CN" i="1" dirty="0" err="1">
                        <a:latin typeface="Cambria Math" charset="0"/>
                      </a:rPr>
                      <m:t>𝑎</m:t>
                    </m:r>
                    <m:r>
                      <a:rPr lang="en-US" altLang="zh-CN" i="1" baseline="-25000" dirty="0" err="1">
                        <a:latin typeface="Cambria Math" charset="0"/>
                      </a:rPr>
                      <m:t>𝑛</m:t>
                    </m:r>
                    <m:r>
                      <a:rPr lang="en-US" altLang="zh-CN" i="1" dirty="0" err="1">
                        <a:latin typeface="Cambria Math" charset="0"/>
                      </a:rPr>
                      <m:t>𝑣</m:t>
                    </m:r>
                    <m:r>
                      <a:rPr lang="en-US" altLang="zh-CN" i="1" baseline="-25000" dirty="0" err="1">
                        <a:latin typeface="Cambria Math" charset="0"/>
                      </a:rPr>
                      <m:t>𝑛</m:t>
                    </m:r>
                    <m:r>
                      <a:rPr lang="en-US" altLang="zh-CN" i="1" dirty="0">
                        <a:latin typeface="Cambria Math" charset="0"/>
                      </a:rPr>
                      <m:t>=0 </m:t>
                    </m:r>
                  </m:oMath>
                </a14:m>
                <a:endParaRPr lang="en-US" altLang="zh-CN" dirty="0" smtClean="0"/>
              </a:p>
              <a:p>
                <a:pPr>
                  <a:buNone/>
                </a:pPr>
                <a:r>
                  <a:rPr lang="zh-CN" altLang="en-US" dirty="0">
                    <a:latin typeface="华文新魏" pitchFamily="2" charset="-122"/>
                    <a:ea typeface="华文新魏" pitchFamily="2" charset="-122"/>
                  </a:rPr>
                  <a:t>     </a:t>
                </a:r>
                <a:r>
                  <a:rPr lang="zh-CN" altLang="en-US" sz="2000" dirty="0" smtClean="0"/>
                  <a:t>当且</a:t>
                </a:r>
                <a:r>
                  <a:rPr lang="zh-CN" altLang="en-US" sz="2000" dirty="0"/>
                  <a:t>仅当</a:t>
                </a:r>
                <a:r>
                  <a:rPr lang="zh-CN" altLang="en-US" dirty="0">
                    <a:latin typeface="华文新魏" pitchFamily="2" charset="-122"/>
                    <a:ea typeface="华文新魏" pitchFamily="2" charset="-122"/>
                  </a:rPr>
                  <a:t> </a:t>
                </a:r>
                <a14:m>
                  <m:oMath xmlns:m="http://schemas.openxmlformats.org/officeDocument/2006/math">
                    <m:r>
                      <a:rPr lang="en-US" altLang="zh-CN" i="1" dirty="0" smtClean="0">
                        <a:latin typeface="Cambria Math" charset="0"/>
                      </a:rPr>
                      <m:t>𝑎</m:t>
                    </m:r>
                    <m:r>
                      <a:rPr lang="en-US" altLang="zh-CN" i="1" baseline="-25000" dirty="0">
                        <a:latin typeface="Cambria Math" charset="0"/>
                      </a:rPr>
                      <m:t>1</m:t>
                    </m:r>
                    <m:r>
                      <a:rPr lang="en-US" altLang="zh-CN" i="1" dirty="0">
                        <a:latin typeface="Cambria Math" charset="0"/>
                      </a:rPr>
                      <m:t>=</m:t>
                    </m:r>
                    <m:r>
                      <a:rPr lang="en-US" altLang="zh-CN" i="1" dirty="0">
                        <a:latin typeface="Cambria Math" charset="0"/>
                      </a:rPr>
                      <m:t>𝑎</m:t>
                    </m:r>
                    <m:r>
                      <a:rPr lang="en-US" altLang="zh-CN" i="1" baseline="-25000" dirty="0">
                        <a:latin typeface="Cambria Math" charset="0"/>
                      </a:rPr>
                      <m:t>2</m:t>
                    </m:r>
                    <m:r>
                      <a:rPr lang="en-US" altLang="zh-CN" i="1" dirty="0">
                        <a:latin typeface="Cambria Math" charset="0"/>
                      </a:rPr>
                      <m:t>=…</m:t>
                    </m:r>
                    <m:sSub>
                      <m:sSubPr>
                        <m:ctrlPr>
                          <a:rPr lang="en-US" altLang="zh-CN" b="0" i="1" dirty="0" smtClean="0">
                            <a:latin typeface="Cambria Math" panose="02040503050406030204" pitchFamily="18" charset="0"/>
                          </a:rPr>
                        </m:ctrlPr>
                      </m:sSubPr>
                      <m:e>
                        <m:r>
                          <a:rPr lang="en-US" altLang="zh-CN" b="0" i="1" dirty="0" smtClean="0">
                            <a:latin typeface="Cambria Math" charset="0"/>
                          </a:rPr>
                          <m:t>=</m:t>
                        </m:r>
                        <m:r>
                          <a:rPr lang="en-US" altLang="zh-CN" b="0" i="1" dirty="0" smtClean="0">
                            <a:latin typeface="Cambria Math" charset="0"/>
                          </a:rPr>
                          <m:t>𝑎</m:t>
                        </m:r>
                      </m:e>
                      <m:sub>
                        <m:r>
                          <a:rPr lang="en-US" altLang="zh-CN" b="0" i="1" dirty="0" smtClean="0">
                            <a:latin typeface="Cambria Math" charset="0"/>
                          </a:rPr>
                          <m:t>𝑛</m:t>
                        </m:r>
                      </m:sub>
                    </m:sSub>
                    <m:r>
                      <a:rPr lang="en-US" altLang="zh-CN" i="1" dirty="0">
                        <a:latin typeface="Cambria Math" charset="0"/>
                      </a:rPr>
                      <m:t>=0</m:t>
                    </m:r>
                  </m:oMath>
                </a14:m>
                <a:endParaRPr lang="en-US" altLang="zh-CN" b="1" i="1" dirty="0">
                  <a:latin typeface="华文新魏" pitchFamily="2" charset="-122"/>
                  <a:ea typeface="华文新魏" pitchFamily="2" charset="-122"/>
                </a:endParaRPr>
              </a:p>
              <a:p>
                <a:pPr lvl="1"/>
                <a:endParaRPr lang="zh-CN" altLang="en-US" dirty="0"/>
              </a:p>
              <a:p>
                <a:pPr lvl="1"/>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618" t="-2381"/>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EB792F4E-54C0-4D36-B331-9C6FCFE9A340}" type="slidenum">
              <a:rPr lang="zh-CN" altLang="en-US" smtClean="0"/>
              <a:pPr/>
              <a:t>18</a:t>
            </a:fld>
            <a:endParaRPr lang="zh-CN" altLang="en-US" dirty="0"/>
          </a:p>
        </p:txBody>
      </p:sp>
    </p:spTree>
    <p:extLst>
      <p:ext uri="{BB962C8B-B14F-4D97-AF65-F5344CB8AC3E}">
        <p14:creationId xmlns:p14="http://schemas.microsoft.com/office/powerpoint/2010/main" val="3364593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维数</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zh-CN" altLang="en-US" dirty="0" smtClean="0"/>
                  <a:t>维数：</a:t>
                </a:r>
                <a:endParaRPr lang="en-US" altLang="zh-CN" dirty="0" smtClean="0"/>
              </a:p>
              <a:p>
                <a:pPr lvl="1"/>
                <a:r>
                  <a:rPr lang="zh-CN" altLang="en-US" dirty="0" smtClean="0"/>
                  <a:t>在</a:t>
                </a:r>
                <a:r>
                  <a:rPr lang="zh-CN" altLang="en-US" dirty="0"/>
                  <a:t>向量空间中，最大的线性无关向量组的元素个数是固定的，这个数就称为空间的</a:t>
                </a:r>
                <a:r>
                  <a:rPr lang="zh-CN" altLang="en-US" dirty="0">
                    <a:solidFill>
                      <a:srgbClr val="0000FF"/>
                    </a:solidFill>
                  </a:rPr>
                  <a:t>维数</a:t>
                </a:r>
              </a:p>
              <a:p>
                <a:endParaRPr lang="en-US" altLang="zh-CN" dirty="0" smtClean="0"/>
              </a:p>
              <a:p>
                <a:r>
                  <a:rPr lang="zh-CN" altLang="en-US" dirty="0" smtClean="0"/>
                  <a:t>基：</a:t>
                </a:r>
                <a:endParaRPr lang="en-US" altLang="zh-CN" dirty="0" smtClean="0"/>
              </a:p>
              <a:p>
                <a:pPr lvl="1"/>
                <a:r>
                  <a:rPr lang="zh-CN" altLang="en-US" dirty="0" smtClean="0"/>
                  <a:t>在</a:t>
                </a:r>
                <a14:m>
                  <m:oMath xmlns:m="http://schemas.openxmlformats.org/officeDocument/2006/math">
                    <m:r>
                      <a:rPr lang="en-US" altLang="zh-CN" i="1" dirty="0" smtClean="0">
                        <a:latin typeface="Cambria Math" charset="0"/>
                      </a:rPr>
                      <m:t>𝑛</m:t>
                    </m:r>
                  </m:oMath>
                </a14:m>
                <a:r>
                  <a:rPr lang="zh-CN" altLang="en-US" dirty="0"/>
                  <a:t>维空间中，任意</a:t>
                </a:r>
                <a14:m>
                  <m:oMath xmlns:m="http://schemas.openxmlformats.org/officeDocument/2006/math">
                    <m:r>
                      <a:rPr lang="en-US" altLang="zh-CN" i="1" dirty="0" smtClean="0">
                        <a:latin typeface="Cambria Math" charset="0"/>
                      </a:rPr>
                      <m:t>𝑛</m:t>
                    </m:r>
                  </m:oMath>
                </a14:m>
                <a:r>
                  <a:rPr lang="zh-CN" altLang="en-US" dirty="0"/>
                  <a:t>个线性无关的向量构成空间的</a:t>
                </a:r>
                <a:r>
                  <a:rPr lang="zh-CN" altLang="en-US" dirty="0" smtClean="0">
                    <a:solidFill>
                      <a:srgbClr val="0000FF"/>
                    </a:solidFill>
                  </a:rPr>
                  <a:t>基</a:t>
                </a:r>
                <a:endParaRPr lang="en-US" altLang="zh-CN" dirty="0" smtClean="0"/>
              </a:p>
              <a:p>
                <a:pPr lvl="1"/>
                <a:r>
                  <a:rPr lang="zh-CN" altLang="en-US" dirty="0" smtClean="0"/>
                  <a:t>给定</a:t>
                </a:r>
                <a:r>
                  <a:rPr lang="zh-CN" altLang="en-US" dirty="0"/>
                  <a:t>空间的一组</a:t>
                </a:r>
                <a:r>
                  <a:rPr lang="zh-CN" altLang="en-US" dirty="0" smtClean="0"/>
                  <a:t>基</a:t>
                </a:r>
                <a14:m>
                  <m:oMath xmlns:m="http://schemas.openxmlformats.org/officeDocument/2006/math">
                    <m:r>
                      <a:rPr lang="en-US" altLang="zh-CN" i="1" dirty="0" smtClean="0">
                        <a:latin typeface="Cambria Math" charset="0"/>
                      </a:rPr>
                      <m:t>𝑣</m:t>
                    </m:r>
                    <m:r>
                      <a:rPr lang="en-US" altLang="zh-CN" i="1" baseline="-25000" dirty="0">
                        <a:latin typeface="Cambria Math" charset="0"/>
                      </a:rPr>
                      <m:t>1</m:t>
                    </m:r>
                    <m:r>
                      <a:rPr lang="en-US" altLang="zh-CN" i="1" dirty="0">
                        <a:latin typeface="Cambria Math" charset="0"/>
                      </a:rPr>
                      <m:t>, </m:t>
                    </m:r>
                    <m:r>
                      <a:rPr lang="en-US" altLang="zh-CN" i="1" dirty="0">
                        <a:latin typeface="Cambria Math" charset="0"/>
                      </a:rPr>
                      <m:t>𝑣</m:t>
                    </m:r>
                    <m:r>
                      <a:rPr lang="en-US" altLang="zh-CN" i="1" baseline="-25000" dirty="0">
                        <a:latin typeface="Cambria Math" charset="0"/>
                      </a:rPr>
                      <m:t>2</m:t>
                    </m:r>
                    <m:r>
                      <a:rPr lang="en-US" altLang="zh-CN" i="1" dirty="0">
                        <a:latin typeface="Cambria Math" charset="0"/>
                      </a:rPr>
                      <m:t>,…, </m:t>
                    </m:r>
                    <m:r>
                      <a:rPr lang="en-US" altLang="zh-CN" i="1" dirty="0" err="1">
                        <a:latin typeface="Cambria Math" charset="0"/>
                      </a:rPr>
                      <m:t>𝑣</m:t>
                    </m:r>
                    <m:r>
                      <a:rPr lang="en-US" altLang="zh-CN" i="1" baseline="-25000" dirty="0" smtClean="0">
                        <a:latin typeface="Cambria Math" charset="0"/>
                      </a:rPr>
                      <m:t>𝑛</m:t>
                    </m:r>
                    <m:r>
                      <a:rPr lang="en-US" altLang="zh-CN" i="1" baseline="-25000" dirty="0" smtClean="0">
                        <a:latin typeface="Cambria Math" charset="0"/>
                      </a:rPr>
                      <m:t> </m:t>
                    </m:r>
                  </m:oMath>
                </a14:m>
                <a:r>
                  <a:rPr lang="zh-CN" altLang="en-US" dirty="0"/>
                  <a:t>，空间中任意向量</a:t>
                </a:r>
                <a14:m>
                  <m:oMath xmlns:m="http://schemas.openxmlformats.org/officeDocument/2006/math">
                    <m:r>
                      <a:rPr lang="en-US" altLang="zh-CN" i="1" dirty="0" smtClean="0">
                        <a:latin typeface="Cambria Math" charset="0"/>
                      </a:rPr>
                      <m:t>𝑣</m:t>
                    </m:r>
                  </m:oMath>
                </a14:m>
                <a:r>
                  <a:rPr lang="zh-CN" altLang="en-US" dirty="0"/>
                  <a:t>都可以表示</a:t>
                </a:r>
                <a:r>
                  <a:rPr lang="zh-CN" altLang="en-US" dirty="0" smtClean="0"/>
                  <a:t>为</a:t>
                </a:r>
                <a:endParaRPr lang="en-US" altLang="zh-CN" dirty="0" smtClean="0"/>
              </a:p>
              <a:p>
                <a:pPr>
                  <a:buNone/>
                </a:pPr>
                <a:r>
                  <a:rPr lang="zh-CN" altLang="en-US" sz="2400" dirty="0" smtClean="0"/>
                  <a:t>              </a:t>
                </a:r>
                <a14:m>
                  <m:oMath xmlns:m="http://schemas.openxmlformats.org/officeDocument/2006/math">
                    <m:r>
                      <a:rPr lang="en-US" altLang="zh-CN" sz="2400" i="1" dirty="0" smtClean="0">
                        <a:latin typeface="Cambria Math" charset="0"/>
                      </a:rPr>
                      <m:t>𝑣</m:t>
                    </m:r>
                    <m:r>
                      <a:rPr lang="en-US" altLang="zh-CN" sz="2400" i="1" dirty="0" smtClean="0">
                        <a:latin typeface="Cambria Math" charset="0"/>
                      </a:rPr>
                      <m:t>=</m:t>
                    </m:r>
                    <m:r>
                      <a:rPr lang="en-US" altLang="zh-CN" sz="2400" i="1" dirty="0" smtClean="0">
                        <a:latin typeface="Cambria Math" charset="0"/>
                      </a:rPr>
                      <m:t>𝑎</m:t>
                    </m:r>
                    <m:r>
                      <a:rPr lang="en-US" altLang="zh-CN" sz="2400" i="1" baseline="-25000" dirty="0" smtClean="0">
                        <a:latin typeface="Cambria Math" charset="0"/>
                      </a:rPr>
                      <m:t>1</m:t>
                    </m:r>
                    <m:r>
                      <a:rPr lang="en-US" altLang="zh-CN" sz="2400" i="1" dirty="0" smtClean="0">
                        <a:latin typeface="Cambria Math" charset="0"/>
                      </a:rPr>
                      <m:t>𝑣</m:t>
                    </m:r>
                    <m:r>
                      <a:rPr lang="en-US" altLang="zh-CN" sz="2400" i="1" baseline="-25000" dirty="0" smtClean="0">
                        <a:latin typeface="Cambria Math" charset="0"/>
                      </a:rPr>
                      <m:t>1</m:t>
                    </m:r>
                    <m:r>
                      <a:rPr lang="en-US" altLang="zh-CN" sz="2400" i="1" dirty="0">
                        <a:latin typeface="Cambria Math" charset="0"/>
                      </a:rPr>
                      <m:t>+ </m:t>
                    </m:r>
                    <m:r>
                      <a:rPr lang="en-US" altLang="zh-CN" sz="2400" i="1" dirty="0">
                        <a:latin typeface="Cambria Math" charset="0"/>
                      </a:rPr>
                      <m:t>𝑎</m:t>
                    </m:r>
                    <m:r>
                      <a:rPr lang="en-US" altLang="zh-CN" sz="2400" i="1" baseline="-25000" dirty="0">
                        <a:latin typeface="Cambria Math" charset="0"/>
                      </a:rPr>
                      <m:t>2</m:t>
                    </m:r>
                    <m:r>
                      <a:rPr lang="en-US" altLang="zh-CN" sz="2400" i="1" dirty="0">
                        <a:latin typeface="Cambria Math" charset="0"/>
                      </a:rPr>
                      <m:t>𝑣</m:t>
                    </m:r>
                    <m:r>
                      <a:rPr lang="en-US" altLang="zh-CN" sz="2400" i="1" baseline="-25000" dirty="0">
                        <a:latin typeface="Cambria Math" charset="0"/>
                      </a:rPr>
                      <m:t>2</m:t>
                    </m:r>
                    <m:r>
                      <a:rPr lang="en-US" altLang="zh-CN" sz="2400" i="1" dirty="0">
                        <a:latin typeface="Cambria Math" charset="0"/>
                      </a:rPr>
                      <m:t> +…+</m:t>
                    </m:r>
                    <m:r>
                      <a:rPr lang="en-US" altLang="zh-CN" sz="2400" i="1" dirty="0" err="1" smtClean="0">
                        <a:latin typeface="Cambria Math" charset="0"/>
                      </a:rPr>
                      <m:t>𝑎</m:t>
                    </m:r>
                    <m:r>
                      <a:rPr lang="en-US" altLang="zh-CN" sz="2400" i="1" baseline="-25000" dirty="0" err="1" smtClean="0">
                        <a:latin typeface="Cambria Math" charset="0"/>
                      </a:rPr>
                      <m:t>𝑛</m:t>
                    </m:r>
                    <m:r>
                      <a:rPr lang="en-US" altLang="zh-CN" sz="2400" i="1" dirty="0" err="1" smtClean="0">
                        <a:latin typeface="Cambria Math" charset="0"/>
                      </a:rPr>
                      <m:t>𝑣</m:t>
                    </m:r>
                    <m:r>
                      <a:rPr lang="en-US" altLang="zh-CN" sz="2400" i="1" baseline="-25000" dirty="0" err="1" smtClean="0">
                        <a:latin typeface="Cambria Math" charset="0"/>
                      </a:rPr>
                      <m:t>𝑛</m:t>
                    </m:r>
                  </m:oMath>
                </a14:m>
                <a:r>
                  <a:rPr lang="en-US" altLang="zh-CN" sz="2000" dirty="0" smtClean="0"/>
                  <a:t>,</a:t>
                </a:r>
                <a:r>
                  <a:rPr lang="zh-CN" altLang="en-US" sz="2000" dirty="0" smtClean="0"/>
                  <a:t>   其中</a:t>
                </a:r>
                <a14:m>
                  <m:oMath xmlns:m="http://schemas.openxmlformats.org/officeDocument/2006/math">
                    <m:r>
                      <a:rPr lang="en-US" altLang="zh-CN" sz="2400" i="1" dirty="0" smtClean="0">
                        <a:latin typeface="Cambria Math" charset="0"/>
                      </a:rPr>
                      <m:t>{</m:t>
                    </m:r>
                    <m:r>
                      <a:rPr lang="en-US" altLang="zh-CN" sz="2400" i="1" dirty="0" err="1">
                        <a:latin typeface="Cambria Math" charset="0"/>
                      </a:rPr>
                      <m:t>𝑎</m:t>
                    </m:r>
                    <m:r>
                      <a:rPr lang="en-US" altLang="zh-CN" sz="2400" i="1" baseline="-25000" dirty="0" err="1">
                        <a:latin typeface="Cambria Math" charset="0"/>
                      </a:rPr>
                      <m:t>𝑖</m:t>
                    </m:r>
                    <m:r>
                      <a:rPr lang="en-US" altLang="zh-CN" sz="2400" i="1" dirty="0">
                        <a:latin typeface="Cambria Math" charset="0"/>
                      </a:rPr>
                      <m:t>}</m:t>
                    </m:r>
                  </m:oMath>
                </a14:m>
                <a:r>
                  <a:rPr lang="zh-CN" altLang="en-US" sz="2000" dirty="0"/>
                  <a:t>是唯一的</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618" t="-2381" r="-773"/>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EB792F4E-54C0-4D36-B331-9C6FCFE9A340}" type="slidenum">
              <a:rPr lang="zh-CN" altLang="en-US" smtClean="0"/>
              <a:pPr/>
              <a:t>19</a:t>
            </a:fld>
            <a:endParaRPr lang="zh-CN" altLang="en-US" dirty="0"/>
          </a:p>
        </p:txBody>
      </p:sp>
    </p:spTree>
    <p:extLst>
      <p:ext uri="{BB962C8B-B14F-4D97-AF65-F5344CB8AC3E}">
        <p14:creationId xmlns:p14="http://schemas.microsoft.com/office/powerpoint/2010/main" val="7268692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ltLang="en-US" dirty="0"/>
              <a:t>内容提要</a:t>
            </a:r>
          </a:p>
        </p:txBody>
      </p:sp>
      <p:sp>
        <p:nvSpPr>
          <p:cNvPr id="7" name="内容占位符 6"/>
          <p:cNvSpPr>
            <a:spLocks noGrp="1"/>
          </p:cNvSpPr>
          <p:nvPr>
            <p:ph idx="1"/>
          </p:nvPr>
        </p:nvSpPr>
        <p:spPr>
          <a:xfrm>
            <a:off x="628650" y="1347800"/>
            <a:ext cx="7886700" cy="4732491"/>
          </a:xfrm>
        </p:spPr>
        <p:txBody>
          <a:bodyPr>
            <a:normAutofit/>
          </a:bodyPr>
          <a:lstStyle/>
          <a:p>
            <a:r>
              <a:rPr lang="zh-CN" altLang="en-US" dirty="0" smtClean="0"/>
              <a:t>几何对象</a:t>
            </a:r>
            <a:endParaRPr lang="en-US" altLang="zh-CN" dirty="0" smtClean="0"/>
          </a:p>
          <a:p>
            <a:pPr lvl="1"/>
            <a:r>
              <a:rPr lang="zh-CN" altLang="en-US" dirty="0" smtClean="0"/>
              <a:t>实体</a:t>
            </a:r>
            <a:endParaRPr lang="en-US" altLang="zh-CN" dirty="0" smtClean="0"/>
          </a:p>
          <a:p>
            <a:pPr lvl="2"/>
            <a:r>
              <a:rPr lang="zh-CN" altLang="en-US" dirty="0" smtClean="0"/>
              <a:t>点</a:t>
            </a:r>
            <a:r>
              <a:rPr lang="en-US" altLang="zh-CN" dirty="0"/>
              <a:t>/</a:t>
            </a:r>
            <a:r>
              <a:rPr lang="zh-CN" altLang="en-US" dirty="0"/>
              <a:t>标量</a:t>
            </a:r>
            <a:r>
              <a:rPr lang="en-US" altLang="zh-CN" dirty="0"/>
              <a:t>/</a:t>
            </a:r>
            <a:r>
              <a:rPr lang="zh-CN" altLang="en-US" dirty="0" smtClean="0"/>
              <a:t>向量</a:t>
            </a:r>
            <a:endParaRPr lang="en-US" altLang="zh-CN" dirty="0" smtClean="0"/>
          </a:p>
          <a:p>
            <a:pPr lvl="2"/>
            <a:r>
              <a:rPr lang="zh-CN" altLang="en-US" dirty="0" smtClean="0"/>
              <a:t>与坐标无关的几何</a:t>
            </a:r>
            <a:endParaRPr lang="en-US" altLang="zh-CN" dirty="0" smtClean="0"/>
          </a:p>
          <a:p>
            <a:pPr lvl="1"/>
            <a:r>
              <a:rPr lang="zh-CN" altLang="en-US" dirty="0" smtClean="0"/>
              <a:t>表示</a:t>
            </a:r>
            <a:endParaRPr lang="en-US" altLang="zh-CN" dirty="0" smtClean="0"/>
          </a:p>
          <a:p>
            <a:pPr lvl="2"/>
            <a:r>
              <a:rPr lang="zh-CN" altLang="en-US" dirty="0" smtClean="0"/>
              <a:t>坐标系和标架</a:t>
            </a:r>
            <a:endParaRPr lang="en-US" altLang="zh-CN" dirty="0" smtClean="0"/>
          </a:p>
          <a:p>
            <a:pPr lvl="2"/>
            <a:r>
              <a:rPr lang="en-US" altLang="zh-CN" dirty="0" smtClean="0">
                <a:solidFill>
                  <a:srgbClr val="00B0F0"/>
                </a:solidFill>
              </a:rPr>
              <a:t>OpenGL</a:t>
            </a:r>
            <a:r>
              <a:rPr lang="zh-CN" altLang="en-US" dirty="0"/>
              <a:t>中的标架</a:t>
            </a:r>
            <a:endParaRPr lang="en-US" altLang="zh-CN" dirty="0"/>
          </a:p>
          <a:p>
            <a:pPr lvl="1"/>
            <a:endParaRPr lang="en-US" altLang="zh-CN" dirty="0" smtClean="0"/>
          </a:p>
          <a:p>
            <a:r>
              <a:rPr lang="zh-CN" altLang="en-US" dirty="0" smtClean="0"/>
              <a:t>变换</a:t>
            </a:r>
            <a:endParaRPr lang="en-US" altLang="zh-CN" dirty="0" smtClean="0"/>
          </a:p>
          <a:p>
            <a:pPr lvl="1"/>
            <a:r>
              <a:rPr lang="zh-CN" altLang="en-US" dirty="0"/>
              <a:t>仿射</a:t>
            </a:r>
            <a:r>
              <a:rPr lang="zh-CN" altLang="en-US" dirty="0" smtClean="0"/>
              <a:t>变换</a:t>
            </a:r>
            <a:endParaRPr lang="en-US" altLang="zh-CN" dirty="0" smtClean="0"/>
          </a:p>
          <a:p>
            <a:pPr lvl="1"/>
            <a:r>
              <a:rPr lang="zh-CN" altLang="en-US" dirty="0" smtClean="0"/>
              <a:t>平移</a:t>
            </a:r>
            <a:r>
              <a:rPr lang="en-US" altLang="zh-CN" dirty="0"/>
              <a:t>/</a:t>
            </a:r>
            <a:r>
              <a:rPr lang="zh-CN" altLang="en-US" dirty="0" smtClean="0"/>
              <a:t>旋转</a:t>
            </a:r>
            <a:r>
              <a:rPr lang="en-US" altLang="zh-CN" dirty="0" smtClean="0"/>
              <a:t>/</a:t>
            </a:r>
            <a:r>
              <a:rPr lang="zh-CN" altLang="en-US" dirty="0" smtClean="0"/>
              <a:t>缩放</a:t>
            </a:r>
            <a:r>
              <a:rPr lang="en-US" altLang="zh-CN" dirty="0"/>
              <a:t>/</a:t>
            </a:r>
            <a:r>
              <a:rPr lang="zh-CN" altLang="en-US" dirty="0" smtClean="0"/>
              <a:t>变换级联</a:t>
            </a:r>
            <a:endParaRPr lang="en-US" altLang="zh-CN" dirty="0" smtClean="0"/>
          </a:p>
          <a:p>
            <a:pPr lvl="1"/>
            <a:r>
              <a:rPr lang="en-US" altLang="zh-CN" dirty="0" smtClean="0"/>
              <a:t>OpenGL</a:t>
            </a:r>
            <a:r>
              <a:rPr lang="zh-CN" altLang="en-US" dirty="0"/>
              <a:t>中的变换</a:t>
            </a:r>
            <a:r>
              <a:rPr lang="zh-CN" altLang="en-US" dirty="0" smtClean="0"/>
              <a:t>矩阵</a:t>
            </a:r>
            <a:endParaRPr lang="en-US" altLang="zh-CN" dirty="0" smtClean="0"/>
          </a:p>
          <a:p>
            <a:pPr lvl="1"/>
            <a:r>
              <a:rPr lang="zh-CN" altLang="en-US" dirty="0" smtClean="0"/>
              <a:t>四</a:t>
            </a:r>
            <a:r>
              <a:rPr lang="zh-CN" altLang="en-US" dirty="0"/>
              <a:t>元</a:t>
            </a:r>
            <a:r>
              <a:rPr lang="zh-CN" altLang="en-US" dirty="0" smtClean="0"/>
              <a:t>数</a:t>
            </a:r>
            <a:endParaRPr lang="zh-CN" altLang="en-US" dirty="0"/>
          </a:p>
        </p:txBody>
      </p:sp>
      <p:sp>
        <p:nvSpPr>
          <p:cNvPr id="3" name="灯片编号占位符 2"/>
          <p:cNvSpPr>
            <a:spLocks noGrp="1"/>
          </p:cNvSpPr>
          <p:nvPr>
            <p:ph type="sldNum" sz="quarter" idx="12"/>
          </p:nvPr>
        </p:nvSpPr>
        <p:spPr/>
        <p:txBody>
          <a:bodyPr/>
          <a:lstStyle/>
          <a:p>
            <a:fld id="{EB792F4E-54C0-4D36-B331-9C6FCFE9A340}" type="slidenum">
              <a:rPr lang="zh-CN" altLang="en-US" smtClean="0"/>
              <a:t>2</a:t>
            </a:fld>
            <a:endParaRPr lang="zh-CN" altLang="en-US"/>
          </a:p>
        </p:txBody>
      </p:sp>
      <p:sp>
        <p:nvSpPr>
          <p:cNvPr id="2" name="Rectangle 1"/>
          <p:cNvSpPr/>
          <p:nvPr/>
        </p:nvSpPr>
        <p:spPr>
          <a:xfrm>
            <a:off x="628650" y="4051507"/>
            <a:ext cx="7722704" cy="2623930"/>
          </a:xfrm>
          <a:prstGeom prst="rect">
            <a:avLst/>
          </a:prstGeom>
          <a:solidFill>
            <a:schemeClr val="bg1">
              <a:alpha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834648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坐标系</a:t>
            </a:r>
            <a:endParaRPr lang="en-US" dirty="0"/>
          </a:p>
        </p:txBody>
      </p:sp>
      <p:sp>
        <p:nvSpPr>
          <p:cNvPr id="3" name="Content Placeholder 2"/>
          <p:cNvSpPr>
            <a:spLocks noGrp="1"/>
          </p:cNvSpPr>
          <p:nvPr>
            <p:ph idx="1"/>
          </p:nvPr>
        </p:nvSpPr>
        <p:spPr/>
        <p:txBody>
          <a:bodyPr/>
          <a:lstStyle/>
          <a:p>
            <a:r>
              <a:rPr lang="zh-CN" altLang="en-US" dirty="0"/>
              <a:t>空间由一组线性无关</a:t>
            </a:r>
            <a:r>
              <a:rPr lang="zh-CN" altLang="en-US"/>
              <a:t>的</a:t>
            </a:r>
            <a:r>
              <a:rPr lang="zh-CN" altLang="en-US" smtClean="0"/>
              <a:t>基组成</a:t>
            </a:r>
            <a:endParaRPr lang="zh-CN" altLang="en-US" dirty="0"/>
          </a:p>
          <a:p>
            <a:r>
              <a:rPr lang="zh-CN" altLang="en-US" dirty="0"/>
              <a:t>一组基向量定义了坐标系</a:t>
            </a:r>
          </a:p>
          <a:p>
            <a:r>
              <a:rPr lang="zh-CN" altLang="en-US" dirty="0"/>
              <a:t>在坐标系中，</a:t>
            </a:r>
            <a:r>
              <a:rPr lang="zh-CN" altLang="en-US" dirty="0">
                <a:solidFill>
                  <a:srgbClr val="0000FF"/>
                </a:solidFill>
              </a:rPr>
              <a:t>向量</a:t>
            </a:r>
            <a:r>
              <a:rPr lang="zh-CN" altLang="en-US" dirty="0"/>
              <a:t>可表示为：</a:t>
            </a:r>
          </a:p>
          <a:p>
            <a:endParaRPr lang="en-US" dirty="0"/>
          </a:p>
        </p:txBody>
      </p:sp>
      <p:sp>
        <p:nvSpPr>
          <p:cNvPr id="4" name="Slide Number Placeholder 3"/>
          <p:cNvSpPr>
            <a:spLocks noGrp="1"/>
          </p:cNvSpPr>
          <p:nvPr>
            <p:ph type="sldNum" sz="quarter" idx="12"/>
          </p:nvPr>
        </p:nvSpPr>
        <p:spPr/>
        <p:txBody>
          <a:bodyPr/>
          <a:lstStyle/>
          <a:p>
            <a:fld id="{EB792F4E-54C0-4D36-B331-9C6FCFE9A340}" type="slidenum">
              <a:rPr lang="zh-CN" altLang="en-US" smtClean="0"/>
              <a:pPr/>
              <a:t>20</a:t>
            </a:fld>
            <a:endParaRPr lang="zh-CN" altLang="en-US" dirty="0"/>
          </a:p>
        </p:txBody>
      </p:sp>
      <p:pic>
        <p:nvPicPr>
          <p:cNvPr id="5" name="图片 4"/>
          <p:cNvPicPr>
            <a:picLocks noChangeAspect="1"/>
          </p:cNvPicPr>
          <p:nvPr/>
        </p:nvPicPr>
        <p:blipFill>
          <a:blip r:embed="rId2"/>
          <a:stretch>
            <a:fillRect/>
          </a:stretch>
        </p:blipFill>
        <p:spPr>
          <a:xfrm>
            <a:off x="4571197" y="2868199"/>
            <a:ext cx="3867121" cy="3488151"/>
          </a:xfrm>
          <a:prstGeom prst="rect">
            <a:avLst/>
          </a:prstGeom>
        </p:spPr>
      </p:pic>
      <p:pic>
        <p:nvPicPr>
          <p:cNvPr id="6" name="图片 15"/>
          <p:cNvPicPr>
            <a:picLocks noChangeAspect="1"/>
          </p:cNvPicPr>
          <p:nvPr/>
        </p:nvPicPr>
        <p:blipFill>
          <a:blip r:embed="rId3"/>
          <a:stretch>
            <a:fillRect/>
          </a:stretch>
        </p:blipFill>
        <p:spPr>
          <a:xfrm>
            <a:off x="1864175" y="3177550"/>
            <a:ext cx="2117203" cy="945503"/>
          </a:xfrm>
          <a:prstGeom prst="rect">
            <a:avLst/>
          </a:prstGeom>
        </p:spPr>
      </p:pic>
    </p:spTree>
    <p:extLst>
      <p:ext uri="{BB962C8B-B14F-4D97-AF65-F5344CB8AC3E}">
        <p14:creationId xmlns:p14="http://schemas.microsoft.com/office/powerpoint/2010/main" val="14564725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坐标</a:t>
            </a:r>
            <a:r>
              <a:rPr lang="zh-CN" altLang="en-US" dirty="0" smtClean="0"/>
              <a:t>系</a:t>
            </a:r>
            <a:endParaRPr lang="zh-CN" altLang="en-US" dirty="0"/>
          </a:p>
        </p:txBody>
      </p:sp>
      <p:sp>
        <p:nvSpPr>
          <p:cNvPr id="6" name="Content Placeholder 5"/>
          <p:cNvSpPr>
            <a:spLocks noGrp="1"/>
          </p:cNvSpPr>
          <p:nvPr>
            <p:ph idx="1"/>
          </p:nvPr>
        </p:nvSpPr>
        <p:spPr/>
        <p:txBody>
          <a:bodyPr/>
          <a:lstStyle/>
          <a:p>
            <a:r>
              <a:rPr lang="zh-CN" altLang="en-US" dirty="0"/>
              <a:t>向量没有位置信息，如何用向量坐标系表示点？</a:t>
            </a:r>
          </a:p>
          <a:p>
            <a:endParaRPr lang="en-US" dirty="0"/>
          </a:p>
        </p:txBody>
      </p:sp>
      <p:sp>
        <p:nvSpPr>
          <p:cNvPr id="4" name="灯片编号占位符 3"/>
          <p:cNvSpPr>
            <a:spLocks noGrp="1"/>
          </p:cNvSpPr>
          <p:nvPr>
            <p:ph type="sldNum" sz="quarter" idx="12"/>
          </p:nvPr>
        </p:nvSpPr>
        <p:spPr/>
        <p:txBody>
          <a:bodyPr/>
          <a:lstStyle/>
          <a:p>
            <a:fld id="{EB792F4E-54C0-4D36-B331-9C6FCFE9A340}" type="slidenum">
              <a:rPr lang="zh-CN" altLang="en-US" smtClean="0"/>
              <a:t>21</a:t>
            </a:fld>
            <a:endParaRPr lang="zh-CN" altLang="en-US"/>
          </a:p>
        </p:txBody>
      </p:sp>
      <p:pic>
        <p:nvPicPr>
          <p:cNvPr id="23" name="图片 22"/>
          <p:cNvPicPr>
            <a:picLocks noChangeAspect="1"/>
          </p:cNvPicPr>
          <p:nvPr/>
        </p:nvPicPr>
        <p:blipFill>
          <a:blip r:embed="rId2"/>
          <a:stretch>
            <a:fillRect/>
          </a:stretch>
        </p:blipFill>
        <p:spPr>
          <a:xfrm>
            <a:off x="1087041" y="2495734"/>
            <a:ext cx="6818310" cy="2879650"/>
          </a:xfrm>
          <a:prstGeom prst="rect">
            <a:avLst/>
          </a:prstGeom>
        </p:spPr>
      </p:pic>
    </p:spTree>
    <p:extLst>
      <p:ext uri="{BB962C8B-B14F-4D97-AF65-F5344CB8AC3E}">
        <p14:creationId xmlns:p14="http://schemas.microsoft.com/office/powerpoint/2010/main" val="5640865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标架</a:t>
            </a:r>
            <a:endParaRPr lang="zh-CN" altLang="en-US" dirty="0"/>
          </a:p>
        </p:txBody>
      </p:sp>
      <p:sp>
        <p:nvSpPr>
          <p:cNvPr id="6" name="Content Placeholder 5"/>
          <p:cNvSpPr>
            <a:spLocks noGrp="1"/>
          </p:cNvSpPr>
          <p:nvPr>
            <p:ph idx="1"/>
          </p:nvPr>
        </p:nvSpPr>
        <p:spPr/>
        <p:txBody>
          <a:bodyPr/>
          <a:lstStyle/>
          <a:p>
            <a:r>
              <a:rPr lang="zh-CN" altLang="en-US" dirty="0"/>
              <a:t>标架 </a:t>
            </a:r>
            <a:r>
              <a:rPr lang="en-US" altLang="zh-CN" dirty="0"/>
              <a:t>= </a:t>
            </a:r>
            <a:r>
              <a:rPr lang="zh-CN" altLang="en-US" dirty="0"/>
              <a:t>原点</a:t>
            </a:r>
            <a:r>
              <a:rPr lang="en-US" altLang="zh-CN" dirty="0"/>
              <a:t>+</a:t>
            </a:r>
            <a:r>
              <a:rPr lang="zh-CN" altLang="en-US" dirty="0"/>
              <a:t>基向量</a:t>
            </a:r>
          </a:p>
          <a:p>
            <a:r>
              <a:rPr lang="zh-CN" altLang="en-US" dirty="0"/>
              <a:t>将向量坐标系固定在原点</a:t>
            </a:r>
            <a:r>
              <a:rPr lang="en-US" altLang="zh-CN" dirty="0"/>
              <a:t>P0</a:t>
            </a:r>
            <a:r>
              <a:rPr lang="zh-CN" altLang="en-US" dirty="0"/>
              <a:t>上</a:t>
            </a:r>
          </a:p>
          <a:p>
            <a:r>
              <a:rPr lang="zh-CN" altLang="en-US" dirty="0"/>
              <a:t>能够表示</a:t>
            </a:r>
            <a:r>
              <a:rPr lang="zh-CN" altLang="en-US" dirty="0">
                <a:solidFill>
                  <a:srgbClr val="0000FF"/>
                </a:solidFill>
              </a:rPr>
              <a:t>点</a:t>
            </a:r>
            <a:r>
              <a:rPr lang="zh-CN" altLang="en-US" dirty="0"/>
              <a:t>：</a:t>
            </a:r>
          </a:p>
          <a:p>
            <a:endParaRPr lang="en-US" dirty="0"/>
          </a:p>
        </p:txBody>
      </p:sp>
      <p:sp>
        <p:nvSpPr>
          <p:cNvPr id="4" name="灯片编号占位符 3"/>
          <p:cNvSpPr>
            <a:spLocks noGrp="1"/>
          </p:cNvSpPr>
          <p:nvPr>
            <p:ph type="sldNum" sz="quarter" idx="12"/>
          </p:nvPr>
        </p:nvSpPr>
        <p:spPr/>
        <p:txBody>
          <a:bodyPr/>
          <a:lstStyle/>
          <a:p>
            <a:fld id="{EB792F4E-54C0-4D36-B331-9C6FCFE9A340}" type="slidenum">
              <a:rPr lang="zh-CN" altLang="en-US" smtClean="0"/>
              <a:t>22</a:t>
            </a:fld>
            <a:endParaRPr lang="zh-CN" altLang="en-US"/>
          </a:p>
        </p:txBody>
      </p:sp>
      <p:pic>
        <p:nvPicPr>
          <p:cNvPr id="18" name="图片 17"/>
          <p:cNvPicPr>
            <a:picLocks noChangeAspect="1"/>
          </p:cNvPicPr>
          <p:nvPr/>
        </p:nvPicPr>
        <p:blipFill>
          <a:blip r:embed="rId2"/>
          <a:stretch>
            <a:fillRect/>
          </a:stretch>
        </p:blipFill>
        <p:spPr>
          <a:xfrm>
            <a:off x="5054094" y="2906464"/>
            <a:ext cx="3261676" cy="3449886"/>
          </a:xfrm>
          <a:prstGeom prst="rect">
            <a:avLst/>
          </a:prstGeom>
        </p:spPr>
      </p:pic>
      <p:pic>
        <p:nvPicPr>
          <p:cNvPr id="19" name="图片 18"/>
          <p:cNvPicPr>
            <a:picLocks noChangeAspect="1"/>
          </p:cNvPicPr>
          <p:nvPr/>
        </p:nvPicPr>
        <p:blipFill>
          <a:blip r:embed="rId3"/>
          <a:stretch>
            <a:fillRect/>
          </a:stretch>
        </p:blipFill>
        <p:spPr>
          <a:xfrm>
            <a:off x="1075485" y="3059404"/>
            <a:ext cx="4359643" cy="344471"/>
          </a:xfrm>
          <a:prstGeom prst="rect">
            <a:avLst/>
          </a:prstGeom>
        </p:spPr>
      </p:pic>
    </p:spTree>
    <p:extLst>
      <p:ext uri="{BB962C8B-B14F-4D97-AF65-F5344CB8AC3E}">
        <p14:creationId xmlns:p14="http://schemas.microsoft.com/office/powerpoint/2010/main" val="4106855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点与向量的混淆</a:t>
            </a:r>
            <a:br>
              <a:rPr lang="zh-CN" altLang="en-US" dirty="0"/>
            </a:b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628650" y="1316830"/>
                <a:ext cx="7886700" cy="4442947"/>
              </a:xfrm>
            </p:spPr>
            <p:txBody>
              <a:bodyPr>
                <a:normAutofit/>
              </a:bodyPr>
              <a:lstStyle/>
              <a:p>
                <a:r>
                  <a:rPr lang="zh-CN" altLang="en-US" dirty="0" smtClean="0"/>
                  <a:t>考虑点与向量</a:t>
                </a:r>
              </a:p>
              <a:p>
                <a:pPr lvl="1">
                  <a:buClr>
                    <a:schemeClr val="tx1"/>
                  </a:buClr>
                </a:pPr>
                <a14:m>
                  <m:oMath xmlns:m="http://schemas.openxmlformats.org/officeDocument/2006/math">
                    <m:r>
                      <a:rPr lang="en-US" altLang="zh-CN" i="1" dirty="0" smtClean="0">
                        <a:latin typeface="Cambria Math" charset="0"/>
                      </a:rPr>
                      <m:t>𝑣</m:t>
                    </m:r>
                    <m:r>
                      <a:rPr lang="en-US" altLang="zh-CN" i="1" dirty="0" smtClean="0">
                        <a:latin typeface="Cambria Math" charset="0"/>
                      </a:rPr>
                      <m:t> = </m:t>
                    </m:r>
                    <m:r>
                      <a:rPr lang="el-GR" altLang="zh-CN" i="1" dirty="0">
                        <a:latin typeface="Cambria Math" charset="0"/>
                      </a:rPr>
                      <m:t>𝛼</m:t>
                    </m:r>
                    <m:r>
                      <a:rPr lang="el-GR" altLang="zh-CN" i="1" baseline="-25000" dirty="0">
                        <a:latin typeface="Cambria Math" charset="0"/>
                      </a:rPr>
                      <m:t>1</m:t>
                    </m:r>
                    <m:r>
                      <a:rPr lang="en-US" altLang="zh-CN" i="1" dirty="0">
                        <a:latin typeface="Cambria Math" charset="0"/>
                      </a:rPr>
                      <m:t>𝑣</m:t>
                    </m:r>
                    <m:r>
                      <a:rPr lang="en-US" altLang="zh-CN" i="1" baseline="-25000" dirty="0">
                        <a:latin typeface="Cambria Math" charset="0"/>
                      </a:rPr>
                      <m:t>1</m:t>
                    </m:r>
                    <m:r>
                      <a:rPr lang="en-US" altLang="zh-CN" i="1" dirty="0">
                        <a:latin typeface="Cambria Math" charset="0"/>
                      </a:rPr>
                      <m:t>+ </m:t>
                    </m:r>
                    <m:r>
                      <a:rPr lang="el-GR" altLang="zh-CN" i="1" dirty="0">
                        <a:latin typeface="Cambria Math" charset="0"/>
                      </a:rPr>
                      <m:t>𝛼</m:t>
                    </m:r>
                    <m:r>
                      <a:rPr lang="el-GR" altLang="zh-CN" i="1" baseline="-25000" dirty="0">
                        <a:latin typeface="Cambria Math" charset="0"/>
                      </a:rPr>
                      <m:t>2</m:t>
                    </m:r>
                    <m:r>
                      <a:rPr lang="en-US" altLang="zh-CN" i="1" dirty="0">
                        <a:latin typeface="Cambria Math" charset="0"/>
                      </a:rPr>
                      <m:t>𝑣</m:t>
                    </m:r>
                    <m:r>
                      <a:rPr lang="en-US" altLang="zh-CN" i="1" baseline="-25000" dirty="0">
                        <a:latin typeface="Cambria Math" charset="0"/>
                      </a:rPr>
                      <m:t>2</m:t>
                    </m:r>
                    <m:r>
                      <a:rPr lang="en-US" altLang="zh-CN" i="1" dirty="0">
                        <a:latin typeface="Cambria Math" charset="0"/>
                      </a:rPr>
                      <m:t> +…+ </m:t>
                    </m:r>
                    <m:r>
                      <a:rPr lang="el-GR" altLang="zh-CN" i="1" dirty="0">
                        <a:latin typeface="Cambria Math" charset="0"/>
                      </a:rPr>
                      <m:t>𝛼</m:t>
                    </m:r>
                    <m:r>
                      <a:rPr lang="en-US" altLang="zh-CN" i="1" baseline="-25000" dirty="0" err="1">
                        <a:latin typeface="Cambria Math" charset="0"/>
                      </a:rPr>
                      <m:t>𝑛</m:t>
                    </m:r>
                    <m:r>
                      <a:rPr lang="en-US" altLang="zh-CN" i="1" dirty="0" err="1">
                        <a:latin typeface="Cambria Math" charset="0"/>
                      </a:rPr>
                      <m:t>𝑣</m:t>
                    </m:r>
                    <m:r>
                      <a:rPr lang="en-US" altLang="zh-CN" i="1" baseline="-25000" dirty="0" err="1">
                        <a:latin typeface="Cambria Math" charset="0"/>
                      </a:rPr>
                      <m:t>𝑛</m:t>
                    </m:r>
                  </m:oMath>
                </a14:m>
                <a:endParaRPr lang="en-US" altLang="zh-CN" baseline="-25000" dirty="0"/>
              </a:p>
              <a:p>
                <a:pPr lvl="1">
                  <a:buClr>
                    <a:schemeClr val="tx1"/>
                  </a:buClr>
                </a:pPr>
                <a14:m>
                  <m:oMath xmlns:m="http://schemas.openxmlformats.org/officeDocument/2006/math">
                    <m:r>
                      <a:rPr lang="pt-BR" altLang="zh-CN" i="1" dirty="0" smtClean="0">
                        <a:latin typeface="Cambria Math" charset="0"/>
                      </a:rPr>
                      <m:t>𝑃</m:t>
                    </m:r>
                    <m:r>
                      <a:rPr lang="pt-BR" altLang="zh-CN" i="1" dirty="0" smtClean="0">
                        <a:latin typeface="Cambria Math" charset="0"/>
                      </a:rPr>
                      <m:t> =</m:t>
                    </m:r>
                    <m:sSub>
                      <m:sSubPr>
                        <m:ctrlPr>
                          <a:rPr lang="en-US" altLang="zh-CN" b="0" i="1" dirty="0" smtClean="0">
                            <a:latin typeface="Cambria Math" panose="02040503050406030204" pitchFamily="18" charset="0"/>
                          </a:rPr>
                        </m:ctrlPr>
                      </m:sSubPr>
                      <m:e>
                        <m:r>
                          <a:rPr lang="en-US" altLang="zh-CN" b="0" i="1" dirty="0" smtClean="0">
                            <a:latin typeface="Cambria Math" charset="0"/>
                          </a:rPr>
                          <m:t>𝑃</m:t>
                        </m:r>
                      </m:e>
                      <m:sub>
                        <m:r>
                          <a:rPr lang="en-US" altLang="zh-CN" b="0" i="1" dirty="0" smtClean="0">
                            <a:latin typeface="Cambria Math" charset="0"/>
                          </a:rPr>
                          <m:t>0</m:t>
                        </m:r>
                      </m:sub>
                    </m:sSub>
                    <m:r>
                      <a:rPr lang="pt-BR" altLang="zh-CN" i="1" dirty="0" smtClean="0">
                        <a:latin typeface="Cambria Math" charset="0"/>
                      </a:rPr>
                      <m:t>+ </m:t>
                    </m:r>
                    <m:r>
                      <a:rPr lang="pt-BR" altLang="zh-CN" i="1" dirty="0" smtClean="0">
                        <a:latin typeface="Cambria Math" charset="0"/>
                      </a:rPr>
                      <m:t>𝛽</m:t>
                    </m:r>
                    <m:r>
                      <a:rPr lang="pt-BR" altLang="zh-CN" i="1" baseline="-25000" dirty="0">
                        <a:latin typeface="Cambria Math" charset="0"/>
                      </a:rPr>
                      <m:t>1</m:t>
                    </m:r>
                    <m:r>
                      <a:rPr lang="pt-BR" altLang="zh-CN" i="1" dirty="0">
                        <a:latin typeface="Cambria Math" charset="0"/>
                      </a:rPr>
                      <m:t>𝑣</m:t>
                    </m:r>
                    <m:r>
                      <a:rPr lang="pt-BR" altLang="zh-CN" i="1" baseline="-25000" dirty="0">
                        <a:latin typeface="Cambria Math" charset="0"/>
                      </a:rPr>
                      <m:t>1</m:t>
                    </m:r>
                    <m:r>
                      <a:rPr lang="pt-BR" altLang="zh-CN" i="1" dirty="0">
                        <a:latin typeface="Cambria Math" charset="0"/>
                      </a:rPr>
                      <m:t>+ </m:t>
                    </m:r>
                    <m:r>
                      <a:rPr lang="pt-BR" altLang="zh-CN" i="1" dirty="0">
                        <a:latin typeface="Cambria Math" charset="0"/>
                      </a:rPr>
                      <m:t>𝛽</m:t>
                    </m:r>
                    <m:r>
                      <a:rPr lang="pt-BR" altLang="zh-CN" i="1" baseline="-25000" dirty="0">
                        <a:latin typeface="Cambria Math" charset="0"/>
                      </a:rPr>
                      <m:t>2</m:t>
                    </m:r>
                    <m:r>
                      <a:rPr lang="pt-BR" altLang="zh-CN" i="1" dirty="0">
                        <a:latin typeface="Cambria Math" charset="0"/>
                      </a:rPr>
                      <m:t>𝑣</m:t>
                    </m:r>
                    <m:r>
                      <a:rPr lang="pt-BR" altLang="zh-CN" i="1" baseline="-25000" dirty="0">
                        <a:latin typeface="Cambria Math" charset="0"/>
                      </a:rPr>
                      <m:t>2</m:t>
                    </m:r>
                    <m:r>
                      <a:rPr lang="pt-BR" altLang="zh-CN" i="1" dirty="0">
                        <a:latin typeface="Cambria Math" charset="0"/>
                      </a:rPr>
                      <m:t> +…+ </m:t>
                    </m:r>
                    <m:r>
                      <a:rPr lang="pt-BR" altLang="zh-CN" i="1" dirty="0">
                        <a:latin typeface="Cambria Math" charset="0"/>
                      </a:rPr>
                      <m:t>𝛽</m:t>
                    </m:r>
                    <m:r>
                      <a:rPr lang="pt-BR" altLang="zh-CN" i="1" baseline="-25000" dirty="0">
                        <a:latin typeface="Cambria Math" charset="0"/>
                      </a:rPr>
                      <m:t>𝑛</m:t>
                    </m:r>
                    <m:r>
                      <a:rPr lang="pt-BR" altLang="zh-CN" i="1" dirty="0">
                        <a:latin typeface="Cambria Math" charset="0"/>
                      </a:rPr>
                      <m:t>𝑣</m:t>
                    </m:r>
                    <m:r>
                      <a:rPr lang="pt-BR" altLang="zh-CN" i="1" baseline="-25000" dirty="0">
                        <a:latin typeface="Cambria Math" charset="0"/>
                      </a:rPr>
                      <m:t>𝑛</m:t>
                    </m:r>
                  </m:oMath>
                </a14:m>
                <a:endParaRPr lang="pt-BR" altLang="zh-CN" baseline="-25000" dirty="0"/>
              </a:p>
              <a:p>
                <a:pPr lvl="1">
                  <a:buClr>
                    <a:schemeClr val="tx1"/>
                  </a:buClr>
                </a:pPr>
                <a:endParaRPr lang="pt-BR" altLang="zh-CN" baseline="-25000" dirty="0"/>
              </a:p>
              <a:p>
                <a:r>
                  <a:rPr lang="zh-CN" altLang="en-US" dirty="0"/>
                  <a:t>它们看起来具有相似的表示：</a:t>
                </a:r>
                <a:endParaRPr lang="en-US" altLang="zh-CN" sz="2000" baseline="-25000" dirty="0"/>
              </a:p>
              <a:p>
                <a:pPr lvl="1">
                  <a:buClr>
                    <a:schemeClr val="tx1"/>
                  </a:buClr>
                </a:pPr>
                <a14:m>
                  <m:oMath xmlns:m="http://schemas.openxmlformats.org/officeDocument/2006/math">
                    <m:r>
                      <a:rPr lang="pt-BR" altLang="zh-CN" i="1" dirty="0" smtClean="0">
                        <a:latin typeface="Cambria Math" charset="0"/>
                      </a:rPr>
                      <m:t>𝑣</m:t>
                    </m:r>
                    <m:r>
                      <a:rPr lang="pt-BR" altLang="zh-CN" i="1" dirty="0" smtClean="0">
                        <a:latin typeface="Cambria Math" charset="0"/>
                      </a:rPr>
                      <m:t> = [</m:t>
                    </m:r>
                    <m:r>
                      <a:rPr lang="el-GR" altLang="zh-CN" i="1" dirty="0">
                        <a:latin typeface="Cambria Math" charset="0"/>
                      </a:rPr>
                      <m:t>𝛼</m:t>
                    </m:r>
                    <m:r>
                      <a:rPr lang="el-GR" altLang="zh-CN" i="1" baseline="-25000" dirty="0">
                        <a:latin typeface="Cambria Math" charset="0"/>
                      </a:rPr>
                      <m:t>1</m:t>
                    </m:r>
                    <m:r>
                      <a:rPr lang="el-GR" altLang="zh-CN" i="1" dirty="0">
                        <a:latin typeface="Cambria Math" charset="0"/>
                      </a:rPr>
                      <m:t>, </m:t>
                    </m:r>
                    <m:r>
                      <a:rPr lang="el-GR" altLang="zh-CN" i="1" dirty="0">
                        <a:latin typeface="Cambria Math" charset="0"/>
                      </a:rPr>
                      <m:t>𝛼</m:t>
                    </m:r>
                    <m:r>
                      <a:rPr lang="el-GR" altLang="zh-CN" i="1" baseline="-25000" dirty="0">
                        <a:latin typeface="Cambria Math" charset="0"/>
                      </a:rPr>
                      <m:t>2</m:t>
                    </m:r>
                    <m:r>
                      <a:rPr lang="el-GR" altLang="zh-CN" i="1" dirty="0">
                        <a:latin typeface="Cambria Math" charset="0"/>
                      </a:rPr>
                      <m:t> ,…,</m:t>
                    </m:r>
                    <m:r>
                      <a:rPr lang="el-GR" altLang="zh-CN" i="1" dirty="0">
                        <a:latin typeface="Cambria Math" charset="0"/>
                      </a:rPr>
                      <m:t>𝛼</m:t>
                    </m:r>
                    <m:r>
                      <a:rPr lang="pt-BR" altLang="zh-CN" i="1" baseline="-25000" dirty="0">
                        <a:latin typeface="Cambria Math" charset="0"/>
                      </a:rPr>
                      <m:t>𝑛</m:t>
                    </m:r>
                    <m:r>
                      <a:rPr lang="pt-BR" altLang="zh-CN" i="1" dirty="0">
                        <a:latin typeface="Cambria Math" charset="0"/>
                      </a:rPr>
                      <m:t>]</m:t>
                    </m:r>
                    <m:r>
                      <a:rPr lang="pt-BR" altLang="zh-CN" i="1" baseline="30000" dirty="0">
                        <a:latin typeface="Cambria Math" charset="0"/>
                      </a:rPr>
                      <m:t>𝑇</m:t>
                    </m:r>
                  </m:oMath>
                </a14:m>
                <a:endParaRPr lang="pt-BR" altLang="zh-CN" baseline="30000" dirty="0"/>
              </a:p>
              <a:p>
                <a:pPr lvl="1">
                  <a:buClr>
                    <a:schemeClr val="tx1"/>
                  </a:buClr>
                </a:pPr>
                <a14:m>
                  <m:oMath xmlns:m="http://schemas.openxmlformats.org/officeDocument/2006/math">
                    <m:r>
                      <a:rPr lang="pt-BR" altLang="zh-CN" i="1" dirty="0" smtClean="0">
                        <a:latin typeface="Cambria Math" charset="0"/>
                      </a:rPr>
                      <m:t>𝑃</m:t>
                    </m:r>
                    <m:r>
                      <a:rPr lang="pt-BR" altLang="zh-CN" i="1" dirty="0" smtClean="0">
                        <a:latin typeface="Cambria Math" charset="0"/>
                      </a:rPr>
                      <m:t> = [</m:t>
                    </m:r>
                    <m:r>
                      <a:rPr lang="el-GR" altLang="zh-CN" i="1" dirty="0">
                        <a:latin typeface="Cambria Math" charset="0"/>
                      </a:rPr>
                      <m:t>𝛽</m:t>
                    </m:r>
                    <m:r>
                      <a:rPr lang="el-GR" altLang="zh-CN" i="1" baseline="-25000" dirty="0">
                        <a:latin typeface="Cambria Math" charset="0"/>
                      </a:rPr>
                      <m:t>1</m:t>
                    </m:r>
                    <m:r>
                      <a:rPr lang="el-GR" altLang="zh-CN" i="1" dirty="0">
                        <a:latin typeface="Cambria Math" charset="0"/>
                      </a:rPr>
                      <m:t>, </m:t>
                    </m:r>
                    <m:r>
                      <a:rPr lang="el-GR" altLang="zh-CN" i="1" dirty="0">
                        <a:latin typeface="Cambria Math" charset="0"/>
                      </a:rPr>
                      <m:t>𝛽</m:t>
                    </m:r>
                    <m:r>
                      <a:rPr lang="el-GR" altLang="zh-CN" i="1" baseline="-25000" dirty="0">
                        <a:latin typeface="Cambria Math" charset="0"/>
                      </a:rPr>
                      <m:t>2</m:t>
                    </m:r>
                    <m:r>
                      <a:rPr lang="el-GR" altLang="zh-CN" i="1" dirty="0">
                        <a:latin typeface="Cambria Math" charset="0"/>
                      </a:rPr>
                      <m:t> ,…, </m:t>
                    </m:r>
                    <m:r>
                      <a:rPr lang="el-GR" altLang="zh-CN" i="1" dirty="0">
                        <a:latin typeface="Cambria Math" charset="0"/>
                      </a:rPr>
                      <m:t>𝛽</m:t>
                    </m:r>
                    <m:r>
                      <a:rPr lang="pt-BR" altLang="zh-CN" i="1" baseline="-25000" dirty="0">
                        <a:latin typeface="Cambria Math" charset="0"/>
                      </a:rPr>
                      <m:t>𝑛</m:t>
                    </m:r>
                    <m:r>
                      <a:rPr lang="pt-BR" altLang="zh-CN" i="1" dirty="0">
                        <a:latin typeface="Cambria Math" charset="0"/>
                      </a:rPr>
                      <m:t>]</m:t>
                    </m:r>
                    <m:r>
                      <a:rPr lang="pt-BR" altLang="zh-CN" i="1" baseline="30000" dirty="0">
                        <a:latin typeface="Cambria Math" charset="0"/>
                      </a:rPr>
                      <m:t>𝑇</m:t>
                    </m:r>
                  </m:oMath>
                </a14:m>
                <a:endParaRPr lang="pt-BR" altLang="zh-CN" dirty="0"/>
              </a:p>
              <a:p>
                <a:pPr lvl="1">
                  <a:buClr>
                    <a:schemeClr val="tx1"/>
                  </a:buClr>
                </a:pPr>
                <a:endParaRPr lang="pt-BR" altLang="zh-CN" dirty="0"/>
              </a:p>
              <a:p>
                <a:r>
                  <a:rPr lang="zh-CN" altLang="en-US" dirty="0"/>
                  <a:t>这导致点与向量很容易混淆</a:t>
                </a:r>
                <a:endParaRPr lang="en-US" altLang="zh-CN" sz="2000" baseline="-25000" dirty="0"/>
              </a:p>
              <a:p>
                <a:pPr lvl="1">
                  <a:buClr>
                    <a:schemeClr val="tx1"/>
                  </a:buClr>
                </a:pPr>
                <a:r>
                  <a:rPr lang="zh-CN" altLang="en-US" dirty="0"/>
                  <a:t>解决方案：</a:t>
                </a:r>
                <a:r>
                  <a:rPr lang="zh-CN" altLang="en-US" b="1" dirty="0">
                    <a:solidFill>
                      <a:srgbClr val="00B0F0"/>
                    </a:solidFill>
                  </a:rPr>
                  <a:t>齐次坐标</a:t>
                </a:r>
                <a:endParaRPr lang="pt-BR" altLang="zh-CN" b="1" baseline="30000" dirty="0">
                  <a:solidFill>
                    <a:srgbClr val="00B0F0"/>
                  </a:solidFill>
                </a:endParaRPr>
              </a:p>
              <a:p>
                <a:pPr lvl="1">
                  <a:buClr>
                    <a:schemeClr val="tx1"/>
                  </a:buClr>
                </a:pPr>
                <a14:m>
                  <m:oMath xmlns:m="http://schemas.openxmlformats.org/officeDocument/2006/math">
                    <m:r>
                      <a:rPr lang="pt-BR" altLang="zh-CN" i="1" dirty="0">
                        <a:latin typeface="Cambria Math" charset="0"/>
                      </a:rPr>
                      <m:t>𝑣</m:t>
                    </m:r>
                    <m:r>
                      <a:rPr lang="pt-BR" altLang="zh-CN" i="1" dirty="0">
                        <a:latin typeface="Cambria Math" charset="0"/>
                      </a:rPr>
                      <m:t> = [</m:t>
                    </m:r>
                    <m:r>
                      <a:rPr lang="el-GR" altLang="zh-CN" i="1" dirty="0">
                        <a:latin typeface="Cambria Math" charset="0"/>
                      </a:rPr>
                      <m:t>𝛼</m:t>
                    </m:r>
                    <m:r>
                      <a:rPr lang="el-GR" altLang="zh-CN" i="1" baseline="-25000" dirty="0">
                        <a:latin typeface="Cambria Math" charset="0"/>
                      </a:rPr>
                      <m:t>1</m:t>
                    </m:r>
                    <m:r>
                      <a:rPr lang="el-GR" altLang="zh-CN" i="1" dirty="0">
                        <a:latin typeface="Cambria Math" charset="0"/>
                      </a:rPr>
                      <m:t>, </m:t>
                    </m:r>
                    <m:r>
                      <a:rPr lang="el-GR" altLang="zh-CN" i="1" dirty="0">
                        <a:latin typeface="Cambria Math" charset="0"/>
                      </a:rPr>
                      <m:t>𝛼</m:t>
                    </m:r>
                    <m:r>
                      <a:rPr lang="el-GR" altLang="zh-CN" i="1" baseline="-25000" dirty="0">
                        <a:latin typeface="Cambria Math" charset="0"/>
                      </a:rPr>
                      <m:t>2</m:t>
                    </m:r>
                    <m:r>
                      <a:rPr lang="el-GR" altLang="zh-CN" i="1" dirty="0">
                        <a:latin typeface="Cambria Math" charset="0"/>
                      </a:rPr>
                      <m:t> ,…,</m:t>
                    </m:r>
                    <m:r>
                      <a:rPr lang="el-GR" altLang="zh-CN" i="1" dirty="0">
                        <a:latin typeface="Cambria Math" charset="0"/>
                      </a:rPr>
                      <m:t>𝛼</m:t>
                    </m:r>
                    <m:r>
                      <a:rPr lang="pt-BR" altLang="zh-CN" i="1" baseline="-25000" dirty="0">
                        <a:latin typeface="Cambria Math" charset="0"/>
                      </a:rPr>
                      <m:t>𝑛</m:t>
                    </m:r>
                    <m:r>
                      <a:rPr lang="en-US" altLang="zh-CN" b="0" i="1" dirty="0" smtClean="0">
                        <a:latin typeface="Cambria Math" charset="0"/>
                      </a:rPr>
                      <m:t>,0</m:t>
                    </m:r>
                    <m:r>
                      <a:rPr lang="pt-BR" altLang="zh-CN" i="1" dirty="0">
                        <a:latin typeface="Cambria Math" charset="0"/>
                      </a:rPr>
                      <m:t>]</m:t>
                    </m:r>
                    <m:r>
                      <a:rPr lang="pt-BR" altLang="zh-CN" i="1" baseline="30000" dirty="0">
                        <a:latin typeface="Cambria Math" charset="0"/>
                      </a:rPr>
                      <m:t>𝑇</m:t>
                    </m:r>
                  </m:oMath>
                </a14:m>
                <a:endParaRPr lang="en-US" altLang="zh-CN" i="1" dirty="0" smtClean="0">
                  <a:latin typeface="Cambria Math" charset="0"/>
                </a:endParaRPr>
              </a:p>
              <a:p>
                <a:pPr lvl="1">
                  <a:buClr>
                    <a:schemeClr val="tx1"/>
                  </a:buClr>
                </a:pPr>
                <a14:m>
                  <m:oMath xmlns:m="http://schemas.openxmlformats.org/officeDocument/2006/math">
                    <m:r>
                      <a:rPr lang="pt-BR" altLang="zh-CN" i="1" dirty="0" smtClean="0">
                        <a:latin typeface="Cambria Math" charset="0"/>
                      </a:rPr>
                      <m:t>𝑃</m:t>
                    </m:r>
                    <m:r>
                      <a:rPr lang="pt-BR" altLang="zh-CN" i="1" dirty="0" smtClean="0">
                        <a:latin typeface="Cambria Math" charset="0"/>
                      </a:rPr>
                      <m:t> = [</m:t>
                    </m:r>
                    <m:r>
                      <a:rPr lang="el-GR" altLang="zh-CN" i="1" dirty="0">
                        <a:latin typeface="Cambria Math" charset="0"/>
                      </a:rPr>
                      <m:t>𝛽</m:t>
                    </m:r>
                    <m:r>
                      <a:rPr lang="el-GR" altLang="zh-CN" i="1" baseline="-25000" dirty="0">
                        <a:latin typeface="Cambria Math" charset="0"/>
                      </a:rPr>
                      <m:t>1</m:t>
                    </m:r>
                    <m:r>
                      <a:rPr lang="el-GR" altLang="zh-CN" i="1" dirty="0">
                        <a:latin typeface="Cambria Math" charset="0"/>
                      </a:rPr>
                      <m:t>, </m:t>
                    </m:r>
                    <m:r>
                      <a:rPr lang="el-GR" altLang="zh-CN" i="1" dirty="0">
                        <a:latin typeface="Cambria Math" charset="0"/>
                      </a:rPr>
                      <m:t>𝛽</m:t>
                    </m:r>
                    <m:r>
                      <a:rPr lang="el-GR" altLang="zh-CN" i="1" baseline="-25000" dirty="0">
                        <a:latin typeface="Cambria Math" charset="0"/>
                      </a:rPr>
                      <m:t>2</m:t>
                    </m:r>
                    <m:r>
                      <a:rPr lang="el-GR" altLang="zh-CN" i="1" dirty="0">
                        <a:latin typeface="Cambria Math" charset="0"/>
                      </a:rPr>
                      <m:t> ,…,</m:t>
                    </m:r>
                    <m:sSub>
                      <m:sSubPr>
                        <m:ctrlPr>
                          <a:rPr lang="en-US" altLang="zh-CN" b="0" i="1" dirty="0" smtClean="0">
                            <a:latin typeface="Cambria Math" panose="02040503050406030204" pitchFamily="18" charset="0"/>
                          </a:rPr>
                        </m:ctrlPr>
                      </m:sSubPr>
                      <m:e>
                        <m:r>
                          <a:rPr lang="el-GR" altLang="zh-CN" i="1" dirty="0">
                            <a:latin typeface="Cambria Math" charset="0"/>
                          </a:rPr>
                          <m:t>𝛽</m:t>
                        </m:r>
                      </m:e>
                      <m:sub>
                        <m:r>
                          <a:rPr lang="en-US" altLang="zh-CN" b="0" i="1" dirty="0" smtClean="0">
                            <a:latin typeface="Cambria Math" charset="0"/>
                          </a:rPr>
                          <m:t>𝑛</m:t>
                        </m:r>
                      </m:sub>
                    </m:sSub>
                    <m:r>
                      <a:rPr lang="en-US" altLang="zh-CN" b="0" i="1" dirty="0" smtClean="0">
                        <a:latin typeface="Cambria Math" charset="0"/>
                      </a:rPr>
                      <m:t>,1</m:t>
                    </m:r>
                    <m:r>
                      <a:rPr lang="pt-BR" altLang="zh-CN" i="1" dirty="0">
                        <a:latin typeface="Cambria Math" charset="0"/>
                      </a:rPr>
                      <m:t>]</m:t>
                    </m:r>
                    <m:r>
                      <a:rPr lang="pt-BR" altLang="zh-CN" i="1" baseline="30000" dirty="0">
                        <a:latin typeface="Cambria Math" charset="0"/>
                      </a:rPr>
                      <m:t>𝑇</m:t>
                    </m:r>
                  </m:oMath>
                </a14:m>
                <a:endParaRPr lang="pt-BR" altLang="zh-CN" dirty="0"/>
              </a:p>
              <a:p>
                <a:pPr lvl="1">
                  <a:buClr>
                    <a:schemeClr val="tx1"/>
                  </a:buClr>
                </a:pPr>
                <a:endParaRPr lang="en-US" altLang="zh-CN" baseline="-25000" dirty="0"/>
              </a:p>
              <a:p>
                <a:pPr lvl="1">
                  <a:buClr>
                    <a:schemeClr val="tx1"/>
                  </a:buClr>
                </a:pPr>
                <a:endParaRPr lang="en-US" altLang="zh-CN" baseline="-25000" dirty="0"/>
              </a:p>
              <a:p>
                <a:pPr lvl="1">
                  <a:buClr>
                    <a:schemeClr val="tx1"/>
                  </a:buClr>
                </a:pPr>
                <a:endParaRPr lang="zh-CN" altLang="en-US" dirty="0"/>
              </a:p>
              <a:p>
                <a:endParaRPr lang="zh-CN" altLang="en-US" sz="3200"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628650" y="1316830"/>
                <a:ext cx="7886700" cy="4442947"/>
              </a:xfrm>
              <a:blipFill rotWithShape="0">
                <a:blip r:embed="rId2"/>
                <a:stretch>
                  <a:fillRect l="-618" t="-2332" b="-11111"/>
                </a:stretch>
              </a:blipFill>
            </p:spPr>
            <p:txBody>
              <a:bodyPr/>
              <a:lstStyle/>
              <a:p>
                <a:r>
                  <a:rPr lang="en-US">
                    <a:noFill/>
                  </a:rPr>
                  <a:t> </a:t>
                </a:r>
              </a:p>
            </p:txBody>
          </p:sp>
        </mc:Fallback>
      </mc:AlternateContent>
      <p:sp>
        <p:nvSpPr>
          <p:cNvPr id="4" name="灯片编号占位符 3"/>
          <p:cNvSpPr>
            <a:spLocks noGrp="1"/>
          </p:cNvSpPr>
          <p:nvPr>
            <p:ph type="sldNum" sz="quarter" idx="12"/>
          </p:nvPr>
        </p:nvSpPr>
        <p:spPr/>
        <p:txBody>
          <a:bodyPr/>
          <a:lstStyle/>
          <a:p>
            <a:fld id="{EB792F4E-54C0-4D36-B331-9C6FCFE9A340}" type="slidenum">
              <a:rPr lang="zh-CN" altLang="en-US" smtClean="0"/>
              <a:t>23</a:t>
            </a:fld>
            <a:endParaRPr lang="zh-CN" altLang="en-US"/>
          </a:p>
        </p:txBody>
      </p:sp>
    </p:spTree>
    <p:extLst>
      <p:ext uri="{BB962C8B-B14F-4D97-AF65-F5344CB8AC3E}">
        <p14:creationId xmlns:p14="http://schemas.microsoft.com/office/powerpoint/2010/main" val="22079833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齐次坐标</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zh-CN" altLang="en-US" dirty="0" smtClean="0"/>
                  <a:t>三维空间的四</a:t>
                </a:r>
                <a:r>
                  <a:rPr lang="zh-CN" altLang="en-US" dirty="0"/>
                  <a:t>维齐次坐标的一般形式</a:t>
                </a:r>
                <a:r>
                  <a:rPr lang="zh-CN" altLang="en-US" dirty="0" smtClean="0"/>
                  <a:t>为</a:t>
                </a:r>
                <a:endParaRPr lang="en-US" altLang="zh-CN" dirty="0" smtClean="0"/>
              </a:p>
              <a:p>
                <a:pPr lvl="1"/>
                <a14:m>
                  <m:oMath xmlns:m="http://schemas.openxmlformats.org/officeDocument/2006/math">
                    <m:r>
                      <a:rPr lang="pl-PL" altLang="zh-CN" i="1" dirty="0">
                        <a:latin typeface="Cambria Math" charset="0"/>
                      </a:rPr>
                      <m:t>𝑃</m:t>
                    </m:r>
                    <m:r>
                      <a:rPr lang="pl-PL" altLang="zh-CN" i="1" dirty="0">
                        <a:latin typeface="Cambria Math" charset="0"/>
                      </a:rPr>
                      <m:t> = [</m:t>
                    </m:r>
                    <m:r>
                      <a:rPr lang="pl-PL" altLang="zh-CN" i="1" dirty="0">
                        <a:latin typeface="Cambria Math" charset="0"/>
                      </a:rPr>
                      <m:t>𝑥</m:t>
                    </m:r>
                    <m:r>
                      <a:rPr lang="pl-PL" altLang="zh-CN" i="1" dirty="0">
                        <a:latin typeface="Cambria Math" charset="0"/>
                      </a:rPr>
                      <m:t>, </m:t>
                    </m:r>
                    <m:r>
                      <a:rPr lang="pl-PL" altLang="zh-CN" i="1" dirty="0">
                        <a:latin typeface="Cambria Math" charset="0"/>
                      </a:rPr>
                      <m:t>𝑦</m:t>
                    </m:r>
                    <m:r>
                      <a:rPr lang="pl-PL" altLang="zh-CN" i="1" dirty="0">
                        <a:latin typeface="Cambria Math" charset="0"/>
                      </a:rPr>
                      <m:t>, </m:t>
                    </m:r>
                    <m:r>
                      <a:rPr lang="pl-PL" altLang="zh-CN" i="1" dirty="0">
                        <a:latin typeface="Cambria Math" charset="0"/>
                      </a:rPr>
                      <m:t>𝑧</m:t>
                    </m:r>
                    <m:r>
                      <a:rPr lang="pl-PL" altLang="zh-CN" i="1" dirty="0">
                        <a:latin typeface="Cambria Math" charset="0"/>
                      </a:rPr>
                      <m:t>, </m:t>
                    </m:r>
                    <m:r>
                      <a:rPr lang="pl-PL" altLang="zh-CN" i="1" dirty="0">
                        <a:latin typeface="Cambria Math" charset="0"/>
                      </a:rPr>
                      <m:t>𝑤</m:t>
                    </m:r>
                    <m:r>
                      <a:rPr lang="pl-PL" altLang="zh-CN" i="1" dirty="0">
                        <a:latin typeface="Cambria Math" charset="0"/>
                      </a:rPr>
                      <m:t>]</m:t>
                    </m:r>
                    <m:r>
                      <a:rPr lang="pl-PL" altLang="zh-CN" i="1" baseline="30000" dirty="0">
                        <a:latin typeface="Cambria Math" charset="0"/>
                      </a:rPr>
                      <m:t>𝑇</m:t>
                    </m:r>
                  </m:oMath>
                </a14:m>
                <a:endParaRPr lang="en-US" altLang="zh-CN" i="1" dirty="0" smtClean="0">
                  <a:latin typeface="Cambria Math" charset="0"/>
                </a:endParaRPr>
              </a:p>
              <a:p>
                <a:pPr lvl="1"/>
                <a14:m>
                  <m:oMath xmlns:m="http://schemas.openxmlformats.org/officeDocument/2006/math">
                    <m:r>
                      <a:rPr lang="en-US" altLang="zh-CN" i="1" dirty="0">
                        <a:latin typeface="Cambria Math" charset="0"/>
                      </a:rPr>
                      <m:t>𝑤</m:t>
                    </m:r>
                    <m:r>
                      <a:rPr lang="en-US" altLang="zh-CN" i="1" dirty="0">
                        <a:latin typeface="Cambria Math" charset="0"/>
                      </a:rPr>
                      <m:t>=0</m:t>
                    </m:r>
                  </m:oMath>
                </a14:m>
                <a:r>
                  <a:rPr lang="en-US" altLang="zh-CN" dirty="0"/>
                  <a:t>:</a:t>
                </a:r>
                <a:r>
                  <a:rPr lang="zh-CN" altLang="en-US" dirty="0"/>
                  <a:t> </a:t>
                </a:r>
                <a:r>
                  <a:rPr lang="zh-CN" altLang="en-US" dirty="0" smtClean="0"/>
                  <a:t>向量</a:t>
                </a:r>
                <a:endParaRPr lang="en-US" altLang="zh-CN" i="1" dirty="0" smtClean="0">
                  <a:latin typeface="Cambria Math" charset="0"/>
                </a:endParaRPr>
              </a:p>
              <a:p>
                <a:pPr lvl="1"/>
                <a14:m>
                  <m:oMath xmlns:m="http://schemas.openxmlformats.org/officeDocument/2006/math">
                    <m:r>
                      <a:rPr lang="en-US" altLang="zh-CN" i="1" dirty="0">
                        <a:latin typeface="Cambria Math" charset="0"/>
                      </a:rPr>
                      <m:t>𝑤</m:t>
                    </m:r>
                    <m:r>
                      <a:rPr lang="en-US" altLang="zh-CN" i="1" dirty="0">
                        <a:latin typeface="Cambria Math" charset="0"/>
                      </a:rPr>
                      <m:t>=1</m:t>
                    </m:r>
                  </m:oMath>
                </a14:m>
                <a:r>
                  <a:rPr lang="en-US" altLang="zh-CN" dirty="0"/>
                  <a:t>:</a:t>
                </a:r>
                <a:r>
                  <a:rPr lang="zh-CN" altLang="en-US" dirty="0"/>
                  <a:t> 点</a:t>
                </a:r>
                <a:endParaRPr lang="en-US" altLang="zh-CN" dirty="0"/>
              </a:p>
              <a:p>
                <a:pPr lvl="1"/>
                <a:endParaRPr lang="zh-CN" altLang="en-US" dirty="0"/>
              </a:p>
              <a:p>
                <a:r>
                  <a:rPr lang="zh-CN" altLang="en-US" dirty="0"/>
                  <a:t>齐次坐标是所有计算机图形系统的关键</a:t>
                </a:r>
              </a:p>
              <a:p>
                <a:pPr lvl="1"/>
                <a:r>
                  <a:rPr lang="zh-CN" altLang="en-US" dirty="0"/>
                  <a:t>所有标准变换（旋转、平移、放缩）都可以应用</a:t>
                </a:r>
                <a:r>
                  <a:rPr lang="en-US" altLang="zh-CN" dirty="0"/>
                  <a:t>4×4</a:t>
                </a:r>
                <a:r>
                  <a:rPr lang="zh-CN" altLang="en-US" dirty="0"/>
                  <a:t>阶矩阵的乘法实现</a:t>
                </a:r>
              </a:p>
              <a:p>
                <a:pPr lvl="1"/>
                <a:r>
                  <a:rPr lang="zh-CN" altLang="en-US" dirty="0"/>
                  <a:t>硬件流水线体系可以应用四维表示</a:t>
                </a:r>
              </a:p>
              <a:p>
                <a:pPr lvl="1"/>
                <a:r>
                  <a:rPr lang="zh-CN" altLang="en-US" dirty="0" smtClean="0"/>
                  <a:t>对于正交投影，可以通过</a:t>
                </a:r>
                <a:r>
                  <a:rPr lang="en-US" altLang="zh-CN" dirty="0" smtClean="0"/>
                  <a:t>w = 0</a:t>
                </a:r>
                <a:r>
                  <a:rPr lang="zh-CN" altLang="en-US" dirty="0" smtClean="0"/>
                  <a:t>保证向量，</a:t>
                </a:r>
                <a:r>
                  <a:rPr lang="en-US" altLang="zh-CN" dirty="0" smtClean="0"/>
                  <a:t>w = 1</a:t>
                </a:r>
                <a:r>
                  <a:rPr lang="zh-CN" altLang="en-US" dirty="0" smtClean="0"/>
                  <a:t>保证点</a:t>
                </a:r>
              </a:p>
              <a:p>
                <a:pPr lvl="1"/>
                <a:r>
                  <a:rPr lang="zh-CN" altLang="en-US" dirty="0" smtClean="0"/>
                  <a:t>对于透视投影，需要进行特别的处理：透视除法</a:t>
                </a:r>
              </a:p>
              <a:p>
                <a:endParaRPr lang="zh-CN" altLang="en-US" dirty="0" smtClean="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618" t="-2381"/>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EB792F4E-54C0-4D36-B331-9C6FCFE9A340}" type="slidenum">
              <a:rPr lang="zh-CN" altLang="en-US" smtClean="0"/>
              <a:pPr/>
              <a:t>24</a:t>
            </a:fld>
            <a:endParaRPr lang="zh-CN" altLang="en-US" dirty="0"/>
          </a:p>
        </p:txBody>
      </p:sp>
    </p:spTree>
    <p:extLst>
      <p:ext uri="{BB962C8B-B14F-4D97-AF65-F5344CB8AC3E}">
        <p14:creationId xmlns:p14="http://schemas.microsoft.com/office/powerpoint/2010/main" val="19773827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坐标系的变换</a:t>
            </a:r>
            <a:endParaRPr lang="en-US" dirty="0"/>
          </a:p>
        </p:txBody>
      </p:sp>
      <p:sp>
        <p:nvSpPr>
          <p:cNvPr id="3" name="Content Placeholder 2"/>
          <p:cNvSpPr>
            <a:spLocks noGrp="1"/>
          </p:cNvSpPr>
          <p:nvPr>
            <p:ph idx="1"/>
          </p:nvPr>
        </p:nvSpPr>
        <p:spPr/>
        <p:txBody>
          <a:bodyPr/>
          <a:lstStyle/>
          <a:p>
            <a:r>
              <a:rPr lang="zh-CN" altLang="en-US" dirty="0">
                <a:cs typeface="Microsoft YaHei" charset="-122"/>
              </a:rPr>
              <a:t>考虑同一个向量相对于</a:t>
            </a:r>
            <a:r>
              <a:rPr lang="zh-CN" altLang="en-US" dirty="0" smtClean="0">
                <a:cs typeface="Microsoft YaHei" charset="-122"/>
              </a:rPr>
              <a:t>两组不</a:t>
            </a:r>
            <a:r>
              <a:rPr lang="zh-CN" altLang="en-US" dirty="0">
                <a:cs typeface="Microsoft YaHei" charset="-122"/>
              </a:rPr>
              <a:t>同基的</a:t>
            </a:r>
            <a:r>
              <a:rPr lang="zh-CN" altLang="en-US" dirty="0" smtClean="0">
                <a:cs typeface="Microsoft YaHei" charset="-122"/>
              </a:rPr>
              <a:t>表示</a:t>
            </a:r>
            <a:endParaRPr lang="en-US" altLang="zh-CN" dirty="0" smtClean="0">
              <a:cs typeface="Microsoft YaHei" charset="-122"/>
            </a:endParaRPr>
          </a:p>
          <a:p>
            <a:r>
              <a:rPr lang="zh-CN" altLang="en-US" dirty="0" smtClean="0">
                <a:cs typeface="Microsoft YaHei" charset="-122"/>
              </a:rPr>
              <a:t>假设</a:t>
            </a:r>
            <a:r>
              <a:rPr lang="zh-CN" altLang="en-US" dirty="0">
                <a:cs typeface="Microsoft YaHei" charset="-122"/>
              </a:rPr>
              <a:t>表示分别是</a:t>
            </a:r>
          </a:p>
          <a:p>
            <a:endParaRPr lang="en-US" altLang="zh-CN" dirty="0">
              <a:cs typeface="Microsoft YaHei" charset="-122"/>
            </a:endParaRPr>
          </a:p>
          <a:p>
            <a:pPr>
              <a:buNone/>
            </a:pPr>
            <a:endParaRPr lang="en-US" altLang="zh-CN" dirty="0">
              <a:cs typeface="Microsoft YaHei" charset="-122"/>
            </a:endParaRPr>
          </a:p>
          <a:p>
            <a:r>
              <a:rPr lang="zh-CN" altLang="en-US" dirty="0">
                <a:cs typeface="Microsoft YaHei" charset="-122"/>
              </a:rPr>
              <a:t>其中</a:t>
            </a:r>
          </a:p>
          <a:p>
            <a:endParaRPr lang="en-US" dirty="0"/>
          </a:p>
        </p:txBody>
      </p:sp>
      <p:sp>
        <p:nvSpPr>
          <p:cNvPr id="4" name="Slide Number Placeholder 3"/>
          <p:cNvSpPr>
            <a:spLocks noGrp="1"/>
          </p:cNvSpPr>
          <p:nvPr>
            <p:ph type="sldNum" sz="quarter" idx="12"/>
          </p:nvPr>
        </p:nvSpPr>
        <p:spPr/>
        <p:txBody>
          <a:bodyPr/>
          <a:lstStyle/>
          <a:p>
            <a:fld id="{EB792F4E-54C0-4D36-B331-9C6FCFE9A340}" type="slidenum">
              <a:rPr lang="zh-CN" altLang="en-US" smtClean="0"/>
              <a:pPr/>
              <a:t>25</a:t>
            </a:fld>
            <a:endParaRPr lang="zh-CN" altLang="en-US" dirty="0"/>
          </a:p>
        </p:txBody>
      </p:sp>
      <mc:AlternateContent xmlns:mc="http://schemas.openxmlformats.org/markup-compatibility/2006" xmlns:a14="http://schemas.microsoft.com/office/drawing/2010/main">
        <mc:Choice Requires="a14">
          <p:sp>
            <p:nvSpPr>
              <p:cNvPr id="5" name="Text Box 6"/>
              <p:cNvSpPr txBox="1">
                <a:spLocks noChangeArrowheads="1"/>
              </p:cNvSpPr>
              <p:nvPr/>
            </p:nvSpPr>
            <p:spPr bwMode="auto">
              <a:xfrm>
                <a:off x="3154960" y="2268523"/>
                <a:ext cx="2616422" cy="507831"/>
              </a:xfrm>
              <a:prstGeom prst="rect">
                <a:avLst/>
              </a:prstGeom>
              <a:noFill/>
              <a:ln w="12700">
                <a:noFill/>
                <a:miter lim="800000"/>
                <a:headEnd type="none" w="sm" len="sm"/>
                <a:tailEnd type="none" w="sm" len="sm"/>
              </a:ln>
            </p:spPr>
            <p:txBody>
              <a:bodyPr wrap="none" anchorCtr="1">
                <a:spAutoFit/>
              </a:bodyPr>
              <a:lstStyle/>
              <a:p>
                <a:pPr/>
                <a14:m>
                  <m:oMathPara xmlns:m="http://schemas.openxmlformats.org/officeDocument/2006/math">
                    <m:oMathParaPr>
                      <m:jc m:val="centerGroup"/>
                    </m:oMathParaPr>
                    <m:oMath xmlns:m="http://schemas.openxmlformats.org/officeDocument/2006/math">
                      <m:r>
                        <a:rPr lang="en-US" altLang="zh-CN" sz="2700" b="1" i="1" dirty="0" smtClean="0">
                          <a:latin typeface="Cambria Math" charset="0"/>
                          <a:ea typeface="Microsoft YaHei" charset="-122"/>
                          <a:cs typeface="Microsoft YaHei" charset="-122"/>
                        </a:rPr>
                        <m:t>𝒂</m:t>
                      </m:r>
                      <m:r>
                        <a:rPr lang="en-US" altLang="zh-CN" sz="2700" i="1" dirty="0">
                          <a:latin typeface="Cambria Math" charset="0"/>
                          <a:ea typeface="Microsoft YaHei" charset="-122"/>
                          <a:cs typeface="Microsoft YaHei" charset="-122"/>
                        </a:rPr>
                        <m:t>=</m:t>
                      </m:r>
                      <m:sSup>
                        <m:sSupPr>
                          <m:ctrlPr>
                            <a:rPr lang="en-US" altLang="zh-CN" sz="2700" b="0" i="1" dirty="0" smtClean="0">
                              <a:latin typeface="Cambria Math" panose="02040503050406030204" pitchFamily="18" charset="0"/>
                              <a:ea typeface="Microsoft YaHei" charset="-122"/>
                              <a:cs typeface="Microsoft YaHei" charset="-122"/>
                            </a:rPr>
                          </m:ctrlPr>
                        </m:sSupPr>
                        <m:e>
                          <m:d>
                            <m:dPr>
                              <m:begChr m:val="["/>
                              <m:endChr m:val="]"/>
                              <m:ctrlPr>
                                <a:rPr lang="en-US" altLang="zh-CN" sz="2700" i="1" dirty="0">
                                  <a:latin typeface="Cambria Math" panose="02040503050406030204" pitchFamily="18" charset="0"/>
                                  <a:ea typeface="Microsoft YaHei" charset="-122"/>
                                  <a:cs typeface="Microsoft YaHei" charset="-122"/>
                                </a:rPr>
                              </m:ctrlPr>
                            </m:dPr>
                            <m:e>
                              <m:r>
                                <a:rPr lang="en-US" altLang="zh-CN" sz="2700" i="1" dirty="0">
                                  <a:latin typeface="Cambria Math" charset="0"/>
                                  <a:ea typeface="Microsoft YaHei" charset="-122"/>
                                  <a:cs typeface="Microsoft YaHei" charset="-122"/>
                                </a:rPr>
                                <m:t>𝑎</m:t>
                              </m:r>
                              <m:r>
                                <a:rPr lang="en-US" altLang="zh-CN" sz="2700" i="1" baseline="-25000" dirty="0">
                                  <a:latin typeface="Cambria Math" charset="0"/>
                                  <a:ea typeface="Microsoft YaHei" charset="-122"/>
                                  <a:cs typeface="Microsoft YaHei" charset="-122"/>
                                </a:rPr>
                                <m:t>1</m:t>
                              </m:r>
                              <m:r>
                                <a:rPr lang="en-US" altLang="zh-CN" sz="2700" i="1" dirty="0">
                                  <a:latin typeface="Cambria Math" charset="0"/>
                                  <a:ea typeface="Microsoft YaHei" charset="-122"/>
                                  <a:cs typeface="Microsoft YaHei" charset="-122"/>
                                </a:rPr>
                                <m:t> </m:t>
                              </m:r>
                              <m:r>
                                <a:rPr lang="en-US" altLang="zh-CN" sz="2700" i="1" dirty="0">
                                  <a:latin typeface="Cambria Math" charset="0"/>
                                  <a:ea typeface="Microsoft YaHei" charset="-122"/>
                                  <a:cs typeface="Microsoft YaHei" charset="-122"/>
                                </a:rPr>
                                <m:t>𝑎</m:t>
                              </m:r>
                              <m:r>
                                <a:rPr lang="en-US" altLang="zh-CN" sz="2700" i="1" baseline="-25000" dirty="0">
                                  <a:latin typeface="Cambria Math" charset="0"/>
                                  <a:ea typeface="Microsoft YaHei" charset="-122"/>
                                  <a:cs typeface="Microsoft YaHei" charset="-122"/>
                                </a:rPr>
                                <m:t>2</m:t>
                              </m:r>
                              <m:r>
                                <a:rPr lang="en-US" altLang="zh-CN" sz="2700" i="1" dirty="0">
                                  <a:latin typeface="Cambria Math" charset="0"/>
                                  <a:ea typeface="Microsoft YaHei" charset="-122"/>
                                  <a:cs typeface="Microsoft YaHei" charset="-122"/>
                                </a:rPr>
                                <m:t>  </m:t>
                              </m:r>
                              <m:r>
                                <a:rPr lang="en-US" altLang="zh-CN" sz="2700" i="1" dirty="0">
                                  <a:latin typeface="Cambria Math" charset="0"/>
                                  <a:ea typeface="Microsoft YaHei" charset="-122"/>
                                  <a:cs typeface="Microsoft YaHei" charset="-122"/>
                                </a:rPr>
                                <m:t>𝑎</m:t>
                              </m:r>
                              <m:r>
                                <a:rPr lang="en-US" altLang="zh-CN" sz="2700" i="1" baseline="-25000" dirty="0">
                                  <a:latin typeface="Cambria Math" charset="0"/>
                                  <a:ea typeface="Microsoft YaHei" charset="-122"/>
                                  <a:cs typeface="Microsoft YaHei" charset="-122"/>
                                </a:rPr>
                                <m:t>3 </m:t>
                              </m:r>
                            </m:e>
                          </m:d>
                        </m:e>
                        <m:sup>
                          <m:r>
                            <a:rPr lang="en-US" altLang="zh-CN" sz="2700" b="0" i="1" dirty="0" smtClean="0">
                              <a:latin typeface="Cambria Math" charset="0"/>
                              <a:ea typeface="Microsoft YaHei" charset="-122"/>
                              <a:cs typeface="Microsoft YaHei" charset="-122"/>
                            </a:rPr>
                            <m:t>𝑇</m:t>
                          </m:r>
                        </m:sup>
                      </m:sSup>
                    </m:oMath>
                  </m:oMathPara>
                </a14:m>
                <a:endParaRPr lang="en-US" altLang="zh-CN" sz="2700" dirty="0">
                  <a:latin typeface="Microsoft YaHei" charset="-122"/>
                  <a:ea typeface="Microsoft YaHei" charset="-122"/>
                  <a:cs typeface="Microsoft YaHei" charset="-122"/>
                </a:endParaRPr>
              </a:p>
            </p:txBody>
          </p:sp>
        </mc:Choice>
        <mc:Fallback xmlns="">
          <p:sp>
            <p:nvSpPr>
              <p:cNvPr id="5" name="Text Box 6"/>
              <p:cNvSpPr txBox="1">
                <a:spLocks noRot="1" noChangeAspect="1" noMove="1" noResize="1" noEditPoints="1" noAdjustHandles="1" noChangeArrowheads="1" noChangeShapeType="1" noTextEdit="1"/>
              </p:cNvSpPr>
              <p:nvPr/>
            </p:nvSpPr>
            <p:spPr bwMode="auto">
              <a:xfrm>
                <a:off x="3154960" y="2268523"/>
                <a:ext cx="2616422" cy="507831"/>
              </a:xfrm>
              <a:prstGeom prst="rect">
                <a:avLst/>
              </a:prstGeom>
              <a:blipFill rotWithShape="0">
                <a:blip r:embed="rId2"/>
                <a:stretch>
                  <a:fillRect/>
                </a:stretch>
              </a:blipFill>
              <a:ln w="12700">
                <a:noFill/>
                <a:miter lim="800000"/>
                <a:headEnd type="none" w="sm" len="sm"/>
                <a:tailEnd type="none" w="sm" len="sm"/>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 Box 7"/>
              <p:cNvSpPr txBox="1">
                <a:spLocks noChangeArrowheads="1"/>
              </p:cNvSpPr>
              <p:nvPr/>
            </p:nvSpPr>
            <p:spPr bwMode="auto">
              <a:xfrm>
                <a:off x="3218810" y="2776354"/>
                <a:ext cx="2552571" cy="506870"/>
              </a:xfrm>
              <a:prstGeom prst="rect">
                <a:avLst/>
              </a:prstGeom>
              <a:noFill/>
              <a:ln w="12700">
                <a:noFill/>
                <a:miter lim="800000"/>
                <a:headEnd type="none" w="sm" len="sm"/>
                <a:tailEnd type="none" w="sm" len="sm"/>
              </a:ln>
            </p:spPr>
            <p:txBody>
              <a:bodyPr wrap="square" anchorCtr="1">
                <a:spAutoFit/>
              </a:bodyPr>
              <a:lstStyle/>
              <a:p>
                <a:pPr/>
                <a14:m>
                  <m:oMathPara xmlns:m="http://schemas.openxmlformats.org/officeDocument/2006/math">
                    <m:oMathParaPr>
                      <m:jc m:val="centerGroup"/>
                    </m:oMathParaPr>
                    <m:oMath xmlns:m="http://schemas.openxmlformats.org/officeDocument/2006/math">
                      <m:r>
                        <a:rPr lang="en-US" altLang="zh-CN" sz="2700" b="1" i="1" dirty="0" smtClean="0">
                          <a:latin typeface="Cambria Math" charset="0"/>
                          <a:ea typeface="Microsoft YaHei" charset="-122"/>
                          <a:cs typeface="Microsoft YaHei" charset="-122"/>
                        </a:rPr>
                        <m:t>𝒃</m:t>
                      </m:r>
                      <m:r>
                        <a:rPr lang="en-US" altLang="zh-CN" sz="2700" i="1" dirty="0">
                          <a:latin typeface="Cambria Math" charset="0"/>
                          <a:ea typeface="Microsoft YaHei" charset="-122"/>
                          <a:cs typeface="Microsoft YaHei" charset="-122"/>
                        </a:rPr>
                        <m:t>=</m:t>
                      </m:r>
                      <m:sSup>
                        <m:sSupPr>
                          <m:ctrlPr>
                            <a:rPr lang="en-US" altLang="zh-CN" sz="2700" b="0" i="1" dirty="0" smtClean="0">
                              <a:latin typeface="Cambria Math" panose="02040503050406030204" pitchFamily="18" charset="0"/>
                              <a:ea typeface="Microsoft YaHei" charset="-122"/>
                              <a:cs typeface="Microsoft YaHei" charset="-122"/>
                            </a:rPr>
                          </m:ctrlPr>
                        </m:sSupPr>
                        <m:e>
                          <m:d>
                            <m:dPr>
                              <m:begChr m:val="["/>
                              <m:endChr m:val="]"/>
                              <m:ctrlPr>
                                <a:rPr lang="en-US" altLang="zh-CN" sz="2700" i="1" dirty="0">
                                  <a:latin typeface="Cambria Math" panose="02040503050406030204" pitchFamily="18" charset="0"/>
                                  <a:ea typeface="Microsoft YaHei" charset="-122"/>
                                  <a:cs typeface="Microsoft YaHei" charset="-122"/>
                                </a:rPr>
                              </m:ctrlPr>
                            </m:dPr>
                            <m:e>
                              <m:r>
                                <a:rPr lang="en-US" altLang="zh-CN" sz="2700" i="1" dirty="0">
                                  <a:latin typeface="Cambria Math" charset="0"/>
                                  <a:ea typeface="Microsoft YaHei" charset="-122"/>
                                  <a:cs typeface="Microsoft YaHei" charset="-122"/>
                                </a:rPr>
                                <m:t>𝑏</m:t>
                              </m:r>
                              <m:r>
                                <a:rPr lang="en-US" altLang="zh-CN" sz="2700" i="1" baseline="-25000" dirty="0">
                                  <a:latin typeface="Cambria Math" charset="0"/>
                                  <a:ea typeface="Microsoft YaHei" charset="-122"/>
                                  <a:cs typeface="Microsoft YaHei" charset="-122"/>
                                </a:rPr>
                                <m:t>1 </m:t>
                              </m:r>
                              <m:r>
                                <a:rPr lang="en-US" altLang="zh-CN" sz="2700" i="1" dirty="0">
                                  <a:latin typeface="Cambria Math" charset="0"/>
                                  <a:ea typeface="Microsoft YaHei" charset="-122"/>
                                  <a:cs typeface="Microsoft YaHei" charset="-122"/>
                                </a:rPr>
                                <m:t> </m:t>
                              </m:r>
                              <m:r>
                                <a:rPr lang="en-US" altLang="zh-CN" sz="2700" i="1" dirty="0">
                                  <a:latin typeface="Cambria Math" charset="0"/>
                                  <a:ea typeface="Microsoft YaHei" charset="-122"/>
                                  <a:cs typeface="Microsoft YaHei" charset="-122"/>
                                </a:rPr>
                                <m:t>𝑏</m:t>
                              </m:r>
                              <m:r>
                                <a:rPr lang="en-US" altLang="zh-CN" sz="2700" i="1" baseline="-25000" dirty="0">
                                  <a:latin typeface="Cambria Math" charset="0"/>
                                  <a:ea typeface="Microsoft YaHei" charset="-122"/>
                                  <a:cs typeface="Microsoft YaHei" charset="-122"/>
                                </a:rPr>
                                <m:t>2</m:t>
                              </m:r>
                              <m:r>
                                <a:rPr lang="en-US" altLang="zh-CN" sz="2700" i="1" dirty="0">
                                  <a:latin typeface="Cambria Math" charset="0"/>
                                  <a:ea typeface="Microsoft YaHei" charset="-122"/>
                                  <a:cs typeface="Microsoft YaHei" charset="-122"/>
                                </a:rPr>
                                <m:t>  </m:t>
                              </m:r>
                              <m:r>
                                <a:rPr lang="en-US" altLang="zh-CN" sz="2700" i="1" dirty="0">
                                  <a:latin typeface="Cambria Math" charset="0"/>
                                  <a:ea typeface="Microsoft YaHei" charset="-122"/>
                                  <a:cs typeface="Microsoft YaHei" charset="-122"/>
                                </a:rPr>
                                <m:t>𝑏</m:t>
                              </m:r>
                              <m:r>
                                <a:rPr lang="en-US" altLang="zh-CN" sz="2700" i="1" baseline="-25000" dirty="0">
                                  <a:latin typeface="Cambria Math" charset="0"/>
                                  <a:ea typeface="Microsoft YaHei" charset="-122"/>
                                  <a:cs typeface="Microsoft YaHei" charset="-122"/>
                                </a:rPr>
                                <m:t>3</m:t>
                              </m:r>
                            </m:e>
                          </m:d>
                        </m:e>
                        <m:sup>
                          <m:r>
                            <a:rPr lang="en-US" altLang="zh-CN" sz="2700" b="0" i="1" dirty="0" smtClean="0">
                              <a:latin typeface="Cambria Math" charset="0"/>
                              <a:ea typeface="Microsoft YaHei" charset="-122"/>
                              <a:cs typeface="Microsoft YaHei" charset="-122"/>
                            </a:rPr>
                            <m:t>𝑇</m:t>
                          </m:r>
                        </m:sup>
                      </m:sSup>
                    </m:oMath>
                  </m:oMathPara>
                </a14:m>
                <a:endParaRPr lang="en-US" altLang="zh-CN" sz="2700" baseline="-25000" dirty="0">
                  <a:latin typeface="Microsoft YaHei" charset="-122"/>
                  <a:ea typeface="Microsoft YaHei" charset="-122"/>
                  <a:cs typeface="Microsoft YaHei" charset="-122"/>
                </a:endParaRPr>
              </a:p>
            </p:txBody>
          </p:sp>
        </mc:Choice>
        <mc:Fallback xmlns="">
          <p:sp>
            <p:nvSpPr>
              <p:cNvPr id="6" name="Text Box 7"/>
              <p:cNvSpPr txBox="1">
                <a:spLocks noRot="1" noChangeAspect="1" noMove="1" noResize="1" noEditPoints="1" noAdjustHandles="1" noChangeArrowheads="1" noChangeShapeType="1" noTextEdit="1"/>
              </p:cNvSpPr>
              <p:nvPr/>
            </p:nvSpPr>
            <p:spPr bwMode="auto">
              <a:xfrm>
                <a:off x="3218810" y="2776354"/>
                <a:ext cx="2552571" cy="506870"/>
              </a:xfrm>
              <a:prstGeom prst="rect">
                <a:avLst/>
              </a:prstGeom>
              <a:blipFill rotWithShape="0">
                <a:blip r:embed="rId3"/>
                <a:stretch>
                  <a:fillRect/>
                </a:stretch>
              </a:blipFill>
              <a:ln w="12700">
                <a:noFill/>
                <a:miter lim="800000"/>
                <a:headEnd type="none" w="sm" len="sm"/>
                <a:tailEnd type="none" w="sm" len="sm"/>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 Box 4"/>
              <p:cNvSpPr txBox="1">
                <a:spLocks noChangeArrowheads="1"/>
              </p:cNvSpPr>
              <p:nvPr/>
            </p:nvSpPr>
            <p:spPr bwMode="auto">
              <a:xfrm>
                <a:off x="1128983" y="4072898"/>
                <a:ext cx="7556941" cy="1295291"/>
              </a:xfrm>
              <a:prstGeom prst="rect">
                <a:avLst/>
              </a:prstGeom>
              <a:noFill/>
              <a:ln w="12700">
                <a:noFill/>
                <a:miter lim="800000"/>
                <a:headEnd type="none" w="sm" len="sm"/>
                <a:tailEnd type="none" w="sm" len="sm"/>
              </a:ln>
            </p:spPr>
            <p:txBody>
              <a:bodyPr wrap="none" anchorCtr="1">
                <a:spAutoFit/>
              </a:bodyPr>
              <a:lstStyle/>
              <a:p>
                <a:pPr>
                  <a:spcBef>
                    <a:spcPct val="20000"/>
                  </a:spcBef>
                </a:pPr>
                <a14:m>
                  <m:oMathPara xmlns:m="http://schemas.openxmlformats.org/officeDocument/2006/math">
                    <m:oMathParaPr>
                      <m:jc m:val="centerGroup"/>
                    </m:oMathParaPr>
                    <m:oMath xmlns:m="http://schemas.openxmlformats.org/officeDocument/2006/math">
                      <m:r>
                        <a:rPr lang="en-US" altLang="zh-CN" sz="2700" i="1" dirty="0" smtClean="0">
                          <a:latin typeface="Cambria Math" charset="0"/>
                          <a:ea typeface="Microsoft YaHei" charset="-122"/>
                          <a:cs typeface="Microsoft YaHei" charset="-122"/>
                        </a:rPr>
                        <m:t>𝑣</m:t>
                      </m:r>
                      <m:r>
                        <a:rPr lang="en-US" altLang="zh-CN" sz="2700" i="1" dirty="0" smtClean="0">
                          <a:latin typeface="Cambria Math" charset="0"/>
                          <a:ea typeface="Microsoft YaHei" charset="-122"/>
                          <a:cs typeface="Microsoft YaHei" charset="-122"/>
                        </a:rPr>
                        <m:t>=</m:t>
                      </m:r>
                      <m:r>
                        <a:rPr lang="en-US" altLang="zh-CN" sz="2700" i="1" dirty="0" smtClean="0">
                          <a:latin typeface="Cambria Math" charset="0"/>
                          <a:ea typeface="Microsoft YaHei" charset="-122"/>
                          <a:cs typeface="Microsoft YaHei" charset="-122"/>
                        </a:rPr>
                        <m:t>𝑎</m:t>
                      </m:r>
                      <m:r>
                        <a:rPr lang="en-US" altLang="zh-CN" sz="2700" i="1" baseline="-25000" dirty="0">
                          <a:latin typeface="Cambria Math" charset="0"/>
                          <a:ea typeface="Microsoft YaHei" charset="-122"/>
                          <a:cs typeface="Microsoft YaHei" charset="-122"/>
                        </a:rPr>
                        <m:t>1</m:t>
                      </m:r>
                      <m:r>
                        <a:rPr lang="en-US" altLang="zh-CN" sz="2700" i="1" dirty="0">
                          <a:latin typeface="Cambria Math" charset="0"/>
                          <a:ea typeface="Microsoft YaHei" charset="-122"/>
                          <a:cs typeface="Microsoft YaHei" charset="-122"/>
                        </a:rPr>
                        <m:t>𝑣</m:t>
                      </m:r>
                      <m:r>
                        <a:rPr lang="en-US" altLang="zh-CN" sz="2700" i="1" baseline="-25000" dirty="0">
                          <a:latin typeface="Cambria Math" charset="0"/>
                          <a:ea typeface="Microsoft YaHei" charset="-122"/>
                          <a:cs typeface="Microsoft YaHei" charset="-122"/>
                        </a:rPr>
                        <m:t>1</m:t>
                      </m:r>
                      <m:r>
                        <a:rPr lang="en-US" altLang="zh-CN" sz="2700" i="1" dirty="0">
                          <a:latin typeface="Cambria Math" charset="0"/>
                          <a:ea typeface="Microsoft YaHei" charset="-122"/>
                          <a:cs typeface="Microsoft YaHei" charset="-122"/>
                        </a:rPr>
                        <m:t>+ </m:t>
                      </m:r>
                      <m:r>
                        <a:rPr lang="en-US" altLang="zh-CN" sz="2700" i="1" dirty="0">
                          <a:latin typeface="Cambria Math" charset="0"/>
                          <a:ea typeface="Microsoft YaHei" charset="-122"/>
                          <a:cs typeface="Microsoft YaHei" charset="-122"/>
                        </a:rPr>
                        <m:t>𝑎</m:t>
                      </m:r>
                      <m:r>
                        <a:rPr lang="en-US" altLang="zh-CN" sz="2700" i="1" baseline="-25000" dirty="0">
                          <a:latin typeface="Cambria Math" charset="0"/>
                          <a:ea typeface="Microsoft YaHei" charset="-122"/>
                          <a:cs typeface="Microsoft YaHei" charset="-122"/>
                        </a:rPr>
                        <m:t>2</m:t>
                      </m:r>
                      <m:r>
                        <a:rPr lang="en-US" altLang="zh-CN" sz="2700" i="1" dirty="0">
                          <a:latin typeface="Cambria Math" charset="0"/>
                          <a:ea typeface="Microsoft YaHei" charset="-122"/>
                          <a:cs typeface="Microsoft YaHei" charset="-122"/>
                        </a:rPr>
                        <m:t>𝑣</m:t>
                      </m:r>
                      <m:r>
                        <a:rPr lang="en-US" altLang="zh-CN" sz="2700" i="1" baseline="-25000" dirty="0">
                          <a:latin typeface="Cambria Math" charset="0"/>
                          <a:ea typeface="Microsoft YaHei" charset="-122"/>
                          <a:cs typeface="Microsoft YaHei" charset="-122"/>
                        </a:rPr>
                        <m:t>2</m:t>
                      </m:r>
                      <m:r>
                        <a:rPr lang="en-US" altLang="zh-CN" sz="2700" i="1" dirty="0">
                          <a:latin typeface="Cambria Math" charset="0"/>
                          <a:ea typeface="Microsoft YaHei" charset="-122"/>
                          <a:cs typeface="Microsoft YaHei" charset="-122"/>
                        </a:rPr>
                        <m:t> +</m:t>
                      </m:r>
                      <m:r>
                        <a:rPr lang="en-US" altLang="zh-CN" sz="2700" i="1" dirty="0">
                          <a:latin typeface="Cambria Math" charset="0"/>
                          <a:ea typeface="Microsoft YaHei" charset="-122"/>
                          <a:cs typeface="Microsoft YaHei" charset="-122"/>
                        </a:rPr>
                        <m:t>𝑎</m:t>
                      </m:r>
                      <m:r>
                        <a:rPr lang="en-US" altLang="zh-CN" sz="2700" i="1" baseline="-25000" dirty="0">
                          <a:latin typeface="Cambria Math" charset="0"/>
                          <a:ea typeface="Microsoft YaHei" charset="-122"/>
                          <a:cs typeface="Microsoft YaHei" charset="-122"/>
                        </a:rPr>
                        <m:t>3</m:t>
                      </m:r>
                      <m:r>
                        <a:rPr lang="en-US" altLang="zh-CN" sz="2700" i="1" dirty="0">
                          <a:latin typeface="Cambria Math" charset="0"/>
                          <a:ea typeface="Microsoft YaHei" charset="-122"/>
                          <a:cs typeface="Microsoft YaHei" charset="-122"/>
                        </a:rPr>
                        <m:t>𝑣</m:t>
                      </m:r>
                      <m:r>
                        <a:rPr lang="en-US" altLang="zh-CN" sz="2700" i="1" baseline="-25000" dirty="0">
                          <a:latin typeface="Cambria Math" charset="0"/>
                          <a:ea typeface="Microsoft YaHei" charset="-122"/>
                          <a:cs typeface="Microsoft YaHei" charset="-122"/>
                        </a:rPr>
                        <m:t>3 </m:t>
                      </m:r>
                      <m:r>
                        <a:rPr lang="en-US" altLang="zh-CN" sz="2700" i="1" dirty="0">
                          <a:latin typeface="Cambria Math" charset="0"/>
                          <a:ea typeface="Microsoft YaHei" charset="-122"/>
                          <a:cs typeface="Microsoft YaHei" charset="-122"/>
                        </a:rPr>
                        <m:t>= [</m:t>
                      </m:r>
                      <m:r>
                        <a:rPr lang="en-US" altLang="zh-CN" sz="2700" i="1" dirty="0">
                          <a:latin typeface="Cambria Math" charset="0"/>
                          <a:ea typeface="Microsoft YaHei" charset="-122"/>
                          <a:cs typeface="Microsoft YaHei" charset="-122"/>
                        </a:rPr>
                        <m:t>𝑎</m:t>
                      </m:r>
                      <m:r>
                        <a:rPr lang="en-US" altLang="zh-CN" sz="2700" i="1" baseline="-25000" dirty="0">
                          <a:latin typeface="Cambria Math" charset="0"/>
                          <a:ea typeface="Microsoft YaHei" charset="-122"/>
                          <a:cs typeface="Microsoft YaHei" charset="-122"/>
                        </a:rPr>
                        <m:t>1 </m:t>
                      </m:r>
                      <m:r>
                        <a:rPr lang="en-US" altLang="zh-CN" sz="2700" i="1" dirty="0">
                          <a:latin typeface="Cambria Math" charset="0"/>
                          <a:ea typeface="Microsoft YaHei" charset="-122"/>
                          <a:cs typeface="Microsoft YaHei" charset="-122"/>
                        </a:rPr>
                        <m:t>𝑎</m:t>
                      </m:r>
                      <m:r>
                        <a:rPr lang="en-US" altLang="zh-CN" sz="2700" i="1" baseline="-25000" dirty="0">
                          <a:latin typeface="Cambria Math" charset="0"/>
                          <a:ea typeface="Microsoft YaHei" charset="-122"/>
                          <a:cs typeface="Microsoft YaHei" charset="-122"/>
                        </a:rPr>
                        <m:t>2</m:t>
                      </m:r>
                      <m:r>
                        <a:rPr lang="en-US" altLang="zh-CN" sz="2700" i="1" dirty="0">
                          <a:latin typeface="Cambria Math" charset="0"/>
                          <a:ea typeface="Microsoft YaHei" charset="-122"/>
                          <a:cs typeface="Microsoft YaHei" charset="-122"/>
                        </a:rPr>
                        <m:t> </m:t>
                      </m:r>
                      <m:r>
                        <a:rPr lang="en-US" altLang="zh-CN" sz="2700" i="1" dirty="0">
                          <a:latin typeface="Cambria Math" charset="0"/>
                          <a:ea typeface="Microsoft YaHei" charset="-122"/>
                          <a:cs typeface="Microsoft YaHei" charset="-122"/>
                        </a:rPr>
                        <m:t>𝑎</m:t>
                      </m:r>
                      <m:r>
                        <a:rPr lang="en-US" altLang="zh-CN" sz="2700" i="1" baseline="-25000" dirty="0">
                          <a:latin typeface="Cambria Math" charset="0"/>
                          <a:ea typeface="Microsoft YaHei" charset="-122"/>
                          <a:cs typeface="Microsoft YaHei" charset="-122"/>
                        </a:rPr>
                        <m:t>3</m:t>
                      </m:r>
                      <m:r>
                        <a:rPr lang="en-US" altLang="zh-CN" sz="2700" i="1" dirty="0">
                          <a:latin typeface="Cambria Math" charset="0"/>
                          <a:ea typeface="Microsoft YaHei" charset="-122"/>
                          <a:cs typeface="Microsoft YaHei" charset="-122"/>
                        </a:rPr>
                        <m:t>]</m:t>
                      </m:r>
                      <m:r>
                        <a:rPr lang="en-US" altLang="zh-CN" sz="4000" i="1" baseline="30000" dirty="0">
                          <a:latin typeface="Cambria Math" charset="0"/>
                          <a:ea typeface="Microsoft YaHei" charset="-122"/>
                          <a:cs typeface="Microsoft YaHei" charset="-122"/>
                        </a:rPr>
                        <m:t> </m:t>
                      </m:r>
                      <m:r>
                        <a:rPr lang="en-US" altLang="zh-CN" sz="2700" i="1" dirty="0">
                          <a:latin typeface="Cambria Math" charset="0"/>
                          <a:ea typeface="Microsoft YaHei" charset="-122"/>
                          <a:cs typeface="Microsoft YaHei" charset="-122"/>
                        </a:rPr>
                        <m:t>[</m:t>
                      </m:r>
                      <m:r>
                        <a:rPr lang="en-US" altLang="zh-CN" sz="2700" i="1" dirty="0">
                          <a:latin typeface="Cambria Math" charset="0"/>
                          <a:ea typeface="Microsoft YaHei" charset="-122"/>
                          <a:cs typeface="Microsoft YaHei" charset="-122"/>
                        </a:rPr>
                        <m:t>𝑣</m:t>
                      </m:r>
                      <m:r>
                        <a:rPr lang="en-US" altLang="zh-CN" sz="2700" i="1" baseline="-25000" dirty="0">
                          <a:latin typeface="Cambria Math" charset="0"/>
                          <a:ea typeface="Microsoft YaHei" charset="-122"/>
                          <a:cs typeface="Microsoft YaHei" charset="-122"/>
                        </a:rPr>
                        <m:t>1</m:t>
                      </m:r>
                      <m:r>
                        <a:rPr lang="en-US" altLang="zh-CN" sz="2700" i="1" dirty="0">
                          <a:latin typeface="Cambria Math" charset="0"/>
                          <a:ea typeface="Microsoft YaHei" charset="-122"/>
                          <a:cs typeface="Microsoft YaHei" charset="-122"/>
                        </a:rPr>
                        <m:t> </m:t>
                      </m:r>
                      <m:r>
                        <a:rPr lang="en-US" altLang="zh-CN" sz="2700" i="1" dirty="0">
                          <a:latin typeface="Cambria Math" charset="0"/>
                          <a:ea typeface="Microsoft YaHei" charset="-122"/>
                          <a:cs typeface="Microsoft YaHei" charset="-122"/>
                        </a:rPr>
                        <m:t>𝑣</m:t>
                      </m:r>
                      <m:r>
                        <a:rPr lang="en-US" altLang="zh-CN" sz="2700" i="1" baseline="-25000" dirty="0">
                          <a:latin typeface="Cambria Math" charset="0"/>
                          <a:ea typeface="Microsoft YaHei" charset="-122"/>
                          <a:cs typeface="Microsoft YaHei" charset="-122"/>
                        </a:rPr>
                        <m:t>2</m:t>
                      </m:r>
                      <m:r>
                        <a:rPr lang="en-US" altLang="zh-CN" sz="2700" i="1" dirty="0">
                          <a:latin typeface="Cambria Math" charset="0"/>
                          <a:ea typeface="Microsoft YaHei" charset="-122"/>
                          <a:cs typeface="Microsoft YaHei" charset="-122"/>
                        </a:rPr>
                        <m:t> </m:t>
                      </m:r>
                      <m:r>
                        <a:rPr lang="en-US" altLang="zh-CN" sz="2700" i="1" dirty="0">
                          <a:latin typeface="Cambria Math" charset="0"/>
                          <a:ea typeface="Microsoft YaHei" charset="-122"/>
                          <a:cs typeface="Microsoft YaHei" charset="-122"/>
                        </a:rPr>
                        <m:t>𝑣</m:t>
                      </m:r>
                      <m:r>
                        <a:rPr lang="en-US" altLang="zh-CN" sz="2700" i="1" baseline="-25000" dirty="0">
                          <a:latin typeface="Cambria Math" charset="0"/>
                          <a:ea typeface="Microsoft YaHei" charset="-122"/>
                          <a:cs typeface="Microsoft YaHei" charset="-122"/>
                        </a:rPr>
                        <m:t>3</m:t>
                      </m:r>
                      <m:r>
                        <a:rPr lang="en-US" altLang="zh-CN" sz="3100" i="1" dirty="0">
                          <a:latin typeface="Cambria Math" charset="0"/>
                          <a:ea typeface="Microsoft YaHei" charset="-122"/>
                          <a:cs typeface="Microsoft YaHei" charset="-122"/>
                        </a:rPr>
                        <m:t>] </m:t>
                      </m:r>
                      <m:r>
                        <a:rPr lang="en-US" altLang="zh-CN" sz="4000" i="1" baseline="30000" dirty="0">
                          <a:latin typeface="Cambria Math" charset="0"/>
                          <a:ea typeface="Microsoft YaHei" charset="-122"/>
                          <a:cs typeface="Microsoft YaHei" charset="-122"/>
                        </a:rPr>
                        <m:t>𝑇</m:t>
                      </m:r>
                    </m:oMath>
                  </m:oMathPara>
                </a14:m>
                <a:endParaRPr lang="en-US" altLang="zh-CN" sz="4000" baseline="30000" dirty="0">
                  <a:latin typeface="Microsoft YaHei" charset="-122"/>
                  <a:ea typeface="Microsoft YaHei" charset="-122"/>
                  <a:cs typeface="Microsoft YaHei" charset="-122"/>
                </a:endParaRPr>
              </a:p>
              <a:p>
                <a:pPr>
                  <a:spcBef>
                    <a:spcPct val="20000"/>
                  </a:spcBef>
                </a:pPr>
                <a:r>
                  <a:rPr lang="zh-CN" altLang="en-US" sz="2700" dirty="0" smtClean="0">
                    <a:ea typeface="Microsoft YaHei" charset="-122"/>
                    <a:cs typeface="Microsoft YaHei" charset="-122"/>
                  </a:rPr>
                  <a:t>     </a:t>
                </a:r>
                <a14:m>
                  <m:oMath xmlns:m="http://schemas.openxmlformats.org/officeDocument/2006/math">
                    <m:r>
                      <a:rPr lang="en-US" altLang="zh-CN" sz="2700" i="1" dirty="0" smtClean="0">
                        <a:latin typeface="Cambria Math" charset="0"/>
                        <a:ea typeface="Microsoft YaHei" charset="-122"/>
                        <a:cs typeface="Microsoft YaHei" charset="-122"/>
                      </a:rPr>
                      <m:t>=</m:t>
                    </m:r>
                    <m:r>
                      <a:rPr lang="en-US" altLang="zh-CN" sz="2700" i="1" dirty="0" smtClean="0">
                        <a:latin typeface="Cambria Math" charset="0"/>
                        <a:ea typeface="Microsoft YaHei" charset="-122"/>
                        <a:cs typeface="Microsoft YaHei" charset="-122"/>
                      </a:rPr>
                      <m:t>𝑏</m:t>
                    </m:r>
                    <m:r>
                      <a:rPr lang="en-US" altLang="zh-CN" sz="2700" i="1" baseline="-25000" dirty="0">
                        <a:latin typeface="Cambria Math" charset="0"/>
                        <a:ea typeface="Microsoft YaHei" charset="-122"/>
                        <a:cs typeface="Microsoft YaHei" charset="-122"/>
                      </a:rPr>
                      <m:t>1</m:t>
                    </m:r>
                    <m:r>
                      <a:rPr lang="en-US" altLang="zh-CN" sz="2700" i="1" dirty="0">
                        <a:latin typeface="Cambria Math" charset="0"/>
                        <a:ea typeface="Microsoft YaHei" charset="-122"/>
                        <a:cs typeface="Microsoft YaHei" charset="-122"/>
                      </a:rPr>
                      <m:t>𝑢</m:t>
                    </m:r>
                    <m:r>
                      <a:rPr lang="en-US" altLang="zh-CN" sz="2700" i="1" baseline="-25000" dirty="0">
                        <a:latin typeface="Cambria Math" charset="0"/>
                        <a:ea typeface="Microsoft YaHei" charset="-122"/>
                        <a:cs typeface="Microsoft YaHei" charset="-122"/>
                      </a:rPr>
                      <m:t>1</m:t>
                    </m:r>
                    <m:r>
                      <a:rPr lang="en-US" altLang="zh-CN" sz="2700" i="1" dirty="0">
                        <a:latin typeface="Cambria Math" charset="0"/>
                        <a:ea typeface="Microsoft YaHei" charset="-122"/>
                        <a:cs typeface="Microsoft YaHei" charset="-122"/>
                      </a:rPr>
                      <m:t>+ </m:t>
                    </m:r>
                    <m:r>
                      <a:rPr lang="en-US" altLang="zh-CN" sz="2700" i="1" dirty="0">
                        <a:latin typeface="Cambria Math" charset="0"/>
                        <a:ea typeface="Microsoft YaHei" charset="-122"/>
                        <a:cs typeface="Microsoft YaHei" charset="-122"/>
                      </a:rPr>
                      <m:t>𝑏</m:t>
                    </m:r>
                    <m:r>
                      <a:rPr lang="en-US" altLang="zh-CN" sz="2700" i="1" baseline="-25000" dirty="0">
                        <a:latin typeface="Cambria Math" charset="0"/>
                        <a:ea typeface="Microsoft YaHei" charset="-122"/>
                        <a:cs typeface="Microsoft YaHei" charset="-122"/>
                      </a:rPr>
                      <m:t>2</m:t>
                    </m:r>
                    <m:r>
                      <a:rPr lang="en-US" altLang="zh-CN" sz="2700" i="1" dirty="0">
                        <a:latin typeface="Cambria Math" charset="0"/>
                        <a:ea typeface="Microsoft YaHei" charset="-122"/>
                        <a:cs typeface="Microsoft YaHei" charset="-122"/>
                      </a:rPr>
                      <m:t>𝑢</m:t>
                    </m:r>
                    <m:r>
                      <a:rPr lang="en-US" altLang="zh-CN" sz="2700" i="1" baseline="-25000" dirty="0">
                        <a:latin typeface="Cambria Math" charset="0"/>
                        <a:ea typeface="Microsoft YaHei" charset="-122"/>
                        <a:cs typeface="Microsoft YaHei" charset="-122"/>
                      </a:rPr>
                      <m:t>2</m:t>
                    </m:r>
                    <m:r>
                      <a:rPr lang="en-US" altLang="zh-CN" sz="2700" i="1" dirty="0">
                        <a:latin typeface="Cambria Math" charset="0"/>
                        <a:ea typeface="Microsoft YaHei" charset="-122"/>
                        <a:cs typeface="Microsoft YaHei" charset="-122"/>
                      </a:rPr>
                      <m:t> +</m:t>
                    </m:r>
                    <m:r>
                      <a:rPr lang="en-US" altLang="zh-CN" sz="2700" i="1" dirty="0">
                        <a:latin typeface="Cambria Math" charset="0"/>
                        <a:ea typeface="Microsoft YaHei" charset="-122"/>
                        <a:cs typeface="Microsoft YaHei" charset="-122"/>
                      </a:rPr>
                      <m:t>𝑏</m:t>
                    </m:r>
                    <m:r>
                      <a:rPr lang="en-US" altLang="zh-CN" sz="2700" i="1" baseline="-25000" dirty="0">
                        <a:latin typeface="Cambria Math" charset="0"/>
                        <a:ea typeface="Microsoft YaHei" charset="-122"/>
                        <a:cs typeface="Microsoft YaHei" charset="-122"/>
                      </a:rPr>
                      <m:t>3</m:t>
                    </m:r>
                    <m:r>
                      <a:rPr lang="en-US" altLang="zh-CN" sz="2700" i="1" dirty="0">
                        <a:latin typeface="Cambria Math" charset="0"/>
                        <a:ea typeface="Microsoft YaHei" charset="-122"/>
                        <a:cs typeface="Microsoft YaHei" charset="-122"/>
                      </a:rPr>
                      <m:t>𝑢</m:t>
                    </m:r>
                    <m:r>
                      <a:rPr lang="en-US" altLang="zh-CN" sz="2700" i="1" baseline="-25000" dirty="0">
                        <a:latin typeface="Cambria Math" charset="0"/>
                        <a:ea typeface="Microsoft YaHei" charset="-122"/>
                        <a:cs typeface="Microsoft YaHei" charset="-122"/>
                      </a:rPr>
                      <m:t>3 </m:t>
                    </m:r>
                    <m:r>
                      <a:rPr lang="en-US" altLang="zh-CN" sz="2700" i="1" dirty="0">
                        <a:latin typeface="Cambria Math" charset="0"/>
                        <a:ea typeface="Microsoft YaHei" charset="-122"/>
                        <a:cs typeface="Microsoft YaHei" charset="-122"/>
                      </a:rPr>
                      <m:t>= [</m:t>
                    </m:r>
                    <m:r>
                      <a:rPr lang="en-US" altLang="zh-CN" sz="2700" i="1" dirty="0">
                        <a:latin typeface="Cambria Math" charset="0"/>
                        <a:ea typeface="Microsoft YaHei" charset="-122"/>
                        <a:cs typeface="Microsoft YaHei" charset="-122"/>
                      </a:rPr>
                      <m:t>𝑏</m:t>
                    </m:r>
                    <m:r>
                      <a:rPr lang="en-US" altLang="zh-CN" sz="2700" i="1" baseline="-25000" dirty="0">
                        <a:latin typeface="Cambria Math" charset="0"/>
                        <a:ea typeface="Microsoft YaHei" charset="-122"/>
                        <a:cs typeface="Microsoft YaHei" charset="-122"/>
                      </a:rPr>
                      <m:t>1 </m:t>
                    </m:r>
                    <m:r>
                      <a:rPr lang="en-US" altLang="zh-CN" sz="2700" i="1" dirty="0">
                        <a:latin typeface="Cambria Math" charset="0"/>
                        <a:ea typeface="Microsoft YaHei" charset="-122"/>
                        <a:cs typeface="Microsoft YaHei" charset="-122"/>
                      </a:rPr>
                      <m:t>𝑏</m:t>
                    </m:r>
                    <m:r>
                      <a:rPr lang="en-US" altLang="zh-CN" sz="2700" i="1" baseline="-25000" dirty="0">
                        <a:latin typeface="Cambria Math" charset="0"/>
                        <a:ea typeface="Microsoft YaHei" charset="-122"/>
                        <a:cs typeface="Microsoft YaHei" charset="-122"/>
                      </a:rPr>
                      <m:t>2</m:t>
                    </m:r>
                    <m:r>
                      <a:rPr lang="en-US" altLang="zh-CN" sz="2700" i="1" dirty="0">
                        <a:latin typeface="Cambria Math" charset="0"/>
                        <a:ea typeface="Microsoft YaHei" charset="-122"/>
                        <a:cs typeface="Microsoft YaHei" charset="-122"/>
                      </a:rPr>
                      <m:t> </m:t>
                    </m:r>
                    <m:r>
                      <a:rPr lang="en-US" altLang="zh-CN" sz="2700" i="1" dirty="0">
                        <a:latin typeface="Cambria Math" charset="0"/>
                        <a:ea typeface="Microsoft YaHei" charset="-122"/>
                        <a:cs typeface="Microsoft YaHei" charset="-122"/>
                      </a:rPr>
                      <m:t>𝑏</m:t>
                    </m:r>
                    <m:r>
                      <a:rPr lang="en-US" altLang="zh-CN" sz="2700" i="1" baseline="-25000" dirty="0">
                        <a:latin typeface="Cambria Math" charset="0"/>
                        <a:ea typeface="Microsoft YaHei" charset="-122"/>
                        <a:cs typeface="Microsoft YaHei" charset="-122"/>
                      </a:rPr>
                      <m:t>3</m:t>
                    </m:r>
                    <m:r>
                      <a:rPr lang="en-US" altLang="zh-CN" sz="2700" i="1" dirty="0">
                        <a:latin typeface="Cambria Math" charset="0"/>
                        <a:ea typeface="Microsoft YaHei" charset="-122"/>
                        <a:cs typeface="Microsoft YaHei" charset="-122"/>
                      </a:rPr>
                      <m:t>]</m:t>
                    </m:r>
                    <m:r>
                      <a:rPr lang="en-US" altLang="zh-CN" sz="4000" i="1" baseline="30000" dirty="0">
                        <a:latin typeface="Cambria Math" charset="0"/>
                        <a:ea typeface="Microsoft YaHei" charset="-122"/>
                        <a:cs typeface="Microsoft YaHei" charset="-122"/>
                      </a:rPr>
                      <m:t> </m:t>
                    </m:r>
                    <m:r>
                      <a:rPr lang="en-US" altLang="zh-CN" sz="2700" i="1" dirty="0">
                        <a:latin typeface="Cambria Math" charset="0"/>
                        <a:ea typeface="Microsoft YaHei" charset="-122"/>
                        <a:cs typeface="Microsoft YaHei" charset="-122"/>
                      </a:rPr>
                      <m:t>[</m:t>
                    </m:r>
                    <m:r>
                      <a:rPr lang="en-US" altLang="zh-CN" sz="2700" i="1" dirty="0">
                        <a:latin typeface="Cambria Math" charset="0"/>
                        <a:ea typeface="Microsoft YaHei" charset="-122"/>
                        <a:cs typeface="Microsoft YaHei" charset="-122"/>
                      </a:rPr>
                      <m:t>𝑢</m:t>
                    </m:r>
                    <m:r>
                      <a:rPr lang="en-US" altLang="zh-CN" sz="2700" i="1" baseline="-25000" dirty="0">
                        <a:latin typeface="Cambria Math" charset="0"/>
                        <a:ea typeface="Microsoft YaHei" charset="-122"/>
                        <a:cs typeface="Microsoft YaHei" charset="-122"/>
                      </a:rPr>
                      <m:t>1</m:t>
                    </m:r>
                    <m:r>
                      <a:rPr lang="en-US" altLang="zh-CN" sz="2700" i="1" dirty="0">
                        <a:latin typeface="Cambria Math" charset="0"/>
                        <a:ea typeface="Microsoft YaHei" charset="-122"/>
                        <a:cs typeface="Microsoft YaHei" charset="-122"/>
                      </a:rPr>
                      <m:t> </m:t>
                    </m:r>
                    <m:r>
                      <a:rPr lang="en-US" altLang="zh-CN" sz="2700" i="1" dirty="0">
                        <a:latin typeface="Cambria Math" charset="0"/>
                        <a:ea typeface="Microsoft YaHei" charset="-122"/>
                        <a:cs typeface="Microsoft YaHei" charset="-122"/>
                      </a:rPr>
                      <m:t>𝑢</m:t>
                    </m:r>
                    <m:r>
                      <a:rPr lang="en-US" altLang="zh-CN" sz="2700" i="1" baseline="-25000" dirty="0">
                        <a:latin typeface="Cambria Math" charset="0"/>
                        <a:ea typeface="Microsoft YaHei" charset="-122"/>
                        <a:cs typeface="Microsoft YaHei" charset="-122"/>
                      </a:rPr>
                      <m:t>2</m:t>
                    </m:r>
                    <m:r>
                      <a:rPr lang="en-US" altLang="zh-CN" sz="2700" i="1" dirty="0">
                        <a:latin typeface="Cambria Math" charset="0"/>
                        <a:ea typeface="Microsoft YaHei" charset="-122"/>
                        <a:cs typeface="Microsoft YaHei" charset="-122"/>
                      </a:rPr>
                      <m:t> </m:t>
                    </m:r>
                    <m:r>
                      <a:rPr lang="en-US" altLang="zh-CN" sz="2700" i="1" dirty="0">
                        <a:latin typeface="Cambria Math" charset="0"/>
                        <a:ea typeface="Microsoft YaHei" charset="-122"/>
                        <a:cs typeface="Microsoft YaHei" charset="-122"/>
                      </a:rPr>
                      <m:t>𝑢</m:t>
                    </m:r>
                    <m:r>
                      <a:rPr lang="en-US" altLang="zh-CN" sz="2700" i="1" baseline="-25000" dirty="0">
                        <a:latin typeface="Cambria Math" charset="0"/>
                        <a:ea typeface="Microsoft YaHei" charset="-122"/>
                        <a:cs typeface="Microsoft YaHei" charset="-122"/>
                      </a:rPr>
                      <m:t>3</m:t>
                    </m:r>
                    <m:r>
                      <a:rPr lang="en-US" altLang="zh-CN" sz="3100" i="1" dirty="0">
                        <a:latin typeface="Cambria Math" charset="0"/>
                        <a:ea typeface="Microsoft YaHei" charset="-122"/>
                        <a:cs typeface="Microsoft YaHei" charset="-122"/>
                      </a:rPr>
                      <m:t>] </m:t>
                    </m:r>
                    <m:r>
                      <a:rPr lang="en-US" altLang="zh-CN" sz="4000" i="1" baseline="30000" dirty="0">
                        <a:latin typeface="Cambria Math" charset="0"/>
                        <a:ea typeface="Microsoft YaHei" charset="-122"/>
                        <a:cs typeface="Microsoft YaHei" charset="-122"/>
                      </a:rPr>
                      <m:t>𝑇</m:t>
                    </m:r>
                  </m:oMath>
                </a14:m>
                <a:endParaRPr lang="en-US" altLang="zh-CN" sz="4000" baseline="30000" dirty="0">
                  <a:latin typeface="Microsoft YaHei" charset="-122"/>
                  <a:ea typeface="Microsoft YaHei" charset="-122"/>
                  <a:cs typeface="Microsoft YaHei" charset="-122"/>
                </a:endParaRPr>
              </a:p>
              <a:p>
                <a:endParaRPr lang="en-US" altLang="zh-CN" dirty="0">
                  <a:latin typeface="Microsoft YaHei" charset="-122"/>
                  <a:ea typeface="Microsoft YaHei" charset="-122"/>
                  <a:cs typeface="Microsoft YaHei" charset="-122"/>
                </a:endParaRPr>
              </a:p>
            </p:txBody>
          </p:sp>
        </mc:Choice>
        <mc:Fallback xmlns="">
          <p:sp>
            <p:nvSpPr>
              <p:cNvPr id="7" name="Text Box 4"/>
              <p:cNvSpPr txBox="1">
                <a:spLocks noRot="1" noChangeAspect="1" noMove="1" noResize="1" noEditPoints="1" noAdjustHandles="1" noChangeArrowheads="1" noChangeShapeType="1" noTextEdit="1"/>
              </p:cNvSpPr>
              <p:nvPr/>
            </p:nvSpPr>
            <p:spPr bwMode="auto">
              <a:xfrm>
                <a:off x="1128983" y="4072898"/>
                <a:ext cx="7556941" cy="1295291"/>
              </a:xfrm>
              <a:prstGeom prst="rect">
                <a:avLst/>
              </a:prstGeom>
              <a:blipFill rotWithShape="0">
                <a:blip r:embed="rId4"/>
                <a:stretch>
                  <a:fillRect t="-469"/>
                </a:stretch>
              </a:blipFill>
              <a:ln w="12700">
                <a:noFill/>
                <a:miter lim="800000"/>
                <a:headEnd type="none" w="sm" len="sm"/>
                <a:tailEnd type="none" w="sm" len="sm"/>
              </a:ln>
            </p:spPr>
            <p:txBody>
              <a:bodyPr/>
              <a:lstStyle/>
              <a:p>
                <a:r>
                  <a:rPr lang="en-US">
                    <a:noFill/>
                  </a:rPr>
                  <a:t> </a:t>
                </a:r>
              </a:p>
            </p:txBody>
          </p:sp>
        </mc:Fallback>
      </mc:AlternateContent>
    </p:spTree>
    <p:extLst>
      <p:ext uri="{BB962C8B-B14F-4D97-AF65-F5344CB8AC3E}">
        <p14:creationId xmlns:p14="http://schemas.microsoft.com/office/powerpoint/2010/main" val="9561037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坐标系的变换</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14:m>
                  <m:oMath xmlns:m="http://schemas.openxmlformats.org/officeDocument/2006/math">
                    <m:r>
                      <a:rPr lang="en-US" altLang="zh-CN" i="1" dirty="0" smtClean="0">
                        <a:latin typeface="Cambria Math" charset="0"/>
                        <a:ea typeface="Microsoft YaHei" charset="-122"/>
                        <a:cs typeface="Microsoft YaHei" charset="-122"/>
                      </a:rPr>
                      <m:t>𝑢</m:t>
                    </m:r>
                    <m:r>
                      <a:rPr lang="en-US" altLang="zh-CN" i="1" baseline="-25000" dirty="0">
                        <a:latin typeface="Cambria Math" charset="0"/>
                        <a:ea typeface="Microsoft YaHei" charset="-122"/>
                        <a:cs typeface="Microsoft YaHei" charset="-122"/>
                      </a:rPr>
                      <m:t>1</m:t>
                    </m:r>
                    <m:r>
                      <a:rPr lang="zh-CN" altLang="en-US" i="1" baseline="-25000" dirty="0" smtClean="0">
                        <a:latin typeface="Cambria Math" charset="0"/>
                        <a:ea typeface="Microsoft YaHei" charset="-122"/>
                        <a:cs typeface="Microsoft YaHei" charset="-122"/>
                      </a:rPr>
                      <m:t>，</m:t>
                    </m:r>
                    <m:r>
                      <a:rPr lang="en-US" altLang="zh-CN" i="1" dirty="0">
                        <a:latin typeface="Cambria Math" charset="0"/>
                        <a:ea typeface="Microsoft YaHei" charset="-122"/>
                        <a:cs typeface="Microsoft YaHei" charset="-122"/>
                      </a:rPr>
                      <m:t>𝑢</m:t>
                    </m:r>
                    <m:r>
                      <a:rPr lang="en-US" altLang="zh-CN" i="1" baseline="-25000" dirty="0">
                        <a:latin typeface="Cambria Math" charset="0"/>
                        <a:ea typeface="Microsoft YaHei" charset="-122"/>
                        <a:cs typeface="Microsoft YaHei" charset="-122"/>
                      </a:rPr>
                      <m:t>2</m:t>
                    </m:r>
                    <m:r>
                      <a:rPr lang="zh-CN" altLang="en-US" i="1" baseline="-25000" dirty="0">
                        <a:latin typeface="Cambria Math" charset="0"/>
                        <a:ea typeface="Microsoft YaHei" charset="-122"/>
                        <a:cs typeface="Microsoft YaHei" charset="-122"/>
                      </a:rPr>
                      <m:t>，</m:t>
                    </m:r>
                    <m:r>
                      <a:rPr lang="en-US" altLang="zh-CN" i="1" dirty="0">
                        <a:latin typeface="Cambria Math" charset="0"/>
                        <a:ea typeface="Microsoft YaHei" charset="-122"/>
                        <a:cs typeface="Microsoft YaHei" charset="-122"/>
                      </a:rPr>
                      <m:t>𝑢</m:t>
                    </m:r>
                    <m:r>
                      <a:rPr lang="en-US" altLang="zh-CN" i="1" baseline="-25000" dirty="0">
                        <a:latin typeface="Cambria Math" charset="0"/>
                        <a:ea typeface="Microsoft YaHei" charset="-122"/>
                        <a:cs typeface="Microsoft YaHei" charset="-122"/>
                      </a:rPr>
                      <m:t>3</m:t>
                    </m:r>
                  </m:oMath>
                </a14:m>
                <a:r>
                  <a:rPr lang="zh-CN" altLang="en-US" dirty="0">
                    <a:cs typeface="Microsoft YaHei" charset="-122"/>
                  </a:rPr>
                  <a:t>中每个向量都可以用第一组表示出来</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t="-2241"/>
                </a:stretch>
              </a:blipFill>
            </p:spPr>
            <p:txBody>
              <a:bodyPr/>
              <a:lstStyle/>
              <a:p>
                <a:r>
                  <a:rPr lang="zh-CN" altLang="en-US">
                    <a:noFill/>
                  </a:rPr>
                  <a:t> </a:t>
                </a:r>
              </a:p>
            </p:txBody>
          </p:sp>
        </mc:Fallback>
      </mc:AlternateContent>
      <p:sp>
        <p:nvSpPr>
          <p:cNvPr id="4" name="Slide Number Placeholder 3"/>
          <p:cNvSpPr>
            <a:spLocks noGrp="1"/>
          </p:cNvSpPr>
          <p:nvPr>
            <p:ph type="sldNum" sz="quarter" idx="12"/>
          </p:nvPr>
        </p:nvSpPr>
        <p:spPr/>
        <p:txBody>
          <a:bodyPr/>
          <a:lstStyle/>
          <a:p>
            <a:fld id="{EB792F4E-54C0-4D36-B331-9C6FCFE9A340}" type="slidenum">
              <a:rPr lang="zh-CN" altLang="en-US" smtClean="0"/>
              <a:pPr/>
              <a:t>26</a:t>
            </a:fld>
            <a:endParaRPr lang="zh-CN" altLang="en-US" dirty="0"/>
          </a:p>
        </p:txBody>
      </p:sp>
      <p:pic>
        <p:nvPicPr>
          <p:cNvPr id="5" name="Picture 9" descr="AN04F24"/>
          <p:cNvPicPr>
            <a:picLocks noChangeAspect="1" noChangeArrowheads="1"/>
          </p:cNvPicPr>
          <p:nvPr/>
        </p:nvPicPr>
        <p:blipFill>
          <a:blip r:embed="rId3" cstate="print"/>
          <a:srcRect/>
          <a:stretch>
            <a:fillRect/>
          </a:stretch>
        </p:blipFill>
        <p:spPr bwMode="auto">
          <a:xfrm>
            <a:off x="5747711" y="1992483"/>
            <a:ext cx="2704986" cy="3189799"/>
          </a:xfrm>
          <a:prstGeom prst="rect">
            <a:avLst/>
          </a:prstGeom>
          <a:noFill/>
          <a:ln w="9525">
            <a:noFill/>
            <a:miter lim="800000"/>
            <a:headEnd/>
            <a:tailEnd/>
          </a:ln>
        </p:spPr>
      </p:pic>
      <mc:AlternateContent xmlns:mc="http://schemas.openxmlformats.org/markup-compatibility/2006" xmlns:a14="http://schemas.microsoft.com/office/drawing/2010/main">
        <mc:Choice Requires="a14">
          <p:sp>
            <p:nvSpPr>
              <p:cNvPr id="6" name="Text Box 4"/>
              <p:cNvSpPr txBox="1">
                <a:spLocks noChangeArrowheads="1"/>
              </p:cNvSpPr>
              <p:nvPr/>
            </p:nvSpPr>
            <p:spPr bwMode="auto">
              <a:xfrm>
                <a:off x="893856" y="1992483"/>
                <a:ext cx="4655890" cy="1384995"/>
              </a:xfrm>
              <a:prstGeom prst="rect">
                <a:avLst/>
              </a:prstGeom>
              <a:noFill/>
              <a:ln w="12700">
                <a:noFill/>
                <a:miter lim="800000"/>
                <a:headEnd type="none" w="sm" len="sm"/>
                <a:tailEnd type="none" w="sm" len="sm"/>
              </a:ln>
            </p:spPr>
            <p:txBody>
              <a:bodyPr wrap="square" anchorCtr="1">
                <a:spAutoFit/>
              </a:bodyPr>
              <a:lstStyle/>
              <a:p>
                <a:pPr/>
                <a14:m>
                  <m:oMathPara xmlns:m="http://schemas.openxmlformats.org/officeDocument/2006/math">
                    <m:oMathParaPr>
                      <m:jc m:val="centerGroup"/>
                    </m:oMathParaPr>
                    <m:oMath xmlns:m="http://schemas.openxmlformats.org/officeDocument/2006/math">
                      <m:r>
                        <a:rPr lang="en-US" altLang="zh-CN" sz="2800" i="1" dirty="0" smtClean="0">
                          <a:latin typeface="Cambria Math" charset="0"/>
                          <a:ea typeface="Microsoft YaHei" charset="-122"/>
                          <a:cs typeface="Microsoft YaHei" charset="-122"/>
                        </a:rPr>
                        <m:t>𝑢</m:t>
                      </m:r>
                      <m:r>
                        <a:rPr lang="en-US" altLang="zh-CN" sz="2800" i="1" baseline="-25000" dirty="0">
                          <a:latin typeface="Cambria Math" charset="0"/>
                          <a:ea typeface="Microsoft YaHei" charset="-122"/>
                          <a:cs typeface="Microsoft YaHei" charset="-122"/>
                        </a:rPr>
                        <m:t>1 </m:t>
                      </m:r>
                      <m:r>
                        <a:rPr lang="en-US" altLang="zh-CN" sz="2800" i="1" dirty="0">
                          <a:latin typeface="Cambria Math" charset="0"/>
                          <a:ea typeface="Microsoft YaHei" charset="-122"/>
                          <a:cs typeface="Microsoft YaHei" charset="-122"/>
                        </a:rPr>
                        <m:t>=</m:t>
                      </m:r>
                      <m:r>
                        <a:rPr lang="en-US" altLang="zh-CN" sz="2800" i="1" dirty="0" smtClean="0">
                          <a:latin typeface="Cambria Math" charset="0"/>
                          <a:ea typeface="Cambria Math" charset="0"/>
                          <a:cs typeface="Cambria Math" charset="0"/>
                        </a:rPr>
                        <m:t>𝛾</m:t>
                      </m:r>
                      <m:r>
                        <a:rPr lang="en-US" altLang="zh-CN" sz="2800" i="1" baseline="-25000" dirty="0">
                          <a:latin typeface="Cambria Math" charset="0"/>
                          <a:ea typeface="Microsoft YaHei" charset="-122"/>
                          <a:cs typeface="Microsoft YaHei" charset="-122"/>
                        </a:rPr>
                        <m:t>11</m:t>
                      </m:r>
                      <m:r>
                        <a:rPr lang="en-US" altLang="zh-CN" sz="2800" i="1" dirty="0">
                          <a:latin typeface="Cambria Math" charset="0"/>
                          <a:ea typeface="Microsoft YaHei" charset="-122"/>
                          <a:cs typeface="Microsoft YaHei" charset="-122"/>
                        </a:rPr>
                        <m:t>𝑣</m:t>
                      </m:r>
                      <m:r>
                        <a:rPr lang="en-US" altLang="zh-CN" sz="2800" i="1" baseline="-25000" dirty="0">
                          <a:latin typeface="Cambria Math" charset="0"/>
                          <a:ea typeface="Microsoft YaHei" charset="-122"/>
                          <a:cs typeface="Microsoft YaHei" charset="-122"/>
                        </a:rPr>
                        <m:t>1</m:t>
                      </m:r>
                      <m:r>
                        <a:rPr lang="en-US" altLang="zh-CN" sz="2800" i="1" dirty="0">
                          <a:latin typeface="Cambria Math" charset="0"/>
                          <a:ea typeface="Microsoft YaHei" charset="-122"/>
                          <a:cs typeface="Microsoft YaHei" charset="-122"/>
                        </a:rPr>
                        <m:t>+</m:t>
                      </m:r>
                      <m:r>
                        <a:rPr lang="en-US" altLang="zh-CN" sz="2800" i="1" dirty="0">
                          <a:latin typeface="Cambria Math" charset="0"/>
                          <a:ea typeface="Cambria Math" charset="0"/>
                          <a:cs typeface="Cambria Math" charset="0"/>
                        </a:rPr>
                        <m:t>𝛾</m:t>
                      </m:r>
                      <m:r>
                        <a:rPr lang="en-US" altLang="zh-CN" sz="2800" i="1" baseline="-25000" dirty="0">
                          <a:latin typeface="Cambria Math" charset="0"/>
                          <a:ea typeface="Microsoft YaHei" charset="-122"/>
                          <a:cs typeface="Microsoft YaHei" charset="-122"/>
                        </a:rPr>
                        <m:t>12</m:t>
                      </m:r>
                      <m:r>
                        <a:rPr lang="en-US" altLang="zh-CN" sz="2800" i="1" dirty="0">
                          <a:latin typeface="Cambria Math" charset="0"/>
                          <a:ea typeface="Microsoft YaHei" charset="-122"/>
                          <a:cs typeface="Microsoft YaHei" charset="-122"/>
                        </a:rPr>
                        <m:t>𝑣</m:t>
                      </m:r>
                      <m:r>
                        <a:rPr lang="en-US" altLang="zh-CN" sz="2800" i="1" baseline="-25000" dirty="0">
                          <a:latin typeface="Cambria Math" charset="0"/>
                          <a:ea typeface="Microsoft YaHei" charset="-122"/>
                          <a:cs typeface="Microsoft YaHei" charset="-122"/>
                        </a:rPr>
                        <m:t>2</m:t>
                      </m:r>
                      <m:r>
                        <a:rPr lang="en-US" altLang="zh-CN" sz="2800" i="1" dirty="0">
                          <a:latin typeface="Cambria Math" charset="0"/>
                          <a:ea typeface="Microsoft YaHei" charset="-122"/>
                          <a:cs typeface="Microsoft YaHei" charset="-122"/>
                        </a:rPr>
                        <m:t>+</m:t>
                      </m:r>
                      <m:r>
                        <a:rPr lang="en-US" altLang="zh-CN" sz="2800" i="1" dirty="0">
                          <a:latin typeface="Cambria Math" charset="0"/>
                          <a:ea typeface="Cambria Math" charset="0"/>
                          <a:cs typeface="Cambria Math" charset="0"/>
                        </a:rPr>
                        <m:t>𝛾</m:t>
                      </m:r>
                      <m:r>
                        <a:rPr lang="en-US" altLang="zh-CN" sz="2800" i="1" baseline="-25000" dirty="0">
                          <a:latin typeface="Cambria Math" charset="0"/>
                          <a:ea typeface="Microsoft YaHei" charset="-122"/>
                          <a:cs typeface="Microsoft YaHei" charset="-122"/>
                        </a:rPr>
                        <m:t>13</m:t>
                      </m:r>
                      <m:r>
                        <a:rPr lang="en-US" altLang="zh-CN" sz="2800" i="1" dirty="0">
                          <a:latin typeface="Cambria Math" charset="0"/>
                          <a:ea typeface="Microsoft YaHei" charset="-122"/>
                          <a:cs typeface="Microsoft YaHei" charset="-122"/>
                        </a:rPr>
                        <m:t>𝑣</m:t>
                      </m:r>
                      <m:r>
                        <a:rPr lang="en-US" altLang="zh-CN" sz="2800" i="1" baseline="-25000" dirty="0">
                          <a:latin typeface="Cambria Math" charset="0"/>
                          <a:ea typeface="Microsoft YaHei" charset="-122"/>
                          <a:cs typeface="Microsoft YaHei" charset="-122"/>
                        </a:rPr>
                        <m:t>3</m:t>
                      </m:r>
                    </m:oMath>
                  </m:oMathPara>
                </a14:m>
                <a:endParaRPr lang="en-US" altLang="zh-CN" sz="2800" baseline="-25000" dirty="0">
                  <a:latin typeface="Microsoft YaHei" charset="-122"/>
                  <a:ea typeface="Microsoft YaHei" charset="-122"/>
                  <a:cs typeface="Microsoft YaHei" charset="-122"/>
                </a:endParaRPr>
              </a:p>
              <a:p>
                <a:pPr/>
                <a14:m>
                  <m:oMathPara xmlns:m="http://schemas.openxmlformats.org/officeDocument/2006/math">
                    <m:oMathParaPr>
                      <m:jc m:val="centerGroup"/>
                    </m:oMathParaPr>
                    <m:oMath xmlns:m="http://schemas.openxmlformats.org/officeDocument/2006/math">
                      <m:r>
                        <a:rPr lang="en-US" altLang="zh-CN" sz="2800" i="1" dirty="0" smtClean="0">
                          <a:latin typeface="Cambria Math" charset="0"/>
                          <a:ea typeface="Microsoft YaHei" charset="-122"/>
                          <a:cs typeface="Microsoft YaHei" charset="-122"/>
                        </a:rPr>
                        <m:t>𝑢</m:t>
                      </m:r>
                      <m:r>
                        <a:rPr lang="en-US" altLang="zh-CN" sz="2800" i="1" baseline="-25000" dirty="0">
                          <a:latin typeface="Cambria Math" charset="0"/>
                          <a:ea typeface="Microsoft YaHei" charset="-122"/>
                          <a:cs typeface="Microsoft YaHei" charset="-122"/>
                        </a:rPr>
                        <m:t>2 </m:t>
                      </m:r>
                      <m:r>
                        <a:rPr lang="en-US" altLang="zh-CN" sz="2800" i="1" dirty="0">
                          <a:latin typeface="Cambria Math" charset="0"/>
                          <a:ea typeface="Microsoft YaHei" charset="-122"/>
                          <a:cs typeface="Microsoft YaHei" charset="-122"/>
                        </a:rPr>
                        <m:t>=</m:t>
                      </m:r>
                      <m:r>
                        <a:rPr lang="en-US" altLang="zh-CN" sz="2800" i="1" dirty="0">
                          <a:latin typeface="Cambria Math" charset="0"/>
                          <a:ea typeface="Cambria Math" charset="0"/>
                          <a:cs typeface="Cambria Math" charset="0"/>
                        </a:rPr>
                        <m:t>𝛾</m:t>
                      </m:r>
                      <m:r>
                        <a:rPr lang="en-US" altLang="zh-CN" sz="2800" i="1" baseline="-25000" dirty="0">
                          <a:latin typeface="Cambria Math" charset="0"/>
                          <a:ea typeface="Microsoft YaHei" charset="-122"/>
                          <a:cs typeface="Microsoft YaHei" charset="-122"/>
                        </a:rPr>
                        <m:t>21</m:t>
                      </m:r>
                      <m:r>
                        <a:rPr lang="en-US" altLang="zh-CN" sz="2800" i="1" dirty="0">
                          <a:latin typeface="Cambria Math" charset="0"/>
                          <a:ea typeface="Microsoft YaHei" charset="-122"/>
                          <a:cs typeface="Microsoft YaHei" charset="-122"/>
                        </a:rPr>
                        <m:t>𝑣</m:t>
                      </m:r>
                      <m:r>
                        <a:rPr lang="en-US" altLang="zh-CN" sz="2800" i="1" baseline="-25000" dirty="0">
                          <a:latin typeface="Cambria Math" charset="0"/>
                          <a:ea typeface="Microsoft YaHei" charset="-122"/>
                          <a:cs typeface="Microsoft YaHei" charset="-122"/>
                        </a:rPr>
                        <m:t>1</m:t>
                      </m:r>
                      <m:r>
                        <a:rPr lang="en-US" altLang="zh-CN" sz="2800" i="1" dirty="0">
                          <a:latin typeface="Cambria Math" charset="0"/>
                          <a:ea typeface="Microsoft YaHei" charset="-122"/>
                          <a:cs typeface="Microsoft YaHei" charset="-122"/>
                        </a:rPr>
                        <m:t>+</m:t>
                      </m:r>
                      <m:r>
                        <a:rPr lang="en-US" altLang="zh-CN" sz="2800" i="1" dirty="0">
                          <a:latin typeface="Cambria Math" charset="0"/>
                          <a:ea typeface="Cambria Math" charset="0"/>
                          <a:cs typeface="Cambria Math" charset="0"/>
                        </a:rPr>
                        <m:t>𝛾</m:t>
                      </m:r>
                      <m:r>
                        <a:rPr lang="en-US" altLang="zh-CN" sz="2800" i="1" baseline="-25000" dirty="0">
                          <a:latin typeface="Cambria Math" charset="0"/>
                          <a:ea typeface="Microsoft YaHei" charset="-122"/>
                          <a:cs typeface="Microsoft YaHei" charset="-122"/>
                        </a:rPr>
                        <m:t>22</m:t>
                      </m:r>
                      <m:r>
                        <a:rPr lang="en-US" altLang="zh-CN" sz="2800" i="1" dirty="0">
                          <a:latin typeface="Cambria Math" charset="0"/>
                          <a:ea typeface="Microsoft YaHei" charset="-122"/>
                          <a:cs typeface="Microsoft YaHei" charset="-122"/>
                        </a:rPr>
                        <m:t>𝑣</m:t>
                      </m:r>
                      <m:r>
                        <a:rPr lang="en-US" altLang="zh-CN" sz="2800" i="1" baseline="-25000" dirty="0">
                          <a:latin typeface="Cambria Math" charset="0"/>
                          <a:ea typeface="Microsoft YaHei" charset="-122"/>
                          <a:cs typeface="Microsoft YaHei" charset="-122"/>
                        </a:rPr>
                        <m:t>2</m:t>
                      </m:r>
                      <m:r>
                        <a:rPr lang="en-US" altLang="zh-CN" sz="2800" i="1" dirty="0">
                          <a:latin typeface="Cambria Math" charset="0"/>
                          <a:ea typeface="Microsoft YaHei" charset="-122"/>
                          <a:cs typeface="Microsoft YaHei" charset="-122"/>
                        </a:rPr>
                        <m:t>+</m:t>
                      </m:r>
                      <m:r>
                        <a:rPr lang="en-US" altLang="zh-CN" sz="2800" i="1" dirty="0">
                          <a:latin typeface="Cambria Math" charset="0"/>
                          <a:ea typeface="Cambria Math" charset="0"/>
                          <a:cs typeface="Cambria Math" charset="0"/>
                        </a:rPr>
                        <m:t>𝛾</m:t>
                      </m:r>
                      <m:r>
                        <a:rPr lang="en-US" altLang="zh-CN" sz="2800" i="1" baseline="-25000" dirty="0">
                          <a:latin typeface="Cambria Math" charset="0"/>
                          <a:ea typeface="Microsoft YaHei" charset="-122"/>
                          <a:cs typeface="Microsoft YaHei" charset="-122"/>
                        </a:rPr>
                        <m:t>23</m:t>
                      </m:r>
                      <m:r>
                        <a:rPr lang="en-US" altLang="zh-CN" sz="2800" i="1" dirty="0">
                          <a:latin typeface="Cambria Math" charset="0"/>
                          <a:ea typeface="Microsoft YaHei" charset="-122"/>
                          <a:cs typeface="Microsoft YaHei" charset="-122"/>
                        </a:rPr>
                        <m:t>𝑣</m:t>
                      </m:r>
                      <m:r>
                        <a:rPr lang="en-US" altLang="zh-CN" sz="2800" i="1" baseline="-25000" dirty="0">
                          <a:latin typeface="Cambria Math" charset="0"/>
                          <a:ea typeface="Microsoft YaHei" charset="-122"/>
                          <a:cs typeface="Microsoft YaHei" charset="-122"/>
                        </a:rPr>
                        <m:t>3</m:t>
                      </m:r>
                    </m:oMath>
                  </m:oMathPara>
                </a14:m>
                <a:endParaRPr lang="en-US" altLang="zh-CN" sz="2800" dirty="0">
                  <a:latin typeface="Microsoft YaHei" charset="-122"/>
                  <a:ea typeface="Microsoft YaHei" charset="-122"/>
                  <a:cs typeface="Microsoft YaHei" charset="-122"/>
                </a:endParaRPr>
              </a:p>
              <a:p>
                <a:pPr/>
                <a14:m>
                  <m:oMathPara xmlns:m="http://schemas.openxmlformats.org/officeDocument/2006/math">
                    <m:oMathParaPr>
                      <m:jc m:val="centerGroup"/>
                    </m:oMathParaPr>
                    <m:oMath xmlns:m="http://schemas.openxmlformats.org/officeDocument/2006/math">
                      <m:r>
                        <a:rPr lang="en-US" altLang="zh-CN" sz="2800" i="1" dirty="0" smtClean="0">
                          <a:latin typeface="Cambria Math" charset="0"/>
                          <a:ea typeface="Microsoft YaHei" charset="-122"/>
                          <a:cs typeface="Microsoft YaHei" charset="-122"/>
                        </a:rPr>
                        <m:t>𝑢</m:t>
                      </m:r>
                      <m:r>
                        <a:rPr lang="en-US" altLang="zh-CN" sz="2800" i="1" baseline="-25000" dirty="0">
                          <a:latin typeface="Cambria Math" charset="0"/>
                          <a:ea typeface="Microsoft YaHei" charset="-122"/>
                          <a:cs typeface="Microsoft YaHei" charset="-122"/>
                        </a:rPr>
                        <m:t>3 </m:t>
                      </m:r>
                      <m:r>
                        <a:rPr lang="en-US" altLang="zh-CN" sz="2800" i="1" dirty="0">
                          <a:latin typeface="Cambria Math" charset="0"/>
                          <a:ea typeface="Microsoft YaHei" charset="-122"/>
                          <a:cs typeface="Microsoft YaHei" charset="-122"/>
                        </a:rPr>
                        <m:t>=</m:t>
                      </m:r>
                      <m:r>
                        <a:rPr lang="en-US" altLang="zh-CN" sz="2800" i="1" dirty="0">
                          <a:latin typeface="Cambria Math" charset="0"/>
                          <a:ea typeface="Cambria Math" charset="0"/>
                          <a:cs typeface="Cambria Math" charset="0"/>
                        </a:rPr>
                        <m:t>𝛾</m:t>
                      </m:r>
                      <m:r>
                        <a:rPr lang="en-US" altLang="zh-CN" sz="2800" i="1" baseline="-25000" dirty="0">
                          <a:latin typeface="Cambria Math" charset="0"/>
                          <a:ea typeface="Microsoft YaHei" charset="-122"/>
                          <a:cs typeface="Microsoft YaHei" charset="-122"/>
                        </a:rPr>
                        <m:t>31</m:t>
                      </m:r>
                      <m:r>
                        <a:rPr lang="en-US" altLang="zh-CN" sz="2800" i="1" dirty="0">
                          <a:latin typeface="Cambria Math" charset="0"/>
                          <a:ea typeface="Microsoft YaHei" charset="-122"/>
                          <a:cs typeface="Microsoft YaHei" charset="-122"/>
                        </a:rPr>
                        <m:t>𝑣</m:t>
                      </m:r>
                      <m:r>
                        <a:rPr lang="en-US" altLang="zh-CN" sz="2800" i="1" baseline="-25000" dirty="0">
                          <a:latin typeface="Cambria Math" charset="0"/>
                          <a:ea typeface="Microsoft YaHei" charset="-122"/>
                          <a:cs typeface="Microsoft YaHei" charset="-122"/>
                        </a:rPr>
                        <m:t>1</m:t>
                      </m:r>
                      <m:r>
                        <a:rPr lang="en-US" altLang="zh-CN" sz="2800" i="1" dirty="0">
                          <a:latin typeface="Cambria Math" charset="0"/>
                          <a:ea typeface="Microsoft YaHei" charset="-122"/>
                          <a:cs typeface="Microsoft YaHei" charset="-122"/>
                        </a:rPr>
                        <m:t>+</m:t>
                      </m:r>
                      <m:r>
                        <a:rPr lang="en-US" altLang="zh-CN" sz="2800" i="1" dirty="0">
                          <a:latin typeface="Cambria Math" charset="0"/>
                          <a:ea typeface="Cambria Math" charset="0"/>
                          <a:cs typeface="Cambria Math" charset="0"/>
                        </a:rPr>
                        <m:t>𝛾</m:t>
                      </m:r>
                      <m:r>
                        <a:rPr lang="en-US" altLang="zh-CN" sz="2800" i="1" baseline="-25000" dirty="0">
                          <a:latin typeface="Cambria Math" charset="0"/>
                          <a:ea typeface="Microsoft YaHei" charset="-122"/>
                          <a:cs typeface="Microsoft YaHei" charset="-122"/>
                        </a:rPr>
                        <m:t>32</m:t>
                      </m:r>
                      <m:r>
                        <a:rPr lang="en-US" altLang="zh-CN" sz="2800" i="1" dirty="0">
                          <a:latin typeface="Cambria Math" charset="0"/>
                          <a:ea typeface="Microsoft YaHei" charset="-122"/>
                          <a:cs typeface="Microsoft YaHei" charset="-122"/>
                        </a:rPr>
                        <m:t>𝑣</m:t>
                      </m:r>
                      <m:r>
                        <a:rPr lang="en-US" altLang="zh-CN" sz="2800" i="1" baseline="-25000" dirty="0">
                          <a:latin typeface="Cambria Math" charset="0"/>
                          <a:ea typeface="Microsoft YaHei" charset="-122"/>
                          <a:cs typeface="Microsoft YaHei" charset="-122"/>
                        </a:rPr>
                        <m:t>2</m:t>
                      </m:r>
                      <m:r>
                        <a:rPr lang="en-US" altLang="zh-CN" sz="2800" i="1" dirty="0">
                          <a:latin typeface="Cambria Math" charset="0"/>
                          <a:ea typeface="Microsoft YaHei" charset="-122"/>
                          <a:cs typeface="Microsoft YaHei" charset="-122"/>
                        </a:rPr>
                        <m:t>+</m:t>
                      </m:r>
                      <m:r>
                        <a:rPr lang="en-US" altLang="zh-CN" sz="2800" i="1" dirty="0">
                          <a:latin typeface="Cambria Math" charset="0"/>
                          <a:ea typeface="Cambria Math" charset="0"/>
                          <a:cs typeface="Cambria Math" charset="0"/>
                        </a:rPr>
                        <m:t>𝛾</m:t>
                      </m:r>
                      <m:r>
                        <a:rPr lang="en-US" altLang="zh-CN" sz="2800" i="1" baseline="-25000" dirty="0">
                          <a:latin typeface="Cambria Math" charset="0"/>
                          <a:ea typeface="Microsoft YaHei" charset="-122"/>
                          <a:cs typeface="Microsoft YaHei" charset="-122"/>
                        </a:rPr>
                        <m:t>33</m:t>
                      </m:r>
                      <m:r>
                        <a:rPr lang="en-US" altLang="zh-CN" sz="2800" i="1" dirty="0">
                          <a:latin typeface="Cambria Math" charset="0"/>
                          <a:ea typeface="Microsoft YaHei" charset="-122"/>
                          <a:cs typeface="Microsoft YaHei" charset="-122"/>
                        </a:rPr>
                        <m:t>𝑣</m:t>
                      </m:r>
                      <m:r>
                        <a:rPr lang="en-US" altLang="zh-CN" sz="2800" i="1" baseline="-25000" dirty="0">
                          <a:latin typeface="Cambria Math" charset="0"/>
                          <a:ea typeface="Microsoft YaHei" charset="-122"/>
                          <a:cs typeface="Microsoft YaHei" charset="-122"/>
                        </a:rPr>
                        <m:t>3</m:t>
                      </m:r>
                    </m:oMath>
                  </m:oMathPara>
                </a14:m>
                <a:endParaRPr lang="en-US" altLang="zh-CN" sz="2800" baseline="-25000" dirty="0">
                  <a:latin typeface="Microsoft YaHei" charset="-122"/>
                  <a:ea typeface="Microsoft YaHei" charset="-122"/>
                  <a:cs typeface="Microsoft YaHei" charset="-122"/>
                </a:endParaRPr>
              </a:p>
            </p:txBody>
          </p:sp>
        </mc:Choice>
        <mc:Fallback xmlns="">
          <p:sp>
            <p:nvSpPr>
              <p:cNvPr id="6" name="Text Box 4"/>
              <p:cNvSpPr txBox="1">
                <a:spLocks noRot="1" noChangeAspect="1" noMove="1" noResize="1" noEditPoints="1" noAdjustHandles="1" noChangeArrowheads="1" noChangeShapeType="1" noTextEdit="1"/>
              </p:cNvSpPr>
              <p:nvPr/>
            </p:nvSpPr>
            <p:spPr bwMode="auto">
              <a:xfrm>
                <a:off x="893856" y="1992483"/>
                <a:ext cx="4655890" cy="1384995"/>
              </a:xfrm>
              <a:prstGeom prst="rect">
                <a:avLst/>
              </a:prstGeom>
              <a:blipFill rotWithShape="0">
                <a:blip r:embed="rId4"/>
                <a:stretch>
                  <a:fillRect/>
                </a:stretch>
              </a:blipFill>
              <a:ln w="12700">
                <a:noFill/>
                <a:miter lim="800000"/>
                <a:headEnd type="none" w="sm" len="sm"/>
                <a:tailEnd type="none" w="sm" len="sm"/>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 Box 4"/>
              <p:cNvSpPr txBox="1">
                <a:spLocks noChangeArrowheads="1"/>
              </p:cNvSpPr>
              <p:nvPr/>
            </p:nvSpPr>
            <p:spPr bwMode="auto">
              <a:xfrm>
                <a:off x="985649" y="3721569"/>
                <a:ext cx="4655890" cy="1227516"/>
              </a:xfrm>
              <a:prstGeom prst="rect">
                <a:avLst/>
              </a:prstGeom>
              <a:noFill/>
              <a:ln w="12700">
                <a:noFill/>
                <a:miter lim="800000"/>
                <a:headEnd type="none" w="sm" len="sm"/>
                <a:tailEnd type="none" w="sm" len="sm"/>
              </a:ln>
            </p:spPr>
            <p:txBody>
              <a:bodyPr wrap="square" anchorCtr="1">
                <a:spAutoFit/>
              </a:bodyPr>
              <a:lstStyle/>
              <a:p>
                <a:pPr/>
                <a14:m>
                  <m:oMathPara xmlns:m="http://schemas.openxmlformats.org/officeDocument/2006/math">
                    <m:oMathParaPr>
                      <m:jc m:val="centerGroup"/>
                    </m:oMathParaPr>
                    <m:oMath xmlns:m="http://schemas.openxmlformats.org/officeDocument/2006/math">
                      <m:r>
                        <a:rPr lang="en-US" altLang="zh-CN" sz="2800" b="0" i="1" dirty="0" smtClean="0">
                          <a:latin typeface="Cambria Math" charset="0"/>
                          <a:ea typeface="Microsoft YaHei" charset="-122"/>
                          <a:cs typeface="Microsoft YaHei" charset="-122"/>
                        </a:rPr>
                        <m:t>𝑀</m:t>
                      </m:r>
                      <m:r>
                        <a:rPr lang="en-US" altLang="zh-CN" sz="2800" b="0" i="1" dirty="0" smtClean="0">
                          <a:latin typeface="Cambria Math" charset="0"/>
                          <a:ea typeface="Microsoft YaHei" charset="-122"/>
                          <a:cs typeface="Microsoft YaHei" charset="-122"/>
                        </a:rPr>
                        <m:t>=</m:t>
                      </m:r>
                      <m:d>
                        <m:dPr>
                          <m:begChr m:val="["/>
                          <m:endChr m:val="]"/>
                          <m:ctrlPr>
                            <a:rPr lang="pt-BR" altLang="zh-CN" sz="2800" b="0" i="1" dirty="0" smtClean="0">
                              <a:latin typeface="Cambria Math" panose="02040503050406030204" pitchFamily="18" charset="0"/>
                              <a:ea typeface="Microsoft YaHei" charset="-122"/>
                              <a:cs typeface="Microsoft YaHei" charset="-122"/>
                            </a:rPr>
                          </m:ctrlPr>
                        </m:dPr>
                        <m:e>
                          <m:m>
                            <m:mPr>
                              <m:mcs>
                                <m:mc>
                                  <m:mcPr>
                                    <m:count m:val="3"/>
                                    <m:mcJc m:val="center"/>
                                  </m:mcPr>
                                </m:mc>
                              </m:mcs>
                              <m:ctrlPr>
                                <a:rPr lang="uk-UA" altLang="zh-CN" sz="2800" i="1" dirty="0">
                                  <a:latin typeface="Cambria Math" panose="02040503050406030204" pitchFamily="18" charset="0"/>
                                  <a:ea typeface="Microsoft YaHei" charset="-122"/>
                                  <a:cs typeface="Microsoft YaHei" charset="-122"/>
                                </a:rPr>
                              </m:ctrlPr>
                            </m:mPr>
                            <m:mr>
                              <m:e>
                                <m:r>
                                  <a:rPr lang="en-US" altLang="zh-CN" sz="2800" i="1" dirty="0">
                                    <a:latin typeface="Cambria Math" charset="0"/>
                                    <a:ea typeface="Cambria Math" charset="0"/>
                                    <a:cs typeface="Cambria Math" charset="0"/>
                                  </a:rPr>
                                  <m:t>𝛾</m:t>
                                </m:r>
                                <m:r>
                                  <a:rPr lang="en-US" altLang="zh-CN" sz="2800" i="1" baseline="-25000" dirty="0">
                                    <a:latin typeface="Cambria Math" charset="0"/>
                                    <a:ea typeface="Microsoft YaHei" charset="-122"/>
                                    <a:cs typeface="Microsoft YaHei" charset="-122"/>
                                  </a:rPr>
                                  <m:t>11</m:t>
                                </m:r>
                              </m:e>
                              <m:e>
                                <m:r>
                                  <a:rPr lang="en-US" altLang="zh-CN" sz="2800" i="1" dirty="0">
                                    <a:latin typeface="Cambria Math" charset="0"/>
                                    <a:ea typeface="Cambria Math" charset="0"/>
                                    <a:cs typeface="Cambria Math" charset="0"/>
                                  </a:rPr>
                                  <m:t>𝛾</m:t>
                                </m:r>
                                <m:r>
                                  <a:rPr lang="en-US" altLang="zh-CN" sz="2800" i="1" baseline="-25000" dirty="0">
                                    <a:latin typeface="Cambria Math" charset="0"/>
                                    <a:ea typeface="Microsoft YaHei" charset="-122"/>
                                    <a:cs typeface="Microsoft YaHei" charset="-122"/>
                                  </a:rPr>
                                  <m:t>12</m:t>
                                </m:r>
                              </m:e>
                              <m:e>
                                <m:r>
                                  <a:rPr lang="en-US" altLang="zh-CN" sz="2800" i="1" dirty="0">
                                    <a:latin typeface="Cambria Math" charset="0"/>
                                    <a:ea typeface="Cambria Math" charset="0"/>
                                    <a:cs typeface="Cambria Math" charset="0"/>
                                  </a:rPr>
                                  <m:t>𝛾</m:t>
                                </m:r>
                                <m:r>
                                  <a:rPr lang="en-US" altLang="zh-CN" sz="2800" i="1" baseline="-25000" dirty="0">
                                    <a:latin typeface="Cambria Math" charset="0"/>
                                    <a:ea typeface="Microsoft YaHei" charset="-122"/>
                                    <a:cs typeface="Microsoft YaHei" charset="-122"/>
                                  </a:rPr>
                                  <m:t>13</m:t>
                                </m:r>
                              </m:e>
                            </m:mr>
                            <m:mr>
                              <m:e>
                                <m:r>
                                  <a:rPr lang="en-US" altLang="zh-CN" sz="2800" i="1" dirty="0">
                                    <a:latin typeface="Cambria Math" charset="0"/>
                                    <a:ea typeface="Cambria Math" charset="0"/>
                                    <a:cs typeface="Cambria Math" charset="0"/>
                                  </a:rPr>
                                  <m:t>𝛾</m:t>
                                </m:r>
                                <m:r>
                                  <a:rPr lang="en-US" altLang="zh-CN" sz="2800" i="1" baseline="-25000" dirty="0">
                                    <a:latin typeface="Cambria Math" charset="0"/>
                                    <a:ea typeface="Microsoft YaHei" charset="-122"/>
                                    <a:cs typeface="Microsoft YaHei" charset="-122"/>
                                  </a:rPr>
                                  <m:t>21</m:t>
                                </m:r>
                              </m:e>
                              <m:e>
                                <m:sSub>
                                  <m:sSubPr>
                                    <m:ctrlPr>
                                      <a:rPr lang="en-US" altLang="zh-CN" sz="2800" i="1" dirty="0">
                                        <a:latin typeface="Cambria Math" panose="02040503050406030204" pitchFamily="18" charset="0"/>
                                        <a:ea typeface="Cambria Math" charset="0"/>
                                        <a:cs typeface="Cambria Math" charset="0"/>
                                      </a:rPr>
                                    </m:ctrlPr>
                                  </m:sSubPr>
                                  <m:e>
                                    <m:r>
                                      <a:rPr lang="en-US" altLang="zh-CN" sz="2800" i="1" dirty="0">
                                        <a:latin typeface="Cambria Math" charset="0"/>
                                        <a:ea typeface="Cambria Math" charset="0"/>
                                        <a:cs typeface="Cambria Math" charset="0"/>
                                      </a:rPr>
                                      <m:t>𝛾</m:t>
                                    </m:r>
                                  </m:e>
                                  <m:sub>
                                    <m:r>
                                      <a:rPr lang="en-US" altLang="zh-CN" sz="2800" i="1" dirty="0">
                                        <a:latin typeface="Cambria Math" charset="0"/>
                                        <a:ea typeface="Cambria Math" charset="0"/>
                                        <a:cs typeface="Cambria Math" charset="0"/>
                                      </a:rPr>
                                      <m:t>22</m:t>
                                    </m:r>
                                  </m:sub>
                                </m:sSub>
                              </m:e>
                              <m:e>
                                <m:r>
                                  <a:rPr lang="en-US" altLang="zh-CN" sz="2800" i="1" dirty="0">
                                    <a:latin typeface="Cambria Math" charset="0"/>
                                    <a:ea typeface="Cambria Math" charset="0"/>
                                    <a:cs typeface="Cambria Math" charset="0"/>
                                  </a:rPr>
                                  <m:t>𝛾</m:t>
                                </m:r>
                                <m:r>
                                  <a:rPr lang="en-US" altLang="zh-CN" sz="2800" i="1" baseline="-25000" dirty="0">
                                    <a:latin typeface="Cambria Math" charset="0"/>
                                    <a:ea typeface="Microsoft YaHei" charset="-122"/>
                                    <a:cs typeface="Microsoft YaHei" charset="-122"/>
                                  </a:rPr>
                                  <m:t>23</m:t>
                                </m:r>
                              </m:e>
                            </m:mr>
                            <m:mr>
                              <m:e>
                                <m:r>
                                  <a:rPr lang="en-US" altLang="zh-CN" sz="2800" i="1" dirty="0">
                                    <a:latin typeface="Cambria Math" charset="0"/>
                                    <a:ea typeface="Cambria Math" charset="0"/>
                                    <a:cs typeface="Cambria Math" charset="0"/>
                                  </a:rPr>
                                  <m:t>𝛾</m:t>
                                </m:r>
                                <m:r>
                                  <a:rPr lang="en-US" altLang="zh-CN" sz="2800" i="1" baseline="-25000" dirty="0">
                                    <a:latin typeface="Cambria Math" charset="0"/>
                                    <a:ea typeface="Microsoft YaHei" charset="-122"/>
                                    <a:cs typeface="Microsoft YaHei" charset="-122"/>
                                  </a:rPr>
                                  <m:t>31</m:t>
                                </m:r>
                              </m:e>
                              <m:e>
                                <m:r>
                                  <a:rPr lang="en-US" altLang="zh-CN" sz="2800" i="1" dirty="0">
                                    <a:latin typeface="Cambria Math" charset="0"/>
                                    <a:ea typeface="Cambria Math" charset="0"/>
                                    <a:cs typeface="Cambria Math" charset="0"/>
                                  </a:rPr>
                                  <m:t>𝛾</m:t>
                                </m:r>
                                <m:r>
                                  <a:rPr lang="en-US" altLang="zh-CN" sz="2800" i="1" baseline="-25000" dirty="0">
                                    <a:latin typeface="Cambria Math" charset="0"/>
                                    <a:ea typeface="Microsoft YaHei" charset="-122"/>
                                    <a:cs typeface="Microsoft YaHei" charset="-122"/>
                                  </a:rPr>
                                  <m:t>32</m:t>
                                </m:r>
                              </m:e>
                              <m:e>
                                <m:r>
                                  <a:rPr lang="en-US" altLang="zh-CN" sz="2800" i="1" dirty="0">
                                    <a:latin typeface="Cambria Math" charset="0"/>
                                    <a:ea typeface="Cambria Math" charset="0"/>
                                    <a:cs typeface="Cambria Math" charset="0"/>
                                  </a:rPr>
                                  <m:t>𝛾</m:t>
                                </m:r>
                                <m:r>
                                  <a:rPr lang="en-US" altLang="zh-CN" sz="2800" i="1" baseline="-25000" dirty="0">
                                    <a:latin typeface="Cambria Math" charset="0"/>
                                    <a:ea typeface="Microsoft YaHei" charset="-122"/>
                                    <a:cs typeface="Microsoft YaHei" charset="-122"/>
                                  </a:rPr>
                                  <m:t>33</m:t>
                                </m:r>
                              </m:e>
                            </m:mr>
                          </m:m>
                        </m:e>
                      </m:d>
                    </m:oMath>
                  </m:oMathPara>
                </a14:m>
                <a:endParaRPr lang="en-US" altLang="zh-CN" sz="2800" baseline="-25000" dirty="0">
                  <a:latin typeface="Microsoft YaHei" charset="-122"/>
                  <a:ea typeface="Microsoft YaHei" charset="-122"/>
                  <a:cs typeface="Microsoft YaHei" charset="-122"/>
                </a:endParaRPr>
              </a:p>
            </p:txBody>
          </p:sp>
        </mc:Choice>
        <mc:Fallback xmlns="">
          <p:sp>
            <p:nvSpPr>
              <p:cNvPr id="7" name="Text Box 4"/>
              <p:cNvSpPr txBox="1">
                <a:spLocks noRot="1" noChangeAspect="1" noMove="1" noResize="1" noEditPoints="1" noAdjustHandles="1" noChangeArrowheads="1" noChangeShapeType="1" noTextEdit="1"/>
              </p:cNvSpPr>
              <p:nvPr/>
            </p:nvSpPr>
            <p:spPr bwMode="auto">
              <a:xfrm>
                <a:off x="985649" y="3721569"/>
                <a:ext cx="4655890" cy="1227516"/>
              </a:xfrm>
              <a:prstGeom prst="rect">
                <a:avLst/>
              </a:prstGeom>
              <a:blipFill rotWithShape="0">
                <a:blip r:embed="rId5"/>
                <a:stretch>
                  <a:fillRect/>
                </a:stretch>
              </a:blipFill>
              <a:ln w="12700">
                <a:noFill/>
                <a:miter lim="800000"/>
                <a:headEnd type="none" w="sm" len="sm"/>
                <a:tailEnd type="none" w="sm" len="sm"/>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 Box 4"/>
              <p:cNvSpPr txBox="1">
                <a:spLocks noChangeArrowheads="1"/>
              </p:cNvSpPr>
              <p:nvPr/>
            </p:nvSpPr>
            <p:spPr bwMode="auto">
              <a:xfrm>
                <a:off x="893856" y="5332686"/>
                <a:ext cx="4655890" cy="1160189"/>
              </a:xfrm>
              <a:prstGeom prst="rect">
                <a:avLst/>
              </a:prstGeom>
              <a:noFill/>
              <a:ln w="12700">
                <a:noFill/>
                <a:miter lim="800000"/>
                <a:headEnd type="none" w="sm" len="sm"/>
                <a:tailEnd type="none" w="sm" len="sm"/>
              </a:ln>
            </p:spPr>
            <p:txBody>
              <a:bodyPr wrap="square" anchorCtr="1">
                <a:spAutoFit/>
              </a:bodyPr>
              <a:lstStyle/>
              <a:p>
                <a:pPr/>
                <a14:m>
                  <m:oMathPara xmlns:m="http://schemas.openxmlformats.org/officeDocument/2006/math">
                    <m:oMathParaPr>
                      <m:jc m:val="centerGroup"/>
                    </m:oMathParaPr>
                    <m:oMath xmlns:m="http://schemas.openxmlformats.org/officeDocument/2006/math">
                      <m:d>
                        <m:dPr>
                          <m:begChr m:val="["/>
                          <m:endChr m:val="]"/>
                          <m:ctrlPr>
                            <a:rPr lang="pt-BR" altLang="zh-CN" sz="2800" b="0" i="1" dirty="0" smtClean="0">
                              <a:latin typeface="Cambria Math" panose="02040503050406030204" pitchFamily="18" charset="0"/>
                              <a:ea typeface="Microsoft YaHei" charset="-122"/>
                              <a:cs typeface="Microsoft YaHei" charset="-122"/>
                            </a:rPr>
                          </m:ctrlPr>
                        </m:dPr>
                        <m:e>
                          <m:m>
                            <m:mPr>
                              <m:mcs>
                                <m:mc>
                                  <m:mcPr>
                                    <m:count m:val="1"/>
                                    <m:mcJc m:val="center"/>
                                  </m:mcPr>
                                </m:mc>
                              </m:mcs>
                              <m:ctrlPr>
                                <a:rPr lang="cs-CZ" altLang="zh-CN" sz="2800" b="0" i="1" dirty="0" smtClean="0">
                                  <a:latin typeface="Cambria Math" panose="02040503050406030204" pitchFamily="18" charset="0"/>
                                  <a:ea typeface="Microsoft YaHei" charset="-122"/>
                                  <a:cs typeface="Microsoft YaHei" charset="-122"/>
                                </a:rPr>
                              </m:ctrlPr>
                            </m:mPr>
                            <m:mr>
                              <m:e>
                                <m:r>
                                  <a:rPr lang="en-US" altLang="zh-CN" sz="2800" i="1" dirty="0">
                                    <a:latin typeface="Cambria Math" charset="0"/>
                                    <a:ea typeface="Microsoft YaHei" charset="-122"/>
                                    <a:cs typeface="Microsoft YaHei" charset="-122"/>
                                  </a:rPr>
                                  <m:t>𝑢</m:t>
                                </m:r>
                                <m:r>
                                  <a:rPr lang="en-US" altLang="zh-CN" sz="2800" i="1" baseline="-25000" dirty="0">
                                    <a:latin typeface="Cambria Math" charset="0"/>
                                    <a:ea typeface="Microsoft YaHei" charset="-122"/>
                                    <a:cs typeface="Microsoft YaHei" charset="-122"/>
                                  </a:rPr>
                                  <m:t>1</m:t>
                                </m:r>
                              </m:e>
                            </m:mr>
                            <m:mr>
                              <m:e>
                                <m:r>
                                  <a:rPr lang="en-US" altLang="zh-CN" sz="2800" i="1" dirty="0">
                                    <a:latin typeface="Cambria Math" charset="0"/>
                                    <a:ea typeface="Microsoft YaHei" charset="-122"/>
                                    <a:cs typeface="Microsoft YaHei" charset="-122"/>
                                  </a:rPr>
                                  <m:t>𝑢</m:t>
                                </m:r>
                                <m:r>
                                  <a:rPr lang="en-US" altLang="zh-CN" sz="2800" i="1" baseline="-25000" dirty="0">
                                    <a:latin typeface="Cambria Math" charset="0"/>
                                    <a:ea typeface="Microsoft YaHei" charset="-122"/>
                                    <a:cs typeface="Microsoft YaHei" charset="-122"/>
                                  </a:rPr>
                                  <m:t>2</m:t>
                                </m:r>
                              </m:e>
                            </m:mr>
                            <m:mr>
                              <m:e>
                                <m:r>
                                  <a:rPr lang="en-US" altLang="zh-CN" sz="2800" i="1" dirty="0">
                                    <a:latin typeface="Cambria Math" charset="0"/>
                                    <a:ea typeface="Microsoft YaHei" charset="-122"/>
                                    <a:cs typeface="Microsoft YaHei" charset="-122"/>
                                  </a:rPr>
                                  <m:t>𝑢</m:t>
                                </m:r>
                                <m:r>
                                  <a:rPr lang="en-US" altLang="zh-CN" sz="2800" i="1" baseline="-25000" dirty="0">
                                    <a:latin typeface="Cambria Math" charset="0"/>
                                    <a:ea typeface="Microsoft YaHei" charset="-122"/>
                                    <a:cs typeface="Microsoft YaHei" charset="-122"/>
                                  </a:rPr>
                                  <m:t>3</m:t>
                                </m:r>
                              </m:e>
                            </m:mr>
                          </m:m>
                        </m:e>
                      </m:d>
                      <m:r>
                        <a:rPr lang="en-US" altLang="zh-CN" sz="2800" b="0" i="1" dirty="0" smtClean="0">
                          <a:latin typeface="Cambria Math" charset="0"/>
                          <a:ea typeface="Microsoft YaHei" charset="-122"/>
                          <a:cs typeface="Microsoft YaHei" charset="-122"/>
                        </a:rPr>
                        <m:t>=</m:t>
                      </m:r>
                      <m:r>
                        <a:rPr lang="en-US" altLang="zh-CN" sz="2800" b="0" i="1" dirty="0" smtClean="0">
                          <a:latin typeface="Cambria Math" charset="0"/>
                          <a:ea typeface="Microsoft YaHei" charset="-122"/>
                          <a:cs typeface="Microsoft YaHei" charset="-122"/>
                        </a:rPr>
                        <m:t>𝑀</m:t>
                      </m:r>
                      <m:d>
                        <m:dPr>
                          <m:begChr m:val="["/>
                          <m:endChr m:val="]"/>
                          <m:ctrlPr>
                            <a:rPr lang="pt-BR" altLang="zh-CN" sz="2800" b="0" i="1" dirty="0" smtClean="0">
                              <a:latin typeface="Cambria Math" panose="02040503050406030204" pitchFamily="18" charset="0"/>
                              <a:ea typeface="Microsoft YaHei" charset="-122"/>
                              <a:cs typeface="Microsoft YaHei" charset="-122"/>
                            </a:rPr>
                          </m:ctrlPr>
                        </m:dPr>
                        <m:e>
                          <m:m>
                            <m:mPr>
                              <m:mcs>
                                <m:mc>
                                  <m:mcPr>
                                    <m:count m:val="1"/>
                                    <m:mcJc m:val="center"/>
                                  </m:mcPr>
                                </m:mc>
                              </m:mcs>
                              <m:ctrlPr>
                                <a:rPr lang="cs-CZ" altLang="zh-CN" sz="2800" i="1" dirty="0">
                                  <a:latin typeface="Cambria Math" panose="02040503050406030204" pitchFamily="18" charset="0"/>
                                  <a:ea typeface="Microsoft YaHei" charset="-122"/>
                                  <a:cs typeface="Microsoft YaHei" charset="-122"/>
                                </a:rPr>
                              </m:ctrlPr>
                            </m:mPr>
                            <m:mr>
                              <m:e>
                                <m:r>
                                  <a:rPr lang="en-US" altLang="zh-CN" sz="2800" i="1" dirty="0">
                                    <a:latin typeface="Cambria Math" charset="0"/>
                                    <a:ea typeface="Microsoft YaHei" charset="-122"/>
                                    <a:cs typeface="Microsoft YaHei" charset="-122"/>
                                  </a:rPr>
                                  <m:t>𝑣</m:t>
                                </m:r>
                                <m:r>
                                  <a:rPr lang="en-US" altLang="zh-CN" sz="2800" i="1" baseline="-25000" dirty="0">
                                    <a:latin typeface="Cambria Math" charset="0"/>
                                    <a:ea typeface="Microsoft YaHei" charset="-122"/>
                                    <a:cs typeface="Microsoft YaHei" charset="-122"/>
                                  </a:rPr>
                                  <m:t>1</m:t>
                                </m:r>
                              </m:e>
                            </m:mr>
                            <m:mr>
                              <m:e>
                                <m:r>
                                  <a:rPr lang="en-US" altLang="zh-CN" sz="2800" i="1" dirty="0">
                                    <a:latin typeface="Cambria Math" charset="0"/>
                                    <a:ea typeface="Microsoft YaHei" charset="-122"/>
                                    <a:cs typeface="Microsoft YaHei" charset="-122"/>
                                  </a:rPr>
                                  <m:t>𝑣</m:t>
                                </m:r>
                                <m:r>
                                  <a:rPr lang="en-US" altLang="zh-CN" sz="2800" i="1" baseline="-25000" dirty="0">
                                    <a:latin typeface="Cambria Math" charset="0"/>
                                    <a:ea typeface="Microsoft YaHei" charset="-122"/>
                                    <a:cs typeface="Microsoft YaHei" charset="-122"/>
                                  </a:rPr>
                                  <m:t>2</m:t>
                                </m:r>
                              </m:e>
                            </m:mr>
                            <m:mr>
                              <m:e>
                                <m:r>
                                  <a:rPr lang="en-US" altLang="zh-CN" sz="2800" i="1" dirty="0">
                                    <a:latin typeface="Cambria Math" charset="0"/>
                                    <a:ea typeface="Microsoft YaHei" charset="-122"/>
                                    <a:cs typeface="Microsoft YaHei" charset="-122"/>
                                  </a:rPr>
                                  <m:t>𝑣</m:t>
                                </m:r>
                                <m:r>
                                  <a:rPr lang="en-US" altLang="zh-CN" sz="2800" i="1" baseline="-25000" dirty="0">
                                    <a:latin typeface="Cambria Math" charset="0"/>
                                    <a:ea typeface="Microsoft YaHei" charset="-122"/>
                                    <a:cs typeface="Microsoft YaHei" charset="-122"/>
                                  </a:rPr>
                                  <m:t>3</m:t>
                                </m:r>
                              </m:e>
                            </m:mr>
                          </m:m>
                        </m:e>
                      </m:d>
                    </m:oMath>
                  </m:oMathPara>
                </a14:m>
                <a:endParaRPr lang="en-US" altLang="zh-CN" sz="2800" baseline="-25000" dirty="0">
                  <a:latin typeface="Microsoft YaHei" charset="-122"/>
                  <a:ea typeface="Microsoft YaHei" charset="-122"/>
                  <a:cs typeface="Microsoft YaHei" charset="-122"/>
                </a:endParaRPr>
              </a:p>
            </p:txBody>
          </p:sp>
        </mc:Choice>
        <mc:Fallback xmlns="">
          <p:sp>
            <p:nvSpPr>
              <p:cNvPr id="8" name="Text Box 4"/>
              <p:cNvSpPr txBox="1">
                <a:spLocks noRot="1" noChangeAspect="1" noMove="1" noResize="1" noEditPoints="1" noAdjustHandles="1" noChangeArrowheads="1" noChangeShapeType="1" noTextEdit="1"/>
              </p:cNvSpPr>
              <p:nvPr/>
            </p:nvSpPr>
            <p:spPr bwMode="auto">
              <a:xfrm>
                <a:off x="893856" y="5332686"/>
                <a:ext cx="4655890" cy="1160189"/>
              </a:xfrm>
              <a:prstGeom prst="rect">
                <a:avLst/>
              </a:prstGeom>
              <a:blipFill rotWithShape="0">
                <a:blip r:embed="rId6"/>
                <a:stretch>
                  <a:fillRect b="-2632"/>
                </a:stretch>
              </a:blipFill>
              <a:ln w="12700">
                <a:noFill/>
                <a:miter lim="800000"/>
                <a:headEnd type="none" w="sm" len="sm"/>
                <a:tailEnd type="none" w="sm" len="sm"/>
              </a:ln>
            </p:spPr>
            <p:txBody>
              <a:bodyPr/>
              <a:lstStyle/>
              <a:p>
                <a:r>
                  <a:rPr lang="en-US">
                    <a:noFill/>
                  </a:rPr>
                  <a:t> </a:t>
                </a:r>
              </a:p>
            </p:txBody>
          </p:sp>
        </mc:Fallback>
      </mc:AlternateContent>
      <p:sp>
        <p:nvSpPr>
          <p:cNvPr id="10" name="TextBox 9"/>
          <p:cNvSpPr txBox="1"/>
          <p:nvPr/>
        </p:nvSpPr>
        <p:spPr>
          <a:xfrm>
            <a:off x="1091821" y="4135272"/>
            <a:ext cx="441146" cy="400110"/>
          </a:xfrm>
          <a:prstGeom prst="rect">
            <a:avLst/>
          </a:prstGeom>
          <a:noFill/>
        </p:spPr>
        <p:txBody>
          <a:bodyPr wrap="none" rtlCol="0">
            <a:spAutoFit/>
          </a:bodyPr>
          <a:lstStyle/>
          <a:p>
            <a:r>
              <a:rPr lang="zh-CN" altLang="en-US" sz="2000" dirty="0" smtClean="0">
                <a:latin typeface="Microsoft YaHei" charset="-122"/>
                <a:ea typeface="Microsoft YaHei" charset="-122"/>
                <a:cs typeface="Microsoft YaHei" charset="-122"/>
              </a:rPr>
              <a:t>记</a:t>
            </a:r>
            <a:endParaRPr lang="en-US" sz="2000" dirty="0">
              <a:latin typeface="Microsoft YaHei" charset="-122"/>
              <a:ea typeface="Microsoft YaHei" charset="-122"/>
              <a:cs typeface="Microsoft YaHei" charset="-122"/>
            </a:endParaRPr>
          </a:p>
        </p:txBody>
      </p:sp>
      <p:sp>
        <p:nvSpPr>
          <p:cNvPr id="11" name="Right Arrow 10"/>
          <p:cNvSpPr/>
          <p:nvPr/>
        </p:nvSpPr>
        <p:spPr>
          <a:xfrm>
            <a:off x="1350931" y="5722553"/>
            <a:ext cx="364072" cy="39681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1"/>
          <p:cNvSpPr/>
          <p:nvPr/>
        </p:nvSpPr>
        <p:spPr>
          <a:xfrm>
            <a:off x="4835791" y="5742434"/>
            <a:ext cx="364072" cy="39681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3" name="Text Box 4"/>
              <p:cNvSpPr txBox="1">
                <a:spLocks noChangeArrowheads="1"/>
              </p:cNvSpPr>
              <p:nvPr/>
            </p:nvSpPr>
            <p:spPr bwMode="auto">
              <a:xfrm>
                <a:off x="5017827" y="5668169"/>
                <a:ext cx="2728623" cy="522194"/>
              </a:xfrm>
              <a:prstGeom prst="rect">
                <a:avLst/>
              </a:prstGeom>
              <a:noFill/>
              <a:ln w="12700">
                <a:noFill/>
                <a:miter lim="800000"/>
                <a:headEnd type="none" w="sm" len="sm"/>
                <a:tailEnd type="none" w="sm" len="sm"/>
              </a:ln>
            </p:spPr>
            <p:txBody>
              <a:bodyPr wrap="square" anchorCtr="1">
                <a:spAutoFit/>
              </a:bodyPr>
              <a:lstStyle/>
              <a:p>
                <a:pPr/>
                <a14:m>
                  <m:oMathPara xmlns:m="http://schemas.openxmlformats.org/officeDocument/2006/math">
                    <m:oMathParaPr>
                      <m:jc m:val="centerGroup"/>
                    </m:oMathParaPr>
                    <m:oMath xmlns:m="http://schemas.openxmlformats.org/officeDocument/2006/math">
                      <m:r>
                        <a:rPr lang="en-US" altLang="zh-CN" sz="2800" b="1" i="1" dirty="0" smtClean="0">
                          <a:latin typeface="Cambria Math" charset="0"/>
                          <a:ea typeface="Microsoft YaHei" charset="-122"/>
                          <a:cs typeface="Microsoft YaHei" charset="-122"/>
                        </a:rPr>
                        <m:t>𝒂</m:t>
                      </m:r>
                      <m:r>
                        <a:rPr lang="en-US" altLang="zh-CN" sz="2800" b="0" i="1" dirty="0" smtClean="0">
                          <a:latin typeface="Cambria Math" charset="0"/>
                          <a:ea typeface="Microsoft YaHei" charset="-122"/>
                          <a:cs typeface="Microsoft YaHei" charset="-122"/>
                        </a:rPr>
                        <m:t>=</m:t>
                      </m:r>
                      <m:sSup>
                        <m:sSupPr>
                          <m:ctrlPr>
                            <a:rPr lang="en-US" altLang="zh-CN" sz="2800" b="0" i="1" dirty="0" smtClean="0">
                              <a:latin typeface="Cambria Math" panose="02040503050406030204" pitchFamily="18" charset="0"/>
                              <a:ea typeface="Microsoft YaHei" charset="-122"/>
                              <a:cs typeface="Microsoft YaHei" charset="-122"/>
                            </a:rPr>
                          </m:ctrlPr>
                        </m:sSupPr>
                        <m:e>
                          <m:r>
                            <a:rPr lang="en-US" altLang="zh-CN" sz="2800" b="0" i="1" dirty="0" smtClean="0">
                              <a:latin typeface="Cambria Math" charset="0"/>
                              <a:ea typeface="Microsoft YaHei" charset="-122"/>
                              <a:cs typeface="Microsoft YaHei" charset="-122"/>
                            </a:rPr>
                            <m:t>𝑀</m:t>
                          </m:r>
                        </m:e>
                        <m:sup>
                          <m:r>
                            <a:rPr lang="en-US" altLang="zh-CN" sz="2800" b="0" i="1" dirty="0" smtClean="0">
                              <a:latin typeface="Cambria Math" charset="0"/>
                              <a:ea typeface="Microsoft YaHei" charset="-122"/>
                              <a:cs typeface="Microsoft YaHei" charset="-122"/>
                            </a:rPr>
                            <m:t>𝑇</m:t>
                          </m:r>
                        </m:sup>
                      </m:sSup>
                      <m:r>
                        <a:rPr lang="en-US" altLang="zh-CN" sz="2800" b="1" i="1" dirty="0" smtClean="0">
                          <a:latin typeface="Cambria Math" charset="0"/>
                          <a:ea typeface="Microsoft YaHei" charset="-122"/>
                          <a:cs typeface="Microsoft YaHei" charset="-122"/>
                        </a:rPr>
                        <m:t>𝒃</m:t>
                      </m:r>
                    </m:oMath>
                  </m:oMathPara>
                </a14:m>
                <a:endParaRPr lang="en-US" altLang="zh-CN" sz="2800" b="1" baseline="-25000" dirty="0">
                  <a:latin typeface="Microsoft YaHei" charset="-122"/>
                  <a:ea typeface="Microsoft YaHei" charset="-122"/>
                  <a:cs typeface="Microsoft YaHei" charset="-122"/>
                </a:endParaRPr>
              </a:p>
            </p:txBody>
          </p:sp>
        </mc:Choice>
        <mc:Fallback xmlns="">
          <p:sp>
            <p:nvSpPr>
              <p:cNvPr id="13" name="Text Box 4"/>
              <p:cNvSpPr txBox="1">
                <a:spLocks noRot="1" noChangeAspect="1" noMove="1" noResize="1" noEditPoints="1" noAdjustHandles="1" noChangeArrowheads="1" noChangeShapeType="1" noTextEdit="1"/>
              </p:cNvSpPr>
              <p:nvPr/>
            </p:nvSpPr>
            <p:spPr bwMode="auto">
              <a:xfrm>
                <a:off x="5017827" y="5668169"/>
                <a:ext cx="2728623" cy="522194"/>
              </a:xfrm>
              <a:prstGeom prst="rect">
                <a:avLst/>
              </a:prstGeom>
              <a:blipFill rotWithShape="0">
                <a:blip r:embed="rId7"/>
                <a:stretch>
                  <a:fillRect/>
                </a:stretch>
              </a:blipFill>
              <a:ln w="12700">
                <a:noFill/>
                <a:miter lim="800000"/>
                <a:headEnd type="none" w="sm" len="sm"/>
                <a:tailEnd type="none" w="sm" len="sm"/>
              </a:ln>
            </p:spPr>
            <p:txBody>
              <a:bodyPr/>
              <a:lstStyle/>
              <a:p>
                <a:r>
                  <a:rPr lang="en-US">
                    <a:noFill/>
                  </a:rPr>
                  <a:t> </a:t>
                </a:r>
              </a:p>
            </p:txBody>
          </p:sp>
        </mc:Fallback>
      </mc:AlternateContent>
    </p:spTree>
    <p:extLst>
      <p:ext uri="{BB962C8B-B14F-4D97-AF65-F5344CB8AC3E}">
        <p14:creationId xmlns:p14="http://schemas.microsoft.com/office/powerpoint/2010/main" val="17628777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标架的变换</a:t>
            </a:r>
            <a:endParaRPr lang="en-US" dirty="0"/>
          </a:p>
        </p:txBody>
      </p:sp>
      <p:sp>
        <p:nvSpPr>
          <p:cNvPr id="3" name="Content Placeholder 2"/>
          <p:cNvSpPr>
            <a:spLocks noGrp="1"/>
          </p:cNvSpPr>
          <p:nvPr>
            <p:ph idx="1"/>
          </p:nvPr>
        </p:nvSpPr>
        <p:spPr/>
        <p:txBody>
          <a:bodyPr/>
          <a:lstStyle/>
          <a:p>
            <a:r>
              <a:rPr lang="zh-CN" altLang="en-US" dirty="0" smtClean="0">
                <a:cs typeface="Microsoft YaHei" charset="-122"/>
              </a:rPr>
              <a:t>对</a:t>
            </a:r>
            <a:r>
              <a:rPr lang="zh-CN" altLang="en-US" dirty="0">
                <a:cs typeface="Microsoft YaHei" charset="-122"/>
              </a:rPr>
              <a:t>同时表示点与向量</a:t>
            </a:r>
            <a:r>
              <a:rPr lang="zh-CN" altLang="en-US" dirty="0" smtClean="0">
                <a:cs typeface="Microsoft YaHei" charset="-122"/>
              </a:rPr>
              <a:t>的标架可进行</a:t>
            </a:r>
            <a:r>
              <a:rPr lang="zh-CN" altLang="en-US" dirty="0">
                <a:cs typeface="Microsoft YaHei" charset="-122"/>
              </a:rPr>
              <a:t>类似的</a:t>
            </a:r>
            <a:r>
              <a:rPr lang="zh-CN" altLang="en-US" dirty="0" smtClean="0">
                <a:cs typeface="Microsoft YaHei" charset="-122"/>
              </a:rPr>
              <a:t>操作</a:t>
            </a:r>
            <a:endParaRPr lang="en-US" altLang="zh-CN" dirty="0" smtClean="0">
              <a:cs typeface="Microsoft YaHei" charset="-122"/>
            </a:endParaRPr>
          </a:p>
          <a:p>
            <a:endParaRPr lang="en-US" altLang="zh-CN" dirty="0" smtClean="0">
              <a:cs typeface="Microsoft YaHei" charset="-122"/>
            </a:endParaRPr>
          </a:p>
          <a:p>
            <a:r>
              <a:rPr lang="zh-CN" altLang="en-US" dirty="0" smtClean="0">
                <a:cs typeface="Microsoft YaHei" charset="-122"/>
              </a:rPr>
              <a:t>考虑同一空间中的两</a:t>
            </a:r>
            <a:r>
              <a:rPr lang="zh-CN" altLang="en-US" dirty="0">
                <a:cs typeface="Microsoft YaHei" charset="-122"/>
              </a:rPr>
              <a:t>个标架</a:t>
            </a:r>
            <a:r>
              <a:rPr lang="en-US" altLang="zh-CN" dirty="0">
                <a:cs typeface="Microsoft YaHei" charset="-122"/>
              </a:rPr>
              <a:t>:</a:t>
            </a:r>
          </a:p>
          <a:p>
            <a:endParaRPr lang="zh-CN" altLang="en-US" dirty="0">
              <a:latin typeface="Microsoft YaHei" charset="-122"/>
              <a:ea typeface="Microsoft YaHei" charset="-122"/>
              <a:cs typeface="Microsoft YaHei" charset="-122"/>
            </a:endParaRPr>
          </a:p>
          <a:p>
            <a:endParaRPr lang="en-US" dirty="0" smtClean="0"/>
          </a:p>
          <a:p>
            <a:endParaRPr lang="en-US" dirty="0"/>
          </a:p>
          <a:p>
            <a:endParaRPr lang="en-US" dirty="0" smtClean="0"/>
          </a:p>
          <a:p>
            <a:endParaRPr lang="en-US" dirty="0"/>
          </a:p>
          <a:p>
            <a:endParaRPr lang="en-US" dirty="0" smtClean="0"/>
          </a:p>
          <a:p>
            <a:endParaRPr lang="en-US" dirty="0"/>
          </a:p>
        </p:txBody>
      </p:sp>
      <p:sp>
        <p:nvSpPr>
          <p:cNvPr id="4" name="Slide Number Placeholder 3"/>
          <p:cNvSpPr>
            <a:spLocks noGrp="1"/>
          </p:cNvSpPr>
          <p:nvPr>
            <p:ph type="sldNum" sz="quarter" idx="12"/>
          </p:nvPr>
        </p:nvSpPr>
        <p:spPr/>
        <p:txBody>
          <a:bodyPr/>
          <a:lstStyle/>
          <a:p>
            <a:fld id="{EB792F4E-54C0-4D36-B331-9C6FCFE9A340}" type="slidenum">
              <a:rPr lang="zh-CN" altLang="en-US" smtClean="0"/>
              <a:pPr/>
              <a:t>27</a:t>
            </a:fld>
            <a:endParaRPr lang="zh-CN" altLang="en-US" dirty="0"/>
          </a:p>
        </p:txBody>
      </p:sp>
      <mc:AlternateContent xmlns:mc="http://schemas.openxmlformats.org/markup-compatibility/2006" xmlns:a14="http://schemas.microsoft.com/office/drawing/2010/main">
        <mc:Choice Requires="a14">
          <p:sp>
            <p:nvSpPr>
              <p:cNvPr id="5" name="Text Box 4"/>
              <p:cNvSpPr txBox="1">
                <a:spLocks noChangeArrowheads="1"/>
              </p:cNvSpPr>
              <p:nvPr/>
            </p:nvSpPr>
            <p:spPr bwMode="auto">
              <a:xfrm>
                <a:off x="1668995" y="5792470"/>
                <a:ext cx="2019079" cy="461665"/>
              </a:xfrm>
              <a:prstGeom prst="rect">
                <a:avLst/>
              </a:prstGeom>
              <a:noFill/>
              <a:ln w="12700">
                <a:noFill/>
                <a:miter lim="800000"/>
                <a:headEnd type="none" w="sm" len="sm"/>
                <a:tailEnd type="none" w="sm" len="sm"/>
              </a:ln>
            </p:spPr>
            <p:txBody>
              <a:bodyPr wrap="none" anchorCtr="1">
                <a:spAutoFit/>
              </a:bodyPr>
              <a:lstStyle/>
              <a:p>
                <a:pPr/>
                <a14:m>
                  <m:oMathPara xmlns:m="http://schemas.openxmlformats.org/officeDocument/2006/math">
                    <m:oMathParaPr>
                      <m:jc m:val="centerGroup"/>
                    </m:oMathParaPr>
                    <m:oMath xmlns:m="http://schemas.openxmlformats.org/officeDocument/2006/math">
                      <m:d>
                        <m:dPr>
                          <m:ctrlPr>
                            <a:rPr lang="en-US" altLang="zh-CN" sz="2400" i="1" dirty="0" smtClean="0">
                              <a:latin typeface="Cambria Math" panose="02040503050406030204" pitchFamily="18" charset="0"/>
                              <a:ea typeface="Microsoft YaHei" charset="-122"/>
                              <a:cs typeface="Microsoft YaHei" charset="-122"/>
                            </a:rPr>
                          </m:ctrlPr>
                        </m:dPr>
                        <m:e>
                          <m:r>
                            <a:rPr lang="en-US" altLang="zh-CN" sz="2400" i="1" dirty="0" smtClean="0">
                              <a:latin typeface="Cambria Math" charset="0"/>
                              <a:ea typeface="Microsoft YaHei" charset="-122"/>
                              <a:cs typeface="Microsoft YaHei" charset="-122"/>
                            </a:rPr>
                            <m:t>𝑃</m:t>
                          </m:r>
                          <m:r>
                            <a:rPr lang="en-US" altLang="zh-CN" sz="2400" i="1" baseline="-25000" dirty="0" smtClean="0">
                              <a:latin typeface="Cambria Math" charset="0"/>
                              <a:ea typeface="Microsoft YaHei" charset="-122"/>
                              <a:cs typeface="Microsoft YaHei" charset="-122"/>
                            </a:rPr>
                            <m:t>0</m:t>
                          </m:r>
                          <m:r>
                            <a:rPr lang="en-US" altLang="zh-CN" sz="2400" i="1" dirty="0" smtClean="0">
                              <a:latin typeface="Cambria Math" charset="0"/>
                              <a:ea typeface="Microsoft YaHei" charset="-122"/>
                              <a:cs typeface="Microsoft YaHei" charset="-122"/>
                            </a:rPr>
                            <m:t>, </m:t>
                          </m:r>
                          <m:r>
                            <a:rPr lang="en-US" altLang="zh-CN" sz="2400" i="1" dirty="0" smtClean="0">
                              <a:latin typeface="Cambria Math" charset="0"/>
                              <a:ea typeface="Microsoft YaHei" charset="-122"/>
                              <a:cs typeface="Microsoft YaHei" charset="-122"/>
                            </a:rPr>
                            <m:t>𝑣</m:t>
                          </m:r>
                          <m:r>
                            <a:rPr lang="en-US" altLang="zh-CN" sz="2400" i="1" baseline="-25000" dirty="0" smtClean="0">
                              <a:latin typeface="Cambria Math" charset="0"/>
                              <a:ea typeface="Microsoft YaHei" charset="-122"/>
                              <a:cs typeface="Microsoft YaHei" charset="-122"/>
                            </a:rPr>
                            <m:t>1</m:t>
                          </m:r>
                          <m:r>
                            <a:rPr lang="en-US" altLang="zh-CN" sz="2400" i="1" dirty="0" smtClean="0">
                              <a:latin typeface="Cambria Math" charset="0"/>
                              <a:ea typeface="Microsoft YaHei" charset="-122"/>
                              <a:cs typeface="Microsoft YaHei" charset="-122"/>
                            </a:rPr>
                            <m:t>, </m:t>
                          </m:r>
                          <m:r>
                            <a:rPr lang="en-US" altLang="zh-CN" sz="2400" i="1" dirty="0" smtClean="0">
                              <a:latin typeface="Cambria Math" charset="0"/>
                              <a:ea typeface="Microsoft YaHei" charset="-122"/>
                              <a:cs typeface="Microsoft YaHei" charset="-122"/>
                            </a:rPr>
                            <m:t>𝑣</m:t>
                          </m:r>
                          <m:r>
                            <a:rPr lang="en-US" altLang="zh-CN" sz="2400" i="1" baseline="-25000" dirty="0" smtClean="0">
                              <a:latin typeface="Cambria Math" charset="0"/>
                              <a:ea typeface="Microsoft YaHei" charset="-122"/>
                              <a:cs typeface="Microsoft YaHei" charset="-122"/>
                            </a:rPr>
                            <m:t>2</m:t>
                          </m:r>
                          <m:r>
                            <a:rPr lang="en-US" altLang="zh-CN" sz="2400" i="1" dirty="0" smtClean="0">
                              <a:latin typeface="Cambria Math" charset="0"/>
                              <a:ea typeface="Microsoft YaHei" charset="-122"/>
                              <a:cs typeface="Microsoft YaHei" charset="-122"/>
                            </a:rPr>
                            <m:t>, </m:t>
                          </m:r>
                          <m:r>
                            <a:rPr lang="en-US" altLang="zh-CN" sz="2400" i="1" dirty="0" smtClean="0">
                              <a:latin typeface="Cambria Math" charset="0"/>
                              <a:ea typeface="Microsoft YaHei" charset="-122"/>
                              <a:cs typeface="Microsoft YaHei" charset="-122"/>
                            </a:rPr>
                            <m:t>𝑣</m:t>
                          </m:r>
                          <m:r>
                            <a:rPr lang="en-US" altLang="zh-CN" sz="2400" i="1" baseline="-25000" dirty="0" smtClean="0">
                              <a:latin typeface="Cambria Math" charset="0"/>
                              <a:ea typeface="Microsoft YaHei" charset="-122"/>
                              <a:cs typeface="Microsoft YaHei" charset="-122"/>
                            </a:rPr>
                            <m:t>3</m:t>
                          </m:r>
                        </m:e>
                      </m:d>
                    </m:oMath>
                  </m:oMathPara>
                </a14:m>
                <a:endParaRPr lang="en-US" altLang="zh-CN" sz="2400" dirty="0" smtClean="0">
                  <a:latin typeface="Microsoft YaHei" charset="-122"/>
                  <a:ea typeface="Microsoft YaHei" charset="-122"/>
                  <a:cs typeface="Microsoft YaHei" charset="-122"/>
                </a:endParaRPr>
              </a:p>
            </p:txBody>
          </p:sp>
        </mc:Choice>
        <mc:Fallback xmlns="">
          <p:sp>
            <p:nvSpPr>
              <p:cNvPr id="5" name="Text Box 4"/>
              <p:cNvSpPr txBox="1">
                <a:spLocks noRot="1" noChangeAspect="1" noMove="1" noResize="1" noEditPoints="1" noAdjustHandles="1" noChangeArrowheads="1" noChangeShapeType="1" noTextEdit="1"/>
              </p:cNvSpPr>
              <p:nvPr/>
            </p:nvSpPr>
            <p:spPr bwMode="auto">
              <a:xfrm>
                <a:off x="1668995" y="5792470"/>
                <a:ext cx="2019079" cy="461665"/>
              </a:xfrm>
              <a:prstGeom prst="rect">
                <a:avLst/>
              </a:prstGeom>
              <a:blipFill rotWithShape="0">
                <a:blip r:embed="rId2"/>
                <a:stretch>
                  <a:fillRect b="-6579"/>
                </a:stretch>
              </a:blipFill>
              <a:ln w="12700">
                <a:noFill/>
                <a:miter lim="800000"/>
                <a:headEnd type="none" w="sm" len="sm"/>
                <a:tailEnd type="none" w="sm" len="sm"/>
              </a:ln>
            </p:spPr>
            <p:txBody>
              <a:bodyPr/>
              <a:lstStyle/>
              <a:p>
                <a:r>
                  <a:rPr lang="en-US">
                    <a:noFill/>
                  </a:rPr>
                  <a:t> </a:t>
                </a:r>
              </a:p>
            </p:txBody>
          </p:sp>
        </mc:Fallback>
      </mc:AlternateContent>
      <p:sp>
        <p:nvSpPr>
          <p:cNvPr id="6" name="Line 5"/>
          <p:cNvSpPr>
            <a:spLocks noChangeShapeType="1"/>
          </p:cNvSpPr>
          <p:nvPr/>
        </p:nvSpPr>
        <p:spPr bwMode="auto">
          <a:xfrm>
            <a:off x="2468916" y="3558988"/>
            <a:ext cx="0" cy="990600"/>
          </a:xfrm>
          <a:prstGeom prst="line">
            <a:avLst/>
          </a:prstGeom>
          <a:noFill/>
          <a:ln w="12700">
            <a:solidFill>
              <a:schemeClr val="tx1"/>
            </a:solidFill>
            <a:round/>
            <a:headEnd type="triangle" w="med" len="med"/>
            <a:tailEnd type="none" w="sm" len="sm"/>
          </a:ln>
        </p:spPr>
        <p:txBody>
          <a:bodyPr anchor="ctr" anchorCtr="1"/>
          <a:lstStyle/>
          <a:p>
            <a:endParaRPr lang="zh-CN" altLang="en-US" sz="2400">
              <a:latin typeface="Microsoft YaHei" charset="-122"/>
              <a:ea typeface="Microsoft YaHei" charset="-122"/>
              <a:cs typeface="Microsoft YaHei" charset="-122"/>
            </a:endParaRPr>
          </a:p>
        </p:txBody>
      </p:sp>
      <p:sp>
        <p:nvSpPr>
          <p:cNvPr id="7" name="Line 6"/>
          <p:cNvSpPr>
            <a:spLocks noChangeShapeType="1"/>
          </p:cNvSpPr>
          <p:nvPr/>
        </p:nvSpPr>
        <p:spPr bwMode="auto">
          <a:xfrm>
            <a:off x="2468916" y="4549588"/>
            <a:ext cx="914400" cy="0"/>
          </a:xfrm>
          <a:prstGeom prst="line">
            <a:avLst/>
          </a:prstGeom>
          <a:noFill/>
          <a:ln w="12700">
            <a:solidFill>
              <a:schemeClr val="tx1"/>
            </a:solidFill>
            <a:round/>
            <a:headEnd type="none" w="sm" len="sm"/>
            <a:tailEnd type="triangle" w="med" len="med"/>
          </a:ln>
        </p:spPr>
        <p:txBody>
          <a:bodyPr anchor="ctr" anchorCtr="1"/>
          <a:lstStyle/>
          <a:p>
            <a:endParaRPr lang="zh-CN" altLang="en-US" sz="2400">
              <a:latin typeface="Microsoft YaHei" charset="-122"/>
              <a:ea typeface="Microsoft YaHei" charset="-122"/>
              <a:cs typeface="Microsoft YaHei" charset="-122"/>
            </a:endParaRPr>
          </a:p>
        </p:txBody>
      </p:sp>
      <p:sp>
        <p:nvSpPr>
          <p:cNvPr id="8" name="Line 7"/>
          <p:cNvSpPr>
            <a:spLocks noChangeShapeType="1"/>
          </p:cNvSpPr>
          <p:nvPr/>
        </p:nvSpPr>
        <p:spPr bwMode="auto">
          <a:xfrm flipH="1">
            <a:off x="1859316" y="4549588"/>
            <a:ext cx="609600" cy="609600"/>
          </a:xfrm>
          <a:prstGeom prst="line">
            <a:avLst/>
          </a:prstGeom>
          <a:noFill/>
          <a:ln w="12700">
            <a:solidFill>
              <a:schemeClr val="tx1"/>
            </a:solidFill>
            <a:round/>
            <a:headEnd type="none" w="sm" len="sm"/>
            <a:tailEnd type="triangle" w="med" len="med"/>
          </a:ln>
        </p:spPr>
        <p:txBody>
          <a:bodyPr anchor="ctr" anchorCtr="1"/>
          <a:lstStyle/>
          <a:p>
            <a:endParaRPr lang="zh-CN" altLang="en-US" sz="2400">
              <a:latin typeface="Microsoft YaHei" charset="-122"/>
              <a:ea typeface="Microsoft YaHei" charset="-122"/>
              <a:cs typeface="Microsoft YaHei" charset="-122"/>
            </a:endParaRPr>
          </a:p>
        </p:txBody>
      </p:sp>
      <p:sp>
        <p:nvSpPr>
          <p:cNvPr id="9" name="Text Box 8"/>
          <p:cNvSpPr txBox="1">
            <a:spLocks noChangeArrowheads="1"/>
          </p:cNvSpPr>
          <p:nvPr/>
        </p:nvSpPr>
        <p:spPr bwMode="auto">
          <a:xfrm>
            <a:off x="1895829" y="4047938"/>
            <a:ext cx="492443" cy="461665"/>
          </a:xfrm>
          <a:prstGeom prst="rect">
            <a:avLst/>
          </a:prstGeom>
          <a:noFill/>
          <a:ln w="12700">
            <a:noFill/>
            <a:miter lim="800000"/>
            <a:headEnd type="none" w="sm" len="sm"/>
            <a:tailEnd type="none" w="sm" len="sm"/>
          </a:ln>
        </p:spPr>
        <p:txBody>
          <a:bodyPr wrap="none" anchorCtr="1">
            <a:spAutoFit/>
          </a:bodyPr>
          <a:lstStyle/>
          <a:p>
            <a:r>
              <a:rPr lang="en-US" altLang="zh-CN" sz="2400" dirty="0">
                <a:latin typeface="Microsoft YaHei" charset="-122"/>
                <a:ea typeface="Microsoft YaHei" charset="-122"/>
                <a:cs typeface="Microsoft YaHei" charset="-122"/>
              </a:rPr>
              <a:t>P</a:t>
            </a:r>
            <a:r>
              <a:rPr lang="en-US" altLang="zh-CN" sz="2400" baseline="-25000" dirty="0">
                <a:latin typeface="Microsoft YaHei" charset="-122"/>
                <a:ea typeface="Microsoft YaHei" charset="-122"/>
                <a:cs typeface="Microsoft YaHei" charset="-122"/>
              </a:rPr>
              <a:t>0</a:t>
            </a:r>
          </a:p>
        </p:txBody>
      </p:sp>
      <p:sp>
        <p:nvSpPr>
          <p:cNvPr id="10" name="Text Box 9"/>
          <p:cNvSpPr txBox="1">
            <a:spLocks noChangeArrowheads="1"/>
          </p:cNvSpPr>
          <p:nvPr/>
        </p:nvSpPr>
        <p:spPr bwMode="auto">
          <a:xfrm>
            <a:off x="3278541" y="4200338"/>
            <a:ext cx="466794" cy="461665"/>
          </a:xfrm>
          <a:prstGeom prst="rect">
            <a:avLst/>
          </a:prstGeom>
          <a:noFill/>
          <a:ln w="12700">
            <a:noFill/>
            <a:miter lim="800000"/>
            <a:headEnd type="none" w="sm" len="sm"/>
            <a:tailEnd type="none" w="sm" len="sm"/>
          </a:ln>
        </p:spPr>
        <p:txBody>
          <a:bodyPr wrap="none" anchorCtr="1">
            <a:spAutoFit/>
          </a:bodyPr>
          <a:lstStyle/>
          <a:p>
            <a:r>
              <a:rPr lang="en-US" altLang="zh-CN" sz="2400">
                <a:latin typeface="Microsoft YaHei" charset="-122"/>
                <a:ea typeface="Microsoft YaHei" charset="-122"/>
                <a:cs typeface="Microsoft YaHei" charset="-122"/>
              </a:rPr>
              <a:t>v</a:t>
            </a:r>
            <a:r>
              <a:rPr lang="en-US" altLang="zh-CN" sz="2400" baseline="-25000">
                <a:latin typeface="Microsoft YaHei" charset="-122"/>
                <a:ea typeface="Microsoft YaHei" charset="-122"/>
                <a:cs typeface="Microsoft YaHei" charset="-122"/>
              </a:rPr>
              <a:t>1</a:t>
            </a:r>
          </a:p>
        </p:txBody>
      </p:sp>
      <p:sp>
        <p:nvSpPr>
          <p:cNvPr id="11" name="Text Box 10"/>
          <p:cNvSpPr txBox="1">
            <a:spLocks noChangeArrowheads="1"/>
          </p:cNvSpPr>
          <p:nvPr/>
        </p:nvSpPr>
        <p:spPr bwMode="auto">
          <a:xfrm>
            <a:off x="2211741" y="3057338"/>
            <a:ext cx="466794" cy="461665"/>
          </a:xfrm>
          <a:prstGeom prst="rect">
            <a:avLst/>
          </a:prstGeom>
          <a:noFill/>
          <a:ln w="12700">
            <a:noFill/>
            <a:miter lim="800000"/>
            <a:headEnd type="none" w="sm" len="sm"/>
            <a:tailEnd type="none" w="sm" len="sm"/>
          </a:ln>
        </p:spPr>
        <p:txBody>
          <a:bodyPr wrap="none" anchorCtr="1">
            <a:spAutoFit/>
          </a:bodyPr>
          <a:lstStyle/>
          <a:p>
            <a:r>
              <a:rPr lang="en-US" altLang="zh-CN" sz="2400">
                <a:latin typeface="Microsoft YaHei" charset="-122"/>
                <a:ea typeface="Microsoft YaHei" charset="-122"/>
                <a:cs typeface="Microsoft YaHei" charset="-122"/>
              </a:rPr>
              <a:t>v</a:t>
            </a:r>
            <a:r>
              <a:rPr lang="en-US" altLang="zh-CN" sz="2400" baseline="-25000">
                <a:latin typeface="Microsoft YaHei" charset="-122"/>
                <a:ea typeface="Microsoft YaHei" charset="-122"/>
                <a:cs typeface="Microsoft YaHei" charset="-122"/>
              </a:rPr>
              <a:t>2</a:t>
            </a:r>
          </a:p>
        </p:txBody>
      </p:sp>
      <p:sp>
        <p:nvSpPr>
          <p:cNvPr id="12" name="Text Box 11"/>
          <p:cNvSpPr txBox="1">
            <a:spLocks noChangeArrowheads="1"/>
          </p:cNvSpPr>
          <p:nvPr/>
        </p:nvSpPr>
        <p:spPr bwMode="auto">
          <a:xfrm>
            <a:off x="1325916" y="4854388"/>
            <a:ext cx="466794" cy="461665"/>
          </a:xfrm>
          <a:prstGeom prst="rect">
            <a:avLst/>
          </a:prstGeom>
          <a:noFill/>
          <a:ln w="12700">
            <a:noFill/>
            <a:miter lim="800000"/>
            <a:headEnd type="none" w="sm" len="sm"/>
            <a:tailEnd type="none" w="sm" len="sm"/>
          </a:ln>
        </p:spPr>
        <p:txBody>
          <a:bodyPr wrap="none" anchorCtr="1">
            <a:spAutoFit/>
          </a:bodyPr>
          <a:lstStyle/>
          <a:p>
            <a:r>
              <a:rPr lang="en-US" altLang="zh-CN" sz="2400">
                <a:latin typeface="Microsoft YaHei" charset="-122"/>
                <a:ea typeface="Microsoft YaHei" charset="-122"/>
                <a:cs typeface="Microsoft YaHei" charset="-122"/>
              </a:rPr>
              <a:t>v</a:t>
            </a:r>
            <a:r>
              <a:rPr lang="en-US" altLang="zh-CN" sz="2400" baseline="-25000">
                <a:latin typeface="Microsoft YaHei" charset="-122"/>
                <a:ea typeface="Microsoft YaHei" charset="-122"/>
                <a:cs typeface="Microsoft YaHei" charset="-122"/>
              </a:rPr>
              <a:t>3</a:t>
            </a:r>
          </a:p>
        </p:txBody>
      </p:sp>
      <p:sp>
        <p:nvSpPr>
          <p:cNvPr id="13" name="Line 12"/>
          <p:cNvSpPr>
            <a:spLocks noChangeShapeType="1"/>
          </p:cNvSpPr>
          <p:nvPr/>
        </p:nvSpPr>
        <p:spPr bwMode="auto">
          <a:xfrm flipV="1">
            <a:off x="5981744" y="3362138"/>
            <a:ext cx="685800" cy="838200"/>
          </a:xfrm>
          <a:prstGeom prst="line">
            <a:avLst/>
          </a:prstGeom>
          <a:noFill/>
          <a:ln w="12700">
            <a:solidFill>
              <a:schemeClr val="accent2"/>
            </a:solidFill>
            <a:round/>
            <a:headEnd type="none" w="sm" len="sm"/>
            <a:tailEnd type="triangle" w="med" len="med"/>
          </a:ln>
        </p:spPr>
        <p:txBody>
          <a:bodyPr anchor="ctr" anchorCtr="1"/>
          <a:lstStyle/>
          <a:p>
            <a:endParaRPr lang="zh-CN" altLang="en-US" sz="2400">
              <a:latin typeface="Microsoft YaHei" charset="-122"/>
              <a:ea typeface="Microsoft YaHei" charset="-122"/>
              <a:cs typeface="Microsoft YaHei" charset="-122"/>
            </a:endParaRPr>
          </a:p>
        </p:txBody>
      </p:sp>
      <p:sp>
        <p:nvSpPr>
          <p:cNvPr id="14" name="Line 13"/>
          <p:cNvSpPr>
            <a:spLocks noChangeShapeType="1"/>
          </p:cNvSpPr>
          <p:nvPr/>
        </p:nvSpPr>
        <p:spPr bwMode="auto">
          <a:xfrm flipH="1" flipV="1">
            <a:off x="5062249" y="3756106"/>
            <a:ext cx="914400" cy="457200"/>
          </a:xfrm>
          <a:prstGeom prst="line">
            <a:avLst/>
          </a:prstGeom>
          <a:noFill/>
          <a:ln w="12700">
            <a:solidFill>
              <a:schemeClr val="accent2"/>
            </a:solidFill>
            <a:round/>
            <a:headEnd type="none" w="sm" len="sm"/>
            <a:tailEnd type="triangle" w="med" len="med"/>
          </a:ln>
        </p:spPr>
        <p:txBody>
          <a:bodyPr anchor="ctr" anchorCtr="1"/>
          <a:lstStyle/>
          <a:p>
            <a:endParaRPr lang="zh-CN" altLang="en-US" sz="2400">
              <a:latin typeface="Microsoft YaHei" charset="-122"/>
              <a:ea typeface="Microsoft YaHei" charset="-122"/>
              <a:cs typeface="Microsoft YaHei" charset="-122"/>
            </a:endParaRPr>
          </a:p>
        </p:txBody>
      </p:sp>
      <p:sp>
        <p:nvSpPr>
          <p:cNvPr id="15" name="Line 14"/>
          <p:cNvSpPr>
            <a:spLocks noChangeShapeType="1"/>
          </p:cNvSpPr>
          <p:nvPr/>
        </p:nvSpPr>
        <p:spPr bwMode="auto">
          <a:xfrm>
            <a:off x="5981744" y="4200338"/>
            <a:ext cx="76200" cy="1143000"/>
          </a:xfrm>
          <a:prstGeom prst="line">
            <a:avLst/>
          </a:prstGeom>
          <a:noFill/>
          <a:ln w="12700">
            <a:solidFill>
              <a:schemeClr val="accent2"/>
            </a:solidFill>
            <a:round/>
            <a:headEnd type="none" w="sm" len="sm"/>
            <a:tailEnd type="triangle" w="med" len="med"/>
          </a:ln>
        </p:spPr>
        <p:txBody>
          <a:bodyPr anchor="ctr" anchorCtr="1"/>
          <a:lstStyle/>
          <a:p>
            <a:endParaRPr lang="zh-CN" altLang="en-US" sz="2400">
              <a:latin typeface="Microsoft YaHei" charset="-122"/>
              <a:ea typeface="Microsoft YaHei" charset="-122"/>
              <a:cs typeface="Microsoft YaHei" charset="-122"/>
            </a:endParaRPr>
          </a:p>
        </p:txBody>
      </p:sp>
      <p:sp>
        <p:nvSpPr>
          <p:cNvPr id="16" name="Text Box 15"/>
          <p:cNvSpPr txBox="1">
            <a:spLocks noChangeArrowheads="1"/>
          </p:cNvSpPr>
          <p:nvPr/>
        </p:nvSpPr>
        <p:spPr bwMode="auto">
          <a:xfrm>
            <a:off x="5421689" y="4103005"/>
            <a:ext cx="554960" cy="461665"/>
          </a:xfrm>
          <a:prstGeom prst="rect">
            <a:avLst/>
          </a:prstGeom>
          <a:noFill/>
          <a:ln w="12700">
            <a:noFill/>
            <a:miter lim="800000"/>
            <a:headEnd type="none" w="sm" len="sm"/>
            <a:tailEnd type="none" w="sm" len="sm"/>
          </a:ln>
        </p:spPr>
        <p:txBody>
          <a:bodyPr wrap="none" anchorCtr="1">
            <a:spAutoFit/>
          </a:bodyPr>
          <a:lstStyle/>
          <a:p>
            <a:r>
              <a:rPr lang="en-US" altLang="zh-CN" sz="2400">
                <a:latin typeface="Microsoft YaHei" charset="-122"/>
                <a:ea typeface="Microsoft YaHei" charset="-122"/>
                <a:cs typeface="Microsoft YaHei" charset="-122"/>
              </a:rPr>
              <a:t>Q</a:t>
            </a:r>
            <a:r>
              <a:rPr lang="en-US" altLang="zh-CN" sz="2400" baseline="-25000">
                <a:latin typeface="Microsoft YaHei" charset="-122"/>
                <a:ea typeface="Microsoft YaHei" charset="-122"/>
                <a:cs typeface="Microsoft YaHei" charset="-122"/>
              </a:rPr>
              <a:t>0</a:t>
            </a:r>
          </a:p>
        </p:txBody>
      </p:sp>
      <p:sp>
        <p:nvSpPr>
          <p:cNvPr id="17" name="Text Box 16"/>
          <p:cNvSpPr txBox="1">
            <a:spLocks noChangeArrowheads="1"/>
          </p:cNvSpPr>
          <p:nvPr/>
        </p:nvSpPr>
        <p:spPr bwMode="auto">
          <a:xfrm>
            <a:off x="5067344" y="3285938"/>
            <a:ext cx="494046" cy="461665"/>
          </a:xfrm>
          <a:prstGeom prst="rect">
            <a:avLst/>
          </a:prstGeom>
          <a:noFill/>
          <a:ln w="12700">
            <a:noFill/>
            <a:miter lim="800000"/>
            <a:headEnd type="none" w="sm" len="sm"/>
            <a:tailEnd type="none" w="sm" len="sm"/>
          </a:ln>
        </p:spPr>
        <p:txBody>
          <a:bodyPr wrap="none" anchorCtr="1">
            <a:spAutoFit/>
          </a:bodyPr>
          <a:lstStyle/>
          <a:p>
            <a:r>
              <a:rPr lang="en-US" altLang="zh-CN" sz="2400">
                <a:latin typeface="Microsoft YaHei" charset="-122"/>
                <a:ea typeface="Microsoft YaHei" charset="-122"/>
                <a:cs typeface="Microsoft YaHei" charset="-122"/>
              </a:rPr>
              <a:t>u</a:t>
            </a:r>
            <a:r>
              <a:rPr lang="en-US" altLang="zh-CN" sz="2400" baseline="-25000">
                <a:latin typeface="Microsoft YaHei" charset="-122"/>
                <a:ea typeface="Microsoft YaHei" charset="-122"/>
                <a:cs typeface="Microsoft YaHei" charset="-122"/>
              </a:rPr>
              <a:t>1</a:t>
            </a:r>
          </a:p>
        </p:txBody>
      </p:sp>
      <p:sp>
        <p:nvSpPr>
          <p:cNvPr id="18" name="Text Box 17"/>
          <p:cNvSpPr txBox="1">
            <a:spLocks noChangeArrowheads="1"/>
          </p:cNvSpPr>
          <p:nvPr/>
        </p:nvSpPr>
        <p:spPr bwMode="auto">
          <a:xfrm>
            <a:off x="6704390" y="3076422"/>
            <a:ext cx="494046" cy="461665"/>
          </a:xfrm>
          <a:prstGeom prst="rect">
            <a:avLst/>
          </a:prstGeom>
          <a:noFill/>
          <a:ln w="12700">
            <a:noFill/>
            <a:miter lim="800000"/>
            <a:headEnd type="none" w="sm" len="sm"/>
            <a:tailEnd type="none" w="sm" len="sm"/>
          </a:ln>
        </p:spPr>
        <p:txBody>
          <a:bodyPr wrap="none" anchorCtr="1">
            <a:spAutoFit/>
          </a:bodyPr>
          <a:lstStyle/>
          <a:p>
            <a:r>
              <a:rPr lang="en-US" altLang="zh-CN" sz="2400">
                <a:latin typeface="Microsoft YaHei" charset="-122"/>
                <a:ea typeface="Microsoft YaHei" charset="-122"/>
                <a:cs typeface="Microsoft YaHei" charset="-122"/>
              </a:rPr>
              <a:t>u</a:t>
            </a:r>
            <a:r>
              <a:rPr lang="en-US" altLang="zh-CN" sz="2400" baseline="-25000">
                <a:latin typeface="Microsoft YaHei" charset="-122"/>
                <a:ea typeface="Microsoft YaHei" charset="-122"/>
                <a:cs typeface="Microsoft YaHei" charset="-122"/>
              </a:rPr>
              <a:t>2</a:t>
            </a:r>
          </a:p>
        </p:txBody>
      </p:sp>
      <p:sp>
        <p:nvSpPr>
          <p:cNvPr id="19" name="Text Box 18"/>
          <p:cNvSpPr txBox="1">
            <a:spLocks noChangeArrowheads="1"/>
          </p:cNvSpPr>
          <p:nvPr/>
        </p:nvSpPr>
        <p:spPr bwMode="auto">
          <a:xfrm>
            <a:off x="6147881" y="5112505"/>
            <a:ext cx="494046" cy="461665"/>
          </a:xfrm>
          <a:prstGeom prst="rect">
            <a:avLst/>
          </a:prstGeom>
          <a:noFill/>
          <a:ln w="12700">
            <a:noFill/>
            <a:miter lim="800000"/>
            <a:headEnd type="none" w="sm" len="sm"/>
            <a:tailEnd type="none" w="sm" len="sm"/>
          </a:ln>
        </p:spPr>
        <p:txBody>
          <a:bodyPr wrap="none" anchorCtr="1">
            <a:spAutoFit/>
          </a:bodyPr>
          <a:lstStyle/>
          <a:p>
            <a:r>
              <a:rPr lang="en-US" altLang="zh-CN" sz="2400">
                <a:latin typeface="Microsoft YaHei" charset="-122"/>
                <a:ea typeface="Microsoft YaHei" charset="-122"/>
                <a:cs typeface="Microsoft YaHei" charset="-122"/>
              </a:rPr>
              <a:t>u</a:t>
            </a:r>
            <a:r>
              <a:rPr lang="en-US" altLang="zh-CN" sz="2400" baseline="-25000">
                <a:latin typeface="Microsoft YaHei" charset="-122"/>
                <a:ea typeface="Microsoft YaHei" charset="-122"/>
                <a:cs typeface="Microsoft YaHei" charset="-122"/>
              </a:rPr>
              <a:t>3</a:t>
            </a:r>
          </a:p>
        </p:txBody>
      </p:sp>
      <mc:AlternateContent xmlns:mc="http://schemas.openxmlformats.org/markup-compatibility/2006" xmlns:a14="http://schemas.microsoft.com/office/drawing/2010/main">
        <mc:Choice Requires="a14">
          <p:sp>
            <p:nvSpPr>
              <p:cNvPr id="20" name="Text Box 4"/>
              <p:cNvSpPr txBox="1">
                <a:spLocks noChangeArrowheads="1"/>
              </p:cNvSpPr>
              <p:nvPr/>
            </p:nvSpPr>
            <p:spPr bwMode="auto">
              <a:xfrm>
                <a:off x="5200062" y="5804676"/>
                <a:ext cx="2066591" cy="461665"/>
              </a:xfrm>
              <a:prstGeom prst="rect">
                <a:avLst/>
              </a:prstGeom>
              <a:noFill/>
              <a:ln w="12700">
                <a:noFill/>
                <a:miter lim="800000"/>
                <a:headEnd type="none" w="sm" len="sm"/>
                <a:tailEnd type="none" w="sm" len="sm"/>
              </a:ln>
            </p:spPr>
            <p:txBody>
              <a:bodyPr wrap="none" anchorCtr="1">
                <a:spAutoFit/>
              </a:bodyPr>
              <a:lstStyle/>
              <a:p>
                <a:pPr/>
                <a14:m>
                  <m:oMathPara xmlns:m="http://schemas.openxmlformats.org/officeDocument/2006/math">
                    <m:oMathParaPr>
                      <m:jc m:val="centerGroup"/>
                    </m:oMathParaPr>
                    <m:oMath xmlns:m="http://schemas.openxmlformats.org/officeDocument/2006/math">
                      <m:r>
                        <a:rPr lang="en-US" altLang="zh-CN" sz="2400" i="1" dirty="0" smtClean="0">
                          <a:latin typeface="Cambria Math" charset="0"/>
                          <a:ea typeface="Microsoft YaHei" charset="-122"/>
                          <a:cs typeface="Microsoft YaHei" charset="-122"/>
                        </a:rPr>
                        <m:t>(</m:t>
                      </m:r>
                      <m:r>
                        <a:rPr lang="en-US" altLang="zh-CN" sz="2400" i="1" dirty="0">
                          <a:latin typeface="Cambria Math" charset="0"/>
                          <a:ea typeface="Microsoft YaHei" charset="-122"/>
                          <a:cs typeface="Microsoft YaHei" charset="-122"/>
                        </a:rPr>
                        <m:t>𝑄</m:t>
                      </m:r>
                      <m:r>
                        <a:rPr lang="en-US" altLang="zh-CN" sz="2400" i="1" baseline="-25000" dirty="0">
                          <a:latin typeface="Cambria Math" charset="0"/>
                          <a:ea typeface="Microsoft YaHei" charset="-122"/>
                          <a:cs typeface="Microsoft YaHei" charset="-122"/>
                        </a:rPr>
                        <m:t>0</m:t>
                      </m:r>
                      <m:r>
                        <a:rPr lang="en-US" altLang="zh-CN" sz="2400" i="1" dirty="0">
                          <a:latin typeface="Cambria Math" charset="0"/>
                          <a:ea typeface="Microsoft YaHei" charset="-122"/>
                          <a:cs typeface="Microsoft YaHei" charset="-122"/>
                        </a:rPr>
                        <m:t>, </m:t>
                      </m:r>
                      <m:r>
                        <a:rPr lang="en-US" altLang="zh-CN" sz="2400" i="1" dirty="0">
                          <a:latin typeface="Cambria Math" charset="0"/>
                          <a:ea typeface="Microsoft YaHei" charset="-122"/>
                          <a:cs typeface="Microsoft YaHei" charset="-122"/>
                        </a:rPr>
                        <m:t>𝑢</m:t>
                      </m:r>
                      <m:r>
                        <a:rPr lang="en-US" altLang="zh-CN" sz="2400" i="1" baseline="-25000" dirty="0">
                          <a:latin typeface="Cambria Math" charset="0"/>
                          <a:ea typeface="Microsoft YaHei" charset="-122"/>
                          <a:cs typeface="Microsoft YaHei" charset="-122"/>
                        </a:rPr>
                        <m:t>1</m:t>
                      </m:r>
                      <m:r>
                        <a:rPr lang="en-US" altLang="zh-CN" sz="2400" i="1" dirty="0">
                          <a:latin typeface="Cambria Math" charset="0"/>
                          <a:ea typeface="Microsoft YaHei" charset="-122"/>
                          <a:cs typeface="Microsoft YaHei" charset="-122"/>
                        </a:rPr>
                        <m:t>, </m:t>
                      </m:r>
                      <m:r>
                        <a:rPr lang="en-US" altLang="zh-CN" sz="2400" i="1" dirty="0">
                          <a:latin typeface="Cambria Math" charset="0"/>
                          <a:ea typeface="Microsoft YaHei" charset="-122"/>
                          <a:cs typeface="Microsoft YaHei" charset="-122"/>
                        </a:rPr>
                        <m:t>𝑢</m:t>
                      </m:r>
                      <m:r>
                        <a:rPr lang="en-US" altLang="zh-CN" sz="2400" i="1" baseline="-25000" dirty="0">
                          <a:latin typeface="Cambria Math" charset="0"/>
                          <a:ea typeface="Microsoft YaHei" charset="-122"/>
                          <a:cs typeface="Microsoft YaHei" charset="-122"/>
                        </a:rPr>
                        <m:t>2</m:t>
                      </m:r>
                      <m:r>
                        <a:rPr lang="en-US" altLang="zh-CN" sz="2400" i="1" dirty="0">
                          <a:latin typeface="Cambria Math" charset="0"/>
                          <a:ea typeface="Microsoft YaHei" charset="-122"/>
                          <a:cs typeface="Microsoft YaHei" charset="-122"/>
                        </a:rPr>
                        <m:t>, </m:t>
                      </m:r>
                      <m:r>
                        <a:rPr lang="en-US" altLang="zh-CN" sz="2400" i="1" dirty="0">
                          <a:latin typeface="Cambria Math" charset="0"/>
                          <a:ea typeface="Microsoft YaHei" charset="-122"/>
                          <a:cs typeface="Microsoft YaHei" charset="-122"/>
                        </a:rPr>
                        <m:t>𝑢</m:t>
                      </m:r>
                      <m:r>
                        <a:rPr lang="en-US" altLang="zh-CN" sz="2400" i="1" baseline="-25000" dirty="0">
                          <a:latin typeface="Cambria Math" charset="0"/>
                          <a:ea typeface="Microsoft YaHei" charset="-122"/>
                          <a:cs typeface="Microsoft YaHei" charset="-122"/>
                        </a:rPr>
                        <m:t>3</m:t>
                      </m:r>
                      <m:r>
                        <a:rPr lang="en-US" altLang="zh-CN" sz="2400" i="1" dirty="0">
                          <a:latin typeface="Cambria Math" charset="0"/>
                          <a:ea typeface="Microsoft YaHei" charset="-122"/>
                          <a:cs typeface="Microsoft YaHei" charset="-122"/>
                        </a:rPr>
                        <m:t>)</m:t>
                      </m:r>
                    </m:oMath>
                  </m:oMathPara>
                </a14:m>
                <a:endParaRPr lang="en-US" altLang="zh-CN" sz="2400" dirty="0">
                  <a:latin typeface="Microsoft YaHei" charset="-122"/>
                  <a:ea typeface="Microsoft YaHei" charset="-122"/>
                  <a:cs typeface="Microsoft YaHei" charset="-122"/>
                </a:endParaRPr>
              </a:p>
            </p:txBody>
          </p:sp>
        </mc:Choice>
        <mc:Fallback xmlns="">
          <p:sp>
            <p:nvSpPr>
              <p:cNvPr id="20" name="Text Box 4"/>
              <p:cNvSpPr txBox="1">
                <a:spLocks noRot="1" noChangeAspect="1" noMove="1" noResize="1" noEditPoints="1" noAdjustHandles="1" noChangeArrowheads="1" noChangeShapeType="1" noTextEdit="1"/>
              </p:cNvSpPr>
              <p:nvPr/>
            </p:nvSpPr>
            <p:spPr bwMode="auto">
              <a:xfrm>
                <a:off x="5200062" y="5804676"/>
                <a:ext cx="2066591" cy="461665"/>
              </a:xfrm>
              <a:prstGeom prst="rect">
                <a:avLst/>
              </a:prstGeom>
              <a:blipFill rotWithShape="0">
                <a:blip r:embed="rId3"/>
                <a:stretch>
                  <a:fillRect l="-2065" b="-18421"/>
                </a:stretch>
              </a:blipFill>
              <a:ln w="12700">
                <a:noFill/>
                <a:miter lim="800000"/>
                <a:headEnd type="none" w="sm" len="sm"/>
                <a:tailEnd type="none" w="sm" len="sm"/>
              </a:ln>
            </p:spPr>
            <p:txBody>
              <a:bodyPr/>
              <a:lstStyle/>
              <a:p>
                <a:r>
                  <a:rPr lang="en-US">
                    <a:noFill/>
                  </a:rPr>
                  <a:t> </a:t>
                </a:r>
              </a:p>
            </p:txBody>
          </p:sp>
        </mc:Fallback>
      </mc:AlternateContent>
    </p:spTree>
    <p:extLst>
      <p:ext uri="{BB962C8B-B14F-4D97-AF65-F5344CB8AC3E}">
        <p14:creationId xmlns:p14="http://schemas.microsoft.com/office/powerpoint/2010/main" val="153914970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标架的变换</a:t>
            </a:r>
            <a:endParaRPr lang="en-US" dirty="0"/>
          </a:p>
        </p:txBody>
      </p:sp>
      <p:sp>
        <p:nvSpPr>
          <p:cNvPr id="3" name="Content Placeholder 2"/>
          <p:cNvSpPr>
            <a:spLocks noGrp="1"/>
          </p:cNvSpPr>
          <p:nvPr>
            <p:ph idx="1"/>
          </p:nvPr>
        </p:nvSpPr>
        <p:spPr/>
        <p:txBody>
          <a:bodyPr/>
          <a:lstStyle/>
          <a:p>
            <a:r>
              <a:rPr lang="zh-CN" altLang="en-US" dirty="0">
                <a:cs typeface="Microsoft YaHei" charset="-122"/>
              </a:rPr>
              <a:t>把基的改变方法推广可有</a:t>
            </a:r>
            <a:endParaRPr lang="en-US" altLang="zh-CN" dirty="0">
              <a:cs typeface="Microsoft YaHei" charset="-122"/>
            </a:endParaRPr>
          </a:p>
          <a:p>
            <a:endParaRPr lang="en-US" altLang="zh-CN" dirty="0">
              <a:cs typeface="Microsoft YaHei" charset="-122"/>
            </a:endParaRPr>
          </a:p>
          <a:p>
            <a:pPr>
              <a:buNone/>
            </a:pPr>
            <a:endParaRPr lang="en-US" altLang="zh-CN" dirty="0" smtClean="0">
              <a:cs typeface="Microsoft YaHei" charset="-122"/>
            </a:endParaRPr>
          </a:p>
          <a:p>
            <a:pPr>
              <a:buNone/>
            </a:pPr>
            <a:endParaRPr lang="en-US" altLang="zh-CN" dirty="0">
              <a:cs typeface="Microsoft YaHei" charset="-122"/>
            </a:endParaRPr>
          </a:p>
          <a:p>
            <a:pPr>
              <a:buNone/>
            </a:pPr>
            <a:endParaRPr lang="en-US" altLang="zh-CN" dirty="0">
              <a:cs typeface="Microsoft YaHei" charset="-122"/>
            </a:endParaRPr>
          </a:p>
          <a:p>
            <a:r>
              <a:rPr lang="zh-CN" altLang="en-US" dirty="0">
                <a:cs typeface="Microsoft YaHei" charset="-122"/>
              </a:rPr>
              <a:t>由此定义了</a:t>
            </a:r>
            <a:r>
              <a:rPr lang="en-US" altLang="zh-CN" dirty="0">
                <a:cs typeface="Microsoft YaHei" charset="-122"/>
              </a:rPr>
              <a:t>4×4</a:t>
            </a:r>
            <a:r>
              <a:rPr lang="zh-CN" altLang="en-US" dirty="0">
                <a:cs typeface="Microsoft YaHei" charset="-122"/>
              </a:rPr>
              <a:t>阶矩阵</a:t>
            </a:r>
          </a:p>
          <a:p>
            <a:endParaRPr lang="en-US" dirty="0"/>
          </a:p>
        </p:txBody>
      </p:sp>
      <p:sp>
        <p:nvSpPr>
          <p:cNvPr id="4" name="Slide Number Placeholder 3"/>
          <p:cNvSpPr>
            <a:spLocks noGrp="1"/>
          </p:cNvSpPr>
          <p:nvPr>
            <p:ph type="sldNum" sz="quarter" idx="12"/>
          </p:nvPr>
        </p:nvSpPr>
        <p:spPr/>
        <p:txBody>
          <a:bodyPr/>
          <a:lstStyle/>
          <a:p>
            <a:fld id="{EB792F4E-54C0-4D36-B331-9C6FCFE9A340}" type="slidenum">
              <a:rPr lang="zh-CN" altLang="en-US" smtClean="0"/>
              <a:pPr/>
              <a:t>28</a:t>
            </a:fld>
            <a:endParaRPr lang="zh-CN" altLang="en-US" dirty="0"/>
          </a:p>
        </p:txBody>
      </p:sp>
      <mc:AlternateContent xmlns:mc="http://schemas.openxmlformats.org/markup-compatibility/2006" xmlns:a14="http://schemas.microsoft.com/office/drawing/2010/main">
        <mc:Choice Requires="a14">
          <p:sp>
            <p:nvSpPr>
              <p:cNvPr id="5" name="Text Box 1029"/>
              <p:cNvSpPr txBox="1">
                <a:spLocks noChangeArrowheads="1"/>
              </p:cNvSpPr>
              <p:nvPr/>
            </p:nvSpPr>
            <p:spPr>
              <a:xfrm>
                <a:off x="2017073" y="1954510"/>
                <a:ext cx="4728487" cy="1676400"/>
              </a:xfrm>
              <a:prstGeom prst="rect">
                <a:avLst/>
              </a:prstGeom>
              <a:noFill/>
            </p:spPr>
            <p:txBody>
              <a:bodyPr vert="horz" lIns="91440" tIns="45720" rIns="91440" bIns="45720" rtlCol="0">
                <a:normAutofit/>
              </a:bodyPr>
              <a:lstStyle/>
              <a:p>
                <a:pPr>
                  <a:spcBef>
                    <a:spcPts val="600"/>
                  </a:spcBef>
                </a:pPr>
                <a14:m>
                  <m:oMathPara xmlns:m="http://schemas.openxmlformats.org/officeDocument/2006/math">
                    <m:oMathParaPr>
                      <m:jc m:val="left"/>
                    </m:oMathParaPr>
                    <m:oMath xmlns:m="http://schemas.openxmlformats.org/officeDocument/2006/math">
                      <m:r>
                        <a:rPr lang="en-US" altLang="zh-CN" sz="2400" i="1" dirty="0" smtClean="0">
                          <a:latin typeface="Cambria Math" charset="0"/>
                          <a:ea typeface="Microsoft YaHei" charset="-122"/>
                          <a:cs typeface="Microsoft YaHei" charset="-122"/>
                        </a:rPr>
                        <m:t>𝑢</m:t>
                      </m:r>
                      <m:r>
                        <a:rPr lang="en-US" altLang="zh-CN" sz="2400" i="1" baseline="-25000" dirty="0">
                          <a:latin typeface="Cambria Math" charset="0"/>
                          <a:ea typeface="Microsoft YaHei" charset="-122"/>
                          <a:cs typeface="Microsoft YaHei" charset="-122"/>
                        </a:rPr>
                        <m:t>1 </m:t>
                      </m:r>
                      <m:r>
                        <a:rPr lang="en-US" altLang="zh-CN" sz="2400" i="1" dirty="0">
                          <a:latin typeface="Cambria Math" charset="0"/>
                          <a:ea typeface="Microsoft YaHei" charset="-122"/>
                          <a:cs typeface="Microsoft YaHei" charset="-122"/>
                        </a:rPr>
                        <m:t>=</m:t>
                      </m:r>
                      <m:r>
                        <a:rPr lang="en-US" altLang="zh-CN" sz="2400" i="1" dirty="0">
                          <a:latin typeface="Cambria Math" charset="0"/>
                          <a:ea typeface="Cambria Math" charset="0"/>
                          <a:cs typeface="Cambria Math" charset="0"/>
                        </a:rPr>
                        <m:t>𝛾</m:t>
                      </m:r>
                      <m:r>
                        <a:rPr lang="en-US" altLang="zh-CN" sz="2400" i="1" baseline="-25000" dirty="0">
                          <a:latin typeface="Cambria Math" charset="0"/>
                          <a:ea typeface="Microsoft YaHei" charset="-122"/>
                          <a:cs typeface="Microsoft YaHei" charset="-122"/>
                        </a:rPr>
                        <m:t>11</m:t>
                      </m:r>
                      <m:r>
                        <a:rPr lang="en-US" altLang="zh-CN" sz="2400" i="1" dirty="0">
                          <a:latin typeface="Cambria Math" charset="0"/>
                          <a:ea typeface="Microsoft YaHei" charset="-122"/>
                          <a:cs typeface="Microsoft YaHei" charset="-122"/>
                        </a:rPr>
                        <m:t>𝑣</m:t>
                      </m:r>
                      <m:r>
                        <a:rPr lang="en-US" altLang="zh-CN" sz="2400" i="1" baseline="-25000" dirty="0">
                          <a:latin typeface="Cambria Math" charset="0"/>
                          <a:ea typeface="Microsoft YaHei" charset="-122"/>
                          <a:cs typeface="Microsoft YaHei" charset="-122"/>
                        </a:rPr>
                        <m:t>1</m:t>
                      </m:r>
                      <m:r>
                        <a:rPr lang="en-US" altLang="zh-CN" sz="2400" i="1" dirty="0">
                          <a:latin typeface="Cambria Math" charset="0"/>
                          <a:ea typeface="Microsoft YaHei" charset="-122"/>
                          <a:cs typeface="Microsoft YaHei" charset="-122"/>
                        </a:rPr>
                        <m:t>+</m:t>
                      </m:r>
                      <m:r>
                        <a:rPr lang="en-US" altLang="zh-CN" sz="2400" i="1" dirty="0">
                          <a:latin typeface="Cambria Math" charset="0"/>
                          <a:ea typeface="Cambria Math" charset="0"/>
                          <a:cs typeface="Cambria Math" charset="0"/>
                        </a:rPr>
                        <m:t>𝛾</m:t>
                      </m:r>
                      <m:r>
                        <a:rPr lang="en-US" altLang="zh-CN" sz="2400" i="1" baseline="-25000" dirty="0">
                          <a:latin typeface="Cambria Math" charset="0"/>
                          <a:ea typeface="Microsoft YaHei" charset="-122"/>
                          <a:cs typeface="Microsoft YaHei" charset="-122"/>
                        </a:rPr>
                        <m:t>12</m:t>
                      </m:r>
                      <m:r>
                        <a:rPr lang="en-US" altLang="zh-CN" sz="2400" i="1" dirty="0">
                          <a:latin typeface="Cambria Math" charset="0"/>
                          <a:ea typeface="Microsoft YaHei" charset="-122"/>
                          <a:cs typeface="Microsoft YaHei" charset="-122"/>
                        </a:rPr>
                        <m:t>𝑣</m:t>
                      </m:r>
                      <m:r>
                        <a:rPr lang="en-US" altLang="zh-CN" sz="2400" i="1" baseline="-25000" dirty="0">
                          <a:latin typeface="Cambria Math" charset="0"/>
                          <a:ea typeface="Microsoft YaHei" charset="-122"/>
                          <a:cs typeface="Microsoft YaHei" charset="-122"/>
                        </a:rPr>
                        <m:t>2</m:t>
                      </m:r>
                      <m:r>
                        <a:rPr lang="en-US" altLang="zh-CN" sz="2400" i="1" dirty="0">
                          <a:latin typeface="Cambria Math" charset="0"/>
                          <a:ea typeface="Microsoft YaHei" charset="-122"/>
                          <a:cs typeface="Microsoft YaHei" charset="-122"/>
                        </a:rPr>
                        <m:t>+</m:t>
                      </m:r>
                      <m:r>
                        <a:rPr lang="en-US" altLang="zh-CN" sz="2400" i="1" dirty="0">
                          <a:latin typeface="Cambria Math" charset="0"/>
                          <a:ea typeface="Cambria Math" charset="0"/>
                          <a:cs typeface="Cambria Math" charset="0"/>
                        </a:rPr>
                        <m:t>𝛾</m:t>
                      </m:r>
                      <m:r>
                        <a:rPr lang="en-US" altLang="zh-CN" sz="2400" i="1" baseline="-25000" dirty="0">
                          <a:latin typeface="Cambria Math" charset="0"/>
                          <a:ea typeface="Microsoft YaHei" charset="-122"/>
                          <a:cs typeface="Microsoft YaHei" charset="-122"/>
                        </a:rPr>
                        <m:t>13</m:t>
                      </m:r>
                      <m:r>
                        <a:rPr lang="en-US" altLang="zh-CN" sz="2400" i="1" dirty="0">
                          <a:latin typeface="Cambria Math" charset="0"/>
                          <a:ea typeface="Microsoft YaHei" charset="-122"/>
                          <a:cs typeface="Microsoft YaHei" charset="-122"/>
                        </a:rPr>
                        <m:t>𝑣</m:t>
                      </m:r>
                      <m:r>
                        <a:rPr lang="en-US" altLang="zh-CN" sz="2400" i="1" baseline="-25000" dirty="0">
                          <a:latin typeface="Cambria Math" charset="0"/>
                          <a:ea typeface="Microsoft YaHei" charset="-122"/>
                          <a:cs typeface="Microsoft YaHei" charset="-122"/>
                        </a:rPr>
                        <m:t>3</m:t>
                      </m:r>
                    </m:oMath>
                  </m:oMathPara>
                </a14:m>
                <a:endParaRPr lang="en-US" altLang="zh-CN" sz="2400" baseline="-25000" dirty="0">
                  <a:latin typeface="Microsoft YaHei" charset="-122"/>
                  <a:ea typeface="Microsoft YaHei" charset="-122"/>
                  <a:cs typeface="Microsoft YaHei" charset="-122"/>
                </a:endParaRPr>
              </a:p>
              <a:p>
                <a:pPr>
                  <a:spcBef>
                    <a:spcPts val="600"/>
                  </a:spcBef>
                </a:pPr>
                <a14:m>
                  <m:oMathPara xmlns:m="http://schemas.openxmlformats.org/officeDocument/2006/math">
                    <m:oMathParaPr>
                      <m:jc m:val="left"/>
                    </m:oMathParaPr>
                    <m:oMath xmlns:m="http://schemas.openxmlformats.org/officeDocument/2006/math">
                      <m:r>
                        <a:rPr lang="en-US" altLang="zh-CN" sz="2400" i="1" dirty="0">
                          <a:latin typeface="Cambria Math" charset="0"/>
                          <a:ea typeface="Microsoft YaHei" charset="-122"/>
                          <a:cs typeface="Microsoft YaHei" charset="-122"/>
                        </a:rPr>
                        <m:t>𝑢</m:t>
                      </m:r>
                      <m:r>
                        <a:rPr lang="en-US" altLang="zh-CN" sz="2400" i="1" baseline="-25000" dirty="0">
                          <a:latin typeface="Cambria Math" charset="0"/>
                          <a:ea typeface="Microsoft YaHei" charset="-122"/>
                          <a:cs typeface="Microsoft YaHei" charset="-122"/>
                        </a:rPr>
                        <m:t>2 </m:t>
                      </m:r>
                      <m:r>
                        <a:rPr lang="en-US" altLang="zh-CN" sz="2400" i="1" dirty="0">
                          <a:latin typeface="Cambria Math" charset="0"/>
                          <a:ea typeface="Microsoft YaHei" charset="-122"/>
                          <a:cs typeface="Microsoft YaHei" charset="-122"/>
                        </a:rPr>
                        <m:t>=</m:t>
                      </m:r>
                      <m:r>
                        <a:rPr lang="en-US" altLang="zh-CN" sz="2400" i="1" dirty="0">
                          <a:latin typeface="Cambria Math" charset="0"/>
                          <a:ea typeface="Cambria Math" charset="0"/>
                          <a:cs typeface="Cambria Math" charset="0"/>
                        </a:rPr>
                        <m:t>𝛾</m:t>
                      </m:r>
                      <m:r>
                        <a:rPr lang="en-US" altLang="zh-CN" sz="2400" i="1" baseline="-25000" dirty="0">
                          <a:latin typeface="Cambria Math" charset="0"/>
                          <a:ea typeface="Microsoft YaHei" charset="-122"/>
                          <a:cs typeface="Microsoft YaHei" charset="-122"/>
                        </a:rPr>
                        <m:t>21</m:t>
                      </m:r>
                      <m:r>
                        <a:rPr lang="en-US" altLang="zh-CN" sz="2400" i="1" dirty="0">
                          <a:latin typeface="Cambria Math" charset="0"/>
                          <a:ea typeface="Microsoft YaHei" charset="-122"/>
                          <a:cs typeface="Microsoft YaHei" charset="-122"/>
                        </a:rPr>
                        <m:t>𝑣</m:t>
                      </m:r>
                      <m:r>
                        <a:rPr lang="en-US" altLang="zh-CN" sz="2400" i="1" baseline="-25000" dirty="0">
                          <a:latin typeface="Cambria Math" charset="0"/>
                          <a:ea typeface="Microsoft YaHei" charset="-122"/>
                          <a:cs typeface="Microsoft YaHei" charset="-122"/>
                        </a:rPr>
                        <m:t>1</m:t>
                      </m:r>
                      <m:r>
                        <a:rPr lang="en-US" altLang="zh-CN" sz="2400" i="1" dirty="0">
                          <a:latin typeface="Cambria Math" charset="0"/>
                          <a:ea typeface="Microsoft YaHei" charset="-122"/>
                          <a:cs typeface="Microsoft YaHei" charset="-122"/>
                        </a:rPr>
                        <m:t>+</m:t>
                      </m:r>
                      <m:r>
                        <a:rPr lang="en-US" altLang="zh-CN" sz="2400" i="1" dirty="0">
                          <a:latin typeface="Cambria Math" charset="0"/>
                          <a:ea typeface="Cambria Math" charset="0"/>
                          <a:cs typeface="Cambria Math" charset="0"/>
                        </a:rPr>
                        <m:t>𝛾</m:t>
                      </m:r>
                      <m:r>
                        <a:rPr lang="en-US" altLang="zh-CN" sz="2400" i="1" baseline="-25000" dirty="0">
                          <a:latin typeface="Cambria Math" charset="0"/>
                          <a:ea typeface="Microsoft YaHei" charset="-122"/>
                          <a:cs typeface="Microsoft YaHei" charset="-122"/>
                        </a:rPr>
                        <m:t>22</m:t>
                      </m:r>
                      <m:r>
                        <a:rPr lang="en-US" altLang="zh-CN" sz="2400" i="1" dirty="0">
                          <a:latin typeface="Cambria Math" charset="0"/>
                          <a:ea typeface="Microsoft YaHei" charset="-122"/>
                          <a:cs typeface="Microsoft YaHei" charset="-122"/>
                        </a:rPr>
                        <m:t>𝑣</m:t>
                      </m:r>
                      <m:r>
                        <a:rPr lang="en-US" altLang="zh-CN" sz="2400" i="1" baseline="-25000" dirty="0">
                          <a:latin typeface="Cambria Math" charset="0"/>
                          <a:ea typeface="Microsoft YaHei" charset="-122"/>
                          <a:cs typeface="Microsoft YaHei" charset="-122"/>
                        </a:rPr>
                        <m:t>2</m:t>
                      </m:r>
                      <m:r>
                        <a:rPr lang="en-US" altLang="zh-CN" sz="2400" i="1" dirty="0">
                          <a:latin typeface="Cambria Math" charset="0"/>
                          <a:ea typeface="Microsoft YaHei" charset="-122"/>
                          <a:cs typeface="Microsoft YaHei" charset="-122"/>
                        </a:rPr>
                        <m:t>+</m:t>
                      </m:r>
                      <m:r>
                        <a:rPr lang="en-US" altLang="zh-CN" sz="2400" i="1" dirty="0">
                          <a:latin typeface="Cambria Math" charset="0"/>
                          <a:ea typeface="Cambria Math" charset="0"/>
                          <a:cs typeface="Cambria Math" charset="0"/>
                        </a:rPr>
                        <m:t>𝛾</m:t>
                      </m:r>
                      <m:r>
                        <a:rPr lang="en-US" altLang="zh-CN" sz="2400" i="1" baseline="-25000" dirty="0">
                          <a:latin typeface="Cambria Math" charset="0"/>
                          <a:ea typeface="Microsoft YaHei" charset="-122"/>
                          <a:cs typeface="Microsoft YaHei" charset="-122"/>
                        </a:rPr>
                        <m:t>23</m:t>
                      </m:r>
                      <m:r>
                        <a:rPr lang="en-US" altLang="zh-CN" sz="2400" i="1" dirty="0">
                          <a:latin typeface="Cambria Math" charset="0"/>
                          <a:ea typeface="Microsoft YaHei" charset="-122"/>
                          <a:cs typeface="Microsoft YaHei" charset="-122"/>
                        </a:rPr>
                        <m:t>𝑣</m:t>
                      </m:r>
                      <m:r>
                        <a:rPr lang="en-US" altLang="zh-CN" sz="2400" i="1" baseline="-25000" dirty="0" smtClean="0">
                          <a:latin typeface="Cambria Math" charset="0"/>
                          <a:ea typeface="Microsoft YaHei" charset="-122"/>
                          <a:cs typeface="Microsoft YaHei" charset="-122"/>
                        </a:rPr>
                        <m:t>3</m:t>
                      </m:r>
                    </m:oMath>
                  </m:oMathPara>
                </a14:m>
                <a:endParaRPr lang="en-US" altLang="zh-CN" sz="2400" dirty="0" smtClean="0">
                  <a:latin typeface="Microsoft YaHei" charset="-122"/>
                  <a:ea typeface="Microsoft YaHei" charset="-122"/>
                  <a:cs typeface="Microsoft YaHei" charset="-122"/>
                </a:endParaRPr>
              </a:p>
              <a:p>
                <a:pPr>
                  <a:spcBef>
                    <a:spcPts val="600"/>
                  </a:spcBef>
                </a:pPr>
                <a14:m>
                  <m:oMathPara xmlns:m="http://schemas.openxmlformats.org/officeDocument/2006/math">
                    <m:oMathParaPr>
                      <m:jc m:val="left"/>
                    </m:oMathParaPr>
                    <m:oMath xmlns:m="http://schemas.openxmlformats.org/officeDocument/2006/math">
                      <m:r>
                        <a:rPr lang="en-US" altLang="zh-CN" sz="2400" i="1" dirty="0">
                          <a:latin typeface="Cambria Math" charset="0"/>
                          <a:ea typeface="Microsoft YaHei" charset="-122"/>
                          <a:cs typeface="Microsoft YaHei" charset="-122"/>
                        </a:rPr>
                        <m:t>𝑢</m:t>
                      </m:r>
                      <m:r>
                        <a:rPr lang="en-US" altLang="zh-CN" sz="2400" i="1" baseline="-25000" dirty="0">
                          <a:latin typeface="Cambria Math" charset="0"/>
                          <a:ea typeface="Microsoft YaHei" charset="-122"/>
                          <a:cs typeface="Microsoft YaHei" charset="-122"/>
                        </a:rPr>
                        <m:t>3 </m:t>
                      </m:r>
                      <m:r>
                        <a:rPr lang="en-US" altLang="zh-CN" sz="2400" i="1" dirty="0">
                          <a:latin typeface="Cambria Math" charset="0"/>
                          <a:ea typeface="Microsoft YaHei" charset="-122"/>
                          <a:cs typeface="Microsoft YaHei" charset="-122"/>
                        </a:rPr>
                        <m:t>=</m:t>
                      </m:r>
                      <m:r>
                        <a:rPr lang="en-US" altLang="zh-CN" sz="2400" i="1" dirty="0">
                          <a:latin typeface="Cambria Math" charset="0"/>
                          <a:ea typeface="Cambria Math" charset="0"/>
                          <a:cs typeface="Cambria Math" charset="0"/>
                        </a:rPr>
                        <m:t>𝛾</m:t>
                      </m:r>
                      <m:r>
                        <a:rPr lang="en-US" altLang="zh-CN" sz="2400" i="1" baseline="-25000" dirty="0">
                          <a:latin typeface="Cambria Math" charset="0"/>
                          <a:ea typeface="Microsoft YaHei" charset="-122"/>
                          <a:cs typeface="Microsoft YaHei" charset="-122"/>
                        </a:rPr>
                        <m:t>31</m:t>
                      </m:r>
                      <m:r>
                        <a:rPr lang="en-US" altLang="zh-CN" sz="2400" i="1" dirty="0">
                          <a:latin typeface="Cambria Math" charset="0"/>
                          <a:ea typeface="Microsoft YaHei" charset="-122"/>
                          <a:cs typeface="Microsoft YaHei" charset="-122"/>
                        </a:rPr>
                        <m:t>𝑣</m:t>
                      </m:r>
                      <m:r>
                        <a:rPr lang="en-US" altLang="zh-CN" sz="2400" i="1" baseline="-25000" dirty="0">
                          <a:latin typeface="Cambria Math" charset="0"/>
                          <a:ea typeface="Microsoft YaHei" charset="-122"/>
                          <a:cs typeface="Microsoft YaHei" charset="-122"/>
                        </a:rPr>
                        <m:t>1</m:t>
                      </m:r>
                      <m:r>
                        <a:rPr lang="en-US" altLang="zh-CN" sz="2400" i="1" dirty="0">
                          <a:latin typeface="Cambria Math" charset="0"/>
                          <a:ea typeface="Microsoft YaHei" charset="-122"/>
                          <a:cs typeface="Microsoft YaHei" charset="-122"/>
                        </a:rPr>
                        <m:t>+</m:t>
                      </m:r>
                      <m:r>
                        <a:rPr lang="en-US" altLang="zh-CN" sz="2400" i="1" dirty="0">
                          <a:latin typeface="Cambria Math" charset="0"/>
                          <a:ea typeface="Cambria Math" charset="0"/>
                          <a:cs typeface="Cambria Math" charset="0"/>
                        </a:rPr>
                        <m:t>𝛾</m:t>
                      </m:r>
                      <m:r>
                        <a:rPr lang="en-US" altLang="zh-CN" sz="2400" i="1" baseline="-25000" dirty="0">
                          <a:latin typeface="Cambria Math" charset="0"/>
                          <a:ea typeface="Microsoft YaHei" charset="-122"/>
                          <a:cs typeface="Microsoft YaHei" charset="-122"/>
                        </a:rPr>
                        <m:t>32</m:t>
                      </m:r>
                      <m:r>
                        <a:rPr lang="en-US" altLang="zh-CN" sz="2400" i="1" dirty="0">
                          <a:latin typeface="Cambria Math" charset="0"/>
                          <a:ea typeface="Microsoft YaHei" charset="-122"/>
                          <a:cs typeface="Microsoft YaHei" charset="-122"/>
                        </a:rPr>
                        <m:t>𝑣</m:t>
                      </m:r>
                      <m:r>
                        <a:rPr lang="en-US" altLang="zh-CN" sz="2400" i="1" baseline="-25000" dirty="0">
                          <a:latin typeface="Cambria Math" charset="0"/>
                          <a:ea typeface="Microsoft YaHei" charset="-122"/>
                          <a:cs typeface="Microsoft YaHei" charset="-122"/>
                        </a:rPr>
                        <m:t>2</m:t>
                      </m:r>
                      <m:r>
                        <a:rPr lang="en-US" altLang="zh-CN" sz="2400" i="1" dirty="0">
                          <a:latin typeface="Cambria Math" charset="0"/>
                          <a:ea typeface="Microsoft YaHei" charset="-122"/>
                          <a:cs typeface="Microsoft YaHei" charset="-122"/>
                        </a:rPr>
                        <m:t>+</m:t>
                      </m:r>
                      <m:r>
                        <a:rPr lang="en-US" altLang="zh-CN" sz="2400" i="1" dirty="0">
                          <a:latin typeface="Cambria Math" charset="0"/>
                          <a:ea typeface="Cambria Math" charset="0"/>
                          <a:cs typeface="Cambria Math" charset="0"/>
                        </a:rPr>
                        <m:t>𝛾</m:t>
                      </m:r>
                      <m:r>
                        <a:rPr lang="en-US" altLang="zh-CN" sz="2400" i="1" baseline="-25000" dirty="0">
                          <a:latin typeface="Cambria Math" charset="0"/>
                          <a:ea typeface="Microsoft YaHei" charset="-122"/>
                          <a:cs typeface="Microsoft YaHei" charset="-122"/>
                        </a:rPr>
                        <m:t>33</m:t>
                      </m:r>
                      <m:r>
                        <a:rPr lang="en-US" altLang="zh-CN" sz="2400" i="1" dirty="0">
                          <a:latin typeface="Cambria Math" charset="0"/>
                          <a:ea typeface="Microsoft YaHei" charset="-122"/>
                          <a:cs typeface="Microsoft YaHei" charset="-122"/>
                        </a:rPr>
                        <m:t>𝑣</m:t>
                      </m:r>
                      <m:r>
                        <a:rPr lang="en-US" altLang="zh-CN" sz="2400" i="1" baseline="-25000" dirty="0">
                          <a:latin typeface="Cambria Math" charset="0"/>
                          <a:ea typeface="Microsoft YaHei" charset="-122"/>
                          <a:cs typeface="Microsoft YaHei" charset="-122"/>
                        </a:rPr>
                        <m:t>3</m:t>
                      </m:r>
                    </m:oMath>
                  </m:oMathPara>
                </a14:m>
                <a:endParaRPr lang="en-US" altLang="zh-CN" sz="2400" i="1" baseline="-25000" dirty="0" smtClean="0">
                  <a:latin typeface="Cambria Math" charset="0"/>
                  <a:ea typeface="Microsoft YaHei" charset="-122"/>
                  <a:cs typeface="Microsoft YaHei" charset="-122"/>
                </a:endParaRPr>
              </a:p>
              <a:p>
                <a:pPr>
                  <a:spcBef>
                    <a:spcPts val="600"/>
                  </a:spcBef>
                </a:pPr>
                <a14:m>
                  <m:oMathPara xmlns:m="http://schemas.openxmlformats.org/officeDocument/2006/math">
                    <m:oMathParaPr>
                      <m:jc m:val="left"/>
                    </m:oMathParaPr>
                    <m:oMath xmlns:m="http://schemas.openxmlformats.org/officeDocument/2006/math">
                      <m:r>
                        <a:rPr kumimoji="0" lang="en-US" altLang="zh-CN" sz="2400" b="0" i="1" u="none" strike="noStrike" kern="1200" cap="none" spc="0" normalizeH="0" baseline="0" noProof="0" dirty="0" smtClean="0">
                          <a:ln>
                            <a:noFill/>
                          </a:ln>
                          <a:solidFill>
                            <a:srgbClr val="0000FF"/>
                          </a:solidFill>
                          <a:effectLst/>
                          <a:uLnTx/>
                          <a:uFillTx/>
                          <a:latin typeface="Cambria Math" charset="0"/>
                          <a:ea typeface="Microsoft YaHei" charset="-122"/>
                          <a:cs typeface="Microsoft YaHei" charset="-122"/>
                        </a:rPr>
                        <m:t>𝑄</m:t>
                      </m:r>
                      <m:r>
                        <a:rPr kumimoji="0" lang="en-US" altLang="zh-CN" sz="2400" b="0" i="1" u="none" strike="noStrike" kern="1200" cap="none" spc="0" normalizeH="0" baseline="-25000" noProof="0" dirty="0" smtClean="0">
                          <a:ln>
                            <a:noFill/>
                          </a:ln>
                          <a:solidFill>
                            <a:srgbClr val="0000FF"/>
                          </a:solidFill>
                          <a:effectLst/>
                          <a:uLnTx/>
                          <a:uFillTx/>
                          <a:latin typeface="Cambria Math" charset="0"/>
                          <a:ea typeface="Microsoft YaHei" charset="-122"/>
                          <a:cs typeface="Microsoft YaHei" charset="-122"/>
                        </a:rPr>
                        <m:t>0 </m:t>
                      </m:r>
                      <m:r>
                        <a:rPr kumimoji="0" lang="en-US" altLang="zh-CN" sz="2400" b="0" i="1" u="none" strike="noStrike" kern="1200" cap="none" spc="0" normalizeH="0" baseline="0" noProof="0" dirty="0" smtClean="0">
                          <a:ln>
                            <a:noFill/>
                          </a:ln>
                          <a:solidFill>
                            <a:srgbClr val="0000FF"/>
                          </a:solidFill>
                          <a:effectLst/>
                          <a:uLnTx/>
                          <a:uFillTx/>
                          <a:latin typeface="Cambria Math" charset="0"/>
                          <a:ea typeface="Microsoft YaHei" charset="-122"/>
                          <a:cs typeface="Microsoft YaHei" charset="-122"/>
                        </a:rPr>
                        <m:t>=</m:t>
                      </m:r>
                      <m:r>
                        <a:rPr lang="en-US" altLang="zh-CN" sz="2400" i="1" dirty="0">
                          <a:solidFill>
                            <a:srgbClr val="0000FF"/>
                          </a:solidFill>
                          <a:latin typeface="Cambria Math" charset="0"/>
                          <a:ea typeface="Cambria Math" charset="0"/>
                          <a:cs typeface="Cambria Math" charset="0"/>
                        </a:rPr>
                        <m:t>𝛾</m:t>
                      </m:r>
                      <m:r>
                        <a:rPr kumimoji="0" lang="en-US" altLang="zh-CN" sz="2400" b="0" i="1" u="none" strike="noStrike" kern="1200" cap="none" spc="0" normalizeH="0" baseline="-25000" noProof="0" dirty="0" smtClean="0">
                          <a:ln>
                            <a:noFill/>
                          </a:ln>
                          <a:solidFill>
                            <a:srgbClr val="0000FF"/>
                          </a:solidFill>
                          <a:effectLst/>
                          <a:uLnTx/>
                          <a:uFillTx/>
                          <a:latin typeface="Cambria Math" charset="0"/>
                          <a:ea typeface="Microsoft YaHei" charset="-122"/>
                          <a:cs typeface="Microsoft YaHei" charset="-122"/>
                        </a:rPr>
                        <m:t>41</m:t>
                      </m:r>
                      <m:r>
                        <a:rPr kumimoji="0" lang="en-US" altLang="zh-CN" sz="2400" b="0" i="1" u="none" strike="noStrike" kern="1200" cap="none" spc="0" normalizeH="0" baseline="0" noProof="0" dirty="0" smtClean="0">
                          <a:ln>
                            <a:noFill/>
                          </a:ln>
                          <a:solidFill>
                            <a:srgbClr val="0000FF"/>
                          </a:solidFill>
                          <a:effectLst/>
                          <a:uLnTx/>
                          <a:uFillTx/>
                          <a:latin typeface="Cambria Math" charset="0"/>
                          <a:ea typeface="Microsoft YaHei" charset="-122"/>
                          <a:cs typeface="Microsoft YaHei" charset="-122"/>
                        </a:rPr>
                        <m:t>𝑣</m:t>
                      </m:r>
                      <m:r>
                        <a:rPr kumimoji="0" lang="en-US" altLang="zh-CN" sz="2400" b="0" i="1" u="none" strike="noStrike" kern="1200" cap="none" spc="0" normalizeH="0" baseline="-25000" noProof="0" dirty="0" smtClean="0">
                          <a:ln>
                            <a:noFill/>
                          </a:ln>
                          <a:solidFill>
                            <a:srgbClr val="0000FF"/>
                          </a:solidFill>
                          <a:effectLst/>
                          <a:uLnTx/>
                          <a:uFillTx/>
                          <a:latin typeface="Cambria Math" charset="0"/>
                          <a:ea typeface="Microsoft YaHei" charset="-122"/>
                          <a:cs typeface="Microsoft YaHei" charset="-122"/>
                        </a:rPr>
                        <m:t>1</m:t>
                      </m:r>
                      <m:r>
                        <a:rPr kumimoji="0" lang="en-US" altLang="zh-CN" sz="2400" b="0" i="1" u="none" strike="noStrike" kern="1200" cap="none" spc="0" normalizeH="0" baseline="0" noProof="0" dirty="0" smtClean="0">
                          <a:ln>
                            <a:noFill/>
                          </a:ln>
                          <a:solidFill>
                            <a:srgbClr val="0000FF"/>
                          </a:solidFill>
                          <a:effectLst/>
                          <a:uLnTx/>
                          <a:uFillTx/>
                          <a:latin typeface="Cambria Math" charset="0"/>
                          <a:ea typeface="Microsoft YaHei" charset="-122"/>
                          <a:cs typeface="Microsoft YaHei" charset="-122"/>
                        </a:rPr>
                        <m:t>+</m:t>
                      </m:r>
                      <m:r>
                        <a:rPr lang="en-US" altLang="zh-CN" sz="2400" i="1" dirty="0">
                          <a:solidFill>
                            <a:srgbClr val="0000FF"/>
                          </a:solidFill>
                          <a:latin typeface="Cambria Math" charset="0"/>
                          <a:ea typeface="Cambria Math" charset="0"/>
                          <a:cs typeface="Cambria Math" charset="0"/>
                        </a:rPr>
                        <m:t>𝛾</m:t>
                      </m:r>
                      <m:r>
                        <a:rPr kumimoji="0" lang="en-US" altLang="zh-CN" sz="2400" b="0" i="1" u="none" strike="noStrike" kern="1200" cap="none" spc="0" normalizeH="0" baseline="-25000" noProof="0" dirty="0" smtClean="0">
                          <a:ln>
                            <a:noFill/>
                          </a:ln>
                          <a:solidFill>
                            <a:srgbClr val="0000FF"/>
                          </a:solidFill>
                          <a:effectLst/>
                          <a:uLnTx/>
                          <a:uFillTx/>
                          <a:latin typeface="Cambria Math" charset="0"/>
                          <a:ea typeface="Microsoft YaHei" charset="-122"/>
                          <a:cs typeface="Microsoft YaHei" charset="-122"/>
                        </a:rPr>
                        <m:t>42</m:t>
                      </m:r>
                      <m:r>
                        <a:rPr kumimoji="0" lang="en-US" altLang="zh-CN" sz="2400" b="0" i="1" u="none" strike="noStrike" kern="1200" cap="none" spc="0" normalizeH="0" baseline="0" noProof="0" dirty="0" smtClean="0">
                          <a:ln>
                            <a:noFill/>
                          </a:ln>
                          <a:solidFill>
                            <a:srgbClr val="0000FF"/>
                          </a:solidFill>
                          <a:effectLst/>
                          <a:uLnTx/>
                          <a:uFillTx/>
                          <a:latin typeface="Cambria Math" charset="0"/>
                          <a:ea typeface="Microsoft YaHei" charset="-122"/>
                          <a:cs typeface="Microsoft YaHei" charset="-122"/>
                        </a:rPr>
                        <m:t>𝑣</m:t>
                      </m:r>
                      <m:r>
                        <a:rPr kumimoji="0" lang="en-US" altLang="zh-CN" sz="2400" b="0" i="1" u="none" strike="noStrike" kern="1200" cap="none" spc="0" normalizeH="0" baseline="-25000" noProof="0" dirty="0" smtClean="0">
                          <a:ln>
                            <a:noFill/>
                          </a:ln>
                          <a:solidFill>
                            <a:srgbClr val="0000FF"/>
                          </a:solidFill>
                          <a:effectLst/>
                          <a:uLnTx/>
                          <a:uFillTx/>
                          <a:latin typeface="Cambria Math" charset="0"/>
                          <a:ea typeface="Microsoft YaHei" charset="-122"/>
                          <a:cs typeface="Microsoft YaHei" charset="-122"/>
                        </a:rPr>
                        <m:t>2</m:t>
                      </m:r>
                      <m:r>
                        <a:rPr kumimoji="0" lang="en-US" altLang="zh-CN" sz="2400" b="0" i="1" u="none" strike="noStrike" kern="1200" cap="none" spc="0" normalizeH="0" baseline="0" noProof="0" dirty="0" smtClean="0">
                          <a:ln>
                            <a:noFill/>
                          </a:ln>
                          <a:solidFill>
                            <a:srgbClr val="0000FF"/>
                          </a:solidFill>
                          <a:effectLst/>
                          <a:uLnTx/>
                          <a:uFillTx/>
                          <a:latin typeface="Cambria Math" charset="0"/>
                          <a:ea typeface="Microsoft YaHei" charset="-122"/>
                          <a:cs typeface="Microsoft YaHei" charset="-122"/>
                        </a:rPr>
                        <m:t>+</m:t>
                      </m:r>
                      <m:r>
                        <a:rPr lang="en-US" altLang="zh-CN" sz="2400" i="1" dirty="0">
                          <a:solidFill>
                            <a:srgbClr val="0000FF"/>
                          </a:solidFill>
                          <a:latin typeface="Cambria Math" charset="0"/>
                          <a:ea typeface="Cambria Math" charset="0"/>
                          <a:cs typeface="Cambria Math" charset="0"/>
                        </a:rPr>
                        <m:t>𝛾</m:t>
                      </m:r>
                      <m:r>
                        <a:rPr kumimoji="0" lang="en-US" altLang="zh-CN" sz="2400" b="0" i="1" u="none" strike="noStrike" kern="1200" cap="none" spc="0" normalizeH="0" baseline="-25000" noProof="0" dirty="0" smtClean="0">
                          <a:ln>
                            <a:noFill/>
                          </a:ln>
                          <a:solidFill>
                            <a:srgbClr val="0000FF"/>
                          </a:solidFill>
                          <a:effectLst/>
                          <a:uLnTx/>
                          <a:uFillTx/>
                          <a:latin typeface="Cambria Math" charset="0"/>
                          <a:ea typeface="Microsoft YaHei" charset="-122"/>
                          <a:cs typeface="Microsoft YaHei" charset="-122"/>
                        </a:rPr>
                        <m:t>43</m:t>
                      </m:r>
                      <m:r>
                        <a:rPr kumimoji="0" lang="en-US" altLang="zh-CN" sz="2400" b="0" i="1" u="none" strike="noStrike" kern="1200" cap="none" spc="0" normalizeH="0" baseline="0" noProof="0" dirty="0" smtClean="0">
                          <a:ln>
                            <a:noFill/>
                          </a:ln>
                          <a:solidFill>
                            <a:srgbClr val="0000FF"/>
                          </a:solidFill>
                          <a:effectLst/>
                          <a:uLnTx/>
                          <a:uFillTx/>
                          <a:latin typeface="Cambria Math" charset="0"/>
                          <a:ea typeface="Microsoft YaHei" charset="-122"/>
                          <a:cs typeface="Microsoft YaHei" charset="-122"/>
                        </a:rPr>
                        <m:t>𝑣</m:t>
                      </m:r>
                      <m:r>
                        <a:rPr kumimoji="0" lang="en-US" altLang="zh-CN" sz="2400" b="0" i="1" u="none" strike="noStrike" kern="1200" cap="none" spc="0" normalizeH="0" baseline="-25000" noProof="0" dirty="0" smtClean="0">
                          <a:ln>
                            <a:noFill/>
                          </a:ln>
                          <a:solidFill>
                            <a:srgbClr val="0000FF"/>
                          </a:solidFill>
                          <a:effectLst/>
                          <a:uLnTx/>
                          <a:uFillTx/>
                          <a:latin typeface="Cambria Math" charset="0"/>
                          <a:ea typeface="Microsoft YaHei" charset="-122"/>
                          <a:cs typeface="Microsoft YaHei" charset="-122"/>
                        </a:rPr>
                        <m:t>3 </m:t>
                      </m:r>
                      <m:r>
                        <a:rPr kumimoji="0" lang="en-US" altLang="zh-CN" sz="2400" b="0" i="1" u="none" strike="noStrike" kern="1200" cap="none" spc="0" normalizeH="0" baseline="0" noProof="0" dirty="0" smtClean="0">
                          <a:ln>
                            <a:noFill/>
                          </a:ln>
                          <a:solidFill>
                            <a:srgbClr val="0000FF"/>
                          </a:solidFill>
                          <a:effectLst/>
                          <a:uLnTx/>
                          <a:uFillTx/>
                          <a:latin typeface="Cambria Math" charset="0"/>
                          <a:ea typeface="Microsoft YaHei" charset="-122"/>
                          <a:cs typeface="Microsoft YaHei" charset="-122"/>
                        </a:rPr>
                        <m:t>+</m:t>
                      </m:r>
                      <m:r>
                        <a:rPr kumimoji="0" lang="en-US" altLang="zh-CN" sz="2400" b="0" i="1" u="none" strike="noStrike" kern="1200" cap="none" spc="0" normalizeH="0" baseline="0" noProof="0" dirty="0" smtClean="0">
                          <a:ln>
                            <a:noFill/>
                          </a:ln>
                          <a:solidFill>
                            <a:srgbClr val="0000FF"/>
                          </a:solidFill>
                          <a:effectLst/>
                          <a:uLnTx/>
                          <a:uFillTx/>
                          <a:latin typeface="Cambria Math" charset="0"/>
                          <a:ea typeface="Microsoft YaHei" charset="-122"/>
                          <a:cs typeface="Microsoft YaHei" charset="-122"/>
                        </a:rPr>
                        <m:t>𝑃</m:t>
                      </m:r>
                      <m:r>
                        <a:rPr kumimoji="0" lang="en-US" altLang="zh-CN" sz="2400" b="0" i="1" u="none" strike="noStrike" kern="1200" cap="none" spc="0" normalizeH="0" baseline="-25000" noProof="0" dirty="0" smtClean="0">
                          <a:ln>
                            <a:noFill/>
                          </a:ln>
                          <a:solidFill>
                            <a:srgbClr val="0000FF"/>
                          </a:solidFill>
                          <a:effectLst/>
                          <a:uLnTx/>
                          <a:uFillTx/>
                          <a:latin typeface="Cambria Math" charset="0"/>
                          <a:ea typeface="Microsoft YaHei" charset="-122"/>
                          <a:cs typeface="Microsoft YaHei" charset="-122"/>
                        </a:rPr>
                        <m:t>0</m:t>
                      </m:r>
                    </m:oMath>
                  </m:oMathPara>
                </a14:m>
                <a:endParaRPr kumimoji="0" lang="en-US" altLang="zh-CN" sz="2400" b="0" i="0" u="none" strike="noStrike" kern="1200" cap="none" spc="0" normalizeH="0" baseline="-25000" noProof="0" dirty="0" smtClean="0">
                  <a:ln>
                    <a:noFill/>
                  </a:ln>
                  <a:solidFill>
                    <a:srgbClr val="0000FF"/>
                  </a:solidFill>
                  <a:effectLst/>
                  <a:uLnTx/>
                  <a:uFillTx/>
                  <a:latin typeface="Microsoft YaHei" charset="-122"/>
                  <a:ea typeface="Microsoft YaHei" charset="-122"/>
                  <a:cs typeface="Microsoft YaHei" charset="-122"/>
                </a:endParaRPr>
              </a:p>
              <a:p>
                <a:pPr marL="228600" marR="0" lvl="0" indent="-360000" defTabSz="914400" rtl="0" eaLnBrk="1" fontAlgn="auto" latinLnBrk="0" hangingPunct="1">
                  <a:lnSpc>
                    <a:spcPct val="90000"/>
                  </a:lnSpc>
                  <a:spcBef>
                    <a:spcPts val="600"/>
                  </a:spcBef>
                  <a:spcAft>
                    <a:spcPts val="0"/>
                  </a:spcAft>
                  <a:buClr>
                    <a:srgbClr val="94003F"/>
                  </a:buClr>
                  <a:buSzPct val="70000"/>
                  <a:buFontTx/>
                  <a:buNone/>
                  <a:tabLst/>
                  <a:defRPr/>
                </a:pPr>
                <a:endParaRPr kumimoji="0" lang="en-US" altLang="zh-CN" sz="2400" b="0" i="0" u="none" strike="noStrike" kern="1200" cap="none" spc="0" normalizeH="0" baseline="-25000" noProof="0" dirty="0" smtClean="0">
                  <a:ln>
                    <a:noFill/>
                  </a:ln>
                  <a:solidFill>
                    <a:schemeClr val="tx1"/>
                  </a:solidFill>
                  <a:effectLst/>
                  <a:uLnTx/>
                  <a:uFillTx/>
                  <a:latin typeface="Microsoft YaHei" charset="-122"/>
                  <a:ea typeface="Microsoft YaHei" charset="-122"/>
                  <a:cs typeface="Microsoft YaHei" charset="-122"/>
                </a:endParaRPr>
              </a:p>
            </p:txBody>
          </p:sp>
        </mc:Choice>
        <mc:Fallback xmlns="">
          <p:sp>
            <p:nvSpPr>
              <p:cNvPr id="5" name="Text Box 1029"/>
              <p:cNvSpPr txBox="1">
                <a:spLocks noRot="1" noChangeAspect="1" noMove="1" noResize="1" noEditPoints="1" noAdjustHandles="1" noChangeArrowheads="1" noChangeShapeType="1" noTextEdit="1"/>
              </p:cNvSpPr>
              <p:nvPr/>
            </p:nvSpPr>
            <p:spPr>
              <a:xfrm>
                <a:off x="2017073" y="1954510"/>
                <a:ext cx="4728487" cy="1676400"/>
              </a:xfrm>
              <a:prstGeom prst="rect">
                <a:avLst/>
              </a:prstGeom>
              <a:blipFill rotWithShape="0">
                <a:blip r:embed="rId2"/>
                <a:stretch>
                  <a:fillRect l="-902" t="-3273" b="-2218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 Box 4"/>
              <p:cNvSpPr txBox="1">
                <a:spLocks noChangeArrowheads="1"/>
              </p:cNvSpPr>
              <p:nvPr/>
            </p:nvSpPr>
            <p:spPr bwMode="auto">
              <a:xfrm>
                <a:off x="1770526" y="4627176"/>
                <a:ext cx="4655890" cy="1606081"/>
              </a:xfrm>
              <a:prstGeom prst="rect">
                <a:avLst/>
              </a:prstGeom>
              <a:noFill/>
              <a:ln w="12700">
                <a:noFill/>
                <a:miter lim="800000"/>
                <a:headEnd type="none" w="sm" len="sm"/>
                <a:tailEnd type="none" w="sm" len="sm"/>
              </a:ln>
            </p:spPr>
            <p:txBody>
              <a:bodyPr wrap="square" anchorCtr="1">
                <a:spAutoFit/>
              </a:bodyPr>
              <a:lstStyle/>
              <a:p>
                <a:pPr/>
                <a14:m>
                  <m:oMathPara xmlns:m="http://schemas.openxmlformats.org/officeDocument/2006/math">
                    <m:oMathParaPr>
                      <m:jc m:val="centerGroup"/>
                    </m:oMathParaPr>
                    <m:oMath xmlns:m="http://schemas.openxmlformats.org/officeDocument/2006/math">
                      <m:r>
                        <a:rPr lang="en-US" altLang="zh-CN" sz="2800" b="0" i="1" dirty="0" smtClean="0">
                          <a:latin typeface="Cambria Math" charset="0"/>
                          <a:ea typeface="Microsoft YaHei" charset="-122"/>
                          <a:cs typeface="Microsoft YaHei" charset="-122"/>
                        </a:rPr>
                        <m:t>𝑀</m:t>
                      </m:r>
                      <m:r>
                        <a:rPr lang="en-US" altLang="zh-CN" sz="2800" b="0" i="1" dirty="0" smtClean="0">
                          <a:latin typeface="Cambria Math" charset="0"/>
                          <a:ea typeface="Microsoft YaHei" charset="-122"/>
                          <a:cs typeface="Microsoft YaHei" charset="-122"/>
                        </a:rPr>
                        <m:t>=</m:t>
                      </m:r>
                      <m:d>
                        <m:dPr>
                          <m:begChr m:val="["/>
                          <m:endChr m:val="]"/>
                          <m:ctrlPr>
                            <a:rPr lang="pt-BR" altLang="zh-CN" sz="2800" b="0" i="1" dirty="0" smtClean="0">
                              <a:latin typeface="Cambria Math" panose="02040503050406030204" pitchFamily="18" charset="0"/>
                              <a:ea typeface="Microsoft YaHei" charset="-122"/>
                              <a:cs typeface="Microsoft YaHei" charset="-122"/>
                            </a:rPr>
                          </m:ctrlPr>
                        </m:dPr>
                        <m:e>
                          <m:m>
                            <m:mPr>
                              <m:mcs>
                                <m:mc>
                                  <m:mcPr>
                                    <m:count m:val="2"/>
                                    <m:mcJc m:val="center"/>
                                  </m:mcPr>
                                </m:mc>
                              </m:mcs>
                              <m:ctrlPr>
                                <a:rPr lang="uk-UA" altLang="zh-CN" sz="2800" b="0" i="1" dirty="0" smtClean="0">
                                  <a:latin typeface="Cambria Math" panose="02040503050406030204" pitchFamily="18" charset="0"/>
                                  <a:ea typeface="Microsoft YaHei" charset="-122"/>
                                  <a:cs typeface="Microsoft YaHei" charset="-122"/>
                                </a:rPr>
                              </m:ctrlPr>
                            </m:mPr>
                            <m:mr>
                              <m:e>
                                <m:m>
                                  <m:mPr>
                                    <m:mcs>
                                      <m:mc>
                                        <m:mcPr>
                                          <m:count m:val="3"/>
                                          <m:mcJc m:val="center"/>
                                        </m:mcPr>
                                      </m:mc>
                                    </m:mcs>
                                    <m:ctrlPr>
                                      <a:rPr lang="uk-UA" altLang="zh-CN" sz="2800" i="1" dirty="0">
                                        <a:latin typeface="Cambria Math" panose="02040503050406030204" pitchFamily="18" charset="0"/>
                                        <a:ea typeface="Microsoft YaHei" charset="-122"/>
                                        <a:cs typeface="Microsoft YaHei" charset="-122"/>
                                      </a:rPr>
                                    </m:ctrlPr>
                                  </m:mPr>
                                  <m:mr>
                                    <m:e>
                                      <m:r>
                                        <a:rPr lang="en-US" altLang="zh-CN" sz="2800" i="1" dirty="0">
                                          <a:latin typeface="Cambria Math" charset="0"/>
                                          <a:ea typeface="Cambria Math" charset="0"/>
                                          <a:cs typeface="Cambria Math" charset="0"/>
                                        </a:rPr>
                                        <m:t>𝛾</m:t>
                                      </m:r>
                                      <m:r>
                                        <a:rPr lang="en-US" altLang="zh-CN" sz="2800" i="1" baseline="-25000" dirty="0">
                                          <a:latin typeface="Cambria Math" charset="0"/>
                                          <a:ea typeface="Microsoft YaHei" charset="-122"/>
                                          <a:cs typeface="Microsoft YaHei" charset="-122"/>
                                        </a:rPr>
                                        <m:t>11</m:t>
                                      </m:r>
                                    </m:e>
                                    <m:e>
                                      <m:r>
                                        <a:rPr lang="en-US" altLang="zh-CN" sz="2800" i="1" dirty="0">
                                          <a:latin typeface="Cambria Math" charset="0"/>
                                          <a:ea typeface="Cambria Math" charset="0"/>
                                          <a:cs typeface="Cambria Math" charset="0"/>
                                        </a:rPr>
                                        <m:t>𝛾</m:t>
                                      </m:r>
                                      <m:r>
                                        <a:rPr lang="en-US" altLang="zh-CN" sz="2800" i="1" baseline="-25000" dirty="0">
                                          <a:latin typeface="Cambria Math" charset="0"/>
                                          <a:ea typeface="Microsoft YaHei" charset="-122"/>
                                          <a:cs typeface="Microsoft YaHei" charset="-122"/>
                                        </a:rPr>
                                        <m:t>12</m:t>
                                      </m:r>
                                    </m:e>
                                    <m:e>
                                      <m:r>
                                        <a:rPr lang="en-US" altLang="zh-CN" sz="2800" i="1" dirty="0">
                                          <a:latin typeface="Cambria Math" charset="0"/>
                                          <a:ea typeface="Cambria Math" charset="0"/>
                                          <a:cs typeface="Cambria Math" charset="0"/>
                                        </a:rPr>
                                        <m:t>𝛾</m:t>
                                      </m:r>
                                      <m:r>
                                        <a:rPr lang="en-US" altLang="zh-CN" sz="2800" i="1" baseline="-25000" dirty="0">
                                          <a:latin typeface="Cambria Math" charset="0"/>
                                          <a:ea typeface="Microsoft YaHei" charset="-122"/>
                                          <a:cs typeface="Microsoft YaHei" charset="-122"/>
                                        </a:rPr>
                                        <m:t>13</m:t>
                                      </m:r>
                                    </m:e>
                                  </m:mr>
                                  <m:mr>
                                    <m:e>
                                      <m:r>
                                        <a:rPr lang="en-US" altLang="zh-CN" sz="2800" i="1" dirty="0">
                                          <a:latin typeface="Cambria Math" charset="0"/>
                                          <a:ea typeface="Cambria Math" charset="0"/>
                                          <a:cs typeface="Cambria Math" charset="0"/>
                                        </a:rPr>
                                        <m:t>𝛾</m:t>
                                      </m:r>
                                      <m:r>
                                        <a:rPr lang="en-US" altLang="zh-CN" sz="2800" i="1" baseline="-25000" dirty="0">
                                          <a:latin typeface="Cambria Math" charset="0"/>
                                          <a:ea typeface="Microsoft YaHei" charset="-122"/>
                                          <a:cs typeface="Microsoft YaHei" charset="-122"/>
                                        </a:rPr>
                                        <m:t>21</m:t>
                                      </m:r>
                                    </m:e>
                                    <m:e>
                                      <m:sSub>
                                        <m:sSubPr>
                                          <m:ctrlPr>
                                            <a:rPr lang="en-US" altLang="zh-CN" sz="2800" i="1" dirty="0">
                                              <a:latin typeface="Cambria Math" panose="02040503050406030204" pitchFamily="18" charset="0"/>
                                              <a:ea typeface="Cambria Math" charset="0"/>
                                              <a:cs typeface="Cambria Math" charset="0"/>
                                            </a:rPr>
                                          </m:ctrlPr>
                                        </m:sSubPr>
                                        <m:e>
                                          <m:r>
                                            <a:rPr lang="en-US" altLang="zh-CN" sz="2800" i="1" dirty="0">
                                              <a:latin typeface="Cambria Math" charset="0"/>
                                              <a:ea typeface="Cambria Math" charset="0"/>
                                              <a:cs typeface="Cambria Math" charset="0"/>
                                            </a:rPr>
                                            <m:t>𝛾</m:t>
                                          </m:r>
                                        </m:e>
                                        <m:sub>
                                          <m:r>
                                            <a:rPr lang="en-US" altLang="zh-CN" sz="2800" i="1" dirty="0">
                                              <a:latin typeface="Cambria Math" charset="0"/>
                                              <a:ea typeface="Cambria Math" charset="0"/>
                                              <a:cs typeface="Cambria Math" charset="0"/>
                                            </a:rPr>
                                            <m:t>22</m:t>
                                          </m:r>
                                        </m:sub>
                                      </m:sSub>
                                    </m:e>
                                    <m:e>
                                      <m:r>
                                        <a:rPr lang="en-US" altLang="zh-CN" sz="2800" i="1" dirty="0">
                                          <a:latin typeface="Cambria Math" charset="0"/>
                                          <a:ea typeface="Cambria Math" charset="0"/>
                                          <a:cs typeface="Cambria Math" charset="0"/>
                                        </a:rPr>
                                        <m:t>𝛾</m:t>
                                      </m:r>
                                      <m:r>
                                        <a:rPr lang="en-US" altLang="zh-CN" sz="2800" i="1" baseline="-25000" dirty="0">
                                          <a:latin typeface="Cambria Math" charset="0"/>
                                          <a:ea typeface="Microsoft YaHei" charset="-122"/>
                                          <a:cs typeface="Microsoft YaHei" charset="-122"/>
                                        </a:rPr>
                                        <m:t>23</m:t>
                                      </m:r>
                                    </m:e>
                                  </m:mr>
                                  <m:mr>
                                    <m:e>
                                      <m:r>
                                        <a:rPr lang="en-US" altLang="zh-CN" sz="2800" i="1" dirty="0">
                                          <a:latin typeface="Cambria Math" charset="0"/>
                                          <a:ea typeface="Cambria Math" charset="0"/>
                                          <a:cs typeface="Cambria Math" charset="0"/>
                                        </a:rPr>
                                        <m:t>𝛾</m:t>
                                      </m:r>
                                      <m:r>
                                        <a:rPr lang="en-US" altLang="zh-CN" sz="2800" i="1" baseline="-25000" dirty="0">
                                          <a:latin typeface="Cambria Math" charset="0"/>
                                          <a:ea typeface="Microsoft YaHei" charset="-122"/>
                                          <a:cs typeface="Microsoft YaHei" charset="-122"/>
                                        </a:rPr>
                                        <m:t>31</m:t>
                                      </m:r>
                                    </m:e>
                                    <m:e>
                                      <m:r>
                                        <a:rPr lang="en-US" altLang="zh-CN" sz="2800" i="1" dirty="0">
                                          <a:latin typeface="Cambria Math" charset="0"/>
                                          <a:ea typeface="Cambria Math" charset="0"/>
                                          <a:cs typeface="Cambria Math" charset="0"/>
                                        </a:rPr>
                                        <m:t>𝛾</m:t>
                                      </m:r>
                                      <m:r>
                                        <a:rPr lang="en-US" altLang="zh-CN" sz="2800" i="1" baseline="-25000" dirty="0">
                                          <a:latin typeface="Cambria Math" charset="0"/>
                                          <a:ea typeface="Microsoft YaHei" charset="-122"/>
                                          <a:cs typeface="Microsoft YaHei" charset="-122"/>
                                        </a:rPr>
                                        <m:t>32</m:t>
                                      </m:r>
                                    </m:e>
                                    <m:e>
                                      <m:r>
                                        <a:rPr lang="en-US" altLang="zh-CN" sz="2800" i="1" dirty="0">
                                          <a:latin typeface="Cambria Math" charset="0"/>
                                          <a:ea typeface="Cambria Math" charset="0"/>
                                          <a:cs typeface="Cambria Math" charset="0"/>
                                        </a:rPr>
                                        <m:t>𝛾</m:t>
                                      </m:r>
                                      <m:r>
                                        <a:rPr lang="en-US" altLang="zh-CN" sz="2800" i="1" baseline="-25000" dirty="0">
                                          <a:latin typeface="Cambria Math" charset="0"/>
                                          <a:ea typeface="Microsoft YaHei" charset="-122"/>
                                          <a:cs typeface="Microsoft YaHei" charset="-122"/>
                                        </a:rPr>
                                        <m:t>33</m:t>
                                      </m:r>
                                    </m:e>
                                  </m:mr>
                                </m:m>
                              </m:e>
                              <m:e>
                                <m:m>
                                  <m:mPr>
                                    <m:mcs>
                                      <m:mc>
                                        <m:mcPr>
                                          <m:count m:val="1"/>
                                          <m:mcJc m:val="center"/>
                                        </m:mcPr>
                                      </m:mc>
                                    </m:mcs>
                                    <m:ctrlPr>
                                      <a:rPr lang="cs-CZ" altLang="zh-CN" sz="2800" b="0" i="1" dirty="0" smtClean="0">
                                        <a:solidFill>
                                          <a:srgbClr val="0000FF"/>
                                        </a:solidFill>
                                        <a:latin typeface="Cambria Math" panose="02040503050406030204" pitchFamily="18" charset="0"/>
                                        <a:ea typeface="Microsoft YaHei" charset="-122"/>
                                        <a:cs typeface="Microsoft YaHei" charset="-122"/>
                                      </a:rPr>
                                    </m:ctrlPr>
                                  </m:mPr>
                                  <m:mr>
                                    <m:e>
                                      <m:r>
                                        <m:rPr>
                                          <m:brk m:alnAt="7"/>
                                        </m:rPr>
                                        <a:rPr lang="en-US" altLang="zh-CN" sz="2800" b="0" i="1" dirty="0" smtClean="0">
                                          <a:solidFill>
                                            <a:srgbClr val="0000FF"/>
                                          </a:solidFill>
                                          <a:latin typeface="Cambria Math" charset="0"/>
                                          <a:ea typeface="Microsoft YaHei" charset="-122"/>
                                          <a:cs typeface="Microsoft YaHei" charset="-122"/>
                                        </a:rPr>
                                        <m:t>0</m:t>
                                      </m:r>
                                    </m:e>
                                  </m:mr>
                                  <m:mr>
                                    <m:e>
                                      <m:r>
                                        <a:rPr lang="en-US" altLang="zh-CN" sz="2800" b="0" i="1" dirty="0" smtClean="0">
                                          <a:solidFill>
                                            <a:srgbClr val="0000FF"/>
                                          </a:solidFill>
                                          <a:latin typeface="Cambria Math" charset="0"/>
                                          <a:ea typeface="Microsoft YaHei" charset="-122"/>
                                          <a:cs typeface="Microsoft YaHei" charset="-122"/>
                                        </a:rPr>
                                        <m:t>0</m:t>
                                      </m:r>
                                    </m:e>
                                  </m:mr>
                                  <m:mr>
                                    <m:e>
                                      <m:r>
                                        <a:rPr lang="en-US" altLang="zh-CN" sz="2800" b="0" i="1" dirty="0" smtClean="0">
                                          <a:solidFill>
                                            <a:srgbClr val="0000FF"/>
                                          </a:solidFill>
                                          <a:latin typeface="Cambria Math" charset="0"/>
                                          <a:ea typeface="Microsoft YaHei" charset="-122"/>
                                          <a:cs typeface="Microsoft YaHei" charset="-122"/>
                                        </a:rPr>
                                        <m:t>0</m:t>
                                      </m:r>
                                    </m:e>
                                  </m:mr>
                                </m:m>
                              </m:e>
                            </m:mr>
                            <m:mr>
                              <m:e>
                                <m:m>
                                  <m:mPr>
                                    <m:mcs>
                                      <m:mc>
                                        <m:mcPr>
                                          <m:count m:val="3"/>
                                          <m:mcJc m:val="center"/>
                                        </m:mcPr>
                                      </m:mc>
                                    </m:mcs>
                                    <m:ctrlPr>
                                      <a:rPr lang="uk-UA" altLang="zh-CN" sz="2800" b="0" i="1" dirty="0" smtClean="0">
                                        <a:latin typeface="Cambria Math" panose="02040503050406030204" pitchFamily="18" charset="0"/>
                                        <a:ea typeface="Microsoft YaHei" charset="-122"/>
                                        <a:cs typeface="Microsoft YaHei" charset="-122"/>
                                      </a:rPr>
                                    </m:ctrlPr>
                                  </m:mPr>
                                  <m:mr>
                                    <m:e>
                                      <m:r>
                                        <a:rPr lang="en-US" altLang="zh-CN" sz="2800" i="1" dirty="0" smtClean="0">
                                          <a:solidFill>
                                            <a:srgbClr val="0000FF"/>
                                          </a:solidFill>
                                          <a:latin typeface="Cambria Math" charset="0"/>
                                          <a:ea typeface="Cambria Math" charset="0"/>
                                          <a:cs typeface="Cambria Math" charset="0"/>
                                        </a:rPr>
                                        <m:t>𝛾</m:t>
                                      </m:r>
                                      <m:r>
                                        <a:rPr lang="en-US" altLang="zh-CN" sz="2800" b="0" i="1" baseline="-25000" dirty="0" smtClean="0">
                                          <a:solidFill>
                                            <a:srgbClr val="0000FF"/>
                                          </a:solidFill>
                                          <a:latin typeface="Cambria Math" charset="0"/>
                                          <a:ea typeface="Microsoft YaHei" charset="-122"/>
                                          <a:cs typeface="Microsoft YaHei" charset="-122"/>
                                        </a:rPr>
                                        <m:t>4</m:t>
                                      </m:r>
                                      <m:r>
                                        <a:rPr lang="en-US" altLang="zh-CN" sz="2800" i="1" baseline="-25000" dirty="0">
                                          <a:solidFill>
                                            <a:srgbClr val="0000FF"/>
                                          </a:solidFill>
                                          <a:latin typeface="Cambria Math" charset="0"/>
                                          <a:ea typeface="Microsoft YaHei" charset="-122"/>
                                          <a:cs typeface="Microsoft YaHei" charset="-122"/>
                                        </a:rPr>
                                        <m:t>1</m:t>
                                      </m:r>
                                    </m:e>
                                    <m:e>
                                      <m:r>
                                        <a:rPr lang="en-US" altLang="zh-CN" sz="2800" i="1" dirty="0">
                                          <a:solidFill>
                                            <a:srgbClr val="0000FF"/>
                                          </a:solidFill>
                                          <a:latin typeface="Cambria Math" charset="0"/>
                                          <a:ea typeface="Cambria Math" charset="0"/>
                                          <a:cs typeface="Cambria Math" charset="0"/>
                                        </a:rPr>
                                        <m:t>𝛾</m:t>
                                      </m:r>
                                      <m:r>
                                        <a:rPr lang="en-US" altLang="zh-CN" sz="2800" b="0" i="1" baseline="-25000" dirty="0" smtClean="0">
                                          <a:solidFill>
                                            <a:srgbClr val="0000FF"/>
                                          </a:solidFill>
                                          <a:latin typeface="Cambria Math" charset="0"/>
                                          <a:ea typeface="Microsoft YaHei" charset="-122"/>
                                          <a:cs typeface="Microsoft YaHei" charset="-122"/>
                                        </a:rPr>
                                        <m:t>42</m:t>
                                      </m:r>
                                    </m:e>
                                    <m:e>
                                      <m:r>
                                        <a:rPr lang="en-US" altLang="zh-CN" sz="2800" i="1" dirty="0">
                                          <a:solidFill>
                                            <a:srgbClr val="0000FF"/>
                                          </a:solidFill>
                                          <a:latin typeface="Cambria Math" charset="0"/>
                                          <a:ea typeface="Cambria Math" charset="0"/>
                                          <a:cs typeface="Cambria Math" charset="0"/>
                                        </a:rPr>
                                        <m:t>𝛾</m:t>
                                      </m:r>
                                      <m:r>
                                        <a:rPr lang="en-US" altLang="zh-CN" sz="2800" b="0" i="1" baseline="-25000" dirty="0" smtClean="0">
                                          <a:solidFill>
                                            <a:srgbClr val="0000FF"/>
                                          </a:solidFill>
                                          <a:latin typeface="Cambria Math" charset="0"/>
                                          <a:ea typeface="Microsoft YaHei" charset="-122"/>
                                          <a:cs typeface="Microsoft YaHei" charset="-122"/>
                                        </a:rPr>
                                        <m:t>43</m:t>
                                      </m:r>
                                    </m:e>
                                  </m:mr>
                                </m:m>
                              </m:e>
                              <m:e>
                                <m:r>
                                  <a:rPr lang="en-US" altLang="zh-CN" sz="2800" b="0" i="1" dirty="0" smtClean="0">
                                    <a:solidFill>
                                      <a:srgbClr val="0000FF"/>
                                    </a:solidFill>
                                    <a:latin typeface="Cambria Math" charset="0"/>
                                    <a:ea typeface="Microsoft YaHei" charset="-122"/>
                                    <a:cs typeface="Microsoft YaHei" charset="-122"/>
                                  </a:rPr>
                                  <m:t>1</m:t>
                                </m:r>
                              </m:e>
                            </m:mr>
                          </m:m>
                        </m:e>
                      </m:d>
                    </m:oMath>
                  </m:oMathPara>
                </a14:m>
                <a:endParaRPr lang="en-US" altLang="zh-CN" sz="2800" baseline="-25000" dirty="0">
                  <a:latin typeface="Microsoft YaHei" charset="-122"/>
                  <a:ea typeface="Microsoft YaHei" charset="-122"/>
                  <a:cs typeface="Microsoft YaHei" charset="-122"/>
                </a:endParaRPr>
              </a:p>
            </p:txBody>
          </p:sp>
        </mc:Choice>
        <mc:Fallback xmlns="">
          <p:sp>
            <p:nvSpPr>
              <p:cNvPr id="8" name="Text Box 4"/>
              <p:cNvSpPr txBox="1">
                <a:spLocks noRot="1" noChangeAspect="1" noMove="1" noResize="1" noEditPoints="1" noAdjustHandles="1" noChangeArrowheads="1" noChangeShapeType="1" noTextEdit="1"/>
              </p:cNvSpPr>
              <p:nvPr/>
            </p:nvSpPr>
            <p:spPr bwMode="auto">
              <a:xfrm>
                <a:off x="1770526" y="4627176"/>
                <a:ext cx="4655890" cy="1606081"/>
              </a:xfrm>
              <a:prstGeom prst="rect">
                <a:avLst/>
              </a:prstGeom>
              <a:blipFill rotWithShape="0">
                <a:blip r:embed="rId3"/>
                <a:stretch>
                  <a:fillRect/>
                </a:stretch>
              </a:blipFill>
              <a:ln w="12700">
                <a:noFill/>
                <a:miter lim="800000"/>
                <a:headEnd type="none" w="sm" len="sm"/>
                <a:tailEnd type="none" w="sm" len="sm"/>
              </a:ln>
            </p:spPr>
            <p:txBody>
              <a:bodyPr/>
              <a:lstStyle/>
              <a:p>
                <a:r>
                  <a:rPr lang="en-US">
                    <a:noFill/>
                  </a:rPr>
                  <a:t> </a:t>
                </a:r>
              </a:p>
            </p:txBody>
          </p:sp>
        </mc:Fallback>
      </mc:AlternateContent>
    </p:spTree>
    <p:extLst>
      <p:ext uri="{BB962C8B-B14F-4D97-AF65-F5344CB8AC3E}">
        <p14:creationId xmlns:p14="http://schemas.microsoft.com/office/powerpoint/2010/main" val="47635086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标架</a:t>
            </a:r>
            <a:r>
              <a:rPr lang="zh-CN" altLang="en-US" dirty="0" smtClean="0"/>
              <a:t>的变换</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zh-CN" altLang="en-US" dirty="0">
                    <a:cs typeface="Microsoft YaHei" charset="-122"/>
                  </a:rPr>
                  <a:t>两个标架中任意点和向量具有同样形式的表示</a:t>
                </a:r>
              </a:p>
              <a:p>
                <a:pPr lvl="1"/>
                <a:r>
                  <a:rPr lang="zh-CN" altLang="en-US" dirty="0">
                    <a:cs typeface="Microsoft YaHei" charset="-122"/>
                  </a:rPr>
                  <a:t>在第一个标架中：</a:t>
                </a:r>
                <a:r>
                  <a:rPr lang="en-US" altLang="zh-CN" b="1" dirty="0">
                    <a:cs typeface="Microsoft YaHei" charset="-122"/>
                  </a:rPr>
                  <a:t> </a:t>
                </a:r>
                <a14:m>
                  <m:oMath xmlns:m="http://schemas.openxmlformats.org/officeDocument/2006/math">
                    <m:r>
                      <a:rPr lang="en-US" altLang="zh-CN" b="1" i="1" dirty="0" smtClean="0">
                        <a:latin typeface="Cambria Math" charset="0"/>
                        <a:ea typeface="Microsoft YaHei" charset="-122"/>
                        <a:cs typeface="Microsoft YaHei" charset="-122"/>
                      </a:rPr>
                      <m:t>𝒂</m:t>
                    </m:r>
                    <m:r>
                      <a:rPr lang="en-US" altLang="zh-CN" i="1" dirty="0">
                        <a:latin typeface="Cambria Math" charset="0"/>
                        <a:ea typeface="Microsoft YaHei" charset="-122"/>
                        <a:cs typeface="Microsoft YaHei" charset="-122"/>
                      </a:rPr>
                      <m:t>=[</m:t>
                    </m:r>
                    <m:r>
                      <a:rPr lang="en-US" altLang="zh-CN" i="1" dirty="0">
                        <a:latin typeface="Cambria Math" charset="0"/>
                        <a:ea typeface="Microsoft YaHei" charset="-122"/>
                        <a:cs typeface="Microsoft YaHei" charset="-122"/>
                      </a:rPr>
                      <m:t>𝑎</m:t>
                    </m:r>
                    <m:r>
                      <a:rPr lang="en-US" altLang="zh-CN" i="1" baseline="-25000" dirty="0">
                        <a:latin typeface="Cambria Math" charset="0"/>
                        <a:ea typeface="Microsoft YaHei" charset="-122"/>
                        <a:cs typeface="Microsoft YaHei" charset="-122"/>
                      </a:rPr>
                      <m:t>1</m:t>
                    </m:r>
                    <m:r>
                      <a:rPr lang="en-US" altLang="zh-CN" i="1" dirty="0">
                        <a:latin typeface="Cambria Math" charset="0"/>
                        <a:ea typeface="Microsoft YaHei" charset="-122"/>
                        <a:cs typeface="Microsoft YaHei" charset="-122"/>
                      </a:rPr>
                      <m:t> </m:t>
                    </m:r>
                    <m:r>
                      <a:rPr lang="en-US" altLang="zh-CN" i="1" dirty="0">
                        <a:latin typeface="Cambria Math" charset="0"/>
                        <a:ea typeface="Microsoft YaHei" charset="-122"/>
                        <a:cs typeface="Microsoft YaHei" charset="-122"/>
                      </a:rPr>
                      <m:t>𝑎</m:t>
                    </m:r>
                    <m:r>
                      <a:rPr lang="en-US" altLang="zh-CN" i="1" baseline="-25000" dirty="0">
                        <a:latin typeface="Cambria Math" charset="0"/>
                        <a:ea typeface="Microsoft YaHei" charset="-122"/>
                        <a:cs typeface="Microsoft YaHei" charset="-122"/>
                      </a:rPr>
                      <m:t>2</m:t>
                    </m:r>
                    <m:r>
                      <a:rPr lang="en-US" altLang="zh-CN" i="1" dirty="0">
                        <a:latin typeface="Cambria Math" charset="0"/>
                        <a:ea typeface="Microsoft YaHei" charset="-122"/>
                        <a:cs typeface="Microsoft YaHei" charset="-122"/>
                      </a:rPr>
                      <m:t> </m:t>
                    </m:r>
                    <m:r>
                      <a:rPr lang="en-US" altLang="zh-CN" i="1" dirty="0">
                        <a:latin typeface="Cambria Math" charset="0"/>
                        <a:ea typeface="Microsoft YaHei" charset="-122"/>
                        <a:cs typeface="Microsoft YaHei" charset="-122"/>
                      </a:rPr>
                      <m:t>𝑎</m:t>
                    </m:r>
                    <m:r>
                      <a:rPr lang="en-US" altLang="zh-CN" i="1" baseline="-25000" dirty="0">
                        <a:latin typeface="Cambria Math" charset="0"/>
                        <a:ea typeface="Microsoft YaHei" charset="-122"/>
                        <a:cs typeface="Microsoft YaHei" charset="-122"/>
                      </a:rPr>
                      <m:t>3 </m:t>
                    </m:r>
                    <m:r>
                      <a:rPr lang="en-US" altLang="zh-CN" i="1" dirty="0">
                        <a:latin typeface="Cambria Math" charset="0"/>
                        <a:ea typeface="Microsoft YaHei" charset="-122"/>
                        <a:cs typeface="Microsoft YaHei" charset="-122"/>
                      </a:rPr>
                      <m:t>𝑎</m:t>
                    </m:r>
                    <m:r>
                      <a:rPr lang="en-US" altLang="zh-CN" i="1" baseline="-25000" dirty="0">
                        <a:latin typeface="Cambria Math" charset="0"/>
                        <a:ea typeface="Microsoft YaHei" charset="-122"/>
                        <a:cs typeface="Microsoft YaHei" charset="-122"/>
                      </a:rPr>
                      <m:t>4 </m:t>
                    </m:r>
                    <m:r>
                      <a:rPr lang="en-US" altLang="zh-CN" i="1" dirty="0">
                        <a:latin typeface="Cambria Math" charset="0"/>
                        <a:ea typeface="Microsoft YaHei" charset="-122"/>
                        <a:cs typeface="Microsoft YaHei" charset="-122"/>
                      </a:rPr>
                      <m:t>] </m:t>
                    </m:r>
                  </m:oMath>
                </a14:m>
                <a:endParaRPr lang="en-US" altLang="zh-CN" b="1" i="1" dirty="0">
                  <a:cs typeface="Microsoft YaHei" charset="-122"/>
                </a:endParaRPr>
              </a:p>
              <a:p>
                <a:pPr lvl="1"/>
                <a:r>
                  <a:rPr lang="zh-CN" altLang="en-US" dirty="0">
                    <a:cs typeface="Microsoft YaHei" charset="-122"/>
                  </a:rPr>
                  <a:t>在第二个标架中：</a:t>
                </a:r>
                <a:r>
                  <a:rPr lang="en-US" altLang="zh-CN" b="1" dirty="0">
                    <a:cs typeface="Microsoft YaHei" charset="-122"/>
                  </a:rPr>
                  <a:t> </a:t>
                </a:r>
                <a14:m>
                  <m:oMath xmlns:m="http://schemas.openxmlformats.org/officeDocument/2006/math">
                    <m:r>
                      <a:rPr lang="en-US" altLang="zh-CN" b="1" i="1" dirty="0" smtClean="0">
                        <a:latin typeface="Cambria Math" charset="0"/>
                        <a:ea typeface="Microsoft YaHei" charset="-122"/>
                        <a:cs typeface="Microsoft YaHei" charset="-122"/>
                      </a:rPr>
                      <m:t>𝒃</m:t>
                    </m:r>
                    <m:r>
                      <a:rPr lang="en-US" altLang="zh-CN" i="1" dirty="0">
                        <a:latin typeface="Cambria Math" charset="0"/>
                        <a:ea typeface="Microsoft YaHei" charset="-122"/>
                        <a:cs typeface="Microsoft YaHei" charset="-122"/>
                      </a:rPr>
                      <m:t>=[</m:t>
                    </m:r>
                    <m:r>
                      <a:rPr lang="en-US" altLang="zh-CN" i="1" dirty="0">
                        <a:latin typeface="Cambria Math" charset="0"/>
                        <a:ea typeface="Microsoft YaHei" charset="-122"/>
                        <a:cs typeface="Microsoft YaHei" charset="-122"/>
                      </a:rPr>
                      <m:t>𝑏</m:t>
                    </m:r>
                    <m:r>
                      <a:rPr lang="en-US" altLang="zh-CN" i="1" baseline="-25000" dirty="0">
                        <a:latin typeface="Cambria Math" charset="0"/>
                        <a:ea typeface="Microsoft YaHei" charset="-122"/>
                        <a:cs typeface="Microsoft YaHei" charset="-122"/>
                      </a:rPr>
                      <m:t>1</m:t>
                    </m:r>
                    <m:r>
                      <a:rPr lang="en-US" altLang="zh-CN" i="1" dirty="0">
                        <a:latin typeface="Cambria Math" charset="0"/>
                        <a:ea typeface="Microsoft YaHei" charset="-122"/>
                        <a:cs typeface="Microsoft YaHei" charset="-122"/>
                      </a:rPr>
                      <m:t> </m:t>
                    </m:r>
                    <m:r>
                      <a:rPr lang="en-US" altLang="zh-CN" i="1" dirty="0">
                        <a:latin typeface="Cambria Math" charset="0"/>
                        <a:ea typeface="Microsoft YaHei" charset="-122"/>
                        <a:cs typeface="Microsoft YaHei" charset="-122"/>
                      </a:rPr>
                      <m:t>𝑏</m:t>
                    </m:r>
                    <m:r>
                      <a:rPr lang="en-US" altLang="zh-CN" i="1" baseline="-25000" dirty="0">
                        <a:latin typeface="Cambria Math" charset="0"/>
                        <a:ea typeface="Microsoft YaHei" charset="-122"/>
                        <a:cs typeface="Microsoft YaHei" charset="-122"/>
                      </a:rPr>
                      <m:t>2</m:t>
                    </m:r>
                    <m:r>
                      <a:rPr lang="en-US" altLang="zh-CN" i="1" dirty="0">
                        <a:latin typeface="Cambria Math" charset="0"/>
                        <a:ea typeface="Microsoft YaHei" charset="-122"/>
                        <a:cs typeface="Microsoft YaHei" charset="-122"/>
                      </a:rPr>
                      <m:t> </m:t>
                    </m:r>
                    <m:r>
                      <a:rPr lang="en-US" altLang="zh-CN" i="1" dirty="0">
                        <a:latin typeface="Cambria Math" charset="0"/>
                        <a:ea typeface="Microsoft YaHei" charset="-122"/>
                        <a:cs typeface="Microsoft YaHei" charset="-122"/>
                      </a:rPr>
                      <m:t>𝑏</m:t>
                    </m:r>
                    <m:r>
                      <a:rPr lang="en-US" altLang="zh-CN" i="1" baseline="-25000" dirty="0">
                        <a:latin typeface="Cambria Math" charset="0"/>
                        <a:ea typeface="Microsoft YaHei" charset="-122"/>
                        <a:cs typeface="Microsoft YaHei" charset="-122"/>
                      </a:rPr>
                      <m:t>3 </m:t>
                    </m:r>
                    <m:r>
                      <a:rPr lang="en-US" altLang="zh-CN" i="1" dirty="0">
                        <a:latin typeface="Cambria Math" charset="0"/>
                        <a:ea typeface="Microsoft YaHei" charset="-122"/>
                        <a:cs typeface="Microsoft YaHei" charset="-122"/>
                      </a:rPr>
                      <m:t>𝑏</m:t>
                    </m:r>
                    <m:r>
                      <a:rPr lang="en-US" altLang="zh-CN" i="1" baseline="-25000" dirty="0">
                        <a:latin typeface="Cambria Math" charset="0"/>
                        <a:ea typeface="Microsoft YaHei" charset="-122"/>
                        <a:cs typeface="Microsoft YaHei" charset="-122"/>
                      </a:rPr>
                      <m:t>4 </m:t>
                    </m:r>
                    <m:r>
                      <a:rPr lang="en-US" altLang="zh-CN" i="1" dirty="0">
                        <a:latin typeface="Cambria Math" charset="0"/>
                        <a:ea typeface="Microsoft YaHei" charset="-122"/>
                        <a:cs typeface="Microsoft YaHei" charset="-122"/>
                      </a:rPr>
                      <m:t>] </m:t>
                    </m:r>
                  </m:oMath>
                </a14:m>
                <a:endParaRPr lang="en-US" altLang="zh-CN" b="1" i="1" dirty="0">
                  <a:cs typeface="Microsoft YaHei" charset="-122"/>
                </a:endParaRPr>
              </a:p>
              <a:p>
                <a:pPr lvl="1"/>
                <a:r>
                  <a:rPr lang="zh-CN" altLang="en-US" dirty="0" smtClean="0">
                    <a:cs typeface="Microsoft YaHei" charset="-122"/>
                  </a:rPr>
                  <a:t>表示</a:t>
                </a:r>
                <a:r>
                  <a:rPr lang="zh-CN" altLang="en-US" dirty="0">
                    <a:cs typeface="Microsoft YaHei" charset="-122"/>
                  </a:rPr>
                  <a:t>的是点时，</a:t>
                </a:r>
                <a:r>
                  <a:rPr lang="en-US" altLang="zh-CN" dirty="0">
                    <a:cs typeface="Microsoft YaHei" charset="-122"/>
                  </a:rPr>
                  <a:t> </a:t>
                </a:r>
                <a14:m>
                  <m:oMath xmlns:m="http://schemas.openxmlformats.org/officeDocument/2006/math">
                    <m:r>
                      <a:rPr lang="en-US" altLang="zh-CN" i="1" dirty="0" smtClean="0">
                        <a:latin typeface="Cambria Math" charset="0"/>
                        <a:ea typeface="Microsoft YaHei" charset="-122"/>
                        <a:cs typeface="Microsoft YaHei" charset="-122"/>
                      </a:rPr>
                      <m:t>𝑎</m:t>
                    </m:r>
                    <m:r>
                      <a:rPr lang="en-US" altLang="zh-CN" i="1" baseline="-25000" dirty="0">
                        <a:latin typeface="Cambria Math" charset="0"/>
                        <a:ea typeface="Microsoft YaHei" charset="-122"/>
                        <a:cs typeface="Microsoft YaHei" charset="-122"/>
                      </a:rPr>
                      <m:t>4 </m:t>
                    </m:r>
                    <m:r>
                      <a:rPr lang="en-US" altLang="zh-CN" i="1" dirty="0">
                        <a:latin typeface="Cambria Math" charset="0"/>
                        <a:ea typeface="Microsoft YaHei" charset="-122"/>
                        <a:cs typeface="Microsoft YaHei" charset="-122"/>
                      </a:rPr>
                      <m:t>=</m:t>
                    </m:r>
                    <m:r>
                      <a:rPr lang="en-US" altLang="zh-CN" i="1" baseline="-25000" dirty="0">
                        <a:latin typeface="Cambria Math" charset="0"/>
                        <a:ea typeface="Microsoft YaHei" charset="-122"/>
                        <a:cs typeface="Microsoft YaHei" charset="-122"/>
                      </a:rPr>
                      <m:t> </m:t>
                    </m:r>
                    <m:r>
                      <a:rPr lang="en-US" altLang="zh-CN" i="1" dirty="0">
                        <a:latin typeface="Cambria Math" charset="0"/>
                        <a:ea typeface="Microsoft YaHei" charset="-122"/>
                        <a:cs typeface="Microsoft YaHei" charset="-122"/>
                      </a:rPr>
                      <m:t>𝑏</m:t>
                    </m:r>
                    <m:r>
                      <a:rPr lang="en-US" altLang="zh-CN" i="1" baseline="-25000" dirty="0">
                        <a:latin typeface="Cambria Math" charset="0"/>
                        <a:ea typeface="Microsoft YaHei" charset="-122"/>
                        <a:cs typeface="Microsoft YaHei" charset="-122"/>
                      </a:rPr>
                      <m:t>4 </m:t>
                    </m:r>
                    <m:r>
                      <a:rPr lang="en-US" altLang="zh-CN" i="1" dirty="0">
                        <a:latin typeface="Cambria Math" charset="0"/>
                        <a:ea typeface="Microsoft YaHei" charset="-122"/>
                        <a:cs typeface="Microsoft YaHei" charset="-122"/>
                      </a:rPr>
                      <m:t>= 1</m:t>
                    </m:r>
                  </m:oMath>
                </a14:m>
                <a:endParaRPr lang="en-US" altLang="zh-CN" b="1" dirty="0" smtClean="0">
                  <a:cs typeface="Microsoft YaHei" charset="-122"/>
                </a:endParaRPr>
              </a:p>
              <a:p>
                <a:pPr lvl="1"/>
                <a:r>
                  <a:rPr lang="zh-CN" altLang="en-US" dirty="0" smtClean="0">
                    <a:cs typeface="Microsoft YaHei" charset="-122"/>
                  </a:rPr>
                  <a:t>表示</a:t>
                </a:r>
                <a:r>
                  <a:rPr lang="zh-CN" altLang="en-US" dirty="0">
                    <a:cs typeface="Microsoft YaHei" charset="-122"/>
                  </a:rPr>
                  <a:t>的是向量时</a:t>
                </a:r>
                <a:r>
                  <a:rPr lang="zh-CN" altLang="en-US" dirty="0" smtClean="0">
                    <a:cs typeface="Microsoft YaHei" charset="-122"/>
                  </a:rPr>
                  <a:t>，</a:t>
                </a:r>
                <a14:m>
                  <m:oMath xmlns:m="http://schemas.openxmlformats.org/officeDocument/2006/math">
                    <m:r>
                      <a:rPr lang="en-US" altLang="zh-CN" i="1" dirty="0" smtClean="0">
                        <a:latin typeface="Cambria Math" charset="0"/>
                        <a:ea typeface="Microsoft YaHei" charset="-122"/>
                        <a:cs typeface="Microsoft YaHei" charset="-122"/>
                      </a:rPr>
                      <m:t>𝑎</m:t>
                    </m:r>
                    <m:r>
                      <a:rPr lang="en-US" altLang="zh-CN" i="1" baseline="-25000" dirty="0" smtClean="0">
                        <a:latin typeface="Cambria Math" charset="0"/>
                        <a:ea typeface="Microsoft YaHei" charset="-122"/>
                        <a:cs typeface="Microsoft YaHei" charset="-122"/>
                      </a:rPr>
                      <m:t>4 </m:t>
                    </m:r>
                    <m:r>
                      <a:rPr lang="en-US" altLang="zh-CN" i="1" dirty="0">
                        <a:latin typeface="Cambria Math" charset="0"/>
                        <a:ea typeface="Microsoft YaHei" charset="-122"/>
                        <a:cs typeface="Microsoft YaHei" charset="-122"/>
                      </a:rPr>
                      <m:t>=</m:t>
                    </m:r>
                    <m:r>
                      <a:rPr lang="en-US" altLang="zh-CN" i="1" baseline="-25000" dirty="0">
                        <a:latin typeface="Cambria Math" charset="0"/>
                        <a:ea typeface="Microsoft YaHei" charset="-122"/>
                        <a:cs typeface="Microsoft YaHei" charset="-122"/>
                      </a:rPr>
                      <m:t> </m:t>
                    </m:r>
                    <m:r>
                      <a:rPr lang="en-US" altLang="zh-CN" i="1" dirty="0">
                        <a:latin typeface="Cambria Math" charset="0"/>
                        <a:ea typeface="Microsoft YaHei" charset="-122"/>
                        <a:cs typeface="Microsoft YaHei" charset="-122"/>
                      </a:rPr>
                      <m:t>𝑏</m:t>
                    </m:r>
                    <m:r>
                      <a:rPr lang="en-US" altLang="zh-CN" i="1" baseline="-25000" dirty="0">
                        <a:latin typeface="Cambria Math" charset="0"/>
                        <a:ea typeface="Microsoft YaHei" charset="-122"/>
                        <a:cs typeface="Microsoft YaHei" charset="-122"/>
                      </a:rPr>
                      <m:t>4 </m:t>
                    </m:r>
                    <m:r>
                      <a:rPr lang="en-US" altLang="zh-CN" i="1" dirty="0">
                        <a:latin typeface="Cambria Math" charset="0"/>
                        <a:ea typeface="Microsoft YaHei" charset="-122"/>
                        <a:cs typeface="Microsoft YaHei" charset="-122"/>
                      </a:rPr>
                      <m:t>= 0</m:t>
                    </m:r>
                  </m:oMath>
                </a14:m>
                <a:endParaRPr lang="en-US" altLang="zh-CN" dirty="0">
                  <a:cs typeface="Microsoft YaHei" charset="-122"/>
                </a:endParaRPr>
              </a:p>
              <a:p>
                <a:endParaRPr lang="en-US" altLang="zh-CN" i="1" dirty="0">
                  <a:cs typeface="Microsoft YaHei" charset="-122"/>
                </a:endParaRPr>
              </a:p>
              <a:p>
                <a:r>
                  <a:rPr lang="zh-CN" altLang="en-US" dirty="0">
                    <a:solidFill>
                      <a:srgbClr val="FF0000"/>
                    </a:solidFill>
                    <a:cs typeface="Microsoft YaHei" charset="-122"/>
                  </a:rPr>
                  <a:t>仿射</a:t>
                </a:r>
                <a:r>
                  <a:rPr lang="zh-CN" altLang="en-US" dirty="0" smtClean="0">
                    <a:solidFill>
                      <a:srgbClr val="FF0000"/>
                    </a:solidFill>
                    <a:cs typeface="Microsoft YaHei" charset="-122"/>
                  </a:rPr>
                  <a:t>变换：</a:t>
                </a:r>
                <a:r>
                  <a:rPr lang="en-US" altLang="zh-CN" dirty="0">
                    <a:cs typeface="Microsoft YaHei" charset="-122"/>
                  </a:rPr>
                  <a:t>4×4</a:t>
                </a:r>
                <a:r>
                  <a:rPr lang="zh-CN" altLang="en-US" dirty="0">
                    <a:cs typeface="Microsoft YaHei" charset="-122"/>
                  </a:rPr>
                  <a:t>阶</a:t>
                </a:r>
                <a:r>
                  <a:rPr lang="zh-CN" altLang="en-US" dirty="0" smtClean="0">
                    <a:cs typeface="Microsoft YaHei" charset="-122"/>
                  </a:rPr>
                  <a:t>矩阵</a:t>
                </a:r>
                <a14:m>
                  <m:oMath xmlns:m="http://schemas.openxmlformats.org/officeDocument/2006/math">
                    <m:r>
                      <a:rPr lang="en-US" altLang="zh-CN" i="1" dirty="0" smtClean="0">
                        <a:latin typeface="Cambria Math" charset="0"/>
                        <a:ea typeface="Microsoft YaHei" charset="-122"/>
                        <a:cs typeface="Microsoft YaHei" charset="-122"/>
                      </a:rPr>
                      <m:t>𝑀</m:t>
                    </m:r>
                  </m:oMath>
                </a14:m>
                <a:endParaRPr lang="zh-CN" altLang="en-US" dirty="0">
                  <a:solidFill>
                    <a:srgbClr val="FF0000"/>
                  </a:solidFill>
                  <a:cs typeface="Microsoft YaHei" charset="-122"/>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618" t="-2241"/>
                </a:stretch>
              </a:blipFill>
            </p:spPr>
            <p:txBody>
              <a:bodyPr/>
              <a:lstStyle/>
              <a:p>
                <a:r>
                  <a:rPr lang="zh-CN" altLang="en-US">
                    <a:noFill/>
                  </a:rPr>
                  <a:t> </a:t>
                </a:r>
              </a:p>
            </p:txBody>
          </p:sp>
        </mc:Fallback>
      </mc:AlternateContent>
      <p:sp>
        <p:nvSpPr>
          <p:cNvPr id="4" name="Slide Number Placeholder 3"/>
          <p:cNvSpPr>
            <a:spLocks noGrp="1"/>
          </p:cNvSpPr>
          <p:nvPr>
            <p:ph type="sldNum" sz="quarter" idx="12"/>
          </p:nvPr>
        </p:nvSpPr>
        <p:spPr/>
        <p:txBody>
          <a:bodyPr/>
          <a:lstStyle/>
          <a:p>
            <a:fld id="{EB792F4E-54C0-4D36-B331-9C6FCFE9A340}" type="slidenum">
              <a:rPr lang="zh-CN" altLang="en-US" smtClean="0"/>
              <a:pPr/>
              <a:t>29</a:t>
            </a:fld>
            <a:endParaRPr lang="zh-CN" altLang="en-US" dirty="0"/>
          </a:p>
        </p:txBody>
      </p:sp>
      <mc:AlternateContent xmlns:mc="http://schemas.openxmlformats.org/markup-compatibility/2006" xmlns:a14="http://schemas.microsoft.com/office/drawing/2010/main">
        <mc:Choice Requires="a14">
          <p:sp>
            <p:nvSpPr>
              <p:cNvPr id="8" name="Text Box 4"/>
              <p:cNvSpPr txBox="1">
                <a:spLocks noChangeArrowheads="1"/>
              </p:cNvSpPr>
              <p:nvPr/>
            </p:nvSpPr>
            <p:spPr bwMode="auto">
              <a:xfrm>
                <a:off x="5786727" y="5016384"/>
                <a:ext cx="2728623" cy="522194"/>
              </a:xfrm>
              <a:prstGeom prst="rect">
                <a:avLst/>
              </a:prstGeom>
              <a:noFill/>
              <a:ln w="12700">
                <a:noFill/>
                <a:miter lim="800000"/>
                <a:headEnd type="none" w="sm" len="sm"/>
                <a:tailEnd type="none" w="sm" len="sm"/>
              </a:ln>
            </p:spPr>
            <p:txBody>
              <a:bodyPr wrap="square" anchorCtr="1">
                <a:spAutoFit/>
              </a:bodyPr>
              <a:lstStyle/>
              <a:p>
                <a:pPr/>
                <a14:m>
                  <m:oMathPara xmlns:m="http://schemas.openxmlformats.org/officeDocument/2006/math">
                    <m:oMathParaPr>
                      <m:jc m:val="centerGroup"/>
                    </m:oMathParaPr>
                    <m:oMath xmlns:m="http://schemas.openxmlformats.org/officeDocument/2006/math">
                      <m:r>
                        <a:rPr lang="en-US" altLang="zh-CN" sz="2800" b="1" i="1" dirty="0" smtClean="0">
                          <a:latin typeface="Cambria Math" charset="0"/>
                          <a:ea typeface="Microsoft YaHei" charset="-122"/>
                          <a:cs typeface="Microsoft YaHei" charset="-122"/>
                        </a:rPr>
                        <m:t>𝒂</m:t>
                      </m:r>
                      <m:r>
                        <a:rPr lang="en-US" altLang="zh-CN" sz="2800" b="0" i="1" dirty="0" smtClean="0">
                          <a:latin typeface="Cambria Math" charset="0"/>
                          <a:ea typeface="Microsoft YaHei" charset="-122"/>
                          <a:cs typeface="Microsoft YaHei" charset="-122"/>
                        </a:rPr>
                        <m:t>=</m:t>
                      </m:r>
                      <m:sSup>
                        <m:sSupPr>
                          <m:ctrlPr>
                            <a:rPr lang="en-US" altLang="zh-CN" sz="2800" b="0" i="1" dirty="0" smtClean="0">
                              <a:latin typeface="Cambria Math" panose="02040503050406030204" pitchFamily="18" charset="0"/>
                              <a:ea typeface="Microsoft YaHei" charset="-122"/>
                              <a:cs typeface="Microsoft YaHei" charset="-122"/>
                            </a:rPr>
                          </m:ctrlPr>
                        </m:sSupPr>
                        <m:e>
                          <m:r>
                            <a:rPr lang="en-US" altLang="zh-CN" sz="2800" b="0" i="1" dirty="0" smtClean="0">
                              <a:latin typeface="Cambria Math" charset="0"/>
                              <a:ea typeface="Microsoft YaHei" charset="-122"/>
                              <a:cs typeface="Microsoft YaHei" charset="-122"/>
                            </a:rPr>
                            <m:t>𝑀</m:t>
                          </m:r>
                        </m:e>
                        <m:sup>
                          <m:r>
                            <a:rPr lang="en-US" altLang="zh-CN" sz="2800" b="0" i="1" dirty="0" smtClean="0">
                              <a:latin typeface="Cambria Math" charset="0"/>
                              <a:ea typeface="Microsoft YaHei" charset="-122"/>
                              <a:cs typeface="Microsoft YaHei" charset="-122"/>
                            </a:rPr>
                            <m:t>𝑇</m:t>
                          </m:r>
                        </m:sup>
                      </m:sSup>
                      <m:r>
                        <a:rPr lang="en-US" altLang="zh-CN" sz="2800" b="1" i="1" dirty="0" smtClean="0">
                          <a:latin typeface="Cambria Math" charset="0"/>
                          <a:ea typeface="Microsoft YaHei" charset="-122"/>
                          <a:cs typeface="Microsoft YaHei" charset="-122"/>
                        </a:rPr>
                        <m:t>𝒃</m:t>
                      </m:r>
                    </m:oMath>
                  </m:oMathPara>
                </a14:m>
                <a:endParaRPr lang="en-US" altLang="zh-CN" sz="2800" b="1" baseline="-25000" dirty="0">
                  <a:latin typeface="Microsoft YaHei" charset="-122"/>
                  <a:ea typeface="Microsoft YaHei" charset="-122"/>
                  <a:cs typeface="Microsoft YaHei" charset="-122"/>
                </a:endParaRPr>
              </a:p>
            </p:txBody>
          </p:sp>
        </mc:Choice>
        <mc:Fallback xmlns="">
          <p:sp>
            <p:nvSpPr>
              <p:cNvPr id="8" name="Text Box 4"/>
              <p:cNvSpPr txBox="1">
                <a:spLocks noRot="1" noChangeAspect="1" noMove="1" noResize="1" noEditPoints="1" noAdjustHandles="1" noChangeArrowheads="1" noChangeShapeType="1" noTextEdit="1"/>
              </p:cNvSpPr>
              <p:nvPr/>
            </p:nvSpPr>
            <p:spPr bwMode="auto">
              <a:xfrm>
                <a:off x="5786727" y="5016384"/>
                <a:ext cx="2728623" cy="522194"/>
              </a:xfrm>
              <a:prstGeom prst="rect">
                <a:avLst/>
              </a:prstGeom>
              <a:blipFill rotWithShape="0">
                <a:blip r:embed="rId3"/>
                <a:stretch>
                  <a:fillRect/>
                </a:stretch>
              </a:blipFill>
              <a:ln w="12700">
                <a:noFill/>
                <a:miter lim="800000"/>
                <a:headEnd type="none" w="sm" len="sm"/>
                <a:tailEnd type="none" w="sm" len="sm"/>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 Box 4"/>
              <p:cNvSpPr txBox="1">
                <a:spLocks noChangeArrowheads="1"/>
              </p:cNvSpPr>
              <p:nvPr/>
            </p:nvSpPr>
            <p:spPr bwMode="auto">
              <a:xfrm>
                <a:off x="574425" y="4474441"/>
                <a:ext cx="4655890" cy="1606081"/>
              </a:xfrm>
              <a:prstGeom prst="rect">
                <a:avLst/>
              </a:prstGeom>
              <a:noFill/>
              <a:ln w="12700">
                <a:noFill/>
                <a:miter lim="800000"/>
                <a:headEnd type="none" w="sm" len="sm"/>
                <a:tailEnd type="none" w="sm" len="sm"/>
              </a:ln>
            </p:spPr>
            <p:txBody>
              <a:bodyPr wrap="square" anchorCtr="1">
                <a:spAutoFit/>
              </a:bodyPr>
              <a:lstStyle/>
              <a:p>
                <a:pPr/>
                <a14:m>
                  <m:oMathPara xmlns:m="http://schemas.openxmlformats.org/officeDocument/2006/math">
                    <m:oMathParaPr>
                      <m:jc m:val="centerGroup"/>
                    </m:oMathParaPr>
                    <m:oMath xmlns:m="http://schemas.openxmlformats.org/officeDocument/2006/math">
                      <m:r>
                        <a:rPr lang="en-US" altLang="zh-CN" sz="2800" b="0" i="1" dirty="0" smtClean="0">
                          <a:latin typeface="Cambria Math" charset="0"/>
                          <a:ea typeface="Microsoft YaHei" charset="-122"/>
                          <a:cs typeface="Microsoft YaHei" charset="-122"/>
                        </a:rPr>
                        <m:t>𝑀</m:t>
                      </m:r>
                      <m:r>
                        <a:rPr lang="en-US" altLang="zh-CN" sz="2800" b="0" i="1" dirty="0" smtClean="0">
                          <a:latin typeface="Cambria Math" charset="0"/>
                          <a:ea typeface="Microsoft YaHei" charset="-122"/>
                          <a:cs typeface="Microsoft YaHei" charset="-122"/>
                        </a:rPr>
                        <m:t>=</m:t>
                      </m:r>
                      <m:d>
                        <m:dPr>
                          <m:begChr m:val="["/>
                          <m:endChr m:val="]"/>
                          <m:ctrlPr>
                            <a:rPr lang="pt-BR" altLang="zh-CN" sz="2800" b="0" i="1" dirty="0" smtClean="0">
                              <a:latin typeface="Cambria Math" panose="02040503050406030204" pitchFamily="18" charset="0"/>
                              <a:ea typeface="Microsoft YaHei" charset="-122"/>
                              <a:cs typeface="Microsoft YaHei" charset="-122"/>
                            </a:rPr>
                          </m:ctrlPr>
                        </m:dPr>
                        <m:e>
                          <m:m>
                            <m:mPr>
                              <m:mcs>
                                <m:mc>
                                  <m:mcPr>
                                    <m:count m:val="2"/>
                                    <m:mcJc m:val="center"/>
                                  </m:mcPr>
                                </m:mc>
                              </m:mcs>
                              <m:ctrlPr>
                                <a:rPr lang="uk-UA" altLang="zh-CN" sz="2800" b="0" i="1" dirty="0" smtClean="0">
                                  <a:latin typeface="Cambria Math" panose="02040503050406030204" pitchFamily="18" charset="0"/>
                                  <a:ea typeface="Microsoft YaHei" charset="-122"/>
                                  <a:cs typeface="Microsoft YaHei" charset="-122"/>
                                </a:rPr>
                              </m:ctrlPr>
                            </m:mPr>
                            <m:mr>
                              <m:e>
                                <m:m>
                                  <m:mPr>
                                    <m:mcs>
                                      <m:mc>
                                        <m:mcPr>
                                          <m:count m:val="3"/>
                                          <m:mcJc m:val="center"/>
                                        </m:mcPr>
                                      </m:mc>
                                    </m:mcs>
                                    <m:ctrlPr>
                                      <a:rPr lang="uk-UA" altLang="zh-CN" sz="2800" i="1" dirty="0">
                                        <a:latin typeface="Cambria Math" panose="02040503050406030204" pitchFamily="18" charset="0"/>
                                        <a:ea typeface="Microsoft YaHei" charset="-122"/>
                                        <a:cs typeface="Microsoft YaHei" charset="-122"/>
                                      </a:rPr>
                                    </m:ctrlPr>
                                  </m:mPr>
                                  <m:mr>
                                    <m:e>
                                      <m:r>
                                        <a:rPr lang="en-US" altLang="zh-CN" sz="2800" i="1" dirty="0">
                                          <a:latin typeface="Cambria Math" charset="0"/>
                                          <a:ea typeface="Cambria Math" charset="0"/>
                                          <a:cs typeface="Cambria Math" charset="0"/>
                                        </a:rPr>
                                        <m:t>𝛾</m:t>
                                      </m:r>
                                      <m:r>
                                        <a:rPr lang="en-US" altLang="zh-CN" sz="2800" i="1" baseline="-25000" dirty="0">
                                          <a:latin typeface="Cambria Math" charset="0"/>
                                          <a:ea typeface="Microsoft YaHei" charset="-122"/>
                                          <a:cs typeface="Microsoft YaHei" charset="-122"/>
                                        </a:rPr>
                                        <m:t>11</m:t>
                                      </m:r>
                                    </m:e>
                                    <m:e>
                                      <m:r>
                                        <a:rPr lang="en-US" altLang="zh-CN" sz="2800" i="1" dirty="0">
                                          <a:latin typeface="Cambria Math" charset="0"/>
                                          <a:ea typeface="Cambria Math" charset="0"/>
                                          <a:cs typeface="Cambria Math" charset="0"/>
                                        </a:rPr>
                                        <m:t>𝛾</m:t>
                                      </m:r>
                                      <m:r>
                                        <a:rPr lang="en-US" altLang="zh-CN" sz="2800" i="1" baseline="-25000" dirty="0">
                                          <a:latin typeface="Cambria Math" charset="0"/>
                                          <a:ea typeface="Microsoft YaHei" charset="-122"/>
                                          <a:cs typeface="Microsoft YaHei" charset="-122"/>
                                        </a:rPr>
                                        <m:t>12</m:t>
                                      </m:r>
                                    </m:e>
                                    <m:e>
                                      <m:r>
                                        <a:rPr lang="en-US" altLang="zh-CN" sz="2800" i="1" dirty="0">
                                          <a:latin typeface="Cambria Math" charset="0"/>
                                          <a:ea typeface="Cambria Math" charset="0"/>
                                          <a:cs typeface="Cambria Math" charset="0"/>
                                        </a:rPr>
                                        <m:t>𝛾</m:t>
                                      </m:r>
                                      <m:r>
                                        <a:rPr lang="en-US" altLang="zh-CN" sz="2800" i="1" baseline="-25000" dirty="0">
                                          <a:latin typeface="Cambria Math" charset="0"/>
                                          <a:ea typeface="Microsoft YaHei" charset="-122"/>
                                          <a:cs typeface="Microsoft YaHei" charset="-122"/>
                                        </a:rPr>
                                        <m:t>13</m:t>
                                      </m:r>
                                    </m:e>
                                  </m:mr>
                                  <m:mr>
                                    <m:e>
                                      <m:r>
                                        <a:rPr lang="en-US" altLang="zh-CN" sz="2800" i="1" dirty="0">
                                          <a:latin typeface="Cambria Math" charset="0"/>
                                          <a:ea typeface="Cambria Math" charset="0"/>
                                          <a:cs typeface="Cambria Math" charset="0"/>
                                        </a:rPr>
                                        <m:t>𝛾</m:t>
                                      </m:r>
                                      <m:r>
                                        <a:rPr lang="en-US" altLang="zh-CN" sz="2800" i="1" baseline="-25000" dirty="0">
                                          <a:latin typeface="Cambria Math" charset="0"/>
                                          <a:ea typeface="Microsoft YaHei" charset="-122"/>
                                          <a:cs typeface="Microsoft YaHei" charset="-122"/>
                                        </a:rPr>
                                        <m:t>21</m:t>
                                      </m:r>
                                    </m:e>
                                    <m:e>
                                      <m:sSub>
                                        <m:sSubPr>
                                          <m:ctrlPr>
                                            <a:rPr lang="en-US" altLang="zh-CN" sz="2800" i="1" dirty="0">
                                              <a:latin typeface="Cambria Math" panose="02040503050406030204" pitchFamily="18" charset="0"/>
                                              <a:ea typeface="Cambria Math" charset="0"/>
                                              <a:cs typeface="Cambria Math" charset="0"/>
                                            </a:rPr>
                                          </m:ctrlPr>
                                        </m:sSubPr>
                                        <m:e>
                                          <m:r>
                                            <a:rPr lang="en-US" altLang="zh-CN" sz="2800" i="1" dirty="0">
                                              <a:latin typeface="Cambria Math" charset="0"/>
                                              <a:ea typeface="Cambria Math" charset="0"/>
                                              <a:cs typeface="Cambria Math" charset="0"/>
                                            </a:rPr>
                                            <m:t>𝛾</m:t>
                                          </m:r>
                                        </m:e>
                                        <m:sub>
                                          <m:r>
                                            <a:rPr lang="en-US" altLang="zh-CN" sz="2800" i="1" dirty="0">
                                              <a:latin typeface="Cambria Math" charset="0"/>
                                              <a:ea typeface="Cambria Math" charset="0"/>
                                              <a:cs typeface="Cambria Math" charset="0"/>
                                            </a:rPr>
                                            <m:t>22</m:t>
                                          </m:r>
                                        </m:sub>
                                      </m:sSub>
                                    </m:e>
                                    <m:e>
                                      <m:r>
                                        <a:rPr lang="en-US" altLang="zh-CN" sz="2800" i="1" dirty="0">
                                          <a:latin typeface="Cambria Math" charset="0"/>
                                          <a:ea typeface="Cambria Math" charset="0"/>
                                          <a:cs typeface="Cambria Math" charset="0"/>
                                        </a:rPr>
                                        <m:t>𝛾</m:t>
                                      </m:r>
                                      <m:r>
                                        <a:rPr lang="en-US" altLang="zh-CN" sz="2800" i="1" baseline="-25000" dirty="0">
                                          <a:latin typeface="Cambria Math" charset="0"/>
                                          <a:ea typeface="Microsoft YaHei" charset="-122"/>
                                          <a:cs typeface="Microsoft YaHei" charset="-122"/>
                                        </a:rPr>
                                        <m:t>23</m:t>
                                      </m:r>
                                    </m:e>
                                  </m:mr>
                                  <m:mr>
                                    <m:e>
                                      <m:r>
                                        <a:rPr lang="en-US" altLang="zh-CN" sz="2800" i="1" dirty="0">
                                          <a:latin typeface="Cambria Math" charset="0"/>
                                          <a:ea typeface="Cambria Math" charset="0"/>
                                          <a:cs typeface="Cambria Math" charset="0"/>
                                        </a:rPr>
                                        <m:t>𝛾</m:t>
                                      </m:r>
                                      <m:r>
                                        <a:rPr lang="en-US" altLang="zh-CN" sz="2800" i="1" baseline="-25000" dirty="0">
                                          <a:latin typeface="Cambria Math" charset="0"/>
                                          <a:ea typeface="Microsoft YaHei" charset="-122"/>
                                          <a:cs typeface="Microsoft YaHei" charset="-122"/>
                                        </a:rPr>
                                        <m:t>31</m:t>
                                      </m:r>
                                    </m:e>
                                    <m:e>
                                      <m:r>
                                        <a:rPr lang="en-US" altLang="zh-CN" sz="2800" i="1" dirty="0">
                                          <a:latin typeface="Cambria Math" charset="0"/>
                                          <a:ea typeface="Cambria Math" charset="0"/>
                                          <a:cs typeface="Cambria Math" charset="0"/>
                                        </a:rPr>
                                        <m:t>𝛾</m:t>
                                      </m:r>
                                      <m:r>
                                        <a:rPr lang="en-US" altLang="zh-CN" sz="2800" i="1" baseline="-25000" dirty="0">
                                          <a:latin typeface="Cambria Math" charset="0"/>
                                          <a:ea typeface="Microsoft YaHei" charset="-122"/>
                                          <a:cs typeface="Microsoft YaHei" charset="-122"/>
                                        </a:rPr>
                                        <m:t>32</m:t>
                                      </m:r>
                                    </m:e>
                                    <m:e>
                                      <m:r>
                                        <a:rPr lang="en-US" altLang="zh-CN" sz="2800" i="1" dirty="0">
                                          <a:latin typeface="Cambria Math" charset="0"/>
                                          <a:ea typeface="Cambria Math" charset="0"/>
                                          <a:cs typeface="Cambria Math" charset="0"/>
                                        </a:rPr>
                                        <m:t>𝛾</m:t>
                                      </m:r>
                                      <m:r>
                                        <a:rPr lang="en-US" altLang="zh-CN" sz="2800" i="1" baseline="-25000" dirty="0">
                                          <a:latin typeface="Cambria Math" charset="0"/>
                                          <a:ea typeface="Microsoft YaHei" charset="-122"/>
                                          <a:cs typeface="Microsoft YaHei" charset="-122"/>
                                        </a:rPr>
                                        <m:t>33</m:t>
                                      </m:r>
                                    </m:e>
                                  </m:mr>
                                </m:m>
                              </m:e>
                              <m:e>
                                <m:m>
                                  <m:mPr>
                                    <m:mcs>
                                      <m:mc>
                                        <m:mcPr>
                                          <m:count m:val="1"/>
                                          <m:mcJc m:val="center"/>
                                        </m:mcPr>
                                      </m:mc>
                                    </m:mcs>
                                    <m:ctrlPr>
                                      <a:rPr lang="cs-CZ" altLang="zh-CN" sz="2800" b="0" i="1" dirty="0" smtClean="0">
                                        <a:solidFill>
                                          <a:srgbClr val="0000FF"/>
                                        </a:solidFill>
                                        <a:latin typeface="Cambria Math" panose="02040503050406030204" pitchFamily="18" charset="0"/>
                                        <a:ea typeface="Microsoft YaHei" charset="-122"/>
                                        <a:cs typeface="Microsoft YaHei" charset="-122"/>
                                      </a:rPr>
                                    </m:ctrlPr>
                                  </m:mPr>
                                  <m:mr>
                                    <m:e>
                                      <m:r>
                                        <m:rPr>
                                          <m:brk m:alnAt="7"/>
                                        </m:rPr>
                                        <a:rPr lang="en-US" altLang="zh-CN" sz="2800" b="0" i="1" dirty="0" smtClean="0">
                                          <a:solidFill>
                                            <a:srgbClr val="0000FF"/>
                                          </a:solidFill>
                                          <a:latin typeface="Cambria Math" charset="0"/>
                                          <a:ea typeface="Microsoft YaHei" charset="-122"/>
                                          <a:cs typeface="Microsoft YaHei" charset="-122"/>
                                        </a:rPr>
                                        <m:t>0</m:t>
                                      </m:r>
                                    </m:e>
                                  </m:mr>
                                  <m:mr>
                                    <m:e>
                                      <m:r>
                                        <a:rPr lang="en-US" altLang="zh-CN" sz="2800" b="0" i="1" dirty="0" smtClean="0">
                                          <a:solidFill>
                                            <a:srgbClr val="0000FF"/>
                                          </a:solidFill>
                                          <a:latin typeface="Cambria Math" charset="0"/>
                                          <a:ea typeface="Microsoft YaHei" charset="-122"/>
                                          <a:cs typeface="Microsoft YaHei" charset="-122"/>
                                        </a:rPr>
                                        <m:t>0</m:t>
                                      </m:r>
                                    </m:e>
                                  </m:mr>
                                  <m:mr>
                                    <m:e>
                                      <m:r>
                                        <a:rPr lang="en-US" altLang="zh-CN" sz="2800" b="0" i="1" dirty="0" smtClean="0">
                                          <a:solidFill>
                                            <a:srgbClr val="0000FF"/>
                                          </a:solidFill>
                                          <a:latin typeface="Cambria Math" charset="0"/>
                                          <a:ea typeface="Microsoft YaHei" charset="-122"/>
                                          <a:cs typeface="Microsoft YaHei" charset="-122"/>
                                        </a:rPr>
                                        <m:t>0</m:t>
                                      </m:r>
                                    </m:e>
                                  </m:mr>
                                </m:m>
                              </m:e>
                            </m:mr>
                            <m:mr>
                              <m:e>
                                <m:m>
                                  <m:mPr>
                                    <m:mcs>
                                      <m:mc>
                                        <m:mcPr>
                                          <m:count m:val="3"/>
                                          <m:mcJc m:val="center"/>
                                        </m:mcPr>
                                      </m:mc>
                                    </m:mcs>
                                    <m:ctrlPr>
                                      <a:rPr lang="uk-UA" altLang="zh-CN" sz="2800" b="0" i="1" dirty="0" smtClean="0">
                                        <a:latin typeface="Cambria Math" panose="02040503050406030204" pitchFamily="18" charset="0"/>
                                        <a:ea typeface="Microsoft YaHei" charset="-122"/>
                                        <a:cs typeface="Microsoft YaHei" charset="-122"/>
                                      </a:rPr>
                                    </m:ctrlPr>
                                  </m:mPr>
                                  <m:mr>
                                    <m:e>
                                      <m:r>
                                        <a:rPr lang="en-US" altLang="zh-CN" sz="2800" i="1" dirty="0" smtClean="0">
                                          <a:solidFill>
                                            <a:srgbClr val="0000FF"/>
                                          </a:solidFill>
                                          <a:latin typeface="Cambria Math" charset="0"/>
                                          <a:ea typeface="Cambria Math" charset="0"/>
                                          <a:cs typeface="Cambria Math" charset="0"/>
                                        </a:rPr>
                                        <m:t>𝛾</m:t>
                                      </m:r>
                                      <m:r>
                                        <a:rPr lang="en-US" altLang="zh-CN" sz="2800" b="0" i="1" baseline="-25000" dirty="0" smtClean="0">
                                          <a:solidFill>
                                            <a:srgbClr val="0000FF"/>
                                          </a:solidFill>
                                          <a:latin typeface="Cambria Math" charset="0"/>
                                          <a:ea typeface="Microsoft YaHei" charset="-122"/>
                                          <a:cs typeface="Microsoft YaHei" charset="-122"/>
                                        </a:rPr>
                                        <m:t>4</m:t>
                                      </m:r>
                                      <m:r>
                                        <a:rPr lang="en-US" altLang="zh-CN" sz="2800" i="1" baseline="-25000" dirty="0">
                                          <a:solidFill>
                                            <a:srgbClr val="0000FF"/>
                                          </a:solidFill>
                                          <a:latin typeface="Cambria Math" charset="0"/>
                                          <a:ea typeface="Microsoft YaHei" charset="-122"/>
                                          <a:cs typeface="Microsoft YaHei" charset="-122"/>
                                        </a:rPr>
                                        <m:t>1</m:t>
                                      </m:r>
                                    </m:e>
                                    <m:e>
                                      <m:r>
                                        <a:rPr lang="en-US" altLang="zh-CN" sz="2800" i="1" dirty="0">
                                          <a:solidFill>
                                            <a:srgbClr val="0000FF"/>
                                          </a:solidFill>
                                          <a:latin typeface="Cambria Math" charset="0"/>
                                          <a:ea typeface="Cambria Math" charset="0"/>
                                          <a:cs typeface="Cambria Math" charset="0"/>
                                        </a:rPr>
                                        <m:t>𝛾</m:t>
                                      </m:r>
                                      <m:r>
                                        <a:rPr lang="en-US" altLang="zh-CN" sz="2800" b="0" i="1" baseline="-25000" dirty="0" smtClean="0">
                                          <a:solidFill>
                                            <a:srgbClr val="0000FF"/>
                                          </a:solidFill>
                                          <a:latin typeface="Cambria Math" charset="0"/>
                                          <a:ea typeface="Microsoft YaHei" charset="-122"/>
                                          <a:cs typeface="Microsoft YaHei" charset="-122"/>
                                        </a:rPr>
                                        <m:t>42</m:t>
                                      </m:r>
                                    </m:e>
                                    <m:e>
                                      <m:r>
                                        <a:rPr lang="en-US" altLang="zh-CN" sz="2800" i="1" dirty="0">
                                          <a:solidFill>
                                            <a:srgbClr val="0000FF"/>
                                          </a:solidFill>
                                          <a:latin typeface="Cambria Math" charset="0"/>
                                          <a:ea typeface="Cambria Math" charset="0"/>
                                          <a:cs typeface="Cambria Math" charset="0"/>
                                        </a:rPr>
                                        <m:t>𝛾</m:t>
                                      </m:r>
                                      <m:r>
                                        <a:rPr lang="en-US" altLang="zh-CN" sz="2800" b="0" i="1" baseline="-25000" dirty="0" smtClean="0">
                                          <a:solidFill>
                                            <a:srgbClr val="0000FF"/>
                                          </a:solidFill>
                                          <a:latin typeface="Cambria Math" charset="0"/>
                                          <a:ea typeface="Microsoft YaHei" charset="-122"/>
                                          <a:cs typeface="Microsoft YaHei" charset="-122"/>
                                        </a:rPr>
                                        <m:t>43</m:t>
                                      </m:r>
                                    </m:e>
                                  </m:mr>
                                </m:m>
                              </m:e>
                              <m:e>
                                <m:r>
                                  <a:rPr lang="en-US" altLang="zh-CN" sz="2800" b="0" i="1" dirty="0" smtClean="0">
                                    <a:solidFill>
                                      <a:srgbClr val="0000FF"/>
                                    </a:solidFill>
                                    <a:latin typeface="Cambria Math" charset="0"/>
                                    <a:ea typeface="Microsoft YaHei" charset="-122"/>
                                    <a:cs typeface="Microsoft YaHei" charset="-122"/>
                                  </a:rPr>
                                  <m:t>1</m:t>
                                </m:r>
                              </m:e>
                            </m:mr>
                          </m:m>
                        </m:e>
                      </m:d>
                    </m:oMath>
                  </m:oMathPara>
                </a14:m>
                <a:endParaRPr lang="en-US" altLang="zh-CN" sz="2800" baseline="-25000" dirty="0">
                  <a:latin typeface="Microsoft YaHei" charset="-122"/>
                  <a:ea typeface="Microsoft YaHei" charset="-122"/>
                  <a:cs typeface="Microsoft YaHei" charset="-122"/>
                </a:endParaRPr>
              </a:p>
            </p:txBody>
          </p:sp>
        </mc:Choice>
        <mc:Fallback xmlns="">
          <p:sp>
            <p:nvSpPr>
              <p:cNvPr id="9" name="Text Box 4"/>
              <p:cNvSpPr txBox="1">
                <a:spLocks noRot="1" noChangeAspect="1" noMove="1" noResize="1" noEditPoints="1" noAdjustHandles="1" noChangeArrowheads="1" noChangeShapeType="1" noTextEdit="1"/>
              </p:cNvSpPr>
              <p:nvPr/>
            </p:nvSpPr>
            <p:spPr bwMode="auto">
              <a:xfrm>
                <a:off x="574425" y="4474441"/>
                <a:ext cx="4655890" cy="1606081"/>
              </a:xfrm>
              <a:prstGeom prst="rect">
                <a:avLst/>
              </a:prstGeom>
              <a:blipFill rotWithShape="0">
                <a:blip r:embed="rId4"/>
                <a:stretch>
                  <a:fillRect/>
                </a:stretch>
              </a:blipFill>
              <a:ln w="12700">
                <a:noFill/>
                <a:miter lim="800000"/>
                <a:headEnd type="none" w="sm" len="sm"/>
                <a:tailEnd type="none" w="sm" len="sm"/>
              </a:ln>
            </p:spPr>
            <p:txBody>
              <a:bodyPr/>
              <a:lstStyle/>
              <a:p>
                <a:r>
                  <a:rPr lang="en-US">
                    <a:noFill/>
                  </a:rPr>
                  <a:t> </a:t>
                </a:r>
              </a:p>
            </p:txBody>
          </p:sp>
        </mc:Fallback>
      </mc:AlternateContent>
      <p:sp>
        <p:nvSpPr>
          <p:cNvPr id="10" name="Right Arrow 9"/>
          <p:cNvSpPr/>
          <p:nvPr/>
        </p:nvSpPr>
        <p:spPr>
          <a:xfrm>
            <a:off x="5395543" y="5079076"/>
            <a:ext cx="364072" cy="39681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465413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圆角矩形 4"/>
          <p:cNvSpPr/>
          <p:nvPr/>
        </p:nvSpPr>
        <p:spPr>
          <a:xfrm>
            <a:off x="3200401" y="2094748"/>
            <a:ext cx="3032598" cy="796287"/>
          </a:xfrm>
          <a:prstGeom prst="roundRect">
            <a:avLst>
              <a:gd name="adj" fmla="val 50000"/>
            </a:avLst>
          </a:prstGeom>
          <a:solidFill>
            <a:srgbClr val="9400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圆角矩形 2"/>
          <p:cNvSpPr/>
          <p:nvPr/>
        </p:nvSpPr>
        <p:spPr>
          <a:xfrm>
            <a:off x="5418743" y="2115257"/>
            <a:ext cx="788833" cy="749851"/>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p:txBody>
          <a:bodyPr/>
          <a:lstStyle/>
          <a:p>
            <a:r>
              <a:rPr lang="zh-CN" altLang="en-US" dirty="0"/>
              <a:t>大纲</a:t>
            </a:r>
          </a:p>
        </p:txBody>
      </p:sp>
      <p:sp>
        <p:nvSpPr>
          <p:cNvPr id="4" name="灯片编号占位符 3"/>
          <p:cNvSpPr>
            <a:spLocks noGrp="1"/>
          </p:cNvSpPr>
          <p:nvPr>
            <p:ph type="sldNum" sz="quarter" idx="12"/>
          </p:nvPr>
        </p:nvSpPr>
        <p:spPr/>
        <p:txBody>
          <a:bodyPr/>
          <a:lstStyle/>
          <a:p>
            <a:fld id="{EB792F4E-54C0-4D36-B331-9C6FCFE9A340}" type="slidenum">
              <a:rPr lang="zh-CN" altLang="en-US" smtClean="0"/>
              <a:t>3</a:t>
            </a:fld>
            <a:endParaRPr lang="zh-CN" altLang="en-US"/>
          </a:p>
        </p:txBody>
      </p:sp>
      <p:sp>
        <p:nvSpPr>
          <p:cNvPr id="8" name="文本框 7"/>
          <p:cNvSpPr txBox="1"/>
          <p:nvPr/>
        </p:nvSpPr>
        <p:spPr>
          <a:xfrm>
            <a:off x="3098453" y="3389111"/>
            <a:ext cx="2954655" cy="646331"/>
          </a:xfrm>
          <a:prstGeom prst="rect">
            <a:avLst/>
          </a:prstGeom>
          <a:noFill/>
        </p:spPr>
        <p:txBody>
          <a:bodyPr wrap="none" rtlCol="0">
            <a:spAutoFit/>
          </a:bodyPr>
          <a:lstStyle/>
          <a:p>
            <a:pPr algn="ctr"/>
            <a:r>
              <a:rPr lang="zh-CN" altLang="en-US" sz="3600" b="1" dirty="0" smtClean="0">
                <a:latin typeface="微软雅黑" panose="020B0503020204020204" pitchFamily="34" charset="-122"/>
                <a:ea typeface="微软雅黑" panose="020B0503020204020204" pitchFamily="34" charset="-122"/>
              </a:rPr>
              <a:t>几何对象实体</a:t>
            </a:r>
            <a:endParaRPr lang="zh-CN" altLang="en-US" sz="3600" b="1" dirty="0">
              <a:latin typeface="微软雅黑" panose="020B0503020204020204" pitchFamily="34" charset="-122"/>
              <a:ea typeface="微软雅黑" panose="020B0503020204020204" pitchFamily="34" charset="-122"/>
            </a:endParaRPr>
          </a:p>
        </p:txBody>
      </p:sp>
      <p:sp>
        <p:nvSpPr>
          <p:cNvPr id="11" name="文本框 10"/>
          <p:cNvSpPr txBox="1"/>
          <p:nvPr/>
        </p:nvSpPr>
        <p:spPr>
          <a:xfrm>
            <a:off x="3376147" y="2138948"/>
            <a:ext cx="1755609" cy="707886"/>
          </a:xfrm>
          <a:prstGeom prst="rect">
            <a:avLst/>
          </a:prstGeom>
          <a:noFill/>
        </p:spPr>
        <p:txBody>
          <a:bodyPr wrap="none" rtlCol="0">
            <a:spAutoFit/>
          </a:bodyPr>
          <a:lstStyle/>
          <a:p>
            <a:pPr algn="ctr"/>
            <a:r>
              <a:rPr lang="en-US" altLang="zh-CN" sz="4000" b="1" dirty="0">
                <a:solidFill>
                  <a:schemeClr val="bg1"/>
                </a:solidFill>
              </a:rPr>
              <a:t>Section</a:t>
            </a:r>
            <a:endParaRPr lang="zh-CN" altLang="en-US" sz="4000" b="1" dirty="0">
              <a:solidFill>
                <a:schemeClr val="bg1"/>
              </a:solidFill>
            </a:endParaRPr>
          </a:p>
        </p:txBody>
      </p:sp>
      <p:sp>
        <p:nvSpPr>
          <p:cNvPr id="12" name="文本框 11"/>
          <p:cNvSpPr txBox="1"/>
          <p:nvPr/>
        </p:nvSpPr>
        <p:spPr>
          <a:xfrm>
            <a:off x="5523180" y="1913900"/>
            <a:ext cx="614271" cy="1107996"/>
          </a:xfrm>
          <a:prstGeom prst="rect">
            <a:avLst/>
          </a:prstGeom>
          <a:noFill/>
        </p:spPr>
        <p:txBody>
          <a:bodyPr wrap="none" rtlCol="0">
            <a:spAutoFit/>
          </a:bodyPr>
          <a:lstStyle/>
          <a:p>
            <a:pPr algn="ctr"/>
            <a:r>
              <a:rPr lang="en-US" altLang="zh-CN" sz="6600" b="1" i="1" dirty="0">
                <a:solidFill>
                  <a:srgbClr val="94003F"/>
                </a:solidFill>
              </a:rPr>
              <a:t>1</a:t>
            </a:r>
            <a:endParaRPr lang="zh-CN" altLang="en-US" sz="6600" b="1" i="1" dirty="0">
              <a:solidFill>
                <a:srgbClr val="94003F"/>
              </a:solidFill>
            </a:endParaRPr>
          </a:p>
        </p:txBody>
      </p:sp>
      <p:sp>
        <p:nvSpPr>
          <p:cNvPr id="6" name="等腰三角形 5"/>
          <p:cNvSpPr/>
          <p:nvPr/>
        </p:nvSpPr>
        <p:spPr>
          <a:xfrm rot="10800000">
            <a:off x="4447572" y="2804325"/>
            <a:ext cx="492176" cy="321924"/>
          </a:xfrm>
          <a:prstGeom prst="triangle">
            <a:avLst/>
          </a:prstGeom>
          <a:solidFill>
            <a:srgbClr val="9400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14362889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2"/>
          <a:stretch>
            <a:fillRect/>
          </a:stretch>
        </p:blipFill>
        <p:spPr>
          <a:xfrm>
            <a:off x="3050266" y="1872867"/>
            <a:ext cx="5780156" cy="2461003"/>
          </a:xfrm>
          <a:prstGeom prst="rect">
            <a:avLst/>
          </a:prstGeom>
        </p:spPr>
      </p:pic>
      <p:sp>
        <p:nvSpPr>
          <p:cNvPr id="2" name="标题 1"/>
          <p:cNvSpPr>
            <a:spLocks noGrp="1"/>
          </p:cNvSpPr>
          <p:nvPr>
            <p:ph type="title"/>
          </p:nvPr>
        </p:nvSpPr>
        <p:spPr/>
        <p:txBody>
          <a:bodyPr/>
          <a:lstStyle/>
          <a:p>
            <a:r>
              <a:rPr lang="en-US" altLang="zh-CN" dirty="0" smtClean="0"/>
              <a:t>OpenGL</a:t>
            </a:r>
            <a:r>
              <a:rPr lang="zh-CN" altLang="en-US" dirty="0" smtClean="0"/>
              <a:t>中的标架</a:t>
            </a:r>
            <a:endParaRPr lang="zh-CN" altLang="en-US" dirty="0"/>
          </a:p>
        </p:txBody>
      </p:sp>
      <p:sp>
        <p:nvSpPr>
          <p:cNvPr id="3" name="内容占位符 2"/>
          <p:cNvSpPr>
            <a:spLocks noGrp="1"/>
          </p:cNvSpPr>
          <p:nvPr>
            <p:ph idx="1"/>
          </p:nvPr>
        </p:nvSpPr>
        <p:spPr>
          <a:xfrm>
            <a:off x="628650" y="1316830"/>
            <a:ext cx="7886700" cy="4908123"/>
          </a:xfrm>
        </p:spPr>
        <p:txBody>
          <a:bodyPr>
            <a:normAutofit/>
          </a:bodyPr>
          <a:lstStyle/>
          <a:p>
            <a:r>
              <a:rPr lang="en-US" altLang="zh-CN" sz="2400" dirty="0"/>
              <a:t>OpenGL</a:t>
            </a:r>
            <a:r>
              <a:rPr lang="zh-CN" altLang="en-US" sz="2400" dirty="0"/>
              <a:t>固定管线中的</a:t>
            </a:r>
            <a:r>
              <a:rPr lang="en-US" altLang="zh-CN" sz="2400" dirty="0"/>
              <a:t>6</a:t>
            </a:r>
            <a:r>
              <a:rPr lang="zh-CN" altLang="en-US" sz="2400" dirty="0"/>
              <a:t>个标架</a:t>
            </a:r>
            <a:r>
              <a:rPr lang="en-US" altLang="zh-CN" sz="2400" dirty="0"/>
              <a:t>:</a:t>
            </a:r>
            <a:endParaRPr lang="en-US" altLang="zh-CN" sz="1800" dirty="0"/>
          </a:p>
          <a:p>
            <a:pPr lvl="1">
              <a:buClr>
                <a:schemeClr val="tx1"/>
              </a:buClr>
            </a:pPr>
            <a:endParaRPr lang="en-US" altLang="zh-CN" sz="1800" dirty="0"/>
          </a:p>
          <a:p>
            <a:pPr lvl="1">
              <a:buClr>
                <a:schemeClr val="tx1"/>
              </a:buClr>
            </a:pPr>
            <a:r>
              <a:rPr lang="zh-CN" altLang="en-US" sz="1800" dirty="0" smtClean="0">
                <a:solidFill>
                  <a:srgbClr val="00B0F0"/>
                </a:solidFill>
              </a:rPr>
              <a:t>模型</a:t>
            </a:r>
            <a:r>
              <a:rPr lang="zh-CN" altLang="en-US" sz="1800" dirty="0">
                <a:solidFill>
                  <a:srgbClr val="00B0F0"/>
                </a:solidFill>
              </a:rPr>
              <a:t>坐标系</a:t>
            </a:r>
          </a:p>
          <a:p>
            <a:pPr lvl="1">
              <a:buClr>
                <a:schemeClr val="tx1"/>
              </a:buClr>
            </a:pPr>
            <a:r>
              <a:rPr lang="zh-CN" altLang="en-US" sz="1800" dirty="0">
                <a:solidFill>
                  <a:srgbClr val="00B0F0"/>
                </a:solidFill>
              </a:rPr>
              <a:t>世界坐标系</a:t>
            </a:r>
          </a:p>
          <a:p>
            <a:pPr lvl="1">
              <a:buClr>
                <a:schemeClr val="tx1"/>
              </a:buClr>
            </a:pPr>
            <a:r>
              <a:rPr lang="zh-CN" altLang="en-US" sz="1800" dirty="0" smtClean="0">
                <a:solidFill>
                  <a:srgbClr val="00B050"/>
                </a:solidFill>
              </a:rPr>
              <a:t>相机</a:t>
            </a:r>
            <a:r>
              <a:rPr lang="zh-CN" altLang="en-US" sz="1800" dirty="0">
                <a:solidFill>
                  <a:srgbClr val="00B050"/>
                </a:solidFill>
              </a:rPr>
              <a:t>坐标系</a:t>
            </a:r>
          </a:p>
          <a:p>
            <a:pPr lvl="1">
              <a:buClr>
                <a:schemeClr val="tx1"/>
              </a:buClr>
            </a:pPr>
            <a:r>
              <a:rPr lang="zh-CN" altLang="en-US" sz="1800" dirty="0" smtClean="0">
                <a:solidFill>
                  <a:srgbClr val="7030A0"/>
                </a:solidFill>
              </a:rPr>
              <a:t>裁剪坐标系</a:t>
            </a:r>
            <a:endParaRPr lang="en-US" altLang="zh-CN" sz="1800" dirty="0" smtClean="0">
              <a:solidFill>
                <a:srgbClr val="7030A0"/>
              </a:solidFill>
            </a:endParaRPr>
          </a:p>
          <a:p>
            <a:pPr lvl="1">
              <a:buClr>
                <a:schemeClr val="tx1"/>
              </a:buClr>
            </a:pPr>
            <a:r>
              <a:rPr lang="zh-CN" altLang="en-US" sz="1800" dirty="0" smtClean="0">
                <a:solidFill>
                  <a:srgbClr val="7030A0"/>
                </a:solidFill>
              </a:rPr>
              <a:t>规范化的设备坐标系</a:t>
            </a:r>
            <a:endParaRPr lang="en-US" altLang="zh-CN" sz="1800" dirty="0" smtClean="0">
              <a:solidFill>
                <a:srgbClr val="7030A0"/>
              </a:solidFill>
            </a:endParaRPr>
          </a:p>
          <a:p>
            <a:pPr lvl="1">
              <a:buClr>
                <a:schemeClr val="tx1"/>
              </a:buClr>
            </a:pPr>
            <a:r>
              <a:rPr lang="zh-CN" altLang="en-US" sz="1800" dirty="0" smtClean="0"/>
              <a:t>屏幕坐标系</a:t>
            </a:r>
            <a:endParaRPr lang="en-US" altLang="zh-CN" sz="1800" dirty="0"/>
          </a:p>
          <a:p>
            <a:pPr lvl="1">
              <a:buClr>
                <a:schemeClr val="tx1"/>
              </a:buClr>
            </a:pPr>
            <a:endParaRPr lang="en-US" altLang="zh-CN" sz="1800" dirty="0"/>
          </a:p>
          <a:p>
            <a:pPr marL="457200" lvl="1" indent="0">
              <a:buClr>
                <a:schemeClr val="tx1"/>
              </a:buClr>
              <a:buNone/>
            </a:pPr>
            <a:endParaRPr lang="en-US" altLang="zh-CN" sz="1800" dirty="0"/>
          </a:p>
          <a:p>
            <a:r>
              <a:rPr lang="zh-CN" altLang="en-US" sz="2400" dirty="0"/>
              <a:t>标架中的坐标采用齐次坐标</a:t>
            </a:r>
            <a:r>
              <a:rPr lang="zh-CN" altLang="en-US" sz="2400" dirty="0" smtClean="0"/>
              <a:t>表示</a:t>
            </a:r>
            <a:endParaRPr lang="en-US" altLang="zh-CN" sz="2400" dirty="0" smtClean="0"/>
          </a:p>
          <a:p>
            <a:endParaRPr lang="en-US" altLang="zh-CN" sz="2400" dirty="0" smtClean="0"/>
          </a:p>
          <a:p>
            <a:r>
              <a:rPr lang="zh-CN" altLang="en-US" sz="2400" dirty="0" smtClean="0"/>
              <a:t>标架</a:t>
            </a:r>
            <a:r>
              <a:rPr lang="zh-CN" altLang="en-US" sz="2400" dirty="0"/>
              <a:t>之间的变换</a:t>
            </a:r>
            <a:r>
              <a:rPr lang="zh-CN" altLang="en-US" sz="2400" dirty="0" smtClean="0"/>
              <a:t>用仿射变换矩阵</a:t>
            </a:r>
            <a:r>
              <a:rPr lang="zh-CN" altLang="en-US" sz="2400" dirty="0"/>
              <a:t>实现</a:t>
            </a:r>
            <a:endParaRPr lang="en-US" altLang="zh-CN" sz="2400" dirty="0"/>
          </a:p>
          <a:p>
            <a:endParaRPr lang="en-US" altLang="zh-CN" sz="2400" dirty="0"/>
          </a:p>
          <a:p>
            <a:pPr lvl="1">
              <a:buClr>
                <a:schemeClr val="tx1"/>
              </a:buClr>
            </a:pPr>
            <a:endParaRPr lang="en-US" altLang="zh-CN" sz="1800" dirty="0"/>
          </a:p>
          <a:p>
            <a:pPr lvl="1">
              <a:buClr>
                <a:schemeClr val="tx1"/>
              </a:buClr>
            </a:pPr>
            <a:endParaRPr lang="en-US" altLang="zh-CN" sz="1800" dirty="0"/>
          </a:p>
          <a:p>
            <a:pPr marL="0" indent="0">
              <a:buNone/>
            </a:pPr>
            <a:endParaRPr lang="en-US" altLang="zh-CN" dirty="0"/>
          </a:p>
          <a:p>
            <a:endParaRPr lang="en-US" altLang="zh-CN" dirty="0"/>
          </a:p>
          <a:p>
            <a:pPr marL="0" indent="0">
              <a:buNone/>
            </a:pPr>
            <a:endParaRPr lang="zh-CN" altLang="en-US" dirty="0"/>
          </a:p>
        </p:txBody>
      </p:sp>
      <p:sp>
        <p:nvSpPr>
          <p:cNvPr id="4" name="灯片编号占位符 3"/>
          <p:cNvSpPr>
            <a:spLocks noGrp="1"/>
          </p:cNvSpPr>
          <p:nvPr>
            <p:ph type="sldNum" sz="quarter" idx="12"/>
          </p:nvPr>
        </p:nvSpPr>
        <p:spPr/>
        <p:txBody>
          <a:bodyPr/>
          <a:lstStyle/>
          <a:p>
            <a:fld id="{EB792F4E-54C0-4D36-B331-9C6FCFE9A340}" type="slidenum">
              <a:rPr lang="zh-CN" altLang="en-US" smtClean="0"/>
              <a:t>30</a:t>
            </a:fld>
            <a:endParaRPr lang="zh-CN" altLang="en-US"/>
          </a:p>
        </p:txBody>
      </p:sp>
      <p:cxnSp>
        <p:nvCxnSpPr>
          <p:cNvPr id="8" name="直接箭头连接符 7"/>
          <p:cNvCxnSpPr/>
          <p:nvPr/>
        </p:nvCxnSpPr>
        <p:spPr>
          <a:xfrm flipH="1" flipV="1">
            <a:off x="4199793" y="2652022"/>
            <a:ext cx="6503" cy="486515"/>
          </a:xfrm>
          <a:prstGeom prst="straightConnector1">
            <a:avLst/>
          </a:prstGeom>
          <a:ln w="38100">
            <a:solidFill>
              <a:schemeClr val="tx1">
                <a:lumMod val="65000"/>
                <a:lumOff val="3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3" name="文本框 12"/>
          <p:cNvSpPr txBox="1"/>
          <p:nvPr/>
        </p:nvSpPr>
        <p:spPr>
          <a:xfrm>
            <a:off x="3417555" y="3120953"/>
            <a:ext cx="1577483" cy="307777"/>
          </a:xfrm>
          <a:prstGeom prst="rect">
            <a:avLst/>
          </a:prstGeom>
          <a:noFill/>
        </p:spPr>
        <p:txBody>
          <a:bodyPr wrap="none" rtlCol="0">
            <a:spAutoFit/>
          </a:bodyPr>
          <a:lstStyle/>
          <a:p>
            <a:r>
              <a:rPr lang="en-US" altLang="zh-CN" sz="1400" b="1" dirty="0">
                <a:solidFill>
                  <a:schemeClr val="bg2">
                    <a:lumMod val="25000"/>
                  </a:schemeClr>
                </a:solidFill>
              </a:rPr>
              <a:t>World Coordinates</a:t>
            </a:r>
            <a:endParaRPr lang="zh-CN" altLang="en-US" sz="1400" b="1" dirty="0">
              <a:solidFill>
                <a:schemeClr val="bg2">
                  <a:lumMod val="25000"/>
                </a:schemeClr>
              </a:solidFill>
            </a:endParaRPr>
          </a:p>
        </p:txBody>
      </p:sp>
    </p:spTree>
    <p:extLst>
      <p:ext uri="{BB962C8B-B14F-4D97-AF65-F5344CB8AC3E}">
        <p14:creationId xmlns:p14="http://schemas.microsoft.com/office/powerpoint/2010/main" val="415517714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相机的移动</a:t>
            </a:r>
          </a:p>
        </p:txBody>
      </p:sp>
      <p:sp>
        <p:nvSpPr>
          <p:cNvPr id="3" name="内容占位符 2"/>
          <p:cNvSpPr>
            <a:spLocks noGrp="1"/>
          </p:cNvSpPr>
          <p:nvPr>
            <p:ph idx="1"/>
          </p:nvPr>
        </p:nvSpPr>
        <p:spPr/>
        <p:txBody>
          <a:bodyPr>
            <a:normAutofit/>
          </a:bodyPr>
          <a:lstStyle/>
          <a:p>
            <a:pPr>
              <a:buClr>
                <a:srgbClr val="94003F"/>
              </a:buClr>
            </a:pPr>
            <a:r>
              <a:rPr lang="zh-CN" altLang="en-US" sz="2400" dirty="0"/>
              <a:t>观察前方场景：</a:t>
            </a:r>
            <a:endParaRPr lang="en-US" altLang="zh-CN" sz="2400" dirty="0"/>
          </a:p>
          <a:p>
            <a:pPr>
              <a:buClr>
                <a:srgbClr val="94003F"/>
              </a:buClr>
            </a:pPr>
            <a:endParaRPr lang="en-US" altLang="zh-CN" sz="2400" dirty="0"/>
          </a:p>
          <a:p>
            <a:pPr>
              <a:buClr>
                <a:srgbClr val="94003F"/>
              </a:buClr>
            </a:pPr>
            <a:endParaRPr lang="en-US" altLang="zh-CN" sz="2400" dirty="0"/>
          </a:p>
          <a:p>
            <a:pPr>
              <a:buClr>
                <a:srgbClr val="94003F"/>
              </a:buClr>
            </a:pPr>
            <a:endParaRPr lang="en-US" altLang="zh-CN" sz="2400" dirty="0"/>
          </a:p>
          <a:p>
            <a:pPr>
              <a:buClr>
                <a:srgbClr val="94003F"/>
              </a:buClr>
            </a:pPr>
            <a:endParaRPr lang="en-US" altLang="zh-CN" sz="2400" dirty="0"/>
          </a:p>
          <a:p>
            <a:pPr>
              <a:buClr>
                <a:srgbClr val="94003F"/>
              </a:buClr>
            </a:pPr>
            <a:endParaRPr lang="en-US" altLang="zh-CN" sz="2400" dirty="0"/>
          </a:p>
          <a:p>
            <a:pPr>
              <a:spcAft>
                <a:spcPts val="800"/>
              </a:spcAft>
              <a:buClr>
                <a:srgbClr val="94003F"/>
              </a:buClr>
            </a:pPr>
            <a:r>
              <a:rPr lang="zh-CN" altLang="en-US" sz="2400" dirty="0"/>
              <a:t>在世界坐标系中指定相机的位置与朝向：</a:t>
            </a:r>
            <a:endParaRPr lang="en-US" altLang="zh-CN" sz="2400" dirty="0"/>
          </a:p>
          <a:p>
            <a:pPr marL="0" indent="0">
              <a:buNone/>
            </a:pPr>
            <a:r>
              <a:rPr lang="zh-CN" altLang="en-US" sz="2400" dirty="0">
                <a:solidFill>
                  <a:srgbClr val="00B050"/>
                </a:solidFill>
              </a:rPr>
              <a:t>     </a:t>
            </a:r>
            <a:endParaRPr lang="en-US" altLang="zh-CN" sz="2400" dirty="0"/>
          </a:p>
          <a:p>
            <a:pPr marL="0" indent="0">
              <a:buClr>
                <a:srgbClr val="94003F"/>
              </a:buClr>
              <a:buNone/>
            </a:pPr>
            <a:endParaRPr lang="zh-CN" altLang="en-US" sz="2400" dirty="0"/>
          </a:p>
        </p:txBody>
      </p:sp>
      <p:sp>
        <p:nvSpPr>
          <p:cNvPr id="4" name="灯片编号占位符 3"/>
          <p:cNvSpPr>
            <a:spLocks noGrp="1"/>
          </p:cNvSpPr>
          <p:nvPr>
            <p:ph type="sldNum" sz="quarter" idx="12"/>
          </p:nvPr>
        </p:nvSpPr>
        <p:spPr/>
        <p:txBody>
          <a:bodyPr/>
          <a:lstStyle/>
          <a:p>
            <a:fld id="{EB792F4E-54C0-4D36-B331-9C6FCFE9A340}" type="slidenum">
              <a:rPr lang="zh-CN" altLang="en-US" smtClean="0"/>
              <a:t>31</a:t>
            </a:fld>
            <a:endParaRPr lang="zh-CN" altLang="en-US"/>
          </a:p>
        </p:txBody>
      </p:sp>
      <p:pic>
        <p:nvPicPr>
          <p:cNvPr id="6" name="图片 5"/>
          <p:cNvPicPr>
            <a:picLocks noChangeAspect="1"/>
          </p:cNvPicPr>
          <p:nvPr/>
        </p:nvPicPr>
        <p:blipFill>
          <a:blip r:embed="rId2"/>
          <a:stretch>
            <a:fillRect/>
          </a:stretch>
        </p:blipFill>
        <p:spPr>
          <a:xfrm>
            <a:off x="1602445" y="2008374"/>
            <a:ext cx="2045672" cy="1827208"/>
          </a:xfrm>
          <a:prstGeom prst="rect">
            <a:avLst/>
          </a:prstGeom>
        </p:spPr>
      </p:pic>
      <p:pic>
        <p:nvPicPr>
          <p:cNvPr id="7" name="图片 6"/>
          <p:cNvPicPr>
            <a:picLocks noChangeAspect="1"/>
          </p:cNvPicPr>
          <p:nvPr/>
        </p:nvPicPr>
        <p:blipFill rotWithShape="1">
          <a:blip r:embed="rId3"/>
          <a:srcRect b="5069"/>
          <a:stretch/>
        </p:blipFill>
        <p:spPr>
          <a:xfrm>
            <a:off x="4731387" y="1040578"/>
            <a:ext cx="2320044" cy="2656009"/>
          </a:xfrm>
          <a:prstGeom prst="rect">
            <a:avLst/>
          </a:prstGeom>
        </p:spPr>
      </p:pic>
      <p:sp>
        <p:nvSpPr>
          <p:cNvPr id="8" name="文本框 7"/>
          <p:cNvSpPr txBox="1"/>
          <p:nvPr/>
        </p:nvSpPr>
        <p:spPr>
          <a:xfrm>
            <a:off x="2745306" y="1854093"/>
            <a:ext cx="902811" cy="307777"/>
          </a:xfrm>
          <a:prstGeom prst="rect">
            <a:avLst/>
          </a:prstGeom>
          <a:noFill/>
        </p:spPr>
        <p:txBody>
          <a:bodyPr wrap="none" rtlCol="0">
            <a:spAutoFit/>
          </a:bodyPr>
          <a:lstStyle/>
          <a:p>
            <a:pPr algn="ctr"/>
            <a:r>
              <a:rPr lang="zh-CN" altLang="en-US" sz="1400" b="1" dirty="0">
                <a:latin typeface="微软雅黑" panose="020B0503020204020204" pitchFamily="34" charset="-122"/>
                <a:ea typeface="微软雅黑" panose="020B0503020204020204" pitchFamily="34" charset="-122"/>
              </a:rPr>
              <a:t>初始标架</a:t>
            </a:r>
          </a:p>
        </p:txBody>
      </p:sp>
      <p:sp>
        <p:nvSpPr>
          <p:cNvPr id="9" name="文本框 8"/>
          <p:cNvSpPr txBox="1"/>
          <p:nvPr/>
        </p:nvSpPr>
        <p:spPr>
          <a:xfrm>
            <a:off x="6114993" y="3291706"/>
            <a:ext cx="1082348" cy="307777"/>
          </a:xfrm>
          <a:prstGeom prst="rect">
            <a:avLst/>
          </a:prstGeom>
          <a:noFill/>
        </p:spPr>
        <p:txBody>
          <a:bodyPr wrap="none" rtlCol="0">
            <a:spAutoFit/>
          </a:bodyPr>
          <a:lstStyle/>
          <a:p>
            <a:pPr algn="ctr"/>
            <a:r>
              <a:rPr lang="zh-CN" altLang="en-US" sz="1400" b="1" dirty="0">
                <a:latin typeface="微软雅黑" panose="020B0503020204020204" pitchFamily="34" charset="-122"/>
                <a:ea typeface="微软雅黑" panose="020B0503020204020204" pitchFamily="34" charset="-122"/>
              </a:rPr>
              <a:t>变换后标架</a:t>
            </a:r>
          </a:p>
        </p:txBody>
      </p:sp>
      <p:pic>
        <p:nvPicPr>
          <p:cNvPr id="10" name="图片 9"/>
          <p:cNvPicPr>
            <a:picLocks noChangeAspect="1"/>
          </p:cNvPicPr>
          <p:nvPr/>
        </p:nvPicPr>
        <p:blipFill>
          <a:blip r:embed="rId4"/>
          <a:stretch>
            <a:fillRect/>
          </a:stretch>
        </p:blipFill>
        <p:spPr>
          <a:xfrm>
            <a:off x="1388190" y="4745694"/>
            <a:ext cx="1817035" cy="1844949"/>
          </a:xfrm>
          <a:prstGeom prst="rect">
            <a:avLst/>
          </a:prstGeom>
        </p:spPr>
      </p:pic>
      <p:sp>
        <p:nvSpPr>
          <p:cNvPr id="11" name="文本框 10"/>
          <p:cNvSpPr txBox="1"/>
          <p:nvPr/>
        </p:nvSpPr>
        <p:spPr>
          <a:xfrm>
            <a:off x="3109181" y="6225392"/>
            <a:ext cx="1234633" cy="307777"/>
          </a:xfrm>
          <a:prstGeom prst="rect">
            <a:avLst/>
          </a:prstGeom>
          <a:noFill/>
        </p:spPr>
        <p:txBody>
          <a:bodyPr wrap="none" rtlCol="0">
            <a:spAutoFit/>
          </a:bodyPr>
          <a:lstStyle/>
          <a:p>
            <a:pPr algn="ctr"/>
            <a:r>
              <a:rPr lang="zh-CN" altLang="en-US" sz="1400" b="1" dirty="0">
                <a:latin typeface="微软雅黑" panose="020B0503020204020204" pitchFamily="34" charset="-122"/>
                <a:ea typeface="微软雅黑" panose="020B0503020204020204" pitchFamily="34" charset="-122"/>
              </a:rPr>
              <a:t>（</a:t>
            </a:r>
            <a:r>
              <a:rPr lang="en-US" altLang="zh-CN" sz="1400" b="1" dirty="0">
                <a:latin typeface="微软雅黑" panose="020B0503020204020204" pitchFamily="34" charset="-122"/>
                <a:ea typeface="微软雅黑" panose="020B0503020204020204" pitchFamily="34" charset="-122"/>
              </a:rPr>
              <a:t>1</a:t>
            </a:r>
            <a:r>
              <a:rPr lang="zh-CN" altLang="en-US" sz="1400" b="1" dirty="0">
                <a:latin typeface="微软雅黑" panose="020B0503020204020204" pitchFamily="34" charset="-122"/>
                <a:ea typeface="微软雅黑" panose="020B0503020204020204" pitchFamily="34" charset="-122"/>
              </a:rPr>
              <a:t>，</a:t>
            </a:r>
            <a:r>
              <a:rPr lang="en-US" altLang="zh-CN" sz="1400" b="1" dirty="0">
                <a:latin typeface="微软雅黑" panose="020B0503020204020204" pitchFamily="34" charset="-122"/>
                <a:ea typeface="微软雅黑" panose="020B0503020204020204" pitchFamily="34" charset="-122"/>
              </a:rPr>
              <a:t>0</a:t>
            </a:r>
            <a:r>
              <a:rPr lang="zh-CN" altLang="en-US" sz="1400" b="1" dirty="0">
                <a:latin typeface="微软雅黑" panose="020B0503020204020204" pitchFamily="34" charset="-122"/>
                <a:ea typeface="微软雅黑" panose="020B0503020204020204" pitchFamily="34" charset="-122"/>
              </a:rPr>
              <a:t>，</a:t>
            </a:r>
            <a:r>
              <a:rPr lang="en-US" altLang="zh-CN" sz="1400" b="1" dirty="0">
                <a:latin typeface="微软雅黑" panose="020B0503020204020204" pitchFamily="34" charset="-122"/>
                <a:ea typeface="微软雅黑" panose="020B0503020204020204" pitchFamily="34" charset="-122"/>
              </a:rPr>
              <a:t>1</a:t>
            </a:r>
            <a:r>
              <a:rPr lang="zh-CN" altLang="en-US" sz="1400" b="1" dirty="0">
                <a:latin typeface="微软雅黑" panose="020B0503020204020204" pitchFamily="34" charset="-122"/>
                <a:ea typeface="微软雅黑" panose="020B0503020204020204" pitchFamily="34" charset="-122"/>
              </a:rPr>
              <a:t>）</a:t>
            </a:r>
          </a:p>
        </p:txBody>
      </p:sp>
      <p:pic>
        <p:nvPicPr>
          <p:cNvPr id="12" name="图片 11"/>
          <p:cNvPicPr>
            <a:picLocks noChangeAspect="1"/>
          </p:cNvPicPr>
          <p:nvPr/>
        </p:nvPicPr>
        <p:blipFill>
          <a:blip r:embed="rId5"/>
          <a:stretch>
            <a:fillRect/>
          </a:stretch>
        </p:blipFill>
        <p:spPr>
          <a:xfrm>
            <a:off x="4731387" y="4745694"/>
            <a:ext cx="2903740" cy="1416819"/>
          </a:xfrm>
          <a:prstGeom prst="rect">
            <a:avLst/>
          </a:prstGeom>
        </p:spPr>
      </p:pic>
      <p:sp>
        <p:nvSpPr>
          <p:cNvPr id="13" name="文本框 12"/>
          <p:cNvSpPr txBox="1"/>
          <p:nvPr/>
        </p:nvSpPr>
        <p:spPr>
          <a:xfrm>
            <a:off x="5102668" y="6282866"/>
            <a:ext cx="2138727" cy="307777"/>
          </a:xfrm>
          <a:prstGeom prst="rect">
            <a:avLst/>
          </a:prstGeom>
          <a:noFill/>
        </p:spPr>
        <p:txBody>
          <a:bodyPr wrap="none" rtlCol="0">
            <a:spAutoFit/>
          </a:bodyPr>
          <a:lstStyle/>
          <a:p>
            <a:pPr algn="ctr"/>
            <a:r>
              <a:rPr lang="en-US" altLang="zh-CN" sz="1400" b="1" dirty="0">
                <a:latin typeface="微软雅黑" panose="020B0503020204020204" pitchFamily="34" charset="-122"/>
                <a:ea typeface="微软雅黑" panose="020B0503020204020204" pitchFamily="34" charset="-122"/>
              </a:rPr>
              <a:t>u</a:t>
            </a:r>
            <a:r>
              <a:rPr lang="zh-CN" altLang="en-US" sz="1400" b="1" dirty="0">
                <a:latin typeface="微软雅黑" panose="020B0503020204020204" pitchFamily="34" charset="-122"/>
                <a:ea typeface="微软雅黑" panose="020B0503020204020204" pitchFamily="34" charset="-122"/>
              </a:rPr>
              <a:t>，</a:t>
            </a:r>
            <a:r>
              <a:rPr lang="en-US" altLang="zh-CN" sz="1400" b="1" dirty="0">
                <a:latin typeface="微软雅黑" panose="020B0503020204020204" pitchFamily="34" charset="-122"/>
                <a:ea typeface="微软雅黑" panose="020B0503020204020204" pitchFamily="34" charset="-122"/>
              </a:rPr>
              <a:t>v</a:t>
            </a:r>
            <a:r>
              <a:rPr lang="zh-CN" altLang="en-US" sz="1400" b="1" dirty="0">
                <a:latin typeface="微软雅黑" panose="020B0503020204020204" pitchFamily="34" charset="-122"/>
                <a:ea typeface="微软雅黑" panose="020B0503020204020204" pitchFamily="34" charset="-122"/>
              </a:rPr>
              <a:t>，</a:t>
            </a:r>
            <a:r>
              <a:rPr lang="en-US" altLang="zh-CN" sz="1400" b="1" dirty="0">
                <a:latin typeface="微软雅黑" panose="020B0503020204020204" pitchFamily="34" charset="-122"/>
                <a:ea typeface="微软雅黑" panose="020B0503020204020204" pitchFamily="34" charset="-122"/>
              </a:rPr>
              <a:t>n</a:t>
            </a:r>
            <a:r>
              <a:rPr lang="zh-CN" altLang="en-US" sz="1400" b="1" dirty="0">
                <a:latin typeface="微软雅黑" panose="020B0503020204020204" pitchFamily="34" charset="-122"/>
                <a:ea typeface="微软雅黑" panose="020B0503020204020204" pitchFamily="34" charset="-122"/>
              </a:rPr>
              <a:t>定义了相机朝向</a:t>
            </a:r>
          </a:p>
        </p:txBody>
      </p:sp>
    </p:spTree>
    <p:extLst>
      <p:ext uri="{BB962C8B-B14F-4D97-AF65-F5344CB8AC3E}">
        <p14:creationId xmlns:p14="http://schemas.microsoft.com/office/powerpoint/2010/main" val="53132225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矩阵与向量</a:t>
            </a:r>
          </a:p>
        </p:txBody>
      </p:sp>
      <p:sp>
        <p:nvSpPr>
          <p:cNvPr id="3" name="内容占位符 2"/>
          <p:cNvSpPr>
            <a:spLocks noGrp="1"/>
          </p:cNvSpPr>
          <p:nvPr>
            <p:ph idx="1"/>
          </p:nvPr>
        </p:nvSpPr>
        <p:spPr/>
        <p:txBody>
          <a:bodyPr>
            <a:normAutofit/>
          </a:bodyPr>
          <a:lstStyle/>
          <a:p>
            <a:pPr>
              <a:buClr>
                <a:srgbClr val="94003F"/>
              </a:buClr>
            </a:pPr>
            <a:r>
              <a:rPr lang="zh-CN" altLang="en-US" sz="2400" dirty="0"/>
              <a:t>矩阵与向量的编码</a:t>
            </a:r>
            <a:endParaRPr lang="en-US" altLang="zh-CN" sz="1800" dirty="0"/>
          </a:p>
          <a:p>
            <a:pPr lvl="1">
              <a:buClr>
                <a:schemeClr val="tx1"/>
              </a:buClr>
            </a:pPr>
            <a:r>
              <a:rPr lang="zh-CN" altLang="en-US" sz="1800" dirty="0"/>
              <a:t>基本数据类型：</a:t>
            </a:r>
            <a:r>
              <a:rPr lang="sv-SE" altLang="zh-CN" sz="1800" dirty="0"/>
              <a:t>mat2, mat3, mat4, vec2, vec3, vec4</a:t>
            </a:r>
            <a:endParaRPr lang="en-US" altLang="zh-CN" sz="1800" dirty="0"/>
          </a:p>
          <a:p>
            <a:pPr marL="457200" lvl="1" indent="0">
              <a:buClr>
                <a:schemeClr val="tx1"/>
              </a:buClr>
              <a:buNone/>
            </a:pPr>
            <a:endParaRPr lang="en-US" altLang="zh-CN" sz="1800" dirty="0"/>
          </a:p>
          <a:p>
            <a:r>
              <a:rPr lang="zh-CN" altLang="en-US" sz="2400" dirty="0"/>
              <a:t>代码示例：</a:t>
            </a:r>
          </a:p>
          <a:p>
            <a:pPr lvl="1">
              <a:buClr>
                <a:schemeClr val="tx1"/>
              </a:buClr>
            </a:pPr>
            <a:endParaRPr lang="en-US" altLang="zh-CN" sz="1800" dirty="0"/>
          </a:p>
          <a:p>
            <a:pPr>
              <a:buClr>
                <a:srgbClr val="94003F"/>
              </a:buClr>
            </a:pPr>
            <a:endParaRPr lang="en-US" altLang="zh-CN" sz="2400" dirty="0"/>
          </a:p>
          <a:p>
            <a:pPr>
              <a:buClr>
                <a:srgbClr val="94003F"/>
              </a:buClr>
            </a:pPr>
            <a:endParaRPr lang="en-US" altLang="zh-CN" sz="2400" dirty="0"/>
          </a:p>
          <a:p>
            <a:pPr>
              <a:buClr>
                <a:srgbClr val="94003F"/>
              </a:buClr>
            </a:pPr>
            <a:endParaRPr lang="en-US" altLang="zh-CN" sz="2400" dirty="0"/>
          </a:p>
          <a:p>
            <a:endParaRPr lang="zh-CN" altLang="en-US" dirty="0"/>
          </a:p>
        </p:txBody>
      </p:sp>
      <p:sp>
        <p:nvSpPr>
          <p:cNvPr id="4" name="灯片编号占位符 3"/>
          <p:cNvSpPr>
            <a:spLocks noGrp="1"/>
          </p:cNvSpPr>
          <p:nvPr>
            <p:ph type="sldNum" sz="quarter" idx="12"/>
          </p:nvPr>
        </p:nvSpPr>
        <p:spPr/>
        <p:txBody>
          <a:bodyPr/>
          <a:lstStyle/>
          <a:p>
            <a:fld id="{EB792F4E-54C0-4D36-B331-9C6FCFE9A340}" type="slidenum">
              <a:rPr lang="zh-CN" altLang="en-US" smtClean="0"/>
              <a:t>32</a:t>
            </a:fld>
            <a:endParaRPr lang="zh-CN" altLang="en-US"/>
          </a:p>
        </p:txBody>
      </p:sp>
      <p:sp>
        <p:nvSpPr>
          <p:cNvPr id="12" name="矩形 11"/>
          <p:cNvSpPr/>
          <p:nvPr/>
        </p:nvSpPr>
        <p:spPr>
          <a:xfrm>
            <a:off x="1443440" y="3045777"/>
            <a:ext cx="6257119" cy="3447098"/>
          </a:xfrm>
          <a:prstGeom prst="rect">
            <a:avLst/>
          </a:prstGeom>
          <a:solidFill>
            <a:srgbClr val="BDD7EE">
              <a:alpha val="52941"/>
            </a:srgbClr>
          </a:solidFill>
        </p:spPr>
        <p:txBody>
          <a:bodyPr wrap="square">
            <a:spAutoFit/>
          </a:bodyPr>
          <a:lstStyle/>
          <a:p>
            <a:r>
              <a:rPr lang="en-US" altLang="zh-CN" sz="2000" dirty="0">
                <a:solidFill>
                  <a:srgbClr val="0000FF"/>
                </a:solidFill>
              </a:rPr>
              <a:t>#include </a:t>
            </a:r>
            <a:r>
              <a:rPr lang="en-US" altLang="zh-CN" sz="2000" dirty="0"/>
              <a:t>"</a:t>
            </a:r>
            <a:r>
              <a:rPr lang="en-US" altLang="zh-CN" sz="2000" dirty="0" err="1"/>
              <a:t>mat.h</a:t>
            </a:r>
            <a:r>
              <a:rPr lang="en-US" altLang="zh-CN" sz="2000" dirty="0"/>
              <a:t>"</a:t>
            </a:r>
          </a:p>
          <a:p>
            <a:r>
              <a:rPr lang="en-US" altLang="zh-CN" sz="2000" dirty="0">
                <a:solidFill>
                  <a:srgbClr val="0000FF"/>
                </a:solidFill>
              </a:rPr>
              <a:t>vec4</a:t>
            </a:r>
            <a:r>
              <a:rPr lang="en-US" altLang="zh-CN" sz="2000" dirty="0"/>
              <a:t> x, y = vec4(1.0, 2.0, 3.0, 1.0); </a:t>
            </a:r>
            <a:r>
              <a:rPr lang="en-US" altLang="zh-CN" sz="2000" dirty="0">
                <a:solidFill>
                  <a:srgbClr val="00B050"/>
                </a:solidFill>
              </a:rPr>
              <a:t>// use of constructor</a:t>
            </a:r>
          </a:p>
          <a:p>
            <a:r>
              <a:rPr lang="en-US" altLang="zh-CN" sz="2000" dirty="0"/>
              <a:t>x = 2.0*y;</a:t>
            </a:r>
          </a:p>
          <a:p>
            <a:r>
              <a:rPr lang="en-US" altLang="zh-CN" sz="2000" dirty="0"/>
              <a:t>x[2] = 5.0;</a:t>
            </a:r>
          </a:p>
          <a:p>
            <a:r>
              <a:rPr lang="en-US" altLang="zh-CN" sz="2000" dirty="0">
                <a:solidFill>
                  <a:srgbClr val="0000FF"/>
                </a:solidFill>
              </a:rPr>
              <a:t>mat4</a:t>
            </a:r>
            <a:r>
              <a:rPr lang="en-US" altLang="zh-CN" sz="2000" dirty="0"/>
              <a:t> a, b = mat4(vec4(y), vec4(x), vec4(y), vec4(x)); </a:t>
            </a:r>
            <a:r>
              <a:rPr lang="en-US" altLang="zh-CN" sz="2000" dirty="0">
                <a:solidFill>
                  <a:srgbClr val="00B050"/>
                </a:solidFill>
              </a:rPr>
              <a:t>//matrix constructor</a:t>
            </a:r>
          </a:p>
          <a:p>
            <a:r>
              <a:rPr lang="en-US" altLang="zh-CN" sz="2000" dirty="0">
                <a:solidFill>
                  <a:srgbClr val="0000FF"/>
                </a:solidFill>
              </a:rPr>
              <a:t>float</a:t>
            </a:r>
            <a:r>
              <a:rPr lang="en-US" altLang="zh-CN" sz="2000" dirty="0"/>
              <a:t> s = 2.5;</a:t>
            </a:r>
          </a:p>
          <a:p>
            <a:r>
              <a:rPr lang="en-US" altLang="zh-CN" sz="2000" dirty="0"/>
              <a:t>a[2][1] = 3.5;</a:t>
            </a:r>
          </a:p>
          <a:p>
            <a:r>
              <a:rPr lang="en-US" altLang="zh-CN" sz="2000" dirty="0"/>
              <a:t>b = s*a;</a:t>
            </a:r>
          </a:p>
          <a:p>
            <a:r>
              <a:rPr lang="en-US" altLang="zh-CN" sz="2000" dirty="0">
                <a:solidFill>
                  <a:srgbClr val="0000FF"/>
                </a:solidFill>
              </a:rPr>
              <a:t>vec4</a:t>
            </a:r>
            <a:r>
              <a:rPr lang="en-US" altLang="zh-CN" sz="2000" dirty="0"/>
              <a:t> z = b*x;</a:t>
            </a:r>
          </a:p>
          <a:p>
            <a:r>
              <a:rPr lang="en-US" altLang="zh-CN" sz="2000" dirty="0"/>
              <a:t>y = x*b;</a:t>
            </a:r>
            <a:endParaRPr lang="zh-CN" altLang="en-US" dirty="0"/>
          </a:p>
        </p:txBody>
      </p:sp>
      <p:sp>
        <p:nvSpPr>
          <p:cNvPr id="8" name="AutoShape 4" descr="https://encrypted-tbn3.gstatic.com/images?q=tbn:ANd9GcTlHiEm_Ya5Ga-n4rzTQ22DWQ1SPE4vyZgAAsXVPPO0cdLHusRQ"/>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79668831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几何对象实例绘制</a:t>
            </a:r>
            <a:endParaRPr lang="en-US" dirty="0"/>
          </a:p>
        </p:txBody>
      </p:sp>
      <p:sp>
        <p:nvSpPr>
          <p:cNvPr id="3" name="Content Placeholder 2"/>
          <p:cNvSpPr>
            <a:spLocks noGrp="1"/>
          </p:cNvSpPr>
          <p:nvPr>
            <p:ph idx="1"/>
          </p:nvPr>
        </p:nvSpPr>
        <p:spPr/>
        <p:txBody>
          <a:bodyPr/>
          <a:lstStyle/>
          <a:p>
            <a:r>
              <a:rPr lang="zh-CN" altLang="en-US" dirty="0" smtClean="0"/>
              <a:t>彩色立方体</a:t>
            </a:r>
            <a:endParaRPr lang="en-US" dirty="0"/>
          </a:p>
        </p:txBody>
      </p:sp>
      <p:sp>
        <p:nvSpPr>
          <p:cNvPr id="4" name="Slide Number Placeholder 3"/>
          <p:cNvSpPr>
            <a:spLocks noGrp="1"/>
          </p:cNvSpPr>
          <p:nvPr>
            <p:ph type="sldNum" sz="quarter" idx="12"/>
          </p:nvPr>
        </p:nvSpPr>
        <p:spPr/>
        <p:txBody>
          <a:bodyPr/>
          <a:lstStyle/>
          <a:p>
            <a:fld id="{EB792F4E-54C0-4D36-B331-9C6FCFE9A340}" type="slidenum">
              <a:rPr lang="zh-CN" altLang="en-US" smtClean="0"/>
              <a:pPr/>
              <a:t>33</a:t>
            </a:fld>
            <a:endParaRPr lang="zh-CN" altLang="en-US" dirty="0"/>
          </a:p>
        </p:txBody>
      </p:sp>
      <p:pic>
        <p:nvPicPr>
          <p:cNvPr id="4097" name="Picture 1" descr="QQ截图201608240806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71763" y="1902222"/>
            <a:ext cx="4025900" cy="4178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11860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彩色立方体</a:t>
            </a:r>
            <a:endParaRPr lang="zh-CN" altLang="en-US" dirty="0"/>
          </a:p>
        </p:txBody>
      </p:sp>
      <p:sp>
        <p:nvSpPr>
          <p:cNvPr id="3" name="内容占位符 2"/>
          <p:cNvSpPr>
            <a:spLocks noGrp="1"/>
          </p:cNvSpPr>
          <p:nvPr>
            <p:ph idx="1"/>
          </p:nvPr>
        </p:nvSpPr>
        <p:spPr/>
        <p:txBody>
          <a:bodyPr/>
          <a:lstStyle/>
          <a:p>
            <a:pPr>
              <a:buClr>
                <a:srgbClr val="94003F"/>
              </a:buClr>
            </a:pPr>
            <a:r>
              <a:rPr lang="zh-CN" altLang="en-US" sz="2400" dirty="0"/>
              <a:t>几何与拓扑的内存表示</a:t>
            </a:r>
          </a:p>
          <a:p>
            <a:pPr lvl="1">
              <a:buClr>
                <a:schemeClr val="tx1"/>
              </a:buClr>
            </a:pPr>
            <a:r>
              <a:rPr lang="zh-CN" altLang="en-US" sz="1800" dirty="0"/>
              <a:t>几何：顶点坐标</a:t>
            </a:r>
            <a:endParaRPr lang="en-US" altLang="zh-CN" sz="1800" dirty="0"/>
          </a:p>
          <a:p>
            <a:pPr lvl="1">
              <a:buClr>
                <a:schemeClr val="tx1"/>
              </a:buClr>
            </a:pPr>
            <a:r>
              <a:rPr lang="zh-CN" altLang="en-US" sz="1800" dirty="0"/>
              <a:t>拓扑：顶点连接成面，顶点列表</a:t>
            </a:r>
          </a:p>
          <a:p>
            <a:endParaRPr lang="zh-CN" altLang="en-US" dirty="0"/>
          </a:p>
        </p:txBody>
      </p:sp>
      <p:sp>
        <p:nvSpPr>
          <p:cNvPr id="4" name="灯片编号占位符 3"/>
          <p:cNvSpPr>
            <a:spLocks noGrp="1"/>
          </p:cNvSpPr>
          <p:nvPr>
            <p:ph type="sldNum" sz="quarter" idx="12"/>
          </p:nvPr>
        </p:nvSpPr>
        <p:spPr/>
        <p:txBody>
          <a:bodyPr/>
          <a:lstStyle/>
          <a:p>
            <a:fld id="{EB792F4E-54C0-4D36-B331-9C6FCFE9A340}" type="slidenum">
              <a:rPr lang="zh-CN" altLang="en-US" smtClean="0"/>
              <a:t>34</a:t>
            </a:fld>
            <a:endParaRPr lang="zh-CN" altLang="en-US"/>
          </a:p>
        </p:txBody>
      </p:sp>
      <p:pic>
        <p:nvPicPr>
          <p:cNvPr id="6" name="图片 5"/>
          <p:cNvPicPr>
            <a:picLocks noChangeAspect="1"/>
          </p:cNvPicPr>
          <p:nvPr/>
        </p:nvPicPr>
        <p:blipFill>
          <a:blip r:embed="rId2"/>
          <a:stretch>
            <a:fillRect/>
          </a:stretch>
        </p:blipFill>
        <p:spPr>
          <a:xfrm>
            <a:off x="876953" y="2622981"/>
            <a:ext cx="7561365" cy="3733369"/>
          </a:xfrm>
          <a:prstGeom prst="rect">
            <a:avLst/>
          </a:prstGeom>
        </p:spPr>
      </p:pic>
    </p:spTree>
    <p:extLst>
      <p:ext uri="{BB962C8B-B14F-4D97-AF65-F5344CB8AC3E}">
        <p14:creationId xmlns:p14="http://schemas.microsoft.com/office/powerpoint/2010/main" val="53273730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彩色立方体</a:t>
            </a:r>
            <a:endParaRPr lang="zh-CN" altLang="en-US" dirty="0"/>
          </a:p>
        </p:txBody>
      </p:sp>
      <p:sp>
        <p:nvSpPr>
          <p:cNvPr id="3" name="内容占位符 2"/>
          <p:cNvSpPr>
            <a:spLocks noGrp="1"/>
          </p:cNvSpPr>
          <p:nvPr>
            <p:ph idx="1"/>
          </p:nvPr>
        </p:nvSpPr>
        <p:spPr/>
        <p:txBody>
          <a:bodyPr>
            <a:normAutofit/>
          </a:bodyPr>
          <a:lstStyle/>
          <a:p>
            <a:pPr>
              <a:buClr>
                <a:srgbClr val="94003F"/>
              </a:buClr>
            </a:pPr>
            <a:r>
              <a:rPr lang="zh-CN" altLang="en-US" sz="2400" dirty="0"/>
              <a:t>颜色数据的保存</a:t>
            </a:r>
          </a:p>
          <a:p>
            <a:pPr lvl="1">
              <a:buClr>
                <a:schemeClr val="tx1"/>
              </a:buClr>
            </a:pPr>
            <a:r>
              <a:rPr lang="zh-CN" altLang="en-US" sz="1800" dirty="0"/>
              <a:t>作为顶点属性保存</a:t>
            </a:r>
            <a:endParaRPr lang="en-US" altLang="zh-CN" sz="1800" dirty="0"/>
          </a:p>
          <a:p>
            <a:pPr lvl="1">
              <a:buClr>
                <a:schemeClr val="tx1"/>
              </a:buClr>
            </a:pPr>
            <a:endParaRPr lang="en-US" altLang="zh-CN" sz="1800" dirty="0"/>
          </a:p>
          <a:p>
            <a:pPr lvl="1">
              <a:buClr>
                <a:schemeClr val="tx1"/>
              </a:buClr>
            </a:pPr>
            <a:endParaRPr lang="en-US" altLang="zh-CN" sz="1800" dirty="0"/>
          </a:p>
          <a:p>
            <a:pPr lvl="1">
              <a:buClr>
                <a:schemeClr val="tx1"/>
              </a:buClr>
            </a:pPr>
            <a:endParaRPr lang="en-US" altLang="zh-CN" sz="1800" dirty="0"/>
          </a:p>
          <a:p>
            <a:pPr lvl="1">
              <a:buClr>
                <a:schemeClr val="tx1"/>
              </a:buClr>
            </a:pPr>
            <a:endParaRPr lang="en-US" altLang="zh-CN" sz="1800" dirty="0"/>
          </a:p>
          <a:p>
            <a:pPr lvl="1">
              <a:buClr>
                <a:schemeClr val="tx1"/>
              </a:buClr>
            </a:pPr>
            <a:endParaRPr lang="en-US" altLang="zh-CN" sz="1800" dirty="0"/>
          </a:p>
          <a:p>
            <a:pPr lvl="1">
              <a:buClr>
                <a:schemeClr val="tx1"/>
              </a:buClr>
            </a:pPr>
            <a:endParaRPr lang="en-US" altLang="zh-CN" sz="1800" dirty="0"/>
          </a:p>
          <a:p>
            <a:pPr lvl="1">
              <a:buClr>
                <a:schemeClr val="tx1"/>
              </a:buClr>
            </a:pPr>
            <a:endParaRPr lang="en-US" altLang="zh-CN" sz="1800" dirty="0"/>
          </a:p>
          <a:p>
            <a:r>
              <a:rPr lang="zh-CN" altLang="en-US" sz="2400" dirty="0"/>
              <a:t>颜色插值</a:t>
            </a:r>
          </a:p>
          <a:p>
            <a:pPr lvl="1">
              <a:buClr>
                <a:schemeClr val="tx1"/>
              </a:buClr>
            </a:pPr>
            <a:r>
              <a:rPr lang="zh-CN" altLang="en-US" sz="1800" dirty="0"/>
              <a:t>重心坐标插值</a:t>
            </a:r>
            <a:endParaRPr lang="en-US" altLang="zh-CN" sz="1800" dirty="0"/>
          </a:p>
          <a:p>
            <a:pPr lvl="1">
              <a:buClr>
                <a:schemeClr val="tx1"/>
              </a:buClr>
            </a:pPr>
            <a:r>
              <a:rPr lang="zh-CN" altLang="en-US" sz="1800" dirty="0"/>
              <a:t>双线性插值</a:t>
            </a:r>
          </a:p>
          <a:p>
            <a:pPr lvl="1">
              <a:buClr>
                <a:schemeClr val="tx1"/>
              </a:buClr>
            </a:pPr>
            <a:endParaRPr lang="zh-CN" altLang="en-US" sz="1800" dirty="0"/>
          </a:p>
          <a:p>
            <a:endParaRPr lang="zh-CN" altLang="en-US" dirty="0"/>
          </a:p>
        </p:txBody>
      </p:sp>
      <p:sp>
        <p:nvSpPr>
          <p:cNvPr id="4" name="灯片编号占位符 3"/>
          <p:cNvSpPr>
            <a:spLocks noGrp="1"/>
          </p:cNvSpPr>
          <p:nvPr>
            <p:ph type="sldNum" sz="quarter" idx="12"/>
          </p:nvPr>
        </p:nvSpPr>
        <p:spPr/>
        <p:txBody>
          <a:bodyPr/>
          <a:lstStyle/>
          <a:p>
            <a:fld id="{EB792F4E-54C0-4D36-B331-9C6FCFE9A340}" type="slidenum">
              <a:rPr lang="zh-CN" altLang="en-US" smtClean="0"/>
              <a:t>35</a:t>
            </a:fld>
            <a:endParaRPr lang="zh-CN" altLang="en-US"/>
          </a:p>
        </p:txBody>
      </p:sp>
      <p:sp>
        <p:nvSpPr>
          <p:cNvPr id="7" name="矩形 6"/>
          <p:cNvSpPr/>
          <p:nvPr/>
        </p:nvSpPr>
        <p:spPr>
          <a:xfrm>
            <a:off x="3781988" y="1234759"/>
            <a:ext cx="5043957" cy="2554545"/>
          </a:xfrm>
          <a:prstGeom prst="rect">
            <a:avLst/>
          </a:prstGeom>
          <a:solidFill>
            <a:srgbClr val="BDD7EE">
              <a:alpha val="52941"/>
            </a:srgbClr>
          </a:solidFill>
        </p:spPr>
        <p:txBody>
          <a:bodyPr wrap="square">
            <a:spAutoFit/>
          </a:bodyPr>
          <a:lstStyle/>
          <a:p>
            <a:r>
              <a:rPr lang="en-US" altLang="zh-CN" sz="2000" dirty="0">
                <a:solidFill>
                  <a:srgbClr val="0000FF"/>
                </a:solidFill>
              </a:rPr>
              <a:t>color4 </a:t>
            </a:r>
            <a:r>
              <a:rPr lang="en-US" altLang="zh-CN" sz="2000" dirty="0"/>
              <a:t>colors[8] = {</a:t>
            </a:r>
            <a:r>
              <a:rPr lang="en-US" altLang="zh-CN" sz="2000" dirty="0">
                <a:solidFill>
                  <a:srgbClr val="0000FF"/>
                </a:solidFill>
              </a:rPr>
              <a:t>color4</a:t>
            </a:r>
            <a:r>
              <a:rPr lang="en-US" altLang="zh-CN" sz="2000" dirty="0"/>
              <a:t>(0.0,0.0,0.0,1.0),</a:t>
            </a:r>
          </a:p>
          <a:p>
            <a:pPr lvl="4"/>
            <a:r>
              <a:rPr lang="en-US" altLang="zh-CN" sz="2000" dirty="0"/>
              <a:t> </a:t>
            </a:r>
            <a:r>
              <a:rPr lang="en-US" altLang="zh-CN" sz="2000" dirty="0">
                <a:solidFill>
                  <a:srgbClr val="0000FF"/>
                </a:solidFill>
              </a:rPr>
              <a:t>color4</a:t>
            </a:r>
            <a:r>
              <a:rPr lang="en-US" altLang="zh-CN" sz="2000" dirty="0"/>
              <a:t>(1.0,0.0,0.0,1.0),</a:t>
            </a:r>
          </a:p>
          <a:p>
            <a:pPr lvl="4"/>
            <a:r>
              <a:rPr lang="en-US" altLang="zh-CN" sz="2000" dirty="0"/>
              <a:t> </a:t>
            </a:r>
            <a:r>
              <a:rPr lang="en-US" altLang="zh-CN" sz="2000" dirty="0">
                <a:solidFill>
                  <a:srgbClr val="0000FF"/>
                </a:solidFill>
              </a:rPr>
              <a:t>color4</a:t>
            </a:r>
            <a:r>
              <a:rPr lang="en-US" altLang="zh-CN" sz="2000" dirty="0"/>
              <a:t>(1.0,1.0,0.0,1.0),</a:t>
            </a:r>
          </a:p>
          <a:p>
            <a:pPr lvl="4"/>
            <a:r>
              <a:rPr lang="en-US" altLang="zh-CN" sz="2000" dirty="0"/>
              <a:t> </a:t>
            </a:r>
            <a:r>
              <a:rPr lang="en-US" altLang="zh-CN" sz="2000" dirty="0">
                <a:solidFill>
                  <a:srgbClr val="0000FF"/>
                </a:solidFill>
              </a:rPr>
              <a:t>color4</a:t>
            </a:r>
            <a:r>
              <a:rPr lang="en-US" altLang="zh-CN" sz="2000" dirty="0"/>
              <a:t>(0.0,1.0,0.0,1.0),</a:t>
            </a:r>
          </a:p>
          <a:p>
            <a:pPr lvl="4"/>
            <a:r>
              <a:rPr lang="en-US" altLang="zh-CN" sz="2000" dirty="0"/>
              <a:t> </a:t>
            </a:r>
            <a:r>
              <a:rPr lang="en-US" altLang="zh-CN" sz="2000" dirty="0">
                <a:solidFill>
                  <a:srgbClr val="0000FF"/>
                </a:solidFill>
              </a:rPr>
              <a:t>color4</a:t>
            </a:r>
            <a:r>
              <a:rPr lang="en-US" altLang="zh-CN" sz="2000" dirty="0"/>
              <a:t>(0.0,0.0,1.0,1.0),</a:t>
            </a:r>
          </a:p>
          <a:p>
            <a:pPr lvl="4"/>
            <a:r>
              <a:rPr lang="en-US" altLang="zh-CN" sz="2000" dirty="0"/>
              <a:t> </a:t>
            </a:r>
            <a:r>
              <a:rPr lang="en-US" altLang="zh-CN" sz="2000" dirty="0">
                <a:solidFill>
                  <a:srgbClr val="0000FF"/>
                </a:solidFill>
              </a:rPr>
              <a:t>color4</a:t>
            </a:r>
            <a:r>
              <a:rPr lang="en-US" altLang="zh-CN" sz="2000" dirty="0"/>
              <a:t>(1.0,0.0,1.0,1.0),</a:t>
            </a:r>
          </a:p>
          <a:p>
            <a:pPr lvl="4"/>
            <a:r>
              <a:rPr lang="en-US" altLang="zh-CN" sz="2000" dirty="0"/>
              <a:t> </a:t>
            </a:r>
            <a:r>
              <a:rPr lang="en-US" altLang="zh-CN" sz="2000" dirty="0">
                <a:solidFill>
                  <a:srgbClr val="0000FF"/>
                </a:solidFill>
              </a:rPr>
              <a:t>color4</a:t>
            </a:r>
            <a:r>
              <a:rPr lang="en-US" altLang="zh-CN" sz="2000" dirty="0"/>
              <a:t>(0.0,1.0,1.0,1.0),</a:t>
            </a:r>
          </a:p>
          <a:p>
            <a:pPr lvl="4"/>
            <a:r>
              <a:rPr lang="en-US" altLang="zh-CN" sz="2000" dirty="0"/>
              <a:t> </a:t>
            </a:r>
            <a:r>
              <a:rPr lang="en-US" altLang="zh-CN" sz="2000" dirty="0">
                <a:solidFill>
                  <a:srgbClr val="0000FF"/>
                </a:solidFill>
              </a:rPr>
              <a:t>color4</a:t>
            </a:r>
            <a:r>
              <a:rPr lang="en-US" altLang="zh-CN" sz="2000" dirty="0"/>
              <a:t>(1.0,1.0,1.0,1.0)};</a:t>
            </a:r>
            <a:endParaRPr lang="zh-CN" altLang="en-US" dirty="0"/>
          </a:p>
        </p:txBody>
      </p:sp>
      <p:pic>
        <p:nvPicPr>
          <p:cNvPr id="5" name="图片 4"/>
          <p:cNvPicPr>
            <a:picLocks noChangeAspect="1"/>
          </p:cNvPicPr>
          <p:nvPr/>
        </p:nvPicPr>
        <p:blipFill>
          <a:blip r:embed="rId2"/>
          <a:stretch>
            <a:fillRect/>
          </a:stretch>
        </p:blipFill>
        <p:spPr>
          <a:xfrm>
            <a:off x="5288163" y="4368286"/>
            <a:ext cx="2254990" cy="1973314"/>
          </a:xfrm>
          <a:prstGeom prst="rect">
            <a:avLst/>
          </a:prstGeom>
        </p:spPr>
      </p:pic>
      <p:pic>
        <p:nvPicPr>
          <p:cNvPr id="8" name="图片 7"/>
          <p:cNvPicPr>
            <a:picLocks noChangeAspect="1"/>
          </p:cNvPicPr>
          <p:nvPr/>
        </p:nvPicPr>
        <p:blipFill>
          <a:blip r:embed="rId3"/>
          <a:stretch>
            <a:fillRect/>
          </a:stretch>
        </p:blipFill>
        <p:spPr>
          <a:xfrm>
            <a:off x="1358754" y="5500078"/>
            <a:ext cx="3127054" cy="319366"/>
          </a:xfrm>
          <a:prstGeom prst="rect">
            <a:avLst/>
          </a:prstGeom>
        </p:spPr>
      </p:pic>
      <p:pic>
        <p:nvPicPr>
          <p:cNvPr id="9" name="图片 8"/>
          <p:cNvPicPr>
            <a:picLocks noChangeAspect="1"/>
          </p:cNvPicPr>
          <p:nvPr/>
        </p:nvPicPr>
        <p:blipFill>
          <a:blip r:embed="rId4"/>
          <a:stretch>
            <a:fillRect/>
          </a:stretch>
        </p:blipFill>
        <p:spPr>
          <a:xfrm>
            <a:off x="1358754" y="6021101"/>
            <a:ext cx="3127054" cy="320499"/>
          </a:xfrm>
          <a:prstGeom prst="rect">
            <a:avLst/>
          </a:prstGeom>
        </p:spPr>
      </p:pic>
    </p:spTree>
    <p:extLst>
      <p:ext uri="{BB962C8B-B14F-4D97-AF65-F5344CB8AC3E}">
        <p14:creationId xmlns:p14="http://schemas.microsoft.com/office/powerpoint/2010/main" val="337605084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dirty="0" smtClean="0"/>
              <a:t>隐藏面消除</a:t>
            </a:r>
            <a:br>
              <a:rPr lang="zh-CN" dirty="0" smtClean="0"/>
            </a:br>
            <a:endParaRPr lang="zh-CN" altLang="en-US" dirty="0"/>
          </a:p>
        </p:txBody>
      </p:sp>
      <p:sp>
        <p:nvSpPr>
          <p:cNvPr id="3" name="内容占位符 2"/>
          <p:cNvSpPr>
            <a:spLocks noGrp="1"/>
          </p:cNvSpPr>
          <p:nvPr>
            <p:ph idx="1"/>
          </p:nvPr>
        </p:nvSpPr>
        <p:spPr>
          <a:xfrm>
            <a:off x="628650" y="1316831"/>
            <a:ext cx="3851071" cy="4351338"/>
          </a:xfrm>
        </p:spPr>
        <p:txBody>
          <a:bodyPr>
            <a:normAutofit/>
          </a:bodyPr>
          <a:lstStyle/>
          <a:p>
            <a:r>
              <a:rPr lang="zh-CN" altLang="en-US" dirty="0" smtClean="0">
                <a:latin typeface="华文新魏" pitchFamily="2" charset="-122"/>
                <a:ea typeface="华文新魏" pitchFamily="2" charset="-122"/>
              </a:rPr>
              <a:t> 只想见到那些位于其它面前面的曲面或平面片</a:t>
            </a:r>
          </a:p>
          <a:p>
            <a:r>
              <a:rPr lang="zh-CN" altLang="en-US" dirty="0" smtClean="0">
                <a:latin typeface="华文新魏" pitchFamily="2" charset="-122"/>
                <a:ea typeface="华文新魏" pitchFamily="2" charset="-122"/>
              </a:rPr>
              <a:t> </a:t>
            </a:r>
            <a:r>
              <a:rPr lang="en-US" altLang="zh-CN" dirty="0" smtClean="0">
                <a:latin typeface="华文新魏" pitchFamily="2" charset="-122"/>
                <a:ea typeface="华文新魏" pitchFamily="2" charset="-122"/>
              </a:rPr>
              <a:t>OpenGL</a:t>
            </a:r>
            <a:r>
              <a:rPr lang="zh-CN" altLang="en-US" dirty="0" smtClean="0">
                <a:latin typeface="华文新魏" pitchFamily="2" charset="-122"/>
                <a:ea typeface="华文新魏" pitchFamily="2" charset="-122"/>
              </a:rPr>
              <a:t>采用称为</a:t>
            </a:r>
            <a:r>
              <a:rPr lang="en-US" altLang="zh-CN" dirty="0" smtClean="0">
                <a:latin typeface="华文新魏" pitchFamily="2" charset="-122"/>
                <a:ea typeface="华文新魏" pitchFamily="2" charset="-122"/>
              </a:rPr>
              <a:t>z</a:t>
            </a:r>
            <a:r>
              <a:rPr lang="zh-CN" altLang="en-US" dirty="0" smtClean="0">
                <a:latin typeface="华文新魏" pitchFamily="2" charset="-122"/>
                <a:ea typeface="华文新魏" pitchFamily="2" charset="-122"/>
              </a:rPr>
              <a:t>缓冲区的算法进行隐藏面消除，在</a:t>
            </a:r>
            <a:r>
              <a:rPr lang="en-US" altLang="zh-CN" dirty="0" smtClean="0">
                <a:latin typeface="华文新魏" pitchFamily="2" charset="-122"/>
                <a:ea typeface="华文新魏" pitchFamily="2" charset="-122"/>
              </a:rPr>
              <a:t>z</a:t>
            </a:r>
            <a:r>
              <a:rPr lang="zh-CN" altLang="en-US" dirty="0" smtClean="0">
                <a:latin typeface="华文新魏" pitchFamily="2" charset="-122"/>
                <a:ea typeface="华文新魏" pitchFamily="2" charset="-122"/>
              </a:rPr>
              <a:t>缓冲区中存贮着对象的深度信息，从而只有前面的对象出现在图像中</a:t>
            </a:r>
            <a:endParaRPr lang="zh-CN" altLang="en-US" dirty="0">
              <a:latin typeface="华文新魏" pitchFamily="2" charset="-122"/>
              <a:ea typeface="华文新魏" pitchFamily="2" charset="-122"/>
            </a:endParaRPr>
          </a:p>
        </p:txBody>
      </p:sp>
      <p:sp>
        <p:nvSpPr>
          <p:cNvPr id="4" name="灯片编号占位符 3"/>
          <p:cNvSpPr>
            <a:spLocks noGrp="1"/>
          </p:cNvSpPr>
          <p:nvPr>
            <p:ph type="sldNum" sz="quarter" idx="12"/>
          </p:nvPr>
        </p:nvSpPr>
        <p:spPr/>
        <p:txBody>
          <a:bodyPr/>
          <a:lstStyle/>
          <a:p>
            <a:fld id="{EB792F4E-54C0-4D36-B331-9C6FCFE9A340}" type="slidenum">
              <a:rPr lang="zh-CN" altLang="en-US" smtClean="0"/>
              <a:pPr/>
              <a:t>36</a:t>
            </a:fld>
            <a:endParaRPr lang="zh-CN" altLang="en-US" dirty="0"/>
          </a:p>
        </p:txBody>
      </p:sp>
      <p:pic>
        <p:nvPicPr>
          <p:cNvPr id="37890" name="Picture 2" descr="E:\CG\交互式计算机图形学—基于OpenGL着色器的自顶向下方法（第六版）\Figures\CHAPTER02 JPEG\AN02F43.jpg"/>
          <p:cNvPicPr>
            <a:picLocks noChangeAspect="1" noChangeArrowheads="1"/>
          </p:cNvPicPr>
          <p:nvPr/>
        </p:nvPicPr>
        <p:blipFill>
          <a:blip r:embed="rId2" cstate="print"/>
          <a:srcRect/>
          <a:stretch>
            <a:fillRect/>
          </a:stretch>
        </p:blipFill>
        <p:spPr bwMode="auto">
          <a:xfrm>
            <a:off x="4793550" y="2974495"/>
            <a:ext cx="3301827" cy="2421794"/>
          </a:xfrm>
          <a:prstGeom prst="rect">
            <a:avLst/>
          </a:prstGeom>
          <a:noFill/>
        </p:spPr>
      </p:pic>
    </p:spTree>
    <p:extLst>
      <p:ext uri="{BB962C8B-B14F-4D97-AF65-F5344CB8AC3E}">
        <p14:creationId xmlns:p14="http://schemas.microsoft.com/office/powerpoint/2010/main" val="239662592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altLang="zh-CN" dirty="0" smtClean="0"/>
              <a:t>Z-buffer</a:t>
            </a:r>
            <a:r>
              <a:rPr lang="zh-CN" dirty="0" smtClean="0"/>
              <a:t>算法的</a:t>
            </a:r>
            <a:r>
              <a:rPr lang="zh-CN" altLang="en-US" dirty="0" smtClean="0"/>
              <a:t>设置</a:t>
            </a:r>
            <a:endParaRPr lang="zh-CN" altLang="en-US" dirty="0"/>
          </a:p>
        </p:txBody>
      </p:sp>
      <p:sp>
        <p:nvSpPr>
          <p:cNvPr id="3" name="内容占位符 2"/>
          <p:cNvSpPr>
            <a:spLocks noGrp="1"/>
          </p:cNvSpPr>
          <p:nvPr>
            <p:ph idx="1"/>
          </p:nvPr>
        </p:nvSpPr>
        <p:spPr/>
        <p:txBody>
          <a:bodyPr/>
          <a:lstStyle/>
          <a:p>
            <a:r>
              <a:rPr lang="en-US" altLang="zh-CN" dirty="0" smtClean="0"/>
              <a:t>Z-buffer</a:t>
            </a:r>
            <a:r>
              <a:rPr lang="zh-CN" altLang="en-US" dirty="0" smtClean="0"/>
              <a:t>算法开启和调用</a:t>
            </a:r>
          </a:p>
        </p:txBody>
      </p:sp>
      <p:sp>
        <p:nvSpPr>
          <p:cNvPr id="4" name="灯片编号占位符 3"/>
          <p:cNvSpPr>
            <a:spLocks noGrp="1"/>
          </p:cNvSpPr>
          <p:nvPr>
            <p:ph type="sldNum" sz="quarter" idx="12"/>
          </p:nvPr>
        </p:nvSpPr>
        <p:spPr/>
        <p:txBody>
          <a:bodyPr/>
          <a:lstStyle/>
          <a:p>
            <a:fld id="{EB792F4E-54C0-4D36-B331-9C6FCFE9A340}" type="slidenum">
              <a:rPr lang="zh-CN" altLang="en-US" smtClean="0"/>
              <a:pPr/>
              <a:t>37</a:t>
            </a:fld>
            <a:endParaRPr lang="zh-CN" altLang="en-US" dirty="0"/>
          </a:p>
        </p:txBody>
      </p:sp>
      <p:sp>
        <p:nvSpPr>
          <p:cNvPr id="128001" name="Rectangle 1"/>
          <p:cNvSpPr>
            <a:spLocks noChangeArrowheads="1"/>
          </p:cNvSpPr>
          <p:nvPr/>
        </p:nvSpPr>
        <p:spPr bwMode="auto">
          <a:xfrm>
            <a:off x="985790" y="1714699"/>
            <a:ext cx="8057626" cy="258532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zh-CN"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err="1" smtClean="0">
                <a:ln>
                  <a:noFill/>
                </a:ln>
                <a:solidFill>
                  <a:srgbClr val="000000"/>
                </a:solidFill>
                <a:effectLst/>
                <a:latin typeface="Consolas" pitchFamily="49" charset="0"/>
                <a:ea typeface="宋体" pitchFamily="2" charset="-122"/>
                <a:cs typeface="Consolas" pitchFamily="49" charset="0"/>
              </a:rPr>
              <a:t>glEnable</a:t>
            </a:r>
            <a:r>
              <a:rPr kumimoji="0" lang="en-US" altLang="zh-CN" b="0" i="0" u="none" strike="noStrike" cap="none" normalizeH="0" baseline="0" dirty="0" smtClean="0">
                <a:ln>
                  <a:noFill/>
                </a:ln>
                <a:solidFill>
                  <a:srgbClr val="000000"/>
                </a:solidFill>
                <a:effectLst/>
                <a:latin typeface="Consolas" pitchFamily="49" charset="0"/>
                <a:ea typeface="宋体" pitchFamily="2" charset="-122"/>
                <a:cs typeface="Consolas" pitchFamily="49" charset="0"/>
              </a:rPr>
              <a:t>( </a:t>
            </a:r>
            <a:r>
              <a:rPr kumimoji="0" lang="en-US" altLang="zh-CN" b="0" i="0" u="none" strike="noStrike" cap="none" normalizeH="0" baseline="0" dirty="0" smtClean="0">
                <a:ln>
                  <a:noFill/>
                </a:ln>
                <a:solidFill>
                  <a:srgbClr val="6F008A"/>
                </a:solidFill>
                <a:effectLst/>
                <a:latin typeface="Consolas" pitchFamily="49" charset="0"/>
                <a:ea typeface="宋体" pitchFamily="2" charset="-122"/>
                <a:cs typeface="Consolas" pitchFamily="49" charset="0"/>
              </a:rPr>
              <a:t>GL_DEPTH_TEST</a:t>
            </a:r>
            <a:r>
              <a:rPr kumimoji="0" lang="en-US" altLang="zh-CN" b="0" i="0" u="none" strike="noStrike" cap="none" normalizeH="0" baseline="0" dirty="0" smtClean="0">
                <a:ln>
                  <a:noFill/>
                </a:ln>
                <a:solidFill>
                  <a:srgbClr val="000000"/>
                </a:solidFill>
                <a:effectLst/>
                <a:latin typeface="Consolas" pitchFamily="49" charset="0"/>
                <a:ea typeface="宋体" pitchFamily="2" charset="-122"/>
                <a:cs typeface="Consolas" pitchFamily="49" charset="0"/>
              </a:rPr>
              <a:t> );</a:t>
            </a:r>
            <a:endParaRPr kumimoji="0" lang="en-US" altLang="zh-CN"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smtClean="0">
                <a:ln>
                  <a:noFill/>
                </a:ln>
                <a:solidFill>
                  <a:srgbClr val="0000FF"/>
                </a:solidFill>
                <a:effectLst/>
                <a:latin typeface="Consolas" pitchFamily="49" charset="0"/>
                <a:ea typeface="宋体" pitchFamily="2" charset="-122"/>
                <a:cs typeface="Consolas" pitchFamily="49" charset="0"/>
              </a:rPr>
              <a:t>void</a:t>
            </a:r>
            <a:endParaRPr kumimoji="0" lang="en-US" altLang="zh-CN"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smtClean="0">
                <a:ln>
                  <a:noFill/>
                </a:ln>
                <a:solidFill>
                  <a:srgbClr val="000000"/>
                </a:solidFill>
                <a:effectLst/>
                <a:latin typeface="Consolas" pitchFamily="49" charset="0"/>
                <a:ea typeface="宋体" pitchFamily="2" charset="-122"/>
                <a:cs typeface="Consolas" pitchFamily="49" charset="0"/>
              </a:rPr>
              <a:t>display( </a:t>
            </a:r>
            <a:r>
              <a:rPr kumimoji="0" lang="en-US" altLang="zh-CN" b="0" i="0" u="none" strike="noStrike" cap="none" normalizeH="0" baseline="0" dirty="0" smtClean="0">
                <a:ln>
                  <a:noFill/>
                </a:ln>
                <a:solidFill>
                  <a:srgbClr val="0000FF"/>
                </a:solidFill>
                <a:effectLst/>
                <a:latin typeface="Consolas" pitchFamily="49" charset="0"/>
                <a:ea typeface="宋体" pitchFamily="2" charset="-122"/>
                <a:cs typeface="Consolas" pitchFamily="49" charset="0"/>
              </a:rPr>
              <a:t>void</a:t>
            </a:r>
            <a:r>
              <a:rPr kumimoji="0" lang="en-US" altLang="zh-CN" b="0" i="0" u="none" strike="noStrike" cap="none" normalizeH="0" baseline="0" dirty="0" smtClean="0">
                <a:ln>
                  <a:noFill/>
                </a:ln>
                <a:solidFill>
                  <a:srgbClr val="000000"/>
                </a:solidFill>
                <a:effectLst/>
                <a:latin typeface="Consolas" pitchFamily="49" charset="0"/>
                <a:ea typeface="宋体" pitchFamily="2" charset="-122"/>
                <a:cs typeface="Consolas" pitchFamily="49" charset="0"/>
              </a:rPr>
              <a:t> )</a:t>
            </a:r>
            <a:endParaRPr kumimoji="0" lang="en-US" altLang="zh-CN"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smtClean="0">
                <a:ln>
                  <a:noFill/>
                </a:ln>
                <a:solidFill>
                  <a:srgbClr val="000000"/>
                </a:solidFill>
                <a:effectLst/>
                <a:latin typeface="Consolas" pitchFamily="49" charset="0"/>
                <a:ea typeface="宋体" pitchFamily="2" charset="-122"/>
                <a:cs typeface="Consolas" pitchFamily="49" charset="0"/>
              </a:rPr>
              <a:t>{</a:t>
            </a:r>
            <a:endParaRPr kumimoji="0" lang="en-US" altLang="zh-CN"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smtClean="0">
                <a:ln>
                  <a:noFill/>
                </a:ln>
                <a:solidFill>
                  <a:srgbClr val="000000"/>
                </a:solidFill>
                <a:effectLst/>
                <a:latin typeface="Consolas" pitchFamily="49" charset="0"/>
                <a:ea typeface="宋体" pitchFamily="2" charset="-122"/>
                <a:cs typeface="Consolas" pitchFamily="49" charset="0"/>
              </a:rPr>
              <a:t>    </a:t>
            </a:r>
            <a:r>
              <a:rPr kumimoji="0" lang="en-US" altLang="zh-CN" b="0" i="0" u="none" strike="noStrike" cap="none" normalizeH="0" baseline="0" dirty="0" err="1" smtClean="0">
                <a:ln>
                  <a:noFill/>
                </a:ln>
                <a:solidFill>
                  <a:srgbClr val="000000"/>
                </a:solidFill>
                <a:effectLst/>
                <a:latin typeface="Consolas" pitchFamily="49" charset="0"/>
                <a:ea typeface="宋体" pitchFamily="2" charset="-122"/>
                <a:cs typeface="Consolas" pitchFamily="49" charset="0"/>
              </a:rPr>
              <a:t>glClear</a:t>
            </a:r>
            <a:r>
              <a:rPr kumimoji="0" lang="en-US" altLang="zh-CN" b="0" i="0" u="none" strike="noStrike" cap="none" normalizeH="0" baseline="0" dirty="0" smtClean="0">
                <a:ln>
                  <a:noFill/>
                </a:ln>
                <a:solidFill>
                  <a:srgbClr val="000000"/>
                </a:solidFill>
                <a:effectLst/>
                <a:latin typeface="Consolas" pitchFamily="49" charset="0"/>
                <a:ea typeface="宋体" pitchFamily="2" charset="-122"/>
                <a:cs typeface="Consolas" pitchFamily="49" charset="0"/>
              </a:rPr>
              <a:t>( </a:t>
            </a:r>
            <a:r>
              <a:rPr kumimoji="0" lang="en-US" altLang="zh-CN" b="0" i="0" u="none" strike="noStrike" cap="none" normalizeH="0" baseline="0" dirty="0" smtClean="0">
                <a:ln>
                  <a:noFill/>
                </a:ln>
                <a:solidFill>
                  <a:srgbClr val="6F008A"/>
                </a:solidFill>
                <a:effectLst/>
                <a:latin typeface="Consolas" pitchFamily="49" charset="0"/>
                <a:ea typeface="宋体" pitchFamily="2" charset="-122"/>
                <a:cs typeface="Consolas" pitchFamily="49" charset="0"/>
              </a:rPr>
              <a:t>GL_COLOR_BUFFER_BIT</a:t>
            </a:r>
            <a:r>
              <a:rPr kumimoji="0" lang="en-US" altLang="zh-CN" b="0" i="0" u="none" strike="noStrike" cap="none" normalizeH="0" baseline="0" dirty="0" smtClean="0">
                <a:ln>
                  <a:noFill/>
                </a:ln>
                <a:solidFill>
                  <a:srgbClr val="000000"/>
                </a:solidFill>
                <a:effectLst/>
                <a:latin typeface="Consolas" pitchFamily="49" charset="0"/>
                <a:ea typeface="宋体" pitchFamily="2" charset="-122"/>
                <a:cs typeface="Consolas" pitchFamily="49" charset="0"/>
              </a:rPr>
              <a:t> | </a:t>
            </a:r>
            <a:r>
              <a:rPr kumimoji="0" lang="en-US" altLang="zh-CN" b="0" i="0" u="none" strike="noStrike" cap="none" normalizeH="0" baseline="0" dirty="0" smtClean="0">
                <a:ln>
                  <a:noFill/>
                </a:ln>
                <a:solidFill>
                  <a:srgbClr val="6F008A"/>
                </a:solidFill>
                <a:effectLst/>
                <a:latin typeface="Consolas" pitchFamily="49" charset="0"/>
                <a:ea typeface="宋体" pitchFamily="2" charset="-122"/>
                <a:cs typeface="Consolas" pitchFamily="49" charset="0"/>
              </a:rPr>
              <a:t>GL_DEPTH_BUFFER_BIT</a:t>
            </a:r>
            <a:r>
              <a:rPr kumimoji="0" lang="en-US" altLang="zh-CN" b="0" i="0" u="none" strike="noStrike" cap="none" normalizeH="0" baseline="0" dirty="0" smtClean="0">
                <a:ln>
                  <a:noFill/>
                </a:ln>
                <a:solidFill>
                  <a:srgbClr val="000000"/>
                </a:solidFill>
                <a:effectLst/>
                <a:latin typeface="Consolas" pitchFamily="49" charset="0"/>
                <a:ea typeface="宋体" pitchFamily="2" charset="-122"/>
                <a:cs typeface="Consolas" pitchFamily="49" charset="0"/>
              </a:rPr>
              <a:t> );</a:t>
            </a:r>
            <a:endParaRPr kumimoji="0" lang="en-US" altLang="zh-CN"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smtClean="0">
                <a:ln>
                  <a:noFill/>
                </a:ln>
                <a:solidFill>
                  <a:srgbClr val="000000"/>
                </a:solidFill>
                <a:effectLst/>
                <a:latin typeface="Consolas" pitchFamily="49" charset="0"/>
                <a:ea typeface="宋体" pitchFamily="2" charset="-122"/>
                <a:cs typeface="Consolas" pitchFamily="49" charset="0"/>
              </a:rPr>
              <a:t>    </a:t>
            </a:r>
            <a:r>
              <a:rPr kumimoji="0" lang="en-US" altLang="zh-CN" b="0" i="0" u="none" strike="noStrike" cap="none" normalizeH="0" baseline="0" dirty="0" err="1" smtClean="0">
                <a:ln>
                  <a:noFill/>
                </a:ln>
                <a:solidFill>
                  <a:srgbClr val="000000"/>
                </a:solidFill>
                <a:effectLst/>
                <a:latin typeface="Consolas" pitchFamily="49" charset="0"/>
                <a:ea typeface="宋体" pitchFamily="2" charset="-122"/>
                <a:cs typeface="Consolas" pitchFamily="49" charset="0"/>
              </a:rPr>
              <a:t>glDrawArrays</a:t>
            </a:r>
            <a:r>
              <a:rPr kumimoji="0" lang="en-US" altLang="zh-CN" b="0" i="0" u="none" strike="noStrike" cap="none" normalizeH="0" baseline="0" dirty="0" smtClean="0">
                <a:ln>
                  <a:noFill/>
                </a:ln>
                <a:solidFill>
                  <a:srgbClr val="000000"/>
                </a:solidFill>
                <a:effectLst/>
                <a:latin typeface="Consolas" pitchFamily="49" charset="0"/>
                <a:ea typeface="宋体" pitchFamily="2" charset="-122"/>
                <a:cs typeface="Consolas" pitchFamily="49" charset="0"/>
              </a:rPr>
              <a:t>( </a:t>
            </a:r>
            <a:r>
              <a:rPr kumimoji="0" lang="en-US" altLang="zh-CN" b="0" i="0" u="none" strike="noStrike" cap="none" normalizeH="0" baseline="0" dirty="0" smtClean="0">
                <a:ln>
                  <a:noFill/>
                </a:ln>
                <a:solidFill>
                  <a:srgbClr val="6F008A"/>
                </a:solidFill>
                <a:effectLst/>
                <a:latin typeface="Consolas" pitchFamily="49" charset="0"/>
                <a:ea typeface="宋体" pitchFamily="2" charset="-122"/>
                <a:cs typeface="Consolas" pitchFamily="49" charset="0"/>
              </a:rPr>
              <a:t>GL_TRIANGLES</a:t>
            </a:r>
            <a:r>
              <a:rPr kumimoji="0" lang="en-US" altLang="zh-CN" b="0" i="0" u="none" strike="noStrike" cap="none" normalizeH="0" baseline="0" dirty="0" smtClean="0">
                <a:ln>
                  <a:noFill/>
                </a:ln>
                <a:solidFill>
                  <a:srgbClr val="000000"/>
                </a:solidFill>
                <a:effectLst/>
                <a:latin typeface="Consolas" pitchFamily="49" charset="0"/>
                <a:ea typeface="宋体" pitchFamily="2" charset="-122"/>
                <a:cs typeface="Consolas" pitchFamily="49" charset="0"/>
              </a:rPr>
              <a:t>, 0, </a:t>
            </a:r>
            <a:r>
              <a:rPr kumimoji="0" lang="en-US" altLang="zh-CN" b="0" i="0" u="none" strike="noStrike" cap="none" normalizeH="0" baseline="0" dirty="0" err="1" smtClean="0">
                <a:ln>
                  <a:noFill/>
                </a:ln>
                <a:solidFill>
                  <a:srgbClr val="000000"/>
                </a:solidFill>
                <a:effectLst/>
                <a:latin typeface="Consolas" pitchFamily="49" charset="0"/>
                <a:ea typeface="宋体" pitchFamily="2" charset="-122"/>
                <a:cs typeface="Consolas" pitchFamily="49" charset="0"/>
              </a:rPr>
              <a:t>NumVertices</a:t>
            </a:r>
            <a:r>
              <a:rPr kumimoji="0" lang="en-US" altLang="zh-CN" b="0" i="0" u="none" strike="noStrike" cap="none" normalizeH="0" baseline="0" dirty="0" smtClean="0">
                <a:ln>
                  <a:noFill/>
                </a:ln>
                <a:solidFill>
                  <a:srgbClr val="000000"/>
                </a:solidFill>
                <a:effectLst/>
                <a:latin typeface="Consolas" pitchFamily="49" charset="0"/>
                <a:ea typeface="宋体" pitchFamily="2" charset="-122"/>
                <a:cs typeface="Consolas" pitchFamily="49" charset="0"/>
              </a:rPr>
              <a:t> );</a:t>
            </a:r>
            <a:endParaRPr kumimoji="0" lang="en-US" altLang="zh-CN"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smtClean="0">
                <a:ln>
                  <a:noFill/>
                </a:ln>
                <a:solidFill>
                  <a:srgbClr val="000000"/>
                </a:solidFill>
                <a:effectLst/>
                <a:latin typeface="Consolas" pitchFamily="49" charset="0"/>
                <a:ea typeface="宋体" pitchFamily="2" charset="-122"/>
                <a:cs typeface="Consolas" pitchFamily="49" charset="0"/>
              </a:rPr>
              <a:t>    …</a:t>
            </a:r>
            <a:endParaRPr kumimoji="0" lang="en-US" altLang="zh-CN"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smtClean="0">
                <a:ln>
                  <a:noFill/>
                </a:ln>
                <a:solidFill>
                  <a:srgbClr val="000000"/>
                </a:solidFill>
                <a:effectLst/>
                <a:latin typeface="Consolas" pitchFamily="49" charset="0"/>
                <a:ea typeface="宋体" pitchFamily="2" charset="-122"/>
                <a:cs typeface="Consolas" pitchFamily="49" charset="0"/>
              </a:rPr>
              <a:t>}</a:t>
            </a:r>
            <a:endParaRPr kumimoji="0" lang="en-US" altLang="zh-CN"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Tree>
    <p:extLst>
      <p:ext uri="{BB962C8B-B14F-4D97-AF65-F5344CB8AC3E}">
        <p14:creationId xmlns:p14="http://schemas.microsoft.com/office/powerpoint/2010/main" val="191537883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实验 </a:t>
            </a:r>
            <a:r>
              <a:rPr lang="en-US" altLang="zh-CN" smtClean="0"/>
              <a:t>2.2</a:t>
            </a:r>
            <a:endParaRPr lang="en-US" dirty="0"/>
          </a:p>
        </p:txBody>
      </p:sp>
      <p:sp>
        <p:nvSpPr>
          <p:cNvPr id="3" name="Content Placeholder 2"/>
          <p:cNvSpPr>
            <a:spLocks noGrp="1"/>
          </p:cNvSpPr>
          <p:nvPr>
            <p:ph idx="1"/>
          </p:nvPr>
        </p:nvSpPr>
        <p:spPr/>
        <p:txBody>
          <a:bodyPr/>
          <a:lstStyle/>
          <a:p>
            <a:r>
              <a:rPr lang="en-US" dirty="0"/>
              <a:t>OFF</a:t>
            </a:r>
            <a:r>
              <a:rPr lang="zh-CN" altLang="en-US" dirty="0"/>
              <a:t>格式的模型</a:t>
            </a:r>
            <a:r>
              <a:rPr lang="zh-CN" altLang="en-US" dirty="0" smtClean="0"/>
              <a:t>显示</a:t>
            </a:r>
            <a:endParaRPr lang="en-US" altLang="zh-CN" dirty="0" smtClean="0"/>
          </a:p>
          <a:p>
            <a:pPr lvl="1"/>
            <a:r>
              <a:rPr lang="zh-CN" altLang="en-US" dirty="0" smtClean="0"/>
              <a:t>了解</a:t>
            </a:r>
            <a:r>
              <a:rPr lang="zh-CN" altLang="en-US" dirty="0"/>
              <a:t>和熟悉</a:t>
            </a:r>
            <a:r>
              <a:rPr lang="en-US" altLang="zh-CN" dirty="0"/>
              <a:t>OFF</a:t>
            </a:r>
            <a:r>
              <a:rPr lang="zh-CN" altLang="en-US" dirty="0"/>
              <a:t>模型文件</a:t>
            </a:r>
            <a:r>
              <a:rPr lang="zh-CN" altLang="en-US" dirty="0" smtClean="0"/>
              <a:t>格式</a:t>
            </a:r>
            <a:endParaRPr lang="zh-CN" altLang="en-US" dirty="0"/>
          </a:p>
          <a:p>
            <a:pPr lvl="1"/>
            <a:r>
              <a:rPr lang="zh-CN" altLang="en-US" dirty="0" smtClean="0"/>
              <a:t>掌握</a:t>
            </a:r>
            <a:r>
              <a:rPr lang="zh-CN" altLang="en-US" dirty="0"/>
              <a:t>读取</a:t>
            </a:r>
            <a:r>
              <a:rPr lang="en-US" altLang="zh-CN" dirty="0"/>
              <a:t>OFF</a:t>
            </a:r>
            <a:r>
              <a:rPr lang="zh-CN" altLang="en-US" dirty="0"/>
              <a:t>模型</a:t>
            </a:r>
            <a:r>
              <a:rPr lang="zh-CN" altLang="en-US" dirty="0" smtClean="0"/>
              <a:t>文件</a:t>
            </a:r>
            <a:endParaRPr lang="zh-CN" altLang="en-US" dirty="0"/>
          </a:p>
          <a:p>
            <a:pPr lvl="1"/>
            <a:r>
              <a:rPr lang="zh-CN" altLang="en-US" dirty="0" smtClean="0"/>
              <a:t>了解</a:t>
            </a:r>
            <a:r>
              <a:rPr lang="zh-CN" altLang="en-US" dirty="0"/>
              <a:t>基本</a:t>
            </a:r>
            <a:r>
              <a:rPr lang="en-US" altLang="zh-CN" dirty="0"/>
              <a:t>3D</a:t>
            </a:r>
            <a:r>
              <a:rPr lang="zh-CN" altLang="en-US" dirty="0"/>
              <a:t>图元的</a:t>
            </a:r>
            <a:r>
              <a:rPr lang="zh-CN" altLang="en-US" dirty="0" smtClean="0"/>
              <a:t>绘制</a:t>
            </a:r>
            <a:endParaRPr lang="zh-CN" altLang="en-US" dirty="0"/>
          </a:p>
          <a:p>
            <a:pPr lvl="1"/>
            <a:r>
              <a:rPr lang="zh-CN" altLang="en-US" dirty="0" smtClean="0"/>
              <a:t>了解</a:t>
            </a:r>
            <a:r>
              <a:rPr lang="zh-CN" altLang="en-US" dirty="0"/>
              <a:t>深度测试</a:t>
            </a:r>
            <a:r>
              <a:rPr lang="zh-CN" altLang="en-US" dirty="0" smtClean="0"/>
              <a:t>技术</a:t>
            </a:r>
            <a:endParaRPr lang="zh-CN" altLang="en-US" dirty="0"/>
          </a:p>
          <a:p>
            <a:pPr lvl="1"/>
            <a:r>
              <a:rPr lang="zh-CN" altLang="en-US" dirty="0" smtClean="0"/>
              <a:t>了解</a:t>
            </a:r>
            <a:r>
              <a:rPr lang="zh-CN" altLang="en-US" dirty="0"/>
              <a:t>面剔除</a:t>
            </a:r>
            <a:r>
              <a:rPr lang="zh-CN" altLang="en-US" dirty="0" smtClean="0"/>
              <a:t>技术</a:t>
            </a:r>
            <a:endParaRPr lang="zh-CN" altLang="en-US" dirty="0"/>
          </a:p>
          <a:p>
            <a:pPr lvl="1"/>
            <a:r>
              <a:rPr lang="zh-CN" altLang="en-US" dirty="0" smtClean="0"/>
              <a:t>实验时间</a:t>
            </a:r>
            <a:r>
              <a:rPr lang="zh-CN" altLang="en-US" dirty="0"/>
              <a:t>：</a:t>
            </a:r>
            <a:r>
              <a:rPr lang="en-US" altLang="zh-CN" b="1" dirty="0"/>
              <a:t> </a:t>
            </a:r>
            <a:r>
              <a:rPr lang="en-US" altLang="zh-CN" b="1" dirty="0" smtClean="0">
                <a:solidFill>
                  <a:srgbClr val="FF0000"/>
                </a:solidFill>
              </a:rPr>
              <a:t>09</a:t>
            </a:r>
            <a:r>
              <a:rPr lang="zh-CN" altLang="en-US" b="1" dirty="0" smtClean="0">
                <a:solidFill>
                  <a:srgbClr val="FF0000"/>
                </a:solidFill>
              </a:rPr>
              <a:t>月</a:t>
            </a:r>
            <a:r>
              <a:rPr lang="en-US" altLang="zh-CN" b="1" dirty="0" smtClean="0">
                <a:solidFill>
                  <a:srgbClr val="FF0000"/>
                </a:solidFill>
              </a:rPr>
              <a:t>28</a:t>
            </a:r>
            <a:r>
              <a:rPr lang="zh-CN" altLang="en-US" b="1" dirty="0" smtClean="0">
                <a:solidFill>
                  <a:srgbClr val="FF0000"/>
                </a:solidFill>
              </a:rPr>
              <a:t>日</a:t>
            </a:r>
            <a:r>
              <a:rPr lang="en-US" altLang="zh-CN" b="1" dirty="0" smtClean="0">
                <a:solidFill>
                  <a:srgbClr val="FF0000"/>
                </a:solidFill>
              </a:rPr>
              <a:t> </a:t>
            </a:r>
            <a:endParaRPr lang="zh-CN" altLang="en-US" dirty="0"/>
          </a:p>
          <a:p>
            <a:pPr lvl="1"/>
            <a:r>
              <a:rPr lang="zh-CN" altLang="en-US" dirty="0" smtClean="0"/>
              <a:t>截止时间：</a:t>
            </a:r>
            <a:r>
              <a:rPr lang="en-US" altLang="zh-CN" b="1" smtClean="0"/>
              <a:t> </a:t>
            </a:r>
            <a:r>
              <a:rPr lang="en-US" altLang="zh-CN" b="1" smtClean="0">
                <a:solidFill>
                  <a:srgbClr val="FF0000"/>
                </a:solidFill>
              </a:rPr>
              <a:t>09</a:t>
            </a:r>
            <a:r>
              <a:rPr lang="zh-CN" altLang="en-US" b="1" smtClean="0">
                <a:solidFill>
                  <a:srgbClr val="FF0000"/>
                </a:solidFill>
              </a:rPr>
              <a:t>月</a:t>
            </a:r>
            <a:r>
              <a:rPr lang="en-US" altLang="zh-CN" b="1" dirty="0" smtClean="0">
                <a:solidFill>
                  <a:srgbClr val="FF0000"/>
                </a:solidFill>
              </a:rPr>
              <a:t>28</a:t>
            </a:r>
            <a:r>
              <a:rPr lang="zh-CN" altLang="en-US" b="1" dirty="0" smtClean="0">
                <a:solidFill>
                  <a:srgbClr val="FF0000"/>
                </a:solidFill>
              </a:rPr>
              <a:t>日</a:t>
            </a:r>
            <a:r>
              <a:rPr lang="en-US" altLang="zh-CN" b="1" dirty="0" smtClean="0">
                <a:solidFill>
                  <a:srgbClr val="FF0000"/>
                </a:solidFill>
              </a:rPr>
              <a:t> </a:t>
            </a:r>
            <a:r>
              <a:rPr lang="en-US" altLang="zh-CN" b="1" dirty="0" smtClean="0">
                <a:solidFill>
                  <a:srgbClr val="FF0000"/>
                </a:solidFill>
              </a:rPr>
              <a:t>23:59</a:t>
            </a:r>
            <a:r>
              <a:rPr lang="zh-CN" altLang="en-US" b="1" dirty="0" smtClean="0">
                <a:solidFill>
                  <a:srgbClr val="FF0000"/>
                </a:solidFill>
              </a:rPr>
              <a:t>分</a:t>
            </a:r>
            <a:endParaRPr lang="zh-CN" altLang="en-US" dirty="0" smtClean="0"/>
          </a:p>
          <a:p>
            <a:endParaRPr lang="en-US" dirty="0"/>
          </a:p>
        </p:txBody>
      </p:sp>
      <p:sp>
        <p:nvSpPr>
          <p:cNvPr id="4" name="Slide Number Placeholder 3"/>
          <p:cNvSpPr>
            <a:spLocks noGrp="1"/>
          </p:cNvSpPr>
          <p:nvPr>
            <p:ph type="sldNum" sz="quarter" idx="12"/>
          </p:nvPr>
        </p:nvSpPr>
        <p:spPr/>
        <p:txBody>
          <a:bodyPr/>
          <a:lstStyle/>
          <a:p>
            <a:fld id="{EB792F4E-54C0-4D36-B331-9C6FCFE9A340}" type="slidenum">
              <a:rPr lang="zh-CN" altLang="en-US" smtClean="0"/>
              <a:pPr/>
              <a:t>38</a:t>
            </a:fld>
            <a:endParaRPr lang="zh-CN" altLang="en-US" dirty="0"/>
          </a:p>
        </p:txBody>
      </p:sp>
      <p:pic>
        <p:nvPicPr>
          <p:cNvPr id="5" name="Picture 4" descr="QQ截图201608240806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46031" y="1316831"/>
            <a:ext cx="2690377" cy="27922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877292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几何对象与图形学</a:t>
            </a:r>
            <a:endParaRPr lang="en-US" dirty="0"/>
          </a:p>
        </p:txBody>
      </p:sp>
      <p:sp>
        <p:nvSpPr>
          <p:cNvPr id="3" name="Content Placeholder 2"/>
          <p:cNvSpPr>
            <a:spLocks noGrp="1"/>
          </p:cNvSpPr>
          <p:nvPr>
            <p:ph idx="1"/>
          </p:nvPr>
        </p:nvSpPr>
        <p:spPr/>
        <p:txBody>
          <a:bodyPr>
            <a:normAutofit/>
          </a:bodyPr>
          <a:lstStyle/>
          <a:p>
            <a:r>
              <a:rPr lang="zh-CN" altLang="en-US" dirty="0" smtClean="0"/>
              <a:t>几何对象主要指三维空间对象</a:t>
            </a:r>
            <a:endParaRPr lang="en-US" altLang="zh-CN" dirty="0"/>
          </a:p>
          <a:p>
            <a:pPr lvl="1"/>
            <a:r>
              <a:rPr lang="zh-CN" altLang="en-US" dirty="0" smtClean="0"/>
              <a:t>点、线、面、体</a:t>
            </a:r>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r>
              <a:rPr lang="zh-CN" altLang="en-US" dirty="0" smtClean="0"/>
              <a:t>图形学</a:t>
            </a:r>
            <a:r>
              <a:rPr lang="zh-CN" altLang="en-US" dirty="0"/>
              <a:t>是利用计算机对几何对象进行操作</a:t>
            </a:r>
            <a:r>
              <a:rPr lang="zh-CN" altLang="en-US" dirty="0" smtClean="0"/>
              <a:t>与显示的技术</a:t>
            </a:r>
            <a:endParaRPr lang="zh-CN" altLang="en-US" dirty="0"/>
          </a:p>
          <a:p>
            <a:endParaRPr lang="en-US" dirty="0"/>
          </a:p>
        </p:txBody>
      </p:sp>
      <p:sp>
        <p:nvSpPr>
          <p:cNvPr id="4" name="Slide Number Placeholder 3"/>
          <p:cNvSpPr>
            <a:spLocks noGrp="1"/>
          </p:cNvSpPr>
          <p:nvPr>
            <p:ph type="sldNum" sz="quarter" idx="12"/>
          </p:nvPr>
        </p:nvSpPr>
        <p:spPr/>
        <p:txBody>
          <a:bodyPr/>
          <a:lstStyle/>
          <a:p>
            <a:fld id="{EB792F4E-54C0-4D36-B331-9C6FCFE9A340}" type="slidenum">
              <a:rPr lang="zh-CN" altLang="en-US" smtClean="0"/>
              <a:pPr/>
              <a:t>4</a:t>
            </a:fld>
            <a:endParaRPr lang="zh-CN" altLang="en-US" dirty="0"/>
          </a:p>
        </p:txBody>
      </p:sp>
      <p:pic>
        <p:nvPicPr>
          <p:cNvPr id="5" name="图片 4"/>
          <p:cNvPicPr>
            <a:picLocks noChangeAspect="1"/>
          </p:cNvPicPr>
          <p:nvPr/>
        </p:nvPicPr>
        <p:blipFill>
          <a:blip r:embed="rId2"/>
          <a:stretch>
            <a:fillRect/>
          </a:stretch>
        </p:blipFill>
        <p:spPr>
          <a:xfrm>
            <a:off x="945240" y="2296051"/>
            <a:ext cx="1838548" cy="1847143"/>
          </a:xfrm>
          <a:prstGeom prst="rect">
            <a:avLst/>
          </a:prstGeom>
        </p:spPr>
      </p:pic>
      <p:pic>
        <p:nvPicPr>
          <p:cNvPr id="6" name="图片 5"/>
          <p:cNvPicPr>
            <a:picLocks noChangeAspect="1"/>
          </p:cNvPicPr>
          <p:nvPr/>
        </p:nvPicPr>
        <p:blipFill>
          <a:blip r:embed="rId3"/>
          <a:stretch>
            <a:fillRect/>
          </a:stretch>
        </p:blipFill>
        <p:spPr>
          <a:xfrm>
            <a:off x="3362576" y="2307979"/>
            <a:ext cx="2262590" cy="1835215"/>
          </a:xfrm>
          <a:prstGeom prst="rect">
            <a:avLst/>
          </a:prstGeom>
        </p:spPr>
      </p:pic>
      <p:pic>
        <p:nvPicPr>
          <p:cNvPr id="7" name="图片 7"/>
          <p:cNvPicPr>
            <a:picLocks noChangeAspect="1"/>
          </p:cNvPicPr>
          <p:nvPr/>
        </p:nvPicPr>
        <p:blipFill>
          <a:blip r:embed="rId4"/>
          <a:stretch>
            <a:fillRect/>
          </a:stretch>
        </p:blipFill>
        <p:spPr>
          <a:xfrm>
            <a:off x="6203954" y="2388447"/>
            <a:ext cx="934305" cy="905112"/>
          </a:xfrm>
          <a:prstGeom prst="rect">
            <a:avLst/>
          </a:prstGeom>
        </p:spPr>
      </p:pic>
      <p:pic>
        <p:nvPicPr>
          <p:cNvPr id="8" name="图片 12"/>
          <p:cNvPicPr>
            <a:picLocks noChangeAspect="1"/>
          </p:cNvPicPr>
          <p:nvPr/>
        </p:nvPicPr>
        <p:blipFill>
          <a:blip r:embed="rId5"/>
          <a:stretch>
            <a:fillRect/>
          </a:stretch>
        </p:blipFill>
        <p:spPr>
          <a:xfrm>
            <a:off x="7385510" y="2388447"/>
            <a:ext cx="801378" cy="792844"/>
          </a:xfrm>
          <a:prstGeom prst="rect">
            <a:avLst/>
          </a:prstGeom>
        </p:spPr>
      </p:pic>
      <p:pic>
        <p:nvPicPr>
          <p:cNvPr id="9" name="图片 13"/>
          <p:cNvPicPr>
            <a:picLocks noChangeAspect="1"/>
          </p:cNvPicPr>
          <p:nvPr/>
        </p:nvPicPr>
        <p:blipFill>
          <a:blip r:embed="rId6"/>
          <a:stretch>
            <a:fillRect/>
          </a:stretch>
        </p:blipFill>
        <p:spPr>
          <a:xfrm>
            <a:off x="6507729" y="3293559"/>
            <a:ext cx="1408029" cy="916958"/>
          </a:xfrm>
          <a:prstGeom prst="rect">
            <a:avLst/>
          </a:prstGeom>
        </p:spPr>
      </p:pic>
    </p:spTree>
    <p:extLst>
      <p:ext uri="{BB962C8B-B14F-4D97-AF65-F5344CB8AC3E}">
        <p14:creationId xmlns:p14="http://schemas.microsoft.com/office/powerpoint/2010/main" val="5038191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6"/>
          <p:cNvPicPr>
            <a:picLocks noChangeAspect="1"/>
          </p:cNvPicPr>
          <p:nvPr/>
        </p:nvPicPr>
        <p:blipFill>
          <a:blip r:embed="rId2"/>
          <a:stretch>
            <a:fillRect/>
          </a:stretch>
        </p:blipFill>
        <p:spPr>
          <a:xfrm>
            <a:off x="4174437" y="4157602"/>
            <a:ext cx="1423148" cy="1440000"/>
          </a:xfrm>
          <a:prstGeom prst="rect">
            <a:avLst/>
          </a:prstGeom>
        </p:spPr>
      </p:pic>
      <p:sp>
        <p:nvSpPr>
          <p:cNvPr id="2" name="Title 1"/>
          <p:cNvSpPr>
            <a:spLocks noGrp="1"/>
          </p:cNvSpPr>
          <p:nvPr>
            <p:ph type="title"/>
          </p:nvPr>
        </p:nvSpPr>
        <p:spPr/>
        <p:txBody>
          <a:bodyPr/>
          <a:lstStyle/>
          <a:p>
            <a:r>
              <a:rPr lang="zh-CN" altLang="en-US" dirty="0"/>
              <a:t>基本几何要素</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28650" y="1316831"/>
                <a:ext cx="7886700" cy="4806794"/>
              </a:xfrm>
            </p:spPr>
            <p:txBody>
              <a:bodyPr>
                <a:normAutofit/>
              </a:bodyPr>
              <a:lstStyle/>
              <a:p>
                <a:r>
                  <a:rPr lang="zh-CN" altLang="en-US" sz="2400" dirty="0" smtClean="0"/>
                  <a:t>点（</a:t>
                </a:r>
                <a:r>
                  <a:rPr lang="en-US" altLang="zh-CN" sz="2400" dirty="0" smtClean="0"/>
                  <a:t>point</a:t>
                </a:r>
                <a:r>
                  <a:rPr lang="zh-CN" altLang="en-US" sz="2400" dirty="0" smtClean="0"/>
                  <a:t>）</a:t>
                </a:r>
                <a:r>
                  <a:rPr lang="en-US" altLang="zh-CN" sz="2400" dirty="0" smtClean="0"/>
                  <a:t>--</a:t>
                </a:r>
                <a:r>
                  <a:rPr lang="zh-CN" altLang="en-US" sz="2400" dirty="0" smtClean="0"/>
                  <a:t> </a:t>
                </a:r>
                <a14:m>
                  <m:oMath xmlns:m="http://schemas.openxmlformats.org/officeDocument/2006/math">
                    <m:r>
                      <a:rPr lang="en-US" altLang="zh-CN" sz="2400" b="0" i="1" dirty="0" smtClean="0">
                        <a:solidFill>
                          <a:srgbClr val="FF0000"/>
                        </a:solidFill>
                        <a:latin typeface="Cambria Math" charset="0"/>
                      </a:rPr>
                      <m:t>𝑃</m:t>
                    </m:r>
                    <m:r>
                      <a:rPr lang="en-US" altLang="zh-CN" sz="2400" b="0" i="1" dirty="0" smtClean="0">
                        <a:solidFill>
                          <a:srgbClr val="FF0000"/>
                        </a:solidFill>
                        <a:latin typeface="Cambria Math" charset="0"/>
                      </a:rPr>
                      <m:t>,</m:t>
                    </m:r>
                    <m:r>
                      <a:rPr lang="en-US" altLang="zh-CN" sz="2400" b="0" i="1" dirty="0" smtClean="0">
                        <a:solidFill>
                          <a:srgbClr val="FF0000"/>
                        </a:solidFill>
                        <a:latin typeface="Cambria Math" charset="0"/>
                      </a:rPr>
                      <m:t>𝑄</m:t>
                    </m:r>
                    <m:r>
                      <a:rPr lang="en-US" altLang="zh-CN" sz="2400" b="0" i="1" dirty="0" smtClean="0">
                        <a:solidFill>
                          <a:srgbClr val="FF0000"/>
                        </a:solidFill>
                        <a:latin typeface="Cambria Math" charset="0"/>
                      </a:rPr>
                      <m:t>…</m:t>
                    </m:r>
                  </m:oMath>
                </a14:m>
                <a:endParaRPr lang="en-US" altLang="zh-CN" sz="1800" dirty="0" smtClean="0">
                  <a:solidFill>
                    <a:srgbClr val="FF0000"/>
                  </a:solidFill>
                </a:endParaRPr>
              </a:p>
              <a:p>
                <a:pPr lvl="1">
                  <a:buClr>
                    <a:schemeClr val="tx1"/>
                  </a:buClr>
                </a:pPr>
                <a:r>
                  <a:rPr lang="zh-CN" altLang="en-US" sz="1800" dirty="0" smtClean="0"/>
                  <a:t>三维空间的一个位置</a:t>
                </a:r>
                <a:endParaRPr lang="en-US" altLang="zh-CN" sz="1800" dirty="0" smtClean="0"/>
              </a:p>
              <a:p>
                <a:pPr lvl="1">
                  <a:buClr>
                    <a:schemeClr val="tx1"/>
                  </a:buClr>
                </a:pPr>
                <a:endParaRPr lang="en-US" altLang="zh-CN" sz="1800" dirty="0"/>
              </a:p>
              <a:p>
                <a:r>
                  <a:rPr lang="zh-CN" altLang="en-US" sz="2400" dirty="0" smtClean="0"/>
                  <a:t>标量（</a:t>
                </a:r>
                <a:r>
                  <a:rPr lang="en-US" altLang="zh-CN" sz="2400" dirty="0" smtClean="0"/>
                  <a:t>scalar</a:t>
                </a:r>
                <a:r>
                  <a:rPr lang="zh-CN" altLang="en-US" sz="2400" dirty="0" smtClean="0"/>
                  <a:t>）</a:t>
                </a:r>
                <a:r>
                  <a:rPr lang="en-US" altLang="zh-CN" sz="2400" dirty="0"/>
                  <a:t>--</a:t>
                </a:r>
                <a:r>
                  <a:rPr lang="zh-CN" altLang="en-US" sz="2400" dirty="0"/>
                  <a:t> </a:t>
                </a:r>
                <a14:m>
                  <m:oMath xmlns:m="http://schemas.openxmlformats.org/officeDocument/2006/math">
                    <m:r>
                      <a:rPr lang="zh-CN" altLang="en-US" sz="2400" i="1" dirty="0" smtClean="0">
                        <a:solidFill>
                          <a:srgbClr val="FF0000"/>
                        </a:solidFill>
                        <a:latin typeface="Cambria Math" charset="0"/>
                        <a:ea typeface="Cambria Math" charset="0"/>
                        <a:cs typeface="Cambria Math" charset="0"/>
                      </a:rPr>
                      <m:t>𝛼</m:t>
                    </m:r>
                    <m:r>
                      <a:rPr lang="en-US" altLang="zh-CN" sz="2400" i="1" dirty="0">
                        <a:solidFill>
                          <a:srgbClr val="FF0000"/>
                        </a:solidFill>
                        <a:latin typeface="Cambria Math" charset="0"/>
                      </a:rPr>
                      <m:t>,</m:t>
                    </m:r>
                    <m:r>
                      <a:rPr lang="en-US" altLang="zh-CN" sz="2400" i="1" dirty="0" smtClean="0">
                        <a:solidFill>
                          <a:srgbClr val="FF0000"/>
                        </a:solidFill>
                        <a:latin typeface="Cambria Math" charset="0"/>
                        <a:ea typeface="Cambria Math" charset="0"/>
                        <a:cs typeface="Cambria Math" charset="0"/>
                      </a:rPr>
                      <m:t>𝛽</m:t>
                    </m:r>
                    <m:r>
                      <a:rPr lang="en-US" altLang="zh-CN" sz="2400" i="1" dirty="0">
                        <a:solidFill>
                          <a:srgbClr val="FF0000"/>
                        </a:solidFill>
                        <a:latin typeface="Cambria Math" charset="0"/>
                      </a:rPr>
                      <m:t>…</m:t>
                    </m:r>
                  </m:oMath>
                </a14:m>
                <a:endParaRPr lang="en-US" altLang="zh-CN" sz="2400" dirty="0" smtClean="0">
                  <a:solidFill>
                    <a:srgbClr val="FF0000"/>
                  </a:solidFill>
                </a:endParaRPr>
              </a:p>
              <a:p>
                <a:pPr lvl="1">
                  <a:buClr>
                    <a:schemeClr val="tx1"/>
                  </a:buClr>
                </a:pPr>
                <a:r>
                  <a:rPr lang="zh-CN" altLang="en-US" sz="1800" dirty="0" smtClean="0"/>
                  <a:t>确定数量、度量长短</a:t>
                </a:r>
                <a:r>
                  <a:rPr lang="is-IS" altLang="zh-CN" sz="1800" dirty="0" smtClean="0"/>
                  <a:t>…</a:t>
                </a:r>
                <a:endParaRPr lang="en-US" altLang="zh-CN" sz="1800" dirty="0" smtClean="0"/>
              </a:p>
              <a:p>
                <a:pPr lvl="1">
                  <a:buClr>
                    <a:schemeClr val="tx1"/>
                  </a:buClr>
                </a:pPr>
                <a:r>
                  <a:rPr lang="zh-CN" altLang="en-US" sz="1800" dirty="0" smtClean="0"/>
                  <a:t>满足</a:t>
                </a:r>
                <a:r>
                  <a:rPr lang="zh-CN" altLang="en-US" sz="1800" dirty="0"/>
                  <a:t>运算</a:t>
                </a:r>
                <a:r>
                  <a:rPr lang="zh-CN" altLang="en-US" sz="1800" dirty="0" smtClean="0"/>
                  <a:t>规则：乘法、加法、逆元</a:t>
                </a:r>
                <a:endParaRPr lang="en-US" altLang="zh-CN" sz="1800" dirty="0"/>
              </a:p>
              <a:p>
                <a:pPr lvl="1">
                  <a:buClr>
                    <a:schemeClr val="tx1"/>
                  </a:buClr>
                </a:pPr>
                <a:r>
                  <a:rPr lang="zh-CN" altLang="en-US" sz="1800" dirty="0" smtClean="0"/>
                  <a:t>例：实数、复数</a:t>
                </a:r>
                <a:endParaRPr lang="en-US" altLang="zh-CN" sz="1800" dirty="0" smtClean="0"/>
              </a:p>
              <a:p>
                <a:pPr lvl="1">
                  <a:buClr>
                    <a:schemeClr val="tx1"/>
                  </a:buClr>
                </a:pPr>
                <a:r>
                  <a:rPr lang="zh-CN" altLang="en-US" sz="1800" dirty="0"/>
                  <a:t>标量自身没有几何属性</a:t>
                </a:r>
              </a:p>
              <a:p>
                <a:pPr lvl="1">
                  <a:buClr>
                    <a:schemeClr val="tx1"/>
                  </a:buClr>
                </a:pPr>
                <a:endParaRPr lang="en-US" altLang="zh-CN" sz="1800" dirty="0">
                  <a:solidFill>
                    <a:srgbClr val="FF0000"/>
                  </a:solidFill>
                </a:endParaRPr>
              </a:p>
              <a:p>
                <a:r>
                  <a:rPr lang="zh-CN" altLang="en-US" sz="2400" dirty="0"/>
                  <a:t>向量（</a:t>
                </a:r>
                <a:r>
                  <a:rPr lang="en-US" altLang="zh-CN" sz="2400" dirty="0"/>
                  <a:t>vector</a:t>
                </a:r>
                <a:r>
                  <a:rPr lang="zh-CN" altLang="en-US" sz="2400" dirty="0" smtClean="0"/>
                  <a:t>）</a:t>
                </a:r>
                <a:r>
                  <a:rPr lang="en-US" altLang="zh-CN" sz="2400" dirty="0"/>
                  <a:t>--</a:t>
                </a:r>
                <a:r>
                  <a:rPr lang="zh-CN" altLang="en-US" sz="2400" dirty="0"/>
                  <a:t> </a:t>
                </a:r>
                <a14:m>
                  <m:oMath xmlns:m="http://schemas.openxmlformats.org/officeDocument/2006/math">
                    <m:r>
                      <a:rPr lang="en-US" altLang="zh-CN" sz="2400" b="1" i="1" dirty="0" smtClean="0">
                        <a:solidFill>
                          <a:srgbClr val="FF0000"/>
                        </a:solidFill>
                        <a:latin typeface="Cambria Math" charset="0"/>
                      </a:rPr>
                      <m:t>𝒖</m:t>
                    </m:r>
                    <m:r>
                      <a:rPr lang="en-US" altLang="zh-CN" sz="2400" i="1" dirty="0">
                        <a:solidFill>
                          <a:srgbClr val="FF0000"/>
                        </a:solidFill>
                        <a:latin typeface="Cambria Math" charset="0"/>
                      </a:rPr>
                      <m:t>,</m:t>
                    </m:r>
                    <m:r>
                      <a:rPr lang="en-US" altLang="zh-CN" sz="2400" b="1" i="1" dirty="0" smtClean="0">
                        <a:solidFill>
                          <a:srgbClr val="FF0000"/>
                        </a:solidFill>
                        <a:latin typeface="Cambria Math" charset="0"/>
                      </a:rPr>
                      <m:t>𝒗</m:t>
                    </m:r>
                    <m:r>
                      <a:rPr lang="en-US" altLang="zh-CN" sz="2400" i="1" dirty="0" smtClean="0">
                        <a:solidFill>
                          <a:srgbClr val="FF0000"/>
                        </a:solidFill>
                        <a:latin typeface="Cambria Math" charset="0"/>
                      </a:rPr>
                      <m:t>…</m:t>
                    </m:r>
                  </m:oMath>
                </a14:m>
                <a:endParaRPr lang="en-US" altLang="zh-CN" sz="2400" dirty="0" smtClean="0">
                  <a:solidFill>
                    <a:srgbClr val="FF0000"/>
                  </a:solidFill>
                </a:endParaRPr>
              </a:p>
              <a:p>
                <a:pPr lvl="1">
                  <a:buClr>
                    <a:schemeClr val="tx1"/>
                  </a:buClr>
                </a:pPr>
                <a:r>
                  <a:rPr lang="zh-CN" altLang="en-US" sz="1800" dirty="0" smtClean="0"/>
                  <a:t>方向</a:t>
                </a:r>
                <a:r>
                  <a:rPr lang="en-US" altLang="zh-CN" sz="1800" dirty="0" smtClean="0"/>
                  <a:t>+</a:t>
                </a:r>
                <a:r>
                  <a:rPr lang="zh-CN" altLang="en-US" sz="1800" dirty="0" smtClean="0"/>
                  <a:t>长度</a:t>
                </a:r>
                <a14:m>
                  <m:oMath xmlns:m="http://schemas.openxmlformats.org/officeDocument/2006/math">
                    <m:d>
                      <m:dPr>
                        <m:begChr m:val="|"/>
                        <m:endChr m:val="|"/>
                        <m:ctrlPr>
                          <a:rPr lang="hr-HR" altLang="zh-CN" sz="1800" i="1" smtClean="0">
                            <a:latin typeface="Cambria Math" panose="02040503050406030204" pitchFamily="18" charset="0"/>
                          </a:rPr>
                        </m:ctrlPr>
                      </m:dPr>
                      <m:e>
                        <m:r>
                          <a:rPr lang="en-US" altLang="zh-CN" sz="1800" b="1" i="1" smtClean="0">
                            <a:latin typeface="Cambria Math" charset="0"/>
                          </a:rPr>
                          <m:t>𝒖</m:t>
                        </m:r>
                      </m:e>
                    </m:d>
                  </m:oMath>
                </a14:m>
                <a:endParaRPr lang="en-US" altLang="zh-CN" sz="1800" dirty="0" smtClean="0"/>
              </a:p>
              <a:p>
                <a:pPr lvl="1">
                  <a:buClr>
                    <a:schemeClr val="tx1"/>
                  </a:buClr>
                </a:pPr>
                <a:r>
                  <a:rPr lang="zh-CN" altLang="en-US" sz="1800" dirty="0" smtClean="0"/>
                  <a:t>例：速度，力</a:t>
                </a:r>
                <a:endParaRPr lang="en-US" altLang="zh-CN" sz="1800" dirty="0" smtClean="0"/>
              </a:p>
              <a:p>
                <a:pPr lvl="1">
                  <a:buClr>
                    <a:schemeClr val="tx1"/>
                  </a:buClr>
                </a:pPr>
                <a:r>
                  <a:rPr lang="zh-CN" altLang="en-US" sz="1800" dirty="0" smtClean="0"/>
                  <a:t>向量没有位置信息</a:t>
                </a:r>
                <a:endParaRPr lang="en-US" altLang="zh-CN" sz="1800" dirty="0" smtClean="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28650" y="1316831"/>
                <a:ext cx="7886700" cy="4806794"/>
              </a:xfrm>
              <a:blipFill rotWithShape="0">
                <a:blip r:embed="rId3"/>
                <a:stretch>
                  <a:fillRect l="-309" t="-1774"/>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EB792F4E-54C0-4D36-B331-9C6FCFE9A340}" type="slidenum">
              <a:rPr lang="zh-CN" altLang="en-US" smtClean="0"/>
              <a:pPr/>
              <a:t>5</a:t>
            </a:fld>
            <a:endParaRPr lang="zh-CN" altLang="en-US" dirty="0"/>
          </a:p>
        </p:txBody>
      </p:sp>
      <p:pic>
        <p:nvPicPr>
          <p:cNvPr id="6" name="图片 8"/>
          <p:cNvPicPr>
            <a:picLocks noChangeAspect="1"/>
          </p:cNvPicPr>
          <p:nvPr/>
        </p:nvPicPr>
        <p:blipFill>
          <a:blip r:embed="rId4"/>
          <a:stretch>
            <a:fillRect/>
          </a:stretch>
        </p:blipFill>
        <p:spPr>
          <a:xfrm>
            <a:off x="6388242" y="4157602"/>
            <a:ext cx="1336451" cy="1440000"/>
          </a:xfrm>
          <a:prstGeom prst="rect">
            <a:avLst/>
          </a:prstGeom>
        </p:spPr>
      </p:pic>
      <p:sp>
        <p:nvSpPr>
          <p:cNvPr id="7" name="TextBox 6"/>
          <p:cNvSpPr txBox="1"/>
          <p:nvPr/>
        </p:nvSpPr>
        <p:spPr>
          <a:xfrm>
            <a:off x="3741125" y="5711190"/>
            <a:ext cx="2289771" cy="369332"/>
          </a:xfrm>
          <a:prstGeom prst="rect">
            <a:avLst/>
          </a:prstGeom>
          <a:noFill/>
        </p:spPr>
        <p:txBody>
          <a:bodyPr wrap="square" rtlCol="0">
            <a:spAutoFit/>
          </a:bodyPr>
          <a:lstStyle/>
          <a:p>
            <a:r>
              <a:rPr lang="zh-CN" altLang="en-US" dirty="0" smtClean="0">
                <a:latin typeface="华文新魏" pitchFamily="2" charset="-122"/>
                <a:ea typeface="华文新魏" pitchFamily="2" charset="-122"/>
              </a:rPr>
              <a:t>连接两点的有向线段</a:t>
            </a:r>
            <a:endParaRPr lang="zh-CN" altLang="en-US" dirty="0">
              <a:latin typeface="华文新魏" pitchFamily="2" charset="-122"/>
              <a:ea typeface="华文新魏" pitchFamily="2" charset="-122"/>
            </a:endParaRPr>
          </a:p>
        </p:txBody>
      </p:sp>
      <p:sp>
        <p:nvSpPr>
          <p:cNvPr id="8" name="TextBox 7"/>
          <p:cNvSpPr txBox="1"/>
          <p:nvPr/>
        </p:nvSpPr>
        <p:spPr>
          <a:xfrm>
            <a:off x="6505809" y="5754293"/>
            <a:ext cx="1860957" cy="369332"/>
          </a:xfrm>
          <a:prstGeom prst="rect">
            <a:avLst/>
          </a:prstGeom>
          <a:noFill/>
        </p:spPr>
        <p:txBody>
          <a:bodyPr wrap="square" rtlCol="0">
            <a:spAutoFit/>
          </a:bodyPr>
          <a:lstStyle/>
          <a:p>
            <a:r>
              <a:rPr lang="zh-CN" altLang="en-US" dirty="0" smtClean="0">
                <a:latin typeface="华文新魏" pitchFamily="2" charset="-122"/>
                <a:ea typeface="华文新魏" pitchFamily="2" charset="-122"/>
              </a:rPr>
              <a:t>相同的向量</a:t>
            </a:r>
            <a:endParaRPr lang="zh-CN" altLang="en-US" dirty="0">
              <a:latin typeface="华文新魏" pitchFamily="2" charset="-122"/>
              <a:ea typeface="华文新魏" pitchFamily="2" charset="-122"/>
            </a:endParaRPr>
          </a:p>
        </p:txBody>
      </p:sp>
      <p:pic>
        <p:nvPicPr>
          <p:cNvPr id="9" name="图片 5"/>
          <p:cNvPicPr>
            <a:picLocks noChangeAspect="1"/>
          </p:cNvPicPr>
          <p:nvPr/>
        </p:nvPicPr>
        <p:blipFill>
          <a:blip r:embed="rId5"/>
          <a:stretch>
            <a:fillRect/>
          </a:stretch>
        </p:blipFill>
        <p:spPr>
          <a:xfrm>
            <a:off x="4886010" y="714774"/>
            <a:ext cx="3905851" cy="2076852"/>
          </a:xfrm>
          <a:prstGeom prst="rect">
            <a:avLst/>
          </a:prstGeom>
        </p:spPr>
      </p:pic>
    </p:spTree>
    <p:extLst>
      <p:ext uri="{BB962C8B-B14F-4D97-AF65-F5344CB8AC3E}">
        <p14:creationId xmlns:p14="http://schemas.microsoft.com/office/powerpoint/2010/main" val="141905372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标量</a:t>
            </a:r>
            <a:r>
              <a:rPr lang="en-US" altLang="zh-CN" dirty="0" smtClean="0"/>
              <a:t>-</a:t>
            </a:r>
            <a:r>
              <a:rPr lang="zh-CN" altLang="en-US" dirty="0" smtClean="0"/>
              <a:t>向量运算</a:t>
            </a:r>
            <a:endParaRPr lang="en-US" dirty="0"/>
          </a:p>
        </p:txBody>
      </p:sp>
      <p:sp>
        <p:nvSpPr>
          <p:cNvPr id="3" name="Content Placeholder 2"/>
          <p:cNvSpPr>
            <a:spLocks noGrp="1"/>
          </p:cNvSpPr>
          <p:nvPr>
            <p:ph idx="1"/>
          </p:nvPr>
        </p:nvSpPr>
        <p:spPr/>
        <p:txBody>
          <a:bodyPr/>
          <a:lstStyle/>
          <a:p>
            <a:r>
              <a:rPr lang="zh-CN" altLang="en-US" dirty="0"/>
              <a:t>每个向量都有逆</a:t>
            </a:r>
          </a:p>
          <a:p>
            <a:pPr lvl="1"/>
            <a:r>
              <a:rPr lang="zh-CN" altLang="en-US" dirty="0" smtClean="0"/>
              <a:t>同样</a:t>
            </a:r>
            <a:r>
              <a:rPr lang="zh-CN" altLang="en-US" dirty="0"/>
              <a:t>长度但是指向相反的</a:t>
            </a:r>
            <a:r>
              <a:rPr lang="zh-CN" altLang="en-US" dirty="0" smtClean="0"/>
              <a:t>方向</a:t>
            </a:r>
            <a:endParaRPr lang="en-US" altLang="zh-CN" dirty="0" smtClean="0"/>
          </a:p>
          <a:p>
            <a:pPr lvl="1"/>
            <a:endParaRPr lang="en-US" altLang="zh-CN" dirty="0" smtClean="0"/>
          </a:p>
          <a:p>
            <a:pPr lvl="1"/>
            <a:endParaRPr lang="zh-CN" altLang="en-US" dirty="0"/>
          </a:p>
          <a:p>
            <a:r>
              <a:rPr lang="zh-CN" altLang="en-US" dirty="0" smtClean="0"/>
              <a:t>每个</a:t>
            </a:r>
            <a:r>
              <a:rPr lang="zh-CN" altLang="en-US" dirty="0"/>
              <a:t>向量都可以与标量相乘</a:t>
            </a:r>
          </a:p>
          <a:p>
            <a:pPr lvl="1"/>
            <a:r>
              <a:rPr lang="zh-CN" altLang="en-US" dirty="0" smtClean="0"/>
              <a:t>有</a:t>
            </a:r>
            <a:r>
              <a:rPr lang="zh-CN" altLang="en-US" dirty="0"/>
              <a:t>一个零向量</a:t>
            </a:r>
          </a:p>
          <a:p>
            <a:pPr lvl="2"/>
            <a:r>
              <a:rPr lang="zh-CN" altLang="en-US" dirty="0" smtClean="0"/>
              <a:t>零长度</a:t>
            </a:r>
            <a:r>
              <a:rPr lang="zh-CN" altLang="en-US" dirty="0"/>
              <a:t>，方向不</a:t>
            </a:r>
            <a:r>
              <a:rPr lang="zh-CN" altLang="en-US" dirty="0" smtClean="0"/>
              <a:t>定</a:t>
            </a:r>
            <a:endParaRPr lang="en-US" altLang="zh-CN" dirty="0" smtClean="0"/>
          </a:p>
          <a:p>
            <a:pPr lvl="2"/>
            <a:endParaRPr lang="en-US" altLang="zh-CN" dirty="0" smtClean="0"/>
          </a:p>
          <a:p>
            <a:pPr lvl="2"/>
            <a:endParaRPr lang="zh-CN" altLang="en-US" dirty="0"/>
          </a:p>
          <a:p>
            <a:r>
              <a:rPr lang="zh-CN" altLang="en-US" dirty="0" smtClean="0"/>
              <a:t>两</a:t>
            </a:r>
            <a:r>
              <a:rPr lang="zh-CN" altLang="en-US" dirty="0"/>
              <a:t>个向量的和为向量</a:t>
            </a:r>
          </a:p>
          <a:p>
            <a:pPr lvl="1"/>
            <a:r>
              <a:rPr lang="zh-CN" altLang="en-US" dirty="0" smtClean="0"/>
              <a:t>三角</a:t>
            </a:r>
            <a:r>
              <a:rPr lang="zh-CN" altLang="en-US" dirty="0"/>
              <a:t>形法则</a:t>
            </a:r>
          </a:p>
          <a:p>
            <a:endParaRPr lang="en-US" dirty="0"/>
          </a:p>
        </p:txBody>
      </p:sp>
      <p:sp>
        <p:nvSpPr>
          <p:cNvPr id="4" name="Slide Number Placeholder 3"/>
          <p:cNvSpPr>
            <a:spLocks noGrp="1"/>
          </p:cNvSpPr>
          <p:nvPr>
            <p:ph type="sldNum" sz="quarter" idx="12"/>
          </p:nvPr>
        </p:nvSpPr>
        <p:spPr/>
        <p:txBody>
          <a:bodyPr/>
          <a:lstStyle/>
          <a:p>
            <a:fld id="{EB792F4E-54C0-4D36-B331-9C6FCFE9A340}" type="slidenum">
              <a:rPr lang="zh-CN" altLang="en-US" smtClean="0"/>
              <a:pPr/>
              <a:t>6</a:t>
            </a:fld>
            <a:endParaRPr lang="zh-CN" altLang="en-US" dirty="0"/>
          </a:p>
        </p:txBody>
      </p:sp>
      <p:pic>
        <p:nvPicPr>
          <p:cNvPr id="5" name="Picture 2" descr="E:\CG\交互式计算机图形学—基于OpenGL着色器的自顶向下方法（第六版）\Figures\CHAPTER03 JPEG\an03f03b.jpg"/>
          <p:cNvPicPr>
            <a:picLocks noChangeAspect="1" noChangeArrowheads="1"/>
          </p:cNvPicPr>
          <p:nvPr/>
        </p:nvPicPr>
        <p:blipFill>
          <a:blip r:embed="rId2" cstate="print"/>
          <a:srcRect/>
          <a:stretch>
            <a:fillRect/>
          </a:stretch>
        </p:blipFill>
        <p:spPr bwMode="auto">
          <a:xfrm>
            <a:off x="5760039" y="4536175"/>
            <a:ext cx="1692822" cy="1716943"/>
          </a:xfrm>
          <a:prstGeom prst="rect">
            <a:avLst/>
          </a:prstGeom>
          <a:noFill/>
        </p:spPr>
      </p:pic>
      <p:pic>
        <p:nvPicPr>
          <p:cNvPr id="6" name="Picture 3" descr="E:\CG\交互式计算机图形学—基于OpenGL着色器的自顶向下方法（第六版）\Figures\CHAPTER03 JPEG\an03f03a.jpg"/>
          <p:cNvPicPr>
            <a:picLocks noChangeAspect="1" noChangeArrowheads="1"/>
          </p:cNvPicPr>
          <p:nvPr/>
        </p:nvPicPr>
        <p:blipFill>
          <a:blip r:embed="rId3" cstate="print"/>
          <a:srcRect/>
          <a:stretch>
            <a:fillRect/>
          </a:stretch>
        </p:blipFill>
        <p:spPr bwMode="auto">
          <a:xfrm>
            <a:off x="5494132" y="2746048"/>
            <a:ext cx="2041249" cy="1571781"/>
          </a:xfrm>
          <a:prstGeom prst="rect">
            <a:avLst/>
          </a:prstGeom>
          <a:noFill/>
        </p:spPr>
      </p:pic>
      <p:pic>
        <p:nvPicPr>
          <p:cNvPr id="7" name="Picture 2" descr="E:\CG\交互式计算机图形学—基于OpenGL着色器的自顶向下方法（第六版）\Figures\CHAPTER03 JPEG\an03f04.jpg"/>
          <p:cNvPicPr>
            <a:picLocks noChangeAspect="1" noChangeArrowheads="1"/>
          </p:cNvPicPr>
          <p:nvPr/>
        </p:nvPicPr>
        <p:blipFill>
          <a:blip r:embed="rId4" cstate="print"/>
          <a:srcRect/>
          <a:stretch>
            <a:fillRect/>
          </a:stretch>
        </p:blipFill>
        <p:spPr bwMode="auto">
          <a:xfrm>
            <a:off x="5629171" y="731882"/>
            <a:ext cx="1729314" cy="1568775"/>
          </a:xfrm>
          <a:prstGeom prst="rect">
            <a:avLst/>
          </a:prstGeom>
          <a:noFill/>
        </p:spPr>
      </p:pic>
      <p:sp>
        <p:nvSpPr>
          <p:cNvPr id="8" name="TextBox 7"/>
          <p:cNvSpPr txBox="1"/>
          <p:nvPr/>
        </p:nvSpPr>
        <p:spPr>
          <a:xfrm>
            <a:off x="7596642" y="1374300"/>
            <a:ext cx="902910" cy="369332"/>
          </a:xfrm>
          <a:prstGeom prst="rect">
            <a:avLst/>
          </a:prstGeom>
          <a:noFill/>
        </p:spPr>
        <p:txBody>
          <a:bodyPr wrap="square" rtlCol="0">
            <a:spAutoFit/>
          </a:bodyPr>
          <a:lstStyle/>
          <a:p>
            <a:r>
              <a:rPr lang="zh-CN" altLang="en-US" dirty="0" smtClean="0">
                <a:latin typeface="华文新魏" pitchFamily="2" charset="-122"/>
                <a:ea typeface="华文新魏" pitchFamily="2" charset="-122"/>
              </a:rPr>
              <a:t>逆向量</a:t>
            </a:r>
            <a:endParaRPr lang="zh-CN" altLang="en-US" dirty="0">
              <a:latin typeface="华文新魏" pitchFamily="2" charset="-122"/>
              <a:ea typeface="华文新魏" pitchFamily="2" charset="-122"/>
            </a:endParaRPr>
          </a:p>
        </p:txBody>
      </p:sp>
      <p:sp>
        <p:nvSpPr>
          <p:cNvPr id="9" name="TextBox 8"/>
          <p:cNvSpPr txBox="1"/>
          <p:nvPr/>
        </p:nvSpPr>
        <p:spPr>
          <a:xfrm>
            <a:off x="7571932" y="5262400"/>
            <a:ext cx="1210051" cy="369332"/>
          </a:xfrm>
          <a:prstGeom prst="rect">
            <a:avLst/>
          </a:prstGeom>
          <a:noFill/>
        </p:spPr>
        <p:txBody>
          <a:bodyPr wrap="square" rtlCol="0">
            <a:spAutoFit/>
          </a:bodyPr>
          <a:lstStyle/>
          <a:p>
            <a:r>
              <a:rPr lang="zh-CN" altLang="en-US" dirty="0" smtClean="0">
                <a:latin typeface="华文新魏" pitchFamily="2" charset="-122"/>
                <a:ea typeface="华文新魏" pitchFamily="2" charset="-122"/>
              </a:rPr>
              <a:t>向量加法</a:t>
            </a:r>
            <a:endParaRPr lang="zh-CN" altLang="en-US" dirty="0">
              <a:latin typeface="华文新魏" pitchFamily="2" charset="-122"/>
              <a:ea typeface="华文新魏" pitchFamily="2" charset="-122"/>
            </a:endParaRPr>
          </a:p>
        </p:txBody>
      </p:sp>
      <p:sp>
        <p:nvSpPr>
          <p:cNvPr id="10" name="TextBox 9"/>
          <p:cNvSpPr txBox="1"/>
          <p:nvPr/>
        </p:nvSpPr>
        <p:spPr>
          <a:xfrm>
            <a:off x="7535381" y="3491698"/>
            <a:ext cx="1283155" cy="369332"/>
          </a:xfrm>
          <a:prstGeom prst="rect">
            <a:avLst/>
          </a:prstGeom>
          <a:noFill/>
        </p:spPr>
        <p:txBody>
          <a:bodyPr wrap="square" rtlCol="0">
            <a:spAutoFit/>
          </a:bodyPr>
          <a:lstStyle/>
          <a:p>
            <a:r>
              <a:rPr lang="zh-CN" altLang="en-US" dirty="0" smtClean="0">
                <a:latin typeface="华文新魏" pitchFamily="2" charset="-122"/>
                <a:ea typeface="华文新魏" pitchFamily="2" charset="-122"/>
              </a:rPr>
              <a:t>向量数乘</a:t>
            </a:r>
            <a:endParaRPr lang="zh-CN" altLang="en-US" dirty="0">
              <a:latin typeface="华文新魏" pitchFamily="2" charset="-122"/>
              <a:ea typeface="华文新魏" pitchFamily="2" charset="-122"/>
            </a:endParaRPr>
          </a:p>
        </p:txBody>
      </p:sp>
    </p:spTree>
    <p:extLst>
      <p:ext uri="{BB962C8B-B14F-4D97-AF65-F5344CB8AC3E}">
        <p14:creationId xmlns:p14="http://schemas.microsoft.com/office/powerpoint/2010/main" val="189352407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向量空间</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zh-CN" altLang="en-US" dirty="0" smtClean="0"/>
                  <a:t>又称为线性空间，处理向量的数学系统</a:t>
                </a:r>
                <a:endParaRPr lang="en-US" altLang="zh-CN" dirty="0" smtClean="0"/>
              </a:p>
              <a:p>
                <a:pPr lvl="1"/>
                <a:r>
                  <a:rPr lang="zh-CN" altLang="en-US" dirty="0" smtClean="0"/>
                  <a:t>包含两种实体：向量</a:t>
                </a:r>
                <a:r>
                  <a:rPr lang="en-US" altLang="zh-CN" dirty="0" smtClean="0"/>
                  <a:t>+</a:t>
                </a:r>
                <a:r>
                  <a:rPr lang="zh-CN" altLang="en-US" dirty="0" smtClean="0"/>
                  <a:t>标量</a:t>
                </a:r>
                <a:endParaRPr lang="en-US" altLang="zh-CN" dirty="0" smtClean="0"/>
              </a:p>
              <a:p>
                <a:endParaRPr lang="en-US" dirty="0" smtClean="0"/>
              </a:p>
              <a:p>
                <a:r>
                  <a:rPr lang="zh-CN" altLang="en-US" dirty="0"/>
                  <a:t>运算</a:t>
                </a:r>
              </a:p>
              <a:p>
                <a:pPr lvl="1"/>
                <a:r>
                  <a:rPr lang="zh-CN" altLang="en-US" dirty="0" smtClean="0"/>
                  <a:t>标量</a:t>
                </a:r>
                <a:r>
                  <a:rPr lang="en-US" altLang="zh-CN" dirty="0" smtClean="0"/>
                  <a:t>-</a:t>
                </a:r>
                <a:r>
                  <a:rPr lang="zh-CN" altLang="en-US" dirty="0" smtClean="0"/>
                  <a:t>向量乘法：</a:t>
                </a:r>
                <a14:m>
                  <m:oMath xmlns:m="http://schemas.openxmlformats.org/officeDocument/2006/math">
                    <m:r>
                      <a:rPr lang="en-US" altLang="zh-CN" b="1" i="1" dirty="0" smtClean="0">
                        <a:latin typeface="Cambria Math" charset="0"/>
                      </a:rPr>
                      <m:t>𝒖</m:t>
                    </m:r>
                    <m:r>
                      <a:rPr lang="en-US" altLang="zh-CN" i="1" dirty="0" smtClean="0">
                        <a:latin typeface="Cambria Math" charset="0"/>
                      </a:rPr>
                      <m:t> = </m:t>
                    </m:r>
                    <m:r>
                      <a:rPr lang="en-US" altLang="zh-CN" i="1" dirty="0" smtClean="0">
                        <a:latin typeface="Cambria Math" charset="0"/>
                      </a:rPr>
                      <m:t>𝛼</m:t>
                    </m:r>
                    <m:r>
                      <a:rPr lang="en-US" altLang="zh-CN" i="1" dirty="0" smtClean="0">
                        <a:latin typeface="Cambria Math" charset="0"/>
                      </a:rPr>
                      <m:t> </m:t>
                    </m:r>
                    <m:r>
                      <a:rPr lang="en-US" altLang="zh-CN" b="1" i="1" dirty="0" smtClean="0">
                        <a:latin typeface="Cambria Math" charset="0"/>
                      </a:rPr>
                      <m:t>𝒗</m:t>
                    </m:r>
                  </m:oMath>
                </a14:m>
                <a:endParaRPr lang="en-US" altLang="zh-CN" b="1" dirty="0"/>
              </a:p>
              <a:p>
                <a:pPr lvl="1"/>
                <a:r>
                  <a:rPr lang="zh-CN" altLang="en-US" dirty="0" smtClean="0"/>
                  <a:t>向量</a:t>
                </a:r>
                <a:r>
                  <a:rPr lang="en-US" altLang="zh-CN" dirty="0" smtClean="0"/>
                  <a:t>-</a:t>
                </a:r>
                <a:r>
                  <a:rPr lang="zh-CN" altLang="en-US" dirty="0" smtClean="0"/>
                  <a:t>向量</a:t>
                </a:r>
                <a:r>
                  <a:rPr lang="zh-CN" altLang="en-US" dirty="0"/>
                  <a:t>加法</a:t>
                </a:r>
                <a:r>
                  <a:rPr lang="zh-CN" altLang="en-US" dirty="0" smtClean="0"/>
                  <a:t>：</a:t>
                </a:r>
                <a14:m>
                  <m:oMath xmlns:m="http://schemas.openxmlformats.org/officeDocument/2006/math">
                    <m:r>
                      <a:rPr lang="en-US" altLang="zh-CN" b="1" i="1" dirty="0" smtClean="0">
                        <a:latin typeface="Cambria Math" charset="0"/>
                      </a:rPr>
                      <m:t>𝒘</m:t>
                    </m:r>
                    <m:r>
                      <a:rPr lang="en-US" altLang="zh-CN" i="1" dirty="0" smtClean="0">
                        <a:latin typeface="Cambria Math" charset="0"/>
                      </a:rPr>
                      <m:t> = </m:t>
                    </m:r>
                    <m:r>
                      <a:rPr lang="en-US" altLang="zh-CN" b="1" i="1" dirty="0" smtClean="0">
                        <a:latin typeface="Cambria Math" charset="0"/>
                      </a:rPr>
                      <m:t>𝒖</m:t>
                    </m:r>
                    <m:r>
                      <a:rPr lang="en-US" altLang="zh-CN" i="1" dirty="0" smtClean="0">
                        <a:latin typeface="Cambria Math" charset="0"/>
                      </a:rPr>
                      <m:t> + </m:t>
                    </m:r>
                    <m:r>
                      <a:rPr lang="en-US" altLang="zh-CN" b="1" i="1" dirty="0" smtClean="0">
                        <a:latin typeface="Cambria Math" charset="0"/>
                      </a:rPr>
                      <m:t>𝒗</m:t>
                    </m:r>
                  </m:oMath>
                </a14:m>
                <a:endParaRPr lang="en-US" altLang="zh-CN" b="1" dirty="0" smtClean="0"/>
              </a:p>
              <a:p>
                <a:pPr lvl="1"/>
                <a:endParaRPr lang="en-US" altLang="zh-CN" b="1" dirty="0"/>
              </a:p>
              <a:p>
                <a:r>
                  <a:rPr lang="zh-CN" altLang="en-US" dirty="0" smtClean="0"/>
                  <a:t>向量空间不一定要有度量</a:t>
                </a:r>
                <a:endParaRPr lang="en-US" altLang="zh-CN"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618" t="-2381"/>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EB792F4E-54C0-4D36-B331-9C6FCFE9A340}" type="slidenum">
              <a:rPr lang="zh-CN" altLang="en-US" smtClean="0"/>
              <a:pPr/>
              <a:t>7</a:t>
            </a:fld>
            <a:endParaRPr lang="zh-CN" altLang="en-US" dirty="0"/>
          </a:p>
        </p:txBody>
      </p:sp>
    </p:spTree>
    <p:extLst>
      <p:ext uri="{BB962C8B-B14F-4D97-AF65-F5344CB8AC3E}">
        <p14:creationId xmlns:p14="http://schemas.microsoft.com/office/powerpoint/2010/main" val="198672357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点</a:t>
            </a:r>
            <a:r>
              <a:rPr lang="en-US" altLang="zh-CN" dirty="0" smtClean="0"/>
              <a:t>-</a:t>
            </a:r>
            <a:r>
              <a:rPr lang="zh-CN" altLang="en-US" dirty="0" smtClean="0"/>
              <a:t>向量运算</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zh-CN" altLang="en-US" dirty="0"/>
                  <a:t>点与向量之间可进行的运算</a:t>
                </a:r>
              </a:p>
              <a:p>
                <a:pPr lvl="1"/>
                <a:r>
                  <a:rPr lang="zh-CN" altLang="en-US" dirty="0" smtClean="0"/>
                  <a:t>点</a:t>
                </a:r>
                <a:r>
                  <a:rPr lang="zh-CN" altLang="en-US" dirty="0"/>
                  <a:t>与点相减得到一个向量</a:t>
                </a:r>
              </a:p>
              <a:p>
                <a:pPr lvl="1"/>
                <a:r>
                  <a:rPr lang="zh-CN" altLang="en-US" dirty="0" smtClean="0"/>
                  <a:t>等价地，</a:t>
                </a:r>
                <a:r>
                  <a:rPr lang="zh-CN" altLang="en-US" dirty="0"/>
                  <a:t>点与向量相加得到新点</a:t>
                </a:r>
              </a:p>
              <a:p>
                <a:endParaRPr lang="en-US" altLang="zh-CN" dirty="0" smtClean="0"/>
              </a:p>
              <a:p>
                <a:r>
                  <a:rPr lang="zh-CN" altLang="en-US" dirty="0" smtClean="0"/>
                  <a:t>点</a:t>
                </a:r>
                <a:r>
                  <a:rPr lang="en-US" altLang="zh-CN" dirty="0"/>
                  <a:t>-</a:t>
                </a:r>
                <a:r>
                  <a:rPr lang="zh-CN" altLang="en-US" dirty="0"/>
                  <a:t>向量加法</a:t>
                </a:r>
              </a:p>
              <a:p>
                <a:pPr lvl="1"/>
                <a14:m>
                  <m:oMath xmlns:m="http://schemas.openxmlformats.org/officeDocument/2006/math">
                    <m:r>
                      <a:rPr lang="en-US" altLang="zh-CN" i="1" dirty="0" smtClean="0">
                        <a:latin typeface="Cambria Math" charset="0"/>
                      </a:rPr>
                      <m:t>𝑃</m:t>
                    </m:r>
                    <m:r>
                      <a:rPr lang="en-US" altLang="zh-CN" i="1" dirty="0" smtClean="0">
                        <a:latin typeface="Cambria Math" charset="0"/>
                      </a:rPr>
                      <m:t> = </m:t>
                    </m:r>
                    <m:r>
                      <a:rPr lang="en-US" altLang="zh-CN" i="1" dirty="0">
                        <a:latin typeface="Cambria Math" charset="0"/>
                      </a:rPr>
                      <m:t>𝑄</m:t>
                    </m:r>
                    <m:r>
                      <a:rPr lang="en-US" altLang="zh-CN" i="1" dirty="0">
                        <a:latin typeface="Cambria Math" charset="0"/>
                      </a:rPr>
                      <m:t> + </m:t>
                    </m:r>
                    <m:r>
                      <a:rPr lang="en-US" altLang="zh-CN" b="1" i="1" dirty="0">
                        <a:latin typeface="Cambria Math" charset="0"/>
                      </a:rPr>
                      <m:t>𝒗</m:t>
                    </m:r>
                  </m:oMath>
                </a14:m>
                <a:endParaRPr lang="en-US" altLang="zh-CN" b="1" dirty="0"/>
              </a:p>
              <a:p>
                <a:endParaRPr lang="en-US" altLang="zh-CN" dirty="0" smtClean="0"/>
              </a:p>
              <a:p>
                <a:r>
                  <a:rPr lang="zh-CN" altLang="en-US" dirty="0" smtClean="0"/>
                  <a:t>点</a:t>
                </a:r>
                <a:r>
                  <a:rPr lang="en-US" altLang="zh-CN" dirty="0"/>
                  <a:t>-</a:t>
                </a:r>
                <a:r>
                  <a:rPr lang="zh-CN" altLang="en-US" dirty="0"/>
                  <a:t>点减法</a:t>
                </a:r>
              </a:p>
              <a:p>
                <a:pPr lvl="1"/>
                <a14:m>
                  <m:oMath xmlns:m="http://schemas.openxmlformats.org/officeDocument/2006/math">
                    <m:r>
                      <a:rPr lang="en-US" altLang="zh-CN" b="1" i="1" dirty="0" smtClean="0">
                        <a:latin typeface="Cambria Math" charset="0"/>
                      </a:rPr>
                      <m:t>𝒗</m:t>
                    </m:r>
                    <m:r>
                      <a:rPr lang="en-US" altLang="zh-CN" i="1" dirty="0" smtClean="0">
                        <a:latin typeface="Cambria Math" charset="0"/>
                      </a:rPr>
                      <m:t> </m:t>
                    </m:r>
                    <m:r>
                      <a:rPr lang="en-US" altLang="zh-CN" i="1" dirty="0">
                        <a:latin typeface="Cambria Math" charset="0"/>
                      </a:rPr>
                      <m:t>= </m:t>
                    </m:r>
                    <m:r>
                      <a:rPr lang="en-US" altLang="zh-CN" i="1" dirty="0">
                        <a:latin typeface="Cambria Math" charset="0"/>
                      </a:rPr>
                      <m:t>𝑃</m:t>
                    </m:r>
                    <m:r>
                      <a:rPr lang="en-US" altLang="zh-CN" i="1" dirty="0">
                        <a:latin typeface="Cambria Math" charset="0"/>
                      </a:rPr>
                      <m:t> − </m:t>
                    </m:r>
                    <m:r>
                      <a:rPr lang="en-US" altLang="zh-CN" i="1" dirty="0">
                        <a:latin typeface="Cambria Math" charset="0"/>
                      </a:rPr>
                      <m:t>𝑄</m:t>
                    </m:r>
                  </m:oMath>
                </a14:m>
                <a:endParaRPr lang="en-US" altLang="zh-CN"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618" t="-2381" b="-700"/>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EB792F4E-54C0-4D36-B331-9C6FCFE9A340}" type="slidenum">
              <a:rPr lang="zh-CN" altLang="en-US" smtClean="0"/>
              <a:pPr/>
              <a:t>8</a:t>
            </a:fld>
            <a:endParaRPr lang="zh-CN" altLang="en-US" dirty="0"/>
          </a:p>
        </p:txBody>
      </p:sp>
      <p:pic>
        <p:nvPicPr>
          <p:cNvPr id="5" name="Picture 2" descr="E:\CG\交互式计算机图形学—基于OpenGL着色器的自顶向下方法（第六版）\Figures\CHAPTER03 JPEG\AN03F05.jpg"/>
          <p:cNvPicPr>
            <a:picLocks noChangeAspect="1" noChangeArrowheads="1"/>
          </p:cNvPicPr>
          <p:nvPr/>
        </p:nvPicPr>
        <p:blipFill>
          <a:blip r:embed="rId3" cstate="print"/>
          <a:srcRect/>
          <a:stretch>
            <a:fillRect/>
          </a:stretch>
        </p:blipFill>
        <p:spPr bwMode="auto">
          <a:xfrm>
            <a:off x="3774073" y="2996975"/>
            <a:ext cx="2181704" cy="1488205"/>
          </a:xfrm>
          <a:prstGeom prst="rect">
            <a:avLst/>
          </a:prstGeom>
          <a:noFill/>
        </p:spPr>
      </p:pic>
      <p:sp>
        <p:nvSpPr>
          <p:cNvPr id="6" name="矩形 5"/>
          <p:cNvSpPr/>
          <p:nvPr/>
        </p:nvSpPr>
        <p:spPr>
          <a:xfrm>
            <a:off x="4202473" y="4604683"/>
            <a:ext cx="1409360" cy="369332"/>
          </a:xfrm>
          <a:prstGeom prst="rect">
            <a:avLst/>
          </a:prstGeom>
        </p:spPr>
        <p:txBody>
          <a:bodyPr wrap="none">
            <a:spAutoFit/>
          </a:bodyPr>
          <a:lstStyle/>
          <a:p>
            <a:r>
              <a:rPr lang="zh-CN" altLang="en-US" dirty="0" smtClean="0">
                <a:latin typeface="华文新魏" pitchFamily="2" charset="-122"/>
                <a:ea typeface="华文新魏" pitchFamily="2" charset="-122"/>
              </a:rPr>
              <a:t>点</a:t>
            </a:r>
            <a:r>
              <a:rPr lang="en-US" altLang="zh-CN" dirty="0" smtClean="0">
                <a:latin typeface="华文新魏" pitchFamily="2" charset="-122"/>
                <a:ea typeface="华文新魏" pitchFamily="2" charset="-122"/>
              </a:rPr>
              <a:t>-</a:t>
            </a:r>
            <a:r>
              <a:rPr lang="zh-CN" altLang="en-US" dirty="0" smtClean="0">
                <a:latin typeface="华文新魏" pitchFamily="2" charset="-122"/>
                <a:ea typeface="华文新魏" pitchFamily="2" charset="-122"/>
              </a:rPr>
              <a:t>向量加法</a:t>
            </a:r>
            <a:endParaRPr lang="en-US" altLang="zh-CN" dirty="0" smtClean="0">
              <a:latin typeface="华文新魏" pitchFamily="2" charset="-122"/>
              <a:ea typeface="华文新魏" pitchFamily="2" charset="-122"/>
            </a:endParaRPr>
          </a:p>
        </p:txBody>
      </p:sp>
    </p:spTree>
    <p:extLst>
      <p:ext uri="{BB962C8B-B14F-4D97-AF65-F5344CB8AC3E}">
        <p14:creationId xmlns:p14="http://schemas.microsoft.com/office/powerpoint/2010/main" val="201100512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仿射空间</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zh-CN" altLang="en-US" dirty="0"/>
                  <a:t>是向量空间的</a:t>
                </a:r>
                <a:r>
                  <a:rPr lang="zh-CN" altLang="en-US" dirty="0" smtClean="0"/>
                  <a:t>扩展，加入了另一对象：点</a:t>
                </a:r>
                <a:endParaRPr lang="en-US" altLang="zh-CN" dirty="0" smtClean="0"/>
              </a:p>
              <a:p>
                <a:endParaRPr lang="en-US" altLang="zh-CN" dirty="0"/>
              </a:p>
              <a:p>
                <a:r>
                  <a:rPr lang="zh-CN" altLang="en-US" dirty="0"/>
                  <a:t>运算：</a:t>
                </a:r>
              </a:p>
              <a:p>
                <a:pPr lvl="1"/>
                <a:r>
                  <a:rPr lang="zh-CN" altLang="en-US" dirty="0"/>
                  <a:t>标量</a:t>
                </a:r>
                <a:r>
                  <a:rPr lang="en-US" altLang="zh-CN" dirty="0"/>
                  <a:t>-</a:t>
                </a:r>
                <a:r>
                  <a:rPr lang="zh-CN" altLang="en-US" dirty="0"/>
                  <a:t>向量乘法 </a:t>
                </a:r>
                <a14:m>
                  <m:oMath xmlns:m="http://schemas.openxmlformats.org/officeDocument/2006/math">
                    <m:r>
                      <a:rPr lang="is-IS" altLang="zh-CN" i="1" dirty="0" smtClean="0">
                        <a:latin typeface="Cambria Math" charset="0"/>
                        <a:ea typeface="Cambria Math" charset="0"/>
                        <a:cs typeface="Cambria Math" charset="0"/>
                      </a:rPr>
                      <m:t>→</m:t>
                    </m:r>
                  </m:oMath>
                </a14:m>
                <a:r>
                  <a:rPr lang="en-US" altLang="zh-CN" dirty="0"/>
                  <a:t> </a:t>
                </a:r>
                <a:r>
                  <a:rPr lang="zh-CN" altLang="en-US" dirty="0"/>
                  <a:t>向量</a:t>
                </a:r>
              </a:p>
              <a:p>
                <a:pPr lvl="1"/>
                <a:r>
                  <a:rPr lang="zh-CN" altLang="en-US" dirty="0" smtClean="0"/>
                  <a:t>向量</a:t>
                </a:r>
                <a:r>
                  <a:rPr lang="en-US" altLang="zh-CN" dirty="0" smtClean="0"/>
                  <a:t>-</a:t>
                </a:r>
                <a:r>
                  <a:rPr lang="zh-CN" altLang="en-US" dirty="0" smtClean="0"/>
                  <a:t>向量加法 </a:t>
                </a:r>
                <a14:m>
                  <m:oMath xmlns:m="http://schemas.openxmlformats.org/officeDocument/2006/math">
                    <m:r>
                      <a:rPr lang="is-IS" altLang="zh-CN" i="1" dirty="0">
                        <a:latin typeface="Cambria Math" charset="0"/>
                        <a:ea typeface="Cambria Math" charset="0"/>
                        <a:cs typeface="Cambria Math" charset="0"/>
                      </a:rPr>
                      <m:t>→</m:t>
                    </m:r>
                  </m:oMath>
                </a14:m>
                <a:r>
                  <a:rPr lang="en-US" altLang="zh-CN" dirty="0"/>
                  <a:t> </a:t>
                </a:r>
                <a:r>
                  <a:rPr lang="zh-CN" altLang="en-US" dirty="0"/>
                  <a:t>向量</a:t>
                </a:r>
              </a:p>
              <a:p>
                <a:pPr lvl="1"/>
                <a:r>
                  <a:rPr lang="zh-CN" altLang="en-US" dirty="0" smtClean="0"/>
                  <a:t>点</a:t>
                </a:r>
                <a:r>
                  <a:rPr lang="en-US" altLang="zh-CN" dirty="0" smtClean="0"/>
                  <a:t>-</a:t>
                </a:r>
                <a:r>
                  <a:rPr lang="zh-CN" altLang="en-US" dirty="0" smtClean="0"/>
                  <a:t>向量加法 </a:t>
                </a:r>
                <a14:m>
                  <m:oMath xmlns:m="http://schemas.openxmlformats.org/officeDocument/2006/math">
                    <m:r>
                      <a:rPr lang="is-IS" altLang="zh-CN" i="1" dirty="0">
                        <a:latin typeface="Cambria Math" charset="0"/>
                        <a:ea typeface="Cambria Math" charset="0"/>
                        <a:cs typeface="Cambria Math" charset="0"/>
                      </a:rPr>
                      <m:t>→</m:t>
                    </m:r>
                  </m:oMath>
                </a14:m>
                <a:r>
                  <a:rPr lang="zh-CN" altLang="en-US" dirty="0" smtClean="0"/>
                  <a:t> 点</a:t>
                </a:r>
                <a:endParaRPr lang="en-US" altLang="zh-CN" dirty="0" smtClean="0"/>
              </a:p>
              <a:p>
                <a:pPr lvl="1"/>
                <a:r>
                  <a:rPr lang="zh-CN" altLang="en-US" dirty="0" smtClean="0"/>
                  <a:t>点</a:t>
                </a:r>
                <a:r>
                  <a:rPr lang="en-US" altLang="zh-CN" dirty="0" smtClean="0"/>
                  <a:t>-</a:t>
                </a:r>
                <a:r>
                  <a:rPr lang="zh-CN" altLang="en-US" dirty="0" smtClean="0"/>
                  <a:t>点减法 </a:t>
                </a:r>
                <a14:m>
                  <m:oMath xmlns:m="http://schemas.openxmlformats.org/officeDocument/2006/math">
                    <m:r>
                      <a:rPr lang="is-IS" altLang="zh-CN" i="1" dirty="0">
                        <a:latin typeface="Cambria Math" charset="0"/>
                        <a:ea typeface="Cambria Math" charset="0"/>
                        <a:cs typeface="Cambria Math" charset="0"/>
                      </a:rPr>
                      <m:t>→</m:t>
                    </m:r>
                  </m:oMath>
                </a14:m>
                <a:r>
                  <a:rPr lang="en-US" altLang="zh-CN" dirty="0"/>
                  <a:t> </a:t>
                </a:r>
                <a:r>
                  <a:rPr lang="zh-CN" altLang="en-US" dirty="0" smtClean="0"/>
                  <a:t>向量</a:t>
                </a:r>
                <a:endParaRPr lang="zh-CN" altLang="en-US" dirty="0"/>
              </a:p>
              <a:p>
                <a:endParaRPr lang="en-US" altLang="zh-CN" dirty="0" smtClean="0"/>
              </a:p>
              <a:p>
                <a:r>
                  <a:rPr lang="zh-CN" altLang="en-US" dirty="0" smtClean="0"/>
                  <a:t>上述</a:t>
                </a:r>
                <a:r>
                  <a:rPr lang="zh-CN" altLang="en-US" dirty="0"/>
                  <a:t>运算均是与坐标无关的</a:t>
                </a:r>
              </a:p>
              <a:p>
                <a:endParaRPr lang="en-US" altLang="zh-CN" dirty="0" smtClean="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618" t="-2381"/>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EB792F4E-54C0-4D36-B331-9C6FCFE9A340}" type="slidenum">
              <a:rPr lang="zh-CN" altLang="en-US" smtClean="0"/>
              <a:pPr/>
              <a:t>9</a:t>
            </a:fld>
            <a:endParaRPr lang="zh-CN" altLang="en-US" dirty="0"/>
          </a:p>
        </p:txBody>
      </p:sp>
    </p:spTree>
    <p:extLst>
      <p:ext uri="{BB962C8B-B14F-4D97-AF65-F5344CB8AC3E}">
        <p14:creationId xmlns:p14="http://schemas.microsoft.com/office/powerpoint/2010/main" val="192807768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5883</TotalTime>
  <Words>2003</Words>
  <Application>Microsoft Office PowerPoint</Application>
  <PresentationFormat>全屏显示(4:3)</PresentationFormat>
  <Paragraphs>432</Paragraphs>
  <Slides>38</Slides>
  <Notes>2</Notes>
  <HiddenSlides>0</HiddenSlides>
  <MMClips>0</MMClips>
  <ScaleCrop>false</ScaleCrop>
  <HeadingPairs>
    <vt:vector size="6" baseType="variant">
      <vt:variant>
        <vt:lpstr>已用的字体</vt:lpstr>
      </vt:variant>
      <vt:variant>
        <vt:i4>14</vt:i4>
      </vt:variant>
      <vt:variant>
        <vt:lpstr>主题</vt:lpstr>
      </vt:variant>
      <vt:variant>
        <vt:i4>2</vt:i4>
      </vt:variant>
      <vt:variant>
        <vt:lpstr>幻灯片标题</vt:lpstr>
      </vt:variant>
      <vt:variant>
        <vt:i4>38</vt:i4>
      </vt:variant>
    </vt:vector>
  </HeadingPairs>
  <TitlesOfParts>
    <vt:vector size="54" baseType="lpstr">
      <vt:lpstr>04b</vt:lpstr>
      <vt:lpstr>ZztexMono-Regular</vt:lpstr>
      <vt:lpstr>华文新魏</vt:lpstr>
      <vt:lpstr>楷体_GB2312</vt:lpstr>
      <vt:lpstr>宋体</vt:lpstr>
      <vt:lpstr>微软雅黑</vt:lpstr>
      <vt:lpstr>微软雅黑</vt:lpstr>
      <vt:lpstr>Arial</vt:lpstr>
      <vt:lpstr>Calibri</vt:lpstr>
      <vt:lpstr>Cambria Math</vt:lpstr>
      <vt:lpstr>Consolas</vt:lpstr>
      <vt:lpstr>Symbol</vt:lpstr>
      <vt:lpstr>Times New Roman</vt:lpstr>
      <vt:lpstr>Wingdings</vt:lpstr>
      <vt:lpstr>Office 主题</vt:lpstr>
      <vt:lpstr>1_Office 主题</vt:lpstr>
      <vt:lpstr>第三章 几何对象和变换</vt:lpstr>
      <vt:lpstr>内容提要</vt:lpstr>
      <vt:lpstr>大纲</vt:lpstr>
      <vt:lpstr>几何对象与图形学</vt:lpstr>
      <vt:lpstr>基本几何要素</vt:lpstr>
      <vt:lpstr>标量-向量运算</vt:lpstr>
      <vt:lpstr>向量空间</vt:lpstr>
      <vt:lpstr>点-向量运算</vt:lpstr>
      <vt:lpstr>仿射空间</vt:lpstr>
      <vt:lpstr>与坐标无关的几何</vt:lpstr>
      <vt:lpstr>直线</vt:lpstr>
      <vt:lpstr>仿射加法</vt:lpstr>
      <vt:lpstr>凸性 </vt:lpstr>
      <vt:lpstr>点积和叉积</vt:lpstr>
      <vt:lpstr>三角形</vt:lpstr>
      <vt:lpstr>平面</vt:lpstr>
      <vt:lpstr>大纲</vt:lpstr>
      <vt:lpstr>线性相关性</vt:lpstr>
      <vt:lpstr>维数</vt:lpstr>
      <vt:lpstr>坐标系</vt:lpstr>
      <vt:lpstr>坐标系</vt:lpstr>
      <vt:lpstr>标架</vt:lpstr>
      <vt:lpstr>点与向量的混淆 </vt:lpstr>
      <vt:lpstr>齐次坐标</vt:lpstr>
      <vt:lpstr>坐标系的变换</vt:lpstr>
      <vt:lpstr>坐标系的变换</vt:lpstr>
      <vt:lpstr>标架的变换</vt:lpstr>
      <vt:lpstr>标架的变换</vt:lpstr>
      <vt:lpstr>标架的变换</vt:lpstr>
      <vt:lpstr>OpenGL中的标架</vt:lpstr>
      <vt:lpstr>相机的移动</vt:lpstr>
      <vt:lpstr>矩阵与向量</vt:lpstr>
      <vt:lpstr>几何对象实例绘制</vt:lpstr>
      <vt:lpstr>彩色立方体</vt:lpstr>
      <vt:lpstr>彩色立方体</vt:lpstr>
      <vt:lpstr>隐藏面消除 </vt:lpstr>
      <vt:lpstr>Z-buffer算法的设置</vt:lpstr>
      <vt:lpstr>实验 2.2</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cp:lastModifiedBy>Microsoft 帐户</cp:lastModifiedBy>
  <cp:revision>550</cp:revision>
  <dcterms:created xsi:type="dcterms:W3CDTF">2016-08-04T07:29:19Z</dcterms:created>
  <dcterms:modified xsi:type="dcterms:W3CDTF">2022-09-27T12:54:57Z</dcterms:modified>
</cp:coreProperties>
</file>