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485" r:id="rId2"/>
    <p:sldId id="345" r:id="rId3"/>
    <p:sldId id="487" r:id="rId4"/>
    <p:sldId id="506" r:id="rId5"/>
    <p:sldId id="488" r:id="rId6"/>
    <p:sldId id="508" r:id="rId7"/>
    <p:sldId id="510" r:id="rId8"/>
    <p:sldId id="512" r:id="rId9"/>
    <p:sldId id="518" r:id="rId10"/>
    <p:sldId id="519" r:id="rId11"/>
    <p:sldId id="513" r:id="rId12"/>
    <p:sldId id="514" r:id="rId13"/>
    <p:sldId id="515" r:id="rId14"/>
    <p:sldId id="511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7" r:id="rId28"/>
    <p:sldId id="538" r:id="rId29"/>
    <p:sldId id="471" r:id="rId30"/>
    <p:sldId id="54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DD9"/>
    <a:srgbClr val="AD438E"/>
    <a:srgbClr val="94003F"/>
    <a:srgbClr val="A50021"/>
    <a:srgbClr val="FF91C8"/>
    <a:srgbClr val="D6EAF8"/>
    <a:srgbClr val="99C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7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31F-852E-4C21-A5BF-45A621D063B7}" type="datetime1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D6D4-6C22-42E4-BD00-B5AB433AEB75}" type="datetime1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94D1-277E-4F0D-A9D3-6C723ED9405F}" type="datetime1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8B5D-A758-4441-AB52-89DDE7AF36E5}" type="datetime1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7614-659B-42BB-94D6-453193BCDAC9}" type="datetime1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146-8CD6-4CAA-B3D3-2C21DC42388C}" type="datetime1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B5B9-9CF5-47F0-9553-3F68E4080617}" type="datetime1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54A2-9B8A-4D21-BA10-2D4311C5CCE9}" type="datetime1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895-D564-41D2-A6FC-FB534A168770}" type="datetime1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337D-A0CC-4C7E-87C9-35D7F76F26E6}" type="datetime1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1D75-C662-4506-9923-F360C490CD83}" type="datetime1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04977B-C4EC-482F-96C1-0349DC329330}" type="datetime1">
              <a:rPr lang="zh-CN" altLang="en-US" smtClean="0"/>
              <a:pPr/>
              <a:t>2021/9/29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186286" y="144689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SZU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222" y="902711"/>
            <a:ext cx="8281555" cy="2387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94003F"/>
                </a:solidFill>
              </a:rPr>
              <a:t>第二章 图形学编程</a:t>
            </a:r>
            <a:endParaRPr lang="zh-CN" altLang="en-US" dirty="0">
              <a:solidFill>
                <a:srgbClr val="94003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33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键盘是目前输入</a:t>
            </a:r>
            <a:r>
              <a:rPr lang="zh-CN" altLang="en-US" dirty="0" smtClean="0"/>
              <a:t>字符串</a:t>
            </a:r>
            <a:r>
              <a:rPr lang="zh-CN" altLang="en-US" dirty="0"/>
              <a:t>最常用的方式</a:t>
            </a:r>
          </a:p>
          <a:p>
            <a:r>
              <a:rPr lang="zh-CN" altLang="en-US" dirty="0"/>
              <a:t>写字板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zh-CN" altLang="en-US" dirty="0"/>
              <a:t>要用人工智能的方法去识别</a:t>
            </a:r>
            <a:r>
              <a:rPr lang="en-US" altLang="zh-CN" dirty="0"/>
              <a:t>,</a:t>
            </a:r>
            <a:r>
              <a:rPr lang="zh-CN" altLang="en-US" dirty="0"/>
              <a:t>但由于</a:t>
            </a:r>
            <a:r>
              <a:rPr lang="zh-CN" altLang="en-US" dirty="0" smtClean="0"/>
              <a:t>书写时</a:t>
            </a:r>
            <a:r>
              <a:rPr lang="zh-CN" altLang="en-US" dirty="0"/>
              <a:t>笔画的次序可被系统记录下来，</a:t>
            </a:r>
            <a:r>
              <a:rPr lang="zh-CN" altLang="en-US" dirty="0" smtClean="0"/>
              <a:t>因而比</a:t>
            </a:r>
            <a:r>
              <a:rPr lang="zh-CN" altLang="en-US" dirty="0"/>
              <a:t>脱机的扫描输入识别具有更多的信息，识别率也更</a:t>
            </a:r>
            <a:r>
              <a:rPr lang="zh-CN" altLang="en-US" dirty="0" smtClean="0"/>
              <a:t>高</a:t>
            </a:r>
            <a:endParaRPr lang="zh-CN" altLang="en-US" dirty="0"/>
          </a:p>
          <a:p>
            <a:r>
              <a:rPr lang="zh-CN" altLang="en-US" dirty="0"/>
              <a:t>语音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是字符串</a:t>
            </a:r>
            <a:r>
              <a:rPr lang="zh-CN" altLang="en-US" dirty="0"/>
              <a:t>输入以及功能选择的一种输入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</a:t>
            </a:r>
            <a:r>
              <a:rPr lang="zh-CN" altLang="en-US" dirty="0"/>
              <a:t>使用语音识别</a:t>
            </a:r>
            <a:r>
              <a:rPr lang="zh-CN" altLang="en-US" dirty="0" smtClean="0"/>
              <a:t>技术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9682" y="2840037"/>
            <a:ext cx="2209800" cy="1304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2809" y="4409281"/>
            <a:ext cx="2295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3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笔划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用于</a:t>
            </a:r>
            <a:r>
              <a:rPr lang="zh-CN" altLang="en-US" dirty="0"/>
              <a:t>输入一组顺序的坐标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相当于多次</a:t>
            </a:r>
            <a:r>
              <a:rPr lang="zh-CN" altLang="en-US" dirty="0"/>
              <a:t>调用定位输入，输入的一组点常用于显示折线或作为</a:t>
            </a:r>
            <a:r>
              <a:rPr lang="zh-CN" altLang="en-US" dirty="0" smtClean="0"/>
              <a:t>曲线</a:t>
            </a:r>
            <a:r>
              <a:rPr lang="zh-CN" altLang="en-US" dirty="0"/>
              <a:t>的</a:t>
            </a:r>
            <a:r>
              <a:rPr lang="zh-CN" altLang="en-US" dirty="0" smtClean="0"/>
              <a:t>控制点</a:t>
            </a:r>
            <a:endParaRPr lang="en-US" altLang="zh-CN" dirty="0" smtClean="0"/>
          </a:p>
          <a:p>
            <a:pPr marL="228600" lvl="1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笔划设备</a:t>
            </a:r>
            <a:endParaRPr lang="en-US" altLang="zh-CN" sz="2800" dirty="0" smtClean="0"/>
          </a:p>
          <a:p>
            <a:pPr lvl="1">
              <a:buClr>
                <a:srgbClr val="94003F"/>
              </a:buClr>
              <a:buSzPct val="70000"/>
            </a:pPr>
            <a:r>
              <a:rPr lang="zh-CN" altLang="en-US" dirty="0"/>
              <a:t>鼠标、轨迹球、游戏棒连续移动的信号经转换成为一组坐标值</a:t>
            </a:r>
          </a:p>
          <a:p>
            <a:pPr lvl="1">
              <a:buClr>
                <a:srgbClr val="94003F"/>
              </a:buClr>
              <a:buSzPct val="70000"/>
            </a:pPr>
            <a:r>
              <a:rPr lang="zh-CN" altLang="en-US" dirty="0"/>
              <a:t>图形输入板的连续模式可通过按键激活。当光标在图形输入板表面上移动时，就产生一组坐标值</a:t>
            </a:r>
          </a:p>
          <a:p>
            <a:pPr marL="228600" lvl="1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 marL="228600" lvl="1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CN" sz="2800" dirty="0"/>
          </a:p>
          <a:p>
            <a:pPr marL="1240200" lvl="4" indent="0">
              <a:spcBef>
                <a:spcPts val="1000"/>
              </a:spcBef>
              <a:buClr>
                <a:srgbClr val="94003F"/>
              </a:buClr>
              <a:buSzPct val="70000"/>
              <a:buNone/>
            </a:pPr>
            <a:endParaRPr lang="en-US" altLang="zh-CN" sz="2600" dirty="0"/>
          </a:p>
          <a:p>
            <a:pPr marL="228600" lvl="1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3871" y="3984625"/>
            <a:ext cx="2647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数值</a:t>
            </a:r>
            <a:r>
              <a:rPr lang="zh-CN" altLang="en-US" dirty="0" smtClean="0"/>
              <a:t>（或定值</a:t>
            </a:r>
            <a:r>
              <a:rPr lang="zh-CN" altLang="en-US" dirty="0"/>
              <a:t>）输入用于设置物体旋转角度、缩放</a:t>
            </a:r>
            <a:r>
              <a:rPr lang="zh-CN" altLang="en-US" dirty="0" smtClean="0"/>
              <a:t>比例因子</a:t>
            </a:r>
            <a:r>
              <a:rPr lang="zh-CN" altLang="en-US" dirty="0"/>
              <a:t>等。它要在给定的数字范围内输入一个值。</a:t>
            </a:r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键盘键入数值</a:t>
            </a:r>
          </a:p>
          <a:p>
            <a:pPr lvl="1"/>
            <a:r>
              <a:rPr lang="zh-CN" altLang="en-US" dirty="0" smtClean="0"/>
              <a:t>软件</a:t>
            </a:r>
            <a:r>
              <a:rPr lang="zh-CN" altLang="en-US" dirty="0"/>
              <a:t>的方法在屏幕上绘制刻度尺或比例尺，用户可用</a:t>
            </a:r>
            <a:r>
              <a:rPr lang="zh-CN" altLang="en-US" dirty="0" smtClean="0"/>
              <a:t>定位设备控制</a:t>
            </a:r>
            <a:r>
              <a:rPr lang="zh-CN" altLang="en-US" dirty="0"/>
              <a:t>光标在尺子上移动实现数值的输入。</a:t>
            </a:r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刻度盘实现数值输入的原理也一样，操作员控制从</a:t>
            </a:r>
            <a:r>
              <a:rPr lang="zh-CN" altLang="en-US" dirty="0" smtClean="0"/>
              <a:t>圆心出发</a:t>
            </a:r>
            <a:r>
              <a:rPr lang="zh-CN" altLang="en-US" dirty="0"/>
              <a:t>的线段绕圆心旋转，根据显示的角度读数或比例</a:t>
            </a:r>
            <a:r>
              <a:rPr lang="zh-CN" altLang="en-US" dirty="0" smtClean="0"/>
              <a:t>数据来</a:t>
            </a:r>
            <a:r>
              <a:rPr lang="zh-CN" altLang="en-US" dirty="0"/>
              <a:t>定值。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48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选择是在某个选择集中选出一个元素，它可用于指定</a:t>
            </a:r>
            <a:r>
              <a:rPr lang="zh-CN" altLang="en-US" dirty="0" smtClean="0"/>
              <a:t>命令，</a:t>
            </a:r>
            <a:r>
              <a:rPr lang="zh-CN" altLang="en-US" dirty="0"/>
              <a:t>确定操作对象或选定属性等。</a:t>
            </a:r>
          </a:p>
          <a:p>
            <a:pPr lvl="1"/>
            <a:r>
              <a:rPr lang="zh-CN" altLang="en-US" dirty="0" smtClean="0"/>
              <a:t>选择</a:t>
            </a:r>
            <a:r>
              <a:rPr lang="zh-CN" altLang="en-US" dirty="0"/>
              <a:t>某项功能可用功能键</a:t>
            </a:r>
          </a:p>
          <a:p>
            <a:pPr lvl="1"/>
            <a:r>
              <a:rPr lang="zh-CN" altLang="en-US" dirty="0" smtClean="0"/>
              <a:t>选择</a:t>
            </a:r>
            <a:r>
              <a:rPr lang="zh-CN" altLang="en-US" dirty="0"/>
              <a:t>某个图元可用鼠标移动光标到要选的图元靠近的</a:t>
            </a:r>
            <a:r>
              <a:rPr lang="zh-CN" altLang="en-US" dirty="0" smtClean="0"/>
              <a:t>位置，</a:t>
            </a:r>
            <a:r>
              <a:rPr lang="zh-CN" altLang="en-US" dirty="0"/>
              <a:t>按下鼠标的按钮，通过软件选择距光标最近的图元。</a:t>
            </a:r>
          </a:p>
          <a:p>
            <a:pPr lvl="1"/>
            <a:r>
              <a:rPr lang="zh-CN" altLang="en-US" dirty="0" smtClean="0"/>
              <a:t>菜单</a:t>
            </a:r>
            <a:r>
              <a:rPr lang="zh-CN" altLang="en-US" dirty="0"/>
              <a:t>功能使用最</a:t>
            </a:r>
            <a:r>
              <a:rPr lang="zh-CN" altLang="en-US" dirty="0" smtClean="0"/>
              <a:t>普遍</a:t>
            </a:r>
            <a:endParaRPr lang="en-US" altLang="zh-CN" dirty="0" smtClean="0"/>
          </a:p>
          <a:p>
            <a:pPr lvl="1"/>
            <a:r>
              <a:rPr lang="zh-CN" altLang="en-US" dirty="0"/>
              <a:t>对话框和键盘上的按键也可提供选择功能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Picture 3" descr="ws_73C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139" y="3823821"/>
            <a:ext cx="3092824" cy="253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ws_78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09" y="4264142"/>
            <a:ext cx="2498912" cy="11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15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输入设备包含一个触发器，告诉操作系统该设备被使用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鼠标上的按键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按下或者释放了一个按键</a:t>
            </a:r>
            <a:endParaRPr lang="en-US" altLang="zh-CN" dirty="0"/>
          </a:p>
          <a:p>
            <a:r>
              <a:rPr lang="zh-CN" altLang="en-US" dirty="0" smtClean="0"/>
              <a:t>触发器传送给操作系统的信息还包括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鼠标的位置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键盘上按键的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3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人机交互输入模式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2650" y="1362075"/>
            <a:ext cx="4838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04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请求模式下，输入设备的初始化是在应用程序中设置的</a:t>
            </a:r>
            <a:r>
              <a:rPr lang="zh-CN" altLang="en-US" dirty="0" smtClean="0"/>
              <a:t>，即</a:t>
            </a:r>
            <a:r>
              <a:rPr lang="zh-CN" altLang="en-US" dirty="0"/>
              <a:t>只有输入设置命令（或语句）对相应的设备设置所</a:t>
            </a:r>
            <a:r>
              <a:rPr lang="zh-CN" altLang="en-US" dirty="0" smtClean="0"/>
              <a:t>需要的</a:t>
            </a:r>
            <a:r>
              <a:rPr lang="zh-CN" altLang="en-US" dirty="0"/>
              <a:t>输入模式后，该设备才能作相应的输入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这种</a:t>
            </a:r>
            <a:r>
              <a:rPr lang="zh-CN" altLang="en-US" dirty="0" smtClean="0"/>
              <a:t>请求</a:t>
            </a:r>
            <a:r>
              <a:rPr lang="zh-CN" altLang="en-US" dirty="0"/>
              <a:t>的命令中要指定由哪一个应用程序调用及调用哪一个</a:t>
            </a:r>
            <a:r>
              <a:rPr lang="zh-CN" altLang="en-US" dirty="0" smtClean="0"/>
              <a:t>输入设备</a:t>
            </a:r>
            <a:endParaRPr lang="zh-CN" altLang="en-US" dirty="0"/>
          </a:p>
          <a:p>
            <a:r>
              <a:rPr lang="zh-CN" altLang="en-US" dirty="0"/>
              <a:t>在请求方式下，程序</a:t>
            </a:r>
            <a:r>
              <a:rPr lang="zh-CN" altLang="en-US" dirty="0" smtClean="0"/>
              <a:t>和输入设备</a:t>
            </a:r>
            <a:r>
              <a:rPr lang="zh-CN" altLang="en-US" dirty="0"/>
              <a:t>轮流处于</a:t>
            </a:r>
            <a:r>
              <a:rPr lang="zh-CN" altLang="en-US" dirty="0" smtClean="0"/>
              <a:t>工作状态</a:t>
            </a:r>
            <a:r>
              <a:rPr lang="zh-CN" altLang="en-US" dirty="0"/>
              <a:t>和等待状态，由</a:t>
            </a:r>
            <a:r>
              <a:rPr lang="zh-CN" altLang="en-US" dirty="0" smtClean="0"/>
              <a:t>程序</a:t>
            </a:r>
            <a:r>
              <a:rPr lang="zh-CN" altLang="en-US" dirty="0"/>
              <a:t>支配输入设备的</a:t>
            </a:r>
            <a:r>
              <a:rPr lang="zh-CN" altLang="en-US" dirty="0" smtClean="0"/>
              <a:t>启动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0563" y="2307936"/>
            <a:ext cx="37814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3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当把一台或多台输入设备定义为样本模式后，这些设备会连续不断地</a:t>
            </a:r>
            <a:r>
              <a:rPr lang="zh-CN" altLang="en-US" dirty="0" smtClean="0"/>
              <a:t>把信息</a:t>
            </a:r>
            <a:r>
              <a:rPr lang="zh-CN" altLang="en-US" dirty="0"/>
              <a:t>输入进来，而不必等待应用程序的输入语句，即信息的输入和</a:t>
            </a:r>
            <a:r>
              <a:rPr lang="zh-CN" altLang="en-US" dirty="0" smtClean="0"/>
              <a:t>应用程序</a:t>
            </a:r>
            <a:r>
              <a:rPr lang="zh-CN" altLang="en-US" dirty="0"/>
              <a:t>中的输入命令无关。当应用程序遇到取样命令时，就把相应的</a:t>
            </a:r>
            <a:r>
              <a:rPr lang="zh-CN" altLang="en-US" dirty="0" smtClean="0"/>
              <a:t>物理设备</a:t>
            </a:r>
            <a:r>
              <a:rPr lang="zh-CN" altLang="en-US" dirty="0"/>
              <a:t>的值作为取样数值。</a:t>
            </a:r>
          </a:p>
          <a:p>
            <a:pPr lvl="1"/>
            <a:r>
              <a:rPr lang="zh-CN" altLang="en-US" dirty="0" smtClean="0"/>
              <a:t>优点</a:t>
            </a:r>
            <a:r>
              <a:rPr lang="zh-CN" altLang="en-US" dirty="0"/>
              <a:t>：不像请求模式那样要求用户有一明显的动作，它对连续的</a:t>
            </a:r>
            <a:r>
              <a:rPr lang="zh-CN" altLang="en-US" dirty="0" smtClean="0"/>
              <a:t>信息流输入</a:t>
            </a:r>
            <a:r>
              <a:rPr lang="zh-CN" altLang="en-US" dirty="0"/>
              <a:t>比较方便，也可同时处理多个输入设备的输入</a:t>
            </a:r>
            <a:r>
              <a:rPr lang="zh-CN" altLang="en-US" dirty="0" smtClean="0"/>
              <a:t>信息</a:t>
            </a:r>
            <a:endParaRPr lang="zh-CN" altLang="en-US" dirty="0"/>
          </a:p>
          <a:p>
            <a:pPr lvl="1"/>
            <a:r>
              <a:rPr lang="zh-CN" altLang="en-US" dirty="0" smtClean="0"/>
              <a:t>缺点</a:t>
            </a:r>
            <a:r>
              <a:rPr lang="zh-CN" altLang="en-US" dirty="0"/>
              <a:t>：当处理某一种输入的时间较长时，可能会失掉某些输入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3987" y="4797569"/>
            <a:ext cx="43815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8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输入设备</a:t>
            </a:r>
            <a:r>
              <a:rPr lang="zh-CN" altLang="en-US" dirty="0"/>
              <a:t>和程序并行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zh-CN" altLang="en-US" dirty="0" smtClean="0"/>
              <a:t>所有被</a:t>
            </a:r>
            <a:r>
              <a:rPr lang="zh-CN" altLang="en-US" dirty="0"/>
              <a:t>设置成事件方式的输入数据（或事件）都被存放在一个</a:t>
            </a:r>
            <a:r>
              <a:rPr lang="zh-CN" altLang="en-US" dirty="0" smtClean="0"/>
              <a:t>事件</a:t>
            </a:r>
            <a:r>
              <a:rPr lang="zh-CN" altLang="en-US" dirty="0"/>
              <a:t>队列中，该队列是以事件发生的时间排序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r>
              <a:rPr lang="zh-CN" altLang="en-US" dirty="0"/>
              <a:t>用户在输入设备上完成一个输入动作（如按一下按钮等）便</a:t>
            </a:r>
            <a:r>
              <a:rPr lang="zh-CN" altLang="en-US" dirty="0" smtClean="0"/>
              <a:t>产生</a:t>
            </a:r>
            <a:r>
              <a:rPr lang="zh-CN" altLang="en-US" dirty="0"/>
              <a:t>一个事件，输入信息及该设备编号等便存放到一个事件</a:t>
            </a:r>
            <a:r>
              <a:rPr lang="zh-CN" altLang="en-US" dirty="0" smtClean="0"/>
              <a:t>队列中</a:t>
            </a:r>
            <a:endParaRPr lang="en-US" altLang="zh-CN" dirty="0" smtClean="0"/>
          </a:p>
          <a:p>
            <a:r>
              <a:rPr lang="zh-CN" altLang="en-US" dirty="0" smtClean="0"/>
              <a:t>不同</a:t>
            </a:r>
            <a:r>
              <a:rPr lang="zh-CN" altLang="en-US" dirty="0"/>
              <a:t>的应用程序可到队列中来查询和提取与该应用程序</a:t>
            </a:r>
            <a:r>
              <a:rPr lang="zh-CN" altLang="en-US" dirty="0" smtClean="0"/>
              <a:t>有关</a:t>
            </a:r>
            <a:r>
              <a:rPr lang="zh-CN" altLang="en-US" dirty="0"/>
              <a:t>的</a:t>
            </a:r>
            <a:r>
              <a:rPr lang="zh-CN" altLang="en-US" dirty="0" smtClean="0"/>
              <a:t>事件</a:t>
            </a:r>
            <a:endParaRPr lang="zh-CN" altLang="en-US" dirty="0"/>
          </a:p>
          <a:p>
            <a:r>
              <a:rPr lang="zh-CN" altLang="en-US" dirty="0"/>
              <a:t>事件模式下的程序流程不同于样本模式，用户输入的</a:t>
            </a:r>
            <a:r>
              <a:rPr lang="zh-CN" altLang="en-US" dirty="0" smtClean="0"/>
              <a:t>信息不会遗失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66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事件模式的工作过程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在采用事件模式输入数据的过程中，输入设备和程序</a:t>
            </a:r>
            <a:r>
              <a:rPr lang="zh-CN" altLang="en-US" dirty="0" smtClean="0"/>
              <a:t>分别运行</a:t>
            </a:r>
            <a:endParaRPr lang="zh-CN" altLang="en-US" dirty="0"/>
          </a:p>
          <a:p>
            <a:r>
              <a:rPr lang="zh-CN" altLang="en-US" dirty="0" smtClean="0"/>
              <a:t>输入设备</a:t>
            </a:r>
            <a:r>
              <a:rPr lang="zh-CN" altLang="en-US" dirty="0"/>
              <a:t>所产生的数据被组织成事件节点，排入事件</a:t>
            </a:r>
            <a:r>
              <a:rPr lang="zh-CN" altLang="en-US" dirty="0" smtClean="0"/>
              <a:t>队列中</a:t>
            </a:r>
            <a:r>
              <a:rPr lang="zh-CN" altLang="en-US" dirty="0"/>
              <a:t>等待程序的</a:t>
            </a:r>
            <a:r>
              <a:rPr lang="zh-CN" altLang="en-US" dirty="0" smtClean="0"/>
              <a:t>处理</a:t>
            </a:r>
            <a:endParaRPr lang="zh-CN" altLang="en-US" dirty="0"/>
          </a:p>
          <a:p>
            <a:r>
              <a:rPr lang="zh-CN" altLang="en-US" dirty="0" smtClean="0"/>
              <a:t>程序运行</a:t>
            </a:r>
            <a:r>
              <a:rPr lang="zh-CN" altLang="en-US" dirty="0"/>
              <a:t>到事件处理语句时，就从事件队列中取出队首</a:t>
            </a:r>
            <a:r>
              <a:rPr lang="zh-CN" altLang="en-US" dirty="0" smtClean="0"/>
              <a:t>事件</a:t>
            </a:r>
            <a:r>
              <a:rPr lang="zh-CN" altLang="en-US" dirty="0"/>
              <a:t>进行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事件队列为空，程序则等待一定的</a:t>
            </a:r>
            <a:r>
              <a:rPr lang="zh-CN" altLang="en-US" dirty="0" smtClean="0"/>
              <a:t>时间片</a:t>
            </a:r>
            <a:r>
              <a:rPr lang="zh-CN" altLang="en-US" dirty="0"/>
              <a:t>，等待事件的</a:t>
            </a:r>
            <a:r>
              <a:rPr lang="zh-CN" altLang="en-US" dirty="0" smtClean="0"/>
              <a:t>发生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2480" y="4848225"/>
            <a:ext cx="40290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6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00401" y="2094748"/>
            <a:ext cx="3032598" cy="796287"/>
          </a:xfrm>
          <a:prstGeom prst="roundRect">
            <a:avLst>
              <a:gd name="adj" fmla="val 50000"/>
            </a:avLst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418743" y="2115257"/>
            <a:ext cx="788833" cy="7498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Chapter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50846" y="3154220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6147" y="2138948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Section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09564" y="1954635"/>
            <a:ext cx="1166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i="1" dirty="0">
                <a:solidFill>
                  <a:srgbClr val="94003F"/>
                </a:solidFill>
              </a:rPr>
              <a:t>8</a:t>
            </a:r>
            <a:endParaRPr lang="zh-CN" altLang="en-US" sz="6600" b="1" i="1" dirty="0">
              <a:solidFill>
                <a:srgbClr val="94003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447572" y="2804325"/>
            <a:ext cx="492176" cy="321924"/>
          </a:xfrm>
          <a:prstGeom prst="triangle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窗口：改变尺寸、露出、图标化</a:t>
            </a:r>
            <a:endParaRPr lang="en-US" altLang="zh-CN" dirty="0" smtClean="0"/>
          </a:p>
          <a:p>
            <a:r>
              <a:rPr lang="zh-CN" altLang="en-US" dirty="0" smtClean="0"/>
              <a:t>鼠标：点击某个或多个按钮</a:t>
            </a:r>
            <a:endParaRPr lang="en-US" altLang="zh-CN" dirty="0" smtClean="0"/>
          </a:p>
          <a:p>
            <a:r>
              <a:rPr lang="zh-CN" altLang="en-US" dirty="0" smtClean="0"/>
              <a:t>移动</a:t>
            </a:r>
            <a:r>
              <a:rPr lang="en-US" altLang="zh-CN" dirty="0" smtClean="0"/>
              <a:t>Motion</a:t>
            </a:r>
            <a:r>
              <a:rPr lang="zh-CN" altLang="en-US" dirty="0" smtClean="0"/>
              <a:t>：移动鼠标</a:t>
            </a:r>
            <a:endParaRPr lang="en-US" altLang="zh-CN" dirty="0" smtClean="0"/>
          </a:p>
          <a:p>
            <a:r>
              <a:rPr lang="zh-CN" altLang="en-US" dirty="0" smtClean="0"/>
              <a:t>键盘：按下或者释放了某个按键</a:t>
            </a:r>
            <a:endParaRPr lang="en-US" altLang="zh-CN" dirty="0" smtClean="0"/>
          </a:p>
          <a:p>
            <a:r>
              <a:rPr lang="zh-CN" altLang="en-US" dirty="0" smtClean="0"/>
              <a:t>空闲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：没有事件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定义如果没有事件被触发将如何操作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99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回调函数</a:t>
            </a:r>
            <a:r>
              <a:rPr lang="en-US" altLang="zh-CN" dirty="0" smtClean="0"/>
              <a:t>Callbacks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对于图形系统可以识别的事件定义回调函数</a:t>
            </a:r>
            <a:endParaRPr lang="en-US" altLang="zh-CN" dirty="0" smtClean="0"/>
          </a:p>
          <a:p>
            <a:r>
              <a:rPr lang="zh-CN" altLang="en-US" dirty="0" smtClean="0"/>
              <a:t>当事件触发后执行用户提供的回调函数</a:t>
            </a:r>
            <a:endParaRPr lang="en-US" altLang="zh-CN" dirty="0" smtClean="0"/>
          </a:p>
          <a:p>
            <a:r>
              <a:rPr lang="zh-CN" altLang="en-US" dirty="0" smtClean="0"/>
              <a:t>例如，</a:t>
            </a:r>
            <a:r>
              <a:rPr lang="en-US" altLang="zh-CN" dirty="0" smtClean="0"/>
              <a:t>GLFW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76086" y="2932798"/>
            <a:ext cx="7339264" cy="608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defRPr sz="2800" b="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04b" panose="00000400000000000000" pitchFamily="2" charset="0"/>
              <a:buChar char="-"/>
              <a:defRPr sz="20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glfwSetMouseButtonCallback</a:t>
            </a:r>
            <a:r>
              <a:rPr lang="en-US" altLang="zh-CN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mainwindow</a:t>
            </a:r>
            <a:r>
              <a:rPr lang="en-US" altLang="zh-CN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mouse_button_callback</a:t>
            </a:r>
            <a:r>
              <a:rPr lang="en-US" altLang="zh-CN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 flipV="1">
            <a:off x="4913586" y="3502685"/>
            <a:ext cx="8382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77558" y="3885406"/>
            <a:ext cx="315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mouse 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352556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GLFW</a:t>
            </a:r>
            <a:r>
              <a:rPr lang="zh-CN" altLang="en-US" dirty="0" smtClean="0"/>
              <a:t>的回调函数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GLFW</a:t>
            </a:r>
            <a:r>
              <a:rPr lang="zh-CN" altLang="en-US" dirty="0" smtClean="0"/>
              <a:t>可以识别的事件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855076"/>
            <a:ext cx="7772400" cy="243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defRPr sz="2800" b="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04b" panose="00000400000000000000" pitchFamily="2" charset="0"/>
              <a:buChar char="-"/>
              <a:defRPr sz="20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glfwSetKeyCallback</a:t>
            </a:r>
            <a:endParaRPr lang="en-US" altLang="zh-CN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zh-CN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glfwSetScrollCallback</a:t>
            </a:r>
            <a:endParaRPr lang="en-US" altLang="zh-CN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zh-CN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glfwSetMouseButtonCallback</a:t>
            </a:r>
            <a:endParaRPr lang="en-US" altLang="zh-CN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zh-CN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559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GLFW</a:t>
            </a:r>
            <a:r>
              <a:rPr lang="zh-CN" altLang="en-US" dirty="0" smtClean="0"/>
              <a:t>的事件循环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GLFW</a:t>
            </a:r>
            <a:r>
              <a:rPr lang="zh-CN" altLang="en-US" dirty="0" smtClean="0"/>
              <a:t>程序的</a:t>
            </a:r>
            <a:r>
              <a:rPr lang="en-US" altLang="zh-CN" dirty="0" smtClean="0"/>
              <a:t>main.cpp</a:t>
            </a:r>
            <a:r>
              <a:rPr lang="zh-CN" altLang="en-US" dirty="0" smtClean="0"/>
              <a:t>文件的最后必然有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glfwPollEvents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/>
              <a:t>glfwPollEvents</a:t>
            </a:r>
            <a:r>
              <a:rPr lang="zh-CN" altLang="en-US" dirty="0"/>
              <a:t>函数检查有没有触发什么事件（比如键盘输入、鼠标移动等），然后调用对应的回调函数（可以通过回调方法手动设置）。我们一般在游戏循环的开始调用事件处理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r>
              <a:rPr lang="zh-CN" altLang="en-US" dirty="0" smtClean="0"/>
              <a:t>提供给程序无限的事件循环</a:t>
            </a:r>
            <a:endParaRPr lang="en-US" altLang="zh-CN" dirty="0" smtClean="0"/>
          </a:p>
          <a:p>
            <a:r>
              <a:rPr lang="zh-CN" altLang="en-US" dirty="0" smtClean="0"/>
              <a:t>在事件循环中，</a:t>
            </a:r>
            <a:r>
              <a:rPr lang="en-US" altLang="zh-CN" dirty="0" smtClean="0"/>
              <a:t>GLFW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在队列中查找事件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对于每个事件，</a:t>
            </a:r>
            <a:r>
              <a:rPr lang="en-US" altLang="zh-CN" dirty="0" smtClean="0"/>
              <a:t>GLFW</a:t>
            </a:r>
            <a:r>
              <a:rPr lang="zh-CN" altLang="en-US" dirty="0" smtClean="0"/>
              <a:t>执行对应的回调函数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如果该事件没有对应的回调函数，则忽略该事件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050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自定义绘制函数</a:t>
            </a:r>
            <a:r>
              <a:rPr lang="en-US" altLang="zh-CN" dirty="0" smtClean="0"/>
              <a:t>Display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函数里设置循环渲染，并调用自定义的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绘制函数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while (!</a:t>
            </a:r>
            <a:r>
              <a:rPr lang="en-US" altLang="zh-CN" dirty="0" err="1"/>
              <a:t>glfwWindowShouldClose</a:t>
            </a:r>
            <a:r>
              <a:rPr lang="en-US" altLang="zh-CN" dirty="0"/>
              <a:t>(</a:t>
            </a:r>
            <a:r>
              <a:rPr lang="en-US" altLang="zh-CN" dirty="0" err="1"/>
              <a:t>mainwindow</a:t>
            </a:r>
            <a:r>
              <a:rPr lang="en-US" altLang="zh-CN" dirty="0"/>
              <a:t>))</a:t>
            </a: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display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glfwSwapBuffers</a:t>
            </a:r>
            <a:r>
              <a:rPr lang="en-US" altLang="zh-CN" dirty="0"/>
              <a:t>(</a:t>
            </a:r>
            <a:r>
              <a:rPr lang="en-US" altLang="zh-CN" dirty="0" err="1"/>
              <a:t>mainwindow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glfwPollEvents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200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鼠标和键盘的回调函数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4351338"/>
          </a:xfrm>
        </p:spPr>
        <p:txBody>
          <a:bodyPr/>
          <a:lstStyle/>
          <a:p>
            <a:r>
              <a:rPr lang="zh-CN" altLang="en-US" dirty="0"/>
              <a:t>鼠标事件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键盘事件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5010" y="4473578"/>
            <a:ext cx="8883322" cy="1815882"/>
          </a:xfrm>
          <a:prstGeom prst="rect">
            <a:avLst/>
          </a:prstGeom>
          <a:solidFill>
            <a:srgbClr val="C6EAFE">
              <a:alpha val="5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glfwSetKeyCallback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(window,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mykey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mykey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GLFWwindow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*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window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int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key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int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scancode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int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action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int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mode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if(key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==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GLFW_KEY_ESCAPE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&amp;&amp;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action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==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GLFW_PRESS)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1600" dirty="0">
                <a:latin typeface="Consolas" pitchFamily="49" charset="0"/>
                <a:ea typeface="宋体" pitchFamily="2" charset="-122"/>
                <a:cs typeface="Consolas" pitchFamily="49" charset="0"/>
              </a:rPr>
              <a:t>exit(0)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0678" y="1898851"/>
            <a:ext cx="8883322" cy="1815882"/>
          </a:xfrm>
          <a:prstGeom prst="rect">
            <a:avLst/>
          </a:prstGeom>
          <a:solidFill>
            <a:srgbClr val="C6EAFE">
              <a:alpha val="5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glfwSetMouseButtonCallback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(window, mouse);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mouse(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GLFWwindow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*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window,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button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scancode, 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action, 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mode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if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(button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==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GLFW_MOUSE_BUTTON_LEFT &amp;&amp;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action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==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GLFW_PRESS)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exit(0)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017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位置坐标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在屏幕上的位置通常用像素定义，原点在左上角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的世界坐标系定义原点在左下角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因而需要反转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y=h-y;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1345" y="3565922"/>
            <a:ext cx="2743200" cy="1676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433145" y="3642122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594945" y="3642122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(0,0)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6166945" y="3642122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319345" y="379452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/>
              <a:t>h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347545" y="5318522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527331" y="5249069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84966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改变窗口的尺寸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拖拽窗口可以修改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显示窗口的尺寸</a:t>
            </a:r>
            <a:endParaRPr lang="en-US" altLang="zh-CN" dirty="0" smtClean="0"/>
          </a:p>
          <a:p>
            <a:r>
              <a:rPr lang="zh-CN" altLang="en-US" dirty="0" smtClean="0"/>
              <a:t>程序需要重新绘制</a:t>
            </a:r>
            <a:endParaRPr lang="en-US" altLang="zh-CN" dirty="0" smtClean="0"/>
          </a:p>
          <a:p>
            <a:r>
              <a:rPr lang="zh-CN" altLang="en-US" dirty="0" smtClean="0"/>
              <a:t>可能显示部分内容，或者被拉伸后的内容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69818" y="3946922"/>
            <a:ext cx="1752600" cy="1752600"/>
            <a:chOff x="768" y="1776"/>
            <a:chExt cx="1104" cy="110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68" y="1776"/>
              <a:ext cx="1104" cy="11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008" y="2016"/>
              <a:ext cx="576" cy="576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008418" y="4099322"/>
            <a:ext cx="2209800" cy="990600"/>
            <a:chOff x="768" y="1776"/>
            <a:chExt cx="1104" cy="1104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768" y="1776"/>
              <a:ext cx="1104" cy="11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1008" y="2016"/>
              <a:ext cx="576" cy="576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008418" y="5470922"/>
            <a:ext cx="2133600" cy="914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5618018" y="5928122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575481" y="6400800"/>
            <a:ext cx="3048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3027218" y="4023122"/>
            <a:ext cx="15240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3103418" y="4785122"/>
            <a:ext cx="13716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503218" y="6080522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/>
              <a:t>original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596846" y="4251722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reshaped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5008418" y="2880122"/>
            <a:ext cx="2209800" cy="990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5465618" y="3108722"/>
            <a:ext cx="433388" cy="3937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04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Reshape</a:t>
            </a:r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054822"/>
            <a:ext cx="7886700" cy="193086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dirty="0" smtClean="0"/>
              <a:t>GLFW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回调函数</a:t>
            </a:r>
            <a:r>
              <a:rPr lang="en-US" altLang="zh-CN" dirty="0"/>
              <a:t>framebuffer_size_callback</a:t>
            </a:r>
            <a:r>
              <a:rPr lang="zh-CN" altLang="en-US" dirty="0" smtClean="0"/>
              <a:t>，用户可以自己定义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返回新窗口的宽度和高度信息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在回调函数后系统会自动调用</a:t>
            </a:r>
            <a:r>
              <a:rPr lang="en-US" altLang="zh-CN" dirty="0" smtClean="0"/>
              <a:t>redisplay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回调函数</a:t>
            </a:r>
            <a:r>
              <a:rPr lang="en-US" altLang="zh-CN" dirty="0"/>
              <a:t>framebuffer_size_callback</a:t>
            </a:r>
            <a:r>
              <a:rPr lang="zh-CN" altLang="en-US" dirty="0" smtClean="0"/>
              <a:t>适合用于放置</a:t>
            </a:r>
            <a:r>
              <a:rPr lang="en-US" altLang="zh-CN" dirty="0" smtClean="0"/>
              <a:t>viewing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8650" y="1316831"/>
            <a:ext cx="8458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defRPr sz="2800" b="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04b" panose="00000400000000000000" pitchFamily="2" charset="0"/>
              <a:buChar char="-"/>
              <a:defRPr sz="20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GLFWframebuffersizefun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zh-CN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glfwSetFramebufferSizeCallback(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zh-CN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GLFWwindow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* </a:t>
            </a:r>
            <a:r>
              <a:rPr lang="en-US" altLang="zh-CN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window, </a:t>
            </a:r>
            <a:r>
              <a:rPr lang="en-US" altLang="zh-CN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GLFWframebuffersizefun</a:t>
            </a:r>
            <a:r>
              <a:rPr lang="en-US" altLang="zh-CN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framebuffer_size_callback)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endParaRPr lang="en-US" altLang="zh-CN" sz="2000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framebuffer_size_callback(</a:t>
            </a:r>
            <a:r>
              <a:rPr lang="en-US" altLang="zh-CN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GLFWwindow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* window, </a:t>
            </a:r>
            <a:r>
              <a:rPr lang="en-US" altLang="zh-CN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width, </a:t>
            </a:r>
            <a:r>
              <a:rPr lang="en-US" altLang="zh-CN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height)</a:t>
            </a:r>
            <a:endParaRPr lang="en-US" altLang="zh-CN" sz="2000" b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506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16831"/>
            <a:ext cx="8113014" cy="520980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刷新频率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60-100Hz</a:t>
            </a: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写数据操作与刷新操作异步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前端缓存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显示图像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后端缓存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存储需要显示的内容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/>
              <a:t>使用双缓存可以避免单缓存引起的图像闪烁问题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完成绘制后交换内容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464DD9"/>
                </a:solidFill>
                <a:latin typeface="+mj-lt"/>
                <a:ea typeface="华文新魏" pitchFamily="2" charset="-122"/>
              </a:rPr>
              <a:t>    </a:t>
            </a:r>
            <a:r>
              <a:rPr lang="en-US" altLang="zh-CN" sz="2400" b="1" dirty="0" err="1">
                <a:solidFill>
                  <a:srgbClr val="464DD9"/>
                </a:solidFill>
                <a:latin typeface="+mj-lt"/>
              </a:rPr>
              <a:t>glfwSwapBuffers</a:t>
            </a:r>
            <a:r>
              <a:rPr lang="en-US" altLang="zh-CN" sz="2400" b="1" dirty="0">
                <a:solidFill>
                  <a:srgbClr val="464DD9"/>
                </a:solidFill>
                <a:latin typeface="+mj-lt"/>
              </a:rPr>
              <a:t> ();</a:t>
            </a:r>
            <a:endParaRPr lang="en-US" altLang="zh-CN" sz="2400" b="1" dirty="0" smtClean="0">
              <a:solidFill>
                <a:srgbClr val="464DD9"/>
              </a:solidFill>
              <a:latin typeface="+mj-lt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然后清空后端缓存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基本的交互设备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物理设备</a:t>
            </a:r>
            <a:endParaRPr lang="en-US" altLang="zh-CN" dirty="0" smtClean="0"/>
          </a:p>
          <a:p>
            <a:r>
              <a:rPr lang="zh-CN" altLang="en-US" dirty="0" smtClean="0"/>
              <a:t>逻辑设备</a:t>
            </a:r>
            <a:endParaRPr lang="en-US" altLang="zh-CN" dirty="0" smtClean="0"/>
          </a:p>
          <a:p>
            <a:r>
              <a:rPr lang="zh-CN" altLang="en-US" dirty="0" smtClean="0"/>
              <a:t>输入模式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878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 </a:t>
            </a:r>
            <a:r>
              <a:rPr lang="en-US" altLang="zh-CN" dirty="0" smtClean="0"/>
              <a:t>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OpenGL</a:t>
            </a:r>
            <a:r>
              <a:rPr lang="zh-CN" altLang="en-US" dirty="0" smtClean="0"/>
              <a:t>的控制与交互方式</a:t>
            </a:r>
            <a:endParaRPr lang="en-US" altLang="zh-CN" dirty="0" smtClean="0"/>
          </a:p>
          <a:p>
            <a:pPr lvl="1"/>
            <a:r>
              <a:rPr lang="zh-CN" altLang="en-US" dirty="0"/>
              <a:t>子窗口和菜单的建立</a:t>
            </a:r>
            <a:endParaRPr lang="en-US" altLang="zh-CN" dirty="0"/>
          </a:p>
          <a:p>
            <a:pPr lvl="1"/>
            <a:r>
              <a:rPr lang="zh-CN" altLang="en-US" dirty="0" smtClean="0"/>
              <a:t>鼠标</a:t>
            </a:r>
            <a:r>
              <a:rPr lang="zh-CN" altLang="en-US" dirty="0"/>
              <a:t>和键盘的</a:t>
            </a:r>
            <a:r>
              <a:rPr lang="zh-CN" altLang="en-US" dirty="0" smtClean="0"/>
              <a:t>交互控制</a:t>
            </a:r>
            <a:endParaRPr lang="en-US" altLang="zh-CN" dirty="0"/>
          </a:p>
          <a:p>
            <a:pPr lvl="1"/>
            <a:r>
              <a:rPr lang="zh-CN" altLang="en-US" dirty="0" smtClean="0"/>
              <a:t>基于空闲回调函数的动画生成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13" y="3045890"/>
            <a:ext cx="2974032" cy="318788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05" y="3045889"/>
            <a:ext cx="2964085" cy="3187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28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图形相关的输入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描述设备的属性有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物理的属性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鼠标</a:t>
            </a:r>
            <a:endParaRPr lang="en-US" altLang="zh-CN" dirty="0" smtClean="0"/>
          </a:p>
          <a:p>
            <a:pPr lvl="2"/>
            <a:r>
              <a:rPr lang="zh-CN" altLang="en-US" dirty="0"/>
              <a:t>键盘</a:t>
            </a:r>
            <a:endParaRPr lang="en-US" altLang="zh-CN" dirty="0"/>
          </a:p>
          <a:p>
            <a:pPr lvl="1"/>
            <a:r>
              <a:rPr lang="zh-CN" altLang="en-US" dirty="0" smtClean="0"/>
              <a:t>逻辑的属性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返回的内容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位置信息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对象的识别信息</a:t>
            </a:r>
            <a:endParaRPr lang="en-US" altLang="zh-CN" dirty="0" smtClean="0"/>
          </a:p>
          <a:p>
            <a:r>
              <a:rPr lang="zh-CN" altLang="en-US" dirty="0" smtClean="0"/>
              <a:t>输入的模式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什么时候有怎样的输入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请求或事件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38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Picture 5" descr="ftp://ftp.cs.unm.edu/pub/angel/BOOK/SECOND_EDITION/FIGURES/JPEG/an03f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1712913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ftp://ftp.cs.unm.edu/pub/angel/BOOK/SECOND_EDITION/FIGURES/JPEG/an03f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00200"/>
            <a:ext cx="2409825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tp://ftp.cs.unm.edu/pub/angel/BOOK/SECOND_EDITION/FIGURES/JPEG/an03f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67200"/>
            <a:ext cx="2979738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ftp://ftp.cs.unm.edu/pub/angel/BOOK/SECOND_EDITION/FIGURES/JPEG/an03f0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2182813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ftp://ftp.cs.unm.edu/pub/angel/BOOK/SECOND_EDITION/FIGURES/JPEG/an03f0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62400"/>
            <a:ext cx="2649538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ftp://ftp.cs.unm.edu/pub/angel/BOOK/SECOND_EDITION/FIGURES/JPEG/an03f0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43400"/>
            <a:ext cx="2497138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838200" y="3429000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/>
              <a:t>mouse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3657600" y="3429000"/>
            <a:ext cx="124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/>
              <a:t>trackball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6477000" y="3581400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/>
              <a:t>light pen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990600" y="5715000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/>
              <a:t>data tablet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4191000" y="5791200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/>
              <a:t>joy stick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6477000" y="5867400"/>
            <a:ext cx="139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/>
              <a:t>space ball</a:t>
            </a:r>
          </a:p>
        </p:txBody>
      </p:sp>
    </p:spTree>
    <p:extLst>
      <p:ext uri="{BB962C8B-B14F-4D97-AF65-F5344CB8AC3E}">
        <p14:creationId xmlns:p14="http://schemas.microsoft.com/office/powerpoint/2010/main" val="46084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代码里面的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C++: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 &gt;&gt; x;</a:t>
            </a:r>
          </a:p>
          <a:p>
            <a:pPr lvl="1"/>
            <a:r>
              <a:rPr lang="en-US" altLang="zh-CN" dirty="0" smtClean="0"/>
              <a:t>C: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(“%d”, &amp;x);</a:t>
            </a:r>
            <a:endParaRPr lang="en-US" altLang="zh-CN" dirty="0"/>
          </a:p>
          <a:p>
            <a:r>
              <a:rPr lang="zh-CN" altLang="en-US" dirty="0" smtClean="0"/>
              <a:t>这是什么设备呢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不能从代码里面判断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可能是键盘，文件，其他程序输出的结果</a:t>
            </a:r>
            <a:endParaRPr lang="en-US" altLang="zh-CN" dirty="0"/>
          </a:p>
          <a:p>
            <a:r>
              <a:rPr lang="zh-CN" altLang="en-US" dirty="0" smtClean="0"/>
              <a:t>代码提供了逻辑输入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与物理设备无关的程序返回值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82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图形的逻辑设备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图形的输入比一般的程序更加多样化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一般的程序的输入：数字、字符、比特位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图形程序的输入：定位、拾取、选择等等</a:t>
            </a:r>
            <a:endParaRPr lang="en-US" altLang="zh-CN" dirty="0"/>
          </a:p>
          <a:p>
            <a:r>
              <a:rPr lang="zh-CN" altLang="en-US" dirty="0" smtClean="0"/>
              <a:t>早期的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定义的几种图形的逻辑输入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定位：返回位置信息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拾取：返回对象的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字符串：返回字符串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笔划：返回一组顺序的位置信息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数值：返回浮点数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选择：返回某个选择集中选中的一个元素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78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确定</a:t>
            </a:r>
            <a:r>
              <a:rPr lang="zh-CN" altLang="en-US" dirty="0"/>
              <a:t>平面或空间一点（</a:t>
            </a:r>
            <a:r>
              <a:rPr lang="en-US" altLang="zh-CN" dirty="0" smtClean="0"/>
              <a:t>x, </a:t>
            </a:r>
            <a:r>
              <a:rPr lang="en-US" altLang="zh-CN" dirty="0"/>
              <a:t>y</a:t>
            </a:r>
            <a:r>
              <a:rPr lang="zh-CN" altLang="en-US" dirty="0"/>
              <a:t>）或（</a:t>
            </a:r>
            <a:r>
              <a:rPr lang="en-US" altLang="zh-CN" dirty="0"/>
              <a:t>x, y, z</a:t>
            </a:r>
            <a:r>
              <a:rPr lang="zh-CN" altLang="en-US" dirty="0"/>
              <a:t>）的坐标</a:t>
            </a:r>
          </a:p>
          <a:p>
            <a:pPr lvl="1"/>
            <a:r>
              <a:rPr lang="zh-CN" altLang="en-US" dirty="0" smtClean="0"/>
              <a:t>直接定位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</a:t>
            </a:r>
            <a:r>
              <a:rPr lang="zh-CN" altLang="en-US" dirty="0"/>
              <a:t>定位设备直接指定某个点的位置，可以准确</a:t>
            </a:r>
            <a:r>
              <a:rPr lang="zh-CN" altLang="en-US" dirty="0" smtClean="0"/>
              <a:t>地给</a:t>
            </a:r>
            <a:r>
              <a:rPr lang="zh-CN" altLang="en-US" dirty="0"/>
              <a:t>点定位（例如键盘输入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间接定位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</a:t>
            </a:r>
            <a:r>
              <a:rPr lang="zh-CN" altLang="en-US" dirty="0"/>
              <a:t>定位设备的运动控制屏幕上光标的运动进行</a:t>
            </a:r>
            <a:r>
              <a:rPr lang="zh-CN" altLang="en-US" dirty="0" smtClean="0"/>
              <a:t>定位</a:t>
            </a:r>
            <a:r>
              <a:rPr lang="zh-CN" altLang="en-US" dirty="0"/>
              <a:t>，例如在移动鼠标时，根据鼠标移动的相对距离去控制</a:t>
            </a:r>
            <a:r>
              <a:rPr lang="zh-CN" altLang="en-US" dirty="0" smtClean="0"/>
              <a:t>屏幕上</a:t>
            </a:r>
            <a:r>
              <a:rPr lang="zh-CN" altLang="en-US" dirty="0"/>
              <a:t>光标的</a:t>
            </a:r>
            <a:r>
              <a:rPr lang="zh-CN" altLang="en-US" dirty="0" smtClean="0"/>
              <a:t>移动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67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拾取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拾取的功能是选择图形对象，用于选择场景中即将进行</a:t>
            </a:r>
            <a:r>
              <a:rPr lang="zh-CN" altLang="en-US" dirty="0" smtClean="0"/>
              <a:t>变换</a:t>
            </a:r>
            <a:r>
              <a:rPr lang="zh-CN" altLang="en-US" dirty="0"/>
              <a:t>或编辑的</a:t>
            </a:r>
            <a:r>
              <a:rPr lang="zh-CN" altLang="en-US" dirty="0" smtClean="0"/>
              <a:t>部分</a:t>
            </a:r>
            <a:endParaRPr lang="zh-CN" altLang="en-US" dirty="0"/>
          </a:p>
          <a:p>
            <a:pPr lvl="1"/>
            <a:r>
              <a:rPr lang="zh-CN" altLang="en-US" dirty="0" smtClean="0"/>
              <a:t>指定</a:t>
            </a:r>
            <a:r>
              <a:rPr lang="zh-CN" altLang="en-US" dirty="0"/>
              <a:t>名称</a:t>
            </a:r>
            <a:r>
              <a:rPr lang="zh-CN" altLang="en-US" dirty="0" smtClean="0"/>
              <a:t>法：通过</a:t>
            </a:r>
            <a:r>
              <a:rPr lang="zh-CN" altLang="en-US" dirty="0"/>
              <a:t>指定欲拾取对象的名称</a:t>
            </a:r>
            <a:r>
              <a:rPr lang="zh-CN" altLang="en-US" dirty="0" smtClean="0"/>
              <a:t>实现</a:t>
            </a:r>
            <a:endParaRPr lang="zh-CN" altLang="en-US" dirty="0"/>
          </a:p>
          <a:p>
            <a:pPr lvl="1"/>
            <a:r>
              <a:rPr lang="zh-CN" altLang="en-US" dirty="0" smtClean="0"/>
              <a:t>特征</a:t>
            </a:r>
            <a:r>
              <a:rPr lang="zh-CN" altLang="en-US" dirty="0"/>
              <a:t>点</a:t>
            </a:r>
            <a:r>
              <a:rPr lang="zh-CN" altLang="en-US" dirty="0" smtClean="0"/>
              <a:t>法：选择</a:t>
            </a:r>
            <a:r>
              <a:rPr lang="zh-CN" altLang="en-US" dirty="0"/>
              <a:t>时让图形的特征点（如线段的端点，圆心等）</a:t>
            </a:r>
            <a:r>
              <a:rPr lang="zh-CN" altLang="en-US" dirty="0" smtClean="0"/>
              <a:t>以强光</a:t>
            </a:r>
            <a:r>
              <a:rPr lang="zh-CN" altLang="en-US" dirty="0"/>
              <a:t>醒目显示，操作员通过选择特征点来拾取对象，这种方法</a:t>
            </a:r>
            <a:r>
              <a:rPr lang="zh-CN" altLang="en-US" dirty="0" smtClean="0"/>
              <a:t>涉及的</a:t>
            </a:r>
            <a:r>
              <a:rPr lang="zh-CN" altLang="en-US" dirty="0"/>
              <a:t>内部计算</a:t>
            </a:r>
            <a:r>
              <a:rPr lang="zh-CN" altLang="en-US" dirty="0" smtClean="0"/>
              <a:t>较少</a:t>
            </a:r>
            <a:endParaRPr lang="zh-CN" altLang="en-US" dirty="0"/>
          </a:p>
          <a:p>
            <a:pPr lvl="1"/>
            <a:r>
              <a:rPr lang="zh-CN" altLang="en-US" dirty="0" smtClean="0"/>
              <a:t>边界</a:t>
            </a:r>
            <a:r>
              <a:rPr lang="zh-CN" altLang="en-US" dirty="0"/>
              <a:t>盒</a:t>
            </a:r>
            <a:r>
              <a:rPr lang="zh-CN" altLang="en-US" dirty="0" smtClean="0"/>
              <a:t>法：对</a:t>
            </a:r>
            <a:r>
              <a:rPr lang="zh-CN" altLang="en-US" dirty="0"/>
              <a:t>每一个子图预先求</a:t>
            </a:r>
            <a:r>
              <a:rPr lang="zh-CN" altLang="en-US" dirty="0" smtClean="0"/>
              <a:t>一个</a:t>
            </a:r>
            <a:r>
              <a:rPr lang="zh-CN" altLang="en-US" dirty="0"/>
              <a:t>边界盒或比边界盒稍大一点的</a:t>
            </a:r>
            <a:r>
              <a:rPr lang="en-US" altLang="zh-CN" dirty="0"/>
              <a:t>ε</a:t>
            </a:r>
            <a:r>
              <a:rPr lang="zh-CN" altLang="en-US" dirty="0" smtClean="0"/>
              <a:t>边界</a:t>
            </a:r>
            <a:r>
              <a:rPr lang="zh-CN" altLang="en-US" dirty="0"/>
              <a:t>盒。这里的</a:t>
            </a:r>
            <a:r>
              <a:rPr lang="en-US" altLang="zh-CN" dirty="0"/>
              <a:t>ε</a:t>
            </a:r>
            <a:r>
              <a:rPr lang="zh-CN" altLang="en-US" dirty="0"/>
              <a:t>边界盒是指边和</a:t>
            </a:r>
            <a:r>
              <a:rPr lang="zh-CN" altLang="en-US" dirty="0" smtClean="0"/>
              <a:t>坐标轴</a:t>
            </a:r>
            <a:r>
              <a:rPr lang="zh-CN" altLang="en-US" dirty="0"/>
              <a:t>平行且包含该子图的最小的</a:t>
            </a:r>
            <a:r>
              <a:rPr lang="zh-CN" altLang="en-US" dirty="0" smtClean="0"/>
              <a:t>矩形</a:t>
            </a:r>
            <a:endParaRPr lang="zh-CN" altLang="en-US" dirty="0"/>
          </a:p>
          <a:p>
            <a:pPr lvl="1"/>
            <a:r>
              <a:rPr lang="zh-CN" altLang="en-US" dirty="0" smtClean="0"/>
              <a:t>分类法：分别</a:t>
            </a:r>
            <a:r>
              <a:rPr lang="zh-CN" altLang="en-US" dirty="0"/>
              <a:t>将折线、点、弧等</a:t>
            </a:r>
            <a:r>
              <a:rPr lang="zh-CN" altLang="en-US" dirty="0" smtClean="0"/>
              <a:t>在有关</a:t>
            </a:r>
            <a:r>
              <a:rPr lang="zh-CN" altLang="en-US" dirty="0"/>
              <a:t>按键的控制下进行</a:t>
            </a:r>
            <a:r>
              <a:rPr lang="zh-CN" altLang="en-US" dirty="0" smtClean="0"/>
              <a:t>拾取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Picture 3" descr="ws_7E4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24" y="4658926"/>
            <a:ext cx="2228407" cy="201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72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7170</TotalTime>
  <Words>1703</Words>
  <Application>Microsoft Office PowerPoint</Application>
  <PresentationFormat>全屏显示(4:3)</PresentationFormat>
  <Paragraphs>239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04b</vt:lpstr>
      <vt:lpstr>ＭＳ Ｐゴシック</vt:lpstr>
      <vt:lpstr>华文新魏</vt:lpstr>
      <vt:lpstr>宋体</vt:lpstr>
      <vt:lpstr>微软雅黑</vt:lpstr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主题</vt:lpstr>
      <vt:lpstr>第二章 图形学编程</vt:lpstr>
      <vt:lpstr>Chapter 2</vt:lpstr>
      <vt:lpstr>基本的交互设备</vt:lpstr>
      <vt:lpstr>图形相关的输入</vt:lpstr>
      <vt:lpstr>物理设备</vt:lpstr>
      <vt:lpstr>逻辑设备</vt:lpstr>
      <vt:lpstr>图形的逻辑设备</vt:lpstr>
      <vt:lpstr>定位</vt:lpstr>
      <vt:lpstr>拾取</vt:lpstr>
      <vt:lpstr>字符串</vt:lpstr>
      <vt:lpstr>笔划</vt:lpstr>
      <vt:lpstr>数值</vt:lpstr>
      <vt:lpstr>选择</vt:lpstr>
      <vt:lpstr>输入模式</vt:lpstr>
      <vt:lpstr>人机交互输入模式</vt:lpstr>
      <vt:lpstr>请求模式</vt:lpstr>
      <vt:lpstr>样本模式</vt:lpstr>
      <vt:lpstr>事件模式</vt:lpstr>
      <vt:lpstr>事件模式的工作过程 </vt:lpstr>
      <vt:lpstr>事件的类型</vt:lpstr>
      <vt:lpstr>回调函数Callbacks</vt:lpstr>
      <vt:lpstr>GLFW的回调函数</vt:lpstr>
      <vt:lpstr>GLFW的事件循环</vt:lpstr>
      <vt:lpstr>自定义绘制函数Display</vt:lpstr>
      <vt:lpstr>鼠标和键盘的回调函数</vt:lpstr>
      <vt:lpstr>位置坐标</vt:lpstr>
      <vt:lpstr>改变窗口的尺寸</vt:lpstr>
      <vt:lpstr>Reshape回调函数</vt:lpstr>
      <vt:lpstr>双缓存</vt:lpstr>
      <vt:lpstr>实验 2.1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</dc:creator>
  <cp:lastModifiedBy>Hong</cp:lastModifiedBy>
  <cp:revision>490</cp:revision>
  <dcterms:created xsi:type="dcterms:W3CDTF">2016-08-04T07:29:19Z</dcterms:created>
  <dcterms:modified xsi:type="dcterms:W3CDTF">2021-09-29T03:26:17Z</dcterms:modified>
</cp:coreProperties>
</file>