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4"/>
  </p:notesMasterIdLst>
  <p:sldIdLst>
    <p:sldId id="357" r:id="rId2"/>
    <p:sldId id="298" r:id="rId3"/>
    <p:sldId id="352" r:id="rId4"/>
    <p:sldId id="353" r:id="rId5"/>
    <p:sldId id="355" r:id="rId6"/>
    <p:sldId id="356" r:id="rId7"/>
    <p:sldId id="339" r:id="rId8"/>
    <p:sldId id="340" r:id="rId9"/>
    <p:sldId id="341" r:id="rId10"/>
    <p:sldId id="342" r:id="rId11"/>
    <p:sldId id="343" r:id="rId12"/>
    <p:sldId id="344" r:id="rId13"/>
    <p:sldId id="358" r:id="rId14"/>
    <p:sldId id="345" r:id="rId15"/>
    <p:sldId id="261" r:id="rId16"/>
    <p:sldId id="313" r:id="rId17"/>
    <p:sldId id="279" r:id="rId18"/>
    <p:sldId id="334" r:id="rId19"/>
    <p:sldId id="332" r:id="rId20"/>
    <p:sldId id="335" r:id="rId21"/>
    <p:sldId id="314" r:id="rId22"/>
    <p:sldId id="336" r:id="rId23"/>
    <p:sldId id="338" r:id="rId24"/>
    <p:sldId id="337" r:id="rId25"/>
    <p:sldId id="333" r:id="rId26"/>
    <p:sldId id="321" r:id="rId27"/>
    <p:sldId id="288" r:id="rId28"/>
    <p:sldId id="351" r:id="rId29"/>
    <p:sldId id="292" r:id="rId30"/>
    <p:sldId id="350" r:id="rId31"/>
    <p:sldId id="347" r:id="rId32"/>
    <p:sldId id="348" r:id="rId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4B0F0"/>
    <a:srgbClr val="464DD9"/>
    <a:srgbClr val="BDD7EE"/>
    <a:srgbClr val="A50021"/>
    <a:srgbClr val="7030A0"/>
    <a:srgbClr val="5B9BD5"/>
    <a:srgbClr val="D5A6DF"/>
    <a:srgbClr val="FF91C8"/>
    <a:srgbClr val="99CC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20" autoAdjust="0"/>
    <p:restoredTop sz="93883" autoAdjust="0"/>
  </p:normalViewPr>
  <p:slideViewPr>
    <p:cSldViewPr snapToGrid="0">
      <p:cViewPr varScale="1">
        <p:scale>
          <a:sx n="70" d="100"/>
          <a:sy n="70" d="100"/>
        </p:scale>
        <p:origin x="107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4264AA-669E-4804-A1D5-94FA36B6DCCD}" type="datetimeFigureOut">
              <a:rPr lang="zh-CN" altLang="en-US" smtClean="0"/>
              <a:t>2022/11/15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DC56F0-BEE5-4715-8E33-DABC78619DE8}" type="slidenum">
              <a:rPr lang="zh-CN" altLang="en-US" smtClean="0"/>
              <a:t>‹#›</a:t>
            </a:fld>
            <a:endParaRPr lang="zh-CN" altLang="en-US"/>
          </a:p>
        </p:txBody>
      </p:sp>
    </p:spTree>
    <p:extLst>
      <p:ext uri="{BB962C8B-B14F-4D97-AF65-F5344CB8AC3E}">
        <p14:creationId xmlns:p14="http://schemas.microsoft.com/office/powerpoint/2010/main" val="1767748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a:t>
            </a:r>
            <a:r>
              <a:rPr lang="en-US" altLang="zh-CN" baseline="0" dirty="0"/>
              <a:t> section correspond to sec. 2.6 of the text book.</a:t>
            </a:r>
            <a:endParaRPr lang="zh-CN" altLang="en-US" dirty="0"/>
          </a:p>
        </p:txBody>
      </p:sp>
      <p:sp>
        <p:nvSpPr>
          <p:cNvPr id="4" name="灯片编号占位符 3"/>
          <p:cNvSpPr>
            <a:spLocks noGrp="1"/>
          </p:cNvSpPr>
          <p:nvPr>
            <p:ph type="sldNum" sz="quarter" idx="10"/>
          </p:nvPr>
        </p:nvSpPr>
        <p:spPr/>
        <p:txBody>
          <a:bodyPr/>
          <a:lstStyle/>
          <a:p>
            <a:fld id="{E1DC56F0-BEE5-4715-8E33-DABC78619DE8}" type="slidenum">
              <a:rPr lang="zh-CN" altLang="en-US" smtClean="0"/>
              <a:t>7</a:t>
            </a:fld>
            <a:endParaRPr lang="zh-CN" altLang="en-US"/>
          </a:p>
        </p:txBody>
      </p:sp>
    </p:spTree>
    <p:extLst>
      <p:ext uri="{BB962C8B-B14F-4D97-AF65-F5344CB8AC3E}">
        <p14:creationId xmlns:p14="http://schemas.microsoft.com/office/powerpoint/2010/main" val="116417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a:t>
            </a:r>
            <a:r>
              <a:rPr lang="en-US" altLang="zh-CN" baseline="0" dirty="0"/>
              <a:t> section correspond to sec. 2.7 of the text book.</a:t>
            </a:r>
            <a:endParaRPr lang="zh-CN" altLang="en-US" dirty="0"/>
          </a:p>
        </p:txBody>
      </p:sp>
      <p:sp>
        <p:nvSpPr>
          <p:cNvPr id="4" name="灯片编号占位符 3"/>
          <p:cNvSpPr>
            <a:spLocks noGrp="1"/>
          </p:cNvSpPr>
          <p:nvPr>
            <p:ph type="sldNum" sz="quarter" idx="10"/>
          </p:nvPr>
        </p:nvSpPr>
        <p:spPr/>
        <p:txBody>
          <a:bodyPr/>
          <a:lstStyle/>
          <a:p>
            <a:fld id="{E1DC56F0-BEE5-4715-8E33-DABC78619DE8}" type="slidenum">
              <a:rPr lang="zh-CN" altLang="en-US" smtClean="0"/>
              <a:t>11</a:t>
            </a:fld>
            <a:endParaRPr lang="zh-CN" altLang="en-US"/>
          </a:p>
        </p:txBody>
      </p:sp>
    </p:spTree>
    <p:extLst>
      <p:ext uri="{BB962C8B-B14F-4D97-AF65-F5344CB8AC3E}">
        <p14:creationId xmlns:p14="http://schemas.microsoft.com/office/powerpoint/2010/main" val="1052269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This</a:t>
            </a:r>
            <a:r>
              <a:rPr lang="en-US" altLang="zh-CN" baseline="0" dirty="0"/>
              <a:t> section correspond to Sec. 2.1 of the text book</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E1DC56F0-BEE5-4715-8E33-DABC78619DE8}" type="slidenum">
              <a:rPr lang="zh-CN" altLang="en-US" smtClean="0"/>
              <a:t>15</a:t>
            </a:fld>
            <a:endParaRPr lang="zh-CN" altLang="en-US"/>
          </a:p>
        </p:txBody>
      </p:sp>
    </p:spTree>
    <p:extLst>
      <p:ext uri="{BB962C8B-B14F-4D97-AF65-F5344CB8AC3E}">
        <p14:creationId xmlns:p14="http://schemas.microsoft.com/office/powerpoint/2010/main" val="2027645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This</a:t>
            </a:r>
            <a:r>
              <a:rPr lang="en-US" altLang="zh-CN" baseline="0" dirty="0"/>
              <a:t> section correspond to Sec. 2.1 of the text book</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E1DC56F0-BEE5-4715-8E33-DABC78619DE8}" type="slidenum">
              <a:rPr lang="zh-CN" altLang="en-US" smtClean="0"/>
              <a:t>25</a:t>
            </a:fld>
            <a:endParaRPr lang="zh-CN" altLang="en-US"/>
          </a:p>
        </p:txBody>
      </p:sp>
    </p:spTree>
    <p:extLst>
      <p:ext uri="{BB962C8B-B14F-4D97-AF65-F5344CB8AC3E}">
        <p14:creationId xmlns:p14="http://schemas.microsoft.com/office/powerpoint/2010/main" val="2142806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a:t>
            </a:r>
            <a:r>
              <a:rPr lang="en-US" altLang="zh-CN" baseline="0" dirty="0"/>
              <a:t> section correspond to sec. 2.7 of the text book.</a:t>
            </a:r>
            <a:endParaRPr lang="zh-CN" altLang="en-US" dirty="0"/>
          </a:p>
        </p:txBody>
      </p:sp>
      <p:sp>
        <p:nvSpPr>
          <p:cNvPr id="4" name="灯片编号占位符 3"/>
          <p:cNvSpPr>
            <a:spLocks noGrp="1"/>
          </p:cNvSpPr>
          <p:nvPr>
            <p:ph type="sldNum" sz="quarter" idx="10"/>
          </p:nvPr>
        </p:nvSpPr>
        <p:spPr/>
        <p:txBody>
          <a:bodyPr/>
          <a:lstStyle/>
          <a:p>
            <a:fld id="{E1DC56F0-BEE5-4715-8E33-DABC78619DE8}" type="slidenum">
              <a:rPr lang="zh-CN" altLang="en-US" smtClean="0"/>
              <a:t>29</a:t>
            </a:fld>
            <a:endParaRPr lang="zh-CN" altLang="en-US"/>
          </a:p>
        </p:txBody>
      </p:sp>
    </p:spTree>
    <p:extLst>
      <p:ext uri="{BB962C8B-B14F-4D97-AF65-F5344CB8AC3E}">
        <p14:creationId xmlns:p14="http://schemas.microsoft.com/office/powerpoint/2010/main" val="3149890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CEBE31F-852E-4C21-A5BF-45A621D063B7}" type="datetime1">
              <a:rPr lang="zh-CN" altLang="en-US" smtClean="0"/>
              <a:t>2022/11/15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2807465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2DDD6D4-6C22-42E4-BD00-B5AB433AEB75}" type="datetime1">
              <a:rPr lang="zh-CN" altLang="en-US" smtClean="0"/>
              <a:t>2022/11/15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3186778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D0094D1-277E-4F0D-A9D3-6C723ED9405F}" type="datetime1">
              <a:rPr lang="zh-CN" altLang="en-US" smtClean="0"/>
              <a:t>2022/11/15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32979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marL="360000">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5A2D8B5D-A758-4441-AB52-89DDE7AF36E5}" type="datetime1">
              <a:rPr lang="zh-CN" altLang="en-US" smtClean="0"/>
              <a:t>2022/11/15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8438318" y="6492875"/>
            <a:ext cx="775255" cy="365125"/>
          </a:xfrm>
        </p:spPr>
        <p:txBody>
          <a:bodyPr/>
          <a:lstStyle>
            <a:lvl1pPr algn="ctr">
              <a:defRPr/>
            </a:lvl1pPr>
          </a:lstStyle>
          <a:p>
            <a:fld id="{EB792F4E-54C0-4D36-B331-9C6FCFE9A340}" type="slidenum">
              <a:rPr lang="zh-CN" altLang="en-US" smtClean="0"/>
              <a:pPr/>
              <a:t>‹#›</a:t>
            </a:fld>
            <a:endParaRPr lang="zh-CN" altLang="en-US" dirty="0"/>
          </a:p>
        </p:txBody>
      </p:sp>
    </p:spTree>
    <p:extLst>
      <p:ext uri="{BB962C8B-B14F-4D97-AF65-F5344CB8AC3E}">
        <p14:creationId xmlns:p14="http://schemas.microsoft.com/office/powerpoint/2010/main" val="2451152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CD77614-659B-42BB-94D6-453193BCDAC9}" type="datetime1">
              <a:rPr lang="zh-CN" altLang="en-US" smtClean="0"/>
              <a:t>2022/11/15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111727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6079A146-8CD6-4CAA-B3D3-2C21DC42388C}" type="datetime1">
              <a:rPr lang="zh-CN" altLang="en-US" smtClean="0"/>
              <a:t>2022/11/15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3715320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636B5B9-9CF5-47F0-9553-3F68E4080617}" type="datetime1">
              <a:rPr lang="zh-CN" altLang="en-US" smtClean="0"/>
              <a:t>2022/11/15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4105259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CA754A2-9B8A-4D21-BA10-2D4311C5CCE9}" type="datetime1">
              <a:rPr lang="zh-CN" altLang="en-US" smtClean="0"/>
              <a:t>2022/11/15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793511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081895-D564-41D2-A6FC-FB534A168770}" type="datetime1">
              <a:rPr lang="zh-CN" altLang="en-US" smtClean="0"/>
              <a:t>2022/11/15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355501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2D9337D-A0CC-4C7E-87C9-35D7F76F26E6}" type="datetime1">
              <a:rPr lang="zh-CN" altLang="en-US" smtClean="0"/>
              <a:t>2022/11/15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3479496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A811D75-C662-4506-9923-F360C490CD83}" type="datetime1">
              <a:rPr lang="zh-CN" altLang="en-US" smtClean="0"/>
              <a:t>2022/11/15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2985827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5121" y="95705"/>
            <a:ext cx="7886700" cy="532945"/>
          </a:xfrm>
          <a:prstGeom prst="rect">
            <a:avLst/>
          </a:prstGeom>
          <a:noFill/>
        </p:spPr>
        <p:txBody>
          <a:bodyPr/>
          <a:lstStyle/>
          <a:p>
            <a:pPr marL="0" lvl="0"/>
            <a:r>
              <a:rPr lang="zh-CN" altLang="en-US" dirty="0"/>
              <a:t>单击此处编辑母版标题样式</a:t>
            </a:r>
            <a:endParaRPr lang="en-US" dirty="0"/>
          </a:p>
        </p:txBody>
      </p:sp>
      <p:sp>
        <p:nvSpPr>
          <p:cNvPr id="3" name="Text Placeholder 2"/>
          <p:cNvSpPr>
            <a:spLocks noGrp="1"/>
          </p:cNvSpPr>
          <p:nvPr>
            <p:ph type="body" idx="1"/>
          </p:nvPr>
        </p:nvSpPr>
        <p:spPr>
          <a:xfrm>
            <a:off x="628650" y="1316831"/>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4204977B-C4EC-482F-96C1-0349DC329330}" type="datetime1">
              <a:rPr lang="zh-CN" altLang="en-US" smtClean="0"/>
              <a:t>2022/11/15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4"/>
          </p:nvPr>
        </p:nvSpPr>
        <p:spPr>
          <a:xfrm>
            <a:off x="8451988" y="6492875"/>
            <a:ext cx="762828" cy="365125"/>
          </a:xfrm>
          <a:prstGeom prst="rect">
            <a:avLst/>
          </a:prstGeom>
        </p:spPr>
        <p:txBody>
          <a:bodyPr vert="horz" lIns="91440" tIns="45720" rIns="91440" bIns="45720" rtlCol="0" anchor="ctr"/>
          <a:lstStyle>
            <a:lvl1pPr algn="ctr">
              <a:defRPr sz="1600" b="1">
                <a:solidFill>
                  <a:schemeClr val="tx1"/>
                </a:solidFill>
                <a:latin typeface="微软雅黑" panose="020B0503020204020204" pitchFamily="34" charset="-122"/>
                <a:ea typeface="微软雅黑" panose="020B0503020204020204" pitchFamily="34" charset="-122"/>
              </a:defRPr>
            </a:lvl1pPr>
          </a:lstStyle>
          <a:p>
            <a:fld id="{EB792F4E-54C0-4D36-B331-9C6FCFE9A340}" type="slidenum">
              <a:rPr lang="zh-CN" altLang="en-US" smtClean="0"/>
              <a:pPr/>
              <a:t>‹#›</a:t>
            </a:fld>
            <a:endParaRPr lang="zh-CN" altLang="en-US"/>
          </a:p>
        </p:txBody>
      </p:sp>
      <p:sp>
        <p:nvSpPr>
          <p:cNvPr id="8" name="矩形 7"/>
          <p:cNvSpPr/>
          <p:nvPr userDrawn="1"/>
        </p:nvSpPr>
        <p:spPr>
          <a:xfrm>
            <a:off x="8186286" y="144689"/>
            <a:ext cx="654345" cy="369332"/>
          </a:xfrm>
          <a:prstGeom prst="rect">
            <a:avLst/>
          </a:prstGeom>
        </p:spPr>
        <p:txBody>
          <a:bodyPr wrap="none">
            <a:spAutoFit/>
          </a:bodyPr>
          <a:lstStyle/>
          <a:p>
            <a:pPr algn="ctr"/>
            <a:r>
              <a:rPr lang="zh-CN" altLang="en-US" sz="1800" b="1" dirty="0" smtClean="0">
                <a:solidFill>
                  <a:schemeClr val="bg1"/>
                </a:solidFill>
                <a:latin typeface="微软雅黑" panose="020B0503020204020204" pitchFamily="34" charset="-122"/>
                <a:ea typeface="微软雅黑" panose="020B0503020204020204" pitchFamily="34" charset="-122"/>
              </a:rPr>
              <a:t>SZU</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33284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lang="en-US" altLang="en-US" sz="3200" b="1" kern="1200" cap="none" spc="0" dirty="0">
          <a:ln w="0"/>
          <a:solidFill>
            <a:schemeClr val="bg1"/>
          </a:solidFill>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cs typeface="+mj-cs"/>
        </a:defRPr>
      </a:lvl1pPr>
    </p:titleStyle>
    <p:bodyStyle>
      <a:lvl1pPr marL="360000" indent="-360000" algn="l" defTabSz="914400" rtl="0" eaLnBrk="1" latinLnBrk="0" hangingPunct="1">
        <a:lnSpc>
          <a:spcPct val="90000"/>
        </a:lnSpc>
        <a:spcBef>
          <a:spcPts val="1000"/>
        </a:spcBef>
        <a:buClr>
          <a:srgbClr val="94003F"/>
        </a:buClr>
        <a:buSzPct val="70000"/>
        <a:buFont typeface="Wingdings" panose="05000000000000000000" pitchFamily="2" charset="2"/>
        <a:buChar char="u"/>
        <a:defRPr sz="2800" b="0" kern="1200">
          <a:solidFill>
            <a:schemeClr val="tx1"/>
          </a:solidFill>
          <a:latin typeface="华文新魏" panose="02010800040101010101" pitchFamily="2" charset="-122"/>
          <a:ea typeface="华文新魏" panose="02010800040101010101" pitchFamily="2" charset="-122"/>
          <a:cs typeface="+mn-cs"/>
        </a:defRPr>
      </a:lvl1pPr>
      <a:lvl2pPr marL="685800" indent="-228600" algn="l" defTabSz="914400" rtl="0" eaLnBrk="1" latinLnBrk="0" hangingPunct="1">
        <a:lnSpc>
          <a:spcPct val="90000"/>
        </a:lnSpc>
        <a:spcBef>
          <a:spcPts val="500"/>
        </a:spcBef>
        <a:buFont typeface="04b" panose="00000400000000000000" pitchFamily="2" charset="0"/>
        <a:buChar char="-"/>
        <a:defRPr sz="2000" kern="1200">
          <a:solidFill>
            <a:schemeClr val="tx1"/>
          </a:solidFill>
          <a:latin typeface="华文新魏" panose="02010800040101010101" pitchFamily="2" charset="-122"/>
          <a:ea typeface="华文新魏" panose="0201080004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华文新魏" panose="02010800040101010101" pitchFamily="2" charset="-122"/>
          <a:ea typeface="华文新魏" panose="020108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新魏" panose="02010800040101010101" pitchFamily="2" charset="-122"/>
          <a:ea typeface="华文新魏" panose="0201080004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新魏" panose="02010800040101010101" pitchFamily="2" charset="-122"/>
          <a:ea typeface="华文新魏" panose="020108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Shading" TargetMode="External"/><Relationship Id="rId7" Type="http://schemas.openxmlformats.org/officeDocument/2006/relationships/image" Target="../media/image21.emf"/><Relationship Id="rId2" Type="http://schemas.openxmlformats.org/officeDocument/2006/relationships/image" Target="../media/image16.emf"/><Relationship Id="rId1"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30.png"/><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1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27.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3959" y="1214438"/>
            <a:ext cx="8136082" cy="2387600"/>
          </a:xfrm>
        </p:spPr>
        <p:txBody>
          <a:bodyPr/>
          <a:lstStyle/>
          <a:p>
            <a:r>
              <a:rPr lang="zh-CN" altLang="en-US" dirty="0" smtClean="0">
                <a:solidFill>
                  <a:srgbClr val="94003F"/>
                </a:solidFill>
              </a:rPr>
              <a:t>第五章 光照和明暗绘制</a:t>
            </a:r>
            <a:endParaRPr lang="zh-CN" altLang="en-US" dirty="0">
              <a:solidFill>
                <a:srgbClr val="94003F"/>
              </a:solidFill>
            </a:endParaRPr>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832245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材质</a:t>
            </a:r>
          </a:p>
        </p:txBody>
      </p:sp>
      <p:sp>
        <p:nvSpPr>
          <p:cNvPr id="3" name="内容占位符 2"/>
          <p:cNvSpPr>
            <a:spLocks noGrp="1"/>
          </p:cNvSpPr>
          <p:nvPr>
            <p:ph idx="1"/>
          </p:nvPr>
        </p:nvSpPr>
        <p:spPr/>
        <p:txBody>
          <a:bodyPr>
            <a:normAutofit/>
          </a:bodyPr>
          <a:lstStyle/>
          <a:p>
            <a:r>
              <a:rPr lang="zh-CN" altLang="en-US" sz="2400" dirty="0"/>
              <a:t>材质属性</a:t>
            </a:r>
            <a:r>
              <a:rPr lang="zh-CN" altLang="en-US" sz="2400" dirty="0" smtClean="0"/>
              <a:t>：</a:t>
            </a:r>
            <a:endParaRPr lang="en-US" altLang="zh-CN" dirty="0"/>
          </a:p>
          <a:p>
            <a:pPr lvl="1">
              <a:buClr>
                <a:schemeClr val="tx1"/>
              </a:buClr>
            </a:pPr>
            <a:r>
              <a:rPr lang="zh-CN" altLang="en-US" sz="1800" dirty="0"/>
              <a:t>环境</a:t>
            </a:r>
            <a:r>
              <a:rPr lang="zh-CN" altLang="en-US" sz="1800" dirty="0" smtClean="0"/>
              <a:t>光反射系数</a:t>
            </a:r>
            <a:endParaRPr lang="en-US" altLang="zh-CN" sz="1800" dirty="0"/>
          </a:p>
          <a:p>
            <a:pPr lvl="1">
              <a:buClr>
                <a:schemeClr val="tx1"/>
              </a:buClr>
            </a:pPr>
            <a:r>
              <a:rPr lang="zh-CN" altLang="en-US" sz="1800" dirty="0"/>
              <a:t>漫反射反射</a:t>
            </a:r>
            <a:r>
              <a:rPr lang="zh-CN" altLang="en-US" sz="1800" dirty="0" smtClean="0"/>
              <a:t>系数</a:t>
            </a:r>
            <a:endParaRPr lang="en-US" altLang="zh-CN" sz="1800" dirty="0" smtClean="0"/>
          </a:p>
          <a:p>
            <a:pPr lvl="1">
              <a:buClr>
                <a:schemeClr val="tx1"/>
              </a:buClr>
            </a:pPr>
            <a:r>
              <a:rPr lang="zh-CN" altLang="en-US" sz="1800" dirty="0" smtClean="0"/>
              <a:t>镜面反射系数</a:t>
            </a:r>
            <a:endParaRPr lang="en-US" altLang="zh-CN" sz="1800" dirty="0" smtClean="0"/>
          </a:p>
          <a:p>
            <a:pPr lvl="1">
              <a:buClr>
                <a:schemeClr val="tx1"/>
              </a:buClr>
            </a:pPr>
            <a:r>
              <a:rPr lang="zh-CN" altLang="en-US" sz="1800" dirty="0" smtClean="0"/>
              <a:t>镜面</a:t>
            </a:r>
            <a:r>
              <a:rPr lang="zh-CN" altLang="en-US" sz="1800" dirty="0"/>
              <a:t>光高光</a:t>
            </a:r>
            <a:r>
              <a:rPr lang="zh-CN" altLang="en-US" sz="1800" dirty="0" smtClean="0"/>
              <a:t>系数</a:t>
            </a:r>
            <a:endParaRPr lang="en-US" altLang="zh-CN" sz="1800" dirty="0" smtClean="0"/>
          </a:p>
          <a:p>
            <a:pPr lvl="1">
              <a:buClr>
                <a:schemeClr val="tx1"/>
              </a:buClr>
            </a:pPr>
            <a:r>
              <a:rPr lang="zh-CN" altLang="en-US" sz="1800" dirty="0" smtClean="0"/>
              <a:t>自</a:t>
            </a:r>
            <a:r>
              <a:rPr lang="zh-CN" altLang="en-US" sz="1800" dirty="0"/>
              <a:t>发光</a:t>
            </a:r>
            <a:r>
              <a:rPr lang="zh-CN" altLang="en-US" sz="1800" dirty="0" smtClean="0"/>
              <a:t>颜色 </a:t>
            </a:r>
            <a:r>
              <a:rPr lang="mr-IN" altLang="zh-CN" sz="1800" dirty="0" smtClean="0"/>
              <a:t>–</a:t>
            </a:r>
            <a:r>
              <a:rPr lang="zh-CN" altLang="en-US" sz="1800" dirty="0" smtClean="0"/>
              <a:t> </a:t>
            </a:r>
            <a:r>
              <a:rPr lang="zh-CN" altLang="en-US" sz="1800" dirty="0" smtClean="0">
                <a:solidFill>
                  <a:srgbClr val="0000FF"/>
                </a:solidFill>
              </a:rPr>
              <a:t>模拟光源</a:t>
            </a:r>
            <a:endParaRPr lang="en-US" altLang="zh-CN" sz="1800" dirty="0">
              <a:solidFill>
                <a:srgbClr val="0000FF"/>
              </a:solidFill>
            </a:endParaRPr>
          </a:p>
          <a:p>
            <a:pPr lvl="1">
              <a:buClr>
                <a:schemeClr val="tx1"/>
              </a:buClr>
            </a:pPr>
            <a:endParaRPr lang="en-US" altLang="zh-CN" sz="1800" dirty="0" smtClean="0"/>
          </a:p>
          <a:p>
            <a:pPr lvl="1">
              <a:buClr>
                <a:schemeClr val="tx1"/>
              </a:buClr>
            </a:pPr>
            <a:endParaRPr lang="en-US" altLang="zh-CN" sz="1800" dirty="0" smtClean="0"/>
          </a:p>
          <a:p>
            <a:pPr lvl="1">
              <a:buClr>
                <a:schemeClr val="tx1"/>
              </a:buClr>
            </a:pPr>
            <a:r>
              <a:rPr lang="zh-CN" altLang="en-US" sz="1800" dirty="0" smtClean="0"/>
              <a:t>正面</a:t>
            </a:r>
            <a:r>
              <a:rPr lang="zh-CN" altLang="en-US" sz="1800" dirty="0"/>
              <a:t>与</a:t>
            </a:r>
            <a:r>
              <a:rPr lang="zh-CN" altLang="en-US" sz="1800" dirty="0" smtClean="0"/>
              <a:t>背面可分别</a:t>
            </a:r>
            <a:r>
              <a:rPr lang="zh-CN" altLang="en-US" sz="1800" dirty="0"/>
              <a:t>指定</a:t>
            </a:r>
            <a:r>
              <a:rPr lang="zh-CN" altLang="en-US" sz="1800" dirty="0" smtClean="0"/>
              <a:t>材质</a:t>
            </a:r>
            <a:r>
              <a:rPr lang="en-US" altLang="zh-CN" sz="1800" dirty="0" smtClean="0"/>
              <a:t>:</a:t>
            </a:r>
            <a:endParaRPr lang="en-US" altLang="zh-CN" sz="1800" dirty="0"/>
          </a:p>
          <a:p>
            <a:endParaRPr lang="en-US" altLang="zh-CN" sz="3000" dirty="0"/>
          </a:p>
          <a:p>
            <a:endParaRPr lang="en-US" altLang="zh-CN" dirty="0"/>
          </a:p>
          <a:p>
            <a:pPr lvl="1">
              <a:buClr>
                <a:schemeClr val="tx1"/>
              </a:buClr>
            </a:pPr>
            <a:endParaRPr lang="en-US" altLang="zh-CN" sz="1800" dirty="0"/>
          </a:p>
          <a:p>
            <a:pPr lvl="1">
              <a:buClr>
                <a:schemeClr val="tx1"/>
              </a:buClr>
            </a:pPr>
            <a:endParaRPr lang="en-US" altLang="zh-CN" sz="1800" dirty="0"/>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t>10</a:t>
            </a:fld>
            <a:endParaRPr lang="zh-CN" altLang="en-US"/>
          </a:p>
        </p:txBody>
      </p:sp>
      <p:sp>
        <p:nvSpPr>
          <p:cNvPr id="5" name="矩形 4"/>
          <p:cNvSpPr/>
          <p:nvPr/>
        </p:nvSpPr>
        <p:spPr>
          <a:xfrm>
            <a:off x="4827852" y="1316831"/>
            <a:ext cx="3610466" cy="2308324"/>
          </a:xfrm>
          <a:prstGeom prst="rect">
            <a:avLst/>
          </a:prstGeom>
          <a:solidFill>
            <a:srgbClr val="BDD7EE">
              <a:alpha val="52941"/>
            </a:srgbClr>
          </a:solidFill>
        </p:spPr>
        <p:txBody>
          <a:bodyPr wrap="square">
            <a:spAutoFit/>
          </a:bodyPr>
          <a:lstStyle/>
          <a:p>
            <a:r>
              <a:rPr lang="en-US" altLang="zh-CN" dirty="0" err="1">
                <a:solidFill>
                  <a:srgbClr val="0000FF"/>
                </a:solidFill>
                <a:latin typeface="ZztexMono-Regular"/>
              </a:rPr>
              <a:t>typedef</a:t>
            </a:r>
            <a:r>
              <a:rPr lang="en-US" altLang="zh-CN" dirty="0">
                <a:solidFill>
                  <a:srgbClr val="0000FF"/>
                </a:solidFill>
                <a:latin typeface="ZztexMono-Regular"/>
              </a:rPr>
              <a:t> </a:t>
            </a:r>
            <a:r>
              <a:rPr lang="en-US" altLang="zh-CN" dirty="0" err="1">
                <a:solidFill>
                  <a:srgbClr val="0000FF"/>
                </a:solidFill>
                <a:latin typeface="ZztexMono-Regular"/>
              </a:rPr>
              <a:t>struct</a:t>
            </a:r>
            <a:r>
              <a:rPr lang="en-US" altLang="zh-CN" dirty="0">
                <a:solidFill>
                  <a:srgbClr val="0000FF"/>
                </a:solidFill>
                <a:latin typeface="ZztexMono-Regular"/>
              </a:rPr>
              <a:t> </a:t>
            </a:r>
            <a:r>
              <a:rPr lang="en-US" altLang="zh-CN" dirty="0" err="1">
                <a:latin typeface="ZztexMono-Regular"/>
              </a:rPr>
              <a:t>materialStruct</a:t>
            </a:r>
            <a:endParaRPr lang="en-US" altLang="zh-CN" dirty="0">
              <a:latin typeface="ZztexMono-Regular"/>
            </a:endParaRPr>
          </a:p>
          <a:p>
            <a:r>
              <a:rPr lang="en-US" altLang="zh-CN" dirty="0">
                <a:latin typeface="ZztexMono-Regular"/>
              </a:rPr>
              <a:t>{</a:t>
            </a:r>
          </a:p>
          <a:p>
            <a:pPr lvl="1"/>
            <a:r>
              <a:rPr lang="en-US" altLang="zh-CN" dirty="0">
                <a:solidFill>
                  <a:srgbClr val="0000FF"/>
                </a:solidFill>
                <a:latin typeface="ZztexMono-Regular"/>
              </a:rPr>
              <a:t>color4 </a:t>
            </a:r>
            <a:r>
              <a:rPr lang="en-US" altLang="zh-CN" dirty="0">
                <a:latin typeface="ZztexMono-Regular"/>
              </a:rPr>
              <a:t>ambient;</a:t>
            </a:r>
          </a:p>
          <a:p>
            <a:pPr lvl="1"/>
            <a:r>
              <a:rPr lang="en-US" altLang="zh-CN" dirty="0">
                <a:solidFill>
                  <a:srgbClr val="0000FF"/>
                </a:solidFill>
                <a:latin typeface="ZztexMono-Regular"/>
              </a:rPr>
              <a:t>color4 </a:t>
            </a:r>
            <a:r>
              <a:rPr lang="en-US" altLang="zh-CN" dirty="0">
                <a:latin typeface="ZztexMono-Regular"/>
              </a:rPr>
              <a:t>diffuse;</a:t>
            </a:r>
          </a:p>
          <a:p>
            <a:pPr lvl="1"/>
            <a:r>
              <a:rPr lang="en-US" altLang="zh-CN" dirty="0">
                <a:solidFill>
                  <a:srgbClr val="0000FF"/>
                </a:solidFill>
                <a:latin typeface="ZztexMono-Regular"/>
              </a:rPr>
              <a:t>color4 </a:t>
            </a:r>
            <a:r>
              <a:rPr lang="en-US" altLang="zh-CN" dirty="0">
                <a:latin typeface="ZztexMono-Regular"/>
              </a:rPr>
              <a:t>specular;</a:t>
            </a:r>
          </a:p>
          <a:p>
            <a:pPr lvl="1"/>
            <a:r>
              <a:rPr lang="en-US" altLang="zh-CN" dirty="0">
                <a:solidFill>
                  <a:srgbClr val="0000FF"/>
                </a:solidFill>
                <a:latin typeface="ZztexMono-Regular"/>
              </a:rPr>
              <a:t>color4 </a:t>
            </a:r>
            <a:r>
              <a:rPr lang="en-US" altLang="zh-CN" dirty="0">
                <a:latin typeface="ZztexMono-Regular"/>
              </a:rPr>
              <a:t>emission;</a:t>
            </a:r>
          </a:p>
          <a:p>
            <a:pPr lvl="1"/>
            <a:r>
              <a:rPr lang="en-US" altLang="zh-CN" dirty="0">
                <a:solidFill>
                  <a:srgbClr val="0000FF"/>
                </a:solidFill>
                <a:latin typeface="ZztexMono-Regular"/>
              </a:rPr>
              <a:t>float </a:t>
            </a:r>
            <a:r>
              <a:rPr lang="en-US" altLang="zh-CN" dirty="0">
                <a:latin typeface="ZztexMono-Regular"/>
              </a:rPr>
              <a:t>shininess;</a:t>
            </a:r>
          </a:p>
          <a:p>
            <a:r>
              <a:rPr lang="en-US" altLang="zh-CN" dirty="0">
                <a:latin typeface="ZztexMono-Regular"/>
              </a:rPr>
              <a:t>} </a:t>
            </a:r>
            <a:r>
              <a:rPr lang="en-US" altLang="zh-CN" dirty="0" err="1">
                <a:latin typeface="ZztexMono-Regular"/>
              </a:rPr>
              <a:t>materialStruct</a:t>
            </a:r>
            <a:r>
              <a:rPr lang="en-US" altLang="zh-CN" dirty="0">
                <a:latin typeface="ZztexMono-Regular"/>
              </a:rPr>
              <a:t>;</a:t>
            </a:r>
            <a:endParaRPr lang="zh-CN" altLang="en-US" dirty="0"/>
          </a:p>
        </p:txBody>
      </p:sp>
      <p:sp>
        <p:nvSpPr>
          <p:cNvPr id="6" name="矩形 4"/>
          <p:cNvSpPr/>
          <p:nvPr/>
        </p:nvSpPr>
        <p:spPr>
          <a:xfrm>
            <a:off x="1430670" y="4463807"/>
            <a:ext cx="5866241" cy="369332"/>
          </a:xfrm>
          <a:prstGeom prst="rect">
            <a:avLst/>
          </a:prstGeom>
          <a:solidFill>
            <a:srgbClr val="BDD7EE">
              <a:alpha val="52941"/>
            </a:srgbClr>
          </a:solidFill>
        </p:spPr>
        <p:txBody>
          <a:bodyPr wrap="square">
            <a:spAutoFit/>
          </a:bodyPr>
          <a:lstStyle/>
          <a:p>
            <a:r>
              <a:rPr lang="en-US" altLang="zh-CN" dirty="0">
                <a:solidFill>
                  <a:srgbClr val="0000FF"/>
                </a:solidFill>
                <a:latin typeface="ZztexMono-Regular"/>
              </a:rPr>
              <a:t>color4 </a:t>
            </a:r>
            <a:r>
              <a:rPr lang="en-US" altLang="zh-CN" dirty="0" err="1" smtClean="0">
                <a:latin typeface="ZztexMono-Regular"/>
              </a:rPr>
              <a:t>back_ambient</a:t>
            </a:r>
            <a:r>
              <a:rPr lang="en-US" altLang="zh-CN" dirty="0" smtClean="0">
                <a:latin typeface="ZztexMono-Regular"/>
              </a:rPr>
              <a:t>,</a:t>
            </a:r>
            <a:r>
              <a:rPr lang="zh-CN" altLang="en-US" dirty="0" smtClean="0">
                <a:latin typeface="ZztexMono-Regular"/>
              </a:rPr>
              <a:t> </a:t>
            </a:r>
            <a:r>
              <a:rPr lang="en-US" altLang="zh-CN" dirty="0" smtClean="0">
                <a:latin typeface="ZztexMono-Regular"/>
              </a:rPr>
              <a:t>back_</a:t>
            </a:r>
            <a:r>
              <a:rPr lang="en-US" altLang="zh-CN" dirty="0">
                <a:latin typeface="ZztexMono-Regular"/>
              </a:rPr>
              <a:t> </a:t>
            </a:r>
            <a:r>
              <a:rPr lang="en-US" altLang="zh-CN" dirty="0" smtClean="0">
                <a:latin typeface="ZztexMono-Regular"/>
              </a:rPr>
              <a:t>diffuse,</a:t>
            </a:r>
            <a:r>
              <a:rPr lang="zh-CN" altLang="en-US" dirty="0" smtClean="0">
                <a:latin typeface="ZztexMono-Regular"/>
              </a:rPr>
              <a:t> </a:t>
            </a:r>
            <a:r>
              <a:rPr lang="en-US" altLang="zh-CN" dirty="0" err="1" smtClean="0">
                <a:latin typeface="ZztexMono-Regular"/>
              </a:rPr>
              <a:t>back</a:t>
            </a:r>
            <a:r>
              <a:rPr lang="en-US" altLang="zh-CN" dirty="0" err="1">
                <a:latin typeface="ZztexMono-Regular"/>
              </a:rPr>
              <a:t>_</a:t>
            </a:r>
            <a:r>
              <a:rPr lang="en-US" altLang="zh-CN" dirty="0" err="1" smtClean="0">
                <a:latin typeface="ZztexMono-Regular"/>
              </a:rPr>
              <a:t>specular</a:t>
            </a:r>
            <a:r>
              <a:rPr lang="en-US" altLang="zh-CN" dirty="0" smtClean="0">
                <a:latin typeface="ZztexMono-Regular"/>
              </a:rPr>
              <a:t>;</a:t>
            </a:r>
            <a:r>
              <a:rPr lang="zh-CN" altLang="en-US" dirty="0" smtClean="0">
                <a:latin typeface="ZztexMono-Regular"/>
              </a:rPr>
              <a:t> </a:t>
            </a:r>
            <a:endParaRPr lang="en-US" altLang="zh-CN" dirty="0">
              <a:latin typeface="ZztexMono-Regular"/>
            </a:endParaRPr>
          </a:p>
        </p:txBody>
      </p:sp>
      <p:pic>
        <p:nvPicPr>
          <p:cNvPr id="7" name="图片 4"/>
          <p:cNvPicPr>
            <a:picLocks noChangeAspect="1"/>
          </p:cNvPicPr>
          <p:nvPr/>
        </p:nvPicPr>
        <p:blipFill>
          <a:blip r:embed="rId2"/>
          <a:stretch>
            <a:fillRect/>
          </a:stretch>
        </p:blipFill>
        <p:spPr>
          <a:xfrm>
            <a:off x="1323666" y="5243689"/>
            <a:ext cx="6137621" cy="1249186"/>
          </a:xfrm>
          <a:prstGeom prst="rect">
            <a:avLst/>
          </a:prstGeom>
        </p:spPr>
      </p:pic>
    </p:spTree>
    <p:extLst>
      <p:ext uri="{BB962C8B-B14F-4D97-AF65-F5344CB8AC3E}">
        <p14:creationId xmlns:p14="http://schemas.microsoft.com/office/powerpoint/2010/main" val="1059822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3200401" y="2094748"/>
            <a:ext cx="3032598" cy="796287"/>
          </a:xfrm>
          <a:prstGeom prst="roundRect">
            <a:avLst>
              <a:gd name="adj" fmla="val 50000"/>
            </a:avLst>
          </a:prstGeom>
          <a:solidFill>
            <a:srgbClr val="940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a:off x="5418743" y="2115257"/>
            <a:ext cx="788833" cy="74985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大纲</a:t>
            </a:r>
          </a:p>
        </p:txBody>
      </p:sp>
      <p:sp>
        <p:nvSpPr>
          <p:cNvPr id="4" name="灯片编号占位符 3"/>
          <p:cNvSpPr>
            <a:spLocks noGrp="1"/>
          </p:cNvSpPr>
          <p:nvPr>
            <p:ph type="sldNum" sz="quarter" idx="12"/>
          </p:nvPr>
        </p:nvSpPr>
        <p:spPr/>
        <p:txBody>
          <a:bodyPr/>
          <a:lstStyle/>
          <a:p>
            <a:fld id="{EB792F4E-54C0-4D36-B331-9C6FCFE9A340}" type="slidenum">
              <a:rPr lang="zh-CN" altLang="en-US" smtClean="0"/>
              <a:t>11</a:t>
            </a:fld>
            <a:endParaRPr lang="zh-CN" altLang="en-US"/>
          </a:p>
        </p:txBody>
      </p:sp>
      <p:sp>
        <p:nvSpPr>
          <p:cNvPr id="8" name="文本框 7"/>
          <p:cNvSpPr txBox="1"/>
          <p:nvPr/>
        </p:nvSpPr>
        <p:spPr>
          <a:xfrm>
            <a:off x="1706265" y="3389111"/>
            <a:ext cx="5739071" cy="646331"/>
          </a:xfrm>
          <a:prstGeom prst="rect">
            <a:avLst/>
          </a:prstGeom>
          <a:noFill/>
        </p:spPr>
        <p:txBody>
          <a:bodyPr wrap="none" rtlCol="0">
            <a:spAutoFit/>
          </a:bodyPr>
          <a:lstStyle/>
          <a:p>
            <a:pPr algn="ctr"/>
            <a:r>
              <a:rPr lang="zh-CN" altLang="en-US" sz="3600" b="1" dirty="0">
                <a:latin typeface="微软雅黑" panose="020B0503020204020204" pitchFamily="34" charset="-122"/>
                <a:ea typeface="微软雅黑" panose="020B0503020204020204" pitchFamily="34" charset="-122"/>
              </a:rPr>
              <a:t>在</a:t>
            </a:r>
            <a:r>
              <a:rPr lang="en-US" altLang="zh-CN" sz="3600" b="1" dirty="0">
                <a:solidFill>
                  <a:srgbClr val="04B0F0"/>
                </a:solidFill>
                <a:latin typeface="微软雅黑" panose="020B0503020204020204" pitchFamily="34" charset="-122"/>
                <a:ea typeface="微软雅黑" panose="020B0503020204020204" pitchFamily="34" charset="-122"/>
              </a:rPr>
              <a:t>OpenGL</a:t>
            </a:r>
            <a:r>
              <a:rPr lang="zh-CN" altLang="en-US" sz="3600" b="1" dirty="0" smtClean="0">
                <a:latin typeface="微软雅黑" panose="020B0503020204020204" pitchFamily="34" charset="-122"/>
                <a:ea typeface="微软雅黑" panose="020B0503020204020204" pitchFamily="34" charset="-122"/>
              </a:rPr>
              <a:t>中实现光照模型</a:t>
            </a:r>
            <a:endParaRPr lang="zh-CN" altLang="en-US" sz="3600" b="1"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3376147" y="2138948"/>
            <a:ext cx="1755609" cy="707886"/>
          </a:xfrm>
          <a:prstGeom prst="rect">
            <a:avLst/>
          </a:prstGeom>
          <a:noFill/>
        </p:spPr>
        <p:txBody>
          <a:bodyPr wrap="none" rtlCol="0">
            <a:spAutoFit/>
          </a:bodyPr>
          <a:lstStyle/>
          <a:p>
            <a:pPr algn="ctr"/>
            <a:r>
              <a:rPr lang="en-US" altLang="zh-CN" sz="4000" b="1" dirty="0">
                <a:solidFill>
                  <a:schemeClr val="bg1"/>
                </a:solidFill>
              </a:rPr>
              <a:t>Section</a:t>
            </a:r>
            <a:endParaRPr lang="zh-CN" altLang="en-US" sz="4000" b="1" dirty="0">
              <a:solidFill>
                <a:schemeClr val="bg1"/>
              </a:solidFill>
            </a:endParaRPr>
          </a:p>
        </p:txBody>
      </p:sp>
      <p:sp>
        <p:nvSpPr>
          <p:cNvPr id="12" name="文本框 11"/>
          <p:cNvSpPr txBox="1"/>
          <p:nvPr/>
        </p:nvSpPr>
        <p:spPr>
          <a:xfrm>
            <a:off x="5523179" y="1913900"/>
            <a:ext cx="614272" cy="1107996"/>
          </a:xfrm>
          <a:prstGeom prst="rect">
            <a:avLst/>
          </a:prstGeom>
          <a:noFill/>
        </p:spPr>
        <p:txBody>
          <a:bodyPr wrap="none" rtlCol="0">
            <a:spAutoFit/>
          </a:bodyPr>
          <a:lstStyle/>
          <a:p>
            <a:pPr algn="ctr"/>
            <a:r>
              <a:rPr lang="en-US" altLang="zh-CN" sz="6600" b="1" i="1" dirty="0" smtClean="0">
                <a:solidFill>
                  <a:srgbClr val="94003F"/>
                </a:solidFill>
              </a:rPr>
              <a:t>2</a:t>
            </a:r>
            <a:endParaRPr lang="zh-CN" altLang="en-US" sz="6600" b="1" i="1" dirty="0">
              <a:solidFill>
                <a:srgbClr val="94003F"/>
              </a:solidFill>
            </a:endParaRPr>
          </a:p>
        </p:txBody>
      </p:sp>
      <p:sp>
        <p:nvSpPr>
          <p:cNvPr id="6" name="等腰三角形 5"/>
          <p:cNvSpPr/>
          <p:nvPr/>
        </p:nvSpPr>
        <p:spPr>
          <a:xfrm rot="10800000">
            <a:off x="4447572" y="2804325"/>
            <a:ext cx="492176" cy="321924"/>
          </a:xfrm>
          <a:prstGeom prst="triangle">
            <a:avLst/>
          </a:prstGeom>
          <a:solidFill>
            <a:srgbClr val="940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01002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光照模型</a:t>
            </a:r>
            <a:r>
              <a:rPr lang="zh-CN" altLang="en-US" dirty="0" smtClean="0"/>
              <a:t>的实现</a:t>
            </a:r>
            <a:endParaRPr lang="zh-CN" altLang="en-US" dirty="0"/>
          </a:p>
        </p:txBody>
      </p:sp>
      <p:sp>
        <p:nvSpPr>
          <p:cNvPr id="3" name="内容占位符 2"/>
          <p:cNvSpPr>
            <a:spLocks noGrp="1"/>
          </p:cNvSpPr>
          <p:nvPr>
            <p:ph idx="1"/>
          </p:nvPr>
        </p:nvSpPr>
        <p:spPr/>
        <p:txBody>
          <a:bodyPr/>
          <a:lstStyle/>
          <a:p>
            <a:pPr>
              <a:buClr>
                <a:srgbClr val="94003F"/>
              </a:buClr>
            </a:pPr>
            <a:r>
              <a:rPr lang="zh-CN" altLang="en-US" sz="2400" dirty="0"/>
              <a:t>实现方式</a:t>
            </a:r>
            <a:endParaRPr lang="en-US" altLang="zh-CN" sz="2400" dirty="0"/>
          </a:p>
          <a:p>
            <a:pPr lvl="1">
              <a:buClr>
                <a:schemeClr val="tx1"/>
              </a:buClr>
            </a:pPr>
            <a:r>
              <a:rPr lang="zh-CN" altLang="en-US" sz="1800" dirty="0"/>
              <a:t>应用程序</a:t>
            </a:r>
            <a:r>
              <a:rPr lang="zh-CN" altLang="en-US" sz="1800" dirty="0" smtClean="0"/>
              <a:t>实现</a:t>
            </a:r>
            <a:endParaRPr lang="en-US" altLang="zh-CN" sz="1800" dirty="0" smtClean="0"/>
          </a:p>
          <a:p>
            <a:pPr lvl="2">
              <a:buClr>
                <a:schemeClr val="tx1"/>
              </a:buClr>
            </a:pPr>
            <a:r>
              <a:rPr lang="zh-CN" altLang="en-US" sz="1800" dirty="0"/>
              <a:t>具体代码请参看教材</a:t>
            </a:r>
            <a:r>
              <a:rPr lang="en-US" altLang="zh-CN" sz="1800" dirty="0"/>
              <a:t>p200-202</a:t>
            </a:r>
            <a:endParaRPr lang="zh-CN" altLang="en-US" sz="1800" dirty="0"/>
          </a:p>
          <a:p>
            <a:pPr lvl="1">
              <a:buClr>
                <a:schemeClr val="tx1"/>
              </a:buClr>
            </a:pPr>
            <a:r>
              <a:rPr lang="zh-CN" altLang="en-US" sz="1800" dirty="0" smtClean="0"/>
              <a:t>顶点</a:t>
            </a:r>
            <a:r>
              <a:rPr lang="zh-CN" altLang="en-US" sz="1800" dirty="0"/>
              <a:t>着色器</a:t>
            </a:r>
            <a:r>
              <a:rPr lang="zh-CN" altLang="en-US" sz="1800" dirty="0" smtClean="0"/>
              <a:t>实现</a:t>
            </a:r>
            <a:endParaRPr lang="en-US" altLang="zh-CN" sz="1800" dirty="0" smtClean="0"/>
          </a:p>
          <a:p>
            <a:pPr lvl="2">
              <a:buClr>
                <a:schemeClr val="tx1"/>
              </a:buClr>
            </a:pPr>
            <a:r>
              <a:rPr lang="zh-CN" altLang="en-US" sz="1800" dirty="0" smtClean="0"/>
              <a:t>实验</a:t>
            </a:r>
            <a:r>
              <a:rPr lang="en-US" altLang="zh-CN" sz="1800" dirty="0" smtClean="0"/>
              <a:t>3.3</a:t>
            </a:r>
            <a:endParaRPr lang="en-US" altLang="zh-CN" sz="1800" dirty="0"/>
          </a:p>
          <a:p>
            <a:pPr lvl="1">
              <a:buClr>
                <a:schemeClr val="tx1"/>
              </a:buClr>
            </a:pPr>
            <a:r>
              <a:rPr lang="zh-CN" altLang="en-US" sz="1800" dirty="0"/>
              <a:t>片元着色器</a:t>
            </a:r>
            <a:r>
              <a:rPr lang="zh-CN" altLang="en-US" sz="1800" dirty="0" smtClean="0"/>
              <a:t>实现</a:t>
            </a:r>
            <a:endParaRPr lang="en-US" altLang="zh-CN" sz="1800" dirty="0" smtClean="0"/>
          </a:p>
          <a:p>
            <a:pPr lvl="2">
              <a:buClr>
                <a:schemeClr val="tx1"/>
              </a:buClr>
            </a:pPr>
            <a:r>
              <a:rPr lang="zh-CN" altLang="en-US" sz="1800" dirty="0" smtClean="0"/>
              <a:t>实验</a:t>
            </a:r>
            <a:r>
              <a:rPr lang="en-US" altLang="zh-CN" sz="1800" dirty="0" smtClean="0"/>
              <a:t>3.4</a:t>
            </a:r>
            <a:endParaRPr lang="en-US" altLang="zh-CN" sz="1800" dirty="0"/>
          </a:p>
          <a:p>
            <a:endParaRPr lang="en-US" altLang="zh-CN" sz="2400" dirty="0"/>
          </a:p>
          <a:p>
            <a:endParaRPr lang="en-US" altLang="zh-CN" sz="1800" dirty="0"/>
          </a:p>
          <a:p>
            <a:pPr marL="457200" lvl="1" indent="0">
              <a:buClr>
                <a:schemeClr val="tx1"/>
              </a:buClr>
              <a:buNone/>
            </a:pPr>
            <a:endParaRPr lang="zh-CN" altLang="en-US"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t>12</a:t>
            </a:fld>
            <a:endParaRPr lang="zh-CN" altLang="en-US"/>
          </a:p>
        </p:txBody>
      </p:sp>
    </p:spTree>
    <p:extLst>
      <p:ext uri="{BB962C8B-B14F-4D97-AF65-F5344CB8AC3E}">
        <p14:creationId xmlns:p14="http://schemas.microsoft.com/office/powerpoint/2010/main" val="970712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光照模型的程序实现</a:t>
            </a:r>
          </a:p>
        </p:txBody>
      </p:sp>
      <p:sp>
        <p:nvSpPr>
          <p:cNvPr id="3" name="内容占位符 2"/>
          <p:cNvSpPr>
            <a:spLocks noGrp="1"/>
          </p:cNvSpPr>
          <p:nvPr>
            <p:ph idx="1"/>
          </p:nvPr>
        </p:nvSpPr>
        <p:spPr/>
        <p:txBody>
          <a:bodyPr/>
          <a:lstStyle/>
          <a:p>
            <a:r>
              <a:rPr lang="zh-CN" altLang="en-US" sz="2400" dirty="0" smtClean="0"/>
              <a:t>应用程序</a:t>
            </a:r>
            <a:r>
              <a:rPr lang="zh-CN" altLang="en-US" sz="2400" dirty="0"/>
              <a:t>实现</a:t>
            </a:r>
            <a:endParaRPr lang="en-US" altLang="zh-CN" sz="2400" dirty="0"/>
          </a:p>
          <a:p>
            <a:pPr lvl="1">
              <a:buClr>
                <a:schemeClr val="tx1"/>
              </a:buClr>
            </a:pPr>
            <a:r>
              <a:rPr lang="zh-CN" altLang="en-US" sz="1800" dirty="0"/>
              <a:t>分别计算环境光、</a:t>
            </a:r>
            <a:endParaRPr lang="en-US" altLang="zh-CN" sz="1800" dirty="0"/>
          </a:p>
          <a:p>
            <a:pPr marL="457200" lvl="1" indent="0">
              <a:buClr>
                <a:schemeClr val="tx1"/>
              </a:buClr>
              <a:buNone/>
            </a:pPr>
            <a:r>
              <a:rPr lang="zh-CN" altLang="en-US" sz="1800" dirty="0"/>
              <a:t>   漫反射光和镜面光</a:t>
            </a:r>
            <a:endParaRPr lang="en-US" altLang="zh-CN" sz="1800" dirty="0"/>
          </a:p>
          <a:p>
            <a:pPr lvl="1">
              <a:buClr>
                <a:schemeClr val="tx1"/>
              </a:buClr>
            </a:pPr>
            <a:r>
              <a:rPr lang="zh-CN" altLang="en-US" sz="1800" dirty="0"/>
              <a:t>光照颜色求和</a:t>
            </a:r>
            <a:endParaRPr lang="en-US" altLang="zh-CN" sz="1800" dirty="0"/>
          </a:p>
          <a:p>
            <a:pPr lvl="1">
              <a:buClr>
                <a:schemeClr val="tx1"/>
              </a:buClr>
            </a:pPr>
            <a:r>
              <a:rPr lang="zh-CN" altLang="en-US" sz="1800" dirty="0"/>
              <a:t>潜在</a:t>
            </a:r>
            <a:r>
              <a:rPr lang="zh-CN" altLang="en-US" sz="1800" dirty="0" smtClean="0"/>
              <a:t>问题</a:t>
            </a:r>
            <a:endParaRPr lang="en-US" altLang="zh-CN" sz="1800" dirty="0" smtClean="0"/>
          </a:p>
          <a:p>
            <a:pPr lvl="2">
              <a:buClr>
                <a:schemeClr val="tx1"/>
              </a:buClr>
            </a:pPr>
            <a:r>
              <a:rPr lang="zh-CN" altLang="en-US" sz="1800" dirty="0" smtClean="0"/>
              <a:t>静态场景</a:t>
            </a:r>
            <a:r>
              <a:rPr lang="en-US" altLang="zh-CN" sz="1800" dirty="0" smtClean="0"/>
              <a:t>ok</a:t>
            </a:r>
          </a:p>
          <a:p>
            <a:pPr lvl="2">
              <a:buClr>
                <a:schemeClr val="tx1"/>
              </a:buClr>
            </a:pPr>
            <a:r>
              <a:rPr lang="zh-CN" altLang="en-US" sz="1800" dirty="0" smtClean="0"/>
              <a:t>交互时更新颜色</a:t>
            </a:r>
            <a:endParaRPr lang="en-US" altLang="zh-CN" sz="1800" dirty="0"/>
          </a:p>
          <a:p>
            <a:endParaRPr lang="en-US" altLang="zh-CN" sz="1800" dirty="0"/>
          </a:p>
          <a:p>
            <a:pPr marL="457200" lvl="1" indent="0">
              <a:buClr>
                <a:schemeClr val="tx1"/>
              </a:buClr>
              <a:buNone/>
            </a:pPr>
            <a:endParaRPr lang="zh-CN" altLang="en-US"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t>13</a:t>
            </a:fld>
            <a:endParaRPr lang="zh-CN" altLang="en-US"/>
          </a:p>
        </p:txBody>
      </p:sp>
      <p:sp>
        <p:nvSpPr>
          <p:cNvPr id="5" name="矩形 4"/>
          <p:cNvSpPr/>
          <p:nvPr/>
        </p:nvSpPr>
        <p:spPr>
          <a:xfrm>
            <a:off x="3585726" y="948690"/>
            <a:ext cx="5329673" cy="5909310"/>
          </a:xfrm>
          <a:prstGeom prst="rect">
            <a:avLst/>
          </a:prstGeom>
          <a:solidFill>
            <a:srgbClr val="BDD7EE">
              <a:alpha val="52941"/>
            </a:srgbClr>
          </a:solidFill>
        </p:spPr>
        <p:txBody>
          <a:bodyPr wrap="square">
            <a:spAutoFit/>
          </a:bodyPr>
          <a:lstStyle/>
          <a:p>
            <a:r>
              <a:rPr lang="en-US" altLang="zh-CN" dirty="0">
                <a:latin typeface="ZztexMono-Regular"/>
              </a:rPr>
              <a:t>ambient = </a:t>
            </a:r>
            <a:r>
              <a:rPr lang="en-US" altLang="zh-CN" b="1" dirty="0">
                <a:latin typeface="ZztexMono-Regular"/>
              </a:rPr>
              <a:t>product</a:t>
            </a:r>
            <a:r>
              <a:rPr lang="en-US" altLang="zh-CN" dirty="0">
                <a:latin typeface="ZztexMono-Regular"/>
              </a:rPr>
              <a:t>(</a:t>
            </a:r>
            <a:r>
              <a:rPr lang="en-US" altLang="zh-CN" dirty="0" err="1">
                <a:latin typeface="ZztexMono-Regular"/>
              </a:rPr>
              <a:t>light_ambient</a:t>
            </a:r>
            <a:r>
              <a:rPr lang="en-US" altLang="zh-CN" dirty="0">
                <a:latin typeface="ZztexMono-Regular"/>
              </a:rPr>
              <a:t>, </a:t>
            </a:r>
            <a:r>
              <a:rPr lang="en-US" altLang="zh-CN" dirty="0" err="1">
                <a:latin typeface="ZztexMono-Regular"/>
              </a:rPr>
              <a:t>reflect_ambient</a:t>
            </a:r>
            <a:r>
              <a:rPr lang="en-US" altLang="zh-CN" dirty="0">
                <a:latin typeface="ZztexMono-Regular"/>
              </a:rPr>
              <a:t>); </a:t>
            </a:r>
            <a:r>
              <a:rPr lang="en-US" altLang="zh-CN" dirty="0">
                <a:solidFill>
                  <a:srgbClr val="00B050"/>
                </a:solidFill>
                <a:latin typeface="ZztexMono-Regular"/>
              </a:rPr>
              <a:t>//</a:t>
            </a:r>
            <a:r>
              <a:rPr lang="zh-CN" altLang="en-US" dirty="0">
                <a:solidFill>
                  <a:srgbClr val="00B050"/>
                </a:solidFill>
                <a:latin typeface="ZztexMono-Regular"/>
              </a:rPr>
              <a:t>计算环境光光照</a:t>
            </a:r>
          </a:p>
          <a:p>
            <a:endParaRPr lang="zh-CN" altLang="en-US" dirty="0">
              <a:solidFill>
                <a:srgbClr val="0000FF"/>
              </a:solidFill>
              <a:latin typeface="ZztexMono-Regular"/>
            </a:endParaRPr>
          </a:p>
          <a:p>
            <a:r>
              <a:rPr lang="en-US" altLang="zh-CN" dirty="0">
                <a:solidFill>
                  <a:srgbClr val="0000FF"/>
                </a:solidFill>
                <a:latin typeface="ZztexMono-Regular"/>
              </a:rPr>
              <a:t>vec4 </a:t>
            </a:r>
            <a:r>
              <a:rPr lang="en-US" altLang="zh-CN" dirty="0">
                <a:latin typeface="ZztexMono-Regular"/>
              </a:rPr>
              <a:t>n = </a:t>
            </a:r>
            <a:r>
              <a:rPr lang="en-US" altLang="zh-CN" b="1" dirty="0">
                <a:latin typeface="ZztexMono-Regular"/>
              </a:rPr>
              <a:t>normalize</a:t>
            </a:r>
            <a:r>
              <a:rPr lang="en-US" altLang="zh-CN" dirty="0">
                <a:latin typeface="ZztexMono-Regular"/>
              </a:rPr>
              <a:t>(cross(v1-v0, v2-v1)); </a:t>
            </a:r>
          </a:p>
          <a:p>
            <a:r>
              <a:rPr lang="en-US" altLang="zh-CN" dirty="0">
                <a:solidFill>
                  <a:srgbClr val="00B050"/>
                </a:solidFill>
                <a:latin typeface="ZztexMono-Regular"/>
              </a:rPr>
              <a:t>//</a:t>
            </a:r>
            <a:r>
              <a:rPr lang="zh-CN" altLang="en-US" dirty="0">
                <a:solidFill>
                  <a:srgbClr val="00B050"/>
                </a:solidFill>
                <a:latin typeface="ZztexMono-Regular"/>
              </a:rPr>
              <a:t>计算法向</a:t>
            </a:r>
          </a:p>
          <a:p>
            <a:endParaRPr lang="zh-CN" altLang="en-US" dirty="0">
              <a:solidFill>
                <a:srgbClr val="0000FF"/>
              </a:solidFill>
              <a:latin typeface="ZztexMono-Regular"/>
            </a:endParaRPr>
          </a:p>
          <a:p>
            <a:r>
              <a:rPr lang="en-US" altLang="zh-CN" dirty="0">
                <a:solidFill>
                  <a:srgbClr val="0000FF"/>
                </a:solidFill>
                <a:latin typeface="ZztexMono-Regular"/>
              </a:rPr>
              <a:t>color4 </a:t>
            </a:r>
            <a:r>
              <a:rPr lang="en-US" altLang="zh-CN" dirty="0">
                <a:latin typeface="ZztexMono-Regular"/>
              </a:rPr>
              <a:t>diffuse = </a:t>
            </a:r>
            <a:r>
              <a:rPr lang="en-US" altLang="zh-CN" b="1" dirty="0">
                <a:latin typeface="ZztexMono-Regular"/>
              </a:rPr>
              <a:t>product</a:t>
            </a:r>
            <a:r>
              <a:rPr lang="en-US" altLang="zh-CN" dirty="0">
                <a:latin typeface="ZztexMono-Regular"/>
              </a:rPr>
              <a:t>(</a:t>
            </a:r>
            <a:r>
              <a:rPr lang="en-US" altLang="zh-CN" dirty="0" err="1">
                <a:latin typeface="ZztexMono-Regular"/>
              </a:rPr>
              <a:t>light_diffuse</a:t>
            </a:r>
            <a:r>
              <a:rPr lang="en-US" altLang="zh-CN" dirty="0">
                <a:latin typeface="ZztexMono-Regular"/>
              </a:rPr>
              <a:t>, </a:t>
            </a:r>
            <a:r>
              <a:rPr lang="en-US" altLang="zh-CN" dirty="0" err="1" smtClean="0">
                <a:latin typeface="ZztexMono-Regular"/>
              </a:rPr>
              <a:t>reflect_diffuse</a:t>
            </a:r>
            <a:r>
              <a:rPr lang="en-US" altLang="zh-CN" dirty="0" smtClean="0">
                <a:latin typeface="ZztexMono-Regular"/>
              </a:rPr>
              <a:t>)* </a:t>
            </a:r>
            <a:r>
              <a:rPr lang="en-US" altLang="zh-CN" b="1" dirty="0">
                <a:latin typeface="ZztexMono-Regular"/>
              </a:rPr>
              <a:t>dot</a:t>
            </a:r>
            <a:r>
              <a:rPr lang="en-US" altLang="zh-CN" dirty="0">
                <a:latin typeface="ZztexMono-Regular"/>
              </a:rPr>
              <a:t>(n, normalize(</a:t>
            </a:r>
            <a:r>
              <a:rPr lang="en-US" altLang="zh-CN" dirty="0" err="1">
                <a:latin typeface="ZztexMono-Regular"/>
              </a:rPr>
              <a:t>light_position</a:t>
            </a:r>
            <a:r>
              <a:rPr lang="en-US" altLang="zh-CN" dirty="0">
                <a:latin typeface="ZztexMono-Regular"/>
              </a:rPr>
              <a:t>)); </a:t>
            </a:r>
            <a:r>
              <a:rPr lang="en-US" altLang="zh-CN" dirty="0">
                <a:solidFill>
                  <a:srgbClr val="00B050"/>
                </a:solidFill>
                <a:latin typeface="ZztexMono-Regular"/>
              </a:rPr>
              <a:t>//</a:t>
            </a:r>
            <a:r>
              <a:rPr lang="zh-CN" altLang="en-US" dirty="0">
                <a:solidFill>
                  <a:srgbClr val="00B050"/>
                </a:solidFill>
                <a:latin typeface="ZztexMono-Regular"/>
              </a:rPr>
              <a:t>计算漫反射光光照</a:t>
            </a:r>
          </a:p>
          <a:p>
            <a:endParaRPr lang="en-US" altLang="zh-CN" dirty="0" smtClean="0">
              <a:solidFill>
                <a:srgbClr val="0000FF"/>
              </a:solidFill>
              <a:latin typeface="ZztexMono-Regular"/>
            </a:endParaRPr>
          </a:p>
          <a:p>
            <a:r>
              <a:rPr lang="en-US" altLang="zh-CN" dirty="0" smtClean="0">
                <a:solidFill>
                  <a:srgbClr val="0000FF"/>
                </a:solidFill>
                <a:latin typeface="ZztexMono-Regular"/>
              </a:rPr>
              <a:t>float</a:t>
            </a:r>
            <a:r>
              <a:rPr lang="zh-CN" altLang="en-US" dirty="0" smtClean="0">
                <a:solidFill>
                  <a:srgbClr val="0000FF"/>
                </a:solidFill>
                <a:latin typeface="ZztexMono-Regular"/>
              </a:rPr>
              <a:t> </a:t>
            </a:r>
            <a:r>
              <a:rPr lang="en-US" altLang="zh-CN" dirty="0" smtClean="0">
                <a:latin typeface="ZztexMono-Regular"/>
              </a:rPr>
              <a:t>s</a:t>
            </a:r>
            <a:r>
              <a:rPr lang="zh-CN" altLang="en-US" dirty="0" smtClean="0">
                <a:latin typeface="ZztexMono-Regular"/>
              </a:rPr>
              <a:t> </a:t>
            </a:r>
            <a:r>
              <a:rPr lang="en-US" altLang="zh-CN" dirty="0" smtClean="0">
                <a:latin typeface="ZztexMono-Regular"/>
              </a:rPr>
              <a:t>=</a:t>
            </a:r>
            <a:r>
              <a:rPr lang="zh-CN" altLang="en-US" dirty="0" smtClean="0">
                <a:latin typeface="ZztexMono-Regular"/>
              </a:rPr>
              <a:t> </a:t>
            </a:r>
            <a:r>
              <a:rPr lang="en-US" altLang="zh-CN" b="1" dirty="0">
                <a:latin typeface="ZztexMono-Regular"/>
              </a:rPr>
              <a:t>dot</a:t>
            </a:r>
            <a:r>
              <a:rPr lang="en-US" altLang="zh-CN" dirty="0" smtClean="0">
                <a:latin typeface="ZztexMono-Regular"/>
              </a:rPr>
              <a:t>(half,</a:t>
            </a:r>
            <a:r>
              <a:rPr lang="zh-CN" altLang="en-US" dirty="0" smtClean="0">
                <a:latin typeface="ZztexMono-Regular"/>
              </a:rPr>
              <a:t> </a:t>
            </a:r>
            <a:r>
              <a:rPr lang="en-US" altLang="zh-CN" dirty="0" smtClean="0">
                <a:latin typeface="ZztexMono-Regular"/>
              </a:rPr>
              <a:t>n);</a:t>
            </a:r>
          </a:p>
          <a:p>
            <a:r>
              <a:rPr lang="en-US" altLang="zh-CN" dirty="0">
                <a:solidFill>
                  <a:srgbClr val="00B050"/>
                </a:solidFill>
                <a:latin typeface="ZztexMono-Regular"/>
              </a:rPr>
              <a:t>//</a:t>
            </a:r>
            <a:r>
              <a:rPr lang="zh-CN" altLang="en-US" dirty="0">
                <a:solidFill>
                  <a:srgbClr val="00B050"/>
                </a:solidFill>
                <a:latin typeface="ZztexMono-Regular"/>
              </a:rPr>
              <a:t>计算半角</a:t>
            </a:r>
            <a:r>
              <a:rPr lang="zh-CN" altLang="en-US" dirty="0" smtClean="0">
                <a:solidFill>
                  <a:srgbClr val="00B050"/>
                </a:solidFill>
                <a:latin typeface="ZztexMono-Regular"/>
              </a:rPr>
              <a:t>向量及夹角（省略了部分步骤）</a:t>
            </a:r>
            <a:endParaRPr lang="en-US" altLang="zh-CN" dirty="0" smtClean="0">
              <a:solidFill>
                <a:srgbClr val="00B050"/>
              </a:solidFill>
              <a:latin typeface="ZztexMono-Regular"/>
            </a:endParaRPr>
          </a:p>
          <a:p>
            <a:endParaRPr lang="zh-CN" altLang="en-US" dirty="0">
              <a:solidFill>
                <a:srgbClr val="00B050"/>
              </a:solidFill>
              <a:latin typeface="ZztexMono-Regular"/>
            </a:endParaRPr>
          </a:p>
          <a:p>
            <a:r>
              <a:rPr lang="en-US" altLang="zh-CN" dirty="0">
                <a:solidFill>
                  <a:srgbClr val="0000FF"/>
                </a:solidFill>
                <a:latin typeface="ZztexMono-Regular"/>
              </a:rPr>
              <a:t>color4 </a:t>
            </a:r>
            <a:r>
              <a:rPr lang="en-US" altLang="zh-CN" dirty="0">
                <a:latin typeface="ZztexMono-Regular"/>
              </a:rPr>
              <a:t>specular =</a:t>
            </a:r>
          </a:p>
          <a:p>
            <a:r>
              <a:rPr lang="en-US" altLang="zh-CN" b="1" dirty="0">
                <a:latin typeface="ZztexMono-Regular"/>
              </a:rPr>
              <a:t>pow</a:t>
            </a:r>
            <a:r>
              <a:rPr lang="en-US" altLang="zh-CN" dirty="0">
                <a:latin typeface="ZztexMono-Regular"/>
              </a:rPr>
              <a:t>(s</a:t>
            </a:r>
            <a:r>
              <a:rPr lang="en-US" altLang="zh-CN" dirty="0" smtClean="0">
                <a:latin typeface="ZztexMono-Regular"/>
              </a:rPr>
              <a:t>,</a:t>
            </a:r>
            <a:r>
              <a:rPr lang="zh-CN" altLang="en-US" dirty="0" smtClean="0">
                <a:latin typeface="ZztexMono-Regular"/>
              </a:rPr>
              <a:t> </a:t>
            </a:r>
            <a:r>
              <a:rPr lang="en-US" altLang="zh-CN" dirty="0" err="1" smtClean="0">
                <a:latin typeface="ZztexMono-Regular"/>
              </a:rPr>
              <a:t>material_shininess</a:t>
            </a:r>
            <a:r>
              <a:rPr lang="en-US" altLang="zh-CN" dirty="0">
                <a:latin typeface="ZztexMono-Regular"/>
              </a:rPr>
              <a:t>)* </a:t>
            </a:r>
            <a:r>
              <a:rPr lang="en-US" altLang="zh-CN" b="1" dirty="0">
                <a:latin typeface="ZztexMono-Regular"/>
              </a:rPr>
              <a:t>product</a:t>
            </a:r>
            <a:r>
              <a:rPr lang="en-US" altLang="zh-CN" dirty="0">
                <a:latin typeface="ZztexMono-Regular"/>
              </a:rPr>
              <a:t>(</a:t>
            </a:r>
            <a:r>
              <a:rPr lang="en-US" altLang="zh-CN" dirty="0" err="1">
                <a:latin typeface="ZztexMono-Regular"/>
              </a:rPr>
              <a:t>light_specular</a:t>
            </a:r>
            <a:r>
              <a:rPr lang="en-US" altLang="zh-CN" dirty="0">
                <a:latin typeface="ZztexMono-Regular"/>
              </a:rPr>
              <a:t>, </a:t>
            </a:r>
            <a:r>
              <a:rPr lang="en-US" altLang="zh-CN" dirty="0" err="1">
                <a:latin typeface="ZztexMono-Regular"/>
              </a:rPr>
              <a:t>material_specular</a:t>
            </a:r>
            <a:r>
              <a:rPr lang="en-US" altLang="zh-CN" dirty="0">
                <a:latin typeface="ZztexMono-Regular"/>
              </a:rPr>
              <a:t>);</a:t>
            </a:r>
          </a:p>
          <a:p>
            <a:r>
              <a:rPr lang="en-US" altLang="zh-CN" dirty="0">
                <a:solidFill>
                  <a:srgbClr val="00B050"/>
                </a:solidFill>
                <a:latin typeface="ZztexMono-Regular"/>
              </a:rPr>
              <a:t>//</a:t>
            </a:r>
            <a:r>
              <a:rPr lang="zh-CN" altLang="en-US" dirty="0">
                <a:solidFill>
                  <a:srgbClr val="00B050"/>
                </a:solidFill>
                <a:latin typeface="ZztexMono-Regular"/>
              </a:rPr>
              <a:t>计算镜面反射光光照</a:t>
            </a:r>
          </a:p>
          <a:p>
            <a:endParaRPr lang="zh-CN" altLang="en-US" dirty="0">
              <a:solidFill>
                <a:srgbClr val="0000FF"/>
              </a:solidFill>
              <a:latin typeface="ZztexMono-Regular"/>
            </a:endParaRPr>
          </a:p>
          <a:p>
            <a:r>
              <a:rPr lang="en-US" altLang="zh-CN" dirty="0" err="1">
                <a:latin typeface="ZztexMono-Regular"/>
              </a:rPr>
              <a:t>color_out</a:t>
            </a:r>
            <a:r>
              <a:rPr lang="en-US" altLang="zh-CN" dirty="0">
                <a:latin typeface="ZztexMono-Regular"/>
              </a:rPr>
              <a:t> = ambient + diffuse + specular; </a:t>
            </a:r>
          </a:p>
          <a:p>
            <a:r>
              <a:rPr lang="en-US" altLang="zh-CN" dirty="0">
                <a:solidFill>
                  <a:srgbClr val="00B050"/>
                </a:solidFill>
                <a:latin typeface="ZztexMono-Regular"/>
              </a:rPr>
              <a:t>//</a:t>
            </a:r>
            <a:r>
              <a:rPr lang="zh-CN" altLang="en-US" dirty="0">
                <a:solidFill>
                  <a:srgbClr val="00B050"/>
                </a:solidFill>
                <a:latin typeface="ZztexMono-Regular"/>
              </a:rPr>
              <a:t>光照求和</a:t>
            </a:r>
            <a:endParaRPr lang="zh-CN" altLang="en-US" dirty="0">
              <a:solidFill>
                <a:srgbClr val="00B050"/>
              </a:solidFill>
            </a:endParaRPr>
          </a:p>
        </p:txBody>
      </p:sp>
      <p:sp>
        <p:nvSpPr>
          <p:cNvPr id="6" name="文本框 5"/>
          <p:cNvSpPr txBox="1"/>
          <p:nvPr/>
        </p:nvSpPr>
        <p:spPr>
          <a:xfrm>
            <a:off x="628650" y="5668169"/>
            <a:ext cx="2398014" cy="646331"/>
          </a:xfrm>
          <a:prstGeom prst="rect">
            <a:avLst/>
          </a:prstGeom>
          <a:noFill/>
        </p:spPr>
        <p:txBody>
          <a:bodyPr wrap="square" rtlCol="0">
            <a:spAutoFit/>
          </a:bodyPr>
          <a:lstStyle/>
          <a:p>
            <a:r>
              <a:rPr lang="zh-CN" altLang="en-US" dirty="0" smtClean="0"/>
              <a:t>具体代码请参看教材</a:t>
            </a:r>
            <a:r>
              <a:rPr lang="en-US" altLang="zh-CN" dirty="0" smtClean="0"/>
              <a:t>p200-202</a:t>
            </a:r>
            <a:endParaRPr lang="zh-CN" altLang="en-US" dirty="0"/>
          </a:p>
        </p:txBody>
      </p:sp>
    </p:spTree>
    <p:extLst>
      <p:ext uri="{BB962C8B-B14F-4D97-AF65-F5344CB8AC3E}">
        <p14:creationId xmlns:p14="http://schemas.microsoft.com/office/powerpoint/2010/main" val="3484464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光照模型的顶点着色器实现</a:t>
            </a:r>
          </a:p>
        </p:txBody>
      </p:sp>
      <p:sp>
        <p:nvSpPr>
          <p:cNvPr id="3" name="内容占位符 2"/>
          <p:cNvSpPr>
            <a:spLocks noGrp="1"/>
          </p:cNvSpPr>
          <p:nvPr>
            <p:ph idx="1"/>
          </p:nvPr>
        </p:nvSpPr>
        <p:spPr>
          <a:xfrm>
            <a:off x="628650" y="1316831"/>
            <a:ext cx="2780375" cy="4351338"/>
          </a:xfrm>
        </p:spPr>
        <p:txBody>
          <a:bodyPr/>
          <a:lstStyle/>
          <a:p>
            <a:pPr>
              <a:buClr>
                <a:srgbClr val="94003F"/>
              </a:buClr>
            </a:pPr>
            <a:r>
              <a:rPr lang="zh-CN" altLang="en-US" sz="2400" dirty="0"/>
              <a:t>步骤</a:t>
            </a:r>
            <a:endParaRPr lang="en-US" altLang="zh-CN" sz="2400" dirty="0"/>
          </a:p>
          <a:p>
            <a:pPr lvl="1">
              <a:buClr>
                <a:schemeClr val="tx1"/>
              </a:buClr>
            </a:pPr>
            <a:r>
              <a:rPr lang="zh-CN" altLang="en-US" sz="1800" dirty="0"/>
              <a:t>确定合适光照模型</a:t>
            </a:r>
            <a:endParaRPr lang="en-US" altLang="zh-CN" sz="1800" dirty="0"/>
          </a:p>
          <a:p>
            <a:pPr lvl="1">
              <a:buClr>
                <a:schemeClr val="tx1"/>
              </a:buClr>
            </a:pPr>
            <a:r>
              <a:rPr lang="zh-CN" altLang="en-US" sz="1800" dirty="0"/>
              <a:t>送入光照数据</a:t>
            </a:r>
            <a:endParaRPr lang="en-US" altLang="zh-CN" sz="1800" dirty="0"/>
          </a:p>
          <a:p>
            <a:pPr lvl="1">
              <a:buClr>
                <a:schemeClr val="tx1"/>
              </a:buClr>
            </a:pPr>
            <a:r>
              <a:rPr lang="zh-CN" altLang="en-US" sz="1800" dirty="0"/>
              <a:t>光照计算在</a:t>
            </a:r>
            <a:r>
              <a:rPr lang="en-US" altLang="zh-CN" sz="1800" b="1" dirty="0" smtClean="0">
                <a:solidFill>
                  <a:srgbClr val="00B0F0"/>
                </a:solidFill>
              </a:rPr>
              <a:t>GPU</a:t>
            </a:r>
            <a:r>
              <a:rPr lang="en-US" altLang="zh-CN" sz="1800" dirty="0" smtClean="0"/>
              <a:t>   </a:t>
            </a:r>
            <a:r>
              <a:rPr lang="zh-CN" altLang="en-US" sz="1800" dirty="0"/>
              <a:t>上</a:t>
            </a:r>
            <a:r>
              <a:rPr lang="zh-CN" altLang="en-US" sz="1800" dirty="0" smtClean="0"/>
              <a:t>进行更有效</a:t>
            </a:r>
            <a:endParaRPr lang="en-US" altLang="zh-CN" sz="1800" dirty="0" smtClean="0"/>
          </a:p>
          <a:p>
            <a:pPr lvl="1">
              <a:buClr>
                <a:schemeClr val="tx1"/>
              </a:buClr>
            </a:pPr>
            <a:r>
              <a:rPr lang="en-US" altLang="zh-CN" sz="1800" dirty="0" smtClean="0"/>
              <a:t>N</a:t>
            </a:r>
            <a:r>
              <a:rPr lang="zh-CN" altLang="en-US" sz="1800" dirty="0" smtClean="0"/>
              <a:t>是不是也要变换到相机坐标系下</a:t>
            </a:r>
            <a:endParaRPr lang="en-US" altLang="zh-CN" sz="2400" dirty="0"/>
          </a:p>
          <a:p>
            <a:pPr marL="457200" lvl="1" indent="0">
              <a:buClr>
                <a:schemeClr val="tx1"/>
              </a:buClr>
              <a:buNone/>
            </a:pPr>
            <a:endParaRPr lang="zh-CN" altLang="en-US"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t>14</a:t>
            </a:fld>
            <a:endParaRPr lang="zh-CN" altLang="en-US"/>
          </a:p>
        </p:txBody>
      </p:sp>
      <p:sp>
        <p:nvSpPr>
          <p:cNvPr id="5" name="矩形 4"/>
          <p:cNvSpPr/>
          <p:nvPr/>
        </p:nvSpPr>
        <p:spPr>
          <a:xfrm>
            <a:off x="3143849" y="1152622"/>
            <a:ext cx="6000151" cy="5355312"/>
          </a:xfrm>
          <a:prstGeom prst="rect">
            <a:avLst/>
          </a:prstGeom>
          <a:solidFill>
            <a:srgbClr val="BDD7EE">
              <a:alpha val="52941"/>
            </a:srgbClr>
          </a:solidFill>
        </p:spPr>
        <p:txBody>
          <a:bodyPr wrap="square">
            <a:spAutoFit/>
          </a:bodyPr>
          <a:lstStyle/>
          <a:p>
            <a:r>
              <a:rPr lang="en-US" altLang="zh-CN" dirty="0">
                <a:latin typeface="ZztexMono-Regular"/>
              </a:rPr>
              <a:t>void main()</a:t>
            </a:r>
          </a:p>
          <a:p>
            <a:r>
              <a:rPr lang="en-US" altLang="zh-CN" dirty="0">
                <a:latin typeface="ZztexMono-Regular"/>
              </a:rPr>
              <a:t>{</a:t>
            </a:r>
          </a:p>
          <a:p>
            <a:pPr lvl="1"/>
            <a:r>
              <a:rPr lang="en-US" altLang="zh-CN" dirty="0">
                <a:solidFill>
                  <a:srgbClr val="0000FF"/>
                </a:solidFill>
                <a:latin typeface="ZztexMono-Regular"/>
              </a:rPr>
              <a:t>vec4</a:t>
            </a:r>
            <a:r>
              <a:rPr lang="en-US" altLang="zh-CN" dirty="0">
                <a:latin typeface="ZztexMono-Regular"/>
              </a:rPr>
              <a:t> ambient, diffuse, </a:t>
            </a:r>
            <a:r>
              <a:rPr lang="en-US" altLang="zh-CN" dirty="0" smtClean="0">
                <a:latin typeface="ZztexMono-Regular"/>
              </a:rPr>
              <a:t>specular;</a:t>
            </a:r>
          </a:p>
          <a:p>
            <a:pPr lvl="1"/>
            <a:r>
              <a:rPr lang="en-US" altLang="zh-CN" dirty="0" smtClean="0">
                <a:solidFill>
                  <a:srgbClr val="0000FF"/>
                </a:solidFill>
                <a:latin typeface="ZztexMono-Regular"/>
              </a:rPr>
              <a:t>vec4 </a:t>
            </a:r>
            <a:r>
              <a:rPr lang="en-US" altLang="zh-CN" dirty="0" err="1" smtClean="0">
                <a:latin typeface="ZztexMono-Regular"/>
              </a:rPr>
              <a:t>gl_Position</a:t>
            </a:r>
            <a:r>
              <a:rPr lang="en-US" altLang="zh-CN" dirty="0" smtClean="0">
                <a:latin typeface="ZztexMono-Regular"/>
              </a:rPr>
              <a:t> </a:t>
            </a:r>
            <a:r>
              <a:rPr lang="en-US" altLang="zh-CN" dirty="0">
                <a:latin typeface="ZztexMono-Regular"/>
              </a:rPr>
              <a:t>= </a:t>
            </a:r>
            <a:r>
              <a:rPr lang="en-US" altLang="zh-CN" dirty="0" smtClean="0">
                <a:latin typeface="ZztexMono-Regular"/>
              </a:rPr>
              <a:t>Projection*</a:t>
            </a:r>
            <a:r>
              <a:rPr lang="en-US" altLang="zh-CN" dirty="0" err="1" smtClean="0">
                <a:latin typeface="ZztexMono-Regular"/>
              </a:rPr>
              <a:t>ModelView</a:t>
            </a:r>
            <a:r>
              <a:rPr lang="en-US" altLang="zh-CN" dirty="0" smtClean="0">
                <a:latin typeface="ZztexMono-Regular"/>
              </a:rPr>
              <a:t>*</a:t>
            </a:r>
            <a:r>
              <a:rPr lang="en-US" altLang="zh-CN" dirty="0" err="1" smtClean="0">
                <a:latin typeface="ZztexMono-Regular"/>
              </a:rPr>
              <a:t>vPosition</a:t>
            </a:r>
            <a:r>
              <a:rPr lang="en-US" altLang="zh-CN" dirty="0">
                <a:latin typeface="ZztexMono-Regular"/>
              </a:rPr>
              <a:t>;</a:t>
            </a:r>
          </a:p>
          <a:p>
            <a:pPr lvl="1"/>
            <a:r>
              <a:rPr lang="en-US" altLang="zh-CN" dirty="0">
                <a:solidFill>
                  <a:srgbClr val="0000FF"/>
                </a:solidFill>
                <a:latin typeface="ZztexMono-Regular"/>
              </a:rPr>
              <a:t>vec3</a:t>
            </a:r>
            <a:r>
              <a:rPr lang="en-US" altLang="zh-CN" dirty="0">
                <a:latin typeface="ZztexMono-Regular"/>
              </a:rPr>
              <a:t> N = </a:t>
            </a:r>
            <a:r>
              <a:rPr lang="en-US" altLang="zh-CN" b="1" dirty="0">
                <a:latin typeface="ZztexMono-Regular"/>
              </a:rPr>
              <a:t>normalize</a:t>
            </a:r>
            <a:r>
              <a:rPr lang="en-US" altLang="zh-CN" dirty="0">
                <a:latin typeface="ZztexMono-Regular"/>
              </a:rPr>
              <a:t>(</a:t>
            </a:r>
            <a:r>
              <a:rPr lang="en-US" altLang="zh-CN" dirty="0" err="1">
                <a:latin typeface="ZztexMono-Regular"/>
              </a:rPr>
              <a:t>Normal.xyz</a:t>
            </a:r>
            <a:r>
              <a:rPr lang="en-US" altLang="zh-CN" dirty="0">
                <a:latin typeface="ZztexMono-Regular"/>
              </a:rPr>
              <a:t>);</a:t>
            </a:r>
          </a:p>
          <a:p>
            <a:pPr lvl="1"/>
            <a:r>
              <a:rPr lang="en-US" altLang="zh-CN" dirty="0">
                <a:solidFill>
                  <a:srgbClr val="0000FF"/>
                </a:solidFill>
                <a:latin typeface="ZztexMono-Regular"/>
              </a:rPr>
              <a:t>vec3</a:t>
            </a:r>
            <a:r>
              <a:rPr lang="en-US" altLang="zh-CN" dirty="0">
                <a:latin typeface="ZztexMono-Regular"/>
              </a:rPr>
              <a:t> L = </a:t>
            </a:r>
            <a:r>
              <a:rPr lang="en-US" altLang="zh-CN" b="1" dirty="0">
                <a:latin typeface="ZztexMono-Regular"/>
              </a:rPr>
              <a:t>normalize</a:t>
            </a:r>
            <a:r>
              <a:rPr lang="en-US" altLang="zh-CN" dirty="0">
                <a:latin typeface="ZztexMono-Regular"/>
              </a:rPr>
              <a:t>(</a:t>
            </a:r>
            <a:r>
              <a:rPr lang="en-US" altLang="zh-CN" dirty="0" err="1">
                <a:latin typeface="ZztexMono-Regular"/>
              </a:rPr>
              <a:t>LightPosition.xyz</a:t>
            </a:r>
            <a:r>
              <a:rPr lang="en-US" altLang="zh-CN" dirty="0">
                <a:latin typeface="ZztexMono-Regular"/>
              </a:rPr>
              <a:t> -  </a:t>
            </a:r>
          </a:p>
          <a:p>
            <a:pPr lvl="1"/>
            <a:r>
              <a:rPr lang="en-US" altLang="zh-CN" dirty="0">
                <a:latin typeface="ZztexMono-Regular"/>
              </a:rPr>
              <a:t>         (</a:t>
            </a:r>
            <a:r>
              <a:rPr lang="en-US" altLang="zh-CN" dirty="0" err="1">
                <a:latin typeface="ZztexMono-Regular"/>
              </a:rPr>
              <a:t>ModelView</a:t>
            </a:r>
            <a:r>
              <a:rPr lang="en-US" altLang="zh-CN" dirty="0">
                <a:latin typeface="ZztexMono-Regular"/>
              </a:rPr>
              <a:t>*</a:t>
            </a:r>
            <a:r>
              <a:rPr lang="en-US" altLang="zh-CN" dirty="0" err="1">
                <a:latin typeface="ZztexMono-Regular"/>
              </a:rPr>
              <a:t>vPosition</a:t>
            </a:r>
            <a:r>
              <a:rPr lang="en-US" altLang="zh-CN" dirty="0">
                <a:latin typeface="ZztexMono-Regular"/>
              </a:rPr>
              <a:t>).</a:t>
            </a:r>
            <a:r>
              <a:rPr lang="en-US" altLang="zh-CN" dirty="0" err="1">
                <a:latin typeface="ZztexMono-Regular"/>
              </a:rPr>
              <a:t>xyz</a:t>
            </a:r>
            <a:r>
              <a:rPr lang="en-US" altLang="zh-CN" dirty="0">
                <a:latin typeface="ZztexMono-Regular"/>
              </a:rPr>
              <a:t>);</a:t>
            </a:r>
          </a:p>
          <a:p>
            <a:pPr lvl="1"/>
            <a:r>
              <a:rPr lang="en-US" altLang="zh-CN" dirty="0">
                <a:solidFill>
                  <a:srgbClr val="0000FF"/>
                </a:solidFill>
                <a:latin typeface="ZztexMono-Regular"/>
              </a:rPr>
              <a:t>vec3</a:t>
            </a:r>
            <a:r>
              <a:rPr lang="en-US" altLang="zh-CN" dirty="0">
                <a:latin typeface="ZztexMono-Regular"/>
              </a:rPr>
              <a:t> E = -</a:t>
            </a:r>
            <a:r>
              <a:rPr lang="en-US" altLang="zh-CN" b="1" dirty="0">
                <a:latin typeface="ZztexMono-Regular"/>
              </a:rPr>
              <a:t>normalize</a:t>
            </a:r>
            <a:r>
              <a:rPr lang="en-US" altLang="zh-CN" dirty="0">
                <a:latin typeface="ZztexMono-Regular"/>
              </a:rPr>
              <a:t>((</a:t>
            </a:r>
            <a:r>
              <a:rPr lang="en-US" altLang="zh-CN" dirty="0" err="1">
                <a:latin typeface="ZztexMono-Regular"/>
              </a:rPr>
              <a:t>ModelView</a:t>
            </a:r>
            <a:r>
              <a:rPr lang="en-US" altLang="zh-CN" dirty="0">
                <a:latin typeface="ZztexMono-Regular"/>
              </a:rPr>
              <a:t>*</a:t>
            </a:r>
            <a:r>
              <a:rPr lang="en-US" altLang="zh-CN" dirty="0" err="1">
                <a:latin typeface="ZztexMono-Regular"/>
              </a:rPr>
              <a:t>vPosition</a:t>
            </a:r>
            <a:r>
              <a:rPr lang="en-US" altLang="zh-CN" dirty="0">
                <a:latin typeface="ZztexMono-Regular"/>
              </a:rPr>
              <a:t>).</a:t>
            </a:r>
            <a:r>
              <a:rPr lang="en-US" altLang="zh-CN" dirty="0" err="1">
                <a:latin typeface="ZztexMono-Regular"/>
              </a:rPr>
              <a:t>xyz</a:t>
            </a:r>
            <a:r>
              <a:rPr lang="en-US" altLang="zh-CN" dirty="0">
                <a:latin typeface="ZztexMono-Regular"/>
              </a:rPr>
              <a:t>);</a:t>
            </a:r>
          </a:p>
          <a:p>
            <a:pPr lvl="1"/>
            <a:r>
              <a:rPr lang="en-US" altLang="zh-CN" dirty="0">
                <a:solidFill>
                  <a:srgbClr val="0000FF"/>
                </a:solidFill>
                <a:latin typeface="ZztexMono-Regular"/>
              </a:rPr>
              <a:t>vec3</a:t>
            </a:r>
            <a:r>
              <a:rPr lang="en-US" altLang="zh-CN" dirty="0">
                <a:latin typeface="ZztexMono-Regular"/>
              </a:rPr>
              <a:t> H = </a:t>
            </a:r>
            <a:r>
              <a:rPr lang="en-US" altLang="zh-CN" b="1" dirty="0">
                <a:latin typeface="ZztexMono-Regular"/>
              </a:rPr>
              <a:t>normalize</a:t>
            </a:r>
            <a:r>
              <a:rPr lang="en-US" altLang="zh-CN" dirty="0">
                <a:latin typeface="ZztexMono-Regular"/>
              </a:rPr>
              <a:t>(L+E);</a:t>
            </a:r>
          </a:p>
          <a:p>
            <a:pPr lvl="1"/>
            <a:r>
              <a:rPr lang="en-US" altLang="zh-CN" dirty="0">
                <a:solidFill>
                  <a:srgbClr val="0000FF"/>
                </a:solidFill>
                <a:latin typeface="ZztexMono-Regular"/>
              </a:rPr>
              <a:t>float</a:t>
            </a:r>
            <a:r>
              <a:rPr lang="en-US" altLang="zh-CN" dirty="0">
                <a:latin typeface="ZztexMono-Regular"/>
              </a:rPr>
              <a:t> </a:t>
            </a:r>
            <a:r>
              <a:rPr lang="en-US" altLang="zh-CN" dirty="0" err="1">
                <a:latin typeface="ZztexMono-Regular"/>
              </a:rPr>
              <a:t>Kd</a:t>
            </a:r>
            <a:r>
              <a:rPr lang="en-US" altLang="zh-CN" dirty="0">
                <a:latin typeface="ZztexMono-Regular"/>
              </a:rPr>
              <a:t> = </a:t>
            </a:r>
            <a:r>
              <a:rPr lang="en-US" altLang="zh-CN" b="1" dirty="0">
                <a:latin typeface="ZztexMono-Regular"/>
              </a:rPr>
              <a:t>max</a:t>
            </a:r>
            <a:r>
              <a:rPr lang="en-US" altLang="zh-CN" dirty="0">
                <a:latin typeface="ZztexMono-Regular"/>
              </a:rPr>
              <a:t>(</a:t>
            </a:r>
            <a:r>
              <a:rPr lang="en-US" altLang="zh-CN" b="1" dirty="0">
                <a:latin typeface="ZztexMono-Regular"/>
              </a:rPr>
              <a:t>dot</a:t>
            </a:r>
            <a:r>
              <a:rPr lang="en-US" altLang="zh-CN" dirty="0">
                <a:latin typeface="ZztexMono-Regular"/>
              </a:rPr>
              <a:t>(L, N), 0.0);</a:t>
            </a:r>
          </a:p>
          <a:p>
            <a:pPr lvl="1"/>
            <a:r>
              <a:rPr lang="en-US" altLang="zh-CN" dirty="0">
                <a:solidFill>
                  <a:srgbClr val="0000FF"/>
                </a:solidFill>
                <a:latin typeface="ZztexMono-Regular"/>
              </a:rPr>
              <a:t>float</a:t>
            </a:r>
            <a:r>
              <a:rPr lang="en-US" altLang="zh-CN" dirty="0">
                <a:latin typeface="ZztexMono-Regular"/>
              </a:rPr>
              <a:t> Ks = </a:t>
            </a:r>
            <a:r>
              <a:rPr lang="en-US" altLang="zh-CN" b="1" dirty="0">
                <a:latin typeface="ZztexMono-Regular"/>
              </a:rPr>
              <a:t>pow</a:t>
            </a:r>
            <a:r>
              <a:rPr lang="en-US" altLang="zh-CN" dirty="0">
                <a:latin typeface="ZztexMono-Regular"/>
              </a:rPr>
              <a:t>(</a:t>
            </a:r>
            <a:r>
              <a:rPr lang="en-US" altLang="zh-CN" b="1" dirty="0">
                <a:latin typeface="ZztexMono-Regular"/>
              </a:rPr>
              <a:t>max</a:t>
            </a:r>
            <a:r>
              <a:rPr lang="en-US" altLang="zh-CN" dirty="0">
                <a:latin typeface="ZztexMono-Regular"/>
              </a:rPr>
              <a:t>(</a:t>
            </a:r>
            <a:r>
              <a:rPr lang="en-US" altLang="zh-CN" b="1" dirty="0">
                <a:latin typeface="ZztexMono-Regular"/>
              </a:rPr>
              <a:t>dot</a:t>
            </a:r>
            <a:r>
              <a:rPr lang="en-US" altLang="zh-CN" dirty="0">
                <a:latin typeface="ZztexMono-Regular"/>
              </a:rPr>
              <a:t>(N, H), 0.0), Shininess</a:t>
            </a:r>
            <a:r>
              <a:rPr lang="en-US" altLang="zh-CN" dirty="0" smtClean="0">
                <a:latin typeface="ZztexMono-Regular"/>
              </a:rPr>
              <a:t>);</a:t>
            </a:r>
            <a:br>
              <a:rPr lang="en-US" altLang="zh-CN" dirty="0" smtClean="0">
                <a:latin typeface="ZztexMono-Regular"/>
              </a:rPr>
            </a:br>
            <a:r>
              <a:rPr lang="en-US" altLang="zh-CN" dirty="0" smtClean="0">
                <a:latin typeface="ZztexMono-Regular"/>
              </a:rPr>
              <a:t>ambient </a:t>
            </a:r>
            <a:r>
              <a:rPr lang="en-US" altLang="zh-CN" dirty="0">
                <a:latin typeface="ZztexMono-Regular"/>
              </a:rPr>
              <a:t>= </a:t>
            </a:r>
            <a:r>
              <a:rPr lang="en-US" altLang="zh-CN" dirty="0" err="1" smtClean="0">
                <a:latin typeface="ZztexMono-Regular"/>
              </a:rPr>
              <a:t>AmbientProduct</a:t>
            </a:r>
            <a:r>
              <a:rPr lang="en-US" altLang="zh-CN" dirty="0" smtClean="0">
                <a:latin typeface="ZztexMono-Regular"/>
              </a:rPr>
              <a:t>;</a:t>
            </a:r>
            <a:br>
              <a:rPr lang="en-US" altLang="zh-CN" dirty="0" smtClean="0">
                <a:latin typeface="ZztexMono-Regular"/>
              </a:rPr>
            </a:br>
            <a:r>
              <a:rPr lang="en-US" altLang="zh-CN" dirty="0" smtClean="0">
                <a:latin typeface="ZztexMono-Regular"/>
              </a:rPr>
              <a:t>diffuse </a:t>
            </a:r>
            <a:r>
              <a:rPr lang="en-US" altLang="zh-CN" dirty="0">
                <a:latin typeface="ZztexMono-Regular"/>
              </a:rPr>
              <a:t>= </a:t>
            </a:r>
            <a:r>
              <a:rPr lang="en-US" altLang="zh-CN" dirty="0" err="1" smtClean="0">
                <a:latin typeface="ZztexMono-Regular"/>
              </a:rPr>
              <a:t>Kd</a:t>
            </a:r>
            <a:r>
              <a:rPr lang="en-US" altLang="zh-CN" dirty="0" smtClean="0">
                <a:latin typeface="ZztexMono-Regular"/>
              </a:rPr>
              <a:t>*</a:t>
            </a:r>
            <a:r>
              <a:rPr lang="en-US" altLang="zh-CN" dirty="0" err="1" smtClean="0">
                <a:latin typeface="ZztexMono-Regular"/>
              </a:rPr>
              <a:t>DiffuseProduct</a:t>
            </a:r>
            <a:r>
              <a:rPr lang="en-US" altLang="zh-CN" dirty="0" smtClean="0">
                <a:latin typeface="ZztexMono-Regular"/>
              </a:rPr>
              <a:t>;</a:t>
            </a:r>
            <a:br>
              <a:rPr lang="en-US" altLang="zh-CN" dirty="0" smtClean="0">
                <a:latin typeface="ZztexMono-Regular"/>
              </a:rPr>
            </a:br>
            <a:r>
              <a:rPr lang="en-US" altLang="zh-CN" dirty="0" smtClean="0">
                <a:latin typeface="ZztexMono-Regular"/>
              </a:rPr>
              <a:t>specular </a:t>
            </a:r>
            <a:r>
              <a:rPr lang="en-US" altLang="zh-CN" dirty="0">
                <a:latin typeface="ZztexMono-Regular"/>
              </a:rPr>
              <a:t>= </a:t>
            </a:r>
            <a:r>
              <a:rPr lang="en-US" altLang="zh-CN" b="1" dirty="0">
                <a:latin typeface="ZztexMono-Regular"/>
              </a:rPr>
              <a:t>max</a:t>
            </a:r>
            <a:r>
              <a:rPr lang="en-US" altLang="zh-CN" dirty="0">
                <a:latin typeface="ZztexMono-Regular"/>
              </a:rPr>
              <a:t>(</a:t>
            </a:r>
            <a:r>
              <a:rPr lang="en-US" altLang="zh-CN" b="1" dirty="0">
                <a:latin typeface="ZztexMono-Regular"/>
              </a:rPr>
              <a:t>pow</a:t>
            </a:r>
            <a:r>
              <a:rPr lang="en-US" altLang="zh-CN" dirty="0">
                <a:latin typeface="ZztexMono-Regular"/>
              </a:rPr>
              <a:t>(</a:t>
            </a:r>
            <a:r>
              <a:rPr lang="en-US" altLang="zh-CN" b="1" dirty="0">
                <a:latin typeface="ZztexMono-Regular"/>
              </a:rPr>
              <a:t>max</a:t>
            </a:r>
            <a:r>
              <a:rPr lang="en-US" altLang="zh-CN" dirty="0">
                <a:latin typeface="ZztexMono-Regular"/>
              </a:rPr>
              <a:t>(</a:t>
            </a:r>
            <a:r>
              <a:rPr lang="en-US" altLang="zh-CN" b="1" dirty="0">
                <a:latin typeface="ZztexMono-Regular"/>
              </a:rPr>
              <a:t>dot</a:t>
            </a:r>
            <a:r>
              <a:rPr lang="en-US" altLang="zh-CN" dirty="0">
                <a:latin typeface="ZztexMono-Regular"/>
              </a:rPr>
              <a:t>(N, H), 0.0),Shininess) *</a:t>
            </a:r>
            <a:r>
              <a:rPr lang="en-US" altLang="zh-CN" dirty="0" err="1">
                <a:latin typeface="ZztexMono-Regular"/>
              </a:rPr>
              <a:t>SpecularProduct</a:t>
            </a:r>
            <a:r>
              <a:rPr lang="en-US" altLang="zh-CN" dirty="0">
                <a:latin typeface="ZztexMono-Regular"/>
              </a:rPr>
              <a:t>, 0.0);</a:t>
            </a:r>
          </a:p>
          <a:p>
            <a:pPr lvl="1"/>
            <a:r>
              <a:rPr lang="en-US" altLang="zh-CN" dirty="0">
                <a:latin typeface="ZztexMono-Regular"/>
              </a:rPr>
              <a:t>color = </a:t>
            </a:r>
            <a:r>
              <a:rPr lang="en-US" altLang="zh-CN" dirty="0">
                <a:solidFill>
                  <a:srgbClr val="0000FF"/>
                </a:solidFill>
                <a:latin typeface="ZztexMono-Regular"/>
              </a:rPr>
              <a:t>vec4</a:t>
            </a:r>
            <a:r>
              <a:rPr lang="en-US" altLang="zh-CN" dirty="0">
                <a:latin typeface="ZztexMono-Regular"/>
              </a:rPr>
              <a:t>((ambient + diffuse + specular).</a:t>
            </a:r>
            <a:r>
              <a:rPr lang="en-US" altLang="zh-CN" dirty="0" err="1">
                <a:latin typeface="ZztexMono-Regular"/>
              </a:rPr>
              <a:t>xyz</a:t>
            </a:r>
            <a:r>
              <a:rPr lang="en-US" altLang="zh-CN" dirty="0">
                <a:latin typeface="ZztexMono-Regular"/>
              </a:rPr>
              <a:t>, 1.0);</a:t>
            </a:r>
          </a:p>
          <a:p>
            <a:r>
              <a:rPr lang="en-US" altLang="zh-CN" dirty="0">
                <a:latin typeface="ZztexMono-Regular"/>
              </a:rPr>
              <a:t>}</a:t>
            </a:r>
            <a:endParaRPr lang="zh-CN" altLang="en-US" dirty="0">
              <a:solidFill>
                <a:srgbClr val="00B050"/>
              </a:solidFill>
            </a:endParaRPr>
          </a:p>
        </p:txBody>
      </p:sp>
      <p:sp>
        <p:nvSpPr>
          <p:cNvPr id="6" name="文本框 5"/>
          <p:cNvSpPr txBox="1"/>
          <p:nvPr/>
        </p:nvSpPr>
        <p:spPr>
          <a:xfrm>
            <a:off x="819830" y="4205129"/>
            <a:ext cx="2398014" cy="923330"/>
          </a:xfrm>
          <a:prstGeom prst="rect">
            <a:avLst/>
          </a:prstGeom>
          <a:noFill/>
        </p:spPr>
        <p:txBody>
          <a:bodyPr wrap="square" rtlCol="0">
            <a:spAutoFit/>
          </a:bodyPr>
          <a:lstStyle/>
          <a:p>
            <a:r>
              <a:rPr lang="zh-CN" altLang="en-US" dirty="0" smtClean="0"/>
              <a:t>具体代码请参看教材</a:t>
            </a:r>
            <a:r>
              <a:rPr lang="en-US" altLang="zh-CN" dirty="0" smtClean="0"/>
              <a:t>p203-205</a:t>
            </a:r>
          </a:p>
          <a:p>
            <a:r>
              <a:rPr lang="zh-CN" altLang="en-US" dirty="0" smtClean="0"/>
              <a:t>实验</a:t>
            </a:r>
            <a:r>
              <a:rPr lang="en-US" altLang="zh-CN" dirty="0" smtClean="0"/>
              <a:t>3.3</a:t>
            </a:r>
            <a:r>
              <a:rPr lang="zh-CN" altLang="en-US" dirty="0" smtClean="0"/>
              <a:t>的文档说明</a:t>
            </a:r>
            <a:endParaRPr lang="zh-CN" altLang="en-US" dirty="0"/>
          </a:p>
        </p:txBody>
      </p:sp>
    </p:spTree>
    <p:extLst>
      <p:ext uri="{BB962C8B-B14F-4D97-AF65-F5344CB8AC3E}">
        <p14:creationId xmlns:p14="http://schemas.microsoft.com/office/powerpoint/2010/main" val="329401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3200401" y="2094748"/>
            <a:ext cx="3032598" cy="796287"/>
          </a:xfrm>
          <a:prstGeom prst="roundRect">
            <a:avLst>
              <a:gd name="adj" fmla="val 50000"/>
            </a:avLst>
          </a:prstGeom>
          <a:solidFill>
            <a:srgbClr val="940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a:off x="5418743" y="2115257"/>
            <a:ext cx="788833" cy="74985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大纲</a:t>
            </a:r>
          </a:p>
        </p:txBody>
      </p:sp>
      <p:sp>
        <p:nvSpPr>
          <p:cNvPr id="4" name="灯片编号占位符 3"/>
          <p:cNvSpPr>
            <a:spLocks noGrp="1"/>
          </p:cNvSpPr>
          <p:nvPr>
            <p:ph type="sldNum" sz="quarter" idx="12"/>
          </p:nvPr>
        </p:nvSpPr>
        <p:spPr/>
        <p:txBody>
          <a:bodyPr/>
          <a:lstStyle/>
          <a:p>
            <a:fld id="{EB792F4E-54C0-4D36-B331-9C6FCFE9A340}" type="slidenum">
              <a:rPr lang="zh-CN" altLang="en-US" smtClean="0"/>
              <a:t>15</a:t>
            </a:fld>
            <a:endParaRPr lang="zh-CN" altLang="en-US"/>
          </a:p>
        </p:txBody>
      </p:sp>
      <p:sp>
        <p:nvSpPr>
          <p:cNvPr id="8" name="文本框 7"/>
          <p:cNvSpPr txBox="1"/>
          <p:nvPr/>
        </p:nvSpPr>
        <p:spPr>
          <a:xfrm>
            <a:off x="2754667" y="3364107"/>
            <a:ext cx="3877985" cy="646331"/>
          </a:xfrm>
          <a:prstGeom prst="rect">
            <a:avLst/>
          </a:prstGeom>
          <a:noFill/>
        </p:spPr>
        <p:txBody>
          <a:bodyPr wrap="none" rtlCol="0">
            <a:spAutoFit/>
          </a:bodyPr>
          <a:lstStyle/>
          <a:p>
            <a:pPr algn="ctr"/>
            <a:r>
              <a:rPr lang="zh-CN" altLang="en-US" sz="3600" b="1" dirty="0">
                <a:latin typeface="微软雅黑" panose="020B0503020204020204" pitchFamily="34" charset="-122"/>
                <a:ea typeface="微软雅黑" panose="020B0503020204020204" pitchFamily="34" charset="-122"/>
              </a:rPr>
              <a:t>多边形的明暗绘制</a:t>
            </a:r>
          </a:p>
        </p:txBody>
      </p:sp>
      <p:sp>
        <p:nvSpPr>
          <p:cNvPr id="11" name="文本框 10"/>
          <p:cNvSpPr txBox="1"/>
          <p:nvPr/>
        </p:nvSpPr>
        <p:spPr>
          <a:xfrm>
            <a:off x="3376147" y="2138948"/>
            <a:ext cx="1755609" cy="707886"/>
          </a:xfrm>
          <a:prstGeom prst="rect">
            <a:avLst/>
          </a:prstGeom>
          <a:noFill/>
        </p:spPr>
        <p:txBody>
          <a:bodyPr wrap="none" rtlCol="0">
            <a:spAutoFit/>
          </a:bodyPr>
          <a:lstStyle/>
          <a:p>
            <a:pPr algn="ctr"/>
            <a:r>
              <a:rPr lang="en-US" altLang="zh-CN" sz="4000" b="1" dirty="0">
                <a:solidFill>
                  <a:schemeClr val="bg1"/>
                </a:solidFill>
              </a:rPr>
              <a:t>Section</a:t>
            </a:r>
            <a:endParaRPr lang="zh-CN" altLang="en-US" sz="4000" b="1" dirty="0">
              <a:solidFill>
                <a:schemeClr val="bg1"/>
              </a:solidFill>
            </a:endParaRPr>
          </a:p>
        </p:txBody>
      </p:sp>
      <p:sp>
        <p:nvSpPr>
          <p:cNvPr id="12" name="文本框 11"/>
          <p:cNvSpPr txBox="1"/>
          <p:nvPr/>
        </p:nvSpPr>
        <p:spPr>
          <a:xfrm>
            <a:off x="5523180" y="1913900"/>
            <a:ext cx="614271" cy="1107996"/>
          </a:xfrm>
          <a:prstGeom prst="rect">
            <a:avLst/>
          </a:prstGeom>
          <a:noFill/>
        </p:spPr>
        <p:txBody>
          <a:bodyPr wrap="none" rtlCol="0">
            <a:spAutoFit/>
          </a:bodyPr>
          <a:lstStyle/>
          <a:p>
            <a:pPr algn="ctr"/>
            <a:r>
              <a:rPr lang="en-US" altLang="zh-CN" sz="6600" b="1" i="1" dirty="0" smtClean="0">
                <a:solidFill>
                  <a:srgbClr val="94003F"/>
                </a:solidFill>
              </a:rPr>
              <a:t>3</a:t>
            </a:r>
            <a:endParaRPr lang="zh-CN" altLang="en-US" sz="6600" b="1" i="1" dirty="0">
              <a:solidFill>
                <a:srgbClr val="94003F"/>
              </a:solidFill>
            </a:endParaRPr>
          </a:p>
        </p:txBody>
      </p:sp>
      <p:sp>
        <p:nvSpPr>
          <p:cNvPr id="6" name="等腰三角形 5"/>
          <p:cNvSpPr/>
          <p:nvPr/>
        </p:nvSpPr>
        <p:spPr>
          <a:xfrm rot="10800000">
            <a:off x="4447572" y="2804325"/>
            <a:ext cx="492176" cy="321924"/>
          </a:xfrm>
          <a:prstGeom prst="triangle">
            <a:avLst/>
          </a:prstGeom>
          <a:solidFill>
            <a:srgbClr val="940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436288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4509114" y="1765952"/>
            <a:ext cx="3942874" cy="2002674"/>
          </a:xfrm>
          <a:prstGeom prst="rect">
            <a:avLst/>
          </a:prstGeom>
        </p:spPr>
      </p:pic>
      <p:sp>
        <p:nvSpPr>
          <p:cNvPr id="2" name="标题 1"/>
          <p:cNvSpPr>
            <a:spLocks noGrp="1"/>
          </p:cNvSpPr>
          <p:nvPr>
            <p:ph type="title"/>
          </p:nvPr>
        </p:nvSpPr>
        <p:spPr/>
        <p:txBody>
          <a:bodyPr/>
          <a:lstStyle/>
          <a:p>
            <a:r>
              <a:rPr lang="zh-CN" altLang="en-US" dirty="0"/>
              <a:t>多边</a:t>
            </a:r>
            <a:r>
              <a:rPr lang="zh-CN" altLang="en-US" dirty="0" smtClean="0"/>
              <a:t>形着色</a:t>
            </a:r>
            <a:endParaRPr lang="zh-CN" altLang="en-US" dirty="0"/>
          </a:p>
        </p:txBody>
      </p:sp>
      <p:sp>
        <p:nvSpPr>
          <p:cNvPr id="3" name="内容占位符 2"/>
          <p:cNvSpPr>
            <a:spLocks noGrp="1"/>
          </p:cNvSpPr>
          <p:nvPr>
            <p:ph idx="1"/>
          </p:nvPr>
        </p:nvSpPr>
        <p:spPr/>
        <p:txBody>
          <a:bodyPr>
            <a:normAutofit/>
          </a:bodyPr>
          <a:lstStyle/>
          <a:p>
            <a:pPr>
              <a:buClr>
                <a:srgbClr val="94003F"/>
              </a:buClr>
            </a:pPr>
            <a:r>
              <a:rPr lang="zh-CN" altLang="en-US" sz="2400" dirty="0"/>
              <a:t>着色（</a:t>
            </a:r>
            <a:r>
              <a:rPr lang="en-US" altLang="zh-CN" sz="2400" dirty="0"/>
              <a:t>Shading</a:t>
            </a:r>
            <a:r>
              <a:rPr lang="zh-CN" altLang="en-US" sz="2400" dirty="0"/>
              <a:t>）：</a:t>
            </a:r>
          </a:p>
          <a:p>
            <a:pPr lvl="1">
              <a:buClr>
                <a:schemeClr val="tx1"/>
              </a:buClr>
            </a:pPr>
            <a:r>
              <a:rPr lang="zh-CN" altLang="en-US" sz="1800" dirty="0"/>
              <a:t>根据光源与材质决定场景中</a:t>
            </a:r>
            <a:endParaRPr lang="en-US" altLang="zh-CN" sz="1800" dirty="0"/>
          </a:p>
          <a:p>
            <a:pPr lvl="1">
              <a:buClr>
                <a:schemeClr val="tx1"/>
              </a:buClr>
            </a:pPr>
            <a:r>
              <a:rPr lang="zh-CN" altLang="en-US" sz="1800" dirty="0"/>
              <a:t>某一曲面点的观测颜色</a:t>
            </a:r>
            <a:endParaRPr lang="en-US" altLang="zh-CN" sz="1800" dirty="0"/>
          </a:p>
          <a:p>
            <a:pPr lvl="1">
              <a:buClr>
                <a:schemeClr val="tx1"/>
              </a:buClr>
            </a:pPr>
            <a:endParaRPr lang="en-US" altLang="zh-CN" sz="1800" dirty="0"/>
          </a:p>
          <a:p>
            <a:pPr marL="457200" lvl="1" indent="0">
              <a:buClr>
                <a:schemeClr val="tx1"/>
              </a:buClr>
              <a:buNone/>
            </a:pPr>
            <a:endParaRPr lang="en-US" altLang="zh-CN" sz="1800" dirty="0"/>
          </a:p>
          <a:p>
            <a:r>
              <a:rPr lang="zh-CN" altLang="en-US" sz="2400" dirty="0"/>
              <a:t>多边形着色：</a:t>
            </a:r>
          </a:p>
          <a:p>
            <a:pPr lvl="1">
              <a:buClr>
                <a:schemeClr val="tx1"/>
              </a:buClr>
            </a:pPr>
            <a:r>
              <a:rPr lang="zh-CN" altLang="en-US" sz="1800" dirty="0"/>
              <a:t>曲面的离散表示</a:t>
            </a:r>
            <a:endParaRPr lang="en-US" altLang="zh-CN" sz="1800" dirty="0"/>
          </a:p>
          <a:p>
            <a:pPr lvl="1">
              <a:buClr>
                <a:schemeClr val="tx1"/>
              </a:buClr>
            </a:pPr>
            <a:r>
              <a:rPr lang="zh-CN" altLang="en-US" sz="1800" dirty="0"/>
              <a:t>如何获得连续</a:t>
            </a:r>
            <a:r>
              <a:rPr lang="en-US" altLang="zh-CN" sz="1800" dirty="0"/>
              <a:t>or</a:t>
            </a:r>
            <a:r>
              <a:rPr lang="zh-CN" altLang="en-US" sz="1800" dirty="0"/>
              <a:t>光滑的着色效果？</a:t>
            </a:r>
          </a:p>
          <a:p>
            <a:endParaRPr lang="zh-CN" altLang="en-US"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t>16</a:t>
            </a:fld>
            <a:endParaRPr lang="zh-CN" altLang="en-US"/>
          </a:p>
        </p:txBody>
      </p:sp>
      <p:sp>
        <p:nvSpPr>
          <p:cNvPr id="8" name="矩形 7"/>
          <p:cNvSpPr/>
          <p:nvPr/>
        </p:nvSpPr>
        <p:spPr>
          <a:xfrm>
            <a:off x="4098471" y="1196241"/>
            <a:ext cx="3883948" cy="369332"/>
          </a:xfrm>
          <a:prstGeom prst="rect">
            <a:avLst/>
          </a:prstGeom>
        </p:spPr>
        <p:txBody>
          <a:bodyPr wrap="none">
            <a:spAutoFit/>
          </a:bodyPr>
          <a:lstStyle/>
          <a:p>
            <a:r>
              <a:rPr lang="zh-CN" altLang="en-US" b="1" dirty="0">
                <a:solidFill>
                  <a:srgbClr val="00B0F0"/>
                </a:solidFill>
                <a:effectLst>
                  <a:outerShdw blurRad="38100" dist="38100" dir="2700000" algn="tl">
                    <a:srgbClr val="000000">
                      <a:alpha val="43137"/>
                    </a:srgbClr>
                  </a:outerShdw>
                </a:effectLst>
                <a:hlinkClick r:id="rId3"/>
              </a:rPr>
              <a:t>https://en.wikipedia.org/wiki/Shading</a:t>
            </a:r>
            <a:endParaRPr lang="zh-CN" altLang="en-US" b="1" dirty="0">
              <a:solidFill>
                <a:srgbClr val="00B0F0"/>
              </a:solidFill>
              <a:effectLst>
                <a:outerShdw blurRad="38100" dist="38100" dir="2700000" algn="tl">
                  <a:srgbClr val="000000">
                    <a:alpha val="43137"/>
                  </a:srgbClr>
                </a:outerShdw>
              </a:effectLst>
            </a:endParaRPr>
          </a:p>
        </p:txBody>
      </p:sp>
      <p:pic>
        <p:nvPicPr>
          <p:cNvPr id="9" name="图片 8"/>
          <p:cNvPicPr>
            <a:picLocks noChangeAspect="1"/>
          </p:cNvPicPr>
          <p:nvPr/>
        </p:nvPicPr>
        <p:blipFill>
          <a:blip r:embed="rId4"/>
          <a:stretch>
            <a:fillRect/>
          </a:stretch>
        </p:blipFill>
        <p:spPr>
          <a:xfrm>
            <a:off x="7911634" y="659714"/>
            <a:ext cx="829576" cy="823651"/>
          </a:xfrm>
          <a:prstGeom prst="rect">
            <a:avLst/>
          </a:prstGeom>
        </p:spPr>
      </p:pic>
      <p:pic>
        <p:nvPicPr>
          <p:cNvPr id="10" name="图片 9"/>
          <p:cNvPicPr>
            <a:picLocks noChangeAspect="1"/>
          </p:cNvPicPr>
          <p:nvPr/>
        </p:nvPicPr>
        <p:blipFill>
          <a:blip r:embed="rId5"/>
          <a:stretch>
            <a:fillRect/>
          </a:stretch>
        </p:blipFill>
        <p:spPr>
          <a:xfrm>
            <a:off x="848092" y="4289467"/>
            <a:ext cx="2437274" cy="1980000"/>
          </a:xfrm>
          <a:prstGeom prst="rect">
            <a:avLst/>
          </a:prstGeom>
        </p:spPr>
      </p:pic>
      <p:pic>
        <p:nvPicPr>
          <p:cNvPr id="11" name="图片 10"/>
          <p:cNvPicPr>
            <a:picLocks noChangeAspect="1"/>
          </p:cNvPicPr>
          <p:nvPr/>
        </p:nvPicPr>
        <p:blipFill>
          <a:blip r:embed="rId6"/>
          <a:stretch>
            <a:fillRect/>
          </a:stretch>
        </p:blipFill>
        <p:spPr>
          <a:xfrm>
            <a:off x="3502157" y="4289467"/>
            <a:ext cx="2437274" cy="1980000"/>
          </a:xfrm>
          <a:prstGeom prst="rect">
            <a:avLst/>
          </a:prstGeom>
        </p:spPr>
      </p:pic>
      <p:pic>
        <p:nvPicPr>
          <p:cNvPr id="12" name="图片 11"/>
          <p:cNvPicPr>
            <a:picLocks noChangeAspect="1"/>
          </p:cNvPicPr>
          <p:nvPr/>
        </p:nvPicPr>
        <p:blipFill>
          <a:blip r:embed="rId7"/>
          <a:stretch>
            <a:fillRect/>
          </a:stretch>
        </p:blipFill>
        <p:spPr>
          <a:xfrm>
            <a:off x="6154417" y="4289467"/>
            <a:ext cx="2437274" cy="1980000"/>
          </a:xfrm>
          <a:prstGeom prst="rect">
            <a:avLst/>
          </a:prstGeom>
        </p:spPr>
      </p:pic>
    </p:spTree>
    <p:extLst>
      <p:ext uri="{BB962C8B-B14F-4D97-AF65-F5344CB8AC3E}">
        <p14:creationId xmlns:p14="http://schemas.microsoft.com/office/powerpoint/2010/main" val="16618886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均匀着色</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400" dirty="0"/>
                  <a:t>在</a:t>
                </a:r>
                <a:r>
                  <a:rPr lang="zh-CN" altLang="en-US" sz="2400" dirty="0" smtClean="0"/>
                  <a:t>同一平面多边形上，法向</a:t>
                </a:r>
                <a14:m>
                  <m:oMath xmlns:m="http://schemas.openxmlformats.org/officeDocument/2006/math">
                    <m:r>
                      <a:rPr lang="en-US" altLang="zh-CN" sz="2400" i="1" dirty="0" smtClean="0">
                        <a:latin typeface="Cambria Math" charset="0"/>
                      </a:rPr>
                      <m:t>𝑛</m:t>
                    </m:r>
                  </m:oMath>
                </a14:m>
                <a:r>
                  <a:rPr lang="zh-CN" altLang="en-US" sz="2400" dirty="0" smtClean="0"/>
                  <a:t>为</a:t>
                </a:r>
                <a:r>
                  <a:rPr lang="zh-CN" altLang="en-US" sz="2400" dirty="0"/>
                  <a:t>常向量</a:t>
                </a:r>
              </a:p>
              <a:p>
                <a:r>
                  <a:rPr lang="zh-CN" altLang="en-US" sz="2400" dirty="0"/>
                  <a:t>视点在无穷远，视点方向</a:t>
                </a:r>
                <a14:m>
                  <m:oMath xmlns:m="http://schemas.openxmlformats.org/officeDocument/2006/math">
                    <m:r>
                      <a:rPr lang="en-US" altLang="zh-CN" sz="2400" i="1" dirty="0" smtClean="0">
                        <a:latin typeface="Cambria Math" charset="0"/>
                      </a:rPr>
                      <m:t>𝑣</m:t>
                    </m:r>
                  </m:oMath>
                </a14:m>
                <a:r>
                  <a:rPr lang="zh-CN" altLang="en-US" sz="2400" dirty="0"/>
                  <a:t>是常向量</a:t>
                </a:r>
              </a:p>
              <a:p>
                <a:r>
                  <a:rPr lang="zh-CN" altLang="en-US" sz="2400" dirty="0"/>
                  <a:t>光源在无穷远，入射方向</a:t>
                </a:r>
                <a14:m>
                  <m:oMath xmlns:m="http://schemas.openxmlformats.org/officeDocument/2006/math">
                    <m:r>
                      <a:rPr lang="en-US" altLang="zh-CN" sz="2400" i="1" dirty="0" smtClean="0">
                        <a:latin typeface="Cambria Math" charset="0"/>
                      </a:rPr>
                      <m:t>𝑙</m:t>
                    </m:r>
                  </m:oMath>
                </a14:m>
                <a:r>
                  <a:rPr lang="zh-CN" altLang="en-US" sz="2400" dirty="0"/>
                  <a:t>也是常向量</a:t>
                </a:r>
              </a:p>
              <a:p>
                <a:r>
                  <a:rPr lang="zh-CN" altLang="en-US" sz="2400" dirty="0"/>
                  <a:t>从而对于每个多边形，只需要计算其上一点的颜色，其它点的颜色与它</a:t>
                </a:r>
                <a:r>
                  <a:rPr lang="zh-CN" altLang="en-US" sz="2400" dirty="0" smtClean="0"/>
                  <a:t>相同，这种明暗绘制方式就叫</a:t>
                </a:r>
                <a:r>
                  <a:rPr lang="zh-CN" altLang="en-US" sz="2400" dirty="0" smtClean="0">
                    <a:solidFill>
                      <a:srgbClr val="0000FF"/>
                    </a:solidFill>
                  </a:rPr>
                  <a:t>均匀着色</a:t>
                </a:r>
                <a:endParaRPr lang="zh-CN" altLang="en-US" sz="2400" dirty="0">
                  <a:solidFill>
                    <a:srgbClr val="0000FF"/>
                  </a:solidFill>
                </a:endParaRPr>
              </a:p>
              <a:p>
                <a:pPr>
                  <a:buClr>
                    <a:srgbClr val="94003F"/>
                  </a:buClr>
                </a:pPr>
                <a:endParaRPr lang="en-US" altLang="zh-CN" sz="2400" dirty="0"/>
              </a:p>
              <a:p>
                <a:pPr marL="0" indent="0">
                  <a:buClr>
                    <a:srgbClr val="94003F"/>
                  </a:buClr>
                  <a:buNone/>
                </a:pPr>
                <a:endParaRPr lang="en-US" altLang="zh-CN" sz="2400" dirty="0"/>
              </a:p>
              <a:p>
                <a:pPr lvl="1">
                  <a:buClr>
                    <a:schemeClr val="tx1"/>
                  </a:buClr>
                </a:pPr>
                <a:endParaRPr lang="zh-CN" altLang="en-US" sz="1800"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309" t="-1961" r="-850"/>
                </a:stretch>
              </a:blipFill>
            </p:spPr>
            <p:txBody>
              <a:bodyPr/>
              <a:lstStyle/>
              <a:p>
                <a:r>
                  <a:rPr lang="en-US">
                    <a:noFill/>
                  </a:rPr>
                  <a:t> </a:t>
                </a:r>
              </a:p>
            </p:txBody>
          </p:sp>
        </mc:Fallback>
      </mc:AlternateContent>
      <p:sp>
        <p:nvSpPr>
          <p:cNvPr id="4" name="灯片编号占位符 3"/>
          <p:cNvSpPr>
            <a:spLocks noGrp="1"/>
          </p:cNvSpPr>
          <p:nvPr>
            <p:ph type="sldNum" sz="quarter" idx="12"/>
          </p:nvPr>
        </p:nvSpPr>
        <p:spPr/>
        <p:txBody>
          <a:bodyPr/>
          <a:lstStyle/>
          <a:p>
            <a:fld id="{EB792F4E-54C0-4D36-B331-9C6FCFE9A340}" type="slidenum">
              <a:rPr lang="zh-CN" altLang="en-US" smtClean="0"/>
              <a:t>17</a:t>
            </a:fld>
            <a:endParaRPr lang="zh-CN" altLang="en-US"/>
          </a:p>
        </p:txBody>
      </p:sp>
      <p:pic>
        <p:nvPicPr>
          <p:cNvPr id="8" name="Picture 4" descr="an06f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403677" y="3720795"/>
            <a:ext cx="3816350" cy="1970087"/>
          </a:xfrm>
          <a:prstGeom prst="rect">
            <a:avLst/>
          </a:prstGeom>
          <a:noFill/>
        </p:spPr>
      </p:pic>
      <p:pic>
        <p:nvPicPr>
          <p:cNvPr id="10" name="图片 4"/>
          <p:cNvPicPr>
            <a:picLocks noChangeAspect="1"/>
          </p:cNvPicPr>
          <p:nvPr/>
        </p:nvPicPr>
        <p:blipFill>
          <a:blip r:embed="rId4"/>
          <a:stretch>
            <a:fillRect/>
          </a:stretch>
        </p:blipFill>
        <p:spPr>
          <a:xfrm>
            <a:off x="985374" y="3774583"/>
            <a:ext cx="2687593" cy="2087415"/>
          </a:xfrm>
          <a:prstGeom prst="rect">
            <a:avLst/>
          </a:prstGeom>
        </p:spPr>
      </p:pic>
    </p:spTree>
    <p:extLst>
      <p:ext uri="{BB962C8B-B14F-4D97-AF65-F5344CB8AC3E}">
        <p14:creationId xmlns:p14="http://schemas.microsoft.com/office/powerpoint/2010/main" val="5327373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2996667" y="1740785"/>
            <a:ext cx="3373396" cy="2210137"/>
          </a:xfrm>
          <a:prstGeom prst="rect">
            <a:avLst/>
          </a:prstGeom>
        </p:spPr>
      </p:pic>
      <p:sp>
        <p:nvSpPr>
          <p:cNvPr id="2" name="标题 1"/>
          <p:cNvSpPr>
            <a:spLocks noGrp="1"/>
          </p:cNvSpPr>
          <p:nvPr>
            <p:ph type="title"/>
          </p:nvPr>
        </p:nvSpPr>
        <p:spPr/>
        <p:txBody>
          <a:bodyPr/>
          <a:lstStyle/>
          <a:p>
            <a:r>
              <a:rPr lang="zh-CN" altLang="en-US" dirty="0" smtClean="0"/>
              <a:t>均匀着色</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均匀着色会使多边形网格中不同的多边形具有不同颜色</a:t>
            </a:r>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r>
              <a:rPr lang="en-US" altLang="zh-CN" sz="2400" dirty="0" smtClean="0">
                <a:solidFill>
                  <a:srgbClr val="0000FF"/>
                </a:solidFill>
              </a:rPr>
              <a:t>Mach</a:t>
            </a:r>
            <a:r>
              <a:rPr lang="zh-CN" altLang="en-US" sz="2400" dirty="0" smtClean="0">
                <a:solidFill>
                  <a:srgbClr val="0000FF"/>
                </a:solidFill>
              </a:rPr>
              <a:t>带效应</a:t>
            </a:r>
            <a:endParaRPr lang="en-US" altLang="zh-CN" sz="1800" dirty="0">
              <a:solidFill>
                <a:srgbClr val="0000FF"/>
              </a:solidFill>
            </a:endParaRPr>
          </a:p>
          <a:p>
            <a:pPr lvl="1">
              <a:buClr>
                <a:schemeClr val="tx1"/>
              </a:buClr>
            </a:pPr>
            <a:r>
              <a:rPr lang="zh-CN" altLang="en-US" sz="1800" dirty="0"/>
              <a:t>边缘感知增强</a:t>
            </a:r>
            <a:endParaRPr lang="en-US" altLang="zh-CN" sz="2400" dirty="0"/>
          </a:p>
          <a:p>
            <a:pPr lvl="1">
              <a:buClr>
                <a:schemeClr val="tx1"/>
              </a:buClr>
            </a:pPr>
            <a:endParaRPr lang="zh-CN" altLang="en-US" sz="1800" dirty="0"/>
          </a:p>
          <a:p>
            <a:endParaRPr lang="zh-CN" altLang="en-US"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t>18</a:t>
            </a:fld>
            <a:endParaRPr lang="zh-CN" altLang="en-US"/>
          </a:p>
        </p:txBody>
      </p:sp>
      <p:pic>
        <p:nvPicPr>
          <p:cNvPr id="6" name="图片 5"/>
          <p:cNvPicPr>
            <a:picLocks noChangeAspect="1"/>
          </p:cNvPicPr>
          <p:nvPr/>
        </p:nvPicPr>
        <p:blipFill>
          <a:blip r:embed="rId3"/>
          <a:stretch>
            <a:fillRect/>
          </a:stretch>
        </p:blipFill>
        <p:spPr>
          <a:xfrm>
            <a:off x="712691" y="4390534"/>
            <a:ext cx="3175294" cy="2070781"/>
          </a:xfrm>
          <a:prstGeom prst="rect">
            <a:avLst/>
          </a:prstGeom>
        </p:spPr>
      </p:pic>
      <p:grpSp>
        <p:nvGrpSpPr>
          <p:cNvPr id="8" name="Group 10"/>
          <p:cNvGrpSpPr>
            <a:grpSpLocks/>
          </p:cNvGrpSpPr>
          <p:nvPr/>
        </p:nvGrpSpPr>
        <p:grpSpPr bwMode="auto">
          <a:xfrm>
            <a:off x="4224389" y="4406192"/>
            <a:ext cx="4214507" cy="1845756"/>
            <a:chOff x="3076" y="2418"/>
            <a:chExt cx="2208" cy="967"/>
          </a:xfrm>
        </p:grpSpPr>
        <p:pic>
          <p:nvPicPr>
            <p:cNvPr id="10" name="Picture 4" descr="an06f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6" y="2452"/>
              <a:ext cx="2160" cy="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8"/>
            <p:cNvSpPr txBox="1">
              <a:spLocks noChangeArrowheads="1"/>
            </p:cNvSpPr>
            <p:nvPr/>
          </p:nvSpPr>
          <p:spPr bwMode="auto">
            <a:xfrm>
              <a:off x="3076" y="2418"/>
              <a:ext cx="983" cy="1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Font typeface="Wingdings 2" charset="2"/>
                <a:buChar char="¡"/>
                <a:defRPr sz="2800" b="1">
                  <a:solidFill>
                    <a:srgbClr val="000000"/>
                  </a:solidFill>
                  <a:latin typeface="华文新魏" charset="-122"/>
                  <a:ea typeface="华文新魏" charset="-122"/>
                </a:defRPr>
              </a:lvl1pPr>
              <a:lvl2pPr marL="742950" indent="-285750" algn="l" eaLnBrk="0" hangingPunct="0">
                <a:spcBef>
                  <a:spcPct val="20000"/>
                </a:spcBef>
                <a:buSzPct val="80000"/>
                <a:buFont typeface="Wingdings" charset="2"/>
                <a:buChar char="l"/>
                <a:defRPr sz="2000">
                  <a:solidFill>
                    <a:srgbClr val="000000"/>
                  </a:solidFill>
                  <a:latin typeface="华文新魏" charset="-122"/>
                  <a:ea typeface="华文新魏" charset="-122"/>
                </a:defRPr>
              </a:lvl2pPr>
              <a:lvl3pPr marL="1143000" indent="-228600" algn="l" eaLnBrk="0" hangingPunct="0">
                <a:spcBef>
                  <a:spcPct val="20000"/>
                </a:spcBef>
                <a:buSzPct val="130000"/>
                <a:buFont typeface="Wingdings" charset="2"/>
                <a:buChar char="§"/>
                <a:defRPr>
                  <a:solidFill>
                    <a:srgbClr val="000000"/>
                  </a:solidFill>
                  <a:latin typeface="华文新魏" charset="-122"/>
                  <a:ea typeface="华文新魏" charset="-122"/>
                </a:defRPr>
              </a:lvl3pPr>
              <a:lvl4pPr marL="1600200" indent="-228600" algn="l" eaLnBrk="0" hangingPunct="0">
                <a:spcBef>
                  <a:spcPct val="20000"/>
                </a:spcBef>
                <a:buSzPct val="130000"/>
                <a:buChar char="•"/>
                <a:defRPr sz="1600">
                  <a:solidFill>
                    <a:srgbClr val="000000"/>
                  </a:solidFill>
                  <a:latin typeface="华文新魏" charset="-122"/>
                  <a:ea typeface="华文新魏" charset="-122"/>
                </a:defRPr>
              </a:lvl4pPr>
              <a:lvl5pPr marL="2057400" indent="-228600" algn="l" eaLnBrk="0" hangingPunct="0">
                <a:spcBef>
                  <a:spcPct val="20000"/>
                </a:spcBef>
                <a:buFont typeface="Wingdings" charset="2"/>
                <a:buChar char="§"/>
                <a:defRPr sz="1400">
                  <a:solidFill>
                    <a:srgbClr val="000000"/>
                  </a:solidFill>
                  <a:latin typeface="华文新魏" charset="-122"/>
                  <a:ea typeface="华文新魏" charset="-122"/>
                </a:defRPr>
              </a:lvl5pPr>
              <a:lvl6pPr marL="2514600" indent="-228600" eaLnBrk="0" fontAlgn="base" hangingPunct="0">
                <a:spcBef>
                  <a:spcPct val="20000"/>
                </a:spcBef>
                <a:spcAft>
                  <a:spcPct val="0"/>
                </a:spcAft>
                <a:buFont typeface="Wingdings" charset="2"/>
                <a:buChar char="§"/>
                <a:defRPr sz="1400">
                  <a:solidFill>
                    <a:srgbClr val="000000"/>
                  </a:solidFill>
                  <a:latin typeface="华文新魏" charset="-122"/>
                  <a:ea typeface="华文新魏" charset="-122"/>
                </a:defRPr>
              </a:lvl6pPr>
              <a:lvl7pPr marL="2971800" indent="-228600" eaLnBrk="0" fontAlgn="base" hangingPunct="0">
                <a:spcBef>
                  <a:spcPct val="20000"/>
                </a:spcBef>
                <a:spcAft>
                  <a:spcPct val="0"/>
                </a:spcAft>
                <a:buFont typeface="Wingdings" charset="2"/>
                <a:buChar char="§"/>
                <a:defRPr sz="1400">
                  <a:solidFill>
                    <a:srgbClr val="000000"/>
                  </a:solidFill>
                  <a:latin typeface="华文新魏" charset="-122"/>
                  <a:ea typeface="华文新魏" charset="-122"/>
                </a:defRPr>
              </a:lvl7pPr>
              <a:lvl8pPr marL="3429000" indent="-228600" eaLnBrk="0" fontAlgn="base" hangingPunct="0">
                <a:spcBef>
                  <a:spcPct val="20000"/>
                </a:spcBef>
                <a:spcAft>
                  <a:spcPct val="0"/>
                </a:spcAft>
                <a:buFont typeface="Wingdings" charset="2"/>
                <a:buChar char="§"/>
                <a:defRPr sz="1400">
                  <a:solidFill>
                    <a:srgbClr val="000000"/>
                  </a:solidFill>
                  <a:latin typeface="华文新魏" charset="-122"/>
                  <a:ea typeface="华文新魏" charset="-122"/>
                </a:defRPr>
              </a:lvl8pPr>
              <a:lvl9pPr marL="3886200" indent="-228600" eaLnBrk="0" fontAlgn="base" hangingPunct="0">
                <a:spcBef>
                  <a:spcPct val="20000"/>
                </a:spcBef>
                <a:spcAft>
                  <a:spcPct val="0"/>
                </a:spcAft>
                <a:buFont typeface="Wingdings" charset="2"/>
                <a:buChar char="§"/>
                <a:defRPr sz="1400">
                  <a:solidFill>
                    <a:srgbClr val="000000"/>
                  </a:solidFill>
                  <a:latin typeface="华文新魏" charset="-122"/>
                  <a:ea typeface="华文新魏" charset="-122"/>
                </a:defRPr>
              </a:lvl9pPr>
            </a:lstStyle>
            <a:p>
              <a:pPr algn="r" eaLnBrk="1" hangingPunct="1">
                <a:spcBef>
                  <a:spcPct val="0"/>
                </a:spcBef>
                <a:buFontTx/>
                <a:buNone/>
              </a:pPr>
              <a:r>
                <a:rPr lang="zh-CN" altLang="en-US" sz="1800" b="0" dirty="0">
                  <a:solidFill>
                    <a:schemeClr val="tx1"/>
                  </a:solidFill>
                  <a:latin typeface="Arial" charset="0"/>
                  <a:ea typeface="楷体_GB2312" charset="0"/>
                </a:rPr>
                <a:t>感受到的强度</a:t>
              </a:r>
            </a:p>
          </p:txBody>
        </p:sp>
        <p:sp>
          <p:nvSpPr>
            <p:cNvPr id="12" name="Text Box 9"/>
            <p:cNvSpPr txBox="1">
              <a:spLocks noChangeArrowheads="1"/>
            </p:cNvSpPr>
            <p:nvPr/>
          </p:nvSpPr>
          <p:spPr bwMode="auto">
            <a:xfrm>
              <a:off x="4448" y="2826"/>
              <a:ext cx="836" cy="2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Font typeface="Wingdings 2" charset="2"/>
                <a:buChar char="¡"/>
                <a:defRPr sz="2800" b="1">
                  <a:solidFill>
                    <a:srgbClr val="000000"/>
                  </a:solidFill>
                  <a:latin typeface="华文新魏" charset="-122"/>
                  <a:ea typeface="华文新魏" charset="-122"/>
                </a:defRPr>
              </a:lvl1pPr>
              <a:lvl2pPr marL="742950" indent="-285750" algn="l" eaLnBrk="0" hangingPunct="0">
                <a:spcBef>
                  <a:spcPct val="20000"/>
                </a:spcBef>
                <a:buSzPct val="80000"/>
                <a:buFont typeface="Wingdings" charset="2"/>
                <a:buChar char="l"/>
                <a:defRPr sz="2000">
                  <a:solidFill>
                    <a:srgbClr val="000000"/>
                  </a:solidFill>
                  <a:latin typeface="华文新魏" charset="-122"/>
                  <a:ea typeface="华文新魏" charset="-122"/>
                </a:defRPr>
              </a:lvl2pPr>
              <a:lvl3pPr marL="1143000" indent="-228600" algn="l" eaLnBrk="0" hangingPunct="0">
                <a:spcBef>
                  <a:spcPct val="20000"/>
                </a:spcBef>
                <a:buSzPct val="130000"/>
                <a:buFont typeface="Wingdings" charset="2"/>
                <a:buChar char="§"/>
                <a:defRPr>
                  <a:solidFill>
                    <a:srgbClr val="000000"/>
                  </a:solidFill>
                  <a:latin typeface="华文新魏" charset="-122"/>
                  <a:ea typeface="华文新魏" charset="-122"/>
                </a:defRPr>
              </a:lvl3pPr>
              <a:lvl4pPr marL="1600200" indent="-228600" algn="l" eaLnBrk="0" hangingPunct="0">
                <a:spcBef>
                  <a:spcPct val="20000"/>
                </a:spcBef>
                <a:buSzPct val="130000"/>
                <a:buChar char="•"/>
                <a:defRPr sz="1600">
                  <a:solidFill>
                    <a:srgbClr val="000000"/>
                  </a:solidFill>
                  <a:latin typeface="华文新魏" charset="-122"/>
                  <a:ea typeface="华文新魏" charset="-122"/>
                </a:defRPr>
              </a:lvl4pPr>
              <a:lvl5pPr marL="2057400" indent="-228600" algn="l" eaLnBrk="0" hangingPunct="0">
                <a:spcBef>
                  <a:spcPct val="20000"/>
                </a:spcBef>
                <a:buFont typeface="Wingdings" charset="2"/>
                <a:buChar char="§"/>
                <a:defRPr sz="1400">
                  <a:solidFill>
                    <a:srgbClr val="000000"/>
                  </a:solidFill>
                  <a:latin typeface="华文新魏" charset="-122"/>
                  <a:ea typeface="华文新魏" charset="-122"/>
                </a:defRPr>
              </a:lvl5pPr>
              <a:lvl6pPr marL="2514600" indent="-228600" eaLnBrk="0" fontAlgn="base" hangingPunct="0">
                <a:spcBef>
                  <a:spcPct val="20000"/>
                </a:spcBef>
                <a:spcAft>
                  <a:spcPct val="0"/>
                </a:spcAft>
                <a:buFont typeface="Wingdings" charset="2"/>
                <a:buChar char="§"/>
                <a:defRPr sz="1400">
                  <a:solidFill>
                    <a:srgbClr val="000000"/>
                  </a:solidFill>
                  <a:latin typeface="华文新魏" charset="-122"/>
                  <a:ea typeface="华文新魏" charset="-122"/>
                </a:defRPr>
              </a:lvl6pPr>
              <a:lvl7pPr marL="2971800" indent="-228600" eaLnBrk="0" fontAlgn="base" hangingPunct="0">
                <a:spcBef>
                  <a:spcPct val="20000"/>
                </a:spcBef>
                <a:spcAft>
                  <a:spcPct val="0"/>
                </a:spcAft>
                <a:buFont typeface="Wingdings" charset="2"/>
                <a:buChar char="§"/>
                <a:defRPr sz="1400">
                  <a:solidFill>
                    <a:srgbClr val="000000"/>
                  </a:solidFill>
                  <a:latin typeface="华文新魏" charset="-122"/>
                  <a:ea typeface="华文新魏" charset="-122"/>
                </a:defRPr>
              </a:lvl7pPr>
              <a:lvl8pPr marL="3429000" indent="-228600" eaLnBrk="0" fontAlgn="base" hangingPunct="0">
                <a:spcBef>
                  <a:spcPct val="20000"/>
                </a:spcBef>
                <a:spcAft>
                  <a:spcPct val="0"/>
                </a:spcAft>
                <a:buFont typeface="Wingdings" charset="2"/>
                <a:buChar char="§"/>
                <a:defRPr sz="1400">
                  <a:solidFill>
                    <a:srgbClr val="000000"/>
                  </a:solidFill>
                  <a:latin typeface="华文新魏" charset="-122"/>
                  <a:ea typeface="华文新魏" charset="-122"/>
                </a:defRPr>
              </a:lvl8pPr>
              <a:lvl9pPr marL="3886200" indent="-228600" eaLnBrk="0" fontAlgn="base" hangingPunct="0">
                <a:spcBef>
                  <a:spcPct val="20000"/>
                </a:spcBef>
                <a:spcAft>
                  <a:spcPct val="0"/>
                </a:spcAft>
                <a:buFont typeface="Wingdings" charset="2"/>
                <a:buChar char="§"/>
                <a:defRPr sz="1400">
                  <a:solidFill>
                    <a:srgbClr val="000000"/>
                  </a:solidFill>
                  <a:latin typeface="华文新魏" charset="-122"/>
                  <a:ea typeface="华文新魏" charset="-122"/>
                </a:defRPr>
              </a:lvl9pPr>
            </a:lstStyle>
            <a:p>
              <a:pPr eaLnBrk="1" hangingPunct="1">
                <a:spcBef>
                  <a:spcPct val="0"/>
                </a:spcBef>
                <a:buFontTx/>
                <a:buNone/>
              </a:pPr>
              <a:r>
                <a:rPr lang="zh-CN" altLang="en-US" sz="1800" b="0">
                  <a:solidFill>
                    <a:schemeClr val="tx1"/>
                  </a:solidFill>
                  <a:latin typeface="Arial" charset="0"/>
                  <a:ea typeface="楷体_GB2312" charset="0"/>
                </a:rPr>
                <a:t>实际的强度</a:t>
              </a:r>
            </a:p>
          </p:txBody>
        </p:sp>
      </p:grpSp>
    </p:spTree>
    <p:extLst>
      <p:ext uri="{BB962C8B-B14F-4D97-AF65-F5344CB8AC3E}">
        <p14:creationId xmlns:p14="http://schemas.microsoft.com/office/powerpoint/2010/main" val="1346253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光滑着色（</a:t>
            </a:r>
            <a:r>
              <a:rPr lang="en-US" altLang="zh-CN" dirty="0" err="1" smtClean="0"/>
              <a:t>Gouraud</a:t>
            </a:r>
            <a:r>
              <a:rPr lang="zh-CN" altLang="en-US" dirty="0"/>
              <a:t> </a:t>
            </a:r>
            <a:r>
              <a:rPr lang="zh-CN" altLang="en-US" dirty="0" smtClean="0"/>
              <a:t>着色）</a:t>
            </a:r>
            <a:endParaRPr lang="zh-CN" altLang="en-US" dirty="0"/>
          </a:p>
        </p:txBody>
      </p:sp>
      <p:sp>
        <p:nvSpPr>
          <p:cNvPr id="3" name="内容占位符 2"/>
          <p:cNvSpPr>
            <a:spLocks noGrp="1"/>
          </p:cNvSpPr>
          <p:nvPr>
            <p:ph idx="1"/>
          </p:nvPr>
        </p:nvSpPr>
        <p:spPr/>
        <p:txBody>
          <a:bodyPr/>
          <a:lstStyle/>
          <a:p>
            <a:r>
              <a:rPr lang="zh-CN" altLang="en-US" sz="2400" dirty="0"/>
              <a:t>在网格中每个顶点处有几个多边形交于该点，每个多边</a:t>
            </a:r>
            <a:endParaRPr lang="en-US" altLang="zh-CN" sz="2400" dirty="0"/>
          </a:p>
          <a:p>
            <a:pPr marL="0" indent="0">
              <a:buNone/>
            </a:pPr>
            <a:r>
              <a:rPr lang="en-US" altLang="zh-CN" sz="2400" dirty="0"/>
              <a:t>    </a:t>
            </a:r>
            <a:r>
              <a:rPr lang="zh-CN" altLang="en-US" sz="2400" dirty="0"/>
              <a:t>形有一个法向，取这几个法向的平均得到该点的法向：</a:t>
            </a:r>
            <a:endParaRPr lang="en-US" altLang="zh-CN" sz="2400" dirty="0"/>
          </a:p>
          <a:p>
            <a:pPr marL="457200" lvl="1" indent="0">
              <a:buClr>
                <a:schemeClr val="tx1"/>
              </a:buClr>
              <a:buNone/>
            </a:pPr>
            <a:endParaRPr lang="en-US" altLang="zh-CN" sz="1800" dirty="0"/>
          </a:p>
          <a:p>
            <a:pPr marL="457200" lvl="1" indent="0">
              <a:buClr>
                <a:schemeClr val="tx1"/>
              </a:buClr>
              <a:buNone/>
            </a:pPr>
            <a:endParaRPr lang="en-US" altLang="zh-CN" sz="1800" dirty="0"/>
          </a:p>
          <a:p>
            <a:pPr marL="457200" lvl="1" indent="0">
              <a:buClr>
                <a:schemeClr val="tx1"/>
              </a:buClr>
              <a:buNone/>
            </a:pPr>
            <a:endParaRPr lang="en-US" altLang="zh-CN" sz="1800" dirty="0"/>
          </a:p>
          <a:p>
            <a:pPr marL="457200" lvl="1" indent="0">
              <a:buClr>
                <a:schemeClr val="tx1"/>
              </a:buClr>
              <a:buNone/>
            </a:pPr>
            <a:endParaRPr lang="zh-CN" altLang="en-US" sz="1800" dirty="0"/>
          </a:p>
          <a:p>
            <a:r>
              <a:rPr lang="zh-CN" altLang="en-US" sz="2400" dirty="0"/>
              <a:t>然后利用简单光照模型计算出顶点的颜色</a:t>
            </a:r>
            <a:endParaRPr lang="en-US" altLang="zh-CN" sz="2400" dirty="0"/>
          </a:p>
          <a:p>
            <a:pPr marL="0" indent="0">
              <a:buNone/>
            </a:pPr>
            <a:endParaRPr lang="en-US" altLang="zh-CN" sz="2400" dirty="0"/>
          </a:p>
          <a:p>
            <a:r>
              <a:rPr lang="zh-CN" altLang="en-US" sz="2400" dirty="0"/>
              <a:t>对于多边形内的点</a:t>
            </a:r>
            <a:r>
              <a:rPr lang="zh-CN" altLang="en-US" sz="2400" dirty="0" smtClean="0"/>
              <a:t>，光栅化模块可以</a:t>
            </a:r>
            <a:endParaRPr lang="en-US" altLang="zh-CN" sz="2400" dirty="0"/>
          </a:p>
          <a:p>
            <a:pPr marL="0" indent="0">
              <a:buNone/>
            </a:pPr>
            <a:r>
              <a:rPr lang="en-US" altLang="zh-CN" sz="2400" dirty="0"/>
              <a:t>    </a:t>
            </a:r>
            <a:r>
              <a:rPr lang="zh-CN" altLang="en-US" sz="2400" dirty="0"/>
              <a:t>采用线性插值确定颜色</a:t>
            </a:r>
            <a:endParaRPr lang="en-US" altLang="zh-CN" sz="2400" dirty="0"/>
          </a:p>
          <a:p>
            <a:pPr lvl="1">
              <a:buClr>
                <a:schemeClr val="tx1"/>
              </a:buClr>
            </a:pPr>
            <a:endParaRPr lang="en-US" altLang="zh-CN" sz="1800" dirty="0"/>
          </a:p>
          <a:p>
            <a:pPr lvl="1">
              <a:buClr>
                <a:schemeClr val="tx1"/>
              </a:buClr>
            </a:pPr>
            <a:endParaRPr lang="en-US" altLang="zh-CN" sz="1800" dirty="0"/>
          </a:p>
          <a:p>
            <a:pPr marL="457200" lvl="1" indent="0">
              <a:buClr>
                <a:schemeClr val="tx1"/>
              </a:buClr>
              <a:buNone/>
            </a:pPr>
            <a:endParaRPr lang="en-US" altLang="zh-CN" sz="1800"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t>19</a:t>
            </a:fld>
            <a:endParaRPr lang="zh-CN" altLang="en-US"/>
          </a:p>
        </p:txBody>
      </p:sp>
      <p:pic>
        <p:nvPicPr>
          <p:cNvPr id="7" name="图片 6"/>
          <p:cNvPicPr>
            <a:picLocks noChangeAspect="1"/>
          </p:cNvPicPr>
          <p:nvPr/>
        </p:nvPicPr>
        <p:blipFill>
          <a:blip r:embed="rId2"/>
          <a:stretch>
            <a:fillRect/>
          </a:stretch>
        </p:blipFill>
        <p:spPr>
          <a:xfrm>
            <a:off x="6822821" y="2329585"/>
            <a:ext cx="2073052" cy="2135058"/>
          </a:xfrm>
          <a:prstGeom prst="rect">
            <a:avLst/>
          </a:prstGeom>
        </p:spPr>
      </p:pic>
      <p:pic>
        <p:nvPicPr>
          <p:cNvPr id="8" name="图片 7"/>
          <p:cNvPicPr>
            <a:picLocks noChangeAspect="1"/>
          </p:cNvPicPr>
          <p:nvPr/>
        </p:nvPicPr>
        <p:blipFill>
          <a:blip r:embed="rId3"/>
          <a:stretch>
            <a:fillRect/>
          </a:stretch>
        </p:blipFill>
        <p:spPr>
          <a:xfrm>
            <a:off x="2375230" y="2311394"/>
            <a:ext cx="3737537" cy="934091"/>
          </a:xfrm>
          <a:prstGeom prst="rect">
            <a:avLst/>
          </a:prstGeom>
        </p:spPr>
      </p:pic>
      <p:sp>
        <p:nvSpPr>
          <p:cNvPr id="5" name="Rectangle 2"/>
          <p:cNvSpPr>
            <a:spLocks noChangeArrowheads="1"/>
          </p:cNvSpPr>
          <p:nvPr/>
        </p:nvSpPr>
        <p:spPr bwMode="auto">
          <a:xfrm>
            <a:off x="4141694" y="344715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4097" name="Picture 1" descr="QQ截图2016082415243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9197" t="11007" r="9970" b="10168"/>
          <a:stretch/>
        </p:blipFill>
        <p:spPr bwMode="auto">
          <a:xfrm>
            <a:off x="6112767" y="4604790"/>
            <a:ext cx="2138184" cy="2126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13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内容提要</a:t>
            </a:r>
          </a:p>
        </p:txBody>
      </p:sp>
      <p:sp>
        <p:nvSpPr>
          <p:cNvPr id="7" name="内容占位符 6"/>
          <p:cNvSpPr>
            <a:spLocks noGrp="1"/>
          </p:cNvSpPr>
          <p:nvPr>
            <p:ph idx="1"/>
          </p:nvPr>
        </p:nvSpPr>
        <p:spPr>
          <a:xfrm>
            <a:off x="628650" y="1316831"/>
            <a:ext cx="7886700" cy="5176044"/>
          </a:xfrm>
        </p:spPr>
        <p:txBody>
          <a:bodyPr>
            <a:normAutofit/>
          </a:bodyPr>
          <a:lstStyle/>
          <a:p>
            <a:pPr>
              <a:buClr>
                <a:srgbClr val="94003F"/>
              </a:buClr>
            </a:pPr>
            <a:r>
              <a:rPr lang="zh-CN" altLang="en-US" dirty="0" smtClean="0"/>
              <a:t>光线和</a:t>
            </a:r>
            <a:r>
              <a:rPr lang="zh-CN" altLang="en-US" dirty="0"/>
              <a:t>材质</a:t>
            </a:r>
            <a:endParaRPr lang="en-US" altLang="zh-CN" dirty="0"/>
          </a:p>
          <a:p>
            <a:pPr>
              <a:buClr>
                <a:srgbClr val="94003F"/>
              </a:buClr>
            </a:pPr>
            <a:r>
              <a:rPr lang="zh-CN" altLang="en-US" dirty="0"/>
              <a:t>光源</a:t>
            </a:r>
            <a:endParaRPr lang="en-US" altLang="zh-CN" dirty="0"/>
          </a:p>
          <a:p>
            <a:pPr>
              <a:buClr>
                <a:srgbClr val="94003F"/>
              </a:buClr>
            </a:pPr>
            <a:r>
              <a:rPr lang="en-US" altLang="zh-CN" dirty="0" err="1"/>
              <a:t>Phong</a:t>
            </a:r>
            <a:r>
              <a:rPr lang="zh-CN" altLang="en-US" dirty="0"/>
              <a:t>反射模型</a:t>
            </a:r>
            <a:endParaRPr lang="en-US" altLang="zh-CN" dirty="0"/>
          </a:p>
          <a:p>
            <a:endParaRPr lang="en-US" altLang="zh-CN" dirty="0" smtClean="0"/>
          </a:p>
          <a:p>
            <a:r>
              <a:rPr lang="zh-CN" altLang="en-US" dirty="0" smtClean="0"/>
              <a:t>在</a:t>
            </a:r>
            <a:r>
              <a:rPr lang="en-US" altLang="zh-CN" dirty="0" smtClean="0">
                <a:solidFill>
                  <a:srgbClr val="00B0F0"/>
                </a:solidFill>
              </a:rPr>
              <a:t>Ope</a:t>
            </a:r>
            <a:r>
              <a:rPr lang="en-US" altLang="zh-CN" dirty="0" smtClean="0">
                <a:solidFill>
                  <a:srgbClr val="00B1F0"/>
                </a:solidFill>
              </a:rPr>
              <a:t>nGL</a:t>
            </a:r>
            <a:r>
              <a:rPr lang="zh-CN" altLang="en-US" dirty="0" smtClean="0"/>
              <a:t>中指定光照</a:t>
            </a:r>
            <a:r>
              <a:rPr lang="zh-CN" altLang="en-US" dirty="0"/>
              <a:t>参数</a:t>
            </a:r>
            <a:endParaRPr lang="en-US" altLang="zh-CN" dirty="0"/>
          </a:p>
          <a:p>
            <a:r>
              <a:rPr lang="zh-CN" altLang="en-US" dirty="0" smtClean="0"/>
              <a:t>在</a:t>
            </a:r>
            <a:r>
              <a:rPr lang="en-US" altLang="zh-CN" dirty="0" smtClean="0">
                <a:solidFill>
                  <a:srgbClr val="00B0F0"/>
                </a:solidFill>
              </a:rPr>
              <a:t>Ope</a:t>
            </a:r>
            <a:r>
              <a:rPr lang="en-US" altLang="zh-CN" dirty="0" smtClean="0">
                <a:solidFill>
                  <a:srgbClr val="00B1F0"/>
                </a:solidFill>
              </a:rPr>
              <a:t>nGL</a:t>
            </a:r>
            <a:r>
              <a:rPr lang="zh-CN" altLang="en-US" dirty="0" smtClean="0"/>
              <a:t>中实现光照模型</a:t>
            </a:r>
            <a:endParaRPr lang="en-US" altLang="zh-CN" dirty="0" smtClean="0"/>
          </a:p>
          <a:p>
            <a:r>
              <a:rPr lang="zh-CN" altLang="en-US" dirty="0" smtClean="0"/>
              <a:t>多</a:t>
            </a:r>
            <a:r>
              <a:rPr lang="zh-CN" altLang="en-US" dirty="0"/>
              <a:t>边形的明暗绘制</a:t>
            </a:r>
            <a:endParaRPr lang="en-US" altLang="zh-CN" dirty="0"/>
          </a:p>
          <a:p>
            <a:r>
              <a:rPr lang="zh-CN" altLang="en-US" dirty="0"/>
              <a:t>通过递归细分逼近球面</a:t>
            </a:r>
            <a:endParaRPr lang="en-US" altLang="zh-CN" dirty="0"/>
          </a:p>
          <a:p>
            <a:r>
              <a:rPr lang="zh-CN" altLang="en-US" dirty="0" smtClean="0"/>
              <a:t>全局</a:t>
            </a:r>
            <a:r>
              <a:rPr lang="zh-CN" altLang="en-US" dirty="0"/>
              <a:t>光照</a:t>
            </a:r>
          </a:p>
        </p:txBody>
      </p:sp>
      <p:sp>
        <p:nvSpPr>
          <p:cNvPr id="3" name="灯片编号占位符 2"/>
          <p:cNvSpPr>
            <a:spLocks noGrp="1"/>
          </p:cNvSpPr>
          <p:nvPr>
            <p:ph type="sldNum" sz="quarter" idx="12"/>
          </p:nvPr>
        </p:nvSpPr>
        <p:spPr/>
        <p:txBody>
          <a:bodyPr/>
          <a:lstStyle/>
          <a:p>
            <a:fld id="{EB792F4E-54C0-4D36-B331-9C6FCFE9A340}" type="slidenum">
              <a:rPr lang="zh-CN" altLang="en-US" smtClean="0"/>
              <a:t>2</a:t>
            </a:fld>
            <a:endParaRPr lang="zh-CN" altLang="en-US"/>
          </a:p>
        </p:txBody>
      </p:sp>
      <p:sp>
        <p:nvSpPr>
          <p:cNvPr id="5" name="Rectangle 4"/>
          <p:cNvSpPr/>
          <p:nvPr/>
        </p:nvSpPr>
        <p:spPr>
          <a:xfrm>
            <a:off x="628650" y="1197205"/>
            <a:ext cx="7722704" cy="1721093"/>
          </a:xfrm>
          <a:prstGeom prst="rect">
            <a:avLst/>
          </a:prstGeom>
          <a:solidFill>
            <a:schemeClr val="bg1">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346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如何计算法向</a:t>
            </a:r>
            <a:r>
              <a:rPr lang="en-US" altLang="zh-CN" dirty="0"/>
              <a:t>?</a:t>
            </a:r>
            <a:endParaRPr lang="en-US" dirty="0"/>
          </a:p>
        </p:txBody>
      </p:sp>
      <p:sp>
        <p:nvSpPr>
          <p:cNvPr id="3" name="Content Placeholder 2"/>
          <p:cNvSpPr>
            <a:spLocks noGrp="1"/>
          </p:cNvSpPr>
          <p:nvPr>
            <p:ph idx="1"/>
          </p:nvPr>
        </p:nvSpPr>
        <p:spPr/>
        <p:txBody>
          <a:bodyPr/>
          <a:lstStyle/>
          <a:p>
            <a:r>
              <a:rPr lang="zh-CN" altLang="en-US" sz="2400" dirty="0"/>
              <a:t>如何找出与某个顶点相邻的各多边形？</a:t>
            </a:r>
          </a:p>
          <a:p>
            <a:pPr lvl="1"/>
            <a:r>
              <a:rPr lang="zh-CN" altLang="en-US" sz="1800" dirty="0"/>
              <a:t>如果程序中只是列出各顶点，那么没有信息找到上述多边形</a:t>
            </a:r>
          </a:p>
          <a:p>
            <a:pPr lvl="1"/>
            <a:r>
              <a:rPr lang="zh-CN" altLang="en-US" sz="1800" dirty="0" smtClean="0"/>
              <a:t>如下所示</a:t>
            </a:r>
            <a:r>
              <a:rPr lang="zh-CN" altLang="en-US" sz="1800" dirty="0"/>
              <a:t>数据结果却可以做到这一</a:t>
            </a:r>
            <a:r>
              <a:rPr lang="zh-CN" altLang="en-US" sz="1800" dirty="0" smtClean="0"/>
              <a:t>点：</a:t>
            </a:r>
            <a:endParaRPr lang="zh-CN" altLang="en-US" sz="1800" dirty="0"/>
          </a:p>
          <a:p>
            <a:endParaRPr lang="en-US" dirty="0"/>
          </a:p>
        </p:txBody>
      </p:sp>
      <p:sp>
        <p:nvSpPr>
          <p:cNvPr id="4" name="Slide Number Placeholder 3"/>
          <p:cNvSpPr>
            <a:spLocks noGrp="1"/>
          </p:cNvSpPr>
          <p:nvPr>
            <p:ph type="sldNum" sz="quarter" idx="12"/>
          </p:nvPr>
        </p:nvSpPr>
        <p:spPr/>
        <p:txBody>
          <a:bodyPr/>
          <a:lstStyle/>
          <a:p>
            <a:fld id="{EB792F4E-54C0-4D36-B331-9C6FCFE9A340}" type="slidenum">
              <a:rPr lang="zh-CN" altLang="en-US" smtClean="0"/>
              <a:pPr/>
              <a:t>20</a:t>
            </a:fld>
            <a:endParaRPr lang="zh-CN" altLang="en-US" dirty="0"/>
          </a:p>
        </p:txBody>
      </p:sp>
      <p:grpSp>
        <p:nvGrpSpPr>
          <p:cNvPr id="5" name="Group 7"/>
          <p:cNvGrpSpPr>
            <a:grpSpLocks/>
          </p:cNvGrpSpPr>
          <p:nvPr/>
        </p:nvGrpSpPr>
        <p:grpSpPr bwMode="auto">
          <a:xfrm>
            <a:off x="2358571" y="2641600"/>
            <a:ext cx="3479800" cy="3851275"/>
            <a:chOff x="3178" y="1267"/>
            <a:chExt cx="2192" cy="2426"/>
          </a:xfrm>
        </p:grpSpPr>
        <p:pic>
          <p:nvPicPr>
            <p:cNvPr id="6" name="Picture 4" descr="an06f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0" y="1318"/>
              <a:ext cx="2130" cy="2375"/>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p:nvSpPr>
          <p:spPr bwMode="auto">
            <a:xfrm>
              <a:off x="4070" y="1267"/>
              <a:ext cx="720" cy="2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Font typeface="Wingdings 2" charset="2"/>
                <a:buChar char="¡"/>
                <a:defRPr sz="2800" b="1">
                  <a:solidFill>
                    <a:srgbClr val="000000"/>
                  </a:solidFill>
                  <a:latin typeface="华文新魏" charset="-122"/>
                  <a:ea typeface="华文新魏" charset="-122"/>
                </a:defRPr>
              </a:lvl1pPr>
              <a:lvl2pPr marL="742950" indent="-285750" algn="l" eaLnBrk="0" hangingPunct="0">
                <a:spcBef>
                  <a:spcPct val="20000"/>
                </a:spcBef>
                <a:buSzPct val="80000"/>
                <a:buFont typeface="Wingdings" charset="2"/>
                <a:buChar char="l"/>
                <a:defRPr sz="2000">
                  <a:solidFill>
                    <a:srgbClr val="000000"/>
                  </a:solidFill>
                  <a:latin typeface="华文新魏" charset="-122"/>
                  <a:ea typeface="华文新魏" charset="-122"/>
                </a:defRPr>
              </a:lvl2pPr>
              <a:lvl3pPr marL="1143000" indent="-228600" algn="l" eaLnBrk="0" hangingPunct="0">
                <a:spcBef>
                  <a:spcPct val="20000"/>
                </a:spcBef>
                <a:buSzPct val="130000"/>
                <a:buFont typeface="Wingdings" charset="2"/>
                <a:buChar char="§"/>
                <a:defRPr>
                  <a:solidFill>
                    <a:srgbClr val="000000"/>
                  </a:solidFill>
                  <a:latin typeface="华文新魏" charset="-122"/>
                  <a:ea typeface="华文新魏" charset="-122"/>
                </a:defRPr>
              </a:lvl3pPr>
              <a:lvl4pPr marL="1600200" indent="-228600" algn="l" eaLnBrk="0" hangingPunct="0">
                <a:spcBef>
                  <a:spcPct val="20000"/>
                </a:spcBef>
                <a:buSzPct val="130000"/>
                <a:buChar char="•"/>
                <a:defRPr sz="1600">
                  <a:solidFill>
                    <a:srgbClr val="000000"/>
                  </a:solidFill>
                  <a:latin typeface="华文新魏" charset="-122"/>
                  <a:ea typeface="华文新魏" charset="-122"/>
                </a:defRPr>
              </a:lvl4pPr>
              <a:lvl5pPr marL="2057400" indent="-228600" algn="l" eaLnBrk="0" hangingPunct="0">
                <a:spcBef>
                  <a:spcPct val="20000"/>
                </a:spcBef>
                <a:buFont typeface="Wingdings" charset="2"/>
                <a:buChar char="§"/>
                <a:defRPr sz="1400">
                  <a:solidFill>
                    <a:srgbClr val="000000"/>
                  </a:solidFill>
                  <a:latin typeface="华文新魏" charset="-122"/>
                  <a:ea typeface="华文新魏" charset="-122"/>
                </a:defRPr>
              </a:lvl5pPr>
              <a:lvl6pPr marL="2514600" indent="-228600" eaLnBrk="0" fontAlgn="base" hangingPunct="0">
                <a:spcBef>
                  <a:spcPct val="20000"/>
                </a:spcBef>
                <a:spcAft>
                  <a:spcPct val="0"/>
                </a:spcAft>
                <a:buFont typeface="Wingdings" charset="2"/>
                <a:buChar char="§"/>
                <a:defRPr sz="1400">
                  <a:solidFill>
                    <a:srgbClr val="000000"/>
                  </a:solidFill>
                  <a:latin typeface="华文新魏" charset="-122"/>
                  <a:ea typeface="华文新魏" charset="-122"/>
                </a:defRPr>
              </a:lvl6pPr>
              <a:lvl7pPr marL="2971800" indent="-228600" eaLnBrk="0" fontAlgn="base" hangingPunct="0">
                <a:spcBef>
                  <a:spcPct val="20000"/>
                </a:spcBef>
                <a:spcAft>
                  <a:spcPct val="0"/>
                </a:spcAft>
                <a:buFont typeface="Wingdings" charset="2"/>
                <a:buChar char="§"/>
                <a:defRPr sz="1400">
                  <a:solidFill>
                    <a:srgbClr val="000000"/>
                  </a:solidFill>
                  <a:latin typeface="华文新魏" charset="-122"/>
                  <a:ea typeface="华文新魏" charset="-122"/>
                </a:defRPr>
              </a:lvl7pPr>
              <a:lvl8pPr marL="3429000" indent="-228600" eaLnBrk="0" fontAlgn="base" hangingPunct="0">
                <a:spcBef>
                  <a:spcPct val="20000"/>
                </a:spcBef>
                <a:spcAft>
                  <a:spcPct val="0"/>
                </a:spcAft>
                <a:buFont typeface="Wingdings" charset="2"/>
                <a:buChar char="§"/>
                <a:defRPr sz="1400">
                  <a:solidFill>
                    <a:srgbClr val="000000"/>
                  </a:solidFill>
                  <a:latin typeface="华文新魏" charset="-122"/>
                  <a:ea typeface="华文新魏" charset="-122"/>
                </a:defRPr>
              </a:lvl8pPr>
              <a:lvl9pPr marL="3886200" indent="-228600" eaLnBrk="0" fontAlgn="base" hangingPunct="0">
                <a:spcBef>
                  <a:spcPct val="20000"/>
                </a:spcBef>
                <a:spcAft>
                  <a:spcPct val="0"/>
                </a:spcAft>
                <a:buFont typeface="Wingdings" charset="2"/>
                <a:buChar char="§"/>
                <a:defRPr sz="1400">
                  <a:solidFill>
                    <a:srgbClr val="000000"/>
                  </a:solidFill>
                  <a:latin typeface="华文新魏" charset="-122"/>
                  <a:ea typeface="华文新魏" charset="-122"/>
                </a:defRPr>
              </a:lvl9pPr>
            </a:lstStyle>
            <a:p>
              <a:pPr algn="ctr" eaLnBrk="1" hangingPunct="1">
                <a:spcBef>
                  <a:spcPct val="0"/>
                </a:spcBef>
                <a:buFontTx/>
                <a:buNone/>
              </a:pPr>
              <a:r>
                <a:rPr lang="zh-CN" altLang="en-US" sz="1800" b="0">
                  <a:solidFill>
                    <a:schemeClr val="tx1"/>
                  </a:solidFill>
                  <a:latin typeface="Arial" charset="0"/>
                  <a:ea typeface="楷体_GB2312" charset="0"/>
                </a:rPr>
                <a:t>多边形</a:t>
              </a:r>
            </a:p>
          </p:txBody>
        </p:sp>
        <p:sp>
          <p:nvSpPr>
            <p:cNvPr id="8" name="Rectangle 8"/>
            <p:cNvSpPr>
              <a:spLocks noChangeArrowheads="1"/>
            </p:cNvSpPr>
            <p:nvPr/>
          </p:nvSpPr>
          <p:spPr bwMode="auto">
            <a:xfrm>
              <a:off x="3178" y="2256"/>
              <a:ext cx="240" cy="54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Font typeface="Wingdings 2" charset="2"/>
                <a:buChar char="¡"/>
                <a:defRPr sz="2800" b="1">
                  <a:solidFill>
                    <a:srgbClr val="000000"/>
                  </a:solidFill>
                  <a:latin typeface="华文新魏" charset="-122"/>
                  <a:ea typeface="华文新魏" charset="-122"/>
                </a:defRPr>
              </a:lvl1pPr>
              <a:lvl2pPr marL="742950" indent="-285750" algn="l" eaLnBrk="0" hangingPunct="0">
                <a:spcBef>
                  <a:spcPct val="20000"/>
                </a:spcBef>
                <a:buSzPct val="80000"/>
                <a:buFont typeface="Wingdings" charset="2"/>
                <a:buChar char="l"/>
                <a:defRPr sz="2000">
                  <a:solidFill>
                    <a:srgbClr val="000000"/>
                  </a:solidFill>
                  <a:latin typeface="华文新魏" charset="-122"/>
                  <a:ea typeface="华文新魏" charset="-122"/>
                </a:defRPr>
              </a:lvl2pPr>
              <a:lvl3pPr marL="1143000" indent="-228600" algn="l" eaLnBrk="0" hangingPunct="0">
                <a:spcBef>
                  <a:spcPct val="20000"/>
                </a:spcBef>
                <a:buSzPct val="130000"/>
                <a:buFont typeface="Wingdings" charset="2"/>
                <a:buChar char="§"/>
                <a:defRPr>
                  <a:solidFill>
                    <a:srgbClr val="000000"/>
                  </a:solidFill>
                  <a:latin typeface="华文新魏" charset="-122"/>
                  <a:ea typeface="华文新魏" charset="-122"/>
                </a:defRPr>
              </a:lvl3pPr>
              <a:lvl4pPr marL="1600200" indent="-228600" algn="l" eaLnBrk="0" hangingPunct="0">
                <a:spcBef>
                  <a:spcPct val="20000"/>
                </a:spcBef>
                <a:buSzPct val="130000"/>
                <a:buChar char="•"/>
                <a:defRPr sz="1600">
                  <a:solidFill>
                    <a:srgbClr val="000000"/>
                  </a:solidFill>
                  <a:latin typeface="华文新魏" charset="-122"/>
                  <a:ea typeface="华文新魏" charset="-122"/>
                </a:defRPr>
              </a:lvl4pPr>
              <a:lvl5pPr marL="2057400" indent="-228600" algn="l" eaLnBrk="0" hangingPunct="0">
                <a:spcBef>
                  <a:spcPct val="20000"/>
                </a:spcBef>
                <a:buFont typeface="Wingdings" charset="2"/>
                <a:buChar char="§"/>
                <a:defRPr sz="1400">
                  <a:solidFill>
                    <a:srgbClr val="000000"/>
                  </a:solidFill>
                  <a:latin typeface="华文新魏" charset="-122"/>
                  <a:ea typeface="华文新魏" charset="-122"/>
                </a:defRPr>
              </a:lvl5pPr>
              <a:lvl6pPr marL="2514600" indent="-228600" eaLnBrk="0" fontAlgn="base" hangingPunct="0">
                <a:spcBef>
                  <a:spcPct val="20000"/>
                </a:spcBef>
                <a:spcAft>
                  <a:spcPct val="0"/>
                </a:spcAft>
                <a:buFont typeface="Wingdings" charset="2"/>
                <a:buChar char="§"/>
                <a:defRPr sz="1400">
                  <a:solidFill>
                    <a:srgbClr val="000000"/>
                  </a:solidFill>
                  <a:latin typeface="华文新魏" charset="-122"/>
                  <a:ea typeface="华文新魏" charset="-122"/>
                </a:defRPr>
              </a:lvl6pPr>
              <a:lvl7pPr marL="2971800" indent="-228600" eaLnBrk="0" fontAlgn="base" hangingPunct="0">
                <a:spcBef>
                  <a:spcPct val="20000"/>
                </a:spcBef>
                <a:spcAft>
                  <a:spcPct val="0"/>
                </a:spcAft>
                <a:buFont typeface="Wingdings" charset="2"/>
                <a:buChar char="§"/>
                <a:defRPr sz="1400">
                  <a:solidFill>
                    <a:srgbClr val="000000"/>
                  </a:solidFill>
                  <a:latin typeface="华文新魏" charset="-122"/>
                  <a:ea typeface="华文新魏" charset="-122"/>
                </a:defRPr>
              </a:lvl7pPr>
              <a:lvl8pPr marL="3429000" indent="-228600" eaLnBrk="0" fontAlgn="base" hangingPunct="0">
                <a:spcBef>
                  <a:spcPct val="20000"/>
                </a:spcBef>
                <a:spcAft>
                  <a:spcPct val="0"/>
                </a:spcAft>
                <a:buFont typeface="Wingdings" charset="2"/>
                <a:buChar char="§"/>
                <a:defRPr sz="1400">
                  <a:solidFill>
                    <a:srgbClr val="000000"/>
                  </a:solidFill>
                  <a:latin typeface="华文新魏" charset="-122"/>
                  <a:ea typeface="华文新魏" charset="-122"/>
                </a:defRPr>
              </a:lvl8pPr>
              <a:lvl9pPr marL="3886200" indent="-228600" eaLnBrk="0" fontAlgn="base" hangingPunct="0">
                <a:spcBef>
                  <a:spcPct val="20000"/>
                </a:spcBef>
                <a:spcAft>
                  <a:spcPct val="0"/>
                </a:spcAft>
                <a:buFont typeface="Wingdings" charset="2"/>
                <a:buChar char="§"/>
                <a:defRPr sz="1400">
                  <a:solidFill>
                    <a:srgbClr val="000000"/>
                  </a:solidFill>
                  <a:latin typeface="华文新魏" charset="-122"/>
                  <a:ea typeface="华文新魏" charset="-122"/>
                </a:defRPr>
              </a:lvl9pPr>
            </a:lstStyle>
            <a:p>
              <a:pPr algn="ctr" eaLnBrk="1" hangingPunct="1">
                <a:spcBef>
                  <a:spcPct val="0"/>
                </a:spcBef>
                <a:buFontTx/>
                <a:buNone/>
              </a:pPr>
              <a:r>
                <a:rPr lang="zh-CN" altLang="en-US" sz="1800" b="0">
                  <a:solidFill>
                    <a:schemeClr val="tx1"/>
                  </a:solidFill>
                  <a:latin typeface="Arial" charset="0"/>
                  <a:ea typeface="楷体_GB2312" charset="0"/>
                </a:rPr>
                <a:t>顶</a:t>
              </a:r>
            </a:p>
            <a:p>
              <a:pPr algn="ctr" eaLnBrk="1" hangingPunct="1">
                <a:spcBef>
                  <a:spcPct val="0"/>
                </a:spcBef>
                <a:buFontTx/>
                <a:buNone/>
              </a:pPr>
              <a:r>
                <a:rPr lang="zh-CN" altLang="en-US" sz="1800" b="0">
                  <a:solidFill>
                    <a:schemeClr val="tx1"/>
                  </a:solidFill>
                  <a:latin typeface="Arial" charset="0"/>
                  <a:ea typeface="楷体_GB2312" charset="0"/>
                </a:rPr>
                <a:t>点</a:t>
              </a:r>
            </a:p>
          </p:txBody>
        </p:sp>
      </p:grpSp>
    </p:spTree>
    <p:extLst>
      <p:ext uri="{BB962C8B-B14F-4D97-AF65-F5344CB8AC3E}">
        <p14:creationId xmlns:p14="http://schemas.microsoft.com/office/powerpoint/2010/main" val="1588319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Phong</a:t>
            </a:r>
            <a:r>
              <a:rPr lang="zh-CN" altLang="en-US" dirty="0" smtClean="0"/>
              <a:t> 着色</a:t>
            </a:r>
            <a:endParaRPr lang="zh-CN" altLang="en-US" dirty="0"/>
          </a:p>
        </p:txBody>
      </p:sp>
      <p:sp>
        <p:nvSpPr>
          <p:cNvPr id="3" name="内容占位符 2"/>
          <p:cNvSpPr>
            <a:spLocks noGrp="1"/>
          </p:cNvSpPr>
          <p:nvPr>
            <p:ph idx="1"/>
          </p:nvPr>
        </p:nvSpPr>
        <p:spPr>
          <a:xfrm>
            <a:off x="628650" y="1316830"/>
            <a:ext cx="7886700" cy="5276071"/>
          </a:xfrm>
        </p:spPr>
        <p:txBody>
          <a:bodyPr>
            <a:normAutofit/>
          </a:bodyPr>
          <a:lstStyle/>
          <a:p>
            <a:r>
              <a:rPr lang="zh-CN" altLang="en-US" sz="2400" dirty="0"/>
              <a:t>与</a:t>
            </a:r>
            <a:r>
              <a:rPr lang="en-US" altLang="zh-CN" sz="2400" dirty="0" err="1"/>
              <a:t>Gouraud</a:t>
            </a:r>
            <a:r>
              <a:rPr lang="zh-CN" altLang="en-US" sz="2400" dirty="0"/>
              <a:t>方法不同，</a:t>
            </a:r>
            <a:r>
              <a:rPr lang="en-US" altLang="zh-CN" sz="2400" dirty="0" err="1"/>
              <a:t>Phong</a:t>
            </a:r>
            <a:r>
              <a:rPr lang="zh-CN" altLang="en-US" sz="2400" dirty="0"/>
              <a:t>方法是根据每个</a:t>
            </a:r>
            <a:r>
              <a:rPr lang="zh-CN" altLang="en-US" sz="2400" dirty="0" smtClean="0"/>
              <a:t>顶点的法向</a:t>
            </a:r>
            <a:r>
              <a:rPr lang="zh-CN" altLang="en-US" sz="2400" dirty="0"/>
              <a:t>，插值出多边形内部各点的法向，然后基于光照</a:t>
            </a:r>
            <a:r>
              <a:rPr lang="zh-CN" altLang="en-US" sz="2400" dirty="0" smtClean="0"/>
              <a:t>模型</a:t>
            </a:r>
            <a:r>
              <a:rPr lang="zh-CN" altLang="en-US" sz="2400" dirty="0"/>
              <a:t>计算出各点的颜色：</a:t>
            </a:r>
            <a:endParaRPr lang="en-US" altLang="zh-CN" sz="2400" dirty="0"/>
          </a:p>
          <a:p>
            <a:pPr lvl="1">
              <a:buClr>
                <a:schemeClr val="tx1"/>
              </a:buClr>
            </a:pPr>
            <a:endParaRPr lang="en-US" altLang="zh-CN" sz="1800" dirty="0"/>
          </a:p>
          <a:p>
            <a:pPr lvl="1">
              <a:buClr>
                <a:schemeClr val="tx1"/>
              </a:buClr>
            </a:pPr>
            <a:endParaRPr lang="en-US" altLang="zh-CN" sz="1800" dirty="0"/>
          </a:p>
          <a:p>
            <a:pPr lvl="1">
              <a:buClr>
                <a:schemeClr val="tx1"/>
              </a:buClr>
            </a:pPr>
            <a:endParaRPr lang="zh-CN" altLang="en-US" sz="1800" dirty="0"/>
          </a:p>
          <a:p>
            <a:endParaRPr lang="en-US" altLang="zh-CN" sz="2400" dirty="0"/>
          </a:p>
          <a:p>
            <a:endParaRPr lang="en-US" altLang="zh-CN" sz="2400" dirty="0"/>
          </a:p>
          <a:p>
            <a:pPr marL="0" indent="0">
              <a:buNone/>
            </a:pPr>
            <a:endParaRPr lang="en-US" altLang="zh-CN" sz="2400" dirty="0"/>
          </a:p>
          <a:p>
            <a:endParaRPr lang="en-US" altLang="zh-CN" sz="2400" dirty="0" smtClean="0"/>
          </a:p>
          <a:p>
            <a:endParaRPr lang="en-US" altLang="zh-CN" sz="2400" dirty="0" smtClean="0"/>
          </a:p>
          <a:p>
            <a:r>
              <a:rPr lang="en-US" altLang="zh-CN" sz="2400" dirty="0" err="1" smtClean="0"/>
              <a:t>Phong</a:t>
            </a:r>
            <a:r>
              <a:rPr lang="zh-CN" altLang="en-US" sz="2400" dirty="0"/>
              <a:t>着色在图形管线</a:t>
            </a:r>
            <a:r>
              <a:rPr lang="zh-CN" altLang="en-US" sz="2400" dirty="0" smtClean="0"/>
              <a:t>中通过片元着色器实现</a:t>
            </a:r>
            <a:endParaRPr lang="zh-CN" altLang="en-US" sz="1800"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t>21</a:t>
            </a:fld>
            <a:endParaRPr lang="zh-CN" altLang="en-US"/>
          </a:p>
        </p:txBody>
      </p:sp>
      <p:pic>
        <p:nvPicPr>
          <p:cNvPr id="5" name="图片 4"/>
          <p:cNvPicPr>
            <a:picLocks noChangeAspect="1"/>
          </p:cNvPicPr>
          <p:nvPr/>
        </p:nvPicPr>
        <p:blipFill>
          <a:blip r:embed="rId2"/>
          <a:stretch>
            <a:fillRect/>
          </a:stretch>
        </p:blipFill>
        <p:spPr>
          <a:xfrm>
            <a:off x="4614193" y="3145008"/>
            <a:ext cx="2462830" cy="2213454"/>
          </a:xfrm>
          <a:prstGeom prst="rect">
            <a:avLst/>
          </a:prstGeom>
        </p:spPr>
      </p:pic>
      <p:pic>
        <p:nvPicPr>
          <p:cNvPr id="6" name="图片 5"/>
          <p:cNvPicPr>
            <a:picLocks noChangeAspect="1"/>
          </p:cNvPicPr>
          <p:nvPr/>
        </p:nvPicPr>
        <p:blipFill>
          <a:blip r:embed="rId3"/>
          <a:stretch>
            <a:fillRect/>
          </a:stretch>
        </p:blipFill>
        <p:spPr>
          <a:xfrm>
            <a:off x="1534107" y="3145008"/>
            <a:ext cx="2856644" cy="2150995"/>
          </a:xfrm>
          <a:prstGeom prst="rect">
            <a:avLst/>
          </a:prstGeom>
        </p:spPr>
      </p:pic>
      <p:sp>
        <p:nvSpPr>
          <p:cNvPr id="9" name="文本框 8"/>
          <p:cNvSpPr txBox="1"/>
          <p:nvPr/>
        </p:nvSpPr>
        <p:spPr>
          <a:xfrm>
            <a:off x="7152876" y="4315549"/>
            <a:ext cx="1107996" cy="369332"/>
          </a:xfrm>
          <a:prstGeom prst="rect">
            <a:avLst/>
          </a:prstGeom>
          <a:noFill/>
        </p:spPr>
        <p:txBody>
          <a:bodyPr wrap="none" rtlCol="0">
            <a:spAutoFit/>
          </a:bodyPr>
          <a:lstStyle/>
          <a:p>
            <a:pPr algn="ctr"/>
            <a:r>
              <a:rPr lang="zh-CN" altLang="en-US" b="1" dirty="0">
                <a:latin typeface="微软雅黑" panose="020B0503020204020204" pitchFamily="34" charset="-122"/>
                <a:ea typeface="微软雅黑" panose="020B0503020204020204" pitchFamily="34" charset="-122"/>
              </a:rPr>
              <a:t>法向插值</a:t>
            </a:r>
          </a:p>
        </p:txBody>
      </p:sp>
      <p:pic>
        <p:nvPicPr>
          <p:cNvPr id="7" name="图片 6"/>
          <p:cNvPicPr>
            <a:picLocks noChangeAspect="1"/>
          </p:cNvPicPr>
          <p:nvPr/>
        </p:nvPicPr>
        <p:blipFill>
          <a:blip r:embed="rId4"/>
          <a:stretch>
            <a:fillRect/>
          </a:stretch>
        </p:blipFill>
        <p:spPr>
          <a:xfrm>
            <a:off x="2746591" y="2456828"/>
            <a:ext cx="3735203" cy="437195"/>
          </a:xfrm>
          <a:prstGeom prst="rect">
            <a:avLst/>
          </a:prstGeom>
        </p:spPr>
      </p:pic>
    </p:spTree>
    <p:extLst>
      <p:ext uri="{BB962C8B-B14F-4D97-AF65-F5344CB8AC3E}">
        <p14:creationId xmlns:p14="http://schemas.microsoft.com/office/powerpoint/2010/main" val="2784019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Phong</a:t>
            </a:r>
            <a:r>
              <a:rPr lang="zh-CN" altLang="en-US" dirty="0"/>
              <a:t> 着色</a:t>
            </a:r>
            <a:endParaRPr lang="en-US" dirty="0"/>
          </a:p>
        </p:txBody>
      </p:sp>
      <p:sp>
        <p:nvSpPr>
          <p:cNvPr id="3" name="Content Placeholder 2"/>
          <p:cNvSpPr>
            <a:spLocks noGrp="1"/>
          </p:cNvSpPr>
          <p:nvPr>
            <p:ph idx="1"/>
          </p:nvPr>
        </p:nvSpPr>
        <p:spPr>
          <a:xfrm>
            <a:off x="628650" y="1316831"/>
            <a:ext cx="7886700" cy="4784292"/>
          </a:xfrm>
        </p:spPr>
        <p:txBody>
          <a:bodyPr>
            <a:normAutofit/>
          </a:bodyPr>
          <a:lstStyle/>
          <a:p>
            <a:r>
              <a:rPr lang="zh-CN" altLang="en-US" sz="2400" dirty="0" smtClean="0"/>
              <a:t>通常</a:t>
            </a:r>
            <a:r>
              <a:rPr lang="zh-CN" altLang="en-US" sz="2400" dirty="0"/>
              <a:t>会有效地降低</a:t>
            </a:r>
            <a:r>
              <a:rPr lang="en-US" altLang="zh-CN" sz="2400" dirty="0"/>
              <a:t>Mach</a:t>
            </a:r>
            <a:r>
              <a:rPr lang="zh-CN" altLang="en-US" sz="2400" dirty="0"/>
              <a:t>带效应</a:t>
            </a:r>
          </a:p>
          <a:p>
            <a:r>
              <a:rPr lang="zh-CN" altLang="en-US" sz="2400" dirty="0"/>
              <a:t>得到的图形比应用</a:t>
            </a:r>
            <a:r>
              <a:rPr lang="en-US" altLang="zh-CN" sz="2400" dirty="0" err="1"/>
              <a:t>Gouraud</a:t>
            </a:r>
            <a:r>
              <a:rPr lang="zh-CN" altLang="en-US" sz="2400" dirty="0"/>
              <a:t>方法的结果更光滑</a:t>
            </a:r>
          </a:p>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endParaRPr lang="en-US" altLang="zh-CN" sz="2400" dirty="0" smtClean="0"/>
          </a:p>
          <a:p>
            <a:pPr lvl="1"/>
            <a:endParaRPr lang="en-US" dirty="0"/>
          </a:p>
        </p:txBody>
      </p:sp>
      <p:sp>
        <p:nvSpPr>
          <p:cNvPr id="4" name="Slide Number Placeholder 3"/>
          <p:cNvSpPr>
            <a:spLocks noGrp="1"/>
          </p:cNvSpPr>
          <p:nvPr>
            <p:ph type="sldNum" sz="quarter" idx="12"/>
          </p:nvPr>
        </p:nvSpPr>
        <p:spPr/>
        <p:txBody>
          <a:bodyPr/>
          <a:lstStyle/>
          <a:p>
            <a:fld id="{EB792F4E-54C0-4D36-B331-9C6FCFE9A340}" type="slidenum">
              <a:rPr lang="zh-CN" altLang="en-US" smtClean="0"/>
              <a:pPr/>
              <a:t>22</a:t>
            </a:fld>
            <a:endParaRPr lang="zh-CN" altLang="en-US" dirty="0"/>
          </a:p>
        </p:txBody>
      </p:sp>
      <p:pic>
        <p:nvPicPr>
          <p:cNvPr id="5" name="Picture 4"/>
          <p:cNvPicPr/>
          <p:nvPr/>
        </p:nvPicPr>
        <p:blipFill>
          <a:blip r:embed="rId2"/>
          <a:stretch>
            <a:fillRect/>
          </a:stretch>
        </p:blipFill>
        <p:spPr>
          <a:xfrm>
            <a:off x="1187797" y="2632155"/>
            <a:ext cx="2727854" cy="2884995"/>
          </a:xfrm>
          <a:prstGeom prst="rect">
            <a:avLst/>
          </a:prstGeom>
        </p:spPr>
      </p:pic>
      <p:pic>
        <p:nvPicPr>
          <p:cNvPr id="6" name="Picture 5"/>
          <p:cNvPicPr/>
          <p:nvPr/>
        </p:nvPicPr>
        <p:blipFill>
          <a:blip r:embed="rId3"/>
          <a:stretch>
            <a:fillRect/>
          </a:stretch>
        </p:blipFill>
        <p:spPr>
          <a:xfrm>
            <a:off x="4572000" y="2632154"/>
            <a:ext cx="2727832" cy="2884996"/>
          </a:xfrm>
          <a:prstGeom prst="rect">
            <a:avLst/>
          </a:prstGeom>
        </p:spPr>
      </p:pic>
      <p:sp>
        <p:nvSpPr>
          <p:cNvPr id="7" name="TextBox 6"/>
          <p:cNvSpPr txBox="1"/>
          <p:nvPr/>
        </p:nvSpPr>
        <p:spPr>
          <a:xfrm>
            <a:off x="2056235" y="5731791"/>
            <a:ext cx="990977" cy="369332"/>
          </a:xfrm>
          <a:prstGeom prst="rect">
            <a:avLst/>
          </a:prstGeom>
          <a:noFill/>
        </p:spPr>
        <p:txBody>
          <a:bodyPr wrap="none" rtlCol="0">
            <a:spAutoFit/>
          </a:bodyPr>
          <a:lstStyle/>
          <a:p>
            <a:r>
              <a:rPr lang="zh-CN" altLang="en-US" b="1" dirty="0" smtClean="0"/>
              <a:t>实验 </a:t>
            </a:r>
            <a:r>
              <a:rPr lang="en-US" altLang="zh-CN" b="1" dirty="0" smtClean="0"/>
              <a:t>3.3</a:t>
            </a:r>
            <a:endParaRPr lang="en-US" b="1" dirty="0"/>
          </a:p>
        </p:txBody>
      </p:sp>
      <p:sp>
        <p:nvSpPr>
          <p:cNvPr id="8" name="TextBox 7"/>
          <p:cNvSpPr txBox="1"/>
          <p:nvPr/>
        </p:nvSpPr>
        <p:spPr>
          <a:xfrm>
            <a:off x="5440427" y="5731791"/>
            <a:ext cx="994183" cy="369332"/>
          </a:xfrm>
          <a:prstGeom prst="rect">
            <a:avLst/>
          </a:prstGeom>
          <a:noFill/>
        </p:spPr>
        <p:txBody>
          <a:bodyPr wrap="none" rtlCol="0">
            <a:spAutoFit/>
          </a:bodyPr>
          <a:lstStyle/>
          <a:p>
            <a:r>
              <a:rPr lang="zh-CN" altLang="en-US" b="1" dirty="0" smtClean="0"/>
              <a:t>实验 </a:t>
            </a:r>
            <a:r>
              <a:rPr lang="en-US" altLang="zh-CN" b="1" dirty="0" smtClean="0"/>
              <a:t>3.4</a:t>
            </a:r>
            <a:endParaRPr lang="en-US" b="1" dirty="0"/>
          </a:p>
        </p:txBody>
      </p:sp>
    </p:spTree>
    <p:extLst>
      <p:ext uri="{BB962C8B-B14F-4D97-AF65-F5344CB8AC3E}">
        <p14:creationId xmlns:p14="http://schemas.microsoft.com/office/powerpoint/2010/main" val="1391541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方法对比</a:t>
            </a:r>
            <a:endParaRPr lang="en-US" dirty="0"/>
          </a:p>
        </p:txBody>
      </p:sp>
      <p:sp>
        <p:nvSpPr>
          <p:cNvPr id="3" name="Content Placeholder 2"/>
          <p:cNvSpPr>
            <a:spLocks noGrp="1"/>
          </p:cNvSpPr>
          <p:nvPr>
            <p:ph idx="1"/>
          </p:nvPr>
        </p:nvSpPr>
        <p:spPr/>
        <p:txBody>
          <a:bodyPr>
            <a:normAutofit/>
          </a:bodyPr>
          <a:lstStyle/>
          <a:p>
            <a:r>
              <a:rPr lang="en-US" altLang="zh-CN" sz="2400" dirty="0" err="1" smtClean="0"/>
              <a:t>Gouraud</a:t>
            </a:r>
            <a:r>
              <a:rPr lang="zh-CN" altLang="en-US" sz="2400" dirty="0" smtClean="0"/>
              <a:t>着色</a:t>
            </a:r>
            <a:endParaRPr lang="en-US" altLang="zh-CN" sz="2400" dirty="0" smtClean="0"/>
          </a:p>
          <a:p>
            <a:pPr lvl="1"/>
            <a:r>
              <a:rPr lang="zh-CN" altLang="en-US" sz="1800" dirty="0" smtClean="0"/>
              <a:t>对</a:t>
            </a:r>
            <a:r>
              <a:rPr lang="zh-CN" altLang="en-US" sz="1800" dirty="0"/>
              <a:t>每个顶点求平均法向量（顶点的法向量）</a:t>
            </a:r>
          </a:p>
          <a:p>
            <a:pPr lvl="1"/>
            <a:r>
              <a:rPr lang="zh-CN" altLang="en-US" sz="1800" dirty="0"/>
              <a:t>对每个顶点应用</a:t>
            </a:r>
            <a:r>
              <a:rPr lang="en-US" altLang="zh-CN" sz="1800" dirty="0" err="1"/>
              <a:t>Phong</a:t>
            </a:r>
            <a:r>
              <a:rPr lang="zh-CN" altLang="en-US" sz="1800" dirty="0"/>
              <a:t>模型</a:t>
            </a:r>
          </a:p>
          <a:p>
            <a:pPr lvl="1"/>
            <a:r>
              <a:rPr lang="zh-CN" altLang="en-US" sz="1800" dirty="0"/>
              <a:t>用顶点颜色的线性插值求取每个多边形的颜色</a:t>
            </a:r>
          </a:p>
          <a:p>
            <a:endParaRPr lang="en-US" altLang="zh-CN" sz="2400" dirty="0" smtClean="0"/>
          </a:p>
          <a:p>
            <a:r>
              <a:rPr lang="en-US" altLang="zh-CN" sz="2400" dirty="0" err="1" smtClean="0"/>
              <a:t>Phong</a:t>
            </a:r>
            <a:r>
              <a:rPr lang="zh-CN" altLang="en-US" sz="2400" dirty="0" smtClean="0"/>
              <a:t>着色</a:t>
            </a:r>
            <a:endParaRPr lang="en-US" altLang="zh-CN" sz="2400" dirty="0" smtClean="0"/>
          </a:p>
          <a:p>
            <a:pPr lvl="1"/>
            <a:r>
              <a:rPr lang="zh-CN" altLang="en-US" sz="1800" dirty="0" smtClean="0"/>
              <a:t>求取</a:t>
            </a:r>
            <a:r>
              <a:rPr lang="zh-CN" altLang="en-US" sz="1800" dirty="0"/>
              <a:t>顶点的法向量（方法和</a:t>
            </a:r>
            <a:r>
              <a:rPr lang="en-US" altLang="zh-CN" sz="1800" dirty="0" err="1"/>
              <a:t>Gouraud</a:t>
            </a:r>
            <a:r>
              <a:rPr lang="zh-CN" altLang="en-US" sz="1800" dirty="0"/>
              <a:t>一样）</a:t>
            </a:r>
          </a:p>
          <a:p>
            <a:pPr lvl="1"/>
            <a:r>
              <a:rPr lang="zh-CN" altLang="en-US" sz="1800" dirty="0"/>
              <a:t>用顶点法向量线性插值求取多边形的边上各点的法向量</a:t>
            </a:r>
          </a:p>
          <a:p>
            <a:pPr lvl="1"/>
            <a:r>
              <a:rPr lang="zh-CN" altLang="en-US" sz="1800" dirty="0"/>
              <a:t>用多边形的边上各点的法向量线性插值求取多边形内部各点的法向量</a:t>
            </a:r>
          </a:p>
          <a:p>
            <a:pPr lvl="1"/>
            <a:r>
              <a:rPr lang="zh-CN" altLang="en-US" sz="1800" dirty="0"/>
              <a:t>对每个片元应用</a:t>
            </a:r>
            <a:r>
              <a:rPr lang="en-US" altLang="zh-CN" sz="1800" dirty="0" err="1"/>
              <a:t>Phong</a:t>
            </a:r>
            <a:r>
              <a:rPr lang="zh-CN" altLang="en-US" sz="1800" dirty="0"/>
              <a:t>模型</a:t>
            </a:r>
          </a:p>
          <a:p>
            <a:endParaRPr lang="en-US" sz="2400" dirty="0"/>
          </a:p>
        </p:txBody>
      </p:sp>
      <p:sp>
        <p:nvSpPr>
          <p:cNvPr id="4" name="Slide Number Placeholder 3"/>
          <p:cNvSpPr>
            <a:spLocks noGrp="1"/>
          </p:cNvSpPr>
          <p:nvPr>
            <p:ph type="sldNum" sz="quarter" idx="12"/>
          </p:nvPr>
        </p:nvSpPr>
        <p:spPr/>
        <p:txBody>
          <a:bodyPr/>
          <a:lstStyle/>
          <a:p>
            <a:fld id="{EB792F4E-54C0-4D36-B331-9C6FCFE9A340}" type="slidenum">
              <a:rPr lang="zh-CN" altLang="en-US" smtClean="0"/>
              <a:pPr/>
              <a:t>23</a:t>
            </a:fld>
            <a:endParaRPr lang="zh-CN" altLang="en-US" dirty="0"/>
          </a:p>
        </p:txBody>
      </p:sp>
    </p:spTree>
    <p:extLst>
      <p:ext uri="{BB962C8B-B14F-4D97-AF65-F5344CB8AC3E}">
        <p14:creationId xmlns:p14="http://schemas.microsoft.com/office/powerpoint/2010/main" val="1564706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方法对比</a:t>
            </a:r>
            <a:endParaRPr lang="en-US" dirty="0"/>
          </a:p>
        </p:txBody>
      </p:sp>
      <p:sp>
        <p:nvSpPr>
          <p:cNvPr id="3" name="Content Placeholder 2"/>
          <p:cNvSpPr>
            <a:spLocks noGrp="1"/>
          </p:cNvSpPr>
          <p:nvPr>
            <p:ph idx="1"/>
          </p:nvPr>
        </p:nvSpPr>
        <p:spPr>
          <a:xfrm>
            <a:off x="628650" y="1316831"/>
            <a:ext cx="7886700" cy="4899552"/>
          </a:xfrm>
        </p:spPr>
        <p:txBody>
          <a:bodyPr>
            <a:normAutofit/>
          </a:bodyPr>
          <a:lstStyle/>
          <a:p>
            <a:r>
              <a:rPr lang="zh-CN" altLang="en-US" sz="2400" dirty="0"/>
              <a:t>如果用多边形网格逼近大曲率曲面</a:t>
            </a:r>
            <a:r>
              <a:rPr lang="zh-CN" altLang="en-US" sz="2400" dirty="0" smtClean="0"/>
              <a:t>，逼近效果差，</a:t>
            </a:r>
            <a:r>
              <a:rPr lang="en-US" altLang="zh-CN" sz="2400" dirty="0" err="1" smtClean="0"/>
              <a:t>Phong</a:t>
            </a:r>
            <a:r>
              <a:rPr lang="zh-CN" altLang="en-US" sz="2400" dirty="0"/>
              <a:t>方法的结果可能看起来光滑一些，而</a:t>
            </a:r>
            <a:r>
              <a:rPr lang="en-US" altLang="zh-CN" sz="2400" dirty="0" err="1"/>
              <a:t>Gouraud</a:t>
            </a:r>
            <a:r>
              <a:rPr lang="zh-CN" altLang="en-US" sz="2400" dirty="0"/>
              <a:t>方法就会</a:t>
            </a:r>
            <a:r>
              <a:rPr lang="zh-CN" altLang="en-US" sz="2400" dirty="0" smtClean="0"/>
              <a:t>使边界有些</a:t>
            </a:r>
            <a:r>
              <a:rPr lang="zh-CN" altLang="en-US" sz="2400" dirty="0"/>
              <a:t>明显</a:t>
            </a:r>
          </a:p>
          <a:p>
            <a:endParaRPr lang="en-US" altLang="zh-CN" sz="2400" dirty="0" smtClean="0"/>
          </a:p>
          <a:p>
            <a:r>
              <a:rPr lang="en-US" altLang="zh-CN" sz="2400" dirty="0" err="1" smtClean="0"/>
              <a:t>Phong</a:t>
            </a:r>
            <a:r>
              <a:rPr lang="zh-CN" altLang="en-US" sz="2400" dirty="0"/>
              <a:t>方法比</a:t>
            </a:r>
            <a:r>
              <a:rPr lang="en-US" altLang="zh-CN" sz="2400" dirty="0" err="1"/>
              <a:t>Gouraud</a:t>
            </a:r>
            <a:r>
              <a:rPr lang="zh-CN" altLang="en-US" sz="2400" dirty="0"/>
              <a:t>方法的复杂度高</a:t>
            </a:r>
          </a:p>
          <a:p>
            <a:pPr lvl="1"/>
            <a:r>
              <a:rPr lang="zh-CN" altLang="en-US" sz="1600" dirty="0"/>
              <a:t>但是由于法向的计算比较复杂，一般无法得到实时图形 </a:t>
            </a:r>
          </a:p>
          <a:p>
            <a:pPr lvl="1"/>
            <a:r>
              <a:rPr lang="zh-CN" altLang="en-US" sz="1600" dirty="0"/>
              <a:t>所花费时间通常是</a:t>
            </a:r>
            <a:r>
              <a:rPr lang="en-US" altLang="zh-CN" sz="1600" dirty="0" err="1"/>
              <a:t>Gouraud</a:t>
            </a:r>
            <a:r>
              <a:rPr lang="zh-CN" altLang="en-US" sz="1600" dirty="0"/>
              <a:t>方法的</a:t>
            </a:r>
            <a:r>
              <a:rPr lang="en-US" altLang="zh-CN" sz="1600" dirty="0"/>
              <a:t>6</a:t>
            </a:r>
            <a:r>
              <a:rPr lang="zh-CN" altLang="en-US" sz="1600" dirty="0"/>
              <a:t>到</a:t>
            </a:r>
            <a:r>
              <a:rPr lang="en-US" altLang="zh-CN" sz="1600" dirty="0"/>
              <a:t>8</a:t>
            </a:r>
            <a:r>
              <a:rPr lang="zh-CN" altLang="en-US" sz="1600" dirty="0"/>
              <a:t>倍</a:t>
            </a:r>
          </a:p>
          <a:p>
            <a:pPr lvl="1"/>
            <a:r>
              <a:rPr lang="zh-CN" altLang="en-US" sz="1600" dirty="0" smtClean="0"/>
              <a:t>目前可以用片元着色器实现</a:t>
            </a:r>
            <a:endParaRPr lang="en-US" altLang="zh-CN" sz="1600" dirty="0" smtClean="0"/>
          </a:p>
          <a:p>
            <a:endParaRPr lang="zh-CN" altLang="en-US" sz="2400" dirty="0"/>
          </a:p>
          <a:p>
            <a:r>
              <a:rPr lang="zh-CN" altLang="en-US" sz="2400" dirty="0"/>
              <a:t>两种方法都需要特定数据结构表示网格，从而可以获取顶点法向量</a:t>
            </a:r>
          </a:p>
          <a:p>
            <a:endParaRPr lang="en-US" sz="2400" dirty="0"/>
          </a:p>
        </p:txBody>
      </p:sp>
      <p:sp>
        <p:nvSpPr>
          <p:cNvPr id="4" name="Slide Number Placeholder 3"/>
          <p:cNvSpPr>
            <a:spLocks noGrp="1"/>
          </p:cNvSpPr>
          <p:nvPr>
            <p:ph type="sldNum" sz="quarter" idx="12"/>
          </p:nvPr>
        </p:nvSpPr>
        <p:spPr/>
        <p:txBody>
          <a:bodyPr/>
          <a:lstStyle/>
          <a:p>
            <a:fld id="{EB792F4E-54C0-4D36-B331-9C6FCFE9A340}" type="slidenum">
              <a:rPr lang="zh-CN" altLang="en-US" smtClean="0"/>
              <a:pPr/>
              <a:t>24</a:t>
            </a:fld>
            <a:endParaRPr lang="zh-CN" altLang="en-US" dirty="0"/>
          </a:p>
        </p:txBody>
      </p:sp>
    </p:spTree>
    <p:extLst>
      <p:ext uri="{BB962C8B-B14F-4D97-AF65-F5344CB8AC3E}">
        <p14:creationId xmlns:p14="http://schemas.microsoft.com/office/powerpoint/2010/main" val="2039966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3200401" y="2094748"/>
            <a:ext cx="3032598" cy="796287"/>
          </a:xfrm>
          <a:prstGeom prst="roundRect">
            <a:avLst>
              <a:gd name="adj" fmla="val 50000"/>
            </a:avLst>
          </a:prstGeom>
          <a:solidFill>
            <a:srgbClr val="940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a:off x="5418743" y="2115257"/>
            <a:ext cx="788833" cy="74985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大纲</a:t>
            </a:r>
          </a:p>
        </p:txBody>
      </p:sp>
      <p:sp>
        <p:nvSpPr>
          <p:cNvPr id="4" name="灯片编号占位符 3"/>
          <p:cNvSpPr>
            <a:spLocks noGrp="1"/>
          </p:cNvSpPr>
          <p:nvPr>
            <p:ph type="sldNum" sz="quarter" idx="12"/>
          </p:nvPr>
        </p:nvSpPr>
        <p:spPr/>
        <p:txBody>
          <a:bodyPr/>
          <a:lstStyle/>
          <a:p>
            <a:fld id="{EB792F4E-54C0-4D36-B331-9C6FCFE9A340}" type="slidenum">
              <a:rPr lang="zh-CN" altLang="en-US" smtClean="0"/>
              <a:t>25</a:t>
            </a:fld>
            <a:endParaRPr lang="zh-CN" altLang="en-US"/>
          </a:p>
        </p:txBody>
      </p:sp>
      <p:sp>
        <p:nvSpPr>
          <p:cNvPr id="8" name="文本框 7"/>
          <p:cNvSpPr txBox="1"/>
          <p:nvPr/>
        </p:nvSpPr>
        <p:spPr>
          <a:xfrm>
            <a:off x="2293003" y="3364107"/>
            <a:ext cx="4801314" cy="646331"/>
          </a:xfrm>
          <a:prstGeom prst="rect">
            <a:avLst/>
          </a:prstGeom>
          <a:noFill/>
        </p:spPr>
        <p:txBody>
          <a:bodyPr wrap="none" rtlCol="0">
            <a:spAutoFit/>
          </a:bodyPr>
          <a:lstStyle/>
          <a:p>
            <a:pPr algn="ctr"/>
            <a:r>
              <a:rPr lang="zh-CN" altLang="en-US" sz="3600" b="1">
                <a:latin typeface="微软雅黑" panose="020B0503020204020204" pitchFamily="34" charset="-122"/>
                <a:ea typeface="微软雅黑" panose="020B0503020204020204" pitchFamily="34" charset="-122"/>
              </a:rPr>
              <a:t>通过递归细分逼近球面</a:t>
            </a:r>
            <a:endParaRPr lang="zh-CN" altLang="en-US" sz="3600" b="1"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3376147" y="2138948"/>
            <a:ext cx="1755609" cy="707886"/>
          </a:xfrm>
          <a:prstGeom prst="rect">
            <a:avLst/>
          </a:prstGeom>
          <a:noFill/>
        </p:spPr>
        <p:txBody>
          <a:bodyPr wrap="none" rtlCol="0">
            <a:spAutoFit/>
          </a:bodyPr>
          <a:lstStyle/>
          <a:p>
            <a:pPr algn="ctr"/>
            <a:r>
              <a:rPr lang="en-US" altLang="zh-CN" sz="4000" b="1" dirty="0">
                <a:solidFill>
                  <a:schemeClr val="bg1"/>
                </a:solidFill>
              </a:rPr>
              <a:t>Section</a:t>
            </a:r>
            <a:endParaRPr lang="zh-CN" altLang="en-US" sz="4000" b="1" dirty="0">
              <a:solidFill>
                <a:schemeClr val="bg1"/>
              </a:solidFill>
            </a:endParaRPr>
          </a:p>
        </p:txBody>
      </p:sp>
      <p:sp>
        <p:nvSpPr>
          <p:cNvPr id="12" name="文本框 11"/>
          <p:cNvSpPr txBox="1"/>
          <p:nvPr/>
        </p:nvSpPr>
        <p:spPr>
          <a:xfrm>
            <a:off x="5523180" y="1913900"/>
            <a:ext cx="614271" cy="1107996"/>
          </a:xfrm>
          <a:prstGeom prst="rect">
            <a:avLst/>
          </a:prstGeom>
          <a:noFill/>
        </p:spPr>
        <p:txBody>
          <a:bodyPr wrap="none" rtlCol="0">
            <a:spAutoFit/>
          </a:bodyPr>
          <a:lstStyle/>
          <a:p>
            <a:pPr algn="ctr"/>
            <a:r>
              <a:rPr lang="en-US" altLang="zh-CN" sz="6600" b="1" i="1" dirty="0" smtClean="0">
                <a:solidFill>
                  <a:srgbClr val="94003F"/>
                </a:solidFill>
              </a:rPr>
              <a:t>4</a:t>
            </a:r>
            <a:endParaRPr lang="zh-CN" altLang="en-US" sz="6600" b="1" i="1" dirty="0">
              <a:solidFill>
                <a:srgbClr val="94003F"/>
              </a:solidFill>
            </a:endParaRPr>
          </a:p>
        </p:txBody>
      </p:sp>
      <p:sp>
        <p:nvSpPr>
          <p:cNvPr id="6" name="等腰三角形 5"/>
          <p:cNvSpPr/>
          <p:nvPr/>
        </p:nvSpPr>
        <p:spPr>
          <a:xfrm rot="10800000">
            <a:off x="4447572" y="2804325"/>
            <a:ext cx="492176" cy="321924"/>
          </a:xfrm>
          <a:prstGeom prst="triangle">
            <a:avLst/>
          </a:prstGeom>
          <a:solidFill>
            <a:srgbClr val="940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338124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球面的多边形离散化</a:t>
            </a:r>
          </a:p>
        </p:txBody>
      </p:sp>
      <p:sp>
        <p:nvSpPr>
          <p:cNvPr id="3" name="内容占位符 2"/>
          <p:cNvSpPr>
            <a:spLocks noGrp="1"/>
          </p:cNvSpPr>
          <p:nvPr>
            <p:ph idx="1"/>
          </p:nvPr>
        </p:nvSpPr>
        <p:spPr/>
        <p:txBody>
          <a:bodyPr/>
          <a:lstStyle/>
          <a:p>
            <a:pPr>
              <a:buClr>
                <a:srgbClr val="94003F"/>
              </a:buClr>
            </a:pPr>
            <a:r>
              <a:rPr lang="zh-CN" altLang="en-US" sz="2400" dirty="0"/>
              <a:t>迭代细分</a:t>
            </a:r>
            <a:r>
              <a:rPr lang="en-US" altLang="zh-CN" sz="2400" dirty="0"/>
              <a:t>:</a:t>
            </a:r>
            <a:endParaRPr lang="zh-CN" altLang="en-US" sz="2400" dirty="0"/>
          </a:p>
          <a:p>
            <a:pPr lvl="1">
              <a:buClr>
                <a:schemeClr val="tx1"/>
              </a:buClr>
            </a:pPr>
            <a:r>
              <a:rPr lang="zh-CN" altLang="en-US" sz="1800" dirty="0"/>
              <a:t>从四面体（顶点落在单位球面上）开始</a:t>
            </a:r>
            <a:endParaRPr lang="en-US" altLang="zh-CN" sz="1800" dirty="0"/>
          </a:p>
          <a:p>
            <a:pPr lvl="1">
              <a:buClr>
                <a:schemeClr val="tx1"/>
              </a:buClr>
            </a:pPr>
            <a:r>
              <a:rPr lang="zh-CN" altLang="en-US" sz="1800" dirty="0"/>
              <a:t>将每个三角形细分为多个个三角形</a:t>
            </a:r>
            <a:endParaRPr lang="en-US" altLang="zh-CN" sz="1800" dirty="0"/>
          </a:p>
          <a:p>
            <a:pPr lvl="1">
              <a:buClr>
                <a:schemeClr val="tx1"/>
              </a:buClr>
            </a:pPr>
            <a:endParaRPr lang="en-US" altLang="zh-CN" sz="1800" dirty="0"/>
          </a:p>
          <a:p>
            <a:pPr lvl="1">
              <a:buClr>
                <a:schemeClr val="tx1"/>
              </a:buClr>
            </a:pPr>
            <a:endParaRPr lang="en-US" altLang="zh-CN" sz="1800" dirty="0"/>
          </a:p>
          <a:p>
            <a:pPr lvl="1">
              <a:buClr>
                <a:schemeClr val="tx1"/>
              </a:buClr>
            </a:pPr>
            <a:endParaRPr lang="en-US" altLang="zh-CN" sz="1800" dirty="0"/>
          </a:p>
          <a:p>
            <a:pPr lvl="1">
              <a:buClr>
                <a:schemeClr val="tx1"/>
              </a:buClr>
            </a:pPr>
            <a:endParaRPr lang="en-US" altLang="zh-CN" sz="1800" dirty="0"/>
          </a:p>
          <a:p>
            <a:pPr lvl="1">
              <a:buClr>
                <a:schemeClr val="tx1"/>
              </a:buClr>
            </a:pPr>
            <a:endParaRPr lang="en-US" altLang="zh-CN" sz="1800" dirty="0"/>
          </a:p>
          <a:p>
            <a:pPr lvl="1">
              <a:buClr>
                <a:schemeClr val="tx1"/>
              </a:buClr>
            </a:pPr>
            <a:endParaRPr lang="en-US" altLang="zh-CN" sz="1800" dirty="0"/>
          </a:p>
          <a:p>
            <a:pPr lvl="1">
              <a:buClr>
                <a:schemeClr val="tx1"/>
              </a:buClr>
            </a:pPr>
            <a:r>
              <a:rPr lang="zh-CN" altLang="en-US" sz="1800" dirty="0"/>
              <a:t>将新产生的顶点移动至球面</a:t>
            </a:r>
            <a:endParaRPr lang="en-US" altLang="zh-CN" sz="1800" dirty="0"/>
          </a:p>
          <a:p>
            <a:pPr lvl="1">
              <a:buClr>
                <a:schemeClr val="tx1"/>
              </a:buClr>
            </a:pPr>
            <a:r>
              <a:rPr lang="zh-CN" altLang="en-US" sz="1800" dirty="0"/>
              <a:t>上述步骤迭代</a:t>
            </a:r>
            <a:r>
              <a:rPr lang="en-US" altLang="zh-CN" sz="1800" b="1" dirty="0"/>
              <a:t>n</a:t>
            </a:r>
            <a:r>
              <a:rPr lang="zh-CN" altLang="en-US" sz="1800" dirty="0"/>
              <a:t>次</a:t>
            </a:r>
            <a:endParaRPr lang="en-US" altLang="zh-CN" dirty="0"/>
          </a:p>
          <a:p>
            <a:endParaRPr lang="en-US" altLang="zh-CN" sz="2400" dirty="0"/>
          </a:p>
          <a:p>
            <a:endParaRPr lang="en-US" altLang="zh-CN" sz="2400" dirty="0"/>
          </a:p>
          <a:p>
            <a:endParaRPr lang="en-US" altLang="zh-CN" sz="2400" dirty="0"/>
          </a:p>
          <a:p>
            <a:endParaRPr lang="en-US" altLang="zh-CN" sz="2400" dirty="0"/>
          </a:p>
          <a:p>
            <a:pPr marL="457200" lvl="1" indent="0">
              <a:buClr>
                <a:schemeClr val="tx1"/>
              </a:buClr>
              <a:buNone/>
            </a:pPr>
            <a:endParaRPr lang="zh-CN" altLang="en-US"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t>26</a:t>
            </a:fld>
            <a:endParaRPr lang="zh-CN" altLang="en-US"/>
          </a:p>
        </p:txBody>
      </p:sp>
      <p:sp>
        <p:nvSpPr>
          <p:cNvPr id="6" name="矩形 5"/>
          <p:cNvSpPr/>
          <p:nvPr/>
        </p:nvSpPr>
        <p:spPr>
          <a:xfrm>
            <a:off x="4098471" y="4514007"/>
            <a:ext cx="5010912" cy="2308324"/>
          </a:xfrm>
          <a:prstGeom prst="rect">
            <a:avLst/>
          </a:prstGeom>
          <a:solidFill>
            <a:srgbClr val="BDD7EE">
              <a:alpha val="52941"/>
            </a:srgbClr>
          </a:solidFill>
        </p:spPr>
        <p:txBody>
          <a:bodyPr wrap="square">
            <a:spAutoFit/>
          </a:bodyPr>
          <a:lstStyle/>
          <a:p>
            <a:r>
              <a:rPr lang="pt-BR" altLang="zh-CN" dirty="0">
                <a:solidFill>
                  <a:srgbClr val="0000FF"/>
                </a:solidFill>
                <a:latin typeface="ZztexMono-Regular"/>
              </a:rPr>
              <a:t>void </a:t>
            </a:r>
            <a:r>
              <a:rPr lang="pt-BR" altLang="zh-CN" dirty="0">
                <a:latin typeface="ZztexMono-Regular"/>
              </a:rPr>
              <a:t>tetrahedron(int n)</a:t>
            </a:r>
          </a:p>
          <a:p>
            <a:r>
              <a:rPr lang="pt-BR" altLang="zh-CN" dirty="0">
                <a:latin typeface="ZztexMono-Regular"/>
              </a:rPr>
              <a:t>{</a:t>
            </a:r>
          </a:p>
          <a:p>
            <a:pPr lvl="1"/>
            <a:r>
              <a:rPr lang="pt-BR" altLang="zh-CN" dirty="0">
                <a:latin typeface="ZztexMono-Regular"/>
              </a:rPr>
              <a:t>divide_triangle(v[0], v[1], v[2], n);</a:t>
            </a:r>
          </a:p>
          <a:p>
            <a:pPr lvl="1"/>
            <a:r>
              <a:rPr lang="pt-BR" altLang="zh-CN" dirty="0">
                <a:latin typeface="ZztexMono-Regular"/>
              </a:rPr>
              <a:t>divide_triangle(v[3], v[2], v[1], n);</a:t>
            </a:r>
          </a:p>
          <a:p>
            <a:pPr lvl="1"/>
            <a:r>
              <a:rPr lang="pt-BR" altLang="zh-CN" dirty="0">
                <a:latin typeface="ZztexMono-Regular"/>
              </a:rPr>
              <a:t>divide_triangle(v[0], v[3], v[1], n);</a:t>
            </a:r>
          </a:p>
          <a:p>
            <a:pPr lvl="1"/>
            <a:r>
              <a:rPr lang="pt-BR" altLang="zh-CN" dirty="0">
                <a:latin typeface="ZztexMono-Regular"/>
              </a:rPr>
              <a:t>divide_triangle(v[0], v[2], v[3], n);</a:t>
            </a:r>
          </a:p>
          <a:p>
            <a:r>
              <a:rPr lang="pt-BR" altLang="zh-CN" dirty="0">
                <a:latin typeface="ZztexMono-Regular"/>
              </a:rPr>
              <a:t>}</a:t>
            </a:r>
            <a:endParaRPr lang="en-US" altLang="zh-CN" dirty="0">
              <a:latin typeface="ZztexMono-Regular"/>
            </a:endParaRPr>
          </a:p>
          <a:p>
            <a:endParaRPr lang="zh-CN" altLang="en-US" dirty="0"/>
          </a:p>
        </p:txBody>
      </p:sp>
      <p:pic>
        <p:nvPicPr>
          <p:cNvPr id="5" name="图片 4"/>
          <p:cNvPicPr>
            <a:picLocks noChangeAspect="1"/>
          </p:cNvPicPr>
          <p:nvPr/>
        </p:nvPicPr>
        <p:blipFill>
          <a:blip r:embed="rId2"/>
          <a:stretch>
            <a:fillRect/>
          </a:stretch>
        </p:blipFill>
        <p:spPr>
          <a:xfrm>
            <a:off x="5719809" y="876715"/>
            <a:ext cx="1979592" cy="1441980"/>
          </a:xfrm>
          <a:prstGeom prst="rect">
            <a:avLst/>
          </a:prstGeom>
        </p:spPr>
      </p:pic>
      <p:pic>
        <p:nvPicPr>
          <p:cNvPr id="8" name="图片 7"/>
          <p:cNvPicPr>
            <a:picLocks noChangeAspect="1"/>
          </p:cNvPicPr>
          <p:nvPr/>
        </p:nvPicPr>
        <p:blipFill>
          <a:blip r:embed="rId3"/>
          <a:stretch>
            <a:fillRect/>
          </a:stretch>
        </p:blipFill>
        <p:spPr>
          <a:xfrm>
            <a:off x="1391798" y="2489057"/>
            <a:ext cx="6172841" cy="1478010"/>
          </a:xfrm>
          <a:prstGeom prst="rect">
            <a:avLst/>
          </a:prstGeom>
        </p:spPr>
      </p:pic>
      <p:pic>
        <p:nvPicPr>
          <p:cNvPr id="9" name="图片 8"/>
          <p:cNvPicPr>
            <a:picLocks noChangeAspect="1"/>
          </p:cNvPicPr>
          <p:nvPr/>
        </p:nvPicPr>
        <p:blipFill>
          <a:blip r:embed="rId4"/>
          <a:stretch>
            <a:fillRect/>
          </a:stretch>
        </p:blipFill>
        <p:spPr>
          <a:xfrm>
            <a:off x="1511192" y="4936352"/>
            <a:ext cx="1900519" cy="1829465"/>
          </a:xfrm>
          <a:prstGeom prst="rect">
            <a:avLst/>
          </a:prstGeom>
        </p:spPr>
      </p:pic>
      <p:sp>
        <p:nvSpPr>
          <p:cNvPr id="10" name="Rounded Rectangle 9"/>
          <p:cNvSpPr/>
          <p:nvPr/>
        </p:nvSpPr>
        <p:spPr>
          <a:xfrm>
            <a:off x="5801444" y="2489057"/>
            <a:ext cx="1897957" cy="1568113"/>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61824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球面的着色</a:t>
            </a:r>
          </a:p>
        </p:txBody>
      </p:sp>
      <p:sp>
        <p:nvSpPr>
          <p:cNvPr id="3" name="内容占位符 2"/>
          <p:cNvSpPr>
            <a:spLocks noGrp="1"/>
          </p:cNvSpPr>
          <p:nvPr>
            <p:ph idx="1"/>
          </p:nvPr>
        </p:nvSpPr>
        <p:spPr/>
        <p:txBody>
          <a:bodyPr>
            <a:normAutofit/>
          </a:bodyPr>
          <a:lstStyle/>
          <a:p>
            <a:pPr>
              <a:buClr>
                <a:srgbClr val="94003F"/>
              </a:buClr>
            </a:pPr>
            <a:r>
              <a:rPr lang="zh-CN" altLang="en-US" sz="2400" dirty="0"/>
              <a:t>球面的着色</a:t>
            </a:r>
          </a:p>
          <a:p>
            <a:pPr lvl="1">
              <a:buClr>
                <a:schemeClr val="tx1"/>
              </a:buClr>
            </a:pPr>
            <a:r>
              <a:rPr lang="zh-CN" altLang="en-US" sz="1800" dirty="0"/>
              <a:t>多边形离散化模型</a:t>
            </a:r>
            <a:endParaRPr lang="en-US" altLang="zh-CN" sz="1800" dirty="0"/>
          </a:p>
          <a:p>
            <a:pPr lvl="1">
              <a:buClr>
                <a:schemeClr val="tx1"/>
              </a:buClr>
            </a:pPr>
            <a:r>
              <a:rPr lang="en-US" altLang="zh-CN" sz="1800" dirty="0" err="1"/>
              <a:t>Blinn-Phong</a:t>
            </a:r>
            <a:r>
              <a:rPr lang="zh-CN" altLang="en-US" sz="1800" dirty="0"/>
              <a:t>光照模型</a:t>
            </a:r>
            <a:endParaRPr lang="en-US" altLang="zh-CN" sz="1800" dirty="0"/>
          </a:p>
          <a:p>
            <a:pPr lvl="1">
              <a:buClr>
                <a:schemeClr val="tx1"/>
              </a:buClr>
            </a:pPr>
            <a:r>
              <a:rPr lang="zh-CN" altLang="en-US" sz="1800" dirty="0"/>
              <a:t>计算多边形法向</a:t>
            </a:r>
            <a:endParaRPr lang="en-US" altLang="zh-CN" sz="1800" dirty="0"/>
          </a:p>
          <a:p>
            <a:pPr marL="0" indent="0">
              <a:buClr>
                <a:srgbClr val="94003F"/>
              </a:buClr>
              <a:buNone/>
            </a:pPr>
            <a:endParaRPr lang="en-US" altLang="zh-CN" sz="2400" dirty="0"/>
          </a:p>
          <a:p>
            <a:pPr>
              <a:buClr>
                <a:srgbClr val="94003F"/>
              </a:buClr>
            </a:pPr>
            <a:r>
              <a:rPr lang="zh-CN" altLang="en-US" sz="2400" dirty="0"/>
              <a:t>着色的光滑性</a:t>
            </a:r>
          </a:p>
          <a:p>
            <a:pPr lvl="1">
              <a:buClr>
                <a:schemeClr val="tx1"/>
              </a:buClr>
            </a:pPr>
            <a:r>
              <a:rPr lang="zh-CN" altLang="en-US" sz="1800" dirty="0" smtClean="0"/>
              <a:t>球面内部，平面片的光滑程度取决于着色方式</a:t>
            </a:r>
            <a:endParaRPr lang="en-US" altLang="zh-CN" sz="1800" dirty="0"/>
          </a:p>
          <a:p>
            <a:pPr lvl="1">
              <a:buClr>
                <a:schemeClr val="tx1"/>
              </a:buClr>
            </a:pPr>
            <a:r>
              <a:rPr lang="zh-CN" altLang="en-US" sz="1800" dirty="0"/>
              <a:t>能够观察到</a:t>
            </a:r>
            <a:r>
              <a:rPr lang="zh-CN" altLang="en-US" sz="1800" dirty="0">
                <a:solidFill>
                  <a:srgbClr val="0000FF"/>
                </a:solidFill>
              </a:rPr>
              <a:t>轮廓边缘</a:t>
            </a:r>
            <a:r>
              <a:rPr lang="en-US" altLang="zh-CN" sz="1800" dirty="0"/>
              <a:t>(silhouette)</a:t>
            </a:r>
            <a:endParaRPr lang="zh-CN" altLang="en-US" sz="1800" dirty="0"/>
          </a:p>
          <a:p>
            <a:pPr lvl="1">
              <a:buClr>
                <a:schemeClr val="tx1"/>
              </a:buClr>
            </a:pPr>
            <a:r>
              <a:rPr lang="zh-CN" altLang="en-US" sz="1800" dirty="0" smtClean="0"/>
              <a:t>解决</a:t>
            </a:r>
            <a:r>
              <a:rPr lang="zh-CN" altLang="en-US" sz="1800" dirty="0"/>
              <a:t>方案</a:t>
            </a:r>
            <a:r>
              <a:rPr lang="en-US" altLang="zh-CN" sz="1800" dirty="0"/>
              <a:t>?</a:t>
            </a:r>
          </a:p>
          <a:p>
            <a:pPr lvl="1">
              <a:buClr>
                <a:schemeClr val="tx1"/>
              </a:buClr>
            </a:pPr>
            <a:endParaRPr lang="zh-CN" altLang="en-US" sz="1800" dirty="0"/>
          </a:p>
          <a:p>
            <a:endParaRPr lang="zh-CN" altLang="en-US"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t>27</a:t>
            </a:fld>
            <a:endParaRPr lang="zh-CN" altLang="en-US"/>
          </a:p>
        </p:txBody>
      </p:sp>
      <p:pic>
        <p:nvPicPr>
          <p:cNvPr id="8" name="图片 7"/>
          <p:cNvPicPr>
            <a:picLocks noChangeAspect="1"/>
          </p:cNvPicPr>
          <p:nvPr/>
        </p:nvPicPr>
        <p:blipFill>
          <a:blip r:embed="rId2"/>
          <a:stretch>
            <a:fillRect/>
          </a:stretch>
        </p:blipFill>
        <p:spPr>
          <a:xfrm>
            <a:off x="5272554" y="701135"/>
            <a:ext cx="2880000" cy="2866579"/>
          </a:xfrm>
          <a:prstGeom prst="rect">
            <a:avLst/>
          </a:prstGeom>
        </p:spPr>
      </p:pic>
      <p:pic>
        <p:nvPicPr>
          <p:cNvPr id="11" name="图片 10"/>
          <p:cNvPicPr>
            <a:picLocks noChangeAspect="1"/>
          </p:cNvPicPr>
          <p:nvPr/>
        </p:nvPicPr>
        <p:blipFill>
          <a:blip r:embed="rId3"/>
          <a:stretch>
            <a:fillRect/>
          </a:stretch>
        </p:blipFill>
        <p:spPr>
          <a:xfrm>
            <a:off x="5338553" y="3854553"/>
            <a:ext cx="2880000" cy="2841373"/>
          </a:xfrm>
          <a:prstGeom prst="rect">
            <a:avLst/>
          </a:prstGeom>
        </p:spPr>
      </p:pic>
    </p:spTree>
    <p:extLst>
      <p:ext uri="{BB962C8B-B14F-4D97-AF65-F5344CB8AC3E}">
        <p14:creationId xmlns:p14="http://schemas.microsoft.com/office/powerpoint/2010/main" val="2517145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轮廓边缘</a:t>
            </a:r>
            <a:endParaRPr lang="en-US" dirty="0"/>
          </a:p>
        </p:txBody>
      </p:sp>
      <p:sp>
        <p:nvSpPr>
          <p:cNvPr id="3" name="Content Placeholder 2"/>
          <p:cNvSpPr>
            <a:spLocks noGrp="1"/>
          </p:cNvSpPr>
          <p:nvPr>
            <p:ph idx="1"/>
          </p:nvPr>
        </p:nvSpPr>
        <p:spPr/>
        <p:txBody>
          <a:bodyPr>
            <a:normAutofit/>
          </a:bodyPr>
          <a:lstStyle/>
          <a:p>
            <a:r>
              <a:rPr lang="zh-CN" altLang="en-US" sz="2400" dirty="0" smtClean="0"/>
              <a:t>在轮廓边缘附近进行进一步细分：</a:t>
            </a:r>
            <a:endParaRPr lang="en-US" sz="2400" dirty="0"/>
          </a:p>
        </p:txBody>
      </p:sp>
      <p:sp>
        <p:nvSpPr>
          <p:cNvPr id="4" name="Slide Number Placeholder 3"/>
          <p:cNvSpPr>
            <a:spLocks noGrp="1"/>
          </p:cNvSpPr>
          <p:nvPr>
            <p:ph type="sldNum" sz="quarter" idx="12"/>
          </p:nvPr>
        </p:nvSpPr>
        <p:spPr/>
        <p:txBody>
          <a:bodyPr/>
          <a:lstStyle/>
          <a:p>
            <a:fld id="{EB792F4E-54C0-4D36-B331-9C6FCFE9A340}" type="slidenum">
              <a:rPr lang="zh-CN" altLang="en-US" smtClean="0"/>
              <a:pPr/>
              <a:t>28</a:t>
            </a:fld>
            <a:endParaRPr lang="zh-CN" altLang="en-US" dirty="0"/>
          </a:p>
        </p:txBody>
      </p:sp>
      <p:pic>
        <p:nvPicPr>
          <p:cNvPr id="5" name="Picture 5" descr="sphere"/>
          <p:cNvPicPr>
            <a:picLocks noChangeAspect="1" noChangeArrowheads="1"/>
          </p:cNvPicPr>
          <p:nvPr/>
        </p:nvPicPr>
        <p:blipFill>
          <a:blip r:embed="rId2" cstate="print">
            <a:clrChange>
              <a:clrFrom>
                <a:srgbClr val="8F97C7"/>
              </a:clrFrom>
              <a:clrTo>
                <a:srgbClr val="8F97C7">
                  <a:alpha val="0"/>
                </a:srgbClr>
              </a:clrTo>
            </a:clrChange>
            <a:extLst>
              <a:ext uri="{28A0092B-C50C-407E-A947-70E740481C1C}">
                <a14:useLocalDpi xmlns:a14="http://schemas.microsoft.com/office/drawing/2010/main" val="0"/>
              </a:ext>
            </a:extLst>
          </a:blip>
          <a:srcRect l="826" t="7500" r="674" b="7312"/>
          <a:stretch>
            <a:fillRect/>
          </a:stretch>
        </p:blipFill>
        <p:spPr bwMode="auto">
          <a:xfrm>
            <a:off x="1823602" y="2340769"/>
            <a:ext cx="4808537" cy="332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9200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3200401" y="2094748"/>
            <a:ext cx="3032598" cy="796287"/>
          </a:xfrm>
          <a:prstGeom prst="roundRect">
            <a:avLst>
              <a:gd name="adj" fmla="val 50000"/>
            </a:avLst>
          </a:prstGeom>
          <a:solidFill>
            <a:srgbClr val="940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a:off x="5418743" y="2115257"/>
            <a:ext cx="788833" cy="74985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smtClean="0"/>
              <a:t>大纲</a:t>
            </a:r>
            <a:endParaRPr lang="zh-CN" altLang="en-US"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pPr/>
              <a:t>29</a:t>
            </a:fld>
            <a:endParaRPr lang="zh-CN" altLang="en-US"/>
          </a:p>
        </p:txBody>
      </p:sp>
      <p:sp>
        <p:nvSpPr>
          <p:cNvPr id="8" name="文本框 7"/>
          <p:cNvSpPr txBox="1"/>
          <p:nvPr/>
        </p:nvSpPr>
        <p:spPr>
          <a:xfrm>
            <a:off x="3560155" y="3389111"/>
            <a:ext cx="2031325" cy="646331"/>
          </a:xfrm>
          <a:prstGeom prst="rect">
            <a:avLst/>
          </a:prstGeom>
          <a:noFill/>
        </p:spPr>
        <p:txBody>
          <a:bodyPr wrap="none" rtlCol="0">
            <a:spAutoFit/>
          </a:bodyPr>
          <a:lstStyle/>
          <a:p>
            <a:pPr algn="ctr"/>
            <a:r>
              <a:rPr lang="zh-CN" altLang="en-US" sz="3600" b="1" dirty="0">
                <a:latin typeface="微软雅黑" panose="020B0503020204020204" pitchFamily="34" charset="-122"/>
                <a:ea typeface="微软雅黑" panose="020B0503020204020204" pitchFamily="34" charset="-122"/>
              </a:rPr>
              <a:t>全局光照</a:t>
            </a:r>
          </a:p>
        </p:txBody>
      </p:sp>
      <p:sp>
        <p:nvSpPr>
          <p:cNvPr id="11" name="文本框 10"/>
          <p:cNvSpPr txBox="1"/>
          <p:nvPr/>
        </p:nvSpPr>
        <p:spPr>
          <a:xfrm>
            <a:off x="3376147" y="2138948"/>
            <a:ext cx="1755609" cy="707886"/>
          </a:xfrm>
          <a:prstGeom prst="rect">
            <a:avLst/>
          </a:prstGeom>
          <a:noFill/>
        </p:spPr>
        <p:txBody>
          <a:bodyPr wrap="none" rtlCol="0">
            <a:spAutoFit/>
          </a:bodyPr>
          <a:lstStyle/>
          <a:p>
            <a:pPr algn="ctr"/>
            <a:r>
              <a:rPr lang="en-US" altLang="zh-CN" sz="4000" b="1" dirty="0">
                <a:solidFill>
                  <a:schemeClr val="bg1"/>
                </a:solidFill>
              </a:rPr>
              <a:t>Section</a:t>
            </a:r>
            <a:endParaRPr lang="zh-CN" altLang="en-US" sz="4000" b="1" dirty="0">
              <a:solidFill>
                <a:schemeClr val="bg1"/>
              </a:solidFill>
            </a:endParaRPr>
          </a:p>
        </p:txBody>
      </p:sp>
      <p:sp>
        <p:nvSpPr>
          <p:cNvPr id="12" name="文本框 11"/>
          <p:cNvSpPr txBox="1"/>
          <p:nvPr/>
        </p:nvSpPr>
        <p:spPr>
          <a:xfrm>
            <a:off x="5523178" y="1913900"/>
            <a:ext cx="614272" cy="1107996"/>
          </a:xfrm>
          <a:prstGeom prst="rect">
            <a:avLst/>
          </a:prstGeom>
          <a:noFill/>
        </p:spPr>
        <p:txBody>
          <a:bodyPr wrap="none" rtlCol="0">
            <a:spAutoFit/>
          </a:bodyPr>
          <a:lstStyle/>
          <a:p>
            <a:pPr algn="ctr"/>
            <a:r>
              <a:rPr lang="en-US" altLang="zh-CN" sz="6600" b="1" i="1" dirty="0" smtClean="0">
                <a:solidFill>
                  <a:srgbClr val="94003F"/>
                </a:solidFill>
              </a:rPr>
              <a:t>5</a:t>
            </a:r>
            <a:endParaRPr lang="zh-CN" altLang="en-US" sz="6600" b="1" i="1" dirty="0">
              <a:solidFill>
                <a:srgbClr val="94003F"/>
              </a:solidFill>
            </a:endParaRPr>
          </a:p>
        </p:txBody>
      </p:sp>
      <p:sp>
        <p:nvSpPr>
          <p:cNvPr id="6" name="等腰三角形 5"/>
          <p:cNvSpPr/>
          <p:nvPr/>
        </p:nvSpPr>
        <p:spPr>
          <a:xfrm rot="10800000">
            <a:off x="4447572" y="2804325"/>
            <a:ext cx="492176" cy="321924"/>
          </a:xfrm>
          <a:prstGeom prst="triangle">
            <a:avLst/>
          </a:prstGeom>
          <a:solidFill>
            <a:srgbClr val="940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68402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Phong</a:t>
            </a:r>
            <a:r>
              <a:rPr lang="zh-CN" altLang="en-US" dirty="0"/>
              <a:t>模型总结</a:t>
            </a:r>
          </a:p>
        </p:txBody>
      </p:sp>
      <p:sp>
        <p:nvSpPr>
          <p:cNvPr id="3" name="内容占位符 2"/>
          <p:cNvSpPr>
            <a:spLocks noGrp="1"/>
          </p:cNvSpPr>
          <p:nvPr>
            <p:ph idx="1"/>
          </p:nvPr>
        </p:nvSpPr>
        <p:spPr/>
        <p:txBody>
          <a:bodyPr>
            <a:normAutofit/>
          </a:bodyPr>
          <a:lstStyle/>
          <a:p>
            <a:r>
              <a:rPr lang="zh-CN" altLang="en-US" sz="2400" dirty="0"/>
              <a:t>对每个光源和每种颜色成分的光，光照模型可以表示</a:t>
            </a:r>
            <a:r>
              <a:rPr lang="zh-CN" altLang="en-US" sz="2400" dirty="0" smtClean="0"/>
              <a:t>为三种光分量的效果叠加</a:t>
            </a:r>
            <a:endParaRPr lang="en-US" altLang="zh-CN" sz="2400" dirty="0" smtClean="0"/>
          </a:p>
          <a:p>
            <a:pPr lvl="1"/>
            <a:r>
              <a:rPr lang="zh-CN" altLang="en-US" sz="1800" dirty="0" smtClean="0"/>
              <a:t>环境光反射</a:t>
            </a:r>
            <a:r>
              <a:rPr lang="en-US" altLang="zh-CN" sz="1800" dirty="0" smtClean="0"/>
              <a:t>+</a:t>
            </a:r>
            <a:r>
              <a:rPr lang="zh-CN" altLang="en-US" sz="1800" dirty="0"/>
              <a:t>漫</a:t>
            </a:r>
            <a:r>
              <a:rPr lang="zh-CN" altLang="en-US" sz="1800" dirty="0" smtClean="0"/>
              <a:t>反射</a:t>
            </a:r>
            <a:r>
              <a:rPr lang="en-US" altLang="zh-CN" sz="1800" dirty="0" smtClean="0"/>
              <a:t>+</a:t>
            </a:r>
            <a:r>
              <a:rPr lang="zh-CN" altLang="en-US" sz="1800" dirty="0"/>
              <a:t>镜面</a:t>
            </a:r>
            <a:r>
              <a:rPr lang="zh-CN" altLang="en-US" sz="1800" dirty="0" smtClean="0"/>
              <a:t>反射：</a:t>
            </a:r>
            <a:endParaRPr lang="en-US" altLang="zh-CN" sz="1800" dirty="0"/>
          </a:p>
          <a:p>
            <a:endParaRPr lang="en-US" altLang="zh-CN" sz="2400" dirty="0"/>
          </a:p>
          <a:p>
            <a:endParaRPr lang="en-US" altLang="zh-CN" sz="1800" dirty="0"/>
          </a:p>
          <a:p>
            <a:pPr marL="0" indent="0">
              <a:buNone/>
            </a:pPr>
            <a:endParaRPr lang="en-US" altLang="zh-CN" sz="1800" dirty="0"/>
          </a:p>
          <a:p>
            <a:pPr lvl="1">
              <a:buClr>
                <a:schemeClr val="tx1"/>
              </a:buClr>
            </a:pPr>
            <a:r>
              <a:rPr lang="zh-CN" altLang="en-US" sz="1800" dirty="0"/>
              <a:t>需要针对每一个光源以及图元进行</a:t>
            </a:r>
            <a:r>
              <a:rPr lang="zh-CN" altLang="en-US" sz="1800" dirty="0" smtClean="0"/>
              <a:t>计算</a:t>
            </a:r>
            <a:endParaRPr lang="en-US" altLang="zh-CN" sz="1800" dirty="0" smtClean="0"/>
          </a:p>
          <a:p>
            <a:pPr lvl="1">
              <a:buClr>
                <a:schemeClr val="tx1"/>
              </a:buClr>
            </a:pPr>
            <a:r>
              <a:rPr lang="zh-CN" altLang="en-US" sz="1800" dirty="0" smtClean="0"/>
              <a:t>用</a:t>
            </a:r>
            <a:r>
              <a:rPr lang="zh-CN" altLang="en-US" sz="1800" dirty="0"/>
              <a:t>局部模型近似全局光照</a:t>
            </a:r>
            <a:r>
              <a:rPr lang="zh-CN" altLang="en-US" sz="1800" dirty="0" smtClean="0"/>
              <a:t>效果</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zh-CN" altLang="en-US" dirty="0"/>
          </a:p>
          <a:p>
            <a:endParaRPr lang="en-US" altLang="zh-CN" sz="2400"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t>3</a:t>
            </a:fld>
            <a:endParaRPr lang="zh-CN" altLang="en-US"/>
          </a:p>
        </p:txBody>
      </p:sp>
      <p:pic>
        <p:nvPicPr>
          <p:cNvPr id="6" name="图片 5"/>
          <p:cNvPicPr>
            <a:picLocks noChangeAspect="1"/>
          </p:cNvPicPr>
          <p:nvPr/>
        </p:nvPicPr>
        <p:blipFill>
          <a:blip r:embed="rId2"/>
          <a:stretch>
            <a:fillRect/>
          </a:stretch>
        </p:blipFill>
        <p:spPr>
          <a:xfrm>
            <a:off x="1229071" y="2555183"/>
            <a:ext cx="7209247" cy="658533"/>
          </a:xfrm>
          <a:prstGeom prst="rect">
            <a:avLst/>
          </a:prstGeom>
        </p:spPr>
      </p:pic>
      <p:pic>
        <p:nvPicPr>
          <p:cNvPr id="7" name="图片 9"/>
          <p:cNvPicPr>
            <a:picLocks noChangeAspect="1"/>
          </p:cNvPicPr>
          <p:nvPr/>
        </p:nvPicPr>
        <p:blipFill>
          <a:blip r:embed="rId3"/>
          <a:stretch>
            <a:fillRect/>
          </a:stretch>
        </p:blipFill>
        <p:spPr>
          <a:xfrm>
            <a:off x="6010393" y="3107169"/>
            <a:ext cx="2031428" cy="1344899"/>
          </a:xfrm>
          <a:prstGeom prst="rect">
            <a:avLst/>
          </a:prstGeom>
        </p:spPr>
      </p:pic>
      <p:grpSp>
        <p:nvGrpSpPr>
          <p:cNvPr id="9" name="Group 8"/>
          <p:cNvGrpSpPr/>
          <p:nvPr/>
        </p:nvGrpSpPr>
        <p:grpSpPr>
          <a:xfrm>
            <a:off x="921241" y="4528252"/>
            <a:ext cx="7490077" cy="2070371"/>
            <a:chOff x="1466657" y="3773909"/>
            <a:chExt cx="9215630" cy="2547342"/>
          </a:xfrm>
        </p:grpSpPr>
        <p:pic>
          <p:nvPicPr>
            <p:cNvPr id="10" name="Picture 9"/>
            <p:cNvPicPr>
              <a:picLocks noChangeAspect="1"/>
            </p:cNvPicPr>
            <p:nvPr/>
          </p:nvPicPr>
          <p:blipFill>
            <a:blip r:embed="rId4"/>
            <a:stretch>
              <a:fillRect/>
            </a:stretch>
          </p:blipFill>
          <p:spPr>
            <a:xfrm>
              <a:off x="1509712" y="3773909"/>
              <a:ext cx="9172575" cy="2171700"/>
            </a:xfrm>
            <a:prstGeom prst="rect">
              <a:avLst/>
            </a:prstGeom>
          </p:spPr>
        </p:pic>
        <p:sp>
          <p:nvSpPr>
            <p:cNvPr id="11" name="TextBox 10"/>
            <p:cNvSpPr txBox="1"/>
            <p:nvPr/>
          </p:nvSpPr>
          <p:spPr>
            <a:xfrm>
              <a:off x="1466657" y="5942568"/>
              <a:ext cx="9172576" cy="378683"/>
            </a:xfrm>
            <a:prstGeom prst="rect">
              <a:avLst/>
            </a:prstGeom>
            <a:noFill/>
          </p:spPr>
          <p:txBody>
            <a:bodyPr wrap="square" rtlCol="0">
              <a:spAutoFit/>
            </a:bodyPr>
            <a:lstStyle/>
            <a:p>
              <a:pPr algn="ctr"/>
              <a:r>
                <a:rPr lang="zh-CN" altLang="en-US" sz="1400" b="1" dirty="0" smtClean="0">
                  <a:latin typeface="Microsoft YaHei" charset="-122"/>
                  <a:ea typeface="Microsoft YaHei" charset="-122"/>
                  <a:cs typeface="Microsoft YaHei" charset="-122"/>
                </a:rPr>
                <a:t>   环境光反射         </a:t>
              </a:r>
              <a:r>
                <a:rPr lang="en-US" altLang="zh-CN" sz="1400" b="1" dirty="0" smtClean="0">
                  <a:latin typeface="Microsoft YaHei" charset="-122"/>
                  <a:ea typeface="Microsoft YaHei" charset="-122"/>
                  <a:cs typeface="Microsoft YaHei" charset="-122"/>
                </a:rPr>
                <a:t>+    </a:t>
              </a:r>
              <a:r>
                <a:rPr lang="zh-CN" altLang="en-US" sz="1400" b="1" dirty="0" smtClean="0">
                  <a:latin typeface="Microsoft YaHei" charset="-122"/>
                  <a:ea typeface="Microsoft YaHei" charset="-122"/>
                  <a:cs typeface="Microsoft YaHei" charset="-122"/>
                </a:rPr>
                <a:t> </a:t>
              </a:r>
              <a:r>
                <a:rPr lang="en-US" altLang="zh-CN" sz="1400" b="1" dirty="0" smtClean="0">
                  <a:latin typeface="Microsoft YaHei" charset="-122"/>
                  <a:ea typeface="Microsoft YaHei" charset="-122"/>
                  <a:cs typeface="Microsoft YaHei" charset="-122"/>
                </a:rPr>
                <a:t> </a:t>
              </a:r>
              <a:r>
                <a:rPr lang="zh-CN" altLang="en-US" sz="1400" b="1" dirty="0" smtClean="0">
                  <a:latin typeface="Microsoft YaHei" charset="-122"/>
                  <a:ea typeface="Microsoft YaHei" charset="-122"/>
                  <a:cs typeface="Microsoft YaHei" charset="-122"/>
                </a:rPr>
                <a:t> </a:t>
              </a:r>
              <a:r>
                <a:rPr lang="en-US" altLang="zh-CN" sz="1400" b="1" dirty="0" smtClean="0">
                  <a:latin typeface="Microsoft YaHei" charset="-122"/>
                  <a:ea typeface="Microsoft YaHei" charset="-122"/>
                  <a:cs typeface="Microsoft YaHei" charset="-122"/>
                </a:rPr>
                <a:t> </a:t>
              </a:r>
              <a:r>
                <a:rPr lang="zh-CN" altLang="en-US" sz="1400" b="1" dirty="0" smtClean="0">
                  <a:latin typeface="Microsoft YaHei" charset="-122"/>
                  <a:ea typeface="Microsoft YaHei" charset="-122"/>
                  <a:cs typeface="Microsoft YaHei" charset="-122"/>
                </a:rPr>
                <a:t>   漫反射           </a:t>
              </a:r>
              <a:r>
                <a:rPr lang="en-US" altLang="zh-CN" sz="1400" b="1" dirty="0" smtClean="0">
                  <a:latin typeface="Microsoft YaHei" charset="-122"/>
                  <a:ea typeface="Microsoft YaHei" charset="-122"/>
                  <a:cs typeface="Microsoft YaHei" charset="-122"/>
                </a:rPr>
                <a:t>+       </a:t>
              </a:r>
              <a:r>
                <a:rPr lang="zh-CN" altLang="en-US" sz="1400" b="1" dirty="0" smtClean="0">
                  <a:latin typeface="Microsoft YaHei" charset="-122"/>
                  <a:ea typeface="Microsoft YaHei" charset="-122"/>
                  <a:cs typeface="Microsoft YaHei" charset="-122"/>
                </a:rPr>
                <a:t>  镜面反射           </a:t>
              </a:r>
              <a:r>
                <a:rPr lang="en-US" altLang="zh-CN" sz="1400" b="1" dirty="0" smtClean="0">
                  <a:latin typeface="Microsoft YaHei" charset="-122"/>
                  <a:ea typeface="Microsoft YaHei" charset="-122"/>
                  <a:cs typeface="Microsoft YaHei" charset="-122"/>
                </a:rPr>
                <a:t>=         </a:t>
              </a:r>
              <a:r>
                <a:rPr lang="en-US" altLang="zh-CN" sz="1400" b="1" dirty="0" err="1" smtClean="0">
                  <a:latin typeface="Microsoft YaHei" charset="-122"/>
                  <a:ea typeface="Microsoft YaHei" charset="-122"/>
                  <a:cs typeface="Microsoft YaHei" charset="-122"/>
                </a:rPr>
                <a:t>Phong</a:t>
              </a:r>
              <a:r>
                <a:rPr lang="zh-CN" altLang="en-US" sz="1400" b="1" dirty="0" smtClean="0">
                  <a:latin typeface="Microsoft YaHei" charset="-122"/>
                  <a:ea typeface="Microsoft YaHei" charset="-122"/>
                  <a:cs typeface="Microsoft YaHei" charset="-122"/>
                </a:rPr>
                <a:t>反射</a:t>
              </a:r>
              <a:endParaRPr lang="zh-CN" altLang="en-US" sz="1400" b="1" dirty="0">
                <a:latin typeface="Microsoft YaHei" charset="-122"/>
                <a:ea typeface="Microsoft YaHei" charset="-122"/>
                <a:cs typeface="Microsoft YaHei" charset="-122"/>
              </a:endParaRPr>
            </a:p>
          </p:txBody>
        </p:sp>
      </p:grpSp>
    </p:spTree>
    <p:extLst>
      <p:ext uri="{BB962C8B-B14F-4D97-AF65-F5344CB8AC3E}">
        <p14:creationId xmlns:p14="http://schemas.microsoft.com/office/powerpoint/2010/main" val="29248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局部光照模型的局限性</a:t>
            </a:r>
            <a:endParaRPr lang="en-US" dirty="0"/>
          </a:p>
        </p:txBody>
      </p:sp>
      <p:sp>
        <p:nvSpPr>
          <p:cNvPr id="3" name="Content Placeholder 2"/>
          <p:cNvSpPr>
            <a:spLocks noGrp="1"/>
          </p:cNvSpPr>
          <p:nvPr>
            <p:ph idx="1"/>
          </p:nvPr>
        </p:nvSpPr>
        <p:spPr/>
        <p:txBody>
          <a:bodyPr>
            <a:normAutofit/>
          </a:bodyPr>
          <a:lstStyle/>
          <a:p>
            <a:r>
              <a:rPr lang="zh-CN" altLang="en-US" sz="2400" dirty="0" smtClean="0"/>
              <a:t>如果使用局部光照模型，场景中每个物体是独立的</a:t>
            </a:r>
            <a:endParaRPr lang="en-US" altLang="zh-CN" sz="2400" dirty="0" smtClean="0"/>
          </a:p>
          <a:p>
            <a:r>
              <a:rPr lang="zh-CN" altLang="en-US" sz="2400" dirty="0" smtClean="0"/>
              <a:t>但是，物体间可能会存在光线遮挡、反射成像的情况，并产生阴影，这些现象都具有全局效应</a:t>
            </a:r>
            <a:endParaRPr lang="en-US" altLang="zh-CN" sz="2400" dirty="0" smtClean="0"/>
          </a:p>
          <a:p>
            <a:endParaRPr lang="en-US" altLang="zh-CN" sz="2400" dirty="0" smtClean="0"/>
          </a:p>
        </p:txBody>
      </p:sp>
      <p:sp>
        <p:nvSpPr>
          <p:cNvPr id="4" name="Slide Number Placeholder 3"/>
          <p:cNvSpPr>
            <a:spLocks noGrp="1"/>
          </p:cNvSpPr>
          <p:nvPr>
            <p:ph type="sldNum" sz="quarter" idx="12"/>
          </p:nvPr>
        </p:nvSpPr>
        <p:spPr/>
        <p:txBody>
          <a:bodyPr/>
          <a:lstStyle/>
          <a:p>
            <a:fld id="{EB792F4E-54C0-4D36-B331-9C6FCFE9A340}" type="slidenum">
              <a:rPr lang="zh-CN" altLang="en-US" smtClean="0"/>
              <a:pPr/>
              <a:t>30</a:t>
            </a:fld>
            <a:endParaRPr lang="zh-CN" altLang="en-US" dirty="0"/>
          </a:p>
        </p:txBody>
      </p:sp>
      <p:grpSp>
        <p:nvGrpSpPr>
          <p:cNvPr id="9" name="Group 8"/>
          <p:cNvGrpSpPr/>
          <p:nvPr/>
        </p:nvGrpSpPr>
        <p:grpSpPr>
          <a:xfrm>
            <a:off x="745350" y="3438330"/>
            <a:ext cx="7844297" cy="2048569"/>
            <a:chOff x="760718" y="2984972"/>
            <a:chExt cx="7844297" cy="2048569"/>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718" y="2984972"/>
              <a:ext cx="7844297" cy="1940493"/>
            </a:xfrm>
            <a:prstGeom prst="rect">
              <a:avLst/>
            </a:prstGeom>
          </p:spPr>
        </p:pic>
        <p:sp>
          <p:nvSpPr>
            <p:cNvPr id="7" name="TextBox 6"/>
            <p:cNvSpPr txBox="1"/>
            <p:nvPr/>
          </p:nvSpPr>
          <p:spPr>
            <a:xfrm>
              <a:off x="1975560" y="4664209"/>
              <a:ext cx="1569660" cy="369332"/>
            </a:xfrm>
            <a:prstGeom prst="rect">
              <a:avLst/>
            </a:prstGeom>
            <a:solidFill>
              <a:schemeClr val="bg1"/>
            </a:solidFill>
          </p:spPr>
          <p:txBody>
            <a:bodyPr wrap="none" rtlCol="0">
              <a:spAutoFit/>
            </a:bodyPr>
            <a:lstStyle/>
            <a:p>
              <a:r>
                <a:rPr lang="zh-CN" altLang="en-US" b="1" dirty="0" smtClean="0"/>
                <a:t>全局光照模型</a:t>
              </a:r>
              <a:endParaRPr lang="en-US" b="1" dirty="0"/>
            </a:p>
          </p:txBody>
        </p:sp>
        <p:sp>
          <p:nvSpPr>
            <p:cNvPr id="8" name="TextBox 7"/>
            <p:cNvSpPr txBox="1"/>
            <p:nvPr/>
          </p:nvSpPr>
          <p:spPr>
            <a:xfrm>
              <a:off x="6505370" y="4664209"/>
              <a:ext cx="1609736" cy="369332"/>
            </a:xfrm>
            <a:prstGeom prst="rect">
              <a:avLst/>
            </a:prstGeom>
            <a:solidFill>
              <a:schemeClr val="bg1"/>
            </a:solidFill>
          </p:spPr>
          <p:txBody>
            <a:bodyPr wrap="none" rtlCol="0">
              <a:spAutoFit/>
            </a:bodyPr>
            <a:lstStyle/>
            <a:p>
              <a:r>
                <a:rPr lang="zh-CN" altLang="en-US" b="1" dirty="0" smtClean="0"/>
                <a:t>局部光照模型</a:t>
              </a:r>
              <a:endParaRPr lang="en-US" b="1" dirty="0"/>
            </a:p>
          </p:txBody>
        </p:sp>
      </p:grpSp>
    </p:spTree>
    <p:extLst>
      <p:ext uri="{BB962C8B-B14F-4D97-AF65-F5344CB8AC3E}">
        <p14:creationId xmlns:p14="http://schemas.microsoft.com/office/powerpoint/2010/main" val="10758932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a:blip r:embed="rId2"/>
          <a:stretch>
            <a:fillRect/>
          </a:stretch>
        </p:blipFill>
        <p:spPr>
          <a:xfrm>
            <a:off x="2639844" y="2698081"/>
            <a:ext cx="3527425" cy="3730657"/>
          </a:xfrm>
          <a:prstGeom prst="rect">
            <a:avLst/>
          </a:prstGeom>
        </p:spPr>
      </p:pic>
      <p:sp>
        <p:nvSpPr>
          <p:cNvPr id="2" name="Title 1"/>
          <p:cNvSpPr>
            <a:spLocks noGrp="1"/>
          </p:cNvSpPr>
          <p:nvPr>
            <p:ph type="title"/>
          </p:nvPr>
        </p:nvSpPr>
        <p:spPr/>
        <p:txBody>
          <a:bodyPr/>
          <a:lstStyle/>
          <a:p>
            <a:r>
              <a:rPr lang="zh-CN" altLang="en-US" dirty="0" smtClean="0"/>
              <a:t>实验 </a:t>
            </a:r>
            <a:r>
              <a:rPr lang="en-US" altLang="zh-CN" dirty="0" smtClean="0"/>
              <a:t>3.4</a:t>
            </a:r>
            <a:endParaRPr lang="en-US" dirty="0"/>
          </a:p>
        </p:txBody>
      </p:sp>
      <p:sp>
        <p:nvSpPr>
          <p:cNvPr id="3" name="Content Placeholder 2"/>
          <p:cNvSpPr>
            <a:spLocks noGrp="1"/>
          </p:cNvSpPr>
          <p:nvPr>
            <p:ph idx="1"/>
          </p:nvPr>
        </p:nvSpPr>
        <p:spPr/>
        <p:txBody>
          <a:bodyPr/>
          <a:lstStyle/>
          <a:p>
            <a:r>
              <a:rPr lang="en-US" dirty="0" err="1" smtClean="0"/>
              <a:t>Phong</a:t>
            </a:r>
            <a:r>
              <a:rPr lang="zh-CN" altLang="en-US" dirty="0"/>
              <a:t>反射模型</a:t>
            </a:r>
            <a:r>
              <a:rPr lang="zh-CN" altLang="en-US" dirty="0" smtClean="0"/>
              <a:t>（</a:t>
            </a:r>
            <a:r>
              <a:rPr lang="en-US" altLang="zh-CN" dirty="0" smtClean="0"/>
              <a:t>2</a:t>
            </a:r>
            <a:r>
              <a:rPr lang="zh-CN" altLang="en-US" dirty="0" smtClean="0"/>
              <a:t>）</a:t>
            </a:r>
            <a:endParaRPr lang="en-US" altLang="zh-CN" dirty="0" smtClean="0"/>
          </a:p>
          <a:p>
            <a:pPr lvl="1"/>
            <a:r>
              <a:rPr lang="zh-CN" altLang="en-US" dirty="0"/>
              <a:t>了解</a:t>
            </a:r>
            <a:r>
              <a:rPr lang="en-US" dirty="0"/>
              <a:t>OpenGL</a:t>
            </a:r>
            <a:r>
              <a:rPr lang="zh-CN" altLang="en-US" dirty="0"/>
              <a:t>中基本的光照模型</a:t>
            </a:r>
            <a:endParaRPr lang="en-US" dirty="0"/>
          </a:p>
          <a:p>
            <a:pPr lvl="1"/>
            <a:r>
              <a:rPr lang="zh-CN" altLang="en-US" dirty="0"/>
              <a:t>掌握</a:t>
            </a:r>
            <a:r>
              <a:rPr lang="en-US" dirty="0"/>
              <a:t>OpenGL</a:t>
            </a:r>
            <a:r>
              <a:rPr lang="zh-CN" altLang="en-US" dirty="0"/>
              <a:t>中实现基于片元的光照计算</a:t>
            </a:r>
            <a:endParaRPr lang="en-US" dirty="0"/>
          </a:p>
          <a:p>
            <a:pPr lvl="1"/>
            <a:endParaRPr lang="en-US" dirty="0"/>
          </a:p>
        </p:txBody>
      </p:sp>
      <p:sp>
        <p:nvSpPr>
          <p:cNvPr id="4" name="Slide Number Placeholder 3"/>
          <p:cNvSpPr>
            <a:spLocks noGrp="1"/>
          </p:cNvSpPr>
          <p:nvPr>
            <p:ph type="sldNum" sz="quarter" idx="12"/>
          </p:nvPr>
        </p:nvSpPr>
        <p:spPr/>
        <p:txBody>
          <a:bodyPr/>
          <a:lstStyle/>
          <a:p>
            <a:fld id="{EB792F4E-54C0-4D36-B331-9C6FCFE9A340}" type="slidenum">
              <a:rPr lang="zh-CN" altLang="en-US" smtClean="0"/>
              <a:pPr/>
              <a:t>31</a:t>
            </a:fld>
            <a:endParaRPr lang="zh-CN" altLang="en-US" dirty="0"/>
          </a:p>
        </p:txBody>
      </p:sp>
    </p:spTree>
    <p:extLst>
      <p:ext uri="{BB962C8B-B14F-4D97-AF65-F5344CB8AC3E}">
        <p14:creationId xmlns:p14="http://schemas.microsoft.com/office/powerpoint/2010/main" val="840857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实验 </a:t>
            </a:r>
            <a:r>
              <a:rPr lang="en-US" altLang="zh-CN" dirty="0" smtClean="0"/>
              <a:t>3</a:t>
            </a:r>
            <a:endParaRPr lang="en-US" dirty="0"/>
          </a:p>
        </p:txBody>
      </p:sp>
      <p:sp>
        <p:nvSpPr>
          <p:cNvPr id="3" name="Content Placeholder 2"/>
          <p:cNvSpPr>
            <a:spLocks noGrp="1"/>
          </p:cNvSpPr>
          <p:nvPr>
            <p:ph idx="1"/>
          </p:nvPr>
        </p:nvSpPr>
        <p:spPr/>
        <p:txBody>
          <a:bodyPr/>
          <a:lstStyle/>
          <a:p>
            <a:r>
              <a:rPr lang="zh-CN" altLang="en-US" dirty="0" smtClean="0"/>
              <a:t>光照与阴影</a:t>
            </a:r>
            <a:endParaRPr lang="en-US" altLang="zh-CN" dirty="0" smtClean="0"/>
          </a:p>
          <a:p>
            <a:pPr lvl="1"/>
            <a:r>
              <a:rPr lang="zh-CN" altLang="en-US" dirty="0" smtClean="0"/>
              <a:t>绘制场景并添加光照和阴影效果</a:t>
            </a:r>
            <a:endParaRPr lang="en-US" altLang="zh-CN" dirty="0" smtClean="0"/>
          </a:p>
          <a:p>
            <a:pPr lvl="1"/>
            <a:r>
              <a:rPr lang="zh-CN" altLang="en-US" dirty="0" smtClean="0"/>
              <a:t>鼠标交互控制光源并更新阴影</a:t>
            </a:r>
            <a:endParaRPr lang="en-US" dirty="0"/>
          </a:p>
          <a:p>
            <a:pPr lvl="1"/>
            <a:r>
              <a:rPr lang="zh-CN" altLang="en-US" dirty="0" smtClean="0"/>
              <a:t>撰写</a:t>
            </a:r>
            <a:r>
              <a:rPr lang="zh-CN" altLang="en-US" dirty="0"/>
              <a:t>详细实验报告</a:t>
            </a:r>
            <a:endParaRPr lang="en-US" altLang="zh-CN" dirty="0"/>
          </a:p>
          <a:p>
            <a:pPr lvl="1"/>
            <a:r>
              <a:rPr lang="zh-CN" altLang="en-US" dirty="0"/>
              <a:t>截止时间：</a:t>
            </a:r>
            <a:r>
              <a:rPr lang="en-US" b="1" dirty="0"/>
              <a:t> </a:t>
            </a:r>
            <a:r>
              <a:rPr lang="en-US" altLang="zh-CN" b="1" dirty="0" smtClean="0">
                <a:solidFill>
                  <a:srgbClr val="FF0000"/>
                </a:solidFill>
              </a:rPr>
              <a:t>11</a:t>
            </a:r>
            <a:r>
              <a:rPr lang="zh-CN" altLang="en-US" b="1" dirty="0" smtClean="0">
                <a:solidFill>
                  <a:srgbClr val="FF0000"/>
                </a:solidFill>
              </a:rPr>
              <a:t>月</a:t>
            </a:r>
            <a:r>
              <a:rPr lang="en-US" altLang="zh-CN" b="1" dirty="0" smtClean="0">
                <a:solidFill>
                  <a:srgbClr val="FF0000"/>
                </a:solidFill>
              </a:rPr>
              <a:t>20</a:t>
            </a:r>
            <a:r>
              <a:rPr lang="zh-CN" altLang="en-US" b="1" dirty="0" smtClean="0">
                <a:solidFill>
                  <a:srgbClr val="FF0000"/>
                </a:solidFill>
              </a:rPr>
              <a:t>日</a:t>
            </a:r>
            <a:r>
              <a:rPr lang="en-US" b="1" dirty="0" smtClean="0">
                <a:solidFill>
                  <a:srgbClr val="FF0000"/>
                </a:solidFill>
              </a:rPr>
              <a:t> </a:t>
            </a:r>
            <a:r>
              <a:rPr lang="en-US" b="1" dirty="0" smtClean="0">
                <a:solidFill>
                  <a:srgbClr val="FF0000"/>
                </a:solidFill>
              </a:rPr>
              <a:t>23:59</a:t>
            </a:r>
            <a:endParaRPr lang="en-US" b="1" dirty="0">
              <a:solidFill>
                <a:srgbClr val="FF0000"/>
              </a:solidFill>
            </a:endParaRPr>
          </a:p>
          <a:p>
            <a:endParaRPr lang="en-US" dirty="0"/>
          </a:p>
        </p:txBody>
      </p:sp>
      <p:sp>
        <p:nvSpPr>
          <p:cNvPr id="4" name="Slide Number Placeholder 3"/>
          <p:cNvSpPr>
            <a:spLocks noGrp="1"/>
          </p:cNvSpPr>
          <p:nvPr>
            <p:ph type="sldNum" sz="quarter" idx="12"/>
          </p:nvPr>
        </p:nvSpPr>
        <p:spPr/>
        <p:txBody>
          <a:bodyPr/>
          <a:lstStyle/>
          <a:p>
            <a:fld id="{EB792F4E-54C0-4D36-B331-9C6FCFE9A340}" type="slidenum">
              <a:rPr lang="zh-CN" altLang="en-US" smtClean="0"/>
              <a:pPr/>
              <a:t>32</a:t>
            </a:fld>
            <a:endParaRPr lang="zh-CN" alt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866064" y="3375078"/>
            <a:ext cx="3112114" cy="3171126"/>
          </a:xfrm>
          <a:prstGeom prst="rect">
            <a:avLst/>
          </a:prstGeom>
          <a:noFill/>
          <a:ln>
            <a:noFill/>
          </a:ln>
        </p:spPr>
      </p:pic>
    </p:spTree>
    <p:extLst>
      <p:ext uri="{BB962C8B-B14F-4D97-AF65-F5344CB8AC3E}">
        <p14:creationId xmlns:p14="http://schemas.microsoft.com/office/powerpoint/2010/main" val="260162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改进的</a:t>
            </a:r>
            <a:r>
              <a:rPr lang="en-US" altLang="zh-CN" dirty="0" err="1" smtClean="0"/>
              <a:t>Phong</a:t>
            </a:r>
            <a:r>
              <a:rPr lang="zh-CN" altLang="en-US" dirty="0" smtClean="0"/>
              <a:t>模型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400" dirty="0" smtClean="0"/>
                  <a:t> 在</a:t>
                </a:r>
                <a:r>
                  <a:rPr lang="en-US" altLang="zh-CN" sz="2400" dirty="0" err="1"/>
                  <a:t>Phong</a:t>
                </a:r>
                <a:r>
                  <a:rPr lang="zh-CN" altLang="en-US" sz="2400" dirty="0"/>
                  <a:t>模型中，镜面</a:t>
                </a:r>
                <a:r>
                  <a:rPr lang="zh-CN" altLang="en-US" sz="2400" dirty="0" smtClean="0"/>
                  <a:t>光反射项计算量较大</a:t>
                </a:r>
                <a:endParaRPr lang="en-US" altLang="zh-CN" sz="2400" dirty="0" smtClean="0"/>
              </a:p>
              <a:p>
                <a:pPr lvl="1"/>
                <a:r>
                  <a:rPr lang="zh-CN" altLang="en-US" sz="1800" dirty="0" smtClean="0"/>
                  <a:t>需要为</a:t>
                </a:r>
                <a:r>
                  <a:rPr lang="zh-CN" altLang="en-US" sz="1800" dirty="0"/>
                  <a:t>每个顶点计算一个新的反射</a:t>
                </a:r>
                <a:r>
                  <a:rPr lang="zh-CN" altLang="en-US" sz="1800" dirty="0" smtClean="0"/>
                  <a:t>向量与视角方向的夹角</a:t>
                </a:r>
                <a:endParaRPr lang="en-US" altLang="zh-CN" sz="1800" b="1" dirty="0"/>
              </a:p>
              <a:p>
                <a:pPr marL="0" indent="0">
                  <a:buNone/>
                </a:pPr>
                <a:endParaRPr lang="en-US" altLang="zh-CN" sz="2400" dirty="0"/>
              </a:p>
              <a:p>
                <a:r>
                  <a:rPr lang="en-US" altLang="zh-CN" sz="2400" dirty="0" err="1" smtClean="0"/>
                  <a:t>Blinn-Phong</a:t>
                </a:r>
                <a:r>
                  <a:rPr lang="zh-CN" altLang="en-US" sz="2400" dirty="0" smtClean="0"/>
                  <a:t>模型</a:t>
                </a:r>
                <a:endParaRPr lang="en-US" altLang="zh-CN" sz="2400" dirty="0" smtClean="0"/>
              </a:p>
              <a:p>
                <a:pPr lvl="1"/>
                <a:r>
                  <a:rPr lang="en-US" altLang="zh-CN" sz="1800" dirty="0" err="1" smtClean="0"/>
                  <a:t>Blinn</a:t>
                </a:r>
                <a:r>
                  <a:rPr lang="zh-CN" altLang="en-US" sz="1800" dirty="0"/>
                  <a:t>利用</a:t>
                </a:r>
                <a:r>
                  <a:rPr lang="zh-CN" altLang="en-US" sz="1800" dirty="0" smtClean="0"/>
                  <a:t>中</a:t>
                </a:r>
                <a:r>
                  <a:rPr lang="zh-CN" altLang="en-US" sz="1800" dirty="0" smtClean="0">
                    <a:solidFill>
                      <a:srgbClr val="0000FF"/>
                    </a:solidFill>
                  </a:rPr>
                  <a:t>半角向量</a:t>
                </a:r>
                <a:r>
                  <a:rPr lang="zh-CN" altLang="en-US" sz="1800" dirty="0" smtClean="0"/>
                  <a:t>，避免求反射角，从而使得计算效果</a:t>
                </a:r>
                <a:r>
                  <a:rPr lang="zh-CN" altLang="en-US" sz="1800" dirty="0"/>
                  <a:t>更</a:t>
                </a:r>
                <a:r>
                  <a:rPr lang="zh-CN" altLang="en-US" sz="1800" dirty="0" smtClean="0"/>
                  <a:t>高</a:t>
                </a:r>
                <a:endParaRPr lang="en-US" altLang="zh-CN" sz="1000" dirty="0"/>
              </a:p>
              <a:p>
                <a:pPr lvl="1">
                  <a:buClr>
                    <a:schemeClr val="tx1"/>
                  </a:buClr>
                </a:pPr>
                <a14:m>
                  <m:oMath xmlns:m="http://schemas.openxmlformats.org/officeDocument/2006/math">
                    <m:r>
                      <a:rPr lang="en-US" altLang="zh-CN" sz="1800" b="1" i="1" dirty="0" smtClean="0">
                        <a:latin typeface="Cambria Math" charset="0"/>
                      </a:rPr>
                      <m:t>𝒉</m:t>
                    </m:r>
                  </m:oMath>
                </a14:m>
                <a:r>
                  <a:rPr lang="zh-CN" altLang="en-US" sz="1800" dirty="0"/>
                  <a:t>是</a:t>
                </a:r>
                <a14:m>
                  <m:oMath xmlns:m="http://schemas.openxmlformats.org/officeDocument/2006/math">
                    <m:r>
                      <a:rPr lang="en-US" altLang="zh-CN" sz="1800" b="1" i="1" dirty="0">
                        <a:latin typeface="Cambria Math" charset="0"/>
                      </a:rPr>
                      <m:t>𝒍</m:t>
                    </m:r>
                  </m:oMath>
                </a14:m>
                <a:r>
                  <a:rPr lang="zh-CN" altLang="en-US" sz="1800" dirty="0"/>
                  <a:t>和</a:t>
                </a:r>
                <a14:m>
                  <m:oMath xmlns:m="http://schemas.openxmlformats.org/officeDocument/2006/math">
                    <m:r>
                      <a:rPr lang="en-US" altLang="zh-CN" sz="1800" b="1" i="1" dirty="0" smtClean="0">
                        <a:latin typeface="Cambria Math" charset="0"/>
                      </a:rPr>
                      <m:t>𝒗</m:t>
                    </m:r>
                  </m:oMath>
                </a14:m>
                <a:r>
                  <a:rPr lang="zh-CN" altLang="en-US" sz="1800" dirty="0"/>
                  <a:t>的平分单位向量，</a:t>
                </a:r>
                <a:r>
                  <a:rPr lang="zh-CN" altLang="en-US" sz="1800" dirty="0" smtClean="0"/>
                  <a:t>即</a:t>
                </a:r>
                <a:endParaRPr lang="en-US" altLang="zh-CN" sz="1800" dirty="0" smtClean="0"/>
              </a:p>
              <a:p>
                <a:pPr lvl="1">
                  <a:buClr>
                    <a:schemeClr val="tx1"/>
                  </a:buClr>
                </a:pPr>
                <a:endParaRPr lang="en-US" altLang="zh-CN" sz="1800" dirty="0" smtClean="0"/>
              </a:p>
              <a:p>
                <a:pPr lvl="1">
                  <a:buClr>
                    <a:schemeClr val="tx1"/>
                  </a:buClr>
                </a:pPr>
                <a:endParaRPr lang="en-US" altLang="zh-CN" sz="1800" dirty="0" smtClean="0"/>
              </a:p>
              <a:p>
                <a:pPr lvl="1">
                  <a:buClr>
                    <a:schemeClr val="tx1"/>
                  </a:buClr>
                </a:pPr>
                <a14:m>
                  <m:oMath xmlns:m="http://schemas.openxmlformats.org/officeDocument/2006/math">
                    <m:r>
                      <a:rPr lang="en-US" altLang="zh-CN" sz="1800" b="1" i="1" smtClean="0">
                        <a:solidFill>
                          <a:srgbClr val="0000FF"/>
                        </a:solidFill>
                        <a:latin typeface="Cambria Math" charset="0"/>
                      </a:rPr>
                      <m:t>𝟐</m:t>
                    </m:r>
                    <m:r>
                      <a:rPr lang="en-US" altLang="zh-CN" sz="1800" b="1" i="1" smtClean="0">
                        <a:solidFill>
                          <a:srgbClr val="0000FF"/>
                        </a:solidFill>
                        <a:latin typeface="Cambria Math" charset="0"/>
                        <a:ea typeface="Cambria Math" charset="0"/>
                        <a:cs typeface="Cambria Math" charset="0"/>
                      </a:rPr>
                      <m:t>𝝍</m:t>
                    </m:r>
                    <m:r>
                      <a:rPr lang="en-US" altLang="zh-CN" sz="1800" b="1" i="1" smtClean="0">
                        <a:solidFill>
                          <a:srgbClr val="0000FF"/>
                        </a:solidFill>
                        <a:latin typeface="Cambria Math" charset="0"/>
                        <a:ea typeface="Cambria Math" charset="0"/>
                        <a:cs typeface="Cambria Math" charset="0"/>
                      </a:rPr>
                      <m:t>=</m:t>
                    </m:r>
                    <m:r>
                      <a:rPr lang="en-US" altLang="zh-CN" sz="1800" b="1" i="1" smtClean="0">
                        <a:solidFill>
                          <a:srgbClr val="0000FF"/>
                        </a:solidFill>
                        <a:latin typeface="Cambria Math" charset="0"/>
                        <a:ea typeface="Cambria Math" charset="0"/>
                        <a:cs typeface="Cambria Math" charset="0"/>
                      </a:rPr>
                      <m:t>𝝓</m:t>
                    </m:r>
                  </m:oMath>
                </a14:m>
                <a:r>
                  <a:rPr lang="zh-CN" altLang="en-US" sz="1800" dirty="0" smtClean="0"/>
                  <a:t>，因此可以用</a:t>
                </a:r>
                <a14:m>
                  <m:oMath xmlns:m="http://schemas.openxmlformats.org/officeDocument/2006/math">
                    <m:r>
                      <a:rPr lang="en-US" altLang="zh-CN" sz="1800" b="1" i="1">
                        <a:latin typeface="Cambria Math" charset="0"/>
                        <a:ea typeface="Cambria Math" charset="0"/>
                        <a:cs typeface="Cambria Math" charset="0"/>
                      </a:rPr>
                      <m:t>𝝍</m:t>
                    </m:r>
                  </m:oMath>
                </a14:m>
                <a:r>
                  <a:rPr lang="zh-CN" altLang="en-US" sz="1800" dirty="0" smtClean="0"/>
                  <a:t>替换</a:t>
                </a:r>
                <a14:m>
                  <m:oMath xmlns:m="http://schemas.openxmlformats.org/officeDocument/2006/math">
                    <m:r>
                      <a:rPr lang="en-US" altLang="zh-CN" sz="1800" b="1" i="1">
                        <a:latin typeface="Cambria Math" charset="0"/>
                        <a:ea typeface="Cambria Math" charset="0"/>
                        <a:cs typeface="Cambria Math" charset="0"/>
                      </a:rPr>
                      <m:t>𝝓</m:t>
                    </m:r>
                  </m:oMath>
                </a14:m>
                <a:r>
                  <a:rPr lang="en-US" altLang="zh-CN" sz="1800" dirty="0" smtClean="0"/>
                  <a:t>:</a:t>
                </a:r>
              </a:p>
              <a:p>
                <a:pPr lvl="1">
                  <a:buClr>
                    <a:schemeClr val="tx1"/>
                  </a:buClr>
                </a:pPr>
                <a:endParaRPr lang="en-US" altLang="zh-CN" sz="1800" dirty="0"/>
              </a:p>
              <a:p>
                <a:pPr lvl="1">
                  <a:buClr>
                    <a:schemeClr val="tx1"/>
                  </a:buClr>
                </a:pPr>
                <a:endParaRPr lang="en-US" altLang="zh-CN" sz="1800" dirty="0" smtClean="0"/>
              </a:p>
              <a:p>
                <a:pPr>
                  <a:buClr>
                    <a:schemeClr val="tx1"/>
                  </a:buClr>
                </a:pPr>
                <a:endParaRPr lang="zh-CN" altLang="en-US" sz="2600"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309" t="-1961"/>
                </a:stretch>
              </a:blipFill>
            </p:spPr>
            <p:txBody>
              <a:bodyPr/>
              <a:lstStyle/>
              <a:p>
                <a:r>
                  <a:rPr lang="en-US">
                    <a:noFill/>
                  </a:rPr>
                  <a:t> </a:t>
                </a:r>
              </a:p>
            </p:txBody>
          </p:sp>
        </mc:Fallback>
      </mc:AlternateContent>
      <p:sp>
        <p:nvSpPr>
          <p:cNvPr id="4" name="灯片编号占位符 3"/>
          <p:cNvSpPr>
            <a:spLocks noGrp="1"/>
          </p:cNvSpPr>
          <p:nvPr>
            <p:ph type="sldNum" sz="quarter" idx="12"/>
          </p:nvPr>
        </p:nvSpPr>
        <p:spPr/>
        <p:txBody>
          <a:bodyPr/>
          <a:lstStyle/>
          <a:p>
            <a:fld id="{EB792F4E-54C0-4D36-B331-9C6FCFE9A340}" type="slidenum">
              <a:rPr lang="zh-CN" altLang="en-US" smtClean="0"/>
              <a:t>4</a:t>
            </a:fld>
            <a:endParaRPr lang="zh-CN" altLang="en-US"/>
          </a:p>
        </p:txBody>
      </p:sp>
      <p:pic>
        <p:nvPicPr>
          <p:cNvPr id="5" name="图片 4"/>
          <p:cNvPicPr>
            <a:picLocks noChangeAspect="1"/>
          </p:cNvPicPr>
          <p:nvPr/>
        </p:nvPicPr>
        <p:blipFill>
          <a:blip r:embed="rId3"/>
          <a:stretch>
            <a:fillRect/>
          </a:stretch>
        </p:blipFill>
        <p:spPr>
          <a:xfrm>
            <a:off x="5064155" y="3761113"/>
            <a:ext cx="3451195" cy="2680494"/>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1153825" y="3670960"/>
                <a:ext cx="2699778" cy="369332"/>
              </a:xfrm>
              <a:prstGeom prst="rect">
                <a:avLst/>
              </a:prstGeom>
            </p:spPr>
            <p:txBody>
              <a:bodyPr wrap="none">
                <a:spAutoFit/>
              </a:bodyPr>
              <a:lstStyle/>
              <a:p>
                <a:pPr lvl="1">
                  <a:buClr>
                    <a:schemeClr val="tx1"/>
                  </a:buClr>
                </a:pPr>
                <a14:m>
                  <m:oMathPara xmlns:m="http://schemas.openxmlformats.org/officeDocument/2006/math">
                    <m:oMathParaPr>
                      <m:jc m:val="centerGroup"/>
                    </m:oMathParaPr>
                    <m:oMath xmlns:m="http://schemas.openxmlformats.org/officeDocument/2006/math">
                      <m:r>
                        <a:rPr lang="en-US" altLang="zh-CN" b="1" i="1" dirty="0">
                          <a:latin typeface="Cambria Math" charset="0"/>
                        </a:rPr>
                        <m:t>𝒉</m:t>
                      </m:r>
                      <m:r>
                        <a:rPr lang="en-US" altLang="zh-CN" i="1" dirty="0">
                          <a:latin typeface="Cambria Math" charset="0"/>
                        </a:rPr>
                        <m:t> = </m:t>
                      </m:r>
                      <m:r>
                        <a:rPr lang="en-US" altLang="zh-CN" b="1" i="1" dirty="0">
                          <a:latin typeface="Cambria Math" charset="0"/>
                        </a:rPr>
                        <m:t>(</m:t>
                      </m:r>
                      <m:r>
                        <a:rPr lang="en-US" altLang="zh-CN" b="1" i="1" dirty="0">
                          <a:latin typeface="Cambria Math" charset="0"/>
                        </a:rPr>
                        <m:t>𝒍</m:t>
                      </m:r>
                      <m:r>
                        <a:rPr lang="en-US" altLang="zh-CN" b="1" i="1" dirty="0" err="1">
                          <a:latin typeface="Cambria Math" charset="0"/>
                        </a:rPr>
                        <m:t>+</m:t>
                      </m:r>
                      <m:r>
                        <a:rPr lang="en-US" altLang="zh-CN" b="1" i="1" dirty="0" err="1">
                          <a:latin typeface="Cambria Math" charset="0"/>
                        </a:rPr>
                        <m:t>𝒗</m:t>
                      </m:r>
                      <m:r>
                        <a:rPr lang="en-US" altLang="zh-CN" b="1" i="1" dirty="0">
                          <a:latin typeface="Cambria Math" charset="0"/>
                        </a:rPr>
                        <m:t>)/|</m:t>
                      </m:r>
                      <m:r>
                        <a:rPr lang="en-US" altLang="zh-CN" b="1" i="1" dirty="0">
                          <a:latin typeface="Cambria Math" charset="0"/>
                        </a:rPr>
                        <m:t>𝒍</m:t>
                      </m:r>
                      <m:r>
                        <a:rPr lang="en-US" altLang="zh-CN" b="1" i="1" dirty="0" err="1">
                          <a:latin typeface="Cambria Math" charset="0"/>
                        </a:rPr>
                        <m:t>+</m:t>
                      </m:r>
                      <m:r>
                        <a:rPr lang="en-US" altLang="zh-CN" b="1" i="1" dirty="0" err="1">
                          <a:latin typeface="Cambria Math" charset="0"/>
                        </a:rPr>
                        <m:t>𝒗</m:t>
                      </m:r>
                      <m:r>
                        <a:rPr lang="en-US" altLang="zh-CN" b="1" i="1" dirty="0">
                          <a:latin typeface="Cambria Math" charset="0"/>
                        </a:rPr>
                        <m:t>|</m:t>
                      </m:r>
                    </m:oMath>
                  </m:oMathPara>
                </a14:m>
                <a:endParaRPr lang="en-US" altLang="zh-CN" sz="2400" b="1" dirty="0"/>
              </a:p>
            </p:txBody>
          </p:sp>
        </mc:Choice>
        <mc:Fallback xmlns="">
          <p:sp>
            <p:nvSpPr>
              <p:cNvPr id="6" name="Rectangle 5"/>
              <p:cNvSpPr>
                <a:spLocks noRot="1" noChangeAspect="1" noMove="1" noResize="1" noEditPoints="1" noAdjustHandles="1" noChangeArrowheads="1" noChangeShapeType="1" noTextEdit="1"/>
              </p:cNvSpPr>
              <p:nvPr/>
            </p:nvSpPr>
            <p:spPr>
              <a:xfrm>
                <a:off x="1153825" y="3670960"/>
                <a:ext cx="2699778" cy="369332"/>
              </a:xfrm>
              <a:prstGeom prst="rect">
                <a:avLst/>
              </a:prstGeom>
              <a:blipFill rotWithShape="0">
                <a:blip r:embed="rId4"/>
                <a:stretch>
                  <a:fillRect t="-96721" b="-1196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038655" y="4730713"/>
                <a:ext cx="1949187" cy="2873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b="1" i="1" smtClean="0">
                              <a:latin typeface="Cambria Math" panose="02040503050406030204" pitchFamily="18" charset="0"/>
                            </a:rPr>
                          </m:ctrlPr>
                        </m:sSupPr>
                        <m:e>
                          <m:d>
                            <m:dPr>
                              <m:ctrlPr>
                                <a:rPr lang="mr-IN" altLang="zh-CN" b="1" i="1" smtClean="0">
                                  <a:latin typeface="Cambria Math" panose="02040503050406030204" pitchFamily="18" charset="0"/>
                                </a:rPr>
                              </m:ctrlPr>
                            </m:dPr>
                            <m:e>
                              <m:r>
                                <a:rPr lang="en-US" altLang="zh-CN" b="1" i="1">
                                  <a:latin typeface="Cambria Math" charset="0"/>
                                </a:rPr>
                                <m:t>𝒏</m:t>
                              </m:r>
                              <m:r>
                                <a:rPr lang="en-US" altLang="zh-CN" b="1" i="1">
                                  <a:latin typeface="Cambria Math" charset="0"/>
                                  <a:ea typeface="Cambria Math" charset="0"/>
                                  <a:cs typeface="Cambria Math" charset="0"/>
                                </a:rPr>
                                <m:t>∙</m:t>
                              </m:r>
                              <m:r>
                                <a:rPr lang="en-US" altLang="zh-CN" b="1" i="1">
                                  <a:latin typeface="Cambria Math" charset="0"/>
                                  <a:ea typeface="Cambria Math" charset="0"/>
                                  <a:cs typeface="Cambria Math" charset="0"/>
                                </a:rPr>
                                <m:t>𝒉</m:t>
                              </m:r>
                            </m:e>
                          </m:d>
                        </m:e>
                        <m:sup>
                          <m:r>
                            <a:rPr lang="en-US" altLang="zh-CN" b="1" i="1" smtClean="0">
                              <a:latin typeface="Cambria Math" charset="0"/>
                              <a:ea typeface="Cambria Math" charset="0"/>
                              <a:cs typeface="Cambria Math" charset="0"/>
                            </a:rPr>
                            <m:t>𝜷</m:t>
                          </m:r>
                        </m:sup>
                      </m:sSup>
                      <m:r>
                        <a:rPr lang="zh-CN" altLang="en-US" b="1" i="1" smtClean="0">
                          <a:latin typeface="Cambria Math" charset="0"/>
                          <a:ea typeface="Cambria Math" charset="0"/>
                          <a:cs typeface="Cambria Math" charset="0"/>
                        </a:rPr>
                        <m:t> </m:t>
                      </m:r>
                      <m:r>
                        <a:rPr lang="is-IS" altLang="zh-CN" b="1" i="1" smtClean="0">
                          <a:latin typeface="Cambria Math" charset="0"/>
                          <a:ea typeface="Cambria Math" charset="0"/>
                          <a:cs typeface="Cambria Math" charset="0"/>
                        </a:rPr>
                        <m:t>→</m:t>
                      </m:r>
                      <m:sSup>
                        <m:sSupPr>
                          <m:ctrlPr>
                            <a:rPr lang="en-US" altLang="zh-CN" b="1" i="1">
                              <a:latin typeface="Cambria Math" panose="02040503050406030204" pitchFamily="18" charset="0"/>
                            </a:rPr>
                          </m:ctrlPr>
                        </m:sSupPr>
                        <m:e>
                          <m:d>
                            <m:dPr>
                              <m:ctrlPr>
                                <a:rPr lang="mr-IN" altLang="zh-CN" b="1" i="1">
                                  <a:latin typeface="Cambria Math" panose="02040503050406030204" pitchFamily="18" charset="0"/>
                                </a:rPr>
                              </m:ctrlPr>
                            </m:dPr>
                            <m:e>
                              <m:r>
                                <a:rPr lang="en-US" altLang="zh-CN" b="1" i="1">
                                  <a:latin typeface="Cambria Math" charset="0"/>
                                  <a:ea typeface="Cambria Math" charset="0"/>
                                  <a:cs typeface="Cambria Math" charset="0"/>
                                </a:rPr>
                                <m:t>𝒓</m:t>
                              </m:r>
                              <m:r>
                                <a:rPr lang="en-US" altLang="zh-CN" b="1" i="1">
                                  <a:latin typeface="Cambria Math" charset="0"/>
                                  <a:ea typeface="Cambria Math" charset="0"/>
                                  <a:cs typeface="Cambria Math" charset="0"/>
                                </a:rPr>
                                <m:t>∙</m:t>
                              </m:r>
                              <m:r>
                                <a:rPr lang="en-US" altLang="zh-CN" b="1" i="1">
                                  <a:latin typeface="Cambria Math" charset="0"/>
                                  <a:ea typeface="Cambria Math" charset="0"/>
                                  <a:cs typeface="Cambria Math" charset="0"/>
                                </a:rPr>
                                <m:t>𝒗</m:t>
                              </m:r>
                            </m:e>
                          </m:d>
                        </m:e>
                        <m:sup>
                          <m:r>
                            <a:rPr lang="mr-IN" altLang="zh-CN" b="1" i="1" smtClean="0">
                              <a:latin typeface="Cambria Math" charset="0"/>
                              <a:ea typeface="Cambria Math" charset="0"/>
                              <a:cs typeface="Cambria Math" charset="0"/>
                            </a:rPr>
                            <m:t>𝜶</m:t>
                          </m:r>
                        </m:sup>
                      </m:sSup>
                    </m:oMath>
                  </m:oMathPara>
                </a14:m>
                <a:endParaRPr lang="en-US" b="1" dirty="0"/>
              </a:p>
            </p:txBody>
          </p:sp>
        </mc:Choice>
        <mc:Fallback xmlns="">
          <p:sp>
            <p:nvSpPr>
              <p:cNvPr id="7" name="TextBox 6"/>
              <p:cNvSpPr txBox="1">
                <a:spLocks noRot="1" noChangeAspect="1" noMove="1" noResize="1" noEditPoints="1" noAdjustHandles="1" noChangeArrowheads="1" noChangeShapeType="1" noTextEdit="1"/>
              </p:cNvSpPr>
              <p:nvPr/>
            </p:nvSpPr>
            <p:spPr>
              <a:xfrm>
                <a:off x="2038655" y="4730713"/>
                <a:ext cx="1949187" cy="287323"/>
              </a:xfrm>
              <a:prstGeom prst="rect">
                <a:avLst/>
              </a:prstGeom>
              <a:blipFill rotWithShape="0">
                <a:blip r:embed="rId5"/>
                <a:stretch>
                  <a:fillRect t="-136170" r="-313" b="-1744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337758" y="5298837"/>
                <a:ext cx="2650084" cy="369332"/>
              </a:xfrm>
              <a:prstGeom prst="rect">
                <a:avLst/>
              </a:prstGeom>
              <a:noFill/>
            </p:spPr>
            <p:txBody>
              <a:bodyPr wrap="none" rtlCol="0">
                <a:spAutoFit/>
              </a:bodyPr>
              <a:lstStyle/>
              <a:p>
                <a:r>
                  <a:rPr lang="zh-CN" altLang="en-US" dirty="0" smtClean="0">
                    <a:latin typeface="Microsoft YaHei" charset="-122"/>
                    <a:ea typeface="Microsoft YaHei" charset="-122"/>
                    <a:cs typeface="Microsoft YaHei" charset="-122"/>
                  </a:rPr>
                  <a:t>可取适当的</a:t>
                </a:r>
                <a14:m>
                  <m:oMath xmlns:m="http://schemas.openxmlformats.org/officeDocument/2006/math">
                    <m:r>
                      <a:rPr lang="en-US" altLang="zh-CN" b="1" i="1">
                        <a:latin typeface="Cambria Math" charset="0"/>
                        <a:ea typeface="Microsoft YaHei" charset="-122"/>
                        <a:cs typeface="Microsoft YaHei" charset="-122"/>
                      </a:rPr>
                      <m:t>𝜷</m:t>
                    </m:r>
                  </m:oMath>
                </a14:m>
                <a:r>
                  <a:rPr lang="zh-CN" altLang="en-US" dirty="0" smtClean="0">
                    <a:latin typeface="Microsoft YaHei" charset="-122"/>
                    <a:ea typeface="Microsoft YaHei" charset="-122"/>
                    <a:cs typeface="Microsoft YaHei" charset="-122"/>
                  </a:rPr>
                  <a:t>以匹配明亮</a:t>
                </a:r>
                <a:endParaRPr lang="en-US" dirty="0">
                  <a:latin typeface="Microsoft YaHei" charset="-122"/>
                  <a:ea typeface="Microsoft YaHei" charset="-122"/>
                  <a:cs typeface="Microsoft YaHei" charset="-122"/>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337758" y="5298837"/>
                <a:ext cx="2650084" cy="369332"/>
              </a:xfrm>
              <a:prstGeom prst="rect">
                <a:avLst/>
              </a:prstGeom>
              <a:blipFill rotWithShape="0">
                <a:blip r:embed="rId6"/>
                <a:stretch>
                  <a:fillRect l="-1839" t="-8197" r="-1839" b="-24590"/>
                </a:stretch>
              </a:blipFill>
            </p:spPr>
            <p:txBody>
              <a:bodyPr/>
              <a:lstStyle/>
              <a:p>
                <a:r>
                  <a:rPr lang="en-US">
                    <a:noFill/>
                  </a:rPr>
                  <a:t> </a:t>
                </a:r>
              </a:p>
            </p:txBody>
          </p:sp>
        </mc:Fallback>
      </mc:AlternateContent>
    </p:spTree>
    <p:extLst>
      <p:ext uri="{BB962C8B-B14F-4D97-AF65-F5344CB8AC3E}">
        <p14:creationId xmlns:p14="http://schemas.microsoft.com/office/powerpoint/2010/main" val="1258131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法</a:t>
            </a:r>
            <a:r>
              <a:rPr lang="zh-CN" altLang="en-US" dirty="0" smtClean="0"/>
              <a:t>向</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400" dirty="0"/>
                  <a:t>法向</a:t>
                </a:r>
                <a:endParaRPr lang="en-US" altLang="zh-CN" sz="1800" dirty="0"/>
              </a:p>
              <a:p>
                <a:pPr lvl="1">
                  <a:buClr>
                    <a:schemeClr val="tx1"/>
                  </a:buClr>
                </a:pPr>
                <a:r>
                  <a:rPr lang="zh-CN" altLang="en-US" sz="1800" dirty="0"/>
                  <a:t>平面</a:t>
                </a:r>
                <a14:m>
                  <m:oMath xmlns:m="http://schemas.openxmlformats.org/officeDocument/2006/math">
                    <m:r>
                      <a:rPr lang="pl-PL" altLang="zh-CN" sz="1800" i="1" dirty="0" smtClean="0">
                        <a:latin typeface="Cambria Math" charset="0"/>
                      </a:rPr>
                      <m:t>𝑎𝑥</m:t>
                    </m:r>
                    <m:r>
                      <a:rPr lang="pl-PL" altLang="zh-CN" sz="1800" i="1" dirty="0" smtClean="0">
                        <a:latin typeface="Cambria Math" charset="0"/>
                      </a:rPr>
                      <m:t>+</m:t>
                    </m:r>
                    <m:r>
                      <a:rPr lang="pl-PL" altLang="zh-CN" sz="1800" i="1" dirty="0" smtClean="0">
                        <a:latin typeface="Cambria Math" charset="0"/>
                      </a:rPr>
                      <m:t>𝑏𝑦</m:t>
                    </m:r>
                    <m:r>
                      <a:rPr lang="pl-PL" altLang="zh-CN" sz="1800" i="1" dirty="0" smtClean="0">
                        <a:latin typeface="Cambria Math" charset="0"/>
                      </a:rPr>
                      <m:t>+</m:t>
                    </m:r>
                    <m:r>
                      <a:rPr lang="pl-PL" altLang="zh-CN" sz="1800" i="1" dirty="0" smtClean="0">
                        <a:latin typeface="Cambria Math" charset="0"/>
                      </a:rPr>
                      <m:t>𝑐𝑧</m:t>
                    </m:r>
                    <m:r>
                      <a:rPr lang="pl-PL" altLang="zh-CN" sz="1800" i="1" dirty="0" smtClean="0">
                        <a:latin typeface="Cambria Math" charset="0"/>
                      </a:rPr>
                      <m:t>+</m:t>
                    </m:r>
                    <m:r>
                      <a:rPr lang="pl-PL" altLang="zh-CN" sz="1800" i="1" dirty="0" smtClean="0">
                        <a:latin typeface="Cambria Math" charset="0"/>
                      </a:rPr>
                      <m:t>𝑑</m:t>
                    </m:r>
                    <m:r>
                      <a:rPr lang="pl-PL" altLang="zh-CN" sz="1800" i="1" dirty="0" smtClean="0">
                        <a:latin typeface="Cambria Math" charset="0"/>
                      </a:rPr>
                      <m:t>=0</m:t>
                    </m:r>
                  </m:oMath>
                </a14:m>
                <a:r>
                  <a:rPr lang="zh-CN" altLang="en-US" sz="1800" dirty="0"/>
                  <a:t>的法向：</a:t>
                </a:r>
                <a:endParaRPr lang="en-US" altLang="zh-CN" sz="1800" dirty="0"/>
              </a:p>
              <a:p>
                <a:pPr lvl="1">
                  <a:buClr>
                    <a:schemeClr val="tx1"/>
                  </a:buClr>
                </a:pPr>
                <a:endParaRPr lang="en-US" altLang="zh-CN" sz="1800" dirty="0"/>
              </a:p>
              <a:p>
                <a:pPr lvl="1">
                  <a:buClr>
                    <a:schemeClr val="tx1"/>
                  </a:buClr>
                </a:pPr>
                <a:endParaRPr lang="en-US" altLang="zh-CN" sz="1800" dirty="0"/>
              </a:p>
              <a:p>
                <a:pPr lvl="1">
                  <a:buClr>
                    <a:schemeClr val="tx1"/>
                  </a:buClr>
                </a:pPr>
                <a:endParaRPr lang="en-US" altLang="zh-CN" sz="1800" dirty="0"/>
              </a:p>
              <a:p>
                <a:pPr lvl="1">
                  <a:buClr>
                    <a:schemeClr val="tx1"/>
                  </a:buClr>
                </a:pPr>
                <a:endParaRPr lang="en-US" altLang="zh-CN" sz="1800" dirty="0"/>
              </a:p>
              <a:p>
                <a:pPr lvl="1">
                  <a:buClr>
                    <a:schemeClr val="tx1"/>
                  </a:buClr>
                </a:pPr>
                <a:endParaRPr lang="en-US" altLang="zh-CN" sz="1800" dirty="0"/>
              </a:p>
              <a:p>
                <a:pPr lvl="1">
                  <a:buClr>
                    <a:schemeClr val="tx1"/>
                  </a:buClr>
                </a:pPr>
                <a:r>
                  <a:rPr lang="zh-CN" altLang="en-US" sz="1800" dirty="0"/>
                  <a:t>给</a:t>
                </a:r>
                <a:r>
                  <a:rPr lang="zh-CN" altLang="en-US" sz="1800" dirty="0" smtClean="0"/>
                  <a:t>定三角形的三</a:t>
                </a:r>
                <a:r>
                  <a:rPr lang="zh-CN" altLang="en-US" sz="1800" dirty="0"/>
                  <a:t>个顶点</a:t>
                </a:r>
                <a14:m>
                  <m:oMath xmlns:m="http://schemas.openxmlformats.org/officeDocument/2006/math">
                    <m:r>
                      <a:rPr lang="en-US" altLang="zh-CN" sz="1800" b="1" i="1" dirty="0" smtClean="0">
                        <a:latin typeface="Cambria Math" charset="0"/>
                      </a:rPr>
                      <m:t>𝒑</m:t>
                    </m:r>
                    <m:r>
                      <a:rPr lang="en-US" altLang="zh-CN" sz="1800" i="1" baseline="-25000" dirty="0">
                        <a:latin typeface="Cambria Math" charset="0"/>
                      </a:rPr>
                      <m:t>0</m:t>
                    </m:r>
                    <m:r>
                      <a:rPr lang="en-US" altLang="zh-CN" sz="1800" i="1" dirty="0">
                        <a:latin typeface="Cambria Math" charset="0"/>
                      </a:rPr>
                      <m:t>,</m:t>
                    </m:r>
                    <m:r>
                      <a:rPr lang="en-US" altLang="zh-CN" sz="1800" b="1" i="1" dirty="0">
                        <a:latin typeface="Cambria Math" charset="0"/>
                      </a:rPr>
                      <m:t>𝒑</m:t>
                    </m:r>
                    <m:r>
                      <a:rPr lang="en-US" altLang="zh-CN" sz="1800" i="1" baseline="-25000" dirty="0">
                        <a:latin typeface="Cambria Math" charset="0"/>
                      </a:rPr>
                      <m:t>1</m:t>
                    </m:r>
                    <m:r>
                      <a:rPr lang="en-US" altLang="zh-CN" sz="1800" i="1" dirty="0">
                        <a:latin typeface="Cambria Math" charset="0"/>
                      </a:rPr>
                      <m:t>,</m:t>
                    </m:r>
                    <m:r>
                      <a:rPr lang="en-US" altLang="zh-CN" sz="1800" b="1" i="1" dirty="0">
                        <a:latin typeface="Cambria Math" charset="0"/>
                      </a:rPr>
                      <m:t>𝒑</m:t>
                    </m:r>
                    <m:r>
                      <a:rPr lang="en-US" altLang="zh-CN" sz="1800" i="1" baseline="-25000" dirty="0">
                        <a:latin typeface="Cambria Math" charset="0"/>
                      </a:rPr>
                      <m:t>2</m:t>
                    </m:r>
                  </m:oMath>
                </a14:m>
                <a:r>
                  <a:rPr lang="zh-CN" altLang="en-US" sz="1800" dirty="0" smtClean="0"/>
                  <a:t>，那么这个三角形的法向</a:t>
                </a:r>
                <a:r>
                  <a:rPr lang="zh-CN" altLang="en-US" sz="1800" dirty="0"/>
                  <a:t>是：</a:t>
                </a:r>
                <a14:m>
                  <m:oMath xmlns:m="http://schemas.openxmlformats.org/officeDocument/2006/math">
                    <m:r>
                      <a:rPr lang="pt-BR" altLang="zh-CN" sz="1800" b="1" i="1" dirty="0" smtClean="0">
                        <a:latin typeface="Cambria Math" charset="0"/>
                      </a:rPr>
                      <m:t>𝒏</m:t>
                    </m:r>
                    <m:r>
                      <a:rPr lang="pt-BR" altLang="zh-CN" sz="1800" i="1" dirty="0">
                        <a:latin typeface="Cambria Math" charset="0"/>
                      </a:rPr>
                      <m:t> = (</m:t>
                    </m:r>
                    <m:r>
                      <a:rPr lang="pt-BR" altLang="zh-CN" sz="1800" b="1" i="1" dirty="0">
                        <a:latin typeface="Cambria Math" charset="0"/>
                      </a:rPr>
                      <m:t>𝒑</m:t>
                    </m:r>
                    <m:r>
                      <a:rPr lang="pt-BR" altLang="zh-CN" sz="1800" i="1" baseline="-25000" dirty="0">
                        <a:latin typeface="Cambria Math" charset="0"/>
                      </a:rPr>
                      <m:t>2</m:t>
                    </m:r>
                    <m:r>
                      <a:rPr lang="pt-BR" altLang="zh-CN" sz="1800" i="1" dirty="0">
                        <a:latin typeface="Cambria Math" charset="0"/>
                      </a:rPr>
                      <m:t>− </m:t>
                    </m:r>
                    <m:r>
                      <a:rPr lang="pt-BR" altLang="zh-CN" sz="1800" b="1" i="1" dirty="0">
                        <a:latin typeface="Cambria Math" charset="0"/>
                      </a:rPr>
                      <m:t>𝒑</m:t>
                    </m:r>
                    <m:r>
                      <a:rPr lang="pt-BR" altLang="zh-CN" sz="1800" i="1" baseline="-25000" dirty="0">
                        <a:latin typeface="Cambria Math" charset="0"/>
                      </a:rPr>
                      <m:t>0</m:t>
                    </m:r>
                    <m:r>
                      <a:rPr lang="pt-BR" altLang="zh-CN" sz="1800" i="1" dirty="0">
                        <a:latin typeface="Cambria Math" charset="0"/>
                      </a:rPr>
                      <m:t>) × (</m:t>
                    </m:r>
                    <m:r>
                      <a:rPr lang="pt-BR" altLang="zh-CN" sz="1800" b="1" i="1" dirty="0">
                        <a:latin typeface="Cambria Math" charset="0"/>
                      </a:rPr>
                      <m:t>𝒑</m:t>
                    </m:r>
                    <m:r>
                      <a:rPr lang="pt-BR" altLang="zh-CN" sz="1800" i="1" baseline="-25000" dirty="0">
                        <a:latin typeface="Cambria Math" charset="0"/>
                      </a:rPr>
                      <m:t>1</m:t>
                    </m:r>
                    <m:r>
                      <a:rPr lang="pt-BR" altLang="zh-CN" sz="1800" i="1" dirty="0">
                        <a:latin typeface="Cambria Math" charset="0"/>
                      </a:rPr>
                      <m:t>− </m:t>
                    </m:r>
                    <m:r>
                      <a:rPr lang="pt-BR" altLang="zh-CN" sz="1800" b="1" i="1" dirty="0">
                        <a:latin typeface="Cambria Math" charset="0"/>
                      </a:rPr>
                      <m:t>𝒑</m:t>
                    </m:r>
                    <m:r>
                      <a:rPr lang="pt-BR" altLang="zh-CN" sz="1800" i="1" baseline="-25000" dirty="0">
                        <a:latin typeface="Cambria Math" charset="0"/>
                      </a:rPr>
                      <m:t>0</m:t>
                    </m:r>
                    <m:r>
                      <a:rPr lang="pt-BR" altLang="zh-CN" sz="1800" i="1" dirty="0">
                        <a:latin typeface="Cambria Math" charset="0"/>
                      </a:rPr>
                      <m:t>)</m:t>
                    </m:r>
                  </m:oMath>
                </a14:m>
                <a:endParaRPr lang="pt-BR" altLang="zh-CN" sz="1800" dirty="0"/>
              </a:p>
              <a:p>
                <a:pPr lvl="1">
                  <a:buClr>
                    <a:schemeClr val="tx1"/>
                  </a:buClr>
                </a:pPr>
                <a:endParaRPr lang="pt-BR" altLang="zh-CN" sz="1800" dirty="0"/>
              </a:p>
              <a:p>
                <a:pPr lvl="1">
                  <a:buClr>
                    <a:schemeClr val="tx1"/>
                  </a:buClr>
                </a:pPr>
                <a:r>
                  <a:rPr lang="zh-CN" altLang="en-US" sz="1800" dirty="0"/>
                  <a:t>法向对于光照计算有着重要作用，如果法向计算有误，会造成许多绘制结果的缺陷，例如</a:t>
                </a:r>
                <a:endParaRPr lang="en-US" altLang="zh-CN" sz="1800" dirty="0"/>
              </a:p>
              <a:p>
                <a:endParaRPr lang="en-US" altLang="zh-CN" sz="2400" dirty="0"/>
              </a:p>
              <a:p>
                <a:endParaRPr lang="en-US" altLang="zh-CN" sz="2400" b="1" dirty="0"/>
              </a:p>
              <a:p>
                <a:endParaRPr lang="en-US" altLang="zh-CN" sz="2400"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309" t="-1961"/>
                </a:stretch>
              </a:blipFill>
            </p:spPr>
            <p:txBody>
              <a:bodyPr/>
              <a:lstStyle/>
              <a:p>
                <a:r>
                  <a:rPr lang="en-US">
                    <a:noFill/>
                  </a:rPr>
                  <a:t> </a:t>
                </a:r>
              </a:p>
            </p:txBody>
          </p:sp>
        </mc:Fallback>
      </mc:AlternateContent>
      <p:sp>
        <p:nvSpPr>
          <p:cNvPr id="4" name="灯片编号占位符 3"/>
          <p:cNvSpPr>
            <a:spLocks noGrp="1"/>
          </p:cNvSpPr>
          <p:nvPr>
            <p:ph type="sldNum" sz="quarter" idx="12"/>
          </p:nvPr>
        </p:nvSpPr>
        <p:spPr/>
        <p:txBody>
          <a:bodyPr/>
          <a:lstStyle/>
          <a:p>
            <a:fld id="{EB792F4E-54C0-4D36-B331-9C6FCFE9A340}" type="slidenum">
              <a:rPr lang="zh-CN" altLang="en-US" smtClean="0"/>
              <a:t>5</a:t>
            </a:fld>
            <a:endParaRPr lang="zh-CN" altLang="en-US"/>
          </a:p>
        </p:txBody>
      </p:sp>
      <p:pic>
        <p:nvPicPr>
          <p:cNvPr id="5" name="图片 4"/>
          <p:cNvPicPr>
            <a:picLocks noChangeAspect="1"/>
          </p:cNvPicPr>
          <p:nvPr/>
        </p:nvPicPr>
        <p:blipFill>
          <a:blip r:embed="rId3"/>
          <a:stretch>
            <a:fillRect/>
          </a:stretch>
        </p:blipFill>
        <p:spPr>
          <a:xfrm>
            <a:off x="2648978" y="2296654"/>
            <a:ext cx="1118914" cy="1007772"/>
          </a:xfrm>
          <a:prstGeom prst="rect">
            <a:avLst/>
          </a:prstGeom>
        </p:spPr>
      </p:pic>
      <p:pic>
        <p:nvPicPr>
          <p:cNvPr id="7" name="图片 6"/>
          <p:cNvPicPr>
            <a:picLocks noChangeAspect="1"/>
          </p:cNvPicPr>
          <p:nvPr/>
        </p:nvPicPr>
        <p:blipFill>
          <a:blip r:embed="rId4"/>
          <a:stretch>
            <a:fillRect/>
          </a:stretch>
        </p:blipFill>
        <p:spPr>
          <a:xfrm>
            <a:off x="5285493" y="735290"/>
            <a:ext cx="3267603" cy="2366494"/>
          </a:xfrm>
          <a:prstGeom prst="rect">
            <a:avLst/>
          </a:prstGeom>
        </p:spPr>
      </p:pic>
      <p:sp>
        <p:nvSpPr>
          <p:cNvPr id="8" name="文本框 7"/>
          <p:cNvSpPr txBox="1"/>
          <p:nvPr/>
        </p:nvSpPr>
        <p:spPr>
          <a:xfrm>
            <a:off x="5880914" y="3101784"/>
            <a:ext cx="2262158" cy="369332"/>
          </a:xfrm>
          <a:prstGeom prst="rect">
            <a:avLst/>
          </a:prstGeom>
          <a:noFill/>
        </p:spPr>
        <p:txBody>
          <a:bodyPr wrap="none" rtlCol="0">
            <a:spAutoFit/>
          </a:bodyPr>
          <a:lstStyle/>
          <a:p>
            <a:pPr algn="ctr"/>
            <a:r>
              <a:rPr lang="zh-CN" altLang="en-US" b="1" dirty="0">
                <a:latin typeface="微软雅黑" panose="020B0503020204020204" pitchFamily="34" charset="-122"/>
                <a:ea typeface="微软雅黑" panose="020B0503020204020204" pitchFamily="34" charset="-122"/>
              </a:rPr>
              <a:t>曲面、切平面、法向</a:t>
            </a:r>
          </a:p>
        </p:txBody>
      </p:sp>
      <p:pic>
        <p:nvPicPr>
          <p:cNvPr id="9" name="图片 8"/>
          <p:cNvPicPr>
            <a:picLocks noChangeAspect="1"/>
          </p:cNvPicPr>
          <p:nvPr/>
        </p:nvPicPr>
        <p:blipFill>
          <a:blip r:embed="rId5"/>
          <a:stretch>
            <a:fillRect/>
          </a:stretch>
        </p:blipFill>
        <p:spPr>
          <a:xfrm>
            <a:off x="3633577" y="4835950"/>
            <a:ext cx="3121535" cy="1941060"/>
          </a:xfrm>
          <a:prstGeom prst="rect">
            <a:avLst/>
          </a:prstGeom>
        </p:spPr>
      </p:pic>
    </p:spTree>
    <p:extLst>
      <p:ext uri="{BB962C8B-B14F-4D97-AF65-F5344CB8AC3E}">
        <p14:creationId xmlns:p14="http://schemas.microsoft.com/office/powerpoint/2010/main" val="1028775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球面法向</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316831"/>
                <a:ext cx="7886700" cy="5269026"/>
              </a:xfrm>
            </p:spPr>
            <p:txBody>
              <a:bodyPr>
                <a:normAutofit/>
              </a:bodyPr>
              <a:lstStyle/>
              <a:p>
                <a:r>
                  <a:rPr lang="zh-CN" altLang="en-US" sz="2400" dirty="0"/>
                  <a:t>球面</a:t>
                </a:r>
                <a:r>
                  <a:rPr lang="zh-CN" altLang="en-US" sz="2400" dirty="0" smtClean="0"/>
                  <a:t>方程：</a:t>
                </a:r>
                <a:endParaRPr lang="en-US" altLang="zh-CN" sz="2400" dirty="0"/>
              </a:p>
              <a:p>
                <a:pPr lvl="1">
                  <a:buClr>
                    <a:schemeClr val="tx1"/>
                  </a:buClr>
                </a:pPr>
                <a14:m>
                  <m:oMath xmlns:m="http://schemas.openxmlformats.org/officeDocument/2006/math">
                    <m:r>
                      <a:rPr lang="en-US" altLang="zh-CN" sz="1800" i="1" dirty="0" smtClean="0">
                        <a:latin typeface="Cambria Math" charset="0"/>
                      </a:rPr>
                      <m:t>𝑓</m:t>
                    </m:r>
                    <m:r>
                      <a:rPr lang="en-US" altLang="zh-CN" sz="1800" i="1" dirty="0" smtClean="0">
                        <a:latin typeface="Cambria Math" charset="0"/>
                      </a:rPr>
                      <m:t> (</m:t>
                    </m:r>
                    <m:r>
                      <a:rPr lang="en-US" altLang="zh-CN" sz="1800" i="1" dirty="0" smtClean="0">
                        <a:latin typeface="Cambria Math" charset="0"/>
                      </a:rPr>
                      <m:t>𝑥</m:t>
                    </m:r>
                    <m:r>
                      <a:rPr lang="en-US" altLang="zh-CN" sz="1800" i="1" dirty="0" smtClean="0">
                        <a:latin typeface="Cambria Math" charset="0"/>
                      </a:rPr>
                      <m:t>, </m:t>
                    </m:r>
                    <m:r>
                      <a:rPr lang="en-US" altLang="zh-CN" sz="1800" i="1" dirty="0" smtClean="0">
                        <a:latin typeface="Cambria Math" charset="0"/>
                      </a:rPr>
                      <m:t>𝑦</m:t>
                    </m:r>
                    <m:r>
                      <a:rPr lang="en-US" altLang="zh-CN" sz="1800" i="1" dirty="0" smtClean="0">
                        <a:latin typeface="Cambria Math" charset="0"/>
                      </a:rPr>
                      <m:t>, </m:t>
                    </m:r>
                    <m:r>
                      <a:rPr lang="en-US" altLang="zh-CN" sz="1800" i="1" dirty="0" smtClean="0">
                        <a:latin typeface="Cambria Math" charset="0"/>
                      </a:rPr>
                      <m:t>𝑧</m:t>
                    </m:r>
                    <m:r>
                      <a:rPr lang="en-US" altLang="zh-CN" sz="1800" i="1" dirty="0" smtClean="0">
                        <a:latin typeface="Cambria Math" charset="0"/>
                      </a:rPr>
                      <m:t>) = </m:t>
                    </m:r>
                    <m:r>
                      <a:rPr lang="en-US" altLang="zh-CN" sz="1800" i="1" dirty="0" smtClean="0">
                        <a:latin typeface="Cambria Math" charset="0"/>
                      </a:rPr>
                      <m:t>𝑥</m:t>
                    </m:r>
                    <m:r>
                      <a:rPr lang="en-US" altLang="zh-CN" sz="1800" i="1" baseline="30000" dirty="0">
                        <a:latin typeface="Cambria Math" charset="0"/>
                      </a:rPr>
                      <m:t>2</m:t>
                    </m:r>
                    <m:r>
                      <a:rPr lang="en-US" altLang="zh-CN" sz="1800" i="1" dirty="0">
                        <a:latin typeface="Cambria Math" charset="0"/>
                      </a:rPr>
                      <m:t> + </m:t>
                    </m:r>
                    <m:r>
                      <a:rPr lang="en-US" altLang="zh-CN" sz="1800" i="1" dirty="0">
                        <a:latin typeface="Cambria Math" charset="0"/>
                      </a:rPr>
                      <m:t>𝑦</m:t>
                    </m:r>
                    <m:r>
                      <a:rPr lang="en-US" altLang="zh-CN" sz="1800" i="1" baseline="30000" dirty="0">
                        <a:latin typeface="Cambria Math" charset="0"/>
                      </a:rPr>
                      <m:t>2 </m:t>
                    </m:r>
                    <m:r>
                      <a:rPr lang="en-US" altLang="zh-CN" sz="1800" i="1" dirty="0">
                        <a:latin typeface="Cambria Math" charset="0"/>
                      </a:rPr>
                      <m:t>+ </m:t>
                    </m:r>
                    <m:r>
                      <a:rPr lang="en-US" altLang="zh-CN" sz="1800" i="1" dirty="0">
                        <a:latin typeface="Cambria Math" charset="0"/>
                      </a:rPr>
                      <m:t>𝑧</m:t>
                    </m:r>
                    <m:r>
                      <a:rPr lang="en-US" altLang="zh-CN" sz="1800" i="1" baseline="30000" dirty="0">
                        <a:latin typeface="Cambria Math" charset="0"/>
                      </a:rPr>
                      <m:t>2</m:t>
                    </m:r>
                    <m:r>
                      <a:rPr lang="en-US" altLang="zh-CN" sz="1800" i="1" dirty="0">
                        <a:latin typeface="Cambria Math" charset="0"/>
                      </a:rPr>
                      <m:t> − 1= 0</m:t>
                    </m:r>
                  </m:oMath>
                </a14:m>
                <a:endParaRPr lang="en-US" altLang="zh-CN" sz="1800" dirty="0"/>
              </a:p>
              <a:p>
                <a:pPr lvl="1">
                  <a:buClr>
                    <a:schemeClr val="tx1"/>
                  </a:buClr>
                </a:pPr>
                <a:r>
                  <a:rPr lang="zh-CN" altLang="en-US" sz="1800" dirty="0"/>
                  <a:t>或者</a:t>
                </a:r>
                <a14:m>
                  <m:oMath xmlns:m="http://schemas.openxmlformats.org/officeDocument/2006/math">
                    <m:r>
                      <a:rPr lang="en-US" altLang="zh-CN" sz="1800" i="1" dirty="0" smtClean="0">
                        <a:latin typeface="Cambria Math" charset="0"/>
                      </a:rPr>
                      <m:t>𝑓</m:t>
                    </m:r>
                    <m:r>
                      <a:rPr lang="en-US" altLang="zh-CN" sz="1800" i="1" dirty="0" smtClean="0">
                        <a:latin typeface="Cambria Math" charset="0"/>
                      </a:rPr>
                      <m:t> (</m:t>
                    </m:r>
                    <m:r>
                      <a:rPr lang="en-US" altLang="zh-CN" sz="1800" b="1" i="1" dirty="0">
                        <a:latin typeface="Cambria Math" charset="0"/>
                      </a:rPr>
                      <m:t>𝒑</m:t>
                    </m:r>
                    <m:r>
                      <a:rPr lang="en-US" altLang="zh-CN" sz="1800" i="1" dirty="0">
                        <a:latin typeface="Cambria Math" charset="0"/>
                      </a:rPr>
                      <m:t>) = </m:t>
                    </m:r>
                    <m:r>
                      <a:rPr lang="en-US" altLang="zh-CN" sz="1800" b="1" i="1" dirty="0">
                        <a:latin typeface="Cambria Math" charset="0"/>
                      </a:rPr>
                      <m:t>𝒑</m:t>
                    </m:r>
                    <m:r>
                      <a:rPr lang="en-US" altLang="zh-CN" sz="1800" i="1" dirty="0">
                        <a:latin typeface="Cambria Math" charset="0"/>
                      </a:rPr>
                      <m:t> . </m:t>
                    </m:r>
                    <m:r>
                      <a:rPr lang="en-US" altLang="zh-CN" sz="1800" b="1" i="1" dirty="0">
                        <a:latin typeface="Cambria Math" charset="0"/>
                      </a:rPr>
                      <m:t>𝒑</m:t>
                    </m:r>
                    <m:r>
                      <a:rPr lang="en-US" altLang="zh-CN" sz="1800" i="1" dirty="0">
                        <a:latin typeface="Cambria Math" charset="0"/>
                      </a:rPr>
                      <m:t> − 1= 0</m:t>
                    </m:r>
                  </m:oMath>
                </a14:m>
                <a:endParaRPr lang="en-US" altLang="zh-CN" sz="1800" dirty="0"/>
              </a:p>
              <a:p>
                <a:pPr lvl="1">
                  <a:buClr>
                    <a:schemeClr val="tx1"/>
                  </a:buClr>
                </a:pPr>
                <a:r>
                  <a:rPr lang="zh-CN" altLang="en-US" sz="1800" dirty="0"/>
                  <a:t>法向可用梯度方向计算：</a:t>
                </a:r>
                <a:endParaRPr lang="en-US" altLang="zh-CN" sz="1800" dirty="0"/>
              </a:p>
              <a:p>
                <a:pPr lvl="1">
                  <a:buClr>
                    <a:schemeClr val="tx1"/>
                  </a:buClr>
                </a:pPr>
                <a:endParaRPr lang="en-US" altLang="zh-CN" sz="1800" dirty="0"/>
              </a:p>
              <a:p>
                <a:pPr lvl="1">
                  <a:buClr>
                    <a:schemeClr val="tx1"/>
                  </a:buClr>
                </a:pPr>
                <a:endParaRPr lang="en-US" altLang="zh-CN" sz="1800" dirty="0"/>
              </a:p>
              <a:p>
                <a:pPr lvl="1">
                  <a:buClr>
                    <a:schemeClr val="tx1"/>
                  </a:buClr>
                </a:pPr>
                <a:endParaRPr lang="en-US" altLang="zh-CN" sz="1800" dirty="0"/>
              </a:p>
              <a:p>
                <a:pPr lvl="1">
                  <a:buClr>
                    <a:schemeClr val="tx1"/>
                  </a:buClr>
                </a:pPr>
                <a:endParaRPr lang="en-US" altLang="zh-CN" sz="1800" dirty="0"/>
              </a:p>
              <a:p>
                <a:pPr lvl="1">
                  <a:buClr>
                    <a:schemeClr val="tx1"/>
                  </a:buClr>
                </a:pPr>
                <a:endParaRPr lang="en-US" altLang="zh-CN" sz="1800" dirty="0"/>
              </a:p>
              <a:p>
                <a:r>
                  <a:rPr lang="zh-CN" altLang="en-US" sz="2400" dirty="0"/>
                  <a:t>参数</a:t>
                </a:r>
                <a:r>
                  <a:rPr lang="zh-CN" altLang="en-US" sz="2400" dirty="0" smtClean="0"/>
                  <a:t>表示：</a:t>
                </a:r>
                <a:endParaRPr lang="en-US" altLang="zh-CN" sz="2400" dirty="0"/>
              </a:p>
              <a:p>
                <a:pPr lvl="1">
                  <a:buClr>
                    <a:schemeClr val="tx1"/>
                  </a:buClr>
                </a:pPr>
                <a:endParaRPr lang="en-US" altLang="zh-CN" sz="1800" dirty="0"/>
              </a:p>
              <a:p>
                <a:pPr lvl="1">
                  <a:buClr>
                    <a:schemeClr val="tx1"/>
                  </a:buClr>
                </a:pPr>
                <a:endParaRPr lang="en-US" altLang="zh-CN" sz="1800" dirty="0"/>
              </a:p>
              <a:p>
                <a:pPr marL="457200" lvl="1" indent="0">
                  <a:buClr>
                    <a:schemeClr val="tx1"/>
                  </a:buClr>
                  <a:buNone/>
                </a:pPr>
                <a:endParaRPr lang="en-US" altLang="zh-CN" sz="1800" dirty="0"/>
              </a:p>
              <a:p>
                <a:pPr lvl="1">
                  <a:buClr>
                    <a:schemeClr val="tx1"/>
                  </a:buClr>
                </a:pPr>
                <a:endParaRPr lang="en-US" altLang="zh-CN" sz="1800" dirty="0" smtClean="0"/>
              </a:p>
              <a:p>
                <a:pPr lvl="1">
                  <a:buClr>
                    <a:schemeClr val="tx1"/>
                  </a:buClr>
                </a:pPr>
                <a:r>
                  <a:rPr lang="zh-CN" altLang="en-US" sz="1800" dirty="0" smtClean="0"/>
                  <a:t>法向：</a:t>
                </a:r>
                <a:endParaRPr lang="en-US" altLang="zh-CN" sz="1800" dirty="0"/>
              </a:p>
              <a:p>
                <a:pPr lvl="1">
                  <a:buClr>
                    <a:schemeClr val="tx1"/>
                  </a:buClr>
                </a:pPr>
                <a:endParaRPr lang="en-US" altLang="zh-CN" sz="1800" dirty="0"/>
              </a:p>
              <a:p>
                <a:pPr lvl="1">
                  <a:buClr>
                    <a:schemeClr val="tx1"/>
                  </a:buClr>
                </a:pPr>
                <a:endParaRPr lang="en-US" altLang="zh-CN" sz="1800" dirty="0"/>
              </a:p>
              <a:p>
                <a:endParaRPr lang="en-US" altLang="zh-CN" sz="2400" dirty="0"/>
              </a:p>
              <a:p>
                <a:endParaRPr lang="en-US" altLang="zh-CN" sz="2400" b="1" dirty="0"/>
              </a:p>
              <a:p>
                <a:endParaRPr lang="en-US" altLang="zh-CN" sz="2400"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316831"/>
                <a:ext cx="7886700" cy="5269026"/>
              </a:xfrm>
              <a:blipFill rotWithShape="0">
                <a:blip r:embed="rId2"/>
                <a:stretch>
                  <a:fillRect l="-309" t="-1620"/>
                </a:stretch>
              </a:blipFill>
            </p:spPr>
            <p:txBody>
              <a:bodyPr/>
              <a:lstStyle/>
              <a:p>
                <a:r>
                  <a:rPr lang="en-US">
                    <a:noFill/>
                  </a:rPr>
                  <a:t> </a:t>
                </a:r>
              </a:p>
            </p:txBody>
          </p:sp>
        </mc:Fallback>
      </mc:AlternateContent>
      <p:sp>
        <p:nvSpPr>
          <p:cNvPr id="4" name="灯片编号占位符 3"/>
          <p:cNvSpPr>
            <a:spLocks noGrp="1"/>
          </p:cNvSpPr>
          <p:nvPr>
            <p:ph type="sldNum" sz="quarter" idx="12"/>
          </p:nvPr>
        </p:nvSpPr>
        <p:spPr/>
        <p:txBody>
          <a:bodyPr/>
          <a:lstStyle/>
          <a:p>
            <a:fld id="{EB792F4E-54C0-4D36-B331-9C6FCFE9A340}" type="slidenum">
              <a:rPr lang="zh-CN" altLang="en-US" smtClean="0"/>
              <a:t>6</a:t>
            </a:fld>
            <a:endParaRPr lang="zh-CN" altLang="en-US"/>
          </a:p>
        </p:txBody>
      </p:sp>
      <p:pic>
        <p:nvPicPr>
          <p:cNvPr id="6" name="图片 5"/>
          <p:cNvPicPr>
            <a:picLocks noChangeAspect="1"/>
          </p:cNvPicPr>
          <p:nvPr/>
        </p:nvPicPr>
        <p:blipFill>
          <a:blip r:embed="rId3"/>
          <a:stretch>
            <a:fillRect/>
          </a:stretch>
        </p:blipFill>
        <p:spPr>
          <a:xfrm>
            <a:off x="5221590" y="1819183"/>
            <a:ext cx="3293760" cy="2235439"/>
          </a:xfrm>
          <a:prstGeom prst="rect">
            <a:avLst/>
          </a:prstGeom>
        </p:spPr>
      </p:pic>
      <p:pic>
        <p:nvPicPr>
          <p:cNvPr id="10" name="图片 9"/>
          <p:cNvPicPr>
            <a:picLocks noChangeAspect="1"/>
          </p:cNvPicPr>
          <p:nvPr/>
        </p:nvPicPr>
        <p:blipFill>
          <a:blip r:embed="rId4"/>
          <a:stretch>
            <a:fillRect/>
          </a:stretch>
        </p:blipFill>
        <p:spPr>
          <a:xfrm>
            <a:off x="1801892" y="2718203"/>
            <a:ext cx="2711188" cy="1415079"/>
          </a:xfrm>
          <a:prstGeom prst="rect">
            <a:avLst/>
          </a:prstGeom>
        </p:spPr>
      </p:pic>
      <p:pic>
        <p:nvPicPr>
          <p:cNvPr id="12" name="图片 11"/>
          <p:cNvPicPr>
            <a:picLocks noChangeAspect="1"/>
          </p:cNvPicPr>
          <p:nvPr/>
        </p:nvPicPr>
        <p:blipFill>
          <a:blip r:embed="rId5"/>
          <a:stretch>
            <a:fillRect/>
          </a:stretch>
        </p:blipFill>
        <p:spPr>
          <a:xfrm>
            <a:off x="2954530" y="4260534"/>
            <a:ext cx="1885568" cy="984846"/>
          </a:xfrm>
          <a:prstGeom prst="rect">
            <a:avLst/>
          </a:prstGeom>
        </p:spPr>
      </p:pic>
      <p:pic>
        <p:nvPicPr>
          <p:cNvPr id="13" name="图片 12"/>
          <p:cNvPicPr>
            <a:picLocks noChangeAspect="1"/>
          </p:cNvPicPr>
          <p:nvPr/>
        </p:nvPicPr>
        <p:blipFill>
          <a:blip r:embed="rId6"/>
          <a:stretch>
            <a:fillRect/>
          </a:stretch>
        </p:blipFill>
        <p:spPr>
          <a:xfrm>
            <a:off x="2278790" y="5517523"/>
            <a:ext cx="3908332" cy="1131960"/>
          </a:xfrm>
          <a:prstGeom prst="rect">
            <a:avLst/>
          </a:prstGeom>
        </p:spPr>
      </p:pic>
    </p:spTree>
    <p:extLst>
      <p:ext uri="{BB962C8B-B14F-4D97-AF65-F5344CB8AC3E}">
        <p14:creationId xmlns:p14="http://schemas.microsoft.com/office/powerpoint/2010/main" val="338932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3200401" y="2094748"/>
            <a:ext cx="3032598" cy="796287"/>
          </a:xfrm>
          <a:prstGeom prst="roundRect">
            <a:avLst>
              <a:gd name="adj" fmla="val 50000"/>
            </a:avLst>
          </a:prstGeom>
          <a:solidFill>
            <a:srgbClr val="940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a:off x="5418743" y="2115257"/>
            <a:ext cx="788833" cy="74985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大纲</a:t>
            </a:r>
          </a:p>
        </p:txBody>
      </p:sp>
      <p:sp>
        <p:nvSpPr>
          <p:cNvPr id="4" name="灯片编号占位符 3"/>
          <p:cNvSpPr>
            <a:spLocks noGrp="1"/>
          </p:cNvSpPr>
          <p:nvPr>
            <p:ph type="sldNum" sz="quarter" idx="12"/>
          </p:nvPr>
        </p:nvSpPr>
        <p:spPr/>
        <p:txBody>
          <a:bodyPr/>
          <a:lstStyle/>
          <a:p>
            <a:fld id="{EB792F4E-54C0-4D36-B331-9C6FCFE9A340}" type="slidenum">
              <a:rPr lang="zh-CN" altLang="en-US" smtClean="0"/>
              <a:t>7</a:t>
            </a:fld>
            <a:endParaRPr lang="zh-CN" altLang="en-US"/>
          </a:p>
        </p:txBody>
      </p:sp>
      <p:sp>
        <p:nvSpPr>
          <p:cNvPr id="8" name="文本框 7"/>
          <p:cNvSpPr txBox="1"/>
          <p:nvPr/>
        </p:nvSpPr>
        <p:spPr>
          <a:xfrm>
            <a:off x="1706258" y="3389111"/>
            <a:ext cx="5739071" cy="646331"/>
          </a:xfrm>
          <a:prstGeom prst="rect">
            <a:avLst/>
          </a:prstGeom>
          <a:noFill/>
        </p:spPr>
        <p:txBody>
          <a:bodyPr wrap="none" rtlCol="0">
            <a:spAutoFit/>
          </a:bodyPr>
          <a:lstStyle/>
          <a:p>
            <a:pPr algn="ctr"/>
            <a:r>
              <a:rPr lang="zh-CN" altLang="en-US" sz="3600" b="1" dirty="0" smtClean="0">
                <a:latin typeface="微软雅黑" panose="020B0503020204020204" pitchFamily="34" charset="-122"/>
                <a:ea typeface="微软雅黑" panose="020B0503020204020204" pitchFamily="34" charset="-122"/>
              </a:rPr>
              <a:t>在</a:t>
            </a:r>
            <a:r>
              <a:rPr lang="en-US" altLang="zh-CN" sz="3600" b="1" dirty="0">
                <a:solidFill>
                  <a:srgbClr val="04B0F0"/>
                </a:solidFill>
                <a:latin typeface="微软雅黑" panose="020B0503020204020204" pitchFamily="34" charset="-122"/>
                <a:ea typeface="微软雅黑" panose="020B0503020204020204" pitchFamily="34" charset="-122"/>
              </a:rPr>
              <a:t>OpenGL</a:t>
            </a:r>
            <a:r>
              <a:rPr lang="zh-CN" altLang="en-US" sz="3600" b="1" dirty="0">
                <a:latin typeface="微软雅黑" panose="020B0503020204020204" pitchFamily="34" charset="-122"/>
                <a:ea typeface="微软雅黑" panose="020B0503020204020204" pitchFamily="34" charset="-122"/>
              </a:rPr>
              <a:t>中指定光照</a:t>
            </a:r>
            <a:r>
              <a:rPr lang="zh-CN" altLang="en-US" sz="3600" b="1" dirty="0" smtClean="0">
                <a:latin typeface="微软雅黑" panose="020B0503020204020204" pitchFamily="34" charset="-122"/>
                <a:ea typeface="微软雅黑" panose="020B0503020204020204" pitchFamily="34" charset="-122"/>
              </a:rPr>
              <a:t>参数</a:t>
            </a:r>
            <a:endParaRPr lang="zh-CN" altLang="en-US" sz="3600" b="1"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3376147" y="2138948"/>
            <a:ext cx="1755609" cy="707886"/>
          </a:xfrm>
          <a:prstGeom prst="rect">
            <a:avLst/>
          </a:prstGeom>
          <a:noFill/>
        </p:spPr>
        <p:txBody>
          <a:bodyPr wrap="none" rtlCol="0">
            <a:spAutoFit/>
          </a:bodyPr>
          <a:lstStyle/>
          <a:p>
            <a:pPr algn="ctr"/>
            <a:r>
              <a:rPr lang="en-US" altLang="zh-CN" sz="4000" b="1" dirty="0">
                <a:solidFill>
                  <a:schemeClr val="bg1"/>
                </a:solidFill>
              </a:rPr>
              <a:t>Section</a:t>
            </a:r>
            <a:endParaRPr lang="zh-CN" altLang="en-US" sz="4000" b="1" dirty="0">
              <a:solidFill>
                <a:schemeClr val="bg1"/>
              </a:solidFill>
            </a:endParaRPr>
          </a:p>
        </p:txBody>
      </p:sp>
      <p:sp>
        <p:nvSpPr>
          <p:cNvPr id="12" name="文本框 11"/>
          <p:cNvSpPr txBox="1"/>
          <p:nvPr/>
        </p:nvSpPr>
        <p:spPr>
          <a:xfrm>
            <a:off x="5523179" y="1913900"/>
            <a:ext cx="614272" cy="1107996"/>
          </a:xfrm>
          <a:prstGeom prst="rect">
            <a:avLst/>
          </a:prstGeom>
          <a:noFill/>
        </p:spPr>
        <p:txBody>
          <a:bodyPr wrap="none" rtlCol="0">
            <a:spAutoFit/>
          </a:bodyPr>
          <a:lstStyle/>
          <a:p>
            <a:pPr algn="ctr"/>
            <a:r>
              <a:rPr lang="en-US" altLang="zh-CN" sz="6600" b="1" i="1" dirty="0" smtClean="0">
                <a:solidFill>
                  <a:srgbClr val="94003F"/>
                </a:solidFill>
              </a:rPr>
              <a:t>1</a:t>
            </a:r>
            <a:endParaRPr lang="zh-CN" altLang="en-US" sz="6600" b="1" i="1" dirty="0">
              <a:solidFill>
                <a:srgbClr val="94003F"/>
              </a:solidFill>
            </a:endParaRPr>
          </a:p>
        </p:txBody>
      </p:sp>
      <p:sp>
        <p:nvSpPr>
          <p:cNvPr id="6" name="等腰三角形 5"/>
          <p:cNvSpPr/>
          <p:nvPr/>
        </p:nvSpPr>
        <p:spPr>
          <a:xfrm rot="10800000">
            <a:off x="4447572" y="2804325"/>
            <a:ext cx="492176" cy="321924"/>
          </a:xfrm>
          <a:prstGeom prst="triangle">
            <a:avLst/>
          </a:prstGeom>
          <a:solidFill>
            <a:srgbClr val="940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32367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OpenGL</a:t>
            </a:r>
            <a:r>
              <a:rPr lang="zh-CN" altLang="en-US" dirty="0"/>
              <a:t>的光照模型</a:t>
            </a:r>
          </a:p>
        </p:txBody>
      </p:sp>
      <p:sp>
        <p:nvSpPr>
          <p:cNvPr id="3" name="内容占位符 2"/>
          <p:cNvSpPr>
            <a:spLocks noGrp="1"/>
          </p:cNvSpPr>
          <p:nvPr>
            <p:ph idx="1"/>
          </p:nvPr>
        </p:nvSpPr>
        <p:spPr>
          <a:xfrm>
            <a:off x="628650" y="1316831"/>
            <a:ext cx="7886700" cy="4774876"/>
          </a:xfrm>
        </p:spPr>
        <p:txBody>
          <a:bodyPr>
            <a:normAutofit lnSpcReduction="10000"/>
          </a:bodyPr>
          <a:lstStyle/>
          <a:p>
            <a:r>
              <a:rPr lang="zh-CN" altLang="en-US" sz="2400" dirty="0"/>
              <a:t>固定图形管线</a:t>
            </a:r>
            <a:endParaRPr lang="en-US" altLang="zh-CN" sz="1800" dirty="0"/>
          </a:p>
          <a:p>
            <a:pPr lvl="1">
              <a:buClr>
                <a:schemeClr val="tx1"/>
              </a:buClr>
            </a:pPr>
            <a:r>
              <a:rPr lang="en-US" altLang="zh-CN" sz="1800" dirty="0" err="1"/>
              <a:t>Blinn-Phong</a:t>
            </a:r>
            <a:r>
              <a:rPr lang="zh-CN" altLang="en-US" sz="1800" dirty="0"/>
              <a:t>光照模型</a:t>
            </a:r>
            <a:endParaRPr lang="en-US" altLang="zh-CN" sz="1800" dirty="0"/>
          </a:p>
          <a:p>
            <a:pPr lvl="1">
              <a:buClr>
                <a:schemeClr val="tx1"/>
              </a:buClr>
            </a:pPr>
            <a:endParaRPr lang="en-US" altLang="zh-CN" sz="2400" dirty="0"/>
          </a:p>
          <a:p>
            <a:r>
              <a:rPr lang="zh-CN" altLang="en-US" sz="2400" dirty="0"/>
              <a:t>可编程着色器</a:t>
            </a:r>
            <a:endParaRPr lang="en-US" altLang="zh-CN" sz="1800" dirty="0"/>
          </a:p>
          <a:p>
            <a:pPr lvl="1">
              <a:buClr>
                <a:schemeClr val="tx1"/>
              </a:buClr>
            </a:pPr>
            <a:r>
              <a:rPr lang="zh-CN" altLang="en-US" sz="1800" dirty="0"/>
              <a:t>实现多种类光照模型</a:t>
            </a:r>
            <a:endParaRPr lang="en-US" altLang="zh-CN" sz="1800" dirty="0"/>
          </a:p>
          <a:p>
            <a:endParaRPr lang="zh-CN" altLang="en-US" sz="2400" dirty="0"/>
          </a:p>
          <a:p>
            <a:r>
              <a:rPr lang="zh-CN" altLang="en-US" sz="2400" dirty="0"/>
              <a:t>配合光照模型需指定光源与场景中物体的</a:t>
            </a:r>
            <a:r>
              <a:rPr lang="zh-CN" altLang="en-US" sz="2400" dirty="0" smtClean="0"/>
              <a:t>材质</a:t>
            </a:r>
            <a:endParaRPr lang="en-US" altLang="zh-CN" sz="2400" dirty="0" smtClean="0"/>
          </a:p>
          <a:p>
            <a:endParaRPr lang="en-US" altLang="zh-CN" sz="2400" dirty="0"/>
          </a:p>
          <a:p>
            <a:r>
              <a:rPr lang="en-US" altLang="zh-CN" sz="2400" dirty="0" smtClean="0"/>
              <a:t>OpenGL</a:t>
            </a:r>
            <a:r>
              <a:rPr lang="zh-CN" altLang="en-US" sz="2400" dirty="0"/>
              <a:t>的明暗处理步骤：</a:t>
            </a:r>
            <a:endParaRPr lang="en-US" altLang="zh-CN" sz="1800" dirty="0"/>
          </a:p>
          <a:p>
            <a:pPr lvl="1">
              <a:buClr>
                <a:schemeClr val="tx1"/>
              </a:buClr>
            </a:pPr>
            <a:r>
              <a:rPr lang="zh-CN" altLang="en-US" sz="1800" dirty="0"/>
              <a:t>启用明暗处理功能，并选择模式</a:t>
            </a:r>
          </a:p>
          <a:p>
            <a:pPr lvl="1">
              <a:buClr>
                <a:schemeClr val="tx1"/>
              </a:buClr>
            </a:pPr>
            <a:r>
              <a:rPr lang="zh-CN" altLang="en-US" sz="1800" dirty="0" smtClean="0"/>
              <a:t>计算或者指定法向量</a:t>
            </a:r>
            <a:endParaRPr lang="zh-CN" altLang="en-US" sz="1800" dirty="0"/>
          </a:p>
          <a:p>
            <a:pPr lvl="1">
              <a:buClr>
                <a:schemeClr val="tx1"/>
              </a:buClr>
            </a:pPr>
            <a:r>
              <a:rPr lang="zh-CN" altLang="en-US" sz="1800" dirty="0"/>
              <a:t>指定光源</a:t>
            </a:r>
            <a:endParaRPr lang="en-US" altLang="zh-CN" sz="2400" dirty="0"/>
          </a:p>
          <a:p>
            <a:pPr lvl="1">
              <a:buClr>
                <a:schemeClr val="tx1"/>
              </a:buClr>
            </a:pPr>
            <a:r>
              <a:rPr lang="zh-CN" altLang="en-US" sz="1800" dirty="0" smtClean="0"/>
              <a:t>指定</a:t>
            </a:r>
            <a:r>
              <a:rPr lang="zh-CN" altLang="en-US" sz="1800" dirty="0"/>
              <a:t>材料属性</a:t>
            </a:r>
          </a:p>
          <a:p>
            <a:endParaRPr lang="en-US" altLang="zh-CN" sz="1800" dirty="0"/>
          </a:p>
          <a:p>
            <a:endParaRPr lang="zh-CN" altLang="en-US"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t>8</a:t>
            </a:fld>
            <a:endParaRPr lang="zh-CN" altLang="en-US"/>
          </a:p>
        </p:txBody>
      </p:sp>
    </p:spTree>
    <p:extLst>
      <p:ext uri="{BB962C8B-B14F-4D97-AF65-F5344CB8AC3E}">
        <p14:creationId xmlns:p14="http://schemas.microsoft.com/office/powerpoint/2010/main" val="266513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光源</a:t>
            </a:r>
          </a:p>
        </p:txBody>
      </p:sp>
      <p:sp>
        <p:nvSpPr>
          <p:cNvPr id="3" name="内容占位符 2"/>
          <p:cNvSpPr>
            <a:spLocks noGrp="1"/>
          </p:cNvSpPr>
          <p:nvPr>
            <p:ph idx="1"/>
          </p:nvPr>
        </p:nvSpPr>
        <p:spPr/>
        <p:txBody>
          <a:bodyPr/>
          <a:lstStyle/>
          <a:p>
            <a:r>
              <a:rPr lang="zh-CN" altLang="en-US" sz="2400" dirty="0"/>
              <a:t>光源的参数：</a:t>
            </a:r>
            <a:endParaRPr lang="en-US" altLang="zh-CN" sz="1800" dirty="0"/>
          </a:p>
          <a:p>
            <a:pPr lvl="1">
              <a:buClr>
                <a:schemeClr val="tx1"/>
              </a:buClr>
            </a:pPr>
            <a:r>
              <a:rPr lang="zh-CN" altLang="en-US" sz="1800" dirty="0"/>
              <a:t>环境</a:t>
            </a:r>
            <a:r>
              <a:rPr lang="zh-CN" altLang="en-US" sz="1800" dirty="0" smtClean="0"/>
              <a:t>光分量</a:t>
            </a:r>
            <a:endParaRPr lang="en-US" altLang="zh-CN" sz="1800" dirty="0" smtClean="0"/>
          </a:p>
          <a:p>
            <a:pPr lvl="1">
              <a:buClr>
                <a:schemeClr val="tx1"/>
              </a:buClr>
            </a:pPr>
            <a:r>
              <a:rPr lang="zh-CN" altLang="en-US" sz="1800" dirty="0" smtClean="0"/>
              <a:t>漫反射分量</a:t>
            </a:r>
            <a:endParaRPr lang="en-US" altLang="zh-CN" sz="1800" dirty="0" smtClean="0"/>
          </a:p>
          <a:p>
            <a:pPr lvl="1">
              <a:buClr>
                <a:schemeClr val="tx1"/>
              </a:buClr>
            </a:pPr>
            <a:r>
              <a:rPr lang="zh-CN" altLang="en-US" sz="1800" dirty="0" smtClean="0"/>
              <a:t>镜面反射分量</a:t>
            </a:r>
            <a:endParaRPr lang="en-US" altLang="zh-CN" sz="1800" dirty="0" smtClean="0"/>
          </a:p>
          <a:p>
            <a:pPr lvl="1">
              <a:buClr>
                <a:schemeClr val="tx1"/>
              </a:buClr>
            </a:pPr>
            <a:r>
              <a:rPr lang="zh-CN" altLang="en-US" sz="1800" dirty="0" smtClean="0"/>
              <a:t>光源</a:t>
            </a:r>
            <a:r>
              <a:rPr lang="zh-CN" altLang="en-US" sz="1800" dirty="0" smtClean="0">
                <a:solidFill>
                  <a:srgbClr val="0000FF"/>
                </a:solidFill>
              </a:rPr>
              <a:t>位置或者方</a:t>
            </a:r>
            <a:r>
              <a:rPr lang="zh-CN" altLang="en-US" sz="1800" dirty="0">
                <a:solidFill>
                  <a:srgbClr val="0000FF"/>
                </a:solidFill>
              </a:rPr>
              <a:t>向</a:t>
            </a:r>
            <a:endParaRPr lang="en-US" altLang="zh-CN" sz="1800" dirty="0">
              <a:solidFill>
                <a:srgbClr val="0000FF"/>
              </a:solidFill>
            </a:endParaRPr>
          </a:p>
          <a:p>
            <a:pPr lvl="1">
              <a:buClr>
                <a:schemeClr val="tx1"/>
              </a:buClr>
            </a:pPr>
            <a:r>
              <a:rPr lang="zh-CN" altLang="en-US" sz="1800" dirty="0"/>
              <a:t>衰减</a:t>
            </a:r>
            <a:r>
              <a:rPr lang="zh-CN" altLang="en-US" sz="1800" dirty="0" smtClean="0"/>
              <a:t>参数：</a:t>
            </a:r>
            <a:endParaRPr lang="en-US" altLang="zh-CN" sz="2400" dirty="0"/>
          </a:p>
          <a:p>
            <a:endParaRPr lang="en-US" altLang="zh-CN" sz="2400" dirty="0"/>
          </a:p>
          <a:p>
            <a:endParaRPr lang="en-US" altLang="zh-CN" sz="2400"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t>9</a:t>
            </a:fld>
            <a:endParaRPr lang="zh-CN" altLang="en-US"/>
          </a:p>
        </p:txBody>
      </p:sp>
      <p:sp>
        <p:nvSpPr>
          <p:cNvPr id="8" name="矩形 7"/>
          <p:cNvSpPr/>
          <p:nvPr/>
        </p:nvSpPr>
        <p:spPr>
          <a:xfrm>
            <a:off x="1161424" y="4419903"/>
            <a:ext cx="6821151" cy="1477328"/>
          </a:xfrm>
          <a:prstGeom prst="rect">
            <a:avLst/>
          </a:prstGeom>
          <a:solidFill>
            <a:srgbClr val="BDD7EE">
              <a:alpha val="52941"/>
            </a:srgbClr>
          </a:solidFill>
        </p:spPr>
        <p:txBody>
          <a:bodyPr wrap="square">
            <a:spAutoFit/>
          </a:bodyPr>
          <a:lstStyle/>
          <a:p>
            <a:r>
              <a:rPr lang="en-US" altLang="zh-CN" dirty="0" smtClean="0">
                <a:solidFill>
                  <a:srgbClr val="0000FF"/>
                </a:solidFill>
                <a:latin typeface="ZztexMono-Regular"/>
              </a:rPr>
              <a:t>color4 </a:t>
            </a:r>
            <a:r>
              <a:rPr lang="en-US" altLang="zh-CN" dirty="0" err="1" smtClean="0">
                <a:latin typeface="ZztexMono-Regular"/>
              </a:rPr>
              <a:t>light_diffuse</a:t>
            </a:r>
            <a:r>
              <a:rPr lang="en-US" altLang="zh-CN" dirty="0" smtClean="0">
                <a:latin typeface="ZztexMono-Regular"/>
              </a:rPr>
              <a:t> </a:t>
            </a:r>
            <a:r>
              <a:rPr lang="it-IT" altLang="zh-CN" dirty="0" smtClean="0">
                <a:latin typeface="ZztexMono-Regular"/>
              </a:rPr>
              <a:t>=</a:t>
            </a:r>
            <a:r>
              <a:rPr lang="zh-CN" altLang="en-US" dirty="0" smtClean="0">
                <a:latin typeface="ZztexMono-Regular"/>
              </a:rPr>
              <a:t> </a:t>
            </a:r>
            <a:r>
              <a:rPr lang="en-US" altLang="zh-CN" dirty="0" smtClean="0">
                <a:solidFill>
                  <a:srgbClr val="0000FF"/>
                </a:solidFill>
                <a:latin typeface="ZztexMono-Regular"/>
              </a:rPr>
              <a:t>color4</a:t>
            </a:r>
            <a:r>
              <a:rPr lang="it-IT" altLang="zh-CN" dirty="0" smtClean="0">
                <a:latin typeface="ZztexMono-Regular"/>
              </a:rPr>
              <a:t>(1.0</a:t>
            </a:r>
            <a:r>
              <a:rPr lang="it-IT" altLang="zh-CN" dirty="0">
                <a:latin typeface="ZztexMono-Regular"/>
              </a:rPr>
              <a:t>, 0.0, 0.0, 1.0);</a:t>
            </a:r>
          </a:p>
          <a:p>
            <a:r>
              <a:rPr lang="en-US" altLang="zh-CN" dirty="0">
                <a:solidFill>
                  <a:srgbClr val="0000FF"/>
                </a:solidFill>
                <a:latin typeface="ZztexMono-Regular"/>
              </a:rPr>
              <a:t>color4 </a:t>
            </a:r>
            <a:r>
              <a:rPr lang="en-US" altLang="zh-CN" dirty="0" err="1" smtClean="0">
                <a:latin typeface="ZztexMono-Regular"/>
              </a:rPr>
              <a:t>light_ambient</a:t>
            </a:r>
            <a:r>
              <a:rPr lang="en-US" altLang="zh-CN" dirty="0" smtClean="0">
                <a:latin typeface="ZztexMono-Regular"/>
              </a:rPr>
              <a:t> </a:t>
            </a:r>
            <a:r>
              <a:rPr lang="it-IT" altLang="zh-CN" dirty="0" smtClean="0">
                <a:latin typeface="ZztexMono-Regular"/>
              </a:rPr>
              <a:t>= </a:t>
            </a:r>
            <a:r>
              <a:rPr lang="en-US" altLang="zh-CN" dirty="0">
                <a:solidFill>
                  <a:srgbClr val="0000FF"/>
                </a:solidFill>
                <a:latin typeface="ZztexMono-Regular"/>
              </a:rPr>
              <a:t>color4</a:t>
            </a:r>
            <a:r>
              <a:rPr lang="it-IT" altLang="zh-CN" dirty="0" smtClean="0">
                <a:latin typeface="ZztexMono-Regular"/>
              </a:rPr>
              <a:t>(1.0</a:t>
            </a:r>
            <a:r>
              <a:rPr lang="it-IT" altLang="zh-CN" dirty="0">
                <a:latin typeface="ZztexMono-Regular"/>
              </a:rPr>
              <a:t>, 0.0, 0.0, 1.0);</a:t>
            </a:r>
          </a:p>
          <a:p>
            <a:r>
              <a:rPr lang="en-US" altLang="zh-CN" dirty="0">
                <a:solidFill>
                  <a:srgbClr val="0000FF"/>
                </a:solidFill>
                <a:latin typeface="ZztexMono-Regular"/>
              </a:rPr>
              <a:t>color4 </a:t>
            </a:r>
            <a:r>
              <a:rPr lang="en-US" altLang="zh-CN" dirty="0" err="1" smtClean="0">
                <a:latin typeface="ZztexMono-Regular"/>
              </a:rPr>
              <a:t>light_specular</a:t>
            </a:r>
            <a:r>
              <a:rPr lang="en-US" altLang="zh-CN" dirty="0" smtClean="0">
                <a:latin typeface="ZztexMono-Regular"/>
              </a:rPr>
              <a:t> </a:t>
            </a:r>
            <a:r>
              <a:rPr lang="it-IT" altLang="zh-CN" dirty="0" smtClean="0">
                <a:latin typeface="ZztexMono-Regular"/>
              </a:rPr>
              <a:t>= </a:t>
            </a:r>
            <a:r>
              <a:rPr lang="en-US" altLang="zh-CN" dirty="0">
                <a:solidFill>
                  <a:srgbClr val="0000FF"/>
                </a:solidFill>
                <a:latin typeface="ZztexMono-Regular"/>
              </a:rPr>
              <a:t>color4</a:t>
            </a:r>
            <a:r>
              <a:rPr lang="it-IT" altLang="zh-CN" dirty="0" smtClean="0">
                <a:latin typeface="ZztexMono-Regular"/>
              </a:rPr>
              <a:t>(1.0</a:t>
            </a:r>
            <a:r>
              <a:rPr lang="it-IT" altLang="zh-CN" dirty="0">
                <a:latin typeface="ZztexMono-Regular"/>
              </a:rPr>
              <a:t>, 0.0, 0.0, 1.0);</a:t>
            </a:r>
          </a:p>
          <a:p>
            <a:r>
              <a:rPr lang="en-US" altLang="zh-CN" dirty="0" smtClean="0">
                <a:solidFill>
                  <a:srgbClr val="0000FF"/>
                </a:solidFill>
                <a:latin typeface="ZztexMono-Regular"/>
              </a:rPr>
              <a:t>point4 </a:t>
            </a:r>
            <a:r>
              <a:rPr lang="en-US" altLang="zh-CN" dirty="0" err="1">
                <a:latin typeface="ZztexMono-Regular"/>
              </a:rPr>
              <a:t>light_position</a:t>
            </a:r>
            <a:r>
              <a:rPr lang="en-US" altLang="zh-CN" dirty="0">
                <a:latin typeface="ZztexMono-Regular"/>
              </a:rPr>
              <a:t> = </a:t>
            </a:r>
            <a:r>
              <a:rPr lang="en-US" altLang="zh-CN" dirty="0">
                <a:solidFill>
                  <a:srgbClr val="0000FF"/>
                </a:solidFill>
                <a:latin typeface="ZztexMono-Regular"/>
              </a:rPr>
              <a:t>vec4</a:t>
            </a:r>
            <a:r>
              <a:rPr lang="en-US" altLang="zh-CN" dirty="0">
                <a:latin typeface="ZztexMono-Regular"/>
              </a:rPr>
              <a:t>(1.0, 2.0, 3.0, 1.0);</a:t>
            </a:r>
          </a:p>
          <a:p>
            <a:r>
              <a:rPr lang="en-US" altLang="zh-CN" dirty="0" smtClean="0">
                <a:solidFill>
                  <a:srgbClr val="0000FF"/>
                </a:solidFill>
              </a:rPr>
              <a:t>float</a:t>
            </a:r>
            <a:r>
              <a:rPr lang="en-US" altLang="zh-CN" dirty="0" smtClean="0"/>
              <a:t> </a:t>
            </a:r>
            <a:r>
              <a:rPr lang="en-US" altLang="zh-CN" dirty="0" err="1"/>
              <a:t>attenuation_constant</a:t>
            </a:r>
            <a:r>
              <a:rPr lang="en-US" altLang="zh-CN" dirty="0"/>
              <a:t>, </a:t>
            </a:r>
            <a:r>
              <a:rPr lang="en-US" altLang="zh-CN" dirty="0" err="1"/>
              <a:t>attenuation_linear</a:t>
            </a:r>
            <a:r>
              <a:rPr lang="en-US" altLang="zh-CN" dirty="0"/>
              <a:t>, </a:t>
            </a:r>
            <a:r>
              <a:rPr lang="en-US" altLang="zh-CN" dirty="0" err="1"/>
              <a:t>attenuation_quadratic</a:t>
            </a:r>
            <a:r>
              <a:rPr lang="en-US" altLang="zh-CN" dirty="0"/>
              <a:t>;</a:t>
            </a:r>
            <a:endParaRPr lang="zh-CN" altLang="en-US" dirty="0"/>
          </a:p>
        </p:txBody>
      </p:sp>
      <p:pic>
        <p:nvPicPr>
          <p:cNvPr id="6" name="图片 5"/>
          <p:cNvPicPr>
            <a:picLocks noChangeAspect="1"/>
          </p:cNvPicPr>
          <p:nvPr/>
        </p:nvPicPr>
        <p:blipFill>
          <a:blip r:embed="rId2"/>
          <a:stretch>
            <a:fillRect/>
          </a:stretch>
        </p:blipFill>
        <p:spPr>
          <a:xfrm>
            <a:off x="3093445" y="3054137"/>
            <a:ext cx="2957108" cy="876726"/>
          </a:xfrm>
          <a:prstGeom prst="rect">
            <a:avLst/>
          </a:prstGeom>
        </p:spPr>
      </p:pic>
      <p:pic>
        <p:nvPicPr>
          <p:cNvPr id="7" name="图片 5"/>
          <p:cNvPicPr>
            <a:picLocks noChangeAspect="1"/>
          </p:cNvPicPr>
          <p:nvPr/>
        </p:nvPicPr>
        <p:blipFill>
          <a:blip r:embed="rId3"/>
          <a:stretch>
            <a:fillRect/>
          </a:stretch>
        </p:blipFill>
        <p:spPr>
          <a:xfrm>
            <a:off x="4483509" y="1538213"/>
            <a:ext cx="2958205" cy="1175164"/>
          </a:xfrm>
          <a:prstGeom prst="rect">
            <a:avLst/>
          </a:prstGeom>
        </p:spPr>
      </p:pic>
    </p:spTree>
    <p:extLst>
      <p:ext uri="{BB962C8B-B14F-4D97-AF65-F5344CB8AC3E}">
        <p14:creationId xmlns:p14="http://schemas.microsoft.com/office/powerpoint/2010/main" val="178530977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7825</TotalTime>
  <Words>1634</Words>
  <Application>Microsoft Office PowerPoint</Application>
  <PresentationFormat>全屏显示(4:3)</PresentationFormat>
  <Paragraphs>376</Paragraphs>
  <Slides>32</Slides>
  <Notes>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32</vt:i4>
      </vt:variant>
    </vt:vector>
  </HeadingPairs>
  <TitlesOfParts>
    <vt:vector size="45" baseType="lpstr">
      <vt:lpstr>04b</vt:lpstr>
      <vt:lpstr>Mangal</vt:lpstr>
      <vt:lpstr>ZztexMono-Regular</vt:lpstr>
      <vt:lpstr>华文新魏</vt:lpstr>
      <vt:lpstr>楷体_GB2312</vt:lpstr>
      <vt:lpstr>宋体</vt:lpstr>
      <vt:lpstr>微软雅黑</vt:lpstr>
      <vt:lpstr>微软雅黑</vt:lpstr>
      <vt:lpstr>Arial</vt:lpstr>
      <vt:lpstr>Calibri</vt:lpstr>
      <vt:lpstr>Cambria Math</vt:lpstr>
      <vt:lpstr>Wingdings</vt:lpstr>
      <vt:lpstr>Office 主题</vt:lpstr>
      <vt:lpstr>第五章 光照和明暗绘制</vt:lpstr>
      <vt:lpstr>内容提要</vt:lpstr>
      <vt:lpstr>Phong模型总结</vt:lpstr>
      <vt:lpstr>改进的Phong模型</vt:lpstr>
      <vt:lpstr>法向</vt:lpstr>
      <vt:lpstr>球面法向</vt:lpstr>
      <vt:lpstr>大纲</vt:lpstr>
      <vt:lpstr>OpenGL的光照模型</vt:lpstr>
      <vt:lpstr>光源</vt:lpstr>
      <vt:lpstr>材质</vt:lpstr>
      <vt:lpstr>大纲</vt:lpstr>
      <vt:lpstr>光照模型的实现</vt:lpstr>
      <vt:lpstr>光照模型的程序实现</vt:lpstr>
      <vt:lpstr>光照模型的顶点着色器实现</vt:lpstr>
      <vt:lpstr>大纲</vt:lpstr>
      <vt:lpstr>多边形着色</vt:lpstr>
      <vt:lpstr>均匀着色</vt:lpstr>
      <vt:lpstr>均匀着色</vt:lpstr>
      <vt:lpstr>光滑着色（Gouraud 着色）</vt:lpstr>
      <vt:lpstr>如何计算法向?</vt:lpstr>
      <vt:lpstr>Phong 着色</vt:lpstr>
      <vt:lpstr>Phong 着色</vt:lpstr>
      <vt:lpstr>方法对比</vt:lpstr>
      <vt:lpstr>方法对比</vt:lpstr>
      <vt:lpstr>大纲</vt:lpstr>
      <vt:lpstr>球面的多边形离散化</vt:lpstr>
      <vt:lpstr>球面的着色</vt:lpstr>
      <vt:lpstr>轮廓边缘</vt:lpstr>
      <vt:lpstr>大纲</vt:lpstr>
      <vt:lpstr>局部光照模型的局限性</vt:lpstr>
      <vt:lpstr>实验 3.4</vt:lpstr>
      <vt:lpstr>实验 3</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Microsoft 帐户</cp:lastModifiedBy>
  <cp:revision>590</cp:revision>
  <dcterms:created xsi:type="dcterms:W3CDTF">2016-08-04T07:29:19Z</dcterms:created>
  <dcterms:modified xsi:type="dcterms:W3CDTF">2022-11-15T12:15:27Z</dcterms:modified>
</cp:coreProperties>
</file>