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350" r:id="rId2"/>
    <p:sldId id="266" r:id="rId3"/>
    <p:sldId id="267" r:id="rId4"/>
    <p:sldId id="268" r:id="rId5"/>
    <p:sldId id="269" r:id="rId6"/>
    <p:sldId id="334" r:id="rId7"/>
    <p:sldId id="335" r:id="rId8"/>
    <p:sldId id="336" r:id="rId9"/>
    <p:sldId id="337" r:id="rId10"/>
    <p:sldId id="270" r:id="rId11"/>
    <p:sldId id="271" r:id="rId12"/>
    <p:sldId id="275" r:id="rId13"/>
    <p:sldId id="276" r:id="rId14"/>
    <p:sldId id="277" r:id="rId15"/>
    <p:sldId id="281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338" r:id="rId27"/>
    <p:sldId id="34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4023F"/>
    <a:srgbClr val="AD438E"/>
    <a:srgbClr val="94003F"/>
    <a:srgbClr val="A50021"/>
    <a:srgbClr val="FF91C8"/>
    <a:srgbClr val="D6EAF8"/>
    <a:srgbClr val="464DD9"/>
    <a:srgbClr val="99C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31F-852E-4C21-A5BF-45A621D063B7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D6D4-6C22-42E4-BD00-B5AB433AEB75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94D1-277E-4F0D-A9D3-6C723ED9405F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4023F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8B5D-A758-4441-AB52-89DDE7AF36E5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7614-659B-42BB-94D6-453193BCDAC9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146-8CD6-4CAA-B3D3-2C21DC42388C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B5B9-9CF5-47F0-9553-3F68E4080617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54A2-9B8A-4D21-BA10-2D4311C5CCE9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895-D564-41D2-A6FC-FB534A168770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337D-A0CC-4C7E-87C9-35D7F76F26E6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1D75-C662-4506-9923-F360C490CD83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0000" lvl="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23F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04977B-C4EC-482F-96C1-0349DC329330}" type="datetime1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104645" y="95705"/>
            <a:ext cx="654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SZU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7030A0"/>
        </a:buClr>
        <a:buSzPct val="70000"/>
        <a:buFont typeface="Wingdings" panose="05000000000000000000" pitchFamily="2" charset="2"/>
        <a:buChar char="u"/>
        <a:defRPr lang="zh-CN" altLang="en-US" sz="2800" b="0" kern="1200" dirty="0" smtClean="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3959" y="1214438"/>
            <a:ext cx="8136082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94003F"/>
                </a:solidFill>
              </a:rPr>
              <a:t>第八章 层级建模方法</a:t>
            </a:r>
            <a:endParaRPr lang="zh-CN" altLang="en-US" dirty="0">
              <a:solidFill>
                <a:srgbClr val="94003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3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实例变换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16830"/>
            <a:ext cx="7886700" cy="5381681"/>
          </a:xfrm>
        </p:spPr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OpenGL</a:t>
            </a:r>
            <a:r>
              <a:rPr lang="zh-CN" altLang="en-US" sz="2400" dirty="0" smtClean="0"/>
              <a:t>应用程序中，必须通过几何变换把图符从</a:t>
            </a:r>
            <a:r>
              <a:rPr lang="zh-CN" altLang="en-US" sz="2400" dirty="0" smtClean="0">
                <a:solidFill>
                  <a:srgbClr val="0000FF"/>
                </a:solidFill>
              </a:rPr>
              <a:t>建模标架</a:t>
            </a:r>
            <a:r>
              <a:rPr lang="zh-CN" altLang="en-US" sz="2400" dirty="0" smtClean="0"/>
              <a:t>变换到</a:t>
            </a:r>
            <a:r>
              <a:rPr lang="zh-CN" altLang="en-US" sz="2400" dirty="0" smtClean="0">
                <a:solidFill>
                  <a:srgbClr val="0000FF"/>
                </a:solidFill>
              </a:rPr>
              <a:t>世界标架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得到</a:t>
            </a: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0000FF"/>
                </a:solidFill>
              </a:rPr>
              <a:t>实例</a:t>
            </a:r>
            <a:r>
              <a:rPr lang="zh-CN" altLang="en-US" sz="2400" dirty="0"/>
              <a:t>（</a:t>
            </a:r>
            <a:r>
              <a:rPr lang="en-US" altLang="zh-CN" sz="2400" dirty="0"/>
              <a:t>instance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实例变化把每个图符实例按照所需的</a:t>
            </a:r>
            <a:r>
              <a:rPr lang="zh-CN" altLang="en-US" sz="2400" dirty="0" smtClean="0">
                <a:solidFill>
                  <a:srgbClr val="0000FF"/>
                </a:solidFill>
              </a:rPr>
              <a:t>大小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0000FF"/>
                </a:solidFill>
              </a:rPr>
              <a:t>方向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0000FF"/>
                </a:solidFill>
              </a:rPr>
              <a:t>位置</a:t>
            </a:r>
            <a:r>
              <a:rPr lang="zh-CN" altLang="en-US" sz="2400" dirty="0" smtClean="0"/>
              <a:t>放入到场景中：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灯片编号占位符 2"/>
          <p:cNvSpPr txBox="1">
            <a:spLocks/>
          </p:cNvSpPr>
          <p:nvPr/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792F4E-54C0-4D36-B331-9C6FCFE9A340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5288" y="1494942"/>
            <a:ext cx="78867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4003F"/>
              </a:buClr>
            </a:pP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7905"/>
            <a:ext cx="7673111" cy="2886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09216" y="3393932"/>
                <a:ext cx="1398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</a:rPr>
                        <m:t>𝑴</m:t>
                      </m:r>
                      <m:r>
                        <a:rPr lang="en-US" altLang="zh-CN" sz="2400" b="1" i="1" smtClean="0">
                          <a:latin typeface="Cambria Math" charset="0"/>
                        </a:rPr>
                        <m:t>= </m:t>
                      </m:r>
                      <m:r>
                        <a:rPr lang="en-US" altLang="zh-CN" sz="2400" b="1" i="1" smtClean="0">
                          <a:latin typeface="Cambria Math" charset="0"/>
                        </a:rPr>
                        <m:t>𝑻𝑹𝑺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16" y="3393932"/>
                <a:ext cx="13988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367" t="-143333" r="-4367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35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图符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实例表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4764992"/>
          </a:xfrm>
        </p:spPr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存储模型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方法：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给每个图符赋</a:t>
            </a:r>
            <a:r>
              <a:rPr lang="zh-CN" altLang="en-US" sz="1800" dirty="0"/>
              <a:t>一</a:t>
            </a:r>
            <a:r>
              <a:rPr lang="zh-CN" altLang="en-US" sz="1800" dirty="0" smtClean="0"/>
              <a:t>个唯一的数值编号</a:t>
            </a:r>
            <a:endParaRPr lang="en-US" altLang="zh-CN" sz="18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对于每一个实例，存储实例</a:t>
            </a:r>
            <a:r>
              <a:rPr lang="zh-CN" altLang="en-US" sz="1800" dirty="0"/>
              <a:t>变换的</a:t>
            </a:r>
            <a:r>
              <a:rPr lang="zh-CN" altLang="en-US" sz="1800" dirty="0" smtClean="0"/>
              <a:t>参数</a:t>
            </a:r>
            <a:endParaRPr lang="en-US" altLang="zh-CN" sz="1800" dirty="0" smtClean="0"/>
          </a:p>
          <a:p>
            <a:pPr lvl="1">
              <a:buClr>
                <a:srgbClr val="94003F"/>
              </a:buClr>
            </a:pPr>
            <a:endParaRPr lang="en-US" altLang="zh-CN" dirty="0"/>
          </a:p>
          <a:p>
            <a:pPr lvl="1">
              <a:buClr>
                <a:srgbClr val="94003F"/>
              </a:buClr>
            </a:pPr>
            <a:endParaRPr lang="en-US" altLang="zh-CN" dirty="0" smtClean="0"/>
          </a:p>
          <a:p>
            <a:pPr lvl="1">
              <a:buClr>
                <a:srgbClr val="94003F"/>
              </a:buClr>
            </a:pPr>
            <a:endParaRPr lang="en-US" altLang="zh-CN" dirty="0"/>
          </a:p>
          <a:p>
            <a:pPr lvl="1">
              <a:buClr>
                <a:srgbClr val="94003F"/>
              </a:buClr>
            </a:pPr>
            <a:endParaRPr lang="en-US" altLang="zh-CN" dirty="0" smtClean="0"/>
          </a:p>
          <a:p>
            <a:pPr lvl="1">
              <a:buClr>
                <a:srgbClr val="94003F"/>
              </a:buClr>
            </a:pPr>
            <a:endParaRPr lang="en-US" altLang="zh-CN" dirty="0"/>
          </a:p>
          <a:p>
            <a:pPr lvl="1">
              <a:buClr>
                <a:srgbClr val="94003F"/>
              </a:buClr>
            </a:pPr>
            <a:endParaRPr lang="en-US" altLang="zh-CN" dirty="0" smtClean="0"/>
          </a:p>
          <a:p>
            <a:pPr lvl="1">
              <a:buClr>
                <a:srgbClr val="94003F"/>
              </a:buClr>
            </a:pPr>
            <a:endParaRPr lang="en-US" altLang="zh-CN" dirty="0"/>
          </a:p>
          <a:p>
            <a:pPr lvl="1">
              <a:buClr>
                <a:srgbClr val="94003F"/>
              </a:buClr>
            </a:pPr>
            <a:endParaRPr lang="en-US" altLang="zh-CN" dirty="0" smtClean="0"/>
          </a:p>
          <a:p>
            <a:pPr lvl="1">
              <a:buClr>
                <a:srgbClr val="94003F"/>
              </a:buClr>
            </a:pP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但是，</a:t>
            </a:r>
            <a:r>
              <a:rPr lang="zh-CN" altLang="en-US" sz="2400" dirty="0" smtClean="0">
                <a:solidFill>
                  <a:srgbClr val="0000FF"/>
                </a:solidFill>
              </a:rPr>
              <a:t>这种存储方式并没有反映对象之间的关系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9" y="2443883"/>
            <a:ext cx="4179352" cy="29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77998" y="3364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层级模型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 smtClean="0">
                <a:solidFill>
                  <a:srgbClr val="94003F"/>
                </a:solidFill>
              </a:rPr>
              <a:t>2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汽车动画模型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考虑</a:t>
            </a:r>
            <a:r>
              <a:rPr lang="zh-CN" altLang="en-US" sz="2400" dirty="0"/>
              <a:t>汽车的</a:t>
            </a:r>
            <a:r>
              <a:rPr lang="zh-CN" altLang="en-US" sz="2400" dirty="0" smtClean="0"/>
              <a:t>模型部件</a:t>
            </a:r>
            <a:endParaRPr lang="en-US" altLang="zh-CN" sz="2400" dirty="0"/>
          </a:p>
          <a:p>
            <a:pPr lvl="1">
              <a:buClr>
                <a:srgbClr val="94003F"/>
              </a:buClr>
              <a:buSzPct val="70000"/>
            </a:pPr>
            <a:r>
              <a:rPr lang="zh-CN" altLang="en-US" sz="1800" dirty="0"/>
              <a:t>车身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四</a:t>
            </a:r>
            <a:r>
              <a:rPr lang="zh-CN" altLang="en-US" sz="1800" dirty="0"/>
              <a:t>个一样的车轮</a:t>
            </a:r>
          </a:p>
          <a:p>
            <a:pPr lvl="1">
              <a:buClr>
                <a:srgbClr val="94003F"/>
              </a:buClr>
              <a:buSzPct val="70000"/>
            </a:pPr>
            <a:r>
              <a:rPr lang="zh-CN" altLang="en-US" sz="1800" dirty="0"/>
              <a:t>两</a:t>
            </a:r>
            <a:r>
              <a:rPr lang="zh-CN" altLang="en-US" sz="1800" dirty="0" smtClean="0"/>
              <a:t>个图符，五个实例</a:t>
            </a:r>
            <a:endParaRPr lang="en-US" altLang="zh-CN" sz="1600" dirty="0"/>
          </a:p>
          <a:p>
            <a:pPr lvl="1">
              <a:buClr>
                <a:srgbClr val="94003F"/>
              </a:buClr>
              <a:buSzPct val="70000"/>
            </a:pPr>
            <a:endParaRPr lang="en-US" altLang="zh-CN" sz="1600" dirty="0"/>
          </a:p>
          <a:p>
            <a:pPr lvl="1">
              <a:buClr>
                <a:srgbClr val="94003F"/>
              </a:buClr>
              <a:buSzPct val="70000"/>
            </a:pPr>
            <a:endParaRPr lang="en-US" altLang="zh-CN" sz="1600" dirty="0"/>
          </a:p>
          <a:p>
            <a:pPr lvl="1">
              <a:buClr>
                <a:srgbClr val="94003F"/>
              </a:buClr>
              <a:buSzPct val="70000"/>
            </a:pPr>
            <a:endParaRPr lang="en-US" altLang="zh-CN" sz="16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如何生成汽车动画？</a:t>
            </a:r>
            <a:endParaRPr lang="en-US" altLang="zh-CN" sz="2400" dirty="0" smtClean="0"/>
          </a:p>
          <a:p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82" y="1723488"/>
            <a:ext cx="4915463" cy="1879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5" y="4659571"/>
            <a:ext cx="3332475" cy="1326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419" y="4659570"/>
            <a:ext cx="3332475" cy="13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线性程序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316830"/>
            <a:ext cx="7886700" cy="5434844"/>
          </a:xfrm>
        </p:spPr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伪代码：</a:t>
            </a: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问题：无法描述汽车各个部件之间的关系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不能把车身的运动和轮子的运动分隔开</a:t>
            </a:r>
            <a:endParaRPr lang="en-US" altLang="zh-CN" sz="18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联动关系：轮子跟着车身一起动</a:t>
            </a:r>
            <a:endParaRPr lang="en-US" altLang="zh-CN" sz="1800" dirty="0" smtClean="0"/>
          </a:p>
          <a:p>
            <a:pPr>
              <a:buClr>
                <a:srgbClr val="94003F"/>
              </a:buClr>
            </a:pPr>
            <a:endParaRPr lang="en-US" sz="2400" dirty="0"/>
          </a:p>
          <a:p>
            <a:pPr>
              <a:buClr>
                <a:srgbClr val="94003F"/>
              </a:buClr>
            </a:pPr>
            <a:endParaRPr lang="en-US" sz="2400" dirty="0" smtClean="0"/>
          </a:p>
          <a:p>
            <a:pPr>
              <a:buClr>
                <a:srgbClr val="94003F"/>
              </a:buClr>
            </a:pPr>
            <a:endParaRPr lang="en-US" sz="2400" dirty="0"/>
          </a:p>
          <a:p>
            <a:pPr>
              <a:buClr>
                <a:srgbClr val="94003F"/>
              </a:buClr>
            </a:pPr>
            <a:endParaRPr lang="en-US" sz="2400" dirty="0" smtClean="0"/>
          </a:p>
          <a:p>
            <a:pPr>
              <a:buClr>
                <a:srgbClr val="94003F"/>
              </a:buClr>
            </a:pPr>
            <a:endParaRPr 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6"/>
          <p:cNvSpPr/>
          <p:nvPr/>
        </p:nvSpPr>
        <p:spPr>
          <a:xfrm>
            <a:off x="1957909" y="1804730"/>
            <a:ext cx="5228181" cy="3416320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94003F"/>
              </a:buClr>
            </a:pPr>
            <a:r>
              <a:rPr lang="en-US" altLang="zh-CN" dirty="0" smtClean="0"/>
              <a:t>{</a:t>
            </a:r>
          </a:p>
          <a:p>
            <a:pPr>
              <a:buClr>
                <a:srgbClr val="94003F"/>
              </a:buClr>
            </a:pPr>
            <a:r>
              <a:rPr lang="zh-CN" altLang="en-US" dirty="0" smtClean="0"/>
              <a:t>      </a:t>
            </a:r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s;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zh-CN" altLang="en-US" dirty="0" smtClean="0">
                <a:solidFill>
                  <a:schemeClr val="accent6"/>
                </a:solidFill>
              </a:rPr>
              <a:t>* 速度*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</a:p>
          <a:p>
            <a:pPr>
              <a:buClr>
                <a:srgbClr val="94003F"/>
              </a:buClr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d[3];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zh-CN" altLang="en-US" dirty="0">
                <a:solidFill>
                  <a:schemeClr val="accent6"/>
                </a:solidFill>
              </a:rPr>
              <a:t>* </a:t>
            </a:r>
            <a:r>
              <a:rPr lang="zh-CN" altLang="en-US" dirty="0" smtClean="0">
                <a:solidFill>
                  <a:schemeClr val="accent6"/>
                </a:solidFill>
              </a:rPr>
              <a:t>方向*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      </a:t>
            </a:r>
            <a:r>
              <a:rPr lang="en-US" altLang="zh-CN" dirty="0" smtClean="0">
                <a:solidFill>
                  <a:srgbClr val="0000FF"/>
                </a:solidFill>
              </a:rPr>
              <a:t>float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t;</a:t>
            </a:r>
            <a:r>
              <a:rPr lang="zh-CN" altLang="en-US" dirty="0" smtClean="0"/>
              <a:t>  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zh-CN" altLang="en-US" dirty="0">
                <a:solidFill>
                  <a:schemeClr val="accent6"/>
                </a:solidFill>
              </a:rPr>
              <a:t>* </a:t>
            </a:r>
            <a:r>
              <a:rPr lang="zh-CN" altLang="en-US" dirty="0" smtClean="0">
                <a:solidFill>
                  <a:schemeClr val="accent6"/>
                </a:solidFill>
              </a:rPr>
              <a:t>时间*</a:t>
            </a:r>
            <a:r>
              <a:rPr lang="en-US" altLang="zh-CN" dirty="0">
                <a:solidFill>
                  <a:schemeClr val="accent6"/>
                </a:solidFill>
              </a:rPr>
              <a:t>/</a:t>
            </a:r>
          </a:p>
          <a:p>
            <a:pPr>
              <a:buClr>
                <a:srgbClr val="94003F"/>
              </a:buClr>
            </a:pP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>
                <a:solidFill>
                  <a:schemeClr val="accent6"/>
                </a:solidFill>
              </a:rPr>
              <a:t>     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r>
              <a:rPr lang="zh-CN" altLang="en-US" dirty="0">
                <a:solidFill>
                  <a:schemeClr val="accent6"/>
                </a:solidFill>
              </a:rPr>
              <a:t>* </a:t>
            </a:r>
            <a:r>
              <a:rPr lang="zh-CN" altLang="en-US" dirty="0" smtClean="0">
                <a:solidFill>
                  <a:schemeClr val="accent6"/>
                </a:solidFill>
              </a:rPr>
              <a:t>确定汽车在时刻</a:t>
            </a:r>
            <a:r>
              <a:rPr lang="en-US" altLang="zh-CN" dirty="0" smtClean="0">
                <a:solidFill>
                  <a:schemeClr val="accent6"/>
                </a:solidFill>
              </a:rPr>
              <a:t>t</a:t>
            </a:r>
            <a:r>
              <a:rPr lang="zh-CN" altLang="en-US" dirty="0" smtClean="0">
                <a:solidFill>
                  <a:schemeClr val="accent6"/>
                </a:solidFill>
              </a:rPr>
              <a:t>的位置和方向*</a:t>
            </a:r>
            <a:r>
              <a:rPr lang="en-US" altLang="zh-CN" dirty="0" smtClean="0">
                <a:solidFill>
                  <a:schemeClr val="accent6"/>
                </a:solidFill>
              </a:rPr>
              <a:t>/</a:t>
            </a: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      </a:t>
            </a:r>
            <a:r>
              <a:rPr lang="en-US" altLang="zh-CN" b="1" dirty="0" err="1" smtClean="0"/>
              <a:t>draw_right_front_wheel</a:t>
            </a:r>
            <a:r>
              <a:rPr lang="en-US" altLang="zh-CN" dirty="0" smtClean="0"/>
              <a:t>(t,</a:t>
            </a:r>
            <a:r>
              <a:rPr lang="zh-CN" altLang="en-US" dirty="0" smtClean="0"/>
              <a:t> </a:t>
            </a:r>
            <a:r>
              <a:rPr lang="en-US" altLang="zh-CN" dirty="0" smtClean="0"/>
              <a:t>s,</a:t>
            </a:r>
            <a:r>
              <a:rPr lang="zh-CN" altLang="en-US" dirty="0" smtClean="0"/>
              <a:t> </a:t>
            </a:r>
            <a:r>
              <a:rPr lang="en-US" altLang="zh-CN" dirty="0" smtClean="0"/>
              <a:t>d);</a:t>
            </a: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b="1" dirty="0" err="1" smtClean="0"/>
              <a:t>draw_left_front_wheel</a:t>
            </a:r>
            <a:r>
              <a:rPr lang="en-US" altLang="zh-CN" dirty="0" smtClean="0"/>
              <a:t>(</a:t>
            </a:r>
            <a:r>
              <a:rPr lang="en-US" altLang="zh-CN" dirty="0"/>
              <a:t>t,</a:t>
            </a:r>
            <a:r>
              <a:rPr lang="zh-CN" altLang="en-US" dirty="0"/>
              <a:t> </a:t>
            </a:r>
            <a:r>
              <a:rPr lang="en-US" altLang="zh-CN" dirty="0" smtClean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);</a:t>
            </a:r>
          </a:p>
          <a:p>
            <a:pPr>
              <a:buClr>
                <a:srgbClr val="94003F"/>
              </a:buClr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en-US" altLang="zh-CN" b="1" dirty="0" err="1" smtClean="0"/>
              <a:t>draw_right_back_wheel</a:t>
            </a:r>
            <a:r>
              <a:rPr lang="en-US" altLang="zh-CN" dirty="0" smtClean="0"/>
              <a:t>(</a:t>
            </a:r>
            <a:r>
              <a:rPr lang="en-US" altLang="zh-CN" dirty="0"/>
              <a:t>t,</a:t>
            </a:r>
            <a:r>
              <a:rPr lang="zh-CN" altLang="en-US" dirty="0"/>
              <a:t> </a:t>
            </a:r>
            <a:r>
              <a:rPr lang="en-US" altLang="zh-CN" dirty="0" smtClean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);</a:t>
            </a:r>
          </a:p>
          <a:p>
            <a:pPr>
              <a:buClr>
                <a:srgbClr val="94003F"/>
              </a:buClr>
            </a:pPr>
            <a:r>
              <a:rPr lang="zh-CN" altLang="en-US" dirty="0" smtClean="0"/>
              <a:t>      </a:t>
            </a:r>
            <a:r>
              <a:rPr lang="en-US" altLang="zh-CN" b="1" dirty="0" err="1" smtClean="0"/>
              <a:t>draw_left_back_wheel</a:t>
            </a:r>
            <a:r>
              <a:rPr lang="en-US" altLang="zh-CN" dirty="0" smtClean="0"/>
              <a:t>(</a:t>
            </a:r>
            <a:r>
              <a:rPr lang="en-US" altLang="zh-CN" dirty="0"/>
              <a:t>t,</a:t>
            </a:r>
            <a:r>
              <a:rPr lang="zh-CN" altLang="en-US" dirty="0"/>
              <a:t> </a:t>
            </a:r>
            <a:r>
              <a:rPr lang="en-US" altLang="zh-CN" dirty="0" smtClean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);</a:t>
            </a:r>
          </a:p>
          <a:p>
            <a:pPr>
              <a:buClr>
                <a:srgbClr val="94003F"/>
              </a:buClr>
            </a:pPr>
            <a:r>
              <a:rPr lang="zh-CN" altLang="en-US" dirty="0" smtClean="0"/>
              <a:t>      </a:t>
            </a:r>
            <a:r>
              <a:rPr lang="en-US" altLang="zh-CN" b="1" dirty="0" err="1" smtClean="0"/>
              <a:t>draw_chassis</a:t>
            </a:r>
            <a:r>
              <a:rPr lang="en-US" altLang="zh-CN" dirty="0" smtClean="0"/>
              <a:t>(</a:t>
            </a:r>
            <a:r>
              <a:rPr lang="en-US" altLang="zh-CN" dirty="0"/>
              <a:t>t,</a:t>
            </a:r>
            <a:r>
              <a:rPr lang="zh-CN" altLang="en-US" dirty="0"/>
              <a:t> </a:t>
            </a:r>
            <a:r>
              <a:rPr lang="en-US" altLang="zh-CN" dirty="0" smtClean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d);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196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汽车</a:t>
            </a:r>
            <a:r>
              <a:rPr lang="zh-CN" altLang="en-US" dirty="0" smtClean="0"/>
              <a:t>的层级模型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树状结构：</a:t>
            </a:r>
            <a:endParaRPr 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59" y="1812470"/>
            <a:ext cx="7673030" cy="37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在数学上，一个图（</a:t>
            </a:r>
            <a:r>
              <a:rPr lang="en-US" altLang="zh-CN" sz="2400" dirty="0" smtClean="0"/>
              <a:t>graph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由一些节点</a:t>
            </a:r>
            <a:r>
              <a:rPr lang="zh-CN" altLang="en-US" sz="2400" dirty="0"/>
              <a:t>（</a:t>
            </a:r>
            <a:r>
              <a:rPr lang="en-US" altLang="zh-CN" sz="2400" dirty="0"/>
              <a:t>node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和一些边</a:t>
            </a:r>
            <a:r>
              <a:rPr lang="zh-CN" altLang="en-US" sz="2400" dirty="0"/>
              <a:t>（</a:t>
            </a:r>
            <a:r>
              <a:rPr lang="en-US" altLang="zh-CN" sz="2400" dirty="0" smtClean="0"/>
              <a:t>edge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组成</a:t>
            </a:r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一条边</a:t>
            </a:r>
            <a:r>
              <a:rPr lang="zh-CN" altLang="en-US" sz="2400" dirty="0"/>
              <a:t>连接两个</a:t>
            </a:r>
            <a:r>
              <a:rPr lang="zh-CN" altLang="en-US" sz="2400" dirty="0" smtClean="0"/>
              <a:t>节点 ，可以具有方向性                                  </a:t>
            </a:r>
          </a:p>
          <a:p>
            <a:pPr lvl="1">
              <a:buClr>
                <a:srgbClr val="94003F"/>
              </a:buClr>
            </a:pPr>
            <a:r>
              <a:rPr lang="zh-CN" altLang="en-US" sz="1800" dirty="0">
                <a:solidFill>
                  <a:srgbClr val="0000FF"/>
                </a:solidFill>
              </a:rPr>
              <a:t>有向图（</a:t>
            </a:r>
            <a:r>
              <a:rPr lang="en-US" altLang="zh-CN" sz="1800" dirty="0">
                <a:solidFill>
                  <a:srgbClr val="0000FF"/>
                </a:solidFill>
              </a:rPr>
              <a:t>directed graph</a:t>
            </a:r>
            <a:r>
              <a:rPr lang="zh-CN" altLang="en-US" sz="1800" dirty="0">
                <a:solidFill>
                  <a:srgbClr val="0000FF"/>
                </a:solidFill>
              </a:rPr>
              <a:t>）</a:t>
            </a:r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无向图</a:t>
            </a:r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环路</a:t>
            </a:r>
            <a:r>
              <a:rPr lang="zh-CN" altLang="en-US" sz="2400" dirty="0"/>
              <a:t>（</a:t>
            </a:r>
            <a:r>
              <a:rPr lang="en-US" altLang="zh-CN" sz="2400" dirty="0"/>
              <a:t>cycle</a:t>
            </a:r>
            <a:r>
              <a:rPr lang="zh-CN" altLang="en-US" sz="2400" dirty="0"/>
              <a:t>）</a:t>
            </a:r>
            <a:r>
              <a:rPr lang="en-US" altLang="zh-CN" sz="2400" dirty="0"/>
              <a:t>: 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个循环的有向路径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87" y="4661107"/>
            <a:ext cx="4265900" cy="21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树是一</a:t>
            </a:r>
            <a:r>
              <a:rPr lang="zh-CN" altLang="en-US" sz="2400" dirty="0"/>
              <a:t>种特殊的</a:t>
            </a:r>
            <a:r>
              <a:rPr lang="zh-CN" altLang="en-US" sz="2400" dirty="0" smtClean="0"/>
              <a:t>图结构：没有环路的图</a:t>
            </a: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每个节点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都有</a:t>
            </a:r>
            <a:r>
              <a:rPr lang="zh-CN" altLang="en-US" sz="1800" dirty="0"/>
              <a:t>一个</a:t>
            </a:r>
            <a:r>
              <a:rPr lang="zh-CN" altLang="en-US" sz="1800" dirty="0" smtClean="0"/>
              <a:t>父节点</a:t>
            </a:r>
            <a:r>
              <a:rPr lang="zh-CN" altLang="en-US" sz="1800" dirty="0"/>
              <a:t>（除了根节点</a:t>
            </a:r>
            <a:r>
              <a:rPr lang="zh-CN" altLang="en-US" sz="1800" dirty="0" smtClean="0"/>
              <a:t>）</a:t>
            </a:r>
            <a:endParaRPr lang="en-US" altLang="zh-CN" sz="1800" dirty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可以</a:t>
            </a:r>
            <a:r>
              <a:rPr lang="zh-CN" altLang="en-US" sz="1800" dirty="0"/>
              <a:t>有多个子节点</a:t>
            </a:r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叶子节点：</a:t>
            </a:r>
            <a:r>
              <a:rPr lang="zh-CN" altLang="en-US" sz="2400" dirty="0"/>
              <a:t>没有子节点的节点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687" y="3492500"/>
            <a:ext cx="4854614" cy="29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有向无环图（</a:t>
            </a:r>
            <a:r>
              <a:rPr lang="en-US" altLang="zh-CN" dirty="0" smtClean="0"/>
              <a:t>DAG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汽车</a:t>
            </a:r>
            <a:r>
              <a:rPr lang="zh-CN" altLang="en-US" sz="2400" dirty="0" smtClean="0"/>
              <a:t>的轮子</a:t>
            </a:r>
            <a:r>
              <a:rPr lang="zh-CN" altLang="en-US" sz="2400" dirty="0"/>
              <a:t>都是相同的，只是他们的位置和方向</a:t>
            </a:r>
            <a:r>
              <a:rPr lang="zh-CN" altLang="en-US" sz="2400" dirty="0" smtClean="0"/>
              <a:t>不同</a:t>
            </a:r>
            <a:endParaRPr lang="zh-CN" altLang="en-US" sz="24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他们是相同图符的不同实例</a:t>
            </a:r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可表示成有</a:t>
            </a:r>
            <a:r>
              <a:rPr lang="zh-CN" altLang="en-US" sz="2400" dirty="0"/>
              <a:t>向</a:t>
            </a:r>
            <a:r>
              <a:rPr lang="zh-CN" altLang="en-US" sz="2400" dirty="0" smtClean="0"/>
              <a:t>无环图</a:t>
            </a:r>
            <a:r>
              <a:rPr lang="zh-CN" altLang="en-US" sz="2400" dirty="0"/>
              <a:t>（</a:t>
            </a:r>
            <a:r>
              <a:rPr lang="en-US" altLang="zh-CN" sz="2400" dirty="0"/>
              <a:t>directed acyclic graph, DAG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与树结构的处理没有很大的不同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216" y="3204442"/>
            <a:ext cx="2263605" cy="3483438"/>
          </a:xfrm>
          <a:prstGeom prst="rect">
            <a:avLst/>
          </a:prstGeom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40009"/>
            <a:ext cx="4816709" cy="23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应用树结构建模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>
                <a:solidFill>
                  <a:srgbClr val="0000FF"/>
                </a:solidFill>
              </a:rPr>
              <a:t>需要确定把哪种信息放在节点上，哪种信息放在</a:t>
            </a:r>
            <a:r>
              <a:rPr lang="zh-CN" altLang="en-US" sz="2400" dirty="0" smtClean="0">
                <a:solidFill>
                  <a:srgbClr val="0000FF"/>
                </a:solidFill>
              </a:rPr>
              <a:t>边上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节点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要绘制</a:t>
            </a:r>
            <a:r>
              <a:rPr lang="zh-CN" altLang="en-US" sz="1800" dirty="0" smtClean="0"/>
              <a:t>的实例</a:t>
            </a:r>
            <a:endParaRPr lang="zh-CN" altLang="en-US" sz="1800" dirty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指向</a:t>
            </a:r>
            <a:r>
              <a:rPr lang="zh-CN" altLang="en-US" sz="1800" dirty="0"/>
              <a:t>子节点的</a:t>
            </a:r>
            <a:r>
              <a:rPr lang="zh-CN" altLang="en-US" sz="1800" dirty="0" smtClean="0"/>
              <a:t>指针</a:t>
            </a: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边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可以</a:t>
            </a:r>
            <a:r>
              <a:rPr lang="zh-CN" altLang="en-US" sz="1800" dirty="0" smtClean="0"/>
              <a:t>包含变换</a:t>
            </a:r>
            <a:r>
              <a:rPr lang="zh-CN" altLang="en-US" sz="1800" dirty="0"/>
              <a:t>矩阵改变的信息（也可以保存在节点处）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57" y="3777828"/>
            <a:ext cx="5587490" cy="271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dirty="0" smtClean="0"/>
              <a:t>图符和实例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层级模型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机器人手臂的实现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机器人的实现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r>
              <a:rPr lang="zh-CN" altLang="en-US" dirty="0" smtClean="0"/>
              <a:t>动画</a:t>
            </a:r>
            <a:endParaRPr lang="en-US" altLang="zh-CN" dirty="0" smtClean="0"/>
          </a:p>
          <a:p>
            <a:pPr>
              <a:buClr>
                <a:srgbClr val="94003F"/>
              </a:buClr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11692" y="3273223"/>
            <a:ext cx="7722704" cy="15114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97767" y="3364107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机器人手臂的实现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 smtClean="0">
                <a:solidFill>
                  <a:srgbClr val="94003F"/>
                </a:solidFill>
              </a:rPr>
              <a:t>3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机器人手臂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整体模型和各个部件：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47" y="2262673"/>
            <a:ext cx="7963785" cy="36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0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机器人手臂就是一个</a:t>
            </a:r>
            <a:r>
              <a:rPr lang="zh-CN" altLang="en-US" sz="2400" dirty="0" smtClean="0">
                <a:solidFill>
                  <a:srgbClr val="0000FF"/>
                </a:solidFill>
              </a:rPr>
              <a:t>关联模型</a:t>
            </a:r>
            <a:r>
              <a:rPr lang="en-US" altLang="zh-CN" sz="2400" dirty="0">
                <a:solidFill>
                  <a:srgbClr val="0000FF"/>
                </a:solidFill>
              </a:rPr>
              <a:t>(articulated model) 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部件之间</a:t>
            </a:r>
            <a:r>
              <a:rPr lang="zh-CN" altLang="en-US" sz="2400" dirty="0"/>
              <a:t>在关节</a:t>
            </a:r>
            <a:r>
              <a:rPr lang="zh-CN" altLang="en-US" sz="2400" dirty="0" smtClean="0"/>
              <a:t>处连接</a:t>
            </a:r>
            <a:r>
              <a:rPr lang="zh-CN" altLang="en-US" sz="2400" dirty="0"/>
              <a:t>在一起</a:t>
            </a:r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可以通过给定</a:t>
            </a:r>
            <a:r>
              <a:rPr lang="zh-CN" altLang="en-US" sz="2400" dirty="0" smtClean="0">
                <a:solidFill>
                  <a:srgbClr val="0000FF"/>
                </a:solidFill>
              </a:rPr>
              <a:t>关节角</a:t>
            </a:r>
            <a:r>
              <a:rPr lang="zh-CN" altLang="en-US" sz="2400" dirty="0" smtClean="0"/>
              <a:t>指定模型的状态</a:t>
            </a: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25" y="3020615"/>
            <a:ext cx="2215101" cy="3568591"/>
          </a:xfrm>
          <a:prstGeom prst="rect">
            <a:avLst/>
          </a:prstGeom>
        </p:spPr>
      </p:pic>
      <p:pic>
        <p:nvPicPr>
          <p:cNvPr id="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47" y="3017748"/>
            <a:ext cx="1687150" cy="34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运动自由度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支架独立</a:t>
            </a:r>
            <a:r>
              <a:rPr lang="zh-CN" altLang="en-US" sz="2400" dirty="0"/>
              <a:t>旋转</a:t>
            </a:r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单个</a:t>
            </a:r>
            <a:r>
              <a:rPr lang="zh-CN" altLang="en-US" sz="1600" dirty="0"/>
              <a:t>角度确定它的</a:t>
            </a:r>
            <a:r>
              <a:rPr lang="zh-CN" altLang="en-US" sz="1600" dirty="0" smtClean="0"/>
              <a:t>位置</a:t>
            </a:r>
            <a:endParaRPr lang="zh-CN" altLang="en-US" sz="1600" dirty="0"/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下臂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支架相连</a:t>
            </a:r>
            <a:endParaRPr lang="zh-CN" altLang="en-US" sz="2400" dirty="0"/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它</a:t>
            </a:r>
            <a:r>
              <a:rPr lang="zh-CN" altLang="en-US" sz="1600" dirty="0"/>
              <a:t>的位置与支架的旋转</a:t>
            </a:r>
            <a:r>
              <a:rPr lang="zh-CN" altLang="en-US" sz="1600" dirty="0" smtClean="0"/>
              <a:t>相关，会随着支架运动</a:t>
            </a:r>
            <a:endParaRPr lang="zh-CN" altLang="en-US" sz="1600" dirty="0"/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必须</a:t>
            </a:r>
            <a:r>
              <a:rPr lang="zh-CN" altLang="en-US" sz="1600" dirty="0"/>
              <a:t>相对于支架</a:t>
            </a:r>
            <a:r>
              <a:rPr lang="zh-CN" altLang="en-US" sz="1600" dirty="0" smtClean="0"/>
              <a:t>平移，并且绕关节处旋</a:t>
            </a:r>
            <a:r>
              <a:rPr lang="zh-CN" altLang="en-US" sz="1600" dirty="0"/>
              <a:t>转</a:t>
            </a:r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上臂</a:t>
            </a:r>
            <a:r>
              <a:rPr lang="zh-CN" altLang="en-US" sz="2400" dirty="0"/>
              <a:t>与下臂相连</a:t>
            </a:r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它</a:t>
            </a:r>
            <a:r>
              <a:rPr lang="zh-CN" altLang="en-US" sz="1600" dirty="0"/>
              <a:t>的位置与支架和下臂的位置</a:t>
            </a:r>
            <a:r>
              <a:rPr lang="zh-CN" altLang="en-US" sz="1600" dirty="0" smtClean="0"/>
              <a:t>有关，会随着下臂运动</a:t>
            </a:r>
            <a:endParaRPr lang="zh-CN" altLang="en-US" sz="1600" dirty="0"/>
          </a:p>
          <a:p>
            <a:pPr lvl="1">
              <a:buClr>
                <a:srgbClr val="94003F"/>
              </a:buClr>
            </a:pPr>
            <a:r>
              <a:rPr lang="zh-CN" altLang="en-US" sz="1600" dirty="0" smtClean="0"/>
              <a:t>相对</a:t>
            </a:r>
            <a:r>
              <a:rPr lang="zh-CN" altLang="en-US" sz="1600" dirty="0"/>
              <a:t>于</a:t>
            </a:r>
            <a:r>
              <a:rPr lang="zh-CN" altLang="en-US" sz="1600" dirty="0" smtClean="0"/>
              <a:t>下臂平移</a:t>
            </a:r>
            <a:r>
              <a:rPr lang="zh-CN" altLang="en-US" sz="1600" dirty="0"/>
              <a:t>，并且绕与下臂相连的关节处旋转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2" r="49262"/>
          <a:stretch/>
        </p:blipFill>
        <p:spPr>
          <a:xfrm>
            <a:off x="4098471" y="829765"/>
            <a:ext cx="1073888" cy="1694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1" r="24988" b="8993"/>
          <a:stretch/>
        </p:blipFill>
        <p:spPr>
          <a:xfrm>
            <a:off x="5945317" y="2224802"/>
            <a:ext cx="1063256" cy="1542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b="8993"/>
          <a:stretch/>
        </p:blipFill>
        <p:spPr>
          <a:xfrm>
            <a:off x="6939273" y="3767090"/>
            <a:ext cx="1094197" cy="1542288"/>
          </a:xfrm>
          <a:prstGeom prst="rect">
            <a:avLst/>
          </a:prstGeom>
        </p:spPr>
      </p:pic>
      <p:pic>
        <p:nvPicPr>
          <p:cNvPr id="11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30" y="754354"/>
            <a:ext cx="1358157" cy="21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变换矩阵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支架</a:t>
                </a:r>
                <a:r>
                  <a:rPr lang="zh-CN" altLang="en-US" sz="2400" dirty="0"/>
                  <a:t>的旋转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 smtClean="0"/>
                  <a:t>把</a:t>
                </a:r>
                <a:r>
                  <a:rPr lang="en-US" altLang="zh-CN" sz="1600" dirty="0" smtClean="0">
                    <a:solidFill>
                      <a:srgbClr val="0000FF"/>
                    </a:solidFill>
                  </a:rPr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600" dirty="0"/>
                  <a:t>应用到支架上</a:t>
                </a:r>
              </a:p>
              <a:p>
                <a:pPr>
                  <a:buClr>
                    <a:srgbClr val="94003F"/>
                  </a:buClr>
                </a:pPr>
                <a:endParaRPr lang="en-US" altLang="zh-CN" sz="2400" dirty="0" smtClean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下臂</a:t>
                </a:r>
                <a:r>
                  <a:rPr lang="zh-CN" altLang="en-US" sz="2400" dirty="0"/>
                  <a:t>相对于支架部分部分平移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下</a:t>
                </a:r>
                <a:r>
                  <a:rPr lang="zh-CN" altLang="en-US" sz="2400" dirty="0"/>
                  <a:t>臂绕关节旋转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 smtClean="0"/>
                  <a:t>把</a:t>
                </a:r>
                <a:r>
                  <a:rPr lang="en-US" altLang="zh-CN" sz="1600" dirty="0" smtClean="0">
                    <a:solidFill>
                      <a:srgbClr val="0000FF"/>
                    </a:solidFill>
                  </a:rPr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应用</a:t>
                </a:r>
                <a:r>
                  <a:rPr lang="zh-CN" altLang="en-US" sz="1600" dirty="0"/>
                  <a:t>到下臂上</a:t>
                </a:r>
              </a:p>
              <a:p>
                <a:pPr>
                  <a:buClr>
                    <a:srgbClr val="94003F"/>
                  </a:buClr>
                </a:pPr>
                <a:endParaRPr lang="en-US" altLang="zh-CN" sz="2400" dirty="0" smtClean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上臂</a:t>
                </a:r>
                <a:r>
                  <a:rPr lang="zh-CN" altLang="en-US" sz="2400" dirty="0"/>
                  <a:t>相对于下臂平移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 smtClean="0"/>
                  <a:t>上臂</a:t>
                </a:r>
                <a:r>
                  <a:rPr lang="zh-CN" altLang="en-US" sz="2400" dirty="0"/>
                  <a:t>绕关节旋转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 smtClean="0"/>
                  <a:t>把</a:t>
                </a:r>
                <a:r>
                  <a:rPr lang="en-US" altLang="zh-CN" sz="1600" dirty="0" smtClean="0">
                    <a:solidFill>
                      <a:srgbClr val="0000FF"/>
                    </a:solidFill>
                  </a:rPr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应用</a:t>
                </a:r>
                <a:r>
                  <a:rPr lang="zh-CN" altLang="en-US" sz="1600" dirty="0"/>
                  <a:t>到上臂上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2" r="49262"/>
          <a:stretch/>
        </p:blipFill>
        <p:spPr>
          <a:xfrm>
            <a:off x="6154173" y="510565"/>
            <a:ext cx="1073888" cy="1694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1" r="24988" b="8993"/>
          <a:stretch/>
        </p:blipFill>
        <p:spPr>
          <a:xfrm>
            <a:off x="6164805" y="2359246"/>
            <a:ext cx="1063256" cy="154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b="8993"/>
          <a:stretch/>
        </p:blipFill>
        <p:spPr>
          <a:xfrm>
            <a:off x="6154173" y="4055527"/>
            <a:ext cx="1094197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机器人手臂的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以增量的方式改变模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视矩阵以体现运动联动性：</a:t>
            </a:r>
            <a:endParaRPr lang="en-US" altLang="zh-CN" sz="2400" dirty="0" smtClean="0"/>
          </a:p>
          <a:p>
            <a:pPr lvl="1"/>
            <a:r>
              <a:rPr lang="zh-CN" altLang="en-US" sz="1600" dirty="0" smtClean="0"/>
              <a:t>假设给定了三个关节角：</a:t>
            </a:r>
            <a:r>
              <a:rPr lang="en-US" sz="1600" dirty="0" smtClean="0"/>
              <a:t>Theta[Base]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Theta[</a:t>
            </a:r>
            <a:r>
              <a:rPr lang="en-US" sz="1600" dirty="0" err="1" smtClean="0"/>
              <a:t>LowerArm</a:t>
            </a:r>
            <a:r>
              <a:rPr lang="en-US" altLang="zh-CN" sz="1600" dirty="0" smtClean="0"/>
              <a:t>],</a:t>
            </a:r>
            <a:r>
              <a:rPr lang="zh-CN" altLang="en-US" sz="1600" dirty="0" smtClean="0"/>
              <a:t> </a:t>
            </a:r>
            <a:r>
              <a:rPr lang="en-US" sz="1600" dirty="0" smtClean="0"/>
              <a:t>Theta[</a:t>
            </a:r>
            <a:r>
              <a:rPr lang="en-US" sz="1600" dirty="0" err="1" smtClean="0"/>
              <a:t>UpperArm</a:t>
            </a:r>
            <a:r>
              <a:rPr lang="en-US" sz="1600" dirty="0"/>
              <a:t>]</a:t>
            </a:r>
            <a:r>
              <a:rPr lang="zh-CN" altLang="en-US" sz="1600" dirty="0" smtClean="0"/>
              <a:t> </a:t>
            </a:r>
            <a:endParaRPr 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1010093" y="2188931"/>
            <a:ext cx="7634177" cy="286232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model_view</a:t>
            </a:r>
            <a:r>
              <a:rPr lang="en-US" dirty="0"/>
              <a:t> = </a:t>
            </a:r>
            <a:r>
              <a:rPr lang="en-US" b="1" dirty="0" err="1"/>
              <a:t>RotateY</a:t>
            </a:r>
            <a:r>
              <a:rPr lang="en-US" dirty="0"/>
              <a:t>(Theta[Base] </a:t>
            </a:r>
            <a:r>
              <a:rPr lang="en-US" dirty="0" smtClean="0"/>
              <a:t>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支架变换</a:t>
            </a:r>
            <a:r>
              <a:rPr lang="zh-CN" altLang="en-US" dirty="0">
                <a:solidFill>
                  <a:schemeClr val="accent6"/>
                </a:solidFill>
              </a:rPr>
              <a:t>矩阵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 smtClean="0"/>
              <a:t>base</a:t>
            </a:r>
            <a:r>
              <a:rPr lang="en-US" dirty="0" smtClean="0"/>
              <a:t>();</a:t>
            </a:r>
            <a:r>
              <a:rPr lang="zh-CN" altLang="en-US" dirty="0" smtClean="0"/>
              <a:t> 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绘制支架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r>
              <a:rPr lang="en-US" dirty="0"/>
              <a:t> </a:t>
            </a:r>
          </a:p>
          <a:p>
            <a:r>
              <a:rPr lang="en-US" dirty="0" err="1" smtClean="0"/>
              <a:t>model_view</a:t>
            </a:r>
            <a:r>
              <a:rPr lang="en-US" dirty="0" smtClean="0"/>
              <a:t> = </a:t>
            </a:r>
            <a:r>
              <a:rPr lang="en-US" dirty="0" err="1" smtClean="0"/>
              <a:t>model_view</a:t>
            </a:r>
            <a:r>
              <a:rPr lang="zh-CN" altLang="en-US" dirty="0" smtClean="0"/>
              <a:t> * </a:t>
            </a:r>
            <a:r>
              <a:rPr lang="en-US" b="1" dirty="0" smtClean="0"/>
              <a:t>Translate</a:t>
            </a:r>
            <a:r>
              <a:rPr lang="en-US" dirty="0" smtClean="0"/>
              <a:t>(0.0</a:t>
            </a:r>
            <a:r>
              <a:rPr lang="en-US" dirty="0"/>
              <a:t>, BASE_HEIGHT, 0.0) </a:t>
            </a:r>
          </a:p>
          <a:p>
            <a:r>
              <a:rPr lang="en-US" dirty="0"/>
              <a:t>		    </a:t>
            </a:r>
            <a:r>
              <a:rPr lang="zh-CN" altLang="en-US" dirty="0" smtClean="0"/>
              <a:t>          * </a:t>
            </a:r>
            <a:r>
              <a:rPr lang="en-US" b="1" dirty="0" err="1" smtClean="0"/>
              <a:t>RotateZ</a:t>
            </a:r>
            <a:r>
              <a:rPr lang="en-US" dirty="0" smtClean="0"/>
              <a:t>(Theta[</a:t>
            </a:r>
            <a:r>
              <a:rPr lang="en-US" dirty="0" err="1" smtClean="0"/>
              <a:t>LowerArm</a:t>
            </a:r>
            <a:r>
              <a:rPr lang="en-US" dirty="0" smtClean="0"/>
              <a:t>]);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下臂变换</a:t>
            </a:r>
            <a:r>
              <a:rPr lang="zh-CN" altLang="en-US" dirty="0" smtClean="0">
                <a:solidFill>
                  <a:schemeClr val="accent6"/>
                </a:solidFill>
              </a:rPr>
              <a:t>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b="1" dirty="0" err="1" smtClean="0"/>
              <a:t>lower_arm</a:t>
            </a:r>
            <a:r>
              <a:rPr lang="en-US" dirty="0" smtClean="0"/>
              <a:t>();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绘制下臂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model_view</a:t>
            </a:r>
            <a:r>
              <a:rPr lang="en-US" dirty="0" smtClean="0"/>
              <a:t> = </a:t>
            </a:r>
            <a:r>
              <a:rPr lang="en-US" dirty="0" err="1"/>
              <a:t>model_view</a:t>
            </a:r>
            <a:r>
              <a:rPr lang="zh-CN" altLang="en-US" dirty="0"/>
              <a:t> * </a:t>
            </a:r>
            <a:r>
              <a:rPr lang="en-US" b="1" dirty="0" smtClean="0"/>
              <a:t>Translate</a:t>
            </a:r>
            <a:r>
              <a:rPr lang="en-US" dirty="0" smtClean="0"/>
              <a:t>(0.0</a:t>
            </a:r>
            <a:r>
              <a:rPr lang="en-US" dirty="0"/>
              <a:t>, LOWER_ARM_HEIGHT, 0.0) </a:t>
            </a:r>
          </a:p>
          <a:p>
            <a:r>
              <a:rPr lang="en-US" dirty="0"/>
              <a:t>		    </a:t>
            </a:r>
            <a:r>
              <a:rPr lang="zh-CN" altLang="en-US" dirty="0" smtClean="0"/>
              <a:t>          * </a:t>
            </a:r>
            <a:r>
              <a:rPr lang="en-US" b="1" dirty="0" err="1" smtClean="0"/>
              <a:t>RotateZ</a:t>
            </a:r>
            <a:r>
              <a:rPr lang="en-US" dirty="0" smtClean="0"/>
              <a:t>(Theta[</a:t>
            </a:r>
            <a:r>
              <a:rPr lang="en-US" dirty="0" err="1" smtClean="0"/>
              <a:t>UpperArm</a:t>
            </a:r>
            <a:r>
              <a:rPr lang="en-US" dirty="0" smtClean="0"/>
              <a:t>]);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上臂变换矩阵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 err="1" smtClean="0"/>
              <a:t>upper_arm</a:t>
            </a:r>
            <a:r>
              <a:rPr lang="en-US" dirty="0" smtClean="0"/>
              <a:t>();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绘制上臂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1"/>
          <a:stretch/>
        </p:blipFill>
        <p:spPr>
          <a:xfrm>
            <a:off x="2283341" y="5237741"/>
            <a:ext cx="4322064" cy="1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8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机器人手臂的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绘制每一个部件实例：</a:t>
            </a:r>
            <a:r>
              <a:rPr lang="zh-CN" altLang="en-US" dirty="0" smtClean="0">
                <a:solidFill>
                  <a:srgbClr val="0000FF"/>
                </a:solidFill>
              </a:rPr>
              <a:t>图符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实例变换矩阵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实验</a:t>
            </a:r>
            <a:r>
              <a:rPr lang="zh-CN" altLang="en-US" dirty="0"/>
              <a:t>补充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中以</a:t>
            </a:r>
            <a:r>
              <a:rPr lang="zh-CN" altLang="en-US" dirty="0" smtClean="0">
                <a:solidFill>
                  <a:srgbClr val="0000FF"/>
                </a:solidFill>
              </a:rPr>
              <a:t>单位正方体</a:t>
            </a:r>
            <a:r>
              <a:rPr lang="zh-CN" altLang="en-US" dirty="0" smtClean="0"/>
              <a:t>作为图符：中心在原点，边长为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以上臂为例：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 rotWithShape="1">
          <a:blip r:embed="rId2"/>
          <a:srcRect r="48983"/>
          <a:stretch/>
        </p:blipFill>
        <p:spPr>
          <a:xfrm>
            <a:off x="3279523" y="2139772"/>
            <a:ext cx="1676107" cy="13939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66296" y="2722027"/>
            <a:ext cx="308344" cy="435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t="7975" b="8993"/>
          <a:stretch/>
        </p:blipFill>
        <p:spPr>
          <a:xfrm>
            <a:off x="6242263" y="2086891"/>
            <a:ext cx="1199106" cy="1542049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797442" y="3628940"/>
            <a:ext cx="7878725" cy="3139321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altLang="zh-CN" b="1" dirty="0" err="1" smtClean="0"/>
              <a:t>upper_arm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mat4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instance = </a:t>
            </a:r>
            <a:r>
              <a:rPr lang="en-US" dirty="0" smtClean="0"/>
              <a:t> </a:t>
            </a:r>
            <a:r>
              <a:rPr lang="en-US" b="1" dirty="0"/>
              <a:t>Translate</a:t>
            </a:r>
            <a:r>
              <a:rPr lang="en-US" dirty="0"/>
              <a:t>( 0.0, 0.5 * </a:t>
            </a:r>
            <a:r>
              <a:rPr lang="en-US" altLang="zh-CN" dirty="0" smtClean="0"/>
              <a:t>UPPER</a:t>
            </a:r>
            <a:r>
              <a:rPr lang="en-US" dirty="0" smtClean="0"/>
              <a:t>_</a:t>
            </a:r>
            <a:r>
              <a:rPr lang="en-US" altLang="zh-CN" dirty="0" smtClean="0"/>
              <a:t>ARM_</a:t>
            </a:r>
            <a:r>
              <a:rPr lang="en-US" dirty="0" smtClean="0"/>
              <a:t>HEIGHT</a:t>
            </a:r>
            <a:r>
              <a:rPr lang="en-US" dirty="0"/>
              <a:t>, 0.0 ) </a:t>
            </a:r>
            <a:endParaRPr lang="en-US" dirty="0" smtClean="0"/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                           </a:t>
            </a:r>
            <a:r>
              <a:rPr lang="en-US" dirty="0" smtClean="0"/>
              <a:t>* </a:t>
            </a:r>
            <a:r>
              <a:rPr lang="en-US" b="1" dirty="0" smtClean="0"/>
              <a:t>Scale</a:t>
            </a:r>
            <a:r>
              <a:rPr lang="en-US" dirty="0" smtClean="0"/>
              <a:t>(</a:t>
            </a:r>
            <a:r>
              <a:rPr lang="en-US" altLang="zh-CN" dirty="0" smtClean="0"/>
              <a:t>UA_</a:t>
            </a:r>
            <a:r>
              <a:rPr lang="en-US" dirty="0" smtClean="0"/>
              <a:t>WIDTH,</a:t>
            </a:r>
            <a:r>
              <a:rPr lang="zh-CN" altLang="en-US" dirty="0" smtClean="0"/>
              <a:t> </a:t>
            </a:r>
            <a:r>
              <a:rPr lang="en-US" altLang="zh-CN" dirty="0" smtClean="0"/>
              <a:t>UA_</a:t>
            </a:r>
            <a:r>
              <a:rPr lang="en-US" dirty="0" smtClean="0"/>
              <a:t>HEIGHT,</a:t>
            </a:r>
            <a:r>
              <a:rPr lang="zh-CN" altLang="en-US" dirty="0" smtClean="0"/>
              <a:t> </a:t>
            </a:r>
            <a:r>
              <a:rPr lang="en-US" altLang="zh-CN" dirty="0" smtClean="0"/>
              <a:t>UA_</a:t>
            </a:r>
            <a:r>
              <a:rPr lang="en-US" dirty="0" smtClean="0"/>
              <a:t>WIDTH </a:t>
            </a:r>
            <a:r>
              <a:rPr lang="en-US" dirty="0"/>
              <a:t>) </a:t>
            </a:r>
            <a:r>
              <a:rPr lang="en-US" dirty="0" smtClean="0"/>
              <a:t>;</a:t>
            </a:r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zh-CN" alt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按长宽高缩放正方体，并且</a:t>
            </a:r>
            <a:r>
              <a:rPr lang="zh-CN" altLang="en-US" dirty="0" smtClean="0">
                <a:solidFill>
                  <a:schemeClr val="accent6"/>
                </a:solidFill>
              </a:rPr>
              <a:t>平移使得底面在</a:t>
            </a:r>
            <a:r>
              <a:rPr lang="en-US" altLang="zh-CN" dirty="0" smtClean="0">
                <a:solidFill>
                  <a:schemeClr val="accent6"/>
                </a:solidFill>
              </a:rPr>
              <a:t>y=0</a:t>
            </a:r>
            <a:r>
              <a:rPr lang="zh-CN" altLang="en-US" dirty="0" smtClean="0">
                <a:solidFill>
                  <a:schemeClr val="accent6"/>
                </a:solidFill>
              </a:rPr>
              <a:t>上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 smtClean="0"/>
              <a:t>glUniformMatrix4fv</a:t>
            </a:r>
            <a:r>
              <a:rPr lang="en-US" dirty="0" smtClean="0"/>
              <a:t>(</a:t>
            </a:r>
            <a:r>
              <a:rPr lang="en-US" dirty="0" err="1" smtClean="0"/>
              <a:t>ModelView</a:t>
            </a:r>
            <a:r>
              <a:rPr lang="en-US" dirty="0"/>
              <a:t>, 1, GL_TRUE, </a:t>
            </a:r>
            <a:r>
              <a:rPr lang="en-US" dirty="0" err="1">
                <a:solidFill>
                  <a:srgbClr val="FF0000"/>
                </a:solidFill>
              </a:rPr>
              <a:t>model_view</a:t>
            </a:r>
            <a:r>
              <a:rPr lang="en-US" dirty="0">
                <a:solidFill>
                  <a:srgbClr val="FF0000"/>
                </a:solidFill>
              </a:rPr>
              <a:t> * instance </a:t>
            </a:r>
            <a:r>
              <a:rPr lang="en-US" dirty="0" smtClean="0"/>
              <a:t>);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将完整的模</a:t>
            </a:r>
            <a:r>
              <a:rPr lang="en-US" altLang="zh-CN" dirty="0" smtClean="0">
                <a:solidFill>
                  <a:schemeClr val="accent6"/>
                </a:solidFill>
              </a:rPr>
              <a:t>-</a:t>
            </a:r>
            <a:r>
              <a:rPr lang="zh-CN" altLang="en-US" dirty="0" smtClean="0">
                <a:solidFill>
                  <a:schemeClr val="accent6"/>
                </a:solidFill>
              </a:rPr>
              <a:t>视矩阵</a:t>
            </a:r>
            <a:r>
              <a:rPr lang="zh-CN" altLang="en-US" dirty="0">
                <a:solidFill>
                  <a:schemeClr val="accent6"/>
                </a:solidFill>
              </a:rPr>
              <a:t>传给</a:t>
            </a:r>
            <a:r>
              <a:rPr lang="en-US" dirty="0" err="1">
                <a:solidFill>
                  <a:schemeClr val="accent6"/>
                </a:solidFill>
              </a:rPr>
              <a:t>shader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i="1" dirty="0" smtClean="0"/>
          </a:p>
          <a:p>
            <a:pPr lvl="1"/>
            <a:r>
              <a:rPr lang="zh-CN" altLang="en-US" i="1" dirty="0" smtClean="0"/>
              <a:t> </a:t>
            </a:r>
            <a:r>
              <a:rPr lang="en-US" b="1" dirty="0" err="1" smtClean="0"/>
              <a:t>glDrawArrays</a:t>
            </a:r>
            <a:r>
              <a:rPr lang="en-US" dirty="0"/>
              <a:t>( </a:t>
            </a:r>
            <a:r>
              <a:rPr lang="en-US" i="1" dirty="0"/>
              <a:t>GL_TRIANGLES</a:t>
            </a:r>
            <a:r>
              <a:rPr lang="en-US" dirty="0"/>
              <a:t>, 0, </a:t>
            </a:r>
            <a:r>
              <a:rPr lang="en-US" dirty="0" err="1"/>
              <a:t>NumVertices</a:t>
            </a:r>
            <a:r>
              <a:rPr lang="en-US" dirty="0"/>
              <a:t> </a:t>
            </a:r>
            <a:r>
              <a:rPr lang="en-US" dirty="0" smtClean="0"/>
              <a:t>);</a:t>
            </a:r>
            <a:r>
              <a:rPr lang="zh-CN" alt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//</a:t>
            </a:r>
            <a:r>
              <a:rPr lang="zh-CN" altLang="en-US" dirty="0" smtClean="0">
                <a:solidFill>
                  <a:schemeClr val="accent6"/>
                </a:solidFill>
              </a:rPr>
              <a:t>绘制相应的三角</a:t>
            </a:r>
            <a:r>
              <a:rPr lang="zh-CN" altLang="en-US" dirty="0">
                <a:solidFill>
                  <a:schemeClr val="accent6"/>
                </a:solidFill>
              </a:rPr>
              <a:t>面片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} 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39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实验补充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层级建模</a:t>
            </a:r>
            <a:r>
              <a:rPr lang="en-US" altLang="en-US" sz="2400" dirty="0" smtClean="0"/>
              <a:t>-</a:t>
            </a:r>
            <a:r>
              <a:rPr lang="zh-CN" altLang="en-US" sz="2400" dirty="0" smtClean="0"/>
              <a:t>机械手臂</a:t>
            </a:r>
            <a:endParaRPr lang="en-US" altLang="zh-CN" sz="2400" dirty="0" smtClean="0"/>
          </a:p>
          <a:p>
            <a:pPr lvl="1"/>
            <a:r>
              <a:rPr lang="zh-CN" altLang="en-US" sz="1800" dirty="0"/>
              <a:t>了解层级建模基本概念</a:t>
            </a:r>
            <a:endParaRPr lang="en-US" altLang="en-US" sz="1800" dirty="0"/>
          </a:p>
          <a:p>
            <a:pPr lvl="1"/>
            <a:r>
              <a:rPr lang="zh-CN" altLang="en-US" sz="1800" dirty="0"/>
              <a:t>掌握简单平移，缩放，旋转的矩阵构建</a:t>
            </a:r>
            <a:endParaRPr lang="en-US" altLang="en-US" sz="1800" dirty="0"/>
          </a:p>
          <a:p>
            <a:pPr lvl="1"/>
            <a:r>
              <a:rPr lang="zh-CN" altLang="en-US" sz="1800" dirty="0"/>
              <a:t>了解变换矩在层级模型父子节点间的传递关系</a:t>
            </a:r>
            <a:endParaRPr lang="en-US" altLang="en-US" sz="18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86" y="3085565"/>
            <a:ext cx="1780512" cy="284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92372" y="3085565"/>
            <a:ext cx="2679506" cy="2846648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29070" y="292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高配版：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69219" y="2923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低配版：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47165" y="33641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图符和实例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 smtClean="0">
                <a:solidFill>
                  <a:srgbClr val="94003F"/>
                </a:solidFill>
              </a:rPr>
              <a:t>1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计算机图形学中的模型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buClr>
                <a:srgbClr val="94003F"/>
              </a:buClr>
            </a:pPr>
            <a:r>
              <a:rPr lang="zh-CN" altLang="en-US" sz="2400" dirty="0"/>
              <a:t>模型是世界的抽象</a:t>
            </a:r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这里的世界既可以是真实的，也可以是虚拟的</a:t>
            </a:r>
          </a:p>
          <a:p>
            <a:pPr>
              <a:buClr>
                <a:srgbClr val="94003F"/>
              </a:buClr>
            </a:pPr>
            <a:endParaRPr lang="en-US" altLang="zh-CN" sz="1600" dirty="0"/>
          </a:p>
          <a:p>
            <a:pPr>
              <a:buClr>
                <a:srgbClr val="94003F"/>
              </a:buClr>
            </a:pPr>
            <a:r>
              <a:rPr lang="zh-CN" altLang="en-US" sz="2400" dirty="0" smtClean="0">
                <a:latin typeface="Cambria Math" charset="0"/>
                <a:ea typeface="Microsoft YaHei" charset="-122"/>
                <a:cs typeface="Microsoft YaHei" charset="-122"/>
              </a:rPr>
              <a:t>用</a:t>
            </a:r>
            <a:r>
              <a:rPr lang="zh-CN" altLang="en-US" sz="2400" dirty="0" smtClean="0">
                <a:solidFill>
                  <a:srgbClr val="0000FF"/>
                </a:solidFill>
                <a:latin typeface="Cambria Math" charset="0"/>
                <a:ea typeface="Microsoft YaHei" charset="-122"/>
                <a:cs typeface="Microsoft YaHei" charset="-122"/>
              </a:rPr>
              <a:t>抽象</a:t>
            </a:r>
            <a:r>
              <a:rPr lang="zh-CN" altLang="en-US" sz="2400" dirty="0">
                <a:solidFill>
                  <a:srgbClr val="0000FF"/>
                </a:solidFill>
                <a:latin typeface="Cambria Math" charset="0"/>
                <a:ea typeface="Microsoft YaHei" charset="-122"/>
                <a:cs typeface="Microsoft YaHei" charset="-122"/>
              </a:rPr>
              <a:t>数据</a:t>
            </a:r>
            <a:r>
              <a:rPr lang="zh-CN" altLang="en-US" sz="2400" dirty="0" smtClean="0">
                <a:solidFill>
                  <a:srgbClr val="0000FF"/>
                </a:solidFill>
                <a:latin typeface="Cambria Math" charset="0"/>
                <a:ea typeface="Microsoft YaHei" charset="-122"/>
                <a:cs typeface="Microsoft YaHei" charset="-122"/>
              </a:rPr>
              <a:t>类型</a:t>
            </a:r>
            <a:r>
              <a:rPr lang="zh-CN" altLang="en-US" sz="2400" dirty="0" smtClean="0"/>
              <a:t>表示对象之间的结构关系</a:t>
            </a:r>
            <a:endParaRPr lang="en-US" altLang="zh-CN" sz="2400" dirty="0" smtClean="0"/>
          </a:p>
          <a:p>
            <a:pPr>
              <a:buClr>
                <a:srgbClr val="94003F"/>
              </a:buClr>
            </a:pPr>
            <a:endParaRPr lang="zh-CN" altLang="en-US" sz="2400" dirty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计算机图形学中的建模主要包括</a:t>
            </a:r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几何</a:t>
            </a:r>
            <a:r>
              <a:rPr lang="zh-CN" altLang="en-US" sz="1800" dirty="0"/>
              <a:t>对象：物体的几何表示等</a:t>
            </a:r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材质</a:t>
            </a:r>
            <a:r>
              <a:rPr lang="zh-CN" altLang="en-US" sz="1800" dirty="0"/>
              <a:t>模型：反射</a:t>
            </a:r>
            <a:r>
              <a:rPr lang="zh-CN" altLang="en-US" sz="1800" dirty="0" smtClean="0"/>
              <a:t>系数等</a:t>
            </a:r>
            <a:endParaRPr lang="zh-CN" altLang="en-US" sz="1800" dirty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光源</a:t>
            </a:r>
            <a:r>
              <a:rPr lang="zh-CN" altLang="en-US" sz="1800" dirty="0"/>
              <a:t>模型：光源颜色、光源的几何属性等</a:t>
            </a:r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虚拟</a:t>
            </a:r>
            <a:r>
              <a:rPr lang="zh-CN" altLang="en-US" sz="1800" dirty="0"/>
              <a:t>照相机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  <a:r>
              <a:rPr lang="zh-CN" altLang="en-US" dirty="0" smtClean="0"/>
              <a:t>的表示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 smtClean="0"/>
              <a:t>在计算机科学领域，当</a:t>
            </a:r>
            <a:r>
              <a:rPr lang="zh-CN" altLang="en-US" sz="2400" dirty="0"/>
              <a:t>建立一个数学模型时，</a:t>
            </a:r>
            <a:r>
              <a:rPr lang="zh-CN" altLang="en-US" sz="2400" dirty="0" smtClean="0"/>
              <a:t>需要仔细</a:t>
            </a:r>
            <a:r>
              <a:rPr lang="zh-CN" altLang="en-US" sz="2400" dirty="0"/>
              <a:t>确定采用哪种</a:t>
            </a:r>
            <a:r>
              <a:rPr lang="zh-CN" altLang="en-US" sz="2400" dirty="0" smtClean="0"/>
              <a:t>数学表示</a:t>
            </a:r>
            <a:endParaRPr lang="zh-CN" altLang="en-US" sz="2400" dirty="0"/>
          </a:p>
          <a:p>
            <a:pPr lvl="1">
              <a:buClr>
                <a:srgbClr val="94003F"/>
              </a:buClr>
              <a:buSzPct val="70000"/>
            </a:pPr>
            <a:r>
              <a:rPr lang="zh-CN" altLang="en-US" sz="1800" dirty="0"/>
              <a:t>根据所需要模拟的现象进行选择</a:t>
            </a:r>
          </a:p>
          <a:p>
            <a:pPr lvl="1">
              <a:buClr>
                <a:srgbClr val="94003F"/>
              </a:buClr>
              <a:buSzPct val="70000"/>
            </a:pPr>
            <a:r>
              <a:rPr lang="zh-CN" altLang="en-US" sz="1800" dirty="0"/>
              <a:t>例：常微分方程适用于模拟弹簧质子系统的行为；而偏微分方程则适用于</a:t>
            </a:r>
            <a:r>
              <a:rPr lang="zh-CN" altLang="en-US" sz="1800" dirty="0" smtClean="0"/>
              <a:t>模拟流体</a:t>
            </a:r>
            <a:r>
              <a:rPr lang="zh-CN" altLang="en-US" sz="1800" dirty="0"/>
              <a:t>的行为</a:t>
            </a:r>
          </a:p>
          <a:p>
            <a:pPr>
              <a:buClr>
                <a:srgbClr val="94003F"/>
              </a:buClr>
            </a:pPr>
            <a:endParaRPr lang="en-US" altLang="zh-CN" sz="2400" dirty="0" smtClean="0"/>
          </a:p>
          <a:p>
            <a:pPr>
              <a:buClr>
                <a:srgbClr val="94003F"/>
              </a:buClr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计算机</a:t>
            </a:r>
            <a:r>
              <a:rPr lang="zh-CN" altLang="en-US" sz="2400" dirty="0" smtClean="0"/>
              <a:t>图形学领域，在建立一个模型时，需要</a:t>
            </a:r>
            <a:endParaRPr lang="en-US" altLang="zh-CN" sz="24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选择模型使用的图元</a:t>
            </a:r>
            <a:endParaRPr lang="en-US" altLang="zh-CN" sz="1800" dirty="0" smtClean="0"/>
          </a:p>
          <a:p>
            <a:pPr lvl="1">
              <a:buClr>
                <a:srgbClr val="94003F"/>
              </a:buClr>
            </a:pPr>
            <a:r>
              <a:rPr lang="zh-CN" altLang="en-US" sz="1800" dirty="0" smtClean="0"/>
              <a:t>表示这些图元之间的关系</a:t>
            </a:r>
            <a:endParaRPr lang="en-US" altLang="zh-CN" sz="1800" dirty="0" smtClean="0"/>
          </a:p>
          <a:p>
            <a:pPr lvl="1">
              <a:buClr>
                <a:srgbClr val="94003F"/>
              </a:buClr>
            </a:pPr>
            <a:endParaRPr lang="en-US" altLang="zh-CN" sz="1800" dirty="0"/>
          </a:p>
          <a:p>
            <a:pPr>
              <a:buClr>
                <a:srgbClr val="94003F"/>
              </a:buClr>
            </a:pPr>
            <a:r>
              <a:rPr lang="zh-CN" altLang="en-US" sz="2600" dirty="0" smtClean="0"/>
              <a:t>如何定义并表示一个复杂的几何模型？</a:t>
            </a:r>
            <a:endParaRPr lang="en-US" altLang="zh-CN" sz="2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65288" y="1494942"/>
            <a:ext cx="78867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94003F"/>
              </a:buClr>
              <a:buSzPct val="70000"/>
              <a:buNone/>
            </a:pPr>
            <a:endParaRPr lang="zh-CN" altLang="en-US" sz="2400" dirty="0" smtClean="0"/>
          </a:p>
        </p:txBody>
      </p:sp>
      <p:pic>
        <p:nvPicPr>
          <p:cNvPr id="7" name="图片 5" descr="Green Question Mark Clip Art | Clipart Panda - Free Clipart Imag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/>
          <a:stretch/>
        </p:blipFill>
        <p:spPr>
          <a:xfrm>
            <a:off x="6824944" y="4412512"/>
            <a:ext cx="1216877" cy="12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7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Ch03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变换的作用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生成多个相同或者近似几何对象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雪花的构造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28650" y="2381788"/>
            <a:ext cx="7991444" cy="3442991"/>
            <a:chOff x="254" y="1168"/>
            <a:chExt cx="5176" cy="2230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54" y="1168"/>
            <a:ext cx="5176" cy="2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9" name="Image" r:id="rId3" imgW="14146032" imgH="5777778" progId="Photoshop.Image.7">
                    <p:embed/>
                  </p:oleObj>
                </mc:Choice>
                <mc:Fallback>
                  <p:oleObj name="Image" r:id="rId3" imgW="14146032" imgH="5777778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" y="1168"/>
                          <a:ext cx="5176" cy="2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87" y="1248"/>
              <a:ext cx="1027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1pPr>
              <a:lvl2pPr marL="742950" indent="-285750" eaLnBrk="0" hangingPunct="0"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2pPr>
              <a:lvl3pPr marL="1143000" indent="-228600" eaLnBrk="0" hangingPunct="0"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3pPr>
              <a:lvl4pPr marL="1600200" indent="-228600" eaLnBrk="0" hangingPunct="0"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4pPr>
              <a:lvl5pPr marL="2057400" indent="-228600" eaLnBrk="0" hangingPunct="0"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3333FF"/>
                  </a:solidFill>
                  <a:latin typeface="Trebuchet MS" charset="0"/>
                  <a:ea typeface="굴림" charset="-127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tx1"/>
                  </a:solidFill>
                  <a:latin typeface="Arial" charset="0"/>
                  <a:ea typeface="楷体_GB2312" charset="0"/>
                </a:rPr>
                <a:t>应用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楷体_GB2312" charset="0"/>
                </a:rPr>
                <a:t>12</a:t>
              </a:r>
              <a:r>
                <a:rPr lang="zh-CN" altLang="en-US" sz="1800">
                  <a:solidFill>
                    <a:schemeClr val="tx1"/>
                  </a:solidFill>
                  <a:latin typeface="Arial" charset="0"/>
                  <a:ea typeface="楷体_GB2312" charset="0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4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Ch03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变换的作用（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生成多个相同或者近似几何</a:t>
            </a:r>
            <a:r>
              <a:rPr lang="zh-CN" altLang="en-US" sz="2400" dirty="0" smtClean="0"/>
              <a:t>对象</a:t>
            </a:r>
            <a:endParaRPr lang="en-US" altLang="zh-CN" sz="2400" dirty="0"/>
          </a:p>
          <a:p>
            <a:pPr lvl="1"/>
            <a:r>
              <a:rPr lang="zh-CN" altLang="en-US" sz="1800" dirty="0" smtClean="0"/>
              <a:t>二维场景组合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54" y="2230734"/>
            <a:ext cx="7927247" cy="30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Ch03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变换的作用（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生成多个相同或者近似几何对象</a:t>
            </a:r>
            <a:endParaRPr lang="en-US" altLang="zh-CN" sz="2400" dirty="0"/>
          </a:p>
          <a:p>
            <a:pPr lvl="1"/>
            <a:r>
              <a:rPr lang="zh-CN" altLang="en-US" sz="1800" dirty="0" smtClean="0"/>
              <a:t>三维场景组合</a:t>
            </a:r>
            <a:endParaRPr lang="zh-CN" alt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961897" y="2406116"/>
          <a:ext cx="4723716" cy="377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Image" r:id="rId3" imgW="11530159" imgH="8749206" progId="Photoshop.Image.7">
                  <p:embed/>
                </p:oleObj>
              </mc:Choice>
              <mc:Fallback>
                <p:oleObj name="Image" r:id="rId3" imgW="11530159" imgH="874920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897" y="2406116"/>
                        <a:ext cx="4723716" cy="3778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7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17604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大多数图形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对图元采取</a:t>
            </a:r>
            <a:r>
              <a:rPr lang="zh-CN" altLang="en-US" sz="2400" dirty="0" smtClean="0">
                <a:solidFill>
                  <a:srgbClr val="0000FF"/>
                </a:solidFill>
              </a:rPr>
              <a:t>最小完备</a:t>
            </a:r>
            <a:r>
              <a:rPr lang="zh-CN" altLang="en-US" sz="2400" dirty="0" smtClean="0"/>
              <a:t>的观点：</a:t>
            </a:r>
            <a:endParaRPr lang="en-US" altLang="zh-CN" sz="2400" dirty="0" smtClean="0"/>
          </a:p>
          <a:p>
            <a:pPr lvl="1"/>
            <a:r>
              <a:rPr lang="zh-CN" altLang="en-US" sz="1800" dirty="0" smtClean="0"/>
              <a:t>他们只包含少数的基本图元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而让用户通过这些基本的图元来构建更复杂的对象</a:t>
            </a:r>
            <a:endParaRPr lang="en-US" altLang="zh-CN" sz="1800" dirty="0" smtClean="0"/>
          </a:p>
          <a:p>
            <a:pPr lvl="1"/>
            <a:endParaRPr lang="en-US" sz="1800" dirty="0"/>
          </a:p>
          <a:p>
            <a:r>
              <a:rPr lang="zh-CN" altLang="en-US" sz="2600" dirty="0" smtClean="0"/>
              <a:t>这些基本图元通常被视为一些</a:t>
            </a:r>
            <a:r>
              <a:rPr lang="zh-CN" altLang="en-US" sz="2600" dirty="0" smtClean="0">
                <a:solidFill>
                  <a:srgbClr val="0000FF"/>
                </a:solidFill>
              </a:rPr>
              <a:t>图符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symbol</a:t>
            </a:r>
            <a:r>
              <a:rPr lang="zh-CN" altLang="en-US" sz="2600" dirty="0" smtClean="0"/>
              <a:t>），所要建模的世界可以看成由这些离散的图符组成</a:t>
            </a:r>
            <a:endParaRPr lang="en-US" altLang="zh-CN" sz="2600" dirty="0" smtClean="0"/>
          </a:p>
          <a:p>
            <a:endParaRPr lang="en-US" sz="2600" dirty="0"/>
          </a:p>
          <a:p>
            <a:r>
              <a:rPr lang="zh-CN" altLang="en-US" sz="2600" dirty="0" smtClean="0"/>
              <a:t>通常根据自身的几何特征表示为合适的大小和方位：</a:t>
            </a:r>
            <a:endParaRPr lang="en-US" altLang="zh-CN" sz="2600" dirty="0" smtClean="0"/>
          </a:p>
          <a:p>
            <a:pPr lvl="1"/>
            <a:r>
              <a:rPr lang="zh-CN" altLang="en-US" sz="1800" dirty="0" smtClean="0"/>
              <a:t>圆柱体：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中心轴与坐标系的某个主轴平行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高度为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个单位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半径为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个单位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底面圆心与坐标系的原点重合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00" y="4510300"/>
            <a:ext cx="2091661" cy="2250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0804" y="4954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00FF"/>
                </a:solidFill>
              </a:rPr>
              <a:t>建模标架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0000FF"/>
                </a:solidFill>
              </a:rPr>
              <a:t>（对象标架）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6517</TotalTime>
  <Words>1128</Words>
  <Application>Microsoft Office PowerPoint</Application>
  <PresentationFormat>全屏显示(4:3)</PresentationFormat>
  <Paragraphs>247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04b</vt:lpstr>
      <vt:lpstr>华文新魏</vt:lpstr>
      <vt:lpstr>楷体_GB2312</vt:lpstr>
      <vt:lpstr>宋体</vt:lpstr>
      <vt:lpstr>Microsoft YaHei</vt:lpstr>
      <vt:lpstr>Microsoft YaHei</vt:lpstr>
      <vt:lpstr>Arial</vt:lpstr>
      <vt:lpstr>Calibri</vt:lpstr>
      <vt:lpstr>Cambria Math</vt:lpstr>
      <vt:lpstr>Wingdings</vt:lpstr>
      <vt:lpstr>Office 主题</vt:lpstr>
      <vt:lpstr>Image</vt:lpstr>
      <vt:lpstr>第八章 层级建模方法</vt:lpstr>
      <vt:lpstr>内容提要</vt:lpstr>
      <vt:lpstr>大纲</vt:lpstr>
      <vt:lpstr>计算机图形学中的模型</vt:lpstr>
      <vt:lpstr>模型的表示</vt:lpstr>
      <vt:lpstr>Ch03 - 变换的作用（1）</vt:lpstr>
      <vt:lpstr>Ch03 - 变换的作用（1）</vt:lpstr>
      <vt:lpstr>Ch03 - 变换的作用（1）</vt:lpstr>
      <vt:lpstr>图符</vt:lpstr>
      <vt:lpstr>实例变换</vt:lpstr>
      <vt:lpstr>图符-实例表</vt:lpstr>
      <vt:lpstr>大纲</vt:lpstr>
      <vt:lpstr>汽车动画模型</vt:lpstr>
      <vt:lpstr>线性程序</vt:lpstr>
      <vt:lpstr>汽车的层级模型</vt:lpstr>
      <vt:lpstr>图</vt:lpstr>
      <vt:lpstr>树</vt:lpstr>
      <vt:lpstr>有向无环图（DAG）</vt:lpstr>
      <vt:lpstr>应用树结构建模</vt:lpstr>
      <vt:lpstr>大纲</vt:lpstr>
      <vt:lpstr>机器人手臂</vt:lpstr>
      <vt:lpstr>关联模型</vt:lpstr>
      <vt:lpstr>运动自由度</vt:lpstr>
      <vt:lpstr>变换矩阵</vt:lpstr>
      <vt:lpstr>机器人手臂的OpenGL实现</vt:lpstr>
      <vt:lpstr>机器人手臂的OpenGL实现</vt:lpstr>
      <vt:lpstr>实验补充 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</cp:lastModifiedBy>
  <cp:revision>275</cp:revision>
  <dcterms:created xsi:type="dcterms:W3CDTF">2016-08-04T07:29:19Z</dcterms:created>
  <dcterms:modified xsi:type="dcterms:W3CDTF">2017-12-18T02:29:30Z</dcterms:modified>
</cp:coreProperties>
</file>