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361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266" r:id="rId10"/>
    <p:sldId id="293" r:id="rId11"/>
    <p:sldId id="339" r:id="rId12"/>
    <p:sldId id="294" r:id="rId13"/>
    <p:sldId id="296" r:id="rId14"/>
    <p:sldId id="299" r:id="rId15"/>
    <p:sldId id="300" r:id="rId16"/>
    <p:sldId id="301" r:id="rId17"/>
    <p:sldId id="340" r:id="rId18"/>
    <p:sldId id="302" r:id="rId19"/>
    <p:sldId id="304" r:id="rId20"/>
    <p:sldId id="344" r:id="rId21"/>
    <p:sldId id="342" r:id="rId22"/>
    <p:sldId id="343" r:id="rId23"/>
    <p:sldId id="346" r:id="rId24"/>
    <p:sldId id="359" r:id="rId25"/>
    <p:sldId id="360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4023F"/>
    <a:srgbClr val="AD438E"/>
    <a:srgbClr val="94003F"/>
    <a:srgbClr val="A50021"/>
    <a:srgbClr val="FF91C8"/>
    <a:srgbClr val="D6EAF8"/>
    <a:srgbClr val="464DD9"/>
    <a:srgbClr val="99CC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878" autoAdjust="0"/>
    <p:restoredTop sz="94660"/>
  </p:normalViewPr>
  <p:slideViewPr>
    <p:cSldViewPr snapToGrid="0">
      <p:cViewPr varScale="1">
        <p:scale>
          <a:sx n="70" d="100"/>
          <a:sy n="70" d="100"/>
        </p:scale>
        <p:origin x="5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264AA-669E-4804-A1D5-94FA36B6DCCD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C56F0-BEE5-4715-8E33-DABC78619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74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E31F-852E-4C21-A5BF-45A621D063B7}" type="datetime1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46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D6D4-6C22-42E4-BD00-B5AB433AEB75}" type="datetime1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77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94D1-277E-4F0D-A9D3-6C723ED9405F}" type="datetime1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9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94023F"/>
              </a:buClr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8B5D-A758-4441-AB52-89DDE7AF36E5}" type="datetime1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8318" y="6492875"/>
            <a:ext cx="775255" cy="365125"/>
          </a:xfrm>
        </p:spPr>
        <p:txBody>
          <a:bodyPr/>
          <a:lstStyle>
            <a:lvl1pPr algn="ctr">
              <a:defRPr/>
            </a:lvl1pPr>
          </a:lstStyle>
          <a:p>
            <a:fld id="{EB792F4E-54C0-4D36-B331-9C6FCFE9A3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152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7614-659B-42BB-94D6-453193BCDAC9}" type="datetime1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2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A146-8CD6-4CAA-B3D3-2C21DC42388C}" type="datetime1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32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B5B9-9CF5-47F0-9553-3F68E4080617}" type="datetime1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25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54A2-9B8A-4D21-BA10-2D4311C5CCE9}" type="datetime1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511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1895-D564-41D2-A6FC-FB534A168770}" type="datetime1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0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337D-A0CC-4C7E-87C9-35D7F76F26E6}" type="datetime1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49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1D75-C662-4506-9923-F360C490CD83}" type="datetime1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82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121" y="95705"/>
            <a:ext cx="7886700" cy="532945"/>
          </a:xfrm>
          <a:prstGeom prst="rect">
            <a:avLst/>
          </a:prstGeom>
          <a:noFill/>
        </p:spPr>
        <p:txBody>
          <a:bodyPr/>
          <a:lstStyle/>
          <a:p>
            <a:pPr marL="0" lvl="0"/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1683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60000" lvl="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94023F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204977B-C4EC-482F-96C1-0349DC329330}" type="datetime1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1988" y="6492875"/>
            <a:ext cx="762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792F4E-54C0-4D36-B331-9C6FCFE9A34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104645" y="95705"/>
            <a:ext cx="654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SZU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32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3200" b="1" kern="1200" cap="none" spc="0" dirty="0">
          <a:ln w="0"/>
          <a:solidFill>
            <a:schemeClr val="bg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华文新魏" panose="02010800040101010101" pitchFamily="2" charset="-122"/>
          <a:ea typeface="华文新魏" panose="02010800040101010101" pitchFamily="2" charset="-122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Clr>
          <a:srgbClr val="7030A0"/>
        </a:buClr>
        <a:buSzPct val="70000"/>
        <a:buFont typeface="Wingdings" panose="05000000000000000000" pitchFamily="2" charset="2"/>
        <a:buChar char="u"/>
        <a:defRPr lang="zh-CN" altLang="en-US" sz="2800" b="0" kern="1200" dirty="0" smtClean="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04b" panose="00000400000000000000" pitchFamily="2" charset="0"/>
        <a:buChar char="-"/>
        <a:defRPr sz="2000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emf"/><Relationship Id="rId7" Type="http://schemas.openxmlformats.org/officeDocument/2006/relationships/image" Target="../media/image28.png"/><Relationship Id="rId12" Type="http://schemas.openxmlformats.org/officeDocument/2006/relationships/image" Target="../media/image3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emf"/><Relationship Id="rId5" Type="http://schemas.openxmlformats.org/officeDocument/2006/relationships/image" Target="../media/image26.png"/><Relationship Id="rId10" Type="http://schemas.openxmlformats.org/officeDocument/2006/relationships/image" Target="../media/image31.emf"/><Relationship Id="rId4" Type="http://schemas.openxmlformats.org/officeDocument/2006/relationships/image" Target="../media/image24.jpeg"/><Relationship Id="rId9" Type="http://schemas.openxmlformats.org/officeDocument/2006/relationships/image" Target="../media/image3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3959" y="1214438"/>
            <a:ext cx="8136082" cy="23876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94003F"/>
                </a:solidFill>
              </a:rPr>
              <a:t>第八章 层级建模方法</a:t>
            </a:r>
            <a:endParaRPr lang="zh-CN" altLang="en-US" dirty="0">
              <a:solidFill>
                <a:srgbClr val="94003F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520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200401" y="2094748"/>
            <a:ext cx="3032598" cy="796287"/>
          </a:xfrm>
          <a:prstGeom prst="roundRect">
            <a:avLst>
              <a:gd name="adj" fmla="val 50000"/>
            </a:avLst>
          </a:prstGeom>
          <a:solidFill>
            <a:srgbClr val="940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5418743" y="2115257"/>
            <a:ext cx="788833" cy="7498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16347" y="3364107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机器人的实现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76147" y="2138948"/>
            <a:ext cx="17556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</a:rPr>
              <a:t>Section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23180" y="1913900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i="1" dirty="0" smtClean="0">
                <a:solidFill>
                  <a:srgbClr val="94003F"/>
                </a:solidFill>
              </a:rPr>
              <a:t>1</a:t>
            </a:r>
            <a:endParaRPr lang="zh-CN" altLang="en-US" sz="6600" b="1" i="1" dirty="0">
              <a:solidFill>
                <a:srgbClr val="94003F"/>
              </a:solidFill>
            </a:endParaRPr>
          </a:p>
        </p:txBody>
      </p:sp>
      <p:sp>
        <p:nvSpPr>
          <p:cNvPr id="6" name="等腰三角形 5"/>
          <p:cNvSpPr/>
          <p:nvPr/>
        </p:nvSpPr>
        <p:spPr>
          <a:xfrm rot="10800000">
            <a:off x="4447572" y="2804325"/>
            <a:ext cx="492176" cy="321924"/>
          </a:xfrm>
          <a:prstGeom prst="triangle">
            <a:avLst/>
          </a:prstGeom>
          <a:solidFill>
            <a:srgbClr val="940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34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机器人手臂的</a:t>
            </a:r>
            <a:r>
              <a:rPr lang="en-US" altLang="zh-CN" dirty="0"/>
              <a:t>OpenGL</a:t>
            </a:r>
            <a:r>
              <a:rPr lang="zh-CN" altLang="en-US" dirty="0"/>
              <a:t>实现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因为结构比较简单，在实现时没有用树形数据结构去存储和操作，直接逐个绘制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矩形 6"/>
          <p:cNvSpPr/>
          <p:nvPr/>
        </p:nvSpPr>
        <p:spPr>
          <a:xfrm>
            <a:off x="772886" y="2305888"/>
            <a:ext cx="6361561" cy="3293209"/>
          </a:xfrm>
          <a:prstGeom prst="rect">
            <a:avLst/>
          </a:prstGeom>
          <a:solidFill>
            <a:srgbClr val="BDD7EE">
              <a:alpha val="52941"/>
            </a:srgb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//</a:t>
            </a:r>
            <a:r>
              <a:rPr lang="zh-CN" altLang="en-US" sz="1600" dirty="0">
                <a:solidFill>
                  <a:schemeClr val="accent6"/>
                </a:solidFill>
              </a:rPr>
              <a:t>支架变换</a:t>
            </a:r>
            <a:r>
              <a:rPr lang="zh-CN" altLang="en-US" sz="1600" dirty="0" smtClean="0">
                <a:solidFill>
                  <a:schemeClr val="accent6"/>
                </a:solidFill>
              </a:rPr>
              <a:t>矩阵</a:t>
            </a:r>
            <a:endParaRPr lang="en-US" sz="1600" dirty="0" smtClean="0"/>
          </a:p>
          <a:p>
            <a:r>
              <a:rPr lang="en-US" sz="1600" dirty="0" err="1" smtClean="0"/>
              <a:t>model_view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b="1" dirty="0" err="1"/>
              <a:t>RotateY</a:t>
            </a:r>
            <a:r>
              <a:rPr lang="en-US" sz="1600" dirty="0"/>
              <a:t>(Theta[Base] </a:t>
            </a:r>
            <a:r>
              <a:rPr lang="en-US" sz="1600" dirty="0" smtClean="0"/>
              <a:t>);</a:t>
            </a:r>
            <a:r>
              <a:rPr lang="zh-CN" altLang="en-US" sz="1600" dirty="0" smtClean="0"/>
              <a:t> </a:t>
            </a:r>
            <a:endParaRPr lang="en-US" altLang="zh-CN" sz="1600" dirty="0" smtClean="0"/>
          </a:p>
          <a:p>
            <a:r>
              <a:rPr lang="en-US" sz="1600" b="1" dirty="0" smtClean="0"/>
              <a:t>base</a:t>
            </a:r>
            <a:r>
              <a:rPr lang="en-US" sz="1600" dirty="0" smtClean="0"/>
              <a:t>();</a:t>
            </a:r>
            <a:r>
              <a:rPr lang="zh-CN" altLang="en-US" sz="1600" dirty="0" smtClean="0"/>
              <a:t>   </a:t>
            </a:r>
            <a:r>
              <a:rPr lang="en-US" sz="1600" dirty="0" smtClean="0">
                <a:solidFill>
                  <a:schemeClr val="accent6"/>
                </a:solidFill>
              </a:rPr>
              <a:t>//</a:t>
            </a:r>
            <a:r>
              <a:rPr lang="zh-CN" altLang="en-US" sz="1600" dirty="0" smtClean="0">
                <a:solidFill>
                  <a:schemeClr val="accent6"/>
                </a:solidFill>
              </a:rPr>
              <a:t>绘制支架</a:t>
            </a:r>
            <a:endParaRPr lang="en-US" altLang="zh-CN" sz="1600" dirty="0" smtClean="0">
              <a:solidFill>
                <a:schemeClr val="accent6"/>
              </a:solidFill>
            </a:endParaRPr>
          </a:p>
          <a:p>
            <a:r>
              <a:rPr lang="en-US" sz="1600" dirty="0"/>
              <a:t> </a:t>
            </a:r>
          </a:p>
          <a:p>
            <a:r>
              <a:rPr lang="en-US" sz="1600" dirty="0">
                <a:solidFill>
                  <a:schemeClr val="accent6"/>
                </a:solidFill>
              </a:rPr>
              <a:t>//</a:t>
            </a:r>
            <a:r>
              <a:rPr lang="zh-CN" altLang="en-US" sz="1600" dirty="0">
                <a:solidFill>
                  <a:schemeClr val="accent6"/>
                </a:solidFill>
              </a:rPr>
              <a:t>下臂变换</a:t>
            </a:r>
            <a:r>
              <a:rPr lang="zh-CN" altLang="en-US" sz="1600" dirty="0" smtClean="0">
                <a:solidFill>
                  <a:schemeClr val="accent6"/>
                </a:solidFill>
              </a:rPr>
              <a:t>矩阵</a:t>
            </a:r>
            <a:endParaRPr lang="en-US" sz="1600" dirty="0" smtClean="0"/>
          </a:p>
          <a:p>
            <a:r>
              <a:rPr lang="en-US" sz="1600" dirty="0" err="1" smtClean="0"/>
              <a:t>model_view</a:t>
            </a:r>
            <a:r>
              <a:rPr lang="en-US" sz="1600" dirty="0" smtClean="0"/>
              <a:t> = </a:t>
            </a:r>
            <a:r>
              <a:rPr lang="en-US" sz="1600" dirty="0" err="1" smtClean="0"/>
              <a:t>model_view</a:t>
            </a:r>
            <a:r>
              <a:rPr lang="zh-CN" altLang="en-US" sz="1600" dirty="0" smtClean="0"/>
              <a:t> * </a:t>
            </a:r>
            <a:r>
              <a:rPr lang="en-US" sz="1600" b="1" dirty="0" smtClean="0"/>
              <a:t>Translate</a:t>
            </a:r>
            <a:r>
              <a:rPr lang="en-US" sz="1600" dirty="0" smtClean="0"/>
              <a:t>(0.0</a:t>
            </a:r>
            <a:r>
              <a:rPr lang="en-US" sz="1600" dirty="0"/>
              <a:t>, BASE_HEIGHT, 0.0) </a:t>
            </a:r>
          </a:p>
          <a:p>
            <a:r>
              <a:rPr lang="en-US" sz="1600" dirty="0"/>
              <a:t>		    </a:t>
            </a:r>
            <a:r>
              <a:rPr lang="zh-CN" altLang="en-US" sz="1600" dirty="0" smtClean="0"/>
              <a:t>     * </a:t>
            </a:r>
            <a:r>
              <a:rPr lang="en-US" sz="1600" b="1" dirty="0" err="1" smtClean="0"/>
              <a:t>RotateZ</a:t>
            </a:r>
            <a:r>
              <a:rPr lang="en-US" sz="1600" dirty="0" smtClean="0"/>
              <a:t>(Theta[</a:t>
            </a:r>
            <a:r>
              <a:rPr lang="en-US" sz="1600" dirty="0" err="1" smtClean="0"/>
              <a:t>LowerArm</a:t>
            </a:r>
            <a:r>
              <a:rPr lang="en-US" sz="1600" dirty="0" smtClean="0"/>
              <a:t>]);</a:t>
            </a:r>
            <a:r>
              <a:rPr lang="zh-CN" altLang="en-US" sz="1600" dirty="0" smtClean="0"/>
              <a:t>  </a:t>
            </a:r>
            <a:endParaRPr lang="en-US" altLang="zh-CN" sz="1600" dirty="0" smtClean="0"/>
          </a:p>
          <a:p>
            <a:r>
              <a:rPr lang="en-US" sz="1600" b="1" dirty="0" err="1" smtClean="0"/>
              <a:t>lower_arm</a:t>
            </a:r>
            <a:r>
              <a:rPr lang="en-US" sz="1600" dirty="0" smtClean="0"/>
              <a:t>();</a:t>
            </a:r>
            <a:r>
              <a:rPr lang="zh-CN" altLang="en-US" sz="1600" dirty="0" smtClean="0"/>
              <a:t>  </a:t>
            </a:r>
            <a:r>
              <a:rPr lang="en-US" sz="1600" dirty="0" smtClean="0">
                <a:solidFill>
                  <a:schemeClr val="accent6"/>
                </a:solidFill>
              </a:rPr>
              <a:t>//</a:t>
            </a:r>
            <a:r>
              <a:rPr lang="zh-CN" altLang="en-US" sz="1600" dirty="0">
                <a:solidFill>
                  <a:schemeClr val="accent6"/>
                </a:solidFill>
              </a:rPr>
              <a:t>绘制下臂</a:t>
            </a:r>
            <a:endParaRPr lang="en-US" sz="1600" dirty="0">
              <a:solidFill>
                <a:schemeClr val="accent6"/>
              </a:solidFill>
            </a:endParaRPr>
          </a:p>
          <a:p>
            <a:r>
              <a:rPr lang="en-US" sz="1600" dirty="0"/>
              <a:t> </a:t>
            </a:r>
            <a:endParaRPr lang="en-US" sz="1600" dirty="0" smtClean="0"/>
          </a:p>
          <a:p>
            <a:r>
              <a:rPr lang="en-US" sz="1600" dirty="0">
                <a:solidFill>
                  <a:schemeClr val="accent6"/>
                </a:solidFill>
              </a:rPr>
              <a:t>//</a:t>
            </a:r>
            <a:r>
              <a:rPr lang="zh-CN" altLang="en-US" sz="1600" dirty="0">
                <a:solidFill>
                  <a:schemeClr val="accent6"/>
                </a:solidFill>
              </a:rPr>
              <a:t>上臂变换</a:t>
            </a:r>
            <a:r>
              <a:rPr lang="zh-CN" altLang="en-US" sz="1600" dirty="0" smtClean="0">
                <a:solidFill>
                  <a:schemeClr val="accent6"/>
                </a:solidFill>
              </a:rPr>
              <a:t>矩阵</a:t>
            </a:r>
            <a:endParaRPr lang="en-US" sz="1600" dirty="0" smtClean="0"/>
          </a:p>
          <a:p>
            <a:r>
              <a:rPr lang="en-US" sz="1600" dirty="0" err="1" smtClean="0"/>
              <a:t>model_view</a:t>
            </a:r>
            <a:r>
              <a:rPr lang="en-US" sz="1600" dirty="0" smtClean="0"/>
              <a:t> = </a:t>
            </a:r>
            <a:r>
              <a:rPr lang="en-US" sz="1600" dirty="0" err="1"/>
              <a:t>model_view</a:t>
            </a:r>
            <a:r>
              <a:rPr lang="zh-CN" altLang="en-US" sz="1600" dirty="0"/>
              <a:t> * </a:t>
            </a:r>
            <a:r>
              <a:rPr lang="en-US" sz="1600" b="1" dirty="0" smtClean="0"/>
              <a:t>Translate</a:t>
            </a:r>
            <a:r>
              <a:rPr lang="en-US" sz="1600" dirty="0" smtClean="0"/>
              <a:t>(0.0</a:t>
            </a:r>
            <a:r>
              <a:rPr lang="en-US" sz="1600" dirty="0"/>
              <a:t>, LOWER_ARM_HEIGHT, 0.0) </a:t>
            </a:r>
          </a:p>
          <a:p>
            <a:r>
              <a:rPr lang="en-US" sz="1600" dirty="0"/>
              <a:t>		    </a:t>
            </a:r>
            <a:r>
              <a:rPr lang="zh-CN" altLang="en-US" sz="1600" dirty="0" smtClean="0"/>
              <a:t>      * </a:t>
            </a:r>
            <a:r>
              <a:rPr lang="en-US" sz="1600" b="1" dirty="0" err="1" smtClean="0"/>
              <a:t>RotateZ</a:t>
            </a:r>
            <a:r>
              <a:rPr lang="en-US" sz="1600" dirty="0" smtClean="0"/>
              <a:t>(Theta[</a:t>
            </a:r>
            <a:r>
              <a:rPr lang="en-US" sz="1600" dirty="0" err="1" smtClean="0"/>
              <a:t>UpperArm</a:t>
            </a:r>
            <a:r>
              <a:rPr lang="en-US" sz="1600" dirty="0" smtClean="0"/>
              <a:t>]);</a:t>
            </a:r>
            <a:r>
              <a:rPr lang="zh-CN" altLang="en-US" sz="1600" dirty="0" smtClean="0"/>
              <a:t> </a:t>
            </a:r>
            <a:endParaRPr lang="en-US" altLang="zh-CN" sz="1600" dirty="0" smtClean="0"/>
          </a:p>
          <a:p>
            <a:r>
              <a:rPr lang="en-US" sz="1600" b="1" dirty="0" err="1" smtClean="0"/>
              <a:t>upper_arm</a:t>
            </a:r>
            <a:r>
              <a:rPr lang="en-US" sz="1600" dirty="0" smtClean="0"/>
              <a:t>();</a:t>
            </a:r>
            <a:r>
              <a:rPr lang="zh-CN" altLang="en-US" sz="1600" dirty="0" smtClean="0"/>
              <a:t>  </a:t>
            </a:r>
            <a:r>
              <a:rPr lang="en-US" sz="1600" dirty="0" smtClean="0">
                <a:solidFill>
                  <a:schemeClr val="accent6"/>
                </a:solidFill>
              </a:rPr>
              <a:t>//</a:t>
            </a:r>
            <a:r>
              <a:rPr lang="zh-CN" altLang="en-US" sz="1600" dirty="0" smtClean="0">
                <a:solidFill>
                  <a:schemeClr val="accent6"/>
                </a:solidFill>
              </a:rPr>
              <a:t>绘制上臂</a:t>
            </a:r>
            <a:endParaRPr lang="en-US" altLang="zh-CN" sz="1600" dirty="0">
              <a:solidFill>
                <a:schemeClr val="accent6"/>
              </a:solidFill>
            </a:endParaRPr>
          </a:p>
        </p:txBody>
      </p:sp>
      <p:pic>
        <p:nvPicPr>
          <p:cNvPr id="7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549" y="2193042"/>
            <a:ext cx="1687150" cy="347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机器人的树结构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但是对于具有更复杂的结构的模型，通过树结构的遍历来确定部件的绘制顺序会使更加便捷：</a:t>
            </a:r>
            <a:endParaRPr lang="en-US" altLang="zh-CN" sz="2400" dirty="0" smtClean="0"/>
          </a:p>
          <a:p>
            <a:pPr lvl="1"/>
            <a:r>
              <a:rPr lang="zh-CN" altLang="en-US" sz="1600" b="1" dirty="0" smtClean="0">
                <a:solidFill>
                  <a:srgbClr val="0000FF"/>
                </a:solidFill>
              </a:rPr>
              <a:t>先序遍历</a:t>
            </a:r>
            <a:r>
              <a:rPr lang="zh-CN" altLang="en-US" sz="1600" dirty="0" smtClean="0"/>
              <a:t>：沿着树左子树开始访问节点，一直遍历到树叶子节点，然后回溯到树上一层访问第一个右子树，照此一直递归下去</a:t>
            </a:r>
            <a:endParaRPr lang="en-US" sz="16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56" y="2982499"/>
            <a:ext cx="7469462" cy="369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5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带有矩阵的树结构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 smtClean="0"/>
                  <a:t>每一个节点需要定义一个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相对于父节点</a:t>
                </a:r>
                <a:r>
                  <a:rPr lang="zh-CN" altLang="en-US" sz="2400" dirty="0" smtClean="0"/>
                  <a:t>的变换矩阵：</a:t>
                </a:r>
                <a:endParaRPr lang="en-US" altLang="zh-CN" sz="2400" dirty="0" smtClean="0"/>
              </a:p>
              <a:p>
                <a:pPr lvl="1">
                  <a:buClr>
                    <a:srgbClr val="94003F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0" dirty="0" smtClean="0">
                        <a:latin typeface="Cambria Math" charset="0"/>
                      </a:rPr>
                      <m:t>M</m:t>
                    </m:r>
                  </m:oMath>
                </a14:m>
                <a:r>
                  <a:rPr lang="zh-CN" altLang="en-US" sz="1600" dirty="0" smtClean="0"/>
                  <a:t>：</a:t>
                </a:r>
                <a:r>
                  <a:rPr lang="zh-CN" altLang="en-US" sz="1600" dirty="0"/>
                  <a:t>定位和定向</a:t>
                </a:r>
                <a:r>
                  <a:rPr lang="zh-CN" altLang="en-US" sz="1600" dirty="0" smtClean="0"/>
                  <a:t>整个模型，</a:t>
                </a:r>
                <a:r>
                  <a:rPr lang="zh-CN" altLang="en-US" sz="1600" dirty="0"/>
                  <a:t>它作用在根节点躯干上</a:t>
                </a:r>
              </a:p>
              <a:p>
                <a:pPr lvl="1">
                  <a:buClr>
                    <a:srgbClr val="94003F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：相对</a:t>
                </a:r>
                <a:r>
                  <a:rPr lang="zh-CN" altLang="en-US" sz="1600" dirty="0"/>
                  <a:t>于躯干定位头部</a:t>
                </a:r>
              </a:p>
              <a:p>
                <a:pPr lvl="1">
                  <a:buClr>
                    <a:srgbClr val="94003F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lua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rua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lul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rul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：相对</a:t>
                </a:r>
                <a:r>
                  <a:rPr lang="zh-CN" altLang="en-US" sz="1600" dirty="0"/>
                  <a:t>于躯干</a:t>
                </a:r>
                <a:r>
                  <a:rPr lang="zh-CN" altLang="en-US" sz="1600" dirty="0" smtClean="0"/>
                  <a:t>定位</a:t>
                </a:r>
                <a:r>
                  <a:rPr lang="zh-CN" altLang="en-US" sz="1600" dirty="0"/>
                  <a:t>四肢的上半部分</a:t>
                </a:r>
              </a:p>
              <a:p>
                <a:pPr lvl="1">
                  <a:buClr>
                    <a:srgbClr val="94003F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lla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rla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lll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rll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：相对</a:t>
                </a:r>
                <a:r>
                  <a:rPr lang="zh-CN" altLang="en-US" sz="1600" dirty="0"/>
                  <a:t>于四肢的上半部分定位各自的下半部分</a:t>
                </a:r>
                <a:endParaRPr lang="en-US" altLang="zh-CN" sz="1600" dirty="0"/>
              </a:p>
              <a:p>
                <a:pPr lvl="1"/>
                <a:endParaRPr lang="en-US" sz="1600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13</a:t>
            </a:fld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1793" y="3030279"/>
            <a:ext cx="7040095" cy="3645158"/>
            <a:chOff x="891793" y="3030279"/>
            <a:chExt cx="7040095" cy="364515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/>
            <a:srcRect t="4789"/>
            <a:stretch/>
          </p:blipFill>
          <p:spPr>
            <a:xfrm>
              <a:off x="891793" y="3030279"/>
              <a:ext cx="7040095" cy="364515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055783" y="3343367"/>
                  <a:ext cx="2404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charset="0"/>
                          </a:rPr>
                          <m:t>M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5783" y="3343367"/>
                  <a:ext cx="240450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2500" r="-2000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6602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基于堆栈的遍历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16830"/>
                <a:ext cx="7886700" cy="501053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94003F"/>
                  </a:buClr>
                </a:pPr>
                <a:r>
                  <a:rPr lang="zh-CN" altLang="en-US" sz="2400" dirty="0" smtClean="0"/>
                  <a:t>把模型视图矩阵设为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0" dirty="0" smtClean="0">
                        <a:latin typeface="Cambria Math" charset="0"/>
                      </a:rPr>
                      <m:t>M</m:t>
                    </m:r>
                  </m:oMath>
                </a14:m>
                <a:r>
                  <a:rPr lang="zh-CN" altLang="en-US" sz="2400" dirty="0"/>
                  <a:t>，并绘制躯干</a:t>
                </a:r>
              </a:p>
              <a:p>
                <a:pPr>
                  <a:buClr>
                    <a:srgbClr val="94003F"/>
                  </a:buClr>
                </a:pPr>
                <a:r>
                  <a:rPr lang="zh-CN" altLang="en-US" sz="2400" dirty="0" smtClean="0"/>
                  <a:t>设置</a:t>
                </a:r>
                <a:r>
                  <a:rPr lang="zh-CN" altLang="en-US" sz="2400" dirty="0"/>
                  <a:t>模型视图矩阵</a:t>
                </a:r>
                <a:r>
                  <a:rPr lang="zh-CN" altLang="en-US" sz="2400" dirty="0" smtClean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，</a:t>
                </a:r>
                <a:r>
                  <a:rPr lang="zh-CN" altLang="en-US" sz="2400" dirty="0"/>
                  <a:t>并绘制头部</a:t>
                </a:r>
              </a:p>
              <a:p>
                <a:pPr>
                  <a:buClr>
                    <a:srgbClr val="94003F"/>
                  </a:buClr>
                </a:pPr>
                <a:r>
                  <a:rPr lang="zh-CN" altLang="en-US" sz="2400" dirty="0" smtClean="0"/>
                  <a:t>对于左臂，先应用矩阵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lua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:r>
                  <a:rPr lang="zh-CN" altLang="en-US" sz="2400" dirty="0" smtClean="0"/>
                  <a:t>绘制左上臂，再</a:t>
                </a:r>
                <a:r>
                  <a:rPr lang="zh-CN" altLang="en-US" sz="2400" dirty="0"/>
                  <a:t>应用矩阵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MM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lua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charset="0"/>
                          </a:rPr>
                          <m:t>lla</m:t>
                        </m:r>
                      </m:sub>
                    </m:sSub>
                  </m:oMath>
                </a14:m>
                <a:r>
                  <a:rPr lang="zh-CN" altLang="en-US" sz="2400" dirty="0"/>
                  <a:t>，绘制</a:t>
                </a:r>
                <a:r>
                  <a:rPr lang="zh-CN" altLang="en-US" sz="2400" dirty="0" smtClean="0"/>
                  <a:t>左下臂</a:t>
                </a:r>
                <a:endParaRPr lang="en-US" altLang="zh-CN" sz="2400" dirty="0" smtClean="0"/>
              </a:p>
              <a:p>
                <a:pPr>
                  <a:buClr>
                    <a:srgbClr val="94003F"/>
                  </a:buClr>
                </a:pPr>
                <a:r>
                  <a:rPr lang="zh-CN" altLang="en-US" sz="2400" dirty="0" smtClean="0"/>
                  <a:t>再依次对右臂、左腿和右腿进行类似的操作</a:t>
                </a:r>
                <a:endParaRPr lang="en-US" altLang="zh-CN" sz="2400" dirty="0" smtClean="0"/>
              </a:p>
              <a:p>
                <a:pPr>
                  <a:buClr>
                    <a:srgbClr val="94003F"/>
                  </a:buClr>
                </a:pPr>
                <a:endParaRPr lang="en-US" altLang="zh-CN" sz="2400" dirty="0" smtClean="0"/>
              </a:p>
              <a:p>
                <a:pPr>
                  <a:buClr>
                    <a:srgbClr val="94003F"/>
                  </a:buClr>
                </a:pPr>
                <a:r>
                  <a:rPr lang="zh-CN" altLang="en-US" sz="2400" dirty="0" smtClean="0"/>
                  <a:t>在</a:t>
                </a:r>
                <a:r>
                  <a:rPr lang="zh-CN" altLang="en-US" sz="2400" dirty="0"/>
                  <a:t>实际应用时，没有必要自己重新</a:t>
                </a:r>
                <a:r>
                  <a:rPr lang="zh-CN" altLang="en-US" sz="2400" dirty="0" smtClean="0"/>
                  <a:t>计算如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lua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的矩阵或者应用</a:t>
                </a:r>
                <a:r>
                  <a:rPr lang="zh-CN" altLang="en-US" sz="2400" dirty="0"/>
                  <a:t>逆</a:t>
                </a:r>
                <a:r>
                  <a:rPr lang="zh-CN" altLang="en-US" sz="2400" dirty="0" smtClean="0"/>
                  <a:t>矩阵恢复上一级变换，</a:t>
                </a:r>
                <a:r>
                  <a:rPr lang="zh-CN" altLang="en-US" sz="2400" dirty="0"/>
                  <a:t>可以应用</a:t>
                </a:r>
                <a:r>
                  <a:rPr lang="zh-CN" altLang="en-US" sz="2400" dirty="0">
                    <a:solidFill>
                      <a:srgbClr val="0000FF"/>
                    </a:solidFill>
                  </a:rPr>
                  <a:t>矩阵堆栈</a:t>
                </a:r>
                <a:r>
                  <a:rPr lang="zh-CN" altLang="en-US" sz="2400" dirty="0"/>
                  <a:t>存贮矩阵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0" dirty="0" smtClean="0">
                        <a:latin typeface="Cambria Math" charset="0"/>
                      </a:rPr>
                      <m:t>M</m:t>
                    </m:r>
                  </m:oMath>
                </a14:m>
                <a:r>
                  <a:rPr lang="zh-CN" altLang="en-US" sz="2400" dirty="0"/>
                  <a:t>以及其它</a:t>
                </a:r>
                <a:r>
                  <a:rPr lang="zh-CN" altLang="en-US" sz="2400" dirty="0" smtClean="0"/>
                  <a:t>在遍历</a:t>
                </a:r>
                <a:r>
                  <a:rPr lang="zh-CN" altLang="en-US" sz="2400" dirty="0"/>
                  <a:t>树结构时遇到的矩阵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16830"/>
                <a:ext cx="7886700" cy="5010533"/>
              </a:xfrm>
              <a:blipFill rotWithShape="0">
                <a:blip r:embed="rId2"/>
                <a:stretch>
                  <a:fillRect l="-309" t="-1703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14</a:t>
            </a:fld>
            <a:endParaRPr lang="zh-CN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6417710" y="671352"/>
            <a:ext cx="2493295" cy="1290956"/>
            <a:chOff x="891793" y="3030279"/>
            <a:chExt cx="7040095" cy="3645158"/>
          </a:xfrm>
        </p:grpSpPr>
        <p:pic>
          <p:nvPicPr>
            <p:cNvPr id="7" name="图片 3"/>
            <p:cNvPicPr>
              <a:picLocks noChangeAspect="1"/>
            </p:cNvPicPr>
            <p:nvPr/>
          </p:nvPicPr>
          <p:blipFill rotWithShape="1">
            <a:blip r:embed="rId3"/>
            <a:srcRect t="4789"/>
            <a:stretch/>
          </p:blipFill>
          <p:spPr>
            <a:xfrm>
              <a:off x="891793" y="3030279"/>
              <a:ext cx="7040095" cy="364515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036865" y="3218749"/>
                  <a:ext cx="393786" cy="4562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050" b="0" i="0" smtClean="0">
                            <a:latin typeface="Cambria Math" charset="0"/>
                          </a:rPr>
                          <m:t>M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865" y="3218749"/>
                  <a:ext cx="393786" cy="45624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7273" r="-2727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52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遍历代码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15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6"/>
              <p:cNvSpPr/>
              <p:nvPr/>
            </p:nvSpPr>
            <p:spPr>
              <a:xfrm>
                <a:off x="616689" y="1130721"/>
                <a:ext cx="4950417" cy="5509200"/>
              </a:xfrm>
              <a:prstGeom prst="rect">
                <a:avLst/>
              </a:prstGeom>
              <a:solidFill>
                <a:srgbClr val="BDD7EE">
                  <a:alpha val="52941"/>
                </a:srgb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1600" dirty="0" err="1"/>
                  <a:t>model_view</a:t>
                </a:r>
                <a:r>
                  <a:rPr lang="en-US" sz="1600" dirty="0"/>
                  <a:t> = </a:t>
                </a:r>
                <a:r>
                  <a:rPr lang="en-US" sz="1600" i="1" dirty="0" err="1"/>
                  <a:t>RotateY</a:t>
                </a:r>
                <a:r>
                  <a:rPr lang="en-US" sz="1600" dirty="0"/>
                  <a:t>( theta[Torso] </a:t>
                </a:r>
                <a:r>
                  <a:rPr lang="en-US" sz="1600" dirty="0" smtClean="0"/>
                  <a:t>);</a:t>
                </a:r>
                <a:r>
                  <a:rPr lang="zh-CN" altLang="en-US" sz="1600" dirty="0" smtClean="0"/>
                  <a:t> </a:t>
                </a:r>
                <a:r>
                  <a:rPr lang="en-US" sz="1600" dirty="0" smtClean="0">
                    <a:solidFill>
                      <a:schemeClr val="accent6"/>
                    </a:solidFill>
                  </a:rPr>
                  <a:t>//</a:t>
                </a:r>
                <a:r>
                  <a:rPr lang="zh-CN" altLang="en-US" sz="1600" dirty="0">
                    <a:solidFill>
                      <a:schemeClr val="accent6"/>
                    </a:solidFill>
                  </a:rPr>
                  <a:t>躯干变换矩阵</a:t>
                </a:r>
                <a:endParaRPr lang="en-US" sz="1600" dirty="0">
                  <a:solidFill>
                    <a:schemeClr val="accent6"/>
                  </a:solidFill>
                </a:endParaRPr>
              </a:p>
              <a:p>
                <a:r>
                  <a:rPr lang="en-US" sz="1600" dirty="0"/>
                  <a:t>torso</a:t>
                </a:r>
                <a:r>
                  <a:rPr lang="en-US" sz="1600" dirty="0" smtClean="0"/>
                  <a:t>();</a:t>
                </a:r>
                <a:r>
                  <a:rPr lang="zh-CN" altLang="en-US" sz="1600" dirty="0" smtClean="0"/>
                  <a:t>   </a:t>
                </a:r>
                <a:r>
                  <a:rPr lang="en-US" sz="1600" dirty="0" smtClean="0">
                    <a:solidFill>
                      <a:schemeClr val="accent6"/>
                    </a:solidFill>
                  </a:rPr>
                  <a:t>//</a:t>
                </a:r>
                <a:r>
                  <a:rPr lang="zh-CN" altLang="en-US" sz="1600" dirty="0">
                    <a:solidFill>
                      <a:schemeClr val="accent6"/>
                    </a:solidFill>
                  </a:rPr>
                  <a:t>躯干绘制</a:t>
                </a:r>
                <a:endParaRPr lang="en-US" sz="1600" dirty="0">
                  <a:solidFill>
                    <a:schemeClr val="accent6"/>
                  </a:solidFill>
                </a:endParaRPr>
              </a:p>
              <a:p>
                <a:r>
                  <a:rPr lang="en-US" sz="1600" dirty="0"/>
                  <a:t> </a:t>
                </a:r>
              </a:p>
              <a:p>
                <a:r>
                  <a:rPr lang="en-US" sz="1600" dirty="0" err="1" smtClean="0">
                    <a:solidFill>
                      <a:srgbClr val="FF0000"/>
                    </a:solidFill>
                  </a:rPr>
                  <a:t>mvstack.push</a:t>
                </a:r>
                <a:r>
                  <a:rPr lang="en-US" sz="1600" dirty="0"/>
                  <a:t>( </a:t>
                </a:r>
                <a:r>
                  <a:rPr lang="en-US" sz="1600" dirty="0" err="1"/>
                  <a:t>model_view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);</a:t>
                </a:r>
                <a:r>
                  <a:rPr lang="zh-CN" altLang="en-US" sz="1600" dirty="0" smtClean="0"/>
                  <a:t>  </a:t>
                </a:r>
                <a:r>
                  <a:rPr lang="en-US" sz="1600" dirty="0" smtClean="0">
                    <a:solidFill>
                      <a:schemeClr val="accent6"/>
                    </a:solidFill>
                  </a:rPr>
                  <a:t>//</a:t>
                </a:r>
                <a:r>
                  <a:rPr lang="zh-CN" altLang="en-US" sz="1600" dirty="0">
                    <a:solidFill>
                      <a:schemeClr val="accent6"/>
                    </a:solidFill>
                  </a:rPr>
                  <a:t>保存躯干变换矩阵</a:t>
                </a:r>
                <a:endParaRPr lang="en-US" sz="1600" dirty="0">
                  <a:solidFill>
                    <a:schemeClr val="accent6"/>
                  </a:solidFill>
                </a:endParaRPr>
              </a:p>
              <a:p>
                <a:r>
                  <a:rPr lang="en-US" sz="1600" dirty="0" err="1" smtClean="0"/>
                  <a:t>model_view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*= </a:t>
                </a:r>
                <a:r>
                  <a:rPr lang="zh-CN" altLang="en-US" sz="1600" dirty="0"/>
                  <a:t>头结点局部变换矩阵</a:t>
                </a:r>
                <a:r>
                  <a:rPr lang="en-US" sz="1600" dirty="0"/>
                  <a:t>;</a:t>
                </a:r>
              </a:p>
              <a:p>
                <a:r>
                  <a:rPr lang="en-US" sz="1600" dirty="0" smtClean="0"/>
                  <a:t>head();</a:t>
                </a:r>
                <a:r>
                  <a:rPr lang="zh-CN" altLang="en-US" sz="1600" dirty="0" smtClean="0"/>
                  <a:t>  </a:t>
                </a:r>
                <a:r>
                  <a:rPr lang="en-US" sz="1600" dirty="0" smtClean="0">
                    <a:solidFill>
                      <a:schemeClr val="accent6"/>
                    </a:solidFill>
                  </a:rPr>
                  <a:t>//</a:t>
                </a:r>
                <a:r>
                  <a:rPr lang="zh-CN" altLang="en-US" sz="1600" dirty="0">
                    <a:solidFill>
                      <a:schemeClr val="accent6"/>
                    </a:solidFill>
                  </a:rPr>
                  <a:t>头部绘制</a:t>
                </a:r>
                <a:endParaRPr lang="en-US" sz="1600" dirty="0">
                  <a:solidFill>
                    <a:schemeClr val="accent6"/>
                  </a:solidFill>
                </a:endParaRPr>
              </a:p>
              <a:p>
                <a:r>
                  <a:rPr lang="en-US" sz="1600" dirty="0" err="1"/>
                  <a:t>model_view</a:t>
                </a:r>
                <a:r>
                  <a:rPr lang="en-US" sz="1600" dirty="0"/>
                  <a:t> = 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mvstack.pop</a:t>
                </a:r>
                <a:r>
                  <a:rPr lang="en-US" sz="1600" dirty="0" smtClean="0">
                    <a:solidFill>
                      <a:srgbClr val="FF0000"/>
                    </a:solidFill>
                  </a:rPr>
                  <a:t>()</a:t>
                </a:r>
                <a:r>
                  <a:rPr lang="en-US" sz="1600" dirty="0" smtClean="0"/>
                  <a:t>;</a:t>
                </a:r>
                <a:r>
                  <a:rPr lang="zh-CN" altLang="en-US" sz="1600" dirty="0" smtClean="0"/>
                  <a:t>  </a:t>
                </a:r>
                <a:r>
                  <a:rPr lang="en-US" sz="1600" dirty="0" smtClean="0">
                    <a:solidFill>
                      <a:schemeClr val="accent6"/>
                    </a:solidFill>
                  </a:rPr>
                  <a:t>//</a:t>
                </a:r>
                <a:r>
                  <a:rPr lang="zh-CN" altLang="en-US" sz="1600" dirty="0">
                    <a:solidFill>
                      <a:schemeClr val="accent6"/>
                    </a:solidFill>
                  </a:rPr>
                  <a:t>恢复躯干变换矩阵</a:t>
                </a:r>
                <a:endParaRPr lang="en-US" sz="1600" dirty="0">
                  <a:solidFill>
                    <a:schemeClr val="accent6"/>
                  </a:solidFill>
                </a:endParaRPr>
              </a:p>
              <a:p>
                <a:r>
                  <a:rPr lang="en-US" sz="1600" dirty="0"/>
                  <a:t> </a:t>
                </a:r>
              </a:p>
              <a:p>
                <a:r>
                  <a:rPr lang="en-US" sz="1600" dirty="0" err="1" smtClean="0">
                    <a:solidFill>
                      <a:srgbClr val="FF0000"/>
                    </a:solidFill>
                  </a:rPr>
                  <a:t>mvstack.push</a:t>
                </a:r>
                <a:r>
                  <a:rPr lang="en-US" sz="1600" dirty="0"/>
                  <a:t>( </a:t>
                </a:r>
                <a:r>
                  <a:rPr lang="en-US" sz="1600" dirty="0" err="1"/>
                  <a:t>model_view</a:t>
                </a:r>
                <a:r>
                  <a:rPr lang="en-US" sz="1600" dirty="0"/>
                  <a:t> ); </a:t>
                </a:r>
                <a:r>
                  <a:rPr lang="zh-CN" altLang="en-US" sz="1600" dirty="0" smtClean="0"/>
                  <a:t> </a:t>
                </a:r>
                <a:r>
                  <a:rPr lang="en-US" sz="1600" dirty="0" smtClean="0">
                    <a:solidFill>
                      <a:schemeClr val="accent6"/>
                    </a:solidFill>
                  </a:rPr>
                  <a:t>//</a:t>
                </a:r>
                <a:r>
                  <a:rPr lang="zh-CN" altLang="en-US" sz="1600" dirty="0">
                    <a:solidFill>
                      <a:schemeClr val="accent6"/>
                    </a:solidFill>
                  </a:rPr>
                  <a:t>保存躯干变换矩阵</a:t>
                </a:r>
                <a:endParaRPr lang="en-US" sz="1600" dirty="0">
                  <a:solidFill>
                    <a:schemeClr val="accent6"/>
                  </a:solidFill>
                </a:endParaRPr>
              </a:p>
              <a:p>
                <a:r>
                  <a:rPr lang="en-US" sz="1600" dirty="0" err="1"/>
                  <a:t>model_view</a:t>
                </a:r>
                <a:r>
                  <a:rPr lang="en-US" sz="1600" dirty="0"/>
                  <a:t> *= </a:t>
                </a:r>
                <a:r>
                  <a:rPr lang="zh-CN" altLang="en-US" sz="1600" dirty="0"/>
                  <a:t>左上臂局部变换矩阵</a:t>
                </a:r>
                <a:r>
                  <a:rPr lang="en-US" sz="1600" dirty="0"/>
                  <a:t>;</a:t>
                </a:r>
              </a:p>
              <a:p>
                <a:r>
                  <a:rPr lang="en-US" sz="1600" dirty="0" err="1" smtClean="0"/>
                  <a:t>left_upper_arm</a:t>
                </a:r>
                <a:r>
                  <a:rPr lang="en-US" sz="1600" dirty="0" smtClean="0"/>
                  <a:t>();</a:t>
                </a:r>
                <a:r>
                  <a:rPr lang="zh-CN" altLang="en-US" sz="1600" dirty="0" smtClean="0"/>
                  <a:t>  </a:t>
                </a:r>
                <a:r>
                  <a:rPr lang="en-US" sz="1600" dirty="0" smtClean="0">
                    <a:solidFill>
                      <a:schemeClr val="accent6"/>
                    </a:solidFill>
                  </a:rPr>
                  <a:t>//</a:t>
                </a:r>
                <a:r>
                  <a:rPr lang="zh-CN" altLang="en-US" sz="1600" dirty="0">
                    <a:solidFill>
                      <a:schemeClr val="accent6"/>
                    </a:solidFill>
                  </a:rPr>
                  <a:t>左上臂绘制</a:t>
                </a:r>
                <a:endParaRPr lang="en-US" sz="1600" dirty="0">
                  <a:solidFill>
                    <a:schemeClr val="accent6"/>
                  </a:solidFill>
                </a:endParaRPr>
              </a:p>
              <a:p>
                <a:r>
                  <a:rPr lang="en-US" sz="1600" dirty="0" err="1" smtClean="0"/>
                  <a:t>model_view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*= </a:t>
                </a:r>
                <a:r>
                  <a:rPr lang="zh-CN" altLang="en-US" sz="1600" dirty="0"/>
                  <a:t>左下臂局部变换矩阵</a:t>
                </a:r>
                <a:r>
                  <a:rPr lang="en-US" sz="1600" dirty="0"/>
                  <a:t>;</a:t>
                </a:r>
              </a:p>
              <a:p>
                <a:r>
                  <a:rPr lang="en-US" sz="1600" dirty="0" err="1" smtClean="0"/>
                  <a:t>left_lower_arm</a:t>
                </a:r>
                <a:r>
                  <a:rPr lang="en-US" sz="1600" dirty="0" smtClean="0"/>
                  <a:t>();</a:t>
                </a:r>
                <a:r>
                  <a:rPr lang="zh-CN" altLang="en-US" sz="1600" dirty="0" smtClean="0"/>
                  <a:t>  </a:t>
                </a:r>
                <a:r>
                  <a:rPr lang="en-US" sz="1600" dirty="0" smtClean="0">
                    <a:solidFill>
                      <a:schemeClr val="accent6"/>
                    </a:solidFill>
                  </a:rPr>
                  <a:t>//</a:t>
                </a:r>
                <a:r>
                  <a:rPr lang="zh-CN" altLang="en-US" sz="1600" dirty="0">
                    <a:solidFill>
                      <a:schemeClr val="accent6"/>
                    </a:solidFill>
                  </a:rPr>
                  <a:t>左下臂绘制</a:t>
                </a:r>
                <a:endParaRPr lang="en-US" sz="1600" dirty="0">
                  <a:solidFill>
                    <a:schemeClr val="accent6"/>
                  </a:solidFill>
                </a:endParaRPr>
              </a:p>
              <a:p>
                <a:r>
                  <a:rPr lang="en-US" sz="1600" dirty="0" err="1"/>
                  <a:t>model_view</a:t>
                </a:r>
                <a:r>
                  <a:rPr lang="en-US" sz="1600" dirty="0"/>
                  <a:t> = 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mvstack.pop</a:t>
                </a:r>
                <a:r>
                  <a:rPr lang="en-US" sz="1600" dirty="0" smtClean="0"/>
                  <a:t>();</a:t>
                </a:r>
                <a:r>
                  <a:rPr lang="zh-CN" altLang="en-US" sz="1600" dirty="0" smtClean="0"/>
                  <a:t>  </a:t>
                </a:r>
                <a:r>
                  <a:rPr lang="en-US" sz="1600" dirty="0" smtClean="0">
                    <a:solidFill>
                      <a:schemeClr val="accent6"/>
                    </a:solidFill>
                  </a:rPr>
                  <a:t>//</a:t>
                </a:r>
                <a:r>
                  <a:rPr lang="zh-CN" altLang="en-US" sz="1600" dirty="0">
                    <a:solidFill>
                      <a:schemeClr val="accent6"/>
                    </a:solidFill>
                  </a:rPr>
                  <a:t>恢复躯干变换矩阵</a:t>
                </a:r>
                <a:endParaRPr lang="en-US" sz="1600" dirty="0">
                  <a:solidFill>
                    <a:schemeClr val="accent6"/>
                  </a:solidFill>
                </a:endParaRPr>
              </a:p>
              <a:p>
                <a:r>
                  <a:rPr lang="en-US" sz="1600" dirty="0"/>
                  <a:t> </a:t>
                </a:r>
              </a:p>
              <a:p>
                <a:r>
                  <a:rPr lang="en-US" sz="1600" dirty="0" err="1" smtClean="0">
                    <a:solidFill>
                      <a:srgbClr val="FF0000"/>
                    </a:solidFill>
                  </a:rPr>
                  <a:t>mvstack.push</a:t>
                </a:r>
                <a:r>
                  <a:rPr lang="en-US" sz="1600" dirty="0"/>
                  <a:t>( </a:t>
                </a:r>
                <a:r>
                  <a:rPr lang="en-US" sz="1600" dirty="0" err="1"/>
                  <a:t>model_view</a:t>
                </a:r>
                <a:r>
                  <a:rPr lang="en-US" sz="1600" dirty="0"/>
                  <a:t> ); </a:t>
                </a:r>
                <a:r>
                  <a:rPr lang="zh-CN" altLang="en-US" sz="1600" dirty="0" smtClean="0"/>
                  <a:t> </a:t>
                </a:r>
                <a:r>
                  <a:rPr lang="en-US" sz="1600" dirty="0" smtClean="0">
                    <a:solidFill>
                      <a:schemeClr val="accent6"/>
                    </a:solidFill>
                  </a:rPr>
                  <a:t>//</a:t>
                </a:r>
                <a:r>
                  <a:rPr lang="zh-CN" altLang="en-US" sz="1600" dirty="0">
                    <a:solidFill>
                      <a:schemeClr val="accent6"/>
                    </a:solidFill>
                  </a:rPr>
                  <a:t>保存躯干变换矩阵</a:t>
                </a:r>
                <a:endParaRPr lang="en-US" sz="1600" dirty="0">
                  <a:solidFill>
                    <a:schemeClr val="accent6"/>
                  </a:solidFill>
                </a:endParaRPr>
              </a:p>
              <a:p>
                <a:r>
                  <a:rPr lang="en-US" sz="1600" dirty="0" err="1" smtClean="0"/>
                  <a:t>model_view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*= </a:t>
                </a:r>
                <a:r>
                  <a:rPr lang="zh-CN" altLang="en-US" sz="1600" dirty="0"/>
                  <a:t>右上臂局部变换矩阵</a:t>
                </a:r>
                <a:r>
                  <a:rPr lang="en-US" sz="1600" dirty="0"/>
                  <a:t>;</a:t>
                </a:r>
              </a:p>
              <a:p>
                <a:r>
                  <a:rPr lang="en-US" sz="1600" dirty="0" err="1" smtClean="0"/>
                  <a:t>right_upper_arm</a:t>
                </a:r>
                <a:r>
                  <a:rPr lang="en-US" sz="1600" dirty="0" smtClean="0"/>
                  <a:t>();</a:t>
                </a:r>
                <a:r>
                  <a:rPr lang="zh-CN" altLang="en-US" sz="1600" dirty="0" smtClean="0"/>
                  <a:t>  </a:t>
                </a:r>
                <a:r>
                  <a:rPr lang="en-US" sz="1600" dirty="0" smtClean="0">
                    <a:solidFill>
                      <a:schemeClr val="accent6"/>
                    </a:solidFill>
                  </a:rPr>
                  <a:t>//</a:t>
                </a:r>
                <a:r>
                  <a:rPr lang="zh-CN" altLang="en-US" sz="1600" dirty="0">
                    <a:solidFill>
                      <a:schemeClr val="accent6"/>
                    </a:solidFill>
                  </a:rPr>
                  <a:t>右上臂绘制</a:t>
                </a:r>
                <a:endParaRPr lang="en-US" sz="1600" dirty="0">
                  <a:solidFill>
                    <a:schemeClr val="accent6"/>
                  </a:solidFill>
                </a:endParaRPr>
              </a:p>
              <a:p>
                <a:r>
                  <a:rPr lang="en-US" sz="1600" dirty="0" err="1" smtClean="0"/>
                  <a:t>model_view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*= </a:t>
                </a:r>
                <a:r>
                  <a:rPr lang="zh-CN" altLang="en-US" sz="1600" dirty="0"/>
                  <a:t>右下臂局部变换矩阵</a:t>
                </a:r>
                <a:endParaRPr lang="en-US" sz="1600" dirty="0"/>
              </a:p>
              <a:p>
                <a:r>
                  <a:rPr lang="en-US" sz="1600" dirty="0" err="1" smtClean="0"/>
                  <a:t>right_lower_arm</a:t>
                </a:r>
                <a:r>
                  <a:rPr lang="en-US" sz="1600" dirty="0" smtClean="0"/>
                  <a:t>();</a:t>
                </a:r>
                <a:r>
                  <a:rPr lang="zh-CN" altLang="en-US" sz="1600" dirty="0" smtClean="0"/>
                  <a:t>  </a:t>
                </a:r>
                <a:r>
                  <a:rPr lang="en-US" sz="1600" dirty="0" smtClean="0">
                    <a:solidFill>
                      <a:schemeClr val="accent6"/>
                    </a:solidFill>
                  </a:rPr>
                  <a:t>//</a:t>
                </a:r>
                <a:r>
                  <a:rPr lang="zh-CN" altLang="en-US" sz="1600" dirty="0">
                    <a:solidFill>
                      <a:schemeClr val="accent6"/>
                    </a:solidFill>
                  </a:rPr>
                  <a:t>右下臂绘制</a:t>
                </a:r>
                <a:endParaRPr lang="en-US" sz="1600" dirty="0">
                  <a:solidFill>
                    <a:schemeClr val="accent6"/>
                  </a:solidFill>
                </a:endParaRPr>
              </a:p>
              <a:p>
                <a:r>
                  <a:rPr lang="en-US" sz="1600" dirty="0" err="1" smtClean="0"/>
                  <a:t>model_view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= 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mvstack.pop</a:t>
                </a:r>
                <a:r>
                  <a:rPr lang="en-US" sz="1600" dirty="0" smtClean="0"/>
                  <a:t>();</a:t>
                </a:r>
                <a:r>
                  <a:rPr lang="zh-CN" altLang="en-US" sz="1600" dirty="0" smtClean="0"/>
                  <a:t>  </a:t>
                </a:r>
                <a:r>
                  <a:rPr lang="en-US" sz="1600" dirty="0" smtClean="0">
                    <a:solidFill>
                      <a:schemeClr val="accent6"/>
                    </a:solidFill>
                  </a:rPr>
                  <a:t>//</a:t>
                </a:r>
                <a:r>
                  <a:rPr lang="zh-CN" altLang="en-US" sz="1600" dirty="0">
                    <a:solidFill>
                      <a:schemeClr val="accent6"/>
                    </a:solidFill>
                  </a:rPr>
                  <a:t>恢复躯干变换</a:t>
                </a:r>
                <a:r>
                  <a:rPr lang="zh-CN" altLang="en-US" sz="1600" dirty="0" smtClean="0">
                    <a:solidFill>
                      <a:schemeClr val="accent6"/>
                    </a:solidFill>
                  </a:rPr>
                  <a:t>矩阵</a:t>
                </a:r>
                <a:endParaRPr lang="en-US" altLang="zh-CN" sz="1600" dirty="0">
                  <a:solidFill>
                    <a:schemeClr val="accent6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⋮</m:t>
                      </m:r>
                    </m:oMath>
                  </m:oMathPara>
                </a14:m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89" y="1130721"/>
                <a:ext cx="4950417" cy="5509200"/>
              </a:xfrm>
              <a:prstGeom prst="rect">
                <a:avLst/>
              </a:prstGeom>
              <a:blipFill rotWithShape="0">
                <a:blip r:embed="rId2"/>
                <a:stretch>
                  <a:fillRect l="-616" t="-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3"/>
          <p:cNvPicPr>
            <a:picLocks noChangeAspect="1"/>
          </p:cNvPicPr>
          <p:nvPr/>
        </p:nvPicPr>
        <p:blipFill rotWithShape="1">
          <a:blip r:embed="rId3"/>
          <a:srcRect r="75391"/>
          <a:stretch/>
        </p:blipFill>
        <p:spPr>
          <a:xfrm>
            <a:off x="6453621" y="1258927"/>
            <a:ext cx="1606179" cy="322691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567106" y="4614530"/>
            <a:ext cx="3379210" cy="1749657"/>
            <a:chOff x="891793" y="3030279"/>
            <a:chExt cx="7040095" cy="3645158"/>
          </a:xfrm>
        </p:grpSpPr>
        <p:pic>
          <p:nvPicPr>
            <p:cNvPr id="10" name="图片 3"/>
            <p:cNvPicPr>
              <a:picLocks noChangeAspect="1"/>
            </p:cNvPicPr>
            <p:nvPr/>
          </p:nvPicPr>
          <p:blipFill rotWithShape="1">
            <a:blip r:embed="rId4"/>
            <a:srcRect t="4789"/>
            <a:stretch/>
          </p:blipFill>
          <p:spPr>
            <a:xfrm>
              <a:off x="891793" y="3030279"/>
              <a:ext cx="7040095" cy="364515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036865" y="3218749"/>
                  <a:ext cx="393786" cy="4562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050" b="0" i="0" smtClean="0">
                            <a:latin typeface="Cambria Math" charset="0"/>
                          </a:rPr>
                          <m:t>M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865" y="3218749"/>
                  <a:ext cx="393786" cy="45624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226" r="-64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8582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部件绘制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4003F"/>
              </a:buClr>
            </a:pPr>
            <a:r>
              <a:rPr lang="zh-CN" altLang="en-US" sz="2400" dirty="0" smtClean="0"/>
              <a:t>在</a:t>
            </a:r>
            <a:r>
              <a:rPr lang="zh-CN" altLang="en-US" sz="2400" dirty="0"/>
              <a:t>示例代码中没有对状态进行修改</a:t>
            </a:r>
            <a:endParaRPr lang="en-US" altLang="zh-CN" sz="2400" dirty="0"/>
          </a:p>
          <a:p>
            <a:pPr lvl="1">
              <a:buClr>
                <a:srgbClr val="94003F"/>
              </a:buClr>
            </a:pPr>
            <a:r>
              <a:rPr lang="zh-CN" altLang="en-US" sz="1800" dirty="0"/>
              <a:t>例如没有改变颜色，可以在各个部件绘制过程中分别赋色</a:t>
            </a:r>
            <a:endParaRPr lang="en-US" altLang="zh-CN" sz="1800" dirty="0"/>
          </a:p>
          <a:p>
            <a:pPr>
              <a:buClr>
                <a:srgbClr val="94003F"/>
              </a:buClr>
            </a:pPr>
            <a:r>
              <a:rPr lang="zh-CN" altLang="en-US" sz="2400" dirty="0"/>
              <a:t>对每一个部件，同样需要一个从</a:t>
            </a:r>
            <a:r>
              <a:rPr lang="zh-CN" altLang="en-US" sz="2400" dirty="0">
                <a:solidFill>
                  <a:srgbClr val="0000FF"/>
                </a:solidFill>
              </a:rPr>
              <a:t>图符</a:t>
            </a:r>
            <a:r>
              <a:rPr lang="zh-CN" altLang="en-US" sz="2400" dirty="0"/>
              <a:t>到</a:t>
            </a:r>
            <a:r>
              <a:rPr lang="zh-CN" altLang="en-US" sz="2400" dirty="0">
                <a:solidFill>
                  <a:srgbClr val="0000FF"/>
                </a:solidFill>
              </a:rPr>
              <a:t>实例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变换：</a:t>
            </a:r>
            <a:endParaRPr lang="en-US" altLang="zh-CN" sz="2400" dirty="0" smtClean="0"/>
          </a:p>
          <a:p>
            <a:pPr lvl="1">
              <a:buClr>
                <a:srgbClr val="94003F"/>
              </a:buClr>
            </a:pPr>
            <a:r>
              <a:rPr lang="en-US" altLang="zh-CN" sz="1600" dirty="0" smtClean="0">
                <a:solidFill>
                  <a:srgbClr val="FF0000"/>
                </a:solidFill>
              </a:rPr>
              <a:t>push</a:t>
            </a:r>
            <a:r>
              <a:rPr lang="zh-CN" altLang="en-US" sz="1600" dirty="0" smtClean="0"/>
              <a:t>和</a:t>
            </a:r>
            <a:r>
              <a:rPr lang="en-US" altLang="zh-CN" sz="1600" dirty="0" smtClean="0">
                <a:solidFill>
                  <a:srgbClr val="FF0000"/>
                </a:solidFill>
              </a:rPr>
              <a:t>pop</a:t>
            </a:r>
            <a:r>
              <a:rPr lang="zh-CN" altLang="en-US" sz="1600" dirty="0" smtClean="0"/>
              <a:t>操作起到代码隔离作用，防止误操作</a:t>
            </a:r>
            <a:endParaRPr lang="en-US" altLang="zh-CN" sz="1600" dirty="0"/>
          </a:p>
          <a:p>
            <a:pPr>
              <a:buClr>
                <a:srgbClr val="94003F"/>
              </a:buClr>
            </a:pPr>
            <a:endParaRPr lang="en-US" altLang="zh-CN" sz="2400" dirty="0" smtClean="0"/>
          </a:p>
          <a:p>
            <a:pPr>
              <a:buClr>
                <a:srgbClr val="94003F"/>
              </a:buClr>
            </a:pPr>
            <a:endParaRPr lang="en-US" altLang="zh-CN" sz="2400" dirty="0" smtClean="0"/>
          </a:p>
          <a:p>
            <a:pPr>
              <a:buClr>
                <a:srgbClr val="94003F"/>
              </a:buClr>
            </a:pPr>
            <a:endParaRPr lang="en-US" altLang="zh-CN" sz="2400" dirty="0"/>
          </a:p>
          <a:p>
            <a:pPr>
              <a:buClr>
                <a:srgbClr val="94003F"/>
              </a:buClr>
            </a:pPr>
            <a:endParaRPr lang="en-US" altLang="zh-CN" sz="2400" dirty="0" smtClean="0"/>
          </a:p>
          <a:p>
            <a:pPr>
              <a:buClr>
                <a:srgbClr val="94003F"/>
              </a:buClr>
            </a:pP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056808" y="816936"/>
            <a:ext cx="917084" cy="1946918"/>
          </a:xfrm>
          <a:prstGeom prst="rect">
            <a:avLst/>
          </a:prstGeom>
          <a:ln>
            <a:noFill/>
          </a:ln>
        </p:spPr>
      </p:pic>
      <p:pic>
        <p:nvPicPr>
          <p:cNvPr id="8" name="图片 5"/>
          <p:cNvPicPr>
            <a:picLocks noChangeAspect="1"/>
          </p:cNvPicPr>
          <p:nvPr/>
        </p:nvPicPr>
        <p:blipFill rotWithShape="1">
          <a:blip r:embed="rId3"/>
          <a:srcRect r="48983"/>
          <a:stretch/>
        </p:blipFill>
        <p:spPr>
          <a:xfrm>
            <a:off x="7424976" y="2971743"/>
            <a:ext cx="1676107" cy="1393941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5400000">
            <a:off x="8061714" y="4509778"/>
            <a:ext cx="308344" cy="4359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83" t="7975" b="8993"/>
          <a:stretch/>
        </p:blipFill>
        <p:spPr>
          <a:xfrm>
            <a:off x="7763813" y="4897144"/>
            <a:ext cx="1199106" cy="1542049"/>
          </a:xfrm>
          <a:prstGeom prst="rect">
            <a:avLst/>
          </a:prstGeom>
        </p:spPr>
      </p:pic>
      <p:sp>
        <p:nvSpPr>
          <p:cNvPr id="11" name="矩形 6"/>
          <p:cNvSpPr/>
          <p:nvPr/>
        </p:nvSpPr>
        <p:spPr>
          <a:xfrm>
            <a:off x="1013410" y="2899763"/>
            <a:ext cx="6170122" cy="3539430"/>
          </a:xfrm>
          <a:prstGeom prst="rect">
            <a:avLst/>
          </a:prstGeom>
          <a:solidFill>
            <a:srgbClr val="BDD7EE">
              <a:alpha val="52941"/>
            </a:srgb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Void </a:t>
            </a:r>
            <a:r>
              <a:rPr lang="en-US" altLang="zh-CN" sz="1400" b="1" dirty="0" err="1" smtClean="0"/>
              <a:t>upper_arm</a:t>
            </a:r>
            <a:r>
              <a:rPr lang="en-US" sz="1400" dirty="0" smtClean="0"/>
              <a:t>()</a:t>
            </a:r>
            <a:endParaRPr lang="en-US" sz="1400" dirty="0"/>
          </a:p>
          <a:p>
            <a:r>
              <a:rPr lang="en-US" sz="1400" dirty="0" smtClean="0"/>
              <a:t>{</a:t>
            </a: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            </a:t>
            </a:r>
            <a:r>
              <a:rPr lang="en-US" sz="1400" dirty="0" err="1" smtClean="0">
                <a:solidFill>
                  <a:srgbClr val="FF0000"/>
                </a:solidFill>
              </a:rPr>
              <a:t>mvstack.push</a:t>
            </a:r>
            <a:r>
              <a:rPr lang="en-US" sz="1400" dirty="0">
                <a:solidFill>
                  <a:srgbClr val="FF0000"/>
                </a:solidFill>
              </a:rPr>
              <a:t>( </a:t>
            </a:r>
            <a:r>
              <a:rPr lang="en-US" sz="1400" dirty="0" err="1">
                <a:solidFill>
                  <a:srgbClr val="FF0000"/>
                </a:solidFill>
              </a:rPr>
              <a:t>model_view</a:t>
            </a:r>
            <a:r>
              <a:rPr lang="en-US" sz="1400" dirty="0">
                <a:solidFill>
                  <a:srgbClr val="FF0000"/>
                </a:solidFill>
              </a:rPr>
              <a:t> ); 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//</a:t>
            </a:r>
            <a:r>
              <a:rPr lang="zh-CN" altLang="en-US" sz="1400" dirty="0" smtClean="0">
                <a:solidFill>
                  <a:srgbClr val="FF0000"/>
                </a:solidFill>
              </a:rPr>
              <a:t>保存当前模</a:t>
            </a:r>
            <a:r>
              <a:rPr lang="en-US" altLang="zh-CN" sz="1400" dirty="0" smtClean="0">
                <a:solidFill>
                  <a:srgbClr val="FF0000"/>
                </a:solidFill>
              </a:rPr>
              <a:t>-</a:t>
            </a:r>
            <a:r>
              <a:rPr lang="zh-CN" altLang="en-US" sz="1400" dirty="0" smtClean="0">
                <a:solidFill>
                  <a:srgbClr val="FF0000"/>
                </a:solidFill>
              </a:rPr>
              <a:t>视变换</a:t>
            </a:r>
            <a:r>
              <a:rPr lang="zh-CN" altLang="en-US" sz="1400" dirty="0">
                <a:solidFill>
                  <a:srgbClr val="FF0000"/>
                </a:solidFill>
              </a:rPr>
              <a:t>矩阵</a:t>
            </a:r>
            <a:endParaRPr lang="en-US" sz="1400" dirty="0">
              <a:solidFill>
                <a:srgbClr val="FF0000"/>
              </a:solidFill>
            </a:endParaRPr>
          </a:p>
          <a:p>
            <a:endParaRPr lang="en-US" sz="1400" dirty="0"/>
          </a:p>
          <a:p>
            <a:pPr lvl="1"/>
            <a:r>
              <a:rPr lang="en-US" sz="1400" dirty="0"/>
              <a:t> </a:t>
            </a:r>
            <a:r>
              <a:rPr lang="en-US" sz="1400" i="1" dirty="0" smtClean="0">
                <a:solidFill>
                  <a:srgbClr val="0000FF"/>
                </a:solidFill>
              </a:rPr>
              <a:t>mat4</a:t>
            </a:r>
            <a:r>
              <a:rPr 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dirty="0"/>
              <a:t>instance = </a:t>
            </a:r>
            <a:r>
              <a:rPr lang="en-US" sz="1400" dirty="0" smtClean="0"/>
              <a:t> </a:t>
            </a:r>
            <a:r>
              <a:rPr lang="en-US" sz="1400" b="1" dirty="0"/>
              <a:t>Translate</a:t>
            </a:r>
            <a:r>
              <a:rPr lang="en-US" sz="1400" dirty="0"/>
              <a:t>( 0.0, 0.5 * </a:t>
            </a:r>
            <a:r>
              <a:rPr lang="en-US" altLang="zh-CN" sz="1400" dirty="0" smtClean="0"/>
              <a:t>UPPER</a:t>
            </a:r>
            <a:r>
              <a:rPr lang="en-US" sz="1400" dirty="0" smtClean="0"/>
              <a:t>_</a:t>
            </a:r>
            <a:r>
              <a:rPr lang="en-US" altLang="zh-CN" sz="1400" dirty="0" smtClean="0"/>
              <a:t>ARM_</a:t>
            </a:r>
            <a:r>
              <a:rPr lang="en-US" sz="1400" dirty="0" smtClean="0"/>
              <a:t>HEIGHT</a:t>
            </a:r>
            <a:r>
              <a:rPr lang="en-US" sz="1400" dirty="0"/>
              <a:t>, 0.0 ) </a:t>
            </a:r>
            <a:endParaRPr lang="en-US" sz="1400" dirty="0" smtClean="0"/>
          </a:p>
          <a:p>
            <a:pPr lvl="1"/>
            <a:r>
              <a:rPr lang="zh-CN" altLang="en-US" sz="1400" dirty="0"/>
              <a:t> </a:t>
            </a:r>
            <a:r>
              <a:rPr lang="zh-CN" altLang="en-US" sz="1400" dirty="0" smtClean="0"/>
              <a:t>                            </a:t>
            </a:r>
            <a:r>
              <a:rPr lang="en-US" sz="1400" dirty="0" smtClean="0"/>
              <a:t>*</a:t>
            </a:r>
            <a:r>
              <a:rPr lang="zh-CN" altLang="en-US" sz="1400" dirty="0" smtClean="0"/>
              <a:t> </a:t>
            </a:r>
            <a:r>
              <a:rPr lang="en-US" sz="1400" b="1" dirty="0" smtClean="0"/>
              <a:t>Scale</a:t>
            </a:r>
            <a:r>
              <a:rPr lang="en-US" sz="1400" dirty="0" smtClean="0"/>
              <a:t>(</a:t>
            </a:r>
            <a:r>
              <a:rPr lang="en-US" altLang="zh-CN" sz="1400" dirty="0" smtClean="0"/>
              <a:t>UA_</a:t>
            </a:r>
            <a:r>
              <a:rPr lang="en-US" sz="1400" dirty="0" smtClean="0"/>
              <a:t>WIDTH,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UA_</a:t>
            </a:r>
            <a:r>
              <a:rPr lang="en-US" sz="1400" dirty="0" smtClean="0"/>
              <a:t>HEIGHT,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UA_</a:t>
            </a:r>
            <a:r>
              <a:rPr lang="en-US" sz="1400" dirty="0" smtClean="0"/>
              <a:t>WIDTH </a:t>
            </a:r>
            <a:r>
              <a:rPr lang="en-US" sz="1400" dirty="0"/>
              <a:t>) </a:t>
            </a:r>
            <a:r>
              <a:rPr lang="en-US" sz="1400" dirty="0" smtClean="0"/>
              <a:t>;</a:t>
            </a:r>
          </a:p>
          <a:p>
            <a:pPr lvl="1"/>
            <a:r>
              <a:rPr lang="zh-CN" altLang="en-US" sz="1400" dirty="0">
                <a:solidFill>
                  <a:schemeClr val="accent6"/>
                </a:solidFill>
              </a:rPr>
              <a:t> </a:t>
            </a:r>
            <a:r>
              <a:rPr lang="zh-CN" altLang="en-US" sz="1400" dirty="0" smtClean="0">
                <a:solidFill>
                  <a:schemeClr val="accent6"/>
                </a:solidFill>
              </a:rPr>
              <a:t> </a:t>
            </a:r>
            <a:r>
              <a:rPr lang="en-US" sz="1400" dirty="0" smtClean="0">
                <a:solidFill>
                  <a:schemeClr val="accent6"/>
                </a:solidFill>
              </a:rPr>
              <a:t>//</a:t>
            </a:r>
            <a:r>
              <a:rPr lang="zh-CN" altLang="en-US" sz="1400" dirty="0">
                <a:solidFill>
                  <a:schemeClr val="accent6"/>
                </a:solidFill>
              </a:rPr>
              <a:t>按长宽高缩放正方体，并且</a:t>
            </a:r>
            <a:r>
              <a:rPr lang="zh-CN" altLang="en-US" sz="1400" dirty="0" smtClean="0">
                <a:solidFill>
                  <a:schemeClr val="accent6"/>
                </a:solidFill>
              </a:rPr>
              <a:t>平移使得底面在</a:t>
            </a:r>
            <a:r>
              <a:rPr lang="en-US" altLang="zh-CN" sz="1400" dirty="0" smtClean="0">
                <a:solidFill>
                  <a:schemeClr val="accent6"/>
                </a:solidFill>
              </a:rPr>
              <a:t>y=0</a:t>
            </a:r>
            <a:r>
              <a:rPr lang="zh-CN" altLang="en-US" sz="1400" dirty="0" smtClean="0">
                <a:solidFill>
                  <a:schemeClr val="accent6"/>
                </a:solidFill>
              </a:rPr>
              <a:t>上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 </a:t>
            </a:r>
            <a:r>
              <a:rPr lang="en-US" sz="1400" b="1" dirty="0" smtClean="0"/>
              <a:t>glUniformMatrix4fv</a:t>
            </a:r>
            <a:r>
              <a:rPr lang="en-US" sz="1400" dirty="0" smtClean="0"/>
              <a:t>(</a:t>
            </a:r>
            <a:r>
              <a:rPr lang="en-US" sz="1400" dirty="0" err="1" smtClean="0"/>
              <a:t>ModelView</a:t>
            </a:r>
            <a:r>
              <a:rPr lang="en-US" sz="1400" dirty="0"/>
              <a:t>, 1, GL_TRUE, </a:t>
            </a:r>
            <a:r>
              <a:rPr lang="en-US" sz="1400" dirty="0" err="1">
                <a:solidFill>
                  <a:srgbClr val="FF0000"/>
                </a:solidFill>
              </a:rPr>
              <a:t>model_view</a:t>
            </a:r>
            <a:r>
              <a:rPr lang="en-US" sz="1400" dirty="0">
                <a:solidFill>
                  <a:srgbClr val="FF0000"/>
                </a:solidFill>
              </a:rPr>
              <a:t> * instance </a:t>
            </a:r>
            <a:r>
              <a:rPr lang="en-US" sz="1400" dirty="0" smtClean="0"/>
              <a:t>);</a:t>
            </a:r>
            <a:r>
              <a:rPr lang="zh-CN" altLang="en-US" sz="1400" dirty="0" smtClean="0"/>
              <a:t> </a:t>
            </a:r>
            <a:endParaRPr lang="en-US" altLang="zh-CN" sz="1400" dirty="0" smtClean="0"/>
          </a:p>
          <a:p>
            <a:pPr lvl="1"/>
            <a:r>
              <a:rPr lang="zh-CN" altLang="en-US" sz="1400" dirty="0">
                <a:solidFill>
                  <a:schemeClr val="accent6"/>
                </a:solidFill>
              </a:rPr>
              <a:t> </a:t>
            </a:r>
            <a:r>
              <a:rPr lang="en-US" sz="1400" dirty="0" smtClean="0">
                <a:solidFill>
                  <a:schemeClr val="accent6"/>
                </a:solidFill>
              </a:rPr>
              <a:t>//</a:t>
            </a:r>
            <a:r>
              <a:rPr lang="zh-CN" altLang="en-US" sz="1400" dirty="0" smtClean="0">
                <a:solidFill>
                  <a:schemeClr val="accent6"/>
                </a:solidFill>
              </a:rPr>
              <a:t>将完整的模</a:t>
            </a:r>
            <a:r>
              <a:rPr lang="en-US" altLang="zh-CN" sz="1400" dirty="0" smtClean="0">
                <a:solidFill>
                  <a:schemeClr val="accent6"/>
                </a:solidFill>
              </a:rPr>
              <a:t>-</a:t>
            </a:r>
            <a:r>
              <a:rPr lang="zh-CN" altLang="en-US" sz="1400" dirty="0" smtClean="0">
                <a:solidFill>
                  <a:schemeClr val="accent6"/>
                </a:solidFill>
              </a:rPr>
              <a:t>视矩阵</a:t>
            </a:r>
            <a:r>
              <a:rPr lang="zh-CN" altLang="en-US" sz="1400" dirty="0">
                <a:solidFill>
                  <a:schemeClr val="accent6"/>
                </a:solidFill>
              </a:rPr>
              <a:t>传给</a:t>
            </a:r>
            <a:r>
              <a:rPr lang="en-US" sz="1400" dirty="0" err="1">
                <a:solidFill>
                  <a:schemeClr val="accent6"/>
                </a:solidFill>
              </a:rPr>
              <a:t>shader</a:t>
            </a:r>
            <a:endParaRPr lang="en-US" sz="1400" dirty="0">
              <a:solidFill>
                <a:schemeClr val="accent6"/>
              </a:solidFill>
            </a:endParaRPr>
          </a:p>
          <a:p>
            <a:pPr lvl="1"/>
            <a:endParaRPr lang="en-US" sz="1400" i="1" dirty="0" smtClean="0"/>
          </a:p>
          <a:p>
            <a:pPr lvl="1"/>
            <a:r>
              <a:rPr lang="zh-CN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colorCube</a:t>
            </a:r>
            <a:r>
              <a:rPr lang="en-US" altLang="zh-CN" sz="1400" dirty="0" smtClean="0">
                <a:solidFill>
                  <a:srgbClr val="FF0000"/>
                </a:solidFill>
              </a:rPr>
              <a:t>();</a:t>
            </a:r>
            <a:r>
              <a:rPr lang="zh-CN" altLang="en-US" sz="1400" dirty="0" smtClean="0">
                <a:solidFill>
                  <a:srgbClr val="FF0000"/>
                </a:solidFill>
              </a:rPr>
              <a:t>  </a:t>
            </a:r>
            <a:r>
              <a:rPr lang="en-US" altLang="zh-CN" sz="1400" dirty="0" smtClean="0">
                <a:solidFill>
                  <a:srgbClr val="FF0000"/>
                </a:solidFill>
              </a:rPr>
              <a:t>//</a:t>
            </a:r>
            <a:r>
              <a:rPr lang="zh-CN" altLang="en-US" sz="1400" dirty="0" smtClean="0">
                <a:solidFill>
                  <a:srgbClr val="FF0000"/>
                </a:solidFill>
              </a:rPr>
              <a:t> 给部件赋色</a:t>
            </a:r>
            <a:endParaRPr lang="en-US" sz="14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400" i="1" dirty="0" smtClean="0"/>
              <a:t> </a:t>
            </a:r>
            <a:r>
              <a:rPr lang="en-US" sz="1400" b="1" dirty="0" err="1" smtClean="0"/>
              <a:t>glDrawArrays</a:t>
            </a:r>
            <a:r>
              <a:rPr lang="en-US" sz="1400" dirty="0"/>
              <a:t>( GL_TRIANGLES, 0, </a:t>
            </a:r>
            <a:r>
              <a:rPr lang="en-US" sz="1400" dirty="0" err="1"/>
              <a:t>NumVertices</a:t>
            </a:r>
            <a:r>
              <a:rPr lang="en-US" sz="1400" dirty="0"/>
              <a:t> </a:t>
            </a:r>
            <a:r>
              <a:rPr lang="en-US" sz="1400" dirty="0" smtClean="0"/>
              <a:t>);</a:t>
            </a:r>
            <a:r>
              <a:rPr lang="zh-CN" altLang="en-US" sz="1400" dirty="0" smtClean="0"/>
              <a:t>  </a:t>
            </a:r>
            <a:r>
              <a:rPr lang="en-US" sz="1400" dirty="0" smtClean="0">
                <a:solidFill>
                  <a:schemeClr val="accent6"/>
                </a:solidFill>
              </a:rPr>
              <a:t>//</a:t>
            </a:r>
            <a:r>
              <a:rPr lang="zh-CN" altLang="en-US" sz="1400" dirty="0" smtClean="0">
                <a:solidFill>
                  <a:schemeClr val="accent6"/>
                </a:solidFill>
              </a:rPr>
              <a:t>绘制相应的三角面片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 lvl="1"/>
            <a:endParaRPr lang="en-US" sz="1400" dirty="0" smtClean="0"/>
          </a:p>
          <a:p>
            <a:pPr lvl="1"/>
            <a:r>
              <a:rPr lang="en-US" sz="1400" dirty="0" err="1" smtClean="0">
                <a:solidFill>
                  <a:srgbClr val="FF0000"/>
                </a:solidFill>
              </a:rPr>
              <a:t>model_view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= </a:t>
            </a:r>
            <a:r>
              <a:rPr lang="en-US" sz="1400" dirty="0" err="1">
                <a:solidFill>
                  <a:srgbClr val="FF0000"/>
                </a:solidFill>
              </a:rPr>
              <a:t>mvstack.pop</a:t>
            </a:r>
            <a:r>
              <a:rPr lang="en-US" sz="1400" dirty="0">
                <a:solidFill>
                  <a:srgbClr val="FF0000"/>
                </a:solidFill>
              </a:rPr>
              <a:t>();</a:t>
            </a:r>
            <a:r>
              <a:rPr lang="zh-CN" altLang="en-US" sz="1400" dirty="0">
                <a:solidFill>
                  <a:srgbClr val="FF0000"/>
                </a:solidFill>
              </a:rPr>
              <a:t>  </a:t>
            </a:r>
            <a:r>
              <a:rPr lang="en-US" sz="1400" dirty="0">
                <a:solidFill>
                  <a:srgbClr val="FF0000"/>
                </a:solidFill>
              </a:rPr>
              <a:t>//</a:t>
            </a:r>
            <a:r>
              <a:rPr lang="zh-CN" altLang="en-US" sz="1400" dirty="0" smtClean="0">
                <a:solidFill>
                  <a:srgbClr val="FF0000"/>
                </a:solidFill>
              </a:rPr>
              <a:t>恢复当前模</a:t>
            </a:r>
            <a:r>
              <a:rPr lang="en-US" altLang="zh-CN" sz="1400" dirty="0" smtClean="0">
                <a:solidFill>
                  <a:srgbClr val="FF0000"/>
                </a:solidFill>
              </a:rPr>
              <a:t>-</a:t>
            </a:r>
            <a:r>
              <a:rPr lang="zh-CN" altLang="en-US" sz="1400" dirty="0" smtClean="0">
                <a:solidFill>
                  <a:srgbClr val="FF0000"/>
                </a:solidFill>
              </a:rPr>
              <a:t>视</a:t>
            </a:r>
            <a:r>
              <a:rPr lang="zh-CN" altLang="en-US" sz="1400" dirty="0">
                <a:solidFill>
                  <a:srgbClr val="FF0000"/>
                </a:solidFill>
              </a:rPr>
              <a:t>变换</a:t>
            </a:r>
            <a:r>
              <a:rPr lang="zh-CN" altLang="en-US" sz="1400" dirty="0" smtClean="0">
                <a:solidFill>
                  <a:srgbClr val="FF0000"/>
                </a:solidFill>
              </a:rPr>
              <a:t>矩阵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} </a:t>
            </a:r>
            <a:endParaRPr lang="en-US" altLang="zh-CN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27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递归遍历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4003F"/>
              </a:buClr>
            </a:pPr>
            <a:r>
              <a:rPr lang="zh-CN" altLang="en-US" sz="2400" dirty="0" smtClean="0"/>
              <a:t>上述遍历代码</a:t>
            </a:r>
            <a:r>
              <a:rPr lang="zh-CN" altLang="en-US" sz="2400" dirty="0"/>
              <a:t>描述了特定的树结构，并采用了特定的</a:t>
            </a:r>
            <a:r>
              <a:rPr lang="zh-CN" altLang="en-US" sz="2400" dirty="0" smtClean="0"/>
              <a:t>遍历策略：先序遍历</a:t>
            </a:r>
            <a:endParaRPr lang="zh-CN" altLang="en-US" sz="2400" dirty="0"/>
          </a:p>
          <a:p>
            <a:pPr lvl="1">
              <a:buClr>
                <a:srgbClr val="94003F"/>
              </a:buClr>
            </a:pPr>
            <a:r>
              <a:rPr lang="zh-CN" altLang="en-US" sz="1800" dirty="0"/>
              <a:t>能否</a:t>
            </a:r>
            <a:r>
              <a:rPr lang="zh-CN" altLang="en-US" sz="1800" dirty="0" smtClean="0"/>
              <a:t>设计更</a:t>
            </a:r>
            <a:r>
              <a:rPr lang="zh-CN" altLang="en-US" sz="1800" dirty="0"/>
              <a:t>一般的</a:t>
            </a:r>
            <a:r>
              <a:rPr lang="zh-CN" altLang="en-US" sz="1800" dirty="0" smtClean="0"/>
              <a:t>方法，不需要将所有的节点按遍历顺序逐个写出呢？</a:t>
            </a:r>
            <a:r>
              <a:rPr lang="en-US" altLang="zh-CN" sz="1800" dirty="0" smtClean="0"/>
              <a:t>--</a:t>
            </a:r>
            <a:r>
              <a:rPr lang="zh-CN" altLang="en-US" sz="1800" dirty="0" smtClean="0"/>
              <a:t> </a:t>
            </a:r>
            <a:r>
              <a:rPr lang="zh-CN" altLang="en-US" sz="1800" dirty="0" smtClean="0">
                <a:solidFill>
                  <a:srgbClr val="0000FF"/>
                </a:solidFill>
              </a:rPr>
              <a:t>递归调用</a:t>
            </a:r>
            <a:r>
              <a:rPr lang="en-US" altLang="zh-CN" sz="1800" dirty="0" smtClean="0">
                <a:solidFill>
                  <a:srgbClr val="0000FF"/>
                </a:solidFill>
              </a:rPr>
              <a:t>:</a:t>
            </a:r>
          </a:p>
          <a:p>
            <a:pPr lvl="1">
              <a:buClr>
                <a:srgbClr val="94003F"/>
              </a:buClr>
            </a:pPr>
            <a:endParaRPr lang="zh-CN" altLang="en-US" sz="1800" dirty="0"/>
          </a:p>
          <a:p>
            <a:pPr>
              <a:buClr>
                <a:srgbClr val="94003F"/>
              </a:buClr>
            </a:pPr>
            <a:endParaRPr lang="en-US" altLang="zh-CN" sz="2400" dirty="0" smtClean="0"/>
          </a:p>
          <a:p>
            <a:pPr>
              <a:buClr>
                <a:srgbClr val="94003F"/>
              </a:buClr>
            </a:pPr>
            <a:endParaRPr lang="en-US" altLang="zh-CN" sz="2400" dirty="0"/>
          </a:p>
          <a:p>
            <a:pPr>
              <a:buClr>
                <a:srgbClr val="94003F"/>
              </a:buClr>
            </a:pPr>
            <a:endParaRPr lang="en-US" altLang="zh-CN" sz="2400" dirty="0" smtClean="0"/>
          </a:p>
          <a:p>
            <a:pPr>
              <a:buClr>
                <a:srgbClr val="94003F"/>
              </a:buClr>
            </a:pP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矩形 6"/>
          <p:cNvSpPr/>
          <p:nvPr/>
        </p:nvSpPr>
        <p:spPr>
          <a:xfrm>
            <a:off x="1252645" y="2888383"/>
            <a:ext cx="5041650" cy="2605842"/>
          </a:xfrm>
          <a:prstGeom prst="rect">
            <a:avLst/>
          </a:prstGeom>
          <a:solidFill>
            <a:srgbClr val="BDD7EE">
              <a:alpha val="52941"/>
            </a:srgbClr>
          </a:solidFill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600" dirty="0"/>
              <a:t>void   </a:t>
            </a:r>
            <a:r>
              <a:rPr lang="en-US" altLang="zh-CN" sz="1600" b="1" dirty="0"/>
              <a:t>traverse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treenode</a:t>
            </a:r>
            <a:r>
              <a:rPr lang="en-US" altLang="zh-CN" sz="1600" dirty="0"/>
              <a:t>   </a:t>
            </a:r>
            <a:r>
              <a:rPr lang="en-US" altLang="zh-CN" sz="1600" dirty="0" smtClean="0"/>
              <a:t>*node)</a:t>
            </a:r>
            <a:endParaRPr lang="en-US" altLang="zh-CN" sz="1600" dirty="0"/>
          </a:p>
          <a:p>
            <a:pPr>
              <a:lnSpc>
                <a:spcPts val="2300"/>
              </a:lnSpc>
              <a:tabLst/>
            </a:pPr>
            <a:r>
              <a:rPr lang="en-US" altLang="zh-CN" sz="1600" dirty="0"/>
              <a:t>{</a:t>
            </a:r>
          </a:p>
          <a:p>
            <a:pPr lvl="1">
              <a:lnSpc>
                <a:spcPts val="1500"/>
              </a:lnSpc>
            </a:pPr>
            <a:r>
              <a:rPr lang="en-US" altLang="zh-CN" sz="1600" dirty="0"/>
              <a:t>if(root   ==   NULL)   return;</a:t>
            </a:r>
          </a:p>
          <a:p>
            <a:pPr lvl="1">
              <a:lnSpc>
                <a:spcPts val="2300"/>
              </a:lnSpc>
            </a:pPr>
            <a:r>
              <a:rPr lang="en-US" altLang="zh-CN" sz="1600" dirty="0" err="1">
                <a:solidFill>
                  <a:srgbClr val="FF0000"/>
                </a:solidFill>
              </a:rPr>
              <a:t>mvstack.push</a:t>
            </a:r>
            <a:r>
              <a:rPr lang="en-US" altLang="zh-CN" sz="1600" dirty="0"/>
              <a:t>(</a:t>
            </a:r>
            <a:r>
              <a:rPr lang="en-US" altLang="zh-CN" sz="1600" dirty="0" err="1"/>
              <a:t>model_view</a:t>
            </a:r>
            <a:r>
              <a:rPr lang="en-US" altLang="zh-CN" sz="1600" dirty="0"/>
              <a:t>);</a:t>
            </a:r>
          </a:p>
          <a:p>
            <a:pPr lvl="1">
              <a:lnSpc>
                <a:spcPts val="1500"/>
              </a:lnSpc>
            </a:pPr>
            <a:r>
              <a:rPr lang="en-US" altLang="zh-CN" sz="1600" dirty="0" err="1"/>
              <a:t>model_view</a:t>
            </a:r>
            <a:r>
              <a:rPr lang="en-US" altLang="zh-CN" sz="1600" dirty="0"/>
              <a:t> = </a:t>
            </a:r>
            <a:r>
              <a:rPr lang="en-US" altLang="zh-CN" sz="1600" dirty="0" err="1" smtClean="0"/>
              <a:t>model_view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*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node-&gt;</a:t>
            </a:r>
            <a:r>
              <a:rPr lang="en-US" altLang="zh-CN" sz="1600" dirty="0"/>
              <a:t>m;</a:t>
            </a:r>
          </a:p>
          <a:p>
            <a:pPr lvl="1">
              <a:lnSpc>
                <a:spcPts val="2300"/>
              </a:lnSpc>
              <a:spcAft>
                <a:spcPts val="600"/>
              </a:spcAft>
            </a:pPr>
            <a:r>
              <a:rPr lang="en-US" altLang="zh-CN" sz="1600" dirty="0" smtClean="0"/>
              <a:t>node-&gt;render();</a:t>
            </a:r>
            <a:endParaRPr lang="en-US" altLang="zh-CN" sz="1600" dirty="0"/>
          </a:p>
          <a:p>
            <a:pPr lvl="1">
              <a:lnSpc>
                <a:spcPts val="1500"/>
              </a:lnSpc>
              <a:tabLst>
                <a:tab pos="571500" algn="l"/>
              </a:tabLst>
            </a:pPr>
            <a:r>
              <a:rPr lang="en-US" altLang="zh-CN" sz="1600" dirty="0" smtClean="0"/>
              <a:t>if(</a:t>
            </a:r>
            <a:r>
              <a:rPr lang="en-US" altLang="zh-CN" sz="1600" dirty="0"/>
              <a:t>node </a:t>
            </a:r>
            <a:r>
              <a:rPr lang="en-US" altLang="zh-CN" sz="1600" dirty="0" smtClean="0"/>
              <a:t>-&gt;</a:t>
            </a:r>
            <a:r>
              <a:rPr lang="en-US" altLang="zh-CN" sz="1600" dirty="0"/>
              <a:t>child!=</a:t>
            </a:r>
            <a:r>
              <a:rPr lang="en-US" altLang="zh-CN" sz="1600" dirty="0" smtClean="0"/>
              <a:t>NULL)</a:t>
            </a:r>
            <a:r>
              <a:rPr lang="zh-CN" altLang="en-US" sz="1600" dirty="0" smtClean="0"/>
              <a:t>   </a:t>
            </a:r>
            <a:r>
              <a:rPr lang="en-US" altLang="zh-CN" sz="1600" b="1" dirty="0" smtClean="0"/>
              <a:t>traverse</a:t>
            </a:r>
            <a:r>
              <a:rPr lang="en-US" altLang="zh-CN" sz="1600" dirty="0" smtClean="0"/>
              <a:t>(root-&gt;child);</a:t>
            </a:r>
          </a:p>
          <a:p>
            <a:pPr lvl="1">
              <a:lnSpc>
                <a:spcPts val="2300"/>
              </a:lnSpc>
            </a:pPr>
            <a:r>
              <a:rPr lang="en-US" altLang="zh-CN" sz="1600" dirty="0" err="1" smtClean="0"/>
              <a:t>model_view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= </a:t>
            </a:r>
            <a:r>
              <a:rPr lang="en-US" altLang="zh-CN" sz="1600" dirty="0" err="1">
                <a:solidFill>
                  <a:srgbClr val="FF0000"/>
                </a:solidFill>
              </a:rPr>
              <a:t>mvstack.pop</a:t>
            </a:r>
            <a:r>
              <a:rPr lang="en-US" altLang="zh-CN" sz="1600" dirty="0"/>
              <a:t>();</a:t>
            </a:r>
          </a:p>
          <a:p>
            <a:pPr lvl="1">
              <a:lnSpc>
                <a:spcPts val="1500"/>
              </a:lnSpc>
              <a:tabLst>
                <a:tab pos="571500" algn="l"/>
              </a:tabLst>
            </a:pPr>
            <a:r>
              <a:rPr lang="en-US" altLang="zh-CN" sz="1600" dirty="0"/>
              <a:t>if(root-&gt;</a:t>
            </a:r>
            <a:r>
              <a:rPr lang="en-US" altLang="zh-CN" sz="1600" dirty="0" smtClean="0"/>
              <a:t>sibling!=NULL)</a:t>
            </a:r>
            <a:r>
              <a:rPr lang="zh-CN" altLang="en-US" sz="1600" dirty="0" smtClean="0"/>
              <a:t>  </a:t>
            </a:r>
            <a:r>
              <a:rPr lang="zh-CN" altLang="en-US" sz="1600" dirty="0"/>
              <a:t> </a:t>
            </a:r>
            <a:r>
              <a:rPr lang="en-US" altLang="zh-CN" sz="1600" b="1" dirty="0" smtClean="0"/>
              <a:t>traverse</a:t>
            </a:r>
            <a:r>
              <a:rPr lang="en-US" altLang="zh-CN" sz="1600" dirty="0" smtClean="0"/>
              <a:t>(root-</a:t>
            </a:r>
            <a:r>
              <a:rPr lang="en-US" altLang="zh-CN" sz="1600" dirty="0"/>
              <a:t>&gt;sibling);</a:t>
            </a:r>
          </a:p>
          <a:p>
            <a:pPr>
              <a:lnSpc>
                <a:spcPts val="2300"/>
              </a:lnSpc>
            </a:pPr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515350" y="51248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33439" y="3540136"/>
            <a:ext cx="2392506" cy="662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对于子节点，</a:t>
            </a:r>
            <a:r>
              <a:rPr lang="zh-CN" altLang="en-US"/>
              <a:t>以</a:t>
            </a:r>
            <a:r>
              <a:rPr lang="zh-CN" altLang="en-US" smtClean="0"/>
              <a:t>增量方式</a:t>
            </a:r>
            <a:r>
              <a:rPr lang="zh-CN" altLang="en-US" dirty="0"/>
              <a:t>改变模</a:t>
            </a:r>
            <a:r>
              <a:rPr lang="en-US" altLang="zh-CN" dirty="0"/>
              <a:t>-</a:t>
            </a:r>
            <a:r>
              <a:rPr lang="zh-CN" altLang="en-US" dirty="0"/>
              <a:t>视</a:t>
            </a:r>
            <a:r>
              <a:rPr lang="zh-CN" altLang="en-US" dirty="0" smtClean="0"/>
              <a:t>矩阵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33439" y="4606109"/>
            <a:ext cx="2392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对于兄弟</a:t>
            </a:r>
            <a:r>
              <a:rPr lang="zh-CN" altLang="en-US" smtClean="0"/>
              <a:t>节点，恢复初始模</a:t>
            </a:r>
            <a:r>
              <a:rPr lang="en-US" altLang="zh-CN" dirty="0"/>
              <a:t>-</a:t>
            </a:r>
            <a:r>
              <a:rPr lang="zh-CN" altLang="en-US" dirty="0"/>
              <a:t>视</a:t>
            </a:r>
            <a:r>
              <a:rPr lang="zh-CN" altLang="en-US" dirty="0" smtClean="0"/>
              <a:t>矩阵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 flipV="1">
            <a:off x="4316819" y="4784651"/>
            <a:ext cx="2116620" cy="14462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1"/>
          </p:cNvCxnSpPr>
          <p:nvPr/>
        </p:nvCxnSpPr>
        <p:spPr>
          <a:xfrm flipH="1">
            <a:off x="5762847" y="4929275"/>
            <a:ext cx="670592" cy="11454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592726" y="3917928"/>
            <a:ext cx="840713" cy="61656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</a:t>
            </a:r>
            <a:r>
              <a:rPr lang="zh-CN" altLang="en-US" dirty="0"/>
              <a:t>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4003F"/>
              </a:buClr>
            </a:pPr>
            <a:r>
              <a:rPr lang="zh-CN" altLang="en-US" sz="2400" dirty="0" smtClean="0"/>
              <a:t>需要</a:t>
            </a:r>
            <a:r>
              <a:rPr lang="zh-CN" altLang="en-US" sz="2400" dirty="0"/>
              <a:t>一个数据结构表示</a:t>
            </a:r>
            <a:r>
              <a:rPr lang="zh-CN" altLang="en-US" sz="2400" dirty="0" smtClean="0"/>
              <a:t>树，从而支持上述遍历方式</a:t>
            </a:r>
            <a:endParaRPr lang="zh-CN" altLang="en-US" sz="2400" dirty="0"/>
          </a:p>
          <a:p>
            <a:pPr>
              <a:buClr>
                <a:srgbClr val="94003F"/>
              </a:buClr>
            </a:pPr>
            <a:r>
              <a:rPr lang="zh-CN" altLang="en-US" sz="2400" dirty="0" smtClean="0"/>
              <a:t>采用</a:t>
            </a:r>
            <a:r>
              <a:rPr lang="zh-CN" altLang="en-US" sz="2400" dirty="0"/>
              <a:t>左子右亲（</a:t>
            </a:r>
            <a:r>
              <a:rPr lang="en-US" altLang="zh-CN" sz="2400" dirty="0"/>
              <a:t>left-child right-sibling</a:t>
            </a:r>
            <a:r>
              <a:rPr lang="zh-CN" altLang="en-US" sz="2400" dirty="0"/>
              <a:t>）结构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>
              <a:buClr>
                <a:srgbClr val="94003F"/>
              </a:buClr>
            </a:pPr>
            <a:r>
              <a:rPr lang="zh-CN" altLang="en-US" sz="1800" dirty="0"/>
              <a:t>应用</a:t>
            </a:r>
            <a:r>
              <a:rPr lang="zh-CN" altLang="en-US" sz="1800" dirty="0" smtClean="0"/>
              <a:t>链表结构</a:t>
            </a:r>
            <a:endParaRPr lang="zh-CN" altLang="en-US" sz="1800" dirty="0"/>
          </a:p>
          <a:p>
            <a:pPr lvl="1">
              <a:buClr>
                <a:srgbClr val="94003F"/>
              </a:buClr>
            </a:pPr>
            <a:r>
              <a:rPr lang="zh-CN" altLang="en-US" sz="1800" dirty="0" smtClean="0"/>
              <a:t>在</a:t>
            </a:r>
            <a:r>
              <a:rPr lang="zh-CN" altLang="en-US" sz="1800" dirty="0"/>
              <a:t>数据结构中每个节点有两个指针</a:t>
            </a:r>
          </a:p>
          <a:p>
            <a:pPr lvl="2">
              <a:buClr>
                <a:srgbClr val="94003F"/>
              </a:buClr>
            </a:pPr>
            <a:r>
              <a:rPr lang="zh-CN" altLang="en-US" sz="1600" dirty="0" smtClean="0"/>
              <a:t>左</a:t>
            </a:r>
            <a:r>
              <a:rPr lang="zh-CN" altLang="en-US" sz="1600" dirty="0"/>
              <a:t>：子节</a:t>
            </a:r>
            <a:r>
              <a:rPr lang="zh-CN" altLang="en-US" sz="1600" dirty="0" smtClean="0"/>
              <a:t>点链</a:t>
            </a:r>
            <a:r>
              <a:rPr lang="zh-CN" altLang="en-US" sz="1600" dirty="0"/>
              <a:t>表</a:t>
            </a:r>
          </a:p>
          <a:p>
            <a:pPr lvl="2">
              <a:buClr>
                <a:srgbClr val="94003F"/>
              </a:buClr>
            </a:pPr>
            <a:r>
              <a:rPr lang="zh-CN" altLang="en-US" sz="1600" dirty="0" smtClean="0"/>
              <a:t>右：下</a:t>
            </a:r>
            <a:r>
              <a:rPr lang="zh-CN" altLang="en-US" sz="1600" dirty="0"/>
              <a:t>一个兄弟节点</a:t>
            </a:r>
            <a:endParaRPr lang="en-US" altLang="zh-CN" sz="1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824" y="3387220"/>
            <a:ext cx="6726352" cy="328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7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树节点的结构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4003F"/>
              </a:buClr>
            </a:pPr>
            <a:r>
              <a:rPr lang="zh-CN" altLang="en-US" sz="2400" dirty="0"/>
              <a:t>在每个节点需要存贮下列</a:t>
            </a:r>
            <a:r>
              <a:rPr lang="zh-CN" altLang="en-US" sz="2400" dirty="0" smtClean="0"/>
              <a:t>信息：</a:t>
            </a:r>
            <a:endParaRPr lang="en-US" altLang="zh-CN" sz="2400" dirty="0" smtClean="0"/>
          </a:p>
          <a:p>
            <a:pPr lvl="1">
              <a:buClr>
                <a:srgbClr val="94003F"/>
              </a:buClr>
            </a:pPr>
            <a:r>
              <a:rPr lang="en-US" altLang="zh-CN" sz="1800" dirty="0"/>
              <a:t>c</a:t>
            </a:r>
            <a:r>
              <a:rPr lang="en-US" altLang="zh-CN" sz="1800" dirty="0" smtClean="0"/>
              <a:t>hild:</a:t>
            </a:r>
            <a:r>
              <a:rPr lang="zh-CN" altLang="en-US" sz="1800" dirty="0" smtClean="0"/>
              <a:t> 指向子</a:t>
            </a:r>
            <a:r>
              <a:rPr lang="zh-CN" altLang="en-US" sz="1800" dirty="0"/>
              <a:t>节点的指针</a:t>
            </a:r>
          </a:p>
          <a:p>
            <a:pPr lvl="1">
              <a:buClr>
                <a:srgbClr val="94003F"/>
              </a:buClr>
            </a:pPr>
            <a:r>
              <a:rPr lang="en-US" altLang="zh-CN" sz="1800" dirty="0" err="1" smtClean="0"/>
              <a:t>silbling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 指向兄弟节点的</a:t>
            </a:r>
            <a:r>
              <a:rPr lang="zh-CN" altLang="en-US" sz="1800" dirty="0"/>
              <a:t>指针</a:t>
            </a:r>
          </a:p>
          <a:p>
            <a:pPr lvl="1">
              <a:buClr>
                <a:srgbClr val="94003F"/>
              </a:buClr>
            </a:pPr>
            <a:r>
              <a:rPr lang="en-US" altLang="zh-CN" sz="1800" dirty="0"/>
              <a:t>f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 一</a:t>
            </a:r>
            <a:r>
              <a:rPr lang="zh-CN" altLang="en-US" sz="1800" dirty="0"/>
              <a:t>个函数指针，</a:t>
            </a:r>
            <a:r>
              <a:rPr lang="zh-CN" altLang="en-US" sz="1800" dirty="0" smtClean="0"/>
              <a:t>指向节点</a:t>
            </a:r>
            <a:r>
              <a:rPr lang="zh-CN" altLang="en-US" sz="1800" dirty="0"/>
              <a:t>表示对象的绘制函数</a:t>
            </a:r>
          </a:p>
          <a:p>
            <a:pPr lvl="1">
              <a:buClr>
                <a:srgbClr val="94003F"/>
              </a:buClr>
            </a:pPr>
            <a:r>
              <a:rPr lang="en-US" altLang="zh-CN" sz="1800" dirty="0"/>
              <a:t>m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 乘</a:t>
            </a:r>
            <a:r>
              <a:rPr lang="zh-CN" altLang="en-US" sz="1800" dirty="0"/>
              <a:t>在当前模型视图矩阵右边的齐次坐标矩阵</a:t>
            </a:r>
          </a:p>
          <a:p>
            <a:pPr lvl="2">
              <a:buClr>
                <a:srgbClr val="94003F"/>
              </a:buClr>
            </a:pPr>
            <a:r>
              <a:rPr lang="zh-CN" altLang="en-US" sz="1600" dirty="0"/>
              <a:t>表示从父节点到当前节点</a:t>
            </a:r>
            <a:r>
              <a:rPr lang="zh-CN" altLang="en-US" sz="1600" dirty="0" smtClean="0"/>
              <a:t>的变化矩阵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矩形 6"/>
          <p:cNvSpPr/>
          <p:nvPr/>
        </p:nvSpPr>
        <p:spPr>
          <a:xfrm>
            <a:off x="1156953" y="3559366"/>
            <a:ext cx="2787726" cy="1815882"/>
          </a:xfrm>
          <a:prstGeom prst="rect">
            <a:avLst/>
          </a:prstGeom>
          <a:solidFill>
            <a:srgbClr val="BDD7EE">
              <a:alpha val="52941"/>
            </a:srgbClr>
          </a:solidFill>
        </p:spPr>
        <p:txBody>
          <a:bodyPr wrap="square">
            <a:spAutoFit/>
          </a:bodyPr>
          <a:lstStyle/>
          <a:p>
            <a:pPr>
              <a:buClr>
                <a:srgbClr val="94003F"/>
              </a:buClr>
            </a:pPr>
            <a:r>
              <a:rPr lang="en-US" altLang="zh-CN" sz="1600" dirty="0" err="1">
                <a:solidFill>
                  <a:srgbClr val="0000FF"/>
                </a:solidFill>
              </a:rPr>
              <a:t>struct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1" dirty="0" err="1"/>
              <a:t>treenode</a:t>
            </a:r>
            <a:endParaRPr lang="en-US" altLang="zh-CN" sz="1600" b="1" dirty="0"/>
          </a:p>
          <a:p>
            <a:pPr>
              <a:buClr>
                <a:srgbClr val="94003F"/>
              </a:buClr>
            </a:pPr>
            <a:r>
              <a:rPr lang="en-US" altLang="zh-CN" sz="1600" dirty="0"/>
              <a:t>{</a:t>
            </a:r>
          </a:p>
          <a:p>
            <a:pPr>
              <a:buClr>
                <a:srgbClr val="94003F"/>
              </a:buClr>
            </a:pPr>
            <a:r>
              <a:rPr lang="en-US" altLang="zh-CN" sz="1600" dirty="0"/>
              <a:t>   </a:t>
            </a:r>
            <a:r>
              <a:rPr lang="en-US" altLang="zh-CN" sz="1600" dirty="0" smtClean="0">
                <a:solidFill>
                  <a:srgbClr val="0000FF"/>
                </a:solidFill>
              </a:rPr>
              <a:t>mat4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m;</a:t>
            </a:r>
            <a:endParaRPr lang="en-US" altLang="zh-CN" sz="1600" dirty="0"/>
          </a:p>
          <a:p>
            <a:pPr>
              <a:buClr>
                <a:srgbClr val="94003F"/>
              </a:buClr>
            </a:pPr>
            <a:r>
              <a:rPr lang="en-US" altLang="zh-CN" sz="1600" dirty="0"/>
              <a:t>   void (*f)( ) ;</a:t>
            </a:r>
          </a:p>
          <a:p>
            <a:pPr>
              <a:buClr>
                <a:srgbClr val="94003F"/>
              </a:buClr>
            </a:pPr>
            <a:r>
              <a:rPr lang="en-US" altLang="zh-CN" sz="1600" dirty="0"/>
              <a:t> </a:t>
            </a:r>
            <a:r>
              <a:rPr lang="zh-CN" altLang="en-US" sz="1600" dirty="0" smtClean="0"/>
              <a:t>  </a:t>
            </a:r>
            <a:r>
              <a:rPr lang="en-US" altLang="zh-CN" sz="1600" dirty="0" err="1" smtClean="0">
                <a:solidFill>
                  <a:srgbClr val="0000FF"/>
                </a:solidFill>
              </a:rPr>
              <a:t>struct</a:t>
            </a:r>
            <a:r>
              <a:rPr lang="en-US" altLang="zh-CN" sz="1600" dirty="0" smtClean="0">
                <a:solidFill>
                  <a:srgbClr val="0000FF"/>
                </a:solidFill>
              </a:rPr>
              <a:t> </a:t>
            </a:r>
            <a:r>
              <a:rPr lang="en-US" altLang="zh-CN" sz="1600" b="1" dirty="0" err="1" smtClean="0"/>
              <a:t>treenode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*sibling ;</a:t>
            </a:r>
          </a:p>
          <a:p>
            <a:pPr>
              <a:buClr>
                <a:srgbClr val="94003F"/>
              </a:buClr>
            </a:pPr>
            <a:r>
              <a:rPr lang="en-US" altLang="zh-CN" sz="1600" dirty="0"/>
              <a:t> </a:t>
            </a:r>
            <a:r>
              <a:rPr lang="zh-CN" altLang="en-US" sz="1600" dirty="0" smtClean="0"/>
              <a:t>  </a:t>
            </a:r>
            <a:r>
              <a:rPr lang="en-US" altLang="zh-CN" sz="1600" dirty="0" err="1" smtClean="0">
                <a:solidFill>
                  <a:srgbClr val="0000FF"/>
                </a:solidFill>
              </a:rPr>
              <a:t>struct</a:t>
            </a:r>
            <a:r>
              <a:rPr lang="en-US" altLang="zh-CN" sz="1600" dirty="0" smtClean="0">
                <a:solidFill>
                  <a:srgbClr val="0000FF"/>
                </a:solidFill>
              </a:rPr>
              <a:t> </a:t>
            </a:r>
            <a:r>
              <a:rPr lang="en-US" altLang="zh-CN" sz="1600" b="1" dirty="0" err="1" smtClean="0"/>
              <a:t>treenode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*child ;</a:t>
            </a:r>
          </a:p>
          <a:p>
            <a:pPr>
              <a:buClr>
                <a:srgbClr val="94003F"/>
              </a:buClr>
            </a:pPr>
            <a:r>
              <a:rPr lang="en-US" altLang="zh-CN" sz="1600" dirty="0"/>
              <a:t>} 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780297" y="3492500"/>
            <a:ext cx="3859747" cy="1998465"/>
            <a:chOff x="891793" y="3030279"/>
            <a:chExt cx="7040095" cy="3645158"/>
          </a:xfrm>
        </p:grpSpPr>
        <p:pic>
          <p:nvPicPr>
            <p:cNvPr id="7" name="图片 3"/>
            <p:cNvPicPr>
              <a:picLocks noChangeAspect="1"/>
            </p:cNvPicPr>
            <p:nvPr/>
          </p:nvPicPr>
          <p:blipFill rotWithShape="1">
            <a:blip r:embed="rId2"/>
            <a:srcRect t="4789"/>
            <a:stretch/>
          </p:blipFill>
          <p:spPr>
            <a:xfrm>
              <a:off x="891793" y="3030279"/>
              <a:ext cx="7040095" cy="364515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036865" y="3218749"/>
                  <a:ext cx="393786" cy="4562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050" b="0" i="0" smtClean="0">
                            <a:latin typeface="Cambria Math" charset="0"/>
                          </a:rPr>
                          <m:t>M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865" y="3218749"/>
                  <a:ext cx="393786" cy="45624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4722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94003F"/>
              </a:buClr>
            </a:pPr>
            <a:r>
              <a:rPr lang="zh-CN" altLang="en-US" dirty="0" smtClean="0"/>
              <a:t>图符和实例</a:t>
            </a:r>
            <a:endParaRPr lang="en-US" altLang="zh-CN" dirty="0" smtClean="0"/>
          </a:p>
          <a:p>
            <a:pPr>
              <a:buClr>
                <a:srgbClr val="94003F"/>
              </a:buClr>
            </a:pPr>
            <a:r>
              <a:rPr lang="zh-CN" altLang="en-US" dirty="0" smtClean="0"/>
              <a:t>层级模型</a:t>
            </a:r>
            <a:endParaRPr lang="en-US" altLang="zh-CN" dirty="0" smtClean="0"/>
          </a:p>
          <a:p>
            <a:pPr>
              <a:buClr>
                <a:srgbClr val="94003F"/>
              </a:buClr>
            </a:pPr>
            <a:r>
              <a:rPr lang="zh-CN" altLang="en-US" dirty="0" smtClean="0"/>
              <a:t>机器人手臂的实现</a:t>
            </a:r>
            <a:endParaRPr lang="en-US" altLang="zh-CN" dirty="0" smtClean="0"/>
          </a:p>
          <a:p>
            <a:pPr>
              <a:buClr>
                <a:srgbClr val="94003F"/>
              </a:buClr>
            </a:pPr>
            <a:endParaRPr lang="en-US" altLang="zh-CN" dirty="0" smtClean="0"/>
          </a:p>
          <a:p>
            <a:pPr>
              <a:buClr>
                <a:srgbClr val="94003F"/>
              </a:buClr>
            </a:pPr>
            <a:r>
              <a:rPr lang="zh-CN" altLang="en-US" dirty="0" smtClean="0"/>
              <a:t>机器人的实现</a:t>
            </a:r>
            <a:endParaRPr lang="en-US" altLang="zh-CN" dirty="0" smtClean="0"/>
          </a:p>
          <a:p>
            <a:pPr>
              <a:buClr>
                <a:srgbClr val="94003F"/>
              </a:buClr>
            </a:pPr>
            <a:r>
              <a:rPr lang="zh-CN" altLang="en-US" dirty="0" smtClean="0"/>
              <a:t>动画</a:t>
            </a:r>
            <a:endParaRPr lang="en-US" altLang="zh-CN" dirty="0" smtClean="0"/>
          </a:p>
          <a:p>
            <a:pPr>
              <a:buClr>
                <a:srgbClr val="94003F"/>
              </a:buClr>
            </a:pP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511692" y="3273223"/>
            <a:ext cx="7722704" cy="151142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200401" y="2094748"/>
            <a:ext cx="3032598" cy="796287"/>
          </a:xfrm>
          <a:prstGeom prst="roundRect">
            <a:avLst>
              <a:gd name="adj" fmla="val 50000"/>
            </a:avLst>
          </a:prstGeom>
          <a:solidFill>
            <a:srgbClr val="940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5418743" y="2115257"/>
            <a:ext cx="788833" cy="7498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139678" y="336410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动画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76147" y="2138948"/>
            <a:ext cx="17556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</a:rPr>
              <a:t>Section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23180" y="1913900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i="1" dirty="0" smtClean="0">
                <a:solidFill>
                  <a:srgbClr val="94003F"/>
                </a:solidFill>
              </a:rPr>
              <a:t>2</a:t>
            </a:r>
            <a:endParaRPr lang="zh-CN" altLang="en-US" sz="6600" b="1" i="1" dirty="0">
              <a:solidFill>
                <a:srgbClr val="94003F"/>
              </a:solidFill>
            </a:endParaRPr>
          </a:p>
        </p:txBody>
      </p:sp>
      <p:sp>
        <p:nvSpPr>
          <p:cNvPr id="6" name="等腰三角形 5"/>
          <p:cNvSpPr/>
          <p:nvPr/>
        </p:nvSpPr>
        <p:spPr>
          <a:xfrm rot="10800000">
            <a:off x="4447572" y="2804325"/>
            <a:ext cx="492176" cy="321924"/>
          </a:xfrm>
          <a:prstGeom prst="triangle">
            <a:avLst/>
          </a:prstGeom>
          <a:solidFill>
            <a:srgbClr val="940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10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机器人手臂和机器人都是</a:t>
            </a:r>
            <a:r>
              <a:rPr lang="zh-CN" altLang="en-US" sz="2400" dirty="0">
                <a:solidFill>
                  <a:srgbClr val="0000FF"/>
                </a:solidFill>
              </a:rPr>
              <a:t>关联模型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smtClean="0">
                <a:solidFill>
                  <a:srgbClr val="0000FF"/>
                </a:solidFill>
              </a:rPr>
              <a:t>articulated </a:t>
            </a:r>
            <a:r>
              <a:rPr lang="en-US" altLang="zh-CN" sz="2400" dirty="0">
                <a:solidFill>
                  <a:srgbClr val="0000FF"/>
                </a:solidFill>
              </a:rPr>
              <a:t>model</a:t>
            </a:r>
            <a:r>
              <a:rPr lang="en-US" altLang="zh-CN" sz="2400" dirty="0" smtClean="0">
                <a:solidFill>
                  <a:srgbClr val="0000FF"/>
                </a:solidFill>
              </a:rPr>
              <a:t>)</a:t>
            </a:r>
          </a:p>
          <a:p>
            <a:r>
              <a:rPr lang="zh-CN" altLang="en-US" sz="2400" dirty="0" smtClean="0"/>
              <a:t>这些模型都包含了一些由关节连接起来的刚体部件</a:t>
            </a:r>
            <a:endParaRPr lang="en-US" altLang="zh-CN" sz="2400" dirty="0" smtClean="0"/>
          </a:p>
          <a:p>
            <a:r>
              <a:rPr lang="zh-CN" altLang="en-US" sz="2400" dirty="0" smtClean="0"/>
              <a:t>主要改变各个</a:t>
            </a:r>
            <a:r>
              <a:rPr lang="zh-CN" altLang="en-US" sz="2400" dirty="0" smtClean="0">
                <a:solidFill>
                  <a:srgbClr val="0000FF"/>
                </a:solidFill>
              </a:rPr>
              <a:t>关节角</a:t>
            </a:r>
            <a:r>
              <a:rPr lang="zh-CN" altLang="en-US" sz="2400" dirty="0" smtClean="0"/>
              <a:t>就可以使这些模型随时间变化而改变位置，即绘制这些模型的动画效果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5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640" y="3177121"/>
            <a:ext cx="6742719" cy="340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6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运动学和反向运动学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 smtClean="0"/>
                  <a:t>仅根据关节角度确定模型各部件的位置是</a:t>
                </a:r>
                <a:r>
                  <a:rPr lang="zh-CN" altLang="en-US" sz="2400" dirty="0" smtClean="0">
                    <a:solidFill>
                      <a:srgbClr val="0000FF"/>
                    </a:solidFill>
                  </a:rPr>
                  <a:t>运动学</a:t>
                </a:r>
                <a:r>
                  <a:rPr lang="zh-CN" altLang="en-US" sz="2400" dirty="0" smtClean="0"/>
                  <a:t>的范畴：</a:t>
                </a:r>
                <a:endParaRPr lang="en-US" altLang="zh-CN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charset="0"/>
                      </a:rPr>
                      <m:t>𝑝</m:t>
                    </m:r>
                    <m:r>
                      <a:rPr lang="en-US" altLang="zh-CN" sz="1800" b="0" i="1" dirty="0" smtClean="0">
                        <a:latin typeface="Cambria Math" charset="0"/>
                      </a:rPr>
                      <m:t>=</m:t>
                    </m:r>
                    <m:r>
                      <a:rPr lang="en-US" altLang="zh-CN" sz="1800" b="0" i="1" dirty="0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mr-IN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mr-IN" altLang="zh-CN" sz="1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sz="1800" dirty="0" smtClean="0"/>
                  <a:t>,</a:t>
                </a:r>
                <a:r>
                  <a:rPr lang="zh-CN" altLang="en-US" sz="1800" dirty="0" smtClean="0"/>
                  <a:t> 其中 </a:t>
                </a:r>
                <a14:m>
                  <m:oMath xmlns:m="http://schemas.openxmlformats.org/officeDocument/2006/math">
                    <m:r>
                      <a:rPr lang="mr-IN" altLang="zh-CN" sz="1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zh-CN" altLang="en-US" sz="1800" dirty="0" smtClean="0"/>
                  <a:t>是关节角度数组，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charset="0"/>
                      </a:rPr>
                      <m:t>𝑝</m:t>
                    </m:r>
                  </m:oMath>
                </a14:m>
                <a:r>
                  <a:rPr lang="zh-CN" altLang="en-US" sz="1800" dirty="0" smtClean="0"/>
                  <a:t>是模型的顶点数组</a:t>
                </a:r>
                <a:endParaRPr lang="en-US" altLang="zh-CN" sz="1800" dirty="0" smtClean="0"/>
              </a:p>
              <a:p>
                <a:endParaRPr lang="en-US" sz="2400" dirty="0" smtClean="0"/>
              </a:p>
              <a:p>
                <a:r>
                  <a:rPr lang="zh-CN" altLang="en-US" sz="2400" dirty="0" smtClean="0"/>
                  <a:t>在动画领域，我们更关心的是</a:t>
                </a:r>
                <a:r>
                  <a:rPr lang="zh-CN" altLang="en-US" sz="2400" dirty="0" smtClean="0">
                    <a:solidFill>
                      <a:srgbClr val="0000FF"/>
                    </a:solidFill>
                  </a:rPr>
                  <a:t>反向运动学</a:t>
                </a:r>
                <a:r>
                  <a:rPr lang="zh-CN" altLang="en-US" sz="2400" dirty="0" smtClean="0"/>
                  <a:t>和</a:t>
                </a:r>
                <a:r>
                  <a:rPr lang="zh-CN" altLang="en-US" sz="2400" dirty="0" smtClean="0">
                    <a:solidFill>
                      <a:srgbClr val="0000FF"/>
                    </a:solidFill>
                  </a:rPr>
                  <a:t>反向动力学</a:t>
                </a:r>
                <a:r>
                  <a:rPr lang="zh-CN" altLang="en-US" sz="2400" dirty="0" smtClean="0"/>
                  <a:t>：</a:t>
                </a:r>
                <a:endParaRPr lang="en-US" altLang="zh-CN" sz="2400" dirty="0" smtClean="0"/>
              </a:p>
              <a:p>
                <a:pPr lvl="1"/>
                <a:r>
                  <a:rPr lang="zh-CN" altLang="en-US" sz="1800" dirty="0" smtClean="0"/>
                  <a:t>给定模型的某个特定状态，如何调整关节角度才能达到这个位置状态？</a:t>
                </a:r>
                <a:endParaRPr lang="en-US" altLang="zh-CN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lang="en-US" altLang="zh-CN" sz="1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e>
                      <m:sup>
                        <m:r>
                          <a:rPr lang="en-US" altLang="zh-CN" sz="1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mr-IN" altLang="zh-CN" sz="1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1800" i="1" dirty="0" smtClean="0"/>
              </a:p>
              <a:p>
                <a:pPr lvl="1"/>
                <a:r>
                  <a:rPr lang="zh-CN" altLang="en-US" sz="1800" dirty="0" smtClean="0"/>
                  <a:t>但是，对于某个给定的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</m:oMath>
                </a14:m>
                <a:r>
                  <a:rPr lang="zh-CN" altLang="en-US" sz="1800" dirty="0" smtClean="0"/>
                  <a:t>，一般来说，我们无法确定是否存在解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zh-CN" altLang="en-US" sz="1800" dirty="0" smtClean="0"/>
                  <a:t>或者这个解是否唯一；求解这样的问题一般比较困难</a:t>
                </a:r>
                <a:endParaRPr lang="en-US" altLang="zh-CN" sz="1800" dirty="0" smtClean="0"/>
              </a:p>
              <a:p>
                <a:pPr lvl="1"/>
                <a:endParaRPr lang="en-US" sz="1800" dirty="0"/>
              </a:p>
              <a:p>
                <a:r>
                  <a:rPr lang="zh-CN" altLang="en-US" sz="2600" dirty="0" smtClean="0"/>
                  <a:t>关键帧动画：</a:t>
                </a:r>
                <a:endParaRPr lang="en-US" altLang="zh-CN" sz="2600" dirty="0" smtClean="0"/>
              </a:p>
              <a:p>
                <a:pPr lvl="1"/>
                <a:r>
                  <a:rPr lang="zh-CN" altLang="en-US" sz="1800" dirty="0" smtClean="0"/>
                  <a:t>在手动设置好关键帧，然后通过差值关节角度的方式生成中间帧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4" t="-1961" r="-4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06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实验补充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层级建模</a:t>
            </a:r>
            <a:r>
              <a:rPr lang="en-US" altLang="en-US" sz="2400" dirty="0"/>
              <a:t>-</a:t>
            </a:r>
            <a:r>
              <a:rPr lang="zh-CN" altLang="en-US" sz="2400" dirty="0"/>
              <a:t>人形</a:t>
            </a:r>
            <a:r>
              <a:rPr lang="zh-CN" altLang="en-US" sz="2400" dirty="0" smtClean="0"/>
              <a:t>机器人</a:t>
            </a:r>
            <a:endParaRPr lang="en-US" altLang="zh-CN" sz="2400" dirty="0" smtClean="0"/>
          </a:p>
          <a:p>
            <a:pPr lvl="1"/>
            <a:r>
              <a:rPr lang="zh-CN" altLang="en-US" sz="1800" dirty="0" smtClean="0"/>
              <a:t>掌握</a:t>
            </a:r>
            <a:r>
              <a:rPr lang="zh-CN" altLang="en-US" sz="1800" dirty="0"/>
              <a:t>根据层级结构深度遍历层级树的方法</a:t>
            </a:r>
          </a:p>
          <a:p>
            <a:pPr lvl="1"/>
            <a:r>
              <a:rPr lang="zh-CN" altLang="en-US" sz="1800" dirty="0" smtClean="0"/>
              <a:t>掌握</a:t>
            </a:r>
            <a:r>
              <a:rPr lang="zh-CN" altLang="en-US" sz="1800" dirty="0"/>
              <a:t>采用堆栈的方式在父子和兄弟节点直接传递变换矩阵的</a:t>
            </a:r>
            <a:r>
              <a:rPr lang="zh-CN" altLang="en-US" sz="1800" dirty="0" smtClean="0"/>
              <a:t>方法</a:t>
            </a:r>
            <a:endParaRPr lang="zh-CN" altLang="en-US" sz="18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165720" y="2966482"/>
            <a:ext cx="1466850" cy="3114040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4" t="4488" b="1975"/>
          <a:stretch/>
        </p:blipFill>
        <p:spPr>
          <a:xfrm>
            <a:off x="5370071" y="2604325"/>
            <a:ext cx="2087586" cy="34761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29070" y="29239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高配版：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69219" y="29239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低配版：</a:t>
            </a:r>
            <a:endParaRPr lang="en-US" dirty="0"/>
          </a:p>
        </p:txBody>
      </p:sp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5369378" y="2817682"/>
            <a:ext cx="2391989" cy="3411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130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图形绘制原理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16831"/>
            <a:ext cx="7886700" cy="517604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计算机图形绘制的高层</a:t>
            </a:r>
            <a:r>
              <a:rPr lang="zh-CN" altLang="en-US" sz="2400" dirty="0" smtClean="0"/>
              <a:t>观点：</a:t>
            </a:r>
            <a:endParaRPr lang="en-US" altLang="zh-CN" sz="2400" dirty="0" smtClean="0"/>
          </a:p>
          <a:p>
            <a:pPr lvl="1"/>
            <a:r>
              <a:rPr lang="zh-CN" altLang="en-US" sz="1800" dirty="0" smtClean="0"/>
              <a:t>以应用程序为起点，而以图像的生成为终点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输入：</a:t>
            </a:r>
            <a:r>
              <a:rPr lang="zh-CN" altLang="en-US" sz="1800" dirty="0" smtClean="0">
                <a:solidFill>
                  <a:srgbClr val="0000FF"/>
                </a:solidFill>
              </a:rPr>
              <a:t>顶点和状态变量</a:t>
            </a:r>
            <a:r>
              <a:rPr lang="zh-CN" altLang="en-US" sz="1800" dirty="0" smtClean="0"/>
              <a:t>，即几何对象、属性和相机参数等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输出：位于帧缓存中的彩色</a:t>
            </a:r>
            <a:r>
              <a:rPr lang="zh-CN" altLang="en-US" sz="1800" dirty="0" smtClean="0">
                <a:solidFill>
                  <a:srgbClr val="0000FF"/>
                </a:solidFill>
              </a:rPr>
              <a:t>像素阵列</a:t>
            </a:r>
            <a:endParaRPr lang="en-US" altLang="zh-CN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OpenGL</a:t>
            </a:r>
            <a:r>
              <a:rPr lang="zh-CN" altLang="en-US" sz="2400" dirty="0" smtClean="0"/>
              <a:t>渲染管线：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939" y="2793509"/>
            <a:ext cx="6554186" cy="1003428"/>
          </a:xfrm>
          <a:prstGeom prst="rect">
            <a:avLst/>
          </a:prstGeom>
        </p:spPr>
      </p:pic>
      <p:pic>
        <p:nvPicPr>
          <p:cNvPr id="9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34" y="4721386"/>
            <a:ext cx="6554186" cy="15745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68615" y="4656013"/>
            <a:ext cx="3757510" cy="1710253"/>
          </a:xfrm>
          <a:prstGeom prst="rect">
            <a:avLst/>
          </a:prstGeom>
          <a:solidFill>
            <a:schemeClr val="bg1">
              <a:alpha val="66000"/>
            </a:schemeClr>
          </a:solidFill>
          <a:ln w="254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71939" y="4653529"/>
            <a:ext cx="2430916" cy="17102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62540" y="63894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使用默认设置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69642" y="6389435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编程处理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08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</a:t>
            </a:r>
            <a:r>
              <a:rPr lang="zh-CN" altLang="en-US" dirty="0"/>
              <a:t>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16831"/>
            <a:ext cx="7886700" cy="481927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图形绘制系统的</a:t>
            </a:r>
            <a:r>
              <a:rPr lang="en-US" altLang="zh-CN" sz="2400" dirty="0"/>
              <a:t>4</a:t>
            </a:r>
            <a:r>
              <a:rPr lang="zh-CN" altLang="en-US" sz="2400" dirty="0"/>
              <a:t>个主要</a:t>
            </a:r>
            <a:r>
              <a:rPr lang="zh-CN" altLang="en-US" sz="2400" dirty="0" smtClean="0"/>
              <a:t>任务：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pPr>
              <a:buClr>
                <a:srgbClr val="94003F"/>
              </a:buClr>
            </a:pPr>
            <a:endParaRPr lang="en-US" altLang="zh-CN" sz="2400" dirty="0"/>
          </a:p>
          <a:p>
            <a:pPr>
              <a:buClr>
                <a:srgbClr val="94003F"/>
              </a:buClr>
            </a:pPr>
            <a:endParaRPr lang="en-US" altLang="zh-CN" sz="2400" dirty="0"/>
          </a:p>
          <a:p>
            <a:pPr>
              <a:buClr>
                <a:srgbClr val="94003F"/>
              </a:buClr>
            </a:pPr>
            <a:endParaRPr lang="en-US" altLang="zh-CN" sz="2400" dirty="0"/>
          </a:p>
          <a:p>
            <a:pPr>
              <a:buClr>
                <a:srgbClr val="94003F"/>
              </a:buClr>
            </a:pPr>
            <a:endParaRPr lang="en-US" altLang="zh-CN" sz="2400" dirty="0"/>
          </a:p>
          <a:p>
            <a:pPr>
              <a:buClr>
                <a:srgbClr val="94003F"/>
              </a:buClr>
            </a:pPr>
            <a:endParaRPr lang="en-US" altLang="zh-CN" sz="2400" dirty="0"/>
          </a:p>
          <a:p>
            <a:pPr>
              <a:buClr>
                <a:srgbClr val="94003F"/>
              </a:buClr>
            </a:pPr>
            <a:endParaRPr lang="en-US" altLang="zh-CN" sz="2400" dirty="0"/>
          </a:p>
          <a:p>
            <a:pPr marL="0" indent="0">
              <a:buClr>
                <a:srgbClr val="94003F"/>
              </a:buClr>
              <a:buNone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25</a:t>
            </a:fld>
            <a:endParaRPr lang="zh-CN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839984" y="3929414"/>
            <a:ext cx="7985961" cy="623063"/>
            <a:chOff x="490352" y="4486020"/>
            <a:chExt cx="8403651" cy="655651"/>
          </a:xfrm>
        </p:grpSpPr>
        <p:sp>
          <p:nvSpPr>
            <p:cNvPr id="9" name="矩形 7"/>
            <p:cNvSpPr/>
            <p:nvPr/>
          </p:nvSpPr>
          <p:spPr>
            <a:xfrm>
              <a:off x="490352" y="4493419"/>
              <a:ext cx="1163782" cy="61306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8"/>
            <p:cNvSpPr txBox="1"/>
            <p:nvPr/>
          </p:nvSpPr>
          <p:spPr>
            <a:xfrm>
              <a:off x="721550" y="4615290"/>
              <a:ext cx="701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建模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>
              <a:stCxn id="15" idx="3"/>
            </p:cNvCxnSpPr>
            <p:nvPr/>
          </p:nvCxnSpPr>
          <p:spPr>
            <a:xfrm>
              <a:off x="1654134" y="4799950"/>
              <a:ext cx="63384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2287979" y="4493419"/>
              <a:ext cx="1163782" cy="61306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26971" y="4490598"/>
              <a:ext cx="701386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几何处理</a:t>
              </a:r>
              <a:endParaRPr lang="zh-CN" altLang="en-US" dirty="0"/>
            </a:p>
          </p:txBody>
        </p:sp>
        <p:cxnSp>
          <p:nvCxnSpPr>
            <p:cNvPr id="14" name="直接箭头连接符 13"/>
            <p:cNvCxnSpPr>
              <a:stCxn id="19" idx="3"/>
            </p:cNvCxnSpPr>
            <p:nvPr/>
          </p:nvCxnSpPr>
          <p:spPr>
            <a:xfrm>
              <a:off x="3451763" y="4799952"/>
              <a:ext cx="63384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4085608" y="4490596"/>
              <a:ext cx="1163782" cy="6130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221999" y="4612462"/>
              <a:ext cx="959462" cy="388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光栅化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>
              <a:stCxn id="22" idx="3"/>
            </p:cNvCxnSpPr>
            <p:nvPr/>
          </p:nvCxnSpPr>
          <p:spPr>
            <a:xfrm>
              <a:off x="5249389" y="4797128"/>
              <a:ext cx="63384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5937786" y="4490596"/>
              <a:ext cx="1163782" cy="6130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176778" y="4495338"/>
              <a:ext cx="701386" cy="646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片</a:t>
              </a:r>
              <a:r>
                <a:rPr lang="zh-CN" altLang="en-US" dirty="0" smtClean="0"/>
                <a:t>元处理</a:t>
              </a:r>
              <a:endParaRPr lang="zh-CN" altLang="en-US" dirty="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7101570" y="4797126"/>
              <a:ext cx="63384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7730221" y="4486020"/>
              <a:ext cx="1163782" cy="61306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889580" y="4607890"/>
              <a:ext cx="98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帧缓存</a:t>
              </a:r>
              <a:endParaRPr lang="zh-CN" altLang="en-US" dirty="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V="1">
            <a:off x="1382066" y="3524964"/>
            <a:ext cx="0" cy="41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5" name="图片 3"/>
          <p:cNvPicPr>
            <a:picLocks noChangeAspect="1"/>
          </p:cNvPicPr>
          <p:nvPr/>
        </p:nvPicPr>
        <p:blipFill rotWithShape="1">
          <a:blip r:embed="rId2"/>
          <a:srcRect r="69644" b="27271"/>
          <a:stretch/>
        </p:blipFill>
        <p:spPr>
          <a:xfrm>
            <a:off x="2036537" y="2200839"/>
            <a:ext cx="1089361" cy="120542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579207" y="3133114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Ch08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809513" y="3524963"/>
            <a:ext cx="0" cy="4114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8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111" y="2277868"/>
            <a:ext cx="905293" cy="89953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466" y="2293165"/>
            <a:ext cx="842029" cy="84202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510059" y="3135897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Ch06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45529" y="3132769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Ch02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rot="16200000" flipV="1">
            <a:off x="2081649" y="2480166"/>
            <a:ext cx="0" cy="41148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1" descr="QQ截图2016082415243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7" t="13412" r="12586" b="10501"/>
          <a:stretch/>
        </p:blipFill>
        <p:spPr bwMode="auto">
          <a:xfrm>
            <a:off x="960343" y="2305173"/>
            <a:ext cx="834336" cy="84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Arrow Connector 35"/>
          <p:cNvCxnSpPr/>
          <p:nvPr/>
        </p:nvCxnSpPr>
        <p:spPr>
          <a:xfrm flipV="1">
            <a:off x="6601190" y="3524962"/>
            <a:ext cx="0" cy="41148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61374" y="3132769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Ch05</a:t>
            </a:r>
            <a:endParaRPr lang="en-US" dirty="0"/>
          </a:p>
        </p:txBody>
      </p:sp>
      <p:pic>
        <p:nvPicPr>
          <p:cNvPr id="38" name="Picture 37"/>
          <p:cNvPicPr/>
          <p:nvPr/>
        </p:nvPicPr>
        <p:blipFill>
          <a:blip r:embed="rId6"/>
          <a:stretch>
            <a:fillRect/>
          </a:stretch>
        </p:blipFill>
        <p:spPr>
          <a:xfrm>
            <a:off x="3431951" y="10516595"/>
            <a:ext cx="825339" cy="872883"/>
          </a:xfrm>
          <a:prstGeom prst="rect">
            <a:avLst/>
          </a:prstGeom>
        </p:spPr>
      </p:pic>
      <p:pic>
        <p:nvPicPr>
          <p:cNvPr id="39" name="Picture 38"/>
          <p:cNvPicPr/>
          <p:nvPr/>
        </p:nvPicPr>
        <p:blipFill>
          <a:blip r:embed="rId7"/>
          <a:stretch>
            <a:fillRect/>
          </a:stretch>
        </p:blipFill>
        <p:spPr>
          <a:xfrm>
            <a:off x="6168167" y="2261519"/>
            <a:ext cx="825332" cy="872883"/>
          </a:xfrm>
          <a:prstGeom prst="rect">
            <a:avLst/>
          </a:prstGeom>
        </p:spPr>
      </p:pic>
      <p:cxnSp>
        <p:nvCxnSpPr>
          <p:cNvPr id="40" name="Straight Arrow Connector 39"/>
          <p:cNvCxnSpPr/>
          <p:nvPr/>
        </p:nvCxnSpPr>
        <p:spPr>
          <a:xfrm rot="5400000" flipV="1">
            <a:off x="7311407" y="2483602"/>
            <a:ext cx="0" cy="41148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700333" y="3132769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Ch07</a:t>
            </a:r>
            <a:endParaRPr lang="en-US" dirty="0"/>
          </a:p>
        </p:txBody>
      </p:sp>
      <p:pic>
        <p:nvPicPr>
          <p:cNvPr id="42" name="图片 3"/>
          <p:cNvPicPr>
            <a:picLocks noChangeAspect="1"/>
          </p:cNvPicPr>
          <p:nvPr/>
        </p:nvPicPr>
        <p:blipFill rotWithShape="1">
          <a:blip r:embed="rId8"/>
          <a:srcRect l="49770" r="2105" b="12188"/>
          <a:stretch/>
        </p:blipFill>
        <p:spPr>
          <a:xfrm>
            <a:off x="7545021" y="2263001"/>
            <a:ext cx="959732" cy="887091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22757" y="4959611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模</a:t>
            </a:r>
            <a:r>
              <a:rPr lang="en-US" altLang="zh-CN" dirty="0" smtClean="0"/>
              <a:t>-</a:t>
            </a:r>
            <a:r>
              <a:rPr lang="zh-CN" altLang="en-US" dirty="0" smtClean="0"/>
              <a:t>视变换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750390" y="49596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投影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400225" y="49596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裁剪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rot="10800000" flipV="1">
            <a:off x="3058466" y="4522568"/>
            <a:ext cx="0" cy="41148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65007" y="6175912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Ch06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125615" y="6175912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Ch03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715172" y="6175912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Ch04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rot="5400000" flipV="1">
            <a:off x="2285932" y="4952332"/>
            <a:ext cx="0" cy="41148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V="1">
            <a:off x="3898473" y="4938537"/>
            <a:ext cx="0" cy="41148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2" name="Picture 2" descr="E:\CG\交互式计算机图形学—基于OpenGL着色器的自顶向下方法（第六版）\Figures\CHAPTER03 JPEG\an03f36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17356" y="5368750"/>
            <a:ext cx="947662" cy="813837"/>
          </a:xfrm>
          <a:prstGeom prst="rect">
            <a:avLst/>
          </a:prstGeom>
          <a:noFill/>
        </p:spPr>
      </p:pic>
      <p:pic>
        <p:nvPicPr>
          <p:cNvPr id="53" name="图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23064" y="5354754"/>
            <a:ext cx="848180" cy="755539"/>
          </a:xfrm>
          <a:prstGeom prst="rect">
            <a:avLst/>
          </a:prstGeom>
        </p:spPr>
      </p:pic>
      <p:pic>
        <p:nvPicPr>
          <p:cNvPr id="54" name="图片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2524" y="5445157"/>
            <a:ext cx="1030076" cy="651531"/>
          </a:xfrm>
          <a:prstGeom prst="rect">
            <a:avLst/>
          </a:prstGeom>
        </p:spPr>
      </p:pic>
      <p:cxnSp>
        <p:nvCxnSpPr>
          <p:cNvPr id="55" name="Straight Arrow Connector 54"/>
          <p:cNvCxnSpPr/>
          <p:nvPr/>
        </p:nvCxnSpPr>
        <p:spPr>
          <a:xfrm rot="10800000" flipV="1">
            <a:off x="6615933" y="4512006"/>
            <a:ext cx="0" cy="41148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329535" y="6175574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Ch06</a:t>
            </a:r>
            <a:endParaRPr lang="en-US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17" t="2858" r="128" b="31715"/>
          <a:stretch/>
        </p:blipFill>
        <p:spPr>
          <a:xfrm>
            <a:off x="4261469" y="5448162"/>
            <a:ext cx="884087" cy="580428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868479" y="18718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基本图元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118346" y="18718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层级建模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463587" y="18718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光栅化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994057" y="1871829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Phong</a:t>
            </a:r>
            <a:r>
              <a:rPr lang="zh-CN" altLang="en-US" dirty="0" smtClean="0"/>
              <a:t>着色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457576" y="18718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纹理映射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964822" y="495961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隐藏面消除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9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5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5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5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5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5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5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5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5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6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6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6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6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  <p:bldP spid="32" grpId="0"/>
      <p:bldP spid="37" grpId="0"/>
      <p:bldP spid="41" grpId="0"/>
      <p:bldP spid="35" grpId="0"/>
      <p:bldP spid="35" grpId="1"/>
      <p:bldP spid="44" grpId="0"/>
      <p:bldP spid="44" grpId="1"/>
      <p:bldP spid="45" grpId="0"/>
      <p:bldP spid="47" grpId="0"/>
      <p:bldP spid="48" grpId="0"/>
      <p:bldP spid="49" grpId="0"/>
      <p:bldP spid="56" grpId="0"/>
      <p:bldP spid="58" grpId="0"/>
      <p:bldP spid="59" grpId="0"/>
      <p:bldP spid="60" grpId="0"/>
      <p:bldP spid="61" grpId="0"/>
      <p:bldP spid="61" grpId="1"/>
      <p:bldP spid="62" grpId="0"/>
      <p:bldP spid="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关联模型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4003F"/>
              </a:buClr>
            </a:pPr>
            <a:r>
              <a:rPr lang="zh-CN" altLang="en-US" sz="2400" dirty="0"/>
              <a:t>机器人手臂就是一个</a:t>
            </a:r>
            <a:r>
              <a:rPr lang="zh-CN" altLang="en-US" sz="2400" dirty="0" smtClean="0">
                <a:solidFill>
                  <a:srgbClr val="0000FF"/>
                </a:solidFill>
              </a:rPr>
              <a:t>关联模型</a:t>
            </a:r>
            <a:r>
              <a:rPr lang="en-US" altLang="zh-CN" sz="2400" dirty="0">
                <a:solidFill>
                  <a:srgbClr val="0000FF"/>
                </a:solidFill>
              </a:rPr>
              <a:t>(articulated model) 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>
              <a:buClr>
                <a:srgbClr val="94003F"/>
              </a:buClr>
            </a:pPr>
            <a:r>
              <a:rPr lang="zh-CN" altLang="en-US" sz="2400" dirty="0" smtClean="0"/>
              <a:t>部件之间</a:t>
            </a:r>
            <a:r>
              <a:rPr lang="zh-CN" altLang="en-US" sz="2400" dirty="0"/>
              <a:t>在关节</a:t>
            </a:r>
            <a:r>
              <a:rPr lang="zh-CN" altLang="en-US" sz="2400" dirty="0" smtClean="0"/>
              <a:t>处连接</a:t>
            </a:r>
            <a:r>
              <a:rPr lang="zh-CN" altLang="en-US" sz="2400" dirty="0"/>
              <a:t>在一起</a:t>
            </a:r>
          </a:p>
          <a:p>
            <a:pPr>
              <a:buClr>
                <a:srgbClr val="94003F"/>
              </a:buClr>
            </a:pPr>
            <a:r>
              <a:rPr lang="zh-CN" altLang="en-US" sz="2400" dirty="0" smtClean="0"/>
              <a:t>可以通过给定</a:t>
            </a:r>
            <a:r>
              <a:rPr lang="zh-CN" altLang="en-US" sz="2400" dirty="0" smtClean="0">
                <a:solidFill>
                  <a:srgbClr val="0000FF"/>
                </a:solidFill>
              </a:rPr>
              <a:t>关节角</a:t>
            </a:r>
            <a:r>
              <a:rPr lang="zh-CN" altLang="en-US" sz="2400" dirty="0" smtClean="0"/>
              <a:t>指定模型的状态</a:t>
            </a:r>
            <a:endParaRPr lang="en-US" altLang="zh-CN" sz="2400" dirty="0" smtClean="0"/>
          </a:p>
          <a:p>
            <a:pPr>
              <a:buClr>
                <a:srgbClr val="94003F"/>
              </a:buClr>
            </a:pPr>
            <a:endParaRPr lang="en-US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825" y="3020615"/>
            <a:ext cx="2215101" cy="3568591"/>
          </a:xfrm>
          <a:prstGeom prst="rect">
            <a:avLst/>
          </a:prstGeom>
        </p:spPr>
      </p:pic>
      <p:pic>
        <p:nvPicPr>
          <p:cNvPr id="7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547" y="3017748"/>
            <a:ext cx="1687150" cy="347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运动自由度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94003F"/>
              </a:buClr>
            </a:pPr>
            <a:r>
              <a:rPr lang="zh-CN" altLang="en-US" sz="2400" dirty="0" smtClean="0"/>
              <a:t>支架独立</a:t>
            </a:r>
            <a:r>
              <a:rPr lang="zh-CN" altLang="en-US" sz="2400" dirty="0"/>
              <a:t>旋转</a:t>
            </a:r>
          </a:p>
          <a:p>
            <a:pPr lvl="1">
              <a:buClr>
                <a:srgbClr val="94003F"/>
              </a:buClr>
            </a:pPr>
            <a:r>
              <a:rPr lang="zh-CN" altLang="en-US" sz="1600" dirty="0" smtClean="0"/>
              <a:t>单个</a:t>
            </a:r>
            <a:r>
              <a:rPr lang="zh-CN" altLang="en-US" sz="1600" dirty="0"/>
              <a:t>角度确定它的</a:t>
            </a:r>
            <a:r>
              <a:rPr lang="zh-CN" altLang="en-US" sz="1600" dirty="0" smtClean="0"/>
              <a:t>位置</a:t>
            </a:r>
            <a:endParaRPr lang="zh-CN" altLang="en-US" sz="1600" dirty="0"/>
          </a:p>
          <a:p>
            <a:pPr>
              <a:buClr>
                <a:srgbClr val="94003F"/>
              </a:buClr>
            </a:pPr>
            <a:endParaRPr lang="en-US" altLang="zh-CN" sz="2400" dirty="0" smtClean="0"/>
          </a:p>
          <a:p>
            <a:pPr>
              <a:buClr>
                <a:srgbClr val="94003F"/>
              </a:buClr>
            </a:pPr>
            <a:r>
              <a:rPr lang="zh-CN" altLang="en-US" sz="2400" dirty="0" smtClean="0"/>
              <a:t>下臂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支架相连</a:t>
            </a:r>
            <a:endParaRPr lang="zh-CN" altLang="en-US" sz="2400" dirty="0"/>
          </a:p>
          <a:p>
            <a:pPr lvl="1">
              <a:buClr>
                <a:srgbClr val="94003F"/>
              </a:buClr>
            </a:pPr>
            <a:r>
              <a:rPr lang="zh-CN" altLang="en-US" sz="1600" dirty="0" smtClean="0"/>
              <a:t>它</a:t>
            </a:r>
            <a:r>
              <a:rPr lang="zh-CN" altLang="en-US" sz="1600" dirty="0"/>
              <a:t>的位置与支架的旋转</a:t>
            </a:r>
            <a:r>
              <a:rPr lang="zh-CN" altLang="en-US" sz="1600" dirty="0" smtClean="0"/>
              <a:t>相关，会随着支架运动</a:t>
            </a:r>
            <a:endParaRPr lang="zh-CN" altLang="en-US" sz="1600" dirty="0"/>
          </a:p>
          <a:p>
            <a:pPr lvl="1">
              <a:buClr>
                <a:srgbClr val="94003F"/>
              </a:buClr>
            </a:pPr>
            <a:r>
              <a:rPr lang="zh-CN" altLang="en-US" sz="1600" dirty="0" smtClean="0"/>
              <a:t>必须</a:t>
            </a:r>
            <a:r>
              <a:rPr lang="zh-CN" altLang="en-US" sz="1600" dirty="0"/>
              <a:t>相对于支架</a:t>
            </a:r>
            <a:r>
              <a:rPr lang="zh-CN" altLang="en-US" sz="1600" dirty="0" smtClean="0"/>
              <a:t>平移，并且绕关节处旋</a:t>
            </a:r>
            <a:r>
              <a:rPr lang="zh-CN" altLang="en-US" sz="1600" dirty="0"/>
              <a:t>转</a:t>
            </a:r>
          </a:p>
          <a:p>
            <a:pPr>
              <a:buClr>
                <a:srgbClr val="94003F"/>
              </a:buClr>
            </a:pPr>
            <a:endParaRPr lang="en-US" altLang="zh-CN" sz="2400" dirty="0" smtClean="0"/>
          </a:p>
          <a:p>
            <a:pPr>
              <a:buClr>
                <a:srgbClr val="94003F"/>
              </a:buClr>
            </a:pPr>
            <a:r>
              <a:rPr lang="zh-CN" altLang="en-US" sz="2400" dirty="0" smtClean="0"/>
              <a:t>上臂</a:t>
            </a:r>
            <a:r>
              <a:rPr lang="zh-CN" altLang="en-US" sz="2400" dirty="0"/>
              <a:t>与下臂相连</a:t>
            </a:r>
          </a:p>
          <a:p>
            <a:pPr lvl="1">
              <a:buClr>
                <a:srgbClr val="94003F"/>
              </a:buClr>
            </a:pPr>
            <a:r>
              <a:rPr lang="zh-CN" altLang="en-US" sz="1600" dirty="0" smtClean="0"/>
              <a:t>它</a:t>
            </a:r>
            <a:r>
              <a:rPr lang="zh-CN" altLang="en-US" sz="1600" dirty="0"/>
              <a:t>的位置与支架和下臂的位置</a:t>
            </a:r>
            <a:r>
              <a:rPr lang="zh-CN" altLang="en-US" sz="1600" dirty="0" smtClean="0"/>
              <a:t>有关，会随着下臂运动</a:t>
            </a:r>
            <a:endParaRPr lang="zh-CN" altLang="en-US" sz="1600" dirty="0"/>
          </a:p>
          <a:p>
            <a:pPr lvl="1">
              <a:buClr>
                <a:srgbClr val="94003F"/>
              </a:buClr>
            </a:pPr>
            <a:r>
              <a:rPr lang="zh-CN" altLang="en-US" sz="1600" dirty="0" smtClean="0"/>
              <a:t>相对</a:t>
            </a:r>
            <a:r>
              <a:rPr lang="zh-CN" altLang="en-US" sz="1600" dirty="0"/>
              <a:t>于</a:t>
            </a:r>
            <a:r>
              <a:rPr lang="zh-CN" altLang="en-US" sz="1600" dirty="0" smtClean="0"/>
              <a:t>下臂平移</a:t>
            </a:r>
            <a:r>
              <a:rPr lang="zh-CN" altLang="en-US" sz="1600" dirty="0"/>
              <a:t>，并且绕与下臂相连的关节处旋转</a:t>
            </a:r>
            <a:endParaRPr lang="en-US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2" r="49262"/>
          <a:stretch/>
        </p:blipFill>
        <p:spPr>
          <a:xfrm>
            <a:off x="4098471" y="829765"/>
            <a:ext cx="1073888" cy="16946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11" r="24988" b="8993"/>
          <a:stretch/>
        </p:blipFill>
        <p:spPr>
          <a:xfrm>
            <a:off x="5945317" y="2224802"/>
            <a:ext cx="1063256" cy="154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83" b="8993"/>
          <a:stretch/>
        </p:blipFill>
        <p:spPr>
          <a:xfrm>
            <a:off x="6939273" y="3767090"/>
            <a:ext cx="1094197" cy="1542288"/>
          </a:xfrm>
          <a:prstGeom prst="rect">
            <a:avLst/>
          </a:prstGeom>
        </p:spPr>
      </p:pic>
      <p:pic>
        <p:nvPicPr>
          <p:cNvPr id="11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630" y="754354"/>
            <a:ext cx="1358157" cy="218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1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变换矩阵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rgbClr val="94003F"/>
                  </a:buClr>
                </a:pPr>
                <a:r>
                  <a:rPr lang="zh-CN" altLang="en-US" sz="2400" dirty="0" smtClean="0"/>
                  <a:t>支架</a:t>
                </a:r>
                <a:r>
                  <a:rPr lang="zh-CN" altLang="en-US" sz="2400" dirty="0"/>
                  <a:t>的旋转</a:t>
                </a:r>
                <a:r>
                  <a:rPr lang="zh-CN" altLang="en-US" sz="2400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lvl="1">
                  <a:lnSpc>
                    <a:spcPct val="100000"/>
                  </a:lnSpc>
                  <a:buClr>
                    <a:srgbClr val="94003F"/>
                  </a:buClr>
                </a:pPr>
                <a:r>
                  <a:rPr lang="zh-CN" altLang="en-US" sz="1600" dirty="0" smtClean="0"/>
                  <a:t>把</a:t>
                </a:r>
                <a:r>
                  <a:rPr lang="en-US" altLang="zh-CN" sz="1600" dirty="0" smtClean="0">
                    <a:solidFill>
                      <a:srgbClr val="0000FF"/>
                    </a:solidFill>
                  </a:rPr>
                  <a:t>M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sz="1600" dirty="0"/>
                  <a:t>应用到支架上</a:t>
                </a:r>
              </a:p>
              <a:p>
                <a:pPr>
                  <a:buClr>
                    <a:srgbClr val="94003F"/>
                  </a:buClr>
                </a:pPr>
                <a:endParaRPr lang="en-US" altLang="zh-CN" sz="2400" dirty="0" smtClean="0"/>
              </a:p>
              <a:p>
                <a:pPr>
                  <a:buClr>
                    <a:srgbClr val="94003F"/>
                  </a:buClr>
                </a:pPr>
                <a:r>
                  <a:rPr lang="zh-CN" altLang="en-US" sz="2400" dirty="0" smtClean="0"/>
                  <a:t>下臂</a:t>
                </a:r>
                <a:r>
                  <a:rPr lang="zh-CN" altLang="en-US" sz="2400" dirty="0"/>
                  <a:t>相对于支架部分部分平移</a:t>
                </a:r>
                <a:r>
                  <a:rPr lang="zh-CN" altLang="en-US" sz="2400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>
                  <a:buClr>
                    <a:srgbClr val="94003F"/>
                  </a:buClr>
                </a:pPr>
                <a:r>
                  <a:rPr lang="zh-CN" altLang="en-US" sz="2400" dirty="0" smtClean="0"/>
                  <a:t>下</a:t>
                </a:r>
                <a:r>
                  <a:rPr lang="zh-CN" altLang="en-US" sz="2400" dirty="0"/>
                  <a:t>臂绕关节旋转</a:t>
                </a:r>
                <a:r>
                  <a:rPr lang="zh-CN" altLang="en-US" sz="2400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lvl="1">
                  <a:lnSpc>
                    <a:spcPct val="100000"/>
                  </a:lnSpc>
                  <a:buClr>
                    <a:srgbClr val="94003F"/>
                  </a:buClr>
                </a:pPr>
                <a:r>
                  <a:rPr lang="zh-CN" altLang="en-US" sz="1600" dirty="0" smtClean="0"/>
                  <a:t>把</a:t>
                </a:r>
                <a:r>
                  <a:rPr lang="en-US" altLang="zh-CN" sz="1600" dirty="0" smtClean="0">
                    <a:solidFill>
                      <a:srgbClr val="0000FF"/>
                    </a:solidFill>
                  </a:rPr>
                  <a:t>M=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应用</a:t>
                </a:r>
                <a:r>
                  <a:rPr lang="zh-CN" altLang="en-US" sz="1600" dirty="0"/>
                  <a:t>到下臂上</a:t>
                </a:r>
              </a:p>
              <a:p>
                <a:pPr>
                  <a:buClr>
                    <a:srgbClr val="94003F"/>
                  </a:buClr>
                </a:pPr>
                <a:endParaRPr lang="en-US" altLang="zh-CN" sz="2400" dirty="0" smtClean="0"/>
              </a:p>
              <a:p>
                <a:pPr>
                  <a:buClr>
                    <a:srgbClr val="94003F"/>
                  </a:buClr>
                </a:pPr>
                <a:r>
                  <a:rPr lang="zh-CN" altLang="en-US" sz="2400" dirty="0" smtClean="0"/>
                  <a:t>上臂</a:t>
                </a:r>
                <a:r>
                  <a:rPr lang="zh-CN" altLang="en-US" sz="2400" dirty="0"/>
                  <a:t>相对于下臂平移</a:t>
                </a:r>
                <a:r>
                  <a:rPr lang="zh-CN" altLang="en-US" sz="2400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>
                  <a:buClr>
                    <a:srgbClr val="94003F"/>
                  </a:buClr>
                </a:pPr>
                <a:r>
                  <a:rPr lang="zh-CN" altLang="en-US" sz="2400" dirty="0" smtClean="0"/>
                  <a:t>上臂</a:t>
                </a:r>
                <a:r>
                  <a:rPr lang="zh-CN" altLang="en-US" sz="2400" dirty="0"/>
                  <a:t>绕关节旋转</a:t>
                </a:r>
                <a:r>
                  <a:rPr lang="zh-CN" altLang="en-US" sz="2400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lvl="1">
                  <a:lnSpc>
                    <a:spcPct val="100000"/>
                  </a:lnSpc>
                  <a:buClr>
                    <a:srgbClr val="94003F"/>
                  </a:buClr>
                </a:pPr>
                <a:r>
                  <a:rPr lang="zh-CN" altLang="en-US" sz="1600" dirty="0" smtClean="0"/>
                  <a:t>把</a:t>
                </a:r>
                <a:r>
                  <a:rPr lang="en-US" altLang="zh-CN" sz="1600" dirty="0" smtClean="0">
                    <a:solidFill>
                      <a:srgbClr val="0000FF"/>
                    </a:solidFill>
                  </a:rPr>
                  <a:t>M=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应用</a:t>
                </a:r>
                <a:r>
                  <a:rPr lang="zh-CN" altLang="en-US" sz="1600" dirty="0"/>
                  <a:t>到上臂上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2" r="49262"/>
          <a:stretch/>
        </p:blipFill>
        <p:spPr>
          <a:xfrm>
            <a:off x="6154173" y="510565"/>
            <a:ext cx="1073888" cy="16946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11" r="24988" b="8993"/>
          <a:stretch/>
        </p:blipFill>
        <p:spPr>
          <a:xfrm>
            <a:off x="6164805" y="2359246"/>
            <a:ext cx="1063256" cy="1542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83" b="8993"/>
          <a:stretch/>
        </p:blipFill>
        <p:spPr>
          <a:xfrm>
            <a:off x="6154173" y="4055527"/>
            <a:ext cx="1094197" cy="154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5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机器人手臂的</a:t>
            </a:r>
            <a:r>
              <a:rPr lang="en-US" altLang="zh-CN" dirty="0" smtClean="0"/>
              <a:t>OpenGL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以增量的方式改变模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视矩阵以体现运动联动性：</a:t>
            </a:r>
            <a:endParaRPr lang="en-US" altLang="zh-CN" sz="2400" dirty="0" smtClean="0"/>
          </a:p>
          <a:p>
            <a:pPr lvl="1"/>
            <a:r>
              <a:rPr lang="zh-CN" altLang="en-US" sz="1600" dirty="0" smtClean="0"/>
              <a:t>假设给定了三个关节角：</a:t>
            </a:r>
            <a:r>
              <a:rPr lang="en-US" sz="1600" dirty="0" smtClean="0"/>
              <a:t>Theta[Base]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Theta[</a:t>
            </a:r>
            <a:r>
              <a:rPr lang="en-US" sz="1600" dirty="0" err="1" smtClean="0"/>
              <a:t>LowerArm</a:t>
            </a:r>
            <a:r>
              <a:rPr lang="en-US" altLang="zh-CN" sz="1600" dirty="0" smtClean="0"/>
              <a:t>],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Theta[</a:t>
            </a:r>
            <a:r>
              <a:rPr lang="en-US" sz="1600" dirty="0" err="1" smtClean="0"/>
              <a:t>UpperArm</a:t>
            </a:r>
            <a:r>
              <a:rPr lang="en-US" sz="1600" dirty="0"/>
              <a:t>]</a:t>
            </a:r>
            <a:r>
              <a:rPr lang="zh-CN" altLang="en-US" sz="1600" dirty="0" smtClean="0"/>
              <a:t> </a:t>
            </a:r>
            <a:endParaRPr lang="en-US" sz="16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矩形 6"/>
          <p:cNvSpPr/>
          <p:nvPr/>
        </p:nvSpPr>
        <p:spPr>
          <a:xfrm>
            <a:off x="1010093" y="2188931"/>
            <a:ext cx="7634177" cy="2862322"/>
          </a:xfrm>
          <a:prstGeom prst="rect">
            <a:avLst/>
          </a:prstGeom>
          <a:solidFill>
            <a:srgbClr val="BDD7EE">
              <a:alpha val="52941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model_view</a:t>
            </a:r>
            <a:r>
              <a:rPr lang="en-US" dirty="0"/>
              <a:t> = </a:t>
            </a:r>
            <a:r>
              <a:rPr lang="en-US" b="1" dirty="0" err="1"/>
              <a:t>RotateY</a:t>
            </a:r>
            <a:r>
              <a:rPr lang="en-US" dirty="0"/>
              <a:t>(Theta[Base] </a:t>
            </a:r>
            <a:r>
              <a:rPr lang="en-US" dirty="0" smtClean="0"/>
              <a:t>);</a:t>
            </a:r>
            <a:r>
              <a:rPr lang="zh-CN" altLang="en-US" dirty="0" smtClean="0"/>
              <a:t>  </a:t>
            </a:r>
            <a:r>
              <a:rPr lang="en-US" dirty="0" smtClean="0">
                <a:solidFill>
                  <a:schemeClr val="accent6"/>
                </a:solidFill>
              </a:rPr>
              <a:t>//</a:t>
            </a:r>
            <a:r>
              <a:rPr lang="zh-CN" altLang="en-US" dirty="0" smtClean="0">
                <a:solidFill>
                  <a:schemeClr val="accent6"/>
                </a:solidFill>
              </a:rPr>
              <a:t>支架变换</a:t>
            </a:r>
            <a:r>
              <a:rPr lang="zh-CN" altLang="en-US" dirty="0">
                <a:solidFill>
                  <a:schemeClr val="accent6"/>
                </a:solidFill>
              </a:rPr>
              <a:t>矩阵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b="1" dirty="0" smtClean="0"/>
              <a:t>base</a:t>
            </a:r>
            <a:r>
              <a:rPr lang="en-US" dirty="0" smtClean="0"/>
              <a:t>();</a:t>
            </a:r>
            <a:r>
              <a:rPr lang="zh-CN" altLang="en-US" dirty="0" smtClean="0"/>
              <a:t>   </a:t>
            </a:r>
            <a:r>
              <a:rPr lang="en-US" dirty="0" smtClean="0">
                <a:solidFill>
                  <a:schemeClr val="accent6"/>
                </a:solidFill>
              </a:rPr>
              <a:t>//</a:t>
            </a:r>
            <a:r>
              <a:rPr lang="zh-CN" altLang="en-US" dirty="0" smtClean="0">
                <a:solidFill>
                  <a:schemeClr val="accent6"/>
                </a:solidFill>
              </a:rPr>
              <a:t>绘制支架</a:t>
            </a:r>
            <a:endParaRPr lang="en-US" altLang="zh-CN" dirty="0" smtClean="0">
              <a:solidFill>
                <a:schemeClr val="accent6"/>
              </a:solidFill>
            </a:endParaRPr>
          </a:p>
          <a:p>
            <a:r>
              <a:rPr lang="en-US" dirty="0"/>
              <a:t> </a:t>
            </a:r>
          </a:p>
          <a:p>
            <a:r>
              <a:rPr lang="en-US" dirty="0" err="1" smtClean="0"/>
              <a:t>model_view</a:t>
            </a:r>
            <a:r>
              <a:rPr lang="en-US" dirty="0" smtClean="0"/>
              <a:t> = </a:t>
            </a:r>
            <a:r>
              <a:rPr lang="en-US" dirty="0" err="1" smtClean="0"/>
              <a:t>model_view</a:t>
            </a:r>
            <a:r>
              <a:rPr lang="zh-CN" altLang="en-US" dirty="0" smtClean="0"/>
              <a:t> * </a:t>
            </a:r>
            <a:r>
              <a:rPr lang="en-US" b="1" dirty="0" smtClean="0"/>
              <a:t>Translate</a:t>
            </a:r>
            <a:r>
              <a:rPr lang="en-US" dirty="0" smtClean="0"/>
              <a:t>(0.0</a:t>
            </a:r>
            <a:r>
              <a:rPr lang="en-US" dirty="0"/>
              <a:t>, BASE_HEIGHT, 0.0) </a:t>
            </a:r>
          </a:p>
          <a:p>
            <a:r>
              <a:rPr lang="en-US" dirty="0"/>
              <a:t>		    </a:t>
            </a:r>
            <a:r>
              <a:rPr lang="zh-CN" altLang="en-US" dirty="0" smtClean="0"/>
              <a:t>          * </a:t>
            </a:r>
            <a:r>
              <a:rPr lang="en-US" b="1" dirty="0" err="1" smtClean="0"/>
              <a:t>RotateZ</a:t>
            </a:r>
            <a:r>
              <a:rPr lang="en-US" dirty="0" smtClean="0"/>
              <a:t>(Theta[</a:t>
            </a:r>
            <a:r>
              <a:rPr lang="en-US" dirty="0" err="1" smtClean="0"/>
              <a:t>LowerArm</a:t>
            </a:r>
            <a:r>
              <a:rPr lang="en-US" dirty="0" smtClean="0"/>
              <a:t>]);</a:t>
            </a:r>
            <a:r>
              <a:rPr lang="zh-CN" altLang="en-US" dirty="0" smtClean="0"/>
              <a:t>  </a:t>
            </a:r>
            <a:r>
              <a:rPr lang="en-US" dirty="0" smtClean="0">
                <a:solidFill>
                  <a:schemeClr val="accent6"/>
                </a:solidFill>
              </a:rPr>
              <a:t>//</a:t>
            </a:r>
            <a:r>
              <a:rPr lang="zh-CN" altLang="en-US" dirty="0">
                <a:solidFill>
                  <a:schemeClr val="accent6"/>
                </a:solidFill>
              </a:rPr>
              <a:t>下臂变换</a:t>
            </a:r>
            <a:r>
              <a:rPr lang="zh-CN" altLang="en-US" dirty="0" smtClean="0">
                <a:solidFill>
                  <a:schemeClr val="accent6"/>
                </a:solidFill>
              </a:rPr>
              <a:t>矩阵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en-US" b="1" dirty="0" err="1" smtClean="0"/>
              <a:t>lower_arm</a:t>
            </a:r>
            <a:r>
              <a:rPr lang="en-US" dirty="0" smtClean="0"/>
              <a:t>();</a:t>
            </a:r>
            <a:r>
              <a:rPr lang="zh-CN" altLang="en-US" dirty="0" smtClean="0"/>
              <a:t>  </a:t>
            </a:r>
            <a:r>
              <a:rPr lang="en-US" dirty="0" smtClean="0">
                <a:solidFill>
                  <a:schemeClr val="accent6"/>
                </a:solidFill>
              </a:rPr>
              <a:t>//</a:t>
            </a:r>
            <a:r>
              <a:rPr lang="zh-CN" altLang="en-US" dirty="0">
                <a:solidFill>
                  <a:schemeClr val="accent6"/>
                </a:solidFill>
              </a:rPr>
              <a:t>绘制下臂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/>
              <a:t> </a:t>
            </a:r>
            <a:endParaRPr lang="en-US" dirty="0" smtClean="0"/>
          </a:p>
          <a:p>
            <a:r>
              <a:rPr lang="en-US" dirty="0" err="1" smtClean="0"/>
              <a:t>model_view</a:t>
            </a:r>
            <a:r>
              <a:rPr lang="en-US" dirty="0" smtClean="0"/>
              <a:t> = </a:t>
            </a:r>
            <a:r>
              <a:rPr lang="en-US" dirty="0" err="1"/>
              <a:t>model_view</a:t>
            </a:r>
            <a:r>
              <a:rPr lang="zh-CN" altLang="en-US" dirty="0"/>
              <a:t> * </a:t>
            </a:r>
            <a:r>
              <a:rPr lang="en-US" b="1" dirty="0" smtClean="0"/>
              <a:t>Translate</a:t>
            </a:r>
            <a:r>
              <a:rPr lang="en-US" dirty="0" smtClean="0"/>
              <a:t>(0.0</a:t>
            </a:r>
            <a:r>
              <a:rPr lang="en-US" dirty="0"/>
              <a:t>, LOWER_ARM_HEIGHT, 0.0) </a:t>
            </a:r>
          </a:p>
          <a:p>
            <a:r>
              <a:rPr lang="en-US" dirty="0"/>
              <a:t>		    </a:t>
            </a:r>
            <a:r>
              <a:rPr lang="zh-CN" altLang="en-US" dirty="0" smtClean="0"/>
              <a:t>          * </a:t>
            </a:r>
            <a:r>
              <a:rPr lang="en-US" b="1" dirty="0" err="1" smtClean="0"/>
              <a:t>RotateZ</a:t>
            </a:r>
            <a:r>
              <a:rPr lang="en-US" dirty="0" smtClean="0"/>
              <a:t>(Theta[</a:t>
            </a:r>
            <a:r>
              <a:rPr lang="en-US" dirty="0" err="1" smtClean="0"/>
              <a:t>UpperArm</a:t>
            </a:r>
            <a:r>
              <a:rPr lang="en-US" dirty="0" smtClean="0"/>
              <a:t>]);</a:t>
            </a:r>
            <a:r>
              <a:rPr lang="zh-CN" altLang="en-US" dirty="0" smtClean="0"/>
              <a:t>  </a:t>
            </a:r>
            <a:r>
              <a:rPr lang="en-US" dirty="0" smtClean="0">
                <a:solidFill>
                  <a:schemeClr val="accent6"/>
                </a:solidFill>
              </a:rPr>
              <a:t>//</a:t>
            </a:r>
            <a:r>
              <a:rPr lang="zh-CN" altLang="en-US" dirty="0">
                <a:solidFill>
                  <a:schemeClr val="accent6"/>
                </a:solidFill>
              </a:rPr>
              <a:t>上臂变换矩阵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b="1" dirty="0" err="1" smtClean="0"/>
              <a:t>upper_arm</a:t>
            </a:r>
            <a:r>
              <a:rPr lang="en-US" dirty="0" smtClean="0"/>
              <a:t>();</a:t>
            </a:r>
            <a:r>
              <a:rPr lang="zh-CN" altLang="en-US" dirty="0" smtClean="0"/>
              <a:t>  </a:t>
            </a:r>
            <a:r>
              <a:rPr lang="en-US" dirty="0" smtClean="0">
                <a:solidFill>
                  <a:schemeClr val="accent6"/>
                </a:solidFill>
              </a:rPr>
              <a:t>//</a:t>
            </a:r>
            <a:r>
              <a:rPr lang="zh-CN" altLang="en-US" dirty="0">
                <a:solidFill>
                  <a:schemeClr val="accent6"/>
                </a:solidFill>
              </a:rPr>
              <a:t>绘制上臂</a:t>
            </a:r>
            <a:endParaRPr lang="en-US" altLang="zh-CN" dirty="0">
              <a:solidFill>
                <a:schemeClr val="accent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11"/>
          <a:stretch/>
        </p:blipFill>
        <p:spPr>
          <a:xfrm>
            <a:off x="2283341" y="5237741"/>
            <a:ext cx="4322064" cy="15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机器人手臂的</a:t>
            </a:r>
            <a:r>
              <a:rPr lang="en-US" altLang="zh-CN" dirty="0"/>
              <a:t>OpenGL</a:t>
            </a:r>
            <a:r>
              <a:rPr lang="zh-CN" altLang="en-US" dirty="0"/>
              <a:t>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绘制每一个部件实例：</a:t>
            </a:r>
            <a:r>
              <a:rPr lang="zh-CN" altLang="en-US" dirty="0" smtClean="0">
                <a:solidFill>
                  <a:srgbClr val="0000FF"/>
                </a:solidFill>
              </a:rPr>
              <a:t>图符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0000FF"/>
                </a:solidFill>
              </a:rPr>
              <a:t>实例变换矩阵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/>
              <a:t>实验</a:t>
            </a:r>
            <a:r>
              <a:rPr lang="zh-CN" altLang="en-US" dirty="0"/>
              <a:t>补充</a:t>
            </a:r>
            <a:r>
              <a:rPr lang="en-US" altLang="zh-CN" dirty="0" smtClean="0"/>
              <a:t>1</a:t>
            </a:r>
            <a:r>
              <a:rPr lang="zh-CN" altLang="en-US" dirty="0" smtClean="0"/>
              <a:t>中以</a:t>
            </a:r>
            <a:r>
              <a:rPr lang="zh-CN" altLang="en-US" dirty="0" smtClean="0">
                <a:solidFill>
                  <a:srgbClr val="0000FF"/>
                </a:solidFill>
              </a:rPr>
              <a:t>单位正方体</a:t>
            </a:r>
            <a:r>
              <a:rPr lang="zh-CN" altLang="en-US" dirty="0" smtClean="0"/>
              <a:t>作为图符：中心在原点，边长为</a:t>
            </a:r>
            <a:r>
              <a:rPr lang="en-US" altLang="zh-CN" dirty="0" smtClean="0"/>
              <a:t>1</a:t>
            </a:r>
          </a:p>
          <a:p>
            <a:pPr lvl="1"/>
            <a:r>
              <a:rPr lang="zh-CN" altLang="en-US" dirty="0" smtClean="0"/>
              <a:t>以上臂为例：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7" name="图片 5"/>
          <p:cNvPicPr>
            <a:picLocks noChangeAspect="1"/>
          </p:cNvPicPr>
          <p:nvPr/>
        </p:nvPicPr>
        <p:blipFill rotWithShape="1">
          <a:blip r:embed="rId2"/>
          <a:srcRect r="48983"/>
          <a:stretch/>
        </p:blipFill>
        <p:spPr>
          <a:xfrm>
            <a:off x="3279523" y="2139772"/>
            <a:ext cx="1676107" cy="139394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366296" y="2722027"/>
            <a:ext cx="308344" cy="4359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83" t="7975" b="8993"/>
          <a:stretch/>
        </p:blipFill>
        <p:spPr>
          <a:xfrm>
            <a:off x="6242263" y="2086891"/>
            <a:ext cx="1199106" cy="1542049"/>
          </a:xfrm>
          <a:prstGeom prst="rect">
            <a:avLst/>
          </a:prstGeom>
        </p:spPr>
      </p:pic>
      <p:sp>
        <p:nvSpPr>
          <p:cNvPr id="6" name="矩形 6"/>
          <p:cNvSpPr/>
          <p:nvPr/>
        </p:nvSpPr>
        <p:spPr>
          <a:xfrm>
            <a:off x="797442" y="3628940"/>
            <a:ext cx="7878725" cy="3139321"/>
          </a:xfrm>
          <a:prstGeom prst="rect">
            <a:avLst/>
          </a:prstGeom>
          <a:solidFill>
            <a:srgbClr val="BDD7EE">
              <a:alpha val="52941"/>
            </a:srgbClr>
          </a:solidFill>
        </p:spPr>
        <p:txBody>
          <a:bodyPr wrap="square">
            <a:spAutoFit/>
          </a:bodyPr>
          <a:lstStyle/>
          <a:p>
            <a:r>
              <a:rPr lang="en-US" dirty="0"/>
              <a:t>Void </a:t>
            </a:r>
            <a:r>
              <a:rPr lang="en-US" altLang="zh-CN" b="1" dirty="0" err="1" smtClean="0"/>
              <a:t>upper_arm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/>
              <a:t>{</a:t>
            </a:r>
          </a:p>
          <a:p>
            <a:pPr lvl="1"/>
            <a:r>
              <a:rPr lang="en-US" dirty="0"/>
              <a:t> </a:t>
            </a:r>
            <a:r>
              <a:rPr lang="en-US" i="1" dirty="0" smtClean="0">
                <a:solidFill>
                  <a:srgbClr val="0000FF"/>
                </a:solidFill>
              </a:rPr>
              <a:t>mat4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/>
              <a:t>instance = </a:t>
            </a:r>
            <a:r>
              <a:rPr lang="en-US" dirty="0" smtClean="0"/>
              <a:t> </a:t>
            </a:r>
            <a:r>
              <a:rPr lang="en-US" b="1" dirty="0"/>
              <a:t>Translate</a:t>
            </a:r>
            <a:r>
              <a:rPr lang="en-US" dirty="0"/>
              <a:t>( 0.0, 0.5 * </a:t>
            </a:r>
            <a:r>
              <a:rPr lang="en-US" altLang="zh-CN" dirty="0" smtClean="0"/>
              <a:t>UPPER</a:t>
            </a:r>
            <a:r>
              <a:rPr lang="en-US" dirty="0" smtClean="0"/>
              <a:t>_</a:t>
            </a:r>
            <a:r>
              <a:rPr lang="en-US" altLang="zh-CN" dirty="0" smtClean="0"/>
              <a:t>ARM_</a:t>
            </a:r>
            <a:r>
              <a:rPr lang="en-US" dirty="0" smtClean="0"/>
              <a:t>HEIGHT</a:t>
            </a:r>
            <a:r>
              <a:rPr lang="en-US" dirty="0"/>
              <a:t>, 0.0 ) </a:t>
            </a:r>
            <a:endParaRPr lang="en-US" dirty="0" smtClean="0"/>
          </a:p>
          <a:p>
            <a:pPr lvl="1"/>
            <a:r>
              <a:rPr lang="zh-CN" altLang="en-US" dirty="0"/>
              <a:t> </a:t>
            </a:r>
            <a:r>
              <a:rPr lang="zh-CN" altLang="en-US" dirty="0" smtClean="0"/>
              <a:t>                           </a:t>
            </a:r>
            <a:r>
              <a:rPr lang="en-US" dirty="0" smtClean="0"/>
              <a:t>* </a:t>
            </a:r>
            <a:r>
              <a:rPr lang="en-US" b="1" dirty="0" smtClean="0"/>
              <a:t>Scale</a:t>
            </a:r>
            <a:r>
              <a:rPr lang="en-US" dirty="0" smtClean="0"/>
              <a:t>(</a:t>
            </a:r>
            <a:r>
              <a:rPr lang="en-US" altLang="zh-CN" dirty="0" smtClean="0"/>
              <a:t>UA_</a:t>
            </a:r>
            <a:r>
              <a:rPr lang="en-US" dirty="0" smtClean="0"/>
              <a:t>WIDTH,</a:t>
            </a:r>
            <a:r>
              <a:rPr lang="zh-CN" altLang="en-US" dirty="0" smtClean="0"/>
              <a:t> </a:t>
            </a:r>
            <a:r>
              <a:rPr lang="en-US" altLang="zh-CN" dirty="0" smtClean="0"/>
              <a:t>UA_</a:t>
            </a:r>
            <a:r>
              <a:rPr lang="en-US" dirty="0" smtClean="0"/>
              <a:t>HEIGHT,</a:t>
            </a:r>
            <a:r>
              <a:rPr lang="zh-CN" altLang="en-US" dirty="0" smtClean="0"/>
              <a:t> </a:t>
            </a:r>
            <a:r>
              <a:rPr lang="en-US" altLang="zh-CN" dirty="0" smtClean="0"/>
              <a:t>UA_</a:t>
            </a:r>
            <a:r>
              <a:rPr lang="en-US" dirty="0" smtClean="0"/>
              <a:t>WIDTH </a:t>
            </a:r>
            <a:r>
              <a:rPr lang="en-US" dirty="0"/>
              <a:t>) </a:t>
            </a:r>
            <a:r>
              <a:rPr lang="en-US" dirty="0" smtClean="0"/>
              <a:t>;</a:t>
            </a:r>
          </a:p>
          <a:p>
            <a:pPr lvl="1"/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zh-CN" alt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//</a:t>
            </a:r>
            <a:r>
              <a:rPr lang="zh-CN" altLang="en-US" dirty="0">
                <a:solidFill>
                  <a:schemeClr val="accent6"/>
                </a:solidFill>
              </a:rPr>
              <a:t>按长宽高缩放正方体，并且</a:t>
            </a:r>
            <a:r>
              <a:rPr lang="zh-CN" altLang="en-US" dirty="0" smtClean="0">
                <a:solidFill>
                  <a:schemeClr val="accent6"/>
                </a:solidFill>
              </a:rPr>
              <a:t>平移使得底面在</a:t>
            </a:r>
            <a:r>
              <a:rPr lang="en-US" altLang="zh-CN" dirty="0" smtClean="0">
                <a:solidFill>
                  <a:schemeClr val="accent6"/>
                </a:solidFill>
              </a:rPr>
              <a:t>y=0</a:t>
            </a:r>
            <a:r>
              <a:rPr lang="zh-CN" altLang="en-US" dirty="0" smtClean="0">
                <a:solidFill>
                  <a:schemeClr val="accent6"/>
                </a:solidFill>
              </a:rPr>
              <a:t>上</a:t>
            </a:r>
            <a:endParaRPr lang="en-US" altLang="zh-CN" dirty="0" smtClean="0">
              <a:solidFill>
                <a:schemeClr val="accent6"/>
              </a:solidFill>
            </a:endParaRPr>
          </a:p>
          <a:p>
            <a:pPr lvl="1"/>
            <a:endParaRPr lang="en-US" dirty="0"/>
          </a:p>
          <a:p>
            <a:pPr lvl="1"/>
            <a:r>
              <a:rPr lang="en-US" dirty="0"/>
              <a:t> </a:t>
            </a:r>
            <a:r>
              <a:rPr lang="en-US" b="1" dirty="0" smtClean="0"/>
              <a:t>glUniformMatrix4fv</a:t>
            </a:r>
            <a:r>
              <a:rPr lang="en-US" dirty="0" smtClean="0"/>
              <a:t>(</a:t>
            </a:r>
            <a:r>
              <a:rPr lang="en-US" dirty="0" err="1" smtClean="0"/>
              <a:t>ModelView</a:t>
            </a:r>
            <a:r>
              <a:rPr lang="en-US" dirty="0"/>
              <a:t>, 1, GL_TRUE, </a:t>
            </a:r>
            <a:r>
              <a:rPr lang="en-US" dirty="0" err="1">
                <a:solidFill>
                  <a:srgbClr val="FF0000"/>
                </a:solidFill>
              </a:rPr>
              <a:t>model_view</a:t>
            </a:r>
            <a:r>
              <a:rPr lang="en-US" dirty="0">
                <a:solidFill>
                  <a:srgbClr val="FF0000"/>
                </a:solidFill>
              </a:rPr>
              <a:t> * instance </a:t>
            </a:r>
            <a:r>
              <a:rPr lang="en-US" dirty="0" smtClean="0"/>
              <a:t>);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//</a:t>
            </a:r>
            <a:r>
              <a:rPr lang="zh-CN" altLang="en-US" dirty="0" smtClean="0">
                <a:solidFill>
                  <a:schemeClr val="accent6"/>
                </a:solidFill>
              </a:rPr>
              <a:t>将完整的模</a:t>
            </a:r>
            <a:r>
              <a:rPr lang="en-US" altLang="zh-CN" dirty="0" smtClean="0">
                <a:solidFill>
                  <a:schemeClr val="accent6"/>
                </a:solidFill>
              </a:rPr>
              <a:t>-</a:t>
            </a:r>
            <a:r>
              <a:rPr lang="zh-CN" altLang="en-US" dirty="0" smtClean="0">
                <a:solidFill>
                  <a:schemeClr val="accent6"/>
                </a:solidFill>
              </a:rPr>
              <a:t>视矩阵</a:t>
            </a:r>
            <a:r>
              <a:rPr lang="zh-CN" altLang="en-US" dirty="0">
                <a:solidFill>
                  <a:schemeClr val="accent6"/>
                </a:solidFill>
              </a:rPr>
              <a:t>传给</a:t>
            </a:r>
            <a:r>
              <a:rPr lang="en-US" dirty="0" err="1">
                <a:solidFill>
                  <a:schemeClr val="accent6"/>
                </a:solidFill>
              </a:rPr>
              <a:t>shader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endParaRPr lang="en-US" i="1" dirty="0" smtClean="0"/>
          </a:p>
          <a:p>
            <a:pPr lvl="1"/>
            <a:r>
              <a:rPr lang="zh-CN" altLang="en-US" i="1" dirty="0" smtClean="0"/>
              <a:t> </a:t>
            </a:r>
            <a:r>
              <a:rPr lang="en-US" b="1" dirty="0" err="1" smtClean="0"/>
              <a:t>glDrawArrays</a:t>
            </a:r>
            <a:r>
              <a:rPr lang="en-US" dirty="0"/>
              <a:t>( </a:t>
            </a:r>
            <a:r>
              <a:rPr lang="en-US" i="1" dirty="0"/>
              <a:t>GL_TRIANGLES</a:t>
            </a:r>
            <a:r>
              <a:rPr lang="en-US" dirty="0"/>
              <a:t>, 0, </a:t>
            </a:r>
            <a:r>
              <a:rPr lang="en-US" dirty="0" err="1"/>
              <a:t>NumVertices</a:t>
            </a:r>
            <a:r>
              <a:rPr lang="en-US" dirty="0"/>
              <a:t> </a:t>
            </a:r>
            <a:r>
              <a:rPr lang="en-US" dirty="0" smtClean="0"/>
              <a:t>);</a:t>
            </a:r>
            <a:r>
              <a:rPr lang="zh-CN" altLang="en-US" dirty="0" smtClean="0"/>
              <a:t>  </a:t>
            </a:r>
            <a:r>
              <a:rPr lang="en-US" dirty="0" smtClean="0">
                <a:solidFill>
                  <a:schemeClr val="accent6"/>
                </a:solidFill>
              </a:rPr>
              <a:t>//</a:t>
            </a:r>
            <a:r>
              <a:rPr lang="zh-CN" altLang="en-US" dirty="0" smtClean="0">
                <a:solidFill>
                  <a:schemeClr val="accent6"/>
                </a:solidFill>
              </a:rPr>
              <a:t>绘制相应的三角</a:t>
            </a:r>
            <a:r>
              <a:rPr lang="zh-CN" altLang="en-US" dirty="0">
                <a:solidFill>
                  <a:schemeClr val="accent6"/>
                </a:solidFill>
              </a:rPr>
              <a:t>面片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/>
              <a:t>} </a:t>
            </a:r>
            <a:endParaRPr lang="en-US" altLang="zh-C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99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实验补充 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层级建模</a:t>
            </a:r>
            <a:r>
              <a:rPr lang="en-US" altLang="en-US" sz="2400" dirty="0" smtClean="0"/>
              <a:t>-</a:t>
            </a:r>
            <a:r>
              <a:rPr lang="zh-CN" altLang="en-US" sz="2400" dirty="0" smtClean="0"/>
              <a:t>机械手臂</a:t>
            </a:r>
            <a:endParaRPr lang="en-US" altLang="zh-CN" sz="2400" dirty="0" smtClean="0"/>
          </a:p>
          <a:p>
            <a:pPr lvl="1"/>
            <a:r>
              <a:rPr lang="zh-CN" altLang="en-US" sz="1800" dirty="0"/>
              <a:t>了解层级建模基本概念</a:t>
            </a:r>
            <a:endParaRPr lang="en-US" altLang="en-US" sz="1800" dirty="0"/>
          </a:p>
          <a:p>
            <a:pPr lvl="1"/>
            <a:r>
              <a:rPr lang="zh-CN" altLang="en-US" sz="1800" dirty="0"/>
              <a:t>掌握简单平移，缩放，旋转的矩阵构建</a:t>
            </a:r>
            <a:endParaRPr lang="en-US" altLang="en-US" sz="1800" dirty="0"/>
          </a:p>
          <a:p>
            <a:pPr lvl="1"/>
            <a:r>
              <a:rPr lang="zh-CN" altLang="en-US" sz="1800" dirty="0"/>
              <a:t>了解变换矩在层级模型父子节点间的传递关系</a:t>
            </a:r>
            <a:endParaRPr lang="en-US" altLang="en-US" sz="18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786" y="3085565"/>
            <a:ext cx="1780512" cy="2846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892372" y="3085565"/>
            <a:ext cx="2679506" cy="2846648"/>
          </a:xfrm>
          <a:prstGeom prst="rect">
            <a:avLst/>
          </a:prstGeom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329070" y="29239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高配版：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69219" y="29239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低配版：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22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94003F"/>
              </a:buClr>
            </a:pPr>
            <a:r>
              <a:rPr lang="zh-CN" altLang="en-US" dirty="0" smtClean="0"/>
              <a:t>图符和实例</a:t>
            </a:r>
            <a:endParaRPr lang="en-US" altLang="zh-CN" dirty="0" smtClean="0"/>
          </a:p>
          <a:p>
            <a:pPr>
              <a:buClr>
                <a:srgbClr val="94003F"/>
              </a:buClr>
            </a:pPr>
            <a:r>
              <a:rPr lang="zh-CN" altLang="en-US" dirty="0" smtClean="0"/>
              <a:t>层级模型</a:t>
            </a:r>
            <a:endParaRPr lang="en-US" altLang="zh-CN" dirty="0" smtClean="0"/>
          </a:p>
          <a:p>
            <a:pPr>
              <a:buClr>
                <a:srgbClr val="94003F"/>
              </a:buClr>
            </a:pPr>
            <a:r>
              <a:rPr lang="zh-CN" altLang="en-US" dirty="0" smtClean="0"/>
              <a:t>机器人手臂的实现</a:t>
            </a:r>
            <a:endParaRPr lang="en-US" altLang="zh-CN" dirty="0" smtClean="0"/>
          </a:p>
          <a:p>
            <a:pPr>
              <a:buClr>
                <a:srgbClr val="94003F"/>
              </a:buClr>
            </a:pPr>
            <a:endParaRPr lang="en-US" altLang="zh-CN" dirty="0" smtClean="0"/>
          </a:p>
          <a:p>
            <a:pPr>
              <a:buClr>
                <a:srgbClr val="94003F"/>
              </a:buClr>
            </a:pPr>
            <a:r>
              <a:rPr lang="zh-CN" altLang="en-US" dirty="0" smtClean="0"/>
              <a:t>机器人的实现</a:t>
            </a:r>
            <a:endParaRPr lang="en-US" altLang="zh-CN" dirty="0" smtClean="0"/>
          </a:p>
          <a:p>
            <a:pPr>
              <a:buClr>
                <a:srgbClr val="94003F"/>
              </a:buClr>
            </a:pPr>
            <a:r>
              <a:rPr lang="zh-CN" altLang="en-US" dirty="0" smtClean="0"/>
              <a:t>动画</a:t>
            </a:r>
            <a:endParaRPr lang="en-US" altLang="zh-CN" dirty="0" smtClean="0"/>
          </a:p>
          <a:p>
            <a:pPr>
              <a:buClr>
                <a:srgbClr val="94003F"/>
              </a:buClr>
            </a:pP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628650" y="1132550"/>
            <a:ext cx="7722704" cy="168507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6553</TotalTime>
  <Words>1214</Words>
  <Application>Microsoft Office PowerPoint</Application>
  <PresentationFormat>全屏显示(4:3)</PresentationFormat>
  <Paragraphs>295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04b</vt:lpstr>
      <vt:lpstr>Mangal</vt:lpstr>
      <vt:lpstr>华文新魏</vt:lpstr>
      <vt:lpstr>宋体</vt:lpstr>
      <vt:lpstr>微软雅黑</vt:lpstr>
      <vt:lpstr>Arial</vt:lpstr>
      <vt:lpstr>Calibri</vt:lpstr>
      <vt:lpstr>Cambria Math</vt:lpstr>
      <vt:lpstr>Wingdings</vt:lpstr>
      <vt:lpstr>Office 主题</vt:lpstr>
      <vt:lpstr>第八章 层级建模方法</vt:lpstr>
      <vt:lpstr>内容提要</vt:lpstr>
      <vt:lpstr>关联模型</vt:lpstr>
      <vt:lpstr>运动自由度</vt:lpstr>
      <vt:lpstr>变换矩阵</vt:lpstr>
      <vt:lpstr>机器人手臂的OpenGL实现</vt:lpstr>
      <vt:lpstr>机器人手臂的OpenGL实现</vt:lpstr>
      <vt:lpstr>实验补充 1</vt:lpstr>
      <vt:lpstr>内容提要</vt:lpstr>
      <vt:lpstr>大纲</vt:lpstr>
      <vt:lpstr>机器人手臂的OpenGL实现</vt:lpstr>
      <vt:lpstr>机器人的树结构</vt:lpstr>
      <vt:lpstr>带有矩阵的树结构</vt:lpstr>
      <vt:lpstr>基于堆栈的遍历</vt:lpstr>
      <vt:lpstr>遍历代码</vt:lpstr>
      <vt:lpstr>部件绘制</vt:lpstr>
      <vt:lpstr>递归遍历</vt:lpstr>
      <vt:lpstr>树数据结构</vt:lpstr>
      <vt:lpstr>树节点的结构</vt:lpstr>
      <vt:lpstr>大纲</vt:lpstr>
      <vt:lpstr>动画</vt:lpstr>
      <vt:lpstr>运动学和反向运动学</vt:lpstr>
      <vt:lpstr>实验补充 2</vt:lpstr>
      <vt:lpstr>图形绘制原理</vt:lpstr>
      <vt:lpstr>主要任务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Hong</cp:lastModifiedBy>
  <cp:revision>278</cp:revision>
  <dcterms:created xsi:type="dcterms:W3CDTF">2016-08-04T07:29:19Z</dcterms:created>
  <dcterms:modified xsi:type="dcterms:W3CDTF">2019-12-03T09:07:01Z</dcterms:modified>
</cp:coreProperties>
</file>