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1"/>
  </p:notesMasterIdLst>
  <p:sldIdLst>
    <p:sldId id="257" r:id="rId2"/>
    <p:sldId id="413" r:id="rId3"/>
    <p:sldId id="298" r:id="rId4"/>
    <p:sldId id="301" r:id="rId5"/>
    <p:sldId id="299"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24" r:id="rId19"/>
    <p:sldId id="325" r:id="rId20"/>
    <p:sldId id="326" r:id="rId21"/>
    <p:sldId id="414" r:id="rId22"/>
    <p:sldId id="327" r:id="rId23"/>
    <p:sldId id="328" r:id="rId24"/>
    <p:sldId id="329" r:id="rId25"/>
    <p:sldId id="330" r:id="rId26"/>
    <p:sldId id="334" r:id="rId27"/>
    <p:sldId id="331" r:id="rId28"/>
    <p:sldId id="332" r:id="rId29"/>
    <p:sldId id="333" r:id="rId30"/>
    <p:sldId id="335" r:id="rId31"/>
    <p:sldId id="336" r:id="rId32"/>
    <p:sldId id="337" r:id="rId33"/>
    <p:sldId id="338" r:id="rId34"/>
    <p:sldId id="365" r:id="rId35"/>
    <p:sldId id="371" r:id="rId36"/>
    <p:sldId id="372" r:id="rId37"/>
    <p:sldId id="373" r:id="rId38"/>
    <p:sldId id="340" r:id="rId39"/>
    <p:sldId id="341" r:id="rId40"/>
    <p:sldId id="342" r:id="rId41"/>
    <p:sldId id="370" r:id="rId42"/>
    <p:sldId id="344" r:id="rId43"/>
    <p:sldId id="346" r:id="rId44"/>
    <p:sldId id="347" r:id="rId45"/>
    <p:sldId id="348" r:id="rId46"/>
    <p:sldId id="349" r:id="rId47"/>
    <p:sldId id="350" r:id="rId48"/>
    <p:sldId id="351" r:id="rId49"/>
    <p:sldId id="374" r:id="rId50"/>
    <p:sldId id="415" r:id="rId51"/>
    <p:sldId id="272" r:id="rId52"/>
    <p:sldId id="377" r:id="rId53"/>
    <p:sldId id="274" r:id="rId54"/>
    <p:sldId id="381" r:id="rId55"/>
    <p:sldId id="380" r:id="rId56"/>
    <p:sldId id="275" r:id="rId57"/>
    <p:sldId id="364" r:id="rId58"/>
    <p:sldId id="276" r:id="rId59"/>
    <p:sldId id="277" r:id="rId6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A2A0"/>
    <a:srgbClr val="687095"/>
    <a:srgbClr val="384780"/>
    <a:srgbClr val="7D728A"/>
    <a:srgbClr val="D46C2E"/>
    <a:srgbClr val="5F5D75"/>
    <a:srgbClr val="3D538C"/>
    <a:srgbClr val="A3807C"/>
    <a:srgbClr val="72647B"/>
    <a:srgbClr val="4258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96"/>
      </p:cViewPr>
      <p:guideLst>
        <p:guide orient="horz" pos="2174"/>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FD280C-CB30-4E38-8FBB-C91266B5F938}" type="datetimeFigureOut">
              <a:rPr lang="zh-CN" altLang="en-US" smtClean="0"/>
              <a:t>2022/5/30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79E8EC-F4BF-4071-82EC-F38DE445F2D6}" type="slidenum">
              <a:rPr lang="zh-CN" altLang="en-US" smtClean="0"/>
              <a:t>‹#›</a:t>
            </a:fld>
            <a:endParaRPr lang="zh-CN" altLang="en-US"/>
          </a:p>
        </p:txBody>
      </p:sp>
    </p:spTree>
    <p:extLst>
      <p:ext uri="{BB962C8B-B14F-4D97-AF65-F5344CB8AC3E}">
        <p14:creationId xmlns:p14="http://schemas.microsoft.com/office/powerpoint/2010/main" val="1217747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953708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550732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758439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554499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919964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37259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79F9438B-B9D6-45A9-86DE-48321F9095CD}" type="datetimeFigureOut">
              <a:rPr lang="zh-CN" altLang="en-US" smtClean="0"/>
              <a:t>2022/5/30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A47680-0DF8-418F-8A1D-41F414FEE36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9F9438B-B9D6-45A9-86DE-48321F9095CD}" type="datetimeFigureOut">
              <a:rPr lang="zh-CN" altLang="en-US" smtClean="0"/>
              <a:t>2022/5/30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A47680-0DF8-418F-8A1D-41F414FEE36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9F9438B-B9D6-45A9-86DE-48321F9095CD}" type="datetimeFigureOut">
              <a:rPr lang="zh-CN" altLang="en-US" smtClean="0"/>
              <a:t>2022/5/30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A47680-0DF8-418F-8A1D-41F414FEE36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9F9438B-B9D6-45A9-86DE-48321F9095CD}" type="datetimeFigureOut">
              <a:rPr lang="zh-CN" altLang="en-US" smtClean="0"/>
              <a:t>2022/5/30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A47680-0DF8-418F-8A1D-41F414FEE36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79F9438B-B9D6-45A9-86DE-48321F9095CD}" type="datetimeFigureOut">
              <a:rPr lang="zh-CN" altLang="en-US" smtClean="0"/>
              <a:t>2022/5/30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A47680-0DF8-418F-8A1D-41F414FEE36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9F9438B-B9D6-45A9-86DE-48321F9095CD}" type="datetimeFigureOut">
              <a:rPr lang="zh-CN" altLang="en-US" smtClean="0"/>
              <a:t>2022/5/30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A47680-0DF8-418F-8A1D-41F414FEE36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29841"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9F9438B-B9D6-45A9-86DE-48321F9095CD}" type="datetimeFigureOut">
              <a:rPr lang="zh-CN" altLang="en-US" smtClean="0"/>
              <a:t>2022/5/30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A47680-0DF8-418F-8A1D-41F414FEE36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9F9438B-B9D6-45A9-86DE-48321F9095CD}" type="datetimeFigureOut">
              <a:rPr lang="zh-CN" altLang="en-US" smtClean="0"/>
              <a:t>2022/5/30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A47680-0DF8-418F-8A1D-41F414FEE36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9F9438B-B9D6-45A9-86DE-48321F9095CD}" type="datetimeFigureOut">
              <a:rPr lang="zh-CN" altLang="en-US" smtClean="0"/>
              <a:t>2022/5/30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A47680-0DF8-418F-8A1D-41F414FEE36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9F9438B-B9D6-45A9-86DE-48321F9095CD}" type="datetimeFigureOut">
              <a:rPr lang="zh-CN" altLang="en-US" smtClean="0"/>
              <a:t>2022/5/30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A47680-0DF8-418F-8A1D-41F414FEE36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9F9438B-B9D6-45A9-86DE-48321F9095CD}" type="datetimeFigureOut">
              <a:rPr lang="zh-CN" altLang="en-US" smtClean="0"/>
              <a:t>2022/5/30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A47680-0DF8-418F-8A1D-41F414FEE36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9438B-B9D6-45A9-86DE-48321F9095CD}" type="datetimeFigureOut">
              <a:rPr lang="zh-CN" altLang="en-US" smtClean="0"/>
              <a:t>2022/5/30</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A47680-0DF8-418F-8A1D-41F414FEE36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
            <a:ext cx="9144000" cy="6854825"/>
          </a:xfrm>
          <a:prstGeom prst="rect">
            <a:avLst/>
          </a:prstGeom>
        </p:spPr>
      </p:pic>
      <p:sp>
        <p:nvSpPr>
          <p:cNvPr id="3" name="文本框 2"/>
          <p:cNvSpPr txBox="1"/>
          <p:nvPr/>
        </p:nvSpPr>
        <p:spPr>
          <a:xfrm>
            <a:off x="1005840" y="2036826"/>
            <a:ext cx="7351776" cy="922020"/>
          </a:xfrm>
          <a:prstGeom prst="rect">
            <a:avLst/>
          </a:prstGeom>
          <a:noFill/>
        </p:spPr>
        <p:txBody>
          <a:bodyPr wrap="square" rtlCol="0">
            <a:spAutoFit/>
          </a:bodyPr>
          <a:lstStyle/>
          <a:p>
            <a:pPr algn="ctr"/>
            <a:r>
              <a:rPr lang="en-US" altLang="zh-CN" sz="5400" b="1" dirty="0">
                <a:solidFill>
                  <a:schemeClr val="bg1"/>
                </a:solidFill>
                <a:effectLst>
                  <a:outerShdw blurRad="38100" dist="38100" dir="2700000" algn="tl">
                    <a:srgbClr val="000000">
                      <a:alpha val="43137"/>
                    </a:srgbClr>
                  </a:outerShdw>
                </a:effectLst>
                <a:sym typeface="+mn-ea"/>
              </a:rPr>
              <a:t>chapter7.</a:t>
            </a:r>
            <a:r>
              <a:rPr lang="zh-CN" altLang="en-US" sz="5400" b="1" dirty="0">
                <a:solidFill>
                  <a:schemeClr val="bg1"/>
                </a:solidFill>
                <a:effectLst>
                  <a:outerShdw blurRad="38100" dist="38100" dir="2700000" algn="tl">
                    <a:srgbClr val="000000">
                      <a:alpha val="43137"/>
                    </a:srgbClr>
                  </a:outerShdw>
                </a:effectLst>
                <a:sym typeface="+mn-ea"/>
              </a:rPr>
              <a:t>链接</a:t>
            </a:r>
          </a:p>
        </p:txBody>
      </p:sp>
      <p:sp>
        <p:nvSpPr>
          <p:cNvPr id="4" name="文本框 3"/>
          <p:cNvSpPr txBox="1"/>
          <p:nvPr/>
        </p:nvSpPr>
        <p:spPr>
          <a:xfrm>
            <a:off x="2707640" y="2959298"/>
            <a:ext cx="5315552" cy="714375"/>
          </a:xfrm>
          <a:prstGeom prst="rect">
            <a:avLst/>
          </a:prstGeom>
          <a:noFill/>
        </p:spPr>
        <p:txBody>
          <a:bodyPr wrap="square" rtlCol="0">
            <a:spAutoFit/>
          </a:bodyPr>
          <a:lstStyle/>
          <a:p>
            <a:r>
              <a:rPr lang="zh-CN" altLang="en-US" sz="4050" b="1" dirty="0">
                <a:solidFill>
                  <a:schemeClr val="bg1">
                    <a:lumMod val="85000"/>
                  </a:schemeClr>
                </a:solidFill>
                <a:effectLst>
                  <a:outerShdw blurRad="38100" dist="38100" dir="2700000" algn="tl">
                    <a:srgbClr val="000000">
                      <a:alpha val="43137"/>
                    </a:srgbClr>
                  </a:outerShdw>
                </a:effectLst>
              </a:rPr>
              <a:t>《计算机系统</a:t>
            </a:r>
            <a:r>
              <a:rPr lang="en-US" altLang="zh-CN" sz="4050" b="1" dirty="0">
                <a:solidFill>
                  <a:schemeClr val="bg1">
                    <a:lumMod val="85000"/>
                  </a:schemeClr>
                </a:solidFill>
                <a:effectLst>
                  <a:outerShdw blurRad="38100" dist="38100" dir="2700000" algn="tl">
                    <a:srgbClr val="000000">
                      <a:alpha val="43137"/>
                    </a:srgbClr>
                  </a:outerShdw>
                </a:effectLst>
              </a:rPr>
              <a:t>2</a:t>
            </a:r>
            <a:r>
              <a:rPr lang="zh-CN" altLang="en-US" sz="4050" b="1" dirty="0">
                <a:solidFill>
                  <a:schemeClr val="bg1">
                    <a:lumMod val="85000"/>
                  </a:schemeClr>
                </a:solidFill>
                <a:effectLst>
                  <a:outerShdw blurRad="38100" dist="38100" dir="2700000" algn="tl">
                    <a:srgbClr val="000000">
                      <a:alpha val="43137"/>
                    </a:srgbClr>
                  </a:outerShdw>
                </a:effectLst>
              </a:rPr>
              <a:t>》</a:t>
            </a:r>
          </a:p>
        </p:txBody>
      </p:sp>
      <p:sp>
        <p:nvSpPr>
          <p:cNvPr id="5" name="文本框 4"/>
          <p:cNvSpPr txBox="1"/>
          <p:nvPr/>
        </p:nvSpPr>
        <p:spPr>
          <a:xfrm>
            <a:off x="3525774" y="3994658"/>
            <a:ext cx="2770632" cy="553085"/>
          </a:xfrm>
          <a:prstGeom prst="rect">
            <a:avLst/>
          </a:prstGeom>
          <a:noFill/>
        </p:spPr>
        <p:txBody>
          <a:bodyPr wrap="square" rtlCol="0">
            <a:spAutoFit/>
          </a:bodyPr>
          <a:lstStyle/>
          <a:p>
            <a:r>
              <a:rPr lang="zh-CN" altLang="en-US" sz="3000" b="1" u="sng" dirty="0">
                <a:solidFill>
                  <a:schemeClr val="tx1">
                    <a:lumMod val="75000"/>
                    <a:lumOff val="25000"/>
                  </a:schemeClr>
                </a:solidFill>
              </a:rPr>
              <a:t>教师：罗胜</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205106" y="316865"/>
            <a:ext cx="4371975" cy="706755"/>
          </a:xfrm>
          <a:prstGeom prst="rect">
            <a:avLst/>
          </a:prstGeom>
        </p:spPr>
        <p:txBody>
          <a:bodyPr wrap="square">
            <a:spAutoFit/>
          </a:bodyPr>
          <a:lstStyle/>
          <a:p>
            <a:r>
              <a:rPr lang="zh-CN" altLang="en-US" sz="4000" u="dashLong" dirty="0">
                <a:solidFill>
                  <a:schemeClr val="accent2"/>
                </a:solidFill>
                <a:uFillTx/>
              </a:rPr>
              <a:t>为什么要有链接器？</a:t>
            </a:r>
          </a:p>
        </p:txBody>
      </p:sp>
      <p:sp>
        <p:nvSpPr>
          <p:cNvPr id="6" name="Rectangle 5"/>
          <p:cNvSpPr>
            <a:spLocks noGrp="1" noChangeArrowheads="1"/>
          </p:cNvSpPr>
          <p:nvPr/>
        </p:nvSpPr>
        <p:spPr>
          <a:xfrm>
            <a:off x="368935" y="1326515"/>
            <a:ext cx="7896225" cy="49720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rgbClr val="000000"/>
                </a:solidFill>
                <a:latin typeface="Calibri" panose="020F0502020204030204" pitchFamily="34" charset="0"/>
                <a:ea typeface="+mn-ea"/>
                <a:cs typeface="+mn-ea"/>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rgbClr val="000000"/>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rgbClr val="000000"/>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rgbClr val="000000"/>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rgbClr val="000000"/>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rgbClr val="000000"/>
                </a:solidFill>
                <a:latin typeface="Arial" panose="020B0604020202020204" pitchFamily="34" charset="0"/>
              </a:defRPr>
            </a:lvl9pPr>
          </a:lstStyle>
          <a:p>
            <a:r>
              <a:rPr lang="en-US" dirty="0"/>
              <a:t>理由1：模块化</a:t>
            </a:r>
          </a:p>
          <a:p>
            <a:endParaRPr lang="en-US" dirty="0"/>
          </a:p>
          <a:p>
            <a:pPr lvl="1"/>
            <a:r>
              <a:rPr lang="en-US" dirty="0"/>
              <a:t>程序可以被编写为较小的源文件的集合，而不是一个整体块。</a:t>
            </a:r>
          </a:p>
          <a:p>
            <a:pPr lvl="1"/>
            <a:endParaRPr lang="en-US" dirty="0"/>
          </a:p>
          <a:p>
            <a:pPr lvl="1"/>
            <a:r>
              <a:rPr lang="en-US" dirty="0"/>
              <a:t>可以构建通用函数库</a:t>
            </a:r>
          </a:p>
          <a:p>
            <a:pPr lvl="2"/>
            <a:r>
              <a:rPr lang="en-US" dirty="0"/>
              <a:t>e.g.,数学库，标准C库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down)">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wipe(down)">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wipe(down)">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205106" y="316865"/>
            <a:ext cx="4371975" cy="706755"/>
          </a:xfrm>
          <a:prstGeom prst="rect">
            <a:avLst/>
          </a:prstGeom>
        </p:spPr>
        <p:txBody>
          <a:bodyPr wrap="square">
            <a:spAutoFit/>
          </a:bodyPr>
          <a:lstStyle/>
          <a:p>
            <a:r>
              <a:rPr lang="zh-CN" altLang="en-US" sz="4000" u="dashLong" dirty="0">
                <a:solidFill>
                  <a:schemeClr val="accent2"/>
                </a:solidFill>
                <a:uFillTx/>
              </a:rPr>
              <a:t>为什么要有链接器？</a:t>
            </a:r>
          </a:p>
        </p:txBody>
      </p:sp>
      <p:sp>
        <p:nvSpPr>
          <p:cNvPr id="281603" name="Rectangle 3"/>
          <p:cNvSpPr>
            <a:spLocks noGrp="1" noChangeArrowheads="1"/>
          </p:cNvSpPr>
          <p:nvPr/>
        </p:nvSpPr>
        <p:spPr>
          <a:xfrm>
            <a:off x="396875" y="1362075"/>
            <a:ext cx="7896225" cy="49720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rgbClr val="000000"/>
                </a:solidFill>
                <a:latin typeface="Calibri" panose="020F0502020204030204" pitchFamily="34" charset="0"/>
                <a:ea typeface="+mn-ea"/>
                <a:cs typeface="+mn-ea"/>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rgbClr val="000000"/>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rgbClr val="000000"/>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rgbClr val="000000"/>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rgbClr val="000000"/>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rgbClr val="000000"/>
                </a:solidFill>
                <a:latin typeface="Arial" panose="020B0604020202020204" pitchFamily="34" charset="0"/>
              </a:defRPr>
            </a:lvl9pPr>
          </a:lstStyle>
          <a:p>
            <a:r>
              <a:rPr lang="en-US" dirty="0"/>
              <a:t>原因2：效率</a:t>
            </a:r>
          </a:p>
          <a:p>
            <a:endParaRPr lang="en-US" dirty="0"/>
          </a:p>
          <a:p>
            <a:pPr lvl="1"/>
            <a:r>
              <a:rPr lang="en-US" dirty="0"/>
              <a:t>时间：单独编译</a:t>
            </a:r>
          </a:p>
          <a:p>
            <a:pPr lvl="2"/>
            <a:r>
              <a:rPr lang="en-US"/>
              <a:t>更改一个源文件，编译，然后重新链接。</a:t>
            </a:r>
          </a:p>
          <a:p>
            <a:pPr lvl="2"/>
            <a:r>
              <a:rPr lang="en-US" dirty="0"/>
              <a:t>不需要重新编译其他源文件。</a:t>
            </a:r>
          </a:p>
          <a:p>
            <a:pPr lvl="2"/>
            <a:r>
              <a:rPr lang="en-US" dirty="0"/>
              <a:t>可以同时编译多个文件。</a:t>
            </a:r>
          </a:p>
          <a:p>
            <a:pPr lvl="1"/>
            <a:r>
              <a:rPr lang="en-US" dirty="0"/>
              <a:t>空间： </a:t>
            </a:r>
            <a:r>
              <a:rPr lang="zh-CN" altLang="en-US" dirty="0"/>
              <a:t>库</a:t>
            </a:r>
            <a:endParaRPr lang="en-US" dirty="0"/>
          </a:p>
          <a:p>
            <a:pPr lvl="2"/>
            <a:r>
              <a:rPr lang="en-US" dirty="0"/>
              <a:t>通用函数可以聚合成单个文件…</a:t>
            </a:r>
          </a:p>
          <a:p>
            <a:pPr lvl="2"/>
            <a:r>
              <a:rPr lang="en-US" dirty="0"/>
              <a:t>然而，可执行文件和运行内存映像只包含它们实际使用的函数的代码。</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1603">
                                            <p:txEl>
                                              <p:pRg st="0" end="0"/>
                                            </p:txEl>
                                          </p:spTgt>
                                        </p:tgtEl>
                                        <p:attrNameLst>
                                          <p:attrName>style.visibility</p:attrName>
                                        </p:attrNameLst>
                                      </p:cBhvr>
                                      <p:to>
                                        <p:strVal val="visible"/>
                                      </p:to>
                                    </p:set>
                                    <p:animEffect transition="in" filter="wipe(down)">
                                      <p:cBhvr>
                                        <p:cTn id="7" dur="500"/>
                                        <p:tgtEl>
                                          <p:spTgt spid="281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81603">
                                            <p:txEl>
                                              <p:pRg st="2" end="2"/>
                                            </p:txEl>
                                          </p:spTgt>
                                        </p:tgtEl>
                                        <p:attrNameLst>
                                          <p:attrName>style.visibility</p:attrName>
                                        </p:attrNameLst>
                                      </p:cBhvr>
                                      <p:to>
                                        <p:strVal val="visible"/>
                                      </p:to>
                                    </p:set>
                                    <p:animEffect transition="in" filter="wipe(down)">
                                      <p:cBhvr>
                                        <p:cTn id="12" dur="500"/>
                                        <p:tgtEl>
                                          <p:spTgt spid="28160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81603">
                                            <p:txEl>
                                              <p:pRg st="3" end="3"/>
                                            </p:txEl>
                                          </p:spTgt>
                                        </p:tgtEl>
                                        <p:attrNameLst>
                                          <p:attrName>style.visibility</p:attrName>
                                        </p:attrNameLst>
                                      </p:cBhvr>
                                      <p:to>
                                        <p:strVal val="visible"/>
                                      </p:to>
                                    </p:set>
                                    <p:animEffect transition="in" filter="wipe(down)">
                                      <p:cBhvr>
                                        <p:cTn id="17" dur="500"/>
                                        <p:tgtEl>
                                          <p:spTgt spid="28160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81603">
                                            <p:txEl>
                                              <p:pRg st="4" end="4"/>
                                            </p:txEl>
                                          </p:spTgt>
                                        </p:tgtEl>
                                        <p:attrNameLst>
                                          <p:attrName>style.visibility</p:attrName>
                                        </p:attrNameLst>
                                      </p:cBhvr>
                                      <p:to>
                                        <p:strVal val="visible"/>
                                      </p:to>
                                    </p:set>
                                    <p:animEffect transition="in" filter="wipe(down)">
                                      <p:cBhvr>
                                        <p:cTn id="22" dur="500"/>
                                        <p:tgtEl>
                                          <p:spTgt spid="28160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81603">
                                            <p:txEl>
                                              <p:pRg st="5" end="5"/>
                                            </p:txEl>
                                          </p:spTgt>
                                        </p:tgtEl>
                                        <p:attrNameLst>
                                          <p:attrName>style.visibility</p:attrName>
                                        </p:attrNameLst>
                                      </p:cBhvr>
                                      <p:to>
                                        <p:strVal val="visible"/>
                                      </p:to>
                                    </p:set>
                                    <p:animEffect transition="in" filter="wipe(down)">
                                      <p:cBhvr>
                                        <p:cTn id="27" dur="500"/>
                                        <p:tgtEl>
                                          <p:spTgt spid="28160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81603">
                                            <p:txEl>
                                              <p:pRg st="6" end="6"/>
                                            </p:txEl>
                                          </p:spTgt>
                                        </p:tgtEl>
                                        <p:attrNameLst>
                                          <p:attrName>style.visibility</p:attrName>
                                        </p:attrNameLst>
                                      </p:cBhvr>
                                      <p:to>
                                        <p:strVal val="visible"/>
                                      </p:to>
                                    </p:set>
                                    <p:animEffect transition="in" filter="wipe(down)">
                                      <p:cBhvr>
                                        <p:cTn id="32" dur="500"/>
                                        <p:tgtEl>
                                          <p:spTgt spid="28160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81603">
                                            <p:txEl>
                                              <p:pRg st="7" end="7"/>
                                            </p:txEl>
                                          </p:spTgt>
                                        </p:tgtEl>
                                        <p:attrNameLst>
                                          <p:attrName>style.visibility</p:attrName>
                                        </p:attrNameLst>
                                      </p:cBhvr>
                                      <p:to>
                                        <p:strVal val="visible"/>
                                      </p:to>
                                    </p:set>
                                    <p:animEffect transition="in" filter="wipe(down)">
                                      <p:cBhvr>
                                        <p:cTn id="37" dur="500"/>
                                        <p:tgtEl>
                                          <p:spTgt spid="28160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81603">
                                            <p:txEl>
                                              <p:pRg st="8" end="8"/>
                                            </p:txEl>
                                          </p:spTgt>
                                        </p:tgtEl>
                                        <p:attrNameLst>
                                          <p:attrName>style.visibility</p:attrName>
                                        </p:attrNameLst>
                                      </p:cBhvr>
                                      <p:to>
                                        <p:strVal val="visible"/>
                                      </p:to>
                                    </p:set>
                                    <p:animEffect transition="in" filter="wipe(down)">
                                      <p:cBhvr>
                                        <p:cTn id="42" dur="500"/>
                                        <p:tgtEl>
                                          <p:spTgt spid="2816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205106" y="316865"/>
            <a:ext cx="4371975" cy="706755"/>
          </a:xfrm>
          <a:prstGeom prst="rect">
            <a:avLst/>
          </a:prstGeom>
        </p:spPr>
        <p:txBody>
          <a:bodyPr wrap="square">
            <a:spAutoFit/>
          </a:bodyPr>
          <a:lstStyle/>
          <a:p>
            <a:r>
              <a:rPr lang="zh-CN" altLang="en-US" sz="4000" u="dashLong" dirty="0">
                <a:solidFill>
                  <a:schemeClr val="accent2"/>
                </a:solidFill>
                <a:uFillTx/>
              </a:rPr>
              <a:t>链接器做什么？</a:t>
            </a:r>
          </a:p>
        </p:txBody>
      </p:sp>
      <p:sp>
        <p:nvSpPr>
          <p:cNvPr id="3" name="Rectangle 5"/>
          <p:cNvSpPr>
            <a:spLocks noGrp="1" noChangeArrowheads="1"/>
          </p:cNvSpPr>
          <p:nvPr/>
        </p:nvSpPr>
        <p:spPr>
          <a:xfrm>
            <a:off x="290513" y="1449388"/>
            <a:ext cx="8853487" cy="5484812"/>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rgbClr val="000000"/>
                </a:solidFill>
                <a:latin typeface="Calibri" panose="020F0502020204030204" pitchFamily="34" charset="0"/>
                <a:ea typeface="+mn-ea"/>
                <a:cs typeface="+mn-ea"/>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rgbClr val="000000"/>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rgbClr val="000000"/>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rgbClr val="000000"/>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rgbClr val="000000"/>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rgbClr val="000000"/>
                </a:solidFill>
                <a:latin typeface="Arial" panose="020B0604020202020204" pitchFamily="34" charset="0"/>
              </a:defRPr>
            </a:lvl9pPr>
          </a:lstStyle>
          <a:p>
            <a:r>
              <a:rPr lang="en-US" dirty="0"/>
              <a:t>步骤1：符号解析</a:t>
            </a:r>
          </a:p>
          <a:p>
            <a:pPr lvl="1"/>
            <a:endParaRPr lang="en-US" dirty="0"/>
          </a:p>
          <a:p>
            <a:pPr lvl="1"/>
            <a:r>
              <a:rPr lang="en-US" dirty="0"/>
              <a:t>程序定义和引用符号（全局变量和函数）：</a:t>
            </a:r>
          </a:p>
          <a:p>
            <a:pPr lvl="2"/>
            <a:r>
              <a:rPr lang="en-US" sz="1800" b="1" dirty="0">
                <a:latin typeface="Courier New" panose="02070309020205020404" pitchFamily="49" charset="0"/>
              </a:rPr>
              <a:t>void swap() {…}   /* </a:t>
            </a:r>
            <a:r>
              <a:rPr lang="zh-CN" altLang="en-US" sz="1800" b="1" dirty="0">
                <a:latin typeface="Courier New" panose="02070309020205020404" pitchFamily="49" charset="0"/>
              </a:rPr>
              <a:t>定义符号</a:t>
            </a:r>
            <a:r>
              <a:rPr lang="en-US" sz="1800" b="1" dirty="0">
                <a:latin typeface="Courier New" panose="02070309020205020404" pitchFamily="49" charset="0"/>
              </a:rPr>
              <a:t> swap */</a:t>
            </a:r>
          </a:p>
          <a:p>
            <a:pPr lvl="2"/>
            <a:r>
              <a:rPr lang="en-US" sz="1800" b="1" dirty="0">
                <a:latin typeface="Courier New" panose="02070309020205020404" pitchFamily="49" charset="0"/>
              </a:rPr>
              <a:t>swap();           /* </a:t>
            </a:r>
            <a:r>
              <a:rPr lang="zh-CN" altLang="en-US" sz="1800" b="1" dirty="0">
                <a:latin typeface="Courier New" panose="02070309020205020404" pitchFamily="49" charset="0"/>
              </a:rPr>
              <a:t>引用符号</a:t>
            </a:r>
            <a:r>
              <a:rPr lang="en-US" sz="1800" b="1" dirty="0">
                <a:latin typeface="Courier New" panose="02070309020205020404" pitchFamily="49" charset="0"/>
              </a:rPr>
              <a:t> swap */</a:t>
            </a:r>
          </a:p>
          <a:p>
            <a:pPr lvl="2"/>
            <a:r>
              <a:rPr lang="en-US" sz="1800" b="1" dirty="0" err="1">
                <a:latin typeface="Courier New" panose="02070309020205020404" pitchFamily="49" charset="0"/>
              </a:rPr>
              <a:t>int</a:t>
            </a:r>
            <a:r>
              <a:rPr lang="en-US" sz="1800" b="1" dirty="0">
                <a:latin typeface="Courier New" panose="02070309020205020404" pitchFamily="49" charset="0"/>
              </a:rPr>
              <a:t> *</a:t>
            </a:r>
            <a:r>
              <a:rPr lang="en-US" sz="1800" b="1" dirty="0" err="1">
                <a:latin typeface="Courier New" panose="02070309020205020404" pitchFamily="49" charset="0"/>
              </a:rPr>
              <a:t>xp</a:t>
            </a:r>
            <a:r>
              <a:rPr lang="en-US" sz="1800" b="1" dirty="0">
                <a:latin typeface="Courier New" panose="02070309020205020404" pitchFamily="49" charset="0"/>
              </a:rPr>
              <a:t> = &amp;</a:t>
            </a:r>
            <a:r>
              <a:rPr lang="en-US" sz="1800" b="1" dirty="0" err="1">
                <a:latin typeface="Courier New" panose="02070309020205020404" pitchFamily="49" charset="0"/>
              </a:rPr>
              <a:t>x</a:t>
            </a:r>
            <a:r>
              <a:rPr lang="en-US" sz="1800" b="1" dirty="0">
                <a:latin typeface="Courier New" panose="02070309020205020404" pitchFamily="49" charset="0"/>
              </a:rPr>
              <a:t>;     /* </a:t>
            </a:r>
            <a:r>
              <a:rPr lang="zh-CN" altLang="en-US" sz="1800" b="1" dirty="0">
                <a:latin typeface="Courier New" panose="02070309020205020404" pitchFamily="49" charset="0"/>
              </a:rPr>
              <a:t>定义符号</a:t>
            </a:r>
            <a:r>
              <a:rPr lang="en-US" sz="1800" b="1" dirty="0">
                <a:latin typeface="Courier New" panose="02070309020205020404" pitchFamily="49" charset="0"/>
              </a:rPr>
              <a:t> </a:t>
            </a:r>
            <a:r>
              <a:rPr lang="en-US" sz="1800" b="1" dirty="0" err="1">
                <a:latin typeface="Courier New" panose="02070309020205020404" pitchFamily="49" charset="0"/>
              </a:rPr>
              <a:t>xp</a:t>
            </a:r>
            <a:r>
              <a:rPr lang="en-US" sz="1800" b="1" dirty="0">
                <a:latin typeface="Courier New" panose="02070309020205020404" pitchFamily="49" charset="0"/>
              </a:rPr>
              <a:t>, </a:t>
            </a:r>
            <a:r>
              <a:rPr lang="zh-CN" altLang="en-US" sz="1800" b="1" dirty="0">
                <a:latin typeface="Courier New" panose="02070309020205020404" pitchFamily="49" charset="0"/>
              </a:rPr>
              <a:t>引用</a:t>
            </a:r>
            <a:r>
              <a:rPr lang="en-US" sz="1800" b="1" dirty="0">
                <a:latin typeface="Courier New" panose="02070309020205020404" pitchFamily="49" charset="0"/>
              </a:rPr>
              <a:t> </a:t>
            </a:r>
            <a:r>
              <a:rPr lang="en-US" sz="1800" b="1" dirty="0" err="1">
                <a:latin typeface="Courier New" panose="02070309020205020404" pitchFamily="49" charset="0"/>
              </a:rPr>
              <a:t>x</a:t>
            </a:r>
            <a:r>
              <a:rPr lang="en-US" sz="1800" b="1" dirty="0">
                <a:latin typeface="Courier New" panose="02070309020205020404" pitchFamily="49" charset="0"/>
              </a:rPr>
              <a:t> */</a:t>
            </a:r>
            <a:endParaRPr lang="en-US" sz="1800" b="1" dirty="0"/>
          </a:p>
          <a:p>
            <a:pPr lvl="1"/>
            <a:endParaRPr lang="en-US" dirty="0"/>
          </a:p>
          <a:p>
            <a:pPr lvl="1"/>
            <a:r>
              <a:rPr lang="en-US" dirty="0"/>
              <a:t>符号定义以符号表的形式存储在对象文件（由汇编程序）中。</a:t>
            </a:r>
          </a:p>
          <a:p>
            <a:pPr lvl="2"/>
            <a:r>
              <a:rPr lang="en-US"/>
              <a:t>符号表是一个结构数组</a:t>
            </a:r>
          </a:p>
          <a:p>
            <a:pPr lvl="2"/>
            <a:r>
              <a:rPr lang="en-US" dirty="0"/>
              <a:t>每个条目包括符号的名称、大小和位置</a:t>
            </a:r>
          </a:p>
          <a:p>
            <a:pPr lvl="1"/>
            <a:endParaRPr lang="en-US" dirty="0"/>
          </a:p>
          <a:p>
            <a:pPr lvl="1"/>
            <a:r>
              <a:rPr lang="en-US" b="1" dirty="0">
                <a:solidFill>
                  <a:srgbClr val="FF0000"/>
                </a:solidFill>
              </a:rPr>
              <a:t>在符号解析步骤中，链接器将每个符号引用与一个符号定义相关联。</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down)">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wipe(down)">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205106" y="316865"/>
            <a:ext cx="4371975" cy="706755"/>
          </a:xfrm>
          <a:prstGeom prst="rect">
            <a:avLst/>
          </a:prstGeom>
        </p:spPr>
        <p:txBody>
          <a:bodyPr wrap="square">
            <a:spAutoFit/>
          </a:bodyPr>
          <a:lstStyle/>
          <a:p>
            <a:r>
              <a:rPr lang="zh-CN" altLang="en-US" sz="4000" u="dashLong" dirty="0">
                <a:solidFill>
                  <a:schemeClr val="accent2"/>
                </a:solidFill>
                <a:uFillTx/>
              </a:rPr>
              <a:t>链接器做什么？</a:t>
            </a:r>
          </a:p>
        </p:txBody>
      </p:sp>
      <p:sp>
        <p:nvSpPr>
          <p:cNvPr id="280579" name="Rectangle 3"/>
          <p:cNvSpPr>
            <a:spLocks noGrp="1" noChangeArrowheads="1"/>
          </p:cNvSpPr>
          <p:nvPr/>
        </p:nvSpPr>
        <p:spPr>
          <a:xfrm>
            <a:off x="396875" y="1362075"/>
            <a:ext cx="7896225" cy="49720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rgbClr val="000000"/>
                </a:solidFill>
                <a:latin typeface="Calibri" panose="020F0502020204030204" pitchFamily="34" charset="0"/>
                <a:ea typeface="+mn-ea"/>
                <a:cs typeface="+mn-ea"/>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rgbClr val="000000"/>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rgbClr val="000000"/>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rgbClr val="000000"/>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rgbClr val="000000"/>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rgbClr val="000000"/>
                </a:solidFill>
                <a:latin typeface="Arial" panose="020B0604020202020204" pitchFamily="34" charset="0"/>
              </a:defRPr>
            </a:lvl9pPr>
          </a:lstStyle>
          <a:p>
            <a:r>
              <a:rPr lang="en-US" dirty="0"/>
              <a:t>步骤2：重新定位</a:t>
            </a:r>
          </a:p>
          <a:p>
            <a:pPr lvl="1"/>
            <a:endParaRPr lang="en-US" dirty="0"/>
          </a:p>
          <a:p>
            <a:pPr lvl="1"/>
            <a:r>
              <a:rPr lang="en-US" dirty="0"/>
              <a:t>将单独的代码和数据段合并为单个段</a:t>
            </a:r>
          </a:p>
          <a:p>
            <a:pPr lvl="1"/>
            <a:endParaRPr lang="en-US" dirty="0"/>
          </a:p>
          <a:p>
            <a:pPr lvl="1"/>
            <a:r>
              <a:rPr lang="en-US"/>
              <a:t>将符号从它们在.O文件中的相对位置重新分配到它们的可执行文件中的最终绝对内存位置</a:t>
            </a:r>
          </a:p>
          <a:p>
            <a:pPr lvl="1"/>
            <a:endParaRPr lang="en-US" dirty="0"/>
          </a:p>
          <a:p>
            <a:pPr lvl="1"/>
            <a:r>
              <a:rPr lang="en-US" dirty="0"/>
              <a:t>更新所有这些符号的引用，以反映它们的新位置</a:t>
            </a:r>
          </a:p>
          <a:p>
            <a:pPr marL="0" indent="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0579">
                                            <p:txEl>
                                              <p:pRg st="0" end="0"/>
                                            </p:txEl>
                                          </p:spTgt>
                                        </p:tgtEl>
                                        <p:attrNameLst>
                                          <p:attrName>style.visibility</p:attrName>
                                        </p:attrNameLst>
                                      </p:cBhvr>
                                      <p:to>
                                        <p:strVal val="visible"/>
                                      </p:to>
                                    </p:set>
                                    <p:animEffect transition="in" filter="wipe(down)">
                                      <p:cBhvr>
                                        <p:cTn id="7" dur="500"/>
                                        <p:tgtEl>
                                          <p:spTgt spid="280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80579">
                                            <p:txEl>
                                              <p:pRg st="2" end="2"/>
                                            </p:txEl>
                                          </p:spTgt>
                                        </p:tgtEl>
                                        <p:attrNameLst>
                                          <p:attrName>style.visibility</p:attrName>
                                        </p:attrNameLst>
                                      </p:cBhvr>
                                      <p:to>
                                        <p:strVal val="visible"/>
                                      </p:to>
                                    </p:set>
                                    <p:animEffect transition="in" filter="wipe(down)">
                                      <p:cBhvr>
                                        <p:cTn id="12" dur="500"/>
                                        <p:tgtEl>
                                          <p:spTgt spid="2805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80579">
                                            <p:txEl>
                                              <p:pRg st="4" end="4"/>
                                            </p:txEl>
                                          </p:spTgt>
                                        </p:tgtEl>
                                        <p:attrNameLst>
                                          <p:attrName>style.visibility</p:attrName>
                                        </p:attrNameLst>
                                      </p:cBhvr>
                                      <p:to>
                                        <p:strVal val="visible"/>
                                      </p:to>
                                    </p:set>
                                    <p:animEffect transition="in" filter="wipe(down)">
                                      <p:cBhvr>
                                        <p:cTn id="17" dur="500"/>
                                        <p:tgtEl>
                                          <p:spTgt spid="28057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80579">
                                            <p:txEl>
                                              <p:pRg st="6" end="6"/>
                                            </p:txEl>
                                          </p:spTgt>
                                        </p:tgtEl>
                                        <p:attrNameLst>
                                          <p:attrName>style.visibility</p:attrName>
                                        </p:attrNameLst>
                                      </p:cBhvr>
                                      <p:to>
                                        <p:strVal val="visible"/>
                                      </p:to>
                                    </p:set>
                                    <p:animEffect transition="in" filter="wipe(down)">
                                      <p:cBhvr>
                                        <p:cTn id="22" dur="500"/>
                                        <p:tgtEl>
                                          <p:spTgt spid="280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205106" y="316865"/>
            <a:ext cx="4371975" cy="706755"/>
          </a:xfrm>
          <a:prstGeom prst="rect">
            <a:avLst/>
          </a:prstGeom>
        </p:spPr>
        <p:txBody>
          <a:bodyPr wrap="square">
            <a:spAutoFit/>
          </a:bodyPr>
          <a:lstStyle/>
          <a:p>
            <a:r>
              <a:rPr lang="zh-CN" altLang="en-US" sz="4000" u="dashLong" dirty="0">
                <a:solidFill>
                  <a:schemeClr val="accent2"/>
                </a:solidFill>
                <a:uFillTx/>
              </a:rPr>
              <a:t>三类目标文件 </a:t>
            </a:r>
          </a:p>
        </p:txBody>
      </p:sp>
      <p:sp>
        <p:nvSpPr>
          <p:cNvPr id="229379" name="Rectangle 3"/>
          <p:cNvSpPr>
            <a:spLocks noGrp="1" noChangeArrowheads="1"/>
          </p:cNvSpPr>
          <p:nvPr/>
        </p:nvSpPr>
        <p:spPr>
          <a:xfrm>
            <a:off x="396875" y="1362075"/>
            <a:ext cx="7896225" cy="49720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rgbClr val="000000"/>
                </a:solidFill>
                <a:latin typeface="Calibri" panose="020F0502020204030204" pitchFamily="34" charset="0"/>
                <a:ea typeface="+mn-ea"/>
                <a:cs typeface="+mn-ea"/>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rgbClr val="000000"/>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rgbClr val="000000"/>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rgbClr val="000000"/>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rgbClr val="000000"/>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rgbClr val="000000"/>
                </a:solidFill>
                <a:latin typeface="Arial" panose="020B0604020202020204" pitchFamily="34" charset="0"/>
              </a:defRPr>
            </a:lvl9pPr>
          </a:lstStyle>
          <a:p>
            <a:r>
              <a:rPr lang="en-US" dirty="0"/>
              <a:t>可重定位目标文件 (.o)</a:t>
            </a:r>
          </a:p>
          <a:p>
            <a:pPr lvl="1"/>
            <a:r>
              <a:rPr lang="en-US" dirty="0"/>
              <a:t>其代码和数据可和其他可重定位文件合并为可执行文件</a:t>
            </a:r>
          </a:p>
          <a:p>
            <a:pPr lvl="2"/>
            <a:r>
              <a:rPr lang="en-US"/>
              <a:t>每个.o 文件由对应的.c文件生成</a:t>
            </a:r>
          </a:p>
          <a:p>
            <a:pPr lvl="2"/>
            <a:r>
              <a:rPr lang="en-US"/>
              <a:t>每个.o文件代码和数据地址都从0开始</a:t>
            </a:r>
          </a:p>
          <a:p>
            <a:endParaRPr lang="en-US" dirty="0"/>
          </a:p>
          <a:p>
            <a:r>
              <a:rPr lang="en-US"/>
              <a:t>可执行目标文件 (默认为a.out)</a:t>
            </a:r>
          </a:p>
          <a:p>
            <a:pPr lvl="1"/>
            <a:r>
              <a:rPr lang="en-US" dirty="0"/>
              <a:t>包含的代码和数据可以被直接复制到内存并被执行</a:t>
            </a:r>
          </a:p>
          <a:p>
            <a:pPr lvl="1"/>
            <a:r>
              <a:rPr lang="en-US" dirty="0"/>
              <a:t>代码和数据地址为虚拟地址空间中的地址</a:t>
            </a:r>
          </a:p>
          <a:p>
            <a:endParaRPr lang="en-US" dirty="0"/>
          </a:p>
          <a:p>
            <a:r>
              <a:rPr lang="en-US" dirty="0"/>
              <a:t>共享的目标文件 (.so)</a:t>
            </a:r>
          </a:p>
          <a:p>
            <a:pPr lvl="1"/>
            <a:r>
              <a:rPr lang="en-US" dirty="0"/>
              <a:t>特殊的可重定位目标文件，能在装入或运行时被装入到内存并自动被链接，称为共享库文件</a:t>
            </a:r>
          </a:p>
          <a:p>
            <a:pPr lvl="1"/>
            <a:r>
              <a:rPr lang="en-US" dirty="0"/>
              <a:t>Windows 中称其为 Dynamic Link Libraries (DLLs)</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9379">
                                            <p:txEl>
                                              <p:pRg st="0" end="0"/>
                                            </p:txEl>
                                          </p:spTgt>
                                        </p:tgtEl>
                                        <p:attrNameLst>
                                          <p:attrName>style.visibility</p:attrName>
                                        </p:attrNameLst>
                                      </p:cBhvr>
                                      <p:to>
                                        <p:strVal val="visible"/>
                                      </p:to>
                                    </p:set>
                                    <p:animEffect transition="in" filter="wipe(down)">
                                      <p:cBhvr>
                                        <p:cTn id="7" dur="500"/>
                                        <p:tgtEl>
                                          <p:spTgt spid="2293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29379">
                                            <p:txEl>
                                              <p:pRg st="1" end="1"/>
                                            </p:txEl>
                                          </p:spTgt>
                                        </p:tgtEl>
                                        <p:attrNameLst>
                                          <p:attrName>style.visibility</p:attrName>
                                        </p:attrNameLst>
                                      </p:cBhvr>
                                      <p:to>
                                        <p:strVal val="visible"/>
                                      </p:to>
                                    </p:set>
                                    <p:animEffect transition="in" filter="wipe(down)">
                                      <p:cBhvr>
                                        <p:cTn id="12" dur="500"/>
                                        <p:tgtEl>
                                          <p:spTgt spid="2293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29379">
                                            <p:txEl>
                                              <p:pRg st="2" end="2"/>
                                            </p:txEl>
                                          </p:spTgt>
                                        </p:tgtEl>
                                        <p:attrNameLst>
                                          <p:attrName>style.visibility</p:attrName>
                                        </p:attrNameLst>
                                      </p:cBhvr>
                                      <p:to>
                                        <p:strVal val="visible"/>
                                      </p:to>
                                    </p:set>
                                    <p:animEffect transition="in" filter="wipe(down)">
                                      <p:cBhvr>
                                        <p:cTn id="17" dur="500"/>
                                        <p:tgtEl>
                                          <p:spTgt spid="2293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29379">
                                            <p:txEl>
                                              <p:pRg st="3" end="3"/>
                                            </p:txEl>
                                          </p:spTgt>
                                        </p:tgtEl>
                                        <p:attrNameLst>
                                          <p:attrName>style.visibility</p:attrName>
                                        </p:attrNameLst>
                                      </p:cBhvr>
                                      <p:to>
                                        <p:strVal val="visible"/>
                                      </p:to>
                                    </p:set>
                                    <p:animEffect transition="in" filter="wipe(down)">
                                      <p:cBhvr>
                                        <p:cTn id="22" dur="500"/>
                                        <p:tgtEl>
                                          <p:spTgt spid="2293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29379">
                                            <p:txEl>
                                              <p:pRg st="5" end="5"/>
                                            </p:txEl>
                                          </p:spTgt>
                                        </p:tgtEl>
                                        <p:attrNameLst>
                                          <p:attrName>style.visibility</p:attrName>
                                        </p:attrNameLst>
                                      </p:cBhvr>
                                      <p:to>
                                        <p:strVal val="visible"/>
                                      </p:to>
                                    </p:set>
                                    <p:animEffect transition="in" filter="wipe(down)">
                                      <p:cBhvr>
                                        <p:cTn id="27" dur="500"/>
                                        <p:tgtEl>
                                          <p:spTgt spid="22937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29379">
                                            <p:txEl>
                                              <p:pRg st="6" end="6"/>
                                            </p:txEl>
                                          </p:spTgt>
                                        </p:tgtEl>
                                        <p:attrNameLst>
                                          <p:attrName>style.visibility</p:attrName>
                                        </p:attrNameLst>
                                      </p:cBhvr>
                                      <p:to>
                                        <p:strVal val="visible"/>
                                      </p:to>
                                    </p:set>
                                    <p:animEffect transition="in" filter="wipe(down)">
                                      <p:cBhvr>
                                        <p:cTn id="32" dur="500"/>
                                        <p:tgtEl>
                                          <p:spTgt spid="22937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29379">
                                            <p:txEl>
                                              <p:pRg st="7" end="7"/>
                                            </p:txEl>
                                          </p:spTgt>
                                        </p:tgtEl>
                                        <p:attrNameLst>
                                          <p:attrName>style.visibility</p:attrName>
                                        </p:attrNameLst>
                                      </p:cBhvr>
                                      <p:to>
                                        <p:strVal val="visible"/>
                                      </p:to>
                                    </p:set>
                                    <p:animEffect transition="in" filter="wipe(down)">
                                      <p:cBhvr>
                                        <p:cTn id="37" dur="500"/>
                                        <p:tgtEl>
                                          <p:spTgt spid="22937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29379">
                                            <p:txEl>
                                              <p:pRg st="9" end="9"/>
                                            </p:txEl>
                                          </p:spTgt>
                                        </p:tgtEl>
                                        <p:attrNameLst>
                                          <p:attrName>style.visibility</p:attrName>
                                        </p:attrNameLst>
                                      </p:cBhvr>
                                      <p:to>
                                        <p:strVal val="visible"/>
                                      </p:to>
                                    </p:set>
                                    <p:animEffect transition="in" filter="wipe(down)">
                                      <p:cBhvr>
                                        <p:cTn id="42" dur="500"/>
                                        <p:tgtEl>
                                          <p:spTgt spid="229379">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29379">
                                            <p:txEl>
                                              <p:pRg st="10" end="10"/>
                                            </p:txEl>
                                          </p:spTgt>
                                        </p:tgtEl>
                                        <p:attrNameLst>
                                          <p:attrName>style.visibility</p:attrName>
                                        </p:attrNameLst>
                                      </p:cBhvr>
                                      <p:to>
                                        <p:strVal val="visible"/>
                                      </p:to>
                                    </p:set>
                                    <p:animEffect transition="in" filter="wipe(down)">
                                      <p:cBhvr>
                                        <p:cTn id="47" dur="500"/>
                                        <p:tgtEl>
                                          <p:spTgt spid="229379">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29379">
                                            <p:txEl>
                                              <p:pRg st="11" end="11"/>
                                            </p:txEl>
                                          </p:spTgt>
                                        </p:tgtEl>
                                        <p:attrNameLst>
                                          <p:attrName>style.visibility</p:attrName>
                                        </p:attrNameLst>
                                      </p:cBhvr>
                                      <p:to>
                                        <p:strVal val="visible"/>
                                      </p:to>
                                    </p:set>
                                    <p:animEffect transition="in" filter="wipe(down)">
                                      <p:cBhvr>
                                        <p:cTn id="52" dur="500"/>
                                        <p:tgtEl>
                                          <p:spTgt spid="22937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205105" y="316865"/>
            <a:ext cx="7934960" cy="706755"/>
          </a:xfrm>
          <a:prstGeom prst="rect">
            <a:avLst/>
          </a:prstGeom>
        </p:spPr>
        <p:txBody>
          <a:bodyPr wrap="square">
            <a:spAutoFit/>
          </a:bodyPr>
          <a:lstStyle/>
          <a:p>
            <a:r>
              <a:rPr lang="zh-CN" altLang="en-US" sz="4000" u="dashLong" dirty="0">
                <a:solidFill>
                  <a:schemeClr val="accent2"/>
                </a:solidFill>
                <a:uFillTx/>
              </a:rPr>
              <a:t>可执行与可链接格式（</a:t>
            </a:r>
            <a:r>
              <a:rPr lang="en-US" altLang="zh-CN" sz="4000" u="dashLong" dirty="0">
                <a:solidFill>
                  <a:schemeClr val="accent2"/>
                </a:solidFill>
                <a:uFillTx/>
              </a:rPr>
              <a:t>ELF</a:t>
            </a:r>
            <a:r>
              <a:rPr lang="zh-CN" altLang="en-US" sz="4000" u="dashLong" dirty="0">
                <a:solidFill>
                  <a:schemeClr val="accent2"/>
                </a:solidFill>
                <a:uFillTx/>
              </a:rPr>
              <a:t>）</a:t>
            </a:r>
          </a:p>
        </p:txBody>
      </p:sp>
      <p:sp>
        <p:nvSpPr>
          <p:cNvPr id="198659" name="Rectangle 3"/>
          <p:cNvSpPr>
            <a:spLocks noGrp="1" noChangeArrowheads="1"/>
          </p:cNvSpPr>
          <p:nvPr/>
        </p:nvSpPr>
        <p:spPr>
          <a:xfrm>
            <a:off x="243840" y="1289050"/>
            <a:ext cx="7896225" cy="49720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rgbClr val="000000"/>
                </a:solidFill>
                <a:latin typeface="Calibri" panose="020F0502020204030204" pitchFamily="34" charset="0"/>
                <a:ea typeface="+mn-ea"/>
                <a:cs typeface="+mn-ea"/>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rgbClr val="000000"/>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rgbClr val="000000"/>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rgbClr val="000000"/>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rgbClr val="000000"/>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rgbClr val="000000"/>
                </a:solidFill>
                <a:latin typeface="Arial" panose="020B0604020202020204" pitchFamily="34" charset="0"/>
              </a:defRPr>
            </a:lvl9pPr>
          </a:lstStyle>
          <a:p>
            <a:r>
              <a:rPr lang="en-US" dirty="0"/>
              <a:t>对象文件的标准二进制格式</a:t>
            </a:r>
          </a:p>
          <a:p>
            <a:endParaRPr lang="en-US" dirty="0"/>
          </a:p>
          <a:p>
            <a:r>
              <a:rPr lang="en-US" dirty="0"/>
              <a:t>统一格式 </a:t>
            </a:r>
          </a:p>
          <a:p>
            <a:pPr lvl="1"/>
            <a:r>
              <a:rPr lang="en-US" dirty="0"/>
              <a:t>可重定位对象文件 (</a:t>
            </a:r>
            <a:r>
              <a:rPr lang="en-US" dirty="0">
                <a:latin typeface="Courier New" panose="02070309020205020404"/>
                <a:cs typeface="Courier New" panose="02070309020205020404"/>
              </a:rPr>
              <a:t>.o</a:t>
            </a:r>
            <a:r>
              <a:rPr lang="en-US" dirty="0"/>
              <a:t>), </a:t>
            </a:r>
          </a:p>
          <a:p>
            <a:pPr lvl="1"/>
            <a:r>
              <a:rPr lang="en-US" dirty="0"/>
              <a:t>可执行对象文件 </a:t>
            </a:r>
            <a:r>
              <a:rPr lang="en-US" dirty="0">
                <a:latin typeface="Courier New" panose="02070309020205020404"/>
                <a:cs typeface="Courier New" panose="02070309020205020404"/>
              </a:rPr>
              <a:t>(</a:t>
            </a:r>
            <a:r>
              <a:rPr lang="en-US" dirty="0" err="1">
                <a:latin typeface="Courier New" panose="02070309020205020404"/>
                <a:cs typeface="Courier New" panose="02070309020205020404"/>
              </a:rPr>
              <a:t>a.out</a:t>
            </a:r>
            <a:r>
              <a:rPr lang="en-US" dirty="0"/>
              <a:t>)</a:t>
            </a:r>
          </a:p>
          <a:p>
            <a:pPr lvl="1"/>
            <a:r>
              <a:rPr lang="en-US" dirty="0"/>
              <a:t>共享对象文件 (</a:t>
            </a:r>
            <a:r>
              <a:rPr lang="en-US" dirty="0">
                <a:latin typeface="Courier New" panose="02070309020205020404"/>
                <a:cs typeface="Courier New" panose="02070309020205020404"/>
              </a:rPr>
              <a:t>.so</a:t>
            </a:r>
            <a:r>
              <a:rPr lang="en-US" dirty="0"/>
              <a:t>)</a:t>
            </a:r>
          </a:p>
          <a:p>
            <a:pPr lvl="1"/>
            <a:endParaRPr lang="en-US" dirty="0"/>
          </a:p>
          <a:p>
            <a:r>
              <a:rPr lang="en-US" dirty="0"/>
              <a:t>通用名称：ELF二进制文件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animEffect transition="in" filter="wipe(down)">
                                      <p:cBhvr>
                                        <p:cTn id="7" dur="500"/>
                                        <p:tgtEl>
                                          <p:spTgt spid="1986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8659">
                                            <p:txEl>
                                              <p:pRg st="2" end="2"/>
                                            </p:txEl>
                                          </p:spTgt>
                                        </p:tgtEl>
                                        <p:attrNameLst>
                                          <p:attrName>style.visibility</p:attrName>
                                        </p:attrNameLst>
                                      </p:cBhvr>
                                      <p:to>
                                        <p:strVal val="visible"/>
                                      </p:to>
                                    </p:set>
                                    <p:animEffect transition="in" filter="wipe(down)">
                                      <p:cBhvr>
                                        <p:cTn id="12" dur="500"/>
                                        <p:tgtEl>
                                          <p:spTgt spid="1986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98659">
                                            <p:txEl>
                                              <p:pRg st="3" end="3"/>
                                            </p:txEl>
                                          </p:spTgt>
                                        </p:tgtEl>
                                        <p:attrNameLst>
                                          <p:attrName>style.visibility</p:attrName>
                                        </p:attrNameLst>
                                      </p:cBhvr>
                                      <p:to>
                                        <p:strVal val="visible"/>
                                      </p:to>
                                    </p:set>
                                    <p:animEffect transition="in" filter="wipe(down)">
                                      <p:cBhvr>
                                        <p:cTn id="17" dur="500"/>
                                        <p:tgtEl>
                                          <p:spTgt spid="1986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98659">
                                            <p:txEl>
                                              <p:pRg st="4" end="4"/>
                                            </p:txEl>
                                          </p:spTgt>
                                        </p:tgtEl>
                                        <p:attrNameLst>
                                          <p:attrName>style.visibility</p:attrName>
                                        </p:attrNameLst>
                                      </p:cBhvr>
                                      <p:to>
                                        <p:strVal val="visible"/>
                                      </p:to>
                                    </p:set>
                                    <p:animEffect transition="in" filter="wipe(down)">
                                      <p:cBhvr>
                                        <p:cTn id="22" dur="500"/>
                                        <p:tgtEl>
                                          <p:spTgt spid="19865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98659">
                                            <p:txEl>
                                              <p:pRg st="5" end="5"/>
                                            </p:txEl>
                                          </p:spTgt>
                                        </p:tgtEl>
                                        <p:attrNameLst>
                                          <p:attrName>style.visibility</p:attrName>
                                        </p:attrNameLst>
                                      </p:cBhvr>
                                      <p:to>
                                        <p:strVal val="visible"/>
                                      </p:to>
                                    </p:set>
                                    <p:animEffect transition="in" filter="wipe(down)">
                                      <p:cBhvr>
                                        <p:cTn id="27" dur="500"/>
                                        <p:tgtEl>
                                          <p:spTgt spid="19865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98659">
                                            <p:txEl>
                                              <p:pRg st="7" end="7"/>
                                            </p:txEl>
                                          </p:spTgt>
                                        </p:tgtEl>
                                        <p:attrNameLst>
                                          <p:attrName>style.visibility</p:attrName>
                                        </p:attrNameLst>
                                      </p:cBhvr>
                                      <p:to>
                                        <p:strVal val="visible"/>
                                      </p:to>
                                    </p:set>
                                    <p:animEffect transition="in" filter="wipe(down)">
                                      <p:cBhvr>
                                        <p:cTn id="32" dur="500"/>
                                        <p:tgtEl>
                                          <p:spTgt spid="1986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205105" y="316865"/>
            <a:ext cx="7934960" cy="706755"/>
          </a:xfrm>
          <a:prstGeom prst="rect">
            <a:avLst/>
          </a:prstGeom>
        </p:spPr>
        <p:txBody>
          <a:bodyPr wrap="square">
            <a:spAutoFit/>
          </a:bodyPr>
          <a:lstStyle/>
          <a:p>
            <a:r>
              <a:rPr lang="zh-CN" altLang="en-US" sz="4000" u="dashLong" dirty="0">
                <a:solidFill>
                  <a:schemeClr val="accent2"/>
                </a:solidFill>
                <a:uFillTx/>
              </a:rPr>
              <a:t>可执行与可链接格式（</a:t>
            </a:r>
            <a:r>
              <a:rPr lang="en-US" altLang="zh-CN" sz="4000" u="dashLong" dirty="0">
                <a:solidFill>
                  <a:schemeClr val="accent2"/>
                </a:solidFill>
                <a:uFillTx/>
              </a:rPr>
              <a:t>ELF</a:t>
            </a:r>
            <a:r>
              <a:rPr lang="zh-CN" altLang="en-US" sz="4000" u="dashLong" dirty="0">
                <a:solidFill>
                  <a:schemeClr val="accent2"/>
                </a:solidFill>
                <a:uFillTx/>
              </a:rPr>
              <a:t>）</a:t>
            </a:r>
          </a:p>
        </p:txBody>
      </p:sp>
      <p:sp>
        <p:nvSpPr>
          <p:cNvPr id="3" name="Rectangle 2"/>
          <p:cNvSpPr>
            <a:spLocks noGrp="1" noChangeArrowheads="1"/>
          </p:cNvSpPr>
          <p:nvPr/>
        </p:nvSpPr>
        <p:spPr>
          <a:xfrm>
            <a:off x="256540" y="1019175"/>
            <a:ext cx="5347970" cy="5855335"/>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rgbClr val="000000"/>
                </a:solidFill>
                <a:latin typeface="Calibri" panose="020F0502020204030204" pitchFamily="34" charset="0"/>
                <a:ea typeface="+mn-ea"/>
                <a:cs typeface="+mn-ea"/>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rgbClr val="000000"/>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rgbClr val="000000"/>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rgbClr val="000000"/>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rgbClr val="000000"/>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rgbClr val="000000"/>
                </a:solidFill>
                <a:latin typeface="Arial" panose="020B0604020202020204" pitchFamily="34" charset="0"/>
              </a:defRPr>
            </a:lvl9pPr>
          </a:lstStyle>
          <a:p>
            <a:pPr>
              <a:lnSpc>
                <a:spcPct val="83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t>ELF 头</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字大小、字节排序、文件类型（.o、Exo、so）、机器类型等。</a:t>
            </a:r>
          </a:p>
          <a:p>
            <a:pPr>
              <a:lnSpc>
                <a:spcPct val="83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sz="2000" dirty="0" err="1">
                <a:solidFill>
                  <a:srgbClr val="FF0000"/>
                </a:solidFill>
                <a:latin typeface="微软雅黑" panose="020B0503020204020204" pitchFamily="34" charset="-122"/>
                <a:ea typeface="微软雅黑" panose="020B0503020204020204" pitchFamily="34" charset="-122"/>
                <a:sym typeface="+mn-ea"/>
              </a:rPr>
              <a:t>段头表</a:t>
            </a:r>
            <a:endParaRPr sz="2000" dirty="0">
              <a:solidFill>
                <a:srgbClr val="FF0000"/>
              </a:solidFill>
              <a:latin typeface="微软雅黑" panose="020B0503020204020204" pitchFamily="34" charset="-122"/>
              <a:ea typeface="微软雅黑" panose="020B0503020204020204" pitchFamily="34" charset="-122"/>
              <a:sym typeface="+mn-ea"/>
            </a:endParaRP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solidFill>
                  <a:srgbClr val="FF0000"/>
                </a:solidFill>
              </a:rPr>
              <a:t>页面大小，虚拟地址内存段（段），段大小。</a:t>
            </a:r>
          </a:p>
          <a:p>
            <a:pPr>
              <a:lnSpc>
                <a:spcPct val="80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.text</a:t>
            </a:r>
            <a:r>
              <a:rPr lang="en-GB" sz="2000" dirty="0"/>
              <a:t> </a:t>
            </a:r>
            <a:r>
              <a:rPr lang="zh-CN" altLang="en-GB" sz="2000" dirty="0">
                <a:ea typeface="宋体" panose="02010600030101010101" pitchFamily="2" charset="-122"/>
              </a:rPr>
              <a:t>节</a:t>
            </a:r>
            <a:endParaRPr lang="en-GB" sz="2000" dirty="0"/>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GB" sz="1800" dirty="0"/>
              <a:t>代码</a:t>
            </a:r>
            <a:endParaRPr lang="en-GB" sz="1800" dirty="0"/>
          </a:p>
          <a:p>
            <a:pPr>
              <a:lnSpc>
                <a:spcPct val="80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a:t>
            </a:r>
            <a:r>
              <a:rPr lang="en-GB" sz="2000" dirty="0" err="1"/>
              <a:t>rodata</a:t>
            </a:r>
            <a:r>
              <a:rPr lang="en-GB" sz="2000" dirty="0"/>
              <a:t> 节</a:t>
            </a:r>
          </a:p>
          <a:p>
            <a:pPr lvl="1">
              <a:lnSpc>
                <a:spcPct val="80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GB" sz="1800" dirty="0"/>
              <a:t>只读数据</a:t>
            </a:r>
            <a:r>
              <a:rPr lang="en-GB" sz="1800" dirty="0"/>
              <a:t>:</a:t>
            </a:r>
            <a:r>
              <a:rPr lang="zh-CN" altLang="en-GB" sz="1800" dirty="0"/>
              <a:t>跳转表</a:t>
            </a:r>
            <a:r>
              <a:rPr lang="en-GB" sz="1800" dirty="0"/>
              <a:t>, ...</a:t>
            </a:r>
          </a:p>
          <a:p>
            <a:pPr>
              <a:lnSpc>
                <a:spcPct val="80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.data</a:t>
            </a:r>
            <a:r>
              <a:rPr lang="en-GB" sz="2000" dirty="0"/>
              <a:t> </a:t>
            </a:r>
            <a:r>
              <a:rPr lang="zh-CN" altLang="en-GB" sz="2000" dirty="0">
                <a:ea typeface="宋体" panose="02010600030101010101" pitchFamily="2" charset="-122"/>
              </a:rPr>
              <a:t>节</a:t>
            </a:r>
            <a:endParaRPr lang="en-GB" sz="2000" dirty="0"/>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初始化全局变量</a:t>
            </a:r>
          </a:p>
          <a:p>
            <a:pPr>
              <a:lnSpc>
                <a:spcPct val="80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a:t>
            </a:r>
            <a:r>
              <a:rPr lang="en-GB" sz="2000" dirty="0" err="1">
                <a:latin typeface="Courier New" panose="02070309020205020404" pitchFamily="49" charset="0"/>
              </a:rPr>
              <a:t>bss</a:t>
            </a:r>
            <a:r>
              <a:rPr lang="en-GB" sz="2000" dirty="0"/>
              <a:t> </a:t>
            </a:r>
            <a:r>
              <a:rPr lang="zh-CN" altLang="en-GB" sz="2000" dirty="0">
                <a:ea typeface="宋体" panose="02010600030101010101" pitchFamily="2" charset="-122"/>
              </a:rPr>
              <a:t>节</a:t>
            </a:r>
            <a:endParaRPr lang="en-GB" sz="2000" dirty="0"/>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未初始化全局变量</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“符号启动块”</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solidFill>
                  <a:srgbClr val="C00000"/>
                </a:solidFill>
              </a:rPr>
              <a:t>“更好的节省空间”</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有节头但不占空间</a:t>
            </a:r>
          </a:p>
          <a:p>
            <a:pPr lvl="1">
              <a:lnSpc>
                <a:spcPct val="88000"/>
              </a:lnSpc>
              <a:spcBef>
                <a:spcPts val="565"/>
              </a:spcBef>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1800" dirty="0"/>
          </a:p>
        </p:txBody>
      </p:sp>
      <p:grpSp>
        <p:nvGrpSpPr>
          <p:cNvPr id="611347" name="Group 19"/>
          <p:cNvGrpSpPr/>
          <p:nvPr/>
        </p:nvGrpSpPr>
        <p:grpSpPr bwMode="auto">
          <a:xfrm>
            <a:off x="6064885" y="821055"/>
            <a:ext cx="3079115" cy="5822950"/>
            <a:chOff x="3693" y="912"/>
            <a:chExt cx="2054" cy="3104"/>
          </a:xfrm>
        </p:grpSpPr>
        <p:sp>
          <p:nvSpPr>
            <p:cNvPr id="17" name="Rectangle 3"/>
            <p:cNvSpPr>
              <a:spLocks noChangeArrowheads="1"/>
            </p:cNvSpPr>
            <p:nvPr/>
          </p:nvSpPr>
          <p:spPr bwMode="auto">
            <a:xfrm>
              <a:off x="3696" y="1008"/>
              <a:ext cx="1872"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ELF </a:t>
              </a:r>
              <a:r>
                <a:rPr lang="zh-CN" altLang="en-GB" sz="2000" b="1">
                  <a:latin typeface="微软雅黑" panose="020B0503020204020204" pitchFamily="34" charset="-122"/>
                  <a:ea typeface="微软雅黑" panose="020B0503020204020204" pitchFamily="34" charset="-122"/>
                  <a:cs typeface="msgothic"/>
                </a:rPr>
                <a:t>头</a:t>
              </a:r>
            </a:p>
          </p:txBody>
        </p:sp>
        <p:sp>
          <p:nvSpPr>
            <p:cNvPr id="18" name="Rectangle 5"/>
            <p:cNvSpPr>
              <a:spLocks noChangeArrowheads="1"/>
            </p:cNvSpPr>
            <p:nvPr/>
          </p:nvSpPr>
          <p:spPr bwMode="auto">
            <a:xfrm>
              <a:off x="3696" y="1236"/>
              <a:ext cx="1872"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.text </a:t>
              </a:r>
              <a:r>
                <a:rPr lang="zh-CN" altLang="en-GB" sz="2000" b="1">
                  <a:latin typeface="微软雅黑" panose="020B0503020204020204" pitchFamily="34" charset="-122"/>
                  <a:ea typeface="微软雅黑" panose="020B0503020204020204" pitchFamily="34" charset="-122"/>
                  <a:cs typeface="msgothic"/>
                </a:rPr>
                <a:t>节</a:t>
              </a:r>
            </a:p>
          </p:txBody>
        </p:sp>
        <p:sp>
          <p:nvSpPr>
            <p:cNvPr id="19" name="Rectangle 6"/>
            <p:cNvSpPr>
              <a:spLocks noChangeArrowheads="1"/>
            </p:cNvSpPr>
            <p:nvPr/>
          </p:nvSpPr>
          <p:spPr bwMode="auto">
            <a:xfrm>
              <a:off x="3696" y="1476"/>
              <a:ext cx="1872"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.rodata </a:t>
              </a:r>
              <a:r>
                <a:rPr lang="zh-CN" altLang="en-GB" sz="2000" b="1">
                  <a:latin typeface="微软雅黑" panose="020B0503020204020204" pitchFamily="34" charset="-122"/>
                  <a:ea typeface="微软雅黑" panose="020B0503020204020204" pitchFamily="34" charset="-122"/>
                  <a:cs typeface="msgothic"/>
                </a:rPr>
                <a:t>节</a:t>
              </a:r>
            </a:p>
          </p:txBody>
        </p:sp>
        <p:sp>
          <p:nvSpPr>
            <p:cNvPr id="20" name="Rectangle 7"/>
            <p:cNvSpPr>
              <a:spLocks noChangeArrowheads="1"/>
            </p:cNvSpPr>
            <p:nvPr/>
          </p:nvSpPr>
          <p:spPr bwMode="auto">
            <a:xfrm>
              <a:off x="3696" y="1956"/>
              <a:ext cx="1872"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.bss </a:t>
              </a:r>
              <a:r>
                <a:rPr lang="zh-CN" altLang="en-GB" sz="2000" b="1">
                  <a:latin typeface="微软雅黑" panose="020B0503020204020204" pitchFamily="34" charset="-122"/>
                  <a:ea typeface="微软雅黑" panose="020B0503020204020204" pitchFamily="34" charset="-122"/>
                  <a:cs typeface="msgothic"/>
                </a:rPr>
                <a:t>节</a:t>
              </a:r>
            </a:p>
          </p:txBody>
        </p:sp>
        <p:sp>
          <p:nvSpPr>
            <p:cNvPr id="21" name="Rectangle 8"/>
            <p:cNvSpPr>
              <a:spLocks noChangeArrowheads="1"/>
            </p:cNvSpPr>
            <p:nvPr/>
          </p:nvSpPr>
          <p:spPr bwMode="auto">
            <a:xfrm>
              <a:off x="3696" y="2196"/>
              <a:ext cx="1872" cy="24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.symtab </a:t>
              </a:r>
              <a:r>
                <a:rPr lang="zh-CN" altLang="en-GB" sz="2000" b="1">
                  <a:latin typeface="微软雅黑" panose="020B0503020204020204" pitchFamily="34" charset="-122"/>
                  <a:ea typeface="微软雅黑" panose="020B0503020204020204" pitchFamily="34" charset="-122"/>
                  <a:cs typeface="msgothic"/>
                </a:rPr>
                <a:t>节</a:t>
              </a:r>
            </a:p>
          </p:txBody>
        </p:sp>
        <p:sp>
          <p:nvSpPr>
            <p:cNvPr id="22" name="Rectangle 9"/>
            <p:cNvSpPr>
              <a:spLocks noChangeArrowheads="1"/>
            </p:cNvSpPr>
            <p:nvPr/>
          </p:nvSpPr>
          <p:spPr bwMode="auto">
            <a:xfrm>
              <a:off x="3696" y="2436"/>
              <a:ext cx="1872" cy="24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.rel.txt </a:t>
              </a:r>
              <a:r>
                <a:rPr lang="zh-CN" altLang="en-GB" sz="2000" b="1">
                  <a:latin typeface="微软雅黑" panose="020B0503020204020204" pitchFamily="34" charset="-122"/>
                  <a:ea typeface="微软雅黑" panose="020B0503020204020204" pitchFamily="34" charset="-122"/>
                  <a:cs typeface="msgothic"/>
                </a:rPr>
                <a:t>节</a:t>
              </a:r>
            </a:p>
          </p:txBody>
        </p:sp>
        <p:sp>
          <p:nvSpPr>
            <p:cNvPr id="23" name="Rectangle 10"/>
            <p:cNvSpPr>
              <a:spLocks noChangeArrowheads="1"/>
            </p:cNvSpPr>
            <p:nvPr/>
          </p:nvSpPr>
          <p:spPr bwMode="auto">
            <a:xfrm>
              <a:off x="3696" y="2676"/>
              <a:ext cx="1872" cy="24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.rel.data </a:t>
              </a:r>
              <a:r>
                <a:rPr lang="zh-CN" altLang="en-GB" sz="2000" b="1">
                  <a:latin typeface="微软雅黑" panose="020B0503020204020204" pitchFamily="34" charset="-122"/>
                  <a:ea typeface="微软雅黑" panose="020B0503020204020204" pitchFamily="34" charset="-122"/>
                  <a:cs typeface="msgothic"/>
                </a:rPr>
                <a:t>节</a:t>
              </a:r>
            </a:p>
          </p:txBody>
        </p:sp>
        <p:sp>
          <p:nvSpPr>
            <p:cNvPr id="24" name="Rectangle 11"/>
            <p:cNvSpPr>
              <a:spLocks noChangeArrowheads="1"/>
            </p:cNvSpPr>
            <p:nvPr/>
          </p:nvSpPr>
          <p:spPr bwMode="auto">
            <a:xfrm>
              <a:off x="3696" y="2916"/>
              <a:ext cx="1872" cy="24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Courier New" panose="02070309020205020404" pitchFamily="49" charset="0"/>
                  <a:ea typeface="msgothic"/>
                  <a:cs typeface="msgothic"/>
                </a:rPr>
                <a:t>.</a:t>
              </a:r>
              <a:r>
                <a:rPr lang="en-GB" altLang="zh-CN" sz="2000" b="1">
                  <a:latin typeface="微软雅黑" panose="020B0503020204020204" pitchFamily="34" charset="-122"/>
                  <a:ea typeface="微软雅黑" panose="020B0503020204020204" pitchFamily="34" charset="-122"/>
                  <a:cs typeface="msgothic"/>
                </a:rPr>
                <a:t>debug </a:t>
              </a:r>
              <a:r>
                <a:rPr lang="zh-CN" altLang="en-GB" sz="2000" b="1">
                  <a:latin typeface="微软雅黑" panose="020B0503020204020204" pitchFamily="34" charset="-122"/>
                  <a:ea typeface="微软雅黑" panose="020B0503020204020204" pitchFamily="34" charset="-122"/>
                  <a:cs typeface="msgothic"/>
                </a:rPr>
                <a:t>节</a:t>
              </a:r>
            </a:p>
          </p:txBody>
        </p:sp>
        <p:sp>
          <p:nvSpPr>
            <p:cNvPr id="25" name="Rectangle 12"/>
            <p:cNvSpPr>
              <a:spLocks noChangeArrowheads="1"/>
            </p:cNvSpPr>
            <p:nvPr/>
          </p:nvSpPr>
          <p:spPr bwMode="auto">
            <a:xfrm>
              <a:off x="3695" y="3632"/>
              <a:ext cx="1872" cy="384"/>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Section header table</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FF0000"/>
                  </a:solidFill>
                  <a:latin typeface="微软雅黑" panose="020B0503020204020204" pitchFamily="34" charset="-122"/>
                  <a:ea typeface="微软雅黑" panose="020B0503020204020204" pitchFamily="34" charset="-122"/>
                  <a:cs typeface="msgothic"/>
                </a:rPr>
                <a:t>（节头表</a:t>
              </a:r>
              <a:r>
                <a:rPr lang="zh-CN" altLang="en-GB" sz="2000" b="1">
                  <a:latin typeface="微软雅黑" panose="020B0503020204020204" pitchFamily="34" charset="-122"/>
                  <a:ea typeface="微软雅黑" panose="020B0503020204020204" pitchFamily="34" charset="-122"/>
                  <a:cs typeface="msgothic"/>
                </a:rPr>
                <a:t>）</a:t>
              </a:r>
            </a:p>
          </p:txBody>
        </p:sp>
        <p:sp>
          <p:nvSpPr>
            <p:cNvPr id="611342" name="Text Box 13"/>
            <p:cNvSpPr txBox="1">
              <a:spLocks noChangeArrowheads="1"/>
            </p:cNvSpPr>
            <p:nvPr/>
          </p:nvSpPr>
          <p:spPr bwMode="auto">
            <a:xfrm>
              <a:off x="5568" y="912"/>
              <a:ext cx="179" cy="178"/>
            </a:xfrm>
            <a:prstGeom prst="rect">
              <a:avLst/>
            </a:prstGeom>
            <a:noFill/>
            <a:ln w="9525">
              <a:noFill/>
              <a:round/>
            </a:ln>
          </p:spPr>
          <p:txBody>
            <a:bodyPr wrap="squar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solidFill>
                    <a:srgbClr val="000066"/>
                  </a:solidFill>
                  <a:latin typeface="Calibri" panose="020F0502020204030204" pitchFamily="34" charset="0"/>
                  <a:ea typeface="msgothic"/>
                  <a:cs typeface="msgothic"/>
                </a:rPr>
                <a:t>0</a:t>
              </a:r>
            </a:p>
          </p:txBody>
        </p:sp>
        <p:sp>
          <p:nvSpPr>
            <p:cNvPr id="26" name="Rectangle 6"/>
            <p:cNvSpPr>
              <a:spLocks noChangeArrowheads="1"/>
            </p:cNvSpPr>
            <p:nvPr/>
          </p:nvSpPr>
          <p:spPr bwMode="auto">
            <a:xfrm>
              <a:off x="3696" y="1716"/>
              <a:ext cx="1872"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.data </a:t>
              </a:r>
              <a:r>
                <a:rPr lang="zh-CN" altLang="en-GB" sz="2000" b="1">
                  <a:latin typeface="微软雅黑" panose="020B0503020204020204" pitchFamily="34" charset="-122"/>
                  <a:ea typeface="微软雅黑" panose="020B0503020204020204" pitchFamily="34" charset="-122"/>
                  <a:cs typeface="msgothic"/>
                </a:rPr>
                <a:t>节</a:t>
              </a:r>
            </a:p>
          </p:txBody>
        </p:sp>
        <p:sp>
          <p:nvSpPr>
            <p:cNvPr id="34" name="Rectangle 11"/>
            <p:cNvSpPr>
              <a:spLocks noChangeArrowheads="1"/>
            </p:cNvSpPr>
            <p:nvPr/>
          </p:nvSpPr>
          <p:spPr bwMode="auto">
            <a:xfrm>
              <a:off x="3693" y="3155"/>
              <a:ext cx="1872" cy="240"/>
            </a:xfrm>
            <a:prstGeom prst="rect">
              <a:avLst/>
            </a:prstGeom>
            <a:solidFill>
              <a:srgbClr val="D6D6F5">
                <a:alpha val="19000"/>
              </a:srgbClr>
            </a:solidFill>
            <a:ln w="25527">
              <a:solidFill>
                <a:schemeClr val="tx1"/>
              </a:solidFill>
              <a:miter lim="800000"/>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.strtab </a:t>
              </a:r>
              <a:r>
                <a:rPr lang="zh-CN" altLang="en-GB" sz="2000" b="1">
                  <a:latin typeface="微软雅黑" panose="020B0503020204020204" pitchFamily="34" charset="-122"/>
                  <a:ea typeface="微软雅黑" panose="020B0503020204020204" pitchFamily="34" charset="-122"/>
                  <a:cs typeface="msgothic"/>
                </a:rPr>
                <a:t>节</a:t>
              </a:r>
            </a:p>
          </p:txBody>
        </p:sp>
        <p:sp>
          <p:nvSpPr>
            <p:cNvPr id="27" name="Rectangle 11"/>
            <p:cNvSpPr>
              <a:spLocks noChangeArrowheads="1"/>
            </p:cNvSpPr>
            <p:nvPr/>
          </p:nvSpPr>
          <p:spPr bwMode="auto">
            <a:xfrm>
              <a:off x="3697" y="3387"/>
              <a:ext cx="1872" cy="240"/>
            </a:xfrm>
            <a:prstGeom prst="rect">
              <a:avLst/>
            </a:prstGeom>
            <a:solidFill>
              <a:srgbClr val="D6D6F5">
                <a:alpha val="19000"/>
              </a:srgbClr>
            </a:solidFill>
            <a:ln w="25527">
              <a:solidFill>
                <a:schemeClr val="tx1"/>
              </a:solidFill>
              <a:miter lim="800000"/>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.line </a:t>
              </a:r>
              <a:r>
                <a:rPr lang="zh-CN" altLang="en-GB" sz="2000" b="1">
                  <a:latin typeface="微软雅黑" panose="020B0503020204020204" pitchFamily="34" charset="-122"/>
                  <a:ea typeface="微软雅黑" panose="020B0503020204020204" pitchFamily="34" charset="-122"/>
                  <a:cs typeface="msgothic"/>
                </a:rPr>
                <a:t>节</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down)">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wipe(down)">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wipe(down)">
                                      <p:cBhvr>
                                        <p:cTn id="32" dur="500"/>
                                        <p:tgtEl>
                                          <p:spTgt spid="3">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wipe(down)">
                                      <p:cBhvr>
                                        <p:cTn id="37" dur="500"/>
                                        <p:tgtEl>
                                          <p:spTgt spid="3">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wipe(down)">
                                      <p:cBhvr>
                                        <p:cTn id="42" dur="500"/>
                                        <p:tgtEl>
                                          <p:spTgt spid="3">
                                            <p:txEl>
                                              <p:pRg st="13" end="1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wipe(down)">
                                      <p:cBhvr>
                                        <p:cTn id="4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205105" y="316865"/>
            <a:ext cx="7934960" cy="706755"/>
          </a:xfrm>
          <a:prstGeom prst="rect">
            <a:avLst/>
          </a:prstGeom>
        </p:spPr>
        <p:txBody>
          <a:bodyPr wrap="square">
            <a:spAutoFit/>
          </a:bodyPr>
          <a:lstStyle/>
          <a:p>
            <a:r>
              <a:rPr lang="zh-CN" altLang="en-US" sz="4000" u="dashLong" dirty="0">
                <a:solidFill>
                  <a:schemeClr val="accent2"/>
                </a:solidFill>
                <a:uFillTx/>
              </a:rPr>
              <a:t>可执行与可链接格式（</a:t>
            </a:r>
            <a:r>
              <a:rPr lang="en-US" altLang="zh-CN" sz="4000" u="dashLong" dirty="0">
                <a:solidFill>
                  <a:schemeClr val="accent2"/>
                </a:solidFill>
                <a:uFillTx/>
              </a:rPr>
              <a:t>ELF</a:t>
            </a:r>
            <a:r>
              <a:rPr lang="zh-CN" altLang="en-US" sz="4000" u="dashLong" dirty="0">
                <a:solidFill>
                  <a:schemeClr val="accent2"/>
                </a:solidFill>
                <a:uFillTx/>
              </a:rPr>
              <a:t>）</a:t>
            </a:r>
          </a:p>
        </p:txBody>
      </p:sp>
      <p:grpSp>
        <p:nvGrpSpPr>
          <p:cNvPr id="611347" name="Group 19"/>
          <p:cNvGrpSpPr/>
          <p:nvPr/>
        </p:nvGrpSpPr>
        <p:grpSpPr bwMode="auto">
          <a:xfrm>
            <a:off x="6064885" y="821055"/>
            <a:ext cx="3079115" cy="5822950"/>
            <a:chOff x="3693" y="912"/>
            <a:chExt cx="2054" cy="3104"/>
          </a:xfrm>
        </p:grpSpPr>
        <p:sp>
          <p:nvSpPr>
            <p:cNvPr id="17" name="Rectangle 3"/>
            <p:cNvSpPr>
              <a:spLocks noChangeArrowheads="1"/>
            </p:cNvSpPr>
            <p:nvPr/>
          </p:nvSpPr>
          <p:spPr bwMode="auto">
            <a:xfrm>
              <a:off x="3696" y="1008"/>
              <a:ext cx="1872"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ELF </a:t>
              </a:r>
              <a:r>
                <a:rPr lang="zh-CN" altLang="en-GB" sz="2000" b="1">
                  <a:latin typeface="微软雅黑" panose="020B0503020204020204" pitchFamily="34" charset="-122"/>
                  <a:ea typeface="微软雅黑" panose="020B0503020204020204" pitchFamily="34" charset="-122"/>
                  <a:cs typeface="msgothic"/>
                </a:rPr>
                <a:t>头</a:t>
              </a:r>
            </a:p>
          </p:txBody>
        </p:sp>
        <p:sp>
          <p:nvSpPr>
            <p:cNvPr id="18" name="Rectangle 5"/>
            <p:cNvSpPr>
              <a:spLocks noChangeArrowheads="1"/>
            </p:cNvSpPr>
            <p:nvPr/>
          </p:nvSpPr>
          <p:spPr bwMode="auto">
            <a:xfrm>
              <a:off x="3696" y="1236"/>
              <a:ext cx="1872"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.text </a:t>
              </a:r>
              <a:r>
                <a:rPr lang="zh-CN" altLang="en-GB" sz="2000" b="1">
                  <a:latin typeface="微软雅黑" panose="020B0503020204020204" pitchFamily="34" charset="-122"/>
                  <a:ea typeface="微软雅黑" panose="020B0503020204020204" pitchFamily="34" charset="-122"/>
                  <a:cs typeface="msgothic"/>
                </a:rPr>
                <a:t>节</a:t>
              </a:r>
            </a:p>
          </p:txBody>
        </p:sp>
        <p:sp>
          <p:nvSpPr>
            <p:cNvPr id="19" name="Rectangle 6"/>
            <p:cNvSpPr>
              <a:spLocks noChangeArrowheads="1"/>
            </p:cNvSpPr>
            <p:nvPr/>
          </p:nvSpPr>
          <p:spPr bwMode="auto">
            <a:xfrm>
              <a:off x="3696" y="1476"/>
              <a:ext cx="1872"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.rodata </a:t>
              </a:r>
              <a:r>
                <a:rPr lang="zh-CN" altLang="en-GB" sz="2000" b="1">
                  <a:latin typeface="微软雅黑" panose="020B0503020204020204" pitchFamily="34" charset="-122"/>
                  <a:ea typeface="微软雅黑" panose="020B0503020204020204" pitchFamily="34" charset="-122"/>
                  <a:cs typeface="msgothic"/>
                </a:rPr>
                <a:t>节</a:t>
              </a:r>
            </a:p>
          </p:txBody>
        </p:sp>
        <p:sp>
          <p:nvSpPr>
            <p:cNvPr id="20" name="Rectangle 7"/>
            <p:cNvSpPr>
              <a:spLocks noChangeArrowheads="1"/>
            </p:cNvSpPr>
            <p:nvPr/>
          </p:nvSpPr>
          <p:spPr bwMode="auto">
            <a:xfrm>
              <a:off x="3696" y="1956"/>
              <a:ext cx="1872"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.bss </a:t>
              </a:r>
              <a:r>
                <a:rPr lang="zh-CN" altLang="en-GB" sz="2000" b="1">
                  <a:latin typeface="微软雅黑" panose="020B0503020204020204" pitchFamily="34" charset="-122"/>
                  <a:ea typeface="微软雅黑" panose="020B0503020204020204" pitchFamily="34" charset="-122"/>
                  <a:cs typeface="msgothic"/>
                </a:rPr>
                <a:t>节</a:t>
              </a:r>
            </a:p>
          </p:txBody>
        </p:sp>
        <p:sp>
          <p:nvSpPr>
            <p:cNvPr id="21" name="Rectangle 8"/>
            <p:cNvSpPr>
              <a:spLocks noChangeArrowheads="1"/>
            </p:cNvSpPr>
            <p:nvPr/>
          </p:nvSpPr>
          <p:spPr bwMode="auto">
            <a:xfrm>
              <a:off x="3696" y="2196"/>
              <a:ext cx="1872" cy="24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.symtab </a:t>
              </a:r>
              <a:r>
                <a:rPr lang="zh-CN" altLang="en-GB" sz="2000" b="1">
                  <a:latin typeface="微软雅黑" panose="020B0503020204020204" pitchFamily="34" charset="-122"/>
                  <a:ea typeface="微软雅黑" panose="020B0503020204020204" pitchFamily="34" charset="-122"/>
                  <a:cs typeface="msgothic"/>
                </a:rPr>
                <a:t>节</a:t>
              </a:r>
            </a:p>
          </p:txBody>
        </p:sp>
        <p:sp>
          <p:nvSpPr>
            <p:cNvPr id="22" name="Rectangle 9"/>
            <p:cNvSpPr>
              <a:spLocks noChangeArrowheads="1"/>
            </p:cNvSpPr>
            <p:nvPr/>
          </p:nvSpPr>
          <p:spPr bwMode="auto">
            <a:xfrm>
              <a:off x="3696" y="2436"/>
              <a:ext cx="1872" cy="24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.rel.txt </a:t>
              </a:r>
              <a:r>
                <a:rPr lang="zh-CN" altLang="en-GB" sz="2000" b="1">
                  <a:latin typeface="微软雅黑" panose="020B0503020204020204" pitchFamily="34" charset="-122"/>
                  <a:ea typeface="微软雅黑" panose="020B0503020204020204" pitchFamily="34" charset="-122"/>
                  <a:cs typeface="msgothic"/>
                </a:rPr>
                <a:t>节</a:t>
              </a:r>
            </a:p>
          </p:txBody>
        </p:sp>
        <p:sp>
          <p:nvSpPr>
            <p:cNvPr id="23" name="Rectangle 10"/>
            <p:cNvSpPr>
              <a:spLocks noChangeArrowheads="1"/>
            </p:cNvSpPr>
            <p:nvPr/>
          </p:nvSpPr>
          <p:spPr bwMode="auto">
            <a:xfrm>
              <a:off x="3696" y="2676"/>
              <a:ext cx="1872" cy="24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.rel.data </a:t>
              </a:r>
              <a:r>
                <a:rPr lang="zh-CN" altLang="en-GB" sz="2000" b="1">
                  <a:latin typeface="微软雅黑" panose="020B0503020204020204" pitchFamily="34" charset="-122"/>
                  <a:ea typeface="微软雅黑" panose="020B0503020204020204" pitchFamily="34" charset="-122"/>
                  <a:cs typeface="msgothic"/>
                </a:rPr>
                <a:t>节</a:t>
              </a:r>
            </a:p>
          </p:txBody>
        </p:sp>
        <p:sp>
          <p:nvSpPr>
            <p:cNvPr id="24" name="Rectangle 11"/>
            <p:cNvSpPr>
              <a:spLocks noChangeArrowheads="1"/>
            </p:cNvSpPr>
            <p:nvPr/>
          </p:nvSpPr>
          <p:spPr bwMode="auto">
            <a:xfrm>
              <a:off x="3696" y="2916"/>
              <a:ext cx="1872" cy="24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Courier New" panose="02070309020205020404" pitchFamily="49" charset="0"/>
                  <a:ea typeface="msgothic"/>
                  <a:cs typeface="msgothic"/>
                </a:rPr>
                <a:t>.</a:t>
              </a:r>
              <a:r>
                <a:rPr lang="en-GB" altLang="zh-CN" sz="2000" b="1">
                  <a:latin typeface="微软雅黑" panose="020B0503020204020204" pitchFamily="34" charset="-122"/>
                  <a:ea typeface="微软雅黑" panose="020B0503020204020204" pitchFamily="34" charset="-122"/>
                  <a:cs typeface="msgothic"/>
                </a:rPr>
                <a:t>debug </a:t>
              </a:r>
              <a:r>
                <a:rPr lang="zh-CN" altLang="en-GB" sz="2000" b="1">
                  <a:latin typeface="微软雅黑" panose="020B0503020204020204" pitchFamily="34" charset="-122"/>
                  <a:ea typeface="微软雅黑" panose="020B0503020204020204" pitchFamily="34" charset="-122"/>
                  <a:cs typeface="msgothic"/>
                </a:rPr>
                <a:t>节</a:t>
              </a:r>
            </a:p>
          </p:txBody>
        </p:sp>
        <p:sp>
          <p:nvSpPr>
            <p:cNvPr id="25" name="Rectangle 12"/>
            <p:cNvSpPr>
              <a:spLocks noChangeArrowheads="1"/>
            </p:cNvSpPr>
            <p:nvPr/>
          </p:nvSpPr>
          <p:spPr bwMode="auto">
            <a:xfrm>
              <a:off x="3695" y="3632"/>
              <a:ext cx="1872" cy="384"/>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Section header table</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FF0000"/>
                  </a:solidFill>
                  <a:latin typeface="微软雅黑" panose="020B0503020204020204" pitchFamily="34" charset="-122"/>
                  <a:ea typeface="微软雅黑" panose="020B0503020204020204" pitchFamily="34" charset="-122"/>
                  <a:cs typeface="msgothic"/>
                </a:rPr>
                <a:t>（节头表</a:t>
              </a:r>
              <a:r>
                <a:rPr lang="zh-CN" altLang="en-GB" sz="2000" b="1">
                  <a:latin typeface="微软雅黑" panose="020B0503020204020204" pitchFamily="34" charset="-122"/>
                  <a:ea typeface="微软雅黑" panose="020B0503020204020204" pitchFamily="34" charset="-122"/>
                  <a:cs typeface="msgothic"/>
                </a:rPr>
                <a:t>）</a:t>
              </a:r>
            </a:p>
          </p:txBody>
        </p:sp>
        <p:sp>
          <p:nvSpPr>
            <p:cNvPr id="611342" name="Text Box 13"/>
            <p:cNvSpPr txBox="1">
              <a:spLocks noChangeArrowheads="1"/>
            </p:cNvSpPr>
            <p:nvPr/>
          </p:nvSpPr>
          <p:spPr bwMode="auto">
            <a:xfrm>
              <a:off x="5568" y="912"/>
              <a:ext cx="179" cy="178"/>
            </a:xfrm>
            <a:prstGeom prst="rect">
              <a:avLst/>
            </a:prstGeom>
            <a:noFill/>
            <a:ln w="9525">
              <a:noFill/>
              <a:round/>
            </a:ln>
          </p:spPr>
          <p:txBody>
            <a:bodyPr wrap="squar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solidFill>
                    <a:srgbClr val="000066"/>
                  </a:solidFill>
                  <a:latin typeface="Calibri" panose="020F0502020204030204" pitchFamily="34" charset="0"/>
                  <a:ea typeface="msgothic"/>
                  <a:cs typeface="msgothic"/>
                </a:rPr>
                <a:t>0</a:t>
              </a:r>
            </a:p>
          </p:txBody>
        </p:sp>
        <p:sp>
          <p:nvSpPr>
            <p:cNvPr id="26" name="Rectangle 6"/>
            <p:cNvSpPr>
              <a:spLocks noChangeArrowheads="1"/>
            </p:cNvSpPr>
            <p:nvPr/>
          </p:nvSpPr>
          <p:spPr bwMode="auto">
            <a:xfrm>
              <a:off x="3696" y="1716"/>
              <a:ext cx="1872"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.data </a:t>
              </a:r>
              <a:r>
                <a:rPr lang="zh-CN" altLang="en-GB" sz="2000" b="1">
                  <a:latin typeface="微软雅黑" panose="020B0503020204020204" pitchFamily="34" charset="-122"/>
                  <a:ea typeface="微软雅黑" panose="020B0503020204020204" pitchFamily="34" charset="-122"/>
                  <a:cs typeface="msgothic"/>
                </a:rPr>
                <a:t>节</a:t>
              </a:r>
            </a:p>
          </p:txBody>
        </p:sp>
        <p:sp>
          <p:nvSpPr>
            <p:cNvPr id="34" name="Rectangle 11"/>
            <p:cNvSpPr>
              <a:spLocks noChangeArrowheads="1"/>
            </p:cNvSpPr>
            <p:nvPr/>
          </p:nvSpPr>
          <p:spPr bwMode="auto">
            <a:xfrm>
              <a:off x="3693" y="3155"/>
              <a:ext cx="1872" cy="240"/>
            </a:xfrm>
            <a:prstGeom prst="rect">
              <a:avLst/>
            </a:prstGeom>
            <a:solidFill>
              <a:srgbClr val="D6D6F5">
                <a:alpha val="19000"/>
              </a:srgbClr>
            </a:solidFill>
            <a:ln w="25527">
              <a:solidFill>
                <a:schemeClr val="tx1"/>
              </a:solidFill>
              <a:miter lim="800000"/>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.strtab </a:t>
              </a:r>
              <a:r>
                <a:rPr lang="zh-CN" altLang="en-GB" sz="2000" b="1">
                  <a:latin typeface="微软雅黑" panose="020B0503020204020204" pitchFamily="34" charset="-122"/>
                  <a:ea typeface="微软雅黑" panose="020B0503020204020204" pitchFamily="34" charset="-122"/>
                  <a:cs typeface="msgothic"/>
                </a:rPr>
                <a:t>节</a:t>
              </a:r>
            </a:p>
          </p:txBody>
        </p:sp>
        <p:sp>
          <p:nvSpPr>
            <p:cNvPr id="27" name="Rectangle 11"/>
            <p:cNvSpPr>
              <a:spLocks noChangeArrowheads="1"/>
            </p:cNvSpPr>
            <p:nvPr/>
          </p:nvSpPr>
          <p:spPr bwMode="auto">
            <a:xfrm>
              <a:off x="3697" y="3387"/>
              <a:ext cx="1872" cy="240"/>
            </a:xfrm>
            <a:prstGeom prst="rect">
              <a:avLst/>
            </a:prstGeom>
            <a:solidFill>
              <a:srgbClr val="D6D6F5">
                <a:alpha val="19000"/>
              </a:srgbClr>
            </a:solidFill>
            <a:ln w="25527">
              <a:solidFill>
                <a:schemeClr val="tx1"/>
              </a:solidFill>
              <a:miter lim="800000"/>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.line </a:t>
              </a:r>
              <a:r>
                <a:rPr lang="zh-CN" altLang="en-GB" sz="2000" b="1">
                  <a:latin typeface="微软雅黑" panose="020B0503020204020204" pitchFamily="34" charset="-122"/>
                  <a:ea typeface="微软雅黑" panose="020B0503020204020204" pitchFamily="34" charset="-122"/>
                  <a:cs typeface="msgothic"/>
                </a:rPr>
                <a:t>节</a:t>
              </a:r>
            </a:p>
          </p:txBody>
        </p:sp>
      </p:grpSp>
      <p:sp>
        <p:nvSpPr>
          <p:cNvPr id="15362" name="Rectangle 2"/>
          <p:cNvSpPr>
            <a:spLocks noGrp="1" noChangeArrowheads="1"/>
          </p:cNvSpPr>
          <p:nvPr/>
        </p:nvSpPr>
        <p:spPr>
          <a:xfrm>
            <a:off x="396875" y="1203008"/>
            <a:ext cx="5272087" cy="5472112"/>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rgbClr val="000000"/>
                </a:solidFill>
                <a:latin typeface="Calibri" panose="020F0502020204030204" pitchFamily="34" charset="0"/>
                <a:ea typeface="+mn-ea"/>
                <a:cs typeface="+mn-ea"/>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rgbClr val="000000"/>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rgbClr val="000000"/>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rgbClr val="000000"/>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rgbClr val="000000"/>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rgbClr val="000000"/>
                </a:solidFill>
                <a:latin typeface="Arial" panose="020B0604020202020204" pitchFamily="34" charset="0"/>
              </a:defRPr>
            </a:lvl9pPr>
          </a:lstStyle>
          <a:p>
            <a:pPr>
              <a:lnSpc>
                <a:spcPct val="71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a:t>
            </a:r>
            <a:r>
              <a:rPr lang="en-GB" sz="2000" dirty="0" err="1">
                <a:latin typeface="Courier New" panose="02070309020205020404" pitchFamily="49" charset="0"/>
              </a:rPr>
              <a:t>symtab</a:t>
            </a:r>
            <a:r>
              <a:rPr lang="en-GB" sz="2000" dirty="0"/>
              <a:t> </a:t>
            </a:r>
            <a:r>
              <a:rPr lang="zh-CN" altLang="en-GB" sz="2000" dirty="0">
                <a:ea typeface="宋体" panose="02010600030101010101" pitchFamily="2" charset="-122"/>
              </a:rPr>
              <a:t>节</a:t>
            </a:r>
            <a:endParaRPr lang="en-GB" sz="2000" dirty="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符号表</a:t>
            </a:r>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GB" sz="1800" dirty="0"/>
              <a:t>过程和静态变量名</a:t>
            </a:r>
            <a:endParaRPr lang="en-GB" sz="1800" dirty="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节名和位置</a:t>
            </a:r>
          </a:p>
          <a:p>
            <a:pPr>
              <a:lnSpc>
                <a:spcPct val="71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a:t>
            </a:r>
            <a:r>
              <a:rPr lang="en-GB" sz="2000" dirty="0" err="1">
                <a:latin typeface="Courier New" panose="02070309020205020404" pitchFamily="49" charset="0"/>
              </a:rPr>
              <a:t>rel.text</a:t>
            </a:r>
            <a:r>
              <a:rPr lang="en-GB" sz="2000" dirty="0"/>
              <a:t> </a:t>
            </a:r>
            <a:r>
              <a:rPr lang="zh-CN" altLang="en-GB" sz="2000" dirty="0">
                <a:ea typeface="宋体" panose="02010600030101010101" pitchFamily="2" charset="-122"/>
              </a:rPr>
              <a:t>节</a:t>
            </a:r>
            <a:endParaRPr lang="en-GB" sz="2000" dirty="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文本部分的重新定位信息</a:t>
            </a:r>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在可执行文件中需要修改的指令的地址</a:t>
            </a:r>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修改指令</a:t>
            </a:r>
          </a:p>
          <a:p>
            <a:pPr>
              <a:lnSpc>
                <a:spcPct val="71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a:t>
            </a:r>
            <a:r>
              <a:rPr lang="en-GB" sz="2000" dirty="0" err="1">
                <a:latin typeface="Courier New" panose="02070309020205020404" pitchFamily="49" charset="0"/>
              </a:rPr>
              <a:t>rel.data</a:t>
            </a:r>
            <a:r>
              <a:rPr lang="en-GB" sz="2000" dirty="0"/>
              <a:t> </a:t>
            </a:r>
            <a:r>
              <a:rPr lang="zh-CN" altLang="en-GB" sz="2000" dirty="0">
                <a:ea typeface="宋体" panose="02010600030101010101" pitchFamily="2" charset="-122"/>
              </a:rPr>
              <a:t>节</a:t>
            </a:r>
            <a:endParaRPr lang="en-GB" sz="2000" dirty="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数据段的重新定位信息</a:t>
            </a:r>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在合并的可执行文件中需要修改的指针数据的地址</a:t>
            </a:r>
          </a:p>
          <a:p>
            <a:pPr>
              <a:lnSpc>
                <a:spcPct val="71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.debug</a:t>
            </a:r>
            <a:r>
              <a:rPr lang="en-GB" sz="2000" dirty="0"/>
              <a:t> </a:t>
            </a:r>
            <a:r>
              <a:rPr lang="zh-CN" altLang="en-GB" sz="2000" dirty="0">
                <a:ea typeface="宋体" panose="02010600030101010101" pitchFamily="2" charset="-122"/>
              </a:rPr>
              <a:t>节</a:t>
            </a:r>
            <a:endParaRPr lang="en-GB" sz="2000" dirty="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符号调试信息(</a:t>
            </a:r>
            <a:r>
              <a:rPr lang="en-GB" sz="1800" b="1" dirty="0" err="1">
                <a:latin typeface="Courier New" panose="02070309020205020404" pitchFamily="49" charset="0"/>
              </a:rPr>
              <a:t>gcc</a:t>
            </a:r>
            <a:r>
              <a:rPr lang="en-GB" sz="1800" b="1" dirty="0">
                <a:latin typeface="Courier New" panose="02070309020205020404" pitchFamily="49" charset="0"/>
              </a:rPr>
              <a:t> -g</a:t>
            </a:r>
            <a:r>
              <a:rPr lang="en-GB" sz="1800" dirty="0"/>
              <a:t>)</a:t>
            </a:r>
          </a:p>
          <a:p>
            <a:pPr>
              <a:lnSpc>
                <a:spcPct val="88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GB" sz="2000" dirty="0">
                <a:ea typeface="宋体" panose="02010600030101010101" pitchFamily="2" charset="-122"/>
              </a:rPr>
              <a:t>节头表</a:t>
            </a:r>
            <a:endParaRPr lang="en-GB" sz="2000" dirty="0"/>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每节的偏移和大小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362">
                                            <p:txEl>
                                              <p:pRg st="1" end="1"/>
                                            </p:txEl>
                                          </p:spTgt>
                                        </p:tgtEl>
                                        <p:attrNameLst>
                                          <p:attrName>style.visibility</p:attrName>
                                        </p:attrNameLst>
                                      </p:cBhvr>
                                      <p:to>
                                        <p:strVal val="visible"/>
                                      </p:to>
                                    </p:set>
                                    <p:animEffect transition="in" filter="wipe(down)">
                                      <p:cBhvr>
                                        <p:cTn id="7" dur="500"/>
                                        <p:tgtEl>
                                          <p:spTgt spid="1536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362">
                                            <p:txEl>
                                              <p:pRg st="2" end="2"/>
                                            </p:txEl>
                                          </p:spTgt>
                                        </p:tgtEl>
                                        <p:attrNameLst>
                                          <p:attrName>style.visibility</p:attrName>
                                        </p:attrNameLst>
                                      </p:cBhvr>
                                      <p:to>
                                        <p:strVal val="visible"/>
                                      </p:to>
                                    </p:set>
                                    <p:animEffect transition="in" filter="wipe(down)">
                                      <p:cBhvr>
                                        <p:cTn id="12" dur="500"/>
                                        <p:tgtEl>
                                          <p:spTgt spid="1536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5362">
                                            <p:txEl>
                                              <p:pRg st="3" end="3"/>
                                            </p:txEl>
                                          </p:spTgt>
                                        </p:tgtEl>
                                        <p:attrNameLst>
                                          <p:attrName>style.visibility</p:attrName>
                                        </p:attrNameLst>
                                      </p:cBhvr>
                                      <p:to>
                                        <p:strVal val="visible"/>
                                      </p:to>
                                    </p:set>
                                    <p:animEffect transition="in" filter="wipe(down)">
                                      <p:cBhvr>
                                        <p:cTn id="17" dur="500"/>
                                        <p:tgtEl>
                                          <p:spTgt spid="1536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5362">
                                            <p:txEl>
                                              <p:pRg st="5" end="5"/>
                                            </p:txEl>
                                          </p:spTgt>
                                        </p:tgtEl>
                                        <p:attrNameLst>
                                          <p:attrName>style.visibility</p:attrName>
                                        </p:attrNameLst>
                                      </p:cBhvr>
                                      <p:to>
                                        <p:strVal val="visible"/>
                                      </p:to>
                                    </p:set>
                                    <p:animEffect transition="in" filter="wipe(down)">
                                      <p:cBhvr>
                                        <p:cTn id="22" dur="500"/>
                                        <p:tgtEl>
                                          <p:spTgt spid="1536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5362">
                                            <p:txEl>
                                              <p:pRg st="6" end="6"/>
                                            </p:txEl>
                                          </p:spTgt>
                                        </p:tgtEl>
                                        <p:attrNameLst>
                                          <p:attrName>style.visibility</p:attrName>
                                        </p:attrNameLst>
                                      </p:cBhvr>
                                      <p:to>
                                        <p:strVal val="visible"/>
                                      </p:to>
                                    </p:set>
                                    <p:animEffect transition="in" filter="wipe(down)">
                                      <p:cBhvr>
                                        <p:cTn id="27" dur="500"/>
                                        <p:tgtEl>
                                          <p:spTgt spid="1536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5362">
                                            <p:txEl>
                                              <p:pRg st="7" end="7"/>
                                            </p:txEl>
                                          </p:spTgt>
                                        </p:tgtEl>
                                        <p:attrNameLst>
                                          <p:attrName>style.visibility</p:attrName>
                                        </p:attrNameLst>
                                      </p:cBhvr>
                                      <p:to>
                                        <p:strVal val="visible"/>
                                      </p:to>
                                    </p:set>
                                    <p:animEffect transition="in" filter="wipe(down)">
                                      <p:cBhvr>
                                        <p:cTn id="32" dur="500"/>
                                        <p:tgtEl>
                                          <p:spTgt spid="1536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5362">
                                            <p:txEl>
                                              <p:pRg st="9" end="9"/>
                                            </p:txEl>
                                          </p:spTgt>
                                        </p:tgtEl>
                                        <p:attrNameLst>
                                          <p:attrName>style.visibility</p:attrName>
                                        </p:attrNameLst>
                                      </p:cBhvr>
                                      <p:to>
                                        <p:strVal val="visible"/>
                                      </p:to>
                                    </p:set>
                                    <p:animEffect transition="in" filter="wipe(down)">
                                      <p:cBhvr>
                                        <p:cTn id="37" dur="500"/>
                                        <p:tgtEl>
                                          <p:spTgt spid="15362">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5362">
                                            <p:txEl>
                                              <p:pRg st="10" end="10"/>
                                            </p:txEl>
                                          </p:spTgt>
                                        </p:tgtEl>
                                        <p:attrNameLst>
                                          <p:attrName>style.visibility</p:attrName>
                                        </p:attrNameLst>
                                      </p:cBhvr>
                                      <p:to>
                                        <p:strVal val="visible"/>
                                      </p:to>
                                    </p:set>
                                    <p:animEffect transition="in" filter="wipe(down)">
                                      <p:cBhvr>
                                        <p:cTn id="42" dur="500"/>
                                        <p:tgtEl>
                                          <p:spTgt spid="1536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5362">
                                            <p:txEl>
                                              <p:pRg st="12" end="12"/>
                                            </p:txEl>
                                          </p:spTgt>
                                        </p:tgtEl>
                                        <p:attrNameLst>
                                          <p:attrName>style.visibility</p:attrName>
                                        </p:attrNameLst>
                                      </p:cBhvr>
                                      <p:to>
                                        <p:strVal val="visible"/>
                                      </p:to>
                                    </p:set>
                                    <p:animEffect transition="in" filter="wipe(down)">
                                      <p:cBhvr>
                                        <p:cTn id="47" dur="500"/>
                                        <p:tgtEl>
                                          <p:spTgt spid="15362">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5362">
                                            <p:txEl>
                                              <p:pRg st="14" end="14"/>
                                            </p:txEl>
                                          </p:spTgt>
                                        </p:tgtEl>
                                        <p:attrNameLst>
                                          <p:attrName>style.visibility</p:attrName>
                                        </p:attrNameLst>
                                      </p:cBhvr>
                                      <p:to>
                                        <p:strVal val="visible"/>
                                      </p:to>
                                    </p:set>
                                    <p:animEffect transition="in" filter="wipe(down)">
                                      <p:cBhvr>
                                        <p:cTn id="52" dur="500"/>
                                        <p:tgtEl>
                                          <p:spTgt spid="1536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205105" y="99695"/>
            <a:ext cx="7934960" cy="645160"/>
          </a:xfrm>
          <a:prstGeom prst="rect">
            <a:avLst/>
          </a:prstGeom>
        </p:spPr>
        <p:txBody>
          <a:bodyPr wrap="square">
            <a:spAutoFit/>
          </a:bodyPr>
          <a:lstStyle/>
          <a:p>
            <a:r>
              <a:rPr sz="3600" u="dashLong" dirty="0">
                <a:solidFill>
                  <a:schemeClr val="accent2"/>
                </a:solidFill>
                <a:uFillTx/>
              </a:rPr>
              <a:t>ELF文件信息举例</a:t>
            </a:r>
          </a:p>
        </p:txBody>
      </p:sp>
      <p:sp>
        <p:nvSpPr>
          <p:cNvPr id="3" name="Rectangle 3"/>
          <p:cNvSpPr>
            <a:spLocks noGrp="1" noChangeArrowheads="1"/>
          </p:cNvSpPr>
          <p:nvPr/>
        </p:nvSpPr>
        <p:spPr>
          <a:xfrm>
            <a:off x="445770" y="652463"/>
            <a:ext cx="8229600" cy="601662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0"/>
              </a:spcAft>
              <a:buChar char="•"/>
              <a:defRPr sz="2400" b="1">
                <a:solidFill>
                  <a:srgbClr val="000000"/>
                </a:solidFill>
                <a:latin typeface="Arial" panose="020B0604020202020204" pitchFamily="34" charset="0"/>
                <a:ea typeface="宋体" panose="02010600030101010101" pitchFamily="2" charset="-122"/>
                <a:cs typeface="+mn-ea"/>
              </a:defRPr>
            </a:lvl1pPr>
            <a:lvl2pPr marL="742950" indent="-285750" algn="l" rtl="0" eaLnBrk="0" fontAlgn="base" hangingPunct="0">
              <a:lnSpc>
                <a:spcPct val="115000"/>
              </a:lnSpc>
              <a:spcBef>
                <a:spcPct val="20000"/>
              </a:spcBef>
              <a:spcAft>
                <a:spcPct val="0"/>
              </a:spcAft>
              <a:buChar char="–"/>
              <a:defRPr sz="2000" b="1">
                <a:solidFill>
                  <a:srgbClr val="0000CC"/>
                </a:solidFill>
                <a:latin typeface="Arial" panose="020B0604020202020204" pitchFamily="34" charset="0"/>
                <a:ea typeface="宋体" panose="02010600030101010101" pitchFamily="2" charset="-122"/>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Arial" panose="020B0604020202020204" pitchFamily="34" charset="0"/>
                <a:ea typeface="宋体" panose="02010600030101010101" pitchFamily="2" charset="-122"/>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Arial" panose="020B0604020202020204" pitchFamily="34" charset="0"/>
                <a:ea typeface="宋体" panose="02010600030101010101" pitchFamily="2" charset="-122"/>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5pPr>
            <a:lvl6pPr marL="2514600" indent="-228600" algn="l" rtl="0" fontAlgn="base">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algn="l" rtl="0" fontAlgn="base">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algn="l" rtl="0" fontAlgn="base">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algn="l" rtl="0" fontAlgn="base">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95000"/>
              </a:lnSpc>
              <a:spcBef>
                <a:spcPct val="0"/>
              </a:spcBef>
              <a:buFontTx/>
              <a:buNone/>
            </a:pPr>
            <a:r>
              <a:rPr lang="en-US" altLang="zh-CN" sz="2200" b="0" dirty="0">
                <a:solidFill>
                  <a:srgbClr val="FF0000"/>
                </a:solidFill>
                <a:latin typeface="微软雅黑" panose="020B0503020204020204" pitchFamily="34" charset="-122"/>
                <a:ea typeface="微软雅黑" panose="020B0503020204020204" pitchFamily="34" charset="-122"/>
              </a:rPr>
              <a:t>$ </a:t>
            </a:r>
            <a:r>
              <a:rPr lang="en-US" altLang="zh-CN" sz="2200" b="0" dirty="0" err="1">
                <a:solidFill>
                  <a:srgbClr val="FF0000"/>
                </a:solidFill>
                <a:latin typeface="微软雅黑" panose="020B0503020204020204" pitchFamily="34" charset="-122"/>
                <a:ea typeface="微软雅黑" panose="020B0503020204020204" pitchFamily="34" charset="-122"/>
              </a:rPr>
              <a:t>readelf</a:t>
            </a:r>
            <a:r>
              <a:rPr lang="en-US" altLang="zh-CN" sz="2200" b="0" dirty="0">
                <a:solidFill>
                  <a:srgbClr val="FF0000"/>
                </a:solidFill>
                <a:latin typeface="微软雅黑" panose="020B0503020204020204" pitchFamily="34" charset="-122"/>
                <a:ea typeface="微软雅黑" panose="020B0503020204020204" pitchFamily="34" charset="-122"/>
              </a:rPr>
              <a:t> -h </a:t>
            </a:r>
            <a:r>
              <a:rPr lang="en-US" altLang="zh-CN" sz="2200" b="0" dirty="0" err="1">
                <a:solidFill>
                  <a:srgbClr val="FF0000"/>
                </a:solidFill>
                <a:latin typeface="微软雅黑" panose="020B0503020204020204" pitchFamily="34" charset="-122"/>
                <a:ea typeface="微软雅黑" panose="020B0503020204020204" pitchFamily="34" charset="-122"/>
              </a:rPr>
              <a:t>main.o</a:t>
            </a:r>
            <a:r>
              <a:rPr lang="en-US" altLang="zh-CN" sz="2600" dirty="0">
                <a:latin typeface="微软雅黑" panose="020B0503020204020204" pitchFamily="34" charset="-122"/>
                <a:ea typeface="微软雅黑" panose="020B0503020204020204" pitchFamily="34" charset="-122"/>
              </a:rPr>
              <a:t> </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ELF Header: </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  Magic:   7f 45 4c 46 01 01 01 00 00 00 00 00 00 00 00 00 </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  Class:    ELF32 </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  Data:      2's complement, little endian </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  Version: 1 (current) </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  OS/ABI:  UNIX - System V </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  ABI Version:   0 </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  Type:    REL (Relocatable file) </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  Machine:   Intel 80386 </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  Version:    0x1 </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  Entry point address:  0x0 </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  Start of program headers:  0 (bytes into file) </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  Start of section headers:   516 (bytes into file) </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  Flags:    0x0 </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  Size of this header:   52 (bytes) </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  Size of program headers:   0 (bytes) </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  Number of program headers:   0 </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  Size of section headers:    40 (bytes) </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  Number of section headers:  15 </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  Section header string table index: 12 </a:t>
            </a:r>
            <a:endParaRPr lang="zh-CN" altLang="en-US" sz="1800" dirty="0">
              <a:latin typeface="微软雅黑" panose="020B0503020204020204" pitchFamily="34" charset="-122"/>
              <a:ea typeface="微软雅黑" panose="020B0503020204020204" pitchFamily="34" charset="-122"/>
            </a:endParaRPr>
          </a:p>
        </p:txBody>
      </p:sp>
      <p:sp>
        <p:nvSpPr>
          <p:cNvPr id="4" name="Line 4"/>
          <p:cNvSpPr>
            <a:spLocks noChangeShapeType="1"/>
          </p:cNvSpPr>
          <p:nvPr/>
        </p:nvSpPr>
        <p:spPr bwMode="auto">
          <a:xfrm>
            <a:off x="736283" y="3271838"/>
            <a:ext cx="3730625" cy="0"/>
          </a:xfrm>
          <a:prstGeom prst="line">
            <a:avLst/>
          </a:prstGeom>
          <a:noFill/>
          <a:ln w="38100">
            <a:solidFill>
              <a:srgbClr val="FF0000"/>
            </a:solidFill>
            <a:round/>
          </a:ln>
          <a:effectLst/>
        </p:spPr>
        <p:txBody>
          <a:bodyPr/>
          <a:lstStyle/>
          <a:p>
            <a:endParaRPr lang="zh-CN" altLang="en-US"/>
          </a:p>
        </p:txBody>
      </p:sp>
      <p:sp>
        <p:nvSpPr>
          <p:cNvPr id="5" name="Line 5"/>
          <p:cNvSpPr>
            <a:spLocks noChangeShapeType="1"/>
          </p:cNvSpPr>
          <p:nvPr/>
        </p:nvSpPr>
        <p:spPr bwMode="auto">
          <a:xfrm>
            <a:off x="693420" y="4071938"/>
            <a:ext cx="3222625" cy="0"/>
          </a:xfrm>
          <a:prstGeom prst="line">
            <a:avLst/>
          </a:prstGeom>
          <a:noFill/>
          <a:ln w="38100">
            <a:solidFill>
              <a:srgbClr val="FF0000"/>
            </a:solidFill>
            <a:round/>
          </a:ln>
          <a:effectLst/>
        </p:spPr>
        <p:txBody>
          <a:bodyPr/>
          <a:lstStyle/>
          <a:p>
            <a:endParaRPr lang="zh-CN" altLang="en-US"/>
          </a:p>
        </p:txBody>
      </p:sp>
      <p:sp>
        <p:nvSpPr>
          <p:cNvPr id="6" name="Rectangle 6"/>
          <p:cNvSpPr>
            <a:spLocks noChangeArrowheads="1"/>
          </p:cNvSpPr>
          <p:nvPr/>
        </p:nvSpPr>
        <p:spPr bwMode="auto">
          <a:xfrm>
            <a:off x="639445" y="4106863"/>
            <a:ext cx="5341938" cy="276225"/>
          </a:xfrm>
          <a:prstGeom prst="rect">
            <a:avLst/>
          </a:prstGeom>
          <a:solidFill>
            <a:srgbClr val="BBE0E3">
              <a:alpha val="17000"/>
            </a:srgbClr>
          </a:solidFill>
          <a:ln w="9525">
            <a:solidFill>
              <a:srgbClr val="000000"/>
            </a:solidFill>
            <a:miter lim="800000"/>
          </a:ln>
          <a:effectLst/>
        </p:spPr>
        <p:txBody>
          <a:bodyPr wrap="none" anchor="ctr"/>
          <a:lstStyle/>
          <a:p>
            <a:endParaRPr lang="zh-CN" altLang="en-US"/>
          </a:p>
        </p:txBody>
      </p:sp>
      <p:sp>
        <p:nvSpPr>
          <p:cNvPr id="7" name="Rectangle 7"/>
          <p:cNvSpPr>
            <a:spLocks noChangeArrowheads="1"/>
          </p:cNvSpPr>
          <p:nvPr/>
        </p:nvSpPr>
        <p:spPr bwMode="auto">
          <a:xfrm>
            <a:off x="631508" y="5213350"/>
            <a:ext cx="4268787" cy="538163"/>
          </a:xfrm>
          <a:prstGeom prst="rect">
            <a:avLst/>
          </a:prstGeom>
          <a:solidFill>
            <a:srgbClr val="BBE0E3">
              <a:alpha val="17000"/>
            </a:srgbClr>
          </a:solidFill>
          <a:ln w="9525">
            <a:solidFill>
              <a:srgbClr val="000000"/>
            </a:solidFill>
            <a:miter lim="800000"/>
          </a:ln>
          <a:effectLst/>
        </p:spPr>
        <p:txBody>
          <a:bodyPr wrap="none" anchor="ctr"/>
          <a:lstStyle/>
          <a:p>
            <a:endParaRPr lang="zh-CN" altLang="en-US"/>
          </a:p>
        </p:txBody>
      </p:sp>
      <p:sp>
        <p:nvSpPr>
          <p:cNvPr id="8" name="Rectangle 8"/>
          <p:cNvSpPr>
            <a:spLocks noChangeArrowheads="1"/>
          </p:cNvSpPr>
          <p:nvPr/>
        </p:nvSpPr>
        <p:spPr bwMode="auto">
          <a:xfrm>
            <a:off x="639445" y="4411663"/>
            <a:ext cx="5413375" cy="233362"/>
          </a:xfrm>
          <a:prstGeom prst="rect">
            <a:avLst/>
          </a:prstGeom>
          <a:solidFill>
            <a:srgbClr val="FF0000">
              <a:alpha val="20000"/>
            </a:srgbClr>
          </a:solidFill>
          <a:ln w="9525">
            <a:solidFill>
              <a:srgbClr val="000000"/>
            </a:solidFill>
            <a:miter lim="800000"/>
          </a:ln>
          <a:effectLst/>
        </p:spPr>
        <p:txBody>
          <a:bodyPr wrap="none" anchor="ctr"/>
          <a:lstStyle/>
          <a:p>
            <a:endParaRPr lang="zh-CN" altLang="en-US"/>
          </a:p>
        </p:txBody>
      </p:sp>
      <p:sp>
        <p:nvSpPr>
          <p:cNvPr id="9" name="Rectangle 9"/>
          <p:cNvSpPr>
            <a:spLocks noChangeArrowheads="1"/>
          </p:cNvSpPr>
          <p:nvPr/>
        </p:nvSpPr>
        <p:spPr bwMode="auto">
          <a:xfrm>
            <a:off x="618808" y="5776913"/>
            <a:ext cx="4397375" cy="495300"/>
          </a:xfrm>
          <a:prstGeom prst="rect">
            <a:avLst/>
          </a:prstGeom>
          <a:solidFill>
            <a:srgbClr val="FF0000">
              <a:alpha val="20000"/>
            </a:srgbClr>
          </a:solidFill>
          <a:ln w="9525">
            <a:solidFill>
              <a:srgbClr val="000000"/>
            </a:solidFill>
            <a:miter lim="800000"/>
          </a:ln>
          <a:effectLst/>
        </p:spPr>
        <p:txBody>
          <a:bodyPr wrap="none" anchor="ctr"/>
          <a:lstStyle/>
          <a:p>
            <a:endParaRPr lang="zh-CN" altLang="en-US"/>
          </a:p>
        </p:txBody>
      </p:sp>
      <p:sp>
        <p:nvSpPr>
          <p:cNvPr id="10" name="Text Box 39"/>
          <p:cNvSpPr txBox="1">
            <a:spLocks noChangeArrowheads="1"/>
          </p:cNvSpPr>
          <p:nvPr/>
        </p:nvSpPr>
        <p:spPr bwMode="auto">
          <a:xfrm>
            <a:off x="3511233" y="790575"/>
            <a:ext cx="3175000" cy="398780"/>
          </a:xfrm>
          <a:prstGeom prst="rect">
            <a:avLst/>
          </a:prstGeom>
          <a:noFill/>
          <a:ln w="9525">
            <a:noFill/>
            <a:miter lim="800000"/>
          </a:ln>
          <a:effectLst/>
        </p:spPr>
        <p:txBody>
          <a:bodyPr>
            <a:spAutoFit/>
          </a:bodyPr>
          <a:lstStyle/>
          <a:p>
            <a:pPr>
              <a:spcBef>
                <a:spcPct val="50000"/>
              </a:spcBef>
            </a:pPr>
            <a:r>
              <a:rPr lang="zh-CN" altLang="en-US" sz="2000" dirty="0">
                <a:solidFill>
                  <a:srgbClr val="5F5D75"/>
                </a:solidFill>
                <a:latin typeface="微软雅黑" panose="020B0503020204020204" pitchFamily="34" charset="-122"/>
                <a:ea typeface="微软雅黑" panose="020B0503020204020204" pitchFamily="34" charset="-122"/>
              </a:rPr>
              <a:t>可重定位目标文件的</a:t>
            </a:r>
            <a:r>
              <a:rPr lang="en-US" altLang="zh-CN" sz="2000" dirty="0">
                <a:solidFill>
                  <a:srgbClr val="5F5D75"/>
                </a:solidFill>
                <a:latin typeface="微软雅黑" panose="020B0503020204020204" pitchFamily="34" charset="-122"/>
                <a:ea typeface="微软雅黑" panose="020B0503020204020204" pitchFamily="34" charset="-122"/>
              </a:rPr>
              <a:t>ELF</a:t>
            </a:r>
            <a:r>
              <a:rPr lang="zh-CN" altLang="en-US" sz="2000" dirty="0">
                <a:solidFill>
                  <a:srgbClr val="5F5D75"/>
                </a:solidFill>
                <a:latin typeface="微软雅黑" panose="020B0503020204020204" pitchFamily="34" charset="-122"/>
                <a:ea typeface="微软雅黑" panose="020B0503020204020204" pitchFamily="34" charset="-122"/>
              </a:rPr>
              <a:t>头</a:t>
            </a:r>
          </a:p>
        </p:txBody>
      </p:sp>
      <p:sp>
        <p:nvSpPr>
          <p:cNvPr id="11" name="Text Box 40"/>
          <p:cNvSpPr txBox="1">
            <a:spLocks noChangeArrowheads="1"/>
          </p:cNvSpPr>
          <p:nvPr/>
        </p:nvSpPr>
        <p:spPr bwMode="auto">
          <a:xfrm>
            <a:off x="4182745" y="3509963"/>
            <a:ext cx="2028825" cy="398780"/>
          </a:xfrm>
          <a:prstGeom prst="rect">
            <a:avLst/>
          </a:prstGeom>
          <a:noFill/>
          <a:ln w="9525">
            <a:noFill/>
            <a:miter lim="800000"/>
          </a:ln>
          <a:effectLst/>
        </p:spPr>
        <p:txBody>
          <a:bodyPr>
            <a:spAutoFit/>
          </a:bodyPr>
          <a:lstStyle/>
          <a:p>
            <a:pPr>
              <a:spcBef>
                <a:spcPct val="50000"/>
              </a:spcBef>
            </a:pPr>
            <a:r>
              <a:rPr lang="zh-CN" altLang="en-US" sz="2000" dirty="0">
                <a:solidFill>
                  <a:srgbClr val="5F5D75"/>
                </a:solidFill>
                <a:latin typeface="微软雅黑" panose="020B0503020204020204" pitchFamily="34" charset="-122"/>
                <a:ea typeface="微软雅黑" panose="020B0503020204020204" pitchFamily="34" charset="-122"/>
              </a:rPr>
              <a:t>没有程序头表</a:t>
            </a:r>
          </a:p>
        </p:txBody>
      </p:sp>
      <p:sp>
        <p:nvSpPr>
          <p:cNvPr id="12" name="Line 41"/>
          <p:cNvSpPr>
            <a:spLocks noChangeShapeType="1"/>
          </p:cNvSpPr>
          <p:nvPr/>
        </p:nvSpPr>
        <p:spPr bwMode="auto">
          <a:xfrm>
            <a:off x="4131945" y="4659313"/>
            <a:ext cx="2757488" cy="1204912"/>
          </a:xfrm>
          <a:prstGeom prst="line">
            <a:avLst/>
          </a:prstGeom>
          <a:noFill/>
          <a:ln w="38100">
            <a:solidFill>
              <a:srgbClr val="FF0000"/>
            </a:solidFill>
            <a:round/>
            <a:tailEnd type="triangle" w="med" len="med"/>
          </a:ln>
          <a:effectLst/>
        </p:spPr>
        <p:txBody>
          <a:bodyPr/>
          <a:lstStyle/>
          <a:p>
            <a:endParaRPr lang="zh-CN" altLang="en-US"/>
          </a:p>
        </p:txBody>
      </p:sp>
      <p:grpSp>
        <p:nvGrpSpPr>
          <p:cNvPr id="767001" name="Group 25"/>
          <p:cNvGrpSpPr/>
          <p:nvPr/>
        </p:nvGrpSpPr>
        <p:grpSpPr bwMode="auto">
          <a:xfrm>
            <a:off x="6695758" y="493713"/>
            <a:ext cx="2665412" cy="6149975"/>
            <a:chOff x="3693" y="912"/>
            <a:chExt cx="2098" cy="3104"/>
          </a:xfrm>
        </p:grpSpPr>
        <p:sp>
          <p:nvSpPr>
            <p:cNvPr id="14339" name="Rectangle 3"/>
            <p:cNvSpPr>
              <a:spLocks noChangeArrowheads="1"/>
            </p:cNvSpPr>
            <p:nvPr/>
          </p:nvSpPr>
          <p:spPr bwMode="auto">
            <a:xfrm>
              <a:off x="3695" y="1008"/>
              <a:ext cx="1873" cy="240"/>
            </a:xfrm>
            <a:prstGeom prst="rect">
              <a:avLst/>
            </a:prstGeom>
            <a:solidFill>
              <a:srgbClr val="333399">
                <a:lumMod val="20000"/>
                <a:lumOff val="80000"/>
              </a:srgbClr>
            </a:solidFill>
            <a:ln w="25560">
              <a:solidFill>
                <a:srgbClr val="000000"/>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ELF </a:t>
              </a:r>
              <a:r>
                <a:rPr lang="zh-CN" altLang="en-GB" sz="2000" b="1">
                  <a:latin typeface="微软雅黑" panose="020B0503020204020204" pitchFamily="34" charset="-122"/>
                  <a:ea typeface="微软雅黑" panose="020B0503020204020204" pitchFamily="34" charset="-122"/>
                  <a:cs typeface="msgothic"/>
                </a:rPr>
                <a:t>头</a:t>
              </a:r>
            </a:p>
          </p:txBody>
        </p:sp>
        <p:sp>
          <p:nvSpPr>
            <p:cNvPr id="14341" name="Rectangle 5"/>
            <p:cNvSpPr>
              <a:spLocks noChangeArrowheads="1"/>
            </p:cNvSpPr>
            <p:nvPr/>
          </p:nvSpPr>
          <p:spPr bwMode="auto">
            <a:xfrm>
              <a:off x="3695" y="1236"/>
              <a:ext cx="1873" cy="240"/>
            </a:xfrm>
            <a:prstGeom prst="rect">
              <a:avLst/>
            </a:prstGeom>
            <a:solidFill>
              <a:srgbClr val="333399">
                <a:lumMod val="20000"/>
                <a:lumOff val="80000"/>
              </a:srgbClr>
            </a:solidFill>
            <a:ln w="25560">
              <a:solidFill>
                <a:srgbClr val="000000"/>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.text </a:t>
              </a:r>
              <a:r>
                <a:rPr lang="zh-CN" altLang="en-GB" sz="2000" b="1">
                  <a:latin typeface="微软雅黑" panose="020B0503020204020204" pitchFamily="34" charset="-122"/>
                  <a:ea typeface="微软雅黑" panose="020B0503020204020204" pitchFamily="34" charset="-122"/>
                  <a:cs typeface="msgothic"/>
                </a:rPr>
                <a:t>节</a:t>
              </a:r>
            </a:p>
          </p:txBody>
        </p:sp>
        <p:sp>
          <p:nvSpPr>
            <p:cNvPr id="14342" name="Rectangle 6"/>
            <p:cNvSpPr>
              <a:spLocks noChangeArrowheads="1"/>
            </p:cNvSpPr>
            <p:nvPr/>
          </p:nvSpPr>
          <p:spPr bwMode="auto">
            <a:xfrm>
              <a:off x="3695" y="1476"/>
              <a:ext cx="1873" cy="240"/>
            </a:xfrm>
            <a:prstGeom prst="rect">
              <a:avLst/>
            </a:prstGeom>
            <a:solidFill>
              <a:srgbClr val="333399">
                <a:lumMod val="20000"/>
                <a:lumOff val="80000"/>
              </a:srgbClr>
            </a:solidFill>
            <a:ln w="25560">
              <a:solidFill>
                <a:srgbClr val="000000"/>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.rodata </a:t>
              </a:r>
              <a:r>
                <a:rPr lang="zh-CN" altLang="en-GB" sz="2000" b="1">
                  <a:latin typeface="微软雅黑" panose="020B0503020204020204" pitchFamily="34" charset="-122"/>
                  <a:ea typeface="微软雅黑" panose="020B0503020204020204" pitchFamily="34" charset="-122"/>
                  <a:cs typeface="msgothic"/>
                </a:rPr>
                <a:t>节</a:t>
              </a:r>
            </a:p>
          </p:txBody>
        </p:sp>
        <p:sp>
          <p:nvSpPr>
            <p:cNvPr id="14343" name="Rectangle 7"/>
            <p:cNvSpPr>
              <a:spLocks noChangeArrowheads="1"/>
            </p:cNvSpPr>
            <p:nvPr/>
          </p:nvSpPr>
          <p:spPr bwMode="auto">
            <a:xfrm>
              <a:off x="3695" y="1956"/>
              <a:ext cx="1873" cy="240"/>
            </a:xfrm>
            <a:prstGeom prst="rect">
              <a:avLst/>
            </a:prstGeom>
            <a:solidFill>
              <a:srgbClr val="333399">
                <a:lumMod val="20000"/>
                <a:lumOff val="80000"/>
              </a:srgbClr>
            </a:solidFill>
            <a:ln w="25560">
              <a:solidFill>
                <a:srgbClr val="000000"/>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.bss </a:t>
              </a:r>
              <a:r>
                <a:rPr lang="zh-CN" altLang="en-GB" sz="2000" b="1">
                  <a:latin typeface="微软雅黑" panose="020B0503020204020204" pitchFamily="34" charset="-122"/>
                  <a:ea typeface="微软雅黑" panose="020B0503020204020204" pitchFamily="34" charset="-122"/>
                  <a:cs typeface="msgothic"/>
                </a:rPr>
                <a:t>节</a:t>
              </a:r>
            </a:p>
          </p:txBody>
        </p:sp>
        <p:sp>
          <p:nvSpPr>
            <p:cNvPr id="14344" name="Rectangle 8"/>
            <p:cNvSpPr>
              <a:spLocks noChangeArrowheads="1"/>
            </p:cNvSpPr>
            <p:nvPr/>
          </p:nvSpPr>
          <p:spPr bwMode="auto">
            <a:xfrm>
              <a:off x="3695" y="2196"/>
              <a:ext cx="1873" cy="240"/>
            </a:xfrm>
            <a:prstGeom prst="rect">
              <a:avLst/>
            </a:prstGeom>
            <a:solidFill>
              <a:srgbClr val="FFFFFF">
                <a:lumMod val="95000"/>
              </a:srgbClr>
            </a:solidFill>
            <a:ln w="25560">
              <a:solidFill>
                <a:srgbClr val="000000"/>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.symtab </a:t>
              </a:r>
              <a:r>
                <a:rPr lang="zh-CN" altLang="en-GB" sz="2000" b="1">
                  <a:latin typeface="微软雅黑" panose="020B0503020204020204" pitchFamily="34" charset="-122"/>
                  <a:ea typeface="微软雅黑" panose="020B0503020204020204" pitchFamily="34" charset="-122"/>
                  <a:cs typeface="msgothic"/>
                </a:rPr>
                <a:t>节</a:t>
              </a:r>
            </a:p>
          </p:txBody>
        </p:sp>
        <p:sp>
          <p:nvSpPr>
            <p:cNvPr id="14345" name="Rectangle 9"/>
            <p:cNvSpPr>
              <a:spLocks noChangeArrowheads="1"/>
            </p:cNvSpPr>
            <p:nvPr/>
          </p:nvSpPr>
          <p:spPr bwMode="auto">
            <a:xfrm>
              <a:off x="3695" y="2436"/>
              <a:ext cx="1873" cy="240"/>
            </a:xfrm>
            <a:prstGeom prst="rect">
              <a:avLst/>
            </a:prstGeom>
            <a:solidFill>
              <a:srgbClr val="FFFFFF">
                <a:lumMod val="95000"/>
              </a:srgbClr>
            </a:solidFill>
            <a:ln w="25560">
              <a:solidFill>
                <a:srgbClr val="000000"/>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.rel.txt </a:t>
              </a:r>
              <a:r>
                <a:rPr lang="zh-CN" altLang="en-GB" sz="2000" b="1">
                  <a:latin typeface="微软雅黑" panose="020B0503020204020204" pitchFamily="34" charset="-122"/>
                  <a:ea typeface="微软雅黑" panose="020B0503020204020204" pitchFamily="34" charset="-122"/>
                  <a:cs typeface="msgothic"/>
                </a:rPr>
                <a:t>节</a:t>
              </a:r>
            </a:p>
          </p:txBody>
        </p:sp>
        <p:sp>
          <p:nvSpPr>
            <p:cNvPr id="14346" name="Rectangle 10"/>
            <p:cNvSpPr>
              <a:spLocks noChangeArrowheads="1"/>
            </p:cNvSpPr>
            <p:nvPr/>
          </p:nvSpPr>
          <p:spPr bwMode="auto">
            <a:xfrm>
              <a:off x="3695" y="2676"/>
              <a:ext cx="1873" cy="240"/>
            </a:xfrm>
            <a:prstGeom prst="rect">
              <a:avLst/>
            </a:prstGeom>
            <a:solidFill>
              <a:srgbClr val="FFFFFF">
                <a:lumMod val="95000"/>
              </a:srgbClr>
            </a:solidFill>
            <a:ln w="25560">
              <a:solidFill>
                <a:srgbClr val="000000"/>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.rel.data </a:t>
              </a:r>
              <a:r>
                <a:rPr lang="zh-CN" altLang="en-GB" sz="2000" b="1">
                  <a:latin typeface="微软雅黑" panose="020B0503020204020204" pitchFamily="34" charset="-122"/>
                  <a:ea typeface="微软雅黑" panose="020B0503020204020204" pitchFamily="34" charset="-122"/>
                  <a:cs typeface="msgothic"/>
                </a:rPr>
                <a:t>节</a:t>
              </a:r>
            </a:p>
          </p:txBody>
        </p:sp>
        <p:sp>
          <p:nvSpPr>
            <p:cNvPr id="14347" name="Rectangle 11"/>
            <p:cNvSpPr>
              <a:spLocks noChangeArrowheads="1"/>
            </p:cNvSpPr>
            <p:nvPr/>
          </p:nvSpPr>
          <p:spPr bwMode="auto">
            <a:xfrm>
              <a:off x="3695" y="2916"/>
              <a:ext cx="1873" cy="240"/>
            </a:xfrm>
            <a:prstGeom prst="rect">
              <a:avLst/>
            </a:prstGeom>
            <a:solidFill>
              <a:srgbClr val="FFFFFF">
                <a:lumMod val="95000"/>
              </a:srgbClr>
            </a:solidFill>
            <a:ln w="25560">
              <a:solidFill>
                <a:srgbClr val="000000"/>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Courier New" panose="02070309020205020404" pitchFamily="49" charset="0"/>
                  <a:ea typeface="msgothic"/>
                  <a:cs typeface="msgothic"/>
                </a:rPr>
                <a:t>.</a:t>
              </a:r>
              <a:r>
                <a:rPr lang="en-GB" altLang="zh-CN" sz="2000" b="1">
                  <a:latin typeface="微软雅黑" panose="020B0503020204020204" pitchFamily="34" charset="-122"/>
                  <a:ea typeface="微软雅黑" panose="020B0503020204020204" pitchFamily="34" charset="-122"/>
                  <a:cs typeface="msgothic"/>
                </a:rPr>
                <a:t>debug </a:t>
              </a:r>
              <a:r>
                <a:rPr lang="zh-CN" altLang="en-GB" sz="2000" b="1">
                  <a:latin typeface="微软雅黑" panose="020B0503020204020204" pitchFamily="34" charset="-122"/>
                  <a:ea typeface="微软雅黑" panose="020B0503020204020204" pitchFamily="34" charset="-122"/>
                  <a:cs typeface="msgothic"/>
                </a:rPr>
                <a:t>节</a:t>
              </a:r>
            </a:p>
          </p:txBody>
        </p:sp>
        <p:sp>
          <p:nvSpPr>
            <p:cNvPr id="14348" name="Rectangle 12"/>
            <p:cNvSpPr>
              <a:spLocks noChangeArrowheads="1"/>
            </p:cNvSpPr>
            <p:nvPr/>
          </p:nvSpPr>
          <p:spPr bwMode="auto">
            <a:xfrm>
              <a:off x="3695" y="3632"/>
              <a:ext cx="1872" cy="384"/>
            </a:xfrm>
            <a:prstGeom prst="rect">
              <a:avLst/>
            </a:prstGeom>
            <a:solidFill>
              <a:srgbClr val="FFFFFF">
                <a:lumMod val="95000"/>
              </a:srgbClr>
            </a:solidFill>
            <a:ln w="25560">
              <a:solidFill>
                <a:srgbClr val="000000"/>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Section header</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FF0000"/>
                  </a:solidFill>
                  <a:latin typeface="微软雅黑" panose="020B0503020204020204" pitchFamily="34" charset="-122"/>
                  <a:ea typeface="微软雅黑" panose="020B0503020204020204" pitchFamily="34" charset="-122"/>
                  <a:cs typeface="msgothic"/>
                </a:rPr>
                <a:t>（节头表</a:t>
              </a:r>
              <a:r>
                <a:rPr lang="zh-CN" altLang="en-GB" sz="2000" b="1">
                  <a:latin typeface="微软雅黑" panose="020B0503020204020204" pitchFamily="34" charset="-122"/>
                  <a:ea typeface="微软雅黑" panose="020B0503020204020204" pitchFamily="34" charset="-122"/>
                  <a:cs typeface="msgothic"/>
                </a:rPr>
                <a:t>）</a:t>
              </a:r>
            </a:p>
          </p:txBody>
        </p:sp>
        <p:sp>
          <p:nvSpPr>
            <p:cNvPr id="767011" name="Text Box 13"/>
            <p:cNvSpPr txBox="1">
              <a:spLocks noChangeArrowheads="1"/>
            </p:cNvSpPr>
            <p:nvPr/>
          </p:nvSpPr>
          <p:spPr bwMode="auto">
            <a:xfrm>
              <a:off x="5568" y="912"/>
              <a:ext cx="223" cy="167"/>
            </a:xfrm>
            <a:prstGeom prst="rect">
              <a:avLst/>
            </a:prstGeom>
            <a:noFill/>
            <a:ln w="9525">
              <a:noFill/>
              <a:rou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solidFill>
                    <a:srgbClr val="000066"/>
                  </a:solidFill>
                  <a:latin typeface="Calibri" panose="020F0502020204030204" pitchFamily="34" charset="0"/>
                  <a:ea typeface="msgothic"/>
                  <a:cs typeface="msgothic"/>
                </a:rPr>
                <a:t>0</a:t>
              </a:r>
            </a:p>
          </p:txBody>
        </p:sp>
        <p:sp>
          <p:nvSpPr>
            <p:cNvPr id="15" name="Rectangle 6"/>
            <p:cNvSpPr>
              <a:spLocks noChangeArrowheads="1"/>
            </p:cNvSpPr>
            <p:nvPr/>
          </p:nvSpPr>
          <p:spPr bwMode="auto">
            <a:xfrm>
              <a:off x="3695" y="1716"/>
              <a:ext cx="1873" cy="240"/>
            </a:xfrm>
            <a:prstGeom prst="rect">
              <a:avLst/>
            </a:prstGeom>
            <a:solidFill>
              <a:srgbClr val="333399">
                <a:lumMod val="20000"/>
                <a:lumOff val="80000"/>
              </a:srgbClr>
            </a:solidFill>
            <a:ln w="25560">
              <a:solidFill>
                <a:srgbClr val="000000"/>
              </a:solidFill>
              <a:miter lim="800000"/>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.data </a:t>
              </a:r>
              <a:r>
                <a:rPr lang="zh-CN" altLang="en-GB" sz="2000" b="1">
                  <a:latin typeface="微软雅黑" panose="020B0503020204020204" pitchFamily="34" charset="-122"/>
                  <a:ea typeface="微软雅黑" panose="020B0503020204020204" pitchFamily="34" charset="-122"/>
                  <a:cs typeface="msgothic"/>
                </a:rPr>
                <a:t>节</a:t>
              </a:r>
            </a:p>
          </p:txBody>
        </p:sp>
        <p:sp>
          <p:nvSpPr>
            <p:cNvPr id="13" name="Rectangle 11"/>
            <p:cNvSpPr>
              <a:spLocks noChangeArrowheads="1"/>
            </p:cNvSpPr>
            <p:nvPr/>
          </p:nvSpPr>
          <p:spPr bwMode="auto">
            <a:xfrm>
              <a:off x="3693" y="3155"/>
              <a:ext cx="1872" cy="240"/>
            </a:xfrm>
            <a:prstGeom prst="rect">
              <a:avLst/>
            </a:prstGeom>
            <a:solidFill>
              <a:srgbClr val="D6D6F5">
                <a:alpha val="19000"/>
              </a:srgbClr>
            </a:solidFill>
            <a:ln w="25527">
              <a:solidFill>
                <a:srgbClr val="000000"/>
              </a:solidFill>
              <a:miter lim="800000"/>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.strtab </a:t>
              </a:r>
              <a:r>
                <a:rPr lang="zh-CN" altLang="en-GB" sz="2000" b="1">
                  <a:latin typeface="微软雅黑" panose="020B0503020204020204" pitchFamily="34" charset="-122"/>
                  <a:ea typeface="微软雅黑" panose="020B0503020204020204" pitchFamily="34" charset="-122"/>
                  <a:cs typeface="msgothic"/>
                </a:rPr>
                <a:t>节</a:t>
              </a:r>
            </a:p>
          </p:txBody>
        </p:sp>
        <p:sp>
          <p:nvSpPr>
            <p:cNvPr id="14" name="Rectangle 11"/>
            <p:cNvSpPr>
              <a:spLocks noChangeArrowheads="1"/>
            </p:cNvSpPr>
            <p:nvPr/>
          </p:nvSpPr>
          <p:spPr bwMode="auto">
            <a:xfrm>
              <a:off x="3697" y="3387"/>
              <a:ext cx="1872" cy="240"/>
            </a:xfrm>
            <a:prstGeom prst="rect">
              <a:avLst/>
            </a:prstGeom>
            <a:solidFill>
              <a:srgbClr val="D6D6F5">
                <a:alpha val="19000"/>
              </a:srgbClr>
            </a:solidFill>
            <a:ln w="25527">
              <a:solidFill>
                <a:srgbClr val="000000"/>
              </a:solidFill>
              <a:miter lim="800000"/>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.line </a:t>
              </a:r>
              <a:r>
                <a:rPr lang="zh-CN" altLang="en-GB" sz="2000" b="1">
                  <a:latin typeface="微软雅黑" panose="020B0503020204020204" pitchFamily="34" charset="-122"/>
                  <a:ea typeface="微软雅黑" panose="020B0503020204020204" pitchFamily="34" charset="-122"/>
                  <a:cs typeface="msgothic"/>
                </a:rPr>
                <a:t>节</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linds(horizontal)">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205105" y="316865"/>
            <a:ext cx="7934960" cy="706755"/>
          </a:xfrm>
          <a:prstGeom prst="rect">
            <a:avLst/>
          </a:prstGeom>
        </p:spPr>
        <p:txBody>
          <a:bodyPr wrap="square">
            <a:spAutoFit/>
          </a:bodyPr>
          <a:lstStyle/>
          <a:p>
            <a:r>
              <a:rPr sz="4000" u="dashLong" dirty="0">
                <a:solidFill>
                  <a:schemeClr val="accent2"/>
                </a:solidFill>
                <a:uFillTx/>
              </a:rPr>
              <a:t>可执行目标文件格式</a:t>
            </a:r>
          </a:p>
        </p:txBody>
      </p:sp>
      <p:sp>
        <p:nvSpPr>
          <p:cNvPr id="698371" name="Rectangle 3"/>
          <p:cNvSpPr>
            <a:spLocks noGrp="1" noChangeArrowheads="1"/>
          </p:cNvSpPr>
          <p:nvPr>
            <p:ph type="body" idx="1"/>
          </p:nvPr>
        </p:nvSpPr>
        <p:spPr>
          <a:xfrm>
            <a:off x="40323" y="973773"/>
            <a:ext cx="4083050" cy="5726112"/>
          </a:xfrm>
        </p:spPr>
        <p:txBody>
          <a:bodyPr/>
          <a:lstStyle/>
          <a:p>
            <a:pPr>
              <a:lnSpc>
                <a:spcPct val="125000"/>
              </a:lnSpc>
            </a:pPr>
            <a:r>
              <a:rPr lang="zh-CN" altLang="en-US" sz="2200">
                <a:latin typeface="微软雅黑" panose="020B0503020204020204" pitchFamily="34" charset="-122"/>
                <a:ea typeface="微软雅黑" panose="020B0503020204020204" pitchFamily="34" charset="-122"/>
              </a:rPr>
              <a:t>与</a:t>
            </a:r>
            <a:r>
              <a:rPr lang="en-US" altLang="zh-CN" sz="2200">
                <a:latin typeface="微软雅黑" panose="020B0503020204020204" pitchFamily="34" charset="-122"/>
                <a:ea typeface="微软雅黑" panose="020B0503020204020204" pitchFamily="34" charset="-122"/>
              </a:rPr>
              <a:t>.o</a:t>
            </a:r>
            <a:r>
              <a:rPr lang="zh-CN" altLang="en-US" sz="2200">
                <a:latin typeface="微软雅黑" panose="020B0503020204020204" pitchFamily="34" charset="-122"/>
                <a:ea typeface="微软雅黑" panose="020B0503020204020204" pitchFamily="34" charset="-122"/>
              </a:rPr>
              <a:t>文件稍有不同：</a:t>
            </a:r>
          </a:p>
          <a:p>
            <a:pPr lvl="1">
              <a:lnSpc>
                <a:spcPct val="125000"/>
              </a:lnSpc>
            </a:pPr>
            <a:r>
              <a:rPr lang="en-US" altLang="zh-CN">
                <a:latin typeface="微软雅黑" panose="020B0503020204020204" pitchFamily="34" charset="-122"/>
                <a:ea typeface="微软雅黑" panose="020B0503020204020204" pitchFamily="34" charset="-122"/>
              </a:rPr>
              <a:t>ELF</a:t>
            </a:r>
            <a:r>
              <a:rPr lang="zh-CN" altLang="en-US">
                <a:latin typeface="微软雅黑" panose="020B0503020204020204" pitchFamily="34" charset="-122"/>
                <a:ea typeface="微软雅黑" panose="020B0503020204020204" pitchFamily="34" charset="-122"/>
              </a:rPr>
              <a:t>头中字段</a:t>
            </a:r>
            <a:r>
              <a:rPr lang="en-US" altLang="zh-CN">
                <a:latin typeface="微软雅黑" panose="020B0503020204020204" pitchFamily="34" charset="-122"/>
                <a:ea typeface="微软雅黑" panose="020B0503020204020204" pitchFamily="34" charset="-122"/>
              </a:rPr>
              <a:t>e_entry</a:t>
            </a:r>
            <a:r>
              <a:rPr lang="zh-CN" altLang="en-US">
                <a:solidFill>
                  <a:srgbClr val="FF3300"/>
                </a:solidFill>
                <a:latin typeface="微软雅黑" panose="020B0503020204020204" pitchFamily="34" charset="-122"/>
                <a:ea typeface="微软雅黑" panose="020B0503020204020204" pitchFamily="34" charset="-122"/>
              </a:rPr>
              <a:t>给出执行程序时第一条指令的地址</a:t>
            </a:r>
            <a:r>
              <a:rPr lang="zh-CN" altLang="en-US">
                <a:latin typeface="微软雅黑" panose="020B0503020204020204" pitchFamily="34" charset="-122"/>
                <a:ea typeface="微软雅黑" panose="020B0503020204020204" pitchFamily="34" charset="-122"/>
              </a:rPr>
              <a:t>，而在</a:t>
            </a:r>
            <a:r>
              <a:rPr lang="zh-CN" altLang="en-US">
                <a:solidFill>
                  <a:srgbClr val="0A6A0A"/>
                </a:solidFill>
                <a:latin typeface="微软雅黑" panose="020B0503020204020204" pitchFamily="34" charset="-122"/>
                <a:ea typeface="微软雅黑" panose="020B0503020204020204" pitchFamily="34" charset="-122"/>
              </a:rPr>
              <a:t>可重定位文件中，此字段为</a:t>
            </a:r>
            <a:r>
              <a:rPr lang="en-US" altLang="zh-CN">
                <a:solidFill>
                  <a:srgbClr val="0A6A0A"/>
                </a:solidFill>
                <a:latin typeface="微软雅黑" panose="020B0503020204020204" pitchFamily="34" charset="-122"/>
                <a:ea typeface="微软雅黑" panose="020B0503020204020204" pitchFamily="34" charset="-122"/>
              </a:rPr>
              <a:t>0</a:t>
            </a:r>
            <a:endParaRPr lang="zh-CN" altLang="en-US">
              <a:solidFill>
                <a:srgbClr val="0A6A0A"/>
              </a:solidFill>
              <a:latin typeface="微软雅黑" panose="020B0503020204020204" pitchFamily="34" charset="-122"/>
              <a:ea typeface="微软雅黑" panose="020B0503020204020204" pitchFamily="34" charset="-122"/>
            </a:endParaRPr>
          </a:p>
          <a:p>
            <a:pPr lvl="1">
              <a:lnSpc>
                <a:spcPct val="125000"/>
              </a:lnSpc>
            </a:pPr>
            <a:r>
              <a:rPr lang="zh-CN" altLang="en-US">
                <a:latin typeface="微软雅黑" panose="020B0503020204020204" pitchFamily="34" charset="-122"/>
                <a:ea typeface="微软雅黑" panose="020B0503020204020204" pitchFamily="34" charset="-122"/>
              </a:rPr>
              <a:t>多一个</a:t>
            </a:r>
            <a:r>
              <a:rPr lang="en-US" altLang="zh-CN">
                <a:latin typeface="微软雅黑" panose="020B0503020204020204" pitchFamily="34" charset="-122"/>
                <a:ea typeface="微软雅黑" panose="020B0503020204020204" pitchFamily="34" charset="-122"/>
              </a:rPr>
              <a:t>.init</a:t>
            </a:r>
            <a:r>
              <a:rPr lang="zh-CN" altLang="en-US">
                <a:latin typeface="微软雅黑" panose="020B0503020204020204" pitchFamily="34" charset="-122"/>
                <a:ea typeface="微软雅黑" panose="020B0503020204020204" pitchFamily="34" charset="-122"/>
              </a:rPr>
              <a:t>节，用于定义</a:t>
            </a:r>
            <a:r>
              <a:rPr lang="en-US" altLang="zh-CN">
                <a:latin typeface="微软雅黑" panose="020B0503020204020204" pitchFamily="34" charset="-122"/>
                <a:ea typeface="微软雅黑" panose="020B0503020204020204" pitchFamily="34" charset="-122"/>
              </a:rPr>
              <a:t>_init</a:t>
            </a:r>
            <a:r>
              <a:rPr lang="zh-CN" altLang="en-US">
                <a:latin typeface="微软雅黑" panose="020B0503020204020204" pitchFamily="34" charset="-122"/>
                <a:ea typeface="微软雅黑" panose="020B0503020204020204" pitchFamily="34" charset="-122"/>
              </a:rPr>
              <a:t>函数，该函数用来进行可执行目标文件开始执行时的初始化工作</a:t>
            </a:r>
          </a:p>
          <a:p>
            <a:pPr lvl="1">
              <a:lnSpc>
                <a:spcPct val="125000"/>
              </a:lnSpc>
            </a:pPr>
            <a:r>
              <a:rPr lang="zh-CN" altLang="en-US">
                <a:latin typeface="微软雅黑" panose="020B0503020204020204" pitchFamily="34" charset="-122"/>
                <a:ea typeface="微软雅黑" panose="020B0503020204020204" pitchFamily="34" charset="-122"/>
              </a:rPr>
              <a:t>少两</a:t>
            </a:r>
            <a:r>
              <a:rPr lang="en-US" altLang="zh-CN">
                <a:latin typeface="微软雅黑" panose="020B0503020204020204" pitchFamily="34" charset="-122"/>
                <a:ea typeface="微软雅黑" panose="020B0503020204020204" pitchFamily="34" charset="-122"/>
              </a:rPr>
              <a:t>.rel</a:t>
            </a:r>
            <a:r>
              <a:rPr lang="zh-CN" altLang="en-US">
                <a:latin typeface="微软雅黑" panose="020B0503020204020204" pitchFamily="34" charset="-122"/>
                <a:ea typeface="微软雅黑" panose="020B0503020204020204" pitchFamily="34" charset="-122"/>
              </a:rPr>
              <a:t>节（无需重定位）</a:t>
            </a:r>
          </a:p>
          <a:p>
            <a:pPr lvl="1">
              <a:lnSpc>
                <a:spcPct val="125000"/>
              </a:lnSpc>
            </a:pPr>
            <a:r>
              <a:rPr lang="zh-CN" altLang="en-US">
                <a:latin typeface="微软雅黑" panose="020B0503020204020204" pitchFamily="34" charset="-122"/>
                <a:ea typeface="微软雅黑" panose="020B0503020204020204" pitchFamily="34" charset="-122"/>
              </a:rPr>
              <a:t>多一个</a:t>
            </a:r>
            <a:r>
              <a:rPr lang="zh-CN" altLang="en-US">
                <a:solidFill>
                  <a:srgbClr val="FF0000"/>
                </a:solidFill>
                <a:latin typeface="微软雅黑" panose="020B0503020204020204" pitchFamily="34" charset="-122"/>
                <a:ea typeface="微软雅黑" panose="020B0503020204020204" pitchFamily="34" charset="-122"/>
              </a:rPr>
              <a:t>程序头表</a:t>
            </a:r>
            <a:r>
              <a:rPr lang="zh-CN" altLang="en-US">
                <a:latin typeface="微软雅黑" panose="020B0503020204020204" pitchFamily="34" charset="-122"/>
                <a:ea typeface="微软雅黑" panose="020B0503020204020204" pitchFamily="34" charset="-122"/>
              </a:rPr>
              <a:t>，也称</a:t>
            </a:r>
            <a:r>
              <a:rPr lang="zh-CN" altLang="en-US">
                <a:solidFill>
                  <a:srgbClr val="FF0000"/>
                </a:solidFill>
                <a:latin typeface="微软雅黑" panose="020B0503020204020204" pitchFamily="34" charset="-122"/>
                <a:ea typeface="微软雅黑" panose="020B0503020204020204" pitchFamily="34" charset="-122"/>
              </a:rPr>
              <a:t>段头表（</a:t>
            </a:r>
            <a:r>
              <a:rPr lang="en-US" altLang="zh-CN">
                <a:solidFill>
                  <a:srgbClr val="FF0000"/>
                </a:solidFill>
                <a:latin typeface="微软雅黑" panose="020B0503020204020204" pitchFamily="34" charset="-122"/>
                <a:ea typeface="微软雅黑" panose="020B0503020204020204" pitchFamily="34" charset="-122"/>
              </a:rPr>
              <a:t>segment header table</a:t>
            </a:r>
            <a:r>
              <a:rPr lang="zh-CN" altLang="en-US">
                <a:solidFill>
                  <a:srgbClr val="FF0000"/>
                </a:solidFill>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，是一个结构数组</a:t>
            </a:r>
          </a:p>
        </p:txBody>
      </p:sp>
      <p:pic>
        <p:nvPicPr>
          <p:cNvPr id="698372" name="Picture 4"/>
          <p:cNvPicPr>
            <a:picLocks noChangeAspect="1" noChangeArrowheads="1"/>
          </p:cNvPicPr>
          <p:nvPr/>
        </p:nvPicPr>
        <p:blipFill>
          <a:blip r:embed="rId3"/>
          <a:srcRect/>
          <a:stretch>
            <a:fillRect/>
          </a:stretch>
        </p:blipFill>
        <p:spPr bwMode="auto">
          <a:xfrm>
            <a:off x="4363085" y="953135"/>
            <a:ext cx="4575175" cy="5535613"/>
          </a:xfrm>
          <a:prstGeom prst="rect">
            <a:avLst/>
          </a:prstGeom>
          <a:noFill/>
        </p:spPr>
      </p:pic>
      <p:sp>
        <p:nvSpPr>
          <p:cNvPr id="698373" name="Rectangle 5"/>
          <p:cNvSpPr>
            <a:spLocks noChangeArrowheads="1"/>
          </p:cNvSpPr>
          <p:nvPr/>
        </p:nvSpPr>
        <p:spPr bwMode="auto">
          <a:xfrm>
            <a:off x="4439285" y="1037273"/>
            <a:ext cx="2278063" cy="2249487"/>
          </a:xfrm>
          <a:prstGeom prst="rect">
            <a:avLst/>
          </a:prstGeom>
          <a:solidFill>
            <a:schemeClr val="accent1">
              <a:alpha val="17999"/>
            </a:schemeClr>
          </a:solidFill>
          <a:ln w="9525">
            <a:solidFill>
              <a:schemeClr val="tx1"/>
            </a:solidFill>
            <a:miter lim="800000"/>
          </a:ln>
          <a:effectLst/>
        </p:spPr>
        <p:txBody>
          <a:bodyPr wrap="none" anchor="ctr"/>
          <a:lstStyle/>
          <a:p>
            <a:endParaRPr lang="zh-CN" altLang="en-US"/>
          </a:p>
        </p:txBody>
      </p:sp>
      <p:sp>
        <p:nvSpPr>
          <p:cNvPr id="698374" name="Rectangle 6"/>
          <p:cNvSpPr>
            <a:spLocks noChangeArrowheads="1"/>
          </p:cNvSpPr>
          <p:nvPr/>
        </p:nvSpPr>
        <p:spPr bwMode="auto">
          <a:xfrm>
            <a:off x="4424998" y="3270885"/>
            <a:ext cx="2306637" cy="901700"/>
          </a:xfrm>
          <a:prstGeom prst="rect">
            <a:avLst/>
          </a:prstGeom>
          <a:solidFill>
            <a:srgbClr val="FF0000">
              <a:alpha val="13000"/>
            </a:srgbClr>
          </a:solidFill>
          <a:ln w="9525">
            <a:solidFill>
              <a:schemeClr val="tx1"/>
            </a:solidFill>
            <a:miter lim="800000"/>
          </a:ln>
          <a:effectLst/>
        </p:spPr>
        <p:txBody>
          <a:bodyPr wrap="none" anchor="ctr"/>
          <a:lstStyle/>
          <a:p>
            <a:endParaRPr lang="zh-CN" altLang="en-US"/>
          </a:p>
        </p:txBody>
      </p:sp>
      <p:sp>
        <p:nvSpPr>
          <p:cNvPr id="698375" name="Line 7"/>
          <p:cNvSpPr>
            <a:spLocks noChangeShapeType="1"/>
          </p:cNvSpPr>
          <p:nvPr/>
        </p:nvSpPr>
        <p:spPr bwMode="auto">
          <a:xfrm flipV="1">
            <a:off x="2537460" y="1819910"/>
            <a:ext cx="1871663" cy="3309938"/>
          </a:xfrm>
          <a:prstGeom prst="line">
            <a:avLst/>
          </a:prstGeom>
          <a:noFill/>
          <a:ln w="28575">
            <a:solidFill>
              <a:srgbClr val="FF0000"/>
            </a:solidFill>
            <a:round/>
            <a:tailEnd type="triangle" w="med" len="med"/>
          </a:ln>
          <a:effectLst/>
        </p:spPr>
        <p:txBody>
          <a:bodyPr/>
          <a:lstStyle/>
          <a:p>
            <a:endParaRPr lang="zh-CN" altLang="en-US"/>
          </a:p>
        </p:txBody>
      </p:sp>
      <p:sp>
        <p:nvSpPr>
          <p:cNvPr id="698376" name="Rectangle 8"/>
          <p:cNvSpPr>
            <a:spLocks noChangeArrowheads="1"/>
          </p:cNvSpPr>
          <p:nvPr/>
        </p:nvSpPr>
        <p:spPr bwMode="auto">
          <a:xfrm>
            <a:off x="4437698" y="4172585"/>
            <a:ext cx="2265362" cy="2249488"/>
          </a:xfrm>
          <a:prstGeom prst="rect">
            <a:avLst/>
          </a:prstGeom>
          <a:solidFill>
            <a:srgbClr val="993366">
              <a:alpha val="30000"/>
            </a:srgbClr>
          </a:solidFill>
          <a:ln w="9525">
            <a:solidFill>
              <a:schemeClr val="tx1"/>
            </a:solidFill>
            <a:miter lim="800000"/>
          </a:ln>
          <a:effectLst/>
        </p:spPr>
        <p:txBody>
          <a:bodyPr wrap="none" anchor="ctr"/>
          <a:lstStyle/>
          <a:p>
            <a:endParaRPr lang="zh-CN" altLang="en-US"/>
          </a:p>
        </p:txBody>
      </p:sp>
      <p:sp>
        <p:nvSpPr>
          <p:cNvPr id="698377" name="Rectangle 9"/>
          <p:cNvSpPr>
            <a:spLocks noChangeArrowheads="1"/>
          </p:cNvSpPr>
          <p:nvPr/>
        </p:nvSpPr>
        <p:spPr bwMode="auto">
          <a:xfrm>
            <a:off x="4424998" y="1486535"/>
            <a:ext cx="2292350" cy="436563"/>
          </a:xfrm>
          <a:prstGeom prst="rect">
            <a:avLst/>
          </a:prstGeom>
          <a:solidFill>
            <a:srgbClr val="FFFF00">
              <a:alpha val="27000"/>
            </a:srgbClr>
          </a:solidFill>
          <a:ln w="9525">
            <a:solidFill>
              <a:schemeClr val="tx1"/>
            </a:solidFill>
            <a:miter lim="800000"/>
          </a:ln>
          <a:effectLst/>
        </p:spPr>
        <p:txBody>
          <a:bodyPr wrap="none" anchor="ctr"/>
          <a:lstStyle/>
          <a:p>
            <a:endParaRPr lang="zh-CN" altLang="en-US"/>
          </a:p>
        </p:txBody>
      </p:sp>
      <p:sp>
        <p:nvSpPr>
          <p:cNvPr id="698378" name="Rectangle 10"/>
          <p:cNvSpPr>
            <a:spLocks noChangeArrowheads="1"/>
          </p:cNvSpPr>
          <p:nvPr/>
        </p:nvSpPr>
        <p:spPr bwMode="auto">
          <a:xfrm>
            <a:off x="4432935" y="1937385"/>
            <a:ext cx="2292350" cy="436563"/>
          </a:xfrm>
          <a:prstGeom prst="rect">
            <a:avLst/>
          </a:prstGeom>
          <a:solidFill>
            <a:srgbClr val="FFFF00">
              <a:alpha val="27000"/>
            </a:srgbClr>
          </a:solidFill>
          <a:ln w="9525">
            <a:solidFill>
              <a:schemeClr val="tx1"/>
            </a:solidFill>
            <a:miter lim="800000"/>
          </a:ln>
          <a:effectLst/>
        </p:spPr>
        <p:txBody>
          <a:bodyPr wrap="none" anchor="ctr"/>
          <a:lstStyle/>
          <a:p>
            <a:endParaRPr lang="zh-CN" altLang="en-US"/>
          </a:p>
        </p:txBody>
      </p:sp>
      <p:sp>
        <p:nvSpPr>
          <p:cNvPr id="698379" name="Line 11"/>
          <p:cNvSpPr>
            <a:spLocks noChangeShapeType="1"/>
          </p:cNvSpPr>
          <p:nvPr/>
        </p:nvSpPr>
        <p:spPr bwMode="auto">
          <a:xfrm flipV="1">
            <a:off x="2116773" y="2212023"/>
            <a:ext cx="2351087" cy="944562"/>
          </a:xfrm>
          <a:prstGeom prst="line">
            <a:avLst/>
          </a:prstGeom>
          <a:noFill/>
          <a:ln w="28575">
            <a:solidFill>
              <a:srgbClr val="FF0000"/>
            </a:solidFill>
            <a:rou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8373"/>
                                        </p:tgtEl>
                                        <p:attrNameLst>
                                          <p:attrName>style.visibility</p:attrName>
                                        </p:attrNameLst>
                                      </p:cBhvr>
                                      <p:to>
                                        <p:strVal val="visible"/>
                                      </p:to>
                                    </p:set>
                                    <p:animEffect transition="in" filter="blinds(horizontal)">
                                      <p:cBhvr>
                                        <p:cTn id="7" dur="500"/>
                                        <p:tgtEl>
                                          <p:spTgt spid="69837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8374"/>
                                        </p:tgtEl>
                                        <p:attrNameLst>
                                          <p:attrName>style.visibility</p:attrName>
                                        </p:attrNameLst>
                                      </p:cBhvr>
                                      <p:to>
                                        <p:strVal val="visible"/>
                                      </p:to>
                                    </p:set>
                                    <p:animEffect transition="in" filter="blinds(horizontal)">
                                      <p:cBhvr>
                                        <p:cTn id="12" dur="500"/>
                                        <p:tgtEl>
                                          <p:spTgt spid="69837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8376"/>
                                        </p:tgtEl>
                                        <p:attrNameLst>
                                          <p:attrName>style.visibility</p:attrName>
                                        </p:attrNameLst>
                                      </p:cBhvr>
                                      <p:to>
                                        <p:strVal val="visible"/>
                                      </p:to>
                                    </p:set>
                                    <p:animEffect transition="in" filter="blinds(horizontal)">
                                      <p:cBhvr>
                                        <p:cTn id="17" dur="500"/>
                                        <p:tgtEl>
                                          <p:spTgt spid="69837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98371">
                                            <p:txEl>
                                              <p:pRg st="1" end="1"/>
                                            </p:txEl>
                                          </p:spTgt>
                                        </p:tgtEl>
                                        <p:attrNameLst>
                                          <p:attrName>style.visibility</p:attrName>
                                        </p:attrNameLst>
                                      </p:cBhvr>
                                      <p:to>
                                        <p:strVal val="visible"/>
                                      </p:to>
                                    </p:set>
                                    <p:animEffect transition="in" filter="blinds(horizontal)">
                                      <p:cBhvr>
                                        <p:cTn id="22" dur="500"/>
                                        <p:tgtEl>
                                          <p:spTgt spid="69837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98371">
                                            <p:txEl>
                                              <p:pRg st="2" end="2"/>
                                            </p:txEl>
                                          </p:spTgt>
                                        </p:tgtEl>
                                        <p:attrNameLst>
                                          <p:attrName>style.visibility</p:attrName>
                                        </p:attrNameLst>
                                      </p:cBhvr>
                                      <p:to>
                                        <p:strVal val="visible"/>
                                      </p:to>
                                    </p:set>
                                    <p:animEffect transition="in" filter="blinds(horizontal)">
                                      <p:cBhvr>
                                        <p:cTn id="27" dur="500"/>
                                        <p:tgtEl>
                                          <p:spTgt spid="69837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98378"/>
                                        </p:tgtEl>
                                        <p:attrNameLst>
                                          <p:attrName>style.visibility</p:attrName>
                                        </p:attrNameLst>
                                      </p:cBhvr>
                                      <p:to>
                                        <p:strVal val="visible"/>
                                      </p:to>
                                    </p:set>
                                    <p:animEffect transition="in" filter="blinds(horizontal)">
                                      <p:cBhvr>
                                        <p:cTn id="32" dur="500"/>
                                        <p:tgtEl>
                                          <p:spTgt spid="69837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98379"/>
                                        </p:tgtEl>
                                        <p:attrNameLst>
                                          <p:attrName>style.visibility</p:attrName>
                                        </p:attrNameLst>
                                      </p:cBhvr>
                                      <p:to>
                                        <p:strVal val="visible"/>
                                      </p:to>
                                    </p:set>
                                    <p:animEffect transition="in" filter="blinds(horizontal)">
                                      <p:cBhvr>
                                        <p:cTn id="37" dur="500"/>
                                        <p:tgtEl>
                                          <p:spTgt spid="69837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98371">
                                            <p:txEl>
                                              <p:pRg st="3" end="3"/>
                                            </p:txEl>
                                          </p:spTgt>
                                        </p:tgtEl>
                                        <p:attrNameLst>
                                          <p:attrName>style.visibility</p:attrName>
                                        </p:attrNameLst>
                                      </p:cBhvr>
                                      <p:to>
                                        <p:strVal val="visible"/>
                                      </p:to>
                                    </p:set>
                                    <p:animEffect transition="in" filter="blinds(horizontal)">
                                      <p:cBhvr>
                                        <p:cTn id="42" dur="500"/>
                                        <p:tgtEl>
                                          <p:spTgt spid="698371">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98371">
                                            <p:txEl>
                                              <p:pRg st="4" end="4"/>
                                            </p:txEl>
                                          </p:spTgt>
                                        </p:tgtEl>
                                        <p:attrNameLst>
                                          <p:attrName>style.visibility</p:attrName>
                                        </p:attrNameLst>
                                      </p:cBhvr>
                                      <p:to>
                                        <p:strVal val="visible"/>
                                      </p:to>
                                    </p:set>
                                    <p:animEffect transition="in" filter="blinds(horizontal)">
                                      <p:cBhvr>
                                        <p:cTn id="47" dur="500"/>
                                        <p:tgtEl>
                                          <p:spTgt spid="698371">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98375"/>
                                        </p:tgtEl>
                                        <p:attrNameLst>
                                          <p:attrName>style.visibility</p:attrName>
                                        </p:attrNameLst>
                                      </p:cBhvr>
                                      <p:to>
                                        <p:strVal val="visible"/>
                                      </p:to>
                                    </p:set>
                                    <p:animEffect transition="in" filter="blinds(horizontal)">
                                      <p:cBhvr>
                                        <p:cTn id="52" dur="500"/>
                                        <p:tgtEl>
                                          <p:spTgt spid="69837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98377"/>
                                        </p:tgtEl>
                                        <p:attrNameLst>
                                          <p:attrName>style.visibility</p:attrName>
                                        </p:attrNameLst>
                                      </p:cBhvr>
                                      <p:to>
                                        <p:strVal val="visible"/>
                                      </p:to>
                                    </p:set>
                                    <p:animEffect transition="in" filter="blinds(horizontal)">
                                      <p:cBhvr>
                                        <p:cTn id="57" dur="500"/>
                                        <p:tgtEl>
                                          <p:spTgt spid="698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373" grpId="0" bldLvl="0" animBg="1"/>
      <p:bldP spid="698374" grpId="0" bldLvl="0" animBg="1"/>
      <p:bldP spid="698375" grpId="0" bldLvl="0" animBg="1"/>
      <p:bldP spid="698376" grpId="0" bldLvl="0" animBg="1"/>
      <p:bldP spid="698377" grpId="0" bldLvl="0" animBg="1"/>
      <p:bldP spid="698378" grpId="0" bldLvl="0" animBg="1"/>
      <p:bldP spid="698379"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955"/>
            <a:ext cx="9144000" cy="6899910"/>
          </a:xfrm>
          <a:prstGeom prst="rect">
            <a:avLst/>
          </a:prstGeom>
        </p:spPr>
      </p:pic>
      <p:sp>
        <p:nvSpPr>
          <p:cNvPr id="2" name="圆角矩形 1"/>
          <p:cNvSpPr/>
          <p:nvPr/>
        </p:nvSpPr>
        <p:spPr>
          <a:xfrm>
            <a:off x="175260" y="1998345"/>
            <a:ext cx="8859520" cy="242633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4"/>
              </a:solidFill>
            </a:endParaRPr>
          </a:p>
        </p:txBody>
      </p:sp>
      <p:sp>
        <p:nvSpPr>
          <p:cNvPr id="5" name="矩形 4"/>
          <p:cNvSpPr/>
          <p:nvPr/>
        </p:nvSpPr>
        <p:spPr>
          <a:xfrm>
            <a:off x="2115185" y="2299335"/>
            <a:ext cx="5173980" cy="645160"/>
          </a:xfrm>
          <a:prstGeom prst="rect">
            <a:avLst/>
          </a:prstGeom>
        </p:spPr>
        <p:txBody>
          <a:bodyPr wrap="square">
            <a:spAutoFit/>
          </a:bodyPr>
          <a:lstStyle/>
          <a:p>
            <a:r>
              <a:rPr lang="en-US" altLang="zh-CN" sz="3600" b="1" dirty="0">
                <a:solidFill>
                  <a:srgbClr val="687095"/>
                </a:solidFill>
              </a:rPr>
              <a:t>第一讲：目标文件格式</a:t>
            </a:r>
          </a:p>
        </p:txBody>
      </p:sp>
      <p:sp>
        <p:nvSpPr>
          <p:cNvPr id="14" name="矩形 13"/>
          <p:cNvSpPr/>
          <p:nvPr/>
        </p:nvSpPr>
        <p:spPr>
          <a:xfrm>
            <a:off x="260985" y="3213735"/>
            <a:ext cx="8883015" cy="829945"/>
          </a:xfrm>
          <a:prstGeom prst="rect">
            <a:avLst/>
          </a:prstGeom>
        </p:spPr>
        <p:txBody>
          <a:bodyPr wrap="square">
            <a:spAutoFit/>
          </a:bodyPr>
          <a:lstStyle/>
          <a:p>
            <a:pPr marL="285750" indent="-285750">
              <a:buFont typeface="Wingdings" panose="05000000000000000000" charset="0"/>
              <a:buChar char="l"/>
            </a:pPr>
            <a:r>
              <a:rPr lang="en-US" altLang="zh-CN" sz="2400" b="1" dirty="0">
                <a:solidFill>
                  <a:srgbClr val="C1A2A0"/>
                </a:solidFill>
              </a:rPr>
              <a:t>程序的链接概述、链接的意义与过程</a:t>
            </a:r>
          </a:p>
          <a:p>
            <a:pPr marL="285750" indent="-285750">
              <a:buFont typeface="Wingdings" panose="05000000000000000000" charset="0"/>
              <a:buChar char="l"/>
            </a:pPr>
            <a:r>
              <a:rPr lang="en-US" altLang="zh-CN" sz="2400" b="1" dirty="0">
                <a:solidFill>
                  <a:srgbClr val="C1A2A0"/>
                </a:solidFill>
              </a:rPr>
              <a:t>ELF目标文件、重定位目标文件格式、可执行目标文件格式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205105" y="179705"/>
            <a:ext cx="7934960" cy="706755"/>
          </a:xfrm>
          <a:prstGeom prst="rect">
            <a:avLst/>
          </a:prstGeom>
        </p:spPr>
        <p:txBody>
          <a:bodyPr wrap="square">
            <a:spAutoFit/>
          </a:bodyPr>
          <a:lstStyle/>
          <a:p>
            <a:r>
              <a:rPr sz="4000" u="dashLong" dirty="0">
                <a:solidFill>
                  <a:schemeClr val="accent2"/>
                </a:solidFill>
                <a:uFillTx/>
              </a:rPr>
              <a:t>可执行文件的存储器映像</a:t>
            </a:r>
          </a:p>
        </p:txBody>
      </p:sp>
      <p:sp>
        <p:nvSpPr>
          <p:cNvPr id="763906" name="Rectangle 2"/>
          <p:cNvSpPr>
            <a:spLocks noChangeArrowheads="1"/>
          </p:cNvSpPr>
          <p:nvPr/>
        </p:nvSpPr>
        <p:spPr bwMode="auto">
          <a:xfrm>
            <a:off x="5002213" y="2014855"/>
            <a:ext cx="2832100" cy="725488"/>
          </a:xfrm>
          <a:prstGeom prst="rect">
            <a:avLst/>
          </a:prstGeom>
          <a:solidFill>
            <a:schemeClr val="bg1"/>
          </a:solidFill>
          <a:ln w="9525">
            <a:solidFill>
              <a:schemeClr val="tx1"/>
            </a:solidFill>
            <a:miter lim="800000"/>
          </a:ln>
          <a:effectLst/>
        </p:spPr>
        <p:txBody>
          <a:bodyPr wrap="none" anchor="ctr"/>
          <a:lstStyle/>
          <a:p>
            <a:endParaRPr lang="zh-CN" altLang="en-US"/>
          </a:p>
        </p:txBody>
      </p:sp>
      <p:sp>
        <p:nvSpPr>
          <p:cNvPr id="763908" name="Text Box 12"/>
          <p:cNvSpPr txBox="1">
            <a:spLocks noChangeArrowheads="1"/>
          </p:cNvSpPr>
          <p:nvPr/>
        </p:nvSpPr>
        <p:spPr bwMode="auto">
          <a:xfrm>
            <a:off x="3181350" y="1702118"/>
            <a:ext cx="322263" cy="361950"/>
          </a:xfrm>
          <a:prstGeom prst="rect">
            <a:avLst/>
          </a:prstGeom>
          <a:noFill/>
          <a:ln w="9525">
            <a:noFill/>
            <a:round/>
          </a:ln>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0</a:t>
            </a:r>
          </a:p>
        </p:txBody>
      </p:sp>
      <p:sp>
        <p:nvSpPr>
          <p:cNvPr id="763909" name="Text Box 25"/>
          <p:cNvSpPr txBox="1">
            <a:spLocks noChangeArrowheads="1"/>
          </p:cNvSpPr>
          <p:nvPr/>
        </p:nvSpPr>
        <p:spPr bwMode="auto">
          <a:xfrm>
            <a:off x="8264525" y="1860868"/>
            <a:ext cx="731838" cy="620712"/>
          </a:xfrm>
          <a:prstGeom prst="rect">
            <a:avLst/>
          </a:prstGeom>
          <a:noFill/>
          <a:ln w="9525">
            <a:noFill/>
            <a:round/>
          </a:ln>
        </p:spPr>
        <p:txBody>
          <a:bodyPr lIns="0" tIns="46800" rIns="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%esp </a:t>
            </a:r>
          </a:p>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a:t>
            </a:r>
            <a:r>
              <a:rPr lang="zh-CN" altLang="en-GB" b="1">
                <a:latin typeface="微软雅黑" panose="020B0503020204020204" pitchFamily="34" charset="-122"/>
                <a:ea typeface="微软雅黑" panose="020B0503020204020204" pitchFamily="34" charset="-122"/>
                <a:cs typeface="msgothic"/>
              </a:rPr>
              <a:t>栈顶</a:t>
            </a:r>
            <a:r>
              <a:rPr lang="en-GB" altLang="zh-CN" b="1">
                <a:latin typeface="微软雅黑" panose="020B0503020204020204" pitchFamily="34" charset="-122"/>
                <a:ea typeface="微软雅黑" panose="020B0503020204020204" pitchFamily="34" charset="-122"/>
                <a:cs typeface="msgothic"/>
              </a:rPr>
              <a:t>)</a:t>
            </a:r>
          </a:p>
        </p:txBody>
      </p:sp>
      <p:sp>
        <p:nvSpPr>
          <p:cNvPr id="763910" name="Line 26"/>
          <p:cNvSpPr>
            <a:spLocks noChangeShapeType="1"/>
          </p:cNvSpPr>
          <p:nvPr/>
        </p:nvSpPr>
        <p:spPr bwMode="auto">
          <a:xfrm flipH="1">
            <a:off x="7885113" y="2029143"/>
            <a:ext cx="384175" cy="1587"/>
          </a:xfrm>
          <a:prstGeom prst="line">
            <a:avLst/>
          </a:prstGeom>
          <a:noFill/>
          <a:ln w="3240">
            <a:solidFill>
              <a:srgbClr val="000066"/>
            </a:solidFill>
            <a:miter lim="800000"/>
            <a:tailEnd type="triangle" w="med" len="med"/>
          </a:ln>
        </p:spPr>
        <p:txBody>
          <a:bodyPr/>
          <a:lstStyle/>
          <a:p>
            <a:endParaRPr lang="zh-CN" altLang="en-US"/>
          </a:p>
        </p:txBody>
      </p:sp>
      <p:sp>
        <p:nvSpPr>
          <p:cNvPr id="763911" name="Line 28"/>
          <p:cNvSpPr>
            <a:spLocks noChangeShapeType="1"/>
          </p:cNvSpPr>
          <p:nvPr/>
        </p:nvSpPr>
        <p:spPr bwMode="auto">
          <a:xfrm flipV="1">
            <a:off x="7974013" y="955993"/>
            <a:ext cx="1587" cy="460375"/>
          </a:xfrm>
          <a:prstGeom prst="line">
            <a:avLst/>
          </a:prstGeom>
          <a:noFill/>
          <a:ln w="38100">
            <a:solidFill>
              <a:schemeClr val="tx1"/>
            </a:solidFill>
            <a:miter lim="800000"/>
            <a:tailEnd type="triangle" w="med" len="med"/>
          </a:ln>
        </p:spPr>
        <p:txBody>
          <a:bodyPr/>
          <a:lstStyle/>
          <a:p>
            <a:endParaRPr lang="zh-CN" altLang="en-US"/>
          </a:p>
        </p:txBody>
      </p:sp>
      <p:sp>
        <p:nvSpPr>
          <p:cNvPr id="763912" name="Text Box 29"/>
          <p:cNvSpPr txBox="1">
            <a:spLocks noChangeArrowheads="1"/>
          </p:cNvSpPr>
          <p:nvPr/>
        </p:nvSpPr>
        <p:spPr bwMode="auto">
          <a:xfrm>
            <a:off x="8288338" y="4084955"/>
            <a:ext cx="587375" cy="363538"/>
          </a:xfrm>
          <a:prstGeom prst="rect">
            <a:avLst/>
          </a:prstGeom>
          <a:noFill/>
          <a:ln w="9525">
            <a:noFill/>
            <a:rou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b="1">
                <a:latin typeface="微软雅黑" panose="020B0503020204020204" pitchFamily="34" charset="-122"/>
                <a:ea typeface="微软雅黑" panose="020B0503020204020204" pitchFamily="34" charset="-122"/>
                <a:cs typeface="msgothic"/>
              </a:rPr>
              <a:t>brk</a:t>
            </a:r>
          </a:p>
        </p:txBody>
      </p:sp>
      <p:sp>
        <p:nvSpPr>
          <p:cNvPr id="763913" name="Line 30"/>
          <p:cNvSpPr>
            <a:spLocks noChangeShapeType="1"/>
          </p:cNvSpPr>
          <p:nvPr/>
        </p:nvSpPr>
        <p:spPr bwMode="auto">
          <a:xfrm flipH="1">
            <a:off x="7904163" y="4251643"/>
            <a:ext cx="384175" cy="1587"/>
          </a:xfrm>
          <a:prstGeom prst="line">
            <a:avLst/>
          </a:prstGeom>
          <a:noFill/>
          <a:ln w="3240">
            <a:solidFill>
              <a:srgbClr val="000066"/>
            </a:solidFill>
            <a:miter lim="800000"/>
            <a:tailEnd type="triangle" w="med" len="med"/>
          </a:ln>
        </p:spPr>
        <p:txBody>
          <a:bodyPr/>
          <a:lstStyle/>
          <a:p>
            <a:endParaRPr lang="zh-CN" altLang="en-US"/>
          </a:p>
        </p:txBody>
      </p:sp>
      <p:sp>
        <p:nvSpPr>
          <p:cNvPr id="763914" name="Text Box 31"/>
          <p:cNvSpPr txBox="1">
            <a:spLocks noChangeArrowheads="1"/>
          </p:cNvSpPr>
          <p:nvPr/>
        </p:nvSpPr>
        <p:spPr bwMode="auto">
          <a:xfrm>
            <a:off x="3530600" y="1202055"/>
            <a:ext cx="1565275" cy="322263"/>
          </a:xfrm>
          <a:prstGeom prst="rect">
            <a:avLst/>
          </a:prstGeom>
          <a:noFill/>
          <a:ln w="9525">
            <a:noFill/>
            <a:rou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微软雅黑" panose="020B0503020204020204" pitchFamily="34" charset="-122"/>
                <a:ea typeface="微软雅黑" panose="020B0503020204020204" pitchFamily="34" charset="-122"/>
                <a:cs typeface="msgothic"/>
              </a:rPr>
              <a:t>0xC00000000</a:t>
            </a:r>
          </a:p>
        </p:txBody>
      </p:sp>
      <p:sp>
        <p:nvSpPr>
          <p:cNvPr id="763915" name="Text Box 32"/>
          <p:cNvSpPr txBox="1">
            <a:spLocks noChangeArrowheads="1"/>
          </p:cNvSpPr>
          <p:nvPr/>
        </p:nvSpPr>
        <p:spPr bwMode="auto">
          <a:xfrm>
            <a:off x="3649663" y="6042343"/>
            <a:ext cx="1428750" cy="322262"/>
          </a:xfrm>
          <a:prstGeom prst="rect">
            <a:avLst/>
          </a:prstGeom>
          <a:noFill/>
          <a:ln w="9525">
            <a:noFill/>
            <a:rou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微软雅黑" panose="020B0503020204020204" pitchFamily="34" charset="-122"/>
                <a:ea typeface="微软雅黑" panose="020B0503020204020204" pitchFamily="34" charset="-122"/>
                <a:cs typeface="msgothic"/>
              </a:rPr>
              <a:t>0x08048000</a:t>
            </a:r>
          </a:p>
        </p:txBody>
      </p:sp>
      <p:sp>
        <p:nvSpPr>
          <p:cNvPr id="763916" name="Rectangle 14"/>
          <p:cNvSpPr>
            <a:spLocks noChangeArrowheads="1"/>
          </p:cNvSpPr>
          <p:nvPr/>
        </p:nvSpPr>
        <p:spPr bwMode="auto">
          <a:xfrm>
            <a:off x="5003800" y="940118"/>
            <a:ext cx="2830513" cy="517525"/>
          </a:xfrm>
          <a:prstGeom prst="rect">
            <a:avLst/>
          </a:prstGeom>
          <a:solidFill>
            <a:srgbClr val="F1C7C7"/>
          </a:solidFill>
          <a:ln w="3240">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anose="020B0503020204020204" pitchFamily="34" charset="-122"/>
                <a:ea typeface="微软雅黑" panose="020B0503020204020204" pitchFamily="34" charset="-122"/>
                <a:cs typeface="msgothic"/>
              </a:rPr>
              <a:t>内核虚存区</a:t>
            </a:r>
          </a:p>
        </p:txBody>
      </p:sp>
      <p:sp>
        <p:nvSpPr>
          <p:cNvPr id="763917" name="Rectangle 15"/>
          <p:cNvSpPr>
            <a:spLocks noChangeArrowheads="1"/>
          </p:cNvSpPr>
          <p:nvPr/>
        </p:nvSpPr>
        <p:spPr bwMode="auto">
          <a:xfrm>
            <a:off x="5003800" y="2748280"/>
            <a:ext cx="2830513" cy="711200"/>
          </a:xfrm>
          <a:prstGeom prst="rect">
            <a:avLst/>
          </a:prstGeom>
          <a:solidFill>
            <a:srgbClr val="D5F1CF"/>
          </a:solidFill>
          <a:ln w="3240">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anose="020B0503020204020204" pitchFamily="34" charset="-122"/>
                <a:ea typeface="微软雅黑" panose="020B0503020204020204" pitchFamily="34" charset="-122"/>
                <a:cs typeface="msgothic"/>
              </a:rPr>
              <a:t>共享库区域</a:t>
            </a:r>
          </a:p>
        </p:txBody>
      </p:sp>
      <p:sp>
        <p:nvSpPr>
          <p:cNvPr id="33808" name="Rectangle 16"/>
          <p:cNvSpPr>
            <a:spLocks noChangeArrowheads="1"/>
          </p:cNvSpPr>
          <p:nvPr/>
        </p:nvSpPr>
        <p:spPr bwMode="auto">
          <a:xfrm>
            <a:off x="5003800" y="3454718"/>
            <a:ext cx="2830513" cy="768350"/>
          </a:xfrm>
          <a:prstGeom prst="rect">
            <a:avLst/>
          </a:prstGeom>
          <a:solidFill>
            <a:schemeClr val="bg1"/>
          </a:solidFill>
          <a:ln w="3302">
            <a:solidFill>
              <a:schemeClr val="tx1"/>
            </a:solidFill>
            <a:miter lim="800000"/>
          </a:ln>
        </p:spPr>
        <p:txBody>
          <a:bodyPr wrap="none" anchor="ctr"/>
          <a:lstStyle/>
          <a:p>
            <a:pPr eaLnBrk="0" hangingPunct="0">
              <a:defRPr/>
            </a:pPr>
            <a:endParaRPr lang="en-US" sz="2400" b="1">
              <a:latin typeface="Arial Narrow" panose="020B0606020202030204" pitchFamily="34" charset="0"/>
              <a:ea typeface="+mn-ea"/>
            </a:endParaRPr>
          </a:p>
        </p:txBody>
      </p:sp>
      <p:sp>
        <p:nvSpPr>
          <p:cNvPr id="763919" name="Rectangle 17"/>
          <p:cNvSpPr>
            <a:spLocks noChangeArrowheads="1"/>
          </p:cNvSpPr>
          <p:nvPr/>
        </p:nvSpPr>
        <p:spPr bwMode="auto">
          <a:xfrm>
            <a:off x="5003800" y="4221480"/>
            <a:ext cx="2830513" cy="711200"/>
          </a:xfrm>
          <a:prstGeom prst="rect">
            <a:avLst/>
          </a:prstGeom>
          <a:solidFill>
            <a:srgbClr val="D5F1CF"/>
          </a:solidFill>
          <a:ln w="3240">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anose="020B0503020204020204" pitchFamily="34" charset="-122"/>
                <a:ea typeface="微软雅黑" panose="020B0503020204020204" pitchFamily="34" charset="-122"/>
                <a:cs typeface="msgothic"/>
              </a:rPr>
              <a:t>堆（</a:t>
            </a:r>
            <a:r>
              <a:rPr lang="en-GB" altLang="zh-CN" sz="2000" b="1">
                <a:latin typeface="微软雅黑" panose="020B0503020204020204" pitchFamily="34" charset="-122"/>
                <a:ea typeface="微软雅黑" panose="020B0503020204020204" pitchFamily="34" charset="-122"/>
                <a:cs typeface="msgothic"/>
              </a:rPr>
              <a:t>heap</a:t>
            </a:r>
            <a:r>
              <a:rPr lang="zh-CN" altLang="en-GB" sz="2000" b="1">
                <a:latin typeface="微软雅黑" panose="020B0503020204020204" pitchFamily="34" charset="-122"/>
                <a:ea typeface="微软雅黑" panose="020B0503020204020204" pitchFamily="34" charset="-122"/>
                <a:cs typeface="msgothic"/>
              </a:rPr>
              <a:t>）</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a:t>
            </a:r>
            <a:r>
              <a:rPr lang="zh-CN" altLang="en-GB" sz="2000" b="1">
                <a:latin typeface="微软雅黑" panose="020B0503020204020204" pitchFamily="34" charset="-122"/>
                <a:ea typeface="微软雅黑" panose="020B0503020204020204" pitchFamily="34" charset="-122"/>
                <a:cs typeface="msgothic"/>
              </a:rPr>
              <a:t>由</a:t>
            </a:r>
            <a:r>
              <a:rPr lang="en-GB" altLang="zh-CN" sz="2000" b="1">
                <a:latin typeface="微软雅黑" panose="020B0503020204020204" pitchFamily="34" charset="-122"/>
                <a:ea typeface="微软雅黑" panose="020B0503020204020204" pitchFamily="34" charset="-122"/>
                <a:cs typeface="msgothic"/>
              </a:rPr>
              <a:t>malloc</a:t>
            </a:r>
            <a:r>
              <a:rPr lang="zh-CN" altLang="en-GB" sz="2000" b="1">
                <a:latin typeface="微软雅黑" panose="020B0503020204020204" pitchFamily="34" charset="-122"/>
                <a:ea typeface="微软雅黑" panose="020B0503020204020204" pitchFamily="34" charset="-122"/>
                <a:cs typeface="msgothic"/>
              </a:rPr>
              <a:t>动态生成</a:t>
            </a:r>
            <a:r>
              <a:rPr lang="en-GB" altLang="zh-CN" sz="2000" b="1">
                <a:latin typeface="Calibri" panose="020F0502020204030204" pitchFamily="34" charset="0"/>
                <a:ea typeface="微软雅黑" panose="020B0503020204020204" pitchFamily="34" charset="-122"/>
                <a:cs typeface="msgothic"/>
              </a:rPr>
              <a:t>)</a:t>
            </a:r>
          </a:p>
        </p:txBody>
      </p:sp>
      <p:sp>
        <p:nvSpPr>
          <p:cNvPr id="763920" name="Line 19"/>
          <p:cNvSpPr>
            <a:spLocks noChangeShapeType="1"/>
          </p:cNvSpPr>
          <p:nvPr/>
        </p:nvSpPr>
        <p:spPr bwMode="auto">
          <a:xfrm flipV="1">
            <a:off x="6415088" y="3803968"/>
            <a:ext cx="1587" cy="407987"/>
          </a:xfrm>
          <a:prstGeom prst="line">
            <a:avLst/>
          </a:prstGeom>
          <a:noFill/>
          <a:ln w="3240">
            <a:solidFill>
              <a:schemeClr val="tx1"/>
            </a:solidFill>
            <a:miter lim="800000"/>
            <a:tailEnd type="triangle" w="med" len="med"/>
          </a:ln>
        </p:spPr>
        <p:txBody>
          <a:bodyPr/>
          <a:lstStyle/>
          <a:p>
            <a:endParaRPr lang="zh-CN" altLang="en-US"/>
          </a:p>
        </p:txBody>
      </p:sp>
      <p:sp>
        <p:nvSpPr>
          <p:cNvPr id="763921" name="Rectangle 20"/>
          <p:cNvSpPr>
            <a:spLocks noChangeArrowheads="1"/>
          </p:cNvSpPr>
          <p:nvPr/>
        </p:nvSpPr>
        <p:spPr bwMode="auto">
          <a:xfrm>
            <a:off x="5003800" y="1425893"/>
            <a:ext cx="2830513" cy="598487"/>
          </a:xfrm>
          <a:prstGeom prst="rect">
            <a:avLst/>
          </a:prstGeom>
          <a:solidFill>
            <a:srgbClr val="D5F1CF"/>
          </a:solidFill>
          <a:ln w="3240">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anose="020B0503020204020204" pitchFamily="34" charset="-122"/>
                <a:ea typeface="微软雅黑" panose="020B0503020204020204" pitchFamily="34" charset="-122"/>
                <a:cs typeface="msgothic"/>
              </a:rPr>
              <a:t>用户栈（</a:t>
            </a:r>
            <a:r>
              <a:rPr lang="en-GB" altLang="zh-CN" b="1">
                <a:latin typeface="微软雅黑" panose="020B0503020204020204" pitchFamily="34" charset="-122"/>
                <a:ea typeface="微软雅黑" panose="020B0503020204020204" pitchFamily="34" charset="-122"/>
                <a:cs typeface="msgothic"/>
              </a:rPr>
              <a:t>User stack</a:t>
            </a:r>
            <a:r>
              <a:rPr lang="zh-CN" altLang="en-GB" b="1">
                <a:latin typeface="微软雅黑" panose="020B0503020204020204" pitchFamily="34" charset="-122"/>
                <a:ea typeface="微软雅黑" panose="020B0503020204020204" pitchFamily="34" charset="-122"/>
                <a:cs typeface="msgothic"/>
              </a:rPr>
              <a:t>）</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Calibri" panose="020F0502020204030204" pitchFamily="34" charset="0"/>
                <a:ea typeface="微软雅黑" panose="020B0503020204020204" pitchFamily="34" charset="-122"/>
                <a:cs typeface="msgothic"/>
              </a:rPr>
              <a:t>动态生成</a:t>
            </a:r>
          </a:p>
        </p:txBody>
      </p:sp>
      <p:sp>
        <p:nvSpPr>
          <p:cNvPr id="763922" name="Line 21"/>
          <p:cNvSpPr>
            <a:spLocks noChangeShapeType="1"/>
          </p:cNvSpPr>
          <p:nvPr/>
        </p:nvSpPr>
        <p:spPr bwMode="auto">
          <a:xfrm flipV="1">
            <a:off x="6415088" y="2508568"/>
            <a:ext cx="1587" cy="246062"/>
          </a:xfrm>
          <a:prstGeom prst="line">
            <a:avLst/>
          </a:prstGeom>
          <a:noFill/>
          <a:ln w="3240">
            <a:solidFill>
              <a:schemeClr val="tx1"/>
            </a:solidFill>
            <a:miter lim="800000"/>
            <a:tailEnd type="triangle" w="med" len="med"/>
          </a:ln>
        </p:spPr>
        <p:txBody>
          <a:bodyPr/>
          <a:lstStyle/>
          <a:p>
            <a:endParaRPr lang="zh-CN" altLang="en-US"/>
          </a:p>
        </p:txBody>
      </p:sp>
      <p:sp>
        <p:nvSpPr>
          <p:cNvPr id="763923" name="Line 22"/>
          <p:cNvSpPr>
            <a:spLocks noChangeShapeType="1"/>
          </p:cNvSpPr>
          <p:nvPr/>
        </p:nvSpPr>
        <p:spPr bwMode="auto">
          <a:xfrm>
            <a:off x="6415088" y="2024380"/>
            <a:ext cx="1587" cy="242888"/>
          </a:xfrm>
          <a:prstGeom prst="line">
            <a:avLst/>
          </a:prstGeom>
          <a:noFill/>
          <a:ln w="3240">
            <a:solidFill>
              <a:schemeClr val="tx1"/>
            </a:solidFill>
            <a:miter lim="800000"/>
            <a:tailEnd type="triangle" w="med" len="med"/>
          </a:ln>
        </p:spPr>
        <p:txBody>
          <a:bodyPr/>
          <a:lstStyle/>
          <a:p>
            <a:endParaRPr lang="zh-CN" altLang="en-US"/>
          </a:p>
        </p:txBody>
      </p:sp>
      <p:sp>
        <p:nvSpPr>
          <p:cNvPr id="33815" name="Rectangle 23"/>
          <p:cNvSpPr>
            <a:spLocks noChangeArrowheads="1"/>
          </p:cNvSpPr>
          <p:nvPr/>
        </p:nvSpPr>
        <p:spPr bwMode="auto">
          <a:xfrm>
            <a:off x="5003800" y="6305868"/>
            <a:ext cx="2830513" cy="422275"/>
          </a:xfrm>
          <a:prstGeom prst="rect">
            <a:avLst/>
          </a:prstGeom>
          <a:solidFill>
            <a:schemeClr val="bg1">
              <a:lumMod val="75000"/>
            </a:schemeClr>
          </a:solidFill>
          <a:ln w="324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anose="020B0503020204020204" pitchFamily="34" charset="-122"/>
                <a:ea typeface="微软雅黑" panose="020B0503020204020204" pitchFamily="34" charset="-122"/>
                <a:cs typeface="msgothic"/>
              </a:rPr>
              <a:t>未使用</a:t>
            </a:r>
          </a:p>
        </p:txBody>
      </p:sp>
      <p:sp>
        <p:nvSpPr>
          <p:cNvPr id="763925" name="Text Box 24"/>
          <p:cNvSpPr txBox="1">
            <a:spLocks noChangeArrowheads="1"/>
          </p:cNvSpPr>
          <p:nvPr/>
        </p:nvSpPr>
        <p:spPr bwMode="auto">
          <a:xfrm>
            <a:off x="4735513" y="6537643"/>
            <a:ext cx="315912" cy="331787"/>
          </a:xfrm>
          <a:prstGeom prst="rect">
            <a:avLst/>
          </a:prstGeom>
          <a:noFill/>
          <a:ln w="9525">
            <a:noFill/>
            <a:rou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anose="020B0A04020102020204" pitchFamily="34" charset="0"/>
                <a:ea typeface="msgothic"/>
                <a:cs typeface="msgothic"/>
              </a:rPr>
              <a:t>0</a:t>
            </a:r>
          </a:p>
        </p:txBody>
      </p:sp>
      <p:sp>
        <p:nvSpPr>
          <p:cNvPr id="33826" name="Rectangle 34"/>
          <p:cNvSpPr>
            <a:spLocks noChangeArrowheads="1"/>
          </p:cNvSpPr>
          <p:nvPr/>
        </p:nvSpPr>
        <p:spPr bwMode="auto">
          <a:xfrm>
            <a:off x="5003800" y="4929505"/>
            <a:ext cx="2830513" cy="712788"/>
          </a:xfrm>
          <a:prstGeom prst="rect">
            <a:avLst/>
          </a:prstGeom>
          <a:solidFill>
            <a:schemeClr val="accent2">
              <a:lumMod val="20000"/>
              <a:lumOff val="80000"/>
            </a:schemeClr>
          </a:solidFill>
          <a:ln w="324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anose="020B0503020204020204" pitchFamily="34" charset="-122"/>
                <a:ea typeface="微软雅黑" panose="020B0503020204020204" pitchFamily="34" charset="-122"/>
                <a:cs typeface="msgothic"/>
              </a:rPr>
              <a:t>读写数据段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(.data, .bss)</a:t>
            </a:r>
          </a:p>
        </p:txBody>
      </p:sp>
      <p:sp>
        <p:nvSpPr>
          <p:cNvPr id="763927" name="Rectangle 35"/>
          <p:cNvSpPr>
            <a:spLocks noChangeArrowheads="1"/>
          </p:cNvSpPr>
          <p:nvPr/>
        </p:nvSpPr>
        <p:spPr bwMode="auto">
          <a:xfrm>
            <a:off x="5003800" y="5594668"/>
            <a:ext cx="2830513" cy="711200"/>
          </a:xfrm>
          <a:prstGeom prst="rect">
            <a:avLst/>
          </a:prstGeom>
          <a:solidFill>
            <a:srgbClr val="F6F5BD"/>
          </a:solidFill>
          <a:ln w="3240">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anose="020B0503020204020204" pitchFamily="34" charset="-122"/>
                <a:ea typeface="微软雅黑" panose="020B0503020204020204" pitchFamily="34" charset="-122"/>
                <a:cs typeface="msgothic"/>
              </a:rPr>
              <a:t>只读代码段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(.init, .text</a:t>
            </a:r>
            <a:r>
              <a:rPr lang="en-GB" altLang="zh-CN" sz="1600" b="1">
                <a:latin typeface="Calibri" panose="020F0502020204030204" pitchFamily="34" charset="0"/>
                <a:ea typeface="微软雅黑" panose="020B0503020204020204" pitchFamily="34" charset="-122"/>
                <a:cs typeface="msgothic"/>
              </a:rPr>
              <a:t>, </a:t>
            </a:r>
            <a:r>
              <a:rPr lang="en-GB" altLang="zh-CN" b="1">
                <a:latin typeface="微软雅黑" panose="020B0503020204020204" pitchFamily="34" charset="-122"/>
                <a:ea typeface="微软雅黑" panose="020B0503020204020204" pitchFamily="34" charset="-122"/>
                <a:cs typeface="msgothic"/>
              </a:rPr>
              <a:t>.rodata</a:t>
            </a:r>
            <a:r>
              <a:rPr lang="en-GB" altLang="zh-CN" sz="1600" b="1">
                <a:latin typeface="Calibri" panose="020F0502020204030204" pitchFamily="34" charset="0"/>
                <a:ea typeface="微软雅黑" panose="020B0503020204020204" pitchFamily="34" charset="-122"/>
                <a:cs typeface="msgothic"/>
              </a:rPr>
              <a:t>)</a:t>
            </a:r>
          </a:p>
        </p:txBody>
      </p:sp>
      <p:grpSp>
        <p:nvGrpSpPr>
          <p:cNvPr id="763948" name="Group 44"/>
          <p:cNvGrpSpPr/>
          <p:nvPr/>
        </p:nvGrpSpPr>
        <p:grpSpPr bwMode="auto">
          <a:xfrm>
            <a:off x="7867650" y="5005705"/>
            <a:ext cx="1071563" cy="1327150"/>
            <a:chOff x="4956" y="3074"/>
            <a:chExt cx="675" cy="836"/>
          </a:xfrm>
        </p:grpSpPr>
        <p:sp>
          <p:nvSpPr>
            <p:cNvPr id="763928" name="AutoShape 36"/>
            <p:cNvSpPr/>
            <p:nvPr/>
          </p:nvSpPr>
          <p:spPr bwMode="auto">
            <a:xfrm>
              <a:off x="4956" y="3094"/>
              <a:ext cx="140" cy="816"/>
            </a:xfrm>
            <a:prstGeom prst="rightBrace">
              <a:avLst>
                <a:gd name="adj1" fmla="val 48571"/>
                <a:gd name="adj2" fmla="val 50000"/>
              </a:avLst>
            </a:prstGeom>
            <a:noFill/>
            <a:ln w="38100">
              <a:solidFill>
                <a:srgbClr val="FF0000"/>
              </a:solidFill>
              <a:miter lim="800000"/>
            </a:ln>
          </p:spPr>
          <p:txBody>
            <a:bodyPr wrap="none" anchor="ctr"/>
            <a:lstStyle/>
            <a:p>
              <a:pPr eaLnBrk="0" hangingPunct="0"/>
              <a:endParaRPr lang="en-US" altLang="zh-CN" sz="2400" b="1">
                <a:latin typeface="Arial Narrow" panose="020B0606020202030204" pitchFamily="34" charset="0"/>
              </a:endParaRPr>
            </a:p>
          </p:txBody>
        </p:sp>
        <p:sp>
          <p:nvSpPr>
            <p:cNvPr id="763929" name="Text Box 37"/>
            <p:cNvSpPr txBox="1">
              <a:spLocks noChangeArrowheads="1"/>
            </p:cNvSpPr>
            <p:nvPr/>
          </p:nvSpPr>
          <p:spPr bwMode="auto">
            <a:xfrm>
              <a:off x="5161" y="3074"/>
              <a:ext cx="470" cy="770"/>
            </a:xfrm>
            <a:prstGeom prst="rect">
              <a:avLst/>
            </a:prstGeom>
            <a:noFill/>
            <a:ln w="9525">
              <a:noFill/>
              <a:round/>
            </a:ln>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900" b="1">
                  <a:solidFill>
                    <a:srgbClr val="FF0000"/>
                  </a:solidFill>
                  <a:latin typeface="Calibri" panose="020F0502020204030204" pitchFamily="34" charset="0"/>
                  <a:ea typeface="微软雅黑" panose="020B0503020204020204" pitchFamily="34" charset="-122"/>
                  <a:cs typeface="msgothic"/>
                </a:rPr>
                <a:t>从可执行文件装入</a:t>
              </a:r>
            </a:p>
          </p:txBody>
        </p:sp>
      </p:grpSp>
      <p:sp>
        <p:nvSpPr>
          <p:cNvPr id="763930" name="Text Box 26"/>
          <p:cNvSpPr txBox="1">
            <a:spLocks noChangeArrowheads="1"/>
          </p:cNvSpPr>
          <p:nvPr/>
        </p:nvSpPr>
        <p:spPr bwMode="auto">
          <a:xfrm>
            <a:off x="292100" y="952818"/>
            <a:ext cx="3268663" cy="381000"/>
          </a:xfrm>
          <a:prstGeom prst="rect">
            <a:avLst/>
          </a:prstGeom>
          <a:noFill/>
          <a:ln w="9525">
            <a:noFill/>
            <a:miter lim="800000"/>
          </a:ln>
          <a:effectLst/>
        </p:spPr>
        <p:txBody>
          <a:bodyPr>
            <a:spAutoFit/>
          </a:bodyPr>
          <a:lstStyle/>
          <a:p>
            <a:pPr>
              <a:spcBef>
                <a:spcPct val="50000"/>
              </a:spcBef>
            </a:pPr>
            <a:r>
              <a:rPr lang="zh-CN" altLang="en-US" sz="1900" b="1">
                <a:solidFill>
                  <a:srgbClr val="FF0000"/>
                </a:solidFill>
                <a:latin typeface="微软雅黑" panose="020B0503020204020204" pitchFamily="34" charset="-122"/>
                <a:ea typeface="微软雅黑" panose="020B0503020204020204" pitchFamily="34" charset="-122"/>
              </a:rPr>
              <a:t>程序</a:t>
            </a:r>
            <a:r>
              <a:rPr lang="en-US" altLang="zh-CN" sz="1900" b="1">
                <a:solidFill>
                  <a:srgbClr val="FF0000"/>
                </a:solidFill>
                <a:latin typeface="微软雅黑" panose="020B0503020204020204" pitchFamily="34" charset="-122"/>
                <a:ea typeface="微软雅黑" panose="020B0503020204020204" pitchFamily="34" charset="-122"/>
              </a:rPr>
              <a:t>(</a:t>
            </a:r>
            <a:r>
              <a:rPr lang="zh-CN" altLang="en-US" sz="1900" b="1">
                <a:solidFill>
                  <a:srgbClr val="FF0000"/>
                </a:solidFill>
                <a:latin typeface="微软雅黑" panose="020B0503020204020204" pitchFamily="34" charset="-122"/>
                <a:ea typeface="微软雅黑" panose="020B0503020204020204" pitchFamily="34" charset="-122"/>
              </a:rPr>
              <a:t>段</a:t>
            </a:r>
            <a:r>
              <a:rPr lang="en-US" altLang="zh-CN" sz="1900" b="1">
                <a:solidFill>
                  <a:srgbClr val="FF0000"/>
                </a:solidFill>
                <a:latin typeface="微软雅黑" panose="020B0503020204020204" pitchFamily="34" charset="-122"/>
                <a:ea typeface="微软雅黑" panose="020B0503020204020204" pitchFamily="34" charset="-122"/>
              </a:rPr>
              <a:t>)</a:t>
            </a:r>
            <a:r>
              <a:rPr lang="zh-CN" altLang="en-US" sz="1900" b="1">
                <a:solidFill>
                  <a:srgbClr val="FF0000"/>
                </a:solidFill>
                <a:latin typeface="微软雅黑" panose="020B0503020204020204" pitchFamily="34" charset="-122"/>
                <a:ea typeface="微软雅黑" panose="020B0503020204020204" pitchFamily="34" charset="-122"/>
              </a:rPr>
              <a:t>头表描述如何映射</a:t>
            </a:r>
          </a:p>
        </p:txBody>
      </p:sp>
      <p:sp>
        <p:nvSpPr>
          <p:cNvPr id="33794" name="Rectangle 2"/>
          <p:cNvSpPr>
            <a:spLocks noChangeArrowheads="1"/>
          </p:cNvSpPr>
          <p:nvPr/>
        </p:nvSpPr>
        <p:spPr bwMode="auto">
          <a:xfrm>
            <a:off x="247650" y="1679893"/>
            <a:ext cx="2971800" cy="434975"/>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ELF </a:t>
            </a:r>
            <a:r>
              <a:rPr lang="zh-CN" altLang="en-GB" b="1">
                <a:latin typeface="微软雅黑" panose="020B0503020204020204" pitchFamily="34" charset="-122"/>
                <a:ea typeface="微软雅黑" panose="020B0503020204020204" pitchFamily="34" charset="-122"/>
                <a:cs typeface="msgothic"/>
              </a:rPr>
              <a:t>头</a:t>
            </a:r>
          </a:p>
        </p:txBody>
      </p:sp>
      <p:sp>
        <p:nvSpPr>
          <p:cNvPr id="33795" name="Rectangle 3"/>
          <p:cNvSpPr>
            <a:spLocks noChangeArrowheads="1"/>
          </p:cNvSpPr>
          <p:nvPr/>
        </p:nvSpPr>
        <p:spPr bwMode="auto">
          <a:xfrm>
            <a:off x="247650" y="2114868"/>
            <a:ext cx="2971800" cy="695325"/>
          </a:xfrm>
          <a:prstGeom prst="rect">
            <a:avLst/>
          </a:prstGeom>
          <a:solidFill>
            <a:srgbClr val="993366">
              <a:alpha val="9000"/>
            </a:srgbClr>
          </a:solidFill>
          <a:ln w="25527">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FF0000"/>
                </a:solidFill>
                <a:latin typeface="微软雅黑" panose="020B0503020204020204" pitchFamily="34" charset="-122"/>
                <a:ea typeface="微软雅黑" panose="020B0503020204020204" pitchFamily="34" charset="-122"/>
                <a:cs typeface="msgothic"/>
              </a:rPr>
              <a:t>程序（段）头表</a:t>
            </a:r>
          </a:p>
        </p:txBody>
      </p:sp>
      <p:sp>
        <p:nvSpPr>
          <p:cNvPr id="763933" name="Rectangle 4"/>
          <p:cNvSpPr>
            <a:spLocks noChangeArrowheads="1"/>
          </p:cNvSpPr>
          <p:nvPr/>
        </p:nvSpPr>
        <p:spPr bwMode="auto">
          <a:xfrm>
            <a:off x="247650" y="3245168"/>
            <a:ext cx="2971800" cy="434975"/>
          </a:xfrm>
          <a:prstGeom prst="rect">
            <a:avLst/>
          </a:prstGeom>
          <a:solidFill>
            <a:srgbClr val="F6F5BD"/>
          </a:solidFill>
          <a:ln w="25560">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.text </a:t>
            </a:r>
            <a:r>
              <a:rPr lang="zh-CN" altLang="en-GB" b="1">
                <a:latin typeface="微软雅黑" panose="020B0503020204020204" pitchFamily="34" charset="-122"/>
                <a:ea typeface="微软雅黑" panose="020B0503020204020204" pitchFamily="34" charset="-122"/>
                <a:cs typeface="msgothic"/>
              </a:rPr>
              <a:t>节</a:t>
            </a:r>
          </a:p>
        </p:txBody>
      </p:sp>
      <p:sp>
        <p:nvSpPr>
          <p:cNvPr id="33797" name="Rectangle 5"/>
          <p:cNvSpPr>
            <a:spLocks noChangeArrowheads="1"/>
          </p:cNvSpPr>
          <p:nvPr/>
        </p:nvSpPr>
        <p:spPr bwMode="auto">
          <a:xfrm>
            <a:off x="247650" y="4115118"/>
            <a:ext cx="2971800" cy="434975"/>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.data </a:t>
            </a:r>
            <a:r>
              <a:rPr lang="zh-CN" altLang="en-GB" b="1">
                <a:latin typeface="微软雅黑" panose="020B0503020204020204" pitchFamily="34" charset="-122"/>
                <a:ea typeface="微软雅黑" panose="020B0503020204020204" pitchFamily="34" charset="-122"/>
                <a:cs typeface="msgothic"/>
              </a:rPr>
              <a:t>节</a:t>
            </a:r>
          </a:p>
        </p:txBody>
      </p:sp>
      <p:sp>
        <p:nvSpPr>
          <p:cNvPr id="33798" name="Rectangle 6"/>
          <p:cNvSpPr>
            <a:spLocks noChangeArrowheads="1"/>
          </p:cNvSpPr>
          <p:nvPr/>
        </p:nvSpPr>
        <p:spPr bwMode="auto">
          <a:xfrm>
            <a:off x="247650" y="4550093"/>
            <a:ext cx="2971800" cy="433387"/>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.bss </a:t>
            </a:r>
            <a:r>
              <a:rPr lang="zh-CN" altLang="en-GB" b="1">
                <a:latin typeface="微软雅黑" panose="020B0503020204020204" pitchFamily="34" charset="-122"/>
                <a:ea typeface="微软雅黑" panose="020B0503020204020204" pitchFamily="34" charset="-122"/>
                <a:cs typeface="msgothic"/>
              </a:rPr>
              <a:t>节</a:t>
            </a:r>
          </a:p>
        </p:txBody>
      </p:sp>
      <p:sp>
        <p:nvSpPr>
          <p:cNvPr id="33799" name="Rectangle 7"/>
          <p:cNvSpPr>
            <a:spLocks noChangeArrowheads="1"/>
          </p:cNvSpPr>
          <p:nvPr/>
        </p:nvSpPr>
        <p:spPr bwMode="auto">
          <a:xfrm>
            <a:off x="247650" y="4983480"/>
            <a:ext cx="2971800" cy="434975"/>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.symtab </a:t>
            </a:r>
            <a:r>
              <a:rPr lang="zh-CN" altLang="en-GB" b="1">
                <a:latin typeface="微软雅黑" panose="020B0503020204020204" pitchFamily="34" charset="-122"/>
                <a:ea typeface="微软雅黑" panose="020B0503020204020204" pitchFamily="34" charset="-122"/>
                <a:cs typeface="msgothic"/>
              </a:rPr>
              <a:t>节</a:t>
            </a:r>
          </a:p>
        </p:txBody>
      </p:sp>
      <p:sp>
        <p:nvSpPr>
          <p:cNvPr id="33802" name="Rectangle 10"/>
          <p:cNvSpPr>
            <a:spLocks noChangeArrowheads="1"/>
          </p:cNvSpPr>
          <p:nvPr/>
        </p:nvSpPr>
        <p:spPr bwMode="auto">
          <a:xfrm>
            <a:off x="247650" y="5418455"/>
            <a:ext cx="2971800" cy="434975"/>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.debug </a:t>
            </a:r>
            <a:r>
              <a:rPr lang="zh-CN" altLang="en-GB" b="1">
                <a:latin typeface="微软雅黑" panose="020B0503020204020204" pitchFamily="34" charset="-122"/>
                <a:ea typeface="微软雅黑" panose="020B0503020204020204" pitchFamily="34" charset="-122"/>
                <a:cs typeface="msgothic"/>
              </a:rPr>
              <a:t>节</a:t>
            </a:r>
          </a:p>
        </p:txBody>
      </p:sp>
      <p:sp>
        <p:nvSpPr>
          <p:cNvPr id="763938" name="Rectangle 5"/>
          <p:cNvSpPr>
            <a:spLocks noChangeArrowheads="1"/>
          </p:cNvSpPr>
          <p:nvPr/>
        </p:nvSpPr>
        <p:spPr bwMode="auto">
          <a:xfrm>
            <a:off x="247650" y="3680143"/>
            <a:ext cx="2971800" cy="434975"/>
          </a:xfrm>
          <a:prstGeom prst="rect">
            <a:avLst/>
          </a:prstGeom>
          <a:solidFill>
            <a:srgbClr val="F6F5BD"/>
          </a:solidFill>
          <a:ln w="25560">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.rodata </a:t>
            </a:r>
            <a:r>
              <a:rPr lang="zh-CN" altLang="en-GB" b="1">
                <a:latin typeface="微软雅黑" panose="020B0503020204020204" pitchFamily="34" charset="-122"/>
                <a:ea typeface="微软雅黑" panose="020B0503020204020204" pitchFamily="34" charset="-122"/>
                <a:cs typeface="msgothic"/>
              </a:rPr>
              <a:t>节</a:t>
            </a:r>
          </a:p>
        </p:txBody>
      </p:sp>
      <p:sp>
        <p:nvSpPr>
          <p:cNvPr id="40" name="Rectangle 10"/>
          <p:cNvSpPr>
            <a:spLocks noChangeArrowheads="1"/>
          </p:cNvSpPr>
          <p:nvPr/>
        </p:nvSpPr>
        <p:spPr bwMode="auto">
          <a:xfrm>
            <a:off x="247650" y="5853430"/>
            <a:ext cx="2971800" cy="434975"/>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.line </a:t>
            </a:r>
            <a:r>
              <a:rPr lang="zh-CN" altLang="en-GB" b="1">
                <a:latin typeface="微软雅黑" panose="020B0503020204020204" pitchFamily="34" charset="-122"/>
                <a:ea typeface="微软雅黑" panose="020B0503020204020204" pitchFamily="34" charset="-122"/>
                <a:cs typeface="msgothic"/>
              </a:rPr>
              <a:t>节</a:t>
            </a:r>
          </a:p>
        </p:txBody>
      </p:sp>
      <p:sp>
        <p:nvSpPr>
          <p:cNvPr id="763940" name="Rectangle 4"/>
          <p:cNvSpPr>
            <a:spLocks noChangeArrowheads="1"/>
          </p:cNvSpPr>
          <p:nvPr/>
        </p:nvSpPr>
        <p:spPr bwMode="auto">
          <a:xfrm>
            <a:off x="247650" y="2810193"/>
            <a:ext cx="2971800" cy="434975"/>
          </a:xfrm>
          <a:prstGeom prst="rect">
            <a:avLst/>
          </a:prstGeom>
          <a:solidFill>
            <a:srgbClr val="F6F5BD"/>
          </a:solidFill>
          <a:ln w="25560">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.init </a:t>
            </a:r>
            <a:r>
              <a:rPr lang="zh-CN" altLang="en-GB" b="1">
                <a:latin typeface="微软雅黑" panose="020B0503020204020204" pitchFamily="34" charset="-122"/>
                <a:ea typeface="微软雅黑" panose="020B0503020204020204" pitchFamily="34" charset="-122"/>
                <a:cs typeface="msgothic"/>
              </a:rPr>
              <a:t>节</a:t>
            </a:r>
          </a:p>
        </p:txBody>
      </p:sp>
      <p:sp>
        <p:nvSpPr>
          <p:cNvPr id="42" name="Rectangle 10"/>
          <p:cNvSpPr>
            <a:spLocks noChangeArrowheads="1"/>
          </p:cNvSpPr>
          <p:nvPr/>
        </p:nvSpPr>
        <p:spPr bwMode="auto">
          <a:xfrm>
            <a:off x="247650" y="6288405"/>
            <a:ext cx="2971800" cy="434975"/>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.strtab </a:t>
            </a:r>
            <a:r>
              <a:rPr lang="zh-CN" altLang="en-GB" b="1">
                <a:latin typeface="微软雅黑" panose="020B0503020204020204" pitchFamily="34" charset="-122"/>
                <a:ea typeface="微软雅黑" panose="020B0503020204020204" pitchFamily="34" charset="-122"/>
                <a:cs typeface="msgothic"/>
              </a:rPr>
              <a:t>节</a:t>
            </a:r>
          </a:p>
        </p:txBody>
      </p:sp>
      <p:grpSp>
        <p:nvGrpSpPr>
          <p:cNvPr id="763943" name="Group 39"/>
          <p:cNvGrpSpPr/>
          <p:nvPr/>
        </p:nvGrpSpPr>
        <p:grpSpPr bwMode="auto">
          <a:xfrm>
            <a:off x="3322638" y="4116705"/>
            <a:ext cx="1652587" cy="1214438"/>
            <a:chOff x="2039" y="2533"/>
            <a:chExt cx="1114" cy="746"/>
          </a:xfrm>
        </p:grpSpPr>
        <p:sp>
          <p:nvSpPr>
            <p:cNvPr id="763944" name="Line 40"/>
            <p:cNvSpPr>
              <a:spLocks noChangeShapeType="1"/>
            </p:cNvSpPr>
            <p:nvPr/>
          </p:nvSpPr>
          <p:spPr bwMode="auto">
            <a:xfrm>
              <a:off x="2257" y="2823"/>
              <a:ext cx="896" cy="456"/>
            </a:xfrm>
            <a:prstGeom prst="line">
              <a:avLst/>
            </a:prstGeom>
            <a:noFill/>
            <a:ln w="38100">
              <a:solidFill>
                <a:srgbClr val="0066CC"/>
              </a:solidFill>
              <a:round/>
              <a:tailEnd type="triangle" w="med" len="med"/>
            </a:ln>
            <a:effectLst/>
          </p:spPr>
          <p:txBody>
            <a:bodyPr/>
            <a:lstStyle/>
            <a:p>
              <a:endParaRPr lang="zh-CN" altLang="en-US"/>
            </a:p>
          </p:txBody>
        </p:sp>
        <p:sp>
          <p:nvSpPr>
            <p:cNvPr id="763945" name="AutoShape 41"/>
            <p:cNvSpPr/>
            <p:nvPr/>
          </p:nvSpPr>
          <p:spPr bwMode="auto">
            <a:xfrm>
              <a:off x="2039" y="2533"/>
              <a:ext cx="192" cy="539"/>
            </a:xfrm>
            <a:prstGeom prst="rightBrace">
              <a:avLst>
                <a:gd name="adj1" fmla="val 23394"/>
                <a:gd name="adj2" fmla="val 50000"/>
              </a:avLst>
            </a:prstGeom>
            <a:noFill/>
            <a:ln w="38100">
              <a:solidFill>
                <a:srgbClr val="0066CC"/>
              </a:solidFill>
              <a:round/>
            </a:ln>
            <a:effectLst/>
          </p:spPr>
          <p:txBody>
            <a:bodyPr wrap="none" anchor="ctr"/>
            <a:lstStyle/>
            <a:p>
              <a:endParaRPr lang="zh-CN" altLang="en-US"/>
            </a:p>
          </p:txBody>
        </p:sp>
      </p:grpSp>
      <p:grpSp>
        <p:nvGrpSpPr>
          <p:cNvPr id="763949" name="Group 45"/>
          <p:cNvGrpSpPr/>
          <p:nvPr/>
        </p:nvGrpSpPr>
        <p:grpSpPr bwMode="auto">
          <a:xfrm>
            <a:off x="3424238" y="1824355"/>
            <a:ext cx="1581150" cy="4122738"/>
            <a:chOff x="2157" y="1070"/>
            <a:chExt cx="996" cy="2597"/>
          </a:xfrm>
        </p:grpSpPr>
        <p:sp>
          <p:nvSpPr>
            <p:cNvPr id="763942" name="Line 38"/>
            <p:cNvSpPr>
              <a:spLocks noChangeShapeType="1"/>
            </p:cNvSpPr>
            <p:nvPr/>
          </p:nvSpPr>
          <p:spPr bwMode="auto">
            <a:xfrm>
              <a:off x="2313" y="1790"/>
              <a:ext cx="840" cy="1877"/>
            </a:xfrm>
            <a:prstGeom prst="line">
              <a:avLst/>
            </a:prstGeom>
            <a:noFill/>
            <a:ln w="38100">
              <a:solidFill>
                <a:srgbClr val="FF0000"/>
              </a:solidFill>
              <a:round/>
              <a:tailEnd type="triangle" w="med" len="med"/>
            </a:ln>
            <a:effectLst/>
          </p:spPr>
          <p:txBody>
            <a:bodyPr/>
            <a:lstStyle/>
            <a:p>
              <a:endParaRPr lang="zh-CN" altLang="en-US"/>
            </a:p>
          </p:txBody>
        </p:sp>
        <p:sp>
          <p:nvSpPr>
            <p:cNvPr id="763946" name="AutoShape 42"/>
            <p:cNvSpPr/>
            <p:nvPr/>
          </p:nvSpPr>
          <p:spPr bwMode="auto">
            <a:xfrm>
              <a:off x="2157" y="1070"/>
              <a:ext cx="129" cy="1417"/>
            </a:xfrm>
            <a:prstGeom prst="rightBrace">
              <a:avLst>
                <a:gd name="adj1" fmla="val 91537"/>
                <a:gd name="adj2" fmla="val 50000"/>
              </a:avLst>
            </a:prstGeom>
            <a:noFill/>
            <a:ln w="38100">
              <a:solidFill>
                <a:srgbClr val="FF0000"/>
              </a:solidFill>
              <a:round/>
            </a:ln>
            <a:effectLst/>
          </p:spPr>
          <p:txBody>
            <a:bodyPr wrap="none" anchor="ctr"/>
            <a:lstStyle/>
            <a:p>
              <a:endParaRPr lang="zh-CN" altLang="en-US"/>
            </a:p>
          </p:txBody>
        </p:sp>
      </p:grpSp>
      <p:sp>
        <p:nvSpPr>
          <p:cNvPr id="763947" name="Text Box 43"/>
          <p:cNvSpPr txBox="1">
            <a:spLocks noChangeArrowheads="1"/>
          </p:cNvSpPr>
          <p:nvPr/>
        </p:nvSpPr>
        <p:spPr bwMode="auto">
          <a:xfrm>
            <a:off x="7853363" y="3159443"/>
            <a:ext cx="941387" cy="396875"/>
          </a:xfrm>
          <a:prstGeom prst="rect">
            <a:avLst/>
          </a:prstGeom>
          <a:noFill/>
          <a:ln w="9525">
            <a:noFill/>
            <a:miter lim="800000"/>
          </a:ln>
          <a:effectLst/>
        </p:spPr>
        <p:txBody>
          <a:bodyPr>
            <a:spAutoFit/>
          </a:bodyPr>
          <a:lstStyle/>
          <a:p>
            <a:pPr>
              <a:spcBef>
                <a:spcPct val="50000"/>
              </a:spcBef>
            </a:pPr>
            <a:r>
              <a:rPr lang="en-US" altLang="zh-CN" sz="2000" b="1">
                <a:latin typeface="微软雅黑" panose="020B0503020204020204" pitchFamily="34" charset="-122"/>
                <a:ea typeface="微软雅黑" panose="020B0503020204020204" pitchFamily="34" charset="-122"/>
                <a:hlinkClick r:id="" action="ppaction://hlinkshowjump?jump=previousslide"/>
              </a:rPr>
              <a:t>BACK</a:t>
            </a:r>
            <a:endParaRPr lang="en-US" altLang="zh-CN" sz="2000" b="1">
              <a:latin typeface="微软雅黑" panose="020B0503020204020204" pitchFamily="34" charset="-122"/>
              <a:ea typeface="微软雅黑" panose="020B0503020204020204" pitchFamily="34" charset="-122"/>
            </a:endParaRPr>
          </a:p>
        </p:txBody>
      </p:sp>
      <p:sp>
        <p:nvSpPr>
          <p:cNvPr id="763950" name="Text Box 46"/>
          <p:cNvSpPr txBox="1">
            <a:spLocks noChangeArrowheads="1"/>
          </p:cNvSpPr>
          <p:nvPr/>
        </p:nvSpPr>
        <p:spPr bwMode="auto">
          <a:xfrm>
            <a:off x="8026400" y="1024255"/>
            <a:ext cx="841375" cy="396875"/>
          </a:xfrm>
          <a:prstGeom prst="rect">
            <a:avLst/>
          </a:prstGeom>
          <a:noFill/>
          <a:ln w="9525">
            <a:noFill/>
            <a:miter lim="800000"/>
          </a:ln>
          <a:effectLst/>
        </p:spPr>
        <p:txBody>
          <a:bodyPr>
            <a:spAutoFit/>
          </a:bodyPr>
          <a:lstStyle/>
          <a:p>
            <a:pPr>
              <a:spcBef>
                <a:spcPct val="50000"/>
              </a:spcBef>
            </a:pPr>
            <a:r>
              <a:rPr lang="en-US" altLang="zh-CN" sz="2000" b="1">
                <a:latin typeface="微软雅黑" panose="020B0503020204020204" pitchFamily="34" charset="-122"/>
                <a:ea typeface="微软雅黑" panose="020B0503020204020204" pitchFamily="34" charset="-122"/>
              </a:rPr>
              <a:t>1GB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3949"/>
                                        </p:tgtEl>
                                        <p:attrNameLst>
                                          <p:attrName>style.visibility</p:attrName>
                                        </p:attrNameLst>
                                      </p:cBhvr>
                                      <p:to>
                                        <p:strVal val="visible"/>
                                      </p:to>
                                    </p:set>
                                    <p:animEffect transition="in" filter="blinds(horizontal)">
                                      <p:cBhvr>
                                        <p:cTn id="7" dur="500"/>
                                        <p:tgtEl>
                                          <p:spTgt spid="76394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3943"/>
                                        </p:tgtEl>
                                        <p:attrNameLst>
                                          <p:attrName>style.visibility</p:attrName>
                                        </p:attrNameLst>
                                      </p:cBhvr>
                                      <p:to>
                                        <p:strVal val="visible"/>
                                      </p:to>
                                    </p:set>
                                    <p:animEffect transition="in" filter="blinds(horizontal)">
                                      <p:cBhvr>
                                        <p:cTn id="12" dur="500"/>
                                        <p:tgtEl>
                                          <p:spTgt spid="76394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3948"/>
                                        </p:tgtEl>
                                        <p:attrNameLst>
                                          <p:attrName>style.visibility</p:attrName>
                                        </p:attrNameLst>
                                      </p:cBhvr>
                                      <p:to>
                                        <p:strVal val="visible"/>
                                      </p:to>
                                    </p:set>
                                    <p:animEffect transition="in" filter="blinds(horizontal)">
                                      <p:cBhvr>
                                        <p:cTn id="17" dur="500"/>
                                        <p:tgtEl>
                                          <p:spTgt spid="76394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63947">
                                            <p:txEl>
                                              <p:pRg st="0" end="0"/>
                                            </p:txEl>
                                          </p:spTgt>
                                        </p:tgtEl>
                                        <p:attrNameLst>
                                          <p:attrName>style.visibility</p:attrName>
                                        </p:attrNameLst>
                                      </p:cBhvr>
                                      <p:to>
                                        <p:strVal val="visible"/>
                                      </p:to>
                                    </p:set>
                                    <p:animEffect transition="in" filter="blinds(horizontal)">
                                      <p:cBhvr>
                                        <p:cTn id="22" dur="500"/>
                                        <p:tgtEl>
                                          <p:spTgt spid="7639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955"/>
            <a:ext cx="9144000" cy="6899910"/>
          </a:xfrm>
          <a:prstGeom prst="rect">
            <a:avLst/>
          </a:prstGeom>
        </p:spPr>
      </p:pic>
      <p:sp>
        <p:nvSpPr>
          <p:cNvPr id="2" name="圆角矩形 1"/>
          <p:cNvSpPr/>
          <p:nvPr/>
        </p:nvSpPr>
        <p:spPr>
          <a:xfrm>
            <a:off x="175260" y="1998345"/>
            <a:ext cx="8859520" cy="278447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4"/>
              </a:solidFill>
            </a:endParaRPr>
          </a:p>
        </p:txBody>
      </p:sp>
      <p:sp>
        <p:nvSpPr>
          <p:cNvPr id="5" name="矩形 4"/>
          <p:cNvSpPr/>
          <p:nvPr/>
        </p:nvSpPr>
        <p:spPr>
          <a:xfrm>
            <a:off x="2068830" y="2263775"/>
            <a:ext cx="5825490" cy="645160"/>
          </a:xfrm>
          <a:prstGeom prst="rect">
            <a:avLst/>
          </a:prstGeom>
        </p:spPr>
        <p:txBody>
          <a:bodyPr wrap="square">
            <a:spAutoFit/>
          </a:bodyPr>
          <a:lstStyle/>
          <a:p>
            <a:r>
              <a:rPr lang="en-US" altLang="zh-CN" sz="3600" b="1" dirty="0">
                <a:solidFill>
                  <a:srgbClr val="687095"/>
                </a:solidFill>
              </a:rPr>
              <a:t>第二讲：符号解析与重定位</a:t>
            </a:r>
          </a:p>
        </p:txBody>
      </p:sp>
      <p:sp>
        <p:nvSpPr>
          <p:cNvPr id="14" name="矩形 13"/>
          <p:cNvSpPr/>
          <p:nvPr/>
        </p:nvSpPr>
        <p:spPr>
          <a:xfrm>
            <a:off x="377190" y="3038475"/>
            <a:ext cx="7940040" cy="1568450"/>
          </a:xfrm>
          <a:prstGeom prst="rect">
            <a:avLst/>
          </a:prstGeom>
        </p:spPr>
        <p:txBody>
          <a:bodyPr wrap="square">
            <a:spAutoFit/>
          </a:bodyPr>
          <a:lstStyle/>
          <a:p>
            <a:pPr marL="285750" indent="-285750">
              <a:buFont typeface="Wingdings" panose="05000000000000000000" charset="0"/>
              <a:buChar char="l"/>
            </a:pPr>
            <a:r>
              <a:rPr lang="en-US" altLang="zh-CN" sz="2400" b="1" dirty="0">
                <a:solidFill>
                  <a:srgbClr val="C1A2A0"/>
                </a:solidFill>
              </a:rPr>
              <a:t>符号和符号表、符号解析</a:t>
            </a:r>
          </a:p>
          <a:p>
            <a:pPr marL="285750" indent="-285750">
              <a:buFont typeface="Wingdings" panose="05000000000000000000" charset="0"/>
              <a:buChar char="l"/>
            </a:pPr>
            <a:r>
              <a:rPr lang="en-US" altLang="zh-CN" sz="2400" b="1" dirty="0">
                <a:solidFill>
                  <a:srgbClr val="C1A2A0"/>
                </a:solidFill>
              </a:rPr>
              <a:t>与静态库的链接</a:t>
            </a:r>
          </a:p>
          <a:p>
            <a:pPr marL="285750" indent="-285750">
              <a:buFont typeface="Wingdings" panose="05000000000000000000" charset="0"/>
              <a:buChar char="l"/>
            </a:pPr>
            <a:r>
              <a:rPr lang="en-US" altLang="zh-CN" sz="2400" b="1" dirty="0">
                <a:solidFill>
                  <a:srgbClr val="C1A2A0"/>
                </a:solidFill>
              </a:rPr>
              <a:t>重定位信息、重定位过程</a:t>
            </a:r>
          </a:p>
          <a:p>
            <a:pPr marL="285750" indent="-285750">
              <a:buFont typeface="Wingdings" panose="05000000000000000000" charset="0"/>
              <a:buChar char="l"/>
            </a:pPr>
            <a:r>
              <a:rPr lang="en-US" altLang="zh-CN" sz="2400" b="1" dirty="0">
                <a:solidFill>
                  <a:srgbClr val="C1A2A0"/>
                </a:solidFill>
              </a:rPr>
              <a:t>可执行文件的加载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nvSpPr>
        <p:spPr>
          <a:xfrm>
            <a:off x="421747" y="436562"/>
            <a:ext cx="8716962"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链接器符号	</a:t>
            </a:r>
          </a:p>
        </p:txBody>
      </p:sp>
      <p:sp>
        <p:nvSpPr>
          <p:cNvPr id="5" name="Rectangle 2"/>
          <p:cNvSpPr>
            <a:spLocks noGrp="1" noChangeArrowheads="1"/>
          </p:cNvSpPr>
          <p:nvPr/>
        </p:nvSpPr>
        <p:spPr>
          <a:xfrm>
            <a:off x="442913" y="1449388"/>
            <a:ext cx="8548687" cy="4570412"/>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rgbClr val="000000"/>
                </a:solidFill>
                <a:latin typeface="Calibri" panose="020F0502020204030204" pitchFamily="34" charset="0"/>
                <a:ea typeface="+mn-ea"/>
                <a:cs typeface="+mn-ea"/>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rgbClr val="000000"/>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rgbClr val="000000"/>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rgbClr val="000000"/>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rgbClr val="000000"/>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rgbClr val="000000"/>
                </a:solidFill>
                <a:latin typeface="Arial" panose="020B0604020202020204" pitchFamily="34" charset="0"/>
              </a:defRPr>
            </a:lvl9pPr>
          </a:lstStyle>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全局符号</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模块m定义的符号可以被其他模块引用。</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例如：非静态C函数和非静态全局变量。</a:t>
            </a:r>
          </a:p>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外部符号</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由模块m引用但由其他模块定义的全局符号。</a:t>
            </a:r>
          </a:p>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本地</a:t>
            </a:r>
            <a:r>
              <a:rPr lang="en-US" altLang="en-GB" dirty="0"/>
              <a:t>(</a:t>
            </a:r>
            <a:r>
              <a:rPr lang="zh-CN" altLang="en-GB" dirty="0">
                <a:ea typeface="宋体" panose="02010600030101010101" pitchFamily="2" charset="-122"/>
              </a:rPr>
              <a:t>局部</a:t>
            </a:r>
            <a:r>
              <a:rPr lang="en-US" altLang="en-GB" dirty="0"/>
              <a:t>)</a:t>
            </a:r>
            <a:r>
              <a:rPr lang="en-GB" dirty="0"/>
              <a:t>符号</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由模块m专门定义和引用的符号。</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例如：用静态属性定义的C函数和全局变量。</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b="1" dirty="0">
                <a:solidFill>
                  <a:srgbClr val="C00000"/>
                </a:solidFill>
              </a:rPr>
              <a:t>本地链接器符号不是本地程序变量</a:t>
            </a:r>
            <a:r>
              <a:rPr lang="zh-CN" altLang="en-GB" b="1" dirty="0">
                <a:solidFill>
                  <a:srgbClr val="C00000"/>
                </a:solidFill>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down)">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down)">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down)">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wipe(down)">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wipe(down)">
                                      <p:cBhvr>
                                        <p:cTn id="27" dur="500"/>
                                        <p:tgtEl>
                                          <p:spTgt spid="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wipe(down)">
                                      <p:cBhvr>
                                        <p:cTn id="32" dur="500"/>
                                        <p:tgtEl>
                                          <p:spTgt spid="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wipe(down)">
                                      <p:cBhvr>
                                        <p:cTn id="37" dur="500"/>
                                        <p:tgtEl>
                                          <p:spTgt spid="5">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
                                            <p:txEl>
                                              <p:pRg st="10" end="10"/>
                                            </p:txEl>
                                          </p:spTgt>
                                        </p:tgtEl>
                                        <p:attrNameLst>
                                          <p:attrName>style.visibility</p:attrName>
                                        </p:attrNameLst>
                                      </p:cBhvr>
                                      <p:to>
                                        <p:strVal val="visible"/>
                                      </p:to>
                                    </p:set>
                                    <p:animEffect transition="in" filter="wipe(down)">
                                      <p:cBhvr>
                                        <p:cTn id="4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nvSpPr>
        <p:spPr>
          <a:xfrm>
            <a:off x="421747" y="436562"/>
            <a:ext cx="8716962"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ym typeface="+mn-ea"/>
              </a:rPr>
              <a:t>Step 1:</a:t>
            </a:r>
            <a:r>
              <a:rPr lang="zh-CN" altLang="en-GB" dirty="0">
                <a:sym typeface="+mn-ea"/>
              </a:rPr>
              <a:t>符号解析</a:t>
            </a:r>
            <a:r>
              <a:rPr lang="en-GB"/>
              <a:t>	</a:t>
            </a:r>
          </a:p>
        </p:txBody>
      </p:sp>
      <p:sp>
        <p:nvSpPr>
          <p:cNvPr id="6146" name="Rectangle 2"/>
          <p:cNvSpPr>
            <a:spLocks noChangeArrowheads="1"/>
          </p:cNvSpPr>
          <p:nvPr/>
        </p:nvSpPr>
        <p:spPr bwMode="auto">
          <a:xfrm>
            <a:off x="392323" y="2531200"/>
            <a:ext cx="4072997" cy="2587504"/>
          </a:xfrm>
          <a:prstGeom prst="rect">
            <a:avLst/>
          </a:prstGeom>
          <a:solidFill>
            <a:srgbClr val="F7F5CD"/>
          </a:solidFill>
          <a:ln w="3240">
            <a:solidFill>
              <a:srgbClr val="000066"/>
            </a:solidFill>
            <a:miter lim="800000"/>
          </a:ln>
          <a:effectLst/>
        </p:spPr>
        <p:txBody>
          <a:bodyPr wrap="none" lIns="90000" tIns="46800" rIns="90000" bIns="46800">
            <a:spAutoFit/>
          </a:bodyPr>
          <a:lstStyle/>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sum</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a</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n</a:t>
            </a:r>
            <a:r>
              <a:rPr lang="en-US" sz="1800" dirty="0">
                <a:solidFill>
                  <a:srgbClr val="000000"/>
                </a:solidFill>
                <a:latin typeface="Menlo-Regular"/>
              </a:rPr>
              <a:t>);</a:t>
            </a:r>
          </a:p>
          <a:p>
            <a:endParaRPr lang="en-US" sz="1800" dirty="0">
              <a:solidFill>
                <a:srgbClr val="000000"/>
              </a:solidFill>
              <a:latin typeface="Menlo-Regular"/>
            </a:endParaRPr>
          </a:p>
          <a:p>
            <a:r>
              <a:rPr lang="hu-HU" sz="1800" dirty="0">
                <a:solidFill>
                  <a:srgbClr val="2D961E"/>
                </a:solidFill>
                <a:latin typeface="Menlo-Regular"/>
              </a:rPr>
              <a:t>int</a:t>
            </a:r>
            <a:r>
              <a:rPr lang="hu-HU" sz="1800" dirty="0">
                <a:solidFill>
                  <a:srgbClr val="000000"/>
                </a:solidFill>
                <a:latin typeface="Menlo-Regular"/>
              </a:rPr>
              <a:t> </a:t>
            </a:r>
            <a:r>
              <a:rPr lang="hu-HU" sz="1800" dirty="0">
                <a:solidFill>
                  <a:srgbClr val="C1651C"/>
                </a:solidFill>
                <a:latin typeface="Menlo-Regular"/>
              </a:rPr>
              <a:t>array</a:t>
            </a:r>
            <a:r>
              <a:rPr lang="hu-HU" sz="1800" dirty="0">
                <a:solidFill>
                  <a:srgbClr val="000000"/>
                </a:solidFill>
                <a:latin typeface="Menlo-Regular"/>
              </a:rPr>
              <a:t>[2] = {1, 2};</a:t>
            </a:r>
          </a:p>
          <a:p>
            <a:endParaRPr lang="hu-HU" sz="1800" dirty="0">
              <a:solidFill>
                <a:srgbClr val="000000"/>
              </a:solidFill>
              <a:latin typeface="Menlo-Regular"/>
            </a:endParaRPr>
          </a:p>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main</a:t>
            </a:r>
            <a:r>
              <a:rPr lang="en-US" sz="1800" dirty="0">
                <a:solidFill>
                  <a:srgbClr val="000000"/>
                </a:solidFill>
                <a:latin typeface="Menlo-Regular"/>
              </a:rPr>
              <a:t>()</a:t>
            </a:r>
          </a:p>
          <a:p>
            <a:r>
              <a:rPr lang="en-US" sz="1800" dirty="0">
                <a:solidFill>
                  <a:srgbClr val="000000"/>
                </a:solidFill>
                <a:latin typeface="Menlo-Regular"/>
              </a:rPr>
              <a:t>{</a:t>
            </a:r>
          </a:p>
          <a:p>
            <a:r>
              <a:rPr lang="fr-FR" sz="1800" dirty="0">
                <a:solidFill>
                  <a:srgbClr val="000000"/>
                </a:solidFill>
                <a:latin typeface="Menlo-Regular"/>
              </a:rPr>
              <a:t>    </a:t>
            </a:r>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val</a:t>
            </a:r>
            <a:r>
              <a:rPr lang="fr-FR" sz="1800" dirty="0">
                <a:solidFill>
                  <a:srgbClr val="000000"/>
                </a:solidFill>
                <a:latin typeface="Menlo-Regular"/>
              </a:rPr>
              <a:t> = </a:t>
            </a:r>
            <a:r>
              <a:rPr lang="fr-FR" sz="1800" dirty="0" err="1">
                <a:solidFill>
                  <a:srgbClr val="000000"/>
                </a:solidFill>
                <a:latin typeface="Menlo-Regular"/>
              </a:rPr>
              <a:t>sum</a:t>
            </a:r>
            <a:r>
              <a:rPr lang="fr-FR" sz="1800" dirty="0">
                <a:solidFill>
                  <a:srgbClr val="000000"/>
                </a:solidFill>
                <a:latin typeface="Menlo-Regular"/>
              </a:rPr>
              <a:t>(</a:t>
            </a:r>
            <a:r>
              <a:rPr lang="fr-FR" sz="1800" dirty="0" err="1">
                <a:solidFill>
                  <a:srgbClr val="000000"/>
                </a:solidFill>
                <a:latin typeface="Menlo-Regular"/>
              </a:rPr>
              <a:t>array</a:t>
            </a:r>
            <a:r>
              <a:rPr lang="fr-FR" sz="1800" dirty="0">
                <a:solidFill>
                  <a:srgbClr val="000000"/>
                </a:solidFill>
                <a:latin typeface="Menlo-Regular"/>
              </a:rPr>
              <a:t>, 2);</a:t>
            </a:r>
          </a:p>
          <a:p>
            <a:r>
              <a:rPr lang="fr-FR" sz="1800" dirty="0">
                <a:solidFill>
                  <a:srgbClr val="000000"/>
                </a:solidFill>
                <a:latin typeface="Menlo-Regular"/>
              </a:rPr>
              <a:t>    </a:t>
            </a:r>
            <a:r>
              <a:rPr lang="fr-FR" sz="1800" dirty="0">
                <a:solidFill>
                  <a:srgbClr val="C200FF"/>
                </a:solidFill>
                <a:latin typeface="Menlo-Regular"/>
              </a:rPr>
              <a:t>return</a:t>
            </a:r>
            <a:r>
              <a:rPr lang="fr-FR" sz="1800" dirty="0">
                <a:solidFill>
                  <a:srgbClr val="000000"/>
                </a:solidFill>
                <a:latin typeface="Menlo-Regular"/>
              </a:rPr>
              <a:t> val;</a:t>
            </a:r>
          </a:p>
          <a:p>
            <a:r>
              <a:rPr lang="fr-FR" sz="1800" dirty="0">
                <a:solidFill>
                  <a:srgbClr val="000000"/>
                </a:solidFill>
                <a:latin typeface="Menlo-Regular"/>
              </a:rPr>
              <a:t>}</a:t>
            </a:r>
            <a:endParaRPr lang="en-US" sz="1800" dirty="0">
              <a:latin typeface="Courier New" panose="02070309020205020404"/>
              <a:cs typeface="Courier New" panose="02070309020205020404"/>
            </a:endParaRPr>
          </a:p>
        </p:txBody>
      </p:sp>
      <p:sp>
        <p:nvSpPr>
          <p:cNvPr id="6147" name="Rectangle 3"/>
          <p:cNvSpPr>
            <a:spLocks noChangeArrowheads="1"/>
          </p:cNvSpPr>
          <p:nvPr/>
        </p:nvSpPr>
        <p:spPr bwMode="auto">
          <a:xfrm>
            <a:off x="3456413" y="4759694"/>
            <a:ext cx="1008907" cy="359010"/>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rgbClr val="000000">
                    <a:lumMod val="50000"/>
                    <a:lumOff val="50000"/>
                  </a:srgbClr>
                </a:solidFill>
                <a:latin typeface="Courier New" panose="02070309020205020404" pitchFamily="49" charset="0"/>
                <a:ea typeface="msgothic" charset="0"/>
                <a:cs typeface="msgothic" charset="0"/>
              </a:rPr>
              <a:t>main.c</a:t>
            </a:r>
            <a:endParaRPr lang="en-GB" sz="1800" b="1" i="1" dirty="0">
              <a:solidFill>
                <a:srgbClr val="000000">
                  <a:lumMod val="50000"/>
                  <a:lumOff val="50000"/>
                </a:srgbClr>
              </a:solidFill>
              <a:latin typeface="Courier New" panose="02070309020205020404" pitchFamily="49" charset="0"/>
              <a:ea typeface="msgothic" charset="0"/>
              <a:cs typeface="msgothic" charset="0"/>
            </a:endParaRPr>
          </a:p>
        </p:txBody>
      </p:sp>
      <p:sp>
        <p:nvSpPr>
          <p:cNvPr id="6149" name="Rectangle 5"/>
          <p:cNvSpPr>
            <a:spLocks noChangeArrowheads="1"/>
          </p:cNvSpPr>
          <p:nvPr/>
        </p:nvSpPr>
        <p:spPr bwMode="auto">
          <a:xfrm>
            <a:off x="4762168" y="2532787"/>
            <a:ext cx="4211970" cy="2587504"/>
          </a:xfrm>
          <a:prstGeom prst="rect">
            <a:avLst/>
          </a:prstGeom>
          <a:solidFill>
            <a:srgbClr val="D5F1CF"/>
          </a:solidFill>
          <a:ln w="3240">
            <a:solidFill>
              <a:srgbClr val="000066"/>
            </a:solidFill>
            <a:miter lim="800000"/>
          </a:ln>
          <a:effectLst/>
        </p:spPr>
        <p:txBody>
          <a:bodyPr wrap="none" lIns="90000" tIns="46800" rIns="90000" bIns="46800">
            <a:spAutoFit/>
          </a:bodyPr>
          <a:lstStyle/>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sum</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a</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n</a:t>
            </a:r>
            <a:r>
              <a:rPr lang="en-US" sz="1800" dirty="0">
                <a:solidFill>
                  <a:srgbClr val="000000"/>
                </a:solidFill>
                <a:latin typeface="Menlo-Regular"/>
              </a:rPr>
              <a:t>)</a:t>
            </a:r>
          </a:p>
          <a:p>
            <a:r>
              <a:rPr lang="en-US" sz="1800" dirty="0">
                <a:solidFill>
                  <a:srgbClr val="000000"/>
                </a:solidFill>
                <a:latin typeface="Menlo-Regular"/>
              </a:rPr>
              <a:t>{</a:t>
            </a:r>
          </a:p>
          <a:p>
            <a:r>
              <a:rPr lang="fr-FR" sz="1800" dirty="0">
                <a:solidFill>
                  <a:srgbClr val="000000"/>
                </a:solidFill>
                <a:latin typeface="Menlo-Regular"/>
              </a:rPr>
              <a:t>    </a:t>
            </a:r>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i</a:t>
            </a:r>
            <a:r>
              <a:rPr lang="fr-FR" sz="1800" dirty="0">
                <a:solidFill>
                  <a:srgbClr val="000000"/>
                </a:solidFill>
                <a:latin typeface="Menlo-Regular"/>
              </a:rPr>
              <a:t>, </a:t>
            </a:r>
            <a:r>
              <a:rPr lang="fr-FR" sz="1800" dirty="0">
                <a:solidFill>
                  <a:srgbClr val="C1651C"/>
                </a:solidFill>
                <a:latin typeface="Menlo-Regular"/>
              </a:rPr>
              <a:t>s</a:t>
            </a:r>
            <a:r>
              <a:rPr lang="fr-FR" sz="1800" dirty="0">
                <a:solidFill>
                  <a:srgbClr val="000000"/>
                </a:solidFill>
                <a:latin typeface="Menlo-Regular"/>
              </a:rPr>
              <a:t> = 0;</a:t>
            </a:r>
          </a:p>
          <a:p>
            <a:endParaRPr lang="fr-FR" sz="1800" dirty="0">
              <a:solidFill>
                <a:srgbClr val="000000"/>
              </a:solidFill>
              <a:latin typeface="Menlo-Regular"/>
            </a:endParaRPr>
          </a:p>
          <a:p>
            <a:r>
              <a:rPr lang="da-DK" sz="1800" dirty="0">
                <a:solidFill>
                  <a:srgbClr val="000000"/>
                </a:solidFill>
                <a:latin typeface="Menlo-Regular"/>
              </a:rPr>
              <a:t>    </a:t>
            </a:r>
            <a:r>
              <a:rPr lang="da-DK" sz="1800" dirty="0">
                <a:solidFill>
                  <a:srgbClr val="C200FF"/>
                </a:solidFill>
                <a:latin typeface="Menlo-Regular"/>
              </a:rPr>
              <a:t>for</a:t>
            </a:r>
            <a:r>
              <a:rPr lang="da-DK" sz="1800" dirty="0">
                <a:solidFill>
                  <a:srgbClr val="000000"/>
                </a:solidFill>
                <a:latin typeface="Menlo-Regular"/>
              </a:rPr>
              <a:t> (i = 0; i &lt; n; i++) {</a:t>
            </a:r>
          </a:p>
          <a:p>
            <a:r>
              <a:rPr lang="da-DK" sz="1800" dirty="0">
                <a:solidFill>
                  <a:srgbClr val="000000"/>
                </a:solidFill>
                <a:latin typeface="Menlo-Regular"/>
              </a:rPr>
              <a:t>        s += a[i];</a:t>
            </a:r>
          </a:p>
          <a:p>
            <a:r>
              <a:rPr lang="da-DK" sz="1800" dirty="0">
                <a:solidFill>
                  <a:srgbClr val="000000"/>
                </a:solidFill>
                <a:latin typeface="Menlo-Regular"/>
              </a:rPr>
              <a:t>    }</a:t>
            </a:r>
          </a:p>
          <a:p>
            <a:r>
              <a:rPr lang="is-IS" sz="1800" dirty="0">
                <a:solidFill>
                  <a:srgbClr val="000000"/>
                </a:solidFill>
                <a:latin typeface="Menlo-Regular"/>
              </a:rPr>
              <a:t>    </a:t>
            </a:r>
            <a:r>
              <a:rPr lang="is-IS" sz="1800" dirty="0">
                <a:solidFill>
                  <a:srgbClr val="C200FF"/>
                </a:solidFill>
                <a:latin typeface="Menlo-Regular"/>
              </a:rPr>
              <a:t>return</a:t>
            </a:r>
            <a:r>
              <a:rPr lang="is-IS" sz="1800" dirty="0">
                <a:solidFill>
                  <a:srgbClr val="000000"/>
                </a:solidFill>
                <a:latin typeface="Menlo-Regular"/>
              </a:rPr>
              <a:t> s;</a:t>
            </a:r>
          </a:p>
          <a:p>
            <a:r>
              <a:rPr lang="is-IS" sz="1800" dirty="0">
                <a:solidFill>
                  <a:srgbClr val="000000"/>
                </a:solidFill>
                <a:latin typeface="Menlo-Regular"/>
              </a:rPr>
              <a:t>}</a:t>
            </a:r>
          </a:p>
        </p:txBody>
      </p:sp>
      <p:sp>
        <p:nvSpPr>
          <p:cNvPr id="6148" name="Rectangle 4"/>
          <p:cNvSpPr>
            <a:spLocks noChangeArrowheads="1"/>
          </p:cNvSpPr>
          <p:nvPr/>
        </p:nvSpPr>
        <p:spPr bwMode="auto">
          <a:xfrm>
            <a:off x="8032348" y="4741635"/>
            <a:ext cx="928772"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rgbClr val="000000">
                    <a:lumMod val="50000"/>
                    <a:lumOff val="50000"/>
                  </a:srgbClr>
                </a:solidFill>
                <a:latin typeface="Courier New" panose="02070309020205020404" pitchFamily="49" charset="0"/>
                <a:ea typeface="msgothic" charset="0"/>
                <a:cs typeface="msgothic" charset="0"/>
              </a:rPr>
              <a:t>sum.c</a:t>
            </a:r>
            <a:endParaRPr lang="en-GB" sz="1800" b="1" i="1" dirty="0">
              <a:solidFill>
                <a:srgbClr val="000000">
                  <a:lumMod val="50000"/>
                  <a:lumOff val="50000"/>
                </a:srgbClr>
              </a:solidFill>
              <a:latin typeface="Courier New" panose="02070309020205020404" pitchFamily="49" charset="0"/>
              <a:ea typeface="msgothic" charset="0"/>
              <a:cs typeface="msgothic" charset="0"/>
            </a:endParaRPr>
          </a:p>
        </p:txBody>
      </p:sp>
      <p:grpSp>
        <p:nvGrpSpPr>
          <p:cNvPr id="48" name="Group 47"/>
          <p:cNvGrpSpPr/>
          <p:nvPr/>
        </p:nvGrpSpPr>
        <p:grpSpPr>
          <a:xfrm>
            <a:off x="3054059" y="1046022"/>
            <a:ext cx="2169795" cy="2938926"/>
            <a:chOff x="1843265" y="689057"/>
            <a:chExt cx="2169795" cy="2938926"/>
          </a:xfrm>
        </p:grpSpPr>
        <p:sp>
          <p:nvSpPr>
            <p:cNvPr id="7" name="TextBox 6"/>
            <p:cNvSpPr txBox="1"/>
            <p:nvPr/>
          </p:nvSpPr>
          <p:spPr>
            <a:xfrm>
              <a:off x="1843265" y="689057"/>
              <a:ext cx="2169795" cy="368300"/>
            </a:xfrm>
            <a:prstGeom prst="rect">
              <a:avLst/>
            </a:prstGeom>
            <a:noFill/>
          </p:spPr>
          <p:txBody>
            <a:bodyPr wrap="none" rtlCol="0">
              <a:spAutoFit/>
            </a:bodyPr>
            <a:lstStyle/>
            <a:p>
              <a:r>
                <a:rPr lang="zh-CN" altLang="en-US" sz="1800" dirty="0">
                  <a:solidFill>
                    <a:srgbClr val="990000"/>
                  </a:solidFill>
                  <a:latin typeface="Calibri" panose="020F0502020204030204" pitchFamily="34" charset="0"/>
                </a:rPr>
                <a:t>引用一个全局符号</a:t>
              </a:r>
              <a:r>
                <a:rPr lang="en-US" sz="1800" dirty="0">
                  <a:solidFill>
                    <a:srgbClr val="990000"/>
                  </a:solidFill>
                  <a:latin typeface="Calibri" panose="020F0502020204030204" pitchFamily="34" charset="0"/>
                </a:rPr>
                <a:t>…</a:t>
              </a:r>
            </a:p>
          </p:txBody>
        </p:sp>
        <p:cxnSp>
          <p:nvCxnSpPr>
            <p:cNvPr id="12" name="Straight Arrow Connector 11"/>
            <p:cNvCxnSpPr>
              <a:stCxn id="7" idx="2"/>
            </p:cNvCxnSpPr>
            <p:nvPr/>
          </p:nvCxnSpPr>
          <p:spPr bwMode="auto">
            <a:xfrm flipH="1">
              <a:off x="1939398" y="1057258"/>
              <a:ext cx="989206" cy="2570725"/>
            </a:xfrm>
            <a:prstGeom prst="straightConnector1">
              <a:avLst/>
            </a:prstGeom>
            <a:noFill/>
            <a:ln w="25400" cap="flat" cmpd="sng" algn="ctr">
              <a:solidFill>
                <a:srgbClr val="990000"/>
              </a:solidFill>
              <a:prstDash val="solid"/>
              <a:round/>
              <a:headEnd type="none" w="med" len="med"/>
              <a:tailEnd type="arrow"/>
            </a:ln>
            <a:effectLst/>
          </p:spPr>
        </p:cxnSp>
      </p:grpSp>
      <p:grpSp>
        <p:nvGrpSpPr>
          <p:cNvPr id="54" name="Group 53"/>
          <p:cNvGrpSpPr/>
          <p:nvPr/>
        </p:nvGrpSpPr>
        <p:grpSpPr>
          <a:xfrm>
            <a:off x="125501" y="3949118"/>
            <a:ext cx="1554480" cy="1935298"/>
            <a:chOff x="-148819" y="3397531"/>
            <a:chExt cx="1554480" cy="1935298"/>
          </a:xfrm>
        </p:grpSpPr>
        <p:sp>
          <p:nvSpPr>
            <p:cNvPr id="14" name="TextBox 13"/>
            <p:cNvSpPr txBox="1"/>
            <p:nvPr/>
          </p:nvSpPr>
          <p:spPr>
            <a:xfrm>
              <a:off x="-148819" y="4687669"/>
              <a:ext cx="1554480" cy="645160"/>
            </a:xfrm>
            <a:prstGeom prst="rect">
              <a:avLst/>
            </a:prstGeom>
            <a:noFill/>
          </p:spPr>
          <p:txBody>
            <a:bodyPr wrap="none" rtlCol="0">
              <a:spAutoFit/>
            </a:bodyPr>
            <a:lstStyle/>
            <a:p>
              <a:pPr algn="ctr"/>
              <a:r>
                <a:rPr lang="zh-CN" altLang="en-US" sz="1800" dirty="0">
                  <a:solidFill>
                    <a:srgbClr val="990000"/>
                  </a:solidFill>
                  <a:latin typeface="Calibri" panose="020F0502020204030204" pitchFamily="34" charset="0"/>
                </a:rPr>
                <a:t>定义一个全局</a:t>
              </a:r>
            </a:p>
            <a:p>
              <a:pPr algn="ctr"/>
              <a:r>
                <a:rPr lang="zh-CN" altLang="en-US" sz="1800" dirty="0">
                  <a:solidFill>
                    <a:srgbClr val="990000"/>
                  </a:solidFill>
                  <a:latin typeface="Calibri" panose="020F0502020204030204" pitchFamily="34" charset="0"/>
                </a:rPr>
                <a:t>符号</a:t>
              </a:r>
            </a:p>
          </p:txBody>
        </p:sp>
        <p:cxnSp>
          <p:nvCxnSpPr>
            <p:cNvPr id="15" name="Straight Arrow Connector 14"/>
            <p:cNvCxnSpPr>
              <a:stCxn id="14" idx="0"/>
            </p:cNvCxnSpPr>
            <p:nvPr/>
          </p:nvCxnSpPr>
          <p:spPr bwMode="auto">
            <a:xfrm flipV="1">
              <a:off x="628421" y="3397531"/>
              <a:ext cx="395906" cy="1290138"/>
            </a:xfrm>
            <a:prstGeom prst="straightConnector1">
              <a:avLst/>
            </a:prstGeom>
            <a:noFill/>
            <a:ln w="25400" cap="flat" cmpd="sng" algn="ctr">
              <a:solidFill>
                <a:srgbClr val="990000"/>
              </a:solidFill>
              <a:prstDash val="solid"/>
              <a:round/>
              <a:headEnd type="none" w="med" len="med"/>
              <a:tailEnd type="arrow"/>
            </a:ln>
            <a:effectLst/>
          </p:spPr>
        </p:cxnSp>
      </p:grpSp>
      <p:grpSp>
        <p:nvGrpSpPr>
          <p:cNvPr id="56" name="Group 55"/>
          <p:cNvGrpSpPr/>
          <p:nvPr/>
        </p:nvGrpSpPr>
        <p:grpSpPr>
          <a:xfrm>
            <a:off x="894904" y="4740999"/>
            <a:ext cx="2017395" cy="1571410"/>
            <a:chOff x="620584" y="3886202"/>
            <a:chExt cx="2017395" cy="1843028"/>
          </a:xfrm>
        </p:grpSpPr>
        <p:sp>
          <p:nvSpPr>
            <p:cNvPr id="28" name="TextBox 27"/>
            <p:cNvSpPr txBox="1"/>
            <p:nvPr/>
          </p:nvSpPr>
          <p:spPr>
            <a:xfrm>
              <a:off x="620584" y="5297269"/>
              <a:ext cx="2017395" cy="431961"/>
            </a:xfrm>
            <a:prstGeom prst="rect">
              <a:avLst/>
            </a:prstGeom>
            <a:noFill/>
          </p:spPr>
          <p:txBody>
            <a:bodyPr wrap="none" rtlCol="0">
              <a:spAutoFit/>
            </a:bodyPr>
            <a:lstStyle/>
            <a:p>
              <a:pPr algn="r"/>
              <a:r>
                <a:rPr lang="zh-CN" altLang="en-US" sz="1800" dirty="0">
                  <a:solidFill>
                    <a:srgbClr val="990000"/>
                  </a:solidFill>
                  <a:latin typeface="Calibri" panose="020F0502020204030204" pitchFamily="34" charset="0"/>
                </a:rPr>
                <a:t>链接器不知道</a:t>
              </a:r>
              <a:r>
                <a:rPr lang="en-US" sz="1800" dirty="0">
                  <a:solidFill>
                    <a:srgbClr val="990000"/>
                  </a:solidFill>
                  <a:latin typeface="Calibri" panose="020F0502020204030204" pitchFamily="34" charset="0"/>
                </a:rPr>
                <a:t> </a:t>
              </a:r>
              <a:r>
                <a:rPr lang="en-US" sz="1800" dirty="0" err="1">
                  <a:solidFill>
                    <a:srgbClr val="990000"/>
                  </a:solidFill>
                  <a:latin typeface="Courier New" panose="02070309020205020404"/>
                  <a:cs typeface="Courier New" panose="02070309020205020404"/>
                </a:rPr>
                <a:t>val</a:t>
              </a:r>
              <a:endParaRPr lang="en-US" sz="1800" dirty="0">
                <a:solidFill>
                  <a:srgbClr val="990000"/>
                </a:solidFill>
                <a:latin typeface="Courier New" panose="02070309020205020404"/>
                <a:cs typeface="Courier New" panose="02070309020205020404"/>
              </a:endParaRPr>
            </a:p>
          </p:txBody>
        </p:sp>
        <p:cxnSp>
          <p:nvCxnSpPr>
            <p:cNvPr id="32" name="Straight Arrow Connector 31"/>
            <p:cNvCxnSpPr>
              <a:stCxn id="28" idx="0"/>
            </p:cNvCxnSpPr>
            <p:nvPr/>
          </p:nvCxnSpPr>
          <p:spPr bwMode="auto">
            <a:xfrm flipH="1" flipV="1">
              <a:off x="1337310" y="3886202"/>
              <a:ext cx="292180" cy="1411067"/>
            </a:xfrm>
            <a:prstGeom prst="straightConnector1">
              <a:avLst/>
            </a:prstGeom>
            <a:noFill/>
            <a:ln w="25400" cap="flat" cmpd="sng" algn="ctr">
              <a:solidFill>
                <a:srgbClr val="990000"/>
              </a:solidFill>
              <a:prstDash val="solid"/>
              <a:round/>
              <a:headEnd type="none" w="med" len="med"/>
              <a:tailEnd type="arrow"/>
            </a:ln>
            <a:effectLst/>
          </p:spPr>
        </p:cxnSp>
      </p:grpSp>
      <p:grpSp>
        <p:nvGrpSpPr>
          <p:cNvPr id="6153" name="Group 6152"/>
          <p:cNvGrpSpPr/>
          <p:nvPr/>
        </p:nvGrpSpPr>
        <p:grpSpPr>
          <a:xfrm>
            <a:off x="2076622" y="4460788"/>
            <a:ext cx="2087317" cy="1456201"/>
            <a:chOff x="2400301" y="4609239"/>
            <a:chExt cx="2087317" cy="1456201"/>
          </a:xfrm>
        </p:grpSpPr>
        <p:sp>
          <p:nvSpPr>
            <p:cNvPr id="42" name="TextBox 41"/>
            <p:cNvSpPr txBox="1"/>
            <p:nvPr/>
          </p:nvSpPr>
          <p:spPr>
            <a:xfrm>
              <a:off x="2775023" y="5697140"/>
              <a:ext cx="1712595" cy="368300"/>
            </a:xfrm>
            <a:prstGeom prst="rect">
              <a:avLst/>
            </a:prstGeom>
            <a:noFill/>
          </p:spPr>
          <p:txBody>
            <a:bodyPr wrap="none" rtlCol="0">
              <a:spAutoFit/>
            </a:bodyPr>
            <a:lstStyle/>
            <a:p>
              <a:pPr algn="ctr"/>
              <a:r>
                <a:rPr lang="zh-CN" altLang="en-US" sz="1800" dirty="0">
                  <a:solidFill>
                    <a:srgbClr val="990000"/>
                  </a:solidFill>
                  <a:latin typeface="Calibri" panose="020F0502020204030204" pitchFamily="34" charset="0"/>
                </a:rPr>
                <a:t>全局符号引用</a:t>
              </a:r>
              <a:r>
                <a:rPr lang="en-US" sz="1800" dirty="0">
                  <a:solidFill>
                    <a:srgbClr val="990000"/>
                  </a:solidFill>
                  <a:latin typeface="Calibri" panose="020F0502020204030204" pitchFamily="34" charset="0"/>
                </a:rPr>
                <a:t>…</a:t>
              </a:r>
            </a:p>
          </p:txBody>
        </p:sp>
        <p:cxnSp>
          <p:nvCxnSpPr>
            <p:cNvPr id="43" name="Straight Arrow Connector 42"/>
            <p:cNvCxnSpPr>
              <a:stCxn id="42" idx="0"/>
            </p:cNvCxnSpPr>
            <p:nvPr/>
          </p:nvCxnSpPr>
          <p:spPr bwMode="auto">
            <a:xfrm flipH="1" flipV="1">
              <a:off x="2400301" y="4609239"/>
              <a:ext cx="1231019" cy="1087901"/>
            </a:xfrm>
            <a:prstGeom prst="straightConnector1">
              <a:avLst/>
            </a:prstGeom>
            <a:noFill/>
            <a:ln w="25400" cap="flat" cmpd="sng" algn="ctr">
              <a:solidFill>
                <a:srgbClr val="990000"/>
              </a:solidFill>
              <a:prstDash val="solid"/>
              <a:round/>
              <a:headEnd type="none" w="med" len="med"/>
              <a:tailEnd type="arrow"/>
            </a:ln>
            <a:effectLst/>
          </p:spPr>
        </p:cxnSp>
      </p:grpSp>
      <p:grpSp>
        <p:nvGrpSpPr>
          <p:cNvPr id="6154" name="Group 6153"/>
          <p:cNvGrpSpPr/>
          <p:nvPr/>
        </p:nvGrpSpPr>
        <p:grpSpPr>
          <a:xfrm>
            <a:off x="3678909" y="2837588"/>
            <a:ext cx="1853211" cy="3725732"/>
            <a:chOff x="3404589" y="3009038"/>
            <a:chExt cx="1853211" cy="3725732"/>
          </a:xfrm>
        </p:grpSpPr>
        <p:sp>
          <p:nvSpPr>
            <p:cNvPr id="49" name="TextBox 48"/>
            <p:cNvSpPr txBox="1"/>
            <p:nvPr/>
          </p:nvSpPr>
          <p:spPr>
            <a:xfrm>
              <a:off x="3404589" y="6366470"/>
              <a:ext cx="1255395" cy="368300"/>
            </a:xfrm>
            <a:prstGeom prst="rect">
              <a:avLst/>
            </a:prstGeom>
            <a:noFill/>
          </p:spPr>
          <p:txBody>
            <a:bodyPr wrap="none" rtlCol="0">
              <a:spAutoFit/>
            </a:bodyPr>
            <a:lstStyle/>
            <a:p>
              <a:r>
                <a:rPr lang="en-US" sz="1800" dirty="0">
                  <a:solidFill>
                    <a:srgbClr val="990000"/>
                  </a:solidFill>
                  <a:latin typeface="Calibri" panose="020F0502020204030204" pitchFamily="34" charset="0"/>
                </a:rPr>
                <a:t>…</a:t>
              </a:r>
              <a:r>
                <a:rPr lang="zh-CN" altLang="en-US" sz="1800" dirty="0">
                  <a:solidFill>
                    <a:srgbClr val="990000"/>
                  </a:solidFill>
                  <a:latin typeface="Calibri" panose="020F0502020204030204" pitchFamily="34" charset="0"/>
                </a:rPr>
                <a:t>此处定义</a:t>
              </a:r>
            </a:p>
          </p:txBody>
        </p:sp>
        <p:cxnSp>
          <p:nvCxnSpPr>
            <p:cNvPr id="50" name="Straight Arrow Connector 49"/>
            <p:cNvCxnSpPr/>
            <p:nvPr/>
          </p:nvCxnSpPr>
          <p:spPr bwMode="auto">
            <a:xfrm flipV="1">
              <a:off x="4487848" y="3009038"/>
              <a:ext cx="769952" cy="3334433"/>
            </a:xfrm>
            <a:prstGeom prst="straightConnector1">
              <a:avLst/>
            </a:prstGeom>
            <a:noFill/>
            <a:ln w="25400" cap="flat" cmpd="sng" algn="ctr">
              <a:solidFill>
                <a:srgbClr val="990000"/>
              </a:solidFill>
              <a:prstDash val="solid"/>
              <a:round/>
              <a:headEnd type="none" w="med" len="med"/>
              <a:tailEnd type="arrow"/>
            </a:ln>
            <a:effectLst/>
          </p:spPr>
        </p:cxnSp>
      </p:grpSp>
      <p:grpSp>
        <p:nvGrpSpPr>
          <p:cNvPr id="57" name="Group 56"/>
          <p:cNvGrpSpPr/>
          <p:nvPr/>
        </p:nvGrpSpPr>
        <p:grpSpPr>
          <a:xfrm>
            <a:off x="6450895" y="3434487"/>
            <a:ext cx="2355215" cy="2496234"/>
            <a:chOff x="6176575" y="2882900"/>
            <a:chExt cx="2355215" cy="2496234"/>
          </a:xfrm>
        </p:grpSpPr>
        <p:sp>
          <p:nvSpPr>
            <p:cNvPr id="52" name="TextBox 51"/>
            <p:cNvSpPr txBox="1"/>
            <p:nvPr/>
          </p:nvSpPr>
          <p:spPr>
            <a:xfrm>
              <a:off x="6176575" y="5010834"/>
              <a:ext cx="2355215" cy="368300"/>
            </a:xfrm>
            <a:prstGeom prst="rect">
              <a:avLst/>
            </a:prstGeom>
            <a:noFill/>
          </p:spPr>
          <p:txBody>
            <a:bodyPr wrap="none" rtlCol="0">
              <a:spAutoFit/>
            </a:bodyPr>
            <a:lstStyle/>
            <a:p>
              <a:pPr algn="ctr"/>
              <a:r>
                <a:rPr lang="zh-CN" altLang="en-US" sz="1800" dirty="0">
                  <a:solidFill>
                    <a:srgbClr val="990000"/>
                  </a:solidFill>
                  <a:latin typeface="Calibri" panose="020F0502020204030204" pitchFamily="34" charset="0"/>
                </a:rPr>
                <a:t>链接器不清楚</a:t>
              </a:r>
              <a:r>
                <a:rPr lang="en-US" sz="1800" dirty="0">
                  <a:solidFill>
                    <a:srgbClr val="990000"/>
                  </a:solidFill>
                  <a:latin typeface="Calibri" panose="020F0502020204030204" pitchFamily="34" charset="0"/>
                </a:rPr>
                <a:t> </a:t>
              </a:r>
              <a:r>
                <a:rPr lang="en-US" sz="1800" dirty="0" err="1">
                  <a:solidFill>
                    <a:srgbClr val="990000"/>
                  </a:solidFill>
                  <a:latin typeface="Courier New" panose="02070309020205020404"/>
                  <a:cs typeface="Courier New" panose="02070309020205020404"/>
                </a:rPr>
                <a:t>i</a:t>
              </a:r>
              <a:r>
                <a:rPr lang="en-US" sz="1800" dirty="0">
                  <a:solidFill>
                    <a:srgbClr val="990000"/>
                  </a:solidFill>
                  <a:latin typeface="Courier New" panose="02070309020205020404"/>
                  <a:cs typeface="Courier New" panose="02070309020205020404"/>
                </a:rPr>
                <a:t> </a:t>
              </a:r>
              <a:r>
                <a:rPr lang="en-US" sz="1800" dirty="0">
                  <a:solidFill>
                    <a:srgbClr val="990000"/>
                  </a:solidFill>
                  <a:latin typeface="Calibri" panose="020F0502020204030204"/>
                  <a:cs typeface="Calibri" panose="020F0502020204030204"/>
                </a:rPr>
                <a:t>or</a:t>
              </a:r>
              <a:r>
                <a:rPr lang="en-US" sz="1800" dirty="0">
                  <a:solidFill>
                    <a:srgbClr val="990000"/>
                  </a:solidFill>
                  <a:latin typeface="Courier New" panose="02070309020205020404"/>
                  <a:cs typeface="Courier New" panose="02070309020205020404"/>
                </a:rPr>
                <a:t> s</a:t>
              </a:r>
            </a:p>
          </p:txBody>
        </p:sp>
        <p:cxnSp>
          <p:nvCxnSpPr>
            <p:cNvPr id="53" name="Straight Arrow Connector 52"/>
            <p:cNvCxnSpPr>
              <a:stCxn id="52" idx="0"/>
            </p:cNvCxnSpPr>
            <p:nvPr/>
          </p:nvCxnSpPr>
          <p:spPr bwMode="auto">
            <a:xfrm flipH="1" flipV="1">
              <a:off x="6325235" y="2882900"/>
              <a:ext cx="1029583" cy="2127934"/>
            </a:xfrm>
            <a:prstGeom prst="straightConnector1">
              <a:avLst/>
            </a:prstGeom>
            <a:noFill/>
            <a:ln w="25400" cap="flat" cmpd="sng" algn="ctr">
              <a:solidFill>
                <a:srgbClr val="990000"/>
              </a:solidFill>
              <a:prstDash val="solid"/>
              <a:round/>
              <a:headEnd type="none" w="med" len="med"/>
              <a:tailEnd type="arrow"/>
            </a:ln>
            <a:effectLst/>
          </p:spPr>
        </p:cxnSp>
      </p:grpSp>
      <p:grpSp>
        <p:nvGrpSpPr>
          <p:cNvPr id="6155" name="Group 6154"/>
          <p:cNvGrpSpPr/>
          <p:nvPr/>
        </p:nvGrpSpPr>
        <p:grpSpPr>
          <a:xfrm>
            <a:off x="824997" y="1708255"/>
            <a:ext cx="1776333" cy="1471824"/>
            <a:chOff x="550677" y="1879705"/>
            <a:chExt cx="1776333" cy="1471824"/>
          </a:xfrm>
        </p:grpSpPr>
        <p:sp>
          <p:nvSpPr>
            <p:cNvPr id="71" name="TextBox 70"/>
            <p:cNvSpPr txBox="1"/>
            <p:nvPr/>
          </p:nvSpPr>
          <p:spPr>
            <a:xfrm>
              <a:off x="843015" y="1879705"/>
              <a:ext cx="1483995" cy="368300"/>
            </a:xfrm>
            <a:prstGeom prst="rect">
              <a:avLst/>
            </a:prstGeom>
            <a:noFill/>
          </p:spPr>
          <p:txBody>
            <a:bodyPr wrap="none" rtlCol="0">
              <a:spAutoFit/>
            </a:bodyPr>
            <a:lstStyle/>
            <a:p>
              <a:r>
                <a:rPr lang="en-US" sz="1800" dirty="0">
                  <a:solidFill>
                    <a:srgbClr val="990000"/>
                  </a:solidFill>
                  <a:latin typeface="Calibri" panose="020F0502020204030204" pitchFamily="34" charset="0"/>
                </a:rPr>
                <a:t>…</a:t>
              </a:r>
              <a:r>
                <a:rPr lang="zh-CN" altLang="en-US" sz="1800" dirty="0">
                  <a:solidFill>
                    <a:srgbClr val="990000"/>
                  </a:solidFill>
                  <a:latin typeface="Calibri" panose="020F0502020204030204" pitchFamily="34" charset="0"/>
                </a:rPr>
                <a:t>在此处定义</a:t>
              </a:r>
            </a:p>
          </p:txBody>
        </p:sp>
        <p:cxnSp>
          <p:nvCxnSpPr>
            <p:cNvPr id="72" name="Straight Arrow Connector 71"/>
            <p:cNvCxnSpPr>
              <a:stCxn id="71" idx="2"/>
            </p:cNvCxnSpPr>
            <p:nvPr/>
          </p:nvCxnSpPr>
          <p:spPr bwMode="auto">
            <a:xfrm flipH="1">
              <a:off x="550677" y="2247767"/>
              <a:ext cx="1034670" cy="1103762"/>
            </a:xfrm>
            <a:prstGeom prst="straightConnector1">
              <a:avLst/>
            </a:prstGeom>
            <a:noFill/>
            <a:ln w="25400" cap="flat" cmpd="sng" algn="ctr">
              <a:solidFill>
                <a:srgbClr val="990000"/>
              </a:solidFill>
              <a:prstDash val="solid"/>
              <a:round/>
              <a:headEnd type="none" w="med" len="med"/>
              <a:tailEnd type="arrow"/>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a:spLocks noGrp="1"/>
          </p:cNvSpPr>
          <p:nvPr/>
        </p:nvSpPr>
        <p:spPr>
          <a:xfrm>
            <a:off x="357018" y="435678"/>
            <a:ext cx="7592093" cy="762000"/>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r>
              <a:rPr lang="en-US" dirty="0"/>
              <a:t>局部符号</a:t>
            </a:r>
          </a:p>
        </p:txBody>
      </p:sp>
      <p:sp>
        <p:nvSpPr>
          <p:cNvPr id="31" name="Content Placeholder 2"/>
          <p:cNvSpPr>
            <a:spLocks noGrp="1"/>
          </p:cNvSpPr>
          <p:nvPr/>
        </p:nvSpPr>
        <p:spPr>
          <a:xfrm>
            <a:off x="396875" y="1362075"/>
            <a:ext cx="7896225" cy="1228725"/>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rgbClr val="000000"/>
                </a:solidFill>
                <a:latin typeface="Calibri" panose="020F0502020204030204" pitchFamily="34" charset="0"/>
                <a:ea typeface="+mn-ea"/>
                <a:cs typeface="+mn-ea"/>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rgbClr val="000000"/>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rgbClr val="000000"/>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rgbClr val="000000"/>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rgbClr val="000000"/>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rgbClr val="000000"/>
                </a:solidFill>
                <a:latin typeface="Arial" panose="020B0604020202020204" pitchFamily="34" charset="0"/>
              </a:defRPr>
            </a:lvl9pPr>
          </a:lstStyle>
          <a:p>
            <a:r>
              <a:rPr lang="en-US" dirty="0"/>
              <a:t>局部非静态C变量与局部静态C变量</a:t>
            </a:r>
          </a:p>
          <a:p>
            <a:pPr lvl="1"/>
            <a:r>
              <a:rPr lang="en-US" dirty="0"/>
              <a:t>本地非静态C变量：存储在堆栈上 </a:t>
            </a:r>
          </a:p>
          <a:p>
            <a:pPr lvl="1"/>
            <a:r>
              <a:rPr lang="en-US"/>
              <a:t>本地静态C变量：存储在.bss或.data中</a:t>
            </a:r>
          </a:p>
        </p:txBody>
      </p:sp>
      <p:sp>
        <p:nvSpPr>
          <p:cNvPr id="32" name="Rectangle 2"/>
          <p:cNvSpPr>
            <a:spLocks noChangeArrowheads="1"/>
          </p:cNvSpPr>
          <p:nvPr/>
        </p:nvSpPr>
        <p:spPr bwMode="auto">
          <a:xfrm>
            <a:off x="786013" y="2829899"/>
            <a:ext cx="3100187" cy="3418501"/>
          </a:xfrm>
          <a:prstGeom prst="rect">
            <a:avLst/>
          </a:prstGeom>
          <a:solidFill>
            <a:srgbClr val="F7F5CD"/>
          </a:solidFill>
          <a:ln w="3240">
            <a:solidFill>
              <a:srgbClr val="000066"/>
            </a:solidFill>
            <a:miter lim="800000"/>
          </a:ln>
          <a:effectLst/>
        </p:spPr>
        <p:txBody>
          <a:bodyPr wrap="none" lIns="90000" tIns="46800" rIns="90000" bIns="46800">
            <a:spAutoFit/>
          </a:bodyPr>
          <a:lstStyle/>
          <a:p>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4A00FF"/>
                </a:solidFill>
                <a:latin typeface="Menlo-Regular"/>
              </a:rPr>
              <a:t>f</a:t>
            </a:r>
            <a:r>
              <a:rPr lang="fr-FR" sz="1800" dirty="0">
                <a:solidFill>
                  <a:srgbClr val="000000"/>
                </a:solidFill>
                <a:latin typeface="Menlo-Regular"/>
              </a:rPr>
              <a:t>()</a:t>
            </a:r>
          </a:p>
          <a:p>
            <a:r>
              <a:rPr lang="fr-FR"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static</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x</a:t>
            </a:r>
            <a:r>
              <a:rPr lang="en-US" sz="1800" dirty="0">
                <a:solidFill>
                  <a:srgbClr val="000000"/>
                </a:solidFill>
                <a:latin typeface="Menlo-Regular"/>
              </a:rPr>
              <a:t> = 0;</a:t>
            </a:r>
          </a:p>
          <a:p>
            <a:r>
              <a:rPr lang="is-IS" sz="1800" dirty="0">
                <a:solidFill>
                  <a:srgbClr val="000000"/>
                </a:solidFill>
                <a:latin typeface="Menlo-Regular"/>
              </a:rPr>
              <a:t>    </a:t>
            </a:r>
            <a:r>
              <a:rPr lang="is-IS" sz="1800" dirty="0">
                <a:solidFill>
                  <a:srgbClr val="C200FF"/>
                </a:solidFill>
                <a:latin typeface="Menlo-Regular"/>
              </a:rPr>
              <a:t>return</a:t>
            </a:r>
            <a:r>
              <a:rPr lang="is-IS" sz="1800" dirty="0">
                <a:solidFill>
                  <a:srgbClr val="000000"/>
                </a:solidFill>
                <a:latin typeface="Menlo-Regular"/>
              </a:rPr>
              <a:t> x;</a:t>
            </a:r>
          </a:p>
          <a:p>
            <a:r>
              <a:rPr lang="is-IS" sz="1800" dirty="0">
                <a:solidFill>
                  <a:srgbClr val="000000"/>
                </a:solidFill>
                <a:latin typeface="Menlo-Regular"/>
              </a:rPr>
              <a:t>}</a:t>
            </a:r>
          </a:p>
          <a:p>
            <a:endParaRPr lang="is-IS" sz="1800" dirty="0">
              <a:solidFill>
                <a:srgbClr val="000000"/>
              </a:solidFill>
              <a:latin typeface="Menlo-Regular"/>
            </a:endParaRPr>
          </a:p>
          <a:p>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4A00FF"/>
                </a:solidFill>
                <a:latin typeface="Menlo-Regular"/>
              </a:rPr>
              <a:t>g</a:t>
            </a:r>
            <a:r>
              <a:rPr lang="fr-FR" sz="1800" dirty="0">
                <a:solidFill>
                  <a:srgbClr val="000000"/>
                </a:solidFill>
                <a:latin typeface="Menlo-Regular"/>
              </a:rPr>
              <a:t>()</a:t>
            </a:r>
          </a:p>
          <a:p>
            <a:r>
              <a:rPr lang="fr-FR"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static</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x</a:t>
            </a:r>
            <a:r>
              <a:rPr lang="en-US" sz="1800" dirty="0">
                <a:solidFill>
                  <a:srgbClr val="000000"/>
                </a:solidFill>
                <a:latin typeface="Menlo-Regular"/>
              </a:rPr>
              <a:t> = 1;</a:t>
            </a:r>
          </a:p>
          <a:p>
            <a:r>
              <a:rPr lang="is-IS" sz="1800" dirty="0">
                <a:solidFill>
                  <a:srgbClr val="000000"/>
                </a:solidFill>
                <a:latin typeface="Menlo-Regular"/>
              </a:rPr>
              <a:t>    </a:t>
            </a:r>
            <a:r>
              <a:rPr lang="is-IS" sz="1800" dirty="0">
                <a:solidFill>
                  <a:srgbClr val="C200FF"/>
                </a:solidFill>
                <a:latin typeface="Menlo-Regular"/>
              </a:rPr>
              <a:t>return</a:t>
            </a:r>
            <a:r>
              <a:rPr lang="is-IS" sz="1800" dirty="0">
                <a:solidFill>
                  <a:srgbClr val="000000"/>
                </a:solidFill>
                <a:latin typeface="Menlo-Regular"/>
              </a:rPr>
              <a:t> x;</a:t>
            </a:r>
          </a:p>
          <a:p>
            <a:r>
              <a:rPr lang="is-IS" sz="1800" dirty="0">
                <a:solidFill>
                  <a:srgbClr val="000000"/>
                </a:solidFill>
                <a:latin typeface="Menlo-Regular"/>
              </a:rPr>
              <a:t>}</a:t>
            </a:r>
          </a:p>
          <a:p>
            <a:endParaRPr lang="en-US" sz="1800" dirty="0">
              <a:latin typeface="Courier New" panose="02070309020205020404"/>
              <a:cs typeface="Courier New" panose="02070309020205020404"/>
            </a:endParaRPr>
          </a:p>
        </p:txBody>
      </p:sp>
      <p:sp>
        <p:nvSpPr>
          <p:cNvPr id="33" name="TextBox 4"/>
          <p:cNvSpPr txBox="1"/>
          <p:nvPr/>
        </p:nvSpPr>
        <p:spPr>
          <a:xfrm>
            <a:off x="4267200" y="3505200"/>
            <a:ext cx="4343400" cy="1630045"/>
          </a:xfrm>
          <a:prstGeom prst="rect">
            <a:avLst/>
          </a:prstGeom>
          <a:noFill/>
        </p:spPr>
        <p:txBody>
          <a:bodyPr wrap="square" rtlCol="0">
            <a:spAutoFit/>
          </a:bodyPr>
          <a:lstStyle/>
          <a:p>
            <a:r>
              <a:rPr lang="en-US" sz="2000" dirty="0"/>
              <a:t>编译器为.x的每个定义</a:t>
            </a:r>
            <a:r>
              <a:rPr lang="zh-CN" altLang="en-US" sz="2000" dirty="0"/>
              <a:t>在</a:t>
            </a:r>
            <a:r>
              <a:rPr lang="en-US" sz="2000" dirty="0">
                <a:sym typeface="+mn-ea"/>
              </a:rPr>
              <a:t>.data</a:t>
            </a:r>
            <a:r>
              <a:rPr lang="zh-CN" altLang="en-US" sz="2000" dirty="0">
                <a:sym typeface="+mn-ea"/>
              </a:rPr>
              <a:t>中</a:t>
            </a:r>
            <a:r>
              <a:rPr lang="en-US" sz="2000" dirty="0"/>
              <a:t>分配空间</a:t>
            </a:r>
          </a:p>
          <a:p>
            <a:endParaRPr lang="en-US" sz="2000" dirty="0">
              <a:latin typeface="Calibri" panose="020F0502020204030204" pitchFamily="34" charset="0"/>
            </a:endParaRPr>
          </a:p>
          <a:p>
            <a:r>
              <a:rPr lang="en-US" sz="2000" dirty="0"/>
              <a:t>使用唯一名称在符号表中创建局部符号，例如x.1和x.2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xEl>
                                              <p:pRg st="1" end="1"/>
                                            </p:txEl>
                                          </p:spTgt>
                                        </p:tgtEl>
                                        <p:attrNameLst>
                                          <p:attrName>style.visibility</p:attrName>
                                        </p:attrNameLst>
                                      </p:cBhvr>
                                      <p:to>
                                        <p:strVal val="visible"/>
                                      </p:to>
                                    </p:set>
                                    <p:animEffect transition="in" filter="wipe(down)">
                                      <p:cBhvr>
                                        <p:cTn id="7" dur="500"/>
                                        <p:tgtEl>
                                          <p:spTgt spid="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1">
                                            <p:txEl>
                                              <p:pRg st="2" end="2"/>
                                            </p:txEl>
                                          </p:spTgt>
                                        </p:tgtEl>
                                        <p:attrNameLst>
                                          <p:attrName>style.visibility</p:attrName>
                                        </p:attrNameLst>
                                      </p:cBhvr>
                                      <p:to>
                                        <p:strVal val="visible"/>
                                      </p:to>
                                    </p:set>
                                    <p:animEffect transition="in" filter="wipe(down)">
                                      <p:cBhvr>
                                        <p:cTn id="12" dur="500"/>
                                        <p:tgtEl>
                                          <p:spTgt spid="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3">
                                            <p:txEl>
                                              <p:pRg st="0" end="0"/>
                                            </p:txEl>
                                          </p:spTgt>
                                        </p:tgtEl>
                                        <p:attrNameLst>
                                          <p:attrName>style.visibility</p:attrName>
                                        </p:attrNameLst>
                                      </p:cBhvr>
                                      <p:to>
                                        <p:strVal val="visible"/>
                                      </p:to>
                                    </p:set>
                                    <p:animEffect transition="in" filter="wipe(down)">
                                      <p:cBhvr>
                                        <p:cTn id="17" dur="500"/>
                                        <p:tgtEl>
                                          <p:spTgt spid="3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3">
                                            <p:txEl>
                                              <p:pRg st="2" end="2"/>
                                            </p:txEl>
                                          </p:spTgt>
                                        </p:tgtEl>
                                        <p:attrNameLst>
                                          <p:attrName>style.visibility</p:attrName>
                                        </p:attrNameLst>
                                      </p:cBhvr>
                                      <p:to>
                                        <p:strVal val="visible"/>
                                      </p:to>
                                    </p:set>
                                    <p:animEffect transition="in" filter="wipe(down)">
                                      <p:cBhvr>
                                        <p:cTn id="22" dur="500"/>
                                        <p:tgtEl>
                                          <p:spTgt spid="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1"/>
          <p:cNvSpPr>
            <a:spLocks noGrp="1" noChangeArrowheads="1"/>
          </p:cNvSpPr>
          <p:nvPr/>
        </p:nvSpPr>
        <p:spPr>
          <a:xfrm>
            <a:off x="440266" y="436562"/>
            <a:ext cx="8716962"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链接器如何解决重复的符号定义</a:t>
            </a:r>
          </a:p>
        </p:txBody>
      </p:sp>
      <p:sp>
        <p:nvSpPr>
          <p:cNvPr id="31" name="Rectangle 2"/>
          <p:cNvSpPr>
            <a:spLocks noGrp="1" noChangeArrowheads="1"/>
          </p:cNvSpPr>
          <p:nvPr/>
        </p:nvSpPr>
        <p:spPr>
          <a:xfrm>
            <a:off x="455613" y="1754188"/>
            <a:ext cx="8307387" cy="1446212"/>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rgbClr val="000000"/>
                </a:solidFill>
                <a:latin typeface="Calibri" panose="020F0502020204030204" pitchFamily="34" charset="0"/>
                <a:ea typeface="+mn-ea"/>
                <a:cs typeface="+mn-ea"/>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rgbClr val="000000"/>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rgbClr val="000000"/>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rgbClr val="000000"/>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rgbClr val="000000"/>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rgbClr val="000000"/>
                </a:solidFill>
                <a:latin typeface="Arial" panose="020B0604020202020204" pitchFamily="34" charset="0"/>
              </a:defRPr>
            </a:lvl9p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程序符号强</a:t>
            </a:r>
            <a:r>
              <a:rPr lang="zh-CN" altLang="en-GB" dirty="0">
                <a:ea typeface="宋体" panose="02010600030101010101" pitchFamily="2" charset="-122"/>
              </a:rPr>
              <a:t>还是</a:t>
            </a:r>
            <a:r>
              <a:rPr lang="en-GB" dirty="0"/>
              <a:t>弱</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 </a:t>
            </a:r>
            <a:r>
              <a:t>函数名和已初始化的全局变量名是强符号</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a:t>未初始化的全局变量名是弱符号</a:t>
            </a:r>
          </a:p>
        </p:txBody>
      </p:sp>
      <p:sp>
        <p:nvSpPr>
          <p:cNvPr id="32" name="Rectangle 3"/>
          <p:cNvSpPr>
            <a:spLocks noChangeArrowheads="1"/>
          </p:cNvSpPr>
          <p:nvPr/>
        </p:nvSpPr>
        <p:spPr bwMode="auto">
          <a:xfrm>
            <a:off x="2470150" y="3893119"/>
            <a:ext cx="1560340" cy="1136081"/>
          </a:xfrm>
          <a:prstGeom prst="rect">
            <a:avLst/>
          </a:prstGeom>
          <a:solidFill>
            <a:srgbClr val="F6F5BD"/>
          </a:solidFill>
          <a:ln w="3240">
            <a:solidFill>
              <a:srgbClr val="000000"/>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int foo=5;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a:latin typeface="Courier New" panose="02070309020205020404"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p1()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a:t>
            </a:r>
          </a:p>
        </p:txBody>
      </p:sp>
      <p:sp>
        <p:nvSpPr>
          <p:cNvPr id="33" name="Rectangle 4"/>
          <p:cNvSpPr>
            <a:spLocks noChangeArrowheads="1"/>
          </p:cNvSpPr>
          <p:nvPr/>
        </p:nvSpPr>
        <p:spPr bwMode="auto">
          <a:xfrm>
            <a:off x="4981575" y="3893119"/>
            <a:ext cx="1284624" cy="1136081"/>
          </a:xfrm>
          <a:prstGeom prst="rect">
            <a:avLst/>
          </a:prstGeom>
          <a:solidFill>
            <a:srgbClr val="F6F5BD"/>
          </a:solidFill>
          <a:ln w="3240">
            <a:solidFill>
              <a:srgbClr val="000000"/>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int foo;</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a:latin typeface="Courier New" panose="02070309020205020404"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p2()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a:t>
            </a:r>
          </a:p>
        </p:txBody>
      </p:sp>
      <p:sp>
        <p:nvSpPr>
          <p:cNvPr id="34" name="Rectangle 5"/>
          <p:cNvSpPr>
            <a:spLocks noChangeArrowheads="1"/>
          </p:cNvSpPr>
          <p:nvPr/>
        </p:nvSpPr>
        <p:spPr bwMode="auto">
          <a:xfrm>
            <a:off x="2462213" y="3523232"/>
            <a:ext cx="717550" cy="354012"/>
          </a:xfrm>
          <a:prstGeom prst="rect">
            <a:avLst/>
          </a:prstGeom>
          <a:noFill/>
          <a:ln w="3240">
            <a:solidFill>
              <a:srgbClr val="FFFFFF"/>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anose="02070309020205020404" pitchFamily="49" charset="0"/>
                <a:ea typeface="msgothic" charset="0"/>
                <a:cs typeface="msgothic" charset="0"/>
              </a:rPr>
              <a:t>p1.c</a:t>
            </a:r>
          </a:p>
        </p:txBody>
      </p:sp>
      <p:sp>
        <p:nvSpPr>
          <p:cNvPr id="35" name="Rectangle 6"/>
          <p:cNvSpPr>
            <a:spLocks noChangeArrowheads="1"/>
          </p:cNvSpPr>
          <p:nvPr/>
        </p:nvSpPr>
        <p:spPr bwMode="auto">
          <a:xfrm>
            <a:off x="4976813" y="3523232"/>
            <a:ext cx="717550" cy="354012"/>
          </a:xfrm>
          <a:prstGeom prst="rect">
            <a:avLst/>
          </a:prstGeom>
          <a:noFill/>
          <a:ln w="3240">
            <a:solidFill>
              <a:srgbClr val="FFFFFF"/>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anose="02070309020205020404" pitchFamily="49" charset="0"/>
                <a:ea typeface="msgothic" charset="0"/>
                <a:cs typeface="msgothic" charset="0"/>
              </a:rPr>
              <a:t>p2.c</a:t>
            </a:r>
          </a:p>
        </p:txBody>
      </p:sp>
      <p:sp>
        <p:nvSpPr>
          <p:cNvPr id="36" name="Text Box 7"/>
          <p:cNvSpPr txBox="1">
            <a:spLocks noChangeArrowheads="1"/>
          </p:cNvSpPr>
          <p:nvPr/>
        </p:nvSpPr>
        <p:spPr bwMode="auto">
          <a:xfrm>
            <a:off x="7242175" y="4391593"/>
            <a:ext cx="408940" cy="363855"/>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800" b="1" dirty="0">
                <a:solidFill>
                  <a:srgbClr val="990000"/>
                </a:solidFill>
                <a:latin typeface="Calibri" panose="020F0502020204030204" pitchFamily="34" charset="0"/>
                <a:ea typeface="宋体" panose="02010600030101010101" pitchFamily="2" charset="-122"/>
                <a:cs typeface="msgothic" charset="0"/>
              </a:rPr>
              <a:t>强</a:t>
            </a:r>
          </a:p>
        </p:txBody>
      </p:sp>
      <p:sp>
        <p:nvSpPr>
          <p:cNvPr id="37" name="Line 8"/>
          <p:cNvSpPr>
            <a:spLocks noChangeShapeType="1"/>
          </p:cNvSpPr>
          <p:nvPr/>
        </p:nvSpPr>
        <p:spPr bwMode="auto">
          <a:xfrm flipH="1">
            <a:off x="6327775" y="4572000"/>
            <a:ext cx="917575" cy="1588"/>
          </a:xfrm>
          <a:prstGeom prst="line">
            <a:avLst/>
          </a:prstGeom>
          <a:noFill/>
          <a:ln w="25560">
            <a:solidFill>
              <a:srgbClr val="990000"/>
            </a:solidFill>
            <a:miter lim="800000"/>
            <a:tailEnd type="triangle" w="med" len="med"/>
          </a:ln>
          <a:effectLst/>
        </p:spPr>
        <p:txBody>
          <a:bodyPr/>
          <a:lstStyle/>
          <a:p>
            <a:endParaRPr lang="en-US">
              <a:solidFill>
                <a:srgbClr val="990000"/>
              </a:solidFill>
            </a:endParaRPr>
          </a:p>
        </p:txBody>
      </p:sp>
      <p:sp>
        <p:nvSpPr>
          <p:cNvPr id="38" name="Text Box 9"/>
          <p:cNvSpPr txBox="1">
            <a:spLocks noChangeArrowheads="1"/>
          </p:cNvSpPr>
          <p:nvPr/>
        </p:nvSpPr>
        <p:spPr bwMode="auto">
          <a:xfrm>
            <a:off x="7242175" y="3883594"/>
            <a:ext cx="408940" cy="363855"/>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800" b="1" dirty="0">
                <a:solidFill>
                  <a:srgbClr val="990000"/>
                </a:solidFill>
                <a:latin typeface="Calibri" panose="020F0502020204030204" pitchFamily="34" charset="0"/>
                <a:ea typeface="宋体" panose="02010600030101010101" pitchFamily="2" charset="-122"/>
                <a:cs typeface="msgothic" charset="0"/>
              </a:rPr>
              <a:t>弱</a:t>
            </a:r>
          </a:p>
        </p:txBody>
      </p:sp>
      <p:sp>
        <p:nvSpPr>
          <p:cNvPr id="39" name="Line 10"/>
          <p:cNvSpPr>
            <a:spLocks noChangeShapeType="1"/>
          </p:cNvSpPr>
          <p:nvPr/>
        </p:nvSpPr>
        <p:spPr bwMode="auto">
          <a:xfrm flipH="1">
            <a:off x="6324600" y="4070877"/>
            <a:ext cx="917575" cy="1588"/>
          </a:xfrm>
          <a:prstGeom prst="line">
            <a:avLst/>
          </a:prstGeom>
          <a:noFill/>
          <a:ln w="25560">
            <a:solidFill>
              <a:srgbClr val="990000"/>
            </a:solidFill>
            <a:miter lim="800000"/>
            <a:tailEnd type="triangle" w="med" len="med"/>
          </a:ln>
          <a:effectLst/>
        </p:spPr>
        <p:txBody>
          <a:bodyPr/>
          <a:lstStyle/>
          <a:p>
            <a:endParaRPr lang="en-US">
              <a:solidFill>
                <a:srgbClr val="990000"/>
              </a:solidFill>
            </a:endParaRPr>
          </a:p>
        </p:txBody>
      </p:sp>
      <p:sp>
        <p:nvSpPr>
          <p:cNvPr id="40" name="Text Box 11"/>
          <p:cNvSpPr txBox="1">
            <a:spLocks noChangeArrowheads="1"/>
          </p:cNvSpPr>
          <p:nvPr/>
        </p:nvSpPr>
        <p:spPr bwMode="auto">
          <a:xfrm>
            <a:off x="704850" y="4431282"/>
            <a:ext cx="408940" cy="363855"/>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800" b="1" dirty="0">
                <a:solidFill>
                  <a:srgbClr val="990000"/>
                </a:solidFill>
                <a:latin typeface="Calibri" panose="020F0502020204030204" pitchFamily="34" charset="0"/>
                <a:ea typeface="宋体" panose="02010600030101010101" pitchFamily="2" charset="-122"/>
                <a:cs typeface="msgothic" charset="0"/>
              </a:rPr>
              <a:t>强</a:t>
            </a:r>
          </a:p>
        </p:txBody>
      </p:sp>
      <p:sp>
        <p:nvSpPr>
          <p:cNvPr id="41" name="Line 12"/>
          <p:cNvSpPr>
            <a:spLocks noChangeShapeType="1"/>
          </p:cNvSpPr>
          <p:nvPr/>
        </p:nvSpPr>
        <p:spPr bwMode="auto">
          <a:xfrm flipH="1">
            <a:off x="1520825" y="4645594"/>
            <a:ext cx="917575" cy="1588"/>
          </a:xfrm>
          <a:prstGeom prst="line">
            <a:avLst/>
          </a:prstGeom>
          <a:noFill/>
          <a:ln w="25560">
            <a:solidFill>
              <a:srgbClr val="990000"/>
            </a:solidFill>
            <a:miter lim="800000"/>
            <a:headEnd type="triangle" w="med" len="med"/>
          </a:ln>
          <a:effectLst/>
        </p:spPr>
        <p:txBody>
          <a:bodyPr/>
          <a:lstStyle/>
          <a:p>
            <a:endParaRPr lang="en-US"/>
          </a:p>
        </p:txBody>
      </p:sp>
      <p:sp>
        <p:nvSpPr>
          <p:cNvPr id="42" name="Text Box 13"/>
          <p:cNvSpPr txBox="1">
            <a:spLocks noChangeArrowheads="1"/>
          </p:cNvSpPr>
          <p:nvPr/>
        </p:nvSpPr>
        <p:spPr bwMode="auto">
          <a:xfrm>
            <a:off x="704850" y="3889415"/>
            <a:ext cx="408940" cy="363855"/>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800" b="1" dirty="0">
                <a:solidFill>
                  <a:srgbClr val="990000"/>
                </a:solidFill>
                <a:latin typeface="Calibri" panose="020F0502020204030204" pitchFamily="34" charset="0"/>
                <a:ea typeface="宋体" panose="02010600030101010101" pitchFamily="2" charset="-122"/>
                <a:cs typeface="msgothic" charset="0"/>
              </a:rPr>
              <a:t>强</a:t>
            </a:r>
          </a:p>
        </p:txBody>
      </p:sp>
      <p:sp>
        <p:nvSpPr>
          <p:cNvPr id="43" name="Line 14"/>
          <p:cNvSpPr>
            <a:spLocks noChangeShapeType="1"/>
          </p:cNvSpPr>
          <p:nvPr/>
        </p:nvSpPr>
        <p:spPr bwMode="auto">
          <a:xfrm flipH="1">
            <a:off x="1520825" y="4072468"/>
            <a:ext cx="917575" cy="1588"/>
          </a:xfrm>
          <a:prstGeom prst="line">
            <a:avLst/>
          </a:prstGeom>
          <a:noFill/>
          <a:ln w="25560">
            <a:solidFill>
              <a:srgbClr val="990000"/>
            </a:solidFill>
            <a:miter lim="800000"/>
            <a:headEnd type="triangl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bldLvl="0" animBg="1"/>
      <p:bldP spid="38" grpId="0" bldLvl="0" animBg="1"/>
      <p:bldP spid="39" grpId="0" bldLvl="0" animBg="1"/>
      <p:bldP spid="40" grpId="0" bldLvl="0" animBg="1"/>
      <p:bldP spid="41" grpId="0" bldLvl="0" animBg="1"/>
      <p:bldP spid="42" grpId="0" bldLvl="0" animBg="1"/>
      <p:bldP spid="43"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4" name="Rectangle 2"/>
          <p:cNvSpPr>
            <a:spLocks noChangeArrowheads="1"/>
          </p:cNvSpPr>
          <p:nvPr/>
        </p:nvSpPr>
        <p:spPr bwMode="auto">
          <a:xfrm>
            <a:off x="519113" y="2322513"/>
            <a:ext cx="2476500" cy="2381250"/>
          </a:xfrm>
          <a:prstGeom prst="rect">
            <a:avLst/>
          </a:prstGeom>
          <a:solidFill>
            <a:srgbClr val="F7F5CD"/>
          </a:solidFill>
          <a:ln w="3240">
            <a:solidFill>
              <a:srgbClr val="000066"/>
            </a:solidFill>
            <a:miter lim="800000"/>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int buf[2] = {1, 2};</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a:latin typeface="微软雅黑" panose="020B0503020204020204" pitchFamily="34" charset="-122"/>
                <a:ea typeface="微软雅黑" panose="020B0503020204020204" pitchFamily="34" charset="-122"/>
                <a:cs typeface="msgothic"/>
              </a:rPr>
              <a:t>void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latin typeface="微软雅黑" panose="020B0503020204020204" pitchFamily="34" charset="-122"/>
              <a:ea typeface="微软雅黑" panose="020B0503020204020204"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int main()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  return 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 </a:t>
            </a:r>
          </a:p>
        </p:txBody>
      </p:sp>
      <p:sp>
        <p:nvSpPr>
          <p:cNvPr id="6147" name="Rectangle 3"/>
          <p:cNvSpPr>
            <a:spLocks noChangeArrowheads="1"/>
          </p:cNvSpPr>
          <p:nvPr/>
        </p:nvSpPr>
        <p:spPr bwMode="auto">
          <a:xfrm>
            <a:off x="522288" y="1878013"/>
            <a:ext cx="1182687" cy="377825"/>
          </a:xfrm>
          <a:prstGeom prst="rect">
            <a:avLst/>
          </a:prstGeom>
          <a:noFill/>
          <a:ln w="3240">
            <a:noFill/>
            <a:miter lim="800000"/>
          </a:ln>
        </p:spPr>
        <p:txBody>
          <a:bodyPr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66CC"/>
                </a:solidFill>
                <a:latin typeface="微软雅黑" panose="020B0503020204020204" pitchFamily="34" charset="-122"/>
                <a:ea typeface="微软雅黑" panose="020B0503020204020204" pitchFamily="34" charset="-122"/>
                <a:cs typeface="msgothic"/>
              </a:rPr>
              <a:t>main.c</a:t>
            </a:r>
          </a:p>
        </p:txBody>
      </p:sp>
      <p:sp>
        <p:nvSpPr>
          <p:cNvPr id="711686" name="Rectangle 5"/>
          <p:cNvSpPr>
            <a:spLocks noChangeArrowheads="1"/>
          </p:cNvSpPr>
          <p:nvPr/>
        </p:nvSpPr>
        <p:spPr bwMode="auto">
          <a:xfrm>
            <a:off x="4487863" y="2324100"/>
            <a:ext cx="2936875" cy="4095750"/>
          </a:xfrm>
          <a:prstGeom prst="rect">
            <a:avLst/>
          </a:prstGeom>
          <a:solidFill>
            <a:srgbClr val="D5F1CF"/>
          </a:solidFill>
          <a:ln w="3240">
            <a:solidFill>
              <a:srgbClr val="000066"/>
            </a:solidFill>
            <a:miter lim="800000"/>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extern int buf[];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int *bufp0 = &amp;buf[0];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static int *bufp1;</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latin typeface="微软雅黑" panose="020B0503020204020204" pitchFamily="34" charset="-122"/>
              <a:ea typeface="微软雅黑" panose="020B0503020204020204"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void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  int temp;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solidFill>
                <a:srgbClr val="DBF2DA"/>
              </a:solidFill>
              <a:latin typeface="微软雅黑" panose="020B0503020204020204" pitchFamily="34" charset="-122"/>
              <a:ea typeface="微软雅黑" panose="020B0503020204020204"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  bufp1 = &amp;buf[1];</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  temp = *bufp0;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  *bufp0 = *bufp1;</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  *bufp1 = temp;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a:t>
            </a:r>
          </a:p>
        </p:txBody>
      </p:sp>
      <p:sp>
        <p:nvSpPr>
          <p:cNvPr id="6148" name="Rectangle 4"/>
          <p:cNvSpPr>
            <a:spLocks noChangeArrowheads="1"/>
          </p:cNvSpPr>
          <p:nvPr/>
        </p:nvSpPr>
        <p:spPr bwMode="auto">
          <a:xfrm>
            <a:off x="4591050" y="1782763"/>
            <a:ext cx="1333500" cy="377825"/>
          </a:xfrm>
          <a:prstGeom prst="rect">
            <a:avLst/>
          </a:prstGeom>
          <a:noFill/>
          <a:ln w="3240">
            <a:noFill/>
            <a:miter lim="800000"/>
          </a:ln>
        </p:spPr>
        <p:txBody>
          <a:bodyPr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66CC"/>
                </a:solidFill>
                <a:latin typeface="微软雅黑" panose="020B0503020204020204" pitchFamily="34" charset="-122"/>
                <a:ea typeface="微软雅黑" panose="020B0503020204020204" pitchFamily="34" charset="-122"/>
                <a:cs typeface="msgothic"/>
              </a:rPr>
              <a:t>swap.c</a:t>
            </a:r>
          </a:p>
        </p:txBody>
      </p:sp>
      <p:sp>
        <p:nvSpPr>
          <p:cNvPr id="30" name="TextBox 13"/>
          <p:cNvSpPr txBox="1">
            <a:spLocks noChangeArrowheads="1"/>
          </p:cNvSpPr>
          <p:nvPr/>
        </p:nvSpPr>
        <p:spPr bwMode="auto">
          <a:xfrm>
            <a:off x="506413" y="4938713"/>
            <a:ext cx="1454150" cy="396875"/>
          </a:xfrm>
          <a:prstGeom prst="rect">
            <a:avLst/>
          </a:prstGeom>
          <a:noFill/>
          <a:ln w="9525">
            <a:noFill/>
            <a:miter lim="800000"/>
          </a:ln>
        </p:spPr>
        <p:txBody>
          <a:bodyPr wrap="none">
            <a:spAutoFit/>
          </a:bodyPr>
          <a:lstStyle/>
          <a:p>
            <a:pPr eaLnBrk="0" hangingPunct="0"/>
            <a:r>
              <a:rPr lang="zh-CN" altLang="en-US" sz="2000" b="1">
                <a:solidFill>
                  <a:srgbClr val="CC0066"/>
                </a:solidFill>
                <a:latin typeface="微软雅黑" panose="020B0503020204020204" pitchFamily="34" charset="-122"/>
                <a:ea typeface="微软雅黑" panose="020B0503020204020204" pitchFamily="34" charset="-122"/>
              </a:rPr>
              <a:t>此处为引用</a:t>
            </a:r>
          </a:p>
        </p:txBody>
      </p:sp>
      <p:cxnSp>
        <p:nvCxnSpPr>
          <p:cNvPr id="31" name="Straight Arrow Connector 14"/>
          <p:cNvCxnSpPr>
            <a:cxnSpLocks noChangeShapeType="1"/>
          </p:cNvCxnSpPr>
          <p:nvPr/>
        </p:nvCxnSpPr>
        <p:spPr bwMode="auto">
          <a:xfrm rot="16200000" flipV="1">
            <a:off x="796132" y="4499769"/>
            <a:ext cx="914400" cy="1587"/>
          </a:xfrm>
          <a:prstGeom prst="straightConnector1">
            <a:avLst/>
          </a:prstGeom>
          <a:noFill/>
          <a:ln w="25400" algn="ctr">
            <a:solidFill>
              <a:srgbClr val="009242"/>
            </a:solidFill>
            <a:round/>
            <a:tailEnd type="arrow" w="med" len="med"/>
          </a:ln>
        </p:spPr>
      </p:cxnSp>
      <p:grpSp>
        <p:nvGrpSpPr>
          <p:cNvPr id="711712" name="Group 32"/>
          <p:cNvGrpSpPr/>
          <p:nvPr/>
        </p:nvGrpSpPr>
        <p:grpSpPr bwMode="auto">
          <a:xfrm>
            <a:off x="6238875" y="1725613"/>
            <a:ext cx="2649538" cy="1593850"/>
            <a:chOff x="3930" y="1087"/>
            <a:chExt cx="1669" cy="1004"/>
          </a:xfrm>
        </p:grpSpPr>
        <p:sp>
          <p:nvSpPr>
            <p:cNvPr id="32" name="TextBox 17"/>
            <p:cNvSpPr txBox="1">
              <a:spLocks noChangeArrowheads="1"/>
            </p:cNvSpPr>
            <p:nvPr/>
          </p:nvSpPr>
          <p:spPr bwMode="auto">
            <a:xfrm>
              <a:off x="4492" y="1087"/>
              <a:ext cx="1107" cy="250"/>
            </a:xfrm>
            <a:prstGeom prst="rect">
              <a:avLst/>
            </a:prstGeom>
            <a:noFill/>
            <a:ln w="9525">
              <a:noFill/>
              <a:miter lim="800000"/>
            </a:ln>
          </p:spPr>
          <p:txBody>
            <a:bodyPr>
              <a:spAutoFit/>
            </a:bodyPr>
            <a:lstStyle/>
            <a:p>
              <a:pPr eaLnBrk="0" hangingPunct="0"/>
              <a:r>
                <a:rPr lang="zh-CN" altLang="en-US" sz="2000" b="1">
                  <a:solidFill>
                    <a:srgbClr val="CC0066"/>
                  </a:solidFill>
                  <a:latin typeface="微软雅黑" panose="020B0503020204020204" pitchFamily="34" charset="-122"/>
                  <a:ea typeface="微软雅黑" panose="020B0503020204020204" pitchFamily="34" charset="-122"/>
                </a:rPr>
                <a:t>本地局部符号</a:t>
              </a:r>
            </a:p>
          </p:txBody>
        </p:sp>
        <p:cxnSp>
          <p:nvCxnSpPr>
            <p:cNvPr id="33" name="Straight Arrow Connector 21"/>
            <p:cNvCxnSpPr>
              <a:cxnSpLocks noChangeShapeType="1"/>
              <a:stCxn id="32" idx="1"/>
            </p:cNvCxnSpPr>
            <p:nvPr/>
          </p:nvCxnSpPr>
          <p:spPr bwMode="auto">
            <a:xfrm flipH="1">
              <a:off x="3930" y="1212"/>
              <a:ext cx="562" cy="879"/>
            </a:xfrm>
            <a:prstGeom prst="straightConnector1">
              <a:avLst/>
            </a:prstGeom>
            <a:noFill/>
            <a:ln w="25400" algn="ctr">
              <a:solidFill>
                <a:srgbClr val="990000"/>
              </a:solidFill>
              <a:round/>
              <a:tailEnd type="arrow" w="med" len="med"/>
            </a:ln>
          </p:spPr>
        </p:cxnSp>
      </p:grpSp>
      <p:grpSp>
        <p:nvGrpSpPr>
          <p:cNvPr id="711713" name="Group 33"/>
          <p:cNvGrpSpPr/>
          <p:nvPr/>
        </p:nvGrpSpPr>
        <p:grpSpPr bwMode="auto">
          <a:xfrm>
            <a:off x="2828925" y="4649788"/>
            <a:ext cx="2571750" cy="717550"/>
            <a:chOff x="1782" y="2929"/>
            <a:chExt cx="1620" cy="452"/>
          </a:xfrm>
        </p:grpSpPr>
        <p:sp>
          <p:nvSpPr>
            <p:cNvPr id="34" name="TextBox 27"/>
            <p:cNvSpPr txBox="1">
              <a:spLocks noChangeArrowheads="1"/>
            </p:cNvSpPr>
            <p:nvPr/>
          </p:nvSpPr>
          <p:spPr bwMode="auto">
            <a:xfrm>
              <a:off x="1782" y="3131"/>
              <a:ext cx="756" cy="250"/>
            </a:xfrm>
            <a:prstGeom prst="rect">
              <a:avLst/>
            </a:prstGeom>
            <a:noFill/>
            <a:ln w="9525">
              <a:noFill/>
              <a:miter lim="800000"/>
            </a:ln>
          </p:spPr>
          <p:txBody>
            <a:bodyPr wrap="none">
              <a:spAutoFit/>
            </a:bodyPr>
            <a:lstStyle/>
            <a:p>
              <a:pPr algn="r" eaLnBrk="0" hangingPunct="0"/>
              <a:r>
                <a:rPr lang="zh-CN" altLang="en-US" sz="2000" b="1">
                  <a:solidFill>
                    <a:srgbClr val="004821"/>
                  </a:solidFill>
                  <a:latin typeface="微软雅黑" panose="020B0503020204020204" pitchFamily="34" charset="-122"/>
                  <a:ea typeface="微软雅黑" panose="020B0503020204020204" pitchFamily="34" charset="-122"/>
                </a:rPr>
                <a:t>局部变量</a:t>
              </a:r>
            </a:p>
          </p:txBody>
        </p:sp>
        <p:cxnSp>
          <p:nvCxnSpPr>
            <p:cNvPr id="35" name="Straight Arrow Connector 31"/>
            <p:cNvCxnSpPr>
              <a:cxnSpLocks noChangeShapeType="1"/>
            </p:cNvCxnSpPr>
            <p:nvPr/>
          </p:nvCxnSpPr>
          <p:spPr bwMode="auto">
            <a:xfrm flipV="1">
              <a:off x="2530" y="2929"/>
              <a:ext cx="872" cy="300"/>
            </a:xfrm>
            <a:prstGeom prst="straightConnector1">
              <a:avLst/>
            </a:prstGeom>
            <a:noFill/>
            <a:ln w="25400" algn="ctr">
              <a:solidFill>
                <a:srgbClr val="0A6A0A"/>
              </a:solidFill>
              <a:round/>
              <a:tailEnd type="arrow" w="med" len="med"/>
            </a:ln>
          </p:spPr>
        </p:cxnSp>
      </p:grpSp>
      <p:sp>
        <p:nvSpPr>
          <p:cNvPr id="711705" name="Text Box 25"/>
          <p:cNvSpPr txBox="1">
            <a:spLocks noChangeArrowheads="1"/>
          </p:cNvSpPr>
          <p:nvPr/>
        </p:nvSpPr>
        <p:spPr bwMode="auto">
          <a:xfrm>
            <a:off x="450850" y="939800"/>
            <a:ext cx="6372225" cy="457200"/>
          </a:xfrm>
          <a:prstGeom prst="rect">
            <a:avLst/>
          </a:prstGeom>
          <a:noFill/>
          <a:ln w="9525">
            <a:noFill/>
            <a:miter lim="800000"/>
          </a:ln>
          <a:effectLst/>
        </p:spPr>
        <p:txBody>
          <a:bodyPr>
            <a:spAutoFit/>
          </a:bodyPr>
          <a:lstStyle/>
          <a:p>
            <a:pPr>
              <a:spcBef>
                <a:spcPct val="50000"/>
              </a:spcBef>
            </a:pPr>
            <a:r>
              <a:rPr lang="zh-CN" altLang="en-US" sz="2400" b="1">
                <a:ea typeface="微软雅黑" panose="020B0503020204020204" pitchFamily="34" charset="-122"/>
              </a:rPr>
              <a:t>以下符号哪些是</a:t>
            </a:r>
            <a:r>
              <a:rPr lang="zh-CN" altLang="en-US" sz="2400" b="1">
                <a:solidFill>
                  <a:srgbClr val="FF0000"/>
                </a:solidFill>
                <a:ea typeface="微软雅黑" panose="020B0503020204020204" pitchFamily="34" charset="-122"/>
              </a:rPr>
              <a:t>强符号</a:t>
            </a:r>
            <a:r>
              <a:rPr lang="zh-CN" altLang="en-US" sz="2400" b="1">
                <a:ea typeface="微软雅黑" panose="020B0503020204020204" pitchFamily="34" charset="-122"/>
              </a:rPr>
              <a:t>？哪些是</a:t>
            </a:r>
            <a:r>
              <a:rPr lang="zh-CN" altLang="en-US" sz="2400" b="1">
                <a:solidFill>
                  <a:srgbClr val="FF0000"/>
                </a:solidFill>
                <a:ea typeface="微软雅黑" panose="020B0503020204020204" pitchFamily="34" charset="-122"/>
              </a:rPr>
              <a:t>弱符号</a:t>
            </a:r>
            <a:r>
              <a:rPr lang="zh-CN" altLang="en-US" sz="2400" b="1">
                <a:ea typeface="微软雅黑" panose="020B0503020204020204" pitchFamily="34" charset="-122"/>
              </a:rPr>
              <a:t>？</a:t>
            </a:r>
          </a:p>
        </p:txBody>
      </p:sp>
      <p:sp>
        <p:nvSpPr>
          <p:cNvPr id="711706" name="Line 26"/>
          <p:cNvSpPr>
            <a:spLocks noChangeShapeType="1"/>
          </p:cNvSpPr>
          <p:nvPr/>
        </p:nvSpPr>
        <p:spPr bwMode="auto">
          <a:xfrm flipH="1">
            <a:off x="1436688" y="1333500"/>
            <a:ext cx="1639887" cy="1916113"/>
          </a:xfrm>
          <a:prstGeom prst="line">
            <a:avLst/>
          </a:prstGeom>
          <a:noFill/>
          <a:ln w="28575">
            <a:solidFill>
              <a:srgbClr val="CC3300"/>
            </a:solidFill>
            <a:round/>
            <a:tailEnd type="triangle" w="med" len="med"/>
          </a:ln>
          <a:effectLst/>
        </p:spPr>
        <p:txBody>
          <a:bodyPr/>
          <a:lstStyle/>
          <a:p>
            <a:endParaRPr lang="zh-CN" altLang="en-US"/>
          </a:p>
        </p:txBody>
      </p:sp>
      <p:sp>
        <p:nvSpPr>
          <p:cNvPr id="711708" name="Line 28"/>
          <p:cNvSpPr>
            <a:spLocks noChangeShapeType="1"/>
          </p:cNvSpPr>
          <p:nvPr/>
        </p:nvSpPr>
        <p:spPr bwMode="auto">
          <a:xfrm flipH="1">
            <a:off x="1254125" y="1338263"/>
            <a:ext cx="1741488" cy="1044575"/>
          </a:xfrm>
          <a:prstGeom prst="line">
            <a:avLst/>
          </a:prstGeom>
          <a:noFill/>
          <a:ln w="28575">
            <a:solidFill>
              <a:srgbClr val="CC3300"/>
            </a:solidFill>
            <a:round/>
            <a:tailEnd type="triangle" w="med" len="med"/>
          </a:ln>
          <a:effectLst/>
        </p:spPr>
        <p:txBody>
          <a:bodyPr/>
          <a:lstStyle/>
          <a:p>
            <a:endParaRPr lang="zh-CN" altLang="en-US"/>
          </a:p>
        </p:txBody>
      </p:sp>
      <p:sp>
        <p:nvSpPr>
          <p:cNvPr id="711709" name="Line 29"/>
          <p:cNvSpPr>
            <a:spLocks noChangeShapeType="1"/>
          </p:cNvSpPr>
          <p:nvPr/>
        </p:nvSpPr>
        <p:spPr bwMode="auto">
          <a:xfrm>
            <a:off x="3341688" y="1354138"/>
            <a:ext cx="1987550" cy="1668462"/>
          </a:xfrm>
          <a:prstGeom prst="line">
            <a:avLst/>
          </a:prstGeom>
          <a:noFill/>
          <a:ln w="28575">
            <a:solidFill>
              <a:srgbClr val="CC3300"/>
            </a:solidFill>
            <a:round/>
            <a:tailEnd type="triangle" w="med" len="med"/>
          </a:ln>
          <a:effectLst/>
        </p:spPr>
        <p:txBody>
          <a:bodyPr/>
          <a:lstStyle/>
          <a:p>
            <a:endParaRPr lang="zh-CN" altLang="en-US"/>
          </a:p>
        </p:txBody>
      </p:sp>
      <p:sp>
        <p:nvSpPr>
          <p:cNvPr id="711710" name="Line 30"/>
          <p:cNvSpPr>
            <a:spLocks noChangeShapeType="1"/>
          </p:cNvSpPr>
          <p:nvPr/>
        </p:nvSpPr>
        <p:spPr bwMode="auto">
          <a:xfrm>
            <a:off x="3182938" y="1397000"/>
            <a:ext cx="2192337" cy="2481263"/>
          </a:xfrm>
          <a:prstGeom prst="line">
            <a:avLst/>
          </a:prstGeom>
          <a:noFill/>
          <a:ln w="28575">
            <a:solidFill>
              <a:srgbClr val="CC3300"/>
            </a:solidFill>
            <a:round/>
            <a:tailEnd type="triangle" w="med" len="med"/>
          </a:ln>
          <a:effectLst/>
        </p:spPr>
        <p:txBody>
          <a:bodyPr/>
          <a:lstStyle/>
          <a:p>
            <a:endParaRPr lang="zh-CN" altLang="en-US"/>
          </a:p>
        </p:txBody>
      </p:sp>
      <p:sp>
        <p:nvSpPr>
          <p:cNvPr id="711711" name="Line 31"/>
          <p:cNvSpPr>
            <a:spLocks noChangeShapeType="1"/>
          </p:cNvSpPr>
          <p:nvPr/>
        </p:nvSpPr>
        <p:spPr bwMode="auto">
          <a:xfrm>
            <a:off x="5284788" y="1381125"/>
            <a:ext cx="827087" cy="1030288"/>
          </a:xfrm>
          <a:prstGeom prst="line">
            <a:avLst/>
          </a:prstGeom>
          <a:noFill/>
          <a:ln w="28575">
            <a:solidFill>
              <a:srgbClr val="0066FF"/>
            </a:solidFill>
            <a:round/>
            <a:tailEnd type="triangle" w="med" len="med"/>
          </a:ln>
          <a:effectLst/>
        </p:spPr>
        <p:txBody>
          <a:bodyPr/>
          <a:lstStyle/>
          <a:p>
            <a:endParaRPr lang="zh-CN" altLang="en-US"/>
          </a:p>
        </p:txBody>
      </p:sp>
      <p:sp>
        <p:nvSpPr>
          <p:cNvPr id="37" name="矩形 36"/>
          <p:cNvSpPr/>
          <p:nvPr/>
        </p:nvSpPr>
        <p:spPr>
          <a:xfrm>
            <a:off x="193040" y="233045"/>
            <a:ext cx="7934960" cy="706755"/>
          </a:xfrm>
          <a:prstGeom prst="rect">
            <a:avLst/>
          </a:prstGeom>
        </p:spPr>
        <p:txBody>
          <a:bodyPr wrap="square">
            <a:spAutoFit/>
          </a:bodyPr>
          <a:lstStyle/>
          <a:p>
            <a:r>
              <a:rPr sz="4000" u="dashLong" dirty="0">
                <a:solidFill>
                  <a:schemeClr val="accent2"/>
                </a:solidFill>
                <a:uFillTx/>
              </a:rPr>
              <a:t>全局符号的符号解析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1708"/>
                                        </p:tgtEl>
                                        <p:attrNameLst>
                                          <p:attrName>style.visibility</p:attrName>
                                        </p:attrNameLst>
                                      </p:cBhvr>
                                      <p:to>
                                        <p:strVal val="visible"/>
                                      </p:to>
                                    </p:set>
                                    <p:animEffect transition="in" filter="blinds(horizontal)">
                                      <p:cBhvr>
                                        <p:cTn id="7" dur="500"/>
                                        <p:tgtEl>
                                          <p:spTgt spid="7117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1706"/>
                                        </p:tgtEl>
                                        <p:attrNameLst>
                                          <p:attrName>style.visibility</p:attrName>
                                        </p:attrNameLst>
                                      </p:cBhvr>
                                      <p:to>
                                        <p:strVal val="visible"/>
                                      </p:to>
                                    </p:set>
                                    <p:animEffect transition="in" filter="blinds(horizontal)">
                                      <p:cBhvr>
                                        <p:cTn id="12" dur="500"/>
                                        <p:tgtEl>
                                          <p:spTgt spid="71170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1710"/>
                                        </p:tgtEl>
                                        <p:attrNameLst>
                                          <p:attrName>style.visibility</p:attrName>
                                        </p:attrNameLst>
                                      </p:cBhvr>
                                      <p:to>
                                        <p:strVal val="visible"/>
                                      </p:to>
                                    </p:set>
                                    <p:animEffect transition="in" filter="blinds(horizontal)">
                                      <p:cBhvr>
                                        <p:cTn id="17" dur="500"/>
                                        <p:tgtEl>
                                          <p:spTgt spid="7117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1709"/>
                                        </p:tgtEl>
                                        <p:attrNameLst>
                                          <p:attrName>style.visibility</p:attrName>
                                        </p:attrNameLst>
                                      </p:cBhvr>
                                      <p:to>
                                        <p:strVal val="visible"/>
                                      </p:to>
                                    </p:set>
                                    <p:animEffect transition="in" filter="blinds(horizontal)">
                                      <p:cBhvr>
                                        <p:cTn id="22" dur="500"/>
                                        <p:tgtEl>
                                          <p:spTgt spid="71170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1711"/>
                                        </p:tgtEl>
                                        <p:attrNameLst>
                                          <p:attrName>style.visibility</p:attrName>
                                        </p:attrNameLst>
                                      </p:cBhvr>
                                      <p:to>
                                        <p:strVal val="visible"/>
                                      </p:to>
                                    </p:set>
                                    <p:animEffect transition="in" filter="blinds(horizontal)">
                                      <p:cBhvr>
                                        <p:cTn id="27" dur="500"/>
                                        <p:tgtEl>
                                          <p:spTgt spid="7117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11712"/>
                                        </p:tgtEl>
                                        <p:attrNameLst>
                                          <p:attrName>style.visibility</p:attrName>
                                        </p:attrNameLst>
                                      </p:cBhvr>
                                      <p:to>
                                        <p:strVal val="visible"/>
                                      </p:to>
                                    </p:set>
                                    <p:animEffect transition="in" filter="blinds(horizontal)">
                                      <p:cBhvr>
                                        <p:cTn id="32" dur="500"/>
                                        <p:tgtEl>
                                          <p:spTgt spid="7117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blinds(horizontal)">
                                      <p:cBhvr>
                                        <p:cTn id="37" dur="500"/>
                                        <p:tgtEl>
                                          <p:spTgt spid="30"/>
                                        </p:tgtEl>
                                      </p:cBhvr>
                                    </p:animEffect>
                                  </p:childTnLst>
                                </p:cTn>
                              </p:par>
                              <p:par>
                                <p:cTn id="38" presetID="3" presetClass="entr" presetSubtype="10"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blinds(horizontal)">
                                      <p:cBhvr>
                                        <p:cTn id="40" dur="500"/>
                                        <p:tgtEl>
                                          <p:spTgt spid="31"/>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711713"/>
                                        </p:tgtEl>
                                        <p:attrNameLst>
                                          <p:attrName>style.visibility</p:attrName>
                                        </p:attrNameLst>
                                      </p:cBhvr>
                                      <p:to>
                                        <p:strVal val="visible"/>
                                      </p:to>
                                    </p:set>
                                    <p:animEffect transition="in" filter="blinds(horizontal)">
                                      <p:cBhvr>
                                        <p:cTn id="45" dur="500"/>
                                        <p:tgtEl>
                                          <p:spTgt spid="711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711706" grpId="0" bldLvl="0" animBg="1"/>
      <p:bldP spid="711708" grpId="0" bldLvl="0" animBg="1"/>
      <p:bldP spid="711709" grpId="0" bldLvl="0" animBg="1"/>
      <p:bldP spid="711710" grpId="0" bldLvl="0" animBg="1"/>
      <p:bldP spid="711711"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1"/>
          <p:cNvSpPr>
            <a:spLocks noGrp="1" noChangeArrowheads="1"/>
          </p:cNvSpPr>
          <p:nvPr/>
        </p:nvSpPr>
        <p:spPr>
          <a:xfrm>
            <a:off x="379412" y="436562"/>
            <a:ext cx="8716962"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链接器的符号规则</a:t>
            </a:r>
          </a:p>
        </p:txBody>
      </p:sp>
      <p:sp>
        <p:nvSpPr>
          <p:cNvPr id="31" name="Rectangle 2"/>
          <p:cNvSpPr>
            <a:spLocks noGrp="1" noChangeArrowheads="1"/>
          </p:cNvSpPr>
          <p:nvPr/>
        </p:nvSpPr>
        <p:spPr>
          <a:xfrm>
            <a:off x="381000" y="1371600"/>
            <a:ext cx="8307387" cy="5224462"/>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rgbClr val="000000"/>
                </a:solidFill>
                <a:latin typeface="Calibri" panose="020F0502020204030204" pitchFamily="34" charset="0"/>
                <a:ea typeface="+mn-ea"/>
                <a:cs typeface="+mn-ea"/>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rgbClr val="000000"/>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rgbClr val="000000"/>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rgbClr val="000000"/>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rgbClr val="000000"/>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rgbClr val="000000"/>
                </a:solidFill>
                <a:latin typeface="Arial" panose="020B0604020202020204" pitchFamily="34" charset="0"/>
              </a:defRPr>
            </a:lvl9p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规则1：不允许使用多个强符号</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每个项目只能定义一次</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否则：链接器错误</a:t>
            </a:r>
          </a:p>
          <a:p>
            <a:pPr>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规则2：给定一个强符号和多个弱符号，选择强符号</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对弱符号的引用解析为强符号</a:t>
            </a:r>
          </a:p>
          <a:p>
            <a:pPr>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规则3：如果有多个弱符号，请选择任意一个</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a:t>使用命令 gcc –fno-common链接时，会告诉链接器在遇到多个弱定义的全局符号时输出一条警告信息。</a:t>
            </a:r>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latin typeface="Courier New" panose="02070309020205020404" pitchFamily="49" charset="0"/>
            </a:endParaRPr>
          </a:p>
          <a:p>
            <a:pPr marL="0" indent="0">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b="1" dirty="0"/>
          </a:p>
          <a:p>
            <a:pPr>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	</a:t>
            </a:r>
          </a:p>
        </p:txBody>
      </p:sp>
      <p:sp>
        <p:nvSpPr>
          <p:cNvPr id="635909" name="Text Box 5"/>
          <p:cNvSpPr txBox="1">
            <a:spLocks noChangeArrowheads="1"/>
          </p:cNvSpPr>
          <p:nvPr/>
        </p:nvSpPr>
        <p:spPr bwMode="auto">
          <a:xfrm>
            <a:off x="333375" y="5761038"/>
            <a:ext cx="8304213" cy="427037"/>
          </a:xfrm>
          <a:prstGeom prst="rect">
            <a:avLst/>
          </a:prstGeom>
          <a:noFill/>
          <a:ln w="9525">
            <a:noFill/>
            <a:miter lim="800000"/>
          </a:ln>
          <a:effectLst/>
        </p:spPr>
        <p:txBody>
          <a:bodyPr>
            <a:spAutoFit/>
          </a:bodyPr>
          <a:lstStyle/>
          <a:p>
            <a:pPr>
              <a:spcBef>
                <a:spcPct val="50000"/>
              </a:spcBef>
            </a:pPr>
            <a:r>
              <a:rPr lang="zh-CN" altLang="en-US" sz="2200" b="1">
                <a:ea typeface="微软雅黑" panose="020B0503020204020204" pitchFamily="34" charset="-122"/>
              </a:rPr>
              <a:t>符号解析时只能有一个确定的定义（即每个符号仅占一处存储空间）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wipe(down)">
                                      <p:cBhvr>
                                        <p:cTn id="7" dur="500"/>
                                        <p:tgtEl>
                                          <p:spTgt spid="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1">
                                            <p:txEl>
                                              <p:pRg st="1" end="1"/>
                                            </p:txEl>
                                          </p:spTgt>
                                        </p:tgtEl>
                                        <p:attrNameLst>
                                          <p:attrName>style.visibility</p:attrName>
                                        </p:attrNameLst>
                                      </p:cBhvr>
                                      <p:to>
                                        <p:strVal val="visible"/>
                                      </p:to>
                                    </p:set>
                                    <p:animEffect transition="in" filter="wipe(down)">
                                      <p:cBhvr>
                                        <p:cTn id="12" dur="500"/>
                                        <p:tgtEl>
                                          <p:spTgt spid="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1">
                                            <p:txEl>
                                              <p:pRg st="2" end="2"/>
                                            </p:txEl>
                                          </p:spTgt>
                                        </p:tgtEl>
                                        <p:attrNameLst>
                                          <p:attrName>style.visibility</p:attrName>
                                        </p:attrNameLst>
                                      </p:cBhvr>
                                      <p:to>
                                        <p:strVal val="visible"/>
                                      </p:to>
                                    </p:set>
                                    <p:animEffect transition="in" filter="wipe(down)">
                                      <p:cBhvr>
                                        <p:cTn id="17" dur="500"/>
                                        <p:tgtEl>
                                          <p:spTgt spid="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1">
                                            <p:txEl>
                                              <p:pRg st="4" end="4"/>
                                            </p:txEl>
                                          </p:spTgt>
                                        </p:tgtEl>
                                        <p:attrNameLst>
                                          <p:attrName>style.visibility</p:attrName>
                                        </p:attrNameLst>
                                      </p:cBhvr>
                                      <p:to>
                                        <p:strVal val="visible"/>
                                      </p:to>
                                    </p:set>
                                    <p:animEffect transition="in" filter="wipe(down)">
                                      <p:cBhvr>
                                        <p:cTn id="22" dur="500"/>
                                        <p:tgtEl>
                                          <p:spTgt spid="3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1">
                                            <p:txEl>
                                              <p:pRg st="5" end="5"/>
                                            </p:txEl>
                                          </p:spTgt>
                                        </p:tgtEl>
                                        <p:attrNameLst>
                                          <p:attrName>style.visibility</p:attrName>
                                        </p:attrNameLst>
                                      </p:cBhvr>
                                      <p:to>
                                        <p:strVal val="visible"/>
                                      </p:to>
                                    </p:set>
                                    <p:animEffect transition="in" filter="wipe(down)">
                                      <p:cBhvr>
                                        <p:cTn id="27" dur="500"/>
                                        <p:tgtEl>
                                          <p:spTgt spid="3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1">
                                            <p:txEl>
                                              <p:pRg st="7" end="7"/>
                                            </p:txEl>
                                          </p:spTgt>
                                        </p:tgtEl>
                                        <p:attrNameLst>
                                          <p:attrName>style.visibility</p:attrName>
                                        </p:attrNameLst>
                                      </p:cBhvr>
                                      <p:to>
                                        <p:strVal val="visible"/>
                                      </p:to>
                                    </p:set>
                                    <p:animEffect transition="in" filter="wipe(down)">
                                      <p:cBhvr>
                                        <p:cTn id="32" dur="500"/>
                                        <p:tgtEl>
                                          <p:spTgt spid="3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1">
                                            <p:txEl>
                                              <p:pRg st="8" end="8"/>
                                            </p:txEl>
                                          </p:spTgt>
                                        </p:tgtEl>
                                        <p:attrNameLst>
                                          <p:attrName>style.visibility</p:attrName>
                                        </p:attrNameLst>
                                      </p:cBhvr>
                                      <p:to>
                                        <p:strVal val="visible"/>
                                      </p:to>
                                    </p:set>
                                    <p:animEffect transition="in" filter="wipe(down)">
                                      <p:cBhvr>
                                        <p:cTn id="37" dur="500"/>
                                        <p:tgtEl>
                                          <p:spTgt spid="31">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35909"/>
                                        </p:tgtEl>
                                        <p:attrNameLst>
                                          <p:attrName>style.visibility</p:attrName>
                                        </p:attrNameLst>
                                      </p:cBhvr>
                                      <p:to>
                                        <p:strVal val="visible"/>
                                      </p:to>
                                    </p:set>
                                    <p:animEffect transition="in" filter="blinds(horizontal)">
                                      <p:cBhvr>
                                        <p:cTn id="42" dur="500"/>
                                        <p:tgtEl>
                                          <p:spTgt spid="635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09"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24"/>
          <p:cNvSpPr/>
          <p:nvPr/>
        </p:nvSpPr>
        <p:spPr bwMode="auto">
          <a:xfrm>
            <a:off x="0" y="3962400"/>
            <a:ext cx="9144000" cy="1103841"/>
          </a:xfrm>
          <a:prstGeom prst="rect">
            <a:avLst/>
          </a:prstGeom>
          <a:solidFill>
            <a:srgbClr val="808080">
              <a:lumMod val="20000"/>
              <a:lumOff val="80000"/>
            </a:srgb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lstStyle/>
          <a:p>
            <a:pPr marL="0" marR="0" indent="0" algn="ctr" defTabSz="914400" rtl="0" eaLnBrk="0" fontAlgn="base" latinLnBrk="0" hangingPunct="0">
              <a:lnSpc>
                <a:spcPct val="100000"/>
              </a:lnSpc>
              <a:spcBef>
                <a:spcPct val="0"/>
              </a:spcBef>
              <a:spcAft>
                <a:spcPct val="0"/>
              </a:spcAft>
              <a:buClrTx/>
              <a:buSzTx/>
              <a:buFontTx/>
              <a:buNone/>
            </a:pPr>
            <a:endParaRPr lang="en-US" dirty="0">
              <a:latin typeface="Calibri" panose="020F0502020204030204" pitchFamily="34" charset="0"/>
            </a:endParaRPr>
          </a:p>
        </p:txBody>
      </p:sp>
      <p:sp>
        <p:nvSpPr>
          <p:cNvPr id="33" name="Rectangle 23"/>
          <p:cNvSpPr/>
          <p:nvPr/>
        </p:nvSpPr>
        <p:spPr bwMode="auto">
          <a:xfrm>
            <a:off x="0" y="1879599"/>
            <a:ext cx="9144000" cy="1098550"/>
          </a:xfrm>
          <a:prstGeom prst="rect">
            <a:avLst/>
          </a:prstGeom>
          <a:solidFill>
            <a:srgbClr val="808080">
              <a:lumMod val="20000"/>
              <a:lumOff val="80000"/>
            </a:srgb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lstStyle/>
          <a:p>
            <a:pPr marL="0" marR="0" indent="0" algn="ctr" defTabSz="914400" rtl="0" eaLnBrk="0" fontAlgn="base" latinLnBrk="0" hangingPunct="0">
              <a:lnSpc>
                <a:spcPct val="100000"/>
              </a:lnSpc>
              <a:spcBef>
                <a:spcPct val="0"/>
              </a:spcBef>
              <a:spcAft>
                <a:spcPct val="0"/>
              </a:spcAft>
              <a:buClrTx/>
              <a:buSzTx/>
              <a:buFontTx/>
              <a:buNone/>
            </a:pPr>
            <a:endParaRPr lang="en-US" dirty="0">
              <a:latin typeface="Calibri" panose="020F0502020204030204" pitchFamily="34" charset="0"/>
            </a:endParaRPr>
          </a:p>
        </p:txBody>
      </p:sp>
      <p:sp>
        <p:nvSpPr>
          <p:cNvPr id="34" name="Rectangle 1"/>
          <p:cNvSpPr>
            <a:spLocks noGrp="1" noChangeArrowheads="1"/>
          </p:cNvSpPr>
          <p:nvPr/>
        </p:nvSpPr>
        <p:spPr>
          <a:xfrm>
            <a:off x="427038" y="284162"/>
            <a:ext cx="8716962"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ea typeface="宋体" panose="02010600030101010101" pitchFamily="2" charset="-122"/>
              </a:rPr>
              <a:t>链接会出错吗？</a:t>
            </a:r>
          </a:p>
        </p:txBody>
      </p:sp>
      <p:sp>
        <p:nvSpPr>
          <p:cNvPr id="35" name="Text Box 2"/>
          <p:cNvSpPr txBox="1">
            <a:spLocks noChangeArrowheads="1"/>
          </p:cNvSpPr>
          <p:nvPr/>
        </p:nvSpPr>
        <p:spPr bwMode="auto">
          <a:xfrm>
            <a:off x="533400" y="2165350"/>
            <a:ext cx="1045777" cy="557461"/>
          </a:xfrm>
          <a:prstGeom prst="rect">
            <a:avLst/>
          </a:prstGeom>
          <a:solidFill>
            <a:srgbClr val="F6F5BD"/>
          </a:solidFill>
          <a:ln w="3240">
            <a:solidFill>
              <a:srgbClr val="000000"/>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36" name="Text Box 3"/>
          <p:cNvSpPr txBox="1">
            <a:spLocks noChangeArrowheads="1"/>
          </p:cNvSpPr>
          <p:nvPr/>
        </p:nvSpPr>
        <p:spPr bwMode="auto">
          <a:xfrm>
            <a:off x="1983961" y="2165350"/>
            <a:ext cx="1045777" cy="557461"/>
          </a:xfrm>
          <a:prstGeom prst="rect">
            <a:avLst/>
          </a:prstGeom>
          <a:solidFill>
            <a:srgbClr val="F6F5BD"/>
          </a:solidFill>
          <a:ln w="3240">
            <a:solidFill>
              <a:srgbClr val="000000"/>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p2() {}</a:t>
            </a:r>
          </a:p>
        </p:txBody>
      </p:sp>
      <p:sp>
        <p:nvSpPr>
          <p:cNvPr id="37" name="Text Box 4"/>
          <p:cNvSpPr txBox="1">
            <a:spLocks noChangeArrowheads="1"/>
          </p:cNvSpPr>
          <p:nvPr/>
        </p:nvSpPr>
        <p:spPr bwMode="auto">
          <a:xfrm>
            <a:off x="533400" y="3079750"/>
            <a:ext cx="1045777" cy="788935"/>
          </a:xfrm>
          <a:prstGeom prst="rect">
            <a:avLst/>
          </a:prstGeom>
          <a:solidFill>
            <a:srgbClr val="F6F5BD"/>
          </a:solidFill>
          <a:ln w="3240">
            <a:solidFill>
              <a:srgbClr val="000000"/>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y;</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38" name="Text Box 5"/>
          <p:cNvSpPr txBox="1">
            <a:spLocks noChangeArrowheads="1"/>
          </p:cNvSpPr>
          <p:nvPr/>
        </p:nvSpPr>
        <p:spPr bwMode="auto">
          <a:xfrm>
            <a:off x="1983961" y="3079750"/>
            <a:ext cx="1292639" cy="557461"/>
          </a:xfrm>
          <a:prstGeom prst="rect">
            <a:avLst/>
          </a:prstGeom>
          <a:solidFill>
            <a:srgbClr val="F6F5BD"/>
          </a:solidFill>
          <a:ln w="3240">
            <a:solidFill>
              <a:srgbClr val="000000"/>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double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p2() {}</a:t>
            </a:r>
          </a:p>
        </p:txBody>
      </p:sp>
      <p:sp>
        <p:nvSpPr>
          <p:cNvPr id="39" name="Text Box 6"/>
          <p:cNvSpPr txBox="1">
            <a:spLocks noChangeArrowheads="1"/>
          </p:cNvSpPr>
          <p:nvPr/>
        </p:nvSpPr>
        <p:spPr bwMode="auto">
          <a:xfrm>
            <a:off x="533400" y="4129088"/>
            <a:ext cx="1169208" cy="788935"/>
          </a:xfrm>
          <a:prstGeom prst="rect">
            <a:avLst/>
          </a:prstGeom>
          <a:solidFill>
            <a:srgbClr val="F6F5BD"/>
          </a:solidFill>
          <a:ln w="3240">
            <a:solidFill>
              <a:srgbClr val="000000"/>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x=7;</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y=5;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40" name="Text Box 7"/>
          <p:cNvSpPr txBox="1">
            <a:spLocks noChangeArrowheads="1"/>
          </p:cNvSpPr>
          <p:nvPr/>
        </p:nvSpPr>
        <p:spPr bwMode="auto">
          <a:xfrm>
            <a:off x="1983961" y="4129088"/>
            <a:ext cx="1292639" cy="557461"/>
          </a:xfrm>
          <a:prstGeom prst="rect">
            <a:avLst/>
          </a:prstGeom>
          <a:solidFill>
            <a:srgbClr val="F6F5BD"/>
          </a:solidFill>
          <a:ln w="3240">
            <a:solidFill>
              <a:srgbClr val="000000"/>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double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p2() {}</a:t>
            </a:r>
          </a:p>
        </p:txBody>
      </p:sp>
      <p:sp>
        <p:nvSpPr>
          <p:cNvPr id="41" name="Text Box 8"/>
          <p:cNvSpPr txBox="1">
            <a:spLocks noChangeArrowheads="1"/>
          </p:cNvSpPr>
          <p:nvPr/>
        </p:nvSpPr>
        <p:spPr bwMode="auto">
          <a:xfrm>
            <a:off x="533400" y="5195888"/>
            <a:ext cx="1169208" cy="557461"/>
          </a:xfrm>
          <a:prstGeom prst="rect">
            <a:avLst/>
          </a:prstGeom>
          <a:solidFill>
            <a:srgbClr val="F6F5BD"/>
          </a:solidFill>
          <a:ln w="3240">
            <a:solidFill>
              <a:srgbClr val="000000"/>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x=7;</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42" name="Text Box 9"/>
          <p:cNvSpPr txBox="1">
            <a:spLocks noChangeArrowheads="1"/>
          </p:cNvSpPr>
          <p:nvPr/>
        </p:nvSpPr>
        <p:spPr bwMode="auto">
          <a:xfrm>
            <a:off x="1983961" y="5195888"/>
            <a:ext cx="1045777" cy="557461"/>
          </a:xfrm>
          <a:prstGeom prst="rect">
            <a:avLst/>
          </a:prstGeom>
          <a:solidFill>
            <a:srgbClr val="F6F5BD"/>
          </a:solidFill>
          <a:ln w="3240">
            <a:solidFill>
              <a:srgbClr val="000000"/>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p2() {}</a:t>
            </a:r>
          </a:p>
        </p:txBody>
      </p:sp>
      <p:sp>
        <p:nvSpPr>
          <p:cNvPr id="43" name="Text Box 10"/>
          <p:cNvSpPr txBox="1">
            <a:spLocks noChangeArrowheads="1"/>
          </p:cNvSpPr>
          <p:nvPr/>
        </p:nvSpPr>
        <p:spPr bwMode="auto">
          <a:xfrm>
            <a:off x="533400" y="1174750"/>
            <a:ext cx="1045777" cy="557461"/>
          </a:xfrm>
          <a:prstGeom prst="rect">
            <a:avLst/>
          </a:prstGeom>
          <a:solidFill>
            <a:srgbClr val="F6F5BD"/>
          </a:solidFill>
          <a:ln w="3240">
            <a:solidFill>
              <a:srgbClr val="000000"/>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44" name="Text Box 11"/>
          <p:cNvSpPr txBox="1">
            <a:spLocks noChangeArrowheads="1"/>
          </p:cNvSpPr>
          <p:nvPr/>
        </p:nvSpPr>
        <p:spPr bwMode="auto">
          <a:xfrm>
            <a:off x="1983961" y="1174750"/>
            <a:ext cx="1045777" cy="557461"/>
          </a:xfrm>
          <a:prstGeom prst="rect">
            <a:avLst/>
          </a:prstGeom>
          <a:solidFill>
            <a:srgbClr val="F6F5BD"/>
          </a:solidFill>
          <a:ln w="3240">
            <a:solidFill>
              <a:srgbClr val="000000"/>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b="1">
              <a:latin typeface="Courier New" panose="02070309020205020404"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45" name="Text Box 12"/>
          <p:cNvSpPr txBox="1">
            <a:spLocks noChangeArrowheads="1"/>
          </p:cNvSpPr>
          <p:nvPr/>
        </p:nvSpPr>
        <p:spPr bwMode="auto">
          <a:xfrm>
            <a:off x="3819525" y="1304925"/>
            <a:ext cx="3379470" cy="363855"/>
          </a:xfrm>
          <a:prstGeom prst="rect">
            <a:avLst/>
          </a:prstGeom>
          <a:noFill/>
          <a:ln w="9525">
            <a:noFill/>
            <a:round/>
          </a:ln>
          <a:effectLst/>
        </p:spPr>
        <p:txBody>
          <a:bodyPr wrap="none" lIns="90000" tIns="46800" rIns="90000" bIns="46800">
            <a:spAutoFit/>
          </a:bodyPr>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ea typeface="msgothic" charset="0"/>
                <a:cs typeface="msgothic" charset="0"/>
              </a:rPr>
              <a:t>链接时错误：两个强符号（p1）</a:t>
            </a:r>
          </a:p>
        </p:txBody>
      </p:sp>
      <p:sp>
        <p:nvSpPr>
          <p:cNvPr id="46" name="Text Box 13"/>
          <p:cNvSpPr txBox="1">
            <a:spLocks noChangeArrowheads="1"/>
          </p:cNvSpPr>
          <p:nvPr/>
        </p:nvSpPr>
        <p:spPr bwMode="auto">
          <a:xfrm>
            <a:off x="3794125" y="2159000"/>
            <a:ext cx="4408170" cy="635000"/>
          </a:xfrm>
          <a:prstGeom prst="rect">
            <a:avLst/>
          </a:prstGeom>
          <a:noFill/>
          <a:ln w="9525">
            <a:noFill/>
            <a:round/>
          </a:ln>
          <a:effectLst/>
        </p:spPr>
        <p:txBody>
          <a:bodyPr wrap="none" lIns="90000" tIns="46800" rIns="90000" bIns="46800">
            <a:spAutoFit/>
          </a:bodyPr>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ea typeface="msgothic" charset="0"/>
                <a:cs typeface="msgothic" charset="0"/>
              </a:rPr>
              <a:t>对x的引用将引用相同的未初始化的int。 </a:t>
            </a:r>
          </a:p>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ea typeface="msgothic" charset="0"/>
                <a:cs typeface="msgothic" charset="0"/>
              </a:rPr>
              <a:t>这是</a:t>
            </a:r>
            <a:r>
              <a:rPr lang="zh-CN" altLang="en-GB" sz="1800" b="0" dirty="0">
                <a:ea typeface="宋体" panose="02010600030101010101" pitchFamily="2" charset="-122"/>
                <a:cs typeface="msgothic" charset="0"/>
              </a:rPr>
              <a:t>程序员</a:t>
            </a:r>
            <a:r>
              <a:rPr lang="en-GB" sz="1800" b="0" dirty="0">
                <a:ea typeface="msgothic" charset="0"/>
                <a:cs typeface="msgothic" charset="0"/>
              </a:rPr>
              <a:t>真正想要的吗？</a:t>
            </a:r>
          </a:p>
        </p:txBody>
      </p:sp>
      <p:sp>
        <p:nvSpPr>
          <p:cNvPr id="47" name="Text Box 14"/>
          <p:cNvSpPr txBox="1">
            <a:spLocks noChangeArrowheads="1"/>
          </p:cNvSpPr>
          <p:nvPr/>
        </p:nvSpPr>
        <p:spPr bwMode="auto">
          <a:xfrm>
            <a:off x="3824287" y="3194050"/>
            <a:ext cx="2922270" cy="363855"/>
          </a:xfrm>
          <a:prstGeom prst="rect">
            <a:avLst/>
          </a:prstGeom>
          <a:noFill/>
          <a:ln w="9525">
            <a:noFill/>
            <a:round/>
          </a:ln>
          <a:effectLst/>
        </p:spPr>
        <p:txBody>
          <a:bodyPr wrap="none" lIns="90000" tIns="46800" rIns="90000" bIns="46800">
            <a:spAutoFit/>
          </a:bodyPr>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ea typeface="msgothic" charset="0"/>
                <a:cs typeface="msgothic" charset="0"/>
              </a:rPr>
              <a:t>在p2中写入x可能会覆盖y！</a:t>
            </a:r>
          </a:p>
        </p:txBody>
      </p:sp>
      <p:sp>
        <p:nvSpPr>
          <p:cNvPr id="48" name="Text Box 15"/>
          <p:cNvSpPr txBox="1">
            <a:spLocks noChangeArrowheads="1"/>
          </p:cNvSpPr>
          <p:nvPr/>
        </p:nvSpPr>
        <p:spPr bwMode="auto">
          <a:xfrm>
            <a:off x="3829050" y="4140200"/>
            <a:ext cx="2516505" cy="363855"/>
          </a:xfrm>
          <a:prstGeom prst="rect">
            <a:avLst/>
          </a:prstGeom>
          <a:noFill/>
          <a:ln w="9525">
            <a:noFill/>
            <a:round/>
          </a:ln>
          <a:effectLst/>
        </p:spPr>
        <p:txBody>
          <a:bodyPr wrap="none" lIns="90000" tIns="46800" rIns="90000" bIns="46800">
            <a:spAutoFit/>
          </a:bodyPr>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ea typeface="msgothic" charset="0"/>
                <a:cs typeface="msgothic" charset="0"/>
              </a:rPr>
              <a:t>在p2中写入x将覆盖y！</a:t>
            </a:r>
            <a:r>
              <a:rPr lang="en-GB" sz="1800" b="0" dirty="0">
                <a:latin typeface="Calibri" panose="020F0502020204030204" pitchFamily="34" charset="0"/>
                <a:ea typeface="msgothic" charset="0"/>
                <a:cs typeface="msgothic" charset="0"/>
              </a:rPr>
              <a:t> </a:t>
            </a:r>
          </a:p>
        </p:txBody>
      </p:sp>
      <p:sp>
        <p:nvSpPr>
          <p:cNvPr id="49" name="Text Box 17"/>
          <p:cNvSpPr txBox="1">
            <a:spLocks noChangeArrowheads="1"/>
          </p:cNvSpPr>
          <p:nvPr/>
        </p:nvSpPr>
        <p:spPr bwMode="auto">
          <a:xfrm>
            <a:off x="440055" y="6051550"/>
            <a:ext cx="8467725" cy="363855"/>
          </a:xfrm>
          <a:prstGeom prst="rect">
            <a:avLst/>
          </a:prstGeom>
          <a:noFill/>
          <a:ln w="9525">
            <a:noFill/>
            <a:round/>
          </a:ln>
          <a:effectLst/>
        </p:spPr>
        <p:txBody>
          <a:bodyPr wrap="square" lIns="90000" tIns="46800" rIns="90000" bIns="46800">
            <a:spAutoFit/>
          </a:bodyPr>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alibri" panose="020F0502020204030204" pitchFamily="34" charset="0"/>
                <a:ea typeface="msgothic" charset="0"/>
                <a:cs typeface="msgothic" charset="0"/>
              </a:rPr>
              <a:t>两个相同的弱结构，由不同的编译器编译具有不同的对齐规则。</a:t>
            </a:r>
          </a:p>
        </p:txBody>
      </p:sp>
      <p:sp>
        <p:nvSpPr>
          <p:cNvPr id="50" name="Text Box 18"/>
          <p:cNvSpPr txBox="1">
            <a:spLocks noChangeArrowheads="1"/>
          </p:cNvSpPr>
          <p:nvPr/>
        </p:nvSpPr>
        <p:spPr bwMode="auto">
          <a:xfrm>
            <a:off x="3824287" y="5159375"/>
            <a:ext cx="3722370" cy="363855"/>
          </a:xfrm>
          <a:prstGeom prst="rect">
            <a:avLst/>
          </a:prstGeom>
          <a:noFill/>
          <a:ln w="9525">
            <a:noFill/>
            <a:round/>
          </a:ln>
          <a:effectLst/>
        </p:spPr>
        <p:txBody>
          <a:bodyPr wrap="none" lIns="90000" tIns="46800" rIns="90000" bIns="46800">
            <a:spAutoFit/>
          </a:bodyPr>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ea typeface="msgothic" charset="0"/>
                <a:cs typeface="msgothic" charset="0"/>
              </a:rPr>
              <a:t>对x的引用将引用相同的初始化变量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P spid="46" grpId="0" bldLvl="0" animBg="1"/>
      <p:bldP spid="47" grpId="0" bldLvl="0" animBg="1"/>
      <p:bldP spid="48" grpId="0" bldLvl="0" animBg="1"/>
      <p:bldP spid="49" grpId="0" bldLvl="0" animBg="1"/>
      <p:bldP spid="50"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8" name="Rectangle 4"/>
          <p:cNvSpPr>
            <a:spLocks noChangeArrowheads="1"/>
          </p:cNvSpPr>
          <p:nvPr/>
        </p:nvSpPr>
        <p:spPr bwMode="auto">
          <a:xfrm>
            <a:off x="371475" y="2143760"/>
            <a:ext cx="1897063" cy="2244725"/>
          </a:xfrm>
          <a:prstGeom prst="rect">
            <a:avLst/>
          </a:prstGeom>
          <a:noFill/>
          <a:ln w="19050">
            <a:solidFill>
              <a:schemeClr val="tx1"/>
            </a:solidFill>
            <a:miter lim="800000"/>
          </a:ln>
          <a:effectLst/>
        </p:spPr>
        <p:txBody>
          <a:bodyPr anchor="ctr">
            <a:spAutoFit/>
          </a:bodyPr>
          <a:lstStyle/>
          <a:p>
            <a:pPr indent="114300"/>
            <a:r>
              <a:rPr lang="en-US" altLang="zh-CN" sz="2000" b="1">
                <a:latin typeface="微软雅黑" panose="020B0503020204020204" pitchFamily="34" charset="-122"/>
                <a:ea typeface="微软雅黑" panose="020B0503020204020204" pitchFamily="34" charset="-122"/>
              </a:rPr>
              <a:t>int  </a:t>
            </a:r>
            <a:r>
              <a:rPr lang="en-US" altLang="zh-CN" sz="2000" b="1">
                <a:solidFill>
                  <a:srgbClr val="FF0000"/>
                </a:solidFill>
                <a:latin typeface="微软雅黑" panose="020B0503020204020204" pitchFamily="34" charset="-122"/>
                <a:ea typeface="微软雅黑" panose="020B0503020204020204" pitchFamily="34" charset="-122"/>
              </a:rPr>
              <a:t>x=10</a:t>
            </a:r>
            <a:r>
              <a:rPr lang="en-US" altLang="zh-CN" sz="2000" b="1">
                <a:latin typeface="微软雅黑" panose="020B0503020204020204" pitchFamily="34" charset="-122"/>
                <a:ea typeface="微软雅黑" panose="020B0503020204020204" pitchFamily="34" charset="-122"/>
              </a:rPr>
              <a:t>;</a:t>
            </a:r>
          </a:p>
          <a:p>
            <a:pPr indent="114300"/>
            <a:r>
              <a:rPr lang="en-US" altLang="zh-CN" sz="2000" b="1">
                <a:latin typeface="微软雅黑" panose="020B0503020204020204" pitchFamily="34" charset="-122"/>
                <a:ea typeface="微软雅黑" panose="020B0503020204020204" pitchFamily="34" charset="-122"/>
              </a:rPr>
              <a:t>int  </a:t>
            </a:r>
            <a:r>
              <a:rPr lang="en-US" altLang="zh-CN" sz="2000" b="1">
                <a:solidFill>
                  <a:srgbClr val="3366FF"/>
                </a:solidFill>
                <a:latin typeface="微软雅黑" panose="020B0503020204020204" pitchFamily="34" charset="-122"/>
                <a:ea typeface="微软雅黑" panose="020B0503020204020204" pitchFamily="34" charset="-122"/>
              </a:rPr>
              <a:t>p1</a:t>
            </a:r>
            <a:r>
              <a:rPr lang="en-US" altLang="zh-CN" sz="2000" b="1">
                <a:latin typeface="微软雅黑" panose="020B0503020204020204" pitchFamily="34" charset="-122"/>
                <a:ea typeface="微软雅黑" panose="020B0503020204020204" pitchFamily="34" charset="-122"/>
              </a:rPr>
              <a:t>(void);</a:t>
            </a:r>
          </a:p>
          <a:p>
            <a:pPr indent="114300"/>
            <a:r>
              <a:rPr lang="en-US" altLang="zh-CN" sz="2000" b="1">
                <a:latin typeface="微软雅黑" panose="020B0503020204020204" pitchFamily="34" charset="-122"/>
                <a:ea typeface="微软雅黑" panose="020B0503020204020204" pitchFamily="34" charset="-122"/>
              </a:rPr>
              <a:t>int </a:t>
            </a:r>
            <a:r>
              <a:rPr lang="en-US" altLang="zh-CN" sz="2000" b="1">
                <a:solidFill>
                  <a:srgbClr val="FF0000"/>
                </a:solidFill>
                <a:latin typeface="微软雅黑" panose="020B0503020204020204" pitchFamily="34" charset="-122"/>
                <a:ea typeface="微软雅黑" panose="020B0503020204020204" pitchFamily="34" charset="-122"/>
              </a:rPr>
              <a:t>main</a:t>
            </a:r>
            <a:r>
              <a:rPr lang="en-US" altLang="zh-CN" sz="2000" b="1">
                <a:latin typeface="微软雅黑" panose="020B0503020204020204" pitchFamily="34" charset="-122"/>
                <a:ea typeface="微软雅黑" panose="020B0503020204020204" pitchFamily="34" charset="-122"/>
              </a:rPr>
              <a:t>() </a:t>
            </a:r>
          </a:p>
          <a:p>
            <a:pPr indent="114300"/>
            <a:r>
              <a:rPr lang="en-US" altLang="zh-CN" sz="2000" b="1">
                <a:latin typeface="微软雅黑" panose="020B0503020204020204" pitchFamily="34" charset="-122"/>
                <a:ea typeface="微软雅黑" panose="020B0503020204020204" pitchFamily="34" charset="-122"/>
              </a:rPr>
              <a:t>{  </a:t>
            </a:r>
          </a:p>
          <a:p>
            <a:pPr indent="114300"/>
            <a:r>
              <a:rPr lang="en-US" altLang="zh-CN" sz="2000" b="1">
                <a:latin typeface="微软雅黑" panose="020B0503020204020204" pitchFamily="34" charset="-122"/>
                <a:ea typeface="微软雅黑" panose="020B0503020204020204" pitchFamily="34" charset="-122"/>
              </a:rPr>
              <a:t>     x=p1();</a:t>
            </a:r>
          </a:p>
          <a:p>
            <a:pPr indent="114300"/>
            <a:r>
              <a:rPr lang="en-US" altLang="zh-CN" sz="2000" b="1">
                <a:latin typeface="微软雅黑" panose="020B0503020204020204" pitchFamily="34" charset="-122"/>
                <a:ea typeface="微软雅黑" panose="020B0503020204020204" pitchFamily="34" charset="-122"/>
              </a:rPr>
              <a:t>     return x;</a:t>
            </a:r>
          </a:p>
          <a:p>
            <a:pPr indent="114300"/>
            <a:r>
              <a:rPr lang="en-US" altLang="zh-CN" sz="2000" b="1">
                <a:latin typeface="微软雅黑" panose="020B0503020204020204" pitchFamily="34" charset="-122"/>
                <a:ea typeface="微软雅黑" panose="020B0503020204020204" pitchFamily="34" charset="-122"/>
              </a:rPr>
              <a:t>}</a:t>
            </a:r>
          </a:p>
        </p:txBody>
      </p:sp>
      <p:sp>
        <p:nvSpPr>
          <p:cNvPr id="712709" name="Text Box 5"/>
          <p:cNvSpPr txBox="1">
            <a:spLocks noChangeArrowheads="1"/>
          </p:cNvSpPr>
          <p:nvPr/>
        </p:nvSpPr>
        <p:spPr bwMode="auto">
          <a:xfrm>
            <a:off x="682625" y="4539298"/>
            <a:ext cx="1203325" cy="396875"/>
          </a:xfrm>
          <a:prstGeom prst="rect">
            <a:avLst/>
          </a:prstGeom>
          <a:noFill/>
          <a:ln w="9525">
            <a:noFill/>
            <a:miter lim="800000"/>
          </a:ln>
          <a:effectLst/>
        </p:spPr>
        <p:txBody>
          <a:bodyPr>
            <a:spAutoFit/>
          </a:bodyPr>
          <a:lstStyle/>
          <a:p>
            <a:pPr>
              <a:spcBef>
                <a:spcPct val="50000"/>
              </a:spcBef>
            </a:pPr>
            <a:r>
              <a:rPr lang="en-US" altLang="zh-CN" sz="2000" b="1">
                <a:solidFill>
                  <a:srgbClr val="3366FF"/>
                </a:solidFill>
                <a:latin typeface="微软雅黑" panose="020B0503020204020204" pitchFamily="34" charset="-122"/>
                <a:ea typeface="微软雅黑" panose="020B0503020204020204" pitchFamily="34" charset="-122"/>
              </a:rPr>
              <a:t>main.c</a:t>
            </a:r>
          </a:p>
        </p:txBody>
      </p:sp>
      <p:sp>
        <p:nvSpPr>
          <p:cNvPr id="712710" name="Rectangle 6"/>
          <p:cNvSpPr>
            <a:spLocks noChangeArrowheads="1"/>
          </p:cNvSpPr>
          <p:nvPr/>
        </p:nvSpPr>
        <p:spPr bwMode="auto">
          <a:xfrm>
            <a:off x="2665413" y="2762885"/>
            <a:ext cx="1854200" cy="1635125"/>
          </a:xfrm>
          <a:prstGeom prst="rect">
            <a:avLst/>
          </a:prstGeom>
          <a:noFill/>
          <a:ln w="19050">
            <a:solidFill>
              <a:schemeClr val="tx1"/>
            </a:solidFill>
            <a:miter lim="800000"/>
          </a:ln>
          <a:effectLst/>
        </p:spPr>
        <p:txBody>
          <a:bodyPr anchor="ctr">
            <a:spAutoFit/>
          </a:bodyPr>
          <a:lstStyle/>
          <a:p>
            <a:pPr indent="114300"/>
            <a:r>
              <a:rPr lang="en-US" altLang="zh-CN" sz="2000" b="1">
                <a:latin typeface="微软雅黑" panose="020B0503020204020204" pitchFamily="34" charset="-122"/>
                <a:ea typeface="微软雅黑" panose="020B0503020204020204" pitchFamily="34" charset="-122"/>
              </a:rPr>
              <a:t>int  </a:t>
            </a:r>
            <a:r>
              <a:rPr lang="en-US" altLang="zh-CN" sz="2000" b="1">
                <a:solidFill>
                  <a:srgbClr val="FF0000"/>
                </a:solidFill>
                <a:latin typeface="微软雅黑" panose="020B0503020204020204" pitchFamily="34" charset="-122"/>
                <a:ea typeface="微软雅黑" panose="020B0503020204020204" pitchFamily="34" charset="-122"/>
              </a:rPr>
              <a:t>x=20</a:t>
            </a:r>
            <a:r>
              <a:rPr lang="en-US" altLang="zh-CN" sz="2000" b="1">
                <a:latin typeface="微软雅黑" panose="020B0503020204020204" pitchFamily="34" charset="-122"/>
                <a:ea typeface="微软雅黑" panose="020B0503020204020204" pitchFamily="34" charset="-122"/>
              </a:rPr>
              <a:t>; </a:t>
            </a:r>
          </a:p>
          <a:p>
            <a:pPr indent="114300"/>
            <a:r>
              <a:rPr lang="en-US" altLang="zh-CN" sz="2000" b="1">
                <a:latin typeface="微软雅黑" panose="020B0503020204020204" pitchFamily="34" charset="-122"/>
                <a:ea typeface="微软雅黑" panose="020B0503020204020204" pitchFamily="34" charset="-122"/>
              </a:rPr>
              <a:t>int</a:t>
            </a:r>
            <a:r>
              <a:rPr lang="en-US" altLang="zh-CN" sz="2000" b="1">
                <a:solidFill>
                  <a:srgbClr val="FF0000"/>
                </a:solidFill>
                <a:latin typeface="微软雅黑" panose="020B0503020204020204" pitchFamily="34" charset="-122"/>
                <a:ea typeface="微软雅黑" panose="020B0503020204020204" pitchFamily="34" charset="-122"/>
              </a:rPr>
              <a:t> p1</a:t>
            </a:r>
            <a:r>
              <a:rPr lang="en-US" altLang="zh-CN" sz="2000" b="1">
                <a:latin typeface="微软雅黑" panose="020B0503020204020204" pitchFamily="34" charset="-122"/>
                <a:ea typeface="微软雅黑" panose="020B0503020204020204" pitchFamily="34" charset="-122"/>
              </a:rPr>
              <a:t>() </a:t>
            </a:r>
          </a:p>
          <a:p>
            <a:pPr indent="114300"/>
            <a:r>
              <a:rPr lang="en-US" altLang="zh-CN" sz="2000" b="1">
                <a:latin typeface="微软雅黑" panose="020B0503020204020204" pitchFamily="34" charset="-122"/>
                <a:ea typeface="微软雅黑" panose="020B0503020204020204" pitchFamily="34" charset="-122"/>
              </a:rPr>
              <a:t>{</a:t>
            </a:r>
          </a:p>
          <a:p>
            <a:pPr indent="114300"/>
            <a:r>
              <a:rPr lang="en-US" altLang="zh-CN" sz="2000" b="1">
                <a:latin typeface="微软雅黑" panose="020B0503020204020204" pitchFamily="34" charset="-122"/>
                <a:ea typeface="微软雅黑" panose="020B0503020204020204" pitchFamily="34" charset="-122"/>
              </a:rPr>
              <a:t>     return x;</a:t>
            </a:r>
          </a:p>
          <a:p>
            <a:pPr indent="114300"/>
            <a:r>
              <a:rPr lang="en-US" altLang="zh-CN" sz="2000" b="1">
                <a:latin typeface="微软雅黑" panose="020B0503020204020204" pitchFamily="34" charset="-122"/>
                <a:ea typeface="微软雅黑" panose="020B0503020204020204" pitchFamily="34" charset="-122"/>
              </a:rPr>
              <a:t>}</a:t>
            </a:r>
          </a:p>
        </p:txBody>
      </p:sp>
      <p:sp>
        <p:nvSpPr>
          <p:cNvPr id="712711" name="Text Box 7"/>
          <p:cNvSpPr txBox="1">
            <a:spLocks noChangeArrowheads="1"/>
          </p:cNvSpPr>
          <p:nvPr/>
        </p:nvSpPr>
        <p:spPr bwMode="auto">
          <a:xfrm>
            <a:off x="3013075" y="4510723"/>
            <a:ext cx="1203325" cy="396875"/>
          </a:xfrm>
          <a:prstGeom prst="rect">
            <a:avLst/>
          </a:prstGeom>
          <a:noFill/>
          <a:ln w="9525">
            <a:noFill/>
            <a:miter lim="800000"/>
          </a:ln>
          <a:effectLst/>
        </p:spPr>
        <p:txBody>
          <a:bodyPr>
            <a:spAutoFit/>
          </a:bodyPr>
          <a:lstStyle/>
          <a:p>
            <a:pPr>
              <a:spcBef>
                <a:spcPct val="50000"/>
              </a:spcBef>
            </a:pPr>
            <a:r>
              <a:rPr lang="en-US" altLang="zh-CN" sz="2000" b="1">
                <a:solidFill>
                  <a:srgbClr val="3366FF"/>
                </a:solidFill>
                <a:latin typeface="微软雅黑" panose="020B0503020204020204" pitchFamily="34" charset="-122"/>
                <a:ea typeface="微软雅黑" panose="020B0503020204020204" pitchFamily="34" charset="-122"/>
              </a:rPr>
              <a:t>p1.c</a:t>
            </a:r>
          </a:p>
        </p:txBody>
      </p:sp>
      <p:sp>
        <p:nvSpPr>
          <p:cNvPr id="712712" name="Rectangle 8"/>
          <p:cNvSpPr>
            <a:spLocks noChangeArrowheads="1"/>
          </p:cNvSpPr>
          <p:nvPr/>
        </p:nvSpPr>
        <p:spPr bwMode="auto">
          <a:xfrm>
            <a:off x="5091113" y="1985010"/>
            <a:ext cx="3663950" cy="3140075"/>
          </a:xfrm>
          <a:prstGeom prst="rect">
            <a:avLst/>
          </a:prstGeom>
          <a:noFill/>
          <a:ln w="9525">
            <a:noFill/>
            <a:miter lim="800000"/>
          </a:ln>
          <a:effectLst/>
        </p:spPr>
        <p:txBody>
          <a:bodyPr anchor="ctr">
            <a:spAutoFit/>
          </a:bodyPr>
          <a:lstStyle/>
          <a:p>
            <a:pPr eaLnBrk="0" hangingPunct="0">
              <a:lnSpc>
                <a:spcPct val="130000"/>
              </a:lnSpc>
              <a:spcBef>
                <a:spcPct val="45000"/>
              </a:spcBef>
            </a:pPr>
            <a:r>
              <a:rPr lang="en-US" altLang="zh-CN" sz="2300" b="1">
                <a:latin typeface="微软雅黑" panose="020B0503020204020204" pitchFamily="34" charset="-122"/>
                <a:ea typeface="微软雅黑" panose="020B0503020204020204" pitchFamily="34" charset="-122"/>
              </a:rPr>
              <a:t>main</a:t>
            </a:r>
            <a:r>
              <a:rPr lang="zh-CN" altLang="en-US" sz="2300" b="1">
                <a:latin typeface="微软雅黑" panose="020B0503020204020204" pitchFamily="34" charset="-122"/>
                <a:ea typeface="微软雅黑" panose="020B0503020204020204" pitchFamily="34" charset="-122"/>
              </a:rPr>
              <a:t>只有一次强定义</a:t>
            </a:r>
          </a:p>
          <a:p>
            <a:pPr eaLnBrk="0" hangingPunct="0">
              <a:lnSpc>
                <a:spcPct val="130000"/>
              </a:lnSpc>
              <a:spcBef>
                <a:spcPct val="45000"/>
              </a:spcBef>
            </a:pPr>
            <a:r>
              <a:rPr lang="en-US" altLang="zh-CN" sz="2300" b="1">
                <a:latin typeface="微软雅黑" panose="020B0503020204020204" pitchFamily="34" charset="-122"/>
                <a:ea typeface="微软雅黑" panose="020B0503020204020204" pitchFamily="34" charset="-122"/>
              </a:rPr>
              <a:t>p1</a:t>
            </a:r>
            <a:r>
              <a:rPr lang="zh-CN" altLang="en-US" sz="2300" b="1">
                <a:latin typeface="微软雅黑" panose="020B0503020204020204" pitchFamily="34" charset="-122"/>
                <a:ea typeface="微软雅黑" panose="020B0503020204020204" pitchFamily="34" charset="-122"/>
              </a:rPr>
              <a:t>有一次强定义，一次弱定义</a:t>
            </a:r>
          </a:p>
          <a:p>
            <a:pPr eaLnBrk="0" hangingPunct="0">
              <a:lnSpc>
                <a:spcPct val="130000"/>
              </a:lnSpc>
              <a:spcBef>
                <a:spcPct val="45000"/>
              </a:spcBef>
            </a:pPr>
            <a:r>
              <a:rPr lang="en-US" altLang="zh-CN" sz="2300" b="1">
                <a:latin typeface="微软雅黑" panose="020B0503020204020204" pitchFamily="34" charset="-122"/>
                <a:ea typeface="微软雅黑" panose="020B0503020204020204" pitchFamily="34" charset="-122"/>
              </a:rPr>
              <a:t>x</a:t>
            </a:r>
            <a:r>
              <a:rPr lang="zh-CN" altLang="en-US" sz="2300" b="1">
                <a:latin typeface="微软雅黑" panose="020B0503020204020204" pitchFamily="34" charset="-122"/>
                <a:ea typeface="微软雅黑" panose="020B0503020204020204" pitchFamily="34" charset="-122"/>
              </a:rPr>
              <a:t>有两次强定义，所以，</a:t>
            </a:r>
            <a:r>
              <a:rPr lang="zh-CN" altLang="en-US" sz="2300" b="1">
                <a:solidFill>
                  <a:srgbClr val="009242"/>
                </a:solidFill>
                <a:latin typeface="微软雅黑" panose="020B0503020204020204" pitchFamily="34" charset="-122"/>
                <a:ea typeface="微软雅黑" panose="020B0503020204020204" pitchFamily="34" charset="-122"/>
              </a:rPr>
              <a:t>链接器将输出一条出错信息</a:t>
            </a:r>
            <a:r>
              <a:rPr lang="zh-CN" altLang="en-US" sz="2300" b="1">
                <a:latin typeface="微软雅黑" panose="020B0503020204020204" pitchFamily="34" charset="-122"/>
                <a:ea typeface="微软雅黑" panose="020B0503020204020204" pitchFamily="34" charset="-122"/>
              </a:rPr>
              <a:t> </a:t>
            </a:r>
          </a:p>
          <a:p>
            <a:pPr eaLnBrk="0" hangingPunct="0">
              <a:lnSpc>
                <a:spcPct val="130000"/>
              </a:lnSpc>
            </a:pPr>
            <a:endParaRPr lang="zh-CN" altLang="en-US" sz="2300" b="1">
              <a:latin typeface="微软雅黑" panose="020B0503020204020204" pitchFamily="34" charset="-122"/>
              <a:ea typeface="微软雅黑" panose="020B0503020204020204" pitchFamily="34" charset="-122"/>
            </a:endParaRPr>
          </a:p>
        </p:txBody>
      </p:sp>
      <p:sp>
        <p:nvSpPr>
          <p:cNvPr id="712716" name="Text Box 12"/>
          <p:cNvSpPr txBox="1">
            <a:spLocks noChangeArrowheads="1"/>
          </p:cNvSpPr>
          <p:nvPr/>
        </p:nvSpPr>
        <p:spPr bwMode="auto">
          <a:xfrm>
            <a:off x="231775" y="1210310"/>
            <a:ext cx="4324350" cy="457200"/>
          </a:xfrm>
          <a:prstGeom prst="rect">
            <a:avLst/>
          </a:prstGeom>
          <a:noFill/>
          <a:ln w="9525">
            <a:noFill/>
            <a:miter lim="800000"/>
          </a:ln>
          <a:effectLst/>
        </p:spPr>
        <p:txBody>
          <a:bodyPr>
            <a:spAutoFit/>
          </a:bodyPr>
          <a:lstStyle/>
          <a:p>
            <a:pPr>
              <a:spcBef>
                <a:spcPct val="50000"/>
              </a:spcBef>
            </a:pPr>
            <a:r>
              <a:rPr lang="zh-CN" altLang="en-US" sz="2400" b="1">
                <a:ea typeface="微软雅黑" panose="020B0503020204020204" pitchFamily="34" charset="-122"/>
              </a:rPr>
              <a:t>以下程序会发生链接出错吗？</a:t>
            </a:r>
          </a:p>
        </p:txBody>
      </p:sp>
      <p:sp>
        <p:nvSpPr>
          <p:cNvPr id="37" name="矩形 36"/>
          <p:cNvSpPr/>
          <p:nvPr/>
        </p:nvSpPr>
        <p:spPr>
          <a:xfrm>
            <a:off x="193040" y="233045"/>
            <a:ext cx="7934960" cy="706755"/>
          </a:xfrm>
          <a:prstGeom prst="rect">
            <a:avLst/>
          </a:prstGeom>
        </p:spPr>
        <p:txBody>
          <a:bodyPr wrap="square">
            <a:spAutoFit/>
          </a:bodyPr>
          <a:lstStyle/>
          <a:p>
            <a:r>
              <a:rPr sz="4000" u="dashLong" dirty="0">
                <a:solidFill>
                  <a:schemeClr val="accent2"/>
                </a:solidFill>
                <a:uFillTx/>
              </a:rPr>
              <a:t>多重定义符号的解析举例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2716"/>
                                        </p:tgtEl>
                                        <p:attrNameLst>
                                          <p:attrName>style.visibility</p:attrName>
                                        </p:attrNameLst>
                                      </p:cBhvr>
                                      <p:to>
                                        <p:strVal val="visible"/>
                                      </p:to>
                                    </p:set>
                                    <p:animEffect transition="in" filter="blinds(horizontal)">
                                      <p:cBhvr>
                                        <p:cTn id="7" dur="500"/>
                                        <p:tgtEl>
                                          <p:spTgt spid="7127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2712">
                                            <p:txEl>
                                              <p:pRg st="0" end="0"/>
                                            </p:txEl>
                                          </p:spTgt>
                                        </p:tgtEl>
                                        <p:attrNameLst>
                                          <p:attrName>style.visibility</p:attrName>
                                        </p:attrNameLst>
                                      </p:cBhvr>
                                      <p:to>
                                        <p:strVal val="visible"/>
                                      </p:to>
                                    </p:set>
                                    <p:animEffect transition="in" filter="blinds(horizontal)">
                                      <p:cBhvr>
                                        <p:cTn id="12" dur="500"/>
                                        <p:tgtEl>
                                          <p:spTgt spid="7127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2712">
                                            <p:txEl>
                                              <p:pRg st="1" end="1"/>
                                            </p:txEl>
                                          </p:spTgt>
                                        </p:tgtEl>
                                        <p:attrNameLst>
                                          <p:attrName>style.visibility</p:attrName>
                                        </p:attrNameLst>
                                      </p:cBhvr>
                                      <p:to>
                                        <p:strVal val="visible"/>
                                      </p:to>
                                    </p:set>
                                    <p:animEffect transition="in" filter="blinds(horizontal)">
                                      <p:cBhvr>
                                        <p:cTn id="17" dur="500"/>
                                        <p:tgtEl>
                                          <p:spTgt spid="7127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2712">
                                            <p:txEl>
                                              <p:pRg st="2" end="2"/>
                                            </p:txEl>
                                          </p:spTgt>
                                        </p:tgtEl>
                                        <p:attrNameLst>
                                          <p:attrName>style.visibility</p:attrName>
                                        </p:attrNameLst>
                                      </p:cBhvr>
                                      <p:to>
                                        <p:strVal val="visible"/>
                                      </p:to>
                                    </p:set>
                                    <p:animEffect transition="in" filter="blinds(horizontal)">
                                      <p:cBhvr>
                                        <p:cTn id="22" dur="500"/>
                                        <p:tgtEl>
                                          <p:spTgt spid="7127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16"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5" name="Rectangle 7"/>
          <p:cNvSpPr>
            <a:spLocks noGrp="1" noChangeArrowheads="1"/>
          </p:cNvSpPr>
          <p:nvPr>
            <p:ph type="title"/>
          </p:nvPr>
        </p:nvSpPr>
        <p:spPr>
          <a:xfrm>
            <a:off x="237490" y="395605"/>
            <a:ext cx="3825240" cy="1077595"/>
          </a:xfrm>
        </p:spPr>
        <p:txBody>
          <a:bodyPr>
            <a:noAutofit/>
          </a:bodyPr>
          <a:lstStyle/>
          <a:p>
            <a:r>
              <a:rPr lang="zh-CN" altLang="en-US" sz="3600" u="dash" dirty="0">
                <a:solidFill>
                  <a:srgbClr val="7030A0"/>
                </a:solidFill>
                <a:uFillTx/>
              </a:rPr>
              <a:t>一个</a:t>
            </a:r>
            <a:r>
              <a:rPr lang="en-US" sz="3600" u="dash" dirty="0">
                <a:solidFill>
                  <a:srgbClr val="7030A0"/>
                </a:solidFill>
                <a:uFillTx/>
              </a:rPr>
              <a:t>C</a:t>
            </a:r>
            <a:r>
              <a:rPr lang="zh-CN" altLang="en-US" sz="3600" u="dash" dirty="0">
                <a:solidFill>
                  <a:srgbClr val="7030A0"/>
                </a:solidFill>
                <a:uFillTx/>
              </a:rPr>
              <a:t>程序例子：</a:t>
            </a:r>
          </a:p>
        </p:txBody>
      </p:sp>
      <p:sp>
        <p:nvSpPr>
          <p:cNvPr id="201731" name="Rectangle 3"/>
          <p:cNvSpPr>
            <a:spLocks noChangeArrowheads="1"/>
          </p:cNvSpPr>
          <p:nvPr/>
        </p:nvSpPr>
        <p:spPr bwMode="auto">
          <a:xfrm>
            <a:off x="237490" y="1775143"/>
            <a:ext cx="4075906" cy="2862323"/>
          </a:xfrm>
          <a:prstGeom prst="rect">
            <a:avLst/>
          </a:prstGeom>
          <a:solidFill>
            <a:srgbClr val="F7F5CD"/>
          </a:solidFill>
          <a:ln w="3175">
            <a:solidFill>
              <a:schemeClr val="tx1"/>
            </a:solidFill>
            <a:miter lim="800000"/>
          </a:ln>
          <a:effectLst/>
        </p:spPr>
        <p:txBody>
          <a:bodyPr wrap="none">
            <a:spAutoFit/>
          </a:bodyPr>
          <a:lstStyle/>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sum</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a</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n</a:t>
            </a:r>
            <a:r>
              <a:rPr lang="en-US" sz="1800" dirty="0">
                <a:solidFill>
                  <a:srgbClr val="000000"/>
                </a:solidFill>
                <a:latin typeface="Menlo-Regular"/>
              </a:rPr>
              <a:t>);</a:t>
            </a:r>
          </a:p>
          <a:p>
            <a:endParaRPr lang="en-US" sz="1800" dirty="0">
              <a:solidFill>
                <a:srgbClr val="000000"/>
              </a:solidFill>
              <a:latin typeface="Menlo-Regular"/>
            </a:endParaRPr>
          </a:p>
          <a:p>
            <a:r>
              <a:rPr lang="hu-HU" sz="1800" dirty="0">
                <a:solidFill>
                  <a:srgbClr val="2D961E"/>
                </a:solidFill>
                <a:latin typeface="Menlo-Regular"/>
              </a:rPr>
              <a:t>int</a:t>
            </a:r>
            <a:r>
              <a:rPr lang="hu-HU" sz="1800" dirty="0">
                <a:solidFill>
                  <a:srgbClr val="000000"/>
                </a:solidFill>
                <a:latin typeface="Menlo-Regular"/>
              </a:rPr>
              <a:t> </a:t>
            </a:r>
            <a:r>
              <a:rPr lang="hu-HU" sz="1800" dirty="0">
                <a:solidFill>
                  <a:srgbClr val="C1651C"/>
                </a:solidFill>
                <a:latin typeface="Menlo-Regular"/>
              </a:rPr>
              <a:t>array</a:t>
            </a:r>
            <a:r>
              <a:rPr lang="hu-HU" sz="1800" dirty="0">
                <a:solidFill>
                  <a:srgbClr val="000000"/>
                </a:solidFill>
                <a:latin typeface="Menlo-Regular"/>
              </a:rPr>
              <a:t>[2] = {1, 2};</a:t>
            </a:r>
          </a:p>
          <a:p>
            <a:endParaRPr lang="hu-HU" sz="1800" dirty="0">
              <a:solidFill>
                <a:srgbClr val="000000"/>
              </a:solidFill>
              <a:latin typeface="Menlo-Regular"/>
            </a:endParaRPr>
          </a:p>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main</a:t>
            </a:r>
            <a:r>
              <a:rPr lang="en-US" sz="1800" dirty="0">
                <a:solidFill>
                  <a:srgbClr val="000000"/>
                </a:solidFill>
                <a:latin typeface="Menlo-Regular"/>
              </a:rPr>
              <a:t>()</a:t>
            </a:r>
          </a:p>
          <a:p>
            <a:r>
              <a:rPr lang="en-US" sz="1800" dirty="0">
                <a:solidFill>
                  <a:srgbClr val="000000"/>
                </a:solidFill>
                <a:latin typeface="Menlo-Regular"/>
              </a:rPr>
              <a:t>{</a:t>
            </a:r>
          </a:p>
          <a:p>
            <a:r>
              <a:rPr lang="fr-FR" sz="1800" dirty="0">
                <a:solidFill>
                  <a:srgbClr val="000000"/>
                </a:solidFill>
                <a:latin typeface="Menlo-Regular"/>
              </a:rPr>
              <a:t>    </a:t>
            </a:r>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val</a:t>
            </a:r>
            <a:r>
              <a:rPr lang="fr-FR" sz="1800" dirty="0">
                <a:solidFill>
                  <a:srgbClr val="000000"/>
                </a:solidFill>
                <a:latin typeface="Menlo-Regular"/>
              </a:rPr>
              <a:t> = </a:t>
            </a:r>
            <a:r>
              <a:rPr lang="fr-FR" sz="1800" dirty="0" err="1">
                <a:solidFill>
                  <a:srgbClr val="000000"/>
                </a:solidFill>
                <a:latin typeface="Menlo-Regular"/>
              </a:rPr>
              <a:t>sum</a:t>
            </a:r>
            <a:r>
              <a:rPr lang="fr-FR" sz="1800" dirty="0">
                <a:solidFill>
                  <a:srgbClr val="000000"/>
                </a:solidFill>
                <a:latin typeface="Menlo-Regular"/>
              </a:rPr>
              <a:t>(</a:t>
            </a:r>
            <a:r>
              <a:rPr lang="fr-FR" sz="1800" dirty="0" err="1">
                <a:solidFill>
                  <a:srgbClr val="000000"/>
                </a:solidFill>
                <a:latin typeface="Menlo-Regular"/>
              </a:rPr>
              <a:t>array</a:t>
            </a:r>
            <a:r>
              <a:rPr lang="fr-FR" sz="1800" dirty="0">
                <a:solidFill>
                  <a:srgbClr val="000000"/>
                </a:solidFill>
                <a:latin typeface="Menlo-Regular"/>
              </a:rPr>
              <a:t>, 2);</a:t>
            </a:r>
          </a:p>
          <a:p>
            <a:r>
              <a:rPr lang="fr-FR" sz="1800" dirty="0">
                <a:solidFill>
                  <a:srgbClr val="000000"/>
                </a:solidFill>
                <a:latin typeface="Menlo-Regular"/>
              </a:rPr>
              <a:t>    </a:t>
            </a:r>
            <a:r>
              <a:rPr lang="fr-FR" sz="1800" dirty="0">
                <a:solidFill>
                  <a:srgbClr val="C200FF"/>
                </a:solidFill>
                <a:latin typeface="Menlo-Regular"/>
              </a:rPr>
              <a:t>return</a:t>
            </a:r>
            <a:r>
              <a:rPr lang="fr-FR" sz="1800" dirty="0">
                <a:solidFill>
                  <a:srgbClr val="000000"/>
                </a:solidFill>
                <a:latin typeface="Menlo-Regular"/>
              </a:rPr>
              <a:t> val;</a:t>
            </a:r>
          </a:p>
          <a:p>
            <a:r>
              <a:rPr lang="fr-FR" sz="1800" dirty="0">
                <a:solidFill>
                  <a:srgbClr val="000000"/>
                </a:solidFill>
                <a:latin typeface="Menlo-Regular"/>
              </a:rPr>
              <a:t>}</a:t>
            </a:r>
          </a:p>
          <a:p>
            <a:endParaRPr lang="en-US" sz="1800" dirty="0">
              <a:latin typeface="Courier New" panose="02070309020205020404"/>
              <a:cs typeface="Courier New" panose="02070309020205020404"/>
            </a:endParaRPr>
          </a:p>
        </p:txBody>
      </p:sp>
      <p:sp>
        <p:nvSpPr>
          <p:cNvPr id="201734" name="Rectangle 6"/>
          <p:cNvSpPr>
            <a:spLocks noChangeArrowheads="1"/>
          </p:cNvSpPr>
          <p:nvPr/>
        </p:nvSpPr>
        <p:spPr bwMode="auto">
          <a:xfrm>
            <a:off x="4612640" y="2864803"/>
            <a:ext cx="4214878" cy="2862323"/>
          </a:xfrm>
          <a:prstGeom prst="rect">
            <a:avLst/>
          </a:prstGeom>
          <a:solidFill>
            <a:srgbClr val="DBF2DA"/>
          </a:solidFill>
          <a:ln w="3175">
            <a:solidFill>
              <a:schemeClr val="tx1"/>
            </a:solidFill>
            <a:miter lim="800000"/>
          </a:ln>
          <a:effectLst/>
        </p:spPr>
        <p:txBody>
          <a:bodyPr wrap="none">
            <a:spAutoFit/>
          </a:bodyPr>
          <a:lstStyle/>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sum</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a</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n</a:t>
            </a:r>
            <a:r>
              <a:rPr lang="en-US" sz="1800" dirty="0">
                <a:solidFill>
                  <a:srgbClr val="000000"/>
                </a:solidFill>
                <a:latin typeface="Menlo-Regular"/>
              </a:rPr>
              <a:t>)</a:t>
            </a:r>
          </a:p>
          <a:p>
            <a:r>
              <a:rPr lang="en-US" sz="1800" dirty="0">
                <a:solidFill>
                  <a:srgbClr val="000000"/>
                </a:solidFill>
                <a:latin typeface="Menlo-Regular"/>
              </a:rPr>
              <a:t>{</a:t>
            </a:r>
          </a:p>
          <a:p>
            <a:r>
              <a:rPr lang="fr-FR" sz="1800" dirty="0">
                <a:solidFill>
                  <a:srgbClr val="000000"/>
                </a:solidFill>
                <a:latin typeface="Menlo-Regular"/>
              </a:rPr>
              <a:t>    </a:t>
            </a:r>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i</a:t>
            </a:r>
            <a:r>
              <a:rPr lang="fr-FR" sz="1800" dirty="0">
                <a:solidFill>
                  <a:srgbClr val="000000"/>
                </a:solidFill>
                <a:latin typeface="Menlo-Regular"/>
              </a:rPr>
              <a:t>, </a:t>
            </a:r>
            <a:r>
              <a:rPr lang="fr-FR" sz="1800" dirty="0">
                <a:solidFill>
                  <a:srgbClr val="C1651C"/>
                </a:solidFill>
                <a:latin typeface="Menlo-Regular"/>
              </a:rPr>
              <a:t>s</a:t>
            </a:r>
            <a:r>
              <a:rPr lang="fr-FR" sz="1800" dirty="0">
                <a:solidFill>
                  <a:srgbClr val="000000"/>
                </a:solidFill>
                <a:latin typeface="Menlo-Regular"/>
              </a:rPr>
              <a:t> = 0;</a:t>
            </a:r>
          </a:p>
          <a:p>
            <a:endParaRPr lang="fr-FR" sz="1800" dirty="0">
              <a:solidFill>
                <a:srgbClr val="000000"/>
              </a:solidFill>
              <a:latin typeface="Menlo-Regular"/>
            </a:endParaRPr>
          </a:p>
          <a:p>
            <a:r>
              <a:rPr lang="da-DK" sz="1800" dirty="0">
                <a:solidFill>
                  <a:srgbClr val="000000"/>
                </a:solidFill>
                <a:latin typeface="Menlo-Regular"/>
              </a:rPr>
              <a:t>    </a:t>
            </a:r>
            <a:r>
              <a:rPr lang="da-DK" sz="1800" dirty="0">
                <a:solidFill>
                  <a:srgbClr val="C200FF"/>
                </a:solidFill>
                <a:latin typeface="Menlo-Regular"/>
              </a:rPr>
              <a:t>for</a:t>
            </a:r>
            <a:r>
              <a:rPr lang="da-DK" sz="1800" dirty="0">
                <a:solidFill>
                  <a:srgbClr val="000000"/>
                </a:solidFill>
                <a:latin typeface="Menlo-Regular"/>
              </a:rPr>
              <a:t> (i = 0; i &lt; n; i++) {</a:t>
            </a:r>
          </a:p>
          <a:p>
            <a:r>
              <a:rPr lang="da-DK" sz="1800" dirty="0">
                <a:solidFill>
                  <a:srgbClr val="000000"/>
                </a:solidFill>
                <a:latin typeface="Menlo-Regular"/>
              </a:rPr>
              <a:t>        s += a[i];</a:t>
            </a:r>
          </a:p>
          <a:p>
            <a:r>
              <a:rPr lang="da-DK" sz="1800" dirty="0">
                <a:solidFill>
                  <a:srgbClr val="000000"/>
                </a:solidFill>
                <a:latin typeface="Menlo-Regular"/>
              </a:rPr>
              <a:t>    }</a:t>
            </a:r>
          </a:p>
          <a:p>
            <a:r>
              <a:rPr lang="is-IS" sz="1800" dirty="0">
                <a:solidFill>
                  <a:srgbClr val="000000"/>
                </a:solidFill>
                <a:latin typeface="Menlo-Regular"/>
              </a:rPr>
              <a:t>    </a:t>
            </a:r>
            <a:r>
              <a:rPr lang="is-IS" sz="1800" dirty="0">
                <a:solidFill>
                  <a:srgbClr val="C200FF"/>
                </a:solidFill>
                <a:latin typeface="Menlo-Regular"/>
              </a:rPr>
              <a:t>return</a:t>
            </a:r>
            <a:r>
              <a:rPr lang="is-IS" sz="1800" dirty="0">
                <a:solidFill>
                  <a:srgbClr val="000000"/>
                </a:solidFill>
                <a:latin typeface="Menlo-Regular"/>
              </a:rPr>
              <a:t> s;</a:t>
            </a:r>
          </a:p>
          <a:p>
            <a:r>
              <a:rPr lang="is-IS" sz="1800" dirty="0">
                <a:solidFill>
                  <a:srgbClr val="000000"/>
                </a:solidFill>
                <a:latin typeface="Menlo-Regular"/>
              </a:rPr>
              <a:t>}</a:t>
            </a:r>
          </a:p>
          <a:p>
            <a:endParaRPr lang="is-IS" sz="1800" dirty="0">
              <a:solidFill>
                <a:srgbClr val="000000"/>
              </a:solidFill>
              <a:latin typeface="Menlo-Regular"/>
            </a:endParaRPr>
          </a:p>
        </p:txBody>
      </p:sp>
      <p:sp>
        <p:nvSpPr>
          <p:cNvPr id="30" name="Rectangle 3"/>
          <p:cNvSpPr>
            <a:spLocks noChangeArrowheads="1"/>
          </p:cNvSpPr>
          <p:nvPr/>
        </p:nvSpPr>
        <p:spPr bwMode="auto">
          <a:xfrm>
            <a:off x="3297696" y="4289267"/>
            <a:ext cx="1067294"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main.c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31" name="Rectangle 3"/>
          <p:cNvSpPr>
            <a:spLocks noChangeArrowheads="1"/>
          </p:cNvSpPr>
          <p:nvPr/>
        </p:nvSpPr>
        <p:spPr bwMode="auto">
          <a:xfrm>
            <a:off x="7760224" y="5369463"/>
            <a:ext cx="928772"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sum.c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93040" y="233045"/>
            <a:ext cx="7934960" cy="706755"/>
          </a:xfrm>
          <a:prstGeom prst="rect">
            <a:avLst/>
          </a:prstGeom>
        </p:spPr>
        <p:txBody>
          <a:bodyPr wrap="square">
            <a:spAutoFit/>
          </a:bodyPr>
          <a:lstStyle/>
          <a:p>
            <a:r>
              <a:rPr sz="4000" u="dashLong" dirty="0">
                <a:solidFill>
                  <a:schemeClr val="accent2"/>
                </a:solidFill>
                <a:uFillTx/>
              </a:rPr>
              <a:t>多重定义符号的解析举例</a:t>
            </a:r>
          </a:p>
        </p:txBody>
      </p:sp>
      <p:sp>
        <p:nvSpPr>
          <p:cNvPr id="714755" name="Text Box 3"/>
          <p:cNvSpPr txBox="1">
            <a:spLocks noChangeArrowheads="1"/>
          </p:cNvSpPr>
          <p:nvPr/>
        </p:nvSpPr>
        <p:spPr bwMode="auto">
          <a:xfrm>
            <a:off x="6542088" y="5001260"/>
            <a:ext cx="782637" cy="396875"/>
          </a:xfrm>
          <a:prstGeom prst="rect">
            <a:avLst/>
          </a:prstGeom>
          <a:noFill/>
          <a:ln w="9525">
            <a:noFill/>
            <a:miter lim="800000"/>
          </a:ln>
          <a:effectLst/>
        </p:spPr>
        <p:txBody>
          <a:bodyPr>
            <a:spAutoFit/>
          </a:bodyPr>
          <a:lstStyle/>
          <a:p>
            <a:pPr>
              <a:spcBef>
                <a:spcPct val="50000"/>
              </a:spcBef>
            </a:pPr>
            <a:r>
              <a:rPr lang="en-US" altLang="zh-CN" sz="2000" b="1">
                <a:solidFill>
                  <a:srgbClr val="3366FF"/>
                </a:solidFill>
                <a:latin typeface="微软雅黑" panose="020B0503020204020204" pitchFamily="34" charset="-122"/>
                <a:ea typeface="微软雅黑" panose="020B0503020204020204" pitchFamily="34" charset="-122"/>
              </a:rPr>
              <a:t>p1.c</a:t>
            </a:r>
          </a:p>
        </p:txBody>
      </p:sp>
      <p:sp>
        <p:nvSpPr>
          <p:cNvPr id="714756" name="Rectangle 4"/>
          <p:cNvSpPr>
            <a:spLocks noChangeArrowheads="1"/>
          </p:cNvSpPr>
          <p:nvPr/>
        </p:nvSpPr>
        <p:spPr bwMode="auto">
          <a:xfrm>
            <a:off x="5148263" y="1045210"/>
            <a:ext cx="3824287" cy="1635125"/>
          </a:xfrm>
          <a:prstGeom prst="rect">
            <a:avLst/>
          </a:prstGeom>
          <a:noFill/>
          <a:ln w="9525">
            <a:noFill/>
            <a:miter lim="800000"/>
          </a:ln>
          <a:effectLst/>
        </p:spPr>
        <p:txBody>
          <a:bodyPr anchor="ctr">
            <a:spAutoFit/>
          </a:bodyPr>
          <a:lstStyle/>
          <a:p>
            <a:pPr eaLnBrk="0" hangingPunct="0">
              <a:lnSpc>
                <a:spcPct val="115000"/>
              </a:lnSpc>
            </a:pPr>
            <a:r>
              <a:rPr lang="en-US" altLang="zh-CN" sz="2200" b="1">
                <a:solidFill>
                  <a:srgbClr val="0066FF"/>
                </a:solidFill>
                <a:latin typeface="微软雅黑" panose="020B0503020204020204" pitchFamily="34" charset="-122"/>
                <a:ea typeface="微软雅黑" panose="020B0503020204020204" pitchFamily="34" charset="-122"/>
              </a:rPr>
              <a:t>y</a:t>
            </a:r>
            <a:r>
              <a:rPr lang="zh-CN" altLang="en-US" sz="2200" b="1">
                <a:solidFill>
                  <a:srgbClr val="0066FF"/>
                </a:solidFill>
                <a:latin typeface="微软雅黑" panose="020B0503020204020204" pitchFamily="34" charset="-122"/>
                <a:ea typeface="微软雅黑" panose="020B0503020204020204" pitchFamily="34" charset="-122"/>
              </a:rPr>
              <a:t>一次强定义，一次弱定义</a:t>
            </a:r>
          </a:p>
          <a:p>
            <a:pPr eaLnBrk="0" hangingPunct="0">
              <a:lnSpc>
                <a:spcPct val="115000"/>
              </a:lnSpc>
            </a:pPr>
            <a:r>
              <a:rPr lang="en-US" altLang="zh-CN" sz="2200" b="1">
                <a:solidFill>
                  <a:srgbClr val="0066FF"/>
                </a:solidFill>
                <a:latin typeface="微软雅黑" panose="020B0503020204020204" pitchFamily="34" charset="-122"/>
                <a:ea typeface="微软雅黑" panose="020B0503020204020204" pitchFamily="34" charset="-122"/>
              </a:rPr>
              <a:t>z</a:t>
            </a:r>
            <a:r>
              <a:rPr lang="zh-CN" altLang="en-US" sz="2200" b="1">
                <a:solidFill>
                  <a:srgbClr val="0066FF"/>
                </a:solidFill>
                <a:latin typeface="微软雅黑" panose="020B0503020204020204" pitchFamily="34" charset="-122"/>
                <a:ea typeface="微软雅黑" panose="020B0503020204020204" pitchFamily="34" charset="-122"/>
              </a:rPr>
              <a:t>两次弱定义</a:t>
            </a:r>
          </a:p>
          <a:p>
            <a:pPr eaLnBrk="0" hangingPunct="0">
              <a:lnSpc>
                <a:spcPct val="115000"/>
              </a:lnSpc>
            </a:pPr>
            <a:r>
              <a:rPr lang="en-US" altLang="zh-CN" sz="2200" b="1">
                <a:solidFill>
                  <a:srgbClr val="0066FF"/>
                </a:solidFill>
                <a:latin typeface="微软雅黑" panose="020B0503020204020204" pitchFamily="34" charset="-122"/>
                <a:ea typeface="微软雅黑" panose="020B0503020204020204" pitchFamily="34" charset="-122"/>
              </a:rPr>
              <a:t>p1</a:t>
            </a:r>
            <a:r>
              <a:rPr lang="zh-CN" altLang="en-US" sz="2200" b="1">
                <a:solidFill>
                  <a:srgbClr val="0066FF"/>
                </a:solidFill>
                <a:latin typeface="微软雅黑" panose="020B0503020204020204" pitchFamily="34" charset="-122"/>
                <a:ea typeface="微软雅黑" panose="020B0503020204020204" pitchFamily="34" charset="-122"/>
              </a:rPr>
              <a:t>一次强定义，一次弱定义</a:t>
            </a:r>
          </a:p>
          <a:p>
            <a:pPr eaLnBrk="0" hangingPunct="0">
              <a:lnSpc>
                <a:spcPct val="115000"/>
              </a:lnSpc>
            </a:pPr>
            <a:r>
              <a:rPr lang="en-US" altLang="zh-CN" sz="2200" b="1">
                <a:solidFill>
                  <a:srgbClr val="0066FF"/>
                </a:solidFill>
                <a:latin typeface="微软雅黑" panose="020B0503020204020204" pitchFamily="34" charset="-122"/>
                <a:ea typeface="微软雅黑" panose="020B0503020204020204" pitchFamily="34" charset="-122"/>
              </a:rPr>
              <a:t>main</a:t>
            </a:r>
            <a:r>
              <a:rPr lang="zh-CN" altLang="en-US" sz="2200" b="1">
                <a:solidFill>
                  <a:srgbClr val="0066FF"/>
                </a:solidFill>
                <a:latin typeface="微软雅黑" panose="020B0503020204020204" pitchFamily="34" charset="-122"/>
                <a:ea typeface="微软雅黑" panose="020B0503020204020204" pitchFamily="34" charset="-122"/>
              </a:rPr>
              <a:t>一次强定义</a:t>
            </a:r>
          </a:p>
        </p:txBody>
      </p:sp>
      <p:sp>
        <p:nvSpPr>
          <p:cNvPr id="714757" name="Rectangle 5"/>
          <p:cNvSpPr>
            <a:spLocks noChangeArrowheads="1"/>
          </p:cNvSpPr>
          <p:nvPr/>
        </p:nvSpPr>
        <p:spPr bwMode="auto">
          <a:xfrm>
            <a:off x="171450" y="1562735"/>
            <a:ext cx="4773613" cy="3463925"/>
          </a:xfrm>
          <a:prstGeom prst="rect">
            <a:avLst/>
          </a:prstGeom>
          <a:noFill/>
          <a:ln w="19050">
            <a:solidFill>
              <a:schemeClr val="tx1"/>
            </a:solidFill>
            <a:miter lim="800000"/>
          </a:ln>
          <a:effectLst/>
        </p:spPr>
        <p:txBody>
          <a:bodyPr anchor="ctr">
            <a:spAutoFit/>
          </a:bodyPr>
          <a:lstStyle/>
          <a:p>
            <a:pPr indent="171450"/>
            <a:r>
              <a:rPr lang="en-US" altLang="zh-CN" sz="2000" b="1">
                <a:latin typeface="微软雅黑" panose="020B0503020204020204" pitchFamily="34" charset="-122"/>
                <a:ea typeface="微软雅黑" panose="020B0503020204020204" pitchFamily="34" charset="-122"/>
              </a:rPr>
              <a:t># include &lt;stdio.h&gt;</a:t>
            </a:r>
          </a:p>
          <a:p>
            <a:pPr indent="171450"/>
            <a:r>
              <a:rPr lang="en-US" altLang="zh-CN" sz="2000" b="1">
                <a:latin typeface="微软雅黑" panose="020B0503020204020204" pitchFamily="34" charset="-122"/>
                <a:ea typeface="微软雅黑" panose="020B0503020204020204" pitchFamily="34" charset="-122"/>
              </a:rPr>
              <a:t>int  </a:t>
            </a:r>
            <a:r>
              <a:rPr lang="en-US" altLang="zh-CN" sz="2000" b="1">
                <a:solidFill>
                  <a:srgbClr val="FF0000"/>
                </a:solidFill>
                <a:latin typeface="微软雅黑" panose="020B0503020204020204" pitchFamily="34" charset="-122"/>
                <a:ea typeface="微软雅黑" panose="020B0503020204020204" pitchFamily="34" charset="-122"/>
              </a:rPr>
              <a:t>y=100</a:t>
            </a:r>
            <a:r>
              <a:rPr lang="en-US" altLang="zh-CN" sz="2000" b="1">
                <a:latin typeface="微软雅黑" panose="020B0503020204020204" pitchFamily="34" charset="-122"/>
                <a:ea typeface="微软雅黑" panose="020B0503020204020204" pitchFamily="34" charset="-122"/>
              </a:rPr>
              <a:t>;</a:t>
            </a:r>
          </a:p>
          <a:p>
            <a:pPr indent="171450"/>
            <a:r>
              <a:rPr lang="en-US" altLang="zh-CN" sz="2000" b="1">
                <a:latin typeface="微软雅黑" panose="020B0503020204020204" pitchFamily="34" charset="-122"/>
                <a:ea typeface="微软雅黑" panose="020B0503020204020204" pitchFamily="34" charset="-122"/>
              </a:rPr>
              <a:t>int  </a:t>
            </a:r>
            <a:r>
              <a:rPr lang="en-US" altLang="zh-CN" sz="2000" b="1">
                <a:solidFill>
                  <a:srgbClr val="3366FF"/>
                </a:solidFill>
                <a:latin typeface="微软雅黑" panose="020B0503020204020204" pitchFamily="34" charset="-122"/>
                <a:ea typeface="微软雅黑" panose="020B0503020204020204" pitchFamily="34" charset="-122"/>
              </a:rPr>
              <a:t>z</a:t>
            </a:r>
            <a:r>
              <a:rPr lang="en-US" altLang="zh-CN" sz="2000" b="1">
                <a:latin typeface="微软雅黑" panose="020B0503020204020204" pitchFamily="34" charset="-122"/>
                <a:ea typeface="微软雅黑" panose="020B0503020204020204" pitchFamily="34" charset="-122"/>
              </a:rPr>
              <a:t>;</a:t>
            </a:r>
          </a:p>
          <a:p>
            <a:pPr indent="171450"/>
            <a:r>
              <a:rPr lang="en-US" altLang="zh-CN" sz="2000" b="1">
                <a:latin typeface="微软雅黑" panose="020B0503020204020204" pitchFamily="34" charset="-122"/>
                <a:ea typeface="微软雅黑" panose="020B0503020204020204" pitchFamily="34" charset="-122"/>
              </a:rPr>
              <a:t>void  </a:t>
            </a:r>
            <a:r>
              <a:rPr lang="en-US" altLang="zh-CN" sz="2000" b="1">
                <a:solidFill>
                  <a:srgbClr val="3366FF"/>
                </a:solidFill>
                <a:latin typeface="微软雅黑" panose="020B0503020204020204" pitchFamily="34" charset="-122"/>
                <a:ea typeface="微软雅黑" panose="020B0503020204020204" pitchFamily="34" charset="-122"/>
              </a:rPr>
              <a:t>p1</a:t>
            </a:r>
            <a:r>
              <a:rPr lang="en-US" altLang="zh-CN" sz="2000" b="1">
                <a:latin typeface="微软雅黑" panose="020B0503020204020204" pitchFamily="34" charset="-122"/>
                <a:ea typeface="微软雅黑" panose="020B0503020204020204" pitchFamily="34" charset="-122"/>
              </a:rPr>
              <a:t>(void);</a:t>
            </a:r>
          </a:p>
          <a:p>
            <a:pPr indent="171450"/>
            <a:r>
              <a:rPr lang="en-US" altLang="zh-CN" sz="2000" b="1">
                <a:latin typeface="微软雅黑" panose="020B0503020204020204" pitchFamily="34" charset="-122"/>
                <a:ea typeface="微软雅黑" panose="020B0503020204020204" pitchFamily="34" charset="-122"/>
              </a:rPr>
              <a:t>int </a:t>
            </a:r>
            <a:r>
              <a:rPr lang="en-US" altLang="zh-CN" sz="2000" b="1">
                <a:solidFill>
                  <a:srgbClr val="FF0000"/>
                </a:solidFill>
                <a:latin typeface="微软雅黑" panose="020B0503020204020204" pitchFamily="34" charset="-122"/>
                <a:ea typeface="微软雅黑" panose="020B0503020204020204" pitchFamily="34" charset="-122"/>
              </a:rPr>
              <a:t>main</a:t>
            </a:r>
            <a:r>
              <a:rPr lang="en-US" altLang="zh-CN" sz="2000" b="1">
                <a:latin typeface="微软雅黑" panose="020B0503020204020204" pitchFamily="34" charset="-122"/>
                <a:ea typeface="微软雅黑" panose="020B0503020204020204" pitchFamily="34" charset="-122"/>
              </a:rPr>
              <a:t>() </a:t>
            </a:r>
          </a:p>
          <a:p>
            <a:pPr indent="171450"/>
            <a:r>
              <a:rPr lang="en-US" altLang="zh-CN" sz="2000" b="1">
                <a:latin typeface="微软雅黑" panose="020B0503020204020204" pitchFamily="34" charset="-122"/>
                <a:ea typeface="微软雅黑" panose="020B0503020204020204" pitchFamily="34" charset="-122"/>
              </a:rPr>
              <a:t>{  </a:t>
            </a:r>
          </a:p>
          <a:p>
            <a:pPr indent="171450"/>
            <a:r>
              <a:rPr lang="en-US" altLang="zh-CN" sz="2000" b="1">
                <a:latin typeface="微软雅黑" panose="020B0503020204020204" pitchFamily="34" charset="-122"/>
                <a:ea typeface="微软雅黑" panose="020B0503020204020204" pitchFamily="34" charset="-122"/>
              </a:rPr>
              <a:t>    z=1000;</a:t>
            </a:r>
          </a:p>
          <a:p>
            <a:pPr indent="171450"/>
            <a:r>
              <a:rPr lang="en-US" altLang="zh-CN" sz="2000" b="1">
                <a:latin typeface="微软雅黑" panose="020B0503020204020204" pitchFamily="34" charset="-122"/>
                <a:ea typeface="微软雅黑" panose="020B0503020204020204" pitchFamily="34" charset="-122"/>
              </a:rPr>
              <a:t>    p1( );</a:t>
            </a:r>
          </a:p>
          <a:p>
            <a:pPr indent="171450"/>
            <a:r>
              <a:rPr lang="en-US" altLang="zh-CN" sz="2000" b="1">
                <a:latin typeface="微软雅黑" panose="020B0503020204020204" pitchFamily="34" charset="-122"/>
                <a:ea typeface="微软雅黑" panose="020B0503020204020204" pitchFamily="34" charset="-122"/>
              </a:rPr>
              <a:t>    printf(“y=%d, z=%d\n”, y, z);</a:t>
            </a:r>
          </a:p>
          <a:p>
            <a:pPr indent="171450"/>
            <a:r>
              <a:rPr lang="en-US" altLang="zh-CN" sz="2000" b="1">
                <a:latin typeface="微软雅黑" panose="020B0503020204020204" pitchFamily="34" charset="-122"/>
                <a:ea typeface="微软雅黑" panose="020B0503020204020204" pitchFamily="34" charset="-122"/>
              </a:rPr>
              <a:t>    return 0;</a:t>
            </a:r>
          </a:p>
          <a:p>
            <a:pPr indent="171450"/>
            <a:r>
              <a:rPr lang="en-US" altLang="zh-CN" sz="2000" b="1">
                <a:latin typeface="微软雅黑" panose="020B0503020204020204" pitchFamily="34" charset="-122"/>
                <a:ea typeface="微软雅黑" panose="020B0503020204020204" pitchFamily="34" charset="-122"/>
              </a:rPr>
              <a:t>}</a:t>
            </a:r>
          </a:p>
        </p:txBody>
      </p:sp>
      <p:sp>
        <p:nvSpPr>
          <p:cNvPr id="714758" name="Text Box 6"/>
          <p:cNvSpPr txBox="1">
            <a:spLocks noChangeArrowheads="1"/>
          </p:cNvSpPr>
          <p:nvPr/>
        </p:nvSpPr>
        <p:spPr bwMode="auto">
          <a:xfrm>
            <a:off x="1987550" y="4963160"/>
            <a:ext cx="1203325" cy="396875"/>
          </a:xfrm>
          <a:prstGeom prst="rect">
            <a:avLst/>
          </a:prstGeom>
          <a:noFill/>
          <a:ln w="9525">
            <a:noFill/>
            <a:miter lim="800000"/>
          </a:ln>
          <a:effectLst/>
        </p:spPr>
        <p:txBody>
          <a:bodyPr>
            <a:spAutoFit/>
          </a:bodyPr>
          <a:lstStyle/>
          <a:p>
            <a:pPr>
              <a:spcBef>
                <a:spcPct val="50000"/>
              </a:spcBef>
            </a:pPr>
            <a:r>
              <a:rPr lang="en-US" altLang="zh-CN" sz="2000" b="1">
                <a:solidFill>
                  <a:srgbClr val="3366FF"/>
                </a:solidFill>
                <a:latin typeface="微软雅黑" panose="020B0503020204020204" pitchFamily="34" charset="-122"/>
                <a:ea typeface="微软雅黑" panose="020B0503020204020204" pitchFamily="34" charset="-122"/>
              </a:rPr>
              <a:t>main.c</a:t>
            </a:r>
          </a:p>
        </p:txBody>
      </p:sp>
      <p:sp>
        <p:nvSpPr>
          <p:cNvPr id="714759" name="Rectangle 7"/>
          <p:cNvSpPr>
            <a:spLocks noChangeArrowheads="1"/>
          </p:cNvSpPr>
          <p:nvPr/>
        </p:nvSpPr>
        <p:spPr bwMode="auto">
          <a:xfrm>
            <a:off x="6097588" y="2796223"/>
            <a:ext cx="1708150" cy="2244725"/>
          </a:xfrm>
          <a:prstGeom prst="rect">
            <a:avLst/>
          </a:prstGeom>
          <a:noFill/>
          <a:ln w="19050">
            <a:solidFill>
              <a:schemeClr val="tx1"/>
            </a:solidFill>
            <a:miter lim="800000"/>
          </a:ln>
          <a:effectLst/>
        </p:spPr>
        <p:txBody>
          <a:bodyPr anchor="ctr">
            <a:spAutoFit/>
          </a:bodyPr>
          <a:lstStyle/>
          <a:p>
            <a:pPr indent="171450"/>
            <a:r>
              <a:rPr lang="en-US" altLang="zh-CN" sz="2000" b="1">
                <a:latin typeface="微软雅黑" panose="020B0503020204020204" pitchFamily="34" charset="-122"/>
                <a:ea typeface="微软雅黑" panose="020B0503020204020204" pitchFamily="34" charset="-122"/>
              </a:rPr>
              <a:t>int  </a:t>
            </a:r>
            <a:r>
              <a:rPr lang="en-US" altLang="zh-CN" sz="2000" b="1">
                <a:solidFill>
                  <a:srgbClr val="3366FF"/>
                </a:solidFill>
                <a:latin typeface="微软雅黑" panose="020B0503020204020204" pitchFamily="34" charset="-122"/>
                <a:ea typeface="微软雅黑" panose="020B0503020204020204" pitchFamily="34" charset="-122"/>
              </a:rPr>
              <a:t>y</a:t>
            </a:r>
            <a:r>
              <a:rPr lang="en-US" altLang="zh-CN" sz="2000" b="1">
                <a:latin typeface="微软雅黑" panose="020B0503020204020204" pitchFamily="34" charset="-122"/>
                <a:ea typeface="微软雅黑" panose="020B0503020204020204" pitchFamily="34" charset="-122"/>
              </a:rPr>
              <a:t>;</a:t>
            </a:r>
          </a:p>
          <a:p>
            <a:pPr indent="171450"/>
            <a:r>
              <a:rPr lang="en-US" altLang="zh-CN" sz="2000" b="1">
                <a:latin typeface="微软雅黑" panose="020B0503020204020204" pitchFamily="34" charset="-122"/>
                <a:ea typeface="微软雅黑" panose="020B0503020204020204" pitchFamily="34" charset="-122"/>
              </a:rPr>
              <a:t>int  </a:t>
            </a:r>
            <a:r>
              <a:rPr lang="en-US" altLang="zh-CN" sz="2000" b="1">
                <a:solidFill>
                  <a:srgbClr val="3366FF"/>
                </a:solidFill>
                <a:latin typeface="微软雅黑" panose="020B0503020204020204" pitchFamily="34" charset="-122"/>
                <a:ea typeface="微软雅黑" panose="020B0503020204020204" pitchFamily="34" charset="-122"/>
              </a:rPr>
              <a:t>z</a:t>
            </a:r>
            <a:r>
              <a:rPr lang="en-US" altLang="zh-CN" sz="2000" b="1">
                <a:latin typeface="微软雅黑" panose="020B0503020204020204" pitchFamily="34" charset="-122"/>
                <a:ea typeface="微软雅黑" panose="020B0503020204020204" pitchFamily="34" charset="-122"/>
              </a:rPr>
              <a:t>;</a:t>
            </a:r>
          </a:p>
          <a:p>
            <a:pPr indent="171450"/>
            <a:r>
              <a:rPr lang="en-US" altLang="zh-CN" sz="2000" b="1">
                <a:latin typeface="微软雅黑" panose="020B0503020204020204" pitchFamily="34" charset="-122"/>
                <a:ea typeface="微软雅黑" panose="020B0503020204020204" pitchFamily="34" charset="-122"/>
              </a:rPr>
              <a:t>void </a:t>
            </a:r>
            <a:r>
              <a:rPr lang="en-US" altLang="zh-CN" sz="2000" b="1">
                <a:solidFill>
                  <a:srgbClr val="FF0000"/>
                </a:solidFill>
                <a:latin typeface="微软雅黑" panose="020B0503020204020204" pitchFamily="34" charset="-122"/>
                <a:ea typeface="微软雅黑" panose="020B0503020204020204" pitchFamily="34" charset="-122"/>
              </a:rPr>
              <a:t>p1</a:t>
            </a:r>
            <a:r>
              <a:rPr lang="en-US" altLang="zh-CN" sz="2000" b="1">
                <a:latin typeface="微软雅黑" panose="020B0503020204020204" pitchFamily="34" charset="-122"/>
                <a:ea typeface="微软雅黑" panose="020B0503020204020204" pitchFamily="34" charset="-122"/>
              </a:rPr>
              <a:t>( ) </a:t>
            </a:r>
          </a:p>
          <a:p>
            <a:pPr indent="171450"/>
            <a:r>
              <a:rPr lang="en-US" altLang="zh-CN" sz="2000" b="1">
                <a:latin typeface="微软雅黑" panose="020B0503020204020204" pitchFamily="34" charset="-122"/>
                <a:ea typeface="微软雅黑" panose="020B0503020204020204" pitchFamily="34" charset="-122"/>
              </a:rPr>
              <a:t>{</a:t>
            </a:r>
          </a:p>
          <a:p>
            <a:pPr indent="171450"/>
            <a:r>
              <a:rPr lang="en-US" altLang="zh-CN" sz="2000" b="1">
                <a:latin typeface="微软雅黑" panose="020B0503020204020204" pitchFamily="34" charset="-122"/>
                <a:ea typeface="微软雅黑" panose="020B0503020204020204" pitchFamily="34" charset="-122"/>
              </a:rPr>
              <a:t>     y=200;</a:t>
            </a:r>
          </a:p>
          <a:p>
            <a:pPr indent="171450"/>
            <a:r>
              <a:rPr lang="en-US" altLang="zh-CN" sz="2000" b="1">
                <a:latin typeface="微软雅黑" panose="020B0503020204020204" pitchFamily="34" charset="-122"/>
                <a:ea typeface="微软雅黑" panose="020B0503020204020204" pitchFamily="34" charset="-122"/>
              </a:rPr>
              <a:t>     z=2000;</a:t>
            </a:r>
          </a:p>
          <a:p>
            <a:pPr indent="171450"/>
            <a:r>
              <a:rPr lang="en-US" altLang="zh-CN" sz="2000" b="1">
                <a:latin typeface="微软雅黑" panose="020B0503020204020204" pitchFamily="34" charset="-122"/>
                <a:ea typeface="微软雅黑" panose="020B0503020204020204" pitchFamily="34" charset="-122"/>
              </a:rPr>
              <a:t>}</a:t>
            </a:r>
          </a:p>
        </p:txBody>
      </p:sp>
      <p:sp>
        <p:nvSpPr>
          <p:cNvPr id="714760" name="Text Box 8"/>
          <p:cNvSpPr txBox="1">
            <a:spLocks noChangeArrowheads="1"/>
          </p:cNvSpPr>
          <p:nvPr/>
        </p:nvSpPr>
        <p:spPr bwMode="auto">
          <a:xfrm>
            <a:off x="579438" y="5629910"/>
            <a:ext cx="4427537" cy="930275"/>
          </a:xfrm>
          <a:prstGeom prst="rect">
            <a:avLst/>
          </a:prstGeom>
          <a:noFill/>
          <a:ln w="9525">
            <a:noFill/>
            <a:miter lim="800000"/>
          </a:ln>
          <a:effectLst/>
        </p:spPr>
        <p:txBody>
          <a:bodyPr>
            <a:spAutoFit/>
          </a:bodyPr>
          <a:lstStyle/>
          <a:p>
            <a:pPr>
              <a:spcBef>
                <a:spcPct val="50000"/>
              </a:spcBef>
            </a:pPr>
            <a:r>
              <a:rPr lang="zh-CN" altLang="en-US" sz="2200" b="1">
                <a:solidFill>
                  <a:srgbClr val="FF0000"/>
                </a:solidFill>
                <a:ea typeface="微软雅黑" panose="020B0503020204020204" pitchFamily="34" charset="-122"/>
              </a:rPr>
              <a:t>问题：打印结果是什么？</a:t>
            </a:r>
          </a:p>
          <a:p>
            <a:pPr>
              <a:spcBef>
                <a:spcPct val="50000"/>
              </a:spcBef>
            </a:pPr>
            <a:r>
              <a:rPr lang="en-US" altLang="zh-CN" sz="2200" b="1">
                <a:ea typeface="微软雅黑" panose="020B0503020204020204" pitchFamily="34" charset="-122"/>
              </a:rPr>
              <a:t>y=200</a:t>
            </a:r>
            <a:r>
              <a:rPr lang="zh-CN" altLang="en-US" sz="2200" b="1">
                <a:ea typeface="微软雅黑" panose="020B0503020204020204" pitchFamily="34" charset="-122"/>
              </a:rPr>
              <a:t>，</a:t>
            </a:r>
            <a:r>
              <a:rPr lang="en-US" altLang="zh-CN" sz="2200" b="1">
                <a:ea typeface="微软雅黑" panose="020B0503020204020204" pitchFamily="34" charset="-122"/>
              </a:rPr>
              <a:t>z=2000</a:t>
            </a:r>
          </a:p>
        </p:txBody>
      </p:sp>
      <p:sp>
        <p:nvSpPr>
          <p:cNvPr id="714761" name="Text Box 9"/>
          <p:cNvSpPr txBox="1">
            <a:spLocks noChangeArrowheads="1"/>
          </p:cNvSpPr>
          <p:nvPr/>
        </p:nvSpPr>
        <p:spPr bwMode="auto">
          <a:xfrm>
            <a:off x="217488" y="1035685"/>
            <a:ext cx="4324350" cy="457200"/>
          </a:xfrm>
          <a:prstGeom prst="rect">
            <a:avLst/>
          </a:prstGeom>
          <a:noFill/>
          <a:ln w="9525">
            <a:noFill/>
            <a:miter lim="800000"/>
          </a:ln>
          <a:effectLst/>
        </p:spPr>
        <p:txBody>
          <a:bodyPr>
            <a:spAutoFit/>
          </a:bodyPr>
          <a:lstStyle/>
          <a:p>
            <a:pPr>
              <a:spcBef>
                <a:spcPct val="50000"/>
              </a:spcBef>
            </a:pPr>
            <a:r>
              <a:rPr lang="zh-CN" altLang="en-US" sz="2400" b="1">
                <a:ea typeface="微软雅黑" panose="020B0503020204020204" pitchFamily="34" charset="-122"/>
              </a:rPr>
              <a:t>以下程序会发生链接出错吗？</a:t>
            </a:r>
          </a:p>
        </p:txBody>
      </p:sp>
      <p:sp>
        <p:nvSpPr>
          <p:cNvPr id="714762" name="Rectangle 10"/>
          <p:cNvSpPr>
            <a:spLocks noChangeArrowheads="1"/>
          </p:cNvSpPr>
          <p:nvPr/>
        </p:nvSpPr>
        <p:spPr bwMode="auto">
          <a:xfrm>
            <a:off x="4219575" y="5893435"/>
            <a:ext cx="4503738" cy="701675"/>
          </a:xfrm>
          <a:prstGeom prst="rect">
            <a:avLst/>
          </a:prstGeom>
          <a:noFill/>
          <a:ln w="9525">
            <a:noFill/>
            <a:miter lim="800000"/>
          </a:ln>
          <a:effectLst/>
        </p:spPr>
        <p:txBody>
          <a:bodyPr anchor="ctr">
            <a:spAutoFit/>
          </a:bodyPr>
          <a:lstStyle/>
          <a:p>
            <a:pPr eaLnBrk="0" hangingPunct="0"/>
            <a:r>
              <a:rPr lang="zh-CN" altLang="en-US" sz="2000" b="1">
                <a:latin typeface="微软雅黑" panose="020B0503020204020204" pitchFamily="34" charset="-122"/>
                <a:ea typeface="微软雅黑" panose="020B0503020204020204" pitchFamily="34" charset="-122"/>
              </a:rPr>
              <a:t>该例说明：</a:t>
            </a:r>
            <a:r>
              <a:rPr lang="zh-CN" altLang="en-US" sz="2000" b="1">
                <a:solidFill>
                  <a:srgbClr val="FF0000"/>
                </a:solidFill>
                <a:latin typeface="微软雅黑" panose="020B0503020204020204" pitchFamily="34" charset="-122"/>
                <a:ea typeface="微软雅黑" panose="020B0503020204020204" pitchFamily="34" charset="-122"/>
              </a:rPr>
              <a:t>在两个不同模块定义相同变量名，很可能发生意想不到的结果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4761"/>
                                        </p:tgtEl>
                                        <p:attrNameLst>
                                          <p:attrName>style.visibility</p:attrName>
                                        </p:attrNameLst>
                                      </p:cBhvr>
                                      <p:to>
                                        <p:strVal val="visible"/>
                                      </p:to>
                                    </p:set>
                                    <p:animEffect transition="in" filter="blinds(horizontal)">
                                      <p:cBhvr>
                                        <p:cTn id="7" dur="500"/>
                                        <p:tgtEl>
                                          <p:spTgt spid="7147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4756"/>
                                        </p:tgtEl>
                                        <p:attrNameLst>
                                          <p:attrName>style.visibility</p:attrName>
                                        </p:attrNameLst>
                                      </p:cBhvr>
                                      <p:to>
                                        <p:strVal val="visible"/>
                                      </p:to>
                                    </p:set>
                                    <p:animEffect transition="in" filter="blinds(horizontal)">
                                      <p:cBhvr>
                                        <p:cTn id="12" dur="500"/>
                                        <p:tgtEl>
                                          <p:spTgt spid="71475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4760">
                                            <p:txEl>
                                              <p:pRg st="0" end="0"/>
                                            </p:txEl>
                                          </p:spTgt>
                                        </p:tgtEl>
                                        <p:attrNameLst>
                                          <p:attrName>style.visibility</p:attrName>
                                        </p:attrNameLst>
                                      </p:cBhvr>
                                      <p:to>
                                        <p:strVal val="visible"/>
                                      </p:to>
                                    </p:set>
                                    <p:animEffect transition="in" filter="blinds(horizontal)">
                                      <p:cBhvr>
                                        <p:cTn id="17" dur="500"/>
                                        <p:tgtEl>
                                          <p:spTgt spid="71476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4760">
                                            <p:txEl>
                                              <p:pRg st="1" end="1"/>
                                            </p:txEl>
                                          </p:spTgt>
                                        </p:tgtEl>
                                        <p:attrNameLst>
                                          <p:attrName>style.visibility</p:attrName>
                                        </p:attrNameLst>
                                      </p:cBhvr>
                                      <p:to>
                                        <p:strVal val="visible"/>
                                      </p:to>
                                    </p:set>
                                    <p:animEffect transition="in" filter="blinds(horizontal)">
                                      <p:cBhvr>
                                        <p:cTn id="22" dur="500"/>
                                        <p:tgtEl>
                                          <p:spTgt spid="71476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4762"/>
                                        </p:tgtEl>
                                        <p:attrNameLst>
                                          <p:attrName>style.visibility</p:attrName>
                                        </p:attrNameLst>
                                      </p:cBhvr>
                                      <p:to>
                                        <p:strVal val="visible"/>
                                      </p:to>
                                    </p:set>
                                    <p:animEffect transition="in" filter="blinds(horizontal)">
                                      <p:cBhvr>
                                        <p:cTn id="27" dur="500"/>
                                        <p:tgtEl>
                                          <p:spTgt spid="714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56" grpId="0" bldLvl="0" animBg="1"/>
      <p:bldP spid="714761" grpId="0" bldLvl="0" animBg="1"/>
      <p:bldP spid="714762"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93040" y="107315"/>
            <a:ext cx="7934960" cy="706755"/>
          </a:xfrm>
          <a:prstGeom prst="rect">
            <a:avLst/>
          </a:prstGeom>
        </p:spPr>
        <p:txBody>
          <a:bodyPr wrap="square">
            <a:spAutoFit/>
          </a:bodyPr>
          <a:lstStyle/>
          <a:p>
            <a:r>
              <a:rPr sz="4000" u="dashLong" dirty="0">
                <a:solidFill>
                  <a:schemeClr val="accent2"/>
                </a:solidFill>
                <a:uFillTx/>
              </a:rPr>
              <a:t>多重定义符号的解析举例</a:t>
            </a:r>
          </a:p>
        </p:txBody>
      </p:sp>
      <p:sp>
        <p:nvSpPr>
          <p:cNvPr id="713734" name="Text Box 6"/>
          <p:cNvSpPr txBox="1">
            <a:spLocks noChangeArrowheads="1"/>
          </p:cNvSpPr>
          <p:nvPr/>
        </p:nvSpPr>
        <p:spPr bwMode="auto">
          <a:xfrm>
            <a:off x="5739130" y="900430"/>
            <a:ext cx="782638" cy="396875"/>
          </a:xfrm>
          <a:prstGeom prst="rect">
            <a:avLst/>
          </a:prstGeom>
          <a:noFill/>
          <a:ln w="9525">
            <a:noFill/>
            <a:miter lim="800000"/>
          </a:ln>
          <a:effectLst/>
        </p:spPr>
        <p:txBody>
          <a:bodyPr>
            <a:spAutoFit/>
          </a:bodyPr>
          <a:lstStyle/>
          <a:p>
            <a:pPr>
              <a:spcBef>
                <a:spcPct val="50000"/>
              </a:spcBef>
            </a:pPr>
            <a:r>
              <a:rPr lang="en-US" altLang="zh-CN" sz="2000" b="1">
                <a:solidFill>
                  <a:srgbClr val="3366FF"/>
                </a:solidFill>
                <a:latin typeface="微软雅黑" panose="020B0503020204020204" pitchFamily="34" charset="-122"/>
                <a:ea typeface="微软雅黑" panose="020B0503020204020204" pitchFamily="34" charset="-122"/>
              </a:rPr>
              <a:t>p1.c</a:t>
            </a:r>
          </a:p>
        </p:txBody>
      </p:sp>
      <p:sp>
        <p:nvSpPr>
          <p:cNvPr id="713735" name="Rectangle 7"/>
          <p:cNvSpPr>
            <a:spLocks noChangeArrowheads="1"/>
          </p:cNvSpPr>
          <p:nvPr/>
        </p:nvSpPr>
        <p:spPr bwMode="auto">
          <a:xfrm>
            <a:off x="340043" y="6004243"/>
            <a:ext cx="4806950" cy="762000"/>
          </a:xfrm>
          <a:prstGeom prst="rect">
            <a:avLst/>
          </a:prstGeom>
          <a:noFill/>
          <a:ln w="9525">
            <a:noFill/>
            <a:miter lim="800000"/>
          </a:ln>
          <a:effectLst/>
        </p:spPr>
        <p:txBody>
          <a:bodyPr anchor="ctr">
            <a:spAutoFit/>
          </a:bodyPr>
          <a:lstStyle/>
          <a:p>
            <a:pPr eaLnBrk="0" hangingPunct="0">
              <a:lnSpc>
                <a:spcPct val="110000"/>
              </a:lnSpc>
            </a:pPr>
            <a:r>
              <a:rPr lang="zh-CN" altLang="en-US" sz="2000" b="1">
                <a:ea typeface="微软雅黑" panose="020B0503020204020204" pitchFamily="34" charset="-122"/>
              </a:rPr>
              <a:t>该例说明：</a:t>
            </a:r>
            <a:r>
              <a:rPr lang="zh-CN" altLang="en-US" sz="2000" b="1">
                <a:solidFill>
                  <a:srgbClr val="FF0000"/>
                </a:solidFill>
                <a:ea typeface="微软雅黑" panose="020B0503020204020204" pitchFamily="34" charset="-122"/>
              </a:rPr>
              <a:t>两个重复定义的变量具有不同类型时，更容易出现难以理解的结果 </a:t>
            </a:r>
            <a:r>
              <a:rPr lang="en-US" altLang="zh-CN" sz="2000" b="1">
                <a:solidFill>
                  <a:srgbClr val="FF0000"/>
                </a:solidFill>
                <a:ea typeface="微软雅黑" panose="020B0503020204020204" pitchFamily="34" charset="-122"/>
              </a:rPr>
              <a:t>!</a:t>
            </a:r>
            <a:r>
              <a:rPr lang="en-US" altLang="zh-CN">
                <a:solidFill>
                  <a:srgbClr val="FF0000"/>
                </a:solidFill>
              </a:rPr>
              <a:t> </a:t>
            </a:r>
          </a:p>
        </p:txBody>
      </p:sp>
      <p:sp>
        <p:nvSpPr>
          <p:cNvPr id="713737" name="Text Box 9"/>
          <p:cNvSpPr txBox="1">
            <a:spLocks noChangeArrowheads="1"/>
          </p:cNvSpPr>
          <p:nvPr/>
        </p:nvSpPr>
        <p:spPr bwMode="auto">
          <a:xfrm>
            <a:off x="2013268" y="4751705"/>
            <a:ext cx="1203325" cy="396875"/>
          </a:xfrm>
          <a:prstGeom prst="rect">
            <a:avLst/>
          </a:prstGeom>
          <a:noFill/>
          <a:ln w="9525">
            <a:noFill/>
            <a:miter lim="800000"/>
          </a:ln>
          <a:effectLst/>
        </p:spPr>
        <p:txBody>
          <a:bodyPr>
            <a:spAutoFit/>
          </a:bodyPr>
          <a:lstStyle/>
          <a:p>
            <a:pPr>
              <a:spcBef>
                <a:spcPct val="50000"/>
              </a:spcBef>
            </a:pPr>
            <a:r>
              <a:rPr lang="en-US" altLang="zh-CN" sz="2000" b="1">
                <a:solidFill>
                  <a:srgbClr val="3366FF"/>
                </a:solidFill>
                <a:latin typeface="微软雅黑" panose="020B0503020204020204" pitchFamily="34" charset="-122"/>
                <a:ea typeface="微软雅黑" panose="020B0503020204020204" pitchFamily="34" charset="-122"/>
              </a:rPr>
              <a:t>main.c</a:t>
            </a:r>
          </a:p>
        </p:txBody>
      </p:sp>
      <p:sp>
        <p:nvSpPr>
          <p:cNvPr id="713739" name="Text Box 11"/>
          <p:cNvSpPr txBox="1">
            <a:spLocks noChangeArrowheads="1"/>
          </p:cNvSpPr>
          <p:nvPr/>
        </p:nvSpPr>
        <p:spPr bwMode="auto">
          <a:xfrm>
            <a:off x="355918" y="5127943"/>
            <a:ext cx="4965700" cy="808037"/>
          </a:xfrm>
          <a:prstGeom prst="rect">
            <a:avLst/>
          </a:prstGeom>
          <a:noFill/>
          <a:ln w="9525">
            <a:noFill/>
            <a:miter lim="800000"/>
          </a:ln>
          <a:effectLst/>
        </p:spPr>
        <p:txBody>
          <a:bodyPr>
            <a:spAutoFit/>
          </a:bodyPr>
          <a:lstStyle/>
          <a:p>
            <a:pPr>
              <a:spcBef>
                <a:spcPct val="25000"/>
              </a:spcBef>
            </a:pPr>
            <a:r>
              <a:rPr lang="zh-CN" altLang="en-US" sz="2200" b="1">
                <a:solidFill>
                  <a:srgbClr val="FF0000"/>
                </a:solidFill>
                <a:ea typeface="微软雅黑" panose="020B0503020204020204" pitchFamily="34" charset="-122"/>
              </a:rPr>
              <a:t>问题：打印结果是什么？</a:t>
            </a:r>
          </a:p>
          <a:p>
            <a:pPr>
              <a:spcBef>
                <a:spcPct val="25000"/>
              </a:spcBef>
            </a:pPr>
            <a:r>
              <a:rPr lang="en-US" altLang="zh-CN" sz="2000" b="1">
                <a:latin typeface="微软雅黑" panose="020B0503020204020204" pitchFamily="34" charset="-122"/>
                <a:ea typeface="微软雅黑" panose="020B0503020204020204" pitchFamily="34" charset="-122"/>
              </a:rPr>
              <a:t>d=0,x=1 072 693 248</a:t>
            </a:r>
            <a:r>
              <a:rPr lang="en-US" altLang="zh-CN"/>
              <a:t> </a:t>
            </a:r>
          </a:p>
        </p:txBody>
      </p:sp>
      <p:sp>
        <p:nvSpPr>
          <p:cNvPr id="713740" name="Text Box 12"/>
          <p:cNvSpPr txBox="1">
            <a:spLocks noChangeArrowheads="1"/>
          </p:cNvSpPr>
          <p:nvPr/>
        </p:nvSpPr>
        <p:spPr bwMode="auto">
          <a:xfrm>
            <a:off x="343218" y="795655"/>
            <a:ext cx="4324350" cy="457200"/>
          </a:xfrm>
          <a:prstGeom prst="rect">
            <a:avLst/>
          </a:prstGeom>
          <a:noFill/>
          <a:ln w="9525">
            <a:noFill/>
            <a:miter lim="800000"/>
          </a:ln>
          <a:effectLst/>
        </p:spPr>
        <p:txBody>
          <a:bodyPr>
            <a:spAutoFit/>
          </a:bodyPr>
          <a:lstStyle/>
          <a:p>
            <a:pPr>
              <a:spcBef>
                <a:spcPct val="50000"/>
              </a:spcBef>
            </a:pPr>
            <a:r>
              <a:rPr lang="zh-CN" altLang="en-US" sz="2400" b="1">
                <a:ea typeface="微软雅黑" panose="020B0503020204020204" pitchFamily="34" charset="-122"/>
              </a:rPr>
              <a:t>以下程序会发生链接出错吗？</a:t>
            </a:r>
          </a:p>
        </p:txBody>
      </p:sp>
      <p:sp>
        <p:nvSpPr>
          <p:cNvPr id="713741" name="Rectangle 13"/>
          <p:cNvSpPr>
            <a:spLocks noChangeArrowheads="1"/>
          </p:cNvSpPr>
          <p:nvPr/>
        </p:nvSpPr>
        <p:spPr bwMode="auto">
          <a:xfrm>
            <a:off x="308293" y="1333818"/>
            <a:ext cx="4568825" cy="3451225"/>
          </a:xfrm>
          <a:prstGeom prst="rect">
            <a:avLst/>
          </a:prstGeom>
          <a:noFill/>
          <a:ln w="9525">
            <a:solidFill>
              <a:schemeClr val="tx1"/>
            </a:solidFill>
            <a:miter lim="800000"/>
          </a:ln>
          <a:effectLst/>
        </p:spPr>
        <p:txBody>
          <a:bodyPr wrap="none" anchor="ctr">
            <a:spAutoFit/>
          </a:bodyPr>
          <a:lstStyle/>
          <a:p>
            <a:pPr>
              <a:lnSpc>
                <a:spcPct val="110000"/>
              </a:lnSpc>
            </a:pPr>
            <a:r>
              <a:rPr lang="en-US" altLang="zh-CN" sz="2000" b="1">
                <a:latin typeface="微软雅黑" panose="020B0503020204020204" pitchFamily="34" charset="-122"/>
                <a:ea typeface="微软雅黑" panose="020B0503020204020204" pitchFamily="34" charset="-122"/>
              </a:rPr>
              <a:t>1  #include &lt;stdio.h&gt;</a:t>
            </a:r>
          </a:p>
          <a:p>
            <a:pPr>
              <a:lnSpc>
                <a:spcPct val="110000"/>
              </a:lnSpc>
            </a:pPr>
            <a:r>
              <a:rPr lang="en-US" altLang="zh-CN" sz="2000" b="1">
                <a:latin typeface="微软雅黑" panose="020B0503020204020204" pitchFamily="34" charset="-122"/>
                <a:ea typeface="微软雅黑" panose="020B0503020204020204" pitchFamily="34" charset="-122"/>
              </a:rPr>
              <a:t>2  int </a:t>
            </a:r>
            <a:r>
              <a:rPr lang="en-US" altLang="zh-CN" sz="2000" b="1">
                <a:solidFill>
                  <a:srgbClr val="FF0000"/>
                </a:solidFill>
                <a:latin typeface="微软雅黑" panose="020B0503020204020204" pitchFamily="34" charset="-122"/>
                <a:ea typeface="微软雅黑" panose="020B0503020204020204" pitchFamily="34" charset="-122"/>
              </a:rPr>
              <a:t>d=100</a:t>
            </a:r>
            <a:r>
              <a:rPr lang="en-US" altLang="zh-CN" sz="2000" b="1">
                <a:latin typeface="微软雅黑" panose="020B0503020204020204" pitchFamily="34" charset="-122"/>
                <a:ea typeface="微软雅黑" panose="020B0503020204020204" pitchFamily="34" charset="-122"/>
              </a:rPr>
              <a:t>;</a:t>
            </a:r>
          </a:p>
          <a:p>
            <a:pPr>
              <a:lnSpc>
                <a:spcPct val="110000"/>
              </a:lnSpc>
            </a:pPr>
            <a:r>
              <a:rPr lang="en-US" altLang="zh-CN" sz="2000" b="1">
                <a:latin typeface="微软雅黑" panose="020B0503020204020204" pitchFamily="34" charset="-122"/>
                <a:ea typeface="微软雅黑" panose="020B0503020204020204" pitchFamily="34" charset="-122"/>
              </a:rPr>
              <a:t>3  int </a:t>
            </a:r>
            <a:r>
              <a:rPr lang="en-US" altLang="zh-CN" sz="2000" b="1">
                <a:solidFill>
                  <a:srgbClr val="FF0000"/>
                </a:solidFill>
                <a:latin typeface="微软雅黑" panose="020B0503020204020204" pitchFamily="34" charset="-122"/>
                <a:ea typeface="微软雅黑" panose="020B0503020204020204" pitchFamily="34" charset="-122"/>
              </a:rPr>
              <a:t>x=200</a:t>
            </a:r>
            <a:r>
              <a:rPr lang="en-US" altLang="zh-CN" sz="2000" b="1">
                <a:latin typeface="微软雅黑" panose="020B0503020204020204" pitchFamily="34" charset="-122"/>
                <a:ea typeface="微软雅黑" panose="020B0503020204020204" pitchFamily="34" charset="-122"/>
              </a:rPr>
              <a:t>;</a:t>
            </a:r>
          </a:p>
          <a:p>
            <a:pPr>
              <a:lnSpc>
                <a:spcPct val="110000"/>
              </a:lnSpc>
            </a:pPr>
            <a:r>
              <a:rPr lang="en-US" altLang="zh-CN" sz="2000" b="1">
                <a:latin typeface="微软雅黑" panose="020B0503020204020204" pitchFamily="34" charset="-122"/>
                <a:ea typeface="微软雅黑" panose="020B0503020204020204" pitchFamily="34" charset="-122"/>
              </a:rPr>
              <a:t>4  void </a:t>
            </a:r>
            <a:r>
              <a:rPr lang="en-US" altLang="zh-CN" sz="2000" b="1">
                <a:solidFill>
                  <a:srgbClr val="3366FF"/>
                </a:solidFill>
                <a:latin typeface="微软雅黑" panose="020B0503020204020204" pitchFamily="34" charset="-122"/>
                <a:ea typeface="微软雅黑" panose="020B0503020204020204" pitchFamily="34" charset="-122"/>
              </a:rPr>
              <a:t>p1</a:t>
            </a:r>
            <a:r>
              <a:rPr lang="en-US" altLang="zh-CN" sz="2000" b="1">
                <a:latin typeface="微软雅黑" panose="020B0503020204020204" pitchFamily="34" charset="-122"/>
                <a:ea typeface="微软雅黑" panose="020B0503020204020204" pitchFamily="34" charset="-122"/>
              </a:rPr>
              <a:t>(void);</a:t>
            </a:r>
          </a:p>
          <a:p>
            <a:pPr>
              <a:lnSpc>
                <a:spcPct val="110000"/>
              </a:lnSpc>
            </a:pPr>
            <a:r>
              <a:rPr lang="en-US" altLang="zh-CN" sz="2000" b="1">
                <a:latin typeface="微软雅黑" panose="020B0503020204020204" pitchFamily="34" charset="-122"/>
                <a:ea typeface="微软雅黑" panose="020B0503020204020204" pitchFamily="34" charset="-122"/>
              </a:rPr>
              <a:t>5  int </a:t>
            </a:r>
            <a:r>
              <a:rPr lang="en-US" altLang="zh-CN" sz="2000" b="1">
                <a:solidFill>
                  <a:srgbClr val="FF0000"/>
                </a:solidFill>
                <a:latin typeface="微软雅黑" panose="020B0503020204020204" pitchFamily="34" charset="-122"/>
                <a:ea typeface="微软雅黑" panose="020B0503020204020204" pitchFamily="34" charset="-122"/>
              </a:rPr>
              <a:t>main</a:t>
            </a:r>
            <a:r>
              <a:rPr lang="en-US" altLang="zh-CN" sz="2000" b="1">
                <a:latin typeface="微软雅黑" panose="020B0503020204020204" pitchFamily="34" charset="-122"/>
                <a:ea typeface="微软雅黑" panose="020B0503020204020204" pitchFamily="34" charset="-122"/>
              </a:rPr>
              <a:t>() </a:t>
            </a:r>
          </a:p>
          <a:p>
            <a:pPr>
              <a:lnSpc>
                <a:spcPct val="110000"/>
              </a:lnSpc>
            </a:pPr>
            <a:r>
              <a:rPr lang="en-US" altLang="zh-CN" sz="2000" b="1">
                <a:latin typeface="微软雅黑" panose="020B0503020204020204" pitchFamily="34" charset="-122"/>
                <a:ea typeface="微软雅黑" panose="020B0503020204020204" pitchFamily="34" charset="-122"/>
              </a:rPr>
              <a:t>6  {  </a:t>
            </a:r>
          </a:p>
          <a:p>
            <a:pPr>
              <a:lnSpc>
                <a:spcPct val="110000"/>
              </a:lnSpc>
            </a:pPr>
            <a:r>
              <a:rPr lang="en-US" altLang="zh-CN" sz="2000" b="1">
                <a:latin typeface="微软雅黑" panose="020B0503020204020204" pitchFamily="34" charset="-122"/>
                <a:ea typeface="微软雅黑" panose="020B0503020204020204" pitchFamily="34" charset="-122"/>
              </a:rPr>
              <a:t>7     p1();</a:t>
            </a:r>
          </a:p>
          <a:p>
            <a:pPr>
              <a:lnSpc>
                <a:spcPct val="110000"/>
              </a:lnSpc>
            </a:pPr>
            <a:r>
              <a:rPr lang="en-US" altLang="zh-CN" sz="2000" b="1">
                <a:latin typeface="微软雅黑" panose="020B0503020204020204" pitchFamily="34" charset="-122"/>
                <a:ea typeface="微软雅黑" panose="020B0503020204020204" pitchFamily="34" charset="-122"/>
              </a:rPr>
              <a:t>8     printf(“d=%d,x=%d\n”,d,x);</a:t>
            </a:r>
          </a:p>
          <a:p>
            <a:pPr>
              <a:lnSpc>
                <a:spcPct val="110000"/>
              </a:lnSpc>
            </a:pPr>
            <a:r>
              <a:rPr lang="en-US" altLang="zh-CN" sz="2000" b="1">
                <a:latin typeface="微软雅黑" panose="020B0503020204020204" pitchFamily="34" charset="-122"/>
                <a:ea typeface="微软雅黑" panose="020B0503020204020204" pitchFamily="34" charset="-122"/>
              </a:rPr>
              <a:t>9     return 0;</a:t>
            </a:r>
          </a:p>
          <a:p>
            <a:pPr>
              <a:lnSpc>
                <a:spcPct val="110000"/>
              </a:lnSpc>
            </a:pPr>
            <a:r>
              <a:rPr lang="en-US" altLang="zh-CN" sz="2000" b="1">
                <a:latin typeface="微软雅黑" panose="020B0503020204020204" pitchFamily="34" charset="-122"/>
                <a:ea typeface="微软雅黑" panose="020B0503020204020204" pitchFamily="34" charset="-122"/>
              </a:rPr>
              <a:t>10  }</a:t>
            </a:r>
          </a:p>
        </p:txBody>
      </p:sp>
      <p:sp>
        <p:nvSpPr>
          <p:cNvPr id="713742" name="Rectangle 14"/>
          <p:cNvSpPr>
            <a:spLocks noChangeArrowheads="1"/>
          </p:cNvSpPr>
          <p:nvPr/>
        </p:nvSpPr>
        <p:spPr bwMode="auto">
          <a:xfrm>
            <a:off x="5266055" y="1300480"/>
            <a:ext cx="1808163" cy="1930400"/>
          </a:xfrm>
          <a:prstGeom prst="rect">
            <a:avLst/>
          </a:prstGeom>
          <a:noFill/>
          <a:ln w="9525">
            <a:solidFill>
              <a:schemeClr val="tx1"/>
            </a:solidFill>
            <a:miter lim="800000"/>
          </a:ln>
          <a:effectLst/>
        </p:spPr>
        <p:txBody>
          <a:bodyPr anchor="ctr">
            <a:spAutoFit/>
          </a:bodyPr>
          <a:lstStyle/>
          <a:p>
            <a:r>
              <a:rPr lang="en-US" altLang="zh-CN" sz="2000" b="1">
                <a:latin typeface="微软雅黑" panose="020B0503020204020204" pitchFamily="34" charset="-122"/>
                <a:ea typeface="微软雅黑" panose="020B0503020204020204" pitchFamily="34" charset="-122"/>
              </a:rPr>
              <a:t>1  double </a:t>
            </a:r>
            <a:r>
              <a:rPr lang="en-US" altLang="zh-CN" sz="2000" b="1">
                <a:solidFill>
                  <a:srgbClr val="3366FF"/>
                </a:solidFill>
                <a:latin typeface="微软雅黑" panose="020B0503020204020204" pitchFamily="34" charset="-122"/>
                <a:ea typeface="微软雅黑" panose="020B0503020204020204" pitchFamily="34" charset="-122"/>
              </a:rPr>
              <a:t>d</a:t>
            </a:r>
            <a:r>
              <a:rPr lang="en-US" altLang="zh-CN" sz="2000" b="1">
                <a:latin typeface="微软雅黑" panose="020B0503020204020204" pitchFamily="34" charset="-122"/>
                <a:ea typeface="微软雅黑" panose="020B0503020204020204" pitchFamily="34" charset="-122"/>
              </a:rPr>
              <a:t>;</a:t>
            </a:r>
          </a:p>
          <a:p>
            <a:r>
              <a:rPr lang="en-US" altLang="zh-CN" sz="2000" b="1">
                <a:latin typeface="微软雅黑" panose="020B0503020204020204" pitchFamily="34" charset="-122"/>
                <a:ea typeface="微软雅黑" panose="020B0503020204020204" pitchFamily="34" charset="-122"/>
              </a:rPr>
              <a:t>2</a:t>
            </a:r>
          </a:p>
          <a:p>
            <a:r>
              <a:rPr lang="en-US" altLang="zh-CN" sz="2000" b="1">
                <a:latin typeface="微软雅黑" panose="020B0503020204020204" pitchFamily="34" charset="-122"/>
                <a:ea typeface="微软雅黑" panose="020B0503020204020204" pitchFamily="34" charset="-122"/>
              </a:rPr>
              <a:t>3  void </a:t>
            </a:r>
            <a:r>
              <a:rPr lang="en-US" altLang="zh-CN" sz="2000" b="1">
                <a:solidFill>
                  <a:srgbClr val="FF0000"/>
                </a:solidFill>
                <a:latin typeface="微软雅黑" panose="020B0503020204020204" pitchFamily="34" charset="-122"/>
                <a:ea typeface="微软雅黑" panose="020B0503020204020204" pitchFamily="34" charset="-122"/>
              </a:rPr>
              <a:t>p1</a:t>
            </a:r>
            <a:r>
              <a:rPr lang="en-US" altLang="zh-CN" sz="2000" b="1">
                <a:latin typeface="微软雅黑" panose="020B0503020204020204" pitchFamily="34" charset="-122"/>
                <a:ea typeface="微软雅黑" panose="020B0503020204020204" pitchFamily="34" charset="-122"/>
              </a:rPr>
              <a:t>() </a:t>
            </a:r>
          </a:p>
          <a:p>
            <a:r>
              <a:rPr lang="en-US" altLang="zh-CN" sz="2000" b="1">
                <a:latin typeface="微软雅黑" panose="020B0503020204020204" pitchFamily="34" charset="-122"/>
                <a:ea typeface="微软雅黑" panose="020B0503020204020204" pitchFamily="34" charset="-122"/>
              </a:rPr>
              <a:t>4  {</a:t>
            </a:r>
          </a:p>
          <a:p>
            <a:r>
              <a:rPr lang="en-US" altLang="zh-CN" sz="2000" b="1">
                <a:latin typeface="微软雅黑" panose="020B0503020204020204" pitchFamily="34" charset="-122"/>
                <a:ea typeface="微软雅黑" panose="020B0503020204020204" pitchFamily="34" charset="-122"/>
              </a:rPr>
              <a:t>5      d=1.0;</a:t>
            </a:r>
          </a:p>
          <a:p>
            <a:r>
              <a:rPr lang="en-US" altLang="zh-CN" sz="2000" b="1">
                <a:latin typeface="微软雅黑" panose="020B0503020204020204" pitchFamily="34" charset="-122"/>
                <a:ea typeface="微软雅黑" panose="020B0503020204020204" pitchFamily="34" charset="-122"/>
              </a:rPr>
              <a:t>6  }</a:t>
            </a:r>
          </a:p>
        </p:txBody>
      </p:sp>
      <p:pic>
        <p:nvPicPr>
          <p:cNvPr id="713743" name="Picture 15"/>
          <p:cNvPicPr>
            <a:picLocks noChangeAspect="1" noChangeArrowheads="1"/>
          </p:cNvPicPr>
          <p:nvPr/>
        </p:nvPicPr>
        <p:blipFill>
          <a:blip r:embed="rId2"/>
          <a:srcRect/>
          <a:stretch>
            <a:fillRect/>
          </a:stretch>
        </p:blipFill>
        <p:spPr bwMode="auto">
          <a:xfrm>
            <a:off x="4991418" y="3891280"/>
            <a:ext cx="4278312" cy="1903413"/>
          </a:xfrm>
          <a:prstGeom prst="rect">
            <a:avLst/>
          </a:prstGeom>
          <a:noFill/>
        </p:spPr>
      </p:pic>
      <p:sp>
        <p:nvSpPr>
          <p:cNvPr id="713744" name="Text Box 16"/>
          <p:cNvSpPr txBox="1">
            <a:spLocks noChangeArrowheads="1"/>
          </p:cNvSpPr>
          <p:nvPr/>
        </p:nvSpPr>
        <p:spPr bwMode="auto">
          <a:xfrm>
            <a:off x="5118418" y="3422968"/>
            <a:ext cx="3948112" cy="412750"/>
          </a:xfrm>
          <a:prstGeom prst="rect">
            <a:avLst/>
          </a:prstGeom>
          <a:noFill/>
          <a:ln w="9525">
            <a:noFill/>
            <a:miter lim="800000"/>
          </a:ln>
          <a:effectLst/>
        </p:spPr>
        <p:txBody>
          <a:bodyPr>
            <a:spAutoFit/>
          </a:bodyPr>
          <a:lstStyle/>
          <a:p>
            <a:pPr>
              <a:spcBef>
                <a:spcPct val="50000"/>
              </a:spcBef>
            </a:pPr>
            <a:r>
              <a:rPr lang="en-US" altLang="zh-CN" sz="2100" b="1">
                <a:solidFill>
                  <a:srgbClr val="009242"/>
                </a:solidFill>
                <a:latin typeface="微软雅黑" panose="020B0503020204020204" pitchFamily="34" charset="-122"/>
                <a:ea typeface="微软雅黑" panose="020B0503020204020204" pitchFamily="34" charset="-122"/>
              </a:rPr>
              <a:t>p1</a:t>
            </a:r>
            <a:r>
              <a:rPr lang="zh-CN" altLang="en-US" sz="2100" b="1">
                <a:solidFill>
                  <a:srgbClr val="009242"/>
                </a:solidFill>
                <a:latin typeface="微软雅黑" panose="020B0503020204020204" pitchFamily="34" charset="-122"/>
                <a:ea typeface="微软雅黑" panose="020B0503020204020204" pitchFamily="34" charset="-122"/>
              </a:rPr>
              <a:t>执行后</a:t>
            </a:r>
            <a:r>
              <a:rPr lang="en-US" altLang="zh-CN" sz="2100" b="1">
                <a:solidFill>
                  <a:srgbClr val="009242"/>
                </a:solidFill>
                <a:latin typeface="微软雅黑" panose="020B0503020204020204" pitchFamily="34" charset="-122"/>
                <a:ea typeface="微软雅黑" panose="020B0503020204020204" pitchFamily="34" charset="-122"/>
              </a:rPr>
              <a:t>d</a:t>
            </a:r>
            <a:r>
              <a:rPr lang="zh-CN" altLang="en-US" sz="2100" b="1">
                <a:solidFill>
                  <a:srgbClr val="009242"/>
                </a:solidFill>
                <a:latin typeface="微软雅黑" panose="020B0503020204020204" pitchFamily="34" charset="-122"/>
                <a:ea typeface="微软雅黑" panose="020B0503020204020204" pitchFamily="34" charset="-122"/>
              </a:rPr>
              <a:t>和</a:t>
            </a:r>
            <a:r>
              <a:rPr lang="en-US" altLang="zh-CN" sz="2100" b="1">
                <a:solidFill>
                  <a:srgbClr val="009242"/>
                </a:solidFill>
                <a:latin typeface="微软雅黑" panose="020B0503020204020204" pitchFamily="34" charset="-122"/>
                <a:ea typeface="微软雅黑" panose="020B0503020204020204" pitchFamily="34" charset="-122"/>
              </a:rPr>
              <a:t>x</a:t>
            </a:r>
            <a:r>
              <a:rPr lang="zh-CN" altLang="en-US" sz="2100" b="1">
                <a:solidFill>
                  <a:srgbClr val="009242"/>
                </a:solidFill>
                <a:latin typeface="微软雅黑" panose="020B0503020204020204" pitchFamily="34" charset="-122"/>
                <a:ea typeface="微软雅黑" panose="020B0503020204020204" pitchFamily="34" charset="-122"/>
              </a:rPr>
              <a:t>处内容是什么？</a:t>
            </a:r>
          </a:p>
        </p:txBody>
      </p:sp>
      <p:grpSp>
        <p:nvGrpSpPr>
          <p:cNvPr id="713747" name="Group 19"/>
          <p:cNvGrpSpPr/>
          <p:nvPr/>
        </p:nvGrpSpPr>
        <p:grpSpPr bwMode="auto">
          <a:xfrm>
            <a:off x="6932930" y="2364105"/>
            <a:ext cx="1757363" cy="696913"/>
            <a:chOff x="4288" y="1482"/>
            <a:chExt cx="1107" cy="439"/>
          </a:xfrm>
        </p:grpSpPr>
        <p:sp>
          <p:nvSpPr>
            <p:cNvPr id="713745" name="Text Box 17"/>
            <p:cNvSpPr txBox="1">
              <a:spLocks noChangeArrowheads="1"/>
            </p:cNvSpPr>
            <p:nvPr/>
          </p:nvSpPr>
          <p:spPr bwMode="auto">
            <a:xfrm>
              <a:off x="4462" y="1482"/>
              <a:ext cx="933" cy="439"/>
            </a:xfrm>
            <a:prstGeom prst="rect">
              <a:avLst/>
            </a:prstGeom>
            <a:noFill/>
            <a:ln w="9525">
              <a:noFill/>
              <a:miter lim="800000"/>
            </a:ln>
            <a:effectLst/>
          </p:spPr>
          <p:txBody>
            <a:bodyPr>
              <a:spAutoFit/>
            </a:bodyPr>
            <a:lstStyle/>
            <a:p>
              <a:pPr>
                <a:spcBef>
                  <a:spcPct val="20000"/>
                </a:spcBef>
              </a:pPr>
              <a:r>
                <a:rPr lang="en-US" altLang="zh-CN" b="1">
                  <a:solidFill>
                    <a:srgbClr val="FF0000"/>
                  </a:solidFill>
                  <a:latin typeface="微软雅黑" panose="020B0503020204020204" pitchFamily="34" charset="-122"/>
                  <a:ea typeface="微软雅黑" panose="020B0503020204020204" pitchFamily="34" charset="-122"/>
                </a:rPr>
                <a:t>FLD1</a:t>
              </a:r>
            </a:p>
            <a:p>
              <a:pPr>
                <a:spcBef>
                  <a:spcPct val="20000"/>
                </a:spcBef>
              </a:pPr>
              <a:r>
                <a:rPr lang="en-US" altLang="zh-CN" b="1">
                  <a:solidFill>
                    <a:srgbClr val="FF0000"/>
                  </a:solidFill>
                  <a:latin typeface="微软雅黑" panose="020B0503020204020204" pitchFamily="34" charset="-122"/>
                  <a:ea typeface="微软雅黑" panose="020B0503020204020204" pitchFamily="34" charset="-122"/>
                </a:rPr>
                <a:t>FSTPl  &amp;d</a:t>
              </a:r>
            </a:p>
          </p:txBody>
        </p:sp>
        <p:sp>
          <p:nvSpPr>
            <p:cNvPr id="713746" name="AutoShape 18"/>
            <p:cNvSpPr/>
            <p:nvPr/>
          </p:nvSpPr>
          <p:spPr bwMode="auto">
            <a:xfrm>
              <a:off x="4288" y="1572"/>
              <a:ext cx="175" cy="293"/>
            </a:xfrm>
            <a:prstGeom prst="leftBrace">
              <a:avLst>
                <a:gd name="adj1" fmla="val 13952"/>
                <a:gd name="adj2" fmla="val 50000"/>
              </a:avLst>
            </a:prstGeom>
            <a:noFill/>
            <a:ln w="28575">
              <a:solidFill>
                <a:srgbClr val="FF0000"/>
              </a:solidFill>
              <a:round/>
            </a:ln>
            <a:effectLst/>
          </p:spPr>
          <p:txBody>
            <a:bodyPr wrap="none" anchor="ctr"/>
            <a:lstStyle/>
            <a:p>
              <a:endParaRPr lang="zh-CN" altLang="en-US"/>
            </a:p>
          </p:txBody>
        </p:sp>
      </p:grpSp>
      <p:sp>
        <p:nvSpPr>
          <p:cNvPr id="713748" name="Text Box 20"/>
          <p:cNvSpPr txBox="1">
            <a:spLocks noChangeArrowheads="1"/>
          </p:cNvSpPr>
          <p:nvPr/>
        </p:nvSpPr>
        <p:spPr bwMode="auto">
          <a:xfrm>
            <a:off x="5250180" y="5729605"/>
            <a:ext cx="4019550" cy="854075"/>
          </a:xfrm>
          <a:prstGeom prst="rect">
            <a:avLst/>
          </a:prstGeom>
          <a:noFill/>
          <a:ln w="9525">
            <a:noFill/>
            <a:miter lim="800000"/>
          </a:ln>
          <a:effectLst/>
        </p:spPr>
        <p:txBody>
          <a:bodyPr>
            <a:spAutoFit/>
          </a:bodyPr>
          <a:lstStyle/>
          <a:p>
            <a:pPr>
              <a:spcBef>
                <a:spcPct val="50000"/>
              </a:spcBef>
            </a:pPr>
            <a:r>
              <a:rPr lang="en-US" altLang="zh-CN" sz="2000" b="1">
                <a:latin typeface="微软雅黑" panose="020B0503020204020204" pitchFamily="34" charset="-122"/>
                <a:ea typeface="微软雅黑" panose="020B0503020204020204" pitchFamily="34" charset="-122"/>
              </a:rPr>
              <a:t>1.0</a:t>
            </a:r>
            <a:r>
              <a:rPr lang="zh-CN" altLang="en-US" sz="2000" b="1">
                <a:latin typeface="微软雅黑" panose="020B0503020204020204" pitchFamily="34" charset="-122"/>
                <a:ea typeface="微软雅黑" panose="020B0503020204020204" pitchFamily="34" charset="-122"/>
              </a:rPr>
              <a:t>：</a:t>
            </a:r>
            <a:r>
              <a:rPr lang="en-US" altLang="zh-CN" sz="2000" b="1">
                <a:latin typeface="微软雅黑" panose="020B0503020204020204" pitchFamily="34" charset="-122"/>
                <a:ea typeface="微软雅黑" panose="020B0503020204020204" pitchFamily="34" charset="-122"/>
              </a:rPr>
              <a:t>0 01111111111 0…0B</a:t>
            </a:r>
          </a:p>
          <a:p>
            <a:pPr>
              <a:spcBef>
                <a:spcPct val="50000"/>
              </a:spcBef>
            </a:pPr>
            <a:r>
              <a:rPr lang="en-US" altLang="zh-CN" sz="2000" b="1">
                <a:latin typeface="微软雅黑" panose="020B0503020204020204" pitchFamily="34" charset="-122"/>
                <a:ea typeface="微软雅黑" panose="020B0503020204020204" pitchFamily="34" charset="-122"/>
              </a:rPr>
              <a:t>     =3FF0 0000 0000 0000H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3740"/>
                                        </p:tgtEl>
                                        <p:attrNameLst>
                                          <p:attrName>style.visibility</p:attrName>
                                        </p:attrNameLst>
                                      </p:cBhvr>
                                      <p:to>
                                        <p:strVal val="visible"/>
                                      </p:to>
                                    </p:set>
                                    <p:animEffect transition="in" filter="blinds(horizontal)">
                                      <p:cBhvr>
                                        <p:cTn id="7" dur="500"/>
                                        <p:tgtEl>
                                          <p:spTgt spid="7137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3739">
                                            <p:txEl>
                                              <p:pRg st="0" end="0"/>
                                            </p:txEl>
                                          </p:spTgt>
                                        </p:tgtEl>
                                        <p:attrNameLst>
                                          <p:attrName>style.visibility</p:attrName>
                                        </p:attrNameLst>
                                      </p:cBhvr>
                                      <p:to>
                                        <p:strVal val="visible"/>
                                      </p:to>
                                    </p:set>
                                    <p:animEffect transition="in" filter="blinds(horizontal)">
                                      <p:cBhvr>
                                        <p:cTn id="12" dur="500"/>
                                        <p:tgtEl>
                                          <p:spTgt spid="71373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3744"/>
                                        </p:tgtEl>
                                        <p:attrNameLst>
                                          <p:attrName>style.visibility</p:attrName>
                                        </p:attrNameLst>
                                      </p:cBhvr>
                                      <p:to>
                                        <p:strVal val="visible"/>
                                      </p:to>
                                    </p:set>
                                    <p:animEffect transition="in" filter="blinds(horizontal)">
                                      <p:cBhvr>
                                        <p:cTn id="17" dur="500"/>
                                        <p:tgtEl>
                                          <p:spTgt spid="71374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3747"/>
                                        </p:tgtEl>
                                        <p:attrNameLst>
                                          <p:attrName>style.visibility</p:attrName>
                                        </p:attrNameLst>
                                      </p:cBhvr>
                                      <p:to>
                                        <p:strVal val="visible"/>
                                      </p:to>
                                    </p:set>
                                    <p:animEffect transition="in" filter="blinds(horizontal)">
                                      <p:cBhvr>
                                        <p:cTn id="22" dur="500"/>
                                        <p:tgtEl>
                                          <p:spTgt spid="71374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3748"/>
                                        </p:tgtEl>
                                        <p:attrNameLst>
                                          <p:attrName>style.visibility</p:attrName>
                                        </p:attrNameLst>
                                      </p:cBhvr>
                                      <p:to>
                                        <p:strVal val="visible"/>
                                      </p:to>
                                    </p:set>
                                    <p:animEffect transition="in" filter="blinds(horizontal)">
                                      <p:cBhvr>
                                        <p:cTn id="27" dur="500"/>
                                        <p:tgtEl>
                                          <p:spTgt spid="71374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13743"/>
                                        </p:tgtEl>
                                        <p:attrNameLst>
                                          <p:attrName>style.visibility</p:attrName>
                                        </p:attrNameLst>
                                      </p:cBhvr>
                                      <p:to>
                                        <p:strVal val="visible"/>
                                      </p:to>
                                    </p:set>
                                    <p:animEffect transition="in" filter="blinds(horizontal)">
                                      <p:cBhvr>
                                        <p:cTn id="32" dur="500"/>
                                        <p:tgtEl>
                                          <p:spTgt spid="71374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13739">
                                            <p:txEl>
                                              <p:pRg st="1" end="1"/>
                                            </p:txEl>
                                          </p:spTgt>
                                        </p:tgtEl>
                                        <p:attrNameLst>
                                          <p:attrName>style.visibility</p:attrName>
                                        </p:attrNameLst>
                                      </p:cBhvr>
                                      <p:to>
                                        <p:strVal val="visible"/>
                                      </p:to>
                                    </p:set>
                                    <p:animEffect transition="in" filter="blinds(horizontal)">
                                      <p:cBhvr>
                                        <p:cTn id="37" dur="500"/>
                                        <p:tgtEl>
                                          <p:spTgt spid="713739">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13735"/>
                                        </p:tgtEl>
                                        <p:attrNameLst>
                                          <p:attrName>style.visibility</p:attrName>
                                        </p:attrNameLst>
                                      </p:cBhvr>
                                      <p:to>
                                        <p:strVal val="visible"/>
                                      </p:to>
                                    </p:set>
                                    <p:animEffect transition="in" filter="blinds(horizontal)">
                                      <p:cBhvr>
                                        <p:cTn id="42" dur="500"/>
                                        <p:tgtEl>
                                          <p:spTgt spid="713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5" grpId="0" bldLvl="0" animBg="1"/>
      <p:bldP spid="713740" grpId="0" bldLvl="0" animBg="1"/>
      <p:bldP spid="713744" grpId="0" bldLvl="0" animBg="1"/>
      <p:bldP spid="713748"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8" name="Rectangle 4"/>
          <p:cNvSpPr>
            <a:spLocks noChangeArrowheads="1"/>
          </p:cNvSpPr>
          <p:nvPr/>
        </p:nvSpPr>
        <p:spPr bwMode="auto">
          <a:xfrm>
            <a:off x="371475" y="2143760"/>
            <a:ext cx="1897063" cy="2244725"/>
          </a:xfrm>
          <a:prstGeom prst="rect">
            <a:avLst/>
          </a:prstGeom>
          <a:noFill/>
          <a:ln w="19050">
            <a:solidFill>
              <a:schemeClr val="tx1"/>
            </a:solidFill>
            <a:miter lim="800000"/>
          </a:ln>
          <a:effectLst/>
        </p:spPr>
        <p:txBody>
          <a:bodyPr anchor="ctr">
            <a:spAutoFit/>
          </a:bodyPr>
          <a:lstStyle/>
          <a:p>
            <a:pPr indent="114300"/>
            <a:r>
              <a:rPr lang="en-US" altLang="zh-CN" sz="2000" b="1">
                <a:latin typeface="微软雅黑" panose="020B0503020204020204" pitchFamily="34" charset="-122"/>
                <a:ea typeface="微软雅黑" panose="020B0503020204020204" pitchFamily="34" charset="-122"/>
              </a:rPr>
              <a:t>int  </a:t>
            </a:r>
            <a:r>
              <a:rPr lang="en-US" altLang="zh-CN" sz="2000" b="1">
                <a:solidFill>
                  <a:srgbClr val="FF0000"/>
                </a:solidFill>
                <a:latin typeface="微软雅黑" panose="020B0503020204020204" pitchFamily="34" charset="-122"/>
                <a:ea typeface="微软雅黑" panose="020B0503020204020204" pitchFamily="34" charset="-122"/>
              </a:rPr>
              <a:t>x=10</a:t>
            </a:r>
            <a:r>
              <a:rPr lang="en-US" altLang="zh-CN" sz="2000" b="1">
                <a:latin typeface="微软雅黑" panose="020B0503020204020204" pitchFamily="34" charset="-122"/>
                <a:ea typeface="微软雅黑" panose="020B0503020204020204" pitchFamily="34" charset="-122"/>
              </a:rPr>
              <a:t>;</a:t>
            </a:r>
          </a:p>
          <a:p>
            <a:pPr indent="114300"/>
            <a:r>
              <a:rPr lang="en-US" altLang="zh-CN" sz="2000" b="1">
                <a:latin typeface="微软雅黑" panose="020B0503020204020204" pitchFamily="34" charset="-122"/>
                <a:ea typeface="微软雅黑" panose="020B0503020204020204" pitchFamily="34" charset="-122"/>
              </a:rPr>
              <a:t>int  </a:t>
            </a:r>
            <a:r>
              <a:rPr lang="en-US" altLang="zh-CN" sz="2000" b="1">
                <a:solidFill>
                  <a:srgbClr val="3366FF"/>
                </a:solidFill>
                <a:latin typeface="微软雅黑" panose="020B0503020204020204" pitchFamily="34" charset="-122"/>
                <a:ea typeface="微软雅黑" panose="020B0503020204020204" pitchFamily="34" charset="-122"/>
              </a:rPr>
              <a:t>p1</a:t>
            </a:r>
            <a:r>
              <a:rPr lang="en-US" altLang="zh-CN" sz="2000" b="1">
                <a:latin typeface="微软雅黑" panose="020B0503020204020204" pitchFamily="34" charset="-122"/>
                <a:ea typeface="微软雅黑" panose="020B0503020204020204" pitchFamily="34" charset="-122"/>
              </a:rPr>
              <a:t>(void);</a:t>
            </a:r>
          </a:p>
          <a:p>
            <a:pPr indent="114300"/>
            <a:r>
              <a:rPr lang="en-US" altLang="zh-CN" sz="2000" b="1">
                <a:latin typeface="微软雅黑" panose="020B0503020204020204" pitchFamily="34" charset="-122"/>
                <a:ea typeface="微软雅黑" panose="020B0503020204020204" pitchFamily="34" charset="-122"/>
              </a:rPr>
              <a:t>int </a:t>
            </a:r>
            <a:r>
              <a:rPr lang="en-US" altLang="zh-CN" sz="2000" b="1">
                <a:solidFill>
                  <a:srgbClr val="FF0000"/>
                </a:solidFill>
                <a:latin typeface="微软雅黑" panose="020B0503020204020204" pitchFamily="34" charset="-122"/>
                <a:ea typeface="微软雅黑" panose="020B0503020204020204" pitchFamily="34" charset="-122"/>
              </a:rPr>
              <a:t>main</a:t>
            </a:r>
            <a:r>
              <a:rPr lang="en-US" altLang="zh-CN" sz="2000" b="1">
                <a:latin typeface="微软雅黑" panose="020B0503020204020204" pitchFamily="34" charset="-122"/>
                <a:ea typeface="微软雅黑" panose="020B0503020204020204" pitchFamily="34" charset="-122"/>
              </a:rPr>
              <a:t>() </a:t>
            </a:r>
          </a:p>
          <a:p>
            <a:pPr indent="114300"/>
            <a:r>
              <a:rPr lang="en-US" altLang="zh-CN" sz="2000" b="1">
                <a:latin typeface="微软雅黑" panose="020B0503020204020204" pitchFamily="34" charset="-122"/>
                <a:ea typeface="微软雅黑" panose="020B0503020204020204" pitchFamily="34" charset="-122"/>
              </a:rPr>
              <a:t>{  </a:t>
            </a:r>
          </a:p>
          <a:p>
            <a:pPr indent="114300"/>
            <a:r>
              <a:rPr lang="en-US" altLang="zh-CN" sz="2000" b="1">
                <a:latin typeface="微软雅黑" panose="020B0503020204020204" pitchFamily="34" charset="-122"/>
                <a:ea typeface="微软雅黑" panose="020B0503020204020204" pitchFamily="34" charset="-122"/>
              </a:rPr>
              <a:t>     x=p1();</a:t>
            </a:r>
          </a:p>
          <a:p>
            <a:pPr indent="114300"/>
            <a:r>
              <a:rPr lang="en-US" altLang="zh-CN" sz="2000" b="1">
                <a:latin typeface="微软雅黑" panose="020B0503020204020204" pitchFamily="34" charset="-122"/>
                <a:ea typeface="微软雅黑" panose="020B0503020204020204" pitchFamily="34" charset="-122"/>
              </a:rPr>
              <a:t>     return x;</a:t>
            </a:r>
          </a:p>
          <a:p>
            <a:pPr indent="114300"/>
            <a:r>
              <a:rPr lang="en-US" altLang="zh-CN" sz="2000" b="1">
                <a:latin typeface="微软雅黑" panose="020B0503020204020204" pitchFamily="34" charset="-122"/>
                <a:ea typeface="微软雅黑" panose="020B0503020204020204" pitchFamily="34" charset="-122"/>
              </a:rPr>
              <a:t>}</a:t>
            </a:r>
          </a:p>
        </p:txBody>
      </p:sp>
      <p:sp>
        <p:nvSpPr>
          <p:cNvPr id="712709" name="Text Box 5"/>
          <p:cNvSpPr txBox="1">
            <a:spLocks noChangeArrowheads="1"/>
          </p:cNvSpPr>
          <p:nvPr/>
        </p:nvSpPr>
        <p:spPr bwMode="auto">
          <a:xfrm>
            <a:off x="682625" y="4539298"/>
            <a:ext cx="1203325" cy="396875"/>
          </a:xfrm>
          <a:prstGeom prst="rect">
            <a:avLst/>
          </a:prstGeom>
          <a:noFill/>
          <a:ln w="9525">
            <a:noFill/>
            <a:miter lim="800000"/>
          </a:ln>
          <a:effectLst/>
        </p:spPr>
        <p:txBody>
          <a:bodyPr>
            <a:spAutoFit/>
          </a:bodyPr>
          <a:lstStyle/>
          <a:p>
            <a:pPr>
              <a:spcBef>
                <a:spcPct val="50000"/>
              </a:spcBef>
            </a:pPr>
            <a:r>
              <a:rPr lang="en-US" altLang="zh-CN" sz="2000" b="1">
                <a:solidFill>
                  <a:srgbClr val="3366FF"/>
                </a:solidFill>
                <a:latin typeface="微软雅黑" panose="020B0503020204020204" pitchFamily="34" charset="-122"/>
                <a:ea typeface="微软雅黑" panose="020B0503020204020204" pitchFamily="34" charset="-122"/>
              </a:rPr>
              <a:t>main.c</a:t>
            </a:r>
          </a:p>
        </p:txBody>
      </p:sp>
      <p:sp>
        <p:nvSpPr>
          <p:cNvPr id="712710" name="Rectangle 6"/>
          <p:cNvSpPr>
            <a:spLocks noChangeArrowheads="1"/>
          </p:cNvSpPr>
          <p:nvPr/>
        </p:nvSpPr>
        <p:spPr bwMode="auto">
          <a:xfrm>
            <a:off x="2665413" y="2762885"/>
            <a:ext cx="1854200" cy="1635125"/>
          </a:xfrm>
          <a:prstGeom prst="rect">
            <a:avLst/>
          </a:prstGeom>
          <a:noFill/>
          <a:ln w="19050">
            <a:solidFill>
              <a:schemeClr val="tx1"/>
            </a:solidFill>
            <a:miter lim="800000"/>
          </a:ln>
          <a:effectLst/>
        </p:spPr>
        <p:txBody>
          <a:bodyPr anchor="ctr">
            <a:spAutoFit/>
          </a:bodyPr>
          <a:lstStyle/>
          <a:p>
            <a:pPr indent="114300"/>
            <a:r>
              <a:rPr lang="en-US" altLang="zh-CN" sz="2000" b="1">
                <a:latin typeface="微软雅黑" panose="020B0503020204020204" pitchFamily="34" charset="-122"/>
                <a:ea typeface="微软雅黑" panose="020B0503020204020204" pitchFamily="34" charset="-122"/>
              </a:rPr>
              <a:t>int  </a:t>
            </a:r>
            <a:r>
              <a:rPr lang="en-US" altLang="zh-CN" sz="2000" b="1">
                <a:solidFill>
                  <a:srgbClr val="FF0000"/>
                </a:solidFill>
                <a:latin typeface="微软雅黑" panose="020B0503020204020204" pitchFamily="34" charset="-122"/>
                <a:ea typeface="微软雅黑" panose="020B0503020204020204" pitchFamily="34" charset="-122"/>
              </a:rPr>
              <a:t>x=20</a:t>
            </a:r>
            <a:r>
              <a:rPr lang="en-US" altLang="zh-CN" sz="2000" b="1">
                <a:latin typeface="微软雅黑" panose="020B0503020204020204" pitchFamily="34" charset="-122"/>
                <a:ea typeface="微软雅黑" panose="020B0503020204020204" pitchFamily="34" charset="-122"/>
              </a:rPr>
              <a:t>; </a:t>
            </a:r>
          </a:p>
          <a:p>
            <a:pPr indent="114300"/>
            <a:r>
              <a:rPr lang="en-US" altLang="zh-CN" sz="2000" b="1">
                <a:latin typeface="微软雅黑" panose="020B0503020204020204" pitchFamily="34" charset="-122"/>
                <a:ea typeface="微软雅黑" panose="020B0503020204020204" pitchFamily="34" charset="-122"/>
              </a:rPr>
              <a:t>int</a:t>
            </a:r>
            <a:r>
              <a:rPr lang="en-US" altLang="zh-CN" sz="2000" b="1">
                <a:solidFill>
                  <a:srgbClr val="FF0000"/>
                </a:solidFill>
                <a:latin typeface="微软雅黑" panose="020B0503020204020204" pitchFamily="34" charset="-122"/>
                <a:ea typeface="微软雅黑" panose="020B0503020204020204" pitchFamily="34" charset="-122"/>
              </a:rPr>
              <a:t> p1</a:t>
            </a:r>
            <a:r>
              <a:rPr lang="en-US" altLang="zh-CN" sz="2000" b="1">
                <a:latin typeface="微软雅黑" panose="020B0503020204020204" pitchFamily="34" charset="-122"/>
                <a:ea typeface="微软雅黑" panose="020B0503020204020204" pitchFamily="34" charset="-122"/>
              </a:rPr>
              <a:t>() </a:t>
            </a:r>
          </a:p>
          <a:p>
            <a:pPr indent="114300"/>
            <a:r>
              <a:rPr lang="en-US" altLang="zh-CN" sz="2000" b="1">
                <a:latin typeface="微软雅黑" panose="020B0503020204020204" pitchFamily="34" charset="-122"/>
                <a:ea typeface="微软雅黑" panose="020B0503020204020204" pitchFamily="34" charset="-122"/>
              </a:rPr>
              <a:t>{</a:t>
            </a:r>
          </a:p>
          <a:p>
            <a:pPr indent="114300"/>
            <a:r>
              <a:rPr lang="en-US" altLang="zh-CN" sz="2000" b="1">
                <a:latin typeface="微软雅黑" panose="020B0503020204020204" pitchFamily="34" charset="-122"/>
                <a:ea typeface="微软雅黑" panose="020B0503020204020204" pitchFamily="34" charset="-122"/>
              </a:rPr>
              <a:t>     return x;</a:t>
            </a:r>
          </a:p>
          <a:p>
            <a:pPr indent="114300"/>
            <a:r>
              <a:rPr lang="en-US" altLang="zh-CN" sz="2000" b="1">
                <a:latin typeface="微软雅黑" panose="020B0503020204020204" pitchFamily="34" charset="-122"/>
                <a:ea typeface="微软雅黑" panose="020B0503020204020204" pitchFamily="34" charset="-122"/>
              </a:rPr>
              <a:t>}</a:t>
            </a:r>
          </a:p>
        </p:txBody>
      </p:sp>
      <p:sp>
        <p:nvSpPr>
          <p:cNvPr id="712711" name="Text Box 7"/>
          <p:cNvSpPr txBox="1">
            <a:spLocks noChangeArrowheads="1"/>
          </p:cNvSpPr>
          <p:nvPr/>
        </p:nvSpPr>
        <p:spPr bwMode="auto">
          <a:xfrm>
            <a:off x="3013075" y="4510723"/>
            <a:ext cx="1203325" cy="396875"/>
          </a:xfrm>
          <a:prstGeom prst="rect">
            <a:avLst/>
          </a:prstGeom>
          <a:noFill/>
          <a:ln w="9525">
            <a:noFill/>
            <a:miter lim="800000"/>
          </a:ln>
          <a:effectLst/>
        </p:spPr>
        <p:txBody>
          <a:bodyPr>
            <a:spAutoFit/>
          </a:bodyPr>
          <a:lstStyle/>
          <a:p>
            <a:pPr>
              <a:spcBef>
                <a:spcPct val="50000"/>
              </a:spcBef>
            </a:pPr>
            <a:r>
              <a:rPr lang="en-US" altLang="zh-CN" sz="2000" b="1">
                <a:solidFill>
                  <a:srgbClr val="3366FF"/>
                </a:solidFill>
                <a:latin typeface="微软雅黑" panose="020B0503020204020204" pitchFamily="34" charset="-122"/>
                <a:ea typeface="微软雅黑" panose="020B0503020204020204" pitchFamily="34" charset="-122"/>
              </a:rPr>
              <a:t>p1.c</a:t>
            </a:r>
          </a:p>
        </p:txBody>
      </p:sp>
      <p:sp>
        <p:nvSpPr>
          <p:cNvPr id="712712" name="Rectangle 8"/>
          <p:cNvSpPr>
            <a:spLocks noChangeArrowheads="1"/>
          </p:cNvSpPr>
          <p:nvPr/>
        </p:nvSpPr>
        <p:spPr bwMode="auto">
          <a:xfrm>
            <a:off x="5091113" y="1985010"/>
            <a:ext cx="3663950" cy="3140075"/>
          </a:xfrm>
          <a:prstGeom prst="rect">
            <a:avLst/>
          </a:prstGeom>
          <a:noFill/>
          <a:ln w="9525">
            <a:noFill/>
            <a:miter lim="800000"/>
          </a:ln>
          <a:effectLst/>
        </p:spPr>
        <p:txBody>
          <a:bodyPr anchor="ctr">
            <a:spAutoFit/>
          </a:bodyPr>
          <a:lstStyle/>
          <a:p>
            <a:pPr eaLnBrk="0" hangingPunct="0">
              <a:lnSpc>
                <a:spcPct val="130000"/>
              </a:lnSpc>
              <a:spcBef>
                <a:spcPct val="45000"/>
              </a:spcBef>
            </a:pPr>
            <a:r>
              <a:rPr lang="en-US" altLang="zh-CN" sz="2300" b="1">
                <a:latin typeface="微软雅黑" panose="020B0503020204020204" pitchFamily="34" charset="-122"/>
                <a:ea typeface="微软雅黑" panose="020B0503020204020204" pitchFamily="34" charset="-122"/>
              </a:rPr>
              <a:t>main</a:t>
            </a:r>
            <a:r>
              <a:rPr lang="zh-CN" altLang="en-US" sz="2300" b="1">
                <a:latin typeface="微软雅黑" panose="020B0503020204020204" pitchFamily="34" charset="-122"/>
                <a:ea typeface="微软雅黑" panose="020B0503020204020204" pitchFamily="34" charset="-122"/>
              </a:rPr>
              <a:t>只有一次强定义</a:t>
            </a:r>
          </a:p>
          <a:p>
            <a:pPr eaLnBrk="0" hangingPunct="0">
              <a:lnSpc>
                <a:spcPct val="130000"/>
              </a:lnSpc>
              <a:spcBef>
                <a:spcPct val="45000"/>
              </a:spcBef>
            </a:pPr>
            <a:r>
              <a:rPr lang="en-US" altLang="zh-CN" sz="2300" b="1">
                <a:latin typeface="微软雅黑" panose="020B0503020204020204" pitchFamily="34" charset="-122"/>
                <a:ea typeface="微软雅黑" panose="020B0503020204020204" pitchFamily="34" charset="-122"/>
              </a:rPr>
              <a:t>p1</a:t>
            </a:r>
            <a:r>
              <a:rPr lang="zh-CN" altLang="en-US" sz="2300" b="1">
                <a:latin typeface="微软雅黑" panose="020B0503020204020204" pitchFamily="34" charset="-122"/>
                <a:ea typeface="微软雅黑" panose="020B0503020204020204" pitchFamily="34" charset="-122"/>
              </a:rPr>
              <a:t>有一次强定义，一次弱定义</a:t>
            </a:r>
          </a:p>
          <a:p>
            <a:pPr eaLnBrk="0" hangingPunct="0">
              <a:lnSpc>
                <a:spcPct val="130000"/>
              </a:lnSpc>
              <a:spcBef>
                <a:spcPct val="45000"/>
              </a:spcBef>
            </a:pPr>
            <a:r>
              <a:rPr lang="en-US" altLang="zh-CN" sz="2300" b="1">
                <a:latin typeface="微软雅黑" panose="020B0503020204020204" pitchFamily="34" charset="-122"/>
                <a:ea typeface="微软雅黑" panose="020B0503020204020204" pitchFamily="34" charset="-122"/>
              </a:rPr>
              <a:t>x</a:t>
            </a:r>
            <a:r>
              <a:rPr lang="zh-CN" altLang="en-US" sz="2300" b="1">
                <a:latin typeface="微软雅黑" panose="020B0503020204020204" pitchFamily="34" charset="-122"/>
                <a:ea typeface="微软雅黑" panose="020B0503020204020204" pitchFamily="34" charset="-122"/>
              </a:rPr>
              <a:t>有两次强定义，所以，</a:t>
            </a:r>
            <a:r>
              <a:rPr lang="zh-CN" altLang="en-US" sz="2300" b="1">
                <a:solidFill>
                  <a:srgbClr val="009242"/>
                </a:solidFill>
                <a:latin typeface="微软雅黑" panose="020B0503020204020204" pitchFamily="34" charset="-122"/>
                <a:ea typeface="微软雅黑" panose="020B0503020204020204" pitchFamily="34" charset="-122"/>
              </a:rPr>
              <a:t>链接器将输出一条出错信息</a:t>
            </a:r>
            <a:r>
              <a:rPr lang="zh-CN" altLang="en-US" sz="2300" b="1">
                <a:latin typeface="微软雅黑" panose="020B0503020204020204" pitchFamily="34" charset="-122"/>
                <a:ea typeface="微软雅黑" panose="020B0503020204020204" pitchFamily="34" charset="-122"/>
              </a:rPr>
              <a:t> </a:t>
            </a:r>
          </a:p>
          <a:p>
            <a:pPr eaLnBrk="0" hangingPunct="0">
              <a:lnSpc>
                <a:spcPct val="130000"/>
              </a:lnSpc>
            </a:pPr>
            <a:endParaRPr lang="zh-CN" altLang="en-US" sz="2300" b="1">
              <a:latin typeface="微软雅黑" panose="020B0503020204020204" pitchFamily="34" charset="-122"/>
              <a:ea typeface="微软雅黑" panose="020B0503020204020204" pitchFamily="34" charset="-122"/>
            </a:endParaRPr>
          </a:p>
        </p:txBody>
      </p:sp>
      <p:sp>
        <p:nvSpPr>
          <p:cNvPr id="712716" name="Text Box 12"/>
          <p:cNvSpPr txBox="1">
            <a:spLocks noChangeArrowheads="1"/>
          </p:cNvSpPr>
          <p:nvPr/>
        </p:nvSpPr>
        <p:spPr bwMode="auto">
          <a:xfrm>
            <a:off x="231775" y="1210310"/>
            <a:ext cx="4324350" cy="457200"/>
          </a:xfrm>
          <a:prstGeom prst="rect">
            <a:avLst/>
          </a:prstGeom>
          <a:noFill/>
          <a:ln w="9525">
            <a:noFill/>
            <a:miter lim="800000"/>
          </a:ln>
          <a:effectLst/>
        </p:spPr>
        <p:txBody>
          <a:bodyPr>
            <a:spAutoFit/>
          </a:bodyPr>
          <a:lstStyle/>
          <a:p>
            <a:pPr>
              <a:spcBef>
                <a:spcPct val="50000"/>
              </a:spcBef>
            </a:pPr>
            <a:r>
              <a:rPr lang="zh-CN" altLang="en-US" sz="2400" b="1">
                <a:ea typeface="微软雅黑" panose="020B0503020204020204" pitchFamily="34" charset="-122"/>
              </a:rPr>
              <a:t>以下程序会发生链接出错吗？</a:t>
            </a:r>
          </a:p>
        </p:txBody>
      </p:sp>
      <p:sp>
        <p:nvSpPr>
          <p:cNvPr id="37" name="矩形 36"/>
          <p:cNvSpPr/>
          <p:nvPr/>
        </p:nvSpPr>
        <p:spPr>
          <a:xfrm>
            <a:off x="193040" y="233045"/>
            <a:ext cx="7934960" cy="706755"/>
          </a:xfrm>
          <a:prstGeom prst="rect">
            <a:avLst/>
          </a:prstGeom>
        </p:spPr>
        <p:txBody>
          <a:bodyPr wrap="square">
            <a:spAutoFit/>
          </a:bodyPr>
          <a:lstStyle/>
          <a:p>
            <a:r>
              <a:rPr sz="4000" u="dashLong" dirty="0">
                <a:solidFill>
                  <a:schemeClr val="accent2"/>
                </a:solidFill>
                <a:uFillTx/>
              </a:rPr>
              <a:t>多重定义符号的解析举例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2716"/>
                                        </p:tgtEl>
                                        <p:attrNameLst>
                                          <p:attrName>style.visibility</p:attrName>
                                        </p:attrNameLst>
                                      </p:cBhvr>
                                      <p:to>
                                        <p:strVal val="visible"/>
                                      </p:to>
                                    </p:set>
                                    <p:animEffect transition="in" filter="blinds(horizontal)">
                                      <p:cBhvr>
                                        <p:cTn id="7" dur="500"/>
                                        <p:tgtEl>
                                          <p:spTgt spid="7127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2712">
                                            <p:txEl>
                                              <p:pRg st="0" end="0"/>
                                            </p:txEl>
                                          </p:spTgt>
                                        </p:tgtEl>
                                        <p:attrNameLst>
                                          <p:attrName>style.visibility</p:attrName>
                                        </p:attrNameLst>
                                      </p:cBhvr>
                                      <p:to>
                                        <p:strVal val="visible"/>
                                      </p:to>
                                    </p:set>
                                    <p:animEffect transition="in" filter="blinds(horizontal)">
                                      <p:cBhvr>
                                        <p:cTn id="12" dur="500"/>
                                        <p:tgtEl>
                                          <p:spTgt spid="7127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2712">
                                            <p:txEl>
                                              <p:pRg st="1" end="1"/>
                                            </p:txEl>
                                          </p:spTgt>
                                        </p:tgtEl>
                                        <p:attrNameLst>
                                          <p:attrName>style.visibility</p:attrName>
                                        </p:attrNameLst>
                                      </p:cBhvr>
                                      <p:to>
                                        <p:strVal val="visible"/>
                                      </p:to>
                                    </p:set>
                                    <p:animEffect transition="in" filter="blinds(horizontal)">
                                      <p:cBhvr>
                                        <p:cTn id="17" dur="500"/>
                                        <p:tgtEl>
                                          <p:spTgt spid="7127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2712">
                                            <p:txEl>
                                              <p:pRg st="2" end="2"/>
                                            </p:txEl>
                                          </p:spTgt>
                                        </p:tgtEl>
                                        <p:attrNameLst>
                                          <p:attrName>style.visibility</p:attrName>
                                        </p:attrNameLst>
                                      </p:cBhvr>
                                      <p:to>
                                        <p:strVal val="visible"/>
                                      </p:to>
                                    </p:set>
                                    <p:animEffect transition="in" filter="blinds(horizontal)">
                                      <p:cBhvr>
                                        <p:cTn id="22" dur="500"/>
                                        <p:tgtEl>
                                          <p:spTgt spid="7127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16"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nvSpPr>
        <p:spPr>
          <a:xfrm>
            <a:off x="357018" y="435678"/>
            <a:ext cx="7592093" cy="762000"/>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r>
              <a:rPr lang="zh-CN" altLang="en-US" dirty="0">
                <a:ea typeface="宋体" panose="02010600030101010101" pitchFamily="2" charset="-122"/>
              </a:rPr>
              <a:t>全局变量</a:t>
            </a:r>
          </a:p>
        </p:txBody>
      </p:sp>
      <p:sp>
        <p:nvSpPr>
          <p:cNvPr id="6" name="Content Placeholder 2"/>
          <p:cNvSpPr>
            <a:spLocks noGrp="1"/>
          </p:cNvSpPr>
          <p:nvPr/>
        </p:nvSpPr>
        <p:spPr>
          <a:xfrm>
            <a:off x="356870" y="1350645"/>
            <a:ext cx="7896225" cy="49720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rgbClr val="000000"/>
                </a:solidFill>
                <a:latin typeface="Calibri" panose="020F0502020204030204" pitchFamily="34" charset="0"/>
                <a:ea typeface="+mn-ea"/>
                <a:cs typeface="+mn-ea"/>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rgbClr val="000000"/>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rgbClr val="000000"/>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rgbClr val="000000"/>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rgbClr val="000000"/>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rgbClr val="000000"/>
                </a:solidFill>
                <a:latin typeface="Arial" panose="020B0604020202020204" pitchFamily="34" charset="0"/>
              </a:defRPr>
            </a:lvl9pPr>
          </a:lstStyle>
          <a:p>
            <a:r>
              <a:rPr lang="zh-CN" altLang="en-US" dirty="0">
                <a:ea typeface="宋体" panose="02010600030101010101" pitchFamily="2" charset="-122"/>
              </a:rPr>
              <a:t>尽量避免</a:t>
            </a:r>
            <a:endParaRPr lang="en-US" dirty="0"/>
          </a:p>
          <a:p>
            <a:endParaRPr lang="en-US" dirty="0"/>
          </a:p>
          <a:p>
            <a:r>
              <a:rPr lang="zh-CN" altLang="en-US" dirty="0">
                <a:ea typeface="宋体" panose="02010600030101010101" pitchFamily="2" charset="-122"/>
              </a:rPr>
              <a:t>否则</a:t>
            </a:r>
            <a:endParaRPr lang="en-US" dirty="0"/>
          </a:p>
          <a:p>
            <a:pPr lvl="1"/>
            <a:r>
              <a:rPr lang="zh-CN" altLang="en-US" dirty="0"/>
              <a:t>使用本地（</a:t>
            </a:r>
            <a:r>
              <a:rPr lang="en-US" altLang="zh-CN" dirty="0"/>
              <a:t>static</a:t>
            </a:r>
            <a:r>
              <a:rPr lang="zh-CN" altLang="en-US" dirty="0"/>
              <a:t>）变量</a:t>
            </a:r>
            <a:endParaRPr lang="en-US" dirty="0"/>
          </a:p>
          <a:p>
            <a:pPr lvl="1"/>
            <a:r>
              <a:rPr lang="en-US" dirty="0"/>
              <a:t>全局变量要赋初值</a:t>
            </a:r>
          </a:p>
          <a:p>
            <a:pPr lvl="1"/>
            <a:r>
              <a:rPr lang="en-US" dirty="0"/>
              <a:t>外部全局变量要使用extern</a:t>
            </a:r>
          </a:p>
          <a:p>
            <a:pPr marL="457200" lvl="1" indent="0">
              <a:buNone/>
            </a:pPr>
            <a:endParaRPr lang="en-US" dirty="0"/>
          </a:p>
          <a:p>
            <a:pPr lvl="1">
              <a:buFont typeface="Wingdings" panose="05000000000000000000" charset="0"/>
              <a:buChar char="l"/>
            </a:pPr>
            <a:r>
              <a:rPr lang="en-US" dirty="0"/>
              <a:t>多重定义全局变量会造成一些意想不到的错误，而且是默默发生的，编译系统不会警告，并会在程序执行很久后才能表现出来，且远离错误引发处。特别是在一个具有几百个模块的大型软件中，这类错误很难修正。</a:t>
            </a:r>
          </a:p>
          <a:p>
            <a:pPr lvl="1">
              <a:buFont typeface="Wingdings" panose="05000000000000000000" charset="0"/>
              <a:buChar char="l"/>
            </a:pPr>
            <a:r>
              <a:rPr lang="en-US" dirty="0"/>
              <a:t>大部分程序员并不了解链接器如何工作，因而养成良好的编程习惯是非常重要的。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down)">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wipe(down)">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wipe(down)">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wipe(down)">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wipe(down)">
                                      <p:cBhvr>
                                        <p:cTn id="32" dur="500"/>
                                        <p:tgtEl>
                                          <p:spTgt spid="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wipe(down)">
                                      <p:cBhvr>
                                        <p:cTn id="3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nvSpPr>
        <p:spPr>
          <a:xfrm>
            <a:off x="421747" y="436562"/>
            <a:ext cx="8716962"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ym typeface="+mn-ea"/>
              </a:rPr>
              <a:t>Step </a:t>
            </a:r>
            <a:r>
              <a:rPr lang="en-US" altLang="en-GB" dirty="0">
                <a:sym typeface="+mn-ea"/>
              </a:rPr>
              <a:t>2</a:t>
            </a:r>
            <a:r>
              <a:rPr lang="en-GB" dirty="0">
                <a:sym typeface="+mn-ea"/>
              </a:rPr>
              <a:t>:</a:t>
            </a:r>
            <a:r>
              <a:rPr lang="zh-CN" altLang="en-GB" dirty="0">
                <a:sym typeface="+mn-ea"/>
              </a:rPr>
              <a:t>重定位</a:t>
            </a:r>
            <a:r>
              <a:rPr lang="en-GB"/>
              <a:t>	</a:t>
            </a:r>
          </a:p>
        </p:txBody>
      </p:sp>
      <p:sp>
        <p:nvSpPr>
          <p:cNvPr id="690179" name="Rectangle 3"/>
          <p:cNvSpPr>
            <a:spLocks noGrp="1" noChangeArrowheads="1"/>
          </p:cNvSpPr>
          <p:nvPr/>
        </p:nvSpPr>
        <p:spPr>
          <a:xfrm>
            <a:off x="389255" y="1125855"/>
            <a:ext cx="8749030" cy="524256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0"/>
              </a:spcAft>
              <a:buChar char="•"/>
              <a:defRPr sz="2400" b="1">
                <a:solidFill>
                  <a:srgbClr val="000000"/>
                </a:solidFill>
                <a:latin typeface="Arial" panose="020B0604020202020204" pitchFamily="34" charset="0"/>
                <a:ea typeface="宋体" panose="02010600030101010101" pitchFamily="2" charset="-122"/>
                <a:cs typeface="+mn-ea"/>
              </a:defRPr>
            </a:lvl1pPr>
            <a:lvl2pPr marL="742950" indent="-285750" algn="l" rtl="0" eaLnBrk="0" fontAlgn="base" hangingPunct="0">
              <a:lnSpc>
                <a:spcPct val="115000"/>
              </a:lnSpc>
              <a:spcBef>
                <a:spcPct val="20000"/>
              </a:spcBef>
              <a:spcAft>
                <a:spcPct val="0"/>
              </a:spcAft>
              <a:buChar char="–"/>
              <a:defRPr sz="2000" b="1">
                <a:solidFill>
                  <a:srgbClr val="0000CC"/>
                </a:solidFill>
                <a:latin typeface="Arial" panose="020B0604020202020204" pitchFamily="34" charset="0"/>
                <a:ea typeface="宋体" panose="02010600030101010101" pitchFamily="2" charset="-122"/>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Arial" panose="020B0604020202020204" pitchFamily="34" charset="0"/>
                <a:ea typeface="宋体" panose="02010600030101010101" pitchFamily="2" charset="-122"/>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Arial" panose="020B0604020202020204" pitchFamily="34" charset="0"/>
                <a:ea typeface="宋体" panose="02010600030101010101" pitchFamily="2" charset="-122"/>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5pPr>
            <a:lvl6pPr marL="2514600" indent="-228600" algn="l" rtl="0" fontAlgn="base">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algn="l" rtl="0" fontAlgn="base">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algn="l" rtl="0" fontAlgn="base">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algn="l" rtl="0" fontAlgn="base">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buFontTx/>
              <a:buNone/>
            </a:pPr>
            <a:r>
              <a:rPr lang="en-GB" sz="2000" kern="0" dirty="0">
                <a:solidFill>
                  <a:schemeClr val="tx1"/>
                </a:solidFill>
                <a:latin typeface="Calibri" panose="020F0502020204030204" pitchFamily="34" charset="0"/>
                <a:ea typeface="Arial" panose="020B0604020202020204" pitchFamily="34" charset="0"/>
                <a:cs typeface="+mn-ea"/>
              </a:rPr>
              <a:t>符号解析完成后，可进行重定位工作，分三步</a:t>
            </a:r>
            <a:endParaRPr lang="en-GB" sz="2000" b="0" kern="0" dirty="0">
              <a:solidFill>
                <a:schemeClr val="tx1"/>
              </a:solidFill>
              <a:latin typeface="Calibri" panose="020F0502020204030204" pitchFamily="34" charset="0"/>
              <a:ea typeface="Arial" panose="020B0604020202020204" pitchFamily="34" charset="0"/>
              <a:cs typeface="+mn-ea"/>
            </a:endParaRPr>
          </a:p>
          <a:p>
            <a:r>
              <a:rPr lang="en-GB" sz="2000" kern="0" dirty="0">
                <a:solidFill>
                  <a:schemeClr val="tx1"/>
                </a:solidFill>
                <a:latin typeface="Calibri" panose="020F0502020204030204" pitchFamily="34" charset="0"/>
                <a:ea typeface="Arial" panose="020B0604020202020204" pitchFamily="34" charset="0"/>
                <a:cs typeface="+mn-ea"/>
              </a:rPr>
              <a:t>合并相同的节</a:t>
            </a:r>
            <a:endParaRPr lang="en-GB" sz="2000" b="0" kern="0" dirty="0">
              <a:solidFill>
                <a:schemeClr val="tx1"/>
              </a:solidFill>
              <a:latin typeface="Calibri" panose="020F0502020204030204" pitchFamily="34" charset="0"/>
              <a:ea typeface="Arial" panose="020B0604020202020204" pitchFamily="34" charset="0"/>
              <a:cs typeface="+mn-ea"/>
            </a:endParaRPr>
          </a:p>
          <a:p>
            <a:pPr lvl="1"/>
            <a:r>
              <a:rPr lang="en-GB" sz="2000" b="0" kern="0" dirty="0">
                <a:solidFill>
                  <a:schemeClr val="tx1"/>
                </a:solidFill>
                <a:latin typeface="Calibri" panose="020F0502020204030204" pitchFamily="34" charset="0"/>
                <a:ea typeface="Arial" panose="020B0604020202020204" pitchFamily="34" charset="0"/>
                <a:cs typeface="+mn-ea"/>
              </a:rPr>
              <a:t>将集合E的所有目标模块中相同的节合并成新节</a:t>
            </a:r>
          </a:p>
          <a:p>
            <a:pPr lvl="1">
              <a:buFontTx/>
              <a:buNone/>
            </a:pPr>
            <a:r>
              <a:rPr lang="en-GB" sz="2000" b="0" kern="0" dirty="0">
                <a:solidFill>
                  <a:schemeClr val="tx1"/>
                </a:solidFill>
                <a:latin typeface="Calibri" panose="020F0502020204030204" pitchFamily="34" charset="0"/>
                <a:ea typeface="Arial" panose="020B0604020202020204" pitchFamily="34" charset="0"/>
                <a:cs typeface="+mn-ea"/>
              </a:rPr>
              <a:t>    例如，所有.text节合并作为可执行文件中的.text节</a:t>
            </a:r>
          </a:p>
          <a:p>
            <a:r>
              <a:rPr lang="en-GB" sz="2000" kern="0" dirty="0">
                <a:solidFill>
                  <a:schemeClr val="tx1"/>
                </a:solidFill>
                <a:latin typeface="Calibri" panose="020F0502020204030204" pitchFamily="34" charset="0"/>
                <a:ea typeface="Arial" panose="020B0604020202020204" pitchFamily="34" charset="0"/>
                <a:cs typeface="+mn-ea"/>
              </a:rPr>
              <a:t>对定义符号进行重定位（确定“符号定义”地址）</a:t>
            </a:r>
            <a:endParaRPr lang="en-GB" sz="2000" b="0" kern="0" dirty="0">
              <a:solidFill>
                <a:schemeClr val="tx1"/>
              </a:solidFill>
              <a:latin typeface="Calibri" panose="020F0502020204030204" pitchFamily="34" charset="0"/>
              <a:ea typeface="Arial" panose="020B0604020202020204" pitchFamily="34" charset="0"/>
              <a:cs typeface="+mn-ea"/>
            </a:endParaRPr>
          </a:p>
          <a:p>
            <a:pPr lvl="1"/>
            <a:r>
              <a:rPr lang="en-GB" sz="2000" b="0" kern="0" dirty="0">
                <a:solidFill>
                  <a:schemeClr val="tx1"/>
                </a:solidFill>
                <a:latin typeface="Calibri" panose="020F0502020204030204" pitchFamily="34" charset="0"/>
                <a:ea typeface="Arial" panose="020B0604020202020204" pitchFamily="34" charset="0"/>
                <a:cs typeface="+mn-ea"/>
              </a:rPr>
              <a:t>确定新节中所有定义符号在虚拟地址空间中的地址</a:t>
            </a:r>
          </a:p>
          <a:p>
            <a:pPr lvl="1">
              <a:buFontTx/>
              <a:buNone/>
            </a:pPr>
            <a:r>
              <a:rPr lang="en-GB" sz="2000" b="0" kern="0" dirty="0">
                <a:solidFill>
                  <a:schemeClr val="tx1"/>
                </a:solidFill>
                <a:latin typeface="Calibri" panose="020F0502020204030204" pitchFamily="34" charset="0"/>
                <a:ea typeface="Arial" panose="020B0604020202020204" pitchFamily="34" charset="0"/>
                <a:cs typeface="+mn-ea"/>
              </a:rPr>
              <a:t>   例如，为函数确定首地址，进而确定每条指令的地址，为变量确定首</a:t>
            </a:r>
          </a:p>
          <a:p>
            <a:pPr lvl="1">
              <a:buFontTx/>
              <a:buNone/>
            </a:pPr>
            <a:r>
              <a:rPr lang="en-GB" sz="2000" b="0" kern="0" dirty="0">
                <a:solidFill>
                  <a:schemeClr val="tx1"/>
                </a:solidFill>
                <a:latin typeface="Calibri" panose="020F0502020204030204" pitchFamily="34" charset="0"/>
                <a:ea typeface="Arial" panose="020B0604020202020204" pitchFamily="34" charset="0"/>
                <a:cs typeface="+mn-ea"/>
              </a:rPr>
              <a:t>地址</a:t>
            </a:r>
          </a:p>
          <a:p>
            <a:pPr lvl="1"/>
            <a:r>
              <a:rPr lang="en-GB" sz="2000" b="0" kern="0" dirty="0">
                <a:solidFill>
                  <a:schemeClr val="tx1"/>
                </a:solidFill>
                <a:latin typeface="Calibri" panose="020F0502020204030204" pitchFamily="34" charset="0"/>
                <a:ea typeface="Arial" panose="020B0604020202020204" pitchFamily="34" charset="0"/>
                <a:cs typeface="+mn-ea"/>
              </a:rPr>
              <a:t>完成这一步后，每条指令和每个全局变量都可确定地址</a:t>
            </a:r>
          </a:p>
          <a:p>
            <a:r>
              <a:rPr lang="en-GB" sz="2000" kern="0" dirty="0">
                <a:solidFill>
                  <a:schemeClr val="tx1"/>
                </a:solidFill>
                <a:latin typeface="Calibri" panose="020F0502020204030204" pitchFamily="34" charset="0"/>
                <a:ea typeface="Arial" panose="020B0604020202020204" pitchFamily="34" charset="0"/>
                <a:cs typeface="+mn-ea"/>
              </a:rPr>
              <a:t>对引用符号进行重定位（确定“符号引用”地址）</a:t>
            </a:r>
            <a:endParaRPr lang="en-GB" sz="2000" b="0" kern="0" dirty="0">
              <a:solidFill>
                <a:schemeClr val="tx1"/>
              </a:solidFill>
              <a:latin typeface="Calibri" panose="020F0502020204030204" pitchFamily="34" charset="0"/>
              <a:ea typeface="Arial" panose="020B0604020202020204" pitchFamily="34" charset="0"/>
              <a:cs typeface="+mn-ea"/>
            </a:endParaRPr>
          </a:p>
          <a:p>
            <a:pPr lvl="1"/>
            <a:r>
              <a:rPr lang="en-GB" sz="2000" b="0" kern="0" dirty="0">
                <a:solidFill>
                  <a:schemeClr val="tx1"/>
                </a:solidFill>
                <a:latin typeface="Calibri" panose="020F0502020204030204" pitchFamily="34" charset="0"/>
                <a:ea typeface="Arial" panose="020B0604020202020204" pitchFamily="34" charset="0"/>
                <a:cs typeface="+mn-ea"/>
              </a:rPr>
              <a:t>修改.text节和.data节中对每个符号的引用（地址）</a:t>
            </a:r>
          </a:p>
          <a:p>
            <a:pPr lvl="1">
              <a:buFontTx/>
              <a:buNone/>
            </a:pPr>
            <a:r>
              <a:rPr lang="en-GB" sz="2000" b="0" kern="0" dirty="0">
                <a:solidFill>
                  <a:schemeClr val="tx1"/>
                </a:solidFill>
                <a:latin typeface="Calibri" panose="020F0502020204030204" pitchFamily="34" charset="0"/>
                <a:ea typeface="Arial" panose="020B0604020202020204" pitchFamily="34" charset="0"/>
                <a:cs typeface="+mn-ea"/>
              </a:rPr>
              <a:t>   需要用到在.rel_data和.rel_text节中保存的重定位信息</a:t>
            </a:r>
          </a:p>
          <a:p>
            <a:endParaRPr lang="zh-CN" altLang="en-US" sz="2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0179">
                                            <p:txEl>
                                              <p:pRg st="1" end="1"/>
                                            </p:txEl>
                                          </p:spTgt>
                                        </p:tgtEl>
                                        <p:attrNameLst>
                                          <p:attrName>style.visibility</p:attrName>
                                        </p:attrNameLst>
                                      </p:cBhvr>
                                      <p:to>
                                        <p:strVal val="visible"/>
                                      </p:to>
                                    </p:set>
                                    <p:animEffect transition="in" filter="blinds(horizontal)">
                                      <p:cBhvr>
                                        <p:cTn id="7" dur="500"/>
                                        <p:tgtEl>
                                          <p:spTgt spid="69017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90179">
                                            <p:txEl>
                                              <p:pRg st="2" end="2"/>
                                            </p:txEl>
                                          </p:spTgt>
                                        </p:tgtEl>
                                        <p:attrNameLst>
                                          <p:attrName>style.visibility</p:attrName>
                                        </p:attrNameLst>
                                      </p:cBhvr>
                                      <p:to>
                                        <p:strVal val="visible"/>
                                      </p:to>
                                    </p:set>
                                    <p:animEffect transition="in" filter="blinds(horizontal)">
                                      <p:cBhvr>
                                        <p:cTn id="12" dur="500"/>
                                        <p:tgtEl>
                                          <p:spTgt spid="6901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90179">
                                            <p:txEl>
                                              <p:pRg st="3" end="3"/>
                                            </p:txEl>
                                          </p:spTgt>
                                        </p:tgtEl>
                                        <p:attrNameLst>
                                          <p:attrName>style.visibility</p:attrName>
                                        </p:attrNameLst>
                                      </p:cBhvr>
                                      <p:to>
                                        <p:strVal val="visible"/>
                                      </p:to>
                                    </p:set>
                                    <p:animEffect transition="in" filter="blinds(horizontal)">
                                      <p:cBhvr>
                                        <p:cTn id="17" dur="500"/>
                                        <p:tgtEl>
                                          <p:spTgt spid="69017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90179">
                                            <p:txEl>
                                              <p:pRg st="4" end="4"/>
                                            </p:txEl>
                                          </p:spTgt>
                                        </p:tgtEl>
                                        <p:attrNameLst>
                                          <p:attrName>style.visibility</p:attrName>
                                        </p:attrNameLst>
                                      </p:cBhvr>
                                      <p:to>
                                        <p:strVal val="visible"/>
                                      </p:to>
                                    </p:set>
                                    <p:animEffect transition="in" filter="blinds(horizontal)">
                                      <p:cBhvr>
                                        <p:cTn id="22" dur="500"/>
                                        <p:tgtEl>
                                          <p:spTgt spid="69017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90179">
                                            <p:txEl>
                                              <p:pRg st="5" end="5"/>
                                            </p:txEl>
                                          </p:spTgt>
                                        </p:tgtEl>
                                        <p:attrNameLst>
                                          <p:attrName>style.visibility</p:attrName>
                                        </p:attrNameLst>
                                      </p:cBhvr>
                                      <p:to>
                                        <p:strVal val="visible"/>
                                      </p:to>
                                    </p:set>
                                    <p:animEffect transition="in" filter="blinds(horizontal)">
                                      <p:cBhvr>
                                        <p:cTn id="27" dur="500"/>
                                        <p:tgtEl>
                                          <p:spTgt spid="69017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90179">
                                            <p:txEl>
                                              <p:pRg st="6" end="6"/>
                                            </p:txEl>
                                          </p:spTgt>
                                        </p:tgtEl>
                                        <p:attrNameLst>
                                          <p:attrName>style.visibility</p:attrName>
                                        </p:attrNameLst>
                                      </p:cBhvr>
                                      <p:to>
                                        <p:strVal val="visible"/>
                                      </p:to>
                                    </p:set>
                                    <p:animEffect transition="in" filter="blinds(horizontal)">
                                      <p:cBhvr>
                                        <p:cTn id="32" dur="500"/>
                                        <p:tgtEl>
                                          <p:spTgt spid="69017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90179">
                                            <p:txEl>
                                              <p:pRg st="7" end="7"/>
                                            </p:txEl>
                                          </p:spTgt>
                                        </p:tgtEl>
                                        <p:attrNameLst>
                                          <p:attrName>style.visibility</p:attrName>
                                        </p:attrNameLst>
                                      </p:cBhvr>
                                      <p:to>
                                        <p:strVal val="visible"/>
                                      </p:to>
                                    </p:set>
                                    <p:animEffect transition="in" filter="blinds(horizontal)">
                                      <p:cBhvr>
                                        <p:cTn id="37" dur="500"/>
                                        <p:tgtEl>
                                          <p:spTgt spid="69017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90179">
                                            <p:txEl>
                                              <p:pRg st="8" end="8"/>
                                            </p:txEl>
                                          </p:spTgt>
                                        </p:tgtEl>
                                        <p:attrNameLst>
                                          <p:attrName>style.visibility</p:attrName>
                                        </p:attrNameLst>
                                      </p:cBhvr>
                                      <p:to>
                                        <p:strVal val="visible"/>
                                      </p:to>
                                    </p:set>
                                    <p:animEffect transition="in" filter="blinds(horizontal)">
                                      <p:cBhvr>
                                        <p:cTn id="42" dur="500"/>
                                        <p:tgtEl>
                                          <p:spTgt spid="690179">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690179">
                                            <p:txEl>
                                              <p:pRg st="9" end="9"/>
                                            </p:txEl>
                                          </p:spTgt>
                                        </p:tgtEl>
                                        <p:attrNameLst>
                                          <p:attrName>style.visibility</p:attrName>
                                        </p:attrNameLst>
                                      </p:cBhvr>
                                      <p:to>
                                        <p:strVal val="visible"/>
                                      </p:to>
                                    </p:set>
                                    <p:animEffect transition="in" filter="wipe(down)">
                                      <p:cBhvr>
                                        <p:cTn id="47" dur="500"/>
                                        <p:tgtEl>
                                          <p:spTgt spid="690179">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690179">
                                            <p:txEl>
                                              <p:pRg st="10" end="10"/>
                                            </p:txEl>
                                          </p:spTgt>
                                        </p:tgtEl>
                                        <p:attrNameLst>
                                          <p:attrName>style.visibility</p:attrName>
                                        </p:attrNameLst>
                                      </p:cBhvr>
                                      <p:to>
                                        <p:strVal val="visible"/>
                                      </p:to>
                                    </p:set>
                                    <p:animEffect transition="in" filter="wipe(down)">
                                      <p:cBhvr>
                                        <p:cTn id="52" dur="500"/>
                                        <p:tgtEl>
                                          <p:spTgt spid="690179">
                                            <p:txEl>
                                              <p:pRg st="10" end="10"/>
                                            </p:txEl>
                                          </p:spTgt>
                                        </p:tgtEl>
                                      </p:cBhvr>
                                    </p:animEffect>
                                  </p:childTnLst>
                                </p:cTn>
                              </p:par>
                              <p:par>
                                <p:cTn id="53" presetID="22" presetClass="entr" presetSubtype="4" fill="hold" nodeType="withEffect">
                                  <p:stCondLst>
                                    <p:cond delay="0"/>
                                  </p:stCondLst>
                                  <p:childTnLst>
                                    <p:set>
                                      <p:cBhvr>
                                        <p:cTn id="54" dur="1" fill="hold">
                                          <p:stCondLst>
                                            <p:cond delay="0"/>
                                          </p:stCondLst>
                                        </p:cTn>
                                        <p:tgtEl>
                                          <p:spTgt spid="690179">
                                            <p:txEl>
                                              <p:pRg st="11" end="11"/>
                                            </p:txEl>
                                          </p:spTgt>
                                        </p:tgtEl>
                                        <p:attrNameLst>
                                          <p:attrName>style.visibility</p:attrName>
                                        </p:attrNameLst>
                                      </p:cBhvr>
                                      <p:to>
                                        <p:strVal val="visible"/>
                                      </p:to>
                                    </p:set>
                                    <p:animEffect transition="in" filter="wipe(down)">
                                      <p:cBhvr>
                                        <p:cTn id="55" dur="500"/>
                                        <p:tgtEl>
                                          <p:spTgt spid="69017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nvSpPr>
        <p:spPr>
          <a:xfrm>
            <a:off x="325438" y="722313"/>
            <a:ext cx="8521700" cy="498633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0"/>
              </a:spcAft>
              <a:buChar char="•"/>
              <a:defRPr sz="2400" b="1">
                <a:solidFill>
                  <a:srgbClr val="000000"/>
                </a:solidFill>
                <a:latin typeface="Arial" panose="020B0604020202020204" pitchFamily="34" charset="0"/>
                <a:ea typeface="宋体" panose="02010600030101010101" pitchFamily="2" charset="-122"/>
                <a:cs typeface="+mn-ea"/>
              </a:defRPr>
            </a:lvl1pPr>
            <a:lvl2pPr marL="742950" indent="-285750" algn="l" rtl="0" eaLnBrk="0" fontAlgn="base" hangingPunct="0">
              <a:lnSpc>
                <a:spcPct val="115000"/>
              </a:lnSpc>
              <a:spcBef>
                <a:spcPct val="20000"/>
              </a:spcBef>
              <a:spcAft>
                <a:spcPct val="0"/>
              </a:spcAft>
              <a:buChar char="–"/>
              <a:defRPr sz="2000" b="1">
                <a:solidFill>
                  <a:srgbClr val="0000CC"/>
                </a:solidFill>
                <a:latin typeface="Arial" panose="020B0604020202020204" pitchFamily="34" charset="0"/>
                <a:ea typeface="宋体" panose="02010600030101010101" pitchFamily="2" charset="-122"/>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Arial" panose="020B0604020202020204" pitchFamily="34" charset="0"/>
                <a:ea typeface="宋体" panose="02010600030101010101" pitchFamily="2" charset="-122"/>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Arial" panose="020B0604020202020204" pitchFamily="34" charset="0"/>
                <a:ea typeface="宋体" panose="02010600030101010101" pitchFamily="2" charset="-122"/>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5pPr>
            <a:lvl6pPr marL="2514600" indent="-228600" algn="l" rtl="0" fontAlgn="base">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algn="l" rtl="0" fontAlgn="base">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algn="l" rtl="0" fontAlgn="base">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algn="l" rtl="0" fontAlgn="base">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10000"/>
              </a:lnSpc>
            </a:pPr>
            <a:r>
              <a:rPr lang="en-GB" sz="2000" b="0" kern="0" dirty="0">
                <a:solidFill>
                  <a:schemeClr val="tx1"/>
                </a:solidFill>
                <a:latin typeface="Calibri" panose="020F0502020204030204" pitchFamily="34" charset="0"/>
                <a:ea typeface="Arial" panose="020B0604020202020204" pitchFamily="34" charset="0"/>
                <a:cs typeface="+mn-ea"/>
              </a:rPr>
              <a:t>汇编器遇到引用时，生成一个重定位条目</a:t>
            </a:r>
          </a:p>
          <a:p>
            <a:pPr>
              <a:lnSpc>
                <a:spcPct val="110000"/>
              </a:lnSpc>
            </a:pPr>
            <a:r>
              <a:rPr lang="en-GB" sz="2000" b="0" kern="0" dirty="0">
                <a:solidFill>
                  <a:schemeClr val="tx1"/>
                </a:solidFill>
                <a:latin typeface="Calibri" panose="020F0502020204030204" pitchFamily="34" charset="0"/>
                <a:ea typeface="Arial" panose="020B0604020202020204" pitchFamily="34" charset="0"/>
                <a:cs typeface="+mn-ea"/>
              </a:rPr>
              <a:t>数据引用的重定位条目在.rel_data节中</a:t>
            </a:r>
          </a:p>
          <a:p>
            <a:pPr>
              <a:lnSpc>
                <a:spcPct val="110000"/>
              </a:lnSpc>
            </a:pPr>
            <a:r>
              <a:rPr lang="en-GB" sz="2000" b="0" kern="0" dirty="0">
                <a:solidFill>
                  <a:schemeClr val="tx1"/>
                </a:solidFill>
                <a:latin typeface="Calibri" panose="020F0502020204030204" pitchFamily="34" charset="0"/>
                <a:ea typeface="Arial" panose="020B0604020202020204" pitchFamily="34" charset="0"/>
                <a:cs typeface="+mn-ea"/>
              </a:rPr>
              <a:t>指令中引用的重定位条目在.rel_text节中</a:t>
            </a:r>
          </a:p>
          <a:p>
            <a:pPr>
              <a:lnSpc>
                <a:spcPct val="110000"/>
              </a:lnSpc>
            </a:pPr>
            <a:r>
              <a:rPr lang="en-GB" sz="2000" b="0" kern="0" dirty="0">
                <a:solidFill>
                  <a:schemeClr val="tx1"/>
                </a:solidFill>
                <a:latin typeface="Calibri" panose="020F0502020204030204" pitchFamily="34" charset="0"/>
                <a:ea typeface="Arial" panose="020B0604020202020204" pitchFamily="34" charset="0"/>
                <a:cs typeface="+mn-ea"/>
              </a:rPr>
              <a:t>ELF中重定位条目格式如下：</a:t>
            </a:r>
          </a:p>
          <a:p>
            <a:pPr>
              <a:lnSpc>
                <a:spcPct val="110000"/>
              </a:lnSpc>
            </a:pPr>
            <a:endParaRPr lang="en-GB" sz="2000" b="0" kern="0" dirty="0">
              <a:solidFill>
                <a:schemeClr val="tx1"/>
              </a:solidFill>
              <a:latin typeface="Calibri" panose="020F0502020204030204" pitchFamily="34" charset="0"/>
              <a:ea typeface="Arial" panose="020B0604020202020204" pitchFamily="34" charset="0"/>
              <a:cs typeface="+mn-ea"/>
            </a:endParaRPr>
          </a:p>
          <a:p>
            <a:pPr>
              <a:lnSpc>
                <a:spcPct val="110000"/>
              </a:lnSpc>
            </a:pPr>
            <a:endParaRPr lang="en-GB" sz="2000" b="0" kern="0" dirty="0">
              <a:solidFill>
                <a:schemeClr val="tx1"/>
              </a:solidFill>
              <a:latin typeface="Calibri" panose="020F0502020204030204" pitchFamily="34" charset="0"/>
              <a:ea typeface="Arial" panose="020B0604020202020204" pitchFamily="34" charset="0"/>
              <a:cs typeface="+mn-ea"/>
            </a:endParaRPr>
          </a:p>
          <a:p>
            <a:pPr>
              <a:lnSpc>
                <a:spcPct val="110000"/>
              </a:lnSpc>
            </a:pPr>
            <a:endParaRPr lang="en-GB" sz="2000" b="0" kern="0" dirty="0">
              <a:solidFill>
                <a:schemeClr val="tx1"/>
              </a:solidFill>
              <a:latin typeface="Calibri" panose="020F0502020204030204" pitchFamily="34" charset="0"/>
              <a:ea typeface="Arial" panose="020B0604020202020204" pitchFamily="34" charset="0"/>
              <a:cs typeface="+mn-ea"/>
            </a:endParaRPr>
          </a:p>
          <a:p>
            <a:pPr>
              <a:lnSpc>
                <a:spcPct val="110000"/>
              </a:lnSpc>
            </a:pPr>
            <a:endParaRPr lang="en-GB" sz="2000" b="0" kern="0" dirty="0">
              <a:solidFill>
                <a:schemeClr val="tx1"/>
              </a:solidFill>
              <a:latin typeface="Calibri" panose="020F0502020204030204" pitchFamily="34" charset="0"/>
              <a:ea typeface="Arial" panose="020B0604020202020204" pitchFamily="34" charset="0"/>
              <a:cs typeface="+mn-ea"/>
            </a:endParaRPr>
          </a:p>
          <a:p>
            <a:pPr>
              <a:lnSpc>
                <a:spcPct val="110000"/>
              </a:lnSpc>
            </a:pPr>
            <a:r>
              <a:rPr lang="en-GB" sz="2000" b="0" kern="0" dirty="0">
                <a:solidFill>
                  <a:schemeClr val="tx1"/>
                </a:solidFill>
                <a:latin typeface="Calibri" panose="020F0502020204030204" pitchFamily="34" charset="0"/>
                <a:ea typeface="Arial" panose="020B0604020202020204" pitchFamily="34" charset="0"/>
                <a:cs typeface="+mn-ea"/>
              </a:rPr>
              <a:t>IA-32有两种最基本的重定位类型</a:t>
            </a:r>
          </a:p>
          <a:p>
            <a:pPr lvl="1">
              <a:lnSpc>
                <a:spcPct val="110000"/>
              </a:lnSpc>
            </a:pPr>
            <a:r>
              <a:rPr lang="en-GB" b="0" kern="0" dirty="0">
                <a:solidFill>
                  <a:schemeClr val="tx1"/>
                </a:solidFill>
                <a:latin typeface="Calibri" panose="020F0502020204030204" pitchFamily="34" charset="0"/>
                <a:ea typeface="Arial" panose="020B0604020202020204" pitchFamily="34" charset="0"/>
                <a:cs typeface="+mn-ea"/>
              </a:rPr>
              <a:t>R_386_32: 绝对地址</a:t>
            </a:r>
          </a:p>
          <a:p>
            <a:pPr lvl="1">
              <a:lnSpc>
                <a:spcPct val="110000"/>
              </a:lnSpc>
            </a:pPr>
            <a:r>
              <a:rPr lang="en-GB" b="0" kern="0" dirty="0">
                <a:solidFill>
                  <a:schemeClr val="tx1"/>
                </a:solidFill>
                <a:latin typeface="Calibri" panose="020F0502020204030204" pitchFamily="34" charset="0"/>
                <a:ea typeface="Arial" panose="020B0604020202020204" pitchFamily="34" charset="0"/>
                <a:cs typeface="+mn-ea"/>
              </a:rPr>
              <a:t>R_386_PC32: PC相对地址</a:t>
            </a:r>
          </a:p>
        </p:txBody>
      </p:sp>
      <p:sp>
        <p:nvSpPr>
          <p:cNvPr id="6" name="Text Box 4"/>
          <p:cNvSpPr txBox="1">
            <a:spLocks noChangeArrowheads="1"/>
          </p:cNvSpPr>
          <p:nvPr/>
        </p:nvSpPr>
        <p:spPr bwMode="auto">
          <a:xfrm>
            <a:off x="1230948" y="2235518"/>
            <a:ext cx="5013325" cy="1814830"/>
          </a:xfrm>
          <a:prstGeom prst="rect">
            <a:avLst/>
          </a:prstGeom>
          <a:noFill/>
          <a:ln w="9525">
            <a:noFill/>
            <a:miter lim="800000"/>
          </a:ln>
          <a:effectLst/>
        </p:spPr>
        <p:txBody>
          <a:bodyPr>
            <a:spAutoFit/>
          </a:bodyPr>
          <a:lstStyle/>
          <a:p>
            <a:pPr>
              <a:spcBef>
                <a:spcPct val="15000"/>
              </a:spcBef>
            </a:pPr>
            <a:r>
              <a:rPr lang="en-US" altLang="zh-CN" sz="2000" b="1">
                <a:solidFill>
                  <a:srgbClr val="CC3300"/>
                </a:solidFill>
                <a:latin typeface="Calibri" panose="020F0502020204030204" pitchFamily="34" charset="0"/>
                <a:ea typeface="微软雅黑" panose="020B0503020204020204" pitchFamily="34" charset="-122"/>
                <a:cs typeface="Calibri" panose="020F0502020204030204" pitchFamily="34" charset="0"/>
              </a:rPr>
              <a:t>typedef  struct {</a:t>
            </a:r>
          </a:p>
          <a:p>
            <a:pPr>
              <a:spcBef>
                <a:spcPct val="15000"/>
              </a:spcBef>
            </a:pPr>
            <a:r>
              <a:rPr lang="en-US" altLang="zh-CN" sz="2000" b="1">
                <a:solidFill>
                  <a:srgbClr val="CC3300"/>
                </a:solidFill>
                <a:latin typeface="Calibri" panose="020F0502020204030204" pitchFamily="34" charset="0"/>
                <a:ea typeface="微软雅黑" panose="020B0503020204020204" pitchFamily="34" charset="-122"/>
                <a:cs typeface="Calibri" panose="020F0502020204030204" pitchFamily="34" charset="0"/>
              </a:rPr>
              <a:t>	int  offset;          /*</a:t>
            </a:r>
            <a:r>
              <a:rPr lang="zh-CN" altLang="en-US" sz="2000" b="1">
                <a:solidFill>
                  <a:srgbClr val="CC3300"/>
                </a:solidFill>
                <a:latin typeface="Calibri" panose="020F0502020204030204" pitchFamily="34" charset="0"/>
                <a:ea typeface="微软雅黑" panose="020B0503020204020204" pitchFamily="34" charset="-122"/>
                <a:cs typeface="Calibri" panose="020F0502020204030204" pitchFamily="34" charset="0"/>
              </a:rPr>
              <a:t>节内偏移*</a:t>
            </a:r>
            <a:r>
              <a:rPr lang="en-US" altLang="zh-CN" sz="2000" b="1">
                <a:solidFill>
                  <a:srgbClr val="CC3300"/>
                </a:solidFill>
                <a:latin typeface="Calibri" panose="020F0502020204030204" pitchFamily="34" charset="0"/>
                <a:ea typeface="微软雅黑" panose="020B0503020204020204" pitchFamily="34" charset="-122"/>
                <a:cs typeface="Calibri" panose="020F0502020204030204" pitchFamily="34" charset="0"/>
              </a:rPr>
              <a:t>/</a:t>
            </a:r>
          </a:p>
          <a:p>
            <a:pPr>
              <a:spcBef>
                <a:spcPct val="15000"/>
              </a:spcBef>
            </a:pPr>
            <a:r>
              <a:rPr lang="en-US" altLang="zh-CN" sz="2000" b="1">
                <a:solidFill>
                  <a:srgbClr val="CC3300"/>
                </a:solidFill>
                <a:latin typeface="Calibri" panose="020F0502020204030204" pitchFamily="34" charset="0"/>
                <a:ea typeface="微软雅黑" panose="020B0503020204020204" pitchFamily="34" charset="-122"/>
                <a:cs typeface="Calibri" panose="020F0502020204030204" pitchFamily="34" charset="0"/>
              </a:rPr>
              <a:t>  	int  symbol:24, </a:t>
            </a:r>
            <a:r>
              <a:rPr lang="zh-CN" altLang="en-US" sz="2000" b="1">
                <a:solidFill>
                  <a:srgbClr val="CC3300"/>
                </a:solidFill>
                <a:latin typeface="Calibri" panose="020F0502020204030204" pitchFamily="34" charset="0"/>
                <a:ea typeface="微软雅黑" panose="020B0503020204020204" pitchFamily="34" charset="-122"/>
                <a:cs typeface="Calibri" panose="020F0502020204030204" pitchFamily="34" charset="0"/>
              </a:rPr>
              <a:t> </a:t>
            </a:r>
            <a:r>
              <a:rPr lang="en-US" altLang="zh-CN" sz="2000" b="1">
                <a:solidFill>
                  <a:srgbClr val="CC3300"/>
                </a:solidFill>
                <a:latin typeface="Calibri" panose="020F0502020204030204" pitchFamily="34" charset="0"/>
                <a:ea typeface="微软雅黑" panose="020B0503020204020204" pitchFamily="34" charset="-122"/>
                <a:cs typeface="Calibri" panose="020F0502020204030204" pitchFamily="34" charset="0"/>
              </a:rPr>
              <a:t>/*</a:t>
            </a:r>
            <a:r>
              <a:rPr lang="zh-CN" altLang="en-US" sz="2000" b="1">
                <a:solidFill>
                  <a:srgbClr val="CC3300"/>
                </a:solidFill>
                <a:latin typeface="Calibri" panose="020F0502020204030204" pitchFamily="34" charset="0"/>
                <a:ea typeface="微软雅黑" panose="020B0503020204020204" pitchFamily="34" charset="-122"/>
                <a:cs typeface="Calibri" panose="020F0502020204030204" pitchFamily="34" charset="0"/>
              </a:rPr>
              <a:t>所绑定符号*</a:t>
            </a:r>
            <a:r>
              <a:rPr lang="en-US" altLang="zh-CN" sz="2000" b="1">
                <a:solidFill>
                  <a:srgbClr val="CC3300"/>
                </a:solidFill>
                <a:latin typeface="Calibri" panose="020F0502020204030204" pitchFamily="34" charset="0"/>
                <a:ea typeface="微软雅黑" panose="020B0503020204020204" pitchFamily="34" charset="-122"/>
                <a:cs typeface="Calibri" panose="020F0502020204030204" pitchFamily="34" charset="0"/>
              </a:rPr>
              <a:t>/</a:t>
            </a:r>
          </a:p>
          <a:p>
            <a:pPr>
              <a:spcBef>
                <a:spcPct val="15000"/>
              </a:spcBef>
            </a:pPr>
            <a:r>
              <a:rPr lang="en-US" altLang="zh-CN" sz="2000" b="1">
                <a:solidFill>
                  <a:srgbClr val="CC3300"/>
                </a:solidFill>
                <a:latin typeface="Calibri" panose="020F0502020204030204" pitchFamily="34" charset="0"/>
                <a:ea typeface="微软雅黑" panose="020B0503020204020204" pitchFamily="34" charset="-122"/>
                <a:cs typeface="Calibri" panose="020F0502020204030204" pitchFamily="34" charset="0"/>
              </a:rPr>
              <a:t>                    type: 8;       /*</a:t>
            </a:r>
            <a:r>
              <a:rPr lang="zh-CN" altLang="en-US" sz="2000" b="1">
                <a:solidFill>
                  <a:srgbClr val="CC3300"/>
                </a:solidFill>
                <a:latin typeface="Calibri" panose="020F0502020204030204" pitchFamily="34" charset="0"/>
                <a:ea typeface="微软雅黑" panose="020B0503020204020204" pitchFamily="34" charset="-122"/>
                <a:cs typeface="Calibri" panose="020F0502020204030204" pitchFamily="34" charset="0"/>
              </a:rPr>
              <a:t>重定位类型*</a:t>
            </a:r>
            <a:r>
              <a:rPr lang="en-US" altLang="zh-CN" sz="2000" b="1">
                <a:solidFill>
                  <a:srgbClr val="CC3300"/>
                </a:solidFill>
                <a:latin typeface="Calibri" panose="020F0502020204030204" pitchFamily="34" charset="0"/>
                <a:ea typeface="微软雅黑" panose="020B0503020204020204" pitchFamily="34" charset="-122"/>
                <a:cs typeface="Calibri" panose="020F0502020204030204" pitchFamily="34" charset="0"/>
              </a:rPr>
              <a:t>/</a:t>
            </a:r>
            <a:endParaRPr lang="zh-CN" altLang="en-US" sz="2000" b="1">
              <a:solidFill>
                <a:srgbClr val="CC3300"/>
              </a:solidFill>
              <a:latin typeface="Calibri" panose="020F0502020204030204" pitchFamily="34" charset="0"/>
              <a:ea typeface="微软雅黑" panose="020B0503020204020204" pitchFamily="34" charset="-122"/>
              <a:cs typeface="Calibri" panose="020F0502020204030204" pitchFamily="34" charset="0"/>
            </a:endParaRPr>
          </a:p>
          <a:p>
            <a:pPr>
              <a:spcBef>
                <a:spcPct val="15000"/>
              </a:spcBef>
            </a:pPr>
            <a:r>
              <a:rPr lang="en-US" altLang="zh-CN" sz="2000" b="1">
                <a:solidFill>
                  <a:srgbClr val="CC3300"/>
                </a:solidFill>
                <a:latin typeface="Calibri" panose="020F0502020204030204" pitchFamily="34" charset="0"/>
                <a:ea typeface="微软雅黑" panose="020B0503020204020204" pitchFamily="34" charset="-122"/>
                <a:cs typeface="Calibri" panose="020F0502020204030204" pitchFamily="34" charset="0"/>
              </a:rPr>
              <a:t>	} Elf32_Rel;</a:t>
            </a:r>
          </a:p>
        </p:txBody>
      </p:sp>
      <p:sp>
        <p:nvSpPr>
          <p:cNvPr id="7" name="Rectangle 6"/>
          <p:cNvSpPr>
            <a:spLocks noChangeArrowheads="1"/>
          </p:cNvSpPr>
          <p:nvPr/>
        </p:nvSpPr>
        <p:spPr bwMode="auto">
          <a:xfrm>
            <a:off x="198438" y="5108258"/>
            <a:ext cx="4351337" cy="1322070"/>
          </a:xfrm>
          <a:prstGeom prst="rect">
            <a:avLst/>
          </a:prstGeom>
          <a:noFill/>
          <a:ln w="9525">
            <a:noFill/>
            <a:miter lim="800000"/>
          </a:ln>
          <a:effectLst/>
        </p:spPr>
        <p:txBody>
          <a:bodyPr>
            <a:spAutoFit/>
          </a:bodyPr>
          <a:lstStyle/>
          <a:p>
            <a:r>
              <a:rPr lang="en-GB" sz="2000" b="1" kern="0" dirty="0">
                <a:latin typeface="Calibri" panose="020F0502020204030204" pitchFamily="34" charset="0"/>
                <a:ea typeface="Arial" panose="020B0604020202020204" pitchFamily="34" charset="0"/>
                <a:cs typeface="+mn-ea"/>
              </a:rPr>
              <a:t>例如，在rel_text节中有重定位条目</a:t>
            </a:r>
          </a:p>
          <a:p>
            <a:r>
              <a:rPr lang="en-GB" sz="2000" b="1" kern="0" dirty="0">
                <a:latin typeface="Calibri" panose="020F0502020204030204" pitchFamily="34" charset="0"/>
                <a:ea typeface="Arial" panose="020B0604020202020204" pitchFamily="34" charset="0"/>
                <a:cs typeface="+mn-ea"/>
              </a:rPr>
              <a:t>     offset: 0x1</a:t>
            </a:r>
          </a:p>
          <a:p>
            <a:r>
              <a:rPr lang="en-GB" sz="2000" b="1" kern="0" dirty="0">
                <a:latin typeface="Calibri" panose="020F0502020204030204" pitchFamily="34" charset="0"/>
                <a:ea typeface="Arial" panose="020B0604020202020204" pitchFamily="34" charset="0"/>
                <a:cs typeface="+mn-ea"/>
              </a:rPr>
              <a:t>     symbol: B</a:t>
            </a:r>
          </a:p>
          <a:p>
            <a:r>
              <a:rPr lang="en-GB" sz="2000" b="1" kern="0" dirty="0">
                <a:latin typeface="Calibri" panose="020F0502020204030204" pitchFamily="34" charset="0"/>
                <a:ea typeface="Arial" panose="020B0604020202020204" pitchFamily="34" charset="0"/>
                <a:cs typeface="+mn-ea"/>
              </a:rPr>
              <a:t>     type:  R_386_32</a:t>
            </a:r>
            <a:endParaRPr lang="zh-CN" altLang="en-US" sz="2000" b="1">
              <a:solidFill>
                <a:srgbClr val="FF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8" name="Text Box 8"/>
          <p:cNvSpPr txBox="1">
            <a:spLocks noChangeArrowheads="1"/>
          </p:cNvSpPr>
          <p:nvPr/>
        </p:nvSpPr>
        <p:spPr bwMode="auto">
          <a:xfrm>
            <a:off x="7081838" y="688975"/>
            <a:ext cx="1873250" cy="2111375"/>
          </a:xfrm>
          <a:prstGeom prst="rect">
            <a:avLst/>
          </a:prstGeom>
          <a:noFill/>
          <a:ln w="9525">
            <a:solidFill>
              <a:srgbClr val="000000"/>
            </a:solidFill>
            <a:miter lim="800000"/>
          </a:ln>
          <a:effectLst/>
        </p:spPr>
        <p:txBody>
          <a:bodyPr>
            <a:spAutoFit/>
          </a:bodyPr>
          <a:lstStyle/>
          <a:p>
            <a:r>
              <a:rPr lang="en-US" altLang="zh-CN" sz="2200" b="1">
                <a:latin typeface="微软雅黑" panose="020B0503020204020204" pitchFamily="34" charset="-122"/>
                <a:ea typeface="微软雅黑" panose="020B0503020204020204" pitchFamily="34" charset="-122"/>
              </a:rPr>
              <a:t>      add </a:t>
            </a:r>
            <a:r>
              <a:rPr lang="en-US" altLang="zh-CN" sz="2200" b="1">
                <a:solidFill>
                  <a:srgbClr val="FF0000"/>
                </a:solidFill>
                <a:latin typeface="微软雅黑" panose="020B0503020204020204" pitchFamily="34" charset="-122"/>
                <a:ea typeface="微软雅黑" panose="020B0503020204020204" pitchFamily="34" charset="-122"/>
              </a:rPr>
              <a:t>B</a:t>
            </a:r>
          </a:p>
          <a:p>
            <a:r>
              <a:rPr lang="en-US" altLang="zh-CN" sz="2200" b="1">
                <a:solidFill>
                  <a:srgbClr val="009242"/>
                </a:solidFill>
                <a:latin typeface="微软雅黑" panose="020B0503020204020204" pitchFamily="34" charset="-122"/>
                <a:ea typeface="微软雅黑" panose="020B0503020204020204" pitchFamily="34" charset="-122"/>
              </a:rPr>
              <a:t>      jmp </a:t>
            </a:r>
            <a:r>
              <a:rPr lang="en-US" altLang="zh-CN" sz="2200" b="1">
                <a:solidFill>
                  <a:srgbClr val="FF0000"/>
                </a:solidFill>
                <a:latin typeface="微软雅黑" panose="020B0503020204020204" pitchFamily="34" charset="-122"/>
                <a:ea typeface="微软雅黑" panose="020B0503020204020204" pitchFamily="34" charset="-122"/>
              </a:rPr>
              <a:t>L0</a:t>
            </a:r>
          </a:p>
          <a:p>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a:t>
            </a:r>
          </a:p>
          <a:p>
            <a:r>
              <a:rPr lang="en-US" altLang="zh-CN" sz="2200" b="1">
                <a:solidFill>
                  <a:srgbClr val="FF0000"/>
                </a:solidFill>
                <a:latin typeface="微软雅黑" panose="020B0503020204020204" pitchFamily="34" charset="-122"/>
                <a:ea typeface="微软雅黑" panose="020B0503020204020204" pitchFamily="34" charset="-122"/>
              </a:rPr>
              <a:t>L0</a:t>
            </a:r>
            <a:r>
              <a:rPr lang="zh-CN" altLang="en-US" sz="2200" b="1">
                <a:latin typeface="微软雅黑" panose="020B0503020204020204" pitchFamily="34" charset="-122"/>
                <a:ea typeface="微软雅黑" panose="020B0503020204020204" pitchFamily="34" charset="-122"/>
              </a:rPr>
              <a:t>：</a:t>
            </a:r>
            <a:r>
              <a:rPr lang="en-US" altLang="zh-CN" sz="2200" b="1">
                <a:latin typeface="微软雅黑" panose="020B0503020204020204" pitchFamily="34" charset="-122"/>
                <a:ea typeface="微软雅黑" panose="020B0503020204020204" pitchFamily="34" charset="-122"/>
              </a:rPr>
              <a:t>sub 23</a:t>
            </a:r>
          </a:p>
          <a:p>
            <a:r>
              <a:rPr lang="en-US" altLang="zh-CN" sz="2200" b="1">
                <a:latin typeface="微软雅黑" panose="020B0503020204020204" pitchFamily="34" charset="-122"/>
                <a:ea typeface="微软雅黑" panose="020B0503020204020204" pitchFamily="34" charset="-122"/>
              </a:rPr>
              <a:t>        ……</a:t>
            </a:r>
          </a:p>
          <a:p>
            <a:r>
              <a:rPr lang="en-US" altLang="zh-CN" sz="2200" b="1">
                <a:solidFill>
                  <a:srgbClr val="FF0000"/>
                </a:solidFill>
                <a:latin typeface="微软雅黑" panose="020B0503020204020204" pitchFamily="34" charset="-122"/>
                <a:ea typeface="微软雅黑" panose="020B0503020204020204" pitchFamily="34" charset="-122"/>
              </a:rPr>
              <a:t>B</a:t>
            </a:r>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a:t>
            </a:r>
          </a:p>
        </p:txBody>
      </p:sp>
      <p:sp>
        <p:nvSpPr>
          <p:cNvPr id="9" name="Line 9"/>
          <p:cNvSpPr>
            <a:spLocks noChangeShapeType="1"/>
          </p:cNvSpPr>
          <p:nvPr/>
        </p:nvSpPr>
        <p:spPr bwMode="auto">
          <a:xfrm>
            <a:off x="4887913" y="2132013"/>
            <a:ext cx="2543175" cy="1397000"/>
          </a:xfrm>
          <a:prstGeom prst="line">
            <a:avLst/>
          </a:prstGeom>
          <a:noFill/>
          <a:ln w="28575">
            <a:solidFill>
              <a:srgbClr val="333399"/>
            </a:solidFill>
            <a:round/>
            <a:tailEnd type="triangle" w="med" len="med"/>
          </a:ln>
          <a:effectLst/>
        </p:spPr>
        <p:txBody>
          <a:bodyPr/>
          <a:lstStyle/>
          <a:p>
            <a:endParaRPr lang="zh-CN" altLang="en-US"/>
          </a:p>
        </p:txBody>
      </p:sp>
      <p:sp>
        <p:nvSpPr>
          <p:cNvPr id="10" name="Line 10"/>
          <p:cNvSpPr>
            <a:spLocks noChangeShapeType="1"/>
          </p:cNvSpPr>
          <p:nvPr/>
        </p:nvSpPr>
        <p:spPr bwMode="auto">
          <a:xfrm>
            <a:off x="4922838" y="2058988"/>
            <a:ext cx="2538412" cy="1017587"/>
          </a:xfrm>
          <a:prstGeom prst="line">
            <a:avLst/>
          </a:prstGeom>
          <a:noFill/>
          <a:ln w="28575">
            <a:solidFill>
              <a:srgbClr val="333399"/>
            </a:solidFill>
            <a:round/>
            <a:tailEnd type="triangle" w="med" len="med"/>
          </a:ln>
          <a:effectLst/>
        </p:spPr>
        <p:txBody>
          <a:bodyPr/>
          <a:lstStyle/>
          <a:p>
            <a:endParaRPr lang="zh-CN" altLang="en-US"/>
          </a:p>
        </p:txBody>
      </p:sp>
      <p:sp>
        <p:nvSpPr>
          <p:cNvPr id="11" name="Text Box 11"/>
          <p:cNvSpPr txBox="1">
            <a:spLocks noChangeArrowheads="1"/>
          </p:cNvSpPr>
          <p:nvPr/>
        </p:nvSpPr>
        <p:spPr bwMode="auto">
          <a:xfrm>
            <a:off x="6981825" y="3082925"/>
            <a:ext cx="2044700" cy="2025650"/>
          </a:xfrm>
          <a:prstGeom prst="rect">
            <a:avLst/>
          </a:prstGeom>
          <a:noFill/>
          <a:ln w="9525">
            <a:solidFill>
              <a:srgbClr val="000000"/>
            </a:solidFill>
            <a:miter lim="800000"/>
          </a:ln>
          <a:effectLst/>
        </p:spPr>
        <p:txBody>
          <a:bodyPr>
            <a:spAutoFit/>
          </a:bodyPr>
          <a:lstStyle/>
          <a:p>
            <a:r>
              <a:rPr lang="en-US" altLang="zh-CN" sz="2100" b="1">
                <a:solidFill>
                  <a:srgbClr val="FF0000"/>
                </a:solidFill>
                <a:latin typeface="微软雅黑" panose="020B0503020204020204" pitchFamily="34" charset="-122"/>
                <a:ea typeface="微软雅黑" panose="020B0503020204020204" pitchFamily="34" charset="-122"/>
              </a:rPr>
              <a:t>05 00000000</a:t>
            </a:r>
          </a:p>
          <a:p>
            <a:r>
              <a:rPr lang="en-US" altLang="zh-CN" sz="2100" b="1">
                <a:solidFill>
                  <a:srgbClr val="009242"/>
                </a:solidFill>
                <a:latin typeface="微软雅黑" panose="020B0503020204020204" pitchFamily="34" charset="-122"/>
                <a:ea typeface="微软雅黑" panose="020B0503020204020204" pitchFamily="34" charset="-122"/>
              </a:rPr>
              <a:t>02 </a:t>
            </a:r>
            <a:r>
              <a:rPr lang="en-US" altLang="zh-CN" sz="2100" b="1">
                <a:solidFill>
                  <a:srgbClr val="FF0000"/>
                </a:solidFill>
                <a:latin typeface="微软雅黑" panose="020B0503020204020204" pitchFamily="34" charset="-122"/>
                <a:ea typeface="微软雅黑" panose="020B0503020204020204" pitchFamily="34" charset="-122"/>
              </a:rPr>
              <a:t>FCFFFFFF</a:t>
            </a:r>
          </a:p>
          <a:p>
            <a:r>
              <a:rPr lang="zh-CN" altLang="en-US" sz="2100" b="1">
                <a:latin typeface="微软雅黑" panose="020B0503020204020204" pitchFamily="34" charset="-122"/>
                <a:ea typeface="微软雅黑" panose="020B0503020204020204" pitchFamily="34" charset="-122"/>
              </a:rPr>
              <a:t>        </a:t>
            </a:r>
            <a:r>
              <a:rPr lang="en-US" altLang="zh-CN" sz="2100" b="1">
                <a:latin typeface="微软雅黑" panose="020B0503020204020204" pitchFamily="34" charset="-122"/>
                <a:ea typeface="微软雅黑" panose="020B0503020204020204" pitchFamily="34" charset="-122"/>
              </a:rPr>
              <a:t>……</a:t>
            </a:r>
          </a:p>
          <a:p>
            <a:r>
              <a:rPr lang="en-US" altLang="zh-CN" sz="2100" b="1">
                <a:solidFill>
                  <a:srgbClr val="FF0000"/>
                </a:solidFill>
                <a:latin typeface="微软雅黑" panose="020B0503020204020204" pitchFamily="34" charset="-122"/>
                <a:ea typeface="微软雅黑" panose="020B0503020204020204" pitchFamily="34" charset="-122"/>
              </a:rPr>
              <a:t>L0</a:t>
            </a:r>
            <a:r>
              <a:rPr lang="zh-CN" altLang="en-US" sz="2100" b="1">
                <a:latin typeface="微软雅黑" panose="020B0503020204020204" pitchFamily="34" charset="-122"/>
                <a:ea typeface="微软雅黑" panose="020B0503020204020204" pitchFamily="34" charset="-122"/>
              </a:rPr>
              <a:t>：</a:t>
            </a:r>
            <a:r>
              <a:rPr lang="en-US" altLang="zh-CN" sz="2100" b="1">
                <a:latin typeface="微软雅黑" panose="020B0503020204020204" pitchFamily="34" charset="-122"/>
                <a:ea typeface="微软雅黑" panose="020B0503020204020204" pitchFamily="34" charset="-122"/>
              </a:rPr>
              <a:t>sub 23</a:t>
            </a:r>
          </a:p>
          <a:p>
            <a:r>
              <a:rPr lang="en-US" altLang="zh-CN" sz="2100" b="1">
                <a:latin typeface="微软雅黑" panose="020B0503020204020204" pitchFamily="34" charset="-122"/>
                <a:ea typeface="微软雅黑" panose="020B0503020204020204" pitchFamily="34" charset="-122"/>
              </a:rPr>
              <a:t>        ……</a:t>
            </a:r>
          </a:p>
          <a:p>
            <a:r>
              <a:rPr lang="en-US" altLang="zh-CN" sz="2100" b="1">
                <a:solidFill>
                  <a:srgbClr val="FF0000"/>
                </a:solidFill>
                <a:latin typeface="微软雅黑" panose="020B0503020204020204" pitchFamily="34" charset="-122"/>
                <a:ea typeface="微软雅黑" panose="020B0503020204020204" pitchFamily="34" charset="-122"/>
              </a:rPr>
              <a:t>B</a:t>
            </a:r>
            <a:r>
              <a:rPr lang="zh-CN" altLang="en-US" sz="2100" b="1">
                <a:latin typeface="微软雅黑" panose="020B0503020204020204" pitchFamily="34" charset="-122"/>
                <a:ea typeface="微软雅黑" panose="020B0503020204020204" pitchFamily="34" charset="-122"/>
              </a:rPr>
              <a:t>：  </a:t>
            </a:r>
            <a:r>
              <a:rPr lang="en-US" altLang="zh-CN" sz="2100" b="1">
                <a:latin typeface="微软雅黑" panose="020B0503020204020204" pitchFamily="34" charset="-122"/>
                <a:ea typeface="微软雅黑" panose="020B0503020204020204" pitchFamily="34" charset="-122"/>
              </a:rPr>
              <a:t>……</a:t>
            </a:r>
          </a:p>
        </p:txBody>
      </p:sp>
      <p:sp>
        <p:nvSpPr>
          <p:cNvPr id="12" name="Rectangle 12"/>
          <p:cNvSpPr>
            <a:spLocks noChangeArrowheads="1"/>
          </p:cNvSpPr>
          <p:nvPr/>
        </p:nvSpPr>
        <p:spPr bwMode="auto">
          <a:xfrm>
            <a:off x="7440613" y="3106738"/>
            <a:ext cx="1414462" cy="306387"/>
          </a:xfrm>
          <a:prstGeom prst="rect">
            <a:avLst/>
          </a:prstGeom>
          <a:solidFill>
            <a:srgbClr val="000080">
              <a:alpha val="34000"/>
            </a:srgbClr>
          </a:solidFill>
          <a:ln w="9525">
            <a:solidFill>
              <a:srgbClr val="000000"/>
            </a:solidFill>
            <a:miter lim="800000"/>
          </a:ln>
          <a:effectLst/>
        </p:spPr>
        <p:txBody>
          <a:bodyPr wrap="none" anchor="ctr"/>
          <a:lstStyle/>
          <a:p>
            <a:endParaRPr lang="zh-CN" altLang="en-US"/>
          </a:p>
        </p:txBody>
      </p:sp>
      <p:sp>
        <p:nvSpPr>
          <p:cNvPr id="13" name="Rectangle 14"/>
          <p:cNvSpPr>
            <a:spLocks noChangeArrowheads="1"/>
          </p:cNvSpPr>
          <p:nvPr/>
        </p:nvSpPr>
        <p:spPr bwMode="auto">
          <a:xfrm>
            <a:off x="7451725" y="3489325"/>
            <a:ext cx="1398588" cy="304800"/>
          </a:xfrm>
          <a:prstGeom prst="rect">
            <a:avLst/>
          </a:prstGeom>
          <a:solidFill>
            <a:srgbClr val="000080">
              <a:alpha val="34000"/>
            </a:srgbClr>
          </a:solidFill>
          <a:ln w="9525">
            <a:solidFill>
              <a:srgbClr val="000000"/>
            </a:solidFill>
            <a:miter lim="800000"/>
          </a:ln>
          <a:effectLst/>
        </p:spPr>
        <p:txBody>
          <a:bodyPr wrap="none" anchor="ctr"/>
          <a:lstStyle/>
          <a:p>
            <a:endParaRPr lang="zh-CN" altLang="en-US"/>
          </a:p>
        </p:txBody>
      </p:sp>
      <p:sp>
        <p:nvSpPr>
          <p:cNvPr id="14" name="Line 17"/>
          <p:cNvSpPr>
            <a:spLocks noChangeShapeType="1"/>
          </p:cNvSpPr>
          <p:nvPr/>
        </p:nvSpPr>
        <p:spPr bwMode="auto">
          <a:xfrm flipV="1">
            <a:off x="3277870" y="3178175"/>
            <a:ext cx="4138930" cy="1286510"/>
          </a:xfrm>
          <a:prstGeom prst="line">
            <a:avLst/>
          </a:prstGeom>
          <a:noFill/>
          <a:ln w="28575">
            <a:solidFill>
              <a:srgbClr val="CC0066"/>
            </a:solidFill>
            <a:round/>
            <a:tailEnd type="triangle" w="med" len="med"/>
          </a:ln>
          <a:effectLst/>
        </p:spPr>
        <p:txBody>
          <a:bodyPr/>
          <a:lstStyle/>
          <a:p>
            <a:endParaRPr lang="zh-CN" altLang="en-US"/>
          </a:p>
        </p:txBody>
      </p:sp>
      <p:sp>
        <p:nvSpPr>
          <p:cNvPr id="15" name="Line 18"/>
          <p:cNvSpPr>
            <a:spLocks noChangeShapeType="1"/>
          </p:cNvSpPr>
          <p:nvPr/>
        </p:nvSpPr>
        <p:spPr bwMode="auto">
          <a:xfrm flipV="1">
            <a:off x="3909695" y="3745230"/>
            <a:ext cx="3535680" cy="1212850"/>
          </a:xfrm>
          <a:prstGeom prst="line">
            <a:avLst/>
          </a:prstGeom>
          <a:noFill/>
          <a:ln w="28575">
            <a:solidFill>
              <a:srgbClr val="CC0066"/>
            </a:solidFill>
            <a:round/>
            <a:tailEnd type="triangle" w="med" len="med"/>
          </a:ln>
          <a:effectLst/>
        </p:spPr>
        <p:txBody>
          <a:bodyPr/>
          <a:lstStyle/>
          <a:p>
            <a:endParaRPr lang="zh-CN" altLang="en-US"/>
          </a:p>
        </p:txBody>
      </p:sp>
      <p:sp>
        <p:nvSpPr>
          <p:cNvPr id="16" name="Rectangle 19"/>
          <p:cNvSpPr>
            <a:spLocks noChangeArrowheads="1"/>
          </p:cNvSpPr>
          <p:nvPr/>
        </p:nvSpPr>
        <p:spPr bwMode="auto">
          <a:xfrm>
            <a:off x="2847975" y="5295265"/>
            <a:ext cx="2456180" cy="1322070"/>
          </a:xfrm>
          <a:prstGeom prst="rect">
            <a:avLst/>
          </a:prstGeom>
          <a:noFill/>
          <a:ln w="9525">
            <a:noFill/>
            <a:miter lim="800000"/>
          </a:ln>
          <a:effectLst/>
        </p:spPr>
        <p:txBody>
          <a:bodyPr wrap="square">
            <a:spAutoFit/>
          </a:bodyPr>
          <a:lstStyle/>
          <a:p>
            <a:endParaRPr lang="zh-CN" altLang="en-US" sz="2000" b="1">
              <a:solidFill>
                <a:srgbClr val="FF0000"/>
              </a:solidFill>
              <a:latin typeface="Calibri" panose="020F0502020204030204" pitchFamily="34" charset="0"/>
              <a:ea typeface="微软雅黑" panose="020B0503020204020204" pitchFamily="34" charset="-122"/>
              <a:cs typeface="Calibri" panose="020F0502020204030204" pitchFamily="34" charset="0"/>
            </a:endParaRPr>
          </a:p>
          <a:p>
            <a:r>
              <a:rPr lang="en-US" altLang="zh-CN" sz="2000" b="1">
                <a:solidFill>
                  <a:srgbClr val="A3807C"/>
                </a:solidFill>
                <a:latin typeface="Calibri" panose="020F0502020204030204" pitchFamily="34" charset="0"/>
                <a:ea typeface="微软雅黑" panose="020B0503020204020204" pitchFamily="34" charset="-122"/>
                <a:cs typeface="Calibri" panose="020F0502020204030204" pitchFamily="34" charset="0"/>
              </a:rPr>
              <a:t>offset: 0x6</a:t>
            </a:r>
          </a:p>
          <a:p>
            <a:r>
              <a:rPr lang="en-US" altLang="zh-CN" sz="2000" b="1">
                <a:solidFill>
                  <a:srgbClr val="A3807C"/>
                </a:solidFill>
                <a:latin typeface="Calibri" panose="020F0502020204030204" pitchFamily="34" charset="0"/>
                <a:ea typeface="微软雅黑" panose="020B0503020204020204" pitchFamily="34" charset="-122"/>
                <a:cs typeface="Calibri" panose="020F0502020204030204" pitchFamily="34" charset="0"/>
              </a:rPr>
              <a:t>symbol: L0</a:t>
            </a:r>
          </a:p>
          <a:p>
            <a:r>
              <a:rPr lang="en-US" altLang="zh-CN" sz="2000" b="1">
                <a:solidFill>
                  <a:srgbClr val="A3807C"/>
                </a:solidFill>
                <a:latin typeface="Calibri" panose="020F0502020204030204" pitchFamily="34" charset="0"/>
                <a:ea typeface="微软雅黑" panose="020B0503020204020204" pitchFamily="34" charset="-122"/>
                <a:cs typeface="Calibri" panose="020F0502020204030204" pitchFamily="34" charset="0"/>
              </a:rPr>
              <a:t>type:  R_386_PC32</a:t>
            </a:r>
          </a:p>
        </p:txBody>
      </p:sp>
      <p:sp>
        <p:nvSpPr>
          <p:cNvPr id="17" name="Text Box 20"/>
          <p:cNvSpPr txBox="1">
            <a:spLocks noChangeArrowheads="1"/>
          </p:cNvSpPr>
          <p:nvPr/>
        </p:nvSpPr>
        <p:spPr bwMode="auto">
          <a:xfrm>
            <a:off x="5400675" y="5268913"/>
            <a:ext cx="3686175" cy="706755"/>
          </a:xfrm>
          <a:prstGeom prst="rect">
            <a:avLst/>
          </a:prstGeom>
          <a:noFill/>
          <a:ln w="9525">
            <a:noFill/>
            <a:miter lim="800000"/>
          </a:ln>
          <a:effectLst/>
        </p:spPr>
        <p:txBody>
          <a:bodyPr>
            <a:spAutoFit/>
          </a:bodyPr>
          <a:lstStyle/>
          <a:p>
            <a:pPr>
              <a:spcBef>
                <a:spcPct val="50000"/>
              </a:spcBef>
            </a:pPr>
            <a:r>
              <a:rPr lang="en-GB" sz="2000" b="1" kern="0" dirty="0">
                <a:latin typeface="Calibri" panose="020F0502020204030204" pitchFamily="34" charset="0"/>
                <a:ea typeface="Arial" panose="020B0604020202020204" pitchFamily="34" charset="0"/>
                <a:cs typeface="+mn-ea"/>
              </a:rPr>
              <a:t>问题：重定位条目和汇编后的机器代码在哪种目标文件中？</a:t>
            </a:r>
            <a:endParaRPr lang="en-GB" altLang="en-US" sz="2000" b="1" kern="0" dirty="0">
              <a:latin typeface="Calibri" panose="020F0502020204030204" pitchFamily="34" charset="0"/>
              <a:ea typeface="Arial" panose="020B0604020202020204" pitchFamily="34" charset="0"/>
              <a:cs typeface="+mn-ea"/>
            </a:endParaRPr>
          </a:p>
        </p:txBody>
      </p:sp>
      <p:sp>
        <p:nvSpPr>
          <p:cNvPr id="18" name="Text Box 21"/>
          <p:cNvSpPr txBox="1">
            <a:spLocks noChangeArrowheads="1"/>
          </p:cNvSpPr>
          <p:nvPr/>
        </p:nvSpPr>
        <p:spPr bwMode="auto">
          <a:xfrm>
            <a:off x="6485573" y="5910263"/>
            <a:ext cx="2162175" cy="706755"/>
          </a:xfrm>
          <a:prstGeom prst="rect">
            <a:avLst/>
          </a:prstGeom>
          <a:noFill/>
          <a:ln w="9525">
            <a:noFill/>
            <a:miter lim="800000"/>
          </a:ln>
          <a:effectLst/>
        </p:spPr>
        <p:txBody>
          <a:bodyPr>
            <a:spAutoFit/>
          </a:bodyPr>
          <a:lstStyle/>
          <a:p>
            <a:pPr>
              <a:spcBef>
                <a:spcPct val="50000"/>
              </a:spcBef>
            </a:pPr>
            <a:r>
              <a:rPr lang="en-GB" sz="2000" b="1" kern="0" dirty="0">
                <a:solidFill>
                  <a:srgbClr val="FF0000"/>
                </a:solidFill>
                <a:latin typeface="Calibri" panose="020F0502020204030204" pitchFamily="34" charset="0"/>
                <a:ea typeface="Arial" panose="020B0604020202020204" pitchFamily="34" charset="0"/>
                <a:cs typeface="+mn-ea"/>
              </a:rPr>
              <a:t>在可重定位目标（.o）文件中！</a:t>
            </a:r>
            <a:endParaRPr lang="en-GB" altLang="en-US" sz="2000" b="1" kern="0" dirty="0">
              <a:solidFill>
                <a:srgbClr val="FF0000"/>
              </a:solidFill>
              <a:latin typeface="Calibri" panose="020F0502020204030204" pitchFamily="34" charset="0"/>
              <a:ea typeface="Arial" panose="020B0604020202020204" pitchFamily="34" charset="0"/>
              <a:cs typeface="+mn-ea"/>
            </a:endParaRPr>
          </a:p>
        </p:txBody>
      </p:sp>
      <p:sp>
        <p:nvSpPr>
          <p:cNvPr id="22529" name="Rectangle 1"/>
          <p:cNvSpPr>
            <a:spLocks noGrp="1" noChangeArrowheads="1"/>
          </p:cNvSpPr>
          <p:nvPr/>
        </p:nvSpPr>
        <p:spPr>
          <a:xfrm>
            <a:off x="250826" y="-133350"/>
            <a:ext cx="8918575" cy="1135063"/>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ea typeface="宋体" panose="02010600030101010101" pitchFamily="2" charset="-122"/>
              </a:rPr>
              <a:t>重定位信息</a:t>
            </a:r>
            <a:endParaRPr lang="en-US" altLang="zh-CN"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Effect transition="in" filter="blinds(horizontal)">
                                      <p:cBhvr>
                                        <p:cTn id="32" dur="500"/>
                                        <p:tgtEl>
                                          <p:spTgt spid="5">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Effect transition="in" filter="blinds(horizontal)">
                                      <p:cBhvr>
                                        <p:cTn id="37" dur="500"/>
                                        <p:tgtEl>
                                          <p:spTgt spid="5">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linds(horizontal)">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linds(horizontal)">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
                                            <p:txEl>
                                              <p:pRg st="3" end="3"/>
                                            </p:txEl>
                                          </p:spTgt>
                                        </p:tgtEl>
                                        <p:attrNameLst>
                                          <p:attrName>style.visibility</p:attrName>
                                        </p:attrNameLst>
                                      </p:cBhvr>
                                      <p:to>
                                        <p:strVal val="visible"/>
                                      </p:to>
                                    </p:set>
                                    <p:animEffect transition="in" filter="blinds(horizontal)">
                                      <p:cBhvr>
                                        <p:cTn id="52" dur="500"/>
                                        <p:tgtEl>
                                          <p:spTgt spid="5">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blinds(horizontal)">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
                                            <p:txEl>
                                              <p:pRg st="8" end="8"/>
                                            </p:txEl>
                                          </p:spTgt>
                                        </p:tgtEl>
                                        <p:attrNameLst>
                                          <p:attrName>style.visibility</p:attrName>
                                        </p:attrNameLst>
                                      </p:cBhvr>
                                      <p:to>
                                        <p:strVal val="visible"/>
                                      </p:to>
                                    </p:set>
                                    <p:animEffect transition="in" filter="blinds(horizontal)">
                                      <p:cBhvr>
                                        <p:cTn id="62" dur="500"/>
                                        <p:tgtEl>
                                          <p:spTgt spid="5">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
                                            <p:txEl>
                                              <p:pRg st="9" end="9"/>
                                            </p:txEl>
                                          </p:spTgt>
                                        </p:tgtEl>
                                        <p:attrNameLst>
                                          <p:attrName>style.visibility</p:attrName>
                                        </p:attrNameLst>
                                      </p:cBhvr>
                                      <p:to>
                                        <p:strVal val="visible"/>
                                      </p:to>
                                    </p:set>
                                    <p:animEffect transition="in" filter="blinds(horizontal)">
                                      <p:cBhvr>
                                        <p:cTn id="67" dur="500"/>
                                        <p:tgtEl>
                                          <p:spTgt spid="5">
                                            <p:txEl>
                                              <p:pRg st="9" end="9"/>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blinds(horizontal)">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5">
                                            <p:txEl>
                                              <p:pRg st="10" end="10"/>
                                            </p:txEl>
                                          </p:spTgt>
                                        </p:tgtEl>
                                        <p:attrNameLst>
                                          <p:attrName>style.visibility</p:attrName>
                                        </p:attrNameLst>
                                      </p:cBhvr>
                                      <p:to>
                                        <p:strVal val="visible"/>
                                      </p:to>
                                    </p:set>
                                    <p:animEffect transition="in" filter="blinds(horizontal)">
                                      <p:cBhvr>
                                        <p:cTn id="77" dur="500"/>
                                        <p:tgtEl>
                                          <p:spTgt spid="5">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blinds(horizontal)">
                                      <p:cBhvr>
                                        <p:cTn id="82" dur="500"/>
                                        <p:tgtEl>
                                          <p:spTgt spid="15"/>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blinds(horizontal)">
                                      <p:cBhvr>
                                        <p:cTn id="87" dur="500"/>
                                        <p:tgtEl>
                                          <p:spTgt spid="7"/>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16"/>
                                        </p:tgtEl>
                                        <p:attrNameLst>
                                          <p:attrName>style.visibility</p:attrName>
                                        </p:attrNameLst>
                                      </p:cBhvr>
                                      <p:to>
                                        <p:strVal val="visible"/>
                                      </p:to>
                                    </p:set>
                                    <p:animEffect transition="in" filter="blinds(horizontal)">
                                      <p:cBhvr>
                                        <p:cTn id="92" dur="500"/>
                                        <p:tgtEl>
                                          <p:spTgt spid="16"/>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17"/>
                                        </p:tgtEl>
                                        <p:attrNameLst>
                                          <p:attrName>style.visibility</p:attrName>
                                        </p:attrNameLst>
                                      </p:cBhvr>
                                      <p:to>
                                        <p:strVal val="visible"/>
                                      </p:to>
                                    </p:set>
                                    <p:animEffect transition="in" filter="blinds(horizontal)">
                                      <p:cBhvr>
                                        <p:cTn id="97" dur="500"/>
                                        <p:tgtEl>
                                          <p:spTgt spid="17"/>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18"/>
                                        </p:tgtEl>
                                        <p:attrNameLst>
                                          <p:attrName>style.visibility</p:attrName>
                                        </p:attrNameLst>
                                      </p:cBhvr>
                                      <p:to>
                                        <p:strVal val="visible"/>
                                      </p:to>
                                    </p:set>
                                    <p:animEffect transition="in" filter="blinds(horizontal)">
                                      <p:cBhvr>
                                        <p:cTn id="10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P spid="18"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nvSpPr>
        <p:spPr>
          <a:xfrm>
            <a:off x="250826" y="-133350"/>
            <a:ext cx="8918575" cy="1135063"/>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ea typeface="宋体" panose="02010600030101010101" pitchFamily="2" charset="-122"/>
              </a:rPr>
              <a:t>重定位信息</a:t>
            </a:r>
            <a:endParaRPr lang="en-US" altLang="zh-CN" dirty="0">
              <a:ea typeface="宋体" panose="02010600030101010101" pitchFamily="2" charset="-122"/>
            </a:endParaRPr>
          </a:p>
        </p:txBody>
      </p:sp>
      <p:sp>
        <p:nvSpPr>
          <p:cNvPr id="3" name="Rectangle 3"/>
          <p:cNvSpPr>
            <a:spLocks noChangeArrowheads="1"/>
          </p:cNvSpPr>
          <p:nvPr/>
        </p:nvSpPr>
        <p:spPr bwMode="auto">
          <a:xfrm>
            <a:off x="842645" y="1377633"/>
            <a:ext cx="2479675" cy="2533650"/>
          </a:xfrm>
          <a:prstGeom prst="rect">
            <a:avLst/>
          </a:prstGeom>
          <a:solidFill>
            <a:srgbClr val="F7F5CD"/>
          </a:solidFill>
          <a:ln w="3175">
            <a:solidFill>
              <a:srgbClr val="000000"/>
            </a:solidFill>
            <a:miter lim="800000"/>
          </a:ln>
        </p:spPr>
        <p:txBody>
          <a:bodyPr wrap="none">
            <a:spAutoFit/>
          </a:bodyPr>
          <a:lstStyle/>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int buf[2] = {1, 2};</a:t>
            </a:r>
          </a:p>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void swap(); </a:t>
            </a:r>
          </a:p>
          <a:p>
            <a:pPr eaLnBrk="0" hangingPunct="0"/>
            <a:endParaRPr lang="en-US" altLang="zh-CN" sz="2000" b="1">
              <a:latin typeface="微软雅黑" panose="020B0503020204020204" pitchFamily="34" charset="-122"/>
              <a:ea typeface="微软雅黑" panose="020B0503020204020204" pitchFamily="34" charset="-122"/>
              <a:cs typeface="Courier New" panose="02070309020205020404" pitchFamily="49" charset="0"/>
            </a:endParaRPr>
          </a:p>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int main() </a:t>
            </a:r>
          </a:p>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a:t>
            </a:r>
          </a:p>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  swap();</a:t>
            </a:r>
          </a:p>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  return 0;</a:t>
            </a:r>
          </a:p>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 </a:t>
            </a:r>
          </a:p>
        </p:txBody>
      </p:sp>
      <p:sp>
        <p:nvSpPr>
          <p:cNvPr id="4" name="Rectangle 4"/>
          <p:cNvSpPr>
            <a:spLocks noChangeArrowheads="1"/>
          </p:cNvSpPr>
          <p:nvPr/>
        </p:nvSpPr>
        <p:spPr bwMode="auto">
          <a:xfrm>
            <a:off x="807720" y="809308"/>
            <a:ext cx="1195388" cy="460375"/>
          </a:xfrm>
          <a:prstGeom prst="rect">
            <a:avLst/>
          </a:prstGeom>
          <a:noFill/>
          <a:ln w="3175">
            <a:solidFill>
              <a:srgbClr val="FFFFFF"/>
            </a:solidFill>
            <a:miter lim="800000"/>
          </a:ln>
        </p:spPr>
        <p:txBody>
          <a:bodyPr wrap="none">
            <a:spAutoFit/>
          </a:bodyPr>
          <a:lstStyle/>
          <a:p>
            <a:pPr eaLnBrk="0" hangingPunct="0"/>
            <a:r>
              <a:rPr lang="en-US" altLang="zh-CN" sz="2400" b="1">
                <a:solidFill>
                  <a:srgbClr val="0066FF"/>
                </a:solidFill>
                <a:latin typeface="微软雅黑" panose="020B0503020204020204" pitchFamily="34" charset="-122"/>
                <a:ea typeface="微软雅黑" panose="020B0503020204020204" pitchFamily="34" charset="-122"/>
                <a:cs typeface="Courier New" panose="02070309020205020404" pitchFamily="49" charset="0"/>
              </a:rPr>
              <a:t>main.c</a:t>
            </a:r>
          </a:p>
        </p:txBody>
      </p:sp>
      <p:sp>
        <p:nvSpPr>
          <p:cNvPr id="19" name="Rectangle 5"/>
          <p:cNvSpPr>
            <a:spLocks noChangeArrowheads="1"/>
          </p:cNvSpPr>
          <p:nvPr/>
        </p:nvSpPr>
        <p:spPr bwMode="auto">
          <a:xfrm>
            <a:off x="4693920" y="723583"/>
            <a:ext cx="1222375" cy="460375"/>
          </a:xfrm>
          <a:prstGeom prst="rect">
            <a:avLst/>
          </a:prstGeom>
          <a:noFill/>
          <a:ln w="3175">
            <a:solidFill>
              <a:srgbClr val="FFFFFF"/>
            </a:solidFill>
            <a:miter lim="800000"/>
          </a:ln>
        </p:spPr>
        <p:txBody>
          <a:bodyPr wrap="none">
            <a:spAutoFit/>
          </a:bodyPr>
          <a:lstStyle/>
          <a:p>
            <a:pPr eaLnBrk="0" hangingPunct="0"/>
            <a:r>
              <a:rPr lang="en-US" altLang="zh-CN" sz="2400" b="1">
                <a:solidFill>
                  <a:srgbClr val="0066FF"/>
                </a:solidFill>
                <a:latin typeface="微软雅黑" panose="020B0503020204020204" pitchFamily="34" charset="-122"/>
                <a:ea typeface="微软雅黑" panose="020B0503020204020204" pitchFamily="34" charset="-122"/>
                <a:cs typeface="Courier New" panose="02070309020205020404" pitchFamily="49" charset="0"/>
              </a:rPr>
              <a:t>swap.c</a:t>
            </a:r>
          </a:p>
        </p:txBody>
      </p:sp>
      <p:sp>
        <p:nvSpPr>
          <p:cNvPr id="20" name="Rectangle 6"/>
          <p:cNvSpPr>
            <a:spLocks noChangeArrowheads="1"/>
          </p:cNvSpPr>
          <p:nvPr/>
        </p:nvSpPr>
        <p:spPr bwMode="auto">
          <a:xfrm>
            <a:off x="4581208" y="1220470"/>
            <a:ext cx="3665537" cy="3562350"/>
          </a:xfrm>
          <a:prstGeom prst="rect">
            <a:avLst/>
          </a:prstGeom>
          <a:solidFill>
            <a:srgbClr val="DBF2DA"/>
          </a:solidFill>
          <a:ln w="3175">
            <a:solidFill>
              <a:srgbClr val="000000"/>
            </a:solidFill>
            <a:miter lim="800000"/>
          </a:ln>
        </p:spPr>
        <p:txBody>
          <a:bodyPr>
            <a:spAutoFit/>
          </a:bodyPr>
          <a:lstStyle/>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extern int buf[]; </a:t>
            </a:r>
          </a:p>
          <a:p>
            <a:pPr eaLnBrk="0" hangingPunct="0">
              <a:lnSpc>
                <a:spcPct val="95000"/>
              </a:lnSpc>
            </a:pPr>
            <a:r>
              <a:rPr lang="en-US" altLang="zh-CN" sz="1000" b="1">
                <a:latin typeface="微软雅黑" panose="020B0503020204020204" pitchFamily="34" charset="-122"/>
                <a:ea typeface="微软雅黑" panose="020B0503020204020204" pitchFamily="34" charset="-122"/>
                <a:cs typeface="Courier New" panose="02070309020205020404" pitchFamily="49" charset="0"/>
              </a:rPr>
              <a:t> </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int *bufp0 = &amp;buf[0];</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static int *bufp1;</a:t>
            </a:r>
          </a:p>
          <a:p>
            <a:pPr eaLnBrk="0" hangingPunct="0">
              <a:lnSpc>
                <a:spcPct val="95000"/>
              </a:lnSpc>
            </a:pPr>
            <a:endParaRPr lang="en-US" altLang="zh-CN" sz="1000" b="1">
              <a:solidFill>
                <a:srgbClr val="F7F5CD"/>
              </a:solidFill>
              <a:latin typeface="微软雅黑" panose="020B0503020204020204" pitchFamily="34" charset="-122"/>
              <a:ea typeface="微软雅黑" panose="020B0503020204020204" pitchFamily="34" charset="-122"/>
              <a:cs typeface="Courier New" panose="02070309020205020404" pitchFamily="49" charset="0"/>
            </a:endParaRP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void swap()</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   int temp;</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   bufp1 = &amp;buf[1];</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   temp = *bufp0;</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   *bufp0 = *bufp1;</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   *bufp1 = temp;</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a:t>
            </a:r>
          </a:p>
        </p:txBody>
      </p:sp>
      <p:sp>
        <p:nvSpPr>
          <p:cNvPr id="21" name="Text Box 7"/>
          <p:cNvSpPr txBox="1">
            <a:spLocks noChangeArrowheads="1"/>
          </p:cNvSpPr>
          <p:nvPr/>
        </p:nvSpPr>
        <p:spPr bwMode="auto">
          <a:xfrm>
            <a:off x="263208" y="5335270"/>
            <a:ext cx="7343775" cy="429895"/>
          </a:xfrm>
          <a:prstGeom prst="rect">
            <a:avLst/>
          </a:prstGeom>
          <a:noFill/>
          <a:ln w="9525">
            <a:noFill/>
            <a:miter lim="800000"/>
          </a:ln>
          <a:effectLst/>
        </p:spPr>
        <p:txBody>
          <a:bodyPr>
            <a:spAutoFit/>
          </a:bodyPr>
          <a:lstStyle/>
          <a:p>
            <a:pPr>
              <a:spcBef>
                <a:spcPct val="50000"/>
              </a:spcBef>
            </a:pPr>
            <a:r>
              <a:rPr lang="zh-CN" altLang="en-US" sz="2200" b="1">
                <a:latin typeface="宋体" panose="02010600030101010101" pitchFamily="2" charset="-122"/>
                <a:ea typeface="宋体" panose="02010600030101010101" pitchFamily="2" charset="-122"/>
              </a:rPr>
              <a:t>你能说出哪些是</a:t>
            </a:r>
            <a:r>
              <a:rPr lang="zh-CN" altLang="en-US" sz="2200" b="1">
                <a:solidFill>
                  <a:srgbClr val="FF0000"/>
                </a:solidFill>
                <a:latin typeface="宋体" panose="02010600030101010101" pitchFamily="2" charset="-122"/>
                <a:ea typeface="宋体" panose="02010600030101010101" pitchFamily="2" charset="-122"/>
              </a:rPr>
              <a:t>符号定义</a:t>
            </a:r>
            <a:r>
              <a:rPr lang="zh-CN" altLang="en-US" sz="2200" b="1">
                <a:latin typeface="宋体" panose="02010600030101010101" pitchFamily="2" charset="-122"/>
                <a:ea typeface="宋体" panose="02010600030101010101" pitchFamily="2" charset="-122"/>
              </a:rPr>
              <a:t>？哪些是</a:t>
            </a:r>
            <a:r>
              <a:rPr lang="zh-CN" altLang="en-US" sz="2200" b="1">
                <a:solidFill>
                  <a:srgbClr val="FF0000"/>
                </a:solidFill>
                <a:latin typeface="宋体" panose="02010600030101010101" pitchFamily="2" charset="-122"/>
                <a:ea typeface="宋体" panose="02010600030101010101" pitchFamily="2" charset="-122"/>
              </a:rPr>
              <a:t>符号的引用</a:t>
            </a:r>
            <a:r>
              <a:rPr lang="zh-CN" altLang="en-US" sz="2200" b="1">
                <a:latin typeface="宋体" panose="02010600030101010101" pitchFamily="2" charset="-122"/>
                <a:ea typeface="宋体" panose="02010600030101010101" pitchFamily="2" charset="-122"/>
              </a:rPr>
              <a:t>？</a:t>
            </a:r>
          </a:p>
        </p:txBody>
      </p:sp>
      <p:grpSp>
        <p:nvGrpSpPr>
          <p:cNvPr id="22" name="Group 24"/>
          <p:cNvGrpSpPr/>
          <p:nvPr/>
        </p:nvGrpSpPr>
        <p:grpSpPr bwMode="auto">
          <a:xfrm>
            <a:off x="1441133" y="1542733"/>
            <a:ext cx="4976812" cy="3876675"/>
            <a:chOff x="879" y="943"/>
            <a:chExt cx="3135" cy="2442"/>
          </a:xfrm>
        </p:grpSpPr>
        <p:sp>
          <p:nvSpPr>
            <p:cNvPr id="23" name="Line 8"/>
            <p:cNvSpPr>
              <a:spLocks noChangeShapeType="1"/>
            </p:cNvSpPr>
            <p:nvPr/>
          </p:nvSpPr>
          <p:spPr bwMode="auto">
            <a:xfrm flipH="1" flipV="1">
              <a:off x="879" y="1016"/>
              <a:ext cx="1014" cy="2350"/>
            </a:xfrm>
            <a:prstGeom prst="line">
              <a:avLst/>
            </a:prstGeom>
            <a:noFill/>
            <a:ln w="28575">
              <a:solidFill>
                <a:srgbClr val="CC0066"/>
              </a:solidFill>
              <a:round/>
              <a:tailEnd type="triangle" w="med" len="med"/>
            </a:ln>
            <a:effectLst/>
          </p:spPr>
          <p:txBody>
            <a:bodyPr/>
            <a:lstStyle/>
            <a:p>
              <a:endParaRPr lang="zh-CN" altLang="en-US"/>
            </a:p>
          </p:txBody>
        </p:sp>
        <p:sp>
          <p:nvSpPr>
            <p:cNvPr id="24" name="Line 9"/>
            <p:cNvSpPr>
              <a:spLocks noChangeShapeType="1"/>
            </p:cNvSpPr>
            <p:nvPr/>
          </p:nvSpPr>
          <p:spPr bwMode="auto">
            <a:xfrm flipH="1" flipV="1">
              <a:off x="914" y="1619"/>
              <a:ext cx="915" cy="1747"/>
            </a:xfrm>
            <a:prstGeom prst="line">
              <a:avLst/>
            </a:prstGeom>
            <a:noFill/>
            <a:ln w="28575">
              <a:solidFill>
                <a:srgbClr val="CC0066"/>
              </a:solidFill>
              <a:round/>
              <a:tailEnd type="triangle" w="med" len="med"/>
            </a:ln>
            <a:effectLst/>
          </p:spPr>
          <p:txBody>
            <a:bodyPr/>
            <a:lstStyle/>
            <a:p>
              <a:endParaRPr lang="zh-CN" altLang="en-US"/>
            </a:p>
          </p:txBody>
        </p:sp>
        <p:sp>
          <p:nvSpPr>
            <p:cNvPr id="25" name="Line 10"/>
            <p:cNvSpPr>
              <a:spLocks noChangeShapeType="1"/>
            </p:cNvSpPr>
            <p:nvPr/>
          </p:nvSpPr>
          <p:spPr bwMode="auto">
            <a:xfrm flipV="1">
              <a:off x="1920" y="943"/>
              <a:ext cx="1864" cy="2405"/>
            </a:xfrm>
            <a:prstGeom prst="line">
              <a:avLst/>
            </a:prstGeom>
            <a:noFill/>
            <a:ln w="28575">
              <a:solidFill>
                <a:srgbClr val="CC0066"/>
              </a:solidFill>
              <a:round/>
              <a:tailEnd type="triangle" w="med" len="med"/>
            </a:ln>
            <a:effectLst/>
          </p:spPr>
          <p:txBody>
            <a:bodyPr/>
            <a:lstStyle/>
            <a:p>
              <a:endParaRPr lang="zh-CN" altLang="en-US"/>
            </a:p>
          </p:txBody>
        </p:sp>
        <p:sp>
          <p:nvSpPr>
            <p:cNvPr id="26" name="Line 11"/>
            <p:cNvSpPr>
              <a:spLocks noChangeShapeType="1"/>
            </p:cNvSpPr>
            <p:nvPr/>
          </p:nvSpPr>
          <p:spPr bwMode="auto">
            <a:xfrm flipV="1">
              <a:off x="1884" y="1181"/>
              <a:ext cx="1453" cy="2157"/>
            </a:xfrm>
            <a:prstGeom prst="line">
              <a:avLst/>
            </a:prstGeom>
            <a:noFill/>
            <a:ln w="28575">
              <a:solidFill>
                <a:srgbClr val="CC0066"/>
              </a:solidFill>
              <a:round/>
              <a:tailEnd type="triangle" w="med" len="med"/>
            </a:ln>
            <a:effectLst/>
          </p:spPr>
          <p:txBody>
            <a:bodyPr/>
            <a:lstStyle/>
            <a:p>
              <a:endParaRPr lang="zh-CN" altLang="en-US"/>
            </a:p>
          </p:txBody>
        </p:sp>
        <p:sp>
          <p:nvSpPr>
            <p:cNvPr id="27" name="Line 12"/>
            <p:cNvSpPr>
              <a:spLocks noChangeShapeType="1"/>
            </p:cNvSpPr>
            <p:nvPr/>
          </p:nvSpPr>
          <p:spPr bwMode="auto">
            <a:xfrm flipV="1">
              <a:off x="1993" y="1409"/>
              <a:ext cx="2021" cy="1976"/>
            </a:xfrm>
            <a:prstGeom prst="line">
              <a:avLst/>
            </a:prstGeom>
            <a:noFill/>
            <a:ln w="28575">
              <a:solidFill>
                <a:srgbClr val="CC0066"/>
              </a:solidFill>
              <a:round/>
              <a:tailEnd type="triangle" w="med" len="med"/>
            </a:ln>
            <a:effectLst/>
          </p:spPr>
          <p:txBody>
            <a:bodyPr/>
            <a:lstStyle/>
            <a:p>
              <a:endParaRPr lang="zh-CN" altLang="en-US"/>
            </a:p>
          </p:txBody>
        </p:sp>
        <p:sp>
          <p:nvSpPr>
            <p:cNvPr id="28" name="Line 13"/>
            <p:cNvSpPr>
              <a:spLocks noChangeShapeType="1"/>
            </p:cNvSpPr>
            <p:nvPr/>
          </p:nvSpPr>
          <p:spPr bwMode="auto">
            <a:xfrm flipV="1">
              <a:off x="1966" y="1674"/>
              <a:ext cx="1527" cy="1664"/>
            </a:xfrm>
            <a:prstGeom prst="line">
              <a:avLst/>
            </a:prstGeom>
            <a:noFill/>
            <a:ln w="28575">
              <a:solidFill>
                <a:srgbClr val="CC0066"/>
              </a:solidFill>
              <a:round/>
              <a:tailEnd type="triangle" w="med" len="med"/>
            </a:ln>
            <a:effectLst/>
          </p:spPr>
          <p:txBody>
            <a:bodyPr/>
            <a:lstStyle/>
            <a:p>
              <a:endParaRPr lang="zh-CN" altLang="en-US"/>
            </a:p>
          </p:txBody>
        </p:sp>
      </p:grpSp>
      <p:sp>
        <p:nvSpPr>
          <p:cNvPr id="29" name="Text Box 14"/>
          <p:cNvSpPr txBox="1">
            <a:spLocks noChangeArrowheads="1"/>
          </p:cNvSpPr>
          <p:nvPr/>
        </p:nvSpPr>
        <p:spPr bwMode="auto">
          <a:xfrm>
            <a:off x="320358" y="5865495"/>
            <a:ext cx="8069262" cy="398780"/>
          </a:xfrm>
          <a:prstGeom prst="rect">
            <a:avLst/>
          </a:prstGeom>
          <a:noFill/>
          <a:ln w="9525">
            <a:noFill/>
            <a:miter lim="800000"/>
          </a:ln>
          <a:effectLst/>
        </p:spPr>
        <p:txBody>
          <a:bodyPr>
            <a:spAutoFit/>
          </a:bodyPr>
          <a:lstStyle/>
          <a:p>
            <a:pPr>
              <a:spcBef>
                <a:spcPct val="50000"/>
              </a:spcBef>
            </a:pPr>
            <a:r>
              <a:rPr lang="zh-CN" altLang="en-US" sz="2000" b="1">
                <a:solidFill>
                  <a:srgbClr val="3366FF"/>
                </a:solidFill>
                <a:latin typeface="宋体" panose="02010600030101010101" pitchFamily="2" charset="-122"/>
                <a:ea typeface="宋体" panose="02010600030101010101" pitchFamily="2" charset="-122"/>
                <a:cs typeface="宋体" panose="02010600030101010101" pitchFamily="2" charset="-122"/>
              </a:rPr>
              <a:t>局部变量</a:t>
            </a:r>
            <a:r>
              <a:rPr lang="en-US" altLang="zh-CN" sz="2000" b="1">
                <a:solidFill>
                  <a:srgbClr val="CC0066"/>
                </a:solidFill>
                <a:latin typeface="宋体" panose="02010600030101010101" pitchFamily="2" charset="-122"/>
                <a:ea typeface="宋体" panose="02010600030101010101" pitchFamily="2" charset="-122"/>
                <a:cs typeface="宋体" panose="02010600030101010101" pitchFamily="2" charset="-122"/>
              </a:rPr>
              <a:t>temp</a:t>
            </a:r>
            <a:r>
              <a:rPr lang="zh-CN" altLang="en-US" sz="2000" b="1">
                <a:solidFill>
                  <a:srgbClr val="3366FF"/>
                </a:solidFill>
                <a:latin typeface="宋体" panose="02010600030101010101" pitchFamily="2" charset="-122"/>
                <a:ea typeface="宋体" panose="02010600030101010101" pitchFamily="2" charset="-122"/>
                <a:cs typeface="宋体" panose="02010600030101010101" pitchFamily="2" charset="-122"/>
              </a:rPr>
              <a:t>分配在栈中，不会在过程外被引用，因此不是符号定义</a:t>
            </a:r>
          </a:p>
        </p:txBody>
      </p:sp>
      <p:grpSp>
        <p:nvGrpSpPr>
          <p:cNvPr id="30" name="Group 25"/>
          <p:cNvGrpSpPr/>
          <p:nvPr/>
        </p:nvGrpSpPr>
        <p:grpSpPr bwMode="auto">
          <a:xfrm>
            <a:off x="1236345" y="1963420"/>
            <a:ext cx="5718175" cy="3454400"/>
            <a:chOff x="750" y="1208"/>
            <a:chExt cx="3602" cy="2176"/>
          </a:xfrm>
        </p:grpSpPr>
        <p:sp>
          <p:nvSpPr>
            <p:cNvPr id="31" name="Line 15"/>
            <p:cNvSpPr>
              <a:spLocks noChangeShapeType="1"/>
            </p:cNvSpPr>
            <p:nvPr/>
          </p:nvSpPr>
          <p:spPr bwMode="auto">
            <a:xfrm flipH="1" flipV="1">
              <a:off x="750" y="1985"/>
              <a:ext cx="2697" cy="1399"/>
            </a:xfrm>
            <a:prstGeom prst="line">
              <a:avLst/>
            </a:prstGeom>
            <a:noFill/>
            <a:ln w="28575">
              <a:solidFill>
                <a:srgbClr val="0066CC"/>
              </a:solidFill>
              <a:round/>
              <a:tailEnd type="triangle" w="med" len="med"/>
            </a:ln>
            <a:effectLst/>
          </p:spPr>
          <p:txBody>
            <a:bodyPr/>
            <a:lstStyle/>
            <a:p>
              <a:endParaRPr lang="zh-CN" altLang="en-US"/>
            </a:p>
          </p:txBody>
        </p:sp>
        <p:sp>
          <p:nvSpPr>
            <p:cNvPr id="32" name="Line 16"/>
            <p:cNvSpPr>
              <a:spLocks noChangeShapeType="1"/>
            </p:cNvSpPr>
            <p:nvPr/>
          </p:nvSpPr>
          <p:spPr bwMode="auto">
            <a:xfrm flipV="1">
              <a:off x="3474" y="1208"/>
              <a:ext cx="878" cy="2139"/>
            </a:xfrm>
            <a:prstGeom prst="line">
              <a:avLst/>
            </a:prstGeom>
            <a:noFill/>
            <a:ln w="28575">
              <a:solidFill>
                <a:srgbClr val="0066CC"/>
              </a:solidFill>
              <a:round/>
              <a:tailEnd type="triangle" w="med" len="med"/>
            </a:ln>
            <a:effectLst/>
          </p:spPr>
          <p:txBody>
            <a:bodyPr/>
            <a:lstStyle/>
            <a:p>
              <a:endParaRPr lang="zh-CN" altLang="en-US"/>
            </a:p>
          </p:txBody>
        </p:sp>
        <p:sp>
          <p:nvSpPr>
            <p:cNvPr id="33" name="Line 17"/>
            <p:cNvSpPr>
              <a:spLocks noChangeShapeType="1"/>
            </p:cNvSpPr>
            <p:nvPr/>
          </p:nvSpPr>
          <p:spPr bwMode="auto">
            <a:xfrm flipV="1">
              <a:off x="3529" y="2186"/>
              <a:ext cx="594" cy="1134"/>
            </a:xfrm>
            <a:prstGeom prst="line">
              <a:avLst/>
            </a:prstGeom>
            <a:noFill/>
            <a:ln w="28575">
              <a:solidFill>
                <a:srgbClr val="0066CC"/>
              </a:solidFill>
              <a:round/>
              <a:tailEnd type="triangle" w="med" len="med"/>
            </a:ln>
            <a:effectLst/>
          </p:spPr>
          <p:txBody>
            <a:bodyPr/>
            <a:lstStyle/>
            <a:p>
              <a:endParaRPr lang="zh-CN" altLang="en-US"/>
            </a:p>
          </p:txBody>
        </p:sp>
        <p:sp>
          <p:nvSpPr>
            <p:cNvPr id="34" name="Line 18"/>
            <p:cNvSpPr>
              <a:spLocks noChangeShapeType="1"/>
            </p:cNvSpPr>
            <p:nvPr/>
          </p:nvSpPr>
          <p:spPr bwMode="auto">
            <a:xfrm flipV="1">
              <a:off x="3588" y="2381"/>
              <a:ext cx="593" cy="951"/>
            </a:xfrm>
            <a:prstGeom prst="line">
              <a:avLst/>
            </a:prstGeom>
            <a:noFill/>
            <a:ln w="28575">
              <a:solidFill>
                <a:srgbClr val="0066CC"/>
              </a:solidFill>
              <a:round/>
              <a:tailEnd type="triangle" w="med" len="med"/>
            </a:ln>
            <a:effectLst/>
          </p:spPr>
          <p:txBody>
            <a:bodyPr/>
            <a:lstStyle/>
            <a:p>
              <a:endParaRPr lang="zh-CN" altLang="en-US"/>
            </a:p>
          </p:txBody>
        </p:sp>
        <p:sp>
          <p:nvSpPr>
            <p:cNvPr id="35" name="Line 19"/>
            <p:cNvSpPr>
              <a:spLocks noChangeShapeType="1"/>
            </p:cNvSpPr>
            <p:nvPr/>
          </p:nvSpPr>
          <p:spPr bwMode="auto">
            <a:xfrm flipV="1">
              <a:off x="3633" y="2573"/>
              <a:ext cx="549" cy="797"/>
            </a:xfrm>
            <a:prstGeom prst="line">
              <a:avLst/>
            </a:prstGeom>
            <a:noFill/>
            <a:ln w="28575">
              <a:solidFill>
                <a:srgbClr val="0066CC"/>
              </a:solidFill>
              <a:round/>
              <a:tailEnd type="triangle" w="med" len="med"/>
            </a:ln>
            <a:effectLst/>
          </p:spPr>
          <p:txBody>
            <a:bodyPr/>
            <a:lstStyle/>
            <a:p>
              <a:endParaRPr lang="zh-CN" altLang="en-US"/>
            </a:p>
          </p:txBody>
        </p:sp>
        <p:sp>
          <p:nvSpPr>
            <p:cNvPr id="36" name="Line 20"/>
            <p:cNvSpPr>
              <a:spLocks noChangeShapeType="1"/>
            </p:cNvSpPr>
            <p:nvPr/>
          </p:nvSpPr>
          <p:spPr bwMode="auto">
            <a:xfrm flipV="1">
              <a:off x="3456" y="2195"/>
              <a:ext cx="27" cy="1125"/>
            </a:xfrm>
            <a:prstGeom prst="line">
              <a:avLst/>
            </a:prstGeom>
            <a:noFill/>
            <a:ln w="28575">
              <a:solidFill>
                <a:srgbClr val="0066CC"/>
              </a:solidFill>
              <a:round/>
              <a:tailEnd type="triangle" w="med" len="med"/>
            </a:ln>
            <a:effectLst/>
          </p:spPr>
          <p:txBody>
            <a:bodyPr/>
            <a:lstStyle/>
            <a:p>
              <a:endParaRPr lang="zh-CN" altLang="en-US"/>
            </a:p>
          </p:txBody>
        </p:sp>
        <p:sp>
          <p:nvSpPr>
            <p:cNvPr id="37" name="Line 21"/>
            <p:cNvSpPr>
              <a:spLocks noChangeShapeType="1"/>
            </p:cNvSpPr>
            <p:nvPr/>
          </p:nvSpPr>
          <p:spPr bwMode="auto">
            <a:xfrm flipH="1" flipV="1">
              <a:off x="3221" y="2555"/>
              <a:ext cx="220" cy="795"/>
            </a:xfrm>
            <a:prstGeom prst="line">
              <a:avLst/>
            </a:prstGeom>
            <a:noFill/>
            <a:ln w="28575">
              <a:solidFill>
                <a:srgbClr val="0066CC"/>
              </a:solidFill>
              <a:round/>
              <a:tailEnd type="triangle" w="med" len="med"/>
            </a:ln>
            <a:effectLst/>
          </p:spPr>
          <p:txBody>
            <a:bodyPr/>
            <a:lstStyle/>
            <a:p>
              <a:endParaRPr lang="zh-CN" altLang="en-US"/>
            </a:p>
          </p:txBody>
        </p:sp>
        <p:sp>
          <p:nvSpPr>
            <p:cNvPr id="38" name="Line 22"/>
            <p:cNvSpPr>
              <a:spLocks noChangeShapeType="1"/>
            </p:cNvSpPr>
            <p:nvPr/>
          </p:nvSpPr>
          <p:spPr bwMode="auto">
            <a:xfrm flipH="1" flipV="1">
              <a:off x="3185" y="2746"/>
              <a:ext cx="219" cy="577"/>
            </a:xfrm>
            <a:prstGeom prst="line">
              <a:avLst/>
            </a:prstGeom>
            <a:noFill/>
            <a:ln w="28575">
              <a:solidFill>
                <a:srgbClr val="0066CC"/>
              </a:solidFill>
              <a:round/>
              <a:tailEnd type="triangle" w="med" len="me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blinds(horizontal)">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blinds(horizontal)">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9"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nvSpPr>
        <p:spPr>
          <a:xfrm>
            <a:off x="250826" y="-133350"/>
            <a:ext cx="8918575" cy="1135063"/>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sym typeface="+mn-ea"/>
              </a:rPr>
              <a:t>重定位操作举例</a:t>
            </a:r>
            <a:endParaRPr lang="en-US" altLang="zh-CN" dirty="0">
              <a:ea typeface="宋体" panose="02010600030101010101" pitchFamily="2" charset="-122"/>
            </a:endParaRPr>
          </a:p>
        </p:txBody>
      </p:sp>
      <p:sp>
        <p:nvSpPr>
          <p:cNvPr id="782339" name="Rectangle 3"/>
          <p:cNvSpPr>
            <a:spLocks noChangeArrowheads="1"/>
          </p:cNvSpPr>
          <p:nvPr/>
        </p:nvSpPr>
        <p:spPr bwMode="auto">
          <a:xfrm>
            <a:off x="876935" y="1331913"/>
            <a:ext cx="2479675" cy="2533650"/>
          </a:xfrm>
          <a:prstGeom prst="rect">
            <a:avLst/>
          </a:prstGeom>
          <a:solidFill>
            <a:srgbClr val="F7F5CD"/>
          </a:solidFill>
          <a:ln w="3175">
            <a:solidFill>
              <a:srgbClr val="000000"/>
            </a:solidFill>
            <a:miter lim="800000"/>
          </a:ln>
        </p:spPr>
        <p:txBody>
          <a:bodyPr wrap="none">
            <a:spAutoFit/>
          </a:bodyPr>
          <a:lstStyle/>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int buf[2] = {1, 2};</a:t>
            </a:r>
          </a:p>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void swap(); </a:t>
            </a:r>
          </a:p>
          <a:p>
            <a:pPr eaLnBrk="0" hangingPunct="0"/>
            <a:endParaRPr lang="en-US" altLang="zh-CN" sz="2000" b="1">
              <a:latin typeface="微软雅黑" panose="020B0503020204020204" pitchFamily="34" charset="-122"/>
              <a:ea typeface="微软雅黑" panose="020B0503020204020204" pitchFamily="34" charset="-122"/>
              <a:cs typeface="Courier New" panose="02070309020205020404" pitchFamily="49" charset="0"/>
            </a:endParaRPr>
          </a:p>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int main() </a:t>
            </a:r>
          </a:p>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a:t>
            </a:r>
          </a:p>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  swap();</a:t>
            </a:r>
          </a:p>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  return 0;</a:t>
            </a:r>
          </a:p>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 </a:t>
            </a:r>
          </a:p>
        </p:txBody>
      </p:sp>
      <p:sp>
        <p:nvSpPr>
          <p:cNvPr id="782340" name="Rectangle 4"/>
          <p:cNvSpPr>
            <a:spLocks noChangeArrowheads="1"/>
          </p:cNvSpPr>
          <p:nvPr/>
        </p:nvSpPr>
        <p:spPr bwMode="auto">
          <a:xfrm>
            <a:off x="842010" y="763588"/>
            <a:ext cx="1195388" cy="460375"/>
          </a:xfrm>
          <a:prstGeom prst="rect">
            <a:avLst/>
          </a:prstGeom>
          <a:noFill/>
          <a:ln w="3175">
            <a:solidFill>
              <a:srgbClr val="FFFFFF"/>
            </a:solidFill>
            <a:miter lim="800000"/>
          </a:ln>
        </p:spPr>
        <p:txBody>
          <a:bodyPr wrap="none">
            <a:spAutoFit/>
          </a:bodyPr>
          <a:lstStyle/>
          <a:p>
            <a:pPr eaLnBrk="0" hangingPunct="0"/>
            <a:r>
              <a:rPr lang="en-US" altLang="zh-CN" sz="2400" b="1">
                <a:solidFill>
                  <a:schemeClr val="accent4"/>
                </a:solidFill>
                <a:latin typeface="微软雅黑" panose="020B0503020204020204" pitchFamily="34" charset="-122"/>
                <a:ea typeface="微软雅黑" panose="020B0503020204020204" pitchFamily="34" charset="-122"/>
                <a:cs typeface="Courier New" panose="02070309020205020404" pitchFamily="49" charset="0"/>
              </a:rPr>
              <a:t>main.c</a:t>
            </a:r>
          </a:p>
        </p:txBody>
      </p:sp>
      <p:sp>
        <p:nvSpPr>
          <p:cNvPr id="782341" name="Rectangle 5"/>
          <p:cNvSpPr>
            <a:spLocks noChangeArrowheads="1"/>
          </p:cNvSpPr>
          <p:nvPr/>
        </p:nvSpPr>
        <p:spPr bwMode="auto">
          <a:xfrm>
            <a:off x="4728210" y="677863"/>
            <a:ext cx="1222375" cy="460375"/>
          </a:xfrm>
          <a:prstGeom prst="rect">
            <a:avLst/>
          </a:prstGeom>
          <a:noFill/>
          <a:ln w="3175">
            <a:solidFill>
              <a:srgbClr val="FFFFFF"/>
            </a:solidFill>
            <a:miter lim="800000"/>
          </a:ln>
        </p:spPr>
        <p:txBody>
          <a:bodyPr wrap="none">
            <a:spAutoFit/>
          </a:bodyPr>
          <a:lstStyle/>
          <a:p>
            <a:pPr eaLnBrk="0" hangingPunct="0"/>
            <a:r>
              <a:rPr lang="en-US" altLang="zh-CN" sz="2400" b="1">
                <a:solidFill>
                  <a:schemeClr val="accent4"/>
                </a:solidFill>
                <a:latin typeface="微软雅黑" panose="020B0503020204020204" pitchFamily="34" charset="-122"/>
                <a:ea typeface="微软雅黑" panose="020B0503020204020204" pitchFamily="34" charset="-122"/>
                <a:cs typeface="Courier New" panose="02070309020205020404" pitchFamily="49" charset="0"/>
              </a:rPr>
              <a:t>swap.c</a:t>
            </a:r>
          </a:p>
        </p:txBody>
      </p:sp>
      <p:sp>
        <p:nvSpPr>
          <p:cNvPr id="782342" name="Rectangle 6"/>
          <p:cNvSpPr>
            <a:spLocks noChangeArrowheads="1"/>
          </p:cNvSpPr>
          <p:nvPr/>
        </p:nvSpPr>
        <p:spPr bwMode="auto">
          <a:xfrm>
            <a:off x="4615498" y="1174750"/>
            <a:ext cx="3665537" cy="3562350"/>
          </a:xfrm>
          <a:prstGeom prst="rect">
            <a:avLst/>
          </a:prstGeom>
          <a:solidFill>
            <a:srgbClr val="DBF2DA"/>
          </a:solidFill>
          <a:ln w="3175">
            <a:solidFill>
              <a:srgbClr val="000000"/>
            </a:solidFill>
            <a:miter lim="800000"/>
          </a:ln>
        </p:spPr>
        <p:txBody>
          <a:bodyPr>
            <a:spAutoFit/>
          </a:bodyPr>
          <a:lstStyle/>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extern int buf[]; </a:t>
            </a:r>
          </a:p>
          <a:p>
            <a:pPr eaLnBrk="0" hangingPunct="0">
              <a:lnSpc>
                <a:spcPct val="95000"/>
              </a:lnSpc>
            </a:pPr>
            <a:r>
              <a:rPr lang="en-US" altLang="zh-CN" sz="1000" b="1">
                <a:latin typeface="微软雅黑" panose="020B0503020204020204" pitchFamily="34" charset="-122"/>
                <a:ea typeface="微软雅黑" panose="020B0503020204020204" pitchFamily="34" charset="-122"/>
                <a:cs typeface="Courier New" panose="02070309020205020404" pitchFamily="49" charset="0"/>
              </a:rPr>
              <a:t> </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int *bufp0 = &amp;buf[0];</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static int *bufp1;</a:t>
            </a:r>
          </a:p>
          <a:p>
            <a:pPr eaLnBrk="0" hangingPunct="0">
              <a:lnSpc>
                <a:spcPct val="95000"/>
              </a:lnSpc>
            </a:pPr>
            <a:endParaRPr lang="en-US" altLang="zh-CN" sz="1000" b="1">
              <a:solidFill>
                <a:srgbClr val="F7F5CD"/>
              </a:solidFill>
              <a:latin typeface="微软雅黑" panose="020B0503020204020204" pitchFamily="34" charset="-122"/>
              <a:ea typeface="微软雅黑" panose="020B0503020204020204" pitchFamily="34" charset="-122"/>
              <a:cs typeface="Courier New" panose="02070309020205020404" pitchFamily="49" charset="0"/>
            </a:endParaRP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void swap()</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   int temp;</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   bufp1 = &amp;buf[1];</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   temp = *bufp0;</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   *bufp0 = *bufp1;</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   *bufp1 = temp;</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a:t>
            </a:r>
          </a:p>
        </p:txBody>
      </p:sp>
      <p:sp>
        <p:nvSpPr>
          <p:cNvPr id="782343" name="Text Box 7"/>
          <p:cNvSpPr txBox="1">
            <a:spLocks noChangeArrowheads="1"/>
          </p:cNvSpPr>
          <p:nvPr/>
        </p:nvSpPr>
        <p:spPr bwMode="auto">
          <a:xfrm>
            <a:off x="354648" y="4568825"/>
            <a:ext cx="7343775" cy="429895"/>
          </a:xfrm>
          <a:prstGeom prst="rect">
            <a:avLst/>
          </a:prstGeom>
          <a:noFill/>
          <a:ln w="9525">
            <a:noFill/>
            <a:miter lim="800000"/>
          </a:ln>
          <a:effectLst/>
        </p:spPr>
        <p:txBody>
          <a:bodyPr>
            <a:spAutoFit/>
          </a:bodyPr>
          <a:lstStyle/>
          <a:p>
            <a:pPr>
              <a:spcBef>
                <a:spcPct val="50000"/>
              </a:spcBef>
            </a:pPr>
            <a:r>
              <a:rPr lang="zh-CN" altLang="en-US" sz="2200" b="1">
                <a:latin typeface="宋体" panose="02010600030101010101" pitchFamily="2" charset="-122"/>
                <a:ea typeface="宋体" panose="02010600030101010101" pitchFamily="2" charset="-122"/>
              </a:rPr>
              <a:t>符号解析后的结果是什么？</a:t>
            </a:r>
          </a:p>
        </p:txBody>
      </p:sp>
      <p:sp>
        <p:nvSpPr>
          <p:cNvPr id="782351" name="Text Box 15"/>
          <p:cNvSpPr txBox="1">
            <a:spLocks noChangeArrowheads="1"/>
          </p:cNvSpPr>
          <p:nvPr/>
        </p:nvSpPr>
        <p:spPr bwMode="auto">
          <a:xfrm>
            <a:off x="324485" y="5060950"/>
            <a:ext cx="8591550" cy="1168400"/>
          </a:xfrm>
          <a:prstGeom prst="rect">
            <a:avLst/>
          </a:prstGeom>
          <a:noFill/>
          <a:ln w="9525">
            <a:noFill/>
            <a:miter lim="800000"/>
          </a:ln>
          <a:effectLst/>
        </p:spPr>
        <p:txBody>
          <a:bodyPr>
            <a:spAutoFit/>
          </a:bodyPr>
          <a:lstStyle/>
          <a:p>
            <a:pPr>
              <a:spcBef>
                <a:spcPct val="50000"/>
              </a:spcBef>
            </a:pPr>
            <a:r>
              <a:rPr lang="en-US" altLang="zh-CN" sz="2000" b="1" dirty="0">
                <a:solidFill>
                  <a:srgbClr val="72647B"/>
                </a:solidFill>
                <a:latin typeface="宋体" panose="02010600030101010101" pitchFamily="2" charset="-122"/>
                <a:ea typeface="宋体" panose="02010600030101010101" pitchFamily="2" charset="-122"/>
                <a:cs typeface="宋体" panose="02010600030101010101" pitchFamily="2" charset="-122"/>
              </a:rPr>
              <a:t>E</a:t>
            </a:r>
            <a:r>
              <a:rPr lang="zh-CN" altLang="en-US" sz="2000" b="1" dirty="0">
                <a:solidFill>
                  <a:srgbClr val="72647B"/>
                </a:solidFill>
                <a:latin typeface="宋体" panose="02010600030101010101" pitchFamily="2" charset="-122"/>
                <a:ea typeface="宋体" panose="02010600030101010101" pitchFamily="2" charset="-122"/>
                <a:cs typeface="宋体" panose="02010600030101010101" pitchFamily="2" charset="-122"/>
              </a:rPr>
              <a:t>中有</a:t>
            </a:r>
            <a:r>
              <a:rPr lang="en-US" altLang="zh-CN" sz="2000" b="1" dirty="0" err="1">
                <a:solidFill>
                  <a:srgbClr val="72647B"/>
                </a:solidFill>
                <a:latin typeface="宋体" panose="02010600030101010101" pitchFamily="2" charset="-122"/>
                <a:ea typeface="宋体" panose="02010600030101010101" pitchFamily="2" charset="-122"/>
                <a:cs typeface="宋体" panose="02010600030101010101" pitchFamily="2" charset="-122"/>
              </a:rPr>
              <a:t>main.o</a:t>
            </a:r>
            <a:r>
              <a:rPr lang="zh-CN" altLang="en-US" sz="2000" b="1" dirty="0">
                <a:solidFill>
                  <a:srgbClr val="72647B"/>
                </a:solidFill>
                <a:latin typeface="宋体" panose="02010600030101010101" pitchFamily="2" charset="-122"/>
                <a:ea typeface="宋体" panose="02010600030101010101" pitchFamily="2" charset="-122"/>
                <a:cs typeface="宋体" panose="02010600030101010101" pitchFamily="2" charset="-122"/>
              </a:rPr>
              <a:t>和</a:t>
            </a:r>
            <a:r>
              <a:rPr lang="en-US" altLang="zh-CN" sz="2000" b="1" dirty="0" err="1">
                <a:solidFill>
                  <a:srgbClr val="72647B"/>
                </a:solidFill>
                <a:latin typeface="宋体" panose="02010600030101010101" pitchFamily="2" charset="-122"/>
                <a:ea typeface="宋体" panose="02010600030101010101" pitchFamily="2" charset="-122"/>
                <a:cs typeface="宋体" panose="02010600030101010101" pitchFamily="2" charset="-122"/>
              </a:rPr>
              <a:t>swap.o</a:t>
            </a:r>
            <a:r>
              <a:rPr lang="zh-CN" altLang="en-US" sz="2000" b="1" dirty="0">
                <a:solidFill>
                  <a:srgbClr val="72647B"/>
                </a:solidFill>
                <a:latin typeface="宋体" panose="02010600030101010101" pitchFamily="2" charset="-122"/>
                <a:ea typeface="宋体" panose="02010600030101010101" pitchFamily="2" charset="-122"/>
                <a:cs typeface="宋体" panose="02010600030101010101" pitchFamily="2" charset="-122"/>
              </a:rPr>
              <a:t>两个模块！</a:t>
            </a:r>
            <a:r>
              <a:rPr lang="en-US" altLang="zh-CN" sz="2000" b="1" dirty="0">
                <a:solidFill>
                  <a:srgbClr val="72647B"/>
                </a:solidFill>
                <a:latin typeface="宋体" panose="02010600030101010101" pitchFamily="2" charset="-122"/>
                <a:ea typeface="宋体" panose="02010600030101010101" pitchFamily="2" charset="-122"/>
                <a:cs typeface="宋体" panose="02010600030101010101" pitchFamily="2" charset="-122"/>
              </a:rPr>
              <a:t>D</a:t>
            </a:r>
            <a:r>
              <a:rPr lang="zh-CN" altLang="en-US" sz="2000" b="1" dirty="0">
                <a:solidFill>
                  <a:srgbClr val="72647B"/>
                </a:solidFill>
                <a:latin typeface="宋体" panose="02010600030101010101" pitchFamily="2" charset="-122"/>
                <a:ea typeface="宋体" panose="02010600030101010101" pitchFamily="2" charset="-122"/>
                <a:cs typeface="宋体" panose="02010600030101010101" pitchFamily="2" charset="-122"/>
              </a:rPr>
              <a:t>中有所有定义的符号！</a:t>
            </a:r>
          </a:p>
          <a:p>
            <a:pPr>
              <a:spcBef>
                <a:spcPct val="50000"/>
              </a:spcBef>
            </a:pPr>
            <a:r>
              <a:rPr lang="zh-CN" altLang="en-US" sz="2000" b="1" dirty="0">
                <a:solidFill>
                  <a:srgbClr val="72647B"/>
                </a:solidFill>
                <a:latin typeface="宋体" panose="02010600030101010101" pitchFamily="2" charset="-122"/>
                <a:ea typeface="宋体" panose="02010600030101010101" pitchFamily="2" charset="-122"/>
                <a:cs typeface="宋体" panose="02010600030101010101" pitchFamily="2" charset="-122"/>
              </a:rPr>
              <a:t>在</a:t>
            </a:r>
            <a:r>
              <a:rPr lang="en-US" altLang="zh-CN" sz="2000" b="1" dirty="0" err="1">
                <a:solidFill>
                  <a:srgbClr val="72647B"/>
                </a:solidFill>
                <a:latin typeface="宋体" panose="02010600030101010101" pitchFamily="2" charset="-122"/>
                <a:ea typeface="宋体" panose="02010600030101010101" pitchFamily="2" charset="-122"/>
                <a:cs typeface="宋体" panose="02010600030101010101" pitchFamily="2" charset="-122"/>
              </a:rPr>
              <a:t>main.o</a:t>
            </a:r>
            <a:r>
              <a:rPr lang="zh-CN" altLang="en-US" sz="2000" b="1" dirty="0">
                <a:solidFill>
                  <a:srgbClr val="72647B"/>
                </a:solidFill>
                <a:latin typeface="宋体" panose="02010600030101010101" pitchFamily="2" charset="-122"/>
                <a:ea typeface="宋体" panose="02010600030101010101" pitchFamily="2" charset="-122"/>
                <a:cs typeface="宋体" panose="02010600030101010101" pitchFamily="2" charset="-122"/>
              </a:rPr>
              <a:t>和</a:t>
            </a:r>
            <a:r>
              <a:rPr lang="en-US" altLang="zh-CN" sz="2000" b="1" dirty="0" err="1">
                <a:solidFill>
                  <a:srgbClr val="72647B"/>
                </a:solidFill>
                <a:latin typeface="宋体" panose="02010600030101010101" pitchFamily="2" charset="-122"/>
                <a:ea typeface="宋体" panose="02010600030101010101" pitchFamily="2" charset="-122"/>
                <a:cs typeface="宋体" panose="02010600030101010101" pitchFamily="2" charset="-122"/>
              </a:rPr>
              <a:t>swap.o</a:t>
            </a:r>
            <a:r>
              <a:rPr lang="zh-CN" altLang="en-US" sz="2000" b="1" dirty="0">
                <a:solidFill>
                  <a:srgbClr val="72647B"/>
                </a:solidFill>
                <a:latin typeface="宋体" panose="02010600030101010101" pitchFamily="2" charset="-122"/>
                <a:ea typeface="宋体" panose="02010600030101010101" pitchFamily="2" charset="-122"/>
                <a:cs typeface="宋体" panose="02010600030101010101" pitchFamily="2" charset="-122"/>
              </a:rPr>
              <a:t>的重定位条目中有重定位信息，反映符号引用的位置、绑定的定义符号名、重定位类型</a:t>
            </a:r>
          </a:p>
        </p:txBody>
      </p:sp>
      <p:sp>
        <p:nvSpPr>
          <p:cNvPr id="782361" name="Rectangle 25"/>
          <p:cNvSpPr>
            <a:spLocks noChangeArrowheads="1"/>
          </p:cNvSpPr>
          <p:nvPr/>
        </p:nvSpPr>
        <p:spPr bwMode="auto">
          <a:xfrm>
            <a:off x="326073" y="6283961"/>
            <a:ext cx="7740650" cy="398780"/>
          </a:xfrm>
          <a:prstGeom prst="rect">
            <a:avLst/>
          </a:prstGeom>
          <a:noFill/>
          <a:ln w="9525">
            <a:noFill/>
            <a:miter lim="800000"/>
          </a:ln>
          <a:effectLst/>
        </p:spPr>
        <p:txBody>
          <a:bodyPr anchor="ctr">
            <a:spAutoFit/>
          </a:bodyPr>
          <a:lstStyle/>
          <a:p>
            <a:pPr eaLnBrk="0" hangingPunct="0"/>
            <a:r>
              <a:rPr lang="zh-CN" altLang="en-US" sz="2000" b="1">
                <a:latin typeface="宋体" panose="02010600030101010101" pitchFamily="2" charset="-122"/>
                <a:ea typeface="宋体" panose="02010600030101010101" pitchFamily="2" charset="-122"/>
                <a:cs typeface="宋体" panose="02010600030101010101" pitchFamily="2" charset="-122"/>
              </a:rPr>
              <a:t>用命令</a:t>
            </a:r>
            <a:r>
              <a:rPr lang="en-US" altLang="zh-CN" sz="2000" b="1">
                <a:solidFill>
                  <a:srgbClr val="72647B"/>
                </a:solidFill>
                <a:latin typeface="宋体" panose="02010600030101010101" pitchFamily="2" charset="-122"/>
                <a:ea typeface="宋体" panose="02010600030101010101" pitchFamily="2" charset="-122"/>
                <a:cs typeface="宋体" panose="02010600030101010101" pitchFamily="2" charset="-122"/>
              </a:rPr>
              <a:t>readelf -r main.o</a:t>
            </a:r>
            <a:r>
              <a:rPr lang="zh-CN" altLang="en-US" sz="2000" b="1">
                <a:latin typeface="宋体" panose="02010600030101010101" pitchFamily="2" charset="-122"/>
                <a:ea typeface="宋体" panose="02010600030101010101" pitchFamily="2" charset="-122"/>
                <a:cs typeface="宋体" panose="02010600030101010101" pitchFamily="2" charset="-122"/>
              </a:rPr>
              <a:t>可显示</a:t>
            </a:r>
            <a:r>
              <a:rPr lang="en-US" altLang="zh-CN" sz="2000" b="1">
                <a:latin typeface="宋体" panose="02010600030101010101" pitchFamily="2" charset="-122"/>
                <a:ea typeface="宋体" panose="02010600030101010101" pitchFamily="2" charset="-122"/>
                <a:cs typeface="宋体" panose="02010600030101010101" pitchFamily="2" charset="-122"/>
              </a:rPr>
              <a:t>main.o</a:t>
            </a:r>
            <a:r>
              <a:rPr lang="zh-CN" altLang="en-US" sz="2000" b="1">
                <a:latin typeface="宋体" panose="02010600030101010101" pitchFamily="2" charset="-122"/>
                <a:ea typeface="宋体" panose="02010600030101010101" pitchFamily="2" charset="-122"/>
                <a:cs typeface="宋体" panose="02010600030101010101" pitchFamily="2" charset="-122"/>
              </a:rPr>
              <a:t>中的重定位条目（表项）</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2343"/>
                                        </p:tgtEl>
                                        <p:attrNameLst>
                                          <p:attrName>style.visibility</p:attrName>
                                        </p:attrNameLst>
                                      </p:cBhvr>
                                      <p:to>
                                        <p:strVal val="visible"/>
                                      </p:to>
                                    </p:set>
                                    <p:animEffect transition="in" filter="blinds(horizontal)">
                                      <p:cBhvr>
                                        <p:cTn id="7" dur="500"/>
                                        <p:tgtEl>
                                          <p:spTgt spid="7823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2351"/>
                                        </p:tgtEl>
                                        <p:attrNameLst>
                                          <p:attrName>style.visibility</p:attrName>
                                        </p:attrNameLst>
                                      </p:cBhvr>
                                      <p:to>
                                        <p:strVal val="visible"/>
                                      </p:to>
                                    </p:set>
                                    <p:animEffect transition="in" filter="blinds(horizontal)">
                                      <p:cBhvr>
                                        <p:cTn id="12" dur="500"/>
                                        <p:tgtEl>
                                          <p:spTgt spid="7823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82361"/>
                                        </p:tgtEl>
                                        <p:attrNameLst>
                                          <p:attrName>style.visibility</p:attrName>
                                        </p:attrNameLst>
                                      </p:cBhvr>
                                      <p:to>
                                        <p:strVal val="visible"/>
                                      </p:to>
                                    </p:set>
                                    <p:animEffect transition="in" filter="blinds(horizontal)">
                                      <p:cBhvr>
                                        <p:cTn id="17" dur="500"/>
                                        <p:tgtEl>
                                          <p:spTgt spid="782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43" grpId="0" bldLvl="0" animBg="1"/>
      <p:bldP spid="782351" grpId="0" bldLvl="0" animBg="1"/>
      <p:bldP spid="782361"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nvSpPr>
        <p:spPr>
          <a:xfrm>
            <a:off x="421747" y="436562"/>
            <a:ext cx="8716962"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ym typeface="+mn-ea"/>
              </a:rPr>
              <a:t>Step </a:t>
            </a:r>
            <a:r>
              <a:rPr lang="en-US" altLang="en-GB" dirty="0">
                <a:sym typeface="+mn-ea"/>
              </a:rPr>
              <a:t>2</a:t>
            </a:r>
            <a:r>
              <a:rPr lang="en-GB" dirty="0">
                <a:sym typeface="+mn-ea"/>
              </a:rPr>
              <a:t>:</a:t>
            </a:r>
            <a:r>
              <a:rPr lang="zh-CN" altLang="en-GB" dirty="0">
                <a:sym typeface="+mn-ea"/>
              </a:rPr>
              <a:t>重定位</a:t>
            </a:r>
            <a:r>
              <a:rPr lang="en-GB"/>
              <a:t>	</a:t>
            </a:r>
          </a:p>
        </p:txBody>
      </p:sp>
      <p:sp>
        <p:nvSpPr>
          <p:cNvPr id="18434" name="Rectangle 2"/>
          <p:cNvSpPr>
            <a:spLocks noChangeArrowheads="1"/>
          </p:cNvSpPr>
          <p:nvPr/>
        </p:nvSpPr>
        <p:spPr bwMode="auto">
          <a:xfrm>
            <a:off x="508174" y="3702050"/>
            <a:ext cx="2278062" cy="5334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main()</a:t>
            </a:r>
          </a:p>
        </p:txBody>
      </p:sp>
      <p:sp>
        <p:nvSpPr>
          <p:cNvPr id="18435" name="Text Box 3"/>
          <p:cNvSpPr txBox="1">
            <a:spLocks noChangeArrowheads="1"/>
          </p:cNvSpPr>
          <p:nvPr/>
        </p:nvSpPr>
        <p:spPr bwMode="auto">
          <a:xfrm>
            <a:off x="414865" y="3395828"/>
            <a:ext cx="1008907"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main.o</a:t>
            </a:r>
          </a:p>
        </p:txBody>
      </p:sp>
      <p:sp>
        <p:nvSpPr>
          <p:cNvPr id="18437" name="Rectangle 5"/>
          <p:cNvSpPr>
            <a:spLocks noChangeArrowheads="1"/>
          </p:cNvSpPr>
          <p:nvPr/>
        </p:nvSpPr>
        <p:spPr bwMode="auto">
          <a:xfrm>
            <a:off x="508174" y="5032375"/>
            <a:ext cx="2278062" cy="5334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sum()</a:t>
            </a:r>
          </a:p>
        </p:txBody>
      </p:sp>
      <p:sp>
        <p:nvSpPr>
          <p:cNvPr id="18438" name="Text Box 6"/>
          <p:cNvSpPr txBox="1">
            <a:spLocks noChangeArrowheads="1"/>
          </p:cNvSpPr>
          <p:nvPr/>
        </p:nvSpPr>
        <p:spPr bwMode="auto">
          <a:xfrm>
            <a:off x="381000" y="4738689"/>
            <a:ext cx="874368" cy="357663"/>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latin typeface="Courier New" panose="02070309020205020404" pitchFamily="49" charset="0"/>
                <a:ea typeface="msgothic" charset="0"/>
                <a:cs typeface="msgothic" charset="0"/>
              </a:rPr>
              <a:t>sum.o</a:t>
            </a:r>
            <a:endParaRPr lang="en-GB" sz="1800" b="1" dirty="0">
              <a:latin typeface="Courier New" panose="02070309020205020404" pitchFamily="49" charset="0"/>
              <a:ea typeface="msgothic" charset="0"/>
              <a:cs typeface="msgothic" charset="0"/>
            </a:endParaRPr>
          </a:p>
        </p:txBody>
      </p:sp>
      <p:sp>
        <p:nvSpPr>
          <p:cNvPr id="18444" name="Rectangle 12"/>
          <p:cNvSpPr>
            <a:spLocks noChangeArrowheads="1"/>
          </p:cNvSpPr>
          <p:nvPr/>
        </p:nvSpPr>
        <p:spPr bwMode="auto">
          <a:xfrm>
            <a:off x="508174" y="2057400"/>
            <a:ext cx="2278062" cy="5334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System code</a:t>
            </a:r>
          </a:p>
        </p:txBody>
      </p:sp>
      <p:sp>
        <p:nvSpPr>
          <p:cNvPr id="18446" name="Rectangle 14"/>
          <p:cNvSpPr>
            <a:spLocks noChangeArrowheads="1"/>
          </p:cNvSpPr>
          <p:nvPr/>
        </p:nvSpPr>
        <p:spPr bwMode="auto">
          <a:xfrm>
            <a:off x="508174" y="4235450"/>
            <a:ext cx="2278062" cy="322262"/>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int</a:t>
            </a:r>
            <a:r>
              <a:rPr lang="en-GB" sz="1600" b="1" dirty="0">
                <a:latin typeface="Courier New" panose="02070309020205020404" pitchFamily="49" charset="0"/>
                <a:ea typeface="msgothic" charset="0"/>
                <a:cs typeface="msgothic" charset="0"/>
              </a:rPr>
              <a:t> array[2]={1,2}</a:t>
            </a:r>
          </a:p>
        </p:txBody>
      </p:sp>
      <p:sp>
        <p:nvSpPr>
          <p:cNvPr id="18447" name="Rectangle 15"/>
          <p:cNvSpPr>
            <a:spLocks noChangeArrowheads="1"/>
          </p:cNvSpPr>
          <p:nvPr/>
        </p:nvSpPr>
        <p:spPr bwMode="auto">
          <a:xfrm>
            <a:off x="508174" y="2590800"/>
            <a:ext cx="2278062" cy="36195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System data</a:t>
            </a:r>
          </a:p>
        </p:txBody>
      </p:sp>
      <p:sp>
        <p:nvSpPr>
          <p:cNvPr id="18451" name="Text Box 19"/>
          <p:cNvSpPr txBox="1">
            <a:spLocks noChangeArrowheads="1"/>
          </p:cNvSpPr>
          <p:nvPr/>
        </p:nvSpPr>
        <p:spPr bwMode="auto">
          <a:xfrm>
            <a:off x="389467" y="1306513"/>
            <a:ext cx="2018030" cy="363855"/>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dirty="0">
                <a:latin typeface="Calibri" panose="020F0502020204030204" pitchFamily="34" charset="0"/>
                <a:ea typeface="宋体" panose="02010600030101010101" pitchFamily="2" charset="-122"/>
                <a:cs typeface="msgothic" charset="0"/>
              </a:rPr>
              <a:t>可重定位目标文件</a:t>
            </a:r>
          </a:p>
        </p:txBody>
      </p:sp>
      <p:sp>
        <p:nvSpPr>
          <p:cNvPr id="18455" name="Text Box 23"/>
          <p:cNvSpPr txBox="1">
            <a:spLocks noChangeArrowheads="1"/>
          </p:cNvSpPr>
          <p:nvPr/>
        </p:nvSpPr>
        <p:spPr bwMode="auto">
          <a:xfrm>
            <a:off x="2778299" y="2112963"/>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.text</a:t>
            </a:r>
          </a:p>
        </p:txBody>
      </p:sp>
      <p:sp>
        <p:nvSpPr>
          <p:cNvPr id="18456" name="Text Box 24"/>
          <p:cNvSpPr txBox="1">
            <a:spLocks noChangeArrowheads="1"/>
          </p:cNvSpPr>
          <p:nvPr/>
        </p:nvSpPr>
        <p:spPr bwMode="auto">
          <a:xfrm>
            <a:off x="2778299" y="2478088"/>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.data</a:t>
            </a:r>
          </a:p>
        </p:txBody>
      </p:sp>
      <p:sp>
        <p:nvSpPr>
          <p:cNvPr id="18457" name="Text Box 25"/>
          <p:cNvSpPr txBox="1">
            <a:spLocks noChangeArrowheads="1"/>
          </p:cNvSpPr>
          <p:nvPr/>
        </p:nvSpPr>
        <p:spPr bwMode="auto">
          <a:xfrm>
            <a:off x="2778299" y="3741738"/>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.text</a:t>
            </a:r>
          </a:p>
        </p:txBody>
      </p:sp>
      <p:sp>
        <p:nvSpPr>
          <p:cNvPr id="18458" name="Text Box 26"/>
          <p:cNvSpPr txBox="1">
            <a:spLocks noChangeArrowheads="1"/>
          </p:cNvSpPr>
          <p:nvPr/>
        </p:nvSpPr>
        <p:spPr bwMode="auto">
          <a:xfrm>
            <a:off x="2778299" y="4154488"/>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.data</a:t>
            </a:r>
          </a:p>
        </p:txBody>
      </p:sp>
      <p:sp>
        <p:nvSpPr>
          <p:cNvPr id="18459" name="Text Box 27"/>
          <p:cNvSpPr txBox="1">
            <a:spLocks noChangeArrowheads="1"/>
          </p:cNvSpPr>
          <p:nvPr/>
        </p:nvSpPr>
        <p:spPr bwMode="auto">
          <a:xfrm>
            <a:off x="2778299" y="5103813"/>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.text</a:t>
            </a:r>
          </a:p>
        </p:txBody>
      </p:sp>
      <p:grpSp>
        <p:nvGrpSpPr>
          <p:cNvPr id="3" name="Group 1"/>
          <p:cNvGrpSpPr/>
          <p:nvPr/>
        </p:nvGrpSpPr>
        <p:grpSpPr>
          <a:xfrm>
            <a:off x="4038600" y="1306513"/>
            <a:ext cx="4900862" cy="4635499"/>
            <a:chOff x="4038600" y="1306513"/>
            <a:chExt cx="4900862" cy="4635499"/>
          </a:xfrm>
        </p:grpSpPr>
        <p:sp>
          <p:nvSpPr>
            <p:cNvPr id="18440" name="Rectangle 8"/>
            <p:cNvSpPr>
              <a:spLocks noChangeArrowheads="1"/>
            </p:cNvSpPr>
            <p:nvPr/>
          </p:nvSpPr>
          <p:spPr bwMode="auto">
            <a:xfrm>
              <a:off x="5231591" y="2309813"/>
              <a:ext cx="2422525" cy="319087"/>
            </a:xfrm>
            <a:prstGeom prst="rect">
              <a:avLst/>
            </a:prstGeom>
            <a:solidFill>
              <a:srgbClr val="FFFFFF"/>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Headers</a:t>
              </a:r>
            </a:p>
          </p:txBody>
        </p:sp>
        <p:sp>
          <p:nvSpPr>
            <p:cNvPr id="18441" name="Rectangle 9"/>
            <p:cNvSpPr>
              <a:spLocks noChangeArrowheads="1"/>
            </p:cNvSpPr>
            <p:nvPr/>
          </p:nvSpPr>
          <p:spPr bwMode="auto">
            <a:xfrm>
              <a:off x="5231591" y="2957513"/>
              <a:ext cx="2422525" cy="5334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main()</a:t>
              </a:r>
            </a:p>
          </p:txBody>
        </p:sp>
        <p:sp>
          <p:nvSpPr>
            <p:cNvPr id="18442" name="Rectangle 10"/>
            <p:cNvSpPr>
              <a:spLocks noChangeArrowheads="1"/>
            </p:cNvSpPr>
            <p:nvPr/>
          </p:nvSpPr>
          <p:spPr bwMode="auto">
            <a:xfrm>
              <a:off x="5231591" y="3490913"/>
              <a:ext cx="2422525" cy="5334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swap()</a:t>
              </a:r>
            </a:p>
          </p:txBody>
        </p:sp>
        <p:sp>
          <p:nvSpPr>
            <p:cNvPr id="18443" name="Text Box 11"/>
            <p:cNvSpPr txBox="1">
              <a:spLocks noChangeArrowheads="1"/>
            </p:cNvSpPr>
            <p:nvPr/>
          </p:nvSpPr>
          <p:spPr bwMode="auto">
            <a:xfrm>
              <a:off x="4948237" y="2136774"/>
              <a:ext cx="309563" cy="363538"/>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latin typeface="Calibri" panose="020F0502020204030204" pitchFamily="34" charset="0"/>
                  <a:ea typeface="msgothic" charset="0"/>
                  <a:cs typeface="msgothic" charset="0"/>
                </a:rPr>
                <a:t>0</a:t>
              </a:r>
            </a:p>
          </p:txBody>
        </p:sp>
        <p:sp>
          <p:nvSpPr>
            <p:cNvPr id="18448" name="Rectangle 16"/>
            <p:cNvSpPr>
              <a:spLocks noChangeArrowheads="1"/>
            </p:cNvSpPr>
            <p:nvPr/>
          </p:nvSpPr>
          <p:spPr bwMode="auto">
            <a:xfrm>
              <a:off x="5231591" y="4024313"/>
              <a:ext cx="2422525" cy="5334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More system code</a:t>
              </a:r>
            </a:p>
          </p:txBody>
        </p:sp>
        <p:sp>
          <p:nvSpPr>
            <p:cNvPr id="18452" name="Text Box 20"/>
            <p:cNvSpPr txBox="1">
              <a:spLocks noChangeArrowheads="1"/>
            </p:cNvSpPr>
            <p:nvPr/>
          </p:nvSpPr>
          <p:spPr bwMode="auto">
            <a:xfrm>
              <a:off x="5105400" y="1306513"/>
              <a:ext cx="1788160" cy="363855"/>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dirty="0">
                  <a:latin typeface="Calibri" panose="020F0502020204030204" pitchFamily="34" charset="0"/>
                  <a:ea typeface="宋体" panose="02010600030101010101" pitchFamily="2" charset="-122"/>
                  <a:cs typeface="msgothic" charset="0"/>
                </a:rPr>
                <a:t>可执行目标文件</a:t>
              </a:r>
            </a:p>
          </p:txBody>
        </p:sp>
        <p:sp>
          <p:nvSpPr>
            <p:cNvPr id="18453" name="AutoShape 21"/>
            <p:cNvSpPr/>
            <p:nvPr/>
          </p:nvSpPr>
          <p:spPr bwMode="auto">
            <a:xfrm>
              <a:off x="7772400" y="2628899"/>
              <a:ext cx="304800" cy="1928813"/>
            </a:xfrm>
            <a:prstGeom prst="rightBrace">
              <a:avLst>
                <a:gd name="adj1" fmla="val 59766"/>
                <a:gd name="adj2" fmla="val 50000"/>
              </a:avLst>
            </a:prstGeom>
            <a:noFill/>
            <a:ln w="25560">
              <a:solidFill>
                <a:schemeClr val="tx1"/>
              </a:solidFill>
              <a:miter lim="800000"/>
            </a:ln>
            <a:effectLst/>
          </p:spPr>
          <p:txBody>
            <a:bodyPr wrap="none" anchor="ctr"/>
            <a:lstStyle/>
            <a:p>
              <a:endParaRPr lang="en-US"/>
            </a:p>
          </p:txBody>
        </p:sp>
        <p:sp>
          <p:nvSpPr>
            <p:cNvPr id="18454" name="Text Box 22"/>
            <p:cNvSpPr txBox="1">
              <a:spLocks noChangeArrowheads="1"/>
            </p:cNvSpPr>
            <p:nvPr/>
          </p:nvSpPr>
          <p:spPr bwMode="auto">
            <a:xfrm>
              <a:off x="8068413" y="3224742"/>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.text</a:t>
              </a:r>
            </a:p>
          </p:txBody>
        </p:sp>
        <p:sp>
          <p:nvSpPr>
            <p:cNvPr id="18462" name="Rectangle 30"/>
            <p:cNvSpPr>
              <a:spLocks noChangeArrowheads="1"/>
            </p:cNvSpPr>
            <p:nvPr/>
          </p:nvSpPr>
          <p:spPr bwMode="auto">
            <a:xfrm>
              <a:off x="5231591" y="5257800"/>
              <a:ext cx="2422525" cy="684212"/>
            </a:xfrm>
            <a:prstGeom prst="rect">
              <a:avLst/>
            </a:prstGeom>
            <a:solidFill>
              <a:srgbClr val="FFFFFF"/>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.symtab</a:t>
              </a:r>
            </a:p>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.debug</a:t>
              </a:r>
            </a:p>
          </p:txBody>
        </p:sp>
        <p:sp>
          <p:nvSpPr>
            <p:cNvPr id="18463" name="AutoShape 31"/>
            <p:cNvSpPr/>
            <p:nvPr/>
          </p:nvSpPr>
          <p:spPr bwMode="auto">
            <a:xfrm>
              <a:off x="7730316" y="4557713"/>
              <a:ext cx="304800" cy="676275"/>
            </a:xfrm>
            <a:prstGeom prst="rightBrace">
              <a:avLst>
                <a:gd name="adj1" fmla="val 18490"/>
                <a:gd name="adj2" fmla="val 50000"/>
              </a:avLst>
            </a:prstGeom>
            <a:noFill/>
            <a:ln w="25560">
              <a:solidFill>
                <a:schemeClr val="tx1"/>
              </a:solidFill>
              <a:miter lim="800000"/>
            </a:ln>
            <a:effectLst/>
          </p:spPr>
          <p:txBody>
            <a:bodyPr wrap="none" anchor="ctr"/>
            <a:lstStyle/>
            <a:p>
              <a:endParaRPr lang="en-US"/>
            </a:p>
          </p:txBody>
        </p:sp>
        <p:sp>
          <p:nvSpPr>
            <p:cNvPr id="18464" name="Text Box 32"/>
            <p:cNvSpPr txBox="1">
              <a:spLocks noChangeArrowheads="1"/>
            </p:cNvSpPr>
            <p:nvPr/>
          </p:nvSpPr>
          <p:spPr bwMode="auto">
            <a:xfrm>
              <a:off x="8068413" y="4696354"/>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.data</a:t>
              </a:r>
            </a:p>
          </p:txBody>
        </p:sp>
        <p:sp>
          <p:nvSpPr>
            <p:cNvPr id="18467" name="Line 35"/>
            <p:cNvSpPr>
              <a:spLocks noChangeShapeType="1"/>
            </p:cNvSpPr>
            <p:nvPr/>
          </p:nvSpPr>
          <p:spPr bwMode="auto">
            <a:xfrm>
              <a:off x="4038600" y="4106070"/>
              <a:ext cx="836613" cy="1587"/>
            </a:xfrm>
            <a:prstGeom prst="line">
              <a:avLst/>
            </a:prstGeom>
            <a:noFill/>
            <a:ln w="76320">
              <a:solidFill>
                <a:schemeClr val="tx1">
                  <a:lumMod val="65000"/>
                  <a:lumOff val="35000"/>
                </a:schemeClr>
              </a:solidFill>
              <a:miter lim="800000"/>
              <a:tailEnd type="triangle" w="med" len="med"/>
            </a:ln>
            <a:effectLst/>
          </p:spPr>
          <p:txBody>
            <a:bodyPr/>
            <a:lstStyle/>
            <a:p>
              <a:endParaRPr lang="en-US"/>
            </a:p>
          </p:txBody>
        </p:sp>
        <p:sp>
          <p:nvSpPr>
            <p:cNvPr id="18468" name="Line 36"/>
            <p:cNvSpPr>
              <a:spLocks noChangeShapeType="1"/>
            </p:cNvSpPr>
            <p:nvPr/>
          </p:nvSpPr>
          <p:spPr bwMode="auto">
            <a:xfrm>
              <a:off x="4038600" y="2971800"/>
              <a:ext cx="836613" cy="392113"/>
            </a:xfrm>
            <a:prstGeom prst="line">
              <a:avLst/>
            </a:prstGeom>
            <a:noFill/>
            <a:ln w="76320">
              <a:solidFill>
                <a:schemeClr val="tx1">
                  <a:lumMod val="65000"/>
                  <a:lumOff val="35000"/>
                </a:schemeClr>
              </a:solidFill>
              <a:miter lim="800000"/>
              <a:tailEnd type="triangle" w="med" len="med"/>
            </a:ln>
            <a:effectLst/>
          </p:spPr>
          <p:txBody>
            <a:bodyPr/>
            <a:lstStyle/>
            <a:p>
              <a:endParaRPr lang="en-US"/>
            </a:p>
          </p:txBody>
        </p:sp>
        <p:sp>
          <p:nvSpPr>
            <p:cNvPr id="18469" name="Line 37"/>
            <p:cNvSpPr>
              <a:spLocks noChangeShapeType="1"/>
            </p:cNvSpPr>
            <p:nvPr/>
          </p:nvSpPr>
          <p:spPr bwMode="auto">
            <a:xfrm flipV="1">
              <a:off x="4038600" y="4849813"/>
              <a:ext cx="836613" cy="409575"/>
            </a:xfrm>
            <a:prstGeom prst="line">
              <a:avLst/>
            </a:prstGeom>
            <a:noFill/>
            <a:ln w="76320">
              <a:solidFill>
                <a:schemeClr val="tx1">
                  <a:lumMod val="65000"/>
                  <a:lumOff val="35000"/>
                </a:schemeClr>
              </a:solidFill>
              <a:miter lim="800000"/>
              <a:tailEnd type="triangle" w="med" len="med"/>
            </a:ln>
            <a:effectLst/>
          </p:spPr>
          <p:txBody>
            <a:bodyPr/>
            <a:lstStyle/>
            <a:p>
              <a:endParaRPr lang="en-US"/>
            </a:p>
          </p:txBody>
        </p:sp>
        <p:sp>
          <p:nvSpPr>
            <p:cNvPr id="18470" name="Rectangle 38"/>
            <p:cNvSpPr>
              <a:spLocks noChangeArrowheads="1"/>
            </p:cNvSpPr>
            <p:nvPr/>
          </p:nvSpPr>
          <p:spPr bwMode="auto">
            <a:xfrm>
              <a:off x="5231591" y="2633663"/>
              <a:ext cx="2422525" cy="319087"/>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System code</a:t>
              </a:r>
            </a:p>
          </p:txBody>
        </p:sp>
        <p:sp>
          <p:nvSpPr>
            <p:cNvPr id="46" name="Rectangle 15"/>
            <p:cNvSpPr>
              <a:spLocks noChangeArrowheads="1"/>
            </p:cNvSpPr>
            <p:nvPr/>
          </p:nvSpPr>
          <p:spPr bwMode="auto">
            <a:xfrm>
              <a:off x="5231590" y="4564063"/>
              <a:ext cx="2422525" cy="36195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System data</a:t>
              </a:r>
            </a:p>
          </p:txBody>
        </p:sp>
        <p:sp>
          <p:nvSpPr>
            <p:cNvPr id="47" name="Rectangle 14"/>
            <p:cNvSpPr>
              <a:spLocks noChangeArrowheads="1"/>
            </p:cNvSpPr>
            <p:nvPr/>
          </p:nvSpPr>
          <p:spPr bwMode="auto">
            <a:xfrm>
              <a:off x="5231591" y="4942682"/>
              <a:ext cx="2422524" cy="322262"/>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int</a:t>
              </a:r>
              <a:r>
                <a:rPr lang="en-GB" sz="1600" b="1" dirty="0">
                  <a:latin typeface="Courier New" panose="02070309020205020404" pitchFamily="49" charset="0"/>
                  <a:ea typeface="msgothic" charset="0"/>
                  <a:cs typeface="msgothic" charset="0"/>
                </a:rPr>
                <a:t> array[2]={1,2}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nvSpPr>
        <p:spPr>
          <a:xfrm>
            <a:off x="368194" y="387879"/>
            <a:ext cx="8716962"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ea typeface="宋体" panose="02010600030101010101" pitchFamily="2" charset="-122"/>
              </a:rPr>
              <a:t>重定位条目</a:t>
            </a:r>
          </a:p>
        </p:txBody>
      </p:sp>
      <p:sp>
        <p:nvSpPr>
          <p:cNvPr id="4" name="Text Box 2"/>
          <p:cNvSpPr txBox="1">
            <a:spLocks noChangeArrowheads="1"/>
          </p:cNvSpPr>
          <p:nvPr/>
        </p:nvSpPr>
        <p:spPr bwMode="auto">
          <a:xfrm>
            <a:off x="34290" y="3524250"/>
            <a:ext cx="9076020" cy="2790636"/>
          </a:xfrm>
          <a:prstGeom prst="rect">
            <a:avLst/>
          </a:prstGeom>
          <a:solidFill>
            <a:srgbClr val="FFFFFF">
              <a:lumMod val="95000"/>
            </a:srgbClr>
          </a:solidFill>
          <a:ln w="3240">
            <a:solidFill>
              <a:srgbClr val="000000"/>
            </a:solidFill>
            <a:miter lim="800000"/>
          </a:ln>
          <a:effectLst/>
        </p:spPr>
        <p:txBody>
          <a:bodyPr wrap="none" lIns="90000" tIns="46800" rIns="90000" bIns="46800">
            <a:spAutoFit/>
          </a:bodyPr>
          <a:lstStyle/>
          <a:p>
            <a:r>
              <a:rPr lang="fr-FR" sz="1600" dirty="0">
                <a:solidFill>
                  <a:srgbClr val="000000"/>
                </a:solidFill>
                <a:latin typeface="Menlo-Regular"/>
              </a:rPr>
              <a:t>0000000000000000 &lt;main&gt;:</a:t>
            </a:r>
          </a:p>
          <a:p>
            <a:r>
              <a:rPr lang="ro-RO" sz="1600" dirty="0">
                <a:solidFill>
                  <a:srgbClr val="000000"/>
                </a:solidFill>
                <a:latin typeface="Menlo-Regular"/>
              </a:rPr>
              <a:t>   0:   48 83 ec 08             sub    $0x8,%rsp</a:t>
            </a:r>
          </a:p>
          <a:p>
            <a:r>
              <a:rPr lang="en-US" sz="1600" dirty="0">
                <a:solidFill>
                  <a:srgbClr val="000000"/>
                </a:solidFill>
                <a:latin typeface="Menlo-Regular"/>
              </a:rPr>
              <a:t>   4:   be 02 00 00 00          </a:t>
            </a:r>
            <a:r>
              <a:rPr lang="en-US" sz="1600" dirty="0" err="1">
                <a:solidFill>
                  <a:srgbClr val="000000"/>
                </a:solidFill>
                <a:latin typeface="Menlo-Regular"/>
              </a:rPr>
              <a:t>mov</a:t>
            </a:r>
            <a:r>
              <a:rPr lang="en-US" sz="1600" dirty="0">
                <a:solidFill>
                  <a:srgbClr val="000000"/>
                </a:solidFill>
                <a:latin typeface="Menlo-Regular"/>
              </a:rPr>
              <a:t>    $0x2,%esi</a:t>
            </a:r>
          </a:p>
          <a:p>
            <a:r>
              <a:rPr lang="sk-SK" sz="1600" dirty="0">
                <a:solidFill>
                  <a:srgbClr val="000000"/>
                </a:solidFill>
                <a:latin typeface="Menlo-Regular"/>
              </a:rPr>
              <a:t>   9:   bf 00 00 00 00          mov    $0x0,%edi      </a:t>
            </a:r>
            <a:r>
              <a:rPr lang="sk-SK" sz="1600" dirty="0">
                <a:solidFill>
                  <a:srgbClr val="3366FF"/>
                </a:solidFill>
                <a:latin typeface="Menlo-Regular"/>
              </a:rPr>
              <a:t># %edi = &amp;array</a:t>
            </a:r>
          </a:p>
          <a:p>
            <a:r>
              <a:rPr lang="en-US" sz="1600" dirty="0">
                <a:solidFill>
                  <a:srgbClr val="000000"/>
                </a:solidFill>
                <a:latin typeface="Menlo-Regular"/>
              </a:rPr>
              <a:t>                        </a:t>
            </a:r>
            <a:r>
              <a:rPr lang="en-US" sz="1600" dirty="0">
                <a:solidFill>
                  <a:srgbClr val="FF0000"/>
                </a:solidFill>
                <a:latin typeface="Menlo-Regular"/>
              </a:rPr>
              <a:t>a: R_X86_64_32 array          </a:t>
            </a:r>
            <a:r>
              <a:rPr lang="en-US" sz="1600" dirty="0">
                <a:solidFill>
                  <a:srgbClr val="3366FF"/>
                </a:solidFill>
                <a:latin typeface="Menlo-Regular"/>
              </a:rPr>
              <a:t># Relocation entry</a:t>
            </a:r>
          </a:p>
          <a:p>
            <a:endParaRPr lang="en-US" sz="1600" dirty="0">
              <a:solidFill>
                <a:srgbClr val="3366FF"/>
              </a:solidFill>
              <a:latin typeface="Menlo-Regular"/>
            </a:endParaRPr>
          </a:p>
          <a:p>
            <a:r>
              <a:rPr lang="en-US" sz="1600" dirty="0">
                <a:solidFill>
                  <a:srgbClr val="000000"/>
                </a:solidFill>
                <a:latin typeface="Menlo-Regular"/>
              </a:rPr>
              <a:t>   e:   e8 00 00 00 00          </a:t>
            </a:r>
            <a:r>
              <a:rPr lang="en-US" sz="1600" dirty="0" err="1">
                <a:solidFill>
                  <a:srgbClr val="000000"/>
                </a:solidFill>
                <a:latin typeface="Menlo-Regular"/>
              </a:rPr>
              <a:t>callq</a:t>
            </a:r>
            <a:r>
              <a:rPr lang="en-US" sz="1600" dirty="0">
                <a:solidFill>
                  <a:srgbClr val="000000"/>
                </a:solidFill>
                <a:latin typeface="Menlo-Regular"/>
              </a:rPr>
              <a:t>  13 &lt;main+0x13&gt; </a:t>
            </a:r>
            <a:r>
              <a:rPr lang="en-US" sz="1600" dirty="0">
                <a:solidFill>
                  <a:srgbClr val="3366FF"/>
                </a:solidFill>
                <a:latin typeface="Menlo-Regular"/>
              </a:rPr>
              <a:t># sum()</a:t>
            </a:r>
          </a:p>
          <a:p>
            <a:r>
              <a:rPr lang="en-US" sz="1600" dirty="0">
                <a:solidFill>
                  <a:srgbClr val="000000"/>
                </a:solidFill>
                <a:latin typeface="Menlo-Regular"/>
              </a:rPr>
              <a:t>                        </a:t>
            </a:r>
            <a:r>
              <a:rPr lang="en-US" sz="1600" dirty="0">
                <a:solidFill>
                  <a:srgbClr val="FF0000"/>
                </a:solidFill>
                <a:latin typeface="Menlo-Regular"/>
              </a:rPr>
              <a:t>f: R_X86_64_PC32 sum-0x4      </a:t>
            </a:r>
            <a:r>
              <a:rPr lang="en-US" sz="1600" dirty="0">
                <a:solidFill>
                  <a:srgbClr val="3366FF"/>
                </a:solidFill>
                <a:latin typeface="Menlo-Regular"/>
              </a:rPr>
              <a:t># Relocation entry</a:t>
            </a:r>
          </a:p>
          <a:p>
            <a:r>
              <a:rPr lang="en-US" sz="1600" dirty="0">
                <a:solidFill>
                  <a:srgbClr val="000000"/>
                </a:solidFill>
                <a:latin typeface="Menlo-Regular"/>
              </a:rPr>
              <a:t>  13:   48 83 c4 08             add    $0x8,%rsp</a:t>
            </a:r>
          </a:p>
          <a:p>
            <a:r>
              <a:rPr lang="en-US" sz="1600" dirty="0">
                <a:solidFill>
                  <a:srgbClr val="000000"/>
                </a:solidFill>
                <a:latin typeface="Menlo-Regular"/>
              </a:rPr>
              <a:t>  17:   c3                      </a:t>
            </a:r>
            <a:r>
              <a:rPr lang="en-US" sz="1600" dirty="0" err="1">
                <a:solidFill>
                  <a:srgbClr val="000000"/>
                </a:solidFill>
                <a:latin typeface="Menlo-Regular"/>
              </a:rPr>
              <a:t>retq</a:t>
            </a:r>
            <a:endParaRPr lang="en-US" sz="1600" dirty="0">
              <a:solidFill>
                <a:srgbClr val="000000"/>
              </a:solidFill>
              <a:latin typeface="Menlo-Regular"/>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ro-RO" sz="1600" dirty="0">
              <a:latin typeface="Courier New" panose="02070309020205020404" pitchFamily="49" charset="0"/>
              <a:ea typeface="msgothic" charset="0"/>
              <a:cs typeface="msgothic" charset="0"/>
            </a:endParaRPr>
          </a:p>
        </p:txBody>
      </p:sp>
      <p:sp>
        <p:nvSpPr>
          <p:cNvPr id="5" name="Rectangle 3"/>
          <p:cNvSpPr>
            <a:spLocks noChangeArrowheads="1"/>
          </p:cNvSpPr>
          <p:nvPr/>
        </p:nvSpPr>
        <p:spPr bwMode="auto">
          <a:xfrm>
            <a:off x="8101403" y="5957223"/>
            <a:ext cx="1067294"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rgbClr val="000000">
                    <a:lumMod val="50000"/>
                    <a:lumOff val="50000"/>
                  </a:srgbClr>
                </a:solidFill>
                <a:latin typeface="Courier New" panose="02070309020205020404" pitchFamily="49" charset="0"/>
                <a:ea typeface="msgothic" charset="0"/>
                <a:cs typeface="msgothic" charset="0"/>
              </a:rPr>
              <a:t>main.o</a:t>
            </a:r>
            <a:endParaRPr lang="en-GB" sz="1800" b="1" i="1" dirty="0">
              <a:solidFill>
                <a:srgbClr val="000000">
                  <a:lumMod val="50000"/>
                  <a:lumOff val="50000"/>
                </a:srgbClr>
              </a:solidFill>
              <a:latin typeface="Courier New" panose="02070309020205020404" pitchFamily="49" charset="0"/>
              <a:ea typeface="msgothic" charset="0"/>
              <a:cs typeface="msgothic" charset="0"/>
            </a:endParaRPr>
          </a:p>
        </p:txBody>
      </p:sp>
      <p:sp>
        <p:nvSpPr>
          <p:cNvPr id="6" name="Rectangle 2"/>
          <p:cNvSpPr>
            <a:spLocks noChangeArrowheads="1"/>
          </p:cNvSpPr>
          <p:nvPr/>
        </p:nvSpPr>
        <p:spPr bwMode="auto">
          <a:xfrm>
            <a:off x="152293" y="1162050"/>
            <a:ext cx="4072997" cy="2033507"/>
          </a:xfrm>
          <a:prstGeom prst="rect">
            <a:avLst/>
          </a:prstGeom>
          <a:solidFill>
            <a:srgbClr val="F7F5CD"/>
          </a:solidFill>
          <a:ln w="3240">
            <a:solidFill>
              <a:srgbClr val="000066"/>
            </a:solidFill>
            <a:miter lim="800000"/>
          </a:ln>
          <a:effectLst/>
        </p:spPr>
        <p:txBody>
          <a:bodyPr wrap="none" lIns="90000" tIns="46800" rIns="90000" bIns="46800">
            <a:spAutoFit/>
          </a:bodyPr>
          <a:lstStyle/>
          <a:p>
            <a:r>
              <a:rPr lang="hu-HU" sz="1800" dirty="0">
                <a:solidFill>
                  <a:srgbClr val="2D961E"/>
                </a:solidFill>
                <a:latin typeface="Menlo-Regular"/>
              </a:rPr>
              <a:t>int</a:t>
            </a:r>
            <a:r>
              <a:rPr lang="hu-HU" sz="1800" dirty="0">
                <a:solidFill>
                  <a:srgbClr val="000000"/>
                </a:solidFill>
                <a:latin typeface="Menlo-Regular"/>
              </a:rPr>
              <a:t> </a:t>
            </a:r>
            <a:r>
              <a:rPr lang="hu-HU" sz="1800" dirty="0">
                <a:solidFill>
                  <a:srgbClr val="C1651C"/>
                </a:solidFill>
                <a:latin typeface="Menlo-Regular"/>
              </a:rPr>
              <a:t>array</a:t>
            </a:r>
            <a:r>
              <a:rPr lang="hu-HU" sz="1800" dirty="0">
                <a:solidFill>
                  <a:srgbClr val="000000"/>
                </a:solidFill>
                <a:latin typeface="Menlo-Regular"/>
              </a:rPr>
              <a:t>[2] = {1, 2};</a:t>
            </a:r>
          </a:p>
          <a:p>
            <a:endParaRPr lang="hu-HU" sz="1800" dirty="0">
              <a:solidFill>
                <a:srgbClr val="000000"/>
              </a:solidFill>
              <a:latin typeface="Menlo-Regular"/>
            </a:endParaRPr>
          </a:p>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main</a:t>
            </a:r>
            <a:r>
              <a:rPr lang="en-US" sz="1800" dirty="0">
                <a:solidFill>
                  <a:srgbClr val="000000"/>
                </a:solidFill>
                <a:latin typeface="Menlo-Regular"/>
              </a:rPr>
              <a:t>()</a:t>
            </a:r>
          </a:p>
          <a:p>
            <a:r>
              <a:rPr lang="en-US" sz="1800" dirty="0">
                <a:solidFill>
                  <a:srgbClr val="000000"/>
                </a:solidFill>
                <a:latin typeface="Menlo-Regular"/>
              </a:rPr>
              <a:t>{</a:t>
            </a:r>
          </a:p>
          <a:p>
            <a:r>
              <a:rPr lang="fr-FR" sz="1800" dirty="0">
                <a:solidFill>
                  <a:srgbClr val="000000"/>
                </a:solidFill>
                <a:latin typeface="Menlo-Regular"/>
              </a:rPr>
              <a:t>    </a:t>
            </a:r>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val</a:t>
            </a:r>
            <a:r>
              <a:rPr lang="fr-FR" sz="1800" dirty="0">
                <a:solidFill>
                  <a:srgbClr val="000000"/>
                </a:solidFill>
                <a:latin typeface="Menlo-Regular"/>
              </a:rPr>
              <a:t> = </a:t>
            </a:r>
            <a:r>
              <a:rPr lang="fr-FR" sz="1800" dirty="0" err="1">
                <a:solidFill>
                  <a:srgbClr val="000000"/>
                </a:solidFill>
                <a:latin typeface="Menlo-Regular"/>
              </a:rPr>
              <a:t>sum</a:t>
            </a:r>
            <a:r>
              <a:rPr lang="fr-FR" sz="1800" dirty="0">
                <a:solidFill>
                  <a:srgbClr val="000000"/>
                </a:solidFill>
                <a:latin typeface="Menlo-Regular"/>
              </a:rPr>
              <a:t>(</a:t>
            </a:r>
            <a:r>
              <a:rPr lang="fr-FR" sz="1800" dirty="0" err="1">
                <a:solidFill>
                  <a:srgbClr val="000000"/>
                </a:solidFill>
                <a:latin typeface="Menlo-Regular"/>
              </a:rPr>
              <a:t>array</a:t>
            </a:r>
            <a:r>
              <a:rPr lang="fr-FR" sz="1800" dirty="0">
                <a:solidFill>
                  <a:srgbClr val="000000"/>
                </a:solidFill>
                <a:latin typeface="Menlo-Regular"/>
              </a:rPr>
              <a:t>, 2);</a:t>
            </a:r>
          </a:p>
          <a:p>
            <a:r>
              <a:rPr lang="fr-FR" sz="1800" dirty="0">
                <a:solidFill>
                  <a:srgbClr val="000000"/>
                </a:solidFill>
                <a:latin typeface="Menlo-Regular"/>
              </a:rPr>
              <a:t>    </a:t>
            </a:r>
            <a:r>
              <a:rPr lang="fr-FR" sz="1800" dirty="0">
                <a:solidFill>
                  <a:srgbClr val="C200FF"/>
                </a:solidFill>
                <a:latin typeface="Menlo-Regular"/>
              </a:rPr>
              <a:t>return</a:t>
            </a:r>
            <a:r>
              <a:rPr lang="fr-FR" sz="1800" dirty="0">
                <a:solidFill>
                  <a:srgbClr val="000000"/>
                </a:solidFill>
                <a:latin typeface="Menlo-Regular"/>
              </a:rPr>
              <a:t> val;</a:t>
            </a:r>
          </a:p>
          <a:p>
            <a:r>
              <a:rPr lang="fr-FR" sz="1800" dirty="0">
                <a:solidFill>
                  <a:srgbClr val="000000"/>
                </a:solidFill>
                <a:latin typeface="Menlo-Regular"/>
              </a:rPr>
              <a:t>}</a:t>
            </a:r>
            <a:endParaRPr lang="en-US" sz="1800" dirty="0">
              <a:latin typeface="Courier New" panose="02070309020205020404"/>
              <a:cs typeface="Courier New" panose="02070309020205020404"/>
            </a:endParaRPr>
          </a:p>
        </p:txBody>
      </p:sp>
      <p:sp>
        <p:nvSpPr>
          <p:cNvPr id="7" name="Rectangle 3"/>
          <p:cNvSpPr>
            <a:spLocks noChangeArrowheads="1"/>
          </p:cNvSpPr>
          <p:nvPr/>
        </p:nvSpPr>
        <p:spPr bwMode="auto">
          <a:xfrm>
            <a:off x="3234196" y="2837894"/>
            <a:ext cx="1067294"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rgbClr val="000000">
                    <a:lumMod val="50000"/>
                    <a:lumOff val="50000"/>
                  </a:srgbClr>
                </a:solidFill>
                <a:latin typeface="Courier New" panose="02070309020205020404" pitchFamily="49" charset="0"/>
                <a:ea typeface="msgothic" charset="0"/>
                <a:cs typeface="msgothic" charset="0"/>
              </a:rPr>
              <a:t>main.c</a:t>
            </a:r>
            <a:endParaRPr lang="en-GB" sz="1800" b="1" i="1" dirty="0">
              <a:solidFill>
                <a:srgbClr val="000000">
                  <a:lumMod val="50000"/>
                  <a:lumOff val="50000"/>
                </a:srgbClr>
              </a:solidFill>
              <a:latin typeface="Courier New" panose="02070309020205020404" pitchFamily="49" charset="0"/>
              <a:ea typeface="msgothic" charset="0"/>
              <a:cs typeface="msgothic" charset="0"/>
            </a:endParaRPr>
          </a:p>
        </p:txBody>
      </p:sp>
      <p:sp>
        <p:nvSpPr>
          <p:cNvPr id="19460" name="Text Box 4"/>
          <p:cNvSpPr txBox="1">
            <a:spLocks noChangeArrowheads="1"/>
          </p:cNvSpPr>
          <p:nvPr/>
        </p:nvSpPr>
        <p:spPr bwMode="auto">
          <a:xfrm>
            <a:off x="5796915" y="6314778"/>
            <a:ext cx="2933713" cy="306367"/>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anose="020F0502020204030204" pitchFamily="34" charset="0"/>
                <a:ea typeface="msgothic" charset="0"/>
                <a:cs typeface="msgothic" charset="0"/>
              </a:rPr>
              <a:t>Source: </a:t>
            </a:r>
            <a:r>
              <a:rPr lang="en-GB" sz="1400" b="1" dirty="0" err="1">
                <a:latin typeface="Courier New" panose="02070309020205020404" pitchFamily="49" charset="0"/>
                <a:ea typeface="msgothic" charset="0"/>
                <a:cs typeface="msgothic" charset="0"/>
              </a:rPr>
              <a:t>objdump</a:t>
            </a:r>
            <a:r>
              <a:rPr lang="en-GB" sz="1400" b="1" dirty="0">
                <a:latin typeface="Courier New" panose="02070309020205020404" pitchFamily="49" charset="0"/>
                <a:ea typeface="msgothic" charset="0"/>
                <a:cs typeface="msgothic" charset="0"/>
              </a:rPr>
              <a:t> –r –d </a:t>
            </a:r>
            <a:r>
              <a:rPr lang="en-GB" sz="1400" b="1" dirty="0" err="1">
                <a:latin typeface="Courier New" panose="02070309020205020404" pitchFamily="49" charset="0"/>
                <a:ea typeface="msgothic" charset="0"/>
                <a:cs typeface="msgothic" charset="0"/>
              </a:rPr>
              <a:t>main.o</a:t>
            </a:r>
            <a:endParaRPr lang="en-GB" sz="1400" b="1" dirty="0">
              <a:latin typeface="Courier New" panose="02070309020205020404" pitchFamily="49" charset="0"/>
              <a:ea typeface="msgothic" charset="0"/>
              <a:cs typeface="msgothic"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5" name="Rectangle 7"/>
          <p:cNvSpPr>
            <a:spLocks noGrp="1" noChangeArrowheads="1"/>
          </p:cNvSpPr>
          <p:nvPr>
            <p:ph type="title"/>
          </p:nvPr>
        </p:nvSpPr>
        <p:spPr>
          <a:xfrm>
            <a:off x="347980" y="323215"/>
            <a:ext cx="2544445" cy="749935"/>
          </a:xfrm>
        </p:spPr>
        <p:txBody>
          <a:bodyPr>
            <a:noAutofit/>
          </a:bodyPr>
          <a:lstStyle/>
          <a:p>
            <a:r>
              <a:rPr lang="zh-CN" sz="3600" u="dash" dirty="0">
                <a:solidFill>
                  <a:srgbClr val="D66A2B"/>
                </a:solidFill>
                <a:uFillTx/>
              </a:rPr>
              <a:t>静态链接：</a:t>
            </a:r>
          </a:p>
        </p:txBody>
      </p:sp>
      <p:sp>
        <p:nvSpPr>
          <p:cNvPr id="228355" name="Rectangle 3"/>
          <p:cNvSpPr>
            <a:spLocks noGrp="1" noChangeArrowheads="1"/>
          </p:cNvSpPr>
          <p:nvPr>
            <p:ph type="body" idx="1"/>
          </p:nvPr>
        </p:nvSpPr>
        <p:spPr>
          <a:xfrm>
            <a:off x="334963" y="1177290"/>
            <a:ext cx="7772400" cy="1143000"/>
          </a:xfrm>
          <a:solidFill>
            <a:srgbClr val="E0E0E0"/>
          </a:solidFill>
          <a:ln>
            <a:solidFill>
              <a:srgbClr val="000004"/>
            </a:solidFill>
          </a:ln>
        </p:spPr>
        <p:txBody>
          <a:bodyPr/>
          <a:lstStyle/>
          <a:p>
            <a:r>
              <a:rPr lang="en-US" sz="2000" dirty="0">
                <a:latin typeface="Calibri" panose="020F0502020204030204"/>
                <a:cs typeface="Calibri" panose="020F0502020204030204"/>
              </a:rPr>
              <a:t>使用编译器驱动程序翻译和链接程序:</a:t>
            </a:r>
          </a:p>
          <a:p>
            <a:pPr lvl="1"/>
            <a:r>
              <a:rPr lang="en-US" sz="1800" dirty="0" err="1">
                <a:latin typeface="Courier New" panose="02070309020205020404" pitchFamily="49" charset="0"/>
              </a:rPr>
              <a:t>linux</a:t>
            </a:r>
            <a:r>
              <a:rPr lang="en-US" sz="1800" dirty="0">
                <a:latin typeface="Courier New" panose="02070309020205020404" pitchFamily="49" charset="0"/>
              </a:rPr>
              <a:t>&gt; </a:t>
            </a:r>
            <a:r>
              <a:rPr lang="en-US" sz="1800" i="1" dirty="0" err="1">
                <a:latin typeface="Courier New" panose="02070309020205020404" pitchFamily="49" charset="0"/>
              </a:rPr>
              <a:t>gcc</a:t>
            </a:r>
            <a:r>
              <a:rPr lang="en-US" sz="1800" i="1" dirty="0">
                <a:latin typeface="Courier New" panose="02070309020205020404" pitchFamily="49" charset="0"/>
              </a:rPr>
              <a:t> -</a:t>
            </a:r>
            <a:r>
              <a:rPr lang="en-US" sz="1800" i="1" dirty="0" err="1">
                <a:latin typeface="Courier New" panose="02070309020205020404" pitchFamily="49" charset="0"/>
              </a:rPr>
              <a:t>Og</a:t>
            </a:r>
            <a:r>
              <a:rPr lang="en-US" sz="1800" i="1" dirty="0">
                <a:latin typeface="Courier New" panose="02070309020205020404" pitchFamily="49" charset="0"/>
              </a:rPr>
              <a:t> -o </a:t>
            </a:r>
            <a:r>
              <a:rPr lang="en-US" sz="1800" i="1" dirty="0" err="1">
                <a:latin typeface="Courier New" panose="02070309020205020404" pitchFamily="49" charset="0"/>
              </a:rPr>
              <a:t>prog</a:t>
            </a:r>
            <a:r>
              <a:rPr lang="en-US" sz="1800" i="1" dirty="0">
                <a:latin typeface="Courier New" panose="02070309020205020404" pitchFamily="49" charset="0"/>
              </a:rPr>
              <a:t> </a:t>
            </a:r>
            <a:r>
              <a:rPr lang="en-US" sz="1800" i="1" dirty="0" err="1">
                <a:latin typeface="Courier New" panose="02070309020205020404" pitchFamily="49" charset="0"/>
              </a:rPr>
              <a:t>main.c</a:t>
            </a:r>
            <a:r>
              <a:rPr lang="en-US" sz="1800" i="1" dirty="0">
                <a:latin typeface="Courier New" panose="02070309020205020404" pitchFamily="49" charset="0"/>
              </a:rPr>
              <a:t> </a:t>
            </a:r>
            <a:r>
              <a:rPr lang="en-US" sz="1800" i="1" dirty="0" err="1">
                <a:latin typeface="Courier New" panose="02070309020205020404" pitchFamily="49" charset="0"/>
              </a:rPr>
              <a:t>sum.c</a:t>
            </a:r>
            <a:endParaRPr lang="en-US" sz="1800" i="1" dirty="0">
              <a:latin typeface="Courier New" panose="02070309020205020404" pitchFamily="49" charset="0"/>
            </a:endParaRPr>
          </a:p>
          <a:p>
            <a:pPr lvl="1"/>
            <a:r>
              <a:rPr lang="en-US" sz="1800" dirty="0" err="1">
                <a:latin typeface="Courier New" panose="02070309020205020404" pitchFamily="49" charset="0"/>
              </a:rPr>
              <a:t>linux</a:t>
            </a:r>
            <a:r>
              <a:rPr lang="en-US" sz="1800" dirty="0">
                <a:latin typeface="Courier New" panose="02070309020205020404" pitchFamily="49" charset="0"/>
              </a:rPr>
              <a:t>&gt; </a:t>
            </a:r>
            <a:r>
              <a:rPr lang="en-US" sz="1800" i="1" dirty="0">
                <a:latin typeface="Courier New" panose="02070309020205020404" pitchFamily="49" charset="0"/>
              </a:rPr>
              <a:t>./</a:t>
            </a:r>
            <a:r>
              <a:rPr lang="en-US" sz="1800" i="1" dirty="0" err="1">
                <a:latin typeface="Courier New" panose="02070309020205020404" pitchFamily="49" charset="0"/>
              </a:rPr>
              <a:t>prog</a:t>
            </a:r>
            <a:endParaRPr lang="en-US" sz="1800" i="1" dirty="0">
              <a:latin typeface="Courier New" panose="02070309020205020404" pitchFamily="49" charset="0"/>
            </a:endParaRPr>
          </a:p>
        </p:txBody>
      </p:sp>
      <p:sp>
        <p:nvSpPr>
          <p:cNvPr id="228356" name="Line 4"/>
          <p:cNvSpPr>
            <a:spLocks noChangeShapeType="1"/>
          </p:cNvSpPr>
          <p:nvPr/>
        </p:nvSpPr>
        <p:spPr bwMode="auto">
          <a:xfrm>
            <a:off x="2597150" y="2998153"/>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57" name="Rectangle 5"/>
          <p:cNvSpPr>
            <a:spLocks noChangeArrowheads="1"/>
          </p:cNvSpPr>
          <p:nvPr/>
        </p:nvSpPr>
        <p:spPr bwMode="auto">
          <a:xfrm>
            <a:off x="1987550" y="5055553"/>
            <a:ext cx="2971800" cy="365760"/>
          </a:xfrm>
          <a:prstGeom prst="rect">
            <a:avLst/>
          </a:prstGeom>
          <a:solidFill>
            <a:srgbClr val="DEDFF5"/>
          </a:solidFill>
          <a:ln w="28575">
            <a:solidFill>
              <a:schemeClr val="tx1"/>
            </a:solidFill>
            <a:miter lim="800000"/>
          </a:ln>
          <a:effectLst/>
        </p:spPr>
        <p:txBody>
          <a:bodyPr lIns="90487" tIns="44450" rIns="90487" bIns="44450">
            <a:spAutoFit/>
          </a:bodyPr>
          <a:lstStyle/>
          <a:p>
            <a:pPr algn="ctr"/>
            <a:r>
              <a:rPr lang="zh-CN" altLang="en-US" sz="1800">
                <a:latin typeface="Calibri" panose="020F0502020204030204"/>
                <a:cs typeface="Calibri" panose="020F0502020204030204"/>
              </a:rPr>
              <a:t>链接器</a:t>
            </a:r>
            <a:r>
              <a:rPr lang="en-US" sz="1800">
                <a:latin typeface="Calibri" panose="020F0502020204030204"/>
                <a:cs typeface="Calibri" panose="020F0502020204030204"/>
              </a:rPr>
              <a:t> (ld)</a:t>
            </a:r>
          </a:p>
        </p:txBody>
      </p:sp>
      <p:sp>
        <p:nvSpPr>
          <p:cNvPr id="228358" name="Rectangle 6"/>
          <p:cNvSpPr>
            <a:spLocks noChangeArrowheads="1"/>
          </p:cNvSpPr>
          <p:nvPr/>
        </p:nvSpPr>
        <p:spPr bwMode="auto">
          <a:xfrm>
            <a:off x="1758950" y="3368040"/>
            <a:ext cx="1752600" cy="642620"/>
          </a:xfrm>
          <a:prstGeom prst="rect">
            <a:avLst/>
          </a:prstGeom>
          <a:solidFill>
            <a:srgbClr val="DEDFF5"/>
          </a:solidFill>
          <a:ln w="28575">
            <a:solidFill>
              <a:schemeClr val="tx1"/>
            </a:solidFill>
            <a:miter lim="800000"/>
          </a:ln>
          <a:effectLst/>
        </p:spPr>
        <p:txBody>
          <a:bodyPr lIns="90487" tIns="44450" rIns="90487" bIns="44450">
            <a:spAutoFit/>
          </a:bodyPr>
          <a:lstStyle/>
          <a:p>
            <a:pPr algn="ctr"/>
            <a:r>
              <a:rPr lang="zh-CN" altLang="en-US" sz="1800" dirty="0">
                <a:latin typeface="Calibri" panose="020F0502020204030204"/>
                <a:cs typeface="Calibri" panose="020F0502020204030204"/>
              </a:rPr>
              <a:t>程序转换</a:t>
            </a:r>
            <a:endParaRPr lang="en-US" sz="1800" dirty="0">
              <a:latin typeface="Calibri" panose="020F0502020204030204"/>
              <a:cs typeface="Calibri" panose="020F0502020204030204"/>
            </a:endParaRPr>
          </a:p>
          <a:p>
            <a:pPr algn="ctr"/>
            <a:r>
              <a:rPr lang="en-US" sz="1800" dirty="0">
                <a:latin typeface="Calibri" panose="020F0502020204030204"/>
                <a:cs typeface="Calibri" panose="020F0502020204030204"/>
              </a:rPr>
              <a:t>(</a:t>
            </a:r>
            <a:r>
              <a:rPr lang="en-US" sz="1800" dirty="0" err="1">
                <a:latin typeface="Calibri" panose="020F0502020204030204"/>
                <a:cs typeface="Calibri" panose="020F0502020204030204"/>
              </a:rPr>
              <a:t>cpp</a:t>
            </a:r>
            <a:r>
              <a:rPr lang="en-US" sz="1800" dirty="0">
                <a:latin typeface="Calibri" panose="020F0502020204030204"/>
                <a:cs typeface="Calibri" panose="020F0502020204030204"/>
              </a:rPr>
              <a:t>, cc1, as)</a:t>
            </a:r>
          </a:p>
        </p:txBody>
      </p:sp>
      <p:sp>
        <p:nvSpPr>
          <p:cNvPr id="228359" name="Text Box 7"/>
          <p:cNvSpPr txBox="1">
            <a:spLocks noChangeArrowheads="1"/>
          </p:cNvSpPr>
          <p:nvPr/>
        </p:nvSpPr>
        <p:spPr bwMode="auto">
          <a:xfrm>
            <a:off x="2063750" y="2625090"/>
            <a:ext cx="1015798" cy="369332"/>
          </a:xfrm>
          <a:prstGeom prst="rect">
            <a:avLst/>
          </a:prstGeom>
          <a:noFill/>
          <a:ln w="25400">
            <a:noFill/>
            <a:miter lim="800000"/>
          </a:ln>
          <a:effectLst/>
        </p:spPr>
        <p:txBody>
          <a:bodyPr wrap="none">
            <a:spAutoFit/>
          </a:bodyPr>
          <a:lstStyle/>
          <a:p>
            <a:r>
              <a:rPr lang="en-US" sz="1800" dirty="0" err="1">
                <a:latin typeface="Courier New" panose="02070309020205020404"/>
                <a:cs typeface="Courier New" panose="02070309020205020404"/>
              </a:rPr>
              <a:t>main.c</a:t>
            </a:r>
            <a:endParaRPr lang="en-US" sz="1800" dirty="0">
              <a:latin typeface="Courier New" panose="02070309020205020404"/>
              <a:cs typeface="Courier New" panose="02070309020205020404"/>
            </a:endParaRPr>
          </a:p>
        </p:txBody>
      </p:sp>
      <p:sp>
        <p:nvSpPr>
          <p:cNvPr id="228360" name="Text Box 8"/>
          <p:cNvSpPr txBox="1">
            <a:spLocks noChangeArrowheads="1"/>
          </p:cNvSpPr>
          <p:nvPr/>
        </p:nvSpPr>
        <p:spPr bwMode="auto">
          <a:xfrm>
            <a:off x="2198688" y="4301490"/>
            <a:ext cx="1015798" cy="369332"/>
          </a:xfrm>
          <a:prstGeom prst="rect">
            <a:avLst/>
          </a:prstGeom>
          <a:noFill/>
          <a:ln w="25400">
            <a:noFill/>
            <a:miter lim="800000"/>
          </a:ln>
          <a:effectLst/>
        </p:spPr>
        <p:txBody>
          <a:bodyPr wrap="none">
            <a:spAutoFit/>
          </a:bodyPr>
          <a:lstStyle/>
          <a:p>
            <a:r>
              <a:rPr lang="en-US" sz="1800">
                <a:latin typeface="Courier New" panose="02070309020205020404"/>
                <a:cs typeface="Courier New" panose="02070309020205020404"/>
              </a:rPr>
              <a:t>main.o</a:t>
            </a:r>
          </a:p>
        </p:txBody>
      </p:sp>
      <p:sp>
        <p:nvSpPr>
          <p:cNvPr id="228361" name="Rectangle 9"/>
          <p:cNvSpPr>
            <a:spLocks noChangeArrowheads="1"/>
          </p:cNvSpPr>
          <p:nvPr/>
        </p:nvSpPr>
        <p:spPr bwMode="auto">
          <a:xfrm>
            <a:off x="3663950" y="3368040"/>
            <a:ext cx="1797050" cy="642620"/>
          </a:xfrm>
          <a:prstGeom prst="rect">
            <a:avLst/>
          </a:prstGeom>
          <a:solidFill>
            <a:srgbClr val="DEDFF5"/>
          </a:solidFill>
          <a:ln w="28575">
            <a:solidFill>
              <a:schemeClr val="tx1"/>
            </a:solidFill>
            <a:miter lim="800000"/>
          </a:ln>
          <a:effectLst/>
        </p:spPr>
        <p:txBody>
          <a:bodyPr lIns="90487" tIns="44450" rIns="90487" bIns="44450">
            <a:spAutoFit/>
          </a:bodyPr>
          <a:lstStyle/>
          <a:p>
            <a:pPr algn="ctr"/>
            <a:r>
              <a:rPr lang="zh-CN" altLang="en-US" sz="1800" dirty="0">
                <a:latin typeface="Calibri" panose="020F0502020204030204"/>
                <a:cs typeface="Calibri" panose="020F0502020204030204"/>
              </a:rPr>
              <a:t>程序转换</a:t>
            </a:r>
            <a:endParaRPr lang="en-US" sz="1800" dirty="0">
              <a:latin typeface="Calibri" panose="020F0502020204030204"/>
              <a:cs typeface="Calibri" panose="020F0502020204030204"/>
            </a:endParaRPr>
          </a:p>
          <a:p>
            <a:pPr algn="ctr"/>
            <a:r>
              <a:rPr lang="en-US" sz="1800" dirty="0">
                <a:latin typeface="Calibri" panose="020F0502020204030204"/>
                <a:cs typeface="Calibri" panose="020F0502020204030204"/>
              </a:rPr>
              <a:t>(</a:t>
            </a:r>
            <a:r>
              <a:rPr lang="en-US" sz="1800" dirty="0" err="1">
                <a:latin typeface="Calibri" panose="020F0502020204030204"/>
                <a:cs typeface="Calibri" panose="020F0502020204030204"/>
              </a:rPr>
              <a:t>cpp</a:t>
            </a:r>
            <a:r>
              <a:rPr lang="en-US" sz="1800" dirty="0">
                <a:latin typeface="Calibri" panose="020F0502020204030204"/>
                <a:cs typeface="Calibri" panose="020F0502020204030204"/>
              </a:rPr>
              <a:t>, cc1, as)</a:t>
            </a:r>
          </a:p>
        </p:txBody>
      </p:sp>
      <p:sp>
        <p:nvSpPr>
          <p:cNvPr id="228362" name="Text Box 10"/>
          <p:cNvSpPr txBox="1">
            <a:spLocks noChangeArrowheads="1"/>
          </p:cNvSpPr>
          <p:nvPr/>
        </p:nvSpPr>
        <p:spPr bwMode="auto">
          <a:xfrm>
            <a:off x="4121150" y="2625090"/>
            <a:ext cx="877276" cy="369332"/>
          </a:xfrm>
          <a:prstGeom prst="rect">
            <a:avLst/>
          </a:prstGeom>
          <a:noFill/>
          <a:ln w="25400">
            <a:noFill/>
            <a:miter lim="800000"/>
          </a:ln>
          <a:effectLst/>
        </p:spPr>
        <p:txBody>
          <a:bodyPr wrap="none">
            <a:spAutoFit/>
          </a:bodyPr>
          <a:lstStyle/>
          <a:p>
            <a:r>
              <a:rPr lang="en-US" sz="1800" dirty="0" err="1">
                <a:latin typeface="Courier New" panose="02070309020205020404"/>
                <a:cs typeface="Courier New" panose="02070309020205020404"/>
              </a:rPr>
              <a:t>sum.c</a:t>
            </a:r>
            <a:endParaRPr lang="en-US" sz="1800" dirty="0">
              <a:latin typeface="Courier New" panose="02070309020205020404"/>
              <a:cs typeface="Courier New" panose="02070309020205020404"/>
            </a:endParaRPr>
          </a:p>
        </p:txBody>
      </p:sp>
      <p:sp>
        <p:nvSpPr>
          <p:cNvPr id="228363" name="Text Box 11"/>
          <p:cNvSpPr txBox="1">
            <a:spLocks noChangeArrowheads="1"/>
          </p:cNvSpPr>
          <p:nvPr/>
        </p:nvSpPr>
        <p:spPr bwMode="auto">
          <a:xfrm>
            <a:off x="4198450" y="4301490"/>
            <a:ext cx="877276" cy="369332"/>
          </a:xfrm>
          <a:prstGeom prst="rect">
            <a:avLst/>
          </a:prstGeom>
          <a:noFill/>
          <a:ln w="25400">
            <a:noFill/>
            <a:miter lim="800000"/>
          </a:ln>
          <a:effectLst/>
        </p:spPr>
        <p:txBody>
          <a:bodyPr wrap="none">
            <a:spAutoFit/>
          </a:bodyPr>
          <a:lstStyle/>
          <a:p>
            <a:pPr algn="ctr"/>
            <a:r>
              <a:rPr lang="en-US" sz="1800" dirty="0" err="1">
                <a:latin typeface="Courier New" panose="02070309020205020404"/>
                <a:cs typeface="Courier New" panose="02070309020205020404"/>
              </a:rPr>
              <a:t>sum.o</a:t>
            </a:r>
            <a:endParaRPr lang="en-US" sz="1800" dirty="0">
              <a:latin typeface="Courier New" panose="02070309020205020404"/>
              <a:cs typeface="Courier New" panose="02070309020205020404"/>
            </a:endParaRPr>
          </a:p>
        </p:txBody>
      </p:sp>
      <p:sp>
        <p:nvSpPr>
          <p:cNvPr id="228364" name="Text Box 12"/>
          <p:cNvSpPr txBox="1">
            <a:spLocks noChangeArrowheads="1"/>
          </p:cNvSpPr>
          <p:nvPr/>
        </p:nvSpPr>
        <p:spPr bwMode="auto">
          <a:xfrm>
            <a:off x="3130550" y="5747703"/>
            <a:ext cx="738754" cy="369332"/>
          </a:xfrm>
          <a:prstGeom prst="rect">
            <a:avLst/>
          </a:prstGeom>
          <a:noFill/>
          <a:ln w="25400">
            <a:noFill/>
            <a:miter lim="800000"/>
          </a:ln>
          <a:effectLst/>
        </p:spPr>
        <p:txBody>
          <a:bodyPr wrap="none">
            <a:spAutoFit/>
          </a:bodyPr>
          <a:lstStyle/>
          <a:p>
            <a:r>
              <a:rPr lang="en-US" sz="1800" dirty="0" err="1">
                <a:latin typeface="Courier New" panose="02070309020205020404"/>
                <a:cs typeface="Courier New" panose="02070309020205020404"/>
              </a:rPr>
              <a:t>prog</a:t>
            </a:r>
            <a:endParaRPr lang="en-US" sz="1800" dirty="0">
              <a:latin typeface="Courier New" panose="02070309020205020404"/>
              <a:cs typeface="Courier New" panose="02070309020205020404"/>
            </a:endParaRPr>
          </a:p>
        </p:txBody>
      </p:sp>
      <p:sp>
        <p:nvSpPr>
          <p:cNvPr id="228365" name="Line 13"/>
          <p:cNvSpPr>
            <a:spLocks noChangeShapeType="1"/>
          </p:cNvSpPr>
          <p:nvPr/>
        </p:nvSpPr>
        <p:spPr bwMode="auto">
          <a:xfrm>
            <a:off x="4589463" y="2998153"/>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66" name="Line 14"/>
          <p:cNvSpPr>
            <a:spLocks noChangeShapeType="1"/>
          </p:cNvSpPr>
          <p:nvPr/>
        </p:nvSpPr>
        <p:spPr bwMode="auto">
          <a:xfrm>
            <a:off x="2597150" y="4064953"/>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67" name="Line 15"/>
          <p:cNvSpPr>
            <a:spLocks noChangeShapeType="1"/>
          </p:cNvSpPr>
          <p:nvPr/>
        </p:nvSpPr>
        <p:spPr bwMode="auto">
          <a:xfrm>
            <a:off x="4589463" y="4064953"/>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68" name="Line 16"/>
          <p:cNvSpPr>
            <a:spLocks noChangeShapeType="1"/>
          </p:cNvSpPr>
          <p:nvPr/>
        </p:nvSpPr>
        <p:spPr bwMode="auto">
          <a:xfrm>
            <a:off x="4589463" y="4674553"/>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69" name="Line 17"/>
          <p:cNvSpPr>
            <a:spLocks noChangeShapeType="1"/>
          </p:cNvSpPr>
          <p:nvPr/>
        </p:nvSpPr>
        <p:spPr bwMode="auto">
          <a:xfrm>
            <a:off x="3489325" y="5447665"/>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70" name="Line 18"/>
          <p:cNvSpPr>
            <a:spLocks noChangeShapeType="1"/>
          </p:cNvSpPr>
          <p:nvPr/>
        </p:nvSpPr>
        <p:spPr bwMode="auto">
          <a:xfrm>
            <a:off x="2597150" y="4674553"/>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71" name="Text Box 19"/>
          <p:cNvSpPr txBox="1">
            <a:spLocks noChangeArrowheads="1"/>
          </p:cNvSpPr>
          <p:nvPr/>
        </p:nvSpPr>
        <p:spPr bwMode="auto">
          <a:xfrm>
            <a:off x="5613400" y="2677478"/>
            <a:ext cx="868680" cy="368300"/>
          </a:xfrm>
          <a:prstGeom prst="rect">
            <a:avLst/>
          </a:prstGeom>
          <a:noFill/>
          <a:ln w="25400">
            <a:noFill/>
            <a:miter lim="800000"/>
          </a:ln>
          <a:effectLst/>
        </p:spPr>
        <p:txBody>
          <a:bodyPr wrap="none">
            <a:spAutoFit/>
          </a:bodyPr>
          <a:lstStyle/>
          <a:p>
            <a:r>
              <a:rPr lang="zh-CN" altLang="en-US" sz="1800" i="1" dirty="0">
                <a:solidFill>
                  <a:srgbClr val="C00000"/>
                </a:solidFill>
                <a:latin typeface="Calibri" panose="020F0502020204030204"/>
                <a:cs typeface="Calibri" panose="020F0502020204030204"/>
              </a:rPr>
              <a:t>源文件</a:t>
            </a:r>
          </a:p>
        </p:txBody>
      </p:sp>
      <p:sp>
        <p:nvSpPr>
          <p:cNvPr id="228372" name="Text Box 20"/>
          <p:cNvSpPr txBox="1">
            <a:spLocks noChangeArrowheads="1"/>
          </p:cNvSpPr>
          <p:nvPr/>
        </p:nvSpPr>
        <p:spPr bwMode="auto">
          <a:xfrm>
            <a:off x="5549900" y="4222115"/>
            <a:ext cx="2011680" cy="645160"/>
          </a:xfrm>
          <a:prstGeom prst="rect">
            <a:avLst/>
          </a:prstGeom>
          <a:noFill/>
          <a:ln w="25400">
            <a:noFill/>
            <a:miter lim="800000"/>
          </a:ln>
          <a:effectLst/>
        </p:spPr>
        <p:txBody>
          <a:bodyPr wrap="none">
            <a:spAutoFit/>
          </a:bodyPr>
          <a:lstStyle/>
          <a:p>
            <a:pPr algn="l"/>
            <a:r>
              <a:rPr lang="en-US" sz="1800" i="1" dirty="0">
                <a:solidFill>
                  <a:srgbClr val="C00000"/>
                </a:solidFill>
                <a:latin typeface="Calibri" panose="020F0502020204030204"/>
                <a:cs typeface="Calibri" panose="020F0502020204030204"/>
              </a:rPr>
              <a:t>分别编译</a:t>
            </a:r>
          </a:p>
          <a:p>
            <a:pPr algn="l"/>
            <a:r>
              <a:rPr lang="en-US" sz="1800" i="1" dirty="0">
                <a:solidFill>
                  <a:srgbClr val="C00000"/>
                </a:solidFill>
                <a:latin typeface="Calibri" panose="020F0502020204030204"/>
                <a:cs typeface="Calibri" panose="020F0502020204030204"/>
              </a:rPr>
              <a:t>可重定位对象文件</a:t>
            </a:r>
          </a:p>
        </p:txBody>
      </p:sp>
      <p:sp>
        <p:nvSpPr>
          <p:cNvPr id="228373" name="Text Box 21"/>
          <p:cNvSpPr txBox="1">
            <a:spLocks noChangeArrowheads="1"/>
          </p:cNvSpPr>
          <p:nvPr/>
        </p:nvSpPr>
        <p:spPr bwMode="auto">
          <a:xfrm>
            <a:off x="3929742" y="5565140"/>
            <a:ext cx="4303395" cy="1198880"/>
          </a:xfrm>
          <a:prstGeom prst="rect">
            <a:avLst/>
          </a:prstGeom>
          <a:noFill/>
          <a:ln w="25400">
            <a:noFill/>
            <a:miter lim="800000"/>
          </a:ln>
          <a:effectLst/>
        </p:spPr>
        <p:txBody>
          <a:bodyPr wrap="none">
            <a:spAutoFit/>
          </a:bodyPr>
          <a:lstStyle/>
          <a:p>
            <a:pPr algn="l"/>
            <a:r>
              <a:rPr lang="en-US" sz="1800" i="1" dirty="0">
                <a:solidFill>
                  <a:srgbClr val="C00000"/>
                </a:solidFill>
                <a:latin typeface="Calibri" panose="020F0502020204030204"/>
                <a:cs typeface="Calibri" panose="020F0502020204030204"/>
              </a:rPr>
              <a:t>完全链接的可执行对象文件</a:t>
            </a:r>
          </a:p>
          <a:p>
            <a:pPr algn="l"/>
            <a:r>
              <a:rPr lang="en-US" sz="1800" i="1" dirty="0">
                <a:solidFill>
                  <a:srgbClr val="C00000"/>
                </a:solidFill>
                <a:latin typeface="Calibri" panose="020F0502020204030204"/>
                <a:cs typeface="Calibri" panose="020F0502020204030204"/>
              </a:rPr>
              <a:t>（包含所有</a:t>
            </a:r>
            <a:r>
              <a:rPr lang="zh-CN" altLang="en-US" i="1" dirty="0">
                <a:solidFill>
                  <a:srgbClr val="C00000"/>
                </a:solidFill>
                <a:latin typeface="Calibri" panose="020F0502020204030204"/>
                <a:cs typeface="Calibri" panose="020F0502020204030204"/>
                <a:sym typeface="+mn-ea"/>
              </a:rPr>
              <a:t>在</a:t>
            </a:r>
            <a:r>
              <a:rPr lang="en-US" i="1" dirty="0">
                <a:solidFill>
                  <a:srgbClr val="C00000"/>
                </a:solidFill>
                <a:latin typeface="Calibri" panose="020F0502020204030204"/>
                <a:cs typeface="Calibri" panose="020F0502020204030204"/>
                <a:sym typeface="+mn-ea"/>
              </a:rPr>
              <a:t> </a:t>
            </a:r>
            <a:r>
              <a:rPr lang="en-US" i="1" dirty="0" err="1">
                <a:solidFill>
                  <a:srgbClr val="C00000"/>
                </a:solidFill>
                <a:latin typeface="Courier New" panose="02070309020205020404"/>
                <a:cs typeface="Courier New" panose="02070309020205020404"/>
                <a:sym typeface="+mn-ea"/>
              </a:rPr>
              <a:t>main.c</a:t>
            </a:r>
            <a:r>
              <a:rPr lang="en-US" i="1" dirty="0">
                <a:solidFill>
                  <a:srgbClr val="C00000"/>
                </a:solidFill>
                <a:latin typeface="Courier New" panose="02070309020205020404"/>
                <a:cs typeface="Courier New" panose="02070309020205020404"/>
                <a:sym typeface="+mn-ea"/>
              </a:rPr>
              <a:t> </a:t>
            </a:r>
            <a:r>
              <a:rPr lang="zh-CN" altLang="en-US" i="1" dirty="0">
                <a:solidFill>
                  <a:srgbClr val="C00000"/>
                </a:solidFill>
                <a:latin typeface="Courier New" panose="02070309020205020404"/>
                <a:cs typeface="Courier New" panose="02070309020205020404"/>
                <a:sym typeface="+mn-ea"/>
              </a:rPr>
              <a:t>和</a:t>
            </a:r>
            <a:r>
              <a:rPr lang="en-US" i="1" dirty="0">
                <a:solidFill>
                  <a:srgbClr val="C00000"/>
                </a:solidFill>
                <a:latin typeface="Courier New" panose="02070309020205020404"/>
                <a:cs typeface="Courier New" panose="02070309020205020404"/>
                <a:sym typeface="+mn-ea"/>
              </a:rPr>
              <a:t> </a:t>
            </a:r>
            <a:r>
              <a:rPr lang="en-US" i="1" dirty="0" err="1">
                <a:solidFill>
                  <a:srgbClr val="C00000"/>
                </a:solidFill>
                <a:latin typeface="Courier New" panose="02070309020205020404"/>
                <a:cs typeface="Courier New" panose="02070309020205020404"/>
                <a:sym typeface="+mn-ea"/>
              </a:rPr>
              <a:t>sum.c</a:t>
            </a:r>
            <a:r>
              <a:rPr lang="zh-CN" altLang="en-US" i="1" dirty="0" err="1">
                <a:solidFill>
                  <a:srgbClr val="C00000"/>
                </a:solidFill>
                <a:latin typeface="Courier New" panose="02070309020205020404"/>
                <a:cs typeface="Courier New" panose="02070309020205020404"/>
                <a:sym typeface="+mn-ea"/>
              </a:rPr>
              <a:t>定义的</a:t>
            </a:r>
            <a:endParaRPr lang="en-US" i="1" dirty="0">
              <a:solidFill>
                <a:srgbClr val="C00000"/>
              </a:solidFill>
              <a:latin typeface="Calibri" panose="020F0502020204030204"/>
              <a:cs typeface="Calibri" panose="020F0502020204030204"/>
            </a:endParaRPr>
          </a:p>
          <a:p>
            <a:pPr algn="l"/>
            <a:r>
              <a:rPr lang="en-US" sz="1800" i="1" dirty="0">
                <a:solidFill>
                  <a:srgbClr val="C00000"/>
                </a:solidFill>
                <a:latin typeface="Calibri" panose="020F0502020204030204"/>
                <a:cs typeface="Calibri" panose="020F0502020204030204"/>
              </a:rPr>
              <a:t>函数的代码和数据）</a:t>
            </a:r>
          </a:p>
          <a:p>
            <a:pPr algn="l"/>
            <a:endParaRPr lang="en-US" sz="1800" i="1" dirty="0">
              <a:solidFill>
                <a:srgbClr val="C00000"/>
              </a:solidFill>
              <a:latin typeface="Calibri" panose="020F0502020204030204"/>
              <a:cs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83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83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83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71" grpId="0" bldLvl="0" animBg="1"/>
      <p:bldP spid="228372" grpId="0" bldLvl="0" animBg="1"/>
      <p:bldP spid="228373"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nvSpPr>
        <p:spPr>
          <a:xfrm>
            <a:off x="250826" y="-133350"/>
            <a:ext cx="8918575" cy="1135063"/>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 .text </a:t>
            </a:r>
            <a:r>
              <a:rPr lang="zh-CN" altLang="en-GB" dirty="0">
                <a:ea typeface="宋体" panose="02010600030101010101" pitchFamily="2" charset="-122"/>
              </a:rPr>
              <a:t>节重定位</a:t>
            </a:r>
          </a:p>
        </p:txBody>
      </p:sp>
      <p:sp>
        <p:nvSpPr>
          <p:cNvPr id="11" name="Rectangle 2"/>
          <p:cNvSpPr>
            <a:spLocks noChangeArrowheads="1"/>
          </p:cNvSpPr>
          <p:nvPr/>
        </p:nvSpPr>
        <p:spPr bwMode="auto">
          <a:xfrm>
            <a:off x="152400" y="2914650"/>
            <a:ext cx="181758" cy="328424"/>
          </a:xfrm>
          <a:prstGeom prst="rect">
            <a:avLst/>
          </a:prstGeom>
          <a:solidFill>
            <a:srgbClr val="FFFFFF">
              <a:lumMod val="95000"/>
            </a:srgbClr>
          </a:solidFill>
          <a:ln w="12600">
            <a:solidFill>
              <a:srgbClr val="000000"/>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ro-RO" sz="1600" dirty="0">
              <a:latin typeface="Courier New" panose="02070309020205020404" pitchFamily="49" charset="0"/>
              <a:ea typeface="msgothic" charset="0"/>
              <a:cs typeface="msgothic" charset="0"/>
            </a:endParaRPr>
          </a:p>
        </p:txBody>
      </p:sp>
      <p:sp>
        <p:nvSpPr>
          <p:cNvPr id="12" name="Text Box 2"/>
          <p:cNvSpPr txBox="1">
            <a:spLocks noChangeArrowheads="1"/>
          </p:cNvSpPr>
          <p:nvPr/>
        </p:nvSpPr>
        <p:spPr bwMode="auto">
          <a:xfrm>
            <a:off x="76200" y="1045138"/>
            <a:ext cx="9017001" cy="4526497"/>
          </a:xfrm>
          <a:prstGeom prst="rect">
            <a:avLst/>
          </a:prstGeom>
          <a:solidFill>
            <a:srgbClr val="FFFFFF">
              <a:lumMod val="95000"/>
            </a:srgbClr>
          </a:solidFill>
          <a:ln w="3240">
            <a:solidFill>
              <a:srgbClr val="000000"/>
            </a:solidFill>
            <a:miter lim="800000"/>
          </a:ln>
          <a:effectLst/>
        </p:spPr>
        <p:txBody>
          <a:bodyPr wrap="square" lIns="90000" tIns="46800" rIns="90000" bIns="46800">
            <a:spAutoFit/>
          </a:bodyPr>
          <a:lstStyle/>
          <a:p>
            <a:r>
              <a:rPr lang="fr-FR" sz="1600" dirty="0">
                <a:solidFill>
                  <a:srgbClr val="000000"/>
                </a:solidFill>
                <a:latin typeface="Menlo-Regular"/>
              </a:rPr>
              <a:t>00000000004004d0 &lt;main&gt;:</a:t>
            </a:r>
          </a:p>
          <a:p>
            <a:r>
              <a:rPr lang="ro-RO" sz="1600" dirty="0">
                <a:solidFill>
                  <a:srgbClr val="000000"/>
                </a:solidFill>
                <a:latin typeface="Menlo-Regular"/>
              </a:rPr>
              <a:t>  4004d0:       48 83 ec 08       sub    $0x8,%rsp</a:t>
            </a:r>
          </a:p>
          <a:p>
            <a:r>
              <a:rPr lang="en-US" sz="1600" dirty="0">
                <a:solidFill>
                  <a:srgbClr val="000000"/>
                </a:solidFill>
                <a:latin typeface="Menlo-Regular"/>
              </a:rPr>
              <a:t>  4004d4:       be 02 00 00 00    </a:t>
            </a:r>
            <a:r>
              <a:rPr lang="en-US" sz="1600" dirty="0" err="1">
                <a:solidFill>
                  <a:srgbClr val="000000"/>
                </a:solidFill>
                <a:latin typeface="Menlo-Regular"/>
              </a:rPr>
              <a:t>mov</a:t>
            </a:r>
            <a:r>
              <a:rPr lang="en-US" sz="1600" dirty="0">
                <a:solidFill>
                  <a:srgbClr val="000000"/>
                </a:solidFill>
                <a:latin typeface="Menlo-Regular"/>
              </a:rPr>
              <a:t>    $0x2,%esi</a:t>
            </a:r>
          </a:p>
          <a:p>
            <a:r>
              <a:rPr lang="sk-SK" sz="1600" dirty="0">
                <a:solidFill>
                  <a:srgbClr val="000000"/>
                </a:solidFill>
                <a:latin typeface="Menlo-Regular"/>
              </a:rPr>
              <a:t>  4004d9:       bf 18 10 60 00    mov    </a:t>
            </a:r>
            <a:r>
              <a:rPr lang="sk-SK" sz="1600" dirty="0">
                <a:latin typeface="Menlo-Regular"/>
              </a:rPr>
              <a:t>$0x601018</a:t>
            </a:r>
            <a:r>
              <a:rPr lang="sk-SK" sz="1600" dirty="0">
                <a:solidFill>
                  <a:srgbClr val="000000"/>
                </a:solidFill>
                <a:latin typeface="Menlo-Regular"/>
              </a:rPr>
              <a:t>,%edi  </a:t>
            </a:r>
            <a:r>
              <a:rPr lang="sk-SK" sz="1600" dirty="0">
                <a:latin typeface="Menlo-Regular"/>
              </a:rPr>
              <a:t># %edi = &amp;array</a:t>
            </a:r>
          </a:p>
          <a:p>
            <a:r>
              <a:rPr lang="en-US" sz="1600" dirty="0">
                <a:solidFill>
                  <a:srgbClr val="000000"/>
                </a:solidFill>
                <a:latin typeface="Menlo-Regular"/>
              </a:rPr>
              <a:t>  4004de:       e8 </a:t>
            </a:r>
            <a:r>
              <a:rPr lang="en-US" sz="1600" dirty="0">
                <a:solidFill>
                  <a:srgbClr val="00CC99"/>
                </a:solidFill>
                <a:latin typeface="Menlo-Regular"/>
              </a:rPr>
              <a:t>05 00 00 00    </a:t>
            </a:r>
            <a:r>
              <a:rPr lang="en-US" sz="1600" dirty="0" err="1">
                <a:solidFill>
                  <a:srgbClr val="000000"/>
                </a:solidFill>
                <a:latin typeface="Menlo-Regular"/>
              </a:rPr>
              <a:t>callq</a:t>
            </a:r>
            <a:r>
              <a:rPr lang="en-US" sz="1600" dirty="0">
                <a:solidFill>
                  <a:srgbClr val="000000"/>
                </a:solidFill>
                <a:latin typeface="Menlo-Regular"/>
              </a:rPr>
              <a:t>  </a:t>
            </a:r>
            <a:r>
              <a:rPr lang="en-US" sz="1600" dirty="0">
                <a:solidFill>
                  <a:srgbClr val="FF0000"/>
                </a:solidFill>
                <a:latin typeface="Menlo-Regular"/>
              </a:rPr>
              <a:t>4004e8 </a:t>
            </a:r>
            <a:r>
              <a:rPr lang="en-US" sz="1600" dirty="0">
                <a:solidFill>
                  <a:srgbClr val="000000"/>
                </a:solidFill>
                <a:latin typeface="Menlo-Regular"/>
              </a:rPr>
              <a:t>&lt;sum&gt;    # sum()</a:t>
            </a:r>
          </a:p>
          <a:p>
            <a:r>
              <a:rPr lang="en-US" sz="1600" dirty="0">
                <a:solidFill>
                  <a:srgbClr val="000000"/>
                </a:solidFill>
                <a:latin typeface="Menlo-Regular"/>
              </a:rPr>
              <a:t>  </a:t>
            </a:r>
            <a:r>
              <a:rPr lang="en-US" sz="1600" dirty="0">
                <a:solidFill>
                  <a:srgbClr val="3366FF"/>
                </a:solidFill>
                <a:latin typeface="Menlo-Regular"/>
              </a:rPr>
              <a:t>4004e3</a:t>
            </a:r>
            <a:r>
              <a:rPr lang="en-US" sz="1600" dirty="0">
                <a:solidFill>
                  <a:srgbClr val="000000"/>
                </a:solidFill>
                <a:latin typeface="Menlo-Regular"/>
              </a:rPr>
              <a:t>:       48 83 c4 08       add    $0x8,%rsp</a:t>
            </a:r>
          </a:p>
          <a:p>
            <a:r>
              <a:rPr lang="en-US" sz="1600" dirty="0">
                <a:solidFill>
                  <a:srgbClr val="000000"/>
                </a:solidFill>
                <a:latin typeface="Menlo-Regular"/>
              </a:rPr>
              <a:t>  4004e7:       c3                </a:t>
            </a:r>
            <a:r>
              <a:rPr lang="en-US" sz="1600" dirty="0" err="1">
                <a:solidFill>
                  <a:srgbClr val="000000"/>
                </a:solidFill>
                <a:latin typeface="Menlo-Regular"/>
              </a:rPr>
              <a:t>retq</a:t>
            </a:r>
            <a:endParaRPr lang="en-US" sz="1600" dirty="0">
              <a:solidFill>
                <a:srgbClr val="000000"/>
              </a:solidFill>
              <a:latin typeface="Menlo-Regular"/>
            </a:endParaRPr>
          </a:p>
          <a:p>
            <a:endParaRPr lang="en-US" sz="1600" dirty="0">
              <a:solidFill>
                <a:srgbClr val="000000"/>
              </a:solidFill>
              <a:latin typeface="Menlo-Regular"/>
            </a:endParaRPr>
          </a:p>
          <a:p>
            <a:r>
              <a:rPr lang="en-US" sz="1600" dirty="0">
                <a:solidFill>
                  <a:srgbClr val="000000"/>
                </a:solidFill>
                <a:latin typeface="Menlo-Regular"/>
              </a:rPr>
              <a:t>00000000004004e8 &lt;sum&gt;:</a:t>
            </a:r>
          </a:p>
          <a:p>
            <a:r>
              <a:rPr lang="sk-SK" sz="1600" dirty="0">
                <a:solidFill>
                  <a:srgbClr val="000000"/>
                </a:solidFill>
                <a:latin typeface="Menlo-Regular"/>
              </a:rPr>
              <a:t>  </a:t>
            </a:r>
            <a:r>
              <a:rPr lang="sk-SK" sz="1600" dirty="0">
                <a:solidFill>
                  <a:srgbClr val="FF0000"/>
                </a:solidFill>
                <a:latin typeface="Menlo-Regular"/>
              </a:rPr>
              <a:t>4004e8</a:t>
            </a:r>
            <a:r>
              <a:rPr lang="sk-SK" sz="1600" dirty="0">
                <a:solidFill>
                  <a:srgbClr val="000000"/>
                </a:solidFill>
                <a:latin typeface="Menlo-Regular"/>
              </a:rPr>
              <a:t>:       b8 00 00 00 00          mov    $0x0,%eax</a:t>
            </a:r>
          </a:p>
          <a:p>
            <a:r>
              <a:rPr lang="sk-SK" sz="1600" dirty="0">
                <a:solidFill>
                  <a:srgbClr val="000000"/>
                </a:solidFill>
                <a:latin typeface="Menlo-Regular"/>
              </a:rPr>
              <a:t>  4004ed:       ba 00 00 00 00          mov    $0x0,%edx</a:t>
            </a:r>
          </a:p>
          <a:p>
            <a:r>
              <a:rPr lang="cs-CZ" sz="1600" dirty="0">
                <a:solidFill>
                  <a:srgbClr val="000000"/>
                </a:solidFill>
                <a:latin typeface="Menlo-Regular"/>
              </a:rPr>
              <a:t>  4004f2:       </a:t>
            </a:r>
            <a:r>
              <a:rPr lang="cs-CZ" sz="1600" dirty="0" err="1">
                <a:solidFill>
                  <a:srgbClr val="000000"/>
                </a:solidFill>
                <a:latin typeface="Menlo-Regular"/>
              </a:rPr>
              <a:t>eb</a:t>
            </a:r>
            <a:r>
              <a:rPr lang="cs-CZ" sz="1600" dirty="0">
                <a:solidFill>
                  <a:srgbClr val="000000"/>
                </a:solidFill>
                <a:latin typeface="Menlo-Regular"/>
              </a:rPr>
              <a:t> 09                   </a:t>
            </a:r>
            <a:r>
              <a:rPr lang="cs-CZ" sz="1600" dirty="0" err="1">
                <a:solidFill>
                  <a:srgbClr val="000000"/>
                </a:solidFill>
                <a:latin typeface="Menlo-Regular"/>
              </a:rPr>
              <a:t>jmp</a:t>
            </a:r>
            <a:r>
              <a:rPr lang="cs-CZ" sz="1600" dirty="0">
                <a:solidFill>
                  <a:srgbClr val="000000"/>
                </a:solidFill>
                <a:latin typeface="Menlo-Regular"/>
              </a:rPr>
              <a:t>    4004fd &lt;sum+0x15&gt;</a:t>
            </a:r>
          </a:p>
          <a:p>
            <a:r>
              <a:rPr lang="ro-RO" sz="1600" dirty="0">
                <a:solidFill>
                  <a:srgbClr val="000000"/>
                </a:solidFill>
                <a:latin typeface="Menlo-Regular"/>
              </a:rPr>
              <a:t>  4004f4:       48 63 ca                movslq %edx,%rcx</a:t>
            </a:r>
          </a:p>
          <a:p>
            <a:r>
              <a:rPr lang="en-US" sz="1600" dirty="0">
                <a:solidFill>
                  <a:srgbClr val="000000"/>
                </a:solidFill>
                <a:latin typeface="Menlo-Regular"/>
              </a:rPr>
              <a:t>  4004f7:       03 04 8f                add    (%rdi,%rcx,4),%</a:t>
            </a:r>
            <a:r>
              <a:rPr lang="en-US" sz="1600" dirty="0" err="1">
                <a:solidFill>
                  <a:srgbClr val="000000"/>
                </a:solidFill>
                <a:latin typeface="Menlo-Regular"/>
              </a:rPr>
              <a:t>eax</a:t>
            </a:r>
            <a:endParaRPr lang="en-US" sz="1600" dirty="0">
              <a:solidFill>
                <a:srgbClr val="000000"/>
              </a:solidFill>
              <a:latin typeface="Menlo-Regular"/>
            </a:endParaRPr>
          </a:p>
          <a:p>
            <a:r>
              <a:rPr lang="en-US" sz="1600" dirty="0">
                <a:solidFill>
                  <a:srgbClr val="000000"/>
                </a:solidFill>
                <a:latin typeface="Menlo-Regular"/>
              </a:rPr>
              <a:t>  4004fa:       83 c2 01                add    $0x1,%edx</a:t>
            </a:r>
          </a:p>
          <a:p>
            <a:r>
              <a:rPr lang="nl-NL" sz="1600" dirty="0">
                <a:solidFill>
                  <a:srgbClr val="000000"/>
                </a:solidFill>
                <a:latin typeface="Menlo-Regular"/>
              </a:rPr>
              <a:t>  4004fd:       39 f2                   </a:t>
            </a:r>
            <a:r>
              <a:rPr lang="nl-NL" sz="1600" dirty="0" err="1">
                <a:solidFill>
                  <a:srgbClr val="000000"/>
                </a:solidFill>
                <a:latin typeface="Menlo-Regular"/>
              </a:rPr>
              <a:t>cmp</a:t>
            </a:r>
            <a:r>
              <a:rPr lang="nl-NL" sz="1600" dirty="0">
                <a:solidFill>
                  <a:srgbClr val="000000"/>
                </a:solidFill>
                <a:latin typeface="Menlo-Regular"/>
              </a:rPr>
              <a:t>    %</a:t>
            </a:r>
            <a:r>
              <a:rPr lang="nl-NL" sz="1600" dirty="0" err="1">
                <a:solidFill>
                  <a:srgbClr val="000000"/>
                </a:solidFill>
                <a:latin typeface="Menlo-Regular"/>
              </a:rPr>
              <a:t>esi</a:t>
            </a:r>
            <a:r>
              <a:rPr lang="nl-NL" sz="1600" dirty="0">
                <a:solidFill>
                  <a:srgbClr val="000000"/>
                </a:solidFill>
                <a:latin typeface="Menlo-Regular"/>
              </a:rPr>
              <a:t>,%</a:t>
            </a:r>
            <a:r>
              <a:rPr lang="nl-NL" sz="1600" dirty="0" err="1">
                <a:solidFill>
                  <a:srgbClr val="000000"/>
                </a:solidFill>
                <a:latin typeface="Menlo-Regular"/>
              </a:rPr>
              <a:t>edx</a:t>
            </a:r>
            <a:endParaRPr lang="nl-NL" sz="1600" dirty="0">
              <a:solidFill>
                <a:srgbClr val="000000"/>
              </a:solidFill>
              <a:latin typeface="Menlo-Regular"/>
            </a:endParaRPr>
          </a:p>
          <a:p>
            <a:r>
              <a:rPr lang="nl-NL" sz="1600" dirty="0">
                <a:solidFill>
                  <a:srgbClr val="000000"/>
                </a:solidFill>
                <a:latin typeface="Menlo-Regular"/>
              </a:rPr>
              <a:t>  4004ff:       7c f3                   </a:t>
            </a:r>
            <a:r>
              <a:rPr lang="nl-NL" sz="1600" dirty="0" err="1">
                <a:solidFill>
                  <a:srgbClr val="000000"/>
                </a:solidFill>
                <a:latin typeface="Menlo-Regular"/>
              </a:rPr>
              <a:t>jl</a:t>
            </a:r>
            <a:r>
              <a:rPr lang="nl-NL" sz="1600" dirty="0">
                <a:solidFill>
                  <a:srgbClr val="000000"/>
                </a:solidFill>
                <a:latin typeface="Menlo-Regular"/>
              </a:rPr>
              <a:t>     4004f4 &lt;sum+0xc&gt;</a:t>
            </a:r>
          </a:p>
          <a:p>
            <a:r>
              <a:rPr lang="hu-HU" sz="1600" dirty="0">
                <a:solidFill>
                  <a:srgbClr val="000000"/>
                </a:solidFill>
                <a:latin typeface="Menlo-Regular"/>
              </a:rPr>
              <a:t>  400501:       f3 c3                   repz retq</a:t>
            </a:r>
            <a:endParaRPr lang="ro-RO" sz="1600" dirty="0">
              <a:latin typeface="Courier New" panose="02070309020205020404" pitchFamily="49" charset="0"/>
              <a:ea typeface="msgothic" charset="0"/>
              <a:cs typeface="msgothic" charset="0"/>
            </a:endParaRPr>
          </a:p>
        </p:txBody>
      </p:sp>
      <p:sp>
        <p:nvSpPr>
          <p:cNvPr id="13" name="TextBox 1"/>
          <p:cNvSpPr txBox="1"/>
          <p:nvPr/>
        </p:nvSpPr>
        <p:spPr>
          <a:xfrm>
            <a:off x="838200" y="5657850"/>
            <a:ext cx="5701665" cy="398780"/>
          </a:xfrm>
          <a:prstGeom prst="rect">
            <a:avLst/>
          </a:prstGeom>
          <a:noFill/>
        </p:spPr>
        <p:txBody>
          <a:bodyPr wrap="none" rtlCol="0">
            <a:spAutoFit/>
          </a:bodyPr>
          <a:lstStyle/>
          <a:p>
            <a:pPr algn="l"/>
            <a:r>
              <a:rPr lang="en-US" sz="2000" dirty="0">
                <a:latin typeface="Calibri" panose="020F0502020204030204" pitchFamily="34" charset="0"/>
                <a:sym typeface="+mn-ea"/>
              </a:rPr>
              <a:t>sum()</a:t>
            </a:r>
            <a:r>
              <a:rPr lang="zh-CN" altLang="en-US" sz="2000" dirty="0">
                <a:latin typeface="Calibri" panose="020F0502020204030204" pitchFamily="34" charset="0"/>
              </a:rPr>
              <a:t>使用</a:t>
            </a:r>
            <a:r>
              <a:rPr lang="en-US" altLang="zh-CN" sz="2000" dirty="0">
                <a:latin typeface="Calibri" panose="020F0502020204030204" pitchFamily="34" charset="0"/>
              </a:rPr>
              <a:t>pc</a:t>
            </a:r>
            <a:r>
              <a:rPr lang="zh-CN" altLang="en-US" sz="2000" dirty="0">
                <a:latin typeface="Calibri" panose="020F0502020204030204" pitchFamily="34" charset="0"/>
              </a:rPr>
              <a:t>相对地址</a:t>
            </a:r>
            <a:r>
              <a:rPr lang="en-US" sz="2000" dirty="0">
                <a:latin typeface="Calibri" panose="020F0502020204030204" pitchFamily="34" charset="0"/>
              </a:rPr>
              <a:t>  :  </a:t>
            </a:r>
            <a:r>
              <a:rPr lang="en-US" sz="2000" dirty="0">
                <a:solidFill>
                  <a:srgbClr val="FF0000"/>
                </a:solidFill>
                <a:latin typeface="Calibri" panose="020F0502020204030204" pitchFamily="34" charset="0"/>
              </a:rPr>
              <a:t>0x4004e8</a:t>
            </a:r>
            <a:r>
              <a:rPr lang="en-US" sz="2000" dirty="0">
                <a:latin typeface="Calibri" panose="020F0502020204030204" pitchFamily="34" charset="0"/>
              </a:rPr>
              <a:t> = </a:t>
            </a:r>
            <a:r>
              <a:rPr lang="en-US" sz="2000" dirty="0">
                <a:solidFill>
                  <a:srgbClr val="3366FF"/>
                </a:solidFill>
                <a:latin typeface="Calibri" panose="020F0502020204030204" pitchFamily="34" charset="0"/>
              </a:rPr>
              <a:t>0x4004e3</a:t>
            </a:r>
            <a:r>
              <a:rPr lang="en-US" sz="2000" dirty="0">
                <a:latin typeface="Calibri" panose="020F0502020204030204" pitchFamily="34" charset="0"/>
              </a:rPr>
              <a:t> + </a:t>
            </a:r>
            <a:r>
              <a:rPr lang="en-US" sz="2000" dirty="0">
                <a:solidFill>
                  <a:srgbClr val="00CC99"/>
                </a:solidFill>
                <a:latin typeface="Calibri" panose="020F0502020204030204" pitchFamily="34" charset="0"/>
              </a:rPr>
              <a:t>0x5</a:t>
            </a:r>
          </a:p>
        </p:txBody>
      </p:sp>
      <p:sp>
        <p:nvSpPr>
          <p:cNvPr id="14" name="Rectangle 2"/>
          <p:cNvSpPr/>
          <p:nvPr/>
        </p:nvSpPr>
        <p:spPr>
          <a:xfrm>
            <a:off x="5394598" y="6233696"/>
            <a:ext cx="3139802" cy="338554"/>
          </a:xfrm>
          <a:prstGeom prst="rect">
            <a:avLst/>
          </a:prstGeom>
        </p:spPr>
        <p:txBody>
          <a:bodyPr wrap="none">
            <a:spAutoFit/>
          </a:bodyPr>
          <a:lstStyle/>
          <a:p>
            <a:r>
              <a:rPr lang="en-US" sz="1600" dirty="0">
                <a:latin typeface="Courier New" panose="02070309020205020404"/>
                <a:cs typeface="Courier New" panose="02070309020205020404"/>
              </a:rPr>
              <a:t>Source: </a:t>
            </a:r>
            <a:r>
              <a:rPr lang="en-US" sz="1600" dirty="0" err="1">
                <a:latin typeface="Courier New" panose="02070309020205020404"/>
                <a:cs typeface="Courier New" panose="02070309020205020404"/>
              </a:rPr>
              <a:t>objdump</a:t>
            </a:r>
            <a:r>
              <a:rPr lang="en-US" sz="1600" dirty="0">
                <a:latin typeface="Courier New" panose="02070309020205020404"/>
                <a:cs typeface="Courier New" panose="02070309020205020404"/>
              </a:rPr>
              <a:t> -dx </a:t>
            </a:r>
            <a:r>
              <a:rPr lang="en-US" sz="1600" dirty="0" err="1">
                <a:latin typeface="Courier New" panose="02070309020205020404"/>
                <a:cs typeface="Courier New" panose="02070309020205020404"/>
              </a:rPr>
              <a:t>prog</a:t>
            </a:r>
            <a:endParaRPr lang="en-US" sz="1600" dirty="0">
              <a:latin typeface="Courier New" panose="02070309020205020404"/>
              <a:cs typeface="Courier New" panose="02070309020205020404"/>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nvSpPr>
        <p:spPr>
          <a:xfrm>
            <a:off x="350838" y="72390"/>
            <a:ext cx="8716962"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加载可执行</a:t>
            </a:r>
            <a:r>
              <a:rPr lang="zh-CN" altLang="en-GB" dirty="0">
                <a:ea typeface="宋体" panose="02010600030101010101" pitchFamily="2" charset="-122"/>
              </a:rPr>
              <a:t>目标</a:t>
            </a:r>
            <a:r>
              <a:rPr lang="en-GB" dirty="0"/>
              <a:t>文件</a:t>
            </a:r>
          </a:p>
        </p:txBody>
      </p:sp>
      <p:sp>
        <p:nvSpPr>
          <p:cNvPr id="4" name="Rectangle 2"/>
          <p:cNvSpPr>
            <a:spLocks noChangeArrowheads="1"/>
          </p:cNvSpPr>
          <p:nvPr/>
        </p:nvSpPr>
        <p:spPr bwMode="auto">
          <a:xfrm>
            <a:off x="323646" y="1259178"/>
            <a:ext cx="2971800" cy="381000"/>
          </a:xfrm>
          <a:prstGeom prst="rect">
            <a:avLst/>
          </a:prstGeom>
          <a:solidFill>
            <a:srgbClr val="FFFFFF">
              <a:lumMod val="95000"/>
            </a:srgbClr>
          </a:solidFill>
          <a:ln w="25560">
            <a:solidFill>
              <a:srgbClr val="000000"/>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ELF header</a:t>
            </a:r>
          </a:p>
        </p:txBody>
      </p:sp>
      <p:sp>
        <p:nvSpPr>
          <p:cNvPr id="5" name="Rectangle 3"/>
          <p:cNvSpPr>
            <a:spLocks noChangeArrowheads="1"/>
          </p:cNvSpPr>
          <p:nvPr/>
        </p:nvSpPr>
        <p:spPr bwMode="auto">
          <a:xfrm>
            <a:off x="323646" y="1640178"/>
            <a:ext cx="2971800" cy="609600"/>
          </a:xfrm>
          <a:prstGeom prst="rect">
            <a:avLst/>
          </a:prstGeom>
          <a:solidFill>
            <a:srgbClr val="FFFFFF">
              <a:lumMod val="95000"/>
            </a:srgbClr>
          </a:solidFill>
          <a:ln w="25560">
            <a:solidFill>
              <a:srgbClr val="000000"/>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Program header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(required for executables)</a:t>
            </a:r>
          </a:p>
        </p:txBody>
      </p:sp>
      <p:sp>
        <p:nvSpPr>
          <p:cNvPr id="6" name="Rectangle 4"/>
          <p:cNvSpPr>
            <a:spLocks noChangeArrowheads="1"/>
          </p:cNvSpPr>
          <p:nvPr/>
        </p:nvSpPr>
        <p:spPr bwMode="auto">
          <a:xfrm>
            <a:off x="323646" y="2630778"/>
            <a:ext cx="2971800" cy="381000"/>
          </a:xfrm>
          <a:prstGeom prst="rect">
            <a:avLst/>
          </a:prstGeom>
          <a:solidFill>
            <a:srgbClr val="F6F5BD"/>
          </a:solidFill>
          <a:ln w="25560">
            <a:solidFill>
              <a:srgbClr val="000000"/>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.text section</a:t>
            </a:r>
          </a:p>
        </p:txBody>
      </p:sp>
      <p:sp>
        <p:nvSpPr>
          <p:cNvPr id="7" name="Rectangle 5"/>
          <p:cNvSpPr>
            <a:spLocks noChangeArrowheads="1"/>
          </p:cNvSpPr>
          <p:nvPr/>
        </p:nvSpPr>
        <p:spPr bwMode="auto">
          <a:xfrm>
            <a:off x="323646" y="3392778"/>
            <a:ext cx="2971800" cy="381000"/>
          </a:xfrm>
          <a:prstGeom prst="rect">
            <a:avLst/>
          </a:prstGeom>
          <a:solidFill>
            <a:srgbClr val="3333CC">
              <a:lumMod val="20000"/>
              <a:lumOff val="80000"/>
            </a:srgbClr>
          </a:solidFill>
          <a:ln w="25560">
            <a:solidFill>
              <a:srgbClr val="000000"/>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.data section</a:t>
            </a:r>
          </a:p>
        </p:txBody>
      </p:sp>
      <p:sp>
        <p:nvSpPr>
          <p:cNvPr id="8" name="Rectangle 6"/>
          <p:cNvSpPr>
            <a:spLocks noChangeArrowheads="1"/>
          </p:cNvSpPr>
          <p:nvPr/>
        </p:nvSpPr>
        <p:spPr bwMode="auto">
          <a:xfrm>
            <a:off x="323646" y="3773778"/>
            <a:ext cx="2971800" cy="381000"/>
          </a:xfrm>
          <a:prstGeom prst="rect">
            <a:avLst/>
          </a:prstGeom>
          <a:solidFill>
            <a:srgbClr val="3333CC">
              <a:lumMod val="20000"/>
              <a:lumOff val="80000"/>
            </a:srgbClr>
          </a:solidFill>
          <a:ln w="25560">
            <a:solidFill>
              <a:srgbClr val="000000"/>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a:t>
            </a:r>
            <a:r>
              <a:rPr lang="en-GB" sz="1600" b="1" dirty="0" err="1">
                <a:latin typeface="Calibri" panose="020F0502020204030204" pitchFamily="34" charset="0"/>
                <a:ea typeface="msgothic" charset="0"/>
                <a:cs typeface="msgothic" charset="0"/>
              </a:rPr>
              <a:t>bss</a:t>
            </a:r>
            <a:r>
              <a:rPr lang="en-GB" sz="1600" b="1" dirty="0">
                <a:latin typeface="Calibri" panose="020F0502020204030204" pitchFamily="34" charset="0"/>
                <a:ea typeface="msgothic" charset="0"/>
                <a:cs typeface="msgothic" charset="0"/>
              </a:rPr>
              <a:t> section</a:t>
            </a:r>
          </a:p>
        </p:txBody>
      </p:sp>
      <p:sp>
        <p:nvSpPr>
          <p:cNvPr id="9" name="Rectangle 7"/>
          <p:cNvSpPr>
            <a:spLocks noChangeArrowheads="1"/>
          </p:cNvSpPr>
          <p:nvPr/>
        </p:nvSpPr>
        <p:spPr bwMode="auto">
          <a:xfrm>
            <a:off x="323646" y="4154778"/>
            <a:ext cx="2971800" cy="381000"/>
          </a:xfrm>
          <a:prstGeom prst="rect">
            <a:avLst/>
          </a:prstGeom>
          <a:solidFill>
            <a:srgbClr val="FFFFFF">
              <a:lumMod val="95000"/>
            </a:srgbClr>
          </a:solidFill>
          <a:ln w="25560">
            <a:solidFill>
              <a:srgbClr val="000000"/>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a:t>
            </a:r>
            <a:r>
              <a:rPr lang="en-GB" sz="1600" b="1" dirty="0" err="1">
                <a:latin typeface="Calibri" panose="020F0502020204030204" pitchFamily="34" charset="0"/>
                <a:ea typeface="msgothic" charset="0"/>
                <a:cs typeface="msgothic" charset="0"/>
              </a:rPr>
              <a:t>symtab</a:t>
            </a:r>
            <a:endParaRPr lang="en-GB" sz="1600" b="1" dirty="0">
              <a:latin typeface="Calibri" panose="020F0502020204030204" pitchFamily="34" charset="0"/>
              <a:ea typeface="msgothic" charset="0"/>
              <a:cs typeface="msgothic" charset="0"/>
            </a:endParaRPr>
          </a:p>
        </p:txBody>
      </p:sp>
      <p:sp>
        <p:nvSpPr>
          <p:cNvPr id="10" name="Rectangle 10"/>
          <p:cNvSpPr>
            <a:spLocks noChangeArrowheads="1"/>
          </p:cNvSpPr>
          <p:nvPr/>
        </p:nvSpPr>
        <p:spPr bwMode="auto">
          <a:xfrm>
            <a:off x="323646" y="4535778"/>
            <a:ext cx="2971800" cy="381000"/>
          </a:xfrm>
          <a:prstGeom prst="rect">
            <a:avLst/>
          </a:prstGeom>
          <a:solidFill>
            <a:srgbClr val="FFFFFF">
              <a:lumMod val="95000"/>
            </a:srgbClr>
          </a:solidFill>
          <a:ln w="25560">
            <a:solidFill>
              <a:srgbClr val="000000"/>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.debug</a:t>
            </a:r>
          </a:p>
        </p:txBody>
      </p:sp>
      <p:sp>
        <p:nvSpPr>
          <p:cNvPr id="15" name="Rectangle 11"/>
          <p:cNvSpPr>
            <a:spLocks noChangeArrowheads="1"/>
          </p:cNvSpPr>
          <p:nvPr/>
        </p:nvSpPr>
        <p:spPr bwMode="auto">
          <a:xfrm>
            <a:off x="323646" y="5678778"/>
            <a:ext cx="2971800" cy="609600"/>
          </a:xfrm>
          <a:prstGeom prst="rect">
            <a:avLst/>
          </a:prstGeom>
          <a:solidFill>
            <a:srgbClr val="FFFFFF">
              <a:lumMod val="95000"/>
            </a:srgbClr>
          </a:solidFill>
          <a:ln w="25560">
            <a:solidFill>
              <a:srgbClr val="000000"/>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Section header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(required for </a:t>
            </a:r>
            <a:r>
              <a:rPr lang="en-GB" sz="1600" b="1" dirty="0" err="1">
                <a:latin typeface="Calibri" panose="020F0502020204030204" pitchFamily="34" charset="0"/>
                <a:ea typeface="msgothic" charset="0"/>
                <a:cs typeface="msgothic" charset="0"/>
              </a:rPr>
              <a:t>relocatables</a:t>
            </a:r>
            <a:r>
              <a:rPr lang="en-GB" sz="1600" b="1" dirty="0">
                <a:latin typeface="Calibri" panose="020F0502020204030204" pitchFamily="34" charset="0"/>
                <a:ea typeface="msgothic" charset="0"/>
                <a:cs typeface="msgothic" charset="0"/>
              </a:rPr>
              <a:t>)</a:t>
            </a:r>
          </a:p>
        </p:txBody>
      </p:sp>
      <p:sp>
        <p:nvSpPr>
          <p:cNvPr id="16" name="Text Box 12"/>
          <p:cNvSpPr txBox="1">
            <a:spLocks noChangeArrowheads="1"/>
          </p:cNvSpPr>
          <p:nvPr/>
        </p:nvSpPr>
        <p:spPr bwMode="auto">
          <a:xfrm>
            <a:off x="3269568" y="1104686"/>
            <a:ext cx="285954" cy="3357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0</a:t>
            </a:r>
          </a:p>
        </p:txBody>
      </p:sp>
      <p:sp>
        <p:nvSpPr>
          <p:cNvPr id="17" name="Text Box 13"/>
          <p:cNvSpPr txBox="1">
            <a:spLocks noChangeArrowheads="1"/>
          </p:cNvSpPr>
          <p:nvPr/>
        </p:nvSpPr>
        <p:spPr bwMode="auto">
          <a:xfrm>
            <a:off x="451748" y="927842"/>
            <a:ext cx="1779270" cy="363855"/>
          </a:xfrm>
          <a:prstGeom prst="rect">
            <a:avLst/>
          </a:prstGeom>
          <a:noFill/>
          <a:ln w="9525">
            <a:noFill/>
            <a:rou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ym typeface="+mn-ea"/>
              </a:rPr>
              <a:t>可执行</a:t>
            </a:r>
            <a:r>
              <a:rPr lang="zh-CN" altLang="en-GB" dirty="0">
                <a:ea typeface="宋体" panose="02010600030101010101" pitchFamily="2" charset="-122"/>
                <a:sym typeface="+mn-ea"/>
              </a:rPr>
              <a:t>目标</a:t>
            </a:r>
            <a:r>
              <a:rPr lang="en-GB" dirty="0">
                <a:sym typeface="+mn-ea"/>
              </a:rPr>
              <a:t>文件</a:t>
            </a:r>
            <a:endParaRPr lang="en-GB" sz="1800" b="1" dirty="0">
              <a:latin typeface="Calibri" panose="020F0502020204030204" pitchFamily="34" charset="0"/>
              <a:ea typeface="msgothic" charset="0"/>
              <a:cs typeface="msgothic" charset="0"/>
            </a:endParaRPr>
          </a:p>
        </p:txBody>
      </p:sp>
      <p:sp>
        <p:nvSpPr>
          <p:cNvPr id="18" name="Rectangle 14"/>
          <p:cNvSpPr>
            <a:spLocks noChangeArrowheads="1"/>
          </p:cNvSpPr>
          <p:nvPr/>
        </p:nvSpPr>
        <p:spPr bwMode="auto">
          <a:xfrm>
            <a:off x="4686829" y="953453"/>
            <a:ext cx="2789237" cy="487362"/>
          </a:xfrm>
          <a:prstGeom prst="rect">
            <a:avLst/>
          </a:prstGeom>
          <a:solidFill>
            <a:srgbClr val="F1C7C7"/>
          </a:solidFill>
          <a:ln w="3240">
            <a:solidFill>
              <a:srgbClr val="000000"/>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Kernel virtual memory</a:t>
            </a:r>
          </a:p>
        </p:txBody>
      </p:sp>
      <p:sp>
        <p:nvSpPr>
          <p:cNvPr id="19" name="Rectangle 15"/>
          <p:cNvSpPr>
            <a:spLocks noChangeArrowheads="1"/>
          </p:cNvSpPr>
          <p:nvPr/>
        </p:nvSpPr>
        <p:spPr bwMode="auto">
          <a:xfrm>
            <a:off x="4686829" y="2655253"/>
            <a:ext cx="2789237" cy="669925"/>
          </a:xfrm>
          <a:prstGeom prst="rect">
            <a:avLst/>
          </a:prstGeom>
          <a:solidFill>
            <a:srgbClr val="D5F1CF"/>
          </a:solidFill>
          <a:ln w="3240">
            <a:solidFill>
              <a:srgbClr val="000000"/>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Memory-mapped region for</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shared libraries</a:t>
            </a:r>
          </a:p>
        </p:txBody>
      </p:sp>
      <p:sp>
        <p:nvSpPr>
          <p:cNvPr id="20" name="Rectangle 16"/>
          <p:cNvSpPr>
            <a:spLocks noChangeArrowheads="1"/>
          </p:cNvSpPr>
          <p:nvPr/>
        </p:nvSpPr>
        <p:spPr bwMode="auto">
          <a:xfrm>
            <a:off x="4686829" y="3320415"/>
            <a:ext cx="2789237" cy="723900"/>
          </a:xfrm>
          <a:prstGeom prst="rect">
            <a:avLst/>
          </a:prstGeom>
          <a:solidFill>
            <a:srgbClr val="FFFFFF">
              <a:lumMod val="75000"/>
            </a:srgbClr>
          </a:solidFill>
          <a:ln w="3240">
            <a:solidFill>
              <a:srgbClr val="000000"/>
            </a:solidFill>
            <a:miter lim="800000"/>
          </a:ln>
          <a:effectLst/>
        </p:spPr>
        <p:txBody>
          <a:bodyPr wrap="none" anchor="ctr"/>
          <a:lstStyle/>
          <a:p>
            <a:endParaRPr lang="en-US"/>
          </a:p>
        </p:txBody>
      </p:sp>
      <p:sp>
        <p:nvSpPr>
          <p:cNvPr id="21" name="Rectangle 17"/>
          <p:cNvSpPr>
            <a:spLocks noChangeArrowheads="1"/>
          </p:cNvSpPr>
          <p:nvPr/>
        </p:nvSpPr>
        <p:spPr bwMode="auto">
          <a:xfrm>
            <a:off x="4686830" y="4042198"/>
            <a:ext cx="2789237" cy="669925"/>
          </a:xfrm>
          <a:prstGeom prst="rect">
            <a:avLst/>
          </a:prstGeom>
          <a:solidFill>
            <a:srgbClr val="D5F1CF"/>
          </a:solidFill>
          <a:ln w="3240">
            <a:solidFill>
              <a:srgbClr val="000000"/>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Run-time heap</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(created by </a:t>
            </a:r>
            <a:r>
              <a:rPr lang="en-GB" sz="1600" b="1" dirty="0" err="1">
                <a:latin typeface="Courier New" panose="02070309020205020404" pitchFamily="49" charset="0"/>
                <a:ea typeface="msgothic" charset="0"/>
                <a:cs typeface="msgothic" charset="0"/>
              </a:rPr>
              <a:t>malloc</a:t>
            </a:r>
            <a:r>
              <a:rPr lang="en-GB" sz="1600" b="1" dirty="0">
                <a:latin typeface="Calibri" panose="020F0502020204030204" pitchFamily="34" charset="0"/>
                <a:ea typeface="msgothic" charset="0"/>
                <a:cs typeface="msgothic" charset="0"/>
              </a:rPr>
              <a:t>)</a:t>
            </a:r>
          </a:p>
        </p:txBody>
      </p:sp>
      <p:sp>
        <p:nvSpPr>
          <p:cNvPr id="22" name="Rectangle 18"/>
          <p:cNvSpPr>
            <a:spLocks noChangeArrowheads="1"/>
          </p:cNvSpPr>
          <p:nvPr/>
        </p:nvSpPr>
        <p:spPr bwMode="auto">
          <a:xfrm>
            <a:off x="4686829" y="1745615"/>
            <a:ext cx="2789237" cy="906463"/>
          </a:xfrm>
          <a:prstGeom prst="rect">
            <a:avLst/>
          </a:prstGeom>
          <a:solidFill>
            <a:srgbClr val="FFFFFF">
              <a:lumMod val="75000"/>
            </a:srgbClr>
          </a:solidFill>
          <a:ln w="3240">
            <a:solidFill>
              <a:srgbClr val="000000"/>
            </a:solidFill>
            <a:miter lim="800000"/>
          </a:ln>
          <a:effectLst/>
        </p:spPr>
        <p:txBody>
          <a:bodyPr wrap="none" anchor="ctr"/>
          <a:lstStyle/>
          <a:p>
            <a:endParaRPr lang="en-US"/>
          </a:p>
        </p:txBody>
      </p:sp>
      <p:sp>
        <p:nvSpPr>
          <p:cNvPr id="23" name="Line 19"/>
          <p:cNvSpPr>
            <a:spLocks noChangeShapeType="1"/>
          </p:cNvSpPr>
          <p:nvPr/>
        </p:nvSpPr>
        <p:spPr bwMode="auto">
          <a:xfrm flipV="1">
            <a:off x="6076950" y="3649028"/>
            <a:ext cx="1588" cy="384175"/>
          </a:xfrm>
          <a:prstGeom prst="line">
            <a:avLst/>
          </a:prstGeom>
          <a:noFill/>
          <a:ln w="3240">
            <a:solidFill>
              <a:srgbClr val="000000"/>
            </a:solidFill>
            <a:miter lim="800000"/>
            <a:tailEnd type="triangle" w="med" len="med"/>
          </a:ln>
          <a:effectLst/>
        </p:spPr>
        <p:txBody>
          <a:bodyPr/>
          <a:lstStyle/>
          <a:p>
            <a:endParaRPr lang="en-US"/>
          </a:p>
        </p:txBody>
      </p:sp>
      <p:sp>
        <p:nvSpPr>
          <p:cNvPr id="24" name="Rectangle 20"/>
          <p:cNvSpPr>
            <a:spLocks noChangeArrowheads="1"/>
          </p:cNvSpPr>
          <p:nvPr/>
        </p:nvSpPr>
        <p:spPr bwMode="auto">
          <a:xfrm>
            <a:off x="4686829" y="1410653"/>
            <a:ext cx="2789237" cy="563562"/>
          </a:xfrm>
          <a:prstGeom prst="rect">
            <a:avLst/>
          </a:prstGeom>
          <a:solidFill>
            <a:srgbClr val="D5F1CF"/>
          </a:solidFill>
          <a:ln w="3240">
            <a:solidFill>
              <a:srgbClr val="000000"/>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User stack</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(created at runtime)</a:t>
            </a:r>
          </a:p>
        </p:txBody>
      </p:sp>
      <p:sp>
        <p:nvSpPr>
          <p:cNvPr id="25" name="Line 22"/>
          <p:cNvSpPr>
            <a:spLocks noChangeShapeType="1"/>
          </p:cNvSpPr>
          <p:nvPr/>
        </p:nvSpPr>
        <p:spPr bwMode="auto">
          <a:xfrm>
            <a:off x="6076950" y="1974215"/>
            <a:ext cx="1588" cy="228600"/>
          </a:xfrm>
          <a:prstGeom prst="line">
            <a:avLst/>
          </a:prstGeom>
          <a:noFill/>
          <a:ln w="3240">
            <a:solidFill>
              <a:srgbClr val="000000"/>
            </a:solidFill>
            <a:miter lim="800000"/>
            <a:tailEnd type="triangle" w="med" len="med"/>
          </a:ln>
          <a:effectLst/>
        </p:spPr>
        <p:txBody>
          <a:bodyPr/>
          <a:lstStyle/>
          <a:p>
            <a:endParaRPr lang="en-US"/>
          </a:p>
        </p:txBody>
      </p:sp>
      <p:sp>
        <p:nvSpPr>
          <p:cNvPr id="26" name="Rectangle 23"/>
          <p:cNvSpPr>
            <a:spLocks noChangeArrowheads="1"/>
          </p:cNvSpPr>
          <p:nvPr/>
        </p:nvSpPr>
        <p:spPr bwMode="auto">
          <a:xfrm>
            <a:off x="4686829" y="6004348"/>
            <a:ext cx="2789238" cy="396875"/>
          </a:xfrm>
          <a:prstGeom prst="rect">
            <a:avLst/>
          </a:prstGeom>
          <a:solidFill>
            <a:srgbClr val="FFFFFF">
              <a:lumMod val="75000"/>
            </a:srgbClr>
          </a:solidFill>
          <a:ln w="3240">
            <a:solidFill>
              <a:srgbClr val="000000"/>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Unused</a:t>
            </a:r>
          </a:p>
        </p:txBody>
      </p:sp>
      <p:sp>
        <p:nvSpPr>
          <p:cNvPr id="27" name="Text Box 24"/>
          <p:cNvSpPr txBox="1">
            <a:spLocks noChangeArrowheads="1"/>
          </p:cNvSpPr>
          <p:nvPr/>
        </p:nvSpPr>
        <p:spPr bwMode="auto">
          <a:xfrm>
            <a:off x="4421194" y="6222900"/>
            <a:ext cx="285954" cy="3357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0</a:t>
            </a:r>
          </a:p>
        </p:txBody>
      </p:sp>
      <p:sp>
        <p:nvSpPr>
          <p:cNvPr id="28" name="Text Box 25"/>
          <p:cNvSpPr txBox="1">
            <a:spLocks noChangeArrowheads="1"/>
          </p:cNvSpPr>
          <p:nvPr/>
        </p:nvSpPr>
        <p:spPr bwMode="auto">
          <a:xfrm>
            <a:off x="7834221" y="1799590"/>
            <a:ext cx="919480" cy="564515"/>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a:t>
            </a:r>
            <a:r>
              <a:rPr lang="en-GB" sz="1600" dirty="0" err="1">
                <a:latin typeface="Courier New" panose="02070309020205020404" pitchFamily="49" charset="0"/>
                <a:ea typeface="msgothic" charset="0"/>
                <a:cs typeface="msgothic" charset="0"/>
              </a:rPr>
              <a:t>r</a:t>
            </a:r>
            <a:r>
              <a:rPr lang="en-GB" sz="1600" b="1" dirty="0" err="1">
                <a:latin typeface="Courier New" panose="02070309020205020404" pitchFamily="49" charset="0"/>
                <a:ea typeface="msgothic" charset="0"/>
                <a:cs typeface="msgothic" charset="0"/>
              </a:rPr>
              <a:t>sp</a:t>
            </a:r>
            <a:r>
              <a:rPr lang="en-GB" sz="1600" b="1" dirty="0">
                <a:latin typeface="Calibri" panose="020F0502020204030204" pitchFamily="34" charset="0"/>
                <a:ea typeface="msgothic" charset="0"/>
                <a:cs typeface="msgothic" charset="0"/>
              </a:rPr>
              <a:t>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a:t>
            </a:r>
            <a:r>
              <a:rPr lang="zh-CN" altLang="en-GB" sz="1600" b="1" dirty="0">
                <a:latin typeface="Calibri" panose="020F0502020204030204" pitchFamily="34" charset="0"/>
                <a:ea typeface="宋体" panose="02010600030101010101" pitchFamily="2" charset="-122"/>
                <a:cs typeface="msgothic" charset="0"/>
              </a:rPr>
              <a:t>栈指针</a:t>
            </a:r>
            <a:r>
              <a:rPr lang="en-GB" sz="1600" b="1" dirty="0">
                <a:latin typeface="Calibri" panose="020F0502020204030204" pitchFamily="34" charset="0"/>
                <a:ea typeface="msgothic" charset="0"/>
                <a:cs typeface="msgothic" charset="0"/>
              </a:rPr>
              <a:t>)</a:t>
            </a:r>
          </a:p>
        </p:txBody>
      </p:sp>
      <p:sp>
        <p:nvSpPr>
          <p:cNvPr id="29" name="Line 26"/>
          <p:cNvSpPr>
            <a:spLocks noChangeShapeType="1"/>
          </p:cNvSpPr>
          <p:nvPr/>
        </p:nvSpPr>
        <p:spPr bwMode="auto">
          <a:xfrm flipH="1">
            <a:off x="7527834" y="1971040"/>
            <a:ext cx="384175" cy="1588"/>
          </a:xfrm>
          <a:prstGeom prst="line">
            <a:avLst/>
          </a:prstGeom>
          <a:noFill/>
          <a:ln w="3240">
            <a:solidFill>
              <a:srgbClr val="000066"/>
            </a:solidFill>
            <a:miter lim="800000"/>
            <a:tailEnd type="triangle" w="med" len="med"/>
          </a:ln>
          <a:effectLst/>
        </p:spPr>
        <p:txBody>
          <a:bodyPr/>
          <a:lstStyle/>
          <a:p>
            <a:endParaRPr lang="en-US"/>
          </a:p>
        </p:txBody>
      </p:sp>
      <p:sp>
        <p:nvSpPr>
          <p:cNvPr id="30" name="Text Box 27"/>
          <p:cNvSpPr txBox="1">
            <a:spLocks noChangeArrowheads="1"/>
          </p:cNvSpPr>
          <p:nvPr/>
        </p:nvSpPr>
        <p:spPr bwMode="auto">
          <a:xfrm>
            <a:off x="7677150" y="590966"/>
            <a:ext cx="1314450" cy="815975"/>
          </a:xfrm>
          <a:prstGeom prst="rect">
            <a:avLst/>
          </a:prstGeom>
          <a:noFill/>
          <a:ln w="9525">
            <a:noFill/>
            <a:round/>
          </a:ln>
          <a:effectLst/>
        </p:spPr>
        <p:txBody>
          <a:bodyPr wrap="squar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600" b="1" dirty="0">
                <a:latin typeface="Calibri" panose="020F0502020204030204" pitchFamily="34" charset="0"/>
                <a:ea typeface="宋体" panose="02010600030101010101" pitchFamily="2" charset="-122"/>
                <a:cs typeface="msgothic" charset="0"/>
              </a:rPr>
              <a:t>内存</a:t>
            </a:r>
            <a:endParaRPr lang="en-GB" sz="1600" b="1" dirty="0">
              <a:latin typeface="Calibri" panose="020F0502020204030204" pitchFamily="34" charset="0"/>
              <a:ea typeface="msgothic" charset="0"/>
              <a:cs typeface="msgothic"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600" b="1" dirty="0">
                <a:latin typeface="Calibri" panose="020F0502020204030204" pitchFamily="34" charset="0"/>
                <a:ea typeface="宋体" panose="02010600030101010101" pitchFamily="2" charset="-122"/>
                <a:cs typeface="msgothic" charset="0"/>
              </a:rPr>
              <a:t>用户代码可见</a:t>
            </a:r>
          </a:p>
        </p:txBody>
      </p:sp>
      <p:sp>
        <p:nvSpPr>
          <p:cNvPr id="31" name="Line 28"/>
          <p:cNvSpPr>
            <a:spLocks noChangeShapeType="1"/>
          </p:cNvSpPr>
          <p:nvPr/>
        </p:nvSpPr>
        <p:spPr bwMode="auto">
          <a:xfrm flipV="1">
            <a:off x="7543800" y="948958"/>
            <a:ext cx="1588" cy="460375"/>
          </a:xfrm>
          <a:prstGeom prst="line">
            <a:avLst/>
          </a:prstGeom>
          <a:noFill/>
          <a:ln w="3240">
            <a:solidFill>
              <a:srgbClr val="000000"/>
            </a:solidFill>
            <a:miter lim="800000"/>
            <a:tailEnd type="triangle" w="med" len="med"/>
          </a:ln>
          <a:effectLst/>
        </p:spPr>
        <p:txBody>
          <a:bodyPr/>
          <a:lstStyle/>
          <a:p>
            <a:endParaRPr lang="en-US"/>
          </a:p>
        </p:txBody>
      </p:sp>
      <p:sp>
        <p:nvSpPr>
          <p:cNvPr id="32" name="Text Box 29"/>
          <p:cNvSpPr txBox="1">
            <a:spLocks noChangeArrowheads="1"/>
          </p:cNvSpPr>
          <p:nvPr/>
        </p:nvSpPr>
        <p:spPr bwMode="auto">
          <a:xfrm>
            <a:off x="7888288" y="3864928"/>
            <a:ext cx="552052" cy="325988"/>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brk</a:t>
            </a:r>
          </a:p>
        </p:txBody>
      </p:sp>
      <p:sp>
        <p:nvSpPr>
          <p:cNvPr id="33" name="Line 30"/>
          <p:cNvSpPr>
            <a:spLocks noChangeShapeType="1"/>
          </p:cNvSpPr>
          <p:nvPr/>
        </p:nvSpPr>
        <p:spPr bwMode="auto">
          <a:xfrm flipH="1">
            <a:off x="7504113" y="4031615"/>
            <a:ext cx="384175" cy="1588"/>
          </a:xfrm>
          <a:prstGeom prst="line">
            <a:avLst/>
          </a:prstGeom>
          <a:noFill/>
          <a:ln w="3240">
            <a:solidFill>
              <a:srgbClr val="000066"/>
            </a:solidFill>
            <a:miter lim="800000"/>
            <a:tailEnd type="triangle" w="med" len="med"/>
          </a:ln>
          <a:effectLst/>
        </p:spPr>
        <p:txBody>
          <a:bodyPr/>
          <a:lstStyle/>
          <a:p>
            <a:endParaRPr lang="en-US"/>
          </a:p>
        </p:txBody>
      </p:sp>
      <p:sp>
        <p:nvSpPr>
          <p:cNvPr id="34" name="Text Box 32"/>
          <p:cNvSpPr txBox="1">
            <a:spLocks noChangeArrowheads="1"/>
          </p:cNvSpPr>
          <p:nvPr/>
        </p:nvSpPr>
        <p:spPr bwMode="auto">
          <a:xfrm>
            <a:off x="3810000" y="5863590"/>
            <a:ext cx="920542" cy="269947"/>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a:latin typeface="Courier New" panose="02070309020205020404" pitchFamily="49" charset="0"/>
                <a:ea typeface="msgothic" charset="0"/>
                <a:cs typeface="msgothic" charset="0"/>
              </a:rPr>
              <a:t>0x400000</a:t>
            </a:r>
          </a:p>
        </p:txBody>
      </p:sp>
      <p:sp>
        <p:nvSpPr>
          <p:cNvPr id="35" name="Rectangle 34"/>
          <p:cNvSpPr>
            <a:spLocks noChangeArrowheads="1"/>
          </p:cNvSpPr>
          <p:nvPr/>
        </p:nvSpPr>
        <p:spPr bwMode="auto">
          <a:xfrm>
            <a:off x="4686829" y="4708948"/>
            <a:ext cx="2789238" cy="669925"/>
          </a:xfrm>
          <a:prstGeom prst="rect">
            <a:avLst/>
          </a:prstGeom>
          <a:solidFill>
            <a:srgbClr val="3333CC">
              <a:lumMod val="20000"/>
              <a:lumOff val="80000"/>
            </a:srgbClr>
          </a:solidFill>
          <a:ln w="3240">
            <a:solidFill>
              <a:srgbClr val="000000"/>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Read/write data segment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a:t>
            </a:r>
            <a:r>
              <a:rPr lang="en-GB" sz="1600" b="1" dirty="0">
                <a:latin typeface="Courier New" panose="02070309020205020404" pitchFamily="49" charset="0"/>
                <a:ea typeface="msgothic" charset="0"/>
                <a:cs typeface="msgothic" charset="0"/>
              </a:rPr>
              <a:t>data</a:t>
            </a:r>
            <a:r>
              <a:rPr lang="en-GB" sz="1600" b="1" dirty="0">
                <a:latin typeface="Calibri" panose="020F0502020204030204" pitchFamily="34" charset="0"/>
                <a:ea typeface="msgothic" charset="0"/>
                <a:cs typeface="msgothic" charset="0"/>
              </a:rPr>
              <a:t>, .</a:t>
            </a:r>
            <a:r>
              <a:rPr lang="en-GB" sz="1600" b="1" dirty="0" err="1">
                <a:latin typeface="Courier New" panose="02070309020205020404" pitchFamily="49" charset="0"/>
                <a:ea typeface="msgothic" charset="0"/>
                <a:cs typeface="msgothic" charset="0"/>
              </a:rPr>
              <a:t>bss</a:t>
            </a:r>
            <a:r>
              <a:rPr lang="en-GB" sz="1600" b="1" dirty="0">
                <a:latin typeface="Calibri" panose="020F0502020204030204" pitchFamily="34" charset="0"/>
                <a:ea typeface="msgothic" charset="0"/>
                <a:cs typeface="msgothic" charset="0"/>
              </a:rPr>
              <a:t>)</a:t>
            </a:r>
          </a:p>
        </p:txBody>
      </p:sp>
      <p:sp>
        <p:nvSpPr>
          <p:cNvPr id="36" name="Rectangle 35"/>
          <p:cNvSpPr>
            <a:spLocks noChangeArrowheads="1"/>
          </p:cNvSpPr>
          <p:nvPr/>
        </p:nvSpPr>
        <p:spPr bwMode="auto">
          <a:xfrm>
            <a:off x="4686829" y="5334423"/>
            <a:ext cx="2789238" cy="669925"/>
          </a:xfrm>
          <a:prstGeom prst="rect">
            <a:avLst/>
          </a:prstGeom>
          <a:solidFill>
            <a:srgbClr val="F6F5BD"/>
          </a:solidFill>
          <a:ln w="3240">
            <a:solidFill>
              <a:srgbClr val="000000"/>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Read-only code segment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a:t>
            </a:r>
            <a:r>
              <a:rPr lang="en-GB" sz="1600" b="1" dirty="0">
                <a:latin typeface="Courier New" panose="02070309020205020404" pitchFamily="49" charset="0"/>
                <a:ea typeface="msgothic" charset="0"/>
                <a:cs typeface="msgothic" charset="0"/>
              </a:rPr>
              <a:t>.init</a:t>
            </a:r>
            <a:r>
              <a:rPr lang="en-GB" sz="1600" b="1" dirty="0">
                <a:latin typeface="Calibri" panose="020F0502020204030204" pitchFamily="34" charset="0"/>
                <a:ea typeface="msgothic" charset="0"/>
                <a:cs typeface="msgothic" charset="0"/>
              </a:rPr>
              <a:t>, .</a:t>
            </a:r>
            <a:r>
              <a:rPr lang="en-GB" sz="1600" b="1" dirty="0">
                <a:latin typeface="Courier New" panose="02070309020205020404" pitchFamily="49" charset="0"/>
                <a:ea typeface="msgothic" charset="0"/>
                <a:cs typeface="msgothic" charset="0"/>
              </a:rPr>
              <a:t>text</a:t>
            </a:r>
            <a:r>
              <a:rPr lang="en-GB" sz="1600" b="1" dirty="0">
                <a:latin typeface="Calibri" panose="020F0502020204030204" pitchFamily="34" charset="0"/>
                <a:ea typeface="msgothic" charset="0"/>
                <a:cs typeface="msgothic" charset="0"/>
              </a:rPr>
              <a:t>, </a:t>
            </a:r>
            <a:r>
              <a:rPr lang="en-GB" sz="1600" b="1" dirty="0">
                <a:latin typeface="Courier New" panose="02070309020205020404" pitchFamily="49" charset="0"/>
                <a:ea typeface="msgothic" charset="0"/>
                <a:cs typeface="msgothic" charset="0"/>
              </a:rPr>
              <a:t>.</a:t>
            </a:r>
            <a:r>
              <a:rPr lang="en-GB" sz="1600" b="1" dirty="0" err="1">
                <a:latin typeface="Courier New" panose="02070309020205020404" pitchFamily="49" charset="0"/>
                <a:ea typeface="msgothic" charset="0"/>
                <a:cs typeface="msgothic" charset="0"/>
              </a:rPr>
              <a:t>rodata</a:t>
            </a:r>
            <a:r>
              <a:rPr lang="en-GB" sz="1600" b="1" dirty="0">
                <a:latin typeface="Calibri" panose="020F0502020204030204" pitchFamily="34" charset="0"/>
                <a:ea typeface="msgothic" charset="0"/>
                <a:cs typeface="msgothic" charset="0"/>
              </a:rPr>
              <a:t>)</a:t>
            </a:r>
          </a:p>
        </p:txBody>
      </p:sp>
      <p:sp>
        <p:nvSpPr>
          <p:cNvPr id="37" name="AutoShape 36"/>
          <p:cNvSpPr/>
          <p:nvPr/>
        </p:nvSpPr>
        <p:spPr bwMode="auto">
          <a:xfrm>
            <a:off x="7524750" y="4717415"/>
            <a:ext cx="76200" cy="1295400"/>
          </a:xfrm>
          <a:prstGeom prst="rightBrace">
            <a:avLst>
              <a:gd name="adj1" fmla="val 141667"/>
              <a:gd name="adj2" fmla="val 50000"/>
            </a:avLst>
          </a:prstGeom>
          <a:noFill/>
          <a:ln w="12600">
            <a:solidFill>
              <a:srgbClr val="000066"/>
            </a:solidFill>
            <a:miter lim="800000"/>
          </a:ln>
          <a:effectLst/>
        </p:spPr>
        <p:txBody>
          <a:bodyPr wrap="none" anchor="ctr"/>
          <a:lstStyle/>
          <a:p>
            <a:endParaRPr lang="en-US"/>
          </a:p>
        </p:txBody>
      </p:sp>
      <p:sp>
        <p:nvSpPr>
          <p:cNvPr id="38" name="Text Box 37"/>
          <p:cNvSpPr txBox="1">
            <a:spLocks noChangeArrowheads="1"/>
          </p:cNvSpPr>
          <p:nvPr/>
        </p:nvSpPr>
        <p:spPr bwMode="auto">
          <a:xfrm>
            <a:off x="7677150" y="4701540"/>
            <a:ext cx="1201420" cy="574675"/>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600" b="1" dirty="0">
                <a:latin typeface="Calibri" panose="020F0502020204030204" pitchFamily="34" charset="0"/>
                <a:ea typeface="宋体" panose="02010600030101010101" pitchFamily="2" charset="-122"/>
                <a:cs typeface="msgothic" charset="0"/>
              </a:rPr>
              <a:t>从可执行文</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600" b="1" dirty="0">
                <a:latin typeface="Calibri" panose="020F0502020204030204" pitchFamily="34" charset="0"/>
                <a:ea typeface="宋体" panose="02010600030101010101" pitchFamily="2" charset="-122"/>
                <a:cs typeface="msgothic" charset="0"/>
              </a:rPr>
              <a:t>件装载</a:t>
            </a:r>
          </a:p>
        </p:txBody>
      </p:sp>
      <p:sp>
        <p:nvSpPr>
          <p:cNvPr id="43" name="Rectangle 5"/>
          <p:cNvSpPr>
            <a:spLocks noChangeArrowheads="1"/>
          </p:cNvSpPr>
          <p:nvPr/>
        </p:nvSpPr>
        <p:spPr bwMode="auto">
          <a:xfrm>
            <a:off x="323646" y="3011778"/>
            <a:ext cx="2971800" cy="381000"/>
          </a:xfrm>
          <a:prstGeom prst="rect">
            <a:avLst/>
          </a:prstGeom>
          <a:solidFill>
            <a:srgbClr val="F6F5BD"/>
          </a:solidFill>
          <a:ln w="25560">
            <a:solidFill>
              <a:srgbClr val="000000"/>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a:t>
            </a:r>
            <a:r>
              <a:rPr lang="en-GB" sz="1600" b="1" dirty="0" err="1">
                <a:latin typeface="Calibri" panose="020F0502020204030204" pitchFamily="34" charset="0"/>
                <a:ea typeface="msgothic" charset="0"/>
                <a:cs typeface="msgothic" charset="0"/>
              </a:rPr>
              <a:t>rodata</a:t>
            </a:r>
            <a:r>
              <a:rPr lang="en-GB" sz="1600" b="1" dirty="0">
                <a:latin typeface="Calibri" panose="020F0502020204030204" pitchFamily="34" charset="0"/>
                <a:ea typeface="msgothic" charset="0"/>
                <a:cs typeface="msgothic" charset="0"/>
              </a:rPr>
              <a:t> section</a:t>
            </a:r>
          </a:p>
        </p:txBody>
      </p:sp>
      <p:sp>
        <p:nvSpPr>
          <p:cNvPr id="44" name="Rectangle 10"/>
          <p:cNvSpPr>
            <a:spLocks noChangeArrowheads="1"/>
          </p:cNvSpPr>
          <p:nvPr/>
        </p:nvSpPr>
        <p:spPr bwMode="auto">
          <a:xfrm>
            <a:off x="323646" y="4916778"/>
            <a:ext cx="2971800" cy="381000"/>
          </a:xfrm>
          <a:prstGeom prst="rect">
            <a:avLst/>
          </a:prstGeom>
          <a:solidFill>
            <a:srgbClr val="FFFFFF">
              <a:lumMod val="95000"/>
            </a:srgbClr>
          </a:solidFill>
          <a:ln w="25560">
            <a:solidFill>
              <a:srgbClr val="000000"/>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.line</a:t>
            </a:r>
          </a:p>
        </p:txBody>
      </p:sp>
      <p:sp>
        <p:nvSpPr>
          <p:cNvPr id="45" name="Rectangle 4"/>
          <p:cNvSpPr>
            <a:spLocks noChangeArrowheads="1"/>
          </p:cNvSpPr>
          <p:nvPr/>
        </p:nvSpPr>
        <p:spPr bwMode="auto">
          <a:xfrm>
            <a:off x="323646" y="2249778"/>
            <a:ext cx="2971800" cy="381000"/>
          </a:xfrm>
          <a:prstGeom prst="rect">
            <a:avLst/>
          </a:prstGeom>
          <a:solidFill>
            <a:srgbClr val="F6F5BD"/>
          </a:solidFill>
          <a:ln w="25560">
            <a:solidFill>
              <a:srgbClr val="000000"/>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a:t>
            </a:r>
            <a:r>
              <a:rPr lang="en-GB" sz="1600" dirty="0">
                <a:latin typeface="Calibri" panose="020F0502020204030204" pitchFamily="34" charset="0"/>
                <a:ea typeface="msgothic" charset="0"/>
                <a:cs typeface="msgothic" charset="0"/>
              </a:rPr>
              <a:t>ini</a:t>
            </a:r>
            <a:r>
              <a:rPr lang="en-GB" sz="1600" b="1" dirty="0">
                <a:latin typeface="Calibri" panose="020F0502020204030204" pitchFamily="34" charset="0"/>
                <a:ea typeface="msgothic" charset="0"/>
                <a:cs typeface="msgothic" charset="0"/>
              </a:rPr>
              <a:t>t section</a:t>
            </a:r>
          </a:p>
        </p:txBody>
      </p:sp>
      <p:sp>
        <p:nvSpPr>
          <p:cNvPr id="46" name="Rectangle 10"/>
          <p:cNvSpPr>
            <a:spLocks noChangeArrowheads="1"/>
          </p:cNvSpPr>
          <p:nvPr/>
        </p:nvSpPr>
        <p:spPr bwMode="auto">
          <a:xfrm>
            <a:off x="323646" y="5297778"/>
            <a:ext cx="2971800" cy="381000"/>
          </a:xfrm>
          <a:prstGeom prst="rect">
            <a:avLst/>
          </a:prstGeom>
          <a:solidFill>
            <a:srgbClr val="FFFFFF">
              <a:lumMod val="95000"/>
            </a:srgbClr>
          </a:solidFill>
          <a:ln w="25560">
            <a:solidFill>
              <a:srgbClr val="000000"/>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a:t>
            </a:r>
            <a:r>
              <a:rPr lang="en-GB" sz="1600" b="1" dirty="0" err="1">
                <a:latin typeface="Calibri" panose="020F0502020204030204" pitchFamily="34" charset="0"/>
                <a:ea typeface="msgothic" charset="0"/>
                <a:cs typeface="msgothic" charset="0"/>
              </a:rPr>
              <a:t>strtab</a:t>
            </a:r>
            <a:endParaRPr lang="en-GB" sz="1600" b="1" dirty="0">
              <a:latin typeface="Calibri" panose="020F0502020204030204" pitchFamily="34" charset="0"/>
              <a:ea typeface="msgothic" charset="0"/>
              <a:cs typeface="msgothic"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1"/>
          <p:cNvSpPr>
            <a:spLocks noGrp="1" noChangeArrowheads="1"/>
          </p:cNvSpPr>
          <p:nvPr/>
        </p:nvSpPr>
        <p:spPr>
          <a:xfrm>
            <a:off x="355070" y="304800"/>
            <a:ext cx="8831262" cy="1054100"/>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如何划分模块？</a:t>
            </a:r>
          </a:p>
        </p:txBody>
      </p:sp>
      <p:sp>
        <p:nvSpPr>
          <p:cNvPr id="31" name="Rectangle 2"/>
          <p:cNvSpPr>
            <a:spLocks noGrp="1" noChangeArrowheads="1"/>
          </p:cNvSpPr>
          <p:nvPr/>
        </p:nvSpPr>
        <p:spPr>
          <a:xfrm>
            <a:off x="362161" y="1333500"/>
            <a:ext cx="8307387" cy="529590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rgbClr val="000000"/>
                </a:solidFill>
                <a:latin typeface="Calibri" panose="020F0502020204030204" pitchFamily="34" charset="0"/>
                <a:ea typeface="+mn-ea"/>
                <a:cs typeface="+mn-ea"/>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rgbClr val="000000"/>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rgbClr val="000000"/>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rgbClr val="000000"/>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rgbClr val="000000"/>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rgbClr val="000000"/>
                </a:solidFill>
                <a:latin typeface="Arial" panose="020B0604020202020204" pitchFamily="34" charset="0"/>
              </a:defRPr>
            </a:lvl9p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许多函数无需自己写，可使用共享库函数</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如数学库, 输入/输出库, 存储管理库，字符串处理等</a:t>
            </a:r>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避免以下两种极端做法:</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b="1" dirty="0">
                <a:solidFill>
                  <a:srgbClr val="990000"/>
                </a:solidFill>
              </a:rPr>
              <a:t> 1:</a:t>
            </a:r>
            <a:r>
              <a:rPr lang="en-GB" dirty="0"/>
              <a:t> 将所有函数都放在一个源文件中</a:t>
            </a:r>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修改一个函数需要对所有函数重新编译</a:t>
            </a:r>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时间和空间两方面的效率都不高</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b="1" dirty="0">
                <a:solidFill>
                  <a:srgbClr val="990000"/>
                </a:solidFill>
              </a:rPr>
              <a:t> 2:</a:t>
            </a:r>
            <a:r>
              <a:rPr lang="en-GB" dirty="0"/>
              <a:t> 一个源文件中仅包含一个函数</a:t>
            </a:r>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err="1"/>
              <a:t>效率高，但模块太多，故太繁琐</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wipe(down)">
                                      <p:cBhvr>
                                        <p:cTn id="7" dur="500"/>
                                        <p:tgtEl>
                                          <p:spTgt spid="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1">
                                            <p:txEl>
                                              <p:pRg st="1" end="1"/>
                                            </p:txEl>
                                          </p:spTgt>
                                        </p:tgtEl>
                                        <p:attrNameLst>
                                          <p:attrName>style.visibility</p:attrName>
                                        </p:attrNameLst>
                                      </p:cBhvr>
                                      <p:to>
                                        <p:strVal val="visible"/>
                                      </p:to>
                                    </p:set>
                                    <p:animEffect transition="in" filter="wipe(down)">
                                      <p:cBhvr>
                                        <p:cTn id="12" dur="500"/>
                                        <p:tgtEl>
                                          <p:spTgt spid="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1">
                                            <p:txEl>
                                              <p:pRg st="3" end="3"/>
                                            </p:txEl>
                                          </p:spTgt>
                                        </p:tgtEl>
                                        <p:attrNameLst>
                                          <p:attrName>style.visibility</p:attrName>
                                        </p:attrNameLst>
                                      </p:cBhvr>
                                      <p:to>
                                        <p:strVal val="visible"/>
                                      </p:to>
                                    </p:set>
                                    <p:animEffect transition="in" filter="wipe(down)">
                                      <p:cBhvr>
                                        <p:cTn id="17" dur="500"/>
                                        <p:tgtEl>
                                          <p:spTgt spid="3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1">
                                            <p:txEl>
                                              <p:pRg st="4" end="4"/>
                                            </p:txEl>
                                          </p:spTgt>
                                        </p:tgtEl>
                                        <p:attrNameLst>
                                          <p:attrName>style.visibility</p:attrName>
                                        </p:attrNameLst>
                                      </p:cBhvr>
                                      <p:to>
                                        <p:strVal val="visible"/>
                                      </p:to>
                                    </p:set>
                                    <p:animEffect transition="in" filter="wipe(down)">
                                      <p:cBhvr>
                                        <p:cTn id="22" dur="500"/>
                                        <p:tgtEl>
                                          <p:spTgt spid="3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1">
                                            <p:txEl>
                                              <p:pRg st="5" end="5"/>
                                            </p:txEl>
                                          </p:spTgt>
                                        </p:tgtEl>
                                        <p:attrNameLst>
                                          <p:attrName>style.visibility</p:attrName>
                                        </p:attrNameLst>
                                      </p:cBhvr>
                                      <p:to>
                                        <p:strVal val="visible"/>
                                      </p:to>
                                    </p:set>
                                    <p:animEffect transition="in" filter="wipe(down)">
                                      <p:cBhvr>
                                        <p:cTn id="27" dur="500"/>
                                        <p:tgtEl>
                                          <p:spTgt spid="31">
                                            <p:txEl>
                                              <p:pRg st="5" end="5"/>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1">
                                            <p:txEl>
                                              <p:pRg st="6" end="6"/>
                                            </p:txEl>
                                          </p:spTgt>
                                        </p:tgtEl>
                                        <p:attrNameLst>
                                          <p:attrName>style.visibility</p:attrName>
                                        </p:attrNameLst>
                                      </p:cBhvr>
                                      <p:to>
                                        <p:strVal val="visible"/>
                                      </p:to>
                                    </p:set>
                                    <p:animEffect transition="in" filter="wipe(down)">
                                      <p:cBhvr>
                                        <p:cTn id="30" dur="500"/>
                                        <p:tgtEl>
                                          <p:spTgt spid="31">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1">
                                            <p:txEl>
                                              <p:pRg st="7" end="7"/>
                                            </p:txEl>
                                          </p:spTgt>
                                        </p:tgtEl>
                                        <p:attrNameLst>
                                          <p:attrName>style.visibility</p:attrName>
                                        </p:attrNameLst>
                                      </p:cBhvr>
                                      <p:to>
                                        <p:strVal val="visible"/>
                                      </p:to>
                                    </p:set>
                                    <p:animEffect transition="in" filter="wipe(down)">
                                      <p:cBhvr>
                                        <p:cTn id="35" dur="500"/>
                                        <p:tgtEl>
                                          <p:spTgt spid="31">
                                            <p:txEl>
                                              <p:pRg st="7" end="7"/>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31">
                                            <p:txEl>
                                              <p:pRg st="8" end="8"/>
                                            </p:txEl>
                                          </p:spTgt>
                                        </p:tgtEl>
                                        <p:attrNameLst>
                                          <p:attrName>style.visibility</p:attrName>
                                        </p:attrNameLst>
                                      </p:cBhvr>
                                      <p:to>
                                        <p:strVal val="visible"/>
                                      </p:to>
                                    </p:set>
                                    <p:animEffect transition="in" filter="wipe(down)">
                                      <p:cBhvr>
                                        <p:cTn id="38" dur="500"/>
                                        <p:tgtEl>
                                          <p:spTgt spid="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nvSpPr>
        <p:spPr>
          <a:xfrm>
            <a:off x="379412" y="436562"/>
            <a:ext cx="8716962"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dirty="0"/>
              <a:t>老式的解决方案</a:t>
            </a:r>
          </a:p>
        </p:txBody>
      </p:sp>
      <p:sp>
        <p:nvSpPr>
          <p:cNvPr id="4" name="Rectangle 2"/>
          <p:cNvSpPr>
            <a:spLocks noGrp="1" noChangeArrowheads="1"/>
          </p:cNvSpPr>
          <p:nvPr/>
        </p:nvSpPr>
        <p:spPr>
          <a:xfrm>
            <a:off x="379413" y="1447800"/>
            <a:ext cx="8459787" cy="4767262"/>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rgbClr val="000000"/>
                </a:solidFill>
                <a:latin typeface="Calibri" panose="020F0502020204030204" pitchFamily="34" charset="0"/>
                <a:ea typeface="+mn-ea"/>
                <a:cs typeface="+mn-ea"/>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rgbClr val="000000"/>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rgbClr val="000000"/>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rgbClr val="000000"/>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rgbClr val="000000"/>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rgbClr val="000000"/>
                </a:solidFill>
                <a:latin typeface="Arial" panose="020B0604020202020204" pitchFamily="34" charset="0"/>
              </a:defRPr>
            </a:lvl9p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solidFill>
                  <a:srgbClr val="990000"/>
                </a:solidFill>
              </a:rPr>
              <a:t>静态库 </a:t>
            </a:r>
            <a:r>
              <a:rPr lang="en-GB" dirty="0"/>
              <a:t>(.</a:t>
            </a:r>
            <a:r>
              <a:rPr lang="en-GB" dirty="0">
                <a:latin typeface="Courier New" panose="02070309020205020404" pitchFamily="49" charset="0"/>
              </a:rPr>
              <a:t>a</a:t>
            </a:r>
            <a:r>
              <a:rPr lang="en-GB" dirty="0"/>
              <a:t> </a:t>
            </a:r>
            <a:r>
              <a:rPr lang="en-GB" dirty="0">
                <a:solidFill>
                  <a:srgbClr val="000004"/>
                </a:solidFill>
              </a:rPr>
              <a:t>archive files</a:t>
            </a:r>
            <a:r>
              <a:rPr lang="en-GB" dirty="0"/>
              <a:t>)</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a:t>将所有相关的目标模块（.o）打包为一个单独的库文件（.a），称为静态库文件 ，也称存档文件（archive）</a:t>
            </a:r>
            <a:r>
              <a:rPr lang="en-GB" dirty="0"/>
              <a:t>.</a:t>
            </a:r>
          </a:p>
          <a:p>
            <a:pPr lvl="1">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增强链接器功能，使其能通过查找一个或多个库文件中的符号来解析符号.</a:t>
            </a:r>
          </a:p>
          <a:p>
            <a:pPr lvl="1">
              <a:buSzPct val="75000"/>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在构建可执行文件时只需指定库文件名，链接器会自动到库中寻找那些应用程序用到的目标模块，并且只把用到的模块从库中拷贝出来.</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US" altLang="en-GB"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在gcc命令行中无需明显指定C标准库libc.a(默认库)</a:t>
            </a:r>
          </a:p>
          <a:p>
            <a:pPr>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wipe(down)">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wipe(down)">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wipe(down)">
                                      <p:cBhvr>
                                        <p:cTn id="2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nvSpPr>
        <p:spPr>
          <a:xfrm>
            <a:off x="503238" y="436562"/>
            <a:ext cx="8716962"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静态库的创建</a:t>
            </a:r>
          </a:p>
        </p:txBody>
      </p:sp>
      <p:sp>
        <p:nvSpPr>
          <p:cNvPr id="4" name="Line 2"/>
          <p:cNvSpPr>
            <a:spLocks noChangeShapeType="1"/>
          </p:cNvSpPr>
          <p:nvPr/>
        </p:nvSpPr>
        <p:spPr bwMode="auto">
          <a:xfrm>
            <a:off x="1295400" y="1919981"/>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5" name="Rectangle 3"/>
          <p:cNvSpPr>
            <a:spLocks noChangeArrowheads="1"/>
          </p:cNvSpPr>
          <p:nvPr/>
        </p:nvSpPr>
        <p:spPr bwMode="auto">
          <a:xfrm>
            <a:off x="609600" y="2289869"/>
            <a:ext cx="1371600" cy="358775"/>
          </a:xfrm>
          <a:prstGeom prst="rect">
            <a:avLst/>
          </a:prstGeom>
          <a:solidFill>
            <a:srgbClr val="DEDFF5"/>
          </a:solidFill>
          <a:ln w="28440">
            <a:solidFill>
              <a:srgbClr val="000000"/>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800" b="1" dirty="0">
                <a:latin typeface="Calibri" panose="020F0502020204030204" pitchFamily="34" charset="0"/>
                <a:ea typeface="宋体" panose="02010600030101010101" pitchFamily="2" charset="-122"/>
                <a:cs typeface="msgothic" charset="0"/>
              </a:rPr>
              <a:t>转换</a:t>
            </a:r>
          </a:p>
        </p:txBody>
      </p:sp>
      <p:sp>
        <p:nvSpPr>
          <p:cNvPr id="6" name="Text Box 4"/>
          <p:cNvSpPr txBox="1">
            <a:spLocks noChangeArrowheads="1"/>
          </p:cNvSpPr>
          <p:nvPr/>
        </p:nvSpPr>
        <p:spPr bwMode="auto">
          <a:xfrm>
            <a:off x="771525" y="1615181"/>
            <a:ext cx="1008907"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latin typeface="Courier New" panose="02070309020205020404" pitchFamily="49" charset="0"/>
                <a:ea typeface="msgothic" charset="0"/>
                <a:cs typeface="msgothic" charset="0"/>
              </a:rPr>
              <a:t>atoi.c</a:t>
            </a:r>
            <a:endParaRPr lang="en-GB" sz="1800" b="1" dirty="0">
              <a:latin typeface="Courier New" panose="02070309020205020404" pitchFamily="49" charset="0"/>
              <a:ea typeface="msgothic" charset="0"/>
              <a:cs typeface="msgothic" charset="0"/>
            </a:endParaRPr>
          </a:p>
        </p:txBody>
      </p:sp>
      <p:sp>
        <p:nvSpPr>
          <p:cNvPr id="7" name="Text Box 5"/>
          <p:cNvSpPr txBox="1">
            <a:spLocks noChangeArrowheads="1"/>
          </p:cNvSpPr>
          <p:nvPr/>
        </p:nvSpPr>
        <p:spPr bwMode="auto">
          <a:xfrm>
            <a:off x="955675" y="2986781"/>
            <a:ext cx="1008907"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atoi.o</a:t>
            </a:r>
          </a:p>
        </p:txBody>
      </p:sp>
      <p:sp>
        <p:nvSpPr>
          <p:cNvPr id="8" name="Rectangle 6"/>
          <p:cNvSpPr>
            <a:spLocks noChangeArrowheads="1"/>
          </p:cNvSpPr>
          <p:nvPr/>
        </p:nvSpPr>
        <p:spPr bwMode="auto">
          <a:xfrm>
            <a:off x="2286000" y="2289869"/>
            <a:ext cx="1371600" cy="358775"/>
          </a:xfrm>
          <a:prstGeom prst="rect">
            <a:avLst/>
          </a:prstGeom>
          <a:solidFill>
            <a:srgbClr val="3333CC">
              <a:lumMod val="20000"/>
              <a:lumOff val="80000"/>
            </a:srgbClr>
          </a:solidFill>
          <a:ln w="28440">
            <a:solidFill>
              <a:srgbClr val="000000"/>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anose="020F0502020204030204" pitchFamily="34" charset="0"/>
                <a:ea typeface="msgothic" charset="0"/>
                <a:cs typeface="msgothic" charset="0"/>
              </a:rPr>
              <a:t>转换</a:t>
            </a:r>
          </a:p>
        </p:txBody>
      </p:sp>
      <p:sp>
        <p:nvSpPr>
          <p:cNvPr id="9" name="Text Box 7"/>
          <p:cNvSpPr txBox="1">
            <a:spLocks noChangeArrowheads="1"/>
          </p:cNvSpPr>
          <p:nvPr/>
        </p:nvSpPr>
        <p:spPr bwMode="auto">
          <a:xfrm>
            <a:off x="2297113" y="1615181"/>
            <a:ext cx="1284624"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printf.c</a:t>
            </a:r>
          </a:p>
        </p:txBody>
      </p:sp>
      <p:sp>
        <p:nvSpPr>
          <p:cNvPr id="10" name="Text Box 8"/>
          <p:cNvSpPr txBox="1">
            <a:spLocks noChangeArrowheads="1"/>
          </p:cNvSpPr>
          <p:nvPr/>
        </p:nvSpPr>
        <p:spPr bwMode="auto">
          <a:xfrm>
            <a:off x="2316163" y="2986781"/>
            <a:ext cx="1284624"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printf.o</a:t>
            </a:r>
          </a:p>
        </p:txBody>
      </p:sp>
      <p:sp>
        <p:nvSpPr>
          <p:cNvPr id="11" name="Line 9"/>
          <p:cNvSpPr>
            <a:spLocks noChangeShapeType="1"/>
          </p:cNvSpPr>
          <p:nvPr/>
        </p:nvSpPr>
        <p:spPr bwMode="auto">
          <a:xfrm>
            <a:off x="2971800" y="1919981"/>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12" name="Line 10"/>
          <p:cNvSpPr>
            <a:spLocks noChangeShapeType="1"/>
          </p:cNvSpPr>
          <p:nvPr/>
        </p:nvSpPr>
        <p:spPr bwMode="auto">
          <a:xfrm>
            <a:off x="1295400" y="2681981"/>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13" name="Line 11"/>
          <p:cNvSpPr>
            <a:spLocks noChangeShapeType="1"/>
          </p:cNvSpPr>
          <p:nvPr/>
        </p:nvSpPr>
        <p:spPr bwMode="auto">
          <a:xfrm>
            <a:off x="2971800" y="2681981"/>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14" name="Line 12"/>
          <p:cNvSpPr>
            <a:spLocks noChangeShapeType="1"/>
          </p:cNvSpPr>
          <p:nvPr/>
        </p:nvSpPr>
        <p:spPr bwMode="auto">
          <a:xfrm>
            <a:off x="2971800" y="3364606"/>
            <a:ext cx="1588" cy="471488"/>
          </a:xfrm>
          <a:prstGeom prst="line">
            <a:avLst/>
          </a:prstGeom>
          <a:noFill/>
          <a:ln w="28440">
            <a:solidFill>
              <a:srgbClr val="000066"/>
            </a:solidFill>
            <a:miter lim="800000"/>
            <a:tailEnd type="triangle" w="med" len="med"/>
          </a:ln>
          <a:effectLst/>
        </p:spPr>
        <p:txBody>
          <a:bodyPr/>
          <a:lstStyle/>
          <a:p>
            <a:endParaRPr lang="en-US"/>
          </a:p>
        </p:txBody>
      </p:sp>
      <p:sp>
        <p:nvSpPr>
          <p:cNvPr id="15" name="Text Box 13"/>
          <p:cNvSpPr txBox="1">
            <a:spLocks noChangeArrowheads="1"/>
          </p:cNvSpPr>
          <p:nvPr/>
        </p:nvSpPr>
        <p:spPr bwMode="auto">
          <a:xfrm>
            <a:off x="2511425" y="4674294"/>
            <a:ext cx="1008907"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libc.a</a:t>
            </a:r>
          </a:p>
        </p:txBody>
      </p:sp>
      <p:sp>
        <p:nvSpPr>
          <p:cNvPr id="16" name="Line 14"/>
          <p:cNvSpPr>
            <a:spLocks noChangeShapeType="1"/>
          </p:cNvSpPr>
          <p:nvPr/>
        </p:nvSpPr>
        <p:spPr bwMode="auto">
          <a:xfrm flipH="1">
            <a:off x="3884613" y="3302694"/>
            <a:ext cx="1298575" cy="457200"/>
          </a:xfrm>
          <a:prstGeom prst="line">
            <a:avLst/>
          </a:prstGeom>
          <a:noFill/>
          <a:ln w="28440">
            <a:solidFill>
              <a:srgbClr val="000066"/>
            </a:solidFill>
            <a:miter lim="800000"/>
            <a:tailEnd type="triangle" w="med" len="med"/>
          </a:ln>
          <a:effectLst/>
        </p:spPr>
        <p:txBody>
          <a:bodyPr/>
          <a:lstStyle/>
          <a:p>
            <a:endParaRPr lang="en-US"/>
          </a:p>
        </p:txBody>
      </p:sp>
      <p:sp>
        <p:nvSpPr>
          <p:cNvPr id="17" name="Rectangle 15"/>
          <p:cNvSpPr>
            <a:spLocks noChangeArrowheads="1"/>
          </p:cNvSpPr>
          <p:nvPr/>
        </p:nvSpPr>
        <p:spPr bwMode="auto">
          <a:xfrm>
            <a:off x="1828800" y="3836094"/>
            <a:ext cx="2971800" cy="360909"/>
          </a:xfrm>
          <a:prstGeom prst="rect">
            <a:avLst/>
          </a:prstGeom>
          <a:solidFill>
            <a:srgbClr val="3333CC">
              <a:lumMod val="20000"/>
              <a:lumOff val="80000"/>
            </a:srgbClr>
          </a:solidFill>
          <a:ln w="28440">
            <a:solidFill>
              <a:srgbClr val="000000"/>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latin typeface="Calibri" panose="020F0502020204030204" pitchFamily="34" charset="0"/>
                <a:ea typeface="msgothic" charset="0"/>
                <a:cs typeface="msgothic" charset="0"/>
              </a:rPr>
              <a:t>Archiver</a:t>
            </a:r>
            <a:r>
              <a:rPr lang="en-GB" sz="1800" b="1" dirty="0">
                <a:latin typeface="Calibri" panose="020F0502020204030204" pitchFamily="34" charset="0"/>
                <a:ea typeface="msgothic" charset="0"/>
                <a:cs typeface="msgothic" charset="0"/>
              </a:rPr>
              <a:t> (</a:t>
            </a:r>
            <a:r>
              <a:rPr lang="en-GB" sz="1800" b="1" dirty="0" err="1">
                <a:latin typeface="Calibri" panose="020F0502020204030204" pitchFamily="34" charset="0"/>
                <a:ea typeface="msgothic" charset="0"/>
                <a:cs typeface="msgothic" charset="0"/>
              </a:rPr>
              <a:t>ar</a:t>
            </a:r>
            <a:r>
              <a:rPr lang="en-GB" sz="1800" b="1" dirty="0">
                <a:latin typeface="Calibri" panose="020F0502020204030204" pitchFamily="34" charset="0"/>
                <a:ea typeface="msgothic" charset="0"/>
                <a:cs typeface="msgothic" charset="0"/>
              </a:rPr>
              <a:t>)</a:t>
            </a:r>
          </a:p>
        </p:txBody>
      </p:sp>
      <p:sp>
        <p:nvSpPr>
          <p:cNvPr id="18" name="Text Box 16"/>
          <p:cNvSpPr txBox="1">
            <a:spLocks noChangeArrowheads="1"/>
          </p:cNvSpPr>
          <p:nvPr/>
        </p:nvSpPr>
        <p:spPr bwMode="auto">
          <a:xfrm>
            <a:off x="3886200" y="2159694"/>
            <a:ext cx="436563" cy="454025"/>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alibri" panose="020F0502020204030204" pitchFamily="34" charset="0"/>
                <a:ea typeface="msgothic" charset="0"/>
                <a:cs typeface="msgothic" charset="0"/>
              </a:rPr>
              <a:t>...</a:t>
            </a:r>
          </a:p>
        </p:txBody>
      </p:sp>
      <p:sp>
        <p:nvSpPr>
          <p:cNvPr id="19" name="Rectangle 17"/>
          <p:cNvSpPr>
            <a:spLocks noChangeArrowheads="1"/>
          </p:cNvSpPr>
          <p:nvPr/>
        </p:nvSpPr>
        <p:spPr bwMode="auto">
          <a:xfrm>
            <a:off x="4572000" y="2300981"/>
            <a:ext cx="1371600" cy="358775"/>
          </a:xfrm>
          <a:prstGeom prst="rect">
            <a:avLst/>
          </a:prstGeom>
          <a:solidFill>
            <a:srgbClr val="3333CC">
              <a:lumMod val="20000"/>
              <a:lumOff val="80000"/>
            </a:srgbClr>
          </a:solidFill>
          <a:ln w="28440">
            <a:solidFill>
              <a:srgbClr val="000000"/>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anose="020F0502020204030204" pitchFamily="34" charset="0"/>
                <a:ea typeface="msgothic" charset="0"/>
                <a:cs typeface="msgothic" charset="0"/>
              </a:rPr>
              <a:t>转换</a:t>
            </a:r>
          </a:p>
        </p:txBody>
      </p:sp>
      <p:sp>
        <p:nvSpPr>
          <p:cNvPr id="20" name="Text Box 18"/>
          <p:cNvSpPr txBox="1">
            <a:spLocks noChangeArrowheads="1"/>
          </p:cNvSpPr>
          <p:nvPr/>
        </p:nvSpPr>
        <p:spPr bwMode="auto">
          <a:xfrm>
            <a:off x="4583113" y="1626294"/>
            <a:ext cx="1284624"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random.c</a:t>
            </a:r>
          </a:p>
        </p:txBody>
      </p:sp>
      <p:sp>
        <p:nvSpPr>
          <p:cNvPr id="21" name="Text Box 19"/>
          <p:cNvSpPr txBox="1">
            <a:spLocks noChangeArrowheads="1"/>
          </p:cNvSpPr>
          <p:nvPr/>
        </p:nvSpPr>
        <p:spPr bwMode="auto">
          <a:xfrm>
            <a:off x="4602163" y="2997894"/>
            <a:ext cx="1284624"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random.o</a:t>
            </a:r>
          </a:p>
        </p:txBody>
      </p:sp>
      <p:sp>
        <p:nvSpPr>
          <p:cNvPr id="22" name="Line 20"/>
          <p:cNvSpPr>
            <a:spLocks noChangeShapeType="1"/>
          </p:cNvSpPr>
          <p:nvPr/>
        </p:nvSpPr>
        <p:spPr bwMode="auto">
          <a:xfrm>
            <a:off x="5257800" y="1931094"/>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3" name="Line 21"/>
          <p:cNvSpPr>
            <a:spLocks noChangeShapeType="1"/>
          </p:cNvSpPr>
          <p:nvPr/>
        </p:nvSpPr>
        <p:spPr bwMode="auto">
          <a:xfrm>
            <a:off x="5257800" y="2693094"/>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4" name="Line 22"/>
          <p:cNvSpPr>
            <a:spLocks noChangeShapeType="1"/>
          </p:cNvSpPr>
          <p:nvPr/>
        </p:nvSpPr>
        <p:spPr bwMode="auto">
          <a:xfrm>
            <a:off x="1295400" y="3302694"/>
            <a:ext cx="1219200" cy="457200"/>
          </a:xfrm>
          <a:prstGeom prst="line">
            <a:avLst/>
          </a:prstGeom>
          <a:noFill/>
          <a:ln w="28440">
            <a:solidFill>
              <a:srgbClr val="000066"/>
            </a:solidFill>
            <a:miter lim="800000"/>
            <a:tailEnd type="triangle" w="med" len="med"/>
          </a:ln>
          <a:effectLst/>
        </p:spPr>
        <p:txBody>
          <a:bodyPr/>
          <a:lstStyle/>
          <a:p>
            <a:endParaRPr lang="en-US"/>
          </a:p>
        </p:txBody>
      </p:sp>
      <p:sp>
        <p:nvSpPr>
          <p:cNvPr id="25" name="Text Box 23"/>
          <p:cNvSpPr txBox="1">
            <a:spLocks noChangeArrowheads="1"/>
          </p:cNvSpPr>
          <p:nvPr/>
        </p:nvSpPr>
        <p:spPr bwMode="auto">
          <a:xfrm>
            <a:off x="5095875" y="3759894"/>
            <a:ext cx="3637832" cy="557461"/>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solidFill>
                  <a:srgbClr val="C00000"/>
                </a:solidFill>
                <a:latin typeface="Courier New" panose="02070309020205020404" pitchFamily="49" charset="0"/>
                <a:ea typeface="msgothic" charset="0"/>
                <a:cs typeface="msgothic" charset="0"/>
              </a:rPr>
              <a:t>unix</a:t>
            </a:r>
            <a:r>
              <a:rPr lang="en-GB" sz="1600" b="1" dirty="0">
                <a:solidFill>
                  <a:srgbClr val="C00000"/>
                </a:solidFill>
                <a:latin typeface="Courier New" panose="02070309020205020404" pitchFamily="49" charset="0"/>
                <a:ea typeface="msgothic" charset="0"/>
                <a:cs typeface="msgothic" charset="0"/>
              </a:rPr>
              <a:t>&gt; </a:t>
            </a:r>
            <a:r>
              <a:rPr lang="en-GB" sz="1600" b="1" dirty="0" err="1">
                <a:solidFill>
                  <a:srgbClr val="C00000"/>
                </a:solidFill>
                <a:latin typeface="Courier New" panose="02070309020205020404" pitchFamily="49" charset="0"/>
                <a:ea typeface="msgothic" charset="0"/>
                <a:cs typeface="msgothic" charset="0"/>
              </a:rPr>
              <a:t>ar</a:t>
            </a:r>
            <a:r>
              <a:rPr lang="en-GB" sz="1600" b="1" dirty="0">
                <a:solidFill>
                  <a:srgbClr val="C00000"/>
                </a:solidFill>
                <a:latin typeface="Courier New" panose="02070309020205020404" pitchFamily="49" charset="0"/>
                <a:ea typeface="msgothic" charset="0"/>
                <a:cs typeface="msgothic" charset="0"/>
              </a:rPr>
              <a:t> </a:t>
            </a:r>
            <a:r>
              <a:rPr lang="en-GB" sz="1600" b="1" dirty="0" err="1">
                <a:solidFill>
                  <a:srgbClr val="C00000"/>
                </a:solidFill>
                <a:latin typeface="Courier New" panose="02070309020205020404" pitchFamily="49" charset="0"/>
                <a:ea typeface="msgothic" charset="0"/>
                <a:cs typeface="msgothic" charset="0"/>
              </a:rPr>
              <a:t>rs</a:t>
            </a:r>
            <a:r>
              <a:rPr lang="en-GB" sz="1600" b="1" dirty="0">
                <a:solidFill>
                  <a:srgbClr val="C00000"/>
                </a:solidFill>
                <a:latin typeface="Courier New" panose="02070309020205020404" pitchFamily="49" charset="0"/>
                <a:ea typeface="msgothic" charset="0"/>
                <a:cs typeface="msgothic" charset="0"/>
              </a:rPr>
              <a:t> </a:t>
            </a:r>
            <a:r>
              <a:rPr lang="en-GB" sz="1600" b="1" dirty="0" err="1">
                <a:solidFill>
                  <a:srgbClr val="C00000"/>
                </a:solidFill>
                <a:latin typeface="Courier New" panose="02070309020205020404" pitchFamily="49" charset="0"/>
                <a:ea typeface="msgothic" charset="0"/>
                <a:cs typeface="msgothic" charset="0"/>
              </a:rPr>
              <a:t>libc.a</a:t>
            </a:r>
            <a:r>
              <a:rPr lang="en-GB" sz="1600" b="1" dirty="0">
                <a:solidFill>
                  <a:srgbClr val="C00000"/>
                </a:solidFill>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ourier New" panose="02070309020205020404" pitchFamily="49" charset="0"/>
                <a:ea typeface="msgothic" charset="0"/>
                <a:cs typeface="msgothic" charset="0"/>
              </a:rPr>
              <a:t>  </a:t>
            </a:r>
            <a:r>
              <a:rPr lang="en-GB" sz="1600" b="1" dirty="0" err="1">
                <a:solidFill>
                  <a:srgbClr val="C00000"/>
                </a:solidFill>
                <a:latin typeface="Courier New" panose="02070309020205020404" pitchFamily="49" charset="0"/>
                <a:ea typeface="msgothic" charset="0"/>
                <a:cs typeface="msgothic" charset="0"/>
              </a:rPr>
              <a:t>atoi.o</a:t>
            </a:r>
            <a:r>
              <a:rPr lang="en-GB" sz="1600" b="1" dirty="0">
                <a:solidFill>
                  <a:srgbClr val="C00000"/>
                </a:solidFill>
                <a:latin typeface="Courier New" panose="02070309020205020404" pitchFamily="49" charset="0"/>
                <a:ea typeface="msgothic" charset="0"/>
                <a:cs typeface="msgothic" charset="0"/>
              </a:rPr>
              <a:t> </a:t>
            </a:r>
            <a:r>
              <a:rPr lang="en-GB" sz="1600" b="1" dirty="0" err="1">
                <a:solidFill>
                  <a:srgbClr val="C00000"/>
                </a:solidFill>
                <a:latin typeface="Courier New" panose="02070309020205020404" pitchFamily="49" charset="0"/>
                <a:ea typeface="msgothic" charset="0"/>
                <a:cs typeface="msgothic" charset="0"/>
              </a:rPr>
              <a:t>printf.o</a:t>
            </a:r>
            <a:r>
              <a:rPr lang="en-GB" sz="1600" b="1" dirty="0">
                <a:solidFill>
                  <a:srgbClr val="C00000"/>
                </a:solidFill>
                <a:latin typeface="Courier New" panose="02070309020205020404" pitchFamily="49" charset="0"/>
                <a:ea typeface="msgothic" charset="0"/>
                <a:cs typeface="msgothic" charset="0"/>
              </a:rPr>
              <a:t> … </a:t>
            </a:r>
            <a:r>
              <a:rPr lang="en-GB" sz="1600" b="1" dirty="0" err="1">
                <a:solidFill>
                  <a:srgbClr val="C00000"/>
                </a:solidFill>
                <a:latin typeface="Courier New" panose="02070309020205020404" pitchFamily="49" charset="0"/>
                <a:ea typeface="msgothic" charset="0"/>
                <a:cs typeface="msgothic" charset="0"/>
              </a:rPr>
              <a:t>random.o</a:t>
            </a:r>
            <a:endParaRPr lang="en-GB" sz="1600" b="1" dirty="0">
              <a:solidFill>
                <a:srgbClr val="C00000"/>
              </a:solidFill>
              <a:latin typeface="Courier New" panose="02070309020205020404" pitchFamily="49" charset="0"/>
              <a:ea typeface="msgothic" charset="0"/>
              <a:cs typeface="msgothic" charset="0"/>
            </a:endParaRPr>
          </a:p>
        </p:txBody>
      </p:sp>
      <p:sp>
        <p:nvSpPr>
          <p:cNvPr id="26" name="Line 24"/>
          <p:cNvSpPr>
            <a:spLocks noChangeShapeType="1"/>
          </p:cNvSpPr>
          <p:nvPr/>
        </p:nvSpPr>
        <p:spPr bwMode="auto">
          <a:xfrm>
            <a:off x="2971800" y="4279006"/>
            <a:ext cx="1588" cy="457200"/>
          </a:xfrm>
          <a:prstGeom prst="line">
            <a:avLst/>
          </a:prstGeom>
          <a:noFill/>
          <a:ln w="28440">
            <a:solidFill>
              <a:srgbClr val="000066"/>
            </a:solidFill>
            <a:miter lim="800000"/>
            <a:tailEnd type="triangle" w="med" len="med"/>
          </a:ln>
          <a:effectLst/>
        </p:spPr>
        <p:txBody>
          <a:bodyPr/>
          <a:lstStyle/>
          <a:p>
            <a:endParaRPr lang="en-US"/>
          </a:p>
        </p:txBody>
      </p:sp>
      <p:sp>
        <p:nvSpPr>
          <p:cNvPr id="27" name="Text Box 26"/>
          <p:cNvSpPr txBox="1">
            <a:spLocks noChangeArrowheads="1"/>
          </p:cNvSpPr>
          <p:nvPr/>
        </p:nvSpPr>
        <p:spPr bwMode="auto">
          <a:xfrm>
            <a:off x="3886200" y="4654714"/>
            <a:ext cx="2971800" cy="363855"/>
          </a:xfrm>
          <a:prstGeom prst="rect">
            <a:avLst/>
          </a:prstGeom>
          <a:noFill/>
          <a:ln w="9525">
            <a:noFill/>
            <a:rou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rgbClr val="C00000"/>
                </a:solidFill>
                <a:latin typeface="Calibri" panose="020F0502020204030204" pitchFamily="34" charset="0"/>
                <a:ea typeface="msgothic" charset="0"/>
                <a:cs typeface="msgothic" charset="0"/>
              </a:rPr>
              <a:t>C </a:t>
            </a:r>
            <a:r>
              <a:rPr lang="zh-CN" altLang="en-GB" sz="1800" b="1" i="1" dirty="0">
                <a:solidFill>
                  <a:srgbClr val="C00000"/>
                </a:solidFill>
                <a:latin typeface="Calibri" panose="020F0502020204030204" pitchFamily="34" charset="0"/>
                <a:ea typeface="宋体" panose="02010600030101010101" pitchFamily="2" charset="-122"/>
                <a:cs typeface="msgothic" charset="0"/>
              </a:rPr>
              <a:t>标准静态库</a:t>
            </a:r>
          </a:p>
        </p:txBody>
      </p:sp>
      <p:sp>
        <p:nvSpPr>
          <p:cNvPr id="29" name="Rectangle 2"/>
          <p:cNvSpPr txBox="1">
            <a:spLocks noChangeArrowheads="1"/>
          </p:cNvSpPr>
          <p:nvPr/>
        </p:nvSpPr>
        <p:spPr bwMode="auto">
          <a:xfrm>
            <a:off x="457200" y="5562600"/>
            <a:ext cx="8307387" cy="1066800"/>
          </a:xfrm>
          <a:prstGeom prst="rect">
            <a:avLst/>
          </a:prstGeom>
          <a:noFill/>
          <a:ln w="9525">
            <a:noFill/>
            <a:miter lim="800000"/>
          </a:ln>
        </p:spPr>
        <p:txBody>
          <a:bodyPr vert="horz" wrap="square" lIns="91440" tIns="45720" rIns="91440" bIns="45720" numCol="1" anchor="t" anchorCtr="0" compatLnSpc="1"/>
          <a:lstStyle/>
          <a:p>
            <a:pPr marL="342900" lvl="0" indent="-342900" eaLnBrk="1" hangingPunct="1">
              <a:spcBef>
                <a:spcPct val="20000"/>
              </a:spcBef>
              <a:buClr>
                <a:srgbClr val="990000"/>
              </a:buClr>
              <a:buSzPct val="60000"/>
              <a:buFont typeface="Wingdings 2" panose="05020102010507070707" pitchFamily="18" charset="2"/>
              <a:buChar cha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kern="0" dirty="0">
                <a:latin typeface="Calibri" panose="020F0502020204030204" pitchFamily="34" charset="0"/>
              </a:rPr>
              <a:t>Archiver（归档器）允许增量更新</a:t>
            </a:r>
          </a:p>
          <a:p>
            <a:pPr marL="342900" lvl="0" indent="-342900" eaLnBrk="1" hangingPunct="1">
              <a:spcBef>
                <a:spcPct val="20000"/>
              </a:spcBef>
              <a:buClr>
                <a:srgbClr val="990000"/>
              </a:buClr>
              <a:buSzPct val="60000"/>
              <a:buFont typeface="Wingdings 2" panose="05020102010507070707" pitchFamily="18" charset="2"/>
              <a:buChar cha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US" sz="2000" kern="0" dirty="0">
                <a:latin typeface="Calibri" panose="020F0502020204030204" pitchFamily="34" charset="0"/>
              </a:rPr>
              <a:t>重新编译需修改的源码并将其.o文件替换到静态库中.</a:t>
            </a:r>
          </a:p>
          <a:p>
            <a:pPr marL="342900" lvl="0" indent="-342900" eaLnBrk="1" hangingPunct="1">
              <a:spcBef>
                <a:spcPct val="20000"/>
              </a:spcBef>
              <a:buClr>
                <a:srgbClr val="990000"/>
              </a:buClr>
              <a:buSzPct val="60000"/>
              <a:buFont typeface="Wingdings 2" panose="05020102010507070707" pitchFamily="18" charset="2"/>
              <a:buChar cha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2000" kern="0"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wipe(down)">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9">
                                            <p:txEl>
                                              <p:pRg st="1" end="1"/>
                                            </p:txEl>
                                          </p:spTgt>
                                        </p:tgtEl>
                                        <p:attrNameLst>
                                          <p:attrName>style.visibility</p:attrName>
                                        </p:attrNameLst>
                                      </p:cBhvr>
                                      <p:to>
                                        <p:strVal val="visible"/>
                                      </p:to>
                                    </p:set>
                                    <p:animEffect transition="in" filter="wipe(down)">
                                      <p:cBhvr>
                                        <p:cTn id="12" dur="500"/>
                                        <p:tgtEl>
                                          <p:spTgt spid="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nvSpPr>
        <p:spPr>
          <a:xfrm>
            <a:off x="354012" y="1220788"/>
            <a:ext cx="8307387" cy="3152775"/>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rgbClr val="000000"/>
                </a:solidFill>
                <a:latin typeface="Calibri" panose="020F0502020204030204" pitchFamily="34" charset="0"/>
                <a:ea typeface="+mn-ea"/>
                <a:cs typeface="+mn-ea"/>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rgbClr val="000000"/>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rgbClr val="000000"/>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rgbClr val="000000"/>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rgbClr val="000000"/>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rgbClr val="000000"/>
                </a:solidFill>
                <a:latin typeface="Arial" panose="020B0604020202020204" pitchFamily="34" charset="0"/>
              </a:defRPr>
            </a:lvl9pPr>
          </a:lstStyle>
          <a:p>
            <a:pPr>
              <a:lnSpc>
                <a:spcPct val="80000"/>
              </a:lnSpc>
              <a:spcBef>
                <a:spcPts val="1250"/>
              </a:spcBef>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err="1">
                <a:latin typeface="Courier New" panose="02070309020205020404" pitchFamily="49" charset="0"/>
              </a:rPr>
              <a:t>libc.a</a:t>
            </a:r>
            <a:r>
              <a:rPr lang="en-GB" sz="2000" dirty="0"/>
              <a:t> (C标准库)</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1392个目标文件（大约8 MB）</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包含I/O、存储分配、信号处理、字符串处理、时间和日期、随机数生成、定点整数算术运算</a:t>
            </a:r>
          </a:p>
          <a:p>
            <a:pPr>
              <a:lnSpc>
                <a:spcPct val="80000"/>
              </a:lnSpc>
              <a:spcBef>
                <a:spcPts val="1250"/>
              </a:spcBef>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err="1">
                <a:latin typeface="Courier New" panose="02070309020205020404" pitchFamily="49" charset="0"/>
              </a:rPr>
              <a:t>libm.a</a:t>
            </a:r>
            <a:r>
              <a:rPr lang="en-GB" sz="2000" dirty="0"/>
              <a:t> (C</a:t>
            </a:r>
            <a:r>
              <a:rPr lang="zh-CN" altLang="en-GB" sz="2000" dirty="0">
                <a:ea typeface="宋体" panose="02010600030101010101" pitchFamily="2" charset="-122"/>
              </a:rPr>
              <a:t>数学库</a:t>
            </a:r>
            <a:r>
              <a:rPr lang="en-GB" sz="2000" dirty="0"/>
              <a:t> )</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401 个目标文件（大约 1 MB）</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浮点数算术运算(如sin, cos, tan, log, exp, sqrt, …) 	</a:t>
            </a:r>
          </a:p>
          <a:p>
            <a:pPr>
              <a:lnSpc>
                <a:spcPct val="83000"/>
              </a:lnSpc>
              <a:spcBef>
                <a:spcPts val="1250"/>
              </a:spcBef>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2000" dirty="0"/>
          </a:p>
          <a:p>
            <a:pPr>
              <a:lnSpc>
                <a:spcPct val="83000"/>
              </a:lnSpc>
              <a:spcBef>
                <a:spcPts val="1250"/>
              </a:spcBef>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2000" dirty="0"/>
          </a:p>
        </p:txBody>
      </p:sp>
      <p:sp>
        <p:nvSpPr>
          <p:cNvPr id="4" name="Text Box 3"/>
          <p:cNvSpPr txBox="1">
            <a:spLocks noChangeArrowheads="1"/>
          </p:cNvSpPr>
          <p:nvPr/>
        </p:nvSpPr>
        <p:spPr bwMode="auto">
          <a:xfrm>
            <a:off x="914400" y="3677347"/>
            <a:ext cx="2767502" cy="2874352"/>
          </a:xfrm>
          <a:prstGeom prst="rect">
            <a:avLst/>
          </a:prstGeom>
          <a:solidFill>
            <a:srgbClr val="E6E6E6"/>
          </a:solidFill>
          <a:ln w="3240">
            <a:solidFill>
              <a:srgbClr val="000000"/>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 </a:t>
            </a:r>
            <a:r>
              <a:rPr lang="en-GB" sz="1600" b="1" dirty="0" err="1">
                <a:latin typeface="Courier New" panose="02070309020205020404" pitchFamily="49" charset="0"/>
                <a:ea typeface="msgothic" charset="0"/>
                <a:cs typeface="msgothic" charset="0"/>
              </a:rPr>
              <a:t>ar</a:t>
            </a:r>
            <a:r>
              <a:rPr lang="en-GB" sz="1600" b="1" dirty="0">
                <a:latin typeface="Courier New" panose="02070309020205020404" pitchFamily="49" charset="0"/>
                <a:ea typeface="msgothic" charset="0"/>
                <a:cs typeface="msgothic" charset="0"/>
              </a:rPr>
              <a:t> –t </a:t>
            </a:r>
            <a:r>
              <a:rPr lang="en-GB" sz="1600" b="1" dirty="0" err="1">
                <a:latin typeface="Courier New" panose="02070309020205020404" pitchFamily="49" charset="0"/>
                <a:ea typeface="msgothic" charset="0"/>
                <a:cs typeface="msgothic" charset="0"/>
              </a:rPr>
              <a:t>libc.a</a:t>
            </a:r>
            <a:r>
              <a:rPr lang="en-GB" sz="1600" b="1" dirty="0">
                <a:latin typeface="Courier New" panose="02070309020205020404" pitchFamily="49" charset="0"/>
                <a:ea typeface="msgothic" charset="0"/>
                <a:cs typeface="msgothic" charset="0"/>
              </a:rPr>
              <a:t> | sort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fork.o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fprintf.o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fpu_control.o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fputc.o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freopen.o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fscanf.o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fseek.o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fstab.o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a:t>
            </a:r>
          </a:p>
        </p:txBody>
      </p:sp>
      <p:sp>
        <p:nvSpPr>
          <p:cNvPr id="5" name="Text Box 4"/>
          <p:cNvSpPr txBox="1">
            <a:spLocks noChangeArrowheads="1"/>
          </p:cNvSpPr>
          <p:nvPr/>
        </p:nvSpPr>
        <p:spPr bwMode="auto">
          <a:xfrm>
            <a:off x="4754874" y="3677347"/>
            <a:ext cx="2767502" cy="2874352"/>
          </a:xfrm>
          <a:prstGeom prst="rect">
            <a:avLst/>
          </a:prstGeom>
          <a:solidFill>
            <a:srgbClr val="E6E6E6"/>
          </a:solidFill>
          <a:ln w="3240">
            <a:solidFill>
              <a:srgbClr val="000000"/>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 </a:t>
            </a:r>
            <a:r>
              <a:rPr lang="en-GB" sz="1600" b="1" dirty="0" err="1">
                <a:latin typeface="Courier New" panose="02070309020205020404" pitchFamily="49" charset="0"/>
                <a:ea typeface="msgothic" charset="0"/>
                <a:cs typeface="msgothic" charset="0"/>
              </a:rPr>
              <a:t>ar</a:t>
            </a:r>
            <a:r>
              <a:rPr lang="en-GB" sz="1600" b="1" dirty="0">
                <a:latin typeface="Courier New" panose="02070309020205020404" pitchFamily="49" charset="0"/>
                <a:ea typeface="msgothic" charset="0"/>
                <a:cs typeface="msgothic" charset="0"/>
              </a:rPr>
              <a:t> –t </a:t>
            </a:r>
            <a:r>
              <a:rPr lang="en-GB" sz="1600" b="1" dirty="0" err="1">
                <a:latin typeface="Courier New" panose="02070309020205020404" pitchFamily="49" charset="0"/>
                <a:ea typeface="msgothic" charset="0"/>
                <a:cs typeface="msgothic" charset="0"/>
              </a:rPr>
              <a:t>libm.a</a:t>
            </a:r>
            <a:r>
              <a:rPr lang="en-GB" sz="1600" b="1" dirty="0">
                <a:latin typeface="Courier New" panose="02070309020205020404" pitchFamily="49" charset="0"/>
                <a:ea typeface="msgothic" charset="0"/>
                <a:cs typeface="msgothic" charset="0"/>
              </a:rPr>
              <a:t> | sort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e_acos.o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e_acosf.o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e_acosh.o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e_acoshf.o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e_acoshl.o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e_acosl.o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e_asin.o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e_asinf.o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e_asinl.o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a:t>
            </a:r>
          </a:p>
        </p:txBody>
      </p:sp>
      <p:sp>
        <p:nvSpPr>
          <p:cNvPr id="30721" name="Rectangle 1"/>
          <p:cNvSpPr>
            <a:spLocks noGrp="1" noChangeArrowheads="1"/>
          </p:cNvSpPr>
          <p:nvPr/>
        </p:nvSpPr>
        <p:spPr>
          <a:xfrm>
            <a:off x="350838" y="304800"/>
            <a:ext cx="8716962"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常用静态库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down)">
                                      <p:cBhvr>
                                        <p:cTn id="15" dur="500"/>
                                        <p:tgtEl>
                                          <p:spTgt spid="3">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ipe(down)">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nvSpPr>
        <p:spPr>
          <a:xfrm>
            <a:off x="357019" y="435678"/>
            <a:ext cx="3452982" cy="1240722"/>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r>
              <a:rPr lang="en-US" dirty="0"/>
              <a:t>与静态库链接</a:t>
            </a:r>
          </a:p>
        </p:txBody>
      </p:sp>
      <p:sp>
        <p:nvSpPr>
          <p:cNvPr id="13" name="Rectangle 2"/>
          <p:cNvSpPr>
            <a:spLocks noChangeArrowheads="1"/>
          </p:cNvSpPr>
          <p:nvPr/>
        </p:nvSpPr>
        <p:spPr bwMode="auto">
          <a:xfrm>
            <a:off x="216694" y="2020989"/>
            <a:ext cx="3517106" cy="3541611"/>
          </a:xfrm>
          <a:prstGeom prst="rect">
            <a:avLst/>
          </a:prstGeom>
          <a:solidFill>
            <a:srgbClr val="F7F5CD"/>
          </a:solidFill>
          <a:ln w="3240">
            <a:solidFill>
              <a:srgbClr val="000066"/>
            </a:solidFill>
            <a:miter lim="800000"/>
          </a:ln>
          <a:effectLst/>
        </p:spPr>
        <p:txBody>
          <a:bodyPr wrap="none" lIns="90000" tIns="46800" rIns="90000" bIns="46800">
            <a:spAutoFit/>
          </a:bodyPr>
          <a:lstStyle/>
          <a:p>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&lt;</a:t>
            </a:r>
            <a:r>
              <a:rPr lang="en-US" sz="1600" dirty="0" err="1">
                <a:solidFill>
                  <a:srgbClr val="9D206F"/>
                </a:solidFill>
                <a:latin typeface="Menlo-Regular"/>
              </a:rPr>
              <a:t>stdio.h</a:t>
            </a:r>
            <a:r>
              <a:rPr lang="en-US" sz="1600" dirty="0">
                <a:solidFill>
                  <a:srgbClr val="9D206F"/>
                </a:solidFill>
                <a:latin typeface="Menlo-Regular"/>
              </a:rPr>
              <a:t>&gt;</a:t>
            </a:r>
            <a:endParaRPr lang="en-US" sz="1600" dirty="0">
              <a:solidFill>
                <a:srgbClr val="000000"/>
              </a:solidFill>
              <a:latin typeface="Menlo-Regular"/>
            </a:endParaRPr>
          </a:p>
          <a:p>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a:t>
            </a:r>
            <a:r>
              <a:rPr lang="en-US" sz="1600" dirty="0" err="1">
                <a:solidFill>
                  <a:srgbClr val="9D206F"/>
                </a:solidFill>
                <a:latin typeface="Menlo-Regular"/>
              </a:rPr>
              <a:t>vector.h</a:t>
            </a:r>
            <a:r>
              <a:rPr lang="en-US" sz="1600" dirty="0">
                <a:solidFill>
                  <a:srgbClr val="9D206F"/>
                </a:solidFill>
                <a:latin typeface="Menlo-Regular"/>
              </a:rPr>
              <a:t>"</a:t>
            </a:r>
            <a:endParaRPr lang="en-US" sz="1600" dirty="0">
              <a:solidFill>
                <a:srgbClr val="000000"/>
              </a:solidFill>
              <a:latin typeface="Menlo-Regular"/>
            </a:endParaRPr>
          </a:p>
          <a:p>
            <a:endParaRPr lang="en-US" sz="1600" dirty="0">
              <a:solidFill>
                <a:srgbClr val="000000"/>
              </a:solidFill>
              <a:latin typeface="Menlo-Regular"/>
            </a:endParaRPr>
          </a:p>
          <a:p>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x</a:t>
            </a:r>
            <a:r>
              <a:rPr lang="fr-FR" sz="1600" dirty="0">
                <a:solidFill>
                  <a:srgbClr val="000000"/>
                </a:solidFill>
                <a:latin typeface="Menlo-Regular"/>
              </a:rPr>
              <a:t>[2] = {1, 2};</a:t>
            </a:r>
          </a:p>
          <a:p>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y</a:t>
            </a:r>
            <a:r>
              <a:rPr lang="fr-FR" sz="1600" dirty="0">
                <a:solidFill>
                  <a:srgbClr val="000000"/>
                </a:solidFill>
                <a:latin typeface="Menlo-Regular"/>
              </a:rPr>
              <a:t>[2] = {3, 4};</a:t>
            </a:r>
          </a:p>
          <a:p>
            <a:r>
              <a:rPr lang="nl-NL" sz="1600" dirty="0">
                <a:solidFill>
                  <a:srgbClr val="2D961E"/>
                </a:solidFill>
                <a:latin typeface="Menlo-Regular"/>
              </a:rPr>
              <a:t>int</a:t>
            </a:r>
            <a:r>
              <a:rPr lang="nl-NL" sz="1600" dirty="0">
                <a:solidFill>
                  <a:srgbClr val="000000"/>
                </a:solidFill>
                <a:latin typeface="Menlo-Regular"/>
              </a:rPr>
              <a:t> </a:t>
            </a:r>
            <a:r>
              <a:rPr lang="nl-NL" sz="1600" dirty="0" err="1">
                <a:solidFill>
                  <a:srgbClr val="C1651C"/>
                </a:solidFill>
                <a:latin typeface="Menlo-Regular"/>
              </a:rPr>
              <a:t>z</a:t>
            </a:r>
            <a:r>
              <a:rPr lang="nl-NL" sz="1600" dirty="0">
                <a:solidFill>
                  <a:srgbClr val="000000"/>
                </a:solidFill>
                <a:latin typeface="Menlo-Regular"/>
              </a:rPr>
              <a:t>[2];</a:t>
            </a:r>
          </a:p>
          <a:p>
            <a:endParaRPr lang="nl-NL" sz="1600" dirty="0">
              <a:solidFill>
                <a:srgbClr val="000000"/>
              </a:solidFill>
              <a:latin typeface="Menlo-Regular"/>
            </a:endParaRPr>
          </a:p>
          <a:p>
            <a:r>
              <a:rPr lang="nl-NL" sz="1600" dirty="0">
                <a:solidFill>
                  <a:srgbClr val="2D961E"/>
                </a:solidFill>
                <a:latin typeface="Menlo-Regular"/>
              </a:rPr>
              <a:t>int</a:t>
            </a:r>
            <a:r>
              <a:rPr lang="nl-NL" sz="1600" dirty="0">
                <a:solidFill>
                  <a:srgbClr val="000000"/>
                </a:solidFill>
                <a:latin typeface="Menlo-Regular"/>
              </a:rPr>
              <a:t> </a:t>
            </a:r>
            <a:r>
              <a:rPr lang="nl-NL" sz="1600" dirty="0" err="1">
                <a:solidFill>
                  <a:srgbClr val="4A00FF"/>
                </a:solidFill>
                <a:latin typeface="Menlo-Regular"/>
              </a:rPr>
              <a:t>main</a:t>
            </a:r>
            <a:r>
              <a:rPr lang="nl-NL" sz="1600" dirty="0">
                <a:solidFill>
                  <a:srgbClr val="000000"/>
                </a:solidFill>
                <a:latin typeface="Menlo-Regular"/>
              </a:rPr>
              <a:t>()</a:t>
            </a:r>
          </a:p>
          <a:p>
            <a:r>
              <a:rPr lang="nl-NL" sz="1600" dirty="0">
                <a:solidFill>
                  <a:srgbClr val="000000"/>
                </a:solidFill>
                <a:latin typeface="Menlo-Regular"/>
              </a:rPr>
              <a:t>{</a:t>
            </a:r>
          </a:p>
          <a:p>
            <a:r>
              <a:rPr lang="en-US" sz="1600" dirty="0">
                <a:solidFill>
                  <a:srgbClr val="000000"/>
                </a:solidFill>
                <a:latin typeface="Menlo-Regular"/>
              </a:rPr>
              <a:t>    </a:t>
            </a:r>
            <a:r>
              <a:rPr lang="en-US" sz="1600" dirty="0" err="1">
                <a:solidFill>
                  <a:srgbClr val="000000"/>
                </a:solidFill>
                <a:latin typeface="Menlo-Regular"/>
              </a:rPr>
              <a:t>addvec</a:t>
            </a:r>
            <a:r>
              <a:rPr lang="en-US" sz="1600" dirty="0">
                <a:solidFill>
                  <a:srgbClr val="000000"/>
                </a:solidFill>
                <a:latin typeface="Menlo-Regular"/>
              </a:rPr>
              <a:t>(x, y, z, 2);</a:t>
            </a:r>
          </a:p>
          <a:p>
            <a:r>
              <a:rPr lang="ro-RO" sz="1600" dirty="0">
                <a:solidFill>
                  <a:srgbClr val="000000"/>
                </a:solidFill>
                <a:latin typeface="Menlo-Regular"/>
              </a:rPr>
              <a:t>    printf(</a:t>
            </a:r>
            <a:r>
              <a:rPr lang="ro-RO" sz="1600" dirty="0">
                <a:solidFill>
                  <a:srgbClr val="9D206F"/>
                </a:solidFill>
                <a:latin typeface="Menlo-Regular"/>
              </a:rPr>
              <a:t>"z = [%d %d]\n”</a:t>
            </a:r>
            <a:r>
              <a:rPr lang="ro-RO" sz="1600" dirty="0">
                <a:solidFill>
                  <a:srgbClr val="000000"/>
                </a:solidFill>
                <a:latin typeface="Menlo-Regular"/>
              </a:rPr>
              <a:t>,</a:t>
            </a:r>
          </a:p>
          <a:p>
            <a:r>
              <a:rPr lang="ro-RO" sz="1600" dirty="0">
                <a:solidFill>
                  <a:srgbClr val="000000"/>
                </a:solidFill>
                <a:latin typeface="Menlo-Regular"/>
              </a:rPr>
              <a:t>           z[0], z[1]);</a:t>
            </a:r>
          </a:p>
          <a:p>
            <a:r>
              <a:rPr lang="is-IS" sz="1600" dirty="0">
                <a:solidFill>
                  <a:srgbClr val="000000"/>
                </a:solidFill>
                <a:latin typeface="Menlo-Regular"/>
              </a:rPr>
              <a:t>    </a:t>
            </a:r>
            <a:r>
              <a:rPr lang="is-IS" sz="1600" dirty="0">
                <a:solidFill>
                  <a:srgbClr val="C200FF"/>
                </a:solidFill>
                <a:latin typeface="Menlo-Regular"/>
              </a:rPr>
              <a:t>return</a:t>
            </a:r>
            <a:r>
              <a:rPr lang="is-IS" sz="1600" dirty="0">
                <a:solidFill>
                  <a:srgbClr val="000000"/>
                </a:solidFill>
                <a:latin typeface="Menlo-Regular"/>
              </a:rPr>
              <a:t> 0;</a:t>
            </a:r>
          </a:p>
          <a:p>
            <a:r>
              <a:rPr lang="is-IS" sz="1600" dirty="0">
                <a:solidFill>
                  <a:srgbClr val="000000"/>
                </a:solidFill>
                <a:latin typeface="Menlo-Regular"/>
              </a:rPr>
              <a:t>}</a:t>
            </a:r>
          </a:p>
        </p:txBody>
      </p:sp>
      <p:sp>
        <p:nvSpPr>
          <p:cNvPr id="14" name="Rectangle 3"/>
          <p:cNvSpPr>
            <a:spLocks noChangeArrowheads="1"/>
          </p:cNvSpPr>
          <p:nvPr/>
        </p:nvSpPr>
        <p:spPr bwMode="auto">
          <a:xfrm>
            <a:off x="2604184" y="5257800"/>
            <a:ext cx="1205816"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rgbClr val="000000">
                    <a:lumMod val="50000"/>
                    <a:lumOff val="50000"/>
                  </a:srgbClr>
                </a:solidFill>
                <a:latin typeface="Courier New" panose="02070309020205020404" pitchFamily="49" charset="0"/>
                <a:ea typeface="msgothic" charset="0"/>
                <a:cs typeface="msgothic" charset="0"/>
              </a:rPr>
              <a:t>main2.c</a:t>
            </a:r>
          </a:p>
        </p:txBody>
      </p:sp>
      <p:sp>
        <p:nvSpPr>
          <p:cNvPr id="15" name="Rectangle 2"/>
          <p:cNvSpPr>
            <a:spLocks noChangeArrowheads="1"/>
          </p:cNvSpPr>
          <p:nvPr/>
        </p:nvSpPr>
        <p:spPr bwMode="auto">
          <a:xfrm>
            <a:off x="4169138" y="1817132"/>
            <a:ext cx="4441462" cy="1818063"/>
          </a:xfrm>
          <a:prstGeom prst="rect">
            <a:avLst/>
          </a:prstGeom>
          <a:solidFill>
            <a:srgbClr val="F7F5CD"/>
          </a:solidFill>
          <a:ln w="3240">
            <a:solidFill>
              <a:srgbClr val="000066"/>
            </a:solidFill>
            <a:miter lim="800000"/>
          </a:ln>
          <a:effectLst/>
        </p:spPr>
        <p:txBody>
          <a:bodyPr wrap="square" lIns="90000" tIns="46800" rIns="90000" bIns="46800">
            <a:spAutoFit/>
          </a:bodyPr>
          <a:lstStyle/>
          <a:p>
            <a:r>
              <a:rPr lang="en-US" sz="1600" dirty="0">
                <a:solidFill>
                  <a:srgbClr val="2D961E"/>
                </a:solidFill>
                <a:latin typeface="Menlo-Regular"/>
              </a:rPr>
              <a:t>void</a:t>
            </a:r>
            <a:r>
              <a:rPr lang="en-US" sz="1600" dirty="0">
                <a:solidFill>
                  <a:srgbClr val="000000"/>
                </a:solidFill>
                <a:latin typeface="Menlo-Regular"/>
              </a:rPr>
              <a:t> </a:t>
            </a:r>
            <a:r>
              <a:rPr lang="en-US" sz="1600" dirty="0" err="1">
                <a:solidFill>
                  <a:srgbClr val="4A00FF"/>
                </a:solidFill>
                <a:latin typeface="Menlo-Regular"/>
              </a:rPr>
              <a:t>addvec</a:t>
            </a:r>
            <a:r>
              <a:rPr lang="en-US" sz="1600" dirty="0">
                <a:solidFill>
                  <a:srgbClr val="000000"/>
                </a:solidFill>
                <a:latin typeface="Menlo-Regular"/>
              </a:rPr>
              <a:t>(</a:t>
            </a:r>
            <a:r>
              <a:rPr lang="en-US" sz="1600" dirty="0" err="1">
                <a:solidFill>
                  <a:srgbClr val="2D961E"/>
                </a:solidFill>
                <a:latin typeface="Menlo-Regular"/>
              </a:rPr>
              <a:t>int</a:t>
            </a:r>
            <a:r>
              <a:rPr lang="en-US" sz="1600" dirty="0">
                <a:solidFill>
                  <a:srgbClr val="000000"/>
                </a:solidFill>
                <a:latin typeface="Menlo-Regular"/>
              </a:rPr>
              <a:t> *</a:t>
            </a:r>
            <a:r>
              <a:rPr lang="en-US" sz="1600" dirty="0">
                <a:solidFill>
                  <a:srgbClr val="C1651C"/>
                </a:solidFill>
                <a:latin typeface="Menlo-Regular"/>
              </a:rPr>
              <a:t>x</a:t>
            </a:r>
            <a:r>
              <a:rPr lang="en-US" sz="1600" dirty="0">
                <a:solidFill>
                  <a:srgbClr val="000000"/>
                </a:solidFill>
                <a:latin typeface="Menlo-Regular"/>
              </a:rPr>
              <a:t>, </a:t>
            </a:r>
            <a:r>
              <a:rPr lang="en-US" sz="1600" dirty="0" err="1">
                <a:solidFill>
                  <a:srgbClr val="2D961E"/>
                </a:solidFill>
                <a:latin typeface="Menlo-Regular"/>
              </a:rPr>
              <a:t>int</a:t>
            </a:r>
            <a:r>
              <a:rPr lang="en-US" sz="1600" dirty="0">
                <a:solidFill>
                  <a:srgbClr val="000000"/>
                </a:solidFill>
                <a:latin typeface="Menlo-Regular"/>
              </a:rPr>
              <a:t> *</a:t>
            </a:r>
            <a:r>
              <a:rPr lang="en-US" sz="1600" dirty="0">
                <a:solidFill>
                  <a:srgbClr val="C1651C"/>
                </a:solidFill>
                <a:latin typeface="Menlo-Regular"/>
              </a:rPr>
              <a:t>y</a:t>
            </a:r>
            <a:r>
              <a:rPr lang="en-US" sz="1600" dirty="0">
                <a:solidFill>
                  <a:srgbClr val="000000"/>
                </a:solidFill>
                <a:latin typeface="Menlo-Regular"/>
              </a:rPr>
              <a:t>,</a:t>
            </a:r>
          </a:p>
          <a:p>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z</a:t>
            </a:r>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n</a:t>
            </a:r>
            <a:r>
              <a:rPr lang="fr-FR" sz="1600" dirty="0">
                <a:solidFill>
                  <a:srgbClr val="000000"/>
                </a:solidFill>
                <a:latin typeface="Menlo-Regular"/>
              </a:rPr>
              <a:t>) {</a:t>
            </a:r>
          </a:p>
          <a:p>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i</a:t>
            </a:r>
            <a:r>
              <a:rPr lang="fr-FR" sz="1600" dirty="0">
                <a:solidFill>
                  <a:srgbClr val="000000"/>
                </a:solidFill>
                <a:latin typeface="Menlo-Regular"/>
              </a:rPr>
              <a:t>;</a:t>
            </a:r>
          </a:p>
          <a:p>
            <a:endParaRPr lang="en-US" sz="1600" dirty="0">
              <a:solidFill>
                <a:srgbClr val="000000"/>
              </a:solidFill>
              <a:latin typeface="Menlo-Regular"/>
            </a:endParaRPr>
          </a:p>
          <a:p>
            <a:r>
              <a:rPr lang="en-US" sz="1600" dirty="0">
                <a:solidFill>
                  <a:srgbClr val="000000"/>
                </a:solidFill>
                <a:latin typeface="Menlo-Regular"/>
              </a:rPr>
              <a:t>    </a:t>
            </a:r>
            <a:r>
              <a:rPr lang="da-DK" sz="1600" dirty="0">
                <a:solidFill>
                  <a:srgbClr val="C200FF"/>
                </a:solidFill>
                <a:latin typeface="Menlo-Regular"/>
              </a:rPr>
              <a:t>for</a:t>
            </a:r>
            <a:r>
              <a:rPr lang="da-DK" sz="1600" dirty="0">
                <a:solidFill>
                  <a:srgbClr val="000000"/>
                </a:solidFill>
                <a:latin typeface="Menlo-Regular"/>
              </a:rPr>
              <a:t> (i = 0; i &lt; n; i++)</a:t>
            </a:r>
          </a:p>
          <a:p>
            <a:r>
              <a:rPr lang="es-ES_tradnl" sz="1600" dirty="0">
                <a:solidFill>
                  <a:srgbClr val="000000"/>
                </a:solidFill>
                <a:latin typeface="Menlo-Regular"/>
              </a:rPr>
              <a:t>        z[i] = x[i] + y[i];</a:t>
            </a:r>
          </a:p>
          <a:p>
            <a:r>
              <a:rPr lang="es-ES_tradnl" sz="1600" dirty="0">
                <a:solidFill>
                  <a:srgbClr val="000000"/>
                </a:solidFill>
                <a:latin typeface="Menlo-Regular"/>
              </a:rPr>
              <a:t>}</a:t>
            </a:r>
            <a:endParaRPr lang="is-IS" sz="1600" dirty="0">
              <a:solidFill>
                <a:srgbClr val="000000"/>
              </a:solidFill>
              <a:latin typeface="Menlo-Regular"/>
            </a:endParaRPr>
          </a:p>
        </p:txBody>
      </p:sp>
      <p:sp>
        <p:nvSpPr>
          <p:cNvPr id="16" name="Rectangle 2"/>
          <p:cNvSpPr>
            <a:spLocks noChangeArrowheads="1"/>
          </p:cNvSpPr>
          <p:nvPr/>
        </p:nvSpPr>
        <p:spPr bwMode="auto">
          <a:xfrm>
            <a:off x="4169138" y="3774995"/>
            <a:ext cx="4441462" cy="2064284"/>
          </a:xfrm>
          <a:prstGeom prst="rect">
            <a:avLst/>
          </a:prstGeom>
          <a:solidFill>
            <a:srgbClr val="F7F5CD"/>
          </a:solidFill>
          <a:ln w="3240">
            <a:solidFill>
              <a:srgbClr val="000066"/>
            </a:solidFill>
            <a:miter lim="800000"/>
          </a:ln>
          <a:effectLst/>
        </p:spPr>
        <p:txBody>
          <a:bodyPr wrap="square" lIns="90000" tIns="46800" rIns="90000" bIns="46800">
            <a:spAutoFit/>
          </a:bodyPr>
          <a:lstStyle/>
          <a:p>
            <a:r>
              <a:rPr lang="en-US" sz="1600" dirty="0">
                <a:solidFill>
                  <a:srgbClr val="2D961E"/>
                </a:solidFill>
                <a:latin typeface="Menlo-Regular"/>
              </a:rPr>
              <a:t>void</a:t>
            </a:r>
            <a:r>
              <a:rPr lang="en-US" sz="1600" dirty="0">
                <a:solidFill>
                  <a:srgbClr val="000000"/>
                </a:solidFill>
                <a:latin typeface="Menlo-Regular"/>
              </a:rPr>
              <a:t> </a:t>
            </a:r>
            <a:r>
              <a:rPr lang="en-US" sz="1600" dirty="0" err="1">
                <a:solidFill>
                  <a:srgbClr val="4A00FF"/>
                </a:solidFill>
                <a:latin typeface="Menlo-Regular"/>
              </a:rPr>
              <a:t>multvec</a:t>
            </a:r>
            <a:r>
              <a:rPr lang="en-US" sz="1600" dirty="0">
                <a:solidFill>
                  <a:srgbClr val="000000"/>
                </a:solidFill>
                <a:latin typeface="Menlo-Regular"/>
              </a:rPr>
              <a:t>(</a:t>
            </a:r>
            <a:r>
              <a:rPr lang="en-US" sz="1600" dirty="0" err="1">
                <a:solidFill>
                  <a:srgbClr val="2D961E"/>
                </a:solidFill>
                <a:latin typeface="Menlo-Regular"/>
              </a:rPr>
              <a:t>int</a:t>
            </a:r>
            <a:r>
              <a:rPr lang="en-US" sz="1600" dirty="0">
                <a:solidFill>
                  <a:srgbClr val="000000"/>
                </a:solidFill>
                <a:latin typeface="Menlo-Regular"/>
              </a:rPr>
              <a:t> *</a:t>
            </a:r>
            <a:r>
              <a:rPr lang="en-US" sz="1600" dirty="0">
                <a:solidFill>
                  <a:srgbClr val="C1651C"/>
                </a:solidFill>
                <a:latin typeface="Menlo-Regular"/>
              </a:rPr>
              <a:t>x</a:t>
            </a:r>
            <a:r>
              <a:rPr lang="en-US" sz="1600" dirty="0">
                <a:solidFill>
                  <a:srgbClr val="000000"/>
                </a:solidFill>
                <a:latin typeface="Menlo-Regular"/>
              </a:rPr>
              <a:t>, </a:t>
            </a:r>
            <a:r>
              <a:rPr lang="en-US" sz="1600" dirty="0" err="1">
                <a:solidFill>
                  <a:srgbClr val="2D961E"/>
                </a:solidFill>
                <a:latin typeface="Menlo-Regular"/>
              </a:rPr>
              <a:t>int</a:t>
            </a:r>
            <a:r>
              <a:rPr lang="en-US" sz="1600" dirty="0">
                <a:solidFill>
                  <a:srgbClr val="000000"/>
                </a:solidFill>
                <a:latin typeface="Menlo-Regular"/>
              </a:rPr>
              <a:t> *</a:t>
            </a:r>
            <a:r>
              <a:rPr lang="en-US" sz="1600" dirty="0">
                <a:solidFill>
                  <a:srgbClr val="C1651C"/>
                </a:solidFill>
                <a:latin typeface="Menlo-Regular"/>
              </a:rPr>
              <a:t>y</a:t>
            </a:r>
            <a:r>
              <a:rPr lang="en-US" sz="1600" dirty="0">
                <a:solidFill>
                  <a:srgbClr val="000000"/>
                </a:solidFill>
                <a:latin typeface="Menlo-Regular"/>
              </a:rPr>
              <a:t>,</a:t>
            </a:r>
          </a:p>
          <a:p>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z</a:t>
            </a:r>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n</a:t>
            </a:r>
            <a:r>
              <a:rPr lang="fr-FR" sz="1600" dirty="0">
                <a:solidFill>
                  <a:srgbClr val="000000"/>
                </a:solidFill>
                <a:latin typeface="Menlo-Regular"/>
              </a:rPr>
              <a:t>)</a:t>
            </a:r>
          </a:p>
          <a:p>
            <a:r>
              <a:rPr lang="fr-FR" sz="1600" dirty="0">
                <a:solidFill>
                  <a:srgbClr val="000000"/>
                </a:solidFill>
                <a:latin typeface="Menlo-Regular"/>
              </a:rPr>
              <a:t>{</a:t>
            </a:r>
          </a:p>
          <a:p>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i</a:t>
            </a:r>
            <a:r>
              <a:rPr lang="fr-FR" sz="1600" dirty="0">
                <a:solidFill>
                  <a:srgbClr val="000000"/>
                </a:solidFill>
                <a:latin typeface="Menlo-Regular"/>
              </a:rPr>
              <a:t>;</a:t>
            </a:r>
          </a:p>
          <a:p>
            <a:endParaRPr lang="fr-FR" sz="1600" dirty="0">
              <a:solidFill>
                <a:srgbClr val="000000"/>
              </a:solidFill>
              <a:latin typeface="Menlo-Regular"/>
            </a:endParaRPr>
          </a:p>
          <a:p>
            <a:r>
              <a:rPr lang="da-DK" sz="1600" dirty="0">
                <a:solidFill>
                  <a:srgbClr val="C200FF"/>
                </a:solidFill>
                <a:latin typeface="Menlo-Regular"/>
              </a:rPr>
              <a:t>    for</a:t>
            </a:r>
            <a:r>
              <a:rPr lang="da-DK" sz="1600" dirty="0">
                <a:solidFill>
                  <a:srgbClr val="000000"/>
                </a:solidFill>
                <a:latin typeface="Menlo-Regular"/>
              </a:rPr>
              <a:t> (i = 0; i &lt; n; i++)</a:t>
            </a:r>
          </a:p>
          <a:p>
            <a:r>
              <a:rPr lang="es-ES_tradnl" sz="1600" dirty="0">
                <a:solidFill>
                  <a:srgbClr val="000000"/>
                </a:solidFill>
                <a:latin typeface="Menlo-Regular"/>
              </a:rPr>
              <a:t>        z[i] = x[i] * y[i];</a:t>
            </a:r>
          </a:p>
          <a:p>
            <a:r>
              <a:rPr lang="es-ES_tradnl" sz="1600" dirty="0">
                <a:solidFill>
                  <a:srgbClr val="000000"/>
                </a:solidFill>
                <a:latin typeface="Menlo-Regular"/>
              </a:rPr>
              <a:t>}</a:t>
            </a:r>
            <a:endParaRPr lang="is-IS" sz="1600" dirty="0">
              <a:solidFill>
                <a:srgbClr val="000000"/>
              </a:solidFill>
              <a:latin typeface="Menlo-Regular"/>
            </a:endParaRPr>
          </a:p>
        </p:txBody>
      </p:sp>
      <p:sp>
        <p:nvSpPr>
          <p:cNvPr id="17" name="Rectangle 3"/>
          <p:cNvSpPr>
            <a:spLocks noChangeArrowheads="1"/>
          </p:cNvSpPr>
          <p:nvPr/>
        </p:nvSpPr>
        <p:spPr bwMode="auto">
          <a:xfrm>
            <a:off x="7203940" y="5527595"/>
            <a:ext cx="1482860"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rgbClr val="000000">
                    <a:lumMod val="50000"/>
                    <a:lumOff val="50000"/>
                  </a:srgbClr>
                </a:solidFill>
                <a:latin typeface="Courier New" panose="02070309020205020404" pitchFamily="49" charset="0"/>
                <a:ea typeface="msgothic" charset="0"/>
                <a:cs typeface="msgothic" charset="0"/>
              </a:rPr>
              <a:t>multvec.c</a:t>
            </a:r>
            <a:endParaRPr lang="en-GB" sz="1800" b="1" i="1" dirty="0">
              <a:solidFill>
                <a:srgbClr val="000000">
                  <a:lumMod val="50000"/>
                  <a:lumOff val="50000"/>
                </a:srgbClr>
              </a:solidFill>
              <a:latin typeface="Courier New" panose="02070309020205020404" pitchFamily="49" charset="0"/>
              <a:ea typeface="msgothic" charset="0"/>
              <a:cs typeface="msgothic" charset="0"/>
            </a:endParaRPr>
          </a:p>
        </p:txBody>
      </p:sp>
      <p:sp>
        <p:nvSpPr>
          <p:cNvPr id="18" name="Rectangle 3"/>
          <p:cNvSpPr>
            <a:spLocks noChangeArrowheads="1"/>
          </p:cNvSpPr>
          <p:nvPr/>
        </p:nvSpPr>
        <p:spPr bwMode="auto">
          <a:xfrm>
            <a:off x="7342462" y="3341132"/>
            <a:ext cx="1344338"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rgbClr val="000000">
                    <a:lumMod val="50000"/>
                    <a:lumOff val="50000"/>
                  </a:srgbClr>
                </a:solidFill>
                <a:latin typeface="Courier New" panose="02070309020205020404" pitchFamily="49" charset="0"/>
                <a:ea typeface="msgothic" charset="0"/>
                <a:cs typeface="msgothic" charset="0"/>
              </a:rPr>
              <a:t>addvec.c</a:t>
            </a:r>
            <a:endParaRPr lang="en-GB" sz="1800" b="1" i="1" dirty="0">
              <a:solidFill>
                <a:srgbClr val="000000">
                  <a:lumMod val="50000"/>
                  <a:lumOff val="50000"/>
                </a:srgbClr>
              </a:solidFill>
              <a:latin typeface="Courier New" panose="02070309020205020404" pitchFamily="49" charset="0"/>
              <a:ea typeface="msgothic" charset="0"/>
              <a:cs typeface="msgothic" charset="0"/>
            </a:endParaRPr>
          </a:p>
        </p:txBody>
      </p:sp>
      <p:sp>
        <p:nvSpPr>
          <p:cNvPr id="19" name="Left Brace 9"/>
          <p:cNvSpPr/>
          <p:nvPr/>
        </p:nvSpPr>
        <p:spPr bwMode="auto">
          <a:xfrm rot="5400000">
            <a:off x="6210300" y="-583168"/>
            <a:ext cx="381000" cy="4267200"/>
          </a:xfrm>
          <a:prstGeom prst="leftBrace">
            <a:avLst>
              <a:gd name="adj1" fmla="val 233773"/>
              <a:gd name="adj2" fmla="val 50261"/>
            </a:avLst>
          </a:prstGeom>
          <a:noFill/>
          <a:ln w="25400" cap="flat" cmpd="sng" algn="ctr">
            <a:solidFill>
              <a:srgbClr val="000000"/>
            </a:solidFill>
            <a:prstDash val="solid"/>
            <a:round/>
            <a:headEnd type="none" w="med" len="med"/>
            <a:tailEnd type="none" w="med" len="med"/>
          </a:ln>
          <a:effectLst/>
        </p:spPr>
        <p:txBody>
          <a:bodyPr rtlCol="0" anchor="ctr"/>
          <a:lstStyle/>
          <a:p>
            <a:pPr algn="ctr"/>
            <a:endParaRPr lang="en-US"/>
          </a:p>
        </p:txBody>
      </p:sp>
      <p:sp>
        <p:nvSpPr>
          <p:cNvPr id="20" name="TextBox 11"/>
          <p:cNvSpPr txBox="1"/>
          <p:nvPr/>
        </p:nvSpPr>
        <p:spPr>
          <a:xfrm>
            <a:off x="5791200" y="914400"/>
            <a:ext cx="1205716" cy="369332"/>
          </a:xfrm>
          <a:prstGeom prst="rect">
            <a:avLst/>
          </a:prstGeom>
          <a:noFill/>
        </p:spPr>
        <p:txBody>
          <a:bodyPr wrap="none" rtlCol="0">
            <a:spAutoFit/>
          </a:bodyPr>
          <a:lstStyle/>
          <a:p>
            <a:r>
              <a:rPr lang="en-US" sz="1800" dirty="0" err="1">
                <a:latin typeface="Calibri" panose="020F0502020204030204" pitchFamily="34" charset="0"/>
              </a:rPr>
              <a:t>libvector.a</a:t>
            </a:r>
            <a:endParaRPr lang="en-US" sz="1800" dirty="0">
              <a:latin typeface="Calibri" panose="020F050202020403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nvSpPr>
        <p:spPr>
          <a:xfrm>
            <a:off x="404813" y="284162"/>
            <a:ext cx="5614987"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ym typeface="+mn-ea"/>
              </a:rPr>
              <a:t>与静态库链接</a:t>
            </a:r>
            <a:endParaRPr lang="en-GB" dirty="0"/>
          </a:p>
        </p:txBody>
      </p:sp>
      <p:sp>
        <p:nvSpPr>
          <p:cNvPr id="5" name="Line 2"/>
          <p:cNvSpPr>
            <a:spLocks noChangeShapeType="1"/>
          </p:cNvSpPr>
          <p:nvPr/>
        </p:nvSpPr>
        <p:spPr bwMode="auto">
          <a:xfrm>
            <a:off x="812800" y="2582862"/>
            <a:ext cx="1587" cy="381000"/>
          </a:xfrm>
          <a:prstGeom prst="line">
            <a:avLst/>
          </a:prstGeom>
          <a:noFill/>
          <a:ln w="28440">
            <a:solidFill>
              <a:srgbClr val="000066"/>
            </a:solidFill>
            <a:miter lim="800000"/>
            <a:tailEnd type="triangle" w="med" len="med"/>
          </a:ln>
          <a:effectLst/>
        </p:spPr>
        <p:txBody>
          <a:bodyPr/>
          <a:lstStyle/>
          <a:p>
            <a:endParaRPr lang="en-US"/>
          </a:p>
        </p:txBody>
      </p:sp>
      <p:sp>
        <p:nvSpPr>
          <p:cNvPr id="6" name="Rectangle 3"/>
          <p:cNvSpPr>
            <a:spLocks noChangeArrowheads="1"/>
          </p:cNvSpPr>
          <p:nvPr/>
        </p:nvSpPr>
        <p:spPr bwMode="auto">
          <a:xfrm>
            <a:off x="288925" y="2992438"/>
            <a:ext cx="2070100" cy="629920"/>
          </a:xfrm>
          <a:prstGeom prst="rect">
            <a:avLst/>
          </a:prstGeom>
          <a:solidFill>
            <a:srgbClr val="3333CC">
              <a:lumMod val="20000"/>
              <a:lumOff val="80000"/>
            </a:srgbClr>
          </a:solidFill>
          <a:ln w="28440">
            <a:solidFill>
              <a:srgbClr val="000000"/>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anose="020B0503020204020204" pitchFamily="34" charset="-122"/>
                <a:ea typeface="微软雅黑" panose="020B0503020204020204" pitchFamily="34" charset="-122"/>
                <a:cs typeface="msgothic"/>
                <a:sym typeface="+mn-ea"/>
              </a:rPr>
              <a:t>转换</a:t>
            </a:r>
            <a:endParaRPr lang="en-GB" sz="1800" b="1" dirty="0">
              <a:latin typeface="Calibri" panose="020F0502020204030204"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anose="020F0502020204030204" pitchFamily="34" charset="0"/>
                <a:ea typeface="msgothic" charset="0"/>
                <a:cs typeface="msgothic" charset="0"/>
              </a:rPr>
              <a:t>(</a:t>
            </a:r>
            <a:r>
              <a:rPr lang="en-GB" sz="1800" b="1" dirty="0" err="1">
                <a:latin typeface="Courier New" panose="02070309020205020404" pitchFamily="49" charset="0"/>
                <a:ea typeface="msgothic" charset="0"/>
                <a:cs typeface="msgothic" charset="0"/>
              </a:rPr>
              <a:t>cpp</a:t>
            </a:r>
            <a:r>
              <a:rPr lang="en-GB" sz="1800" b="1" dirty="0">
                <a:latin typeface="Calibri" panose="020F0502020204030204" pitchFamily="34" charset="0"/>
                <a:ea typeface="msgothic" charset="0"/>
                <a:cs typeface="msgothic" charset="0"/>
              </a:rPr>
              <a:t>, </a:t>
            </a:r>
            <a:r>
              <a:rPr lang="en-GB" sz="1800" b="1" dirty="0">
                <a:latin typeface="Courier New" panose="02070309020205020404" pitchFamily="49" charset="0"/>
                <a:ea typeface="msgothic" charset="0"/>
                <a:cs typeface="msgothic" charset="0"/>
              </a:rPr>
              <a:t>cc1</a:t>
            </a:r>
            <a:r>
              <a:rPr lang="en-GB" sz="1800" b="1" dirty="0">
                <a:latin typeface="Calibri" panose="020F0502020204030204" pitchFamily="34" charset="0"/>
                <a:ea typeface="msgothic" charset="0"/>
                <a:cs typeface="msgothic" charset="0"/>
              </a:rPr>
              <a:t>, </a:t>
            </a:r>
            <a:r>
              <a:rPr lang="en-GB" sz="1800" b="1" dirty="0">
                <a:latin typeface="Courier New" panose="02070309020205020404" pitchFamily="49" charset="0"/>
                <a:ea typeface="msgothic" charset="0"/>
                <a:cs typeface="msgothic" charset="0"/>
              </a:rPr>
              <a:t>as</a:t>
            </a:r>
            <a:r>
              <a:rPr lang="en-GB" sz="1800" b="1" dirty="0">
                <a:latin typeface="Calibri" panose="020F0502020204030204" pitchFamily="34" charset="0"/>
                <a:ea typeface="msgothic" charset="0"/>
                <a:cs typeface="msgothic" charset="0"/>
              </a:rPr>
              <a:t>)</a:t>
            </a:r>
          </a:p>
        </p:txBody>
      </p:sp>
      <p:sp>
        <p:nvSpPr>
          <p:cNvPr id="7" name="Text Box 4"/>
          <p:cNvSpPr txBox="1">
            <a:spLocks noChangeArrowheads="1"/>
          </p:cNvSpPr>
          <p:nvPr/>
        </p:nvSpPr>
        <p:spPr bwMode="auto">
          <a:xfrm>
            <a:off x="266700" y="2286000"/>
            <a:ext cx="1146767"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main2.c</a:t>
            </a:r>
          </a:p>
        </p:txBody>
      </p:sp>
      <p:sp>
        <p:nvSpPr>
          <p:cNvPr id="8" name="Text Box 5"/>
          <p:cNvSpPr txBox="1">
            <a:spLocks noChangeArrowheads="1"/>
          </p:cNvSpPr>
          <p:nvPr/>
        </p:nvSpPr>
        <p:spPr bwMode="auto">
          <a:xfrm>
            <a:off x="1916113" y="3994150"/>
            <a:ext cx="1146767"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main2.o</a:t>
            </a:r>
          </a:p>
        </p:txBody>
      </p:sp>
      <p:sp>
        <p:nvSpPr>
          <p:cNvPr id="9" name="Line 6"/>
          <p:cNvSpPr>
            <a:spLocks noChangeShapeType="1"/>
          </p:cNvSpPr>
          <p:nvPr/>
        </p:nvSpPr>
        <p:spPr bwMode="auto">
          <a:xfrm>
            <a:off x="1355725" y="3681413"/>
            <a:ext cx="815975" cy="381000"/>
          </a:xfrm>
          <a:prstGeom prst="line">
            <a:avLst/>
          </a:prstGeom>
          <a:noFill/>
          <a:ln w="28440">
            <a:solidFill>
              <a:srgbClr val="000066"/>
            </a:solidFill>
            <a:miter lim="800000"/>
            <a:tailEnd type="triangle" w="med" len="med"/>
          </a:ln>
          <a:effectLst/>
        </p:spPr>
        <p:txBody>
          <a:bodyPr/>
          <a:lstStyle/>
          <a:p>
            <a:endParaRPr lang="en-US"/>
          </a:p>
        </p:txBody>
      </p:sp>
      <p:sp>
        <p:nvSpPr>
          <p:cNvPr id="10" name="Line 7"/>
          <p:cNvSpPr>
            <a:spLocks noChangeShapeType="1"/>
          </p:cNvSpPr>
          <p:nvPr/>
        </p:nvSpPr>
        <p:spPr bwMode="auto">
          <a:xfrm>
            <a:off x="2459038" y="4291013"/>
            <a:ext cx="762000" cy="304800"/>
          </a:xfrm>
          <a:prstGeom prst="line">
            <a:avLst/>
          </a:prstGeom>
          <a:noFill/>
          <a:ln w="28440">
            <a:solidFill>
              <a:srgbClr val="000066"/>
            </a:solidFill>
            <a:miter lim="800000"/>
            <a:tailEnd type="triangle" w="med" len="med"/>
          </a:ln>
          <a:effectLst/>
        </p:spPr>
        <p:txBody>
          <a:bodyPr/>
          <a:lstStyle/>
          <a:p>
            <a:endParaRPr lang="en-US"/>
          </a:p>
        </p:txBody>
      </p:sp>
      <p:sp>
        <p:nvSpPr>
          <p:cNvPr id="11" name="Text Box 8"/>
          <p:cNvSpPr txBox="1">
            <a:spLocks noChangeArrowheads="1"/>
          </p:cNvSpPr>
          <p:nvPr/>
        </p:nvSpPr>
        <p:spPr bwMode="auto">
          <a:xfrm>
            <a:off x="5467350" y="3263900"/>
            <a:ext cx="1008907"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libc.a</a:t>
            </a:r>
          </a:p>
        </p:txBody>
      </p:sp>
      <p:sp>
        <p:nvSpPr>
          <p:cNvPr id="12" name="Line 9"/>
          <p:cNvSpPr>
            <a:spLocks noChangeShapeType="1"/>
          </p:cNvSpPr>
          <p:nvPr/>
        </p:nvSpPr>
        <p:spPr bwMode="auto">
          <a:xfrm>
            <a:off x="4095751" y="3649663"/>
            <a:ext cx="1587" cy="1022350"/>
          </a:xfrm>
          <a:prstGeom prst="line">
            <a:avLst/>
          </a:prstGeom>
          <a:noFill/>
          <a:ln w="28440">
            <a:solidFill>
              <a:srgbClr val="000066"/>
            </a:solidFill>
            <a:miter lim="800000"/>
            <a:tailEnd type="triangle" w="med" len="med"/>
          </a:ln>
          <a:effectLst/>
        </p:spPr>
        <p:txBody>
          <a:bodyPr/>
          <a:lstStyle/>
          <a:p>
            <a:endParaRPr lang="en-US"/>
          </a:p>
        </p:txBody>
      </p:sp>
      <p:sp>
        <p:nvSpPr>
          <p:cNvPr id="13" name="Rectangle 10"/>
          <p:cNvSpPr>
            <a:spLocks noChangeArrowheads="1"/>
          </p:cNvSpPr>
          <p:nvPr/>
        </p:nvSpPr>
        <p:spPr bwMode="auto">
          <a:xfrm>
            <a:off x="2611438" y="4672013"/>
            <a:ext cx="2971800" cy="360909"/>
          </a:xfrm>
          <a:prstGeom prst="rect">
            <a:avLst/>
          </a:prstGeom>
          <a:solidFill>
            <a:srgbClr val="3333CC">
              <a:lumMod val="20000"/>
              <a:lumOff val="80000"/>
            </a:srgbClr>
          </a:solidFill>
          <a:ln w="28440">
            <a:solidFill>
              <a:srgbClr val="000000"/>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anose="020F0502020204030204" pitchFamily="34" charset="0"/>
                <a:ea typeface="msgothic" charset="0"/>
                <a:cs typeface="msgothic" charset="0"/>
              </a:rPr>
              <a:t>Linker (</a:t>
            </a:r>
            <a:r>
              <a:rPr lang="en-GB" sz="1800" b="1" dirty="0">
                <a:latin typeface="Courier New" panose="02070309020205020404" pitchFamily="49" charset="0"/>
                <a:ea typeface="msgothic" charset="0"/>
                <a:cs typeface="msgothic" charset="0"/>
              </a:rPr>
              <a:t>ld</a:t>
            </a:r>
            <a:r>
              <a:rPr lang="en-GB" sz="1800" b="1" dirty="0">
                <a:latin typeface="Calibri" panose="020F0502020204030204" pitchFamily="34" charset="0"/>
                <a:ea typeface="msgothic" charset="0"/>
                <a:cs typeface="msgothic" charset="0"/>
              </a:rPr>
              <a:t>)</a:t>
            </a:r>
          </a:p>
        </p:txBody>
      </p:sp>
      <p:sp>
        <p:nvSpPr>
          <p:cNvPr id="14" name="Text Box 11"/>
          <p:cNvSpPr txBox="1">
            <a:spLocks noChangeArrowheads="1"/>
          </p:cNvSpPr>
          <p:nvPr/>
        </p:nvSpPr>
        <p:spPr bwMode="auto">
          <a:xfrm>
            <a:off x="3633893" y="5518150"/>
            <a:ext cx="1012890" cy="357663"/>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anose="02070309020205020404" pitchFamily="49" charset="0"/>
                <a:ea typeface="msgothic" charset="0"/>
                <a:cs typeface="msgothic" charset="0"/>
              </a:rPr>
              <a:t>prog2c</a:t>
            </a:r>
          </a:p>
        </p:txBody>
      </p:sp>
      <p:sp>
        <p:nvSpPr>
          <p:cNvPr id="15" name="Line 12"/>
          <p:cNvSpPr>
            <a:spLocks noChangeShapeType="1"/>
          </p:cNvSpPr>
          <p:nvPr/>
        </p:nvSpPr>
        <p:spPr bwMode="auto">
          <a:xfrm>
            <a:off x="4095750" y="5047191"/>
            <a:ext cx="1588" cy="414338"/>
          </a:xfrm>
          <a:prstGeom prst="line">
            <a:avLst/>
          </a:prstGeom>
          <a:noFill/>
          <a:ln w="28440">
            <a:solidFill>
              <a:srgbClr val="000066"/>
            </a:solidFill>
            <a:miter lim="800000"/>
            <a:tailEnd type="triangle" w="med" len="med"/>
          </a:ln>
          <a:effectLst/>
        </p:spPr>
        <p:txBody>
          <a:bodyPr/>
          <a:lstStyle/>
          <a:p>
            <a:endParaRPr lang="en-US"/>
          </a:p>
        </p:txBody>
      </p:sp>
      <p:sp>
        <p:nvSpPr>
          <p:cNvPr id="16" name="Text Box 13"/>
          <p:cNvSpPr txBox="1">
            <a:spLocks noChangeArrowheads="1"/>
          </p:cNvSpPr>
          <p:nvPr/>
        </p:nvSpPr>
        <p:spPr bwMode="auto">
          <a:xfrm>
            <a:off x="5691322" y="3886200"/>
            <a:ext cx="2792730" cy="612775"/>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rgbClr val="000000">
                    <a:lumMod val="50000"/>
                    <a:lumOff val="50000"/>
                  </a:srgbClr>
                </a:solidFill>
                <a:latin typeface="Courier New" panose="02070309020205020404" pitchFamily="49" charset="0"/>
                <a:ea typeface="msgothic" charset="0"/>
                <a:cs typeface="msgothic" charset="0"/>
              </a:rPr>
              <a:t>printf.o</a:t>
            </a:r>
            <a:r>
              <a:rPr lang="en-GB" sz="1800" b="1" i="1" dirty="0">
                <a:solidFill>
                  <a:srgbClr val="000000">
                    <a:lumMod val="50000"/>
                    <a:lumOff val="50000"/>
                  </a:srgbClr>
                </a:solidFill>
                <a:latin typeface="Courier New" panose="02070309020205020404" pitchFamily="49" charset="0"/>
                <a:ea typeface="msgothic" charset="0"/>
                <a:cs typeface="msgothic" charset="0"/>
              </a:rPr>
              <a:t> </a:t>
            </a:r>
            <a:r>
              <a:rPr lang="zh-CN" altLang="en-GB" sz="1800" b="1" i="1" dirty="0">
                <a:solidFill>
                  <a:srgbClr val="000000">
                    <a:lumMod val="50000"/>
                    <a:lumOff val="50000"/>
                  </a:srgbClr>
                </a:solidFill>
                <a:latin typeface="Courier New" panose="02070309020205020404" pitchFamily="49" charset="0"/>
                <a:ea typeface="宋体" panose="02010600030101010101" pitchFamily="2" charset="-122"/>
                <a:cs typeface="msgothic" charset="0"/>
              </a:rPr>
              <a:t>和任何其他被</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rgbClr val="000000">
                    <a:lumMod val="50000"/>
                    <a:lumOff val="50000"/>
                  </a:srgbClr>
                </a:solidFill>
                <a:latin typeface="Calibri" panose="020F0502020204030204" pitchFamily="34" charset="0"/>
                <a:ea typeface="msgothic" charset="0"/>
                <a:cs typeface="msgothic" charset="0"/>
              </a:rPr>
              <a:t> </a:t>
            </a:r>
            <a:r>
              <a:rPr lang="en-GB" sz="1800" b="1" i="1" dirty="0" err="1">
                <a:solidFill>
                  <a:srgbClr val="000000">
                    <a:lumMod val="50000"/>
                    <a:lumOff val="50000"/>
                  </a:srgbClr>
                </a:solidFill>
                <a:latin typeface="Courier New" panose="02070309020205020404" pitchFamily="49" charset="0"/>
                <a:ea typeface="msgothic" charset="0"/>
                <a:cs typeface="msgothic" charset="0"/>
              </a:rPr>
              <a:t>printf.o</a:t>
            </a:r>
            <a:r>
              <a:rPr lang="en-GB" sz="1800" b="1" i="1" dirty="0">
                <a:solidFill>
                  <a:srgbClr val="000000">
                    <a:lumMod val="50000"/>
                    <a:lumOff val="50000"/>
                  </a:srgbClr>
                </a:solidFill>
                <a:latin typeface="Courier New" panose="02070309020205020404" pitchFamily="49" charset="0"/>
                <a:ea typeface="msgothic" charset="0"/>
                <a:cs typeface="msgothic" charset="0"/>
              </a:rPr>
              <a:t> </a:t>
            </a:r>
            <a:r>
              <a:rPr lang="zh-CN" altLang="en-GB" sz="1800" b="1" i="1" dirty="0">
                <a:solidFill>
                  <a:srgbClr val="000000">
                    <a:lumMod val="50000"/>
                    <a:lumOff val="50000"/>
                  </a:srgbClr>
                </a:solidFill>
                <a:latin typeface="Courier New" panose="02070309020205020404" pitchFamily="49" charset="0"/>
                <a:ea typeface="宋体" panose="02010600030101010101" pitchFamily="2" charset="-122"/>
                <a:cs typeface="msgothic" charset="0"/>
              </a:rPr>
              <a:t>调用的模型</a:t>
            </a:r>
          </a:p>
        </p:txBody>
      </p:sp>
      <p:sp>
        <p:nvSpPr>
          <p:cNvPr id="17" name="Text Box 14"/>
          <p:cNvSpPr txBox="1">
            <a:spLocks noChangeArrowheads="1"/>
          </p:cNvSpPr>
          <p:nvPr/>
        </p:nvSpPr>
        <p:spPr bwMode="auto">
          <a:xfrm>
            <a:off x="3302000" y="3263900"/>
            <a:ext cx="1698199"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libvector.a</a:t>
            </a:r>
          </a:p>
        </p:txBody>
      </p:sp>
      <p:sp>
        <p:nvSpPr>
          <p:cNvPr id="18" name="Text Box 15"/>
          <p:cNvSpPr txBox="1">
            <a:spLocks noChangeArrowheads="1"/>
          </p:cNvSpPr>
          <p:nvPr/>
        </p:nvSpPr>
        <p:spPr bwMode="auto">
          <a:xfrm>
            <a:off x="4106863" y="3994150"/>
            <a:ext cx="1284624"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addvec.o</a:t>
            </a:r>
          </a:p>
        </p:txBody>
      </p:sp>
      <p:sp>
        <p:nvSpPr>
          <p:cNvPr id="19" name="Line 16"/>
          <p:cNvSpPr>
            <a:spLocks noChangeShapeType="1"/>
          </p:cNvSpPr>
          <p:nvPr/>
        </p:nvSpPr>
        <p:spPr bwMode="auto">
          <a:xfrm flipH="1">
            <a:off x="5095875" y="3590397"/>
            <a:ext cx="841375" cy="1066800"/>
          </a:xfrm>
          <a:prstGeom prst="line">
            <a:avLst/>
          </a:prstGeom>
          <a:noFill/>
          <a:ln w="28440">
            <a:solidFill>
              <a:srgbClr val="000066"/>
            </a:solidFill>
            <a:miter lim="800000"/>
            <a:tailEnd type="triangle" w="med" len="med"/>
          </a:ln>
          <a:effectLst/>
        </p:spPr>
        <p:txBody>
          <a:bodyPr/>
          <a:lstStyle/>
          <a:p>
            <a:endParaRPr lang="en-US"/>
          </a:p>
        </p:txBody>
      </p:sp>
      <p:sp>
        <p:nvSpPr>
          <p:cNvPr id="20" name="Text Box 17"/>
          <p:cNvSpPr txBox="1">
            <a:spLocks noChangeArrowheads="1"/>
          </p:cNvSpPr>
          <p:nvPr/>
        </p:nvSpPr>
        <p:spPr bwMode="auto">
          <a:xfrm>
            <a:off x="7043738" y="3206750"/>
            <a:ext cx="1552839"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rgbClr val="C00000"/>
                </a:solidFill>
                <a:latin typeface="Calibri" panose="020F0502020204030204" pitchFamily="34" charset="0"/>
                <a:ea typeface="msgothic" charset="0"/>
                <a:cs typeface="msgothic" charset="0"/>
              </a:rPr>
              <a:t>Static libraries</a:t>
            </a:r>
          </a:p>
        </p:txBody>
      </p:sp>
      <p:sp>
        <p:nvSpPr>
          <p:cNvPr id="21" name="Text Box 18"/>
          <p:cNvSpPr txBox="1">
            <a:spLocks noChangeArrowheads="1"/>
          </p:cNvSpPr>
          <p:nvPr/>
        </p:nvSpPr>
        <p:spPr bwMode="auto">
          <a:xfrm>
            <a:off x="339725" y="3883025"/>
            <a:ext cx="1305592" cy="637483"/>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rgbClr val="C00000"/>
                </a:solidFill>
                <a:latin typeface="Calibri" panose="020F0502020204030204" pitchFamily="34" charset="0"/>
                <a:ea typeface="msgothic" charset="0"/>
                <a:cs typeface="msgothic" charset="0"/>
              </a:rPr>
              <a:t>Relocatable</a:t>
            </a:r>
            <a:endParaRPr lang="en-GB" sz="1800" b="1" i="1" dirty="0">
              <a:solidFill>
                <a:srgbClr val="C00000"/>
              </a:solidFill>
              <a:latin typeface="Calibri" panose="020F0502020204030204" pitchFamily="34" charset="0"/>
              <a:ea typeface="msgothic" charset="0"/>
              <a:cs typeface="msgothic"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rgbClr val="C00000"/>
                </a:solidFill>
                <a:latin typeface="Calibri" panose="020F0502020204030204" pitchFamily="34" charset="0"/>
                <a:ea typeface="msgothic" charset="0"/>
                <a:cs typeface="msgothic" charset="0"/>
              </a:rPr>
              <a:t>object files</a:t>
            </a:r>
          </a:p>
        </p:txBody>
      </p:sp>
      <p:sp>
        <p:nvSpPr>
          <p:cNvPr id="22" name="Text Box 19"/>
          <p:cNvSpPr txBox="1">
            <a:spLocks noChangeArrowheads="1"/>
          </p:cNvSpPr>
          <p:nvPr/>
        </p:nvSpPr>
        <p:spPr bwMode="auto">
          <a:xfrm>
            <a:off x="4762551" y="5378450"/>
            <a:ext cx="1788160" cy="635000"/>
          </a:xfrm>
          <a:prstGeom prst="rect">
            <a:avLst/>
          </a:prstGeom>
          <a:noFill/>
          <a:ln w="9525">
            <a:noFill/>
            <a:round/>
          </a:ln>
          <a:effectLst/>
        </p:spPr>
        <p:txBody>
          <a:bodyPr wrap="none" lIns="90000" tIns="46800" rIns="90000" bIns="46800">
            <a:spAutoFit/>
          </a:bodyPr>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rgbClr val="C00000"/>
                </a:solidFill>
                <a:latin typeface="Calibri" panose="020F0502020204030204" pitchFamily="34" charset="0"/>
                <a:ea typeface="msgothic" charset="0"/>
                <a:cs typeface="msgothic" charset="0"/>
              </a:rPr>
              <a:t>完全链接</a:t>
            </a:r>
            <a:r>
              <a:rPr lang="zh-CN" altLang="en-GB" sz="1800" b="1" i="1" dirty="0">
                <a:solidFill>
                  <a:srgbClr val="C00000"/>
                </a:solidFill>
                <a:latin typeface="Calibri" panose="020F0502020204030204" pitchFamily="34" charset="0"/>
                <a:ea typeface="宋体" panose="02010600030101010101" pitchFamily="2" charset="-122"/>
                <a:cs typeface="msgothic" charset="0"/>
              </a:rPr>
              <a:t>的</a:t>
            </a:r>
            <a:endParaRPr lang="en-GB" sz="1800" b="1" i="1" dirty="0">
              <a:solidFill>
                <a:srgbClr val="C00000"/>
              </a:solidFill>
              <a:latin typeface="Calibri" panose="020F0502020204030204" pitchFamily="34" charset="0"/>
              <a:ea typeface="msgothic" charset="0"/>
              <a:cs typeface="msgothic" charset="0"/>
            </a:endParaRPr>
          </a:p>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rgbClr val="C00000"/>
                </a:solidFill>
                <a:latin typeface="Calibri" panose="020F0502020204030204" pitchFamily="34" charset="0"/>
                <a:ea typeface="msgothic" charset="0"/>
                <a:cs typeface="msgothic" charset="0"/>
              </a:rPr>
              <a:t>可执行目标文件</a:t>
            </a:r>
          </a:p>
        </p:txBody>
      </p:sp>
      <p:sp>
        <p:nvSpPr>
          <p:cNvPr id="23" name="Text Box 20"/>
          <p:cNvSpPr txBox="1">
            <a:spLocks noChangeArrowheads="1"/>
          </p:cNvSpPr>
          <p:nvPr/>
        </p:nvSpPr>
        <p:spPr bwMode="auto">
          <a:xfrm>
            <a:off x="1374775" y="2286000"/>
            <a:ext cx="1284624"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vector.h</a:t>
            </a:r>
          </a:p>
        </p:txBody>
      </p:sp>
      <p:sp>
        <p:nvSpPr>
          <p:cNvPr id="24" name="Line 21"/>
          <p:cNvSpPr>
            <a:spLocks noChangeShapeType="1"/>
          </p:cNvSpPr>
          <p:nvPr/>
        </p:nvSpPr>
        <p:spPr bwMode="auto">
          <a:xfrm>
            <a:off x="1997075" y="2582862"/>
            <a:ext cx="1587" cy="381000"/>
          </a:xfrm>
          <a:prstGeom prst="line">
            <a:avLst/>
          </a:prstGeom>
          <a:noFill/>
          <a:ln w="28440">
            <a:solidFill>
              <a:srgbClr val="000066"/>
            </a:solidFill>
            <a:miter lim="800000"/>
            <a:tailEnd type="triangle" w="med" len="med"/>
          </a:ln>
          <a:effectLst/>
        </p:spPr>
        <p:txBody>
          <a:bodyPr/>
          <a:lstStyle/>
          <a:p>
            <a:endParaRPr lang="en-US"/>
          </a:p>
        </p:txBody>
      </p:sp>
      <p:sp>
        <p:nvSpPr>
          <p:cNvPr id="25" name="Rectangle 22"/>
          <p:cNvSpPr>
            <a:spLocks noChangeArrowheads="1"/>
          </p:cNvSpPr>
          <p:nvPr/>
        </p:nvSpPr>
        <p:spPr bwMode="auto">
          <a:xfrm>
            <a:off x="3443288" y="2289175"/>
            <a:ext cx="1304925" cy="644525"/>
          </a:xfrm>
          <a:prstGeom prst="rect">
            <a:avLst/>
          </a:prstGeom>
          <a:solidFill>
            <a:srgbClr val="3333CC">
              <a:lumMod val="20000"/>
              <a:lumOff val="80000"/>
            </a:srgbClr>
          </a:solidFill>
          <a:ln w="28440">
            <a:solidFill>
              <a:srgbClr val="000000"/>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latin typeface="Calibri" panose="020F0502020204030204" pitchFamily="34" charset="0"/>
                <a:ea typeface="msgothic" charset="0"/>
                <a:cs typeface="msgothic" charset="0"/>
              </a:rPr>
              <a:t>Archiver</a:t>
            </a:r>
            <a:endParaRPr lang="en-GB" sz="1800" b="1" dirty="0">
              <a:latin typeface="Calibri" panose="020F0502020204030204"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anose="020F0502020204030204" pitchFamily="34" charset="0"/>
                <a:ea typeface="msgothic" charset="0"/>
                <a:cs typeface="msgothic" charset="0"/>
              </a:rPr>
              <a:t>(</a:t>
            </a:r>
            <a:r>
              <a:rPr lang="en-GB" sz="1800" b="1" dirty="0" err="1">
                <a:latin typeface="Courier New" panose="02070309020205020404" pitchFamily="49" charset="0"/>
                <a:ea typeface="msgothic" charset="0"/>
                <a:cs typeface="msgothic" charset="0"/>
              </a:rPr>
              <a:t>ar</a:t>
            </a:r>
            <a:r>
              <a:rPr lang="en-GB" sz="1800" b="1" dirty="0">
                <a:latin typeface="Calibri" panose="020F0502020204030204" pitchFamily="34" charset="0"/>
                <a:ea typeface="msgothic" charset="0"/>
                <a:cs typeface="msgothic" charset="0"/>
              </a:rPr>
              <a:t>)</a:t>
            </a:r>
          </a:p>
        </p:txBody>
      </p:sp>
      <p:sp>
        <p:nvSpPr>
          <p:cNvPr id="26" name="Line 23"/>
          <p:cNvSpPr>
            <a:spLocks noChangeShapeType="1"/>
          </p:cNvSpPr>
          <p:nvPr/>
        </p:nvSpPr>
        <p:spPr bwMode="auto">
          <a:xfrm>
            <a:off x="4095751" y="2955925"/>
            <a:ext cx="1587" cy="411163"/>
          </a:xfrm>
          <a:prstGeom prst="line">
            <a:avLst/>
          </a:prstGeom>
          <a:noFill/>
          <a:ln w="28440">
            <a:solidFill>
              <a:srgbClr val="000066"/>
            </a:solidFill>
            <a:miter lim="800000"/>
            <a:tailEnd type="triangle" w="med" len="med"/>
          </a:ln>
          <a:effectLst/>
        </p:spPr>
        <p:txBody>
          <a:bodyPr/>
          <a:lstStyle/>
          <a:p>
            <a:endParaRPr lang="en-US"/>
          </a:p>
        </p:txBody>
      </p:sp>
      <p:sp>
        <p:nvSpPr>
          <p:cNvPr id="27" name="Line 24"/>
          <p:cNvSpPr>
            <a:spLocks noChangeShapeType="1"/>
          </p:cNvSpPr>
          <p:nvPr/>
        </p:nvSpPr>
        <p:spPr bwMode="auto">
          <a:xfrm>
            <a:off x="3543300" y="1874837"/>
            <a:ext cx="1588" cy="411163"/>
          </a:xfrm>
          <a:prstGeom prst="line">
            <a:avLst/>
          </a:prstGeom>
          <a:noFill/>
          <a:ln w="28440">
            <a:solidFill>
              <a:srgbClr val="000066"/>
            </a:solidFill>
            <a:miter lim="800000"/>
            <a:tailEnd type="triangle" w="med" len="med"/>
          </a:ln>
          <a:effectLst/>
        </p:spPr>
        <p:txBody>
          <a:bodyPr/>
          <a:lstStyle/>
          <a:p>
            <a:endParaRPr lang="en-US"/>
          </a:p>
        </p:txBody>
      </p:sp>
      <p:sp>
        <p:nvSpPr>
          <p:cNvPr id="28" name="Line 25"/>
          <p:cNvSpPr>
            <a:spLocks noChangeShapeType="1"/>
          </p:cNvSpPr>
          <p:nvPr/>
        </p:nvSpPr>
        <p:spPr bwMode="auto">
          <a:xfrm>
            <a:off x="4686300" y="1874837"/>
            <a:ext cx="1588" cy="411163"/>
          </a:xfrm>
          <a:prstGeom prst="line">
            <a:avLst/>
          </a:prstGeom>
          <a:noFill/>
          <a:ln w="28440">
            <a:solidFill>
              <a:srgbClr val="000066"/>
            </a:solidFill>
            <a:miter lim="800000"/>
            <a:tailEnd type="triangle" w="med" len="med"/>
          </a:ln>
          <a:effectLst/>
        </p:spPr>
        <p:txBody>
          <a:bodyPr/>
          <a:lstStyle/>
          <a:p>
            <a:endParaRPr lang="en-US"/>
          </a:p>
        </p:txBody>
      </p:sp>
      <p:sp>
        <p:nvSpPr>
          <p:cNvPr id="29" name="Text Box 26"/>
          <p:cNvSpPr txBox="1">
            <a:spLocks noChangeArrowheads="1"/>
          </p:cNvSpPr>
          <p:nvPr/>
        </p:nvSpPr>
        <p:spPr bwMode="auto">
          <a:xfrm>
            <a:off x="2716213" y="1538288"/>
            <a:ext cx="1284624"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addvec.o</a:t>
            </a:r>
          </a:p>
        </p:txBody>
      </p:sp>
      <p:sp>
        <p:nvSpPr>
          <p:cNvPr id="30" name="Text Box 27"/>
          <p:cNvSpPr txBox="1">
            <a:spLocks noChangeArrowheads="1"/>
          </p:cNvSpPr>
          <p:nvPr/>
        </p:nvSpPr>
        <p:spPr bwMode="auto">
          <a:xfrm>
            <a:off x="4040188" y="1524000"/>
            <a:ext cx="1422483"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multvec.o</a:t>
            </a:r>
          </a:p>
        </p:txBody>
      </p:sp>
      <p:sp>
        <p:nvSpPr>
          <p:cNvPr id="31" name="TextBox 1"/>
          <p:cNvSpPr txBox="1"/>
          <p:nvPr/>
        </p:nvSpPr>
        <p:spPr>
          <a:xfrm>
            <a:off x="3009900" y="6347379"/>
            <a:ext cx="2175583" cy="338554"/>
          </a:xfrm>
          <a:prstGeom prst="rect">
            <a:avLst/>
          </a:prstGeom>
          <a:noFill/>
        </p:spPr>
        <p:txBody>
          <a:bodyPr wrap="none" rtlCol="0">
            <a:spAutoFit/>
          </a:bodyPr>
          <a:lstStyle/>
          <a:p>
            <a:r>
              <a:rPr lang="en-US" sz="1600" i="1" dirty="0">
                <a:latin typeface="Calibri" panose="020F0502020204030204" pitchFamily="34" charset="0"/>
              </a:rPr>
              <a:t>“c” for “compile-time”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nvSpPr>
        <p:spPr>
          <a:xfrm>
            <a:off x="457200" y="360362"/>
            <a:ext cx="8716962"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使用静态库</a:t>
            </a:r>
          </a:p>
        </p:txBody>
      </p:sp>
      <p:sp>
        <p:nvSpPr>
          <p:cNvPr id="4" name="Rectangle 2"/>
          <p:cNvSpPr>
            <a:spLocks noGrp="1" noChangeArrowheads="1"/>
          </p:cNvSpPr>
          <p:nvPr/>
        </p:nvSpPr>
        <p:spPr>
          <a:xfrm>
            <a:off x="455613" y="1428750"/>
            <a:ext cx="8307387" cy="41338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rgbClr val="000000"/>
                </a:solidFill>
                <a:latin typeface="Calibri" panose="020F0502020204030204" pitchFamily="34" charset="0"/>
                <a:ea typeface="+mn-ea"/>
                <a:cs typeface="+mn-ea"/>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rgbClr val="000000"/>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rgbClr val="000000"/>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rgbClr val="000000"/>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rgbClr val="000000"/>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rgbClr val="000000"/>
                </a:solidFill>
                <a:latin typeface="Arial" panose="020B0604020202020204" pitchFamily="34" charset="0"/>
              </a:defRPr>
            </a:lvl9pPr>
          </a:lstStyle>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链接器对外部引用的解析算法要点如下:</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按照命令行给出的顺序扫描.o 和.a 文件</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扫描期间将当前未解析的引用记录到一个列表U中</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每遇到一个新的.o 或 .a 中的模块，都试图用其来解析U中的符号</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如果扫描到最后，U中还有未被解析的符号，则发生错误</a:t>
            </a:r>
          </a:p>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问题和对策</a:t>
            </a:r>
            <a:r>
              <a:rPr lang="zh-CN" altLang="en-GB" dirty="0">
                <a:ea typeface="宋体" panose="02010600030101010101" pitchFamily="2" charset="-122"/>
              </a:rPr>
              <a:t>：</a:t>
            </a:r>
            <a:endParaRPr lang="en-GB" dirty="0"/>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能否正确解析与命令行给出的顺序有关</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好的做法：将静态库放在命令行的最后 </a:t>
            </a:r>
          </a:p>
        </p:txBody>
      </p:sp>
      <p:sp>
        <p:nvSpPr>
          <p:cNvPr id="5" name="Rectangle 3"/>
          <p:cNvSpPr>
            <a:spLocks noChangeArrowheads="1"/>
          </p:cNvSpPr>
          <p:nvPr/>
        </p:nvSpPr>
        <p:spPr bwMode="auto">
          <a:xfrm>
            <a:off x="990600" y="4995736"/>
            <a:ext cx="5307330" cy="1016000"/>
          </a:xfrm>
          <a:prstGeom prst="rect">
            <a:avLst/>
          </a:prstGeom>
          <a:solidFill>
            <a:srgbClr val="E6E6E6"/>
          </a:solidFill>
          <a:ln w="6480">
            <a:solidFill>
              <a:srgbClr val="000000"/>
            </a:solidFill>
            <a:miter lim="800000"/>
          </a:ln>
          <a:effectLst/>
        </p:spPr>
        <p:txBody>
          <a:bodyPr wrap="none" lIns="90000" tIns="46800" rIns="90000" bIns="46800">
            <a:spAutoFit/>
          </a:bodyPr>
          <a:lstStyle/>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unix</a:t>
            </a:r>
            <a:r>
              <a:rPr lang="en-GB" sz="1600" b="1" dirty="0">
                <a:latin typeface="Courier New" panose="02070309020205020404" pitchFamily="49" charset="0"/>
                <a:ea typeface="msgothic" charset="0"/>
                <a:cs typeface="msgothic" charset="0"/>
              </a:rPr>
              <a:t>&gt; </a:t>
            </a:r>
            <a:r>
              <a:rPr lang="en-GB" sz="1600" b="1" dirty="0" err="1">
                <a:latin typeface="Courier New" panose="02070309020205020404" pitchFamily="49" charset="0"/>
                <a:ea typeface="msgothic" charset="0"/>
                <a:cs typeface="msgothic" charset="0"/>
              </a:rPr>
              <a:t>gcc</a:t>
            </a:r>
            <a:r>
              <a:rPr lang="en-GB" sz="1600" b="1" dirty="0">
                <a:latin typeface="Courier New" panose="02070309020205020404" pitchFamily="49" charset="0"/>
                <a:ea typeface="msgothic" charset="0"/>
                <a:cs typeface="msgothic" charset="0"/>
              </a:rPr>
              <a:t> -L. </a:t>
            </a:r>
            <a:r>
              <a:rPr lang="en-GB" sz="1600" b="1" dirty="0" err="1">
                <a:latin typeface="Courier New" panose="02070309020205020404" pitchFamily="49" charset="0"/>
                <a:ea typeface="msgothic" charset="0"/>
                <a:cs typeface="msgothic" charset="0"/>
              </a:rPr>
              <a:t>libtest.o</a:t>
            </a:r>
            <a:r>
              <a:rPr lang="en-GB" sz="1600" b="1" dirty="0">
                <a:latin typeface="Courier New" panose="02070309020205020404" pitchFamily="49" charset="0"/>
                <a:ea typeface="msgothic" charset="0"/>
                <a:cs typeface="msgothic" charset="0"/>
              </a:rPr>
              <a:t> -</a:t>
            </a:r>
            <a:r>
              <a:rPr lang="en-GB" sz="1600" b="1" dirty="0" err="1">
                <a:latin typeface="Courier New" panose="02070309020205020404" pitchFamily="49" charset="0"/>
                <a:ea typeface="msgothic" charset="0"/>
                <a:cs typeface="msgothic" charset="0"/>
              </a:rPr>
              <a:t>lmine</a:t>
            </a:r>
            <a:r>
              <a:rPr lang="en-GB" sz="1600" b="1" dirty="0">
                <a:latin typeface="Courier New" panose="02070309020205020404" pitchFamily="49" charset="0"/>
                <a:ea typeface="msgothic" charset="0"/>
                <a:cs typeface="msgothic" charset="0"/>
              </a:rPr>
              <a:t> </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unix</a:t>
            </a:r>
            <a:r>
              <a:rPr lang="en-GB" sz="1600" b="1" dirty="0">
                <a:latin typeface="Courier New" panose="02070309020205020404" pitchFamily="49" charset="0"/>
                <a:ea typeface="msgothic" charset="0"/>
                <a:cs typeface="msgothic" charset="0"/>
              </a:rPr>
              <a:t>&gt; </a:t>
            </a:r>
            <a:r>
              <a:rPr lang="en-GB" sz="1600" b="1" dirty="0" err="1">
                <a:latin typeface="Courier New" panose="02070309020205020404" pitchFamily="49" charset="0"/>
                <a:ea typeface="msgothic" charset="0"/>
                <a:cs typeface="msgothic" charset="0"/>
              </a:rPr>
              <a:t>gcc</a:t>
            </a:r>
            <a:r>
              <a:rPr lang="en-GB" sz="1600" b="1" dirty="0">
                <a:latin typeface="Courier New" panose="02070309020205020404" pitchFamily="49" charset="0"/>
                <a:ea typeface="msgothic" charset="0"/>
                <a:cs typeface="msgothic" charset="0"/>
              </a:rPr>
              <a:t> -L. -</a:t>
            </a:r>
            <a:r>
              <a:rPr lang="en-GB" sz="1600" b="1" dirty="0" err="1">
                <a:latin typeface="Courier New" panose="02070309020205020404" pitchFamily="49" charset="0"/>
                <a:ea typeface="msgothic" charset="0"/>
                <a:cs typeface="msgothic" charset="0"/>
              </a:rPr>
              <a:t>lmine</a:t>
            </a:r>
            <a:r>
              <a:rPr lang="en-GB" sz="1600" b="1" dirty="0">
                <a:latin typeface="Courier New" panose="02070309020205020404" pitchFamily="49" charset="0"/>
                <a:ea typeface="msgothic" charset="0"/>
                <a:cs typeface="msgothic" charset="0"/>
              </a:rPr>
              <a:t> </a:t>
            </a:r>
            <a:r>
              <a:rPr lang="en-GB" sz="1600" b="1" dirty="0" err="1">
                <a:latin typeface="Courier New" panose="02070309020205020404" pitchFamily="49" charset="0"/>
                <a:ea typeface="msgothic" charset="0"/>
                <a:cs typeface="msgothic" charset="0"/>
              </a:rPr>
              <a:t>libtest.o</a:t>
            </a:r>
            <a:r>
              <a:rPr lang="en-GB" sz="1600" b="1" dirty="0">
                <a:latin typeface="Courier New" panose="02070309020205020404" pitchFamily="49" charset="0"/>
                <a:ea typeface="msgothic" charset="0"/>
                <a:cs typeface="msgothic" charset="0"/>
              </a:rPr>
              <a:t> </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libtest.o</a:t>
            </a:r>
            <a:r>
              <a:rPr lang="en-GB" sz="1600" b="1" dirty="0">
                <a:latin typeface="Courier New" panose="02070309020205020404" pitchFamily="49" charset="0"/>
                <a:ea typeface="msgothic" charset="0"/>
                <a:cs typeface="msgothic" charset="0"/>
              </a:rPr>
              <a:t>: </a:t>
            </a:r>
            <a:r>
              <a:rPr lang="zh-CN" altLang="en-GB" sz="1600" b="1" dirty="0">
                <a:latin typeface="Courier New" panose="02070309020205020404" pitchFamily="49" charset="0"/>
                <a:ea typeface="宋体" panose="02010600030101010101" pitchFamily="2" charset="-122"/>
                <a:cs typeface="msgothic" charset="0"/>
              </a:rPr>
              <a:t>在函数</a:t>
            </a:r>
            <a:r>
              <a:rPr lang="en-GB" sz="1600" b="1" dirty="0">
                <a:latin typeface="Courier New" panose="02070309020205020404" pitchFamily="49" charset="0"/>
                <a:ea typeface="msgothic" charset="0"/>
                <a:cs typeface="msgothic" charset="0"/>
              </a:rPr>
              <a:t> `main': </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libtest.o</a:t>
            </a:r>
            <a:r>
              <a:rPr lang="en-GB" sz="1600" b="1" dirty="0">
                <a:latin typeface="Courier New" panose="02070309020205020404" pitchFamily="49" charset="0"/>
                <a:ea typeface="msgothic" charset="0"/>
                <a:cs typeface="msgothic" charset="0"/>
              </a:rPr>
              <a:t>(.text+0x4): 未定义的引用 `</a:t>
            </a:r>
            <a:r>
              <a:rPr lang="en-GB" sz="1600" b="1" dirty="0" err="1">
                <a:latin typeface="Courier New" panose="02070309020205020404" pitchFamily="49" charset="0"/>
                <a:ea typeface="msgothic" charset="0"/>
                <a:cs typeface="msgothic" charset="0"/>
              </a:rPr>
              <a:t>libfun</a:t>
            </a:r>
            <a:r>
              <a:rPr lang="en-GB" sz="1600" b="1" dirty="0">
                <a:latin typeface="Courier New" panose="02070309020205020404" pitchFamily="49" charset="0"/>
                <a:ea typeface="msgothic" charset="0"/>
                <a:cs typeface="msgothic"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down)">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down)">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wipe(down)">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wipe(down)">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wipe(down)">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nvSpPr>
        <p:spPr>
          <a:xfrm>
            <a:off x="225425" y="187007"/>
            <a:ext cx="8716962"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链接顺序问题</a:t>
            </a:r>
          </a:p>
        </p:txBody>
      </p:sp>
      <p:sp>
        <p:nvSpPr>
          <p:cNvPr id="723971" name="Rectangle 3"/>
          <p:cNvSpPr>
            <a:spLocks noGrp="1" noChangeArrowheads="1"/>
          </p:cNvSpPr>
          <p:nvPr/>
        </p:nvSpPr>
        <p:spPr>
          <a:xfrm>
            <a:off x="340043" y="969328"/>
            <a:ext cx="8229600" cy="581025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0"/>
              </a:spcAft>
              <a:buChar char="•"/>
              <a:defRPr sz="2400" b="1">
                <a:solidFill>
                  <a:srgbClr val="000000"/>
                </a:solidFill>
                <a:latin typeface="Arial" panose="020B0604020202020204" pitchFamily="34" charset="0"/>
                <a:ea typeface="宋体" panose="02010600030101010101" pitchFamily="2" charset="-122"/>
                <a:cs typeface="+mn-ea"/>
              </a:defRPr>
            </a:lvl1pPr>
            <a:lvl2pPr marL="742950" indent="-285750" algn="l" rtl="0" eaLnBrk="0" fontAlgn="base" hangingPunct="0">
              <a:lnSpc>
                <a:spcPct val="115000"/>
              </a:lnSpc>
              <a:spcBef>
                <a:spcPct val="20000"/>
              </a:spcBef>
              <a:spcAft>
                <a:spcPct val="0"/>
              </a:spcAft>
              <a:buChar char="–"/>
              <a:defRPr sz="2000" b="1">
                <a:solidFill>
                  <a:srgbClr val="0000CC"/>
                </a:solidFill>
                <a:latin typeface="Arial" panose="020B0604020202020204" pitchFamily="34" charset="0"/>
                <a:ea typeface="宋体" panose="02010600030101010101" pitchFamily="2" charset="-122"/>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Arial" panose="020B0604020202020204" pitchFamily="34" charset="0"/>
                <a:ea typeface="宋体" panose="02010600030101010101" pitchFamily="2" charset="-122"/>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Arial" panose="020B0604020202020204" pitchFamily="34" charset="0"/>
                <a:ea typeface="宋体" panose="02010600030101010101" pitchFamily="2" charset="-122"/>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5pPr>
            <a:lvl6pPr marL="2514600" indent="-228600" algn="l" rtl="0" fontAlgn="base">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algn="l" rtl="0" fontAlgn="base">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algn="l" rtl="0" fontAlgn="base">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algn="l" rtl="0" fontAlgn="base">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5000"/>
              </a:lnSpc>
              <a:spcBef>
                <a:spcPct val="15000"/>
              </a:spcBef>
            </a:pPr>
            <a:r>
              <a:rPr lang="en-GB" sz="2000" b="0" dirty="0">
                <a:latin typeface="Calibri" panose="020F0502020204030204" pitchFamily="34" charset="0"/>
                <a:ea typeface="+mn-ea"/>
                <a:cs typeface="+mn-cs"/>
              </a:rPr>
              <a:t>假设调用关系如下：</a:t>
            </a:r>
          </a:p>
          <a:p>
            <a:pPr>
              <a:lnSpc>
                <a:spcPct val="105000"/>
              </a:lnSpc>
              <a:spcBef>
                <a:spcPct val="15000"/>
              </a:spcBef>
              <a:buFontTx/>
              <a:buNone/>
            </a:pPr>
            <a:r>
              <a:rPr lang="en-GB" sz="2000" b="0" dirty="0">
                <a:latin typeface="Calibri" panose="020F0502020204030204" pitchFamily="34" charset="0"/>
                <a:ea typeface="+mn-ea"/>
                <a:cs typeface="+mn-cs"/>
              </a:rPr>
              <a:t>     func.o → libx.a 和 liby.a 中的函数</a:t>
            </a:r>
          </a:p>
          <a:p>
            <a:pPr>
              <a:lnSpc>
                <a:spcPct val="105000"/>
              </a:lnSpc>
              <a:spcBef>
                <a:spcPct val="15000"/>
              </a:spcBef>
              <a:buFontTx/>
              <a:buNone/>
            </a:pPr>
            <a:r>
              <a:rPr lang="en-GB" sz="2000" b="0" dirty="0">
                <a:latin typeface="Calibri" panose="020F0502020204030204" pitchFamily="34" charset="0"/>
                <a:ea typeface="+mn-ea"/>
                <a:cs typeface="+mn-cs"/>
              </a:rPr>
              <a:t>     libx.a → libz.a 中的函数</a:t>
            </a:r>
          </a:p>
          <a:p>
            <a:pPr>
              <a:lnSpc>
                <a:spcPct val="105000"/>
              </a:lnSpc>
              <a:spcBef>
                <a:spcPct val="15000"/>
              </a:spcBef>
              <a:buFontTx/>
              <a:buNone/>
            </a:pPr>
            <a:r>
              <a:rPr lang="en-GB" sz="2000" b="0" dirty="0">
                <a:latin typeface="Calibri" panose="020F0502020204030204" pitchFamily="34" charset="0"/>
                <a:ea typeface="+mn-ea"/>
                <a:cs typeface="+mn-cs"/>
              </a:rPr>
              <a:t>     libx.a 和 liby.a 之间、liby.a 和 libz.a 相互独立</a:t>
            </a:r>
          </a:p>
          <a:p>
            <a:pPr>
              <a:lnSpc>
                <a:spcPct val="105000"/>
              </a:lnSpc>
              <a:spcBef>
                <a:spcPct val="15000"/>
              </a:spcBef>
              <a:buFontTx/>
              <a:buNone/>
            </a:pPr>
            <a:r>
              <a:rPr lang="en-GB" sz="2000" b="0" dirty="0">
                <a:latin typeface="Calibri" panose="020F0502020204030204" pitchFamily="34" charset="0"/>
                <a:ea typeface="+mn-ea"/>
                <a:cs typeface="+mn-cs"/>
              </a:rPr>
              <a:t>     则以下几个命令行都是可行的：</a:t>
            </a:r>
          </a:p>
          <a:p>
            <a:pPr lvl="1">
              <a:lnSpc>
                <a:spcPct val="105000"/>
              </a:lnSpc>
              <a:spcBef>
                <a:spcPct val="15000"/>
              </a:spcBef>
            </a:pPr>
            <a:r>
              <a:rPr lang="en-GB" sz="2000" b="0" dirty="0">
                <a:solidFill>
                  <a:srgbClr val="D46C2E"/>
                </a:solidFill>
                <a:latin typeface="Calibri" panose="020F0502020204030204" pitchFamily="34" charset="0"/>
                <a:ea typeface="+mn-ea"/>
              </a:rPr>
              <a:t>gcc -static –o myfunc func.o libx.a liby.a libz.a</a:t>
            </a:r>
          </a:p>
          <a:p>
            <a:pPr lvl="1">
              <a:lnSpc>
                <a:spcPct val="105000"/>
              </a:lnSpc>
              <a:spcBef>
                <a:spcPct val="15000"/>
              </a:spcBef>
            </a:pPr>
            <a:r>
              <a:rPr lang="en-GB" sz="2000" b="0" dirty="0">
                <a:solidFill>
                  <a:srgbClr val="D46C2E"/>
                </a:solidFill>
                <a:latin typeface="Calibri" panose="020F0502020204030204" pitchFamily="34" charset="0"/>
                <a:ea typeface="+mn-ea"/>
              </a:rPr>
              <a:t>gcc -static –o myfunc func.o liby.a libx.a libz.a</a:t>
            </a:r>
          </a:p>
          <a:p>
            <a:pPr lvl="1">
              <a:lnSpc>
                <a:spcPct val="105000"/>
              </a:lnSpc>
              <a:spcBef>
                <a:spcPct val="15000"/>
              </a:spcBef>
            </a:pPr>
            <a:r>
              <a:rPr lang="en-GB" sz="2000" b="0" dirty="0">
                <a:solidFill>
                  <a:srgbClr val="D46C2E"/>
                </a:solidFill>
                <a:latin typeface="Calibri" panose="020F0502020204030204" pitchFamily="34" charset="0"/>
                <a:ea typeface="+mn-ea"/>
              </a:rPr>
              <a:t>gcc -static –o myfunc func.o libx.a libz.a liby.a</a:t>
            </a:r>
          </a:p>
          <a:p>
            <a:pPr>
              <a:lnSpc>
                <a:spcPct val="105000"/>
              </a:lnSpc>
              <a:spcBef>
                <a:spcPct val="15000"/>
              </a:spcBef>
            </a:pPr>
            <a:r>
              <a:rPr lang="en-GB" sz="2000" b="0" dirty="0">
                <a:latin typeface="Calibri" panose="020F0502020204030204" pitchFamily="34" charset="0"/>
                <a:ea typeface="+mn-ea"/>
                <a:cs typeface="+mn-cs"/>
              </a:rPr>
              <a:t>假设调用关系如下：</a:t>
            </a:r>
          </a:p>
          <a:p>
            <a:pPr>
              <a:lnSpc>
                <a:spcPct val="105000"/>
              </a:lnSpc>
              <a:spcBef>
                <a:spcPct val="15000"/>
              </a:spcBef>
              <a:buFontTx/>
              <a:buNone/>
            </a:pPr>
            <a:r>
              <a:rPr lang="en-GB" sz="2000" b="0" dirty="0">
                <a:latin typeface="Calibri" panose="020F0502020204030204" pitchFamily="34" charset="0"/>
                <a:ea typeface="+mn-ea"/>
                <a:cs typeface="+mn-cs"/>
              </a:rPr>
              <a:t>     func.o → libx.a 和 liby.a 中的函数</a:t>
            </a:r>
          </a:p>
          <a:p>
            <a:pPr>
              <a:lnSpc>
                <a:spcPct val="105000"/>
              </a:lnSpc>
              <a:spcBef>
                <a:spcPct val="15000"/>
              </a:spcBef>
              <a:buFontTx/>
              <a:buNone/>
            </a:pPr>
            <a:r>
              <a:rPr lang="en-GB" sz="2000" b="0" dirty="0">
                <a:latin typeface="Calibri" panose="020F0502020204030204" pitchFamily="34" charset="0"/>
                <a:ea typeface="+mn-ea"/>
                <a:cs typeface="+mn-cs"/>
              </a:rPr>
              <a:t>     libx.a → liby.a 同时 liby.a → libx.a  </a:t>
            </a:r>
          </a:p>
          <a:p>
            <a:pPr>
              <a:lnSpc>
                <a:spcPct val="105000"/>
              </a:lnSpc>
              <a:spcBef>
                <a:spcPct val="15000"/>
              </a:spcBef>
              <a:buFontTx/>
              <a:buNone/>
            </a:pPr>
            <a:r>
              <a:rPr lang="en-GB" sz="2000" b="0" dirty="0">
                <a:latin typeface="Calibri" panose="020F0502020204030204" pitchFamily="34" charset="0"/>
                <a:ea typeface="+mn-ea"/>
                <a:cs typeface="+mn-cs"/>
              </a:rPr>
              <a:t>     则以下命令行可行：</a:t>
            </a:r>
          </a:p>
          <a:p>
            <a:pPr lvl="1">
              <a:lnSpc>
                <a:spcPct val="105000"/>
              </a:lnSpc>
              <a:spcBef>
                <a:spcPct val="15000"/>
              </a:spcBef>
            </a:pPr>
            <a:r>
              <a:rPr lang="en-GB" sz="2000" b="0" dirty="0">
                <a:solidFill>
                  <a:srgbClr val="D46C2E"/>
                </a:solidFill>
                <a:latin typeface="Calibri" panose="020F0502020204030204" pitchFamily="34" charset="0"/>
                <a:ea typeface="+mn-ea"/>
              </a:rPr>
              <a:t>gcc -static –o myfunc func.o libx.a liby.a libx.a</a:t>
            </a:r>
            <a:endParaRPr lang="en-GB" altLang="en-US" sz="2000" b="0" dirty="0">
              <a:solidFill>
                <a:srgbClr val="D46C2E"/>
              </a:solidFill>
              <a:latin typeface="Calibri" panose="020F0502020204030204" pitchFamily="34" charset="0"/>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3971">
                                            <p:txEl>
                                              <p:pRg st="1" end="1"/>
                                            </p:txEl>
                                          </p:spTgt>
                                        </p:tgtEl>
                                        <p:attrNameLst>
                                          <p:attrName>style.visibility</p:attrName>
                                        </p:attrNameLst>
                                      </p:cBhvr>
                                      <p:to>
                                        <p:strVal val="visible"/>
                                      </p:to>
                                    </p:set>
                                    <p:animEffect transition="in" filter="blinds(horizontal)">
                                      <p:cBhvr>
                                        <p:cTn id="7" dur="500"/>
                                        <p:tgtEl>
                                          <p:spTgt spid="72397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23971">
                                            <p:txEl>
                                              <p:pRg st="2" end="2"/>
                                            </p:txEl>
                                          </p:spTgt>
                                        </p:tgtEl>
                                        <p:attrNameLst>
                                          <p:attrName>style.visibility</p:attrName>
                                        </p:attrNameLst>
                                      </p:cBhvr>
                                      <p:to>
                                        <p:strVal val="visible"/>
                                      </p:to>
                                    </p:set>
                                    <p:animEffect transition="in" filter="blinds(horizontal)">
                                      <p:cBhvr>
                                        <p:cTn id="10" dur="500"/>
                                        <p:tgtEl>
                                          <p:spTgt spid="72397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23971">
                                            <p:txEl>
                                              <p:pRg st="3" end="3"/>
                                            </p:txEl>
                                          </p:spTgt>
                                        </p:tgtEl>
                                        <p:attrNameLst>
                                          <p:attrName>style.visibility</p:attrName>
                                        </p:attrNameLst>
                                      </p:cBhvr>
                                      <p:to>
                                        <p:strVal val="visible"/>
                                      </p:to>
                                    </p:set>
                                    <p:animEffect transition="in" filter="blinds(horizontal)">
                                      <p:cBhvr>
                                        <p:cTn id="13" dur="500"/>
                                        <p:tgtEl>
                                          <p:spTgt spid="723971">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23971">
                                            <p:txEl>
                                              <p:pRg st="4" end="4"/>
                                            </p:txEl>
                                          </p:spTgt>
                                        </p:tgtEl>
                                        <p:attrNameLst>
                                          <p:attrName>style.visibility</p:attrName>
                                        </p:attrNameLst>
                                      </p:cBhvr>
                                      <p:to>
                                        <p:strVal val="visible"/>
                                      </p:to>
                                    </p:set>
                                    <p:animEffect transition="in" filter="blinds(horizontal)">
                                      <p:cBhvr>
                                        <p:cTn id="18" dur="500"/>
                                        <p:tgtEl>
                                          <p:spTgt spid="723971">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23971">
                                            <p:txEl>
                                              <p:pRg st="5" end="5"/>
                                            </p:txEl>
                                          </p:spTgt>
                                        </p:tgtEl>
                                        <p:attrNameLst>
                                          <p:attrName>style.visibility</p:attrName>
                                        </p:attrNameLst>
                                      </p:cBhvr>
                                      <p:to>
                                        <p:strVal val="visible"/>
                                      </p:to>
                                    </p:set>
                                    <p:animEffect transition="in" filter="blinds(horizontal)">
                                      <p:cBhvr>
                                        <p:cTn id="21" dur="500"/>
                                        <p:tgtEl>
                                          <p:spTgt spid="723971">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23971">
                                            <p:txEl>
                                              <p:pRg st="6" end="6"/>
                                            </p:txEl>
                                          </p:spTgt>
                                        </p:tgtEl>
                                        <p:attrNameLst>
                                          <p:attrName>style.visibility</p:attrName>
                                        </p:attrNameLst>
                                      </p:cBhvr>
                                      <p:to>
                                        <p:strVal val="visible"/>
                                      </p:to>
                                    </p:set>
                                    <p:animEffect transition="in" filter="blinds(horizontal)">
                                      <p:cBhvr>
                                        <p:cTn id="24" dur="500"/>
                                        <p:tgtEl>
                                          <p:spTgt spid="723971">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23971">
                                            <p:txEl>
                                              <p:pRg st="7" end="7"/>
                                            </p:txEl>
                                          </p:spTgt>
                                        </p:tgtEl>
                                        <p:attrNameLst>
                                          <p:attrName>style.visibility</p:attrName>
                                        </p:attrNameLst>
                                      </p:cBhvr>
                                      <p:to>
                                        <p:strVal val="visible"/>
                                      </p:to>
                                    </p:set>
                                    <p:animEffect transition="in" filter="blinds(horizontal)">
                                      <p:cBhvr>
                                        <p:cTn id="27" dur="500"/>
                                        <p:tgtEl>
                                          <p:spTgt spid="723971">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23971">
                                            <p:txEl>
                                              <p:pRg st="9" end="9"/>
                                            </p:txEl>
                                          </p:spTgt>
                                        </p:tgtEl>
                                        <p:attrNameLst>
                                          <p:attrName>style.visibility</p:attrName>
                                        </p:attrNameLst>
                                      </p:cBhvr>
                                      <p:to>
                                        <p:strVal val="visible"/>
                                      </p:to>
                                    </p:set>
                                    <p:animEffect transition="in" filter="blinds(horizontal)">
                                      <p:cBhvr>
                                        <p:cTn id="32" dur="500"/>
                                        <p:tgtEl>
                                          <p:spTgt spid="723971">
                                            <p:txEl>
                                              <p:pRg st="9" end="9"/>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723971">
                                            <p:txEl>
                                              <p:pRg st="10" end="10"/>
                                            </p:txEl>
                                          </p:spTgt>
                                        </p:tgtEl>
                                        <p:attrNameLst>
                                          <p:attrName>style.visibility</p:attrName>
                                        </p:attrNameLst>
                                      </p:cBhvr>
                                      <p:to>
                                        <p:strVal val="visible"/>
                                      </p:to>
                                    </p:set>
                                    <p:animEffect transition="in" filter="blinds(horizontal)">
                                      <p:cBhvr>
                                        <p:cTn id="35" dur="500"/>
                                        <p:tgtEl>
                                          <p:spTgt spid="723971">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23971">
                                            <p:txEl>
                                              <p:pRg st="11" end="11"/>
                                            </p:txEl>
                                          </p:spTgt>
                                        </p:tgtEl>
                                        <p:attrNameLst>
                                          <p:attrName>style.visibility</p:attrName>
                                        </p:attrNameLst>
                                      </p:cBhvr>
                                      <p:to>
                                        <p:strVal val="visible"/>
                                      </p:to>
                                    </p:set>
                                    <p:animEffect transition="in" filter="blinds(horizontal)">
                                      <p:cBhvr>
                                        <p:cTn id="40" dur="500"/>
                                        <p:tgtEl>
                                          <p:spTgt spid="723971">
                                            <p:txEl>
                                              <p:pRg st="11" end="1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723971">
                                            <p:txEl>
                                              <p:pRg st="12" end="12"/>
                                            </p:txEl>
                                          </p:spTgt>
                                        </p:tgtEl>
                                        <p:attrNameLst>
                                          <p:attrName>style.visibility</p:attrName>
                                        </p:attrNameLst>
                                      </p:cBhvr>
                                      <p:to>
                                        <p:strVal val="visible"/>
                                      </p:to>
                                    </p:set>
                                    <p:animEffect transition="in" filter="blinds(horizontal)">
                                      <p:cBhvr>
                                        <p:cTn id="43" dur="500"/>
                                        <p:tgtEl>
                                          <p:spTgt spid="72397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0340" y="3537585"/>
            <a:ext cx="8583295" cy="27412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rtlCol="0" anchor="ctr"/>
          <a:lstStyle/>
          <a:p>
            <a:pPr algn="ctr"/>
            <a:endParaRPr lang="zh-CN" altLang="en-US" sz="1350">
              <a:latin typeface="微软雅黑" panose="020B0503020204020204" pitchFamily="34" charset="-122"/>
              <a:ea typeface="微软雅黑" panose="020B0503020204020204" pitchFamily="34" charset="-122"/>
            </a:endParaRPr>
          </a:p>
        </p:txBody>
      </p:sp>
      <p:sp>
        <p:nvSpPr>
          <p:cNvPr id="12" name="矩形 11"/>
          <p:cNvSpPr/>
          <p:nvPr/>
        </p:nvSpPr>
        <p:spPr>
          <a:xfrm>
            <a:off x="180340" y="1544320"/>
            <a:ext cx="6645910" cy="11353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rtlCol="0" anchor="ctr"/>
          <a:lstStyle/>
          <a:p>
            <a:pPr algn="ctr"/>
            <a:endParaRPr lang="zh-CN" altLang="en-US" sz="1350">
              <a:latin typeface="微软雅黑" panose="020B0503020204020204" pitchFamily="34" charset="-122"/>
              <a:ea typeface="微软雅黑" panose="020B0503020204020204" pitchFamily="34" charset="-122"/>
            </a:endParaRPr>
          </a:p>
        </p:txBody>
      </p:sp>
      <p:sp>
        <p:nvSpPr>
          <p:cNvPr id="3" name="矩形 2"/>
          <p:cNvSpPr/>
          <p:nvPr/>
        </p:nvSpPr>
        <p:spPr>
          <a:xfrm>
            <a:off x="179705" y="3040380"/>
            <a:ext cx="3659505" cy="4972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rtlCol="0" anchor="ctr"/>
          <a:lstStyle/>
          <a:p>
            <a:pPr algn="ctr"/>
            <a:endParaRPr lang="zh-CN" altLang="en-US" sz="1350">
              <a:latin typeface="微软雅黑" panose="020B0503020204020204" pitchFamily="34" charset="-122"/>
              <a:ea typeface="微软雅黑" panose="020B0503020204020204" pitchFamily="34" charset="-122"/>
            </a:endParaRPr>
          </a:p>
        </p:txBody>
      </p:sp>
      <p:sp>
        <p:nvSpPr>
          <p:cNvPr id="20" name="矩形 19"/>
          <p:cNvSpPr/>
          <p:nvPr/>
        </p:nvSpPr>
        <p:spPr>
          <a:xfrm>
            <a:off x="165735" y="1172210"/>
            <a:ext cx="3659505" cy="3721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rtlCol="0" anchor="ctr"/>
          <a:lstStyle/>
          <a:p>
            <a:pPr algn="ctr"/>
            <a:endParaRPr lang="zh-CN" altLang="en-US" sz="1350">
              <a:latin typeface="微软雅黑" panose="020B0503020204020204" pitchFamily="34" charset="-122"/>
              <a:ea typeface="微软雅黑" panose="020B0503020204020204" pitchFamily="34" charset="-122"/>
            </a:endParaRPr>
          </a:p>
        </p:txBody>
      </p:sp>
      <p:sp>
        <p:nvSpPr>
          <p:cNvPr id="201735" name="Rectangle 7"/>
          <p:cNvSpPr>
            <a:spLocks noGrp="1" noChangeArrowheads="1"/>
          </p:cNvSpPr>
          <p:nvPr>
            <p:ph type="title"/>
          </p:nvPr>
        </p:nvSpPr>
        <p:spPr>
          <a:xfrm>
            <a:off x="347980" y="323215"/>
            <a:ext cx="3825240" cy="749935"/>
          </a:xfrm>
        </p:spPr>
        <p:txBody>
          <a:bodyPr>
            <a:noAutofit/>
          </a:bodyPr>
          <a:lstStyle/>
          <a:p>
            <a:r>
              <a:rPr sz="3600" u="dash" dirty="0">
                <a:solidFill>
                  <a:srgbClr val="D66A2B"/>
                </a:solidFill>
                <a:uFillTx/>
              </a:rPr>
              <a:t>使用链接的好处</a:t>
            </a:r>
            <a:r>
              <a:rPr lang="zh-CN" sz="3600" u="dash" dirty="0">
                <a:solidFill>
                  <a:srgbClr val="D66A2B"/>
                </a:solidFill>
                <a:uFillTx/>
              </a:rPr>
              <a:t>：</a:t>
            </a:r>
          </a:p>
        </p:txBody>
      </p:sp>
      <p:sp>
        <p:nvSpPr>
          <p:cNvPr id="599044" name="Text Box 4"/>
          <p:cNvSpPr txBox="1">
            <a:spLocks noChangeArrowheads="1"/>
          </p:cNvSpPr>
          <p:nvPr/>
        </p:nvSpPr>
        <p:spPr bwMode="auto">
          <a:xfrm>
            <a:off x="301943" y="1172845"/>
            <a:ext cx="7019925" cy="1368425"/>
          </a:xfrm>
          <a:prstGeom prst="rect">
            <a:avLst/>
          </a:prstGeom>
          <a:noFill/>
          <a:ln w="9525">
            <a:noFill/>
            <a:miter lim="800000"/>
          </a:ln>
          <a:effectLst/>
        </p:spPr>
        <p:txBody>
          <a:bodyPr>
            <a:spAutoFit/>
          </a:bodyPr>
          <a:lstStyle/>
          <a:p>
            <a:pPr>
              <a:spcBef>
                <a:spcPct val="50000"/>
              </a:spcBef>
            </a:pPr>
            <a:r>
              <a:rPr lang="zh-CN" altLang="en-US" sz="2300" b="1" dirty="0">
                <a:solidFill>
                  <a:schemeClr val="bg1"/>
                </a:solidFill>
                <a:latin typeface="黑体" panose="02010609060101010101" charset="-122"/>
                <a:ea typeface="黑体" panose="02010609060101010101" charset="-122"/>
                <a:cs typeface="黑体" panose="02010609060101010101" charset="-122"/>
              </a:rPr>
              <a:t>链接带来的好处</a:t>
            </a:r>
            <a:r>
              <a:rPr lang="en-US" altLang="zh-CN" sz="2300" b="1" dirty="0">
                <a:solidFill>
                  <a:schemeClr val="bg1"/>
                </a:solidFill>
                <a:latin typeface="黑体" panose="02010609060101010101" charset="-122"/>
                <a:ea typeface="黑体" panose="02010609060101010101" charset="-122"/>
                <a:cs typeface="黑体" panose="02010609060101010101" charset="-122"/>
              </a:rPr>
              <a:t>1</a:t>
            </a:r>
            <a:r>
              <a:rPr lang="zh-CN" altLang="en-US" sz="2300" b="1" dirty="0">
                <a:solidFill>
                  <a:schemeClr val="bg1"/>
                </a:solidFill>
                <a:latin typeface="黑体" panose="02010609060101010101" charset="-122"/>
                <a:ea typeface="黑体" panose="02010609060101010101" charset="-122"/>
                <a:cs typeface="黑体" panose="02010609060101010101" charset="-122"/>
              </a:rPr>
              <a:t>：模块化</a:t>
            </a:r>
            <a:endParaRPr lang="zh-CN" altLang="en-US" sz="2300" b="1" dirty="0">
              <a:latin typeface="黑体" panose="02010609060101010101" charset="-122"/>
              <a:ea typeface="黑体" panose="02010609060101010101" charset="-122"/>
              <a:cs typeface="黑体" panose="02010609060101010101" charset="-122"/>
            </a:endParaRPr>
          </a:p>
          <a:p>
            <a:pPr>
              <a:spcBef>
                <a:spcPct val="50000"/>
              </a:spcBef>
            </a:pPr>
            <a:r>
              <a:rPr lang="en-GB" sz="2000" kern="0" dirty="0">
                <a:latin typeface="Calibri" panose="020F0502020204030204" pitchFamily="34" charset="0"/>
                <a:ea typeface="Arial" panose="020B0604020202020204" pitchFamily="34" charset="0"/>
                <a:cs typeface="+mn-ea"/>
              </a:rPr>
              <a:t>（1）一个程序可以分成很多源程序文件</a:t>
            </a:r>
          </a:p>
          <a:p>
            <a:pPr>
              <a:spcBef>
                <a:spcPct val="50000"/>
              </a:spcBef>
            </a:pPr>
            <a:r>
              <a:rPr lang="en-GB" sz="2000" kern="0" dirty="0">
                <a:latin typeface="Calibri" panose="020F0502020204030204" pitchFamily="34" charset="0"/>
                <a:ea typeface="Arial" panose="020B0604020202020204" pitchFamily="34" charset="0"/>
                <a:cs typeface="+mn-ea"/>
              </a:rPr>
              <a:t>（2）可构建公共函数库，如数学库，标准C库等</a:t>
            </a:r>
          </a:p>
        </p:txBody>
      </p:sp>
      <p:sp>
        <p:nvSpPr>
          <p:cNvPr id="599045" name="Text Box 5"/>
          <p:cNvSpPr txBox="1">
            <a:spLocks noChangeArrowheads="1"/>
          </p:cNvSpPr>
          <p:nvPr/>
        </p:nvSpPr>
        <p:spPr bwMode="auto">
          <a:xfrm>
            <a:off x="302260" y="3039745"/>
            <a:ext cx="8461375" cy="3250565"/>
          </a:xfrm>
          <a:prstGeom prst="rect">
            <a:avLst/>
          </a:prstGeom>
          <a:noFill/>
          <a:ln w="9525">
            <a:noFill/>
            <a:miter lim="800000"/>
          </a:ln>
          <a:effectLst/>
        </p:spPr>
        <p:txBody>
          <a:bodyPr>
            <a:spAutoFit/>
          </a:bodyPr>
          <a:lstStyle/>
          <a:p>
            <a:pPr>
              <a:lnSpc>
                <a:spcPct val="110000"/>
              </a:lnSpc>
              <a:spcBef>
                <a:spcPct val="20000"/>
              </a:spcBef>
            </a:pPr>
            <a:r>
              <a:rPr lang="zh-CN" altLang="en-US" sz="2300" b="1">
                <a:solidFill>
                  <a:schemeClr val="bg1">
                    <a:lumMod val="95000"/>
                  </a:schemeClr>
                </a:solidFill>
                <a:latin typeface="黑体" panose="02010609060101010101" charset="-122"/>
                <a:ea typeface="黑体" panose="02010609060101010101" charset="-122"/>
                <a:cs typeface="黑体" panose="02010609060101010101" charset="-122"/>
              </a:rPr>
              <a:t>链接带来的好处</a:t>
            </a:r>
            <a:r>
              <a:rPr lang="en-US" altLang="zh-CN" sz="2300" b="1">
                <a:solidFill>
                  <a:schemeClr val="bg1">
                    <a:lumMod val="95000"/>
                  </a:schemeClr>
                </a:solidFill>
                <a:latin typeface="黑体" panose="02010609060101010101" charset="-122"/>
                <a:ea typeface="黑体" panose="02010609060101010101" charset="-122"/>
                <a:cs typeface="黑体" panose="02010609060101010101" charset="-122"/>
              </a:rPr>
              <a:t>2</a:t>
            </a:r>
            <a:r>
              <a:rPr lang="zh-CN" altLang="en-US" sz="2300" b="1">
                <a:solidFill>
                  <a:schemeClr val="bg1">
                    <a:lumMod val="95000"/>
                  </a:schemeClr>
                </a:solidFill>
                <a:latin typeface="黑体" panose="02010609060101010101" charset="-122"/>
                <a:ea typeface="黑体" panose="02010609060101010101" charset="-122"/>
                <a:cs typeface="黑体" panose="02010609060101010101" charset="-122"/>
              </a:rPr>
              <a:t>：效率高</a:t>
            </a:r>
            <a:endParaRPr lang="zh-CN" altLang="en-US" sz="2300" b="1">
              <a:latin typeface="黑体" panose="02010609060101010101" charset="-122"/>
              <a:ea typeface="黑体" panose="02010609060101010101" charset="-122"/>
              <a:cs typeface="黑体" panose="02010609060101010101" charset="-122"/>
            </a:endParaRPr>
          </a:p>
          <a:p>
            <a:pPr algn="l">
              <a:lnSpc>
                <a:spcPct val="100000"/>
              </a:lnSpc>
              <a:spcBef>
                <a:spcPct val="50000"/>
              </a:spcBef>
            </a:pPr>
            <a:r>
              <a:rPr lang="en-GB" sz="2000" kern="0" dirty="0">
                <a:latin typeface="Calibri" panose="020F0502020204030204" pitchFamily="34" charset="0"/>
                <a:ea typeface="Arial" panose="020B0604020202020204" pitchFamily="34" charset="0"/>
                <a:cs typeface="+mn-ea"/>
              </a:rPr>
              <a:t>（1）时间上，可分开编译</a:t>
            </a:r>
          </a:p>
          <a:p>
            <a:pPr marL="0" lvl="1" algn="l">
              <a:lnSpc>
                <a:spcPct val="100000"/>
              </a:lnSpc>
              <a:spcBef>
                <a:spcPct val="50000"/>
              </a:spcBef>
            </a:pPr>
            <a:r>
              <a:rPr lang="en-GB" sz="2000" kern="0" dirty="0">
                <a:latin typeface="Calibri" panose="020F0502020204030204" pitchFamily="34" charset="0"/>
                <a:ea typeface="Arial" panose="020B0604020202020204" pitchFamily="34" charset="0"/>
                <a:cs typeface="+mn-ea"/>
              </a:rPr>
              <a:t>只需重新编译被修改的源程序文件，然后重新链接</a:t>
            </a:r>
          </a:p>
          <a:p>
            <a:pPr algn="l">
              <a:lnSpc>
                <a:spcPct val="100000"/>
              </a:lnSpc>
              <a:spcBef>
                <a:spcPct val="50000"/>
              </a:spcBef>
            </a:pPr>
            <a:r>
              <a:rPr lang="en-GB" sz="2000" kern="0" dirty="0">
                <a:latin typeface="Calibri" panose="020F0502020204030204" pitchFamily="34" charset="0"/>
                <a:ea typeface="Arial" panose="020B0604020202020204" pitchFamily="34" charset="0"/>
                <a:cs typeface="+mn-ea"/>
              </a:rPr>
              <a:t>（2）空间上，无需包含共享库所有代码</a:t>
            </a:r>
          </a:p>
          <a:p>
            <a:pPr algn="l">
              <a:lnSpc>
                <a:spcPct val="100000"/>
              </a:lnSpc>
              <a:spcBef>
                <a:spcPct val="50000"/>
              </a:spcBef>
            </a:pPr>
            <a:r>
              <a:rPr lang="en-GB" sz="2000" kern="0" dirty="0">
                <a:latin typeface="Calibri" panose="020F0502020204030204" pitchFamily="34" charset="0"/>
                <a:ea typeface="Arial" panose="020B0604020202020204" pitchFamily="34" charset="0"/>
                <a:cs typeface="+mn-ea"/>
              </a:rPr>
              <a:t>      源文件中无需包含共享库函数的源码，只要直接调用即可</a:t>
            </a:r>
          </a:p>
          <a:p>
            <a:pPr algn="l">
              <a:lnSpc>
                <a:spcPct val="100000"/>
              </a:lnSpc>
              <a:spcBef>
                <a:spcPct val="50000"/>
              </a:spcBef>
            </a:pPr>
            <a:r>
              <a:rPr lang="en-GB" sz="2000" kern="0" dirty="0">
                <a:latin typeface="Calibri" panose="020F0502020204030204" pitchFamily="34" charset="0"/>
                <a:ea typeface="Arial" panose="020B0604020202020204" pitchFamily="34" charset="0"/>
                <a:cs typeface="+mn-ea"/>
              </a:rPr>
              <a:t>      可执行文件和运行时的内存中只需包含所调用函数的代码  </a:t>
            </a:r>
          </a:p>
          <a:p>
            <a:pPr algn="l">
              <a:lnSpc>
                <a:spcPct val="100000"/>
              </a:lnSpc>
              <a:spcBef>
                <a:spcPct val="50000"/>
              </a:spcBef>
            </a:pPr>
            <a:r>
              <a:rPr lang="en-GB" sz="2000" kern="0" dirty="0">
                <a:latin typeface="Calibri" panose="020F0502020204030204" pitchFamily="34" charset="0"/>
                <a:ea typeface="Arial" panose="020B0604020202020204" pitchFamily="34" charset="0"/>
                <a:cs typeface="+mn-ea"/>
              </a:rPr>
              <a:t>      而不需要包含整个共享库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99044">
                                            <p:txEl>
                                              <p:pRg st="0" end="0"/>
                                            </p:txEl>
                                          </p:spTgt>
                                        </p:tgtEl>
                                        <p:attrNameLst>
                                          <p:attrName>style.visibility</p:attrName>
                                        </p:attrNameLst>
                                      </p:cBhvr>
                                      <p:to>
                                        <p:strVal val="visible"/>
                                      </p:to>
                                    </p:set>
                                    <p:animEffect transition="in" filter="wipe(down)">
                                      <p:cBhvr>
                                        <p:cTn id="7" dur="500"/>
                                        <p:tgtEl>
                                          <p:spTgt spid="5990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99044">
                                            <p:txEl>
                                              <p:pRg st="1" end="1"/>
                                            </p:txEl>
                                          </p:spTgt>
                                        </p:tgtEl>
                                        <p:attrNameLst>
                                          <p:attrName>style.visibility</p:attrName>
                                        </p:attrNameLst>
                                      </p:cBhvr>
                                      <p:to>
                                        <p:strVal val="visible"/>
                                      </p:to>
                                    </p:set>
                                    <p:animEffect transition="in" filter="wipe(down)">
                                      <p:cBhvr>
                                        <p:cTn id="12" dur="500"/>
                                        <p:tgtEl>
                                          <p:spTgt spid="5990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99044">
                                            <p:txEl>
                                              <p:pRg st="2" end="2"/>
                                            </p:txEl>
                                          </p:spTgt>
                                        </p:tgtEl>
                                        <p:attrNameLst>
                                          <p:attrName>style.visibility</p:attrName>
                                        </p:attrNameLst>
                                      </p:cBhvr>
                                      <p:to>
                                        <p:strVal val="visible"/>
                                      </p:to>
                                    </p:set>
                                    <p:animEffect transition="in" filter="wipe(down)">
                                      <p:cBhvr>
                                        <p:cTn id="17" dur="500"/>
                                        <p:tgtEl>
                                          <p:spTgt spid="5990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99045">
                                            <p:txEl>
                                              <p:pRg st="0" end="0"/>
                                            </p:txEl>
                                          </p:spTgt>
                                        </p:tgtEl>
                                        <p:attrNameLst>
                                          <p:attrName>style.visibility</p:attrName>
                                        </p:attrNameLst>
                                      </p:cBhvr>
                                      <p:to>
                                        <p:strVal val="visible"/>
                                      </p:to>
                                    </p:set>
                                    <p:animEffect transition="in" filter="wipe(down)">
                                      <p:cBhvr>
                                        <p:cTn id="22" dur="500"/>
                                        <p:tgtEl>
                                          <p:spTgt spid="59904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99045">
                                            <p:txEl>
                                              <p:pRg st="1" end="1"/>
                                            </p:txEl>
                                          </p:spTgt>
                                        </p:tgtEl>
                                        <p:attrNameLst>
                                          <p:attrName>style.visibility</p:attrName>
                                        </p:attrNameLst>
                                      </p:cBhvr>
                                      <p:to>
                                        <p:strVal val="visible"/>
                                      </p:to>
                                    </p:set>
                                    <p:animEffect transition="in" filter="wipe(down)">
                                      <p:cBhvr>
                                        <p:cTn id="27" dur="500"/>
                                        <p:tgtEl>
                                          <p:spTgt spid="59904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99045">
                                            <p:txEl>
                                              <p:pRg st="2" end="2"/>
                                            </p:txEl>
                                          </p:spTgt>
                                        </p:tgtEl>
                                        <p:attrNameLst>
                                          <p:attrName>style.visibility</p:attrName>
                                        </p:attrNameLst>
                                      </p:cBhvr>
                                      <p:to>
                                        <p:strVal val="visible"/>
                                      </p:to>
                                    </p:set>
                                    <p:animEffect transition="in" filter="wipe(down)">
                                      <p:cBhvr>
                                        <p:cTn id="32" dur="500"/>
                                        <p:tgtEl>
                                          <p:spTgt spid="59904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99045">
                                            <p:txEl>
                                              <p:pRg st="3" end="3"/>
                                            </p:txEl>
                                          </p:spTgt>
                                        </p:tgtEl>
                                        <p:attrNameLst>
                                          <p:attrName>style.visibility</p:attrName>
                                        </p:attrNameLst>
                                      </p:cBhvr>
                                      <p:to>
                                        <p:strVal val="visible"/>
                                      </p:to>
                                    </p:set>
                                    <p:animEffect transition="in" filter="wipe(down)">
                                      <p:cBhvr>
                                        <p:cTn id="37" dur="500"/>
                                        <p:tgtEl>
                                          <p:spTgt spid="59904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99045">
                                            <p:txEl>
                                              <p:pRg st="4" end="4"/>
                                            </p:txEl>
                                          </p:spTgt>
                                        </p:tgtEl>
                                        <p:attrNameLst>
                                          <p:attrName>style.visibility</p:attrName>
                                        </p:attrNameLst>
                                      </p:cBhvr>
                                      <p:to>
                                        <p:strVal val="visible"/>
                                      </p:to>
                                    </p:set>
                                    <p:animEffect transition="in" filter="wipe(down)">
                                      <p:cBhvr>
                                        <p:cTn id="42" dur="500"/>
                                        <p:tgtEl>
                                          <p:spTgt spid="59904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599045">
                                            <p:txEl>
                                              <p:pRg st="5" end="5"/>
                                            </p:txEl>
                                          </p:spTgt>
                                        </p:tgtEl>
                                        <p:attrNameLst>
                                          <p:attrName>style.visibility</p:attrName>
                                        </p:attrNameLst>
                                      </p:cBhvr>
                                      <p:to>
                                        <p:strVal val="visible"/>
                                      </p:to>
                                    </p:set>
                                    <p:animEffect transition="in" filter="wipe(down)">
                                      <p:cBhvr>
                                        <p:cTn id="47" dur="500"/>
                                        <p:tgtEl>
                                          <p:spTgt spid="599045">
                                            <p:txEl>
                                              <p:pRg st="5" end="5"/>
                                            </p:txEl>
                                          </p:spTgt>
                                        </p:tgtEl>
                                      </p:cBhvr>
                                    </p:animEffect>
                                  </p:childTnLst>
                                </p:cTn>
                              </p:par>
                              <p:par>
                                <p:cTn id="48" presetID="22" presetClass="entr" presetSubtype="4" fill="hold" nodeType="withEffect">
                                  <p:stCondLst>
                                    <p:cond delay="0"/>
                                  </p:stCondLst>
                                  <p:childTnLst>
                                    <p:set>
                                      <p:cBhvr>
                                        <p:cTn id="49" dur="1" fill="hold">
                                          <p:stCondLst>
                                            <p:cond delay="0"/>
                                          </p:stCondLst>
                                        </p:cTn>
                                        <p:tgtEl>
                                          <p:spTgt spid="599045">
                                            <p:txEl>
                                              <p:pRg st="6" end="6"/>
                                            </p:txEl>
                                          </p:spTgt>
                                        </p:tgtEl>
                                        <p:attrNameLst>
                                          <p:attrName>style.visibility</p:attrName>
                                        </p:attrNameLst>
                                      </p:cBhvr>
                                      <p:to>
                                        <p:strVal val="visible"/>
                                      </p:to>
                                    </p:set>
                                    <p:animEffect transition="in" filter="wipe(down)">
                                      <p:cBhvr>
                                        <p:cTn id="50" dur="500"/>
                                        <p:tgtEl>
                                          <p:spTgt spid="59904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955"/>
            <a:ext cx="9144000" cy="6899910"/>
          </a:xfrm>
          <a:prstGeom prst="rect">
            <a:avLst/>
          </a:prstGeom>
        </p:spPr>
      </p:pic>
      <p:sp>
        <p:nvSpPr>
          <p:cNvPr id="2" name="圆角矩形 1"/>
          <p:cNvSpPr/>
          <p:nvPr/>
        </p:nvSpPr>
        <p:spPr>
          <a:xfrm>
            <a:off x="175260" y="1998345"/>
            <a:ext cx="8859520" cy="242633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4"/>
              </a:solidFill>
            </a:endParaRPr>
          </a:p>
        </p:txBody>
      </p:sp>
      <p:sp>
        <p:nvSpPr>
          <p:cNvPr id="5" name="矩形 4"/>
          <p:cNvSpPr/>
          <p:nvPr/>
        </p:nvSpPr>
        <p:spPr>
          <a:xfrm>
            <a:off x="2115185" y="2299335"/>
            <a:ext cx="5173980" cy="645160"/>
          </a:xfrm>
          <a:prstGeom prst="rect">
            <a:avLst/>
          </a:prstGeom>
        </p:spPr>
        <p:txBody>
          <a:bodyPr wrap="square">
            <a:spAutoFit/>
          </a:bodyPr>
          <a:lstStyle/>
          <a:p>
            <a:r>
              <a:rPr lang="en-US" altLang="zh-CN" sz="3600" b="1" dirty="0">
                <a:solidFill>
                  <a:srgbClr val="687095"/>
                </a:solidFill>
              </a:rPr>
              <a:t>第三讲：动态链接</a:t>
            </a:r>
          </a:p>
        </p:txBody>
      </p:sp>
      <p:sp>
        <p:nvSpPr>
          <p:cNvPr id="14" name="矩形 13"/>
          <p:cNvSpPr/>
          <p:nvPr/>
        </p:nvSpPr>
        <p:spPr>
          <a:xfrm>
            <a:off x="260985" y="3213735"/>
            <a:ext cx="8883015" cy="829945"/>
          </a:xfrm>
          <a:prstGeom prst="rect">
            <a:avLst/>
          </a:prstGeom>
        </p:spPr>
        <p:txBody>
          <a:bodyPr wrap="square">
            <a:spAutoFit/>
          </a:bodyPr>
          <a:lstStyle/>
          <a:p>
            <a:pPr marL="285750" indent="-285750">
              <a:buFont typeface="Wingdings" panose="05000000000000000000" charset="0"/>
              <a:buChar char="l"/>
            </a:pPr>
            <a:r>
              <a:rPr lang="en-US" altLang="zh-CN" sz="2400" b="1" dirty="0">
                <a:solidFill>
                  <a:srgbClr val="C1A2A0"/>
                </a:solidFill>
              </a:rPr>
              <a:t>动态链接的特性、程序加载时的动态链接、程序运行时的动态链接、动态链接举例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nvSpPr>
        <p:spPr>
          <a:xfrm>
            <a:off x="350838" y="381000"/>
            <a:ext cx="8716962"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现代解决方案：共享库</a:t>
            </a:r>
          </a:p>
        </p:txBody>
      </p:sp>
      <p:sp>
        <p:nvSpPr>
          <p:cNvPr id="34818" name="Rectangle 2"/>
          <p:cNvSpPr>
            <a:spLocks noGrp="1" noChangeArrowheads="1"/>
          </p:cNvSpPr>
          <p:nvPr/>
        </p:nvSpPr>
        <p:spPr>
          <a:xfrm>
            <a:off x="379413" y="1344613"/>
            <a:ext cx="8307387" cy="4979987"/>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rgbClr val="000000"/>
                </a:solidFill>
                <a:latin typeface="Calibri" panose="020F0502020204030204" pitchFamily="34" charset="0"/>
                <a:ea typeface="+mn-ea"/>
                <a:cs typeface="+mn-ea"/>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rgbClr val="000000"/>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rgbClr val="000000"/>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rgbClr val="000000"/>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rgbClr val="000000"/>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rgbClr val="000000"/>
                </a:solidFill>
                <a:latin typeface="Arial" panose="020B0604020202020204" pitchFamily="34" charset="0"/>
              </a:defRPr>
            </a:lvl9p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静态库有以下缺点：</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a:t>复制存储的可执行文件（每个函数都需要libc）</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在正在运行的可执行文件中进行复制</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a:t>系统库的一些小错误修复需要每个应用程序明确地重新链接</a:t>
            </a:r>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solidFill>
                <a:srgbClr val="000004"/>
              </a:solidFill>
            </a:endParaRPr>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solidFill>
                  <a:srgbClr val="000004"/>
                </a:solidFill>
              </a:rPr>
              <a:t>现代解决方案：共享库 </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包含代码和数据的对象文件，可以在加载时或运行时动态加载并链接到应用程序中</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也称为：动态链接库，DLL，.so文件</a:t>
            </a:r>
          </a:p>
          <a:p>
            <a:pPr lvl="1">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i="1" dirty="0"/>
          </a:p>
          <a:p>
            <a:pPr>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818">
                                            <p:txEl>
                                              <p:pRg st="1" end="1"/>
                                            </p:txEl>
                                          </p:spTgt>
                                        </p:tgtEl>
                                        <p:attrNameLst>
                                          <p:attrName>style.visibility</p:attrName>
                                        </p:attrNameLst>
                                      </p:cBhvr>
                                      <p:to>
                                        <p:strVal val="visible"/>
                                      </p:to>
                                    </p:set>
                                    <p:animEffect transition="in" filter="wipe(down)">
                                      <p:cBhvr>
                                        <p:cTn id="7" dur="500"/>
                                        <p:tgtEl>
                                          <p:spTgt spid="3481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4818">
                                            <p:txEl>
                                              <p:pRg st="2" end="2"/>
                                            </p:txEl>
                                          </p:spTgt>
                                        </p:tgtEl>
                                        <p:attrNameLst>
                                          <p:attrName>style.visibility</p:attrName>
                                        </p:attrNameLst>
                                      </p:cBhvr>
                                      <p:to>
                                        <p:strVal val="visible"/>
                                      </p:to>
                                    </p:set>
                                    <p:animEffect transition="in" filter="wipe(down)">
                                      <p:cBhvr>
                                        <p:cTn id="12" dur="500"/>
                                        <p:tgtEl>
                                          <p:spTgt spid="3481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4818">
                                            <p:txEl>
                                              <p:pRg st="3" end="3"/>
                                            </p:txEl>
                                          </p:spTgt>
                                        </p:tgtEl>
                                        <p:attrNameLst>
                                          <p:attrName>style.visibility</p:attrName>
                                        </p:attrNameLst>
                                      </p:cBhvr>
                                      <p:to>
                                        <p:strVal val="visible"/>
                                      </p:to>
                                    </p:set>
                                    <p:animEffect transition="in" filter="wipe(down)">
                                      <p:cBhvr>
                                        <p:cTn id="17" dur="500"/>
                                        <p:tgtEl>
                                          <p:spTgt spid="3481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4818">
                                            <p:txEl>
                                              <p:pRg st="5" end="5"/>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4818">
                                            <p:txEl>
                                              <p:pRg st="6" end="6"/>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481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nvSpPr>
        <p:spPr>
          <a:xfrm>
            <a:off x="350838" y="381000"/>
            <a:ext cx="8716962"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共享库</a:t>
            </a:r>
          </a:p>
        </p:txBody>
      </p:sp>
      <p:sp>
        <p:nvSpPr>
          <p:cNvPr id="35842" name="Rectangle 2"/>
          <p:cNvSpPr>
            <a:spLocks noGrp="1" noChangeArrowheads="1"/>
          </p:cNvSpPr>
          <p:nvPr/>
        </p:nvSpPr>
        <p:spPr>
          <a:xfrm>
            <a:off x="396347" y="1295400"/>
            <a:ext cx="8307387" cy="548640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rgbClr val="000000"/>
                </a:solidFill>
                <a:latin typeface="Calibri" panose="020F0502020204030204" pitchFamily="34" charset="0"/>
                <a:ea typeface="+mn-ea"/>
                <a:cs typeface="+mn-ea"/>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rgbClr val="000000"/>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rgbClr val="000000"/>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rgbClr val="000000"/>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rgbClr val="000000"/>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rgbClr val="000000"/>
                </a:solidFill>
                <a:latin typeface="Arial" panose="020B0604020202020204" pitchFamily="34" charset="0"/>
              </a:defRPr>
            </a:lvl9p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首次加载并运行可执行文件时，可能会发生动态链接（加载时链接）.</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Linux的常见情况，由动态链接程序（ld-linux.so）自动处理.</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a:t>标准C库（libc.so）通常动态链接</a:t>
            </a:r>
            <a:r>
              <a:rPr lang="en-GB" dirty="0"/>
              <a:t> </a:t>
            </a:r>
          </a:p>
          <a:p>
            <a:pPr>
              <a:spcBef>
                <a:spcPts val="180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动态链接也可以在程序开始后发生？（运行时链接）.</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a:t>在Linux中，这是通过调用dlopen（）接口完成的</a:t>
            </a:r>
            <a:r>
              <a:rPr lang="en-GB" dirty="0">
                <a:latin typeface="Courier New" panose="02070309020205020404" pitchFamily="49" charset="0"/>
              </a:rPr>
              <a:t>.</a:t>
            </a:r>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分发软件</a:t>
            </a:r>
            <a:r>
              <a:rPr lang="en-US" altLang="en-GB" dirty="0"/>
              <a:t>.</a:t>
            </a:r>
            <a:endParaRPr lang="en-GB" dirty="0"/>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高性能的Web服务器</a:t>
            </a:r>
            <a:r>
              <a:rPr lang="en-US" altLang="en-GB" dirty="0"/>
              <a:t>.</a:t>
            </a:r>
            <a:endParaRPr lang="en-GB" dirty="0"/>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运行时库的插入</a:t>
            </a:r>
            <a:r>
              <a:rPr lang="en-US" altLang="en-GB" dirty="0"/>
              <a:t>.</a:t>
            </a:r>
            <a:endParaRPr lang="en-GB" dirty="0"/>
          </a:p>
          <a:p>
            <a:pPr>
              <a:spcBef>
                <a:spcPts val="180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共享库例程可以由多个进程共享.</a:t>
            </a:r>
          </a:p>
          <a:p>
            <a:pPr marL="457200" lvl="1" indent="0">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2">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nvSpPr>
        <p:spPr>
          <a:xfrm>
            <a:off x="396347" y="1295400"/>
            <a:ext cx="8307387" cy="548640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rgbClr val="000000"/>
                </a:solidFill>
                <a:latin typeface="Calibri" panose="020F0502020204030204" pitchFamily="34" charset="0"/>
                <a:ea typeface="+mn-ea"/>
                <a:cs typeface="+mn-ea"/>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rgbClr val="000000"/>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rgbClr val="000000"/>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rgbClr val="000000"/>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rgbClr val="000000"/>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rgbClr val="000000"/>
                </a:solidFill>
                <a:latin typeface="Arial" panose="020B0604020202020204" pitchFamily="34" charset="0"/>
              </a:defRPr>
            </a:lvl9p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在内存中只有一个备份，被所有进程共享，节省内存空间</a:t>
            </a:r>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一个共享库目标文件被所有程序共享链接，节省磁盘空间</a:t>
            </a:r>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共享库升级时，被自动加载到内存和程序动态链接，使用方便</a:t>
            </a:r>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共享库可分模块、独立、用不同编程语言进行开发，效率高</a:t>
            </a:r>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第三方开发的共享库可作为程序插件，使程序功能易于扩展</a:t>
            </a:r>
          </a:p>
        </p:txBody>
      </p:sp>
      <p:sp>
        <p:nvSpPr>
          <p:cNvPr id="34817" name="Rectangle 1"/>
          <p:cNvSpPr>
            <a:spLocks noGrp="1" noChangeArrowheads="1"/>
          </p:cNvSpPr>
          <p:nvPr/>
        </p:nvSpPr>
        <p:spPr>
          <a:xfrm>
            <a:off x="350838" y="381000"/>
            <a:ext cx="8716962"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共享库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5842">
                                            <p:txEl>
                                              <p:pRg st="0" end="0"/>
                                            </p:txEl>
                                          </p:spTgt>
                                        </p:tgtEl>
                                        <p:attrNameLst>
                                          <p:attrName>style.visibility</p:attrName>
                                        </p:attrNameLst>
                                      </p:cBhvr>
                                      <p:to>
                                        <p:strVal val="visible"/>
                                      </p:to>
                                    </p:set>
                                    <p:animEffect transition="in" filter="wipe(down)">
                                      <p:cBhvr>
                                        <p:cTn id="7" dur="500"/>
                                        <p:tgtEl>
                                          <p:spTgt spid="358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5842">
                                            <p:txEl>
                                              <p:pRg st="1" end="1"/>
                                            </p:txEl>
                                          </p:spTgt>
                                        </p:tgtEl>
                                        <p:attrNameLst>
                                          <p:attrName>style.visibility</p:attrName>
                                        </p:attrNameLst>
                                      </p:cBhvr>
                                      <p:to>
                                        <p:strVal val="visible"/>
                                      </p:to>
                                    </p:set>
                                    <p:animEffect transition="in" filter="wipe(down)">
                                      <p:cBhvr>
                                        <p:cTn id="12" dur="500"/>
                                        <p:tgtEl>
                                          <p:spTgt spid="3584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5842">
                                            <p:txEl>
                                              <p:pRg st="2" end="2"/>
                                            </p:txEl>
                                          </p:spTgt>
                                        </p:tgtEl>
                                        <p:attrNameLst>
                                          <p:attrName>style.visibility</p:attrName>
                                        </p:attrNameLst>
                                      </p:cBhvr>
                                      <p:to>
                                        <p:strVal val="visible"/>
                                      </p:to>
                                    </p:set>
                                    <p:animEffect transition="in" filter="wipe(down)">
                                      <p:cBhvr>
                                        <p:cTn id="17" dur="500"/>
                                        <p:tgtEl>
                                          <p:spTgt spid="3584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5842">
                                            <p:txEl>
                                              <p:pRg st="3" end="3"/>
                                            </p:txEl>
                                          </p:spTgt>
                                        </p:tgtEl>
                                        <p:attrNameLst>
                                          <p:attrName>style.visibility</p:attrName>
                                        </p:attrNameLst>
                                      </p:cBhvr>
                                      <p:to>
                                        <p:strVal val="visible"/>
                                      </p:to>
                                    </p:set>
                                    <p:animEffect transition="in" filter="wipe(down)">
                                      <p:cBhvr>
                                        <p:cTn id="22" dur="500"/>
                                        <p:tgtEl>
                                          <p:spTgt spid="3584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5842">
                                            <p:txEl>
                                              <p:pRg st="4" end="4"/>
                                            </p:txEl>
                                          </p:spTgt>
                                        </p:tgtEl>
                                        <p:attrNameLst>
                                          <p:attrName>style.visibility</p:attrName>
                                        </p:attrNameLst>
                                      </p:cBhvr>
                                      <p:to>
                                        <p:strVal val="visible"/>
                                      </p:to>
                                    </p:set>
                                    <p:animEffect transition="in" filter="wipe(down)">
                                      <p:cBhvr>
                                        <p:cTn id="27" dur="500"/>
                                        <p:tgtEl>
                                          <p:spTgt spid="3584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nvSpPr>
        <p:spPr>
          <a:xfrm>
            <a:off x="350838" y="285750"/>
            <a:ext cx="8716962" cy="781050"/>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加载时动态链接</a:t>
            </a:r>
          </a:p>
        </p:txBody>
      </p:sp>
      <p:sp>
        <p:nvSpPr>
          <p:cNvPr id="4" name="Line 2"/>
          <p:cNvSpPr>
            <a:spLocks noChangeShapeType="1"/>
          </p:cNvSpPr>
          <p:nvPr/>
        </p:nvSpPr>
        <p:spPr bwMode="auto">
          <a:xfrm>
            <a:off x="2620963" y="1247500"/>
            <a:ext cx="1587" cy="381000"/>
          </a:xfrm>
          <a:prstGeom prst="line">
            <a:avLst/>
          </a:prstGeom>
          <a:noFill/>
          <a:ln w="3240">
            <a:solidFill>
              <a:srgbClr val="000066"/>
            </a:solidFill>
            <a:miter lim="800000"/>
            <a:tailEnd type="triangle" w="med" len="med"/>
          </a:ln>
          <a:effectLst/>
        </p:spPr>
        <p:txBody>
          <a:bodyPr/>
          <a:lstStyle/>
          <a:p>
            <a:endParaRPr lang="en-US"/>
          </a:p>
        </p:txBody>
      </p:sp>
      <p:sp>
        <p:nvSpPr>
          <p:cNvPr id="5" name="Rectangle 3"/>
          <p:cNvSpPr>
            <a:spLocks noChangeArrowheads="1"/>
          </p:cNvSpPr>
          <p:nvPr/>
        </p:nvSpPr>
        <p:spPr bwMode="auto">
          <a:xfrm>
            <a:off x="2454275" y="1657075"/>
            <a:ext cx="1676400" cy="569595"/>
          </a:xfrm>
          <a:prstGeom prst="rect">
            <a:avLst/>
          </a:prstGeom>
          <a:solidFill>
            <a:srgbClr val="3333CC">
              <a:lumMod val="20000"/>
              <a:lumOff val="80000"/>
            </a:srgbClr>
          </a:solidFill>
          <a:ln w="3240">
            <a:solidFill>
              <a:srgbClr val="000000"/>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600" b="1" dirty="0">
                <a:latin typeface="Calibri" panose="020F0502020204030204" pitchFamily="34" charset="0"/>
                <a:ea typeface="宋体" panose="02010600030101010101" pitchFamily="2" charset="-122"/>
                <a:cs typeface="msgothic" charset="0"/>
              </a:rPr>
              <a:t>转换</a:t>
            </a:r>
            <a:r>
              <a:rPr lang="en-GB" sz="1600" b="1" dirty="0">
                <a:latin typeface="Calibri" panose="020F0502020204030204" pitchFamily="34" charset="0"/>
                <a:ea typeface="msgothic" charset="0"/>
                <a:cs typeface="msgothic" charset="0"/>
              </a:rPr>
              <a:t>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a:t>
            </a:r>
            <a:r>
              <a:rPr lang="en-GB" sz="1600" b="1" dirty="0" err="1">
                <a:latin typeface="Courier New" panose="02070309020205020404" pitchFamily="49" charset="0"/>
                <a:ea typeface="msgothic" charset="0"/>
                <a:cs typeface="msgothic" charset="0"/>
              </a:rPr>
              <a:t>cpp</a:t>
            </a:r>
            <a:r>
              <a:rPr lang="en-GB" sz="1600" b="1" dirty="0">
                <a:latin typeface="Calibri" panose="020F0502020204030204" pitchFamily="34" charset="0"/>
                <a:ea typeface="msgothic" charset="0"/>
                <a:cs typeface="msgothic" charset="0"/>
              </a:rPr>
              <a:t>, </a:t>
            </a:r>
            <a:r>
              <a:rPr lang="en-GB" sz="1600" b="1" dirty="0">
                <a:latin typeface="Courier New" panose="02070309020205020404" pitchFamily="49" charset="0"/>
                <a:ea typeface="msgothic" charset="0"/>
                <a:cs typeface="msgothic" charset="0"/>
              </a:rPr>
              <a:t>cc1</a:t>
            </a:r>
            <a:r>
              <a:rPr lang="en-GB" sz="1600" b="1" dirty="0">
                <a:latin typeface="Calibri" panose="020F0502020204030204" pitchFamily="34" charset="0"/>
                <a:ea typeface="msgothic" charset="0"/>
                <a:cs typeface="msgothic" charset="0"/>
              </a:rPr>
              <a:t>, </a:t>
            </a:r>
            <a:r>
              <a:rPr lang="en-GB" sz="1600" b="1" dirty="0">
                <a:latin typeface="Courier New" panose="02070309020205020404" pitchFamily="49" charset="0"/>
                <a:ea typeface="msgothic" charset="0"/>
                <a:cs typeface="msgothic" charset="0"/>
              </a:rPr>
              <a:t>as</a:t>
            </a:r>
            <a:r>
              <a:rPr lang="en-GB" sz="1600" b="1" dirty="0">
                <a:latin typeface="Calibri" panose="020F0502020204030204" pitchFamily="34" charset="0"/>
                <a:ea typeface="msgothic" charset="0"/>
                <a:cs typeface="msgothic" charset="0"/>
              </a:rPr>
              <a:t>)</a:t>
            </a:r>
          </a:p>
        </p:txBody>
      </p:sp>
      <p:sp>
        <p:nvSpPr>
          <p:cNvPr id="6" name="Text Box 4"/>
          <p:cNvSpPr txBox="1">
            <a:spLocks noChangeArrowheads="1"/>
          </p:cNvSpPr>
          <p:nvPr/>
        </p:nvSpPr>
        <p:spPr bwMode="auto">
          <a:xfrm>
            <a:off x="2081213" y="1010963"/>
            <a:ext cx="1045777" cy="329643"/>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main2.c</a:t>
            </a:r>
          </a:p>
        </p:txBody>
      </p:sp>
      <p:sp>
        <p:nvSpPr>
          <p:cNvPr id="7" name="Text Box 5"/>
          <p:cNvSpPr txBox="1">
            <a:spLocks noChangeArrowheads="1"/>
          </p:cNvSpPr>
          <p:nvPr/>
        </p:nvSpPr>
        <p:spPr bwMode="auto">
          <a:xfrm>
            <a:off x="2757488" y="2568300"/>
            <a:ext cx="1045777" cy="329643"/>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main2.o</a:t>
            </a:r>
          </a:p>
        </p:txBody>
      </p:sp>
      <p:sp>
        <p:nvSpPr>
          <p:cNvPr id="8" name="Line 6"/>
          <p:cNvSpPr>
            <a:spLocks noChangeShapeType="1"/>
          </p:cNvSpPr>
          <p:nvPr/>
        </p:nvSpPr>
        <p:spPr bwMode="auto">
          <a:xfrm>
            <a:off x="3292475" y="2238100"/>
            <a:ext cx="1588" cy="381000"/>
          </a:xfrm>
          <a:prstGeom prst="line">
            <a:avLst/>
          </a:prstGeom>
          <a:noFill/>
          <a:ln w="3240">
            <a:solidFill>
              <a:srgbClr val="000066"/>
            </a:solidFill>
            <a:miter lim="800000"/>
            <a:tailEnd type="triangle" w="med" len="med"/>
          </a:ln>
          <a:effectLst/>
        </p:spPr>
        <p:txBody>
          <a:bodyPr/>
          <a:lstStyle/>
          <a:p>
            <a:endParaRPr lang="en-US"/>
          </a:p>
        </p:txBody>
      </p:sp>
      <p:sp>
        <p:nvSpPr>
          <p:cNvPr id="9" name="Text Box 7"/>
          <p:cNvSpPr txBox="1">
            <a:spLocks noChangeArrowheads="1"/>
          </p:cNvSpPr>
          <p:nvPr/>
        </p:nvSpPr>
        <p:spPr bwMode="auto">
          <a:xfrm>
            <a:off x="4359275" y="1949175"/>
            <a:ext cx="1662934" cy="561117"/>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libc.so</a:t>
            </a:r>
          </a:p>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libvector.so</a:t>
            </a:r>
          </a:p>
        </p:txBody>
      </p:sp>
      <p:sp>
        <p:nvSpPr>
          <p:cNvPr id="10" name="Rectangle 8"/>
          <p:cNvSpPr>
            <a:spLocks noChangeArrowheads="1"/>
          </p:cNvSpPr>
          <p:nvPr/>
        </p:nvSpPr>
        <p:spPr bwMode="auto">
          <a:xfrm>
            <a:off x="2454275" y="3225525"/>
            <a:ext cx="3028950" cy="328295"/>
          </a:xfrm>
          <a:prstGeom prst="rect">
            <a:avLst/>
          </a:prstGeom>
          <a:solidFill>
            <a:srgbClr val="3333CC">
              <a:lumMod val="20000"/>
              <a:lumOff val="80000"/>
            </a:srgbClr>
          </a:solidFill>
          <a:ln w="3240">
            <a:solidFill>
              <a:srgbClr val="000000"/>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600" b="1" dirty="0">
                <a:latin typeface="Calibri" panose="020F0502020204030204" pitchFamily="34" charset="0"/>
                <a:ea typeface="宋体" panose="02010600030101010101" pitchFamily="2" charset="-122"/>
                <a:cs typeface="msgothic" charset="0"/>
              </a:rPr>
              <a:t>链接器</a:t>
            </a:r>
            <a:r>
              <a:rPr lang="en-GB" sz="1600" b="1" dirty="0">
                <a:latin typeface="Calibri" panose="020F0502020204030204" pitchFamily="34" charset="0"/>
                <a:ea typeface="msgothic" charset="0"/>
                <a:cs typeface="msgothic" charset="0"/>
              </a:rPr>
              <a:t>(</a:t>
            </a:r>
            <a:r>
              <a:rPr lang="en-GB" sz="1600" b="1" dirty="0">
                <a:latin typeface="Courier New" panose="02070309020205020404" pitchFamily="49" charset="0"/>
                <a:ea typeface="msgothic" charset="0"/>
                <a:cs typeface="msgothic" charset="0"/>
              </a:rPr>
              <a:t>ld</a:t>
            </a:r>
            <a:r>
              <a:rPr lang="en-GB" sz="1600" b="1" dirty="0">
                <a:latin typeface="Calibri" panose="020F0502020204030204" pitchFamily="34" charset="0"/>
                <a:ea typeface="msgothic" charset="0"/>
                <a:cs typeface="msgothic" charset="0"/>
              </a:rPr>
              <a:t>)</a:t>
            </a:r>
          </a:p>
        </p:txBody>
      </p:sp>
      <p:sp>
        <p:nvSpPr>
          <p:cNvPr id="11" name="Text Box 9"/>
          <p:cNvSpPr txBox="1">
            <a:spLocks noChangeArrowheads="1"/>
          </p:cNvSpPr>
          <p:nvPr/>
        </p:nvSpPr>
        <p:spPr bwMode="auto">
          <a:xfrm>
            <a:off x="2795691" y="3974825"/>
            <a:ext cx="920542" cy="328424"/>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prog2l</a:t>
            </a:r>
          </a:p>
        </p:txBody>
      </p:sp>
      <p:sp>
        <p:nvSpPr>
          <p:cNvPr id="12" name="Line 10"/>
          <p:cNvSpPr>
            <a:spLocks noChangeShapeType="1"/>
          </p:cNvSpPr>
          <p:nvPr/>
        </p:nvSpPr>
        <p:spPr bwMode="auto">
          <a:xfrm>
            <a:off x="3292475" y="3609700"/>
            <a:ext cx="1588" cy="381000"/>
          </a:xfrm>
          <a:prstGeom prst="line">
            <a:avLst/>
          </a:prstGeom>
          <a:noFill/>
          <a:ln w="3240">
            <a:solidFill>
              <a:srgbClr val="000066"/>
            </a:solidFill>
            <a:miter lim="800000"/>
            <a:tailEnd type="triangle" w="med" len="med"/>
          </a:ln>
          <a:effectLst/>
        </p:spPr>
        <p:txBody>
          <a:bodyPr/>
          <a:lstStyle/>
          <a:p>
            <a:endParaRPr lang="en-US"/>
          </a:p>
        </p:txBody>
      </p:sp>
      <p:sp>
        <p:nvSpPr>
          <p:cNvPr id="13" name="Line 11"/>
          <p:cNvSpPr>
            <a:spLocks noChangeShapeType="1"/>
          </p:cNvSpPr>
          <p:nvPr/>
        </p:nvSpPr>
        <p:spPr bwMode="auto">
          <a:xfrm>
            <a:off x="3292475" y="4295500"/>
            <a:ext cx="1588" cy="457200"/>
          </a:xfrm>
          <a:prstGeom prst="line">
            <a:avLst/>
          </a:prstGeom>
          <a:noFill/>
          <a:ln w="3240">
            <a:solidFill>
              <a:srgbClr val="000066"/>
            </a:solidFill>
            <a:miter lim="800000"/>
            <a:tailEnd type="triangle" w="med" len="med"/>
          </a:ln>
          <a:effectLst/>
        </p:spPr>
        <p:txBody>
          <a:bodyPr/>
          <a:lstStyle/>
          <a:p>
            <a:endParaRPr lang="en-US"/>
          </a:p>
        </p:txBody>
      </p:sp>
      <p:sp>
        <p:nvSpPr>
          <p:cNvPr id="14" name="Rectangle 12"/>
          <p:cNvSpPr>
            <a:spLocks noChangeArrowheads="1"/>
          </p:cNvSpPr>
          <p:nvPr/>
        </p:nvSpPr>
        <p:spPr bwMode="auto">
          <a:xfrm>
            <a:off x="2454275" y="6124300"/>
            <a:ext cx="3200400" cy="341313"/>
          </a:xfrm>
          <a:prstGeom prst="rect">
            <a:avLst/>
          </a:prstGeom>
          <a:solidFill>
            <a:srgbClr val="3333CC">
              <a:lumMod val="20000"/>
              <a:lumOff val="80000"/>
            </a:srgbClr>
          </a:solidFill>
          <a:ln w="3240">
            <a:solidFill>
              <a:srgbClr val="000000"/>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Dynamic linker (</a:t>
            </a:r>
            <a:r>
              <a:rPr lang="en-GB" sz="1600" b="1" dirty="0">
                <a:latin typeface="Courier New" panose="02070309020205020404" pitchFamily="49" charset="0"/>
                <a:ea typeface="msgothic" charset="0"/>
                <a:cs typeface="msgothic" charset="0"/>
              </a:rPr>
              <a:t>ld-linux.so</a:t>
            </a:r>
            <a:r>
              <a:rPr lang="en-GB" sz="1600" b="1" dirty="0">
                <a:latin typeface="Calibri" panose="020F0502020204030204" pitchFamily="34" charset="0"/>
                <a:ea typeface="msgothic" charset="0"/>
                <a:cs typeface="msgothic" charset="0"/>
              </a:rPr>
              <a:t>)</a:t>
            </a:r>
          </a:p>
        </p:txBody>
      </p:sp>
      <p:sp>
        <p:nvSpPr>
          <p:cNvPr id="15" name="Line 13"/>
          <p:cNvSpPr>
            <a:spLocks noChangeShapeType="1"/>
          </p:cNvSpPr>
          <p:nvPr/>
        </p:nvSpPr>
        <p:spPr bwMode="auto">
          <a:xfrm>
            <a:off x="3292475" y="5133700"/>
            <a:ext cx="1588" cy="990600"/>
          </a:xfrm>
          <a:prstGeom prst="line">
            <a:avLst/>
          </a:prstGeom>
          <a:noFill/>
          <a:ln w="3240">
            <a:solidFill>
              <a:srgbClr val="000066"/>
            </a:solidFill>
            <a:miter lim="800000"/>
            <a:tailEnd type="triangle" w="med" len="med"/>
          </a:ln>
          <a:effectLst/>
        </p:spPr>
        <p:txBody>
          <a:bodyPr/>
          <a:lstStyle/>
          <a:p>
            <a:endParaRPr lang="en-US"/>
          </a:p>
        </p:txBody>
      </p:sp>
      <p:sp>
        <p:nvSpPr>
          <p:cNvPr id="16" name="Line 14"/>
          <p:cNvSpPr>
            <a:spLocks noChangeShapeType="1"/>
          </p:cNvSpPr>
          <p:nvPr/>
        </p:nvSpPr>
        <p:spPr bwMode="auto">
          <a:xfrm>
            <a:off x="3292475" y="2847700"/>
            <a:ext cx="1588" cy="381000"/>
          </a:xfrm>
          <a:prstGeom prst="line">
            <a:avLst/>
          </a:prstGeom>
          <a:noFill/>
          <a:ln w="3240">
            <a:solidFill>
              <a:srgbClr val="000066"/>
            </a:solidFill>
            <a:miter lim="800000"/>
            <a:tailEnd type="triangle" w="med" len="med"/>
          </a:ln>
          <a:effectLst/>
        </p:spPr>
        <p:txBody>
          <a:bodyPr/>
          <a:lstStyle/>
          <a:p>
            <a:endParaRPr lang="en-US"/>
          </a:p>
        </p:txBody>
      </p:sp>
      <p:sp>
        <p:nvSpPr>
          <p:cNvPr id="17" name="Text Box 15"/>
          <p:cNvSpPr txBox="1">
            <a:spLocks noChangeArrowheads="1"/>
          </p:cNvSpPr>
          <p:nvPr/>
        </p:nvSpPr>
        <p:spPr bwMode="auto">
          <a:xfrm>
            <a:off x="5254625" y="2542900"/>
            <a:ext cx="2609850" cy="333375"/>
          </a:xfrm>
          <a:prstGeom prst="rect">
            <a:avLst/>
          </a:prstGeom>
          <a:noFill/>
          <a:ln w="9525">
            <a:noFill/>
            <a:rou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600" b="1" i="1" dirty="0">
                <a:solidFill>
                  <a:srgbClr val="000000">
                    <a:lumMod val="50000"/>
                    <a:lumOff val="50000"/>
                  </a:srgbClr>
                </a:solidFill>
                <a:latin typeface="Calibri" panose="020F0502020204030204" pitchFamily="34" charset="0"/>
                <a:ea typeface="宋体" panose="02010600030101010101" pitchFamily="2" charset="-122"/>
                <a:cs typeface="msgothic" charset="0"/>
              </a:rPr>
              <a:t>重定位和符号表信息</a:t>
            </a:r>
          </a:p>
        </p:txBody>
      </p:sp>
      <p:sp>
        <p:nvSpPr>
          <p:cNvPr id="18" name="Line 16"/>
          <p:cNvSpPr>
            <a:spLocks noChangeShapeType="1"/>
          </p:cNvSpPr>
          <p:nvPr/>
        </p:nvSpPr>
        <p:spPr bwMode="auto">
          <a:xfrm>
            <a:off x="5180013" y="2542900"/>
            <a:ext cx="1587" cy="685800"/>
          </a:xfrm>
          <a:prstGeom prst="line">
            <a:avLst/>
          </a:prstGeom>
          <a:noFill/>
          <a:ln w="3240">
            <a:solidFill>
              <a:srgbClr val="000066"/>
            </a:solidFill>
            <a:miter lim="800000"/>
            <a:tailEnd type="triangle" w="med" len="med"/>
          </a:ln>
          <a:effectLst/>
        </p:spPr>
        <p:txBody>
          <a:bodyPr/>
          <a:lstStyle/>
          <a:p>
            <a:endParaRPr lang="en-US"/>
          </a:p>
        </p:txBody>
      </p:sp>
      <p:sp>
        <p:nvSpPr>
          <p:cNvPr id="19" name="Text Box 17"/>
          <p:cNvSpPr txBox="1">
            <a:spLocks noChangeArrowheads="1"/>
          </p:cNvSpPr>
          <p:nvPr/>
        </p:nvSpPr>
        <p:spPr bwMode="auto">
          <a:xfrm>
            <a:off x="4352925" y="4844775"/>
            <a:ext cx="1662934" cy="561117"/>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libc.so</a:t>
            </a:r>
          </a:p>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libvector.so</a:t>
            </a:r>
          </a:p>
        </p:txBody>
      </p:sp>
      <p:sp>
        <p:nvSpPr>
          <p:cNvPr id="20" name="Text Box 18"/>
          <p:cNvSpPr txBox="1">
            <a:spLocks noChangeArrowheads="1"/>
          </p:cNvSpPr>
          <p:nvPr/>
        </p:nvSpPr>
        <p:spPr bwMode="auto">
          <a:xfrm>
            <a:off x="5254625" y="5559150"/>
            <a:ext cx="1771650" cy="333375"/>
          </a:xfrm>
          <a:prstGeom prst="rect">
            <a:avLst/>
          </a:prstGeom>
          <a:noFill/>
          <a:ln w="9525">
            <a:noFill/>
            <a:rou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600" b="1" i="1" dirty="0">
                <a:solidFill>
                  <a:srgbClr val="000000">
                    <a:lumMod val="50000"/>
                    <a:lumOff val="50000"/>
                  </a:srgbClr>
                </a:solidFill>
                <a:latin typeface="Calibri" panose="020F0502020204030204" pitchFamily="34" charset="0"/>
                <a:ea typeface="宋体" panose="02010600030101010101" pitchFamily="2" charset="-122"/>
                <a:cs typeface="msgothic" charset="0"/>
              </a:rPr>
              <a:t>代码和数据</a:t>
            </a:r>
          </a:p>
        </p:txBody>
      </p:sp>
      <p:sp>
        <p:nvSpPr>
          <p:cNvPr id="21" name="Line 19"/>
          <p:cNvSpPr>
            <a:spLocks noChangeShapeType="1"/>
          </p:cNvSpPr>
          <p:nvPr/>
        </p:nvSpPr>
        <p:spPr bwMode="auto">
          <a:xfrm>
            <a:off x="5173663" y="5438500"/>
            <a:ext cx="1587" cy="685800"/>
          </a:xfrm>
          <a:prstGeom prst="line">
            <a:avLst/>
          </a:prstGeom>
          <a:noFill/>
          <a:ln w="3240">
            <a:solidFill>
              <a:srgbClr val="000066"/>
            </a:solidFill>
            <a:miter lim="800000"/>
            <a:tailEnd type="triangle" w="med" len="med"/>
          </a:ln>
          <a:effectLst/>
        </p:spPr>
        <p:txBody>
          <a:bodyPr/>
          <a:lstStyle/>
          <a:p>
            <a:endParaRPr lang="en-US"/>
          </a:p>
        </p:txBody>
      </p:sp>
      <p:sp>
        <p:nvSpPr>
          <p:cNvPr id="22" name="Text Box 21"/>
          <p:cNvSpPr txBox="1">
            <a:spLocks noChangeArrowheads="1"/>
          </p:cNvSpPr>
          <p:nvPr/>
        </p:nvSpPr>
        <p:spPr bwMode="auto">
          <a:xfrm>
            <a:off x="914400" y="2451355"/>
            <a:ext cx="1371600" cy="574675"/>
          </a:xfrm>
          <a:prstGeom prst="rect">
            <a:avLst/>
          </a:prstGeom>
          <a:noFill/>
          <a:ln w="9525">
            <a:noFill/>
            <a:round/>
          </a:ln>
          <a:effectLst/>
        </p:spPr>
        <p:txBody>
          <a:bodyPr lIns="90000" tIns="46800" rIns="90000" bIns="46800">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err="1">
                <a:solidFill>
                  <a:srgbClr val="990000"/>
                </a:solidFill>
                <a:latin typeface="Calibri" panose="020F0502020204030204" pitchFamily="34" charset="0"/>
                <a:ea typeface="msgothic" charset="0"/>
                <a:cs typeface="msgothic" charset="0"/>
              </a:rPr>
              <a:t>重定位</a:t>
            </a: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err="1">
                <a:solidFill>
                  <a:srgbClr val="990000"/>
                </a:solidFill>
                <a:latin typeface="Calibri" panose="020F0502020204030204" pitchFamily="34" charset="0"/>
                <a:ea typeface="msgothic" charset="0"/>
                <a:cs typeface="msgothic" charset="0"/>
              </a:rPr>
              <a:t>目标文件</a:t>
            </a:r>
          </a:p>
        </p:txBody>
      </p:sp>
      <p:sp>
        <p:nvSpPr>
          <p:cNvPr id="23" name="Text Box 22"/>
          <p:cNvSpPr txBox="1">
            <a:spLocks noChangeArrowheads="1"/>
          </p:cNvSpPr>
          <p:nvPr/>
        </p:nvSpPr>
        <p:spPr bwMode="auto">
          <a:xfrm>
            <a:off x="533400" y="5887233"/>
            <a:ext cx="1752600" cy="574675"/>
          </a:xfrm>
          <a:prstGeom prst="rect">
            <a:avLst/>
          </a:prstGeom>
          <a:noFill/>
          <a:ln w="9525">
            <a:noFill/>
            <a:round/>
          </a:ln>
          <a:effectLst/>
        </p:spPr>
        <p:txBody>
          <a:bodyPr lIns="90000" tIns="46800" rIns="90000" bIns="46800">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600" b="1" i="1" dirty="0">
                <a:solidFill>
                  <a:srgbClr val="990000"/>
                </a:solidFill>
                <a:latin typeface="Calibri" panose="020F0502020204030204" pitchFamily="34" charset="0"/>
                <a:ea typeface="宋体" panose="02010600030101010101" pitchFamily="2" charset="-122"/>
                <a:cs typeface="msgothic" charset="0"/>
              </a:rPr>
              <a:t>内存中</a:t>
            </a:r>
            <a:r>
              <a:rPr lang="en-GB" sz="1600" b="1" i="1" dirty="0">
                <a:solidFill>
                  <a:srgbClr val="990000"/>
                </a:solidFill>
                <a:latin typeface="Calibri" panose="020F0502020204030204" pitchFamily="34" charset="0"/>
                <a:ea typeface="msgothic" charset="0"/>
                <a:cs typeface="msgothic" charset="0"/>
              </a:rPr>
              <a:t>完全链接</a:t>
            </a: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a:solidFill>
                  <a:srgbClr val="990000"/>
                </a:solidFill>
                <a:latin typeface="Calibri" panose="020F0502020204030204" pitchFamily="34" charset="0"/>
                <a:ea typeface="msgothic" charset="0"/>
                <a:cs typeface="msgothic" charset="0"/>
              </a:rPr>
              <a:t>可执行</a:t>
            </a:r>
          </a:p>
        </p:txBody>
      </p:sp>
      <p:sp>
        <p:nvSpPr>
          <p:cNvPr id="24" name="Line 23"/>
          <p:cNvSpPr>
            <a:spLocks noChangeShapeType="1"/>
          </p:cNvSpPr>
          <p:nvPr/>
        </p:nvSpPr>
        <p:spPr bwMode="auto">
          <a:xfrm>
            <a:off x="3783013" y="1247500"/>
            <a:ext cx="1587" cy="381000"/>
          </a:xfrm>
          <a:prstGeom prst="line">
            <a:avLst/>
          </a:prstGeom>
          <a:noFill/>
          <a:ln w="3240">
            <a:solidFill>
              <a:srgbClr val="000066"/>
            </a:solidFill>
            <a:miter lim="800000"/>
            <a:tailEnd type="triangle" w="med" len="med"/>
          </a:ln>
          <a:effectLst/>
        </p:spPr>
        <p:txBody>
          <a:bodyPr/>
          <a:lstStyle/>
          <a:p>
            <a:endParaRPr lang="en-US"/>
          </a:p>
        </p:txBody>
      </p:sp>
      <p:sp>
        <p:nvSpPr>
          <p:cNvPr id="25" name="Text Box 24"/>
          <p:cNvSpPr txBox="1">
            <a:spLocks noChangeArrowheads="1"/>
          </p:cNvSpPr>
          <p:nvPr/>
        </p:nvSpPr>
        <p:spPr bwMode="auto">
          <a:xfrm>
            <a:off x="3184525" y="1010963"/>
            <a:ext cx="1169209" cy="329643"/>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vector.h</a:t>
            </a:r>
          </a:p>
        </p:txBody>
      </p:sp>
      <p:sp>
        <p:nvSpPr>
          <p:cNvPr id="26" name="Rectangle 25"/>
          <p:cNvSpPr>
            <a:spLocks noChangeArrowheads="1"/>
          </p:cNvSpPr>
          <p:nvPr/>
        </p:nvSpPr>
        <p:spPr bwMode="auto">
          <a:xfrm>
            <a:off x="2454275" y="4749525"/>
            <a:ext cx="1657350" cy="328295"/>
          </a:xfrm>
          <a:prstGeom prst="rect">
            <a:avLst/>
          </a:prstGeom>
          <a:solidFill>
            <a:srgbClr val="3333CC">
              <a:lumMod val="20000"/>
              <a:lumOff val="80000"/>
            </a:srgbClr>
          </a:solidFill>
          <a:ln w="3240">
            <a:solidFill>
              <a:srgbClr val="000000"/>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600" b="1" dirty="0">
                <a:latin typeface="Calibri" panose="020F0502020204030204" pitchFamily="34" charset="0"/>
                <a:ea typeface="宋体" panose="02010600030101010101" pitchFamily="2" charset="-122"/>
                <a:cs typeface="msgothic" charset="0"/>
              </a:rPr>
              <a:t>装载</a:t>
            </a:r>
            <a:r>
              <a:rPr lang="en-GB" sz="1600" b="1" dirty="0">
                <a:latin typeface="Calibri" panose="020F0502020204030204" pitchFamily="34" charset="0"/>
                <a:ea typeface="msgothic" charset="0"/>
                <a:cs typeface="msgothic" charset="0"/>
              </a:rPr>
              <a:t> (</a:t>
            </a:r>
            <a:r>
              <a:rPr lang="en-GB" sz="1600" b="1" dirty="0" err="1">
                <a:latin typeface="Courier New" panose="02070309020205020404" pitchFamily="49" charset="0"/>
                <a:ea typeface="msgothic" charset="0"/>
                <a:cs typeface="msgothic" charset="0"/>
              </a:rPr>
              <a:t>execve</a:t>
            </a:r>
            <a:r>
              <a:rPr lang="en-GB" sz="1600" b="1" dirty="0">
                <a:latin typeface="Calibri" panose="020F0502020204030204" pitchFamily="34" charset="0"/>
                <a:ea typeface="msgothic" charset="0"/>
                <a:cs typeface="msgothic" charset="0"/>
              </a:rPr>
              <a:t>)</a:t>
            </a:r>
          </a:p>
        </p:txBody>
      </p:sp>
      <p:sp>
        <p:nvSpPr>
          <p:cNvPr id="27" name="Text Box 26"/>
          <p:cNvSpPr txBox="1">
            <a:spLocks noChangeArrowheads="1"/>
          </p:cNvSpPr>
          <p:nvPr/>
        </p:nvSpPr>
        <p:spPr bwMode="auto">
          <a:xfrm>
            <a:off x="4689475" y="1047475"/>
            <a:ext cx="4501851" cy="561117"/>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990000"/>
                </a:solidFill>
                <a:latin typeface="Courier New" panose="02070309020205020404" pitchFamily="49" charset="0"/>
                <a:ea typeface="msgothic" charset="0"/>
                <a:cs typeface="msgothic" charset="0"/>
              </a:rPr>
              <a:t>unix&gt; gcc -shared -o libvector.so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990000"/>
                </a:solidFill>
                <a:latin typeface="Courier New" panose="02070309020205020404" pitchFamily="49" charset="0"/>
                <a:ea typeface="msgothic" charset="0"/>
                <a:cs typeface="msgothic" charset="0"/>
              </a:rPr>
              <a:t>     addvec.c multvec.c</a:t>
            </a:r>
          </a:p>
        </p:txBody>
      </p:sp>
      <p:sp>
        <p:nvSpPr>
          <p:cNvPr id="28" name="Line 27"/>
          <p:cNvSpPr>
            <a:spLocks noChangeShapeType="1"/>
          </p:cNvSpPr>
          <p:nvPr/>
        </p:nvSpPr>
        <p:spPr bwMode="auto">
          <a:xfrm flipH="1">
            <a:off x="5715000" y="1574799"/>
            <a:ext cx="460375" cy="609600"/>
          </a:xfrm>
          <a:prstGeom prst="line">
            <a:avLst/>
          </a:prstGeom>
          <a:noFill/>
          <a:ln w="25560">
            <a:solidFill>
              <a:srgbClr val="000000"/>
            </a:solidFill>
            <a:miter lim="800000"/>
            <a:tailEnd type="triangle" w="med" len="med"/>
          </a:ln>
          <a:effectLst/>
        </p:spPr>
        <p:txBody>
          <a:bodyPr/>
          <a:lstStyle/>
          <a:p>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nvSpPr>
        <p:spPr>
          <a:xfrm>
            <a:off x="427038" y="360362"/>
            <a:ext cx="8716962"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加载时动态链接的实现</a:t>
            </a:r>
          </a:p>
        </p:txBody>
      </p:sp>
      <p:sp>
        <p:nvSpPr>
          <p:cNvPr id="4" name="内容占位符 2"/>
          <p:cNvSpPr txBox="1"/>
          <p:nvPr/>
        </p:nvSpPr>
        <p:spPr>
          <a:xfrm>
            <a:off x="345758" y="1330371"/>
            <a:ext cx="8423910" cy="456634"/>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000000"/>
                </a:solidFill>
                <a:latin typeface="Arial" panose="020B0604020202020204" pitchFamily="34" charset="0"/>
                <a:ea typeface="宋体" panose="02010600030101010101" pitchFamily="2" charset="-122"/>
                <a:cs typeface="+mn-ea"/>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000000"/>
                </a:solidFill>
                <a:latin typeface="Arial" panose="020B0604020202020204" pitchFamily="34" charset="0"/>
                <a:ea typeface="宋体" panose="02010600030101010101" pitchFamily="2" charset="-122"/>
                <a:cs typeface="+mn-ea"/>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000000"/>
                </a:solidFill>
                <a:latin typeface="Arial" panose="020B0604020202020204" pitchFamily="34" charset="0"/>
                <a:ea typeface="宋体" panose="02010600030101010101" pitchFamily="2" charset="-122"/>
                <a:cs typeface="+mn-ea"/>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000000"/>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rgbClr val="000000"/>
                </a:solidFill>
                <a:latin typeface="Arial" panose="020B0604020202020204" pitchFamily="34" charset="0"/>
                <a:ea typeface="宋体" panose="02010600030101010101" pitchFamily="2" charset="-122"/>
                <a:cs typeface="+mn-ea"/>
              </a:defRPr>
            </a:lvl5pPr>
            <a:lvl6pPr marL="2514600" indent="-228600" algn="l" defTabSz="914400" rtl="0" eaLnBrk="1" latinLnBrk="0" hangingPunct="1">
              <a:spcBef>
                <a:spcPct val="20000"/>
              </a:spcBef>
              <a:buFont typeface="Arial" panose="020B0604020202020204" pitchFamily="34" charset="0"/>
              <a:buChar char="•"/>
              <a:defRPr sz="2000" kern="1200">
                <a:solidFill>
                  <a:srgbClr val="000000"/>
                </a:solidFill>
                <a:latin typeface="Arial" panose="020B0604020202020204" pitchFamily="34" charset="0"/>
                <a:ea typeface="宋体" panose="02010600030101010101" pitchFamily="2" charset="-122"/>
                <a:cs typeface="+mn-ea"/>
              </a:defRPr>
            </a:lvl6pPr>
            <a:lvl7pPr marL="2971800" indent="-228600" algn="l" defTabSz="914400" rtl="0" eaLnBrk="1" latinLnBrk="0" hangingPunct="1">
              <a:spcBef>
                <a:spcPct val="20000"/>
              </a:spcBef>
              <a:buFont typeface="Arial" panose="020B0604020202020204" pitchFamily="34" charset="0"/>
              <a:buChar char="•"/>
              <a:defRPr sz="2000" kern="1200">
                <a:solidFill>
                  <a:srgbClr val="000000"/>
                </a:solidFill>
                <a:latin typeface="Arial" panose="020B0604020202020204" pitchFamily="34" charset="0"/>
                <a:ea typeface="宋体" panose="02010600030101010101" pitchFamily="2" charset="-122"/>
                <a:cs typeface="+mn-ea"/>
              </a:defRPr>
            </a:lvl7pPr>
            <a:lvl8pPr marL="3429000" indent="-228600" algn="l" defTabSz="914400" rtl="0" eaLnBrk="1" latinLnBrk="0" hangingPunct="1">
              <a:spcBef>
                <a:spcPct val="20000"/>
              </a:spcBef>
              <a:buFont typeface="Arial" panose="020B0604020202020204" pitchFamily="34" charset="0"/>
              <a:buChar char="•"/>
              <a:defRPr sz="2000" kern="1200">
                <a:solidFill>
                  <a:srgbClr val="000000"/>
                </a:solidFill>
                <a:latin typeface="Arial" panose="020B0604020202020204" pitchFamily="34" charset="0"/>
                <a:ea typeface="宋体" panose="02010600030101010101" pitchFamily="2" charset="-122"/>
                <a:cs typeface="+mn-ea"/>
              </a:defRPr>
            </a:lvl8pPr>
            <a:lvl9pPr marL="3886200" indent="-228600" algn="l" defTabSz="914400" rtl="0" eaLnBrk="1" latinLnBrk="0" hangingPunct="1">
              <a:spcBef>
                <a:spcPct val="20000"/>
              </a:spcBef>
              <a:buFont typeface="Arial" panose="020B0604020202020204" pitchFamily="34" charset="0"/>
              <a:buChar char="•"/>
              <a:defRPr sz="2000" kern="1200">
                <a:solidFill>
                  <a:srgbClr val="000000"/>
                </a:solidFill>
                <a:latin typeface="Arial" panose="020B0604020202020204" pitchFamily="34" charset="0"/>
                <a:ea typeface="宋体" panose="02010600030101010101" pitchFamily="2" charset="-122"/>
                <a:cs typeface="+mn-ea"/>
              </a:defRPr>
            </a:lvl9pPr>
          </a:lstStyle>
          <a:p>
            <a:r>
              <a:rPr lang="en-US" altLang="zh-CN" sz="2400" b="1" dirty="0">
                <a:latin typeface="微软雅黑" panose="020B0503020204020204" pitchFamily="34" charset="-122"/>
                <a:ea typeface="微软雅黑" panose="020B0503020204020204" pitchFamily="34" charset="-122"/>
              </a:rPr>
              <a:t>PIC</a:t>
            </a:r>
            <a:r>
              <a:rPr lang="zh-CN" altLang="en-US" sz="2400" b="1" dirty="0">
                <a:latin typeface="微软雅黑" panose="020B0503020204020204" pitchFamily="34" charset="-122"/>
                <a:ea typeface="微软雅黑" panose="020B0503020204020204" pitchFamily="34" charset="-122"/>
              </a:rPr>
              <a:t>代码</a:t>
            </a:r>
            <a:endParaRPr lang="en-US" altLang="zh-CN" sz="2400" b="1" dirty="0">
              <a:latin typeface="微软雅黑" panose="020B0503020204020204" pitchFamily="34" charset="-122"/>
              <a:ea typeface="微软雅黑" panose="020B0503020204020204" pitchFamily="34" charset="-122"/>
            </a:endParaRPr>
          </a:p>
          <a:p>
            <a:pPr lvl="1"/>
            <a:r>
              <a:rPr lang="zh-CN" altLang="en-US" sz="2000" b="1" dirty="0">
                <a:latin typeface="微软雅黑" panose="020B0503020204020204" pitchFamily="34" charset="-122"/>
                <a:ea typeface="微软雅黑" panose="020B0503020204020204" pitchFamily="34" charset="-122"/>
              </a:rPr>
              <a:t>共享库在进程中的布局方式：</a:t>
            </a:r>
            <a:endParaRPr lang="en-US" altLang="zh-CN" sz="2000" b="1" dirty="0">
              <a:latin typeface="微软雅黑" panose="020B0503020204020204" pitchFamily="34" charset="-122"/>
              <a:ea typeface="微软雅黑" panose="020B0503020204020204" pitchFamily="34" charset="-122"/>
            </a:endParaRPr>
          </a:p>
          <a:p>
            <a:pPr lvl="2"/>
            <a:r>
              <a:rPr lang="en-GB" sz="2000" kern="0" dirty="0">
                <a:solidFill>
                  <a:schemeClr val="tx1"/>
                </a:solidFill>
                <a:latin typeface="Calibri" panose="020F0502020204030204" pitchFamily="34" charset="0"/>
                <a:ea typeface="+mn-ea"/>
                <a:cs typeface="+mn-cs"/>
              </a:rPr>
              <a:t>固定位置——不灵活无法动态扩展，利用率不高；</a:t>
            </a:r>
          </a:p>
          <a:p>
            <a:pPr lvl="2"/>
            <a:r>
              <a:rPr lang="en-GB" sz="2000" kern="0" dirty="0">
                <a:solidFill>
                  <a:schemeClr val="tx1"/>
                </a:solidFill>
                <a:latin typeface="Calibri" panose="020F0502020204030204" pitchFamily="34" charset="0"/>
                <a:ea typeface="+mn-ea"/>
                <a:cs typeface="+mn-cs"/>
              </a:rPr>
              <a:t>任意位置——位置无关代码PIC（Position-Independent Code）</a:t>
            </a:r>
          </a:p>
          <a:p>
            <a:pPr marL="685800" lvl="2" indent="0">
              <a:buNone/>
            </a:pPr>
            <a:r>
              <a:rPr lang="en-GB" sz="2000" kern="0" dirty="0">
                <a:solidFill>
                  <a:schemeClr val="tx1"/>
                </a:solidFill>
                <a:latin typeface="Calibri" panose="020F0502020204030204" pitchFamily="34" charset="0"/>
                <a:ea typeface="+mn-ea"/>
                <a:cs typeface="+mn-cs"/>
              </a:rPr>
              <a:t>			 PC相对引用是PIC代码，而绝对引用不是PIC代码</a:t>
            </a:r>
          </a:p>
          <a:p>
            <a:pPr lvl="1"/>
            <a:r>
              <a:rPr lang="en-US" altLang="zh-CN" sz="2000" b="1" dirty="0">
                <a:latin typeface="微软雅黑" panose="020B0503020204020204" pitchFamily="34" charset="-122"/>
                <a:ea typeface="微软雅黑" panose="020B0503020204020204" pitchFamily="34" charset="-122"/>
              </a:rPr>
              <a:t>PIC</a:t>
            </a:r>
            <a:r>
              <a:rPr lang="zh-CN" altLang="en-US" sz="2000" b="1" dirty="0">
                <a:latin typeface="微软雅黑" panose="020B0503020204020204" pitchFamily="34" charset="-122"/>
                <a:ea typeface="微软雅黑" panose="020B0503020204020204" pitchFamily="34" charset="-122"/>
              </a:rPr>
              <a:t>实现：</a:t>
            </a:r>
            <a:endParaRPr lang="en-US" altLang="zh-CN" sz="2000" b="1" dirty="0">
              <a:latin typeface="微软雅黑" panose="020B0503020204020204" pitchFamily="34" charset="-122"/>
              <a:ea typeface="微软雅黑" panose="020B0503020204020204" pitchFamily="34" charset="-122"/>
            </a:endParaRPr>
          </a:p>
          <a:p>
            <a:pPr lvl="3"/>
            <a:r>
              <a:rPr lang="en-GB" kern="0" dirty="0">
                <a:solidFill>
                  <a:schemeClr val="tx1"/>
                </a:solidFill>
                <a:latin typeface="Calibri" panose="020F0502020204030204" pitchFamily="34" charset="0"/>
                <a:ea typeface="+mn-ea"/>
                <a:cs typeface="+mn-cs"/>
              </a:rPr>
              <a:t>模块引用自己的</a:t>
            </a:r>
            <a:r>
              <a:rPr lang="en-GB" kern="0" dirty="0">
                <a:solidFill>
                  <a:srgbClr val="FF0000"/>
                </a:solidFill>
                <a:latin typeface="Calibri" panose="020F0502020204030204" pitchFamily="34" charset="0"/>
                <a:ea typeface="+mn-ea"/>
                <a:cs typeface="+mn-cs"/>
              </a:rPr>
              <a:t>内部</a:t>
            </a:r>
            <a:r>
              <a:rPr lang="en-GB" kern="0" dirty="0">
                <a:solidFill>
                  <a:schemeClr val="tx1"/>
                </a:solidFill>
                <a:latin typeface="Calibri" panose="020F0502020204030204" pitchFamily="34" charset="0"/>
                <a:ea typeface="+mn-ea"/>
                <a:cs typeface="+mn-cs"/>
              </a:rPr>
              <a:t>符号：模块中代码与数据装入内存后是相邻的，因此模块内任何指令与数据的地址距离都是固定的，可以用PC相对引用确保PIC特性；</a:t>
            </a:r>
          </a:p>
          <a:p>
            <a:pPr lvl="3"/>
            <a:r>
              <a:rPr lang="en-GB" kern="0" dirty="0">
                <a:solidFill>
                  <a:schemeClr val="tx1"/>
                </a:solidFill>
                <a:latin typeface="Calibri" panose="020F0502020204030204" pitchFamily="34" charset="0"/>
                <a:ea typeface="+mn-ea"/>
                <a:cs typeface="+mn-cs"/>
              </a:rPr>
              <a:t>模块引用的</a:t>
            </a:r>
            <a:r>
              <a:rPr lang="en-GB" kern="0" dirty="0">
                <a:solidFill>
                  <a:srgbClr val="FF0000"/>
                </a:solidFill>
                <a:latin typeface="Calibri" panose="020F0502020204030204" pitchFamily="34" charset="0"/>
                <a:ea typeface="+mn-ea"/>
                <a:cs typeface="+mn-cs"/>
              </a:rPr>
              <a:t>外部</a:t>
            </a:r>
            <a:r>
              <a:rPr lang="en-GB" kern="0" dirty="0">
                <a:solidFill>
                  <a:schemeClr val="tx1"/>
                </a:solidFill>
                <a:latin typeface="Calibri" panose="020F0502020204030204" pitchFamily="34" charset="0"/>
                <a:ea typeface="+mn-ea"/>
                <a:cs typeface="+mn-cs"/>
              </a:rPr>
              <a:t>符号：编译器在数据段前面生成全局偏移量表（GOT，Global Offset Table），</a:t>
            </a:r>
            <a:r>
              <a:rPr lang="en-GB" kern="0" dirty="0">
                <a:solidFill>
                  <a:srgbClr val="FF0000"/>
                </a:solidFill>
                <a:latin typeface="Calibri" panose="020F0502020204030204" pitchFamily="34" charset="0"/>
                <a:ea typeface="+mn-ea"/>
                <a:cs typeface="+mn-cs"/>
              </a:rPr>
              <a:t>每个外部引用都全局符号都有一个条目，加载时将重定位GOT的所有条目。</a:t>
            </a:r>
            <a:endParaRPr lang="en-US" altLang="zh-CN" dirty="0">
              <a:solidFill>
                <a:srgbClr val="FF0000"/>
              </a:solidFill>
            </a:endParaRPr>
          </a:p>
          <a:p>
            <a:pPr marL="1371600" lvl="4" indent="0">
              <a:buNone/>
            </a:pPr>
            <a:r>
              <a:rPr lang="en-US" altLang="zh-CN" sz="15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down)">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wipe(down)">
                                      <p:cBhvr>
                                        <p:cTn id="12" dur="500"/>
                                        <p:tgtEl>
                                          <p:spTgt spid="4">
                                            <p:txEl>
                                              <p:pRg st="3" end="3"/>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wipe(down)">
                                      <p:cBhvr>
                                        <p:cTn id="15" dur="500"/>
                                        <p:tgtEl>
                                          <p:spTgt spid="4">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
                                            <p:txEl>
                                              <p:pRg st="6" end="6"/>
                                            </p:txEl>
                                          </p:spTgt>
                                        </p:tgtEl>
                                        <p:attrNameLst>
                                          <p:attrName>style.visibility</p:attrName>
                                        </p:attrNameLst>
                                      </p:cBhvr>
                                      <p:to>
                                        <p:strVal val="visible"/>
                                      </p:to>
                                    </p:set>
                                    <p:animEffect transition="in" filter="wipe(down)">
                                      <p:cBhvr>
                                        <p:cTn id="20" dur="500"/>
                                        <p:tgtEl>
                                          <p:spTgt spid="4">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wipe(down)">
                                      <p:cBhvr>
                                        <p:cTn id="25" dur="500"/>
                                        <p:tgtEl>
                                          <p:spTgt spid="4">
                                            <p:txEl>
                                              <p:pRg st="7" end="7"/>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4">
                                            <p:txEl>
                                              <p:pRg st="8" end="8"/>
                                            </p:txEl>
                                          </p:spTgt>
                                        </p:tgtEl>
                                        <p:attrNameLst>
                                          <p:attrName>style.visibility</p:attrName>
                                        </p:attrNameLst>
                                      </p:cBhvr>
                                      <p:to>
                                        <p:strVal val="visible"/>
                                      </p:to>
                                    </p:set>
                                    <p:animEffect transition="in" filter="wipe(down)">
                                      <p:cBhvr>
                                        <p:cTn id="28"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nvSpPr>
        <p:spPr>
          <a:xfrm>
            <a:off x="312738" y="360362"/>
            <a:ext cx="8716962" cy="782638"/>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GOT/</a:t>
            </a:r>
            <a:r>
              <a:rPr lang="en-US" altLang="zh-CN" dirty="0"/>
              <a:t>P</a:t>
            </a:r>
            <a:r>
              <a:rPr lang="en-GB" dirty="0"/>
              <a:t>LT 延迟邦定</a:t>
            </a:r>
          </a:p>
        </p:txBody>
      </p:sp>
      <p:sp>
        <p:nvSpPr>
          <p:cNvPr id="34" name="内容占位符 2"/>
          <p:cNvSpPr txBox="1"/>
          <p:nvPr/>
        </p:nvSpPr>
        <p:spPr>
          <a:xfrm>
            <a:off x="148988" y="1283516"/>
            <a:ext cx="8740369" cy="4294142"/>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000000"/>
                </a:solidFill>
                <a:latin typeface="Arial" panose="020B0604020202020204" pitchFamily="34" charset="0"/>
                <a:ea typeface="宋体" panose="02010600030101010101" pitchFamily="2" charset="-122"/>
                <a:cs typeface="+mn-ea"/>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000000"/>
                </a:solidFill>
                <a:latin typeface="Arial" panose="020B0604020202020204" pitchFamily="34" charset="0"/>
                <a:ea typeface="宋体" panose="02010600030101010101" pitchFamily="2" charset="-122"/>
                <a:cs typeface="+mn-ea"/>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000000"/>
                </a:solidFill>
                <a:latin typeface="Arial" panose="020B0604020202020204" pitchFamily="34" charset="0"/>
                <a:ea typeface="宋体" panose="02010600030101010101" pitchFamily="2" charset="-122"/>
                <a:cs typeface="+mn-ea"/>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000000"/>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rgbClr val="000000"/>
                </a:solidFill>
                <a:latin typeface="Arial" panose="020B0604020202020204" pitchFamily="34" charset="0"/>
                <a:ea typeface="宋体" panose="02010600030101010101" pitchFamily="2" charset="-122"/>
                <a:cs typeface="+mn-ea"/>
              </a:defRPr>
            </a:lvl5pPr>
            <a:lvl6pPr marL="2514600" indent="-228600" algn="l" defTabSz="914400" rtl="0" eaLnBrk="1" latinLnBrk="0" hangingPunct="1">
              <a:spcBef>
                <a:spcPct val="20000"/>
              </a:spcBef>
              <a:buFont typeface="Arial" panose="020B0604020202020204" pitchFamily="34" charset="0"/>
              <a:buChar char="•"/>
              <a:defRPr sz="2000" kern="1200">
                <a:solidFill>
                  <a:srgbClr val="000000"/>
                </a:solidFill>
                <a:latin typeface="Arial" panose="020B0604020202020204" pitchFamily="34" charset="0"/>
                <a:ea typeface="宋体" panose="02010600030101010101" pitchFamily="2" charset="-122"/>
                <a:cs typeface="+mn-ea"/>
              </a:defRPr>
            </a:lvl6pPr>
            <a:lvl7pPr marL="2971800" indent="-228600" algn="l" defTabSz="914400" rtl="0" eaLnBrk="1" latinLnBrk="0" hangingPunct="1">
              <a:spcBef>
                <a:spcPct val="20000"/>
              </a:spcBef>
              <a:buFont typeface="Arial" panose="020B0604020202020204" pitchFamily="34" charset="0"/>
              <a:buChar char="•"/>
              <a:defRPr sz="2000" kern="1200">
                <a:solidFill>
                  <a:srgbClr val="000000"/>
                </a:solidFill>
                <a:latin typeface="Arial" panose="020B0604020202020204" pitchFamily="34" charset="0"/>
                <a:ea typeface="宋体" panose="02010600030101010101" pitchFamily="2" charset="-122"/>
                <a:cs typeface="+mn-ea"/>
              </a:defRPr>
            </a:lvl7pPr>
            <a:lvl8pPr marL="3429000" indent="-228600" algn="l" defTabSz="914400" rtl="0" eaLnBrk="1" latinLnBrk="0" hangingPunct="1">
              <a:spcBef>
                <a:spcPct val="20000"/>
              </a:spcBef>
              <a:buFont typeface="Arial" panose="020B0604020202020204" pitchFamily="34" charset="0"/>
              <a:buChar char="•"/>
              <a:defRPr sz="2000" kern="1200">
                <a:solidFill>
                  <a:srgbClr val="000000"/>
                </a:solidFill>
                <a:latin typeface="Arial" panose="020B0604020202020204" pitchFamily="34" charset="0"/>
                <a:ea typeface="宋体" panose="02010600030101010101" pitchFamily="2" charset="-122"/>
                <a:cs typeface="+mn-ea"/>
              </a:defRPr>
            </a:lvl8pPr>
            <a:lvl9pPr marL="3886200" indent="-228600" algn="l" defTabSz="914400" rtl="0" eaLnBrk="1" latinLnBrk="0" hangingPunct="1">
              <a:spcBef>
                <a:spcPct val="20000"/>
              </a:spcBef>
              <a:buFont typeface="Arial" panose="020B0604020202020204" pitchFamily="34" charset="0"/>
              <a:buChar char="•"/>
              <a:defRPr sz="2000" kern="1200">
                <a:solidFill>
                  <a:srgbClr val="000000"/>
                </a:solidFill>
                <a:latin typeface="Arial" panose="020B0604020202020204" pitchFamily="34" charset="0"/>
                <a:ea typeface="宋体" panose="02010600030101010101" pitchFamily="2" charset="-122"/>
                <a:cs typeface="+mn-ea"/>
              </a:defRPr>
            </a:lvl9pPr>
          </a:lstStyle>
          <a:p>
            <a:pPr marL="342900" lvl="1" indent="0">
              <a:buNone/>
            </a:pPr>
            <a:r>
              <a:rPr lang="en-US" altLang="zh-CN" sz="2100" b="1" dirty="0"/>
              <a:t>PIC</a:t>
            </a:r>
            <a:r>
              <a:rPr lang="zh-CN" altLang="en-US" sz="2100" b="1" dirty="0"/>
              <a:t>的延迟邦定</a:t>
            </a:r>
          </a:p>
          <a:p>
            <a:pPr lvl="1"/>
            <a:r>
              <a:rPr lang="zh-CN" altLang="en-US" sz="2100" dirty="0"/>
              <a:t>延迟邦定（</a:t>
            </a:r>
            <a:r>
              <a:rPr lang="en-US" altLang="zh-CN" sz="2100" dirty="0"/>
              <a:t>lazy binding</a:t>
            </a:r>
            <a:r>
              <a:rPr lang="zh-CN" altLang="en-US" sz="2100" dirty="0"/>
              <a:t>）</a:t>
            </a:r>
            <a:r>
              <a:rPr lang="en-US" altLang="zh-CN" sz="2100" dirty="0"/>
              <a:t>——</a:t>
            </a:r>
            <a:r>
              <a:rPr lang="zh-CN" altLang="en-US" sz="2100" dirty="0"/>
              <a:t>将过程调用的地址邦定推迟到第一次调用的时候。</a:t>
            </a:r>
            <a:endParaRPr lang="en-US" altLang="zh-CN" sz="2100" dirty="0"/>
          </a:p>
          <a:p>
            <a:pPr lvl="3"/>
            <a:r>
              <a:rPr lang="zh-CN" altLang="en-US" sz="1800" i="1" dirty="0">
                <a:solidFill>
                  <a:srgbClr val="FF0000"/>
                </a:solidFill>
              </a:rPr>
              <a:t>此时首次调用将比较耗时，但后续调用不再需要</a:t>
            </a:r>
            <a:r>
              <a:rPr lang="en-US" altLang="zh-CN" sz="1800" i="1" dirty="0">
                <a:solidFill>
                  <a:srgbClr val="FF0000"/>
                </a:solidFill>
              </a:rPr>
              <a:t>3</a:t>
            </a:r>
            <a:r>
              <a:rPr lang="zh-CN" altLang="en-US" sz="1800" i="1" dirty="0">
                <a:solidFill>
                  <a:srgbClr val="FF0000"/>
                </a:solidFill>
              </a:rPr>
              <a:t>条额外指令的开销</a:t>
            </a:r>
            <a:endParaRPr lang="en-US" altLang="zh-CN" sz="1800" i="1" dirty="0">
              <a:solidFill>
                <a:srgbClr val="FF0000"/>
              </a:solidFill>
            </a:endParaRPr>
          </a:p>
          <a:p>
            <a:pPr lvl="1"/>
            <a:r>
              <a:rPr lang="zh-CN" altLang="en-US" sz="2100" dirty="0"/>
              <a:t>实现方式：</a:t>
            </a:r>
            <a:endParaRPr lang="en-US" altLang="zh-CN" sz="2100" dirty="0"/>
          </a:p>
          <a:p>
            <a:pPr lvl="2"/>
            <a:r>
              <a:rPr lang="zh-CN" altLang="en-US" sz="1800" dirty="0"/>
              <a:t>使用</a:t>
            </a:r>
            <a:r>
              <a:rPr lang="en-US" altLang="zh-CN" sz="1800" dirty="0"/>
              <a:t>GOT</a:t>
            </a:r>
            <a:r>
              <a:rPr lang="zh-CN" altLang="en-US" sz="1800" dirty="0"/>
              <a:t>和</a:t>
            </a:r>
            <a:r>
              <a:rPr lang="en-US" altLang="zh-CN" sz="1800" dirty="0"/>
              <a:t>PLT</a:t>
            </a:r>
            <a:r>
              <a:rPr lang="zh-CN" altLang="en-US" sz="1800" dirty="0"/>
              <a:t>（过程链接表，</a:t>
            </a:r>
            <a:r>
              <a:rPr lang="en-US" altLang="zh-CN" sz="1800" dirty="0"/>
              <a:t>Procedure</a:t>
            </a:r>
            <a:r>
              <a:rPr lang="zh-CN" altLang="en-US" sz="1800" dirty="0"/>
              <a:t> </a:t>
            </a:r>
            <a:r>
              <a:rPr lang="en-US" altLang="zh-CN" sz="1800" dirty="0"/>
              <a:t>Linkage</a:t>
            </a:r>
            <a:r>
              <a:rPr lang="zh-CN" altLang="en-US" sz="1800" dirty="0"/>
              <a:t> </a:t>
            </a:r>
            <a:r>
              <a:rPr lang="en-US" altLang="zh-CN" sz="1800" dirty="0"/>
              <a:t>Table</a:t>
            </a:r>
            <a:r>
              <a:rPr lang="zh-CN" altLang="en-US" sz="1800" dirty="0"/>
              <a:t>）</a:t>
            </a:r>
            <a:endParaRPr lang="en-US" altLang="zh-CN" sz="1800" dirty="0"/>
          </a:p>
          <a:p>
            <a:pPr lvl="3"/>
            <a:r>
              <a:rPr lang="en-US" altLang="zh-CN" sz="1500" dirty="0"/>
              <a:t>GOT</a:t>
            </a:r>
            <a:r>
              <a:rPr lang="zh-CN" altLang="en-US" sz="1500" dirty="0"/>
              <a:t>是</a:t>
            </a:r>
            <a:r>
              <a:rPr lang="en-US" altLang="zh-CN" sz="1500" dirty="0"/>
              <a:t>.data</a:t>
            </a:r>
            <a:r>
              <a:rPr lang="zh-CN" altLang="en-US" sz="1500" dirty="0"/>
              <a:t>的一部分，而</a:t>
            </a:r>
            <a:r>
              <a:rPr lang="en-US" altLang="zh-CN" sz="1500" dirty="0"/>
              <a:t>PLT</a:t>
            </a:r>
            <a:r>
              <a:rPr lang="zh-CN" altLang="en-US" sz="1500" dirty="0"/>
              <a:t>是</a:t>
            </a:r>
            <a:r>
              <a:rPr lang="en-US" altLang="zh-CN" sz="1500" dirty="0"/>
              <a:t>.text</a:t>
            </a:r>
            <a:r>
              <a:rPr lang="zh-CN" altLang="en-US" sz="1500" dirty="0"/>
              <a:t>的一部分</a:t>
            </a:r>
            <a:endParaRPr lang="en-US" altLang="zh-CN" sz="1500" dirty="0"/>
          </a:p>
          <a:p>
            <a:pPr lvl="2"/>
            <a:r>
              <a:rPr lang="zh-CN" altLang="en-US" sz="1800" dirty="0"/>
              <a:t>调用共享库的任何函数时，调用者必须有自己的</a:t>
            </a:r>
            <a:r>
              <a:rPr lang="en-US" altLang="zh-CN" sz="1800" dirty="0"/>
              <a:t>GOT</a:t>
            </a:r>
            <a:r>
              <a:rPr lang="zh-CN" altLang="en-US" sz="1800" dirty="0"/>
              <a:t>和</a:t>
            </a:r>
            <a:r>
              <a:rPr lang="en-US" altLang="zh-CN" sz="1800" dirty="0"/>
              <a:t>PLT</a:t>
            </a:r>
          </a:p>
          <a:p>
            <a:pPr lvl="2"/>
            <a:r>
              <a:rPr lang="zh-CN" altLang="en-US" sz="1800" dirty="0"/>
              <a:t>首次调用时</a:t>
            </a:r>
            <a:r>
              <a:rPr lang="zh-CN" altLang="en-US" sz="1800" dirty="0">
                <a:solidFill>
                  <a:srgbClr val="FF0000"/>
                </a:solidFill>
              </a:rPr>
              <a:t>分为两个步骤</a:t>
            </a:r>
            <a:r>
              <a:rPr lang="zh-CN" altLang="en-US" sz="1800" dirty="0"/>
              <a:t>：</a:t>
            </a:r>
            <a:endParaRPr lang="en-US" altLang="zh-CN" sz="1800" dirty="0"/>
          </a:p>
          <a:p>
            <a:pPr lvl="3"/>
            <a:r>
              <a:rPr lang="zh-CN" altLang="en-US" sz="1500" dirty="0"/>
              <a:t>第一步完成</a:t>
            </a:r>
            <a:r>
              <a:rPr lang="en-US" altLang="zh-CN" sz="1500" dirty="0"/>
              <a:t>GOT</a:t>
            </a:r>
            <a:r>
              <a:rPr lang="zh-CN" altLang="en-US" sz="1500" dirty="0"/>
              <a:t>内容的改写</a:t>
            </a:r>
            <a:endParaRPr lang="en-US" altLang="zh-CN" sz="1500" dirty="0"/>
          </a:p>
          <a:p>
            <a:pPr lvl="3"/>
            <a:r>
              <a:rPr lang="zh-CN" altLang="en-US" sz="1500" dirty="0"/>
              <a:t>第二步再次启动调用</a:t>
            </a:r>
            <a:endParaRPr lang="en-US" altLang="zh-CN" sz="1500" dirty="0"/>
          </a:p>
          <a:p>
            <a:pPr lvl="2"/>
            <a:r>
              <a:rPr lang="zh-CN" altLang="en-US" sz="1800" dirty="0"/>
              <a:t>后续调用则直接通过</a:t>
            </a:r>
            <a:r>
              <a:rPr lang="en-US" altLang="zh-CN" sz="1800" dirty="0"/>
              <a:t>GOT</a:t>
            </a:r>
            <a:r>
              <a:rPr lang="zh-CN" altLang="en-US" sz="1800" dirty="0"/>
              <a:t>一步完成调用</a:t>
            </a:r>
            <a:endParaRPr lang="en-US" altLang="zh-C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
                                            <p:txEl>
                                              <p:pRg st="1" end="1"/>
                                            </p:txEl>
                                          </p:spTgt>
                                        </p:tgtEl>
                                        <p:attrNameLst>
                                          <p:attrName>style.visibility</p:attrName>
                                        </p:attrNameLst>
                                      </p:cBhvr>
                                      <p:to>
                                        <p:strVal val="visible"/>
                                      </p:to>
                                    </p:set>
                                    <p:animEffect transition="in" filter="wipe(down)">
                                      <p:cBhvr>
                                        <p:cTn id="7" dur="500"/>
                                        <p:tgtEl>
                                          <p:spTgt spid="3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4">
                                            <p:txEl>
                                              <p:pRg st="2" end="2"/>
                                            </p:txEl>
                                          </p:spTgt>
                                        </p:tgtEl>
                                        <p:attrNameLst>
                                          <p:attrName>style.visibility</p:attrName>
                                        </p:attrNameLst>
                                      </p:cBhvr>
                                      <p:to>
                                        <p:strVal val="visible"/>
                                      </p:to>
                                    </p:set>
                                    <p:animEffect transition="in" filter="wipe(down)">
                                      <p:cBhvr>
                                        <p:cTn id="12" dur="500"/>
                                        <p:tgtEl>
                                          <p:spTgt spid="3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4">
                                            <p:txEl>
                                              <p:pRg st="3" end="3"/>
                                            </p:txEl>
                                          </p:spTgt>
                                        </p:tgtEl>
                                        <p:attrNameLst>
                                          <p:attrName>style.visibility</p:attrName>
                                        </p:attrNameLst>
                                      </p:cBhvr>
                                      <p:to>
                                        <p:strVal val="visible"/>
                                      </p:to>
                                    </p:set>
                                    <p:animEffect transition="in" filter="wipe(down)">
                                      <p:cBhvr>
                                        <p:cTn id="17" dur="500"/>
                                        <p:tgtEl>
                                          <p:spTgt spid="3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4">
                                            <p:txEl>
                                              <p:pRg st="4" end="4"/>
                                            </p:txEl>
                                          </p:spTgt>
                                        </p:tgtEl>
                                        <p:attrNameLst>
                                          <p:attrName>style.visibility</p:attrName>
                                        </p:attrNameLst>
                                      </p:cBhvr>
                                      <p:to>
                                        <p:strVal val="visible"/>
                                      </p:to>
                                    </p:set>
                                    <p:animEffect transition="in" filter="wipe(down)">
                                      <p:cBhvr>
                                        <p:cTn id="22" dur="500"/>
                                        <p:tgtEl>
                                          <p:spTgt spid="3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4">
                                            <p:txEl>
                                              <p:pRg st="5" end="5"/>
                                            </p:txEl>
                                          </p:spTgt>
                                        </p:tgtEl>
                                        <p:attrNameLst>
                                          <p:attrName>style.visibility</p:attrName>
                                        </p:attrNameLst>
                                      </p:cBhvr>
                                      <p:to>
                                        <p:strVal val="visible"/>
                                      </p:to>
                                    </p:set>
                                    <p:animEffect transition="in" filter="wipe(down)">
                                      <p:cBhvr>
                                        <p:cTn id="27" dur="500"/>
                                        <p:tgtEl>
                                          <p:spTgt spid="3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4">
                                            <p:txEl>
                                              <p:pRg st="6" end="6"/>
                                            </p:txEl>
                                          </p:spTgt>
                                        </p:tgtEl>
                                        <p:attrNameLst>
                                          <p:attrName>style.visibility</p:attrName>
                                        </p:attrNameLst>
                                      </p:cBhvr>
                                      <p:to>
                                        <p:strVal val="visible"/>
                                      </p:to>
                                    </p:set>
                                    <p:animEffect transition="in" filter="wipe(down)">
                                      <p:cBhvr>
                                        <p:cTn id="32" dur="500"/>
                                        <p:tgtEl>
                                          <p:spTgt spid="3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4">
                                            <p:txEl>
                                              <p:pRg st="7" end="7"/>
                                            </p:txEl>
                                          </p:spTgt>
                                        </p:tgtEl>
                                        <p:attrNameLst>
                                          <p:attrName>style.visibility</p:attrName>
                                        </p:attrNameLst>
                                      </p:cBhvr>
                                      <p:to>
                                        <p:strVal val="visible"/>
                                      </p:to>
                                    </p:set>
                                    <p:animEffect transition="in" filter="wipe(down)">
                                      <p:cBhvr>
                                        <p:cTn id="37" dur="500"/>
                                        <p:tgtEl>
                                          <p:spTgt spid="3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4">
                                            <p:txEl>
                                              <p:pRg st="8" end="8"/>
                                            </p:txEl>
                                          </p:spTgt>
                                        </p:tgtEl>
                                        <p:attrNameLst>
                                          <p:attrName>style.visibility</p:attrName>
                                        </p:attrNameLst>
                                      </p:cBhvr>
                                      <p:to>
                                        <p:strVal val="visible"/>
                                      </p:to>
                                    </p:set>
                                    <p:animEffect transition="in" filter="wipe(down)">
                                      <p:cBhvr>
                                        <p:cTn id="42" dur="500"/>
                                        <p:tgtEl>
                                          <p:spTgt spid="34">
                                            <p:txEl>
                                              <p:pRg st="8" end="8"/>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34">
                                            <p:txEl>
                                              <p:pRg st="9" end="9"/>
                                            </p:txEl>
                                          </p:spTgt>
                                        </p:tgtEl>
                                        <p:attrNameLst>
                                          <p:attrName>style.visibility</p:attrName>
                                        </p:attrNameLst>
                                      </p:cBhvr>
                                      <p:to>
                                        <p:strVal val="visible"/>
                                      </p:to>
                                    </p:set>
                                    <p:animEffect transition="in" filter="wipe(down)">
                                      <p:cBhvr>
                                        <p:cTn id="45" dur="500"/>
                                        <p:tgtEl>
                                          <p:spTgt spid="34">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34">
                                            <p:txEl>
                                              <p:pRg st="10" end="10"/>
                                            </p:txEl>
                                          </p:spTgt>
                                        </p:tgtEl>
                                        <p:attrNameLst>
                                          <p:attrName>style.visibility</p:attrName>
                                        </p:attrNameLst>
                                      </p:cBhvr>
                                      <p:to>
                                        <p:strVal val="visible"/>
                                      </p:to>
                                    </p:set>
                                    <p:animEffect transition="in" filter="wipe(down)">
                                      <p:cBhvr>
                                        <p:cTn id="50" dur="500"/>
                                        <p:tgtEl>
                                          <p:spTgt spid="3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1752085" y="1533540"/>
            <a:ext cx="6689189" cy="600075"/>
          </a:xfrm>
          <a:prstGeom prst="rect">
            <a:avLst/>
          </a:prstGeom>
          <a:solidFill>
            <a:srgbClr val="FFFFFF">
              <a:lumMod val="40000"/>
              <a:lumOff val="60000"/>
            </a:srgbClr>
          </a:solidFill>
          <a:ln w="25400" cap="flat" cmpd="sng" algn="ctr">
            <a:noFill/>
            <a:prstDash val="solid"/>
          </a:ln>
          <a:effectLst/>
        </p:spPr>
        <p:txBody>
          <a:bodyPr rtlCol="0" anchor="ctr"/>
          <a:lstStyle/>
          <a:p>
            <a:pPr algn="ctr"/>
            <a:endParaRPr lang="zh-CN" altLang="en-US"/>
          </a:p>
        </p:txBody>
      </p:sp>
      <p:sp>
        <p:nvSpPr>
          <p:cNvPr id="31" name="灯片编号占位符 1"/>
          <p:cNvSpPr>
            <a:spLocks noGrp="1"/>
          </p:cNvSpPr>
          <p:nvPr/>
        </p:nvSpPr>
        <p:spPr>
          <a:xfrm>
            <a:off x="6198870" y="5747052"/>
            <a:ext cx="2133600" cy="273844"/>
          </a:xfrm>
          <a:prstGeom prst="rect">
            <a:avLst/>
          </a:prstGeom>
          <a:noFill/>
          <a:ln w="9525">
            <a:noFill/>
            <a:miter lim="800000"/>
          </a:ln>
          <a:effectLst/>
        </p:spPr>
        <p:txBody>
          <a:bodyPr vert="horz" wrap="square" lIns="91440" tIns="45720" rIns="91440" bIns="45720" numCol="1" anchor="t" anchorCtr="0" compatLnSpc="1"/>
          <a:lstStyle>
            <a:defPPr>
              <a:defRPr lang="zh-CN"/>
            </a:defPPr>
            <a:lvl1pPr marL="0" algn="r" defTabSz="914400" rtl="0" eaLnBrk="1" latinLnBrk="0" hangingPunct="1">
              <a:defRPr sz="1400" kern="1200">
                <a:solidFill>
                  <a:srgbClr val="000000"/>
                </a:solidFill>
                <a:latin typeface="Arial" panose="020B0604020202020204" pitchFamily="34" charset="0"/>
                <a:ea typeface="宋体" panose="02010600030101010101" pitchFamily="2" charset="-122"/>
                <a:cs typeface="+mn-ea"/>
              </a:defRPr>
            </a:lvl1pPr>
            <a:lvl2pPr marL="457200" algn="l" defTabSz="914400" rtl="0" eaLnBrk="1" latinLnBrk="0" hangingPunct="1">
              <a:defRPr sz="1800" kern="1200">
                <a:solidFill>
                  <a:srgbClr val="000000"/>
                </a:solidFill>
                <a:latin typeface="Arial" panose="020B0604020202020204" pitchFamily="34" charset="0"/>
                <a:ea typeface="宋体" panose="02010600030101010101" pitchFamily="2" charset="-122"/>
                <a:cs typeface="+mn-ea"/>
              </a:defRPr>
            </a:lvl2pPr>
            <a:lvl3pPr marL="914400" algn="l" defTabSz="914400" rtl="0" eaLnBrk="1" latinLnBrk="0" hangingPunct="1">
              <a:defRPr sz="1800" kern="1200">
                <a:solidFill>
                  <a:srgbClr val="000000"/>
                </a:solidFill>
                <a:latin typeface="Arial" panose="020B0604020202020204" pitchFamily="34" charset="0"/>
                <a:ea typeface="宋体" panose="02010600030101010101" pitchFamily="2" charset="-122"/>
                <a:cs typeface="+mn-ea"/>
              </a:defRPr>
            </a:lvl3pPr>
            <a:lvl4pPr marL="1371600" algn="l" defTabSz="914400" rtl="0" eaLnBrk="1" latinLnBrk="0" hangingPunct="1">
              <a:defRPr sz="1800" kern="1200">
                <a:solidFill>
                  <a:srgbClr val="000000"/>
                </a:solidFill>
                <a:latin typeface="Arial" panose="020B0604020202020204" pitchFamily="34" charset="0"/>
                <a:ea typeface="宋体" panose="02010600030101010101" pitchFamily="2" charset="-122"/>
                <a:cs typeface="+mn-ea"/>
              </a:defRPr>
            </a:lvl4pPr>
            <a:lvl5pPr marL="1828800" algn="l" defTabSz="914400" rtl="0" eaLnBrk="1" latinLnBrk="0" hangingPunct="1">
              <a:defRPr sz="1800" kern="1200">
                <a:solidFill>
                  <a:srgbClr val="000000"/>
                </a:solidFill>
                <a:latin typeface="Arial" panose="020B0604020202020204" pitchFamily="34" charset="0"/>
                <a:ea typeface="宋体" panose="02010600030101010101" pitchFamily="2" charset="-122"/>
                <a:cs typeface="+mn-ea"/>
              </a:defRPr>
            </a:lvl5pPr>
            <a:lvl6pPr marL="2286000" algn="l" defTabSz="914400" rtl="0" eaLnBrk="1" latinLnBrk="0" hangingPunct="1">
              <a:defRPr sz="1800" kern="1200">
                <a:solidFill>
                  <a:srgbClr val="000000"/>
                </a:solidFill>
                <a:latin typeface="Arial" panose="020B0604020202020204" pitchFamily="34" charset="0"/>
                <a:ea typeface="宋体" panose="02010600030101010101" pitchFamily="2" charset="-122"/>
                <a:cs typeface="+mn-ea"/>
              </a:defRPr>
            </a:lvl6pPr>
            <a:lvl7pPr marL="2743200" algn="l" defTabSz="914400" rtl="0" eaLnBrk="1" latinLnBrk="0" hangingPunct="1">
              <a:defRPr sz="1800" kern="1200">
                <a:solidFill>
                  <a:srgbClr val="000000"/>
                </a:solidFill>
                <a:latin typeface="Arial" panose="020B0604020202020204" pitchFamily="34" charset="0"/>
                <a:ea typeface="宋体" panose="02010600030101010101" pitchFamily="2" charset="-122"/>
                <a:cs typeface="+mn-ea"/>
              </a:defRPr>
            </a:lvl7pPr>
            <a:lvl8pPr marL="3200400" algn="l" defTabSz="914400" rtl="0" eaLnBrk="1" latinLnBrk="0" hangingPunct="1">
              <a:defRPr sz="1800" kern="1200">
                <a:solidFill>
                  <a:srgbClr val="000000"/>
                </a:solidFill>
                <a:latin typeface="Arial" panose="020B0604020202020204" pitchFamily="34" charset="0"/>
                <a:ea typeface="宋体" panose="02010600030101010101" pitchFamily="2" charset="-122"/>
                <a:cs typeface="+mn-ea"/>
              </a:defRPr>
            </a:lvl8pPr>
            <a:lvl9pPr marL="3657600" algn="l" defTabSz="914400" rtl="0" eaLnBrk="1" latinLnBrk="0" hangingPunct="1">
              <a:defRPr sz="1800" kern="1200">
                <a:solidFill>
                  <a:srgbClr val="000000"/>
                </a:solidFill>
                <a:latin typeface="Arial" panose="020B0604020202020204" pitchFamily="34" charset="0"/>
                <a:ea typeface="宋体" panose="02010600030101010101" pitchFamily="2" charset="-122"/>
                <a:cs typeface="+mn-ea"/>
              </a:defRPr>
            </a:lvl9pPr>
          </a:lstStyle>
          <a:p>
            <a:pPr>
              <a:defRPr/>
            </a:pPr>
            <a:fld id="{891184C0-916E-4CCA-8FFE-169A3289BBF6}" type="slidenum">
              <a:rPr lang="zh-CN" altLang="en-US" smtClean="0"/>
              <a:t>57</a:t>
            </a:fld>
            <a:endParaRPr lang="zh-CN" altLang="en-US"/>
          </a:p>
        </p:txBody>
      </p:sp>
      <p:sp>
        <p:nvSpPr>
          <p:cNvPr id="32" name="矩形 31"/>
          <p:cNvSpPr/>
          <p:nvPr/>
        </p:nvSpPr>
        <p:spPr>
          <a:xfrm>
            <a:off x="142158" y="207582"/>
            <a:ext cx="1661859" cy="369332"/>
          </a:xfrm>
          <a:prstGeom prst="rect">
            <a:avLst/>
          </a:prstGeom>
        </p:spPr>
        <p:txBody>
          <a:bodyPr wrap="square">
            <a:spAutoFit/>
          </a:bodyPr>
          <a:lstStyle/>
          <a:p>
            <a:r>
              <a:rPr lang="zh-CN" altLang="en-US" b="1" dirty="0"/>
              <a:t>延迟邦定示例：</a:t>
            </a:r>
          </a:p>
        </p:txBody>
      </p:sp>
      <p:sp>
        <p:nvSpPr>
          <p:cNvPr id="33" name="矩形 32"/>
          <p:cNvSpPr/>
          <p:nvPr/>
        </p:nvSpPr>
        <p:spPr>
          <a:xfrm>
            <a:off x="103782" y="973020"/>
            <a:ext cx="8714824" cy="1754326"/>
          </a:xfrm>
          <a:prstGeom prst="rect">
            <a:avLst/>
          </a:prstGeom>
        </p:spPr>
        <p:txBody>
          <a:bodyPr wrap="square">
            <a:spAutoFit/>
          </a:bodyPr>
          <a:lstStyle/>
          <a:p>
            <a:r>
              <a:rPr lang="en-US" altLang="zh-CN" b="1" dirty="0">
                <a:solidFill>
                  <a:srgbClr val="000000">
                    <a:lumMod val="60000"/>
                    <a:lumOff val="40000"/>
                  </a:srgbClr>
                </a:solidFill>
                <a:latin typeface="TimesTen-Roman"/>
              </a:rPr>
              <a:t>Address 	Entry </a:t>
            </a:r>
            <a:r>
              <a:rPr lang="zh-CN" altLang="en-US" b="1" dirty="0">
                <a:solidFill>
                  <a:srgbClr val="000000">
                    <a:lumMod val="60000"/>
                    <a:lumOff val="40000"/>
                  </a:srgbClr>
                </a:solidFill>
                <a:latin typeface="TimesTen-Roman"/>
              </a:rPr>
              <a:t> </a:t>
            </a:r>
            <a:r>
              <a:rPr lang="en-US" altLang="zh-CN" b="1" dirty="0">
                <a:solidFill>
                  <a:srgbClr val="000000">
                    <a:lumMod val="60000"/>
                    <a:lumOff val="40000"/>
                  </a:srgbClr>
                </a:solidFill>
                <a:latin typeface="TimesTen-Roman"/>
              </a:rPr>
              <a:t>Contents 	Description</a:t>
            </a:r>
          </a:p>
          <a:p>
            <a:r>
              <a:rPr lang="en-US" altLang="zh-CN" dirty="0">
                <a:latin typeface="TimesTen-Roman"/>
              </a:rPr>
              <a:t>08049674 	GOT[0] 0804969c 	</a:t>
            </a:r>
            <a:r>
              <a:rPr lang="en-US" altLang="zh-CN" dirty="0">
                <a:latin typeface="ZztexMono-Regular"/>
              </a:rPr>
              <a:t>.</a:t>
            </a:r>
            <a:r>
              <a:rPr lang="en-US" altLang="zh-CN" dirty="0" err="1">
                <a:latin typeface="ZztexMono-Regular"/>
              </a:rPr>
              <a:t>dynami</a:t>
            </a:r>
            <a:r>
              <a:rPr lang="zh-CN" altLang="en-US" dirty="0">
                <a:latin typeface="ZztexMono-Regular"/>
              </a:rPr>
              <a:t>节的地址</a:t>
            </a:r>
            <a:endParaRPr lang="en-US" altLang="zh-CN" dirty="0">
              <a:latin typeface="TimesTen-Roman"/>
            </a:endParaRPr>
          </a:p>
          <a:p>
            <a:r>
              <a:rPr lang="en-US" altLang="zh-CN" dirty="0">
                <a:latin typeface="TimesTen-Roman"/>
              </a:rPr>
              <a:t>08049678 	GOT[1] 4000a9f8 	identifying info for the linker</a:t>
            </a:r>
          </a:p>
          <a:p>
            <a:r>
              <a:rPr lang="en-US" altLang="zh-CN" dirty="0">
                <a:latin typeface="TimesTen-Roman"/>
              </a:rPr>
              <a:t>0804967c 	GOT[2] 4000596f 	</a:t>
            </a:r>
            <a:r>
              <a:rPr lang="zh-CN" altLang="en-US" dirty="0">
                <a:latin typeface="TimesTen-Roman"/>
              </a:rPr>
              <a:t>动态链接器的入口</a:t>
            </a:r>
            <a:endParaRPr lang="en-US" altLang="zh-CN" dirty="0">
              <a:latin typeface="TimesTen-Roman"/>
            </a:endParaRPr>
          </a:p>
          <a:p>
            <a:r>
              <a:rPr lang="en-US" altLang="zh-CN" dirty="0">
                <a:latin typeface="TimesTen-Roman"/>
              </a:rPr>
              <a:t>08049680 	GOT[3] 0804845a 	address of </a:t>
            </a:r>
            <a:r>
              <a:rPr lang="en-US" altLang="zh-CN" dirty="0" err="1">
                <a:latin typeface="ZztexMono-Regular"/>
              </a:rPr>
              <a:t>pushl</a:t>
            </a:r>
            <a:r>
              <a:rPr lang="en-US" altLang="zh-CN" dirty="0">
                <a:latin typeface="ZztexMono-Regular"/>
              </a:rPr>
              <a:t> </a:t>
            </a:r>
            <a:r>
              <a:rPr lang="en-US" altLang="zh-CN" dirty="0">
                <a:latin typeface="TimesTen-Roman"/>
              </a:rPr>
              <a:t>in PLT[1] </a:t>
            </a:r>
            <a:r>
              <a:rPr lang="en-US" altLang="zh-CN" b="1" i="1" dirty="0">
                <a:solidFill>
                  <a:srgbClr val="FF0000"/>
                </a:solidFill>
                <a:latin typeface="TimesTen-Roman"/>
              </a:rPr>
              <a:t>(</a:t>
            </a:r>
            <a:r>
              <a:rPr lang="en-US" altLang="zh-CN" b="1" i="1" dirty="0" err="1">
                <a:solidFill>
                  <a:srgbClr val="FF0000"/>
                </a:solidFill>
                <a:latin typeface="ZztexMono-Regular"/>
              </a:rPr>
              <a:t>printf</a:t>
            </a:r>
            <a:r>
              <a:rPr lang="en-US" altLang="zh-CN" b="1" i="1" dirty="0">
                <a:solidFill>
                  <a:srgbClr val="FF0000"/>
                </a:solidFill>
                <a:latin typeface="TimesTen-Roman"/>
              </a:rPr>
              <a:t>)</a:t>
            </a:r>
          </a:p>
          <a:p>
            <a:r>
              <a:rPr lang="en-US" altLang="zh-CN" dirty="0">
                <a:latin typeface="TimesTen-Roman"/>
              </a:rPr>
              <a:t>08049684 	GOT[4] 0804846a 	address of </a:t>
            </a:r>
            <a:r>
              <a:rPr lang="en-US" altLang="zh-CN" dirty="0" err="1">
                <a:latin typeface="ZztexMono-Regular"/>
              </a:rPr>
              <a:t>pushl</a:t>
            </a:r>
            <a:r>
              <a:rPr lang="en-US" altLang="zh-CN" dirty="0">
                <a:latin typeface="ZztexMono-Regular"/>
              </a:rPr>
              <a:t> </a:t>
            </a:r>
            <a:r>
              <a:rPr lang="en-US" altLang="zh-CN" dirty="0">
                <a:latin typeface="TimesTen-Roman"/>
              </a:rPr>
              <a:t>in PLT[2] </a:t>
            </a:r>
            <a:r>
              <a:rPr lang="en-US" altLang="zh-CN" b="1" i="1" dirty="0">
                <a:solidFill>
                  <a:srgbClr val="FF0000"/>
                </a:solidFill>
                <a:latin typeface="TimesTen-Roman"/>
              </a:rPr>
              <a:t>(</a:t>
            </a:r>
            <a:r>
              <a:rPr lang="en-US" altLang="zh-CN" b="1" i="1" dirty="0" err="1">
                <a:solidFill>
                  <a:srgbClr val="FF0000"/>
                </a:solidFill>
                <a:latin typeface="TimesTen-Roman"/>
              </a:rPr>
              <a:t>addvec</a:t>
            </a:r>
            <a:r>
              <a:rPr lang="en-US" altLang="zh-CN" b="1" i="1" dirty="0">
                <a:solidFill>
                  <a:srgbClr val="FF0000"/>
                </a:solidFill>
                <a:latin typeface="TimesTen-Roman"/>
              </a:rPr>
              <a:t>)</a:t>
            </a:r>
            <a:endParaRPr lang="zh-CN" altLang="en-US" b="1" i="1" dirty="0">
              <a:solidFill>
                <a:srgbClr val="FF0000"/>
              </a:solidFill>
              <a:latin typeface="TimesTen-Roman"/>
            </a:endParaRPr>
          </a:p>
        </p:txBody>
      </p:sp>
      <p:sp>
        <p:nvSpPr>
          <p:cNvPr id="34" name="矩形 33"/>
          <p:cNvSpPr/>
          <p:nvPr/>
        </p:nvSpPr>
        <p:spPr>
          <a:xfrm>
            <a:off x="887361" y="3038044"/>
            <a:ext cx="7931245" cy="3662541"/>
          </a:xfrm>
          <a:prstGeom prst="rect">
            <a:avLst/>
          </a:prstGeom>
        </p:spPr>
        <p:txBody>
          <a:bodyPr wrap="square">
            <a:spAutoFit/>
          </a:bodyPr>
          <a:lstStyle/>
          <a:p>
            <a:r>
              <a:rPr lang="en-US" altLang="zh-CN" sz="1600" dirty="0">
                <a:solidFill>
                  <a:srgbClr val="000000"/>
                </a:solidFill>
                <a:latin typeface="ZztexMono-Regular"/>
              </a:rPr>
              <a:t>PLT[0]</a:t>
            </a:r>
          </a:p>
          <a:p>
            <a:r>
              <a:rPr lang="en-US" altLang="zh-CN" sz="1600" dirty="0">
                <a:solidFill>
                  <a:srgbClr val="000000"/>
                </a:solidFill>
                <a:latin typeface="ZztexMono-Regular"/>
              </a:rPr>
              <a:t>08048444: </a:t>
            </a:r>
            <a:r>
              <a:rPr lang="en-US" altLang="zh-CN" sz="1600" dirty="0" err="1">
                <a:solidFill>
                  <a:srgbClr val="000000"/>
                </a:solidFill>
                <a:latin typeface="ZztexMono-Regular"/>
              </a:rPr>
              <a:t>ff</a:t>
            </a:r>
            <a:r>
              <a:rPr lang="en-US" altLang="zh-CN" sz="1600" dirty="0">
                <a:solidFill>
                  <a:srgbClr val="000000"/>
                </a:solidFill>
                <a:latin typeface="ZztexMono-Regular"/>
              </a:rPr>
              <a:t> 35 78 96 04 08 	</a:t>
            </a:r>
            <a:r>
              <a:rPr lang="en-US" altLang="zh-CN" sz="1600" dirty="0" err="1">
                <a:solidFill>
                  <a:srgbClr val="000000"/>
                </a:solidFill>
                <a:latin typeface="ZztexMono-Regular"/>
              </a:rPr>
              <a:t>pushl</a:t>
            </a:r>
            <a:r>
              <a:rPr lang="en-US" altLang="zh-CN" sz="1600" dirty="0">
                <a:solidFill>
                  <a:srgbClr val="000000"/>
                </a:solidFill>
                <a:latin typeface="ZztexMono-Regular"/>
              </a:rPr>
              <a:t> 0x8049678 </a:t>
            </a:r>
            <a:r>
              <a:rPr lang="en-US" altLang="zh-CN" sz="1100" i="1" dirty="0">
                <a:solidFill>
                  <a:srgbClr val="00AEF0"/>
                </a:solidFill>
                <a:latin typeface="ZztexMono-Italic"/>
              </a:rPr>
              <a:t>push &amp;GOT[1]</a:t>
            </a:r>
          </a:p>
          <a:p>
            <a:r>
              <a:rPr lang="en-US" altLang="zh-CN" sz="1600" dirty="0">
                <a:solidFill>
                  <a:srgbClr val="000000"/>
                </a:solidFill>
                <a:latin typeface="ZztexMono-Regular"/>
              </a:rPr>
              <a:t>804844a: </a:t>
            </a:r>
            <a:r>
              <a:rPr lang="en-US" altLang="zh-CN" sz="1600" dirty="0" err="1">
                <a:solidFill>
                  <a:srgbClr val="000000"/>
                </a:solidFill>
                <a:latin typeface="ZztexMono-Regular"/>
              </a:rPr>
              <a:t>ff</a:t>
            </a:r>
            <a:r>
              <a:rPr lang="en-US" altLang="zh-CN" sz="1600" dirty="0">
                <a:solidFill>
                  <a:srgbClr val="000000"/>
                </a:solidFill>
                <a:latin typeface="ZztexMono-Regular"/>
              </a:rPr>
              <a:t> 25 7c 96 04 08 	</a:t>
            </a:r>
            <a:r>
              <a:rPr lang="en-US" altLang="zh-CN" sz="1600" dirty="0" err="1">
                <a:solidFill>
                  <a:srgbClr val="000000"/>
                </a:solidFill>
                <a:latin typeface="ZztexMono-Regular"/>
              </a:rPr>
              <a:t>jmp</a:t>
            </a:r>
            <a:r>
              <a:rPr lang="en-US" altLang="zh-CN" sz="1600" dirty="0">
                <a:solidFill>
                  <a:srgbClr val="000000"/>
                </a:solidFill>
                <a:latin typeface="ZztexMono-Regular"/>
              </a:rPr>
              <a:t> *0x804967c </a:t>
            </a:r>
            <a:r>
              <a:rPr lang="en-US" altLang="zh-CN" sz="1100" i="1" dirty="0" err="1">
                <a:solidFill>
                  <a:srgbClr val="00AEF0"/>
                </a:solidFill>
                <a:latin typeface="ZztexMono-Italic"/>
              </a:rPr>
              <a:t>jmp</a:t>
            </a:r>
            <a:r>
              <a:rPr lang="en-US" altLang="zh-CN" sz="1100" i="1" dirty="0">
                <a:solidFill>
                  <a:srgbClr val="00AEF0"/>
                </a:solidFill>
                <a:latin typeface="ZztexMono-Italic"/>
              </a:rPr>
              <a:t> to *GOT[2](</a:t>
            </a:r>
            <a:r>
              <a:rPr lang="zh-CN" altLang="en-US" sz="1100" i="1" dirty="0">
                <a:solidFill>
                  <a:srgbClr val="00AEF0"/>
                </a:solidFill>
                <a:latin typeface="ZztexMono-Italic"/>
              </a:rPr>
              <a:t>链接器</a:t>
            </a:r>
            <a:r>
              <a:rPr lang="en-US" altLang="zh-CN" sz="1100" i="1" dirty="0">
                <a:solidFill>
                  <a:srgbClr val="00AEF0"/>
                </a:solidFill>
                <a:latin typeface="ZztexMono-Italic"/>
              </a:rPr>
              <a:t>linker)</a:t>
            </a:r>
          </a:p>
          <a:p>
            <a:r>
              <a:rPr lang="en-US" altLang="zh-CN" sz="1600" dirty="0">
                <a:solidFill>
                  <a:srgbClr val="000000"/>
                </a:solidFill>
                <a:latin typeface="ZztexMono-Regular"/>
              </a:rPr>
              <a:t>8048450: 00 00 </a:t>
            </a:r>
            <a:r>
              <a:rPr lang="en-US" altLang="zh-CN" sz="1100" i="1" dirty="0">
                <a:solidFill>
                  <a:srgbClr val="00AEF0"/>
                </a:solidFill>
                <a:latin typeface="ZztexMono-Italic"/>
              </a:rPr>
              <a:t>padding</a:t>
            </a:r>
          </a:p>
          <a:p>
            <a:r>
              <a:rPr lang="en-US" altLang="zh-CN" sz="1600" dirty="0">
                <a:solidFill>
                  <a:srgbClr val="000000"/>
                </a:solidFill>
                <a:latin typeface="ZztexMono-Regular"/>
              </a:rPr>
              <a:t>8048452: 00 00 </a:t>
            </a:r>
            <a:r>
              <a:rPr lang="en-US" altLang="zh-CN" sz="1100" i="1" dirty="0">
                <a:solidFill>
                  <a:srgbClr val="00AEF0"/>
                </a:solidFill>
                <a:latin typeface="ZztexMono-Italic"/>
              </a:rPr>
              <a:t>padding</a:t>
            </a:r>
          </a:p>
          <a:p>
            <a:r>
              <a:rPr lang="en-US" altLang="zh-CN" sz="1600" dirty="0">
                <a:solidFill>
                  <a:srgbClr val="000000"/>
                </a:solidFill>
                <a:latin typeface="ZztexMono-Regular"/>
              </a:rPr>
              <a:t>PLT[1] </a:t>
            </a:r>
            <a:r>
              <a:rPr lang="en-US" altLang="zh-CN" sz="1600" dirty="0">
                <a:solidFill>
                  <a:srgbClr val="FF0000"/>
                </a:solidFill>
                <a:latin typeface="ZztexMono-Regular"/>
              </a:rPr>
              <a:t>&lt;</a:t>
            </a:r>
            <a:r>
              <a:rPr lang="en-US" altLang="zh-CN" sz="1600" dirty="0" err="1">
                <a:solidFill>
                  <a:srgbClr val="FF0000"/>
                </a:solidFill>
                <a:latin typeface="ZztexMono-Regular"/>
              </a:rPr>
              <a:t>printf</a:t>
            </a:r>
            <a:r>
              <a:rPr lang="en-US" altLang="zh-CN" sz="1600" dirty="0">
                <a:solidFill>
                  <a:srgbClr val="FF0000"/>
                </a:solidFill>
                <a:latin typeface="ZztexMono-Regular"/>
              </a:rPr>
              <a:t>&gt;</a:t>
            </a:r>
          </a:p>
          <a:p>
            <a:r>
              <a:rPr lang="en-US" altLang="zh-CN" sz="1600" dirty="0">
                <a:solidFill>
                  <a:srgbClr val="000000"/>
                </a:solidFill>
                <a:latin typeface="ZztexMono-Regular"/>
              </a:rPr>
              <a:t>8048454: </a:t>
            </a:r>
            <a:r>
              <a:rPr lang="en-US" altLang="zh-CN" sz="1600" dirty="0" err="1">
                <a:solidFill>
                  <a:srgbClr val="000000"/>
                </a:solidFill>
                <a:latin typeface="ZztexMono-Regular"/>
              </a:rPr>
              <a:t>ff</a:t>
            </a:r>
            <a:r>
              <a:rPr lang="en-US" altLang="zh-CN" sz="1600" dirty="0">
                <a:solidFill>
                  <a:srgbClr val="000000"/>
                </a:solidFill>
                <a:latin typeface="ZztexMono-Regular"/>
              </a:rPr>
              <a:t> 25 80 96 04 08 	</a:t>
            </a:r>
            <a:r>
              <a:rPr lang="en-US" altLang="zh-CN" sz="1600" dirty="0" err="1">
                <a:solidFill>
                  <a:srgbClr val="000000"/>
                </a:solidFill>
                <a:latin typeface="ZztexMono-Regular"/>
              </a:rPr>
              <a:t>jmp</a:t>
            </a:r>
            <a:r>
              <a:rPr lang="en-US" altLang="zh-CN" sz="1600" dirty="0">
                <a:solidFill>
                  <a:srgbClr val="000000"/>
                </a:solidFill>
                <a:latin typeface="ZztexMono-Regular"/>
              </a:rPr>
              <a:t> *0x8049680 </a:t>
            </a:r>
            <a:r>
              <a:rPr lang="en-US" altLang="zh-CN" sz="1100" i="1" dirty="0" err="1">
                <a:solidFill>
                  <a:srgbClr val="00AEF0"/>
                </a:solidFill>
                <a:latin typeface="ZztexMono-Italic"/>
              </a:rPr>
              <a:t>jmp</a:t>
            </a:r>
            <a:r>
              <a:rPr lang="en-US" altLang="zh-CN" sz="1100" i="1" dirty="0">
                <a:solidFill>
                  <a:srgbClr val="00AEF0"/>
                </a:solidFill>
                <a:latin typeface="ZztexMono-Italic"/>
              </a:rPr>
              <a:t> to *GOT[3]</a:t>
            </a:r>
          </a:p>
          <a:p>
            <a:r>
              <a:rPr lang="en-US" altLang="zh-CN" sz="1600" dirty="0">
                <a:solidFill>
                  <a:srgbClr val="000000"/>
                </a:solidFill>
                <a:latin typeface="ZztexMono-Regular"/>
              </a:rPr>
              <a:t>804845a: 68 00 00 00 00 		</a:t>
            </a:r>
            <a:r>
              <a:rPr lang="en-US" altLang="zh-CN" sz="1600" dirty="0" err="1">
                <a:solidFill>
                  <a:srgbClr val="000000"/>
                </a:solidFill>
                <a:latin typeface="ZztexMono-Regular"/>
              </a:rPr>
              <a:t>pushl</a:t>
            </a:r>
            <a:r>
              <a:rPr lang="en-US" altLang="zh-CN" sz="1600" dirty="0">
                <a:solidFill>
                  <a:srgbClr val="000000"/>
                </a:solidFill>
                <a:latin typeface="ZztexMono-Regular"/>
              </a:rPr>
              <a:t> $0x0 </a:t>
            </a:r>
            <a:r>
              <a:rPr lang="en-US" altLang="zh-CN" sz="1100" i="1" dirty="0">
                <a:solidFill>
                  <a:srgbClr val="00AEF0"/>
                </a:solidFill>
                <a:latin typeface="ZztexMono-Italic"/>
              </a:rPr>
              <a:t>ID for </a:t>
            </a:r>
            <a:r>
              <a:rPr lang="en-US" altLang="zh-CN" sz="1100" i="1" dirty="0" err="1">
                <a:solidFill>
                  <a:srgbClr val="00AEF0"/>
                </a:solidFill>
                <a:latin typeface="ZztexMono-Italic"/>
              </a:rPr>
              <a:t>printf</a:t>
            </a:r>
            <a:endParaRPr lang="en-US" altLang="zh-CN" sz="1100" i="1" dirty="0">
              <a:solidFill>
                <a:srgbClr val="00AEF0"/>
              </a:solidFill>
              <a:latin typeface="ZztexMono-Italic"/>
            </a:endParaRPr>
          </a:p>
          <a:p>
            <a:r>
              <a:rPr lang="en-US" altLang="zh-CN" sz="1600" dirty="0">
                <a:solidFill>
                  <a:srgbClr val="000000"/>
                </a:solidFill>
                <a:latin typeface="ZztexMono-Regular"/>
              </a:rPr>
              <a:t>804845f: e9 e0 </a:t>
            </a:r>
            <a:r>
              <a:rPr lang="en-US" altLang="zh-CN" sz="1600" dirty="0" err="1">
                <a:solidFill>
                  <a:srgbClr val="000000"/>
                </a:solidFill>
                <a:latin typeface="ZztexMono-Regular"/>
              </a:rPr>
              <a:t>ff</a:t>
            </a:r>
            <a:r>
              <a:rPr lang="en-US" altLang="zh-CN" sz="1600" dirty="0">
                <a:solidFill>
                  <a:srgbClr val="000000"/>
                </a:solidFill>
                <a:latin typeface="ZztexMono-Regular"/>
              </a:rPr>
              <a:t> </a:t>
            </a:r>
            <a:r>
              <a:rPr lang="en-US" altLang="zh-CN" sz="1600" dirty="0" err="1">
                <a:solidFill>
                  <a:srgbClr val="000000"/>
                </a:solidFill>
                <a:latin typeface="ZztexMono-Regular"/>
              </a:rPr>
              <a:t>ff</a:t>
            </a:r>
            <a:r>
              <a:rPr lang="en-US" altLang="zh-CN" sz="1600" dirty="0">
                <a:solidFill>
                  <a:srgbClr val="000000"/>
                </a:solidFill>
                <a:latin typeface="ZztexMono-Regular"/>
              </a:rPr>
              <a:t> </a:t>
            </a:r>
            <a:r>
              <a:rPr lang="en-US" altLang="zh-CN" sz="1600" dirty="0" err="1">
                <a:solidFill>
                  <a:srgbClr val="000000"/>
                </a:solidFill>
                <a:latin typeface="ZztexMono-Regular"/>
              </a:rPr>
              <a:t>ff</a:t>
            </a:r>
            <a:r>
              <a:rPr lang="en-US" altLang="zh-CN" sz="1600" dirty="0">
                <a:solidFill>
                  <a:srgbClr val="000000"/>
                </a:solidFill>
                <a:latin typeface="ZztexMono-Regular"/>
              </a:rPr>
              <a:t> 		</a:t>
            </a:r>
            <a:r>
              <a:rPr lang="en-US" altLang="zh-CN" sz="1600" dirty="0" err="1">
                <a:solidFill>
                  <a:srgbClr val="000000"/>
                </a:solidFill>
                <a:latin typeface="ZztexMono-Regular"/>
              </a:rPr>
              <a:t>jmp</a:t>
            </a:r>
            <a:r>
              <a:rPr lang="en-US" altLang="zh-CN" sz="1600" dirty="0">
                <a:solidFill>
                  <a:srgbClr val="000000"/>
                </a:solidFill>
                <a:latin typeface="ZztexMono-Regular"/>
              </a:rPr>
              <a:t> 8048444 </a:t>
            </a:r>
            <a:r>
              <a:rPr lang="en-US" altLang="zh-CN" sz="1100" i="1" dirty="0" err="1">
                <a:solidFill>
                  <a:srgbClr val="00AEF0"/>
                </a:solidFill>
                <a:latin typeface="ZztexMono-Italic"/>
              </a:rPr>
              <a:t>jmp</a:t>
            </a:r>
            <a:r>
              <a:rPr lang="en-US" altLang="zh-CN" sz="1100" i="1" dirty="0">
                <a:solidFill>
                  <a:srgbClr val="00AEF0"/>
                </a:solidFill>
                <a:latin typeface="ZztexMono-Italic"/>
              </a:rPr>
              <a:t> to PLT[0]</a:t>
            </a:r>
          </a:p>
          <a:p>
            <a:r>
              <a:rPr lang="en-US" altLang="zh-CN" sz="1600" dirty="0">
                <a:solidFill>
                  <a:srgbClr val="000000"/>
                </a:solidFill>
                <a:latin typeface="ZztexMono-Regular"/>
              </a:rPr>
              <a:t>PLT[2] </a:t>
            </a:r>
            <a:r>
              <a:rPr lang="en-US" altLang="zh-CN" sz="1600" dirty="0">
                <a:solidFill>
                  <a:srgbClr val="FF0000"/>
                </a:solidFill>
                <a:latin typeface="ZztexMono-Regular"/>
              </a:rPr>
              <a:t>&lt;</a:t>
            </a:r>
            <a:r>
              <a:rPr lang="en-US" altLang="zh-CN" sz="1600" dirty="0" err="1">
                <a:solidFill>
                  <a:srgbClr val="FF0000"/>
                </a:solidFill>
                <a:latin typeface="ZztexMono-Regular"/>
              </a:rPr>
              <a:t>addvec</a:t>
            </a:r>
            <a:r>
              <a:rPr lang="en-US" altLang="zh-CN" sz="1600" dirty="0">
                <a:solidFill>
                  <a:srgbClr val="FF0000"/>
                </a:solidFill>
                <a:latin typeface="ZztexMono-Regular"/>
              </a:rPr>
              <a:t>&gt;</a:t>
            </a:r>
          </a:p>
          <a:p>
            <a:r>
              <a:rPr lang="en-US" altLang="zh-CN" sz="1600" dirty="0">
                <a:solidFill>
                  <a:srgbClr val="000000"/>
                </a:solidFill>
                <a:latin typeface="ZztexMono-Regular"/>
              </a:rPr>
              <a:t>8048464: </a:t>
            </a:r>
            <a:r>
              <a:rPr lang="en-US" altLang="zh-CN" sz="1600" dirty="0" err="1">
                <a:solidFill>
                  <a:srgbClr val="000000"/>
                </a:solidFill>
                <a:latin typeface="ZztexMono-Regular"/>
              </a:rPr>
              <a:t>ff</a:t>
            </a:r>
            <a:r>
              <a:rPr lang="en-US" altLang="zh-CN" sz="1600" dirty="0">
                <a:solidFill>
                  <a:srgbClr val="000000"/>
                </a:solidFill>
                <a:latin typeface="ZztexMono-Regular"/>
              </a:rPr>
              <a:t> 25 84 96 04 08 	</a:t>
            </a:r>
            <a:r>
              <a:rPr lang="en-US" altLang="zh-CN" sz="1600" dirty="0" err="1">
                <a:solidFill>
                  <a:srgbClr val="000000"/>
                </a:solidFill>
                <a:latin typeface="ZztexMono-Regular"/>
              </a:rPr>
              <a:t>jmp</a:t>
            </a:r>
            <a:r>
              <a:rPr lang="en-US" altLang="zh-CN" sz="1600" dirty="0">
                <a:solidFill>
                  <a:srgbClr val="000000"/>
                </a:solidFill>
                <a:latin typeface="ZztexMono-Regular"/>
              </a:rPr>
              <a:t> *0x8049684 </a:t>
            </a:r>
            <a:r>
              <a:rPr lang="en-US" altLang="zh-CN" sz="1100" i="1" dirty="0">
                <a:solidFill>
                  <a:srgbClr val="00AEF0"/>
                </a:solidFill>
                <a:latin typeface="ZztexMono-Italic"/>
              </a:rPr>
              <a:t>jump to *GOT[4]</a:t>
            </a:r>
          </a:p>
          <a:p>
            <a:r>
              <a:rPr lang="en-US" altLang="zh-CN" sz="1600" dirty="0">
                <a:solidFill>
                  <a:srgbClr val="000000"/>
                </a:solidFill>
                <a:latin typeface="ZztexMono-Regular"/>
              </a:rPr>
              <a:t>804846a: 68 08 00 00 00 		</a:t>
            </a:r>
            <a:r>
              <a:rPr lang="en-US" altLang="zh-CN" sz="1600" dirty="0" err="1">
                <a:solidFill>
                  <a:srgbClr val="000000"/>
                </a:solidFill>
                <a:latin typeface="ZztexMono-Regular"/>
              </a:rPr>
              <a:t>pushl</a:t>
            </a:r>
            <a:r>
              <a:rPr lang="en-US" altLang="zh-CN" sz="1600" dirty="0">
                <a:solidFill>
                  <a:srgbClr val="000000"/>
                </a:solidFill>
                <a:latin typeface="ZztexMono-Regular"/>
              </a:rPr>
              <a:t> $0x8 </a:t>
            </a:r>
            <a:r>
              <a:rPr lang="en-US" altLang="zh-CN" sz="1100" i="1" dirty="0">
                <a:solidFill>
                  <a:srgbClr val="00AEF0"/>
                </a:solidFill>
                <a:latin typeface="ZztexMono-Italic"/>
              </a:rPr>
              <a:t>ID for </a:t>
            </a:r>
            <a:r>
              <a:rPr lang="en-US" altLang="zh-CN" sz="1100" i="1" dirty="0" err="1">
                <a:solidFill>
                  <a:srgbClr val="00AEF0"/>
                </a:solidFill>
                <a:latin typeface="ZztexMono-Italic"/>
              </a:rPr>
              <a:t>addvec</a:t>
            </a:r>
            <a:endParaRPr lang="en-US" altLang="zh-CN" sz="1100" i="1" dirty="0">
              <a:solidFill>
                <a:srgbClr val="00AEF0"/>
              </a:solidFill>
              <a:latin typeface="ZztexMono-Italic"/>
            </a:endParaRPr>
          </a:p>
          <a:p>
            <a:r>
              <a:rPr lang="en-US" altLang="zh-CN" sz="1600" dirty="0">
                <a:solidFill>
                  <a:srgbClr val="000000"/>
                </a:solidFill>
                <a:latin typeface="ZztexMono-Regular"/>
              </a:rPr>
              <a:t>804846f: e9 d0 </a:t>
            </a:r>
            <a:r>
              <a:rPr lang="en-US" altLang="zh-CN" sz="1600" dirty="0" err="1">
                <a:solidFill>
                  <a:srgbClr val="000000"/>
                </a:solidFill>
                <a:latin typeface="ZztexMono-Regular"/>
              </a:rPr>
              <a:t>ff</a:t>
            </a:r>
            <a:r>
              <a:rPr lang="en-US" altLang="zh-CN" sz="1600" dirty="0">
                <a:solidFill>
                  <a:srgbClr val="000000"/>
                </a:solidFill>
                <a:latin typeface="ZztexMono-Regular"/>
              </a:rPr>
              <a:t> </a:t>
            </a:r>
            <a:r>
              <a:rPr lang="en-US" altLang="zh-CN" sz="1600" dirty="0" err="1">
                <a:solidFill>
                  <a:srgbClr val="000000"/>
                </a:solidFill>
                <a:latin typeface="ZztexMono-Regular"/>
              </a:rPr>
              <a:t>ff</a:t>
            </a:r>
            <a:r>
              <a:rPr lang="en-US" altLang="zh-CN" sz="1600" dirty="0">
                <a:solidFill>
                  <a:srgbClr val="000000"/>
                </a:solidFill>
                <a:latin typeface="ZztexMono-Regular"/>
              </a:rPr>
              <a:t> </a:t>
            </a:r>
            <a:r>
              <a:rPr lang="en-US" altLang="zh-CN" sz="1600" dirty="0" err="1">
                <a:solidFill>
                  <a:srgbClr val="000000"/>
                </a:solidFill>
                <a:latin typeface="ZztexMono-Regular"/>
              </a:rPr>
              <a:t>ff</a:t>
            </a:r>
            <a:r>
              <a:rPr lang="en-US" altLang="zh-CN" sz="1600" dirty="0">
                <a:solidFill>
                  <a:srgbClr val="000000"/>
                </a:solidFill>
                <a:latin typeface="ZztexMono-Regular"/>
              </a:rPr>
              <a:t> 		</a:t>
            </a:r>
            <a:r>
              <a:rPr lang="en-US" altLang="zh-CN" sz="1600" dirty="0" err="1">
                <a:solidFill>
                  <a:srgbClr val="000000"/>
                </a:solidFill>
                <a:latin typeface="ZztexMono-Regular"/>
              </a:rPr>
              <a:t>jmp</a:t>
            </a:r>
            <a:r>
              <a:rPr lang="en-US" altLang="zh-CN" sz="1600" dirty="0">
                <a:solidFill>
                  <a:srgbClr val="000000"/>
                </a:solidFill>
                <a:latin typeface="ZztexMono-Regular"/>
              </a:rPr>
              <a:t> 8048444 </a:t>
            </a:r>
            <a:r>
              <a:rPr lang="en-US" altLang="zh-CN" sz="1100" i="1" dirty="0" err="1">
                <a:solidFill>
                  <a:srgbClr val="00AEF0"/>
                </a:solidFill>
                <a:latin typeface="ZztexMono-Italic"/>
              </a:rPr>
              <a:t>jmp</a:t>
            </a:r>
            <a:r>
              <a:rPr lang="en-US" altLang="zh-CN" sz="1100" i="1" dirty="0">
                <a:solidFill>
                  <a:srgbClr val="00AEF0"/>
                </a:solidFill>
                <a:latin typeface="ZztexMono-Italic"/>
              </a:rPr>
              <a:t> to PLT[0]</a:t>
            </a:r>
          </a:p>
          <a:p>
            <a:r>
              <a:rPr lang="en-US" altLang="zh-CN" sz="1600" dirty="0">
                <a:solidFill>
                  <a:srgbClr val="000000"/>
                </a:solidFill>
                <a:latin typeface="ZztexMono-Regular"/>
              </a:rPr>
              <a:t>&lt;other PLT entries&gt;</a:t>
            </a:r>
            <a:endParaRPr lang="zh-CN" altLang="en-US" sz="1600" dirty="0"/>
          </a:p>
        </p:txBody>
      </p:sp>
      <p:sp>
        <p:nvSpPr>
          <p:cNvPr id="35" name="椭圆 34"/>
          <p:cNvSpPr/>
          <p:nvPr/>
        </p:nvSpPr>
        <p:spPr>
          <a:xfrm>
            <a:off x="2659069" y="2118698"/>
            <a:ext cx="1305765" cy="238434"/>
          </a:xfrm>
          <a:prstGeom prst="ellipse">
            <a:avLst/>
          </a:prstGeom>
          <a:noFill/>
          <a:ln w="25400" cap="flat" cmpd="sng" algn="ctr">
            <a:solidFill>
              <a:srgbClr val="FF0000"/>
            </a:solidFill>
            <a:prstDash val="solid"/>
          </a:ln>
          <a:effectLst/>
        </p:spPr>
        <p:txBody>
          <a:bodyPr rtlCol="0" anchor="ctr"/>
          <a:lstStyle/>
          <a:p>
            <a:pPr algn="ctr"/>
            <a:endParaRPr lang="zh-CN" altLang="en-US"/>
          </a:p>
        </p:txBody>
      </p:sp>
      <p:sp>
        <p:nvSpPr>
          <p:cNvPr id="36" name="椭圆 35"/>
          <p:cNvSpPr/>
          <p:nvPr/>
        </p:nvSpPr>
        <p:spPr>
          <a:xfrm>
            <a:off x="2682793" y="2401487"/>
            <a:ext cx="1305765" cy="259397"/>
          </a:xfrm>
          <a:prstGeom prst="ellipse">
            <a:avLst/>
          </a:prstGeom>
          <a:noFill/>
          <a:ln w="25400" cap="flat" cmpd="sng" algn="ctr">
            <a:solidFill>
              <a:srgbClr val="FF0000"/>
            </a:solidFill>
            <a:prstDash val="solid"/>
          </a:ln>
          <a:effectLst/>
        </p:spPr>
        <p:txBody>
          <a:bodyPr rtlCol="0" anchor="ctr"/>
          <a:lstStyle/>
          <a:p>
            <a:pPr algn="ctr"/>
            <a:endParaRPr lang="zh-CN" altLang="en-US"/>
          </a:p>
        </p:txBody>
      </p:sp>
      <p:sp>
        <p:nvSpPr>
          <p:cNvPr id="37" name="任意多边形 36"/>
          <p:cNvSpPr/>
          <p:nvPr/>
        </p:nvSpPr>
        <p:spPr>
          <a:xfrm>
            <a:off x="629518" y="2236614"/>
            <a:ext cx="2053274" cy="2647467"/>
          </a:xfrm>
          <a:custGeom>
            <a:avLst/>
            <a:gdLst>
              <a:gd name="connsiteX0" fmla="*/ 4437004 w 4437004"/>
              <a:gd name="connsiteY0" fmla="*/ 0 h 2914650"/>
              <a:gd name="connsiteX1" fmla="*/ 287914 w 4437004"/>
              <a:gd name="connsiteY1" fmla="*/ 1474470 h 2914650"/>
              <a:gd name="connsiteX2" fmla="*/ 687964 w 4437004"/>
              <a:gd name="connsiteY2" fmla="*/ 2914650 h 2914650"/>
            </a:gdLst>
            <a:ahLst/>
            <a:cxnLst>
              <a:cxn ang="0">
                <a:pos x="connsiteX0" y="connsiteY0"/>
              </a:cxn>
              <a:cxn ang="0">
                <a:pos x="connsiteX1" y="connsiteY1"/>
              </a:cxn>
              <a:cxn ang="0">
                <a:pos x="connsiteX2" y="connsiteY2"/>
              </a:cxn>
            </a:cxnLst>
            <a:rect l="l" t="t" r="r" b="b"/>
            <a:pathLst>
              <a:path w="4437004" h="2914650">
                <a:moveTo>
                  <a:pt x="4437004" y="0"/>
                </a:moveTo>
                <a:cubicBezTo>
                  <a:pt x="2674879" y="494347"/>
                  <a:pt x="912754" y="988695"/>
                  <a:pt x="287914" y="1474470"/>
                </a:cubicBezTo>
                <a:cubicBezTo>
                  <a:pt x="-336926" y="1960245"/>
                  <a:pt x="175519" y="2437447"/>
                  <a:pt x="687964" y="2914650"/>
                </a:cubicBezTo>
              </a:path>
            </a:pathLst>
          </a:custGeom>
          <a:noFill/>
          <a:ln w="25400" cap="flat" cmpd="sng" algn="ctr">
            <a:solidFill>
              <a:srgbClr val="BBE0E3">
                <a:shade val="50000"/>
              </a:srgbClr>
            </a:solidFill>
            <a:prstDash val="solid"/>
            <a:tailEnd type="stealth" w="lg" len="lg"/>
          </a:ln>
          <a:effectLst/>
        </p:spPr>
        <p:txBody>
          <a:bodyPr rtlCol="0" anchor="ctr"/>
          <a:lstStyle/>
          <a:p>
            <a:pPr algn="ctr"/>
            <a:endParaRPr lang="zh-CN" altLang="en-US"/>
          </a:p>
        </p:txBody>
      </p:sp>
      <p:sp>
        <p:nvSpPr>
          <p:cNvPr id="38" name="任意多边形 37"/>
          <p:cNvSpPr/>
          <p:nvPr/>
        </p:nvSpPr>
        <p:spPr>
          <a:xfrm>
            <a:off x="641660" y="2594447"/>
            <a:ext cx="2161146" cy="3268496"/>
          </a:xfrm>
          <a:custGeom>
            <a:avLst/>
            <a:gdLst>
              <a:gd name="connsiteX0" fmla="*/ 4437004 w 4437004"/>
              <a:gd name="connsiteY0" fmla="*/ 0 h 2914650"/>
              <a:gd name="connsiteX1" fmla="*/ 287914 w 4437004"/>
              <a:gd name="connsiteY1" fmla="*/ 1474470 h 2914650"/>
              <a:gd name="connsiteX2" fmla="*/ 687964 w 4437004"/>
              <a:gd name="connsiteY2" fmla="*/ 2914650 h 2914650"/>
            </a:gdLst>
            <a:ahLst/>
            <a:cxnLst>
              <a:cxn ang="0">
                <a:pos x="connsiteX0" y="connsiteY0"/>
              </a:cxn>
              <a:cxn ang="0">
                <a:pos x="connsiteX1" y="connsiteY1"/>
              </a:cxn>
              <a:cxn ang="0">
                <a:pos x="connsiteX2" y="connsiteY2"/>
              </a:cxn>
            </a:cxnLst>
            <a:rect l="l" t="t" r="r" b="b"/>
            <a:pathLst>
              <a:path w="4437004" h="2914650">
                <a:moveTo>
                  <a:pt x="4437004" y="0"/>
                </a:moveTo>
                <a:cubicBezTo>
                  <a:pt x="2674879" y="494347"/>
                  <a:pt x="912754" y="988695"/>
                  <a:pt x="287914" y="1474470"/>
                </a:cubicBezTo>
                <a:cubicBezTo>
                  <a:pt x="-336926" y="1960245"/>
                  <a:pt x="175519" y="2437447"/>
                  <a:pt x="687964" y="2914650"/>
                </a:cubicBezTo>
              </a:path>
            </a:pathLst>
          </a:custGeom>
          <a:noFill/>
          <a:ln w="25400" cap="flat" cmpd="sng" algn="ctr">
            <a:solidFill>
              <a:srgbClr val="BBE0E3">
                <a:shade val="50000"/>
              </a:srgbClr>
            </a:solidFill>
            <a:prstDash val="solid"/>
            <a:tailEnd type="stealth" w="lg" len="lg"/>
          </a:ln>
          <a:effectLst/>
        </p:spPr>
        <p:txBody>
          <a:bodyPr rtlCol="0" anchor="ctr"/>
          <a:lstStyle/>
          <a:p>
            <a:pPr algn="ctr"/>
            <a:endParaRPr lang="zh-CN" altLang="en-US"/>
          </a:p>
        </p:txBody>
      </p:sp>
      <p:sp>
        <p:nvSpPr>
          <p:cNvPr id="39" name="矩形 38"/>
          <p:cNvSpPr/>
          <p:nvPr/>
        </p:nvSpPr>
        <p:spPr>
          <a:xfrm>
            <a:off x="767348" y="3085600"/>
            <a:ext cx="7478312" cy="1216035"/>
          </a:xfrm>
          <a:prstGeom prst="rect">
            <a:avLst/>
          </a:prstGeom>
          <a:noFill/>
          <a:ln w="9525" cap="flat" cmpd="sng" algn="ctr">
            <a:solidFill>
              <a:srgbClr val="000000"/>
            </a:solidFill>
            <a:prstDash val="solid"/>
          </a:ln>
          <a:effectLst/>
        </p:spPr>
        <p:txBody>
          <a:bodyPr rtlCol="0" anchor="ctr"/>
          <a:lstStyle/>
          <a:p>
            <a:pPr algn="ctr"/>
            <a:endParaRPr lang="zh-CN" altLang="en-US"/>
          </a:p>
        </p:txBody>
      </p:sp>
      <p:sp>
        <p:nvSpPr>
          <p:cNvPr id="40" name="矩形 39"/>
          <p:cNvSpPr/>
          <p:nvPr/>
        </p:nvSpPr>
        <p:spPr>
          <a:xfrm>
            <a:off x="767348" y="4301635"/>
            <a:ext cx="7478312" cy="978862"/>
          </a:xfrm>
          <a:prstGeom prst="rect">
            <a:avLst/>
          </a:prstGeom>
          <a:noFill/>
          <a:ln w="9525" cap="flat" cmpd="sng" algn="ctr">
            <a:solidFill>
              <a:srgbClr val="000000"/>
            </a:solidFill>
            <a:prstDash val="solid"/>
          </a:ln>
          <a:effectLst/>
        </p:spPr>
        <p:txBody>
          <a:bodyPr rtlCol="0" anchor="ctr"/>
          <a:lstStyle/>
          <a:p>
            <a:pPr algn="ctr"/>
            <a:endParaRPr lang="zh-CN" altLang="en-US"/>
          </a:p>
        </p:txBody>
      </p:sp>
      <p:sp>
        <p:nvSpPr>
          <p:cNvPr id="41" name="矩形 40"/>
          <p:cNvSpPr/>
          <p:nvPr/>
        </p:nvSpPr>
        <p:spPr>
          <a:xfrm>
            <a:off x="767348" y="5280497"/>
            <a:ext cx="7478312" cy="969398"/>
          </a:xfrm>
          <a:prstGeom prst="rect">
            <a:avLst/>
          </a:prstGeom>
          <a:noFill/>
          <a:ln w="9525" cap="flat" cmpd="sng" algn="ctr">
            <a:solidFill>
              <a:srgbClr val="000000"/>
            </a:solidFill>
            <a:prstDash val="solid"/>
          </a:ln>
          <a:effectLst/>
        </p:spPr>
        <p:txBody>
          <a:bodyPr rtlCol="0" anchor="ctr"/>
          <a:lstStyle/>
          <a:p>
            <a:pPr algn="ctr"/>
            <a:endParaRPr lang="zh-CN" altLang="en-US"/>
          </a:p>
        </p:txBody>
      </p:sp>
      <p:sp>
        <p:nvSpPr>
          <p:cNvPr id="42" name="矩形 41"/>
          <p:cNvSpPr/>
          <p:nvPr/>
        </p:nvSpPr>
        <p:spPr>
          <a:xfrm>
            <a:off x="82627" y="647717"/>
            <a:ext cx="1871910" cy="369332"/>
          </a:xfrm>
          <a:prstGeom prst="rect">
            <a:avLst/>
          </a:prstGeom>
        </p:spPr>
        <p:txBody>
          <a:bodyPr wrap="square">
            <a:spAutoFit/>
          </a:bodyPr>
          <a:lstStyle/>
          <a:p>
            <a:r>
              <a:rPr lang="en-US" altLang="zh-CN" dirty="0" err="1">
                <a:latin typeface="TimesTen-Roman"/>
              </a:rPr>
              <a:t>main.o</a:t>
            </a:r>
            <a:r>
              <a:rPr lang="zh-CN" altLang="en-US" dirty="0">
                <a:latin typeface="TimesTen-Roman"/>
              </a:rPr>
              <a:t>的</a:t>
            </a:r>
            <a:r>
              <a:rPr lang="en-US" altLang="zh-CN" dirty="0">
                <a:latin typeface="TimesTen-Roman"/>
              </a:rPr>
              <a:t>GOT</a:t>
            </a:r>
            <a:r>
              <a:rPr lang="zh-CN" altLang="en-US" dirty="0">
                <a:latin typeface="TimesTen-Roman"/>
              </a:rPr>
              <a:t>：</a:t>
            </a:r>
            <a:endParaRPr lang="en-US" altLang="zh-CN" dirty="0">
              <a:latin typeface="TimesTen-Roman"/>
            </a:endParaRPr>
          </a:p>
        </p:txBody>
      </p:sp>
      <p:sp>
        <p:nvSpPr>
          <p:cNvPr id="43" name="矩形 42"/>
          <p:cNvSpPr/>
          <p:nvPr/>
        </p:nvSpPr>
        <p:spPr>
          <a:xfrm>
            <a:off x="-63183" y="2800729"/>
            <a:ext cx="1685077" cy="369332"/>
          </a:xfrm>
          <a:prstGeom prst="rect">
            <a:avLst/>
          </a:prstGeom>
        </p:spPr>
        <p:txBody>
          <a:bodyPr wrap="none">
            <a:spAutoFit/>
          </a:bodyPr>
          <a:lstStyle/>
          <a:p>
            <a:r>
              <a:rPr lang="en-US" altLang="zh-CN" dirty="0" err="1">
                <a:latin typeface="TimesTen-Roman"/>
              </a:rPr>
              <a:t>main.o</a:t>
            </a:r>
            <a:r>
              <a:rPr lang="zh-CN" altLang="en-US" dirty="0">
                <a:latin typeface="TimesTen-Roman"/>
              </a:rPr>
              <a:t>的</a:t>
            </a:r>
            <a:r>
              <a:rPr lang="en-US" altLang="zh-CN" dirty="0">
                <a:latin typeface="TimesTen-Roman"/>
              </a:rPr>
              <a:t>PLT</a:t>
            </a:r>
            <a:r>
              <a:rPr lang="zh-CN" altLang="en-US" dirty="0">
                <a:latin typeface="TimesTen-Roman"/>
              </a:rPr>
              <a:t>：</a:t>
            </a:r>
            <a:endParaRPr lang="en-US" altLang="zh-CN" dirty="0">
              <a:latin typeface="TimesTen-Roman"/>
            </a:endParaRPr>
          </a:p>
        </p:txBody>
      </p:sp>
      <p:sp>
        <p:nvSpPr>
          <p:cNvPr id="44" name="矩形 43"/>
          <p:cNvSpPr/>
          <p:nvPr/>
        </p:nvSpPr>
        <p:spPr>
          <a:xfrm>
            <a:off x="3440212" y="2695884"/>
            <a:ext cx="5378395" cy="369332"/>
          </a:xfrm>
          <a:prstGeom prst="rect">
            <a:avLst/>
          </a:prstGeom>
          <a:solidFill>
            <a:srgbClr val="FFFF00"/>
          </a:solidFill>
        </p:spPr>
        <p:txBody>
          <a:bodyPr wrap="none">
            <a:spAutoFit/>
          </a:bodyPr>
          <a:lstStyle/>
          <a:p>
            <a:r>
              <a:rPr lang="en-US" altLang="zh-CN" dirty="0">
                <a:latin typeface="ZztexMono-Regular"/>
              </a:rPr>
              <a:t>80485bb: e8 a4 </a:t>
            </a:r>
            <a:r>
              <a:rPr lang="en-US" altLang="zh-CN" dirty="0" err="1">
                <a:latin typeface="ZztexMono-Regular"/>
              </a:rPr>
              <a:t>fe</a:t>
            </a:r>
            <a:r>
              <a:rPr lang="en-US" altLang="zh-CN" dirty="0">
                <a:latin typeface="ZztexMono-Regular"/>
              </a:rPr>
              <a:t> </a:t>
            </a:r>
            <a:r>
              <a:rPr lang="en-US" altLang="zh-CN" dirty="0" err="1">
                <a:latin typeface="ZztexMono-Regular"/>
              </a:rPr>
              <a:t>ff</a:t>
            </a:r>
            <a:r>
              <a:rPr lang="en-US" altLang="zh-CN" dirty="0">
                <a:latin typeface="ZztexMono-Regular"/>
              </a:rPr>
              <a:t> </a:t>
            </a:r>
            <a:r>
              <a:rPr lang="en-US" altLang="zh-CN" dirty="0" err="1">
                <a:latin typeface="ZztexMono-Regular"/>
              </a:rPr>
              <a:t>ff</a:t>
            </a:r>
            <a:r>
              <a:rPr lang="en-US" altLang="zh-CN" dirty="0">
                <a:latin typeface="ZztexMono-Regular"/>
              </a:rPr>
              <a:t> </a:t>
            </a:r>
            <a:r>
              <a:rPr lang="en-US" altLang="zh-CN" b="1" dirty="0">
                <a:solidFill>
                  <a:srgbClr val="009242"/>
                </a:solidFill>
                <a:latin typeface="ZztexMono-Regular"/>
              </a:rPr>
              <a:t>call 8048464 &lt;</a:t>
            </a:r>
            <a:r>
              <a:rPr lang="en-US" altLang="zh-CN" b="1" dirty="0" err="1">
                <a:solidFill>
                  <a:srgbClr val="009242"/>
                </a:solidFill>
                <a:latin typeface="ZztexMono-Regular"/>
              </a:rPr>
              <a:t>addvec</a:t>
            </a:r>
            <a:r>
              <a:rPr lang="en-US" altLang="zh-CN" b="1" dirty="0">
                <a:solidFill>
                  <a:srgbClr val="009242"/>
                </a:solidFill>
                <a:latin typeface="ZztexMono-Regular"/>
              </a:rPr>
              <a:t>&gt;</a:t>
            </a:r>
            <a:endParaRPr lang="zh-CN" altLang="en-US" b="1" dirty="0">
              <a:solidFill>
                <a:srgbClr val="009242"/>
              </a:solidFill>
            </a:endParaRPr>
          </a:p>
        </p:txBody>
      </p:sp>
      <p:sp>
        <p:nvSpPr>
          <p:cNvPr id="45" name="椭圆 44"/>
          <p:cNvSpPr/>
          <p:nvPr/>
        </p:nvSpPr>
        <p:spPr>
          <a:xfrm>
            <a:off x="6812280" y="2793112"/>
            <a:ext cx="853660" cy="188198"/>
          </a:xfrm>
          <a:prstGeom prst="ellipse">
            <a:avLst/>
          </a:prstGeom>
          <a:noFill/>
          <a:ln w="25400" cap="flat" cmpd="sng" algn="ctr">
            <a:solidFill>
              <a:srgbClr val="FF0000"/>
            </a:solidFill>
            <a:prstDash val="solid"/>
          </a:ln>
          <a:effectLst/>
        </p:spPr>
        <p:txBody>
          <a:bodyPr rtlCol="0" anchor="ctr"/>
          <a:lstStyle/>
          <a:p>
            <a:pPr algn="ctr"/>
            <a:endParaRPr lang="zh-CN" altLang="en-US"/>
          </a:p>
        </p:txBody>
      </p:sp>
      <p:sp>
        <p:nvSpPr>
          <p:cNvPr id="46" name="任意多边形 45"/>
          <p:cNvSpPr/>
          <p:nvPr/>
        </p:nvSpPr>
        <p:spPr>
          <a:xfrm>
            <a:off x="1651635" y="2914650"/>
            <a:ext cx="5229225" cy="2748496"/>
          </a:xfrm>
          <a:custGeom>
            <a:avLst/>
            <a:gdLst>
              <a:gd name="connsiteX0" fmla="*/ 6972300 w 6972300"/>
              <a:gd name="connsiteY0" fmla="*/ 0 h 3017520"/>
              <a:gd name="connsiteX1" fmla="*/ 5154930 w 6972300"/>
              <a:gd name="connsiteY1" fmla="*/ 2514600 h 3017520"/>
              <a:gd name="connsiteX2" fmla="*/ 1485900 w 6972300"/>
              <a:gd name="connsiteY2" fmla="*/ 2823210 h 3017520"/>
              <a:gd name="connsiteX3" fmla="*/ 0 w 6972300"/>
              <a:gd name="connsiteY3" fmla="*/ 3017520 h 3017520"/>
            </a:gdLst>
            <a:ahLst/>
            <a:cxnLst>
              <a:cxn ang="0">
                <a:pos x="connsiteX0" y="connsiteY0"/>
              </a:cxn>
              <a:cxn ang="0">
                <a:pos x="connsiteX1" y="connsiteY1"/>
              </a:cxn>
              <a:cxn ang="0">
                <a:pos x="connsiteX2" y="connsiteY2"/>
              </a:cxn>
              <a:cxn ang="0">
                <a:pos x="connsiteX3" y="connsiteY3"/>
              </a:cxn>
            </a:cxnLst>
            <a:rect l="l" t="t" r="r" b="b"/>
            <a:pathLst>
              <a:path w="6972300" h="3017520">
                <a:moveTo>
                  <a:pt x="6972300" y="0"/>
                </a:moveTo>
                <a:cubicBezTo>
                  <a:pt x="6520815" y="1022032"/>
                  <a:pt x="6069330" y="2044065"/>
                  <a:pt x="5154930" y="2514600"/>
                </a:cubicBezTo>
                <a:cubicBezTo>
                  <a:pt x="4240530" y="2985135"/>
                  <a:pt x="2345055" y="2739390"/>
                  <a:pt x="1485900" y="2823210"/>
                </a:cubicBezTo>
                <a:cubicBezTo>
                  <a:pt x="626745" y="2907030"/>
                  <a:pt x="313372" y="2962275"/>
                  <a:pt x="0" y="3017520"/>
                </a:cubicBezTo>
              </a:path>
            </a:pathLst>
          </a:custGeom>
          <a:noFill/>
          <a:ln w="25400" cap="flat" cmpd="sng" algn="ctr">
            <a:solidFill>
              <a:srgbClr val="00B050"/>
            </a:solidFill>
            <a:prstDash val="solid"/>
            <a:tailEnd type="stealth" w="lg" len="lg"/>
          </a:ln>
          <a:effectLst/>
        </p:spPr>
        <p:txBody>
          <a:bodyPr rtlCol="0" anchor="ctr"/>
          <a:lstStyle/>
          <a:p>
            <a:pPr algn="ctr"/>
            <a:endParaRPr lang="zh-CN" altLang="en-US"/>
          </a:p>
        </p:txBody>
      </p:sp>
      <p:sp>
        <p:nvSpPr>
          <p:cNvPr id="47" name="文本框 46"/>
          <p:cNvSpPr txBox="1"/>
          <p:nvPr/>
        </p:nvSpPr>
        <p:spPr>
          <a:xfrm>
            <a:off x="4621894" y="447829"/>
            <a:ext cx="3453061" cy="369332"/>
          </a:xfrm>
          <a:prstGeom prst="rect">
            <a:avLst/>
          </a:prstGeom>
          <a:noFill/>
        </p:spPr>
        <p:txBody>
          <a:bodyPr wrap="square" rtlCol="0">
            <a:spAutoFit/>
          </a:bodyPr>
          <a:lstStyle/>
          <a:p>
            <a:r>
              <a:rPr lang="zh-CN" altLang="en-US" dirty="0"/>
              <a:t>第一次运行后将被修改</a:t>
            </a:r>
          </a:p>
        </p:txBody>
      </p:sp>
      <p:cxnSp>
        <p:nvCxnSpPr>
          <p:cNvPr id="48" name="肘形连接符 47"/>
          <p:cNvCxnSpPr>
            <a:stCxn id="35" idx="6"/>
            <a:endCxn id="47" idx="1"/>
          </p:cNvCxnSpPr>
          <p:nvPr/>
        </p:nvCxnSpPr>
        <p:spPr>
          <a:xfrm flipV="1">
            <a:off x="3953510" y="632460"/>
            <a:ext cx="657225" cy="1605915"/>
          </a:xfrm>
          <a:prstGeom prst="bentConnector3">
            <a:avLst>
              <a:gd name="adj1" fmla="val 50048"/>
            </a:avLst>
          </a:prstGeom>
          <a:noFill/>
          <a:ln w="9525" cap="flat" cmpd="sng" algn="ctr">
            <a:solidFill>
              <a:srgbClr val="2D2D8A">
                <a:lumMod val="60000"/>
                <a:lumOff val="40000"/>
              </a:srgbClr>
            </a:solidFill>
            <a:prstDash val="solid"/>
            <a:tailEnd type="triangle"/>
          </a:ln>
          <a:effectLst/>
        </p:spPr>
      </p:cxnSp>
      <p:cxnSp>
        <p:nvCxnSpPr>
          <p:cNvPr id="49" name="肘形连接符 48"/>
          <p:cNvCxnSpPr>
            <a:stCxn id="36" idx="6"/>
            <a:endCxn id="47" idx="1"/>
          </p:cNvCxnSpPr>
          <p:nvPr/>
        </p:nvCxnSpPr>
        <p:spPr>
          <a:xfrm flipV="1">
            <a:off x="3977005" y="632460"/>
            <a:ext cx="633730" cy="1898650"/>
          </a:xfrm>
          <a:prstGeom prst="bentConnector3">
            <a:avLst>
              <a:gd name="adj1" fmla="val 50000"/>
            </a:avLst>
          </a:prstGeom>
          <a:noFill/>
          <a:ln w="9525" cap="flat" cmpd="sng" algn="ctr">
            <a:solidFill>
              <a:srgbClr val="2D2D8A">
                <a:lumMod val="60000"/>
                <a:lumOff val="40000"/>
              </a:srgbClr>
            </a:solidFill>
            <a:prstDash val="solid"/>
            <a:tailEnd type="triangle"/>
          </a:ln>
          <a:effectLst/>
        </p:spPr>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a:spLocks noGrp="1"/>
          </p:cNvSpPr>
          <p:nvPr/>
        </p:nvSpPr>
        <p:spPr>
          <a:xfrm>
            <a:off x="357018" y="207078"/>
            <a:ext cx="7592093" cy="762000"/>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rgbClr val="000000"/>
                </a:solidFill>
                <a:latin typeface="Calibri" panose="020F0502020204030204" pitchFamily="34" charset="0"/>
                <a:ea typeface="+mn-ea"/>
                <a:cs typeface="+mn-ea"/>
              </a:defRPr>
            </a:lvl1pPr>
            <a:lvl2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2pPr>
            <a:lvl3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3pPr>
            <a:lvl4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4pPr>
            <a:lvl5pPr marL="119380" indent="-119380" algn="l" rtl="0" eaLnBrk="1" fontAlgn="base" hangingPunct="1">
              <a:spcBef>
                <a:spcPct val="0"/>
              </a:spcBef>
              <a:spcAft>
                <a:spcPct val="0"/>
              </a:spcAft>
              <a:defRPr sz="3600" b="1">
                <a:solidFill>
                  <a:srgbClr val="000000"/>
                </a:solidFill>
                <a:latin typeface="Arial Narrow" panose="020B0606020202030204" pitchFamily="34" charset="0"/>
              </a:defRPr>
            </a:lvl5pPr>
            <a:lvl6pPr marL="576580" algn="l" rtl="0" eaLnBrk="1" fontAlgn="base" hangingPunct="1">
              <a:spcBef>
                <a:spcPct val="0"/>
              </a:spcBef>
              <a:spcAft>
                <a:spcPct val="0"/>
              </a:spcAft>
              <a:defRPr sz="3600" b="1">
                <a:solidFill>
                  <a:srgbClr val="000000"/>
                </a:solidFill>
                <a:latin typeface="Arial Narrow" panose="020B0606020202030204" pitchFamily="34" charset="0"/>
              </a:defRPr>
            </a:lvl6pPr>
            <a:lvl7pPr marL="1033780" algn="l" rtl="0" eaLnBrk="1" fontAlgn="base" hangingPunct="1">
              <a:spcBef>
                <a:spcPct val="0"/>
              </a:spcBef>
              <a:spcAft>
                <a:spcPct val="0"/>
              </a:spcAft>
              <a:defRPr sz="3600" b="1">
                <a:solidFill>
                  <a:srgbClr val="000000"/>
                </a:solidFill>
                <a:latin typeface="Arial Narrow" panose="020B0606020202030204" pitchFamily="34" charset="0"/>
              </a:defRPr>
            </a:lvl7pPr>
            <a:lvl8pPr marL="1490980" algn="l" rtl="0" eaLnBrk="1" fontAlgn="base" hangingPunct="1">
              <a:spcBef>
                <a:spcPct val="0"/>
              </a:spcBef>
              <a:spcAft>
                <a:spcPct val="0"/>
              </a:spcAft>
              <a:defRPr sz="3600" b="1">
                <a:solidFill>
                  <a:srgbClr val="000000"/>
                </a:solidFill>
                <a:latin typeface="Arial Narrow" panose="020B0606020202030204" pitchFamily="34" charset="0"/>
              </a:defRPr>
            </a:lvl8pPr>
            <a:lvl9pPr marL="1948180" algn="l" rtl="0" eaLnBrk="1" fontAlgn="base" hangingPunct="1">
              <a:spcBef>
                <a:spcPct val="0"/>
              </a:spcBef>
              <a:spcAft>
                <a:spcPct val="0"/>
              </a:spcAft>
              <a:defRPr sz="3600" b="1">
                <a:solidFill>
                  <a:srgbClr val="000000"/>
                </a:solidFill>
                <a:latin typeface="Arial Narrow" panose="020B0606020202030204" pitchFamily="34" charset="0"/>
              </a:defRPr>
            </a:lvl9pPr>
          </a:lstStyle>
          <a:p>
            <a:r>
              <a:rPr lang="en-US" dirty="0"/>
              <a:t>本章小结	</a:t>
            </a:r>
          </a:p>
        </p:txBody>
      </p:sp>
      <p:sp>
        <p:nvSpPr>
          <p:cNvPr id="30" name="Content Placeholder 2"/>
          <p:cNvSpPr>
            <a:spLocks noGrp="1"/>
          </p:cNvSpPr>
          <p:nvPr/>
        </p:nvSpPr>
        <p:spPr>
          <a:xfrm>
            <a:off x="362585" y="893445"/>
            <a:ext cx="7896225" cy="49720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rgbClr val="000000"/>
                </a:solidFill>
                <a:latin typeface="Calibri" panose="020F0502020204030204" pitchFamily="34" charset="0"/>
                <a:ea typeface="+mn-ea"/>
                <a:cs typeface="+mn-ea"/>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rgbClr val="000000"/>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rgbClr val="000000"/>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rgbClr val="000000"/>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rgbClr val="000000"/>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rgbClr val="000000"/>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rgbClr val="000000"/>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rgbClr val="000000"/>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rgbClr val="000000"/>
                </a:solidFill>
                <a:latin typeface="Arial" panose="020B0604020202020204" pitchFamily="34" charset="0"/>
              </a:defRPr>
            </a:lvl9pPr>
          </a:lstStyle>
          <a:p>
            <a:r>
              <a:rPr lang="en-US" dirty="0"/>
              <a:t>链接处理涉及到三种目标文件格式：可重定位目标文件、可执行目标文件和共享目标文件。共享库文件是一种特殊的可重定位目标。</a:t>
            </a:r>
          </a:p>
          <a:p>
            <a:r>
              <a:rPr lang="en-US" dirty="0"/>
              <a:t>ELF目标文件格式有链接视图和执行视图两种，前者是可重定位目标格式，后者是可执行目标格式</a:t>
            </a:r>
            <a:r>
              <a:rPr lang="zh-CN" altLang="en-US" dirty="0">
                <a:ea typeface="宋体" panose="02010600030101010101" pitchFamily="2" charset="-122"/>
              </a:rPr>
              <a:t>。</a:t>
            </a:r>
            <a:endParaRPr lang="en-US" dirty="0"/>
          </a:p>
          <a:p>
            <a:pPr lvl="1"/>
            <a:r>
              <a:rPr lang="en-US" dirty="0"/>
              <a:t>链接视图中包含ELF头、各个节以及节头表</a:t>
            </a:r>
          </a:p>
          <a:p>
            <a:pPr lvl="1"/>
            <a:r>
              <a:rPr lang="en-US" dirty="0"/>
              <a:t>执行视图中包含ELF头、程序头表（段头表）以及各种节组成的段</a:t>
            </a:r>
          </a:p>
          <a:p>
            <a:r>
              <a:rPr lang="en-US"/>
              <a:t>链接分为静态链接和动态链接两种</a:t>
            </a:r>
            <a:r>
              <a:rPr lang="zh-CN" altLang="en-US">
                <a:ea typeface="宋体" panose="02010600030101010101" pitchFamily="2" charset="-122"/>
              </a:rPr>
              <a:t>。</a:t>
            </a:r>
            <a:r>
              <a:rPr lang="en-US"/>
              <a:t> </a:t>
            </a:r>
            <a:endParaRPr lang="en-US" dirty="0"/>
          </a:p>
          <a:p>
            <a:pPr lvl="1" algn="l"/>
            <a:r>
              <a:rPr lang="en-US" sz="2000" dirty="0">
                <a:ea typeface="+mn-ea"/>
                <a:cs typeface="+mn-cs"/>
                <a:sym typeface="+mn-ea"/>
              </a:rPr>
              <a:t>静态链接将多个可重定位目标模块中相同类型的节合并起来，以生成完全链接的可执行目标文件，其中所有符号的引用都是在虚拟地址空间中确定的最终地址，因而可以直接被加载执行。</a:t>
            </a:r>
          </a:p>
          <a:p>
            <a:pPr lvl="1" algn="l"/>
            <a:r>
              <a:rPr lang="en-US" sz="2000" dirty="0">
                <a:ea typeface="+mn-ea"/>
                <a:cs typeface="+mn-cs"/>
                <a:sym typeface="+mn-ea"/>
              </a:rPr>
              <a:t>动态链接的可执行目标文件是部分链接的，还有一部分符号的引用地址没有确定，需要利用共享库中定义的符号进行重定位，因而需要由动态链接器来加载共享库并重定位可执行文件中部分符号的引用。</a:t>
            </a:r>
          </a:p>
          <a:p>
            <a:endParaRPr lang="en-US"/>
          </a:p>
          <a:p>
            <a:pPr marL="0" indent="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wipe(down)">
                                      <p:cBhvr>
                                        <p:cTn id="7" dur="500"/>
                                        <p:tgtEl>
                                          <p:spTgt spid="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
                                            <p:txEl>
                                              <p:pRg st="1" end="1"/>
                                            </p:txEl>
                                          </p:spTgt>
                                        </p:tgtEl>
                                        <p:attrNameLst>
                                          <p:attrName>style.visibility</p:attrName>
                                        </p:attrNameLst>
                                      </p:cBhvr>
                                      <p:to>
                                        <p:strVal val="visible"/>
                                      </p:to>
                                    </p:set>
                                    <p:animEffect transition="in" filter="wipe(down)">
                                      <p:cBhvr>
                                        <p:cTn id="12" dur="500"/>
                                        <p:tgtEl>
                                          <p:spTgt spid="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0">
                                            <p:txEl>
                                              <p:pRg st="2" end="2"/>
                                            </p:txEl>
                                          </p:spTgt>
                                        </p:tgtEl>
                                        <p:attrNameLst>
                                          <p:attrName>style.visibility</p:attrName>
                                        </p:attrNameLst>
                                      </p:cBhvr>
                                      <p:to>
                                        <p:strVal val="visible"/>
                                      </p:to>
                                    </p:set>
                                    <p:animEffect transition="in" filter="wipe(down)">
                                      <p:cBhvr>
                                        <p:cTn id="17" dur="500"/>
                                        <p:tgtEl>
                                          <p:spTgt spid="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0">
                                            <p:txEl>
                                              <p:pRg st="3" end="3"/>
                                            </p:txEl>
                                          </p:spTgt>
                                        </p:tgtEl>
                                        <p:attrNameLst>
                                          <p:attrName>style.visibility</p:attrName>
                                        </p:attrNameLst>
                                      </p:cBhvr>
                                      <p:to>
                                        <p:strVal val="visible"/>
                                      </p:to>
                                    </p:set>
                                    <p:animEffect transition="in" filter="wipe(down)">
                                      <p:cBhvr>
                                        <p:cTn id="22" dur="500"/>
                                        <p:tgtEl>
                                          <p:spTgt spid="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0">
                                            <p:txEl>
                                              <p:pRg st="4" end="4"/>
                                            </p:txEl>
                                          </p:spTgt>
                                        </p:tgtEl>
                                        <p:attrNameLst>
                                          <p:attrName>style.visibility</p:attrName>
                                        </p:attrNameLst>
                                      </p:cBhvr>
                                      <p:to>
                                        <p:strVal val="visible"/>
                                      </p:to>
                                    </p:set>
                                    <p:animEffect transition="in" filter="wipe(down)">
                                      <p:cBhvr>
                                        <p:cTn id="27" dur="500"/>
                                        <p:tgtEl>
                                          <p:spTgt spid="3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0">
                                            <p:txEl>
                                              <p:pRg st="5" end="5"/>
                                            </p:txEl>
                                          </p:spTgt>
                                        </p:tgtEl>
                                        <p:attrNameLst>
                                          <p:attrName>style.visibility</p:attrName>
                                        </p:attrNameLst>
                                      </p:cBhvr>
                                      <p:to>
                                        <p:strVal val="visible"/>
                                      </p:to>
                                    </p:set>
                                    <p:animEffect transition="in" filter="wipe(down)">
                                      <p:cBhvr>
                                        <p:cTn id="32" dur="500"/>
                                        <p:tgtEl>
                                          <p:spTgt spid="3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0">
                                            <p:txEl>
                                              <p:pRg st="6" end="6"/>
                                            </p:txEl>
                                          </p:spTgt>
                                        </p:tgtEl>
                                        <p:attrNameLst>
                                          <p:attrName>style.visibility</p:attrName>
                                        </p:attrNameLst>
                                      </p:cBhvr>
                                      <p:to>
                                        <p:strVal val="visible"/>
                                      </p:to>
                                    </p:set>
                                    <p:animEffect transition="in" filter="wipe(down)">
                                      <p:cBhvr>
                                        <p:cTn id="37" dur="500"/>
                                        <p:tgtEl>
                                          <p:spTgt spid="3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5271" y="848990"/>
            <a:ext cx="10559144" cy="4461510"/>
          </a:xfrm>
          <a:prstGeom prst="rect">
            <a:avLst/>
          </a:prstGeom>
        </p:spPr>
        <p:txBody>
          <a:bodyPr wrap="square">
            <a:spAutoFit/>
          </a:bodyPr>
          <a:lstStyle/>
          <a:p>
            <a:endParaRPr lang="en-US" altLang="zh-CN" sz="2000" dirty="0"/>
          </a:p>
          <a:p>
            <a:r>
              <a:rPr lang="zh-CN" altLang="en-US" sz="2800" b="1" dirty="0"/>
              <a:t> 学生练习：</a:t>
            </a:r>
            <a:endParaRPr lang="zh-CN" altLang="en-US" sz="2000" b="1" dirty="0"/>
          </a:p>
          <a:p>
            <a:endParaRPr lang="en-US" altLang="zh-CN" sz="2000" b="1" dirty="0"/>
          </a:p>
          <a:p>
            <a:pPr lvl="1"/>
            <a:r>
              <a:rPr lang="en-GB" sz="2400" kern="0" dirty="0">
                <a:latin typeface="Calibri" panose="020F0502020204030204" pitchFamily="34" charset="0"/>
                <a:ea typeface="Arial" panose="020B0604020202020204" pitchFamily="34" charset="0"/>
                <a:cs typeface="+mn-ea"/>
              </a:rPr>
              <a:t>请编写简单helloworld.c程序；</a:t>
            </a:r>
          </a:p>
          <a:p>
            <a:pPr lvl="1"/>
            <a:r>
              <a:rPr lang="en-GB" sz="2400" kern="0" dirty="0">
                <a:latin typeface="Calibri" panose="020F0502020204030204" pitchFamily="34" charset="0"/>
                <a:ea typeface="Arial" panose="020B0604020202020204" pitchFamily="34" charset="0"/>
                <a:cs typeface="+mn-ea"/>
              </a:rPr>
              <a:t>执行预处理“gcc –E helloworld.c –o helloworld-pc.c”并查看</a:t>
            </a:r>
          </a:p>
          <a:p>
            <a:pPr lvl="1"/>
            <a:r>
              <a:rPr lang="en-GB" sz="2400" kern="0" dirty="0">
                <a:latin typeface="Calibri" panose="020F0502020204030204" pitchFamily="34" charset="0"/>
                <a:ea typeface="Arial" panose="020B0604020202020204" pitchFamily="34" charset="0"/>
                <a:cs typeface="+mn-ea"/>
              </a:rPr>
              <a:t>预处理输出文件helloworld-pc.c ；</a:t>
            </a:r>
          </a:p>
          <a:p>
            <a:pPr lvl="1"/>
            <a:r>
              <a:rPr lang="en-GB" sz="2400" kern="0" dirty="0">
                <a:latin typeface="Calibri" panose="020F0502020204030204" pitchFamily="34" charset="0"/>
                <a:ea typeface="Arial" panose="020B0604020202020204" pitchFamily="34" charset="0"/>
                <a:cs typeface="+mn-ea"/>
              </a:rPr>
              <a:t>执行C编译命令“gcc –S helloworld-pc.c –o helloworld.s”并查</a:t>
            </a:r>
          </a:p>
          <a:p>
            <a:pPr lvl="1"/>
            <a:r>
              <a:rPr lang="en-GB" sz="2400" kern="0" dirty="0">
                <a:latin typeface="Calibri" panose="020F0502020204030204" pitchFamily="34" charset="0"/>
                <a:ea typeface="Arial" panose="020B0604020202020204" pitchFamily="34" charset="0"/>
                <a:cs typeface="+mn-ea"/>
              </a:rPr>
              <a:t>看输出的汇编程序helloworld.s；</a:t>
            </a:r>
          </a:p>
          <a:p>
            <a:pPr lvl="1"/>
            <a:r>
              <a:rPr lang="en-GB" sz="2400" kern="0" dirty="0">
                <a:latin typeface="Calibri" panose="020F0502020204030204" pitchFamily="34" charset="0"/>
                <a:ea typeface="Arial" panose="020B0604020202020204" pitchFamily="34" charset="0"/>
                <a:cs typeface="+mn-ea"/>
              </a:rPr>
              <a:t>执行“gcc – c helloworld.s –o helloworld.o”完成目标文件的</a:t>
            </a:r>
          </a:p>
          <a:p>
            <a:pPr lvl="1"/>
            <a:r>
              <a:rPr lang="en-GB" sz="2400" kern="0" dirty="0">
                <a:latin typeface="Calibri" panose="020F0502020204030204" pitchFamily="34" charset="0"/>
                <a:ea typeface="Arial" panose="020B0604020202020204" pitchFamily="34" charset="0"/>
                <a:cs typeface="+mn-ea"/>
              </a:rPr>
              <a:t>生成；</a:t>
            </a:r>
          </a:p>
          <a:p>
            <a:pPr lvl="1"/>
            <a:r>
              <a:rPr lang="en-GB" sz="2400" kern="0" dirty="0">
                <a:latin typeface="Calibri" panose="020F0502020204030204" pitchFamily="34" charset="0"/>
                <a:ea typeface="Arial" panose="020B0604020202020204" pitchFamily="34" charset="0"/>
                <a:cs typeface="+mn-ea"/>
              </a:rPr>
              <a:t>最后执行“gcc helloworld.o –o myhello”生成可执行文件myhello</a:t>
            </a:r>
            <a:r>
              <a:rPr lang="zh-CN" altLang="en-GB" sz="2400" kern="0" dirty="0">
                <a:latin typeface="Calibri" panose="020F0502020204030204" pitchFamily="34" charset="0"/>
                <a:ea typeface="宋体" panose="02010600030101010101" pitchFamily="2" charset="-122"/>
                <a:cs typeface="+mn-ea"/>
              </a:rPr>
              <a:t>；</a:t>
            </a:r>
            <a:endParaRPr lang="en-GB" sz="2400" kern="0" dirty="0">
              <a:latin typeface="Calibri" panose="020F0502020204030204" pitchFamily="34" charset="0"/>
              <a:ea typeface="Arial" panose="020B0604020202020204" pitchFamily="34" charset="0"/>
              <a:cs typeface="+mn-ea"/>
            </a:endParaRPr>
          </a:p>
          <a:p>
            <a:pPr lvl="1"/>
            <a:r>
              <a:rPr lang="en-GB" sz="2400" kern="0" dirty="0">
                <a:latin typeface="Calibri" panose="020F0502020204030204" pitchFamily="34" charset="0"/>
                <a:ea typeface="Arial" panose="020B0604020202020204" pitchFamily="34" charset="0"/>
                <a:cs typeface="+mn-ea"/>
              </a:rPr>
              <a:t>最后运行“./myhello”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7" name="Rectangle 3"/>
          <p:cNvSpPr>
            <a:spLocks noChangeArrowheads="1"/>
          </p:cNvSpPr>
          <p:nvPr/>
        </p:nvSpPr>
        <p:spPr bwMode="auto">
          <a:xfrm>
            <a:off x="824865" y="1488123"/>
            <a:ext cx="2479675" cy="2533650"/>
          </a:xfrm>
          <a:prstGeom prst="rect">
            <a:avLst/>
          </a:prstGeom>
          <a:solidFill>
            <a:srgbClr val="F7F5CD"/>
          </a:solidFill>
          <a:ln w="3175">
            <a:solidFill>
              <a:schemeClr val="tx1"/>
            </a:solidFill>
            <a:miter lim="800000"/>
          </a:ln>
        </p:spPr>
        <p:txBody>
          <a:bodyPr wrap="none">
            <a:spAutoFit/>
          </a:bodyPr>
          <a:lstStyle/>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int buf[2] = {1, 2};</a:t>
            </a:r>
          </a:p>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void swap(); </a:t>
            </a:r>
          </a:p>
          <a:p>
            <a:pPr eaLnBrk="0" hangingPunct="0"/>
            <a:endParaRPr lang="en-US" altLang="zh-CN" sz="2000" b="1">
              <a:latin typeface="微软雅黑" panose="020B0503020204020204" pitchFamily="34" charset="-122"/>
              <a:ea typeface="微软雅黑" panose="020B0503020204020204" pitchFamily="34" charset="-122"/>
              <a:cs typeface="Courier New" panose="02070309020205020404" pitchFamily="49" charset="0"/>
            </a:endParaRPr>
          </a:p>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int main() </a:t>
            </a:r>
          </a:p>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a:t>
            </a:r>
          </a:p>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  swap();</a:t>
            </a:r>
          </a:p>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  return 0;</a:t>
            </a:r>
          </a:p>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 </a:t>
            </a:r>
          </a:p>
        </p:txBody>
      </p:sp>
      <p:sp>
        <p:nvSpPr>
          <p:cNvPr id="594948" name="Rectangle 4"/>
          <p:cNvSpPr>
            <a:spLocks noChangeArrowheads="1"/>
          </p:cNvSpPr>
          <p:nvPr/>
        </p:nvSpPr>
        <p:spPr bwMode="auto">
          <a:xfrm>
            <a:off x="789940" y="919798"/>
            <a:ext cx="1195388" cy="460375"/>
          </a:xfrm>
          <a:prstGeom prst="rect">
            <a:avLst/>
          </a:prstGeom>
          <a:noFill/>
          <a:ln w="3175">
            <a:solidFill>
              <a:schemeClr val="bg1"/>
            </a:solidFill>
            <a:miter lim="800000"/>
          </a:ln>
        </p:spPr>
        <p:txBody>
          <a:bodyPr wrap="none">
            <a:spAutoFit/>
          </a:bodyPr>
          <a:lstStyle/>
          <a:p>
            <a:pPr eaLnBrk="0" hangingPunct="0"/>
            <a:r>
              <a:rPr lang="en-US" altLang="zh-CN" sz="2400" b="1">
                <a:solidFill>
                  <a:srgbClr val="0066FF"/>
                </a:solidFill>
                <a:latin typeface="微软雅黑" panose="020B0503020204020204" pitchFamily="34" charset="-122"/>
                <a:ea typeface="微软雅黑" panose="020B0503020204020204" pitchFamily="34" charset="-122"/>
                <a:cs typeface="Courier New" panose="02070309020205020404" pitchFamily="49" charset="0"/>
              </a:rPr>
              <a:t>main.c</a:t>
            </a:r>
          </a:p>
        </p:txBody>
      </p:sp>
      <p:sp>
        <p:nvSpPr>
          <p:cNvPr id="594949" name="Rectangle 5"/>
          <p:cNvSpPr>
            <a:spLocks noChangeArrowheads="1"/>
          </p:cNvSpPr>
          <p:nvPr/>
        </p:nvSpPr>
        <p:spPr bwMode="auto">
          <a:xfrm>
            <a:off x="4676140" y="834073"/>
            <a:ext cx="1222375" cy="460375"/>
          </a:xfrm>
          <a:prstGeom prst="rect">
            <a:avLst/>
          </a:prstGeom>
          <a:noFill/>
          <a:ln w="3175">
            <a:solidFill>
              <a:schemeClr val="bg1"/>
            </a:solidFill>
            <a:miter lim="800000"/>
          </a:ln>
        </p:spPr>
        <p:txBody>
          <a:bodyPr wrap="none">
            <a:spAutoFit/>
          </a:bodyPr>
          <a:lstStyle/>
          <a:p>
            <a:pPr eaLnBrk="0" hangingPunct="0"/>
            <a:r>
              <a:rPr lang="en-US" altLang="zh-CN" sz="2400" b="1">
                <a:solidFill>
                  <a:srgbClr val="0066FF"/>
                </a:solidFill>
                <a:latin typeface="微软雅黑" panose="020B0503020204020204" pitchFamily="34" charset="-122"/>
                <a:ea typeface="微软雅黑" panose="020B0503020204020204" pitchFamily="34" charset="-122"/>
                <a:cs typeface="Courier New" panose="02070309020205020404" pitchFamily="49" charset="0"/>
              </a:rPr>
              <a:t>swap.c</a:t>
            </a:r>
          </a:p>
        </p:txBody>
      </p:sp>
      <p:sp>
        <p:nvSpPr>
          <p:cNvPr id="594950" name="Rectangle 6"/>
          <p:cNvSpPr>
            <a:spLocks noChangeArrowheads="1"/>
          </p:cNvSpPr>
          <p:nvPr/>
        </p:nvSpPr>
        <p:spPr bwMode="auto">
          <a:xfrm>
            <a:off x="4563428" y="1330960"/>
            <a:ext cx="3665537" cy="3562350"/>
          </a:xfrm>
          <a:prstGeom prst="rect">
            <a:avLst/>
          </a:prstGeom>
          <a:solidFill>
            <a:srgbClr val="DBF2DA"/>
          </a:solidFill>
          <a:ln w="3175">
            <a:solidFill>
              <a:schemeClr val="tx1"/>
            </a:solidFill>
            <a:miter lim="800000"/>
          </a:ln>
        </p:spPr>
        <p:txBody>
          <a:bodyPr>
            <a:spAutoFit/>
          </a:bodyPr>
          <a:lstStyle/>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extern int buf[]; </a:t>
            </a:r>
          </a:p>
          <a:p>
            <a:pPr eaLnBrk="0" hangingPunct="0">
              <a:lnSpc>
                <a:spcPct val="95000"/>
              </a:lnSpc>
            </a:pPr>
            <a:r>
              <a:rPr lang="en-US" altLang="zh-CN" sz="1000" b="1">
                <a:latin typeface="微软雅黑" panose="020B0503020204020204" pitchFamily="34" charset="-122"/>
                <a:ea typeface="微软雅黑" panose="020B0503020204020204" pitchFamily="34" charset="-122"/>
                <a:cs typeface="Courier New" panose="02070309020205020404" pitchFamily="49" charset="0"/>
              </a:rPr>
              <a:t> </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int *bufp0 = &amp;buf[0];</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static int *bufp1;</a:t>
            </a:r>
          </a:p>
          <a:p>
            <a:pPr eaLnBrk="0" hangingPunct="0">
              <a:lnSpc>
                <a:spcPct val="95000"/>
              </a:lnSpc>
            </a:pPr>
            <a:endParaRPr lang="en-US" altLang="zh-CN" sz="1000" b="1">
              <a:solidFill>
                <a:srgbClr val="F7F5CD"/>
              </a:solidFill>
              <a:latin typeface="微软雅黑" panose="020B0503020204020204" pitchFamily="34" charset="-122"/>
              <a:ea typeface="微软雅黑" panose="020B0503020204020204" pitchFamily="34" charset="-122"/>
              <a:cs typeface="Courier New" panose="02070309020205020404" pitchFamily="49" charset="0"/>
            </a:endParaRP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void swap()</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   int temp;</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   bufp1 = &amp;buf[1];</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   temp = *bufp0;</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   *bufp0 = *bufp1;</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   *bufp1 = temp;</a:t>
            </a:r>
          </a:p>
          <a:p>
            <a:pPr eaLnBrk="0" hangingPunct="0">
              <a:lnSpc>
                <a:spcPct val="95000"/>
              </a:lnSpc>
            </a:pPr>
            <a:r>
              <a:rPr lang="en-US" altLang="zh-CN" sz="2000" b="1">
                <a:latin typeface="微软雅黑" panose="020B0503020204020204" pitchFamily="34" charset="-122"/>
                <a:ea typeface="微软雅黑" panose="020B0503020204020204" pitchFamily="34" charset="-122"/>
                <a:cs typeface="Courier New" panose="02070309020205020404" pitchFamily="49" charset="0"/>
              </a:rPr>
              <a:t>}</a:t>
            </a:r>
          </a:p>
        </p:txBody>
      </p:sp>
      <p:sp>
        <p:nvSpPr>
          <p:cNvPr id="594946" name="Rectangle 7"/>
          <p:cNvSpPr>
            <a:spLocks noGrp="1" noChangeArrowheads="1"/>
          </p:cNvSpPr>
          <p:nvPr>
            <p:ph type="title" idx="4294967295"/>
          </p:nvPr>
        </p:nvSpPr>
        <p:spPr>
          <a:xfrm>
            <a:off x="245428" y="242570"/>
            <a:ext cx="7591425" cy="762000"/>
          </a:xfrm>
        </p:spPr>
        <p:txBody>
          <a:bodyPr/>
          <a:lstStyle/>
          <a:p>
            <a:r>
              <a:rPr lang="zh-CN" altLang="en-US" sz="4000" u="dash" dirty="0">
                <a:solidFill>
                  <a:srgbClr val="D66A2B"/>
                </a:solidFill>
                <a:uFillTx/>
              </a:rPr>
              <a:t>另一个</a:t>
            </a:r>
            <a:r>
              <a:rPr lang="en-US" altLang="zh-CN" sz="4000" u="dash" dirty="0">
                <a:solidFill>
                  <a:srgbClr val="D66A2B"/>
                </a:solidFill>
                <a:uFillTx/>
              </a:rPr>
              <a:t>C</a:t>
            </a:r>
            <a:r>
              <a:rPr lang="zh-CN" altLang="en-US" sz="4000" u="dash" dirty="0">
                <a:solidFill>
                  <a:srgbClr val="D66A2B"/>
                </a:solidFill>
                <a:uFillTx/>
              </a:rPr>
              <a:t>语言程序举例：</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7"/>
          <p:cNvSpPr>
            <a:spLocks noGrp="1" noChangeArrowheads="1"/>
          </p:cNvSpPr>
          <p:nvPr>
            <p:ph type="title" idx="4294967295"/>
          </p:nvPr>
        </p:nvSpPr>
        <p:spPr>
          <a:xfrm>
            <a:off x="245428" y="242570"/>
            <a:ext cx="7591425" cy="762000"/>
          </a:xfrm>
        </p:spPr>
        <p:txBody>
          <a:bodyPr/>
          <a:lstStyle/>
          <a:p>
            <a:r>
              <a:rPr sz="4000" u="dash" dirty="0">
                <a:solidFill>
                  <a:srgbClr val="D66A2B"/>
                </a:solidFill>
                <a:uFillTx/>
              </a:rPr>
              <a:t>可执行文件的生成</a:t>
            </a:r>
            <a:r>
              <a:rPr lang="zh-CN" altLang="en-US" sz="4000" u="dash" dirty="0">
                <a:solidFill>
                  <a:srgbClr val="D66A2B"/>
                </a:solidFill>
                <a:uFillTx/>
              </a:rPr>
              <a:t>：</a:t>
            </a:r>
          </a:p>
        </p:txBody>
      </p:sp>
      <p:sp>
        <p:nvSpPr>
          <p:cNvPr id="596995" name="Rectangle 3"/>
          <p:cNvSpPr>
            <a:spLocks noGrp="1" noChangeArrowheads="1"/>
          </p:cNvSpPr>
          <p:nvPr/>
        </p:nvSpPr>
        <p:spPr>
          <a:xfrm>
            <a:off x="458788" y="1068705"/>
            <a:ext cx="5843587" cy="1244600"/>
          </a:xfrm>
          <a:prstGeom prst="rect">
            <a:avLst/>
          </a:prstGeom>
          <a:solidFill>
            <a:srgbClr val="E0E0E0"/>
          </a:solidFill>
          <a:ln w="9525">
            <a:solidFill>
              <a:srgbClr val="000004"/>
            </a:solidFill>
            <a:miter lim="800000"/>
          </a:ln>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r>
              <a:rPr lang="zh-CN" altLang="en-US" sz="2000">
                <a:latin typeface="微软雅黑" panose="020B0503020204020204" pitchFamily="34" charset="-122"/>
                <a:ea typeface="微软雅黑" panose="020B0503020204020204" pitchFamily="34" charset="-122"/>
              </a:rPr>
              <a:t>使用</a:t>
            </a:r>
            <a:r>
              <a:rPr lang="en-US" altLang="zh-CN" sz="2000">
                <a:latin typeface="微软雅黑" panose="020B0503020204020204" pitchFamily="34" charset="-122"/>
                <a:ea typeface="微软雅黑" panose="020B0503020204020204" pitchFamily="34" charset="-122"/>
              </a:rPr>
              <a:t>GCC</a:t>
            </a:r>
            <a:r>
              <a:rPr lang="zh-CN" altLang="en-US" sz="2000">
                <a:latin typeface="微软雅黑" panose="020B0503020204020204" pitchFamily="34" charset="-122"/>
                <a:ea typeface="微软雅黑" panose="020B0503020204020204" pitchFamily="34" charset="-122"/>
              </a:rPr>
              <a:t>编译器编译并链接生成可执行程序</a:t>
            </a:r>
            <a:r>
              <a:rPr lang="en-US" altLang="zh-CN" sz="2000">
                <a:latin typeface="微软雅黑" panose="020B0503020204020204" pitchFamily="34" charset="-122"/>
                <a:ea typeface="微软雅黑" panose="020B0503020204020204" pitchFamily="34" charset="-122"/>
              </a:rPr>
              <a:t>P:</a:t>
            </a:r>
          </a:p>
          <a:p>
            <a:pPr lvl="1"/>
            <a:r>
              <a:rPr lang="en-US" altLang="zh-CN">
                <a:latin typeface="微软雅黑" panose="020B0503020204020204" pitchFamily="34" charset="-122"/>
                <a:ea typeface="微软雅黑" panose="020B0503020204020204" pitchFamily="34" charset="-122"/>
              </a:rPr>
              <a:t>$ gcc -O2 -g -o p main.c swap.c</a:t>
            </a:r>
          </a:p>
          <a:p>
            <a:pPr lvl="1"/>
            <a:r>
              <a:rPr lang="en-US" altLang="zh-CN">
                <a:latin typeface="微软雅黑" panose="020B0503020204020204" pitchFamily="34" charset="-122"/>
                <a:ea typeface="微软雅黑" panose="020B0503020204020204" pitchFamily="34" charset="-122"/>
              </a:rPr>
              <a:t>$ ./p</a:t>
            </a:r>
          </a:p>
        </p:txBody>
      </p:sp>
      <p:grpSp>
        <p:nvGrpSpPr>
          <p:cNvPr id="597016" name="Group 24"/>
          <p:cNvGrpSpPr/>
          <p:nvPr/>
        </p:nvGrpSpPr>
        <p:grpSpPr bwMode="auto">
          <a:xfrm>
            <a:off x="1506538" y="2778443"/>
            <a:ext cx="7607300" cy="3530600"/>
            <a:chOff x="1152" y="1680"/>
            <a:chExt cx="3859" cy="2216"/>
          </a:xfrm>
        </p:grpSpPr>
        <p:sp>
          <p:nvSpPr>
            <p:cNvPr id="596996" name="Line 4"/>
            <p:cNvSpPr>
              <a:spLocks noChangeShapeType="1"/>
            </p:cNvSpPr>
            <p:nvPr/>
          </p:nvSpPr>
          <p:spPr bwMode="auto">
            <a:xfrm>
              <a:off x="1680" y="1915"/>
              <a:ext cx="0" cy="240"/>
            </a:xfrm>
            <a:prstGeom prst="line">
              <a:avLst/>
            </a:prstGeom>
            <a:noFill/>
            <a:ln w="28575">
              <a:solidFill>
                <a:schemeClr val="tx1"/>
              </a:solidFill>
              <a:round/>
              <a:tailEnd type="triangle" w="med" len="med"/>
            </a:ln>
          </p:spPr>
          <p:txBody>
            <a:bodyPr lIns="90487" tIns="44450" rIns="90487" bIns="44450">
              <a:spAutoFit/>
            </a:bodyPr>
            <a:lstStyle/>
            <a:p>
              <a:endParaRPr lang="zh-CN" altLang="en-US"/>
            </a:p>
          </p:txBody>
        </p:sp>
        <p:sp>
          <p:nvSpPr>
            <p:cNvPr id="596997" name="Rectangle 5"/>
            <p:cNvSpPr>
              <a:spLocks noChangeArrowheads="1"/>
            </p:cNvSpPr>
            <p:nvPr/>
          </p:nvSpPr>
          <p:spPr bwMode="auto">
            <a:xfrm>
              <a:off x="1296" y="3211"/>
              <a:ext cx="1872" cy="256"/>
            </a:xfrm>
            <a:prstGeom prst="rect">
              <a:avLst/>
            </a:prstGeom>
            <a:solidFill>
              <a:srgbClr val="DEDFF5"/>
            </a:solidFill>
            <a:ln w="28575">
              <a:solidFill>
                <a:schemeClr val="tx1"/>
              </a:solidFill>
              <a:miter lim="800000"/>
            </a:ln>
          </p:spPr>
          <p:txBody>
            <a:bodyPr lIns="90487" tIns="44450" rIns="90487" bIns="44450">
              <a:spAutoFit/>
            </a:bodyPr>
            <a:lstStyle/>
            <a:p>
              <a:pPr algn="ctr" eaLnBrk="0" hangingPunct="0"/>
              <a:r>
                <a:rPr lang="zh-CN" altLang="en-US" sz="1900" b="1">
                  <a:latin typeface="微软雅黑" panose="020B0503020204020204" pitchFamily="34" charset="-122"/>
                  <a:ea typeface="微软雅黑" panose="020B0503020204020204" pitchFamily="34" charset="-122"/>
                </a:rPr>
                <a:t>链接 </a:t>
              </a:r>
              <a:r>
                <a:rPr lang="en-US" altLang="zh-CN" sz="1900" b="1">
                  <a:latin typeface="微软雅黑" panose="020B0503020204020204" pitchFamily="34" charset="-122"/>
                  <a:ea typeface="微软雅黑" panose="020B0503020204020204" pitchFamily="34" charset="-122"/>
                </a:rPr>
                <a:t>(ld)</a:t>
              </a:r>
            </a:p>
          </p:txBody>
        </p:sp>
        <p:sp>
          <p:nvSpPr>
            <p:cNvPr id="596998" name="Rectangle 6"/>
            <p:cNvSpPr>
              <a:spLocks noChangeArrowheads="1"/>
            </p:cNvSpPr>
            <p:nvPr/>
          </p:nvSpPr>
          <p:spPr bwMode="auto">
            <a:xfrm>
              <a:off x="1152" y="2148"/>
              <a:ext cx="1104" cy="437"/>
            </a:xfrm>
            <a:prstGeom prst="rect">
              <a:avLst/>
            </a:prstGeom>
            <a:solidFill>
              <a:srgbClr val="DEDFF5"/>
            </a:solidFill>
            <a:ln w="28575">
              <a:solidFill>
                <a:schemeClr val="tx1"/>
              </a:solidFill>
              <a:miter lim="800000"/>
            </a:ln>
          </p:spPr>
          <p:txBody>
            <a:bodyPr lIns="90487" tIns="44450" rIns="90487" bIns="44450">
              <a:spAutoFit/>
            </a:bodyPr>
            <a:lstStyle/>
            <a:p>
              <a:pPr algn="ctr" eaLnBrk="0" hangingPunct="0"/>
              <a:r>
                <a:rPr lang="zh-CN" altLang="en-US" sz="1900" b="1">
                  <a:latin typeface="微软雅黑" panose="020B0503020204020204" pitchFamily="34" charset="-122"/>
                  <a:ea typeface="微软雅黑" panose="020B0503020204020204" pitchFamily="34" charset="-122"/>
                  <a:cs typeface="Courier New" panose="02070309020205020404" pitchFamily="49" charset="0"/>
                </a:rPr>
                <a:t>程序转换</a:t>
              </a:r>
            </a:p>
            <a:p>
              <a:pPr algn="ctr" eaLnBrk="0" hangingPunct="0"/>
              <a:r>
                <a:rPr lang="en-US" altLang="zh-CN" sz="1900" b="1">
                  <a:latin typeface="微软雅黑" panose="020B0503020204020204" pitchFamily="34" charset="-122"/>
                  <a:ea typeface="微软雅黑" panose="020B0503020204020204" pitchFamily="34" charset="-122"/>
                  <a:cs typeface="Courier New" panose="02070309020205020404" pitchFamily="49" charset="0"/>
                </a:rPr>
                <a:t>(cpp, cc1, as)</a:t>
              </a:r>
            </a:p>
          </p:txBody>
        </p:sp>
        <p:sp>
          <p:nvSpPr>
            <p:cNvPr id="596999" name="Text Box 7"/>
            <p:cNvSpPr txBox="1">
              <a:spLocks noChangeArrowheads="1"/>
            </p:cNvSpPr>
            <p:nvPr/>
          </p:nvSpPr>
          <p:spPr bwMode="auto">
            <a:xfrm>
              <a:off x="1344" y="1680"/>
              <a:ext cx="604" cy="287"/>
            </a:xfrm>
            <a:prstGeom prst="rect">
              <a:avLst/>
            </a:prstGeom>
            <a:noFill/>
            <a:ln w="25400">
              <a:noFill/>
              <a:miter lim="800000"/>
            </a:ln>
          </p:spPr>
          <p:txBody>
            <a:bodyPr wrap="none">
              <a:spAutoFit/>
            </a:bodyPr>
            <a:lstStyle/>
            <a:p>
              <a:pPr eaLnBrk="0" hangingPunct="0"/>
              <a:r>
                <a:rPr lang="en-US" altLang="zh-CN" sz="2400" b="1">
                  <a:solidFill>
                    <a:srgbClr val="0066FF"/>
                  </a:solidFill>
                  <a:latin typeface="微软雅黑" panose="020B0503020204020204" pitchFamily="34" charset="-122"/>
                  <a:ea typeface="微软雅黑" panose="020B0503020204020204" pitchFamily="34" charset="-122"/>
                  <a:cs typeface="Courier New" panose="02070309020205020404" pitchFamily="49" charset="0"/>
                </a:rPr>
                <a:t>main.c</a:t>
              </a:r>
            </a:p>
          </p:txBody>
        </p:sp>
        <p:sp>
          <p:nvSpPr>
            <p:cNvPr id="597000" name="Text Box 8"/>
            <p:cNvSpPr txBox="1">
              <a:spLocks noChangeArrowheads="1"/>
            </p:cNvSpPr>
            <p:nvPr/>
          </p:nvSpPr>
          <p:spPr bwMode="auto">
            <a:xfrm>
              <a:off x="1429" y="2736"/>
              <a:ext cx="627" cy="287"/>
            </a:xfrm>
            <a:prstGeom prst="rect">
              <a:avLst/>
            </a:prstGeom>
            <a:noFill/>
            <a:ln w="25400">
              <a:noFill/>
              <a:miter lim="800000"/>
            </a:ln>
          </p:spPr>
          <p:txBody>
            <a:bodyPr wrap="none">
              <a:spAutoFit/>
            </a:bodyPr>
            <a:lstStyle/>
            <a:p>
              <a:pPr eaLnBrk="0" hangingPunct="0"/>
              <a:r>
                <a:rPr lang="en-US" altLang="zh-CN" sz="2400" b="1">
                  <a:latin typeface="微软雅黑" panose="020B0503020204020204" pitchFamily="34" charset="-122"/>
                  <a:ea typeface="微软雅黑" panose="020B0503020204020204" pitchFamily="34" charset="-122"/>
                  <a:cs typeface="Courier New" panose="02070309020205020404" pitchFamily="49" charset="0"/>
                </a:rPr>
                <a:t>main.o</a:t>
              </a:r>
            </a:p>
          </p:txBody>
        </p:sp>
        <p:sp>
          <p:nvSpPr>
            <p:cNvPr id="597001" name="Rectangle 9"/>
            <p:cNvSpPr>
              <a:spLocks noChangeArrowheads="1"/>
            </p:cNvSpPr>
            <p:nvPr/>
          </p:nvSpPr>
          <p:spPr bwMode="auto">
            <a:xfrm>
              <a:off x="2352" y="2148"/>
              <a:ext cx="1132" cy="437"/>
            </a:xfrm>
            <a:prstGeom prst="rect">
              <a:avLst/>
            </a:prstGeom>
            <a:solidFill>
              <a:srgbClr val="DEDFF5"/>
            </a:solidFill>
            <a:ln w="28575">
              <a:solidFill>
                <a:schemeClr val="tx1"/>
              </a:solidFill>
              <a:miter lim="800000"/>
            </a:ln>
          </p:spPr>
          <p:txBody>
            <a:bodyPr lIns="90487" tIns="44450" rIns="90487" bIns="44450">
              <a:spAutoFit/>
            </a:bodyPr>
            <a:lstStyle/>
            <a:p>
              <a:pPr algn="ctr" eaLnBrk="0" hangingPunct="0"/>
              <a:r>
                <a:rPr lang="zh-CN" altLang="en-US" sz="1900" b="1">
                  <a:latin typeface="微软雅黑" panose="020B0503020204020204" pitchFamily="34" charset="-122"/>
                  <a:ea typeface="微软雅黑" panose="020B0503020204020204" pitchFamily="34" charset="-122"/>
                </a:rPr>
                <a:t>程序转换</a:t>
              </a:r>
            </a:p>
            <a:p>
              <a:pPr algn="ctr" eaLnBrk="0" hangingPunct="0"/>
              <a:r>
                <a:rPr lang="en-US" altLang="zh-CN" sz="1900" b="1">
                  <a:latin typeface="微软雅黑" panose="020B0503020204020204" pitchFamily="34" charset="-122"/>
                  <a:ea typeface="微软雅黑" panose="020B0503020204020204" pitchFamily="34" charset="-122"/>
                </a:rPr>
                <a:t>(cpp, cc1, as)</a:t>
              </a:r>
            </a:p>
          </p:txBody>
        </p:sp>
        <p:sp>
          <p:nvSpPr>
            <p:cNvPr id="597002" name="Text Box 10"/>
            <p:cNvSpPr txBox="1">
              <a:spLocks noChangeArrowheads="1"/>
            </p:cNvSpPr>
            <p:nvPr/>
          </p:nvSpPr>
          <p:spPr bwMode="auto">
            <a:xfrm>
              <a:off x="2640" y="1680"/>
              <a:ext cx="619" cy="287"/>
            </a:xfrm>
            <a:prstGeom prst="rect">
              <a:avLst/>
            </a:prstGeom>
            <a:noFill/>
            <a:ln w="25400">
              <a:noFill/>
              <a:miter lim="800000"/>
            </a:ln>
          </p:spPr>
          <p:txBody>
            <a:bodyPr wrap="none">
              <a:spAutoFit/>
            </a:bodyPr>
            <a:lstStyle/>
            <a:p>
              <a:pPr eaLnBrk="0" hangingPunct="0"/>
              <a:r>
                <a:rPr lang="en-US" altLang="zh-CN" sz="2400" b="1">
                  <a:solidFill>
                    <a:srgbClr val="0066FF"/>
                  </a:solidFill>
                  <a:latin typeface="微软雅黑" panose="020B0503020204020204" pitchFamily="34" charset="-122"/>
                  <a:ea typeface="微软雅黑" panose="020B0503020204020204" pitchFamily="34" charset="-122"/>
                  <a:cs typeface="Courier New" panose="02070309020205020404" pitchFamily="49" charset="0"/>
                </a:rPr>
                <a:t>swap.c</a:t>
              </a:r>
            </a:p>
          </p:txBody>
        </p:sp>
        <p:sp>
          <p:nvSpPr>
            <p:cNvPr id="597003" name="Text Box 11"/>
            <p:cNvSpPr txBox="1">
              <a:spLocks noChangeArrowheads="1"/>
            </p:cNvSpPr>
            <p:nvPr/>
          </p:nvSpPr>
          <p:spPr bwMode="auto">
            <a:xfrm>
              <a:off x="2644" y="2736"/>
              <a:ext cx="640" cy="287"/>
            </a:xfrm>
            <a:prstGeom prst="rect">
              <a:avLst/>
            </a:prstGeom>
            <a:noFill/>
            <a:ln w="25400">
              <a:noFill/>
              <a:miter lim="800000"/>
            </a:ln>
          </p:spPr>
          <p:txBody>
            <a:bodyPr wrap="none">
              <a:spAutoFit/>
            </a:bodyPr>
            <a:lstStyle/>
            <a:p>
              <a:pPr algn="ctr" eaLnBrk="0" hangingPunct="0"/>
              <a:r>
                <a:rPr lang="en-US" altLang="zh-CN" sz="2400" b="1">
                  <a:latin typeface="微软雅黑" panose="020B0503020204020204" pitchFamily="34" charset="-122"/>
                  <a:ea typeface="微软雅黑" panose="020B0503020204020204" pitchFamily="34" charset="-122"/>
                  <a:cs typeface="Courier New" panose="02070309020205020404" pitchFamily="49" charset="0"/>
                </a:rPr>
                <a:t>swap.o</a:t>
              </a:r>
            </a:p>
          </p:txBody>
        </p:sp>
        <p:sp>
          <p:nvSpPr>
            <p:cNvPr id="597004" name="Text Box 12"/>
            <p:cNvSpPr txBox="1">
              <a:spLocks noChangeArrowheads="1"/>
            </p:cNvSpPr>
            <p:nvPr/>
          </p:nvSpPr>
          <p:spPr bwMode="auto">
            <a:xfrm>
              <a:off x="2150" y="3647"/>
              <a:ext cx="179" cy="249"/>
            </a:xfrm>
            <a:prstGeom prst="rect">
              <a:avLst/>
            </a:prstGeom>
            <a:noFill/>
            <a:ln w="25400">
              <a:noFill/>
              <a:miter lim="800000"/>
            </a:ln>
          </p:spPr>
          <p:txBody>
            <a:bodyPr wrap="none">
              <a:spAutoFit/>
            </a:bodyPr>
            <a:lstStyle/>
            <a:p>
              <a:pPr eaLnBrk="0" hangingPunct="0"/>
              <a:r>
                <a:rPr lang="en-US" altLang="zh-CN" sz="2000" b="1">
                  <a:latin typeface="微软雅黑" panose="020B0503020204020204" pitchFamily="34" charset="-122"/>
                  <a:ea typeface="微软雅黑" panose="020B0503020204020204" pitchFamily="34" charset="-122"/>
                  <a:cs typeface="Courier New" panose="02070309020205020404" pitchFamily="49" charset="0"/>
                </a:rPr>
                <a:t>p</a:t>
              </a:r>
            </a:p>
          </p:txBody>
        </p:sp>
        <p:sp>
          <p:nvSpPr>
            <p:cNvPr id="597005" name="Line 13"/>
            <p:cNvSpPr>
              <a:spLocks noChangeShapeType="1"/>
            </p:cNvSpPr>
            <p:nvPr/>
          </p:nvSpPr>
          <p:spPr bwMode="auto">
            <a:xfrm>
              <a:off x="2935" y="1915"/>
              <a:ext cx="0" cy="240"/>
            </a:xfrm>
            <a:prstGeom prst="line">
              <a:avLst/>
            </a:prstGeom>
            <a:noFill/>
            <a:ln w="28575">
              <a:solidFill>
                <a:schemeClr val="tx1"/>
              </a:solidFill>
              <a:round/>
              <a:tailEnd type="triangle" w="med" len="med"/>
            </a:ln>
          </p:spPr>
          <p:txBody>
            <a:bodyPr lIns="90487" tIns="44450" rIns="90487" bIns="44450">
              <a:spAutoFit/>
            </a:bodyPr>
            <a:lstStyle/>
            <a:p>
              <a:endParaRPr lang="zh-CN" altLang="en-US"/>
            </a:p>
          </p:txBody>
        </p:sp>
        <p:sp>
          <p:nvSpPr>
            <p:cNvPr id="597006" name="Line 14"/>
            <p:cNvSpPr>
              <a:spLocks noChangeShapeType="1"/>
            </p:cNvSpPr>
            <p:nvPr/>
          </p:nvSpPr>
          <p:spPr bwMode="auto">
            <a:xfrm>
              <a:off x="1680" y="2587"/>
              <a:ext cx="0" cy="240"/>
            </a:xfrm>
            <a:prstGeom prst="line">
              <a:avLst/>
            </a:prstGeom>
            <a:noFill/>
            <a:ln w="28575">
              <a:solidFill>
                <a:schemeClr val="tx1"/>
              </a:solidFill>
              <a:round/>
              <a:tailEnd type="triangle" w="med" len="med"/>
            </a:ln>
          </p:spPr>
          <p:txBody>
            <a:bodyPr lIns="90487" tIns="44450" rIns="90487" bIns="44450">
              <a:spAutoFit/>
            </a:bodyPr>
            <a:lstStyle/>
            <a:p>
              <a:endParaRPr lang="zh-CN" altLang="en-US"/>
            </a:p>
          </p:txBody>
        </p:sp>
        <p:sp>
          <p:nvSpPr>
            <p:cNvPr id="597007" name="Line 15"/>
            <p:cNvSpPr>
              <a:spLocks noChangeShapeType="1"/>
            </p:cNvSpPr>
            <p:nvPr/>
          </p:nvSpPr>
          <p:spPr bwMode="auto">
            <a:xfrm>
              <a:off x="2935" y="2587"/>
              <a:ext cx="0" cy="240"/>
            </a:xfrm>
            <a:prstGeom prst="line">
              <a:avLst/>
            </a:prstGeom>
            <a:noFill/>
            <a:ln w="28575">
              <a:solidFill>
                <a:schemeClr val="tx1"/>
              </a:solidFill>
              <a:round/>
              <a:tailEnd type="triangle" w="med" len="med"/>
            </a:ln>
          </p:spPr>
          <p:txBody>
            <a:bodyPr lIns="90487" tIns="44450" rIns="90487" bIns="44450">
              <a:spAutoFit/>
            </a:bodyPr>
            <a:lstStyle/>
            <a:p>
              <a:endParaRPr lang="zh-CN" altLang="en-US"/>
            </a:p>
          </p:txBody>
        </p:sp>
        <p:sp>
          <p:nvSpPr>
            <p:cNvPr id="597008" name="Line 16"/>
            <p:cNvSpPr>
              <a:spLocks noChangeShapeType="1"/>
            </p:cNvSpPr>
            <p:nvPr/>
          </p:nvSpPr>
          <p:spPr bwMode="auto">
            <a:xfrm>
              <a:off x="2935" y="2971"/>
              <a:ext cx="0" cy="240"/>
            </a:xfrm>
            <a:prstGeom prst="line">
              <a:avLst/>
            </a:prstGeom>
            <a:noFill/>
            <a:ln w="28575">
              <a:solidFill>
                <a:schemeClr val="tx1"/>
              </a:solidFill>
              <a:round/>
              <a:tailEnd type="triangle" w="med" len="med"/>
            </a:ln>
          </p:spPr>
          <p:txBody>
            <a:bodyPr lIns="90487" tIns="44450" rIns="90487" bIns="44450">
              <a:spAutoFit/>
            </a:bodyPr>
            <a:lstStyle/>
            <a:p>
              <a:endParaRPr lang="zh-CN" altLang="en-US"/>
            </a:p>
          </p:txBody>
        </p:sp>
        <p:sp>
          <p:nvSpPr>
            <p:cNvPr id="597009" name="Line 17"/>
            <p:cNvSpPr>
              <a:spLocks noChangeShapeType="1"/>
            </p:cNvSpPr>
            <p:nvPr/>
          </p:nvSpPr>
          <p:spPr bwMode="auto">
            <a:xfrm>
              <a:off x="2242" y="3458"/>
              <a:ext cx="0" cy="240"/>
            </a:xfrm>
            <a:prstGeom prst="line">
              <a:avLst/>
            </a:prstGeom>
            <a:noFill/>
            <a:ln w="28575">
              <a:solidFill>
                <a:schemeClr val="tx1"/>
              </a:solidFill>
              <a:round/>
              <a:tailEnd type="triangle" w="med" len="med"/>
            </a:ln>
          </p:spPr>
          <p:txBody>
            <a:bodyPr lIns="90487" tIns="44450" rIns="90487" bIns="44450">
              <a:spAutoFit/>
            </a:bodyPr>
            <a:lstStyle/>
            <a:p>
              <a:endParaRPr lang="zh-CN" altLang="en-US"/>
            </a:p>
          </p:txBody>
        </p:sp>
        <p:sp>
          <p:nvSpPr>
            <p:cNvPr id="597010" name="Line 18"/>
            <p:cNvSpPr>
              <a:spLocks noChangeShapeType="1"/>
            </p:cNvSpPr>
            <p:nvPr/>
          </p:nvSpPr>
          <p:spPr bwMode="auto">
            <a:xfrm>
              <a:off x="1680" y="2971"/>
              <a:ext cx="0" cy="240"/>
            </a:xfrm>
            <a:prstGeom prst="line">
              <a:avLst/>
            </a:prstGeom>
            <a:noFill/>
            <a:ln w="28575">
              <a:solidFill>
                <a:schemeClr val="tx1"/>
              </a:solidFill>
              <a:round/>
              <a:tailEnd type="triangle" w="med" len="med"/>
            </a:ln>
          </p:spPr>
          <p:txBody>
            <a:bodyPr lIns="90487" tIns="44450" rIns="90487" bIns="44450">
              <a:spAutoFit/>
            </a:bodyPr>
            <a:lstStyle/>
            <a:p>
              <a:endParaRPr lang="zh-CN" altLang="en-US"/>
            </a:p>
          </p:txBody>
        </p:sp>
        <p:sp>
          <p:nvSpPr>
            <p:cNvPr id="597011" name="Text Box 19"/>
            <p:cNvSpPr txBox="1">
              <a:spLocks noChangeArrowheads="1"/>
            </p:cNvSpPr>
            <p:nvPr/>
          </p:nvSpPr>
          <p:spPr bwMode="auto">
            <a:xfrm>
              <a:off x="3580" y="1713"/>
              <a:ext cx="737" cy="250"/>
            </a:xfrm>
            <a:prstGeom prst="rect">
              <a:avLst/>
            </a:prstGeom>
            <a:noFill/>
            <a:ln w="25400">
              <a:noFill/>
              <a:miter lim="800000"/>
            </a:ln>
          </p:spPr>
          <p:txBody>
            <a:bodyPr wrap="none">
              <a:spAutoFit/>
            </a:bodyPr>
            <a:lstStyle/>
            <a:p>
              <a:pPr eaLnBrk="0" hangingPunct="0"/>
              <a:r>
                <a:rPr lang="en-GB" sz="2000" kern="0" dirty="0">
                  <a:solidFill>
                    <a:srgbClr val="FF0000"/>
                  </a:solidFill>
                  <a:latin typeface="Calibri" panose="020F0502020204030204" pitchFamily="34" charset="0"/>
                  <a:ea typeface="Arial" panose="020B0604020202020204" pitchFamily="34" charset="0"/>
                  <a:cs typeface="+mn-ea"/>
                </a:rPr>
                <a:t>源程序文件</a:t>
              </a:r>
              <a:endParaRPr lang="en-GB" altLang="en-US" sz="2000" b="1" kern="0" dirty="0">
                <a:solidFill>
                  <a:srgbClr val="FF0000"/>
                </a:solidFill>
                <a:latin typeface="Calibri" panose="020F0502020204030204" pitchFamily="34" charset="0"/>
                <a:ea typeface="Arial" panose="020B0604020202020204" pitchFamily="34" charset="0"/>
                <a:cs typeface="+mn-ea"/>
              </a:endParaRPr>
            </a:p>
          </p:txBody>
        </p:sp>
        <p:sp>
          <p:nvSpPr>
            <p:cNvPr id="597012" name="Text Box 20"/>
            <p:cNvSpPr txBox="1">
              <a:spLocks noChangeArrowheads="1"/>
            </p:cNvSpPr>
            <p:nvPr/>
          </p:nvSpPr>
          <p:spPr bwMode="auto">
            <a:xfrm>
              <a:off x="3540" y="2686"/>
              <a:ext cx="1471" cy="632"/>
            </a:xfrm>
            <a:prstGeom prst="rect">
              <a:avLst/>
            </a:prstGeom>
            <a:noFill/>
            <a:ln w="25400">
              <a:noFill/>
              <a:miter lim="800000"/>
            </a:ln>
          </p:spPr>
          <p:txBody>
            <a:bodyPr>
              <a:spAutoFit/>
            </a:bodyPr>
            <a:lstStyle/>
            <a:p>
              <a:pPr eaLnBrk="0" hangingPunct="0"/>
              <a:r>
                <a:rPr lang="zh-CN" altLang="en-US" sz="2000" b="1">
                  <a:solidFill>
                    <a:srgbClr val="C00000"/>
                  </a:solidFill>
                  <a:latin typeface="微软雅黑" panose="020B0503020204020204" pitchFamily="34" charset="-122"/>
                  <a:ea typeface="微软雅黑" panose="020B0503020204020204" pitchFamily="34" charset="-122"/>
                </a:rPr>
                <a:t>分别转换</a:t>
              </a:r>
              <a:r>
                <a:rPr lang="zh-CN" altLang="en-US" sz="2000" b="1">
                  <a:solidFill>
                    <a:srgbClr val="FF0000"/>
                  </a:solidFill>
                  <a:latin typeface="微软雅黑" panose="020B0503020204020204" pitchFamily="34" charset="-122"/>
                  <a:ea typeface="微软雅黑" panose="020B0503020204020204" pitchFamily="34" charset="-122"/>
                </a:rPr>
                <a:t>（预处理、编译、汇编）</a:t>
              </a:r>
              <a:r>
                <a:rPr lang="zh-CN" altLang="en-US" sz="2000" b="1">
                  <a:solidFill>
                    <a:srgbClr val="C00000"/>
                  </a:solidFill>
                  <a:latin typeface="微软雅黑" panose="020B0503020204020204" pitchFamily="34" charset="-122"/>
                  <a:ea typeface="微软雅黑" panose="020B0503020204020204" pitchFamily="34" charset="-122"/>
                </a:rPr>
                <a:t>为可重定位目标文件</a:t>
              </a:r>
            </a:p>
          </p:txBody>
        </p:sp>
        <p:sp>
          <p:nvSpPr>
            <p:cNvPr id="597013" name="Text Box 21"/>
            <p:cNvSpPr txBox="1">
              <a:spLocks noChangeArrowheads="1"/>
            </p:cNvSpPr>
            <p:nvPr/>
          </p:nvSpPr>
          <p:spPr bwMode="auto">
            <a:xfrm>
              <a:off x="2448" y="3533"/>
              <a:ext cx="1388" cy="347"/>
            </a:xfrm>
            <a:prstGeom prst="rect">
              <a:avLst/>
            </a:prstGeom>
            <a:noFill/>
            <a:ln w="25400">
              <a:noFill/>
              <a:miter lim="800000"/>
            </a:ln>
          </p:spPr>
          <p:txBody>
            <a:bodyPr wrap="none">
              <a:spAutoFit/>
            </a:bodyPr>
            <a:lstStyle/>
            <a:p>
              <a:pPr eaLnBrk="0" hangingPunct="0"/>
              <a:endParaRPr lang="zh-CN" altLang="en-US" sz="1000" b="1">
                <a:solidFill>
                  <a:srgbClr val="009242"/>
                </a:solidFill>
                <a:latin typeface="微软雅黑" panose="020B0503020204020204" pitchFamily="34" charset="-122"/>
                <a:ea typeface="微软雅黑" panose="020B0503020204020204" pitchFamily="34" charset="-122"/>
              </a:endParaRPr>
            </a:p>
            <a:p>
              <a:pPr eaLnBrk="0" hangingPunct="0"/>
              <a:r>
                <a:rPr lang="en-GB" sz="2000" b="1" kern="0" dirty="0">
                  <a:solidFill>
                    <a:srgbClr val="FF0000"/>
                  </a:solidFill>
                  <a:latin typeface="Calibri" panose="020F0502020204030204" pitchFamily="34" charset="0"/>
                  <a:ea typeface="Arial" panose="020B0604020202020204" pitchFamily="34" charset="0"/>
                  <a:cs typeface="+mn-ea"/>
                </a:rPr>
                <a:t>完全可执行的目标文件</a:t>
              </a:r>
              <a:endParaRPr lang="zh-CN" altLang="en-US" sz="2000" b="1">
                <a:solidFill>
                  <a:srgbClr val="FF0000"/>
                </a:solidFill>
                <a:latin typeface="Calibri" panose="020F0502020204030204" pitchFamily="34" charset="0"/>
                <a:ea typeface="微软雅黑" panose="020B0503020204020204" pitchFamily="34" charset="-122"/>
              </a:endParaRPr>
            </a:p>
          </p:txBody>
        </p:sp>
      </p:grpSp>
      <p:sp>
        <p:nvSpPr>
          <p:cNvPr id="597014" name="Text Box 22"/>
          <p:cNvSpPr txBox="1">
            <a:spLocks noChangeArrowheads="1"/>
          </p:cNvSpPr>
          <p:nvPr/>
        </p:nvSpPr>
        <p:spPr bwMode="auto">
          <a:xfrm>
            <a:off x="245745" y="2886393"/>
            <a:ext cx="904875" cy="2306955"/>
          </a:xfrm>
          <a:prstGeom prst="rect">
            <a:avLst/>
          </a:prstGeom>
          <a:noFill/>
          <a:ln w="9525">
            <a:noFill/>
            <a:miter lim="800000"/>
          </a:ln>
          <a:effectLst/>
        </p:spPr>
        <p:txBody>
          <a:bodyPr>
            <a:spAutoFit/>
          </a:bodyPr>
          <a:lstStyle/>
          <a:p>
            <a:pPr>
              <a:lnSpc>
                <a:spcPct val="120000"/>
              </a:lnSpc>
              <a:spcBef>
                <a:spcPct val="50000"/>
              </a:spcBef>
            </a:pPr>
            <a:r>
              <a:rPr lang="en-GB" sz="2000" kern="0" dirty="0">
                <a:solidFill>
                  <a:schemeClr val="tx1"/>
                </a:solidFill>
                <a:latin typeface="Calibri" panose="020F0502020204030204" pitchFamily="34" charset="0"/>
                <a:ea typeface="Arial" panose="020B0604020202020204" pitchFamily="34" charset="0"/>
                <a:cs typeface="+mn-ea"/>
              </a:rPr>
              <a:t>GCC编译器的</a:t>
            </a:r>
            <a:r>
              <a:rPr lang="en-GB" sz="2000" kern="0" dirty="0">
                <a:solidFill>
                  <a:srgbClr val="FF0000"/>
                </a:solidFill>
                <a:latin typeface="Calibri" panose="020F0502020204030204" pitchFamily="34" charset="0"/>
                <a:ea typeface="Arial" panose="020B0604020202020204" pitchFamily="34" charset="0"/>
                <a:cs typeface="+mn-ea"/>
              </a:rPr>
              <a:t>静态链接过程</a:t>
            </a:r>
            <a:endParaRPr lang="zh-CN" altLang="en-US" sz="2200" b="1">
              <a:solidFill>
                <a:srgbClr val="FF0000"/>
              </a:solidFill>
              <a:latin typeface="微软雅黑" panose="020B0503020204020204" pitchFamily="34" charset="-122"/>
              <a:ea typeface="微软雅黑" panose="020B0503020204020204" pitchFamily="34" charset="-122"/>
            </a:endParaRPr>
          </a:p>
        </p:txBody>
      </p:sp>
      <p:sp>
        <p:nvSpPr>
          <p:cNvPr id="597017" name="Text Box 25"/>
          <p:cNvSpPr txBox="1">
            <a:spLocks noChangeArrowheads="1"/>
          </p:cNvSpPr>
          <p:nvPr/>
        </p:nvSpPr>
        <p:spPr bwMode="auto">
          <a:xfrm>
            <a:off x="6543675" y="981710"/>
            <a:ext cx="2368550" cy="1322070"/>
          </a:xfrm>
          <a:prstGeom prst="rect">
            <a:avLst/>
          </a:prstGeom>
          <a:noFill/>
          <a:ln w="9525">
            <a:noFill/>
            <a:miter lim="800000"/>
          </a:ln>
          <a:effectLst/>
        </p:spPr>
        <p:txBody>
          <a:bodyPr wrap="square">
            <a:spAutoFit/>
          </a:bodyPr>
          <a:lstStyle/>
          <a:p>
            <a:pPr>
              <a:spcBef>
                <a:spcPct val="50000"/>
              </a:spcBef>
            </a:pPr>
            <a:r>
              <a:rPr lang="en-GB" sz="2000" kern="0" dirty="0">
                <a:solidFill>
                  <a:srgbClr val="FF0000"/>
                </a:solidFill>
                <a:latin typeface="Calibri" panose="020F0502020204030204" pitchFamily="34" charset="0"/>
                <a:ea typeface="Arial" panose="020B0604020202020204" pitchFamily="34" charset="0"/>
                <a:cs typeface="+mn-ea"/>
              </a:rPr>
              <a:t>-O2：2级优化</a:t>
            </a:r>
          </a:p>
          <a:p>
            <a:pPr>
              <a:spcBef>
                <a:spcPct val="50000"/>
              </a:spcBef>
            </a:pPr>
            <a:r>
              <a:rPr lang="en-GB" sz="2000" kern="0" dirty="0">
                <a:solidFill>
                  <a:srgbClr val="FF0000"/>
                </a:solidFill>
                <a:latin typeface="Calibri" panose="020F0502020204030204" pitchFamily="34" charset="0"/>
                <a:ea typeface="Arial" panose="020B0604020202020204" pitchFamily="34" charset="0"/>
                <a:cs typeface="+mn-ea"/>
              </a:rPr>
              <a:t>-g：生成调试信息</a:t>
            </a:r>
          </a:p>
          <a:p>
            <a:pPr>
              <a:spcBef>
                <a:spcPct val="50000"/>
              </a:spcBef>
            </a:pPr>
            <a:r>
              <a:rPr lang="en-GB" sz="2000" kern="0" dirty="0">
                <a:solidFill>
                  <a:srgbClr val="FF0000"/>
                </a:solidFill>
                <a:latin typeface="Calibri" panose="020F0502020204030204" pitchFamily="34" charset="0"/>
                <a:ea typeface="Arial" panose="020B0604020202020204" pitchFamily="34" charset="0"/>
                <a:cs typeface="+mn-ea"/>
              </a:rPr>
              <a:t>-o：目标文件名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7017"/>
                                        </p:tgtEl>
                                        <p:attrNameLst>
                                          <p:attrName>style.visibility</p:attrName>
                                        </p:attrNameLst>
                                      </p:cBhvr>
                                      <p:to>
                                        <p:strVal val="visible"/>
                                      </p:to>
                                    </p:set>
                                    <p:animEffect transition="in" filter="blinds(horizontal)">
                                      <p:cBhvr>
                                        <p:cTn id="7" dur="500"/>
                                        <p:tgtEl>
                                          <p:spTgt spid="5970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7014"/>
                                        </p:tgtEl>
                                        <p:attrNameLst>
                                          <p:attrName>style.visibility</p:attrName>
                                        </p:attrNameLst>
                                      </p:cBhvr>
                                      <p:to>
                                        <p:strVal val="visible"/>
                                      </p:to>
                                    </p:set>
                                    <p:animEffect transition="in" filter="blinds(horizontal)">
                                      <p:cBhvr>
                                        <p:cTn id="12" dur="500"/>
                                        <p:tgtEl>
                                          <p:spTgt spid="5970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97016"/>
                                        </p:tgtEl>
                                        <p:attrNameLst>
                                          <p:attrName>style.visibility</p:attrName>
                                        </p:attrNameLst>
                                      </p:cBhvr>
                                      <p:to>
                                        <p:strVal val="visible"/>
                                      </p:to>
                                    </p:set>
                                    <p:animEffect transition="in" filter="blinds(horizontal)">
                                      <p:cBhvr>
                                        <p:cTn id="17" dur="500"/>
                                        <p:tgtEl>
                                          <p:spTgt spid="597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014" grpId="0" bldLvl="0" animBg="1"/>
      <p:bldP spid="59701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7"/>
          <p:cNvSpPr>
            <a:spLocks noGrp="1" noChangeArrowheads="1"/>
          </p:cNvSpPr>
          <p:nvPr>
            <p:ph type="title" idx="4294967295"/>
          </p:nvPr>
        </p:nvSpPr>
        <p:spPr>
          <a:xfrm>
            <a:off x="245428" y="242570"/>
            <a:ext cx="7591425" cy="762000"/>
          </a:xfrm>
        </p:spPr>
        <p:txBody>
          <a:bodyPr/>
          <a:lstStyle/>
          <a:p>
            <a:r>
              <a:rPr sz="4000" u="dash" dirty="0">
                <a:solidFill>
                  <a:srgbClr val="D66A2B"/>
                </a:solidFill>
                <a:uFillTx/>
              </a:rPr>
              <a:t>链接过程的本质</a:t>
            </a:r>
            <a:r>
              <a:rPr lang="zh-CN" altLang="en-US" sz="4000" u="dash" dirty="0">
                <a:solidFill>
                  <a:srgbClr val="D66A2B"/>
                </a:solidFill>
                <a:uFillTx/>
              </a:rPr>
              <a:t>：</a:t>
            </a:r>
          </a:p>
        </p:txBody>
      </p:sp>
      <p:sp>
        <p:nvSpPr>
          <p:cNvPr id="715779" name="Rectangle 2"/>
          <p:cNvSpPr>
            <a:spLocks noChangeArrowheads="1"/>
          </p:cNvSpPr>
          <p:nvPr/>
        </p:nvSpPr>
        <p:spPr bwMode="auto">
          <a:xfrm>
            <a:off x="452120" y="3841750"/>
            <a:ext cx="2278063" cy="533400"/>
          </a:xfrm>
          <a:prstGeom prst="rect">
            <a:avLst/>
          </a:prstGeom>
          <a:solidFill>
            <a:srgbClr val="FF0000">
              <a:alpha val="32001"/>
            </a:srgbClr>
          </a:solidFill>
          <a:ln w="25527">
            <a:solidFill>
              <a:schemeClr val="tx1"/>
            </a:solidFill>
            <a:miter lim="800000"/>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main()</a:t>
            </a:r>
          </a:p>
        </p:txBody>
      </p:sp>
      <p:sp>
        <p:nvSpPr>
          <p:cNvPr id="715780" name="Text Box 3"/>
          <p:cNvSpPr txBox="1">
            <a:spLocks noChangeArrowheads="1"/>
          </p:cNvSpPr>
          <p:nvPr/>
        </p:nvSpPr>
        <p:spPr bwMode="auto">
          <a:xfrm>
            <a:off x="379095" y="3478213"/>
            <a:ext cx="968375" cy="350837"/>
          </a:xfrm>
          <a:prstGeom prst="rect">
            <a:avLst/>
          </a:prstGeom>
          <a:noFill/>
          <a:ln w="9525">
            <a:noFill/>
            <a:rou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chemeClr val="accent2"/>
                </a:solidFill>
                <a:latin typeface="微软雅黑" panose="020B0503020204020204" pitchFamily="34" charset="-122"/>
                <a:ea typeface="微软雅黑" panose="020B0503020204020204" pitchFamily="34" charset="-122"/>
                <a:cs typeface="msgothic"/>
              </a:rPr>
              <a:t>main.o</a:t>
            </a:r>
          </a:p>
        </p:txBody>
      </p:sp>
      <p:sp>
        <p:nvSpPr>
          <p:cNvPr id="18436" name="Rectangle 4"/>
          <p:cNvSpPr>
            <a:spLocks noChangeArrowheads="1"/>
          </p:cNvSpPr>
          <p:nvPr/>
        </p:nvSpPr>
        <p:spPr bwMode="auto">
          <a:xfrm>
            <a:off x="452120" y="5705475"/>
            <a:ext cx="2278063" cy="358775"/>
          </a:xfrm>
          <a:prstGeom prst="rect">
            <a:avLst/>
          </a:prstGeom>
          <a:solidFill>
            <a:srgbClr val="008080">
              <a:alpha val="32001"/>
            </a:srgbClr>
          </a:solidFill>
          <a:ln w="25527">
            <a:solidFill>
              <a:schemeClr val="tx1"/>
            </a:solidFill>
            <a:miter lim="800000"/>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int *bufp0=&amp;buf[0]</a:t>
            </a:r>
          </a:p>
        </p:txBody>
      </p:sp>
      <p:sp>
        <p:nvSpPr>
          <p:cNvPr id="715782" name="Rectangle 5"/>
          <p:cNvSpPr>
            <a:spLocks noChangeArrowheads="1"/>
          </p:cNvSpPr>
          <p:nvPr/>
        </p:nvSpPr>
        <p:spPr bwMode="auto">
          <a:xfrm>
            <a:off x="452120" y="5172075"/>
            <a:ext cx="2278063" cy="533400"/>
          </a:xfrm>
          <a:prstGeom prst="rect">
            <a:avLst/>
          </a:prstGeom>
          <a:solidFill>
            <a:srgbClr val="FF0000">
              <a:alpha val="35001"/>
            </a:srgbClr>
          </a:solidFill>
          <a:ln w="25527">
            <a:solidFill>
              <a:schemeClr val="tx1"/>
            </a:solidFill>
            <a:miter lim="800000"/>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swap()</a:t>
            </a:r>
          </a:p>
        </p:txBody>
      </p:sp>
      <p:sp>
        <p:nvSpPr>
          <p:cNvPr id="715783" name="Text Box 6"/>
          <p:cNvSpPr txBox="1">
            <a:spLocks noChangeArrowheads="1"/>
          </p:cNvSpPr>
          <p:nvPr/>
        </p:nvSpPr>
        <p:spPr bwMode="auto">
          <a:xfrm>
            <a:off x="350520" y="4806950"/>
            <a:ext cx="989013" cy="350838"/>
          </a:xfrm>
          <a:prstGeom prst="rect">
            <a:avLst/>
          </a:prstGeom>
          <a:noFill/>
          <a:ln w="9525">
            <a:noFill/>
            <a:rou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chemeClr val="accent2"/>
                </a:solidFill>
                <a:latin typeface="微软雅黑" panose="020B0503020204020204" pitchFamily="34" charset="-122"/>
                <a:ea typeface="微软雅黑" panose="020B0503020204020204" pitchFamily="34" charset="-122"/>
                <a:cs typeface="msgothic"/>
              </a:rPr>
              <a:t>swap.o</a:t>
            </a:r>
          </a:p>
        </p:txBody>
      </p:sp>
      <p:sp>
        <p:nvSpPr>
          <p:cNvPr id="715789" name="Rectangle 12"/>
          <p:cNvSpPr>
            <a:spLocks noChangeArrowheads="1"/>
          </p:cNvSpPr>
          <p:nvPr/>
        </p:nvSpPr>
        <p:spPr bwMode="auto">
          <a:xfrm>
            <a:off x="452120" y="2197100"/>
            <a:ext cx="2278063" cy="533400"/>
          </a:xfrm>
          <a:prstGeom prst="rect">
            <a:avLst/>
          </a:prstGeom>
          <a:solidFill>
            <a:srgbClr val="FF0000">
              <a:alpha val="27000"/>
            </a:srgbClr>
          </a:solidFill>
          <a:ln w="25527">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anose="020B0503020204020204" pitchFamily="34" charset="-122"/>
                <a:ea typeface="微软雅黑" panose="020B0503020204020204" pitchFamily="34" charset="-122"/>
                <a:cs typeface="msgothic"/>
              </a:rPr>
              <a:t>系统代码</a:t>
            </a:r>
          </a:p>
        </p:txBody>
      </p:sp>
      <p:sp>
        <p:nvSpPr>
          <p:cNvPr id="18446" name="Rectangle 14"/>
          <p:cNvSpPr>
            <a:spLocks noChangeArrowheads="1"/>
          </p:cNvSpPr>
          <p:nvPr/>
        </p:nvSpPr>
        <p:spPr bwMode="auto">
          <a:xfrm>
            <a:off x="452120" y="4375150"/>
            <a:ext cx="2278063" cy="346075"/>
          </a:xfrm>
          <a:prstGeom prst="rect">
            <a:avLst/>
          </a:prstGeom>
          <a:solidFill>
            <a:srgbClr val="008080">
              <a:alpha val="39000"/>
            </a:srgbClr>
          </a:solidFill>
          <a:ln w="25527">
            <a:solidFill>
              <a:schemeClr val="tx1"/>
            </a:solidFill>
            <a:miter lim="800000"/>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int</a:t>
            </a:r>
            <a:r>
              <a:rPr lang="en-GB" altLang="zh-CN" sz="1600" b="1">
                <a:latin typeface="Courier New" panose="02070309020205020404" pitchFamily="49" charset="0"/>
                <a:ea typeface="微软雅黑" panose="020B0503020204020204" pitchFamily="34" charset="-122"/>
                <a:cs typeface="msgothic"/>
              </a:rPr>
              <a:t> </a:t>
            </a:r>
            <a:r>
              <a:rPr lang="en-GB" altLang="zh-CN" b="1">
                <a:latin typeface="微软雅黑" panose="020B0503020204020204" pitchFamily="34" charset="-122"/>
                <a:ea typeface="微软雅黑" panose="020B0503020204020204" pitchFamily="34" charset="-122"/>
                <a:cs typeface="msgothic"/>
              </a:rPr>
              <a:t>buf[2]={1,2}</a:t>
            </a:r>
          </a:p>
        </p:txBody>
      </p:sp>
      <p:sp>
        <p:nvSpPr>
          <p:cNvPr id="18447" name="Rectangle 15"/>
          <p:cNvSpPr>
            <a:spLocks noChangeArrowheads="1"/>
          </p:cNvSpPr>
          <p:nvPr/>
        </p:nvSpPr>
        <p:spPr bwMode="auto">
          <a:xfrm>
            <a:off x="452120" y="2730500"/>
            <a:ext cx="2278063" cy="373063"/>
          </a:xfrm>
          <a:prstGeom prst="rect">
            <a:avLst/>
          </a:prstGeom>
          <a:solidFill>
            <a:srgbClr val="008080">
              <a:alpha val="28999"/>
            </a:srgbClr>
          </a:solidFill>
          <a:ln w="25527">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anose="020B0503020204020204" pitchFamily="34" charset="-122"/>
                <a:ea typeface="微软雅黑" panose="020B0503020204020204" pitchFamily="34" charset="-122"/>
                <a:cs typeface="msgothic"/>
              </a:rPr>
              <a:t>系统数据</a:t>
            </a:r>
          </a:p>
        </p:txBody>
      </p:sp>
      <p:sp>
        <p:nvSpPr>
          <p:cNvPr id="715795" name="Text Box 19"/>
          <p:cNvSpPr txBox="1">
            <a:spLocks noChangeArrowheads="1"/>
          </p:cNvSpPr>
          <p:nvPr/>
        </p:nvSpPr>
        <p:spPr bwMode="auto">
          <a:xfrm>
            <a:off x="363220" y="1592263"/>
            <a:ext cx="2619375" cy="449262"/>
          </a:xfrm>
          <a:prstGeom prst="rect">
            <a:avLst/>
          </a:prstGeom>
          <a:noFill/>
          <a:ln w="9525">
            <a:noFill/>
            <a:rou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b="1">
                <a:latin typeface="Calibri" panose="020F0502020204030204" pitchFamily="34" charset="0"/>
                <a:ea typeface="微软雅黑" panose="020B0503020204020204" pitchFamily="34" charset="-122"/>
                <a:cs typeface="msgothic"/>
              </a:rPr>
              <a:t>可重定位目标文件</a:t>
            </a:r>
          </a:p>
        </p:txBody>
      </p:sp>
      <p:sp>
        <p:nvSpPr>
          <p:cNvPr id="18452" name="Text Box 20"/>
          <p:cNvSpPr txBox="1">
            <a:spLocks noChangeArrowheads="1"/>
          </p:cNvSpPr>
          <p:nvPr/>
        </p:nvSpPr>
        <p:spPr bwMode="auto">
          <a:xfrm>
            <a:off x="5093970" y="1052513"/>
            <a:ext cx="2314575" cy="449262"/>
          </a:xfrm>
          <a:prstGeom prst="rect">
            <a:avLst/>
          </a:prstGeom>
          <a:noFill/>
          <a:ln w="9525">
            <a:noFill/>
            <a:rou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b="1">
                <a:latin typeface="Calibri" panose="020F0502020204030204" pitchFamily="34" charset="0"/>
                <a:ea typeface="微软雅黑" panose="020B0503020204020204" pitchFamily="34" charset="-122"/>
                <a:cs typeface="msgothic"/>
              </a:rPr>
              <a:t>可执行目标文件</a:t>
            </a:r>
          </a:p>
        </p:txBody>
      </p:sp>
      <p:sp>
        <p:nvSpPr>
          <p:cNvPr id="715799" name="Text Box 23"/>
          <p:cNvSpPr txBox="1">
            <a:spLocks noChangeArrowheads="1"/>
          </p:cNvSpPr>
          <p:nvPr/>
        </p:nvSpPr>
        <p:spPr bwMode="auto">
          <a:xfrm>
            <a:off x="2722245" y="2252663"/>
            <a:ext cx="703263" cy="350837"/>
          </a:xfrm>
          <a:prstGeom prst="rect">
            <a:avLst/>
          </a:prstGeom>
          <a:noFill/>
          <a:ln w="9525">
            <a:noFill/>
            <a:rou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.text</a:t>
            </a:r>
          </a:p>
        </p:txBody>
      </p:sp>
      <p:sp>
        <p:nvSpPr>
          <p:cNvPr id="715800" name="Text Box 24"/>
          <p:cNvSpPr txBox="1">
            <a:spLocks noChangeArrowheads="1"/>
          </p:cNvSpPr>
          <p:nvPr/>
        </p:nvSpPr>
        <p:spPr bwMode="auto">
          <a:xfrm>
            <a:off x="2722245" y="2660650"/>
            <a:ext cx="757238" cy="350838"/>
          </a:xfrm>
          <a:prstGeom prst="rect">
            <a:avLst/>
          </a:prstGeom>
          <a:noFill/>
          <a:ln w="9525">
            <a:noFill/>
            <a:rou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.data</a:t>
            </a:r>
          </a:p>
        </p:txBody>
      </p:sp>
      <p:sp>
        <p:nvSpPr>
          <p:cNvPr id="715801" name="Text Box 25"/>
          <p:cNvSpPr txBox="1">
            <a:spLocks noChangeArrowheads="1"/>
          </p:cNvSpPr>
          <p:nvPr/>
        </p:nvSpPr>
        <p:spPr bwMode="auto">
          <a:xfrm>
            <a:off x="2722245" y="3881438"/>
            <a:ext cx="703263" cy="350837"/>
          </a:xfrm>
          <a:prstGeom prst="rect">
            <a:avLst/>
          </a:prstGeom>
          <a:noFill/>
          <a:ln w="9525">
            <a:noFill/>
            <a:rou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.text</a:t>
            </a:r>
          </a:p>
        </p:txBody>
      </p:sp>
      <p:sp>
        <p:nvSpPr>
          <p:cNvPr id="715802" name="Text Box 26"/>
          <p:cNvSpPr txBox="1">
            <a:spLocks noChangeArrowheads="1"/>
          </p:cNvSpPr>
          <p:nvPr/>
        </p:nvSpPr>
        <p:spPr bwMode="auto">
          <a:xfrm>
            <a:off x="2715895" y="4338638"/>
            <a:ext cx="757238" cy="350837"/>
          </a:xfrm>
          <a:prstGeom prst="rect">
            <a:avLst/>
          </a:prstGeom>
          <a:noFill/>
          <a:ln w="9525">
            <a:noFill/>
            <a:rou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.data</a:t>
            </a:r>
          </a:p>
        </p:txBody>
      </p:sp>
      <p:sp>
        <p:nvSpPr>
          <p:cNvPr id="715803" name="Text Box 27"/>
          <p:cNvSpPr txBox="1">
            <a:spLocks noChangeArrowheads="1"/>
          </p:cNvSpPr>
          <p:nvPr/>
        </p:nvSpPr>
        <p:spPr bwMode="auto">
          <a:xfrm>
            <a:off x="2744470" y="5243513"/>
            <a:ext cx="703263" cy="350837"/>
          </a:xfrm>
          <a:prstGeom prst="rect">
            <a:avLst/>
          </a:prstGeom>
          <a:noFill/>
          <a:ln w="9525">
            <a:noFill/>
            <a:rou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.text</a:t>
            </a:r>
          </a:p>
        </p:txBody>
      </p:sp>
      <p:sp>
        <p:nvSpPr>
          <p:cNvPr id="715804" name="Text Box 28"/>
          <p:cNvSpPr txBox="1">
            <a:spLocks noChangeArrowheads="1"/>
          </p:cNvSpPr>
          <p:nvPr/>
        </p:nvSpPr>
        <p:spPr bwMode="auto">
          <a:xfrm>
            <a:off x="2746058" y="5705475"/>
            <a:ext cx="757237" cy="350838"/>
          </a:xfrm>
          <a:prstGeom prst="rect">
            <a:avLst/>
          </a:prstGeom>
          <a:noFill/>
          <a:ln w="9525">
            <a:noFill/>
            <a:rou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.data</a:t>
            </a:r>
          </a:p>
        </p:txBody>
      </p:sp>
      <p:sp>
        <p:nvSpPr>
          <p:cNvPr id="18439" name="Rectangle 7"/>
          <p:cNvSpPr>
            <a:spLocks noChangeArrowheads="1"/>
          </p:cNvSpPr>
          <p:nvPr/>
        </p:nvSpPr>
        <p:spPr bwMode="auto">
          <a:xfrm>
            <a:off x="4890770" y="4718050"/>
            <a:ext cx="2606675" cy="331788"/>
          </a:xfrm>
          <a:prstGeom prst="rect">
            <a:avLst/>
          </a:prstGeom>
          <a:solidFill>
            <a:srgbClr val="008080">
              <a:alpha val="31000"/>
            </a:srgbClr>
          </a:solidFill>
          <a:ln w="25527">
            <a:solidFill>
              <a:schemeClr val="tx1"/>
            </a:solidFill>
            <a:miter lim="800000"/>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int buf[2]={1,2}</a:t>
            </a:r>
          </a:p>
        </p:txBody>
      </p:sp>
      <p:sp>
        <p:nvSpPr>
          <p:cNvPr id="18440" name="Rectangle 8"/>
          <p:cNvSpPr>
            <a:spLocks noChangeArrowheads="1"/>
          </p:cNvSpPr>
          <p:nvPr/>
        </p:nvSpPr>
        <p:spPr bwMode="auto">
          <a:xfrm>
            <a:off x="4890770" y="1657350"/>
            <a:ext cx="2606675" cy="382588"/>
          </a:xfrm>
          <a:prstGeom prst="rect">
            <a:avLst/>
          </a:prstGeom>
          <a:solidFill>
            <a:srgbClr val="FFFFFF"/>
          </a:solidFill>
          <a:ln w="25560">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Headers</a:t>
            </a:r>
          </a:p>
        </p:txBody>
      </p:sp>
      <p:sp>
        <p:nvSpPr>
          <p:cNvPr id="18441" name="Rectangle 9"/>
          <p:cNvSpPr>
            <a:spLocks noChangeArrowheads="1"/>
          </p:cNvSpPr>
          <p:nvPr/>
        </p:nvSpPr>
        <p:spPr bwMode="auto">
          <a:xfrm>
            <a:off x="4890770" y="2435225"/>
            <a:ext cx="2606675" cy="641350"/>
          </a:xfrm>
          <a:prstGeom prst="rect">
            <a:avLst/>
          </a:prstGeom>
          <a:solidFill>
            <a:srgbClr val="FF0000">
              <a:alpha val="31000"/>
            </a:srgbClr>
          </a:solidFill>
          <a:ln w="25527">
            <a:solidFill>
              <a:schemeClr val="tx1"/>
            </a:solidFill>
            <a:miter lim="800000"/>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main()</a:t>
            </a:r>
          </a:p>
        </p:txBody>
      </p:sp>
      <p:sp>
        <p:nvSpPr>
          <p:cNvPr id="18442" name="Rectangle 10"/>
          <p:cNvSpPr>
            <a:spLocks noChangeArrowheads="1"/>
          </p:cNvSpPr>
          <p:nvPr/>
        </p:nvSpPr>
        <p:spPr bwMode="auto">
          <a:xfrm>
            <a:off x="4890770" y="3076575"/>
            <a:ext cx="2606675" cy="641350"/>
          </a:xfrm>
          <a:prstGeom prst="rect">
            <a:avLst/>
          </a:prstGeom>
          <a:solidFill>
            <a:srgbClr val="FF0000">
              <a:alpha val="28000"/>
            </a:srgbClr>
          </a:solidFill>
          <a:ln w="25527">
            <a:solidFill>
              <a:schemeClr val="tx1"/>
            </a:solidFill>
            <a:miter lim="800000"/>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swap()</a:t>
            </a:r>
          </a:p>
        </p:txBody>
      </p:sp>
      <p:sp>
        <p:nvSpPr>
          <p:cNvPr id="18443" name="Text Box 11"/>
          <p:cNvSpPr txBox="1">
            <a:spLocks noChangeArrowheads="1"/>
          </p:cNvSpPr>
          <p:nvPr/>
        </p:nvSpPr>
        <p:spPr bwMode="auto">
          <a:xfrm>
            <a:off x="4585970" y="1449388"/>
            <a:ext cx="296863" cy="361950"/>
          </a:xfrm>
          <a:prstGeom prst="rect">
            <a:avLst/>
          </a:prstGeom>
          <a:noFill/>
          <a:ln w="9525">
            <a:noFill/>
            <a:rou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Calibri" panose="020F0502020204030204" pitchFamily="34" charset="0"/>
                <a:ea typeface="msgothic"/>
                <a:cs typeface="msgothic"/>
              </a:rPr>
              <a:t>0</a:t>
            </a:r>
          </a:p>
        </p:txBody>
      </p:sp>
      <p:sp>
        <p:nvSpPr>
          <p:cNvPr id="18445" name="Rectangle 13"/>
          <p:cNvSpPr>
            <a:spLocks noChangeArrowheads="1"/>
          </p:cNvSpPr>
          <p:nvPr/>
        </p:nvSpPr>
        <p:spPr bwMode="auto">
          <a:xfrm>
            <a:off x="4890770" y="5051425"/>
            <a:ext cx="2606675" cy="330200"/>
          </a:xfrm>
          <a:prstGeom prst="rect">
            <a:avLst/>
          </a:prstGeom>
          <a:solidFill>
            <a:srgbClr val="008080">
              <a:alpha val="28000"/>
            </a:srgbClr>
          </a:solidFill>
          <a:ln w="25527">
            <a:solidFill>
              <a:schemeClr val="tx1"/>
            </a:solidFill>
            <a:miter lim="800000"/>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int</a:t>
            </a:r>
            <a:r>
              <a:rPr lang="en-GB" altLang="zh-CN" sz="1600" b="1">
                <a:latin typeface="Courier New" panose="02070309020205020404" pitchFamily="49" charset="0"/>
                <a:ea typeface="微软雅黑" panose="020B0503020204020204" pitchFamily="34" charset="-122"/>
                <a:cs typeface="msgothic"/>
              </a:rPr>
              <a:t> </a:t>
            </a:r>
            <a:r>
              <a:rPr lang="en-GB" altLang="zh-CN" b="1">
                <a:latin typeface="微软雅黑" panose="020B0503020204020204" pitchFamily="34" charset="-122"/>
                <a:ea typeface="微软雅黑" panose="020B0503020204020204" pitchFamily="34" charset="-122"/>
                <a:cs typeface="msgothic"/>
              </a:rPr>
              <a:t>*bufp0=&amp;buf[0]</a:t>
            </a:r>
          </a:p>
        </p:txBody>
      </p:sp>
      <p:sp>
        <p:nvSpPr>
          <p:cNvPr id="18448" name="Rectangle 16"/>
          <p:cNvSpPr>
            <a:spLocks noChangeArrowheads="1"/>
          </p:cNvSpPr>
          <p:nvPr/>
        </p:nvSpPr>
        <p:spPr bwMode="auto">
          <a:xfrm>
            <a:off x="4890770" y="3717925"/>
            <a:ext cx="2606675" cy="639763"/>
          </a:xfrm>
          <a:prstGeom prst="rect">
            <a:avLst/>
          </a:prstGeom>
          <a:solidFill>
            <a:srgbClr val="FF0000">
              <a:alpha val="27000"/>
            </a:srgbClr>
          </a:solidFill>
          <a:ln w="25527">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anose="020B0503020204020204" pitchFamily="34" charset="-122"/>
                <a:ea typeface="微软雅黑" panose="020B0503020204020204" pitchFamily="34" charset="-122"/>
                <a:cs typeface="msgothic"/>
              </a:rPr>
              <a:t>更多系统代码</a:t>
            </a:r>
          </a:p>
        </p:txBody>
      </p:sp>
      <p:sp>
        <p:nvSpPr>
          <p:cNvPr id="18450" name="Rectangle 18"/>
          <p:cNvSpPr>
            <a:spLocks noChangeArrowheads="1"/>
          </p:cNvSpPr>
          <p:nvPr/>
        </p:nvSpPr>
        <p:spPr bwMode="auto">
          <a:xfrm>
            <a:off x="4890770" y="4357688"/>
            <a:ext cx="2606675" cy="360362"/>
          </a:xfrm>
          <a:prstGeom prst="rect">
            <a:avLst/>
          </a:prstGeom>
          <a:solidFill>
            <a:srgbClr val="008080">
              <a:alpha val="27000"/>
            </a:srgbClr>
          </a:solidFill>
          <a:ln w="25527">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anose="020B0503020204020204" pitchFamily="34" charset="-122"/>
                <a:ea typeface="微软雅黑" panose="020B0503020204020204" pitchFamily="34" charset="-122"/>
                <a:cs typeface="msgothic"/>
              </a:rPr>
              <a:t>系统数据</a:t>
            </a:r>
          </a:p>
        </p:txBody>
      </p:sp>
      <p:sp>
        <p:nvSpPr>
          <p:cNvPr id="18453" name="AutoShape 21"/>
          <p:cNvSpPr/>
          <p:nvPr/>
        </p:nvSpPr>
        <p:spPr bwMode="auto">
          <a:xfrm>
            <a:off x="7579995" y="1657350"/>
            <a:ext cx="328613" cy="2700338"/>
          </a:xfrm>
          <a:prstGeom prst="rightBrace">
            <a:avLst>
              <a:gd name="adj1" fmla="val 66576"/>
              <a:gd name="adj2" fmla="val 50000"/>
            </a:avLst>
          </a:prstGeom>
          <a:noFill/>
          <a:ln w="25560">
            <a:solidFill>
              <a:schemeClr val="tx1"/>
            </a:solidFill>
            <a:miter lim="800000"/>
          </a:ln>
        </p:spPr>
        <p:txBody>
          <a:bodyPr wrap="none" anchor="ctr"/>
          <a:lstStyle/>
          <a:p>
            <a:pPr eaLnBrk="0" hangingPunct="0"/>
            <a:endParaRPr lang="en-US" altLang="zh-CN" sz="2400" b="1">
              <a:latin typeface="Arial Narrow" panose="020B0606020202030204" pitchFamily="34" charset="0"/>
            </a:endParaRPr>
          </a:p>
        </p:txBody>
      </p:sp>
      <p:sp>
        <p:nvSpPr>
          <p:cNvPr id="18454" name="Text Box 22"/>
          <p:cNvSpPr txBox="1">
            <a:spLocks noChangeArrowheads="1"/>
          </p:cNvSpPr>
          <p:nvPr/>
        </p:nvSpPr>
        <p:spPr bwMode="auto">
          <a:xfrm>
            <a:off x="7943533" y="2841625"/>
            <a:ext cx="703262" cy="350838"/>
          </a:xfrm>
          <a:prstGeom prst="rect">
            <a:avLst/>
          </a:prstGeom>
          <a:noFill/>
          <a:ln w="9525">
            <a:noFill/>
            <a:rou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.text</a:t>
            </a:r>
          </a:p>
        </p:txBody>
      </p:sp>
      <p:sp>
        <p:nvSpPr>
          <p:cNvPr id="18462" name="Rectangle 30"/>
          <p:cNvSpPr>
            <a:spLocks noChangeArrowheads="1"/>
          </p:cNvSpPr>
          <p:nvPr/>
        </p:nvSpPr>
        <p:spPr bwMode="auto">
          <a:xfrm>
            <a:off x="4890770" y="5732463"/>
            <a:ext cx="2606675" cy="736600"/>
          </a:xfrm>
          <a:prstGeom prst="rect">
            <a:avLst/>
          </a:prstGeom>
          <a:solidFill>
            <a:srgbClr val="FFFFFF"/>
          </a:solidFill>
          <a:ln w="25560">
            <a:solidFill>
              <a:schemeClr val="tx1"/>
            </a:solidFill>
            <a:miter lim="800000"/>
          </a:ln>
        </p:spPr>
        <p:txBody>
          <a:bodyPr wrap="none" lIns="90000" tIns="46800" rIns="90000" bIns="46800" anchor="ctr"/>
          <a:lstStyle/>
          <a:p>
            <a:pPr algn="ctr" eaLnBrk="0" hangingPunct="0">
              <a:lnSpc>
                <a:spcPct val="10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.symtab</a:t>
            </a:r>
          </a:p>
          <a:p>
            <a:pPr algn="ctr" eaLnBrk="0" hangingPunct="0">
              <a:lnSpc>
                <a:spcPct val="10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.debug</a:t>
            </a:r>
          </a:p>
        </p:txBody>
      </p:sp>
      <p:sp>
        <p:nvSpPr>
          <p:cNvPr id="18463" name="AutoShape 31"/>
          <p:cNvSpPr/>
          <p:nvPr/>
        </p:nvSpPr>
        <p:spPr bwMode="auto">
          <a:xfrm>
            <a:off x="7564120" y="4357688"/>
            <a:ext cx="285750" cy="958850"/>
          </a:xfrm>
          <a:prstGeom prst="rightBrace">
            <a:avLst>
              <a:gd name="adj1" fmla="val 27963"/>
              <a:gd name="adj2" fmla="val 50000"/>
            </a:avLst>
          </a:prstGeom>
          <a:noFill/>
          <a:ln w="25560">
            <a:solidFill>
              <a:schemeClr val="tx1"/>
            </a:solidFill>
            <a:miter lim="800000"/>
          </a:ln>
        </p:spPr>
        <p:txBody>
          <a:bodyPr wrap="none" anchor="ctr"/>
          <a:lstStyle/>
          <a:p>
            <a:pPr eaLnBrk="0" hangingPunct="0"/>
            <a:endParaRPr lang="en-US" altLang="zh-CN" sz="2400" b="1">
              <a:latin typeface="Arial Narrow" panose="020B0606020202030204" pitchFamily="34" charset="0"/>
            </a:endParaRPr>
          </a:p>
        </p:txBody>
      </p:sp>
      <p:sp>
        <p:nvSpPr>
          <p:cNvPr id="18464" name="Text Box 32"/>
          <p:cNvSpPr txBox="1">
            <a:spLocks noChangeArrowheads="1"/>
          </p:cNvSpPr>
          <p:nvPr/>
        </p:nvSpPr>
        <p:spPr bwMode="auto">
          <a:xfrm>
            <a:off x="7872095" y="4770438"/>
            <a:ext cx="757238" cy="350837"/>
          </a:xfrm>
          <a:prstGeom prst="rect">
            <a:avLst/>
          </a:prstGeom>
          <a:noFill/>
          <a:ln w="9525">
            <a:noFill/>
            <a:rou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.data</a:t>
            </a:r>
          </a:p>
        </p:txBody>
      </p:sp>
      <p:sp>
        <p:nvSpPr>
          <p:cNvPr id="18465" name="Rectangle 33"/>
          <p:cNvSpPr>
            <a:spLocks noChangeArrowheads="1"/>
          </p:cNvSpPr>
          <p:nvPr/>
        </p:nvSpPr>
        <p:spPr bwMode="auto">
          <a:xfrm>
            <a:off x="4890770" y="5384800"/>
            <a:ext cx="2606675" cy="347663"/>
          </a:xfrm>
          <a:prstGeom prst="rect">
            <a:avLst/>
          </a:prstGeom>
          <a:solidFill>
            <a:srgbClr val="993366">
              <a:alpha val="41000"/>
            </a:srgbClr>
          </a:solidFill>
          <a:ln w="25527">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Courier New" panose="02070309020205020404" pitchFamily="49" charset="0"/>
              </a:rPr>
              <a:t>int *bufp1</a:t>
            </a:r>
          </a:p>
        </p:txBody>
      </p:sp>
      <p:sp>
        <p:nvSpPr>
          <p:cNvPr id="18466" name="Text Box 34"/>
          <p:cNvSpPr txBox="1">
            <a:spLocks noChangeArrowheads="1"/>
          </p:cNvSpPr>
          <p:nvPr/>
        </p:nvSpPr>
        <p:spPr bwMode="auto">
          <a:xfrm>
            <a:off x="7900670" y="5389563"/>
            <a:ext cx="623888" cy="350837"/>
          </a:xfrm>
          <a:prstGeom prst="rect">
            <a:avLst/>
          </a:prstGeom>
          <a:noFill/>
          <a:ln w="9525">
            <a:noFill/>
            <a:rou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.bss</a:t>
            </a:r>
          </a:p>
        </p:txBody>
      </p:sp>
      <p:sp>
        <p:nvSpPr>
          <p:cNvPr id="18470" name="Rectangle 38"/>
          <p:cNvSpPr>
            <a:spLocks noChangeArrowheads="1"/>
          </p:cNvSpPr>
          <p:nvPr/>
        </p:nvSpPr>
        <p:spPr bwMode="auto">
          <a:xfrm>
            <a:off x="4890770" y="2046288"/>
            <a:ext cx="2606675" cy="384175"/>
          </a:xfrm>
          <a:prstGeom prst="rect">
            <a:avLst/>
          </a:prstGeom>
          <a:solidFill>
            <a:srgbClr val="FF0000">
              <a:alpha val="28000"/>
            </a:srgbClr>
          </a:solidFill>
          <a:ln w="25527">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anose="020B0503020204020204" pitchFamily="34" charset="-122"/>
                <a:ea typeface="微软雅黑" panose="020B0503020204020204" pitchFamily="34" charset="-122"/>
                <a:cs typeface="msgothic"/>
              </a:rPr>
              <a:t>系统代码</a:t>
            </a:r>
          </a:p>
        </p:txBody>
      </p:sp>
      <p:sp>
        <p:nvSpPr>
          <p:cNvPr id="18471" name="AutoShape 39"/>
          <p:cNvSpPr/>
          <p:nvPr/>
        </p:nvSpPr>
        <p:spPr bwMode="auto">
          <a:xfrm>
            <a:off x="7546658" y="5418138"/>
            <a:ext cx="269875" cy="323850"/>
          </a:xfrm>
          <a:prstGeom prst="rightBrace">
            <a:avLst>
              <a:gd name="adj1" fmla="val 10000"/>
              <a:gd name="adj2" fmla="val 50000"/>
            </a:avLst>
          </a:prstGeom>
          <a:noFill/>
          <a:ln w="25560">
            <a:solidFill>
              <a:schemeClr val="tx1"/>
            </a:solidFill>
            <a:miter lim="800000"/>
          </a:ln>
        </p:spPr>
        <p:txBody>
          <a:bodyPr wrap="none" anchor="ctr"/>
          <a:lstStyle/>
          <a:p>
            <a:pPr eaLnBrk="0" hangingPunct="0"/>
            <a:endParaRPr lang="en-US" altLang="zh-CN" sz="2400" b="1">
              <a:latin typeface="Arial Narrow" panose="020B0606020202030204" pitchFamily="34" charset="0"/>
            </a:endParaRPr>
          </a:p>
        </p:txBody>
      </p:sp>
      <p:sp>
        <p:nvSpPr>
          <p:cNvPr id="41" name="Rectangle 33"/>
          <p:cNvSpPr>
            <a:spLocks noChangeArrowheads="1"/>
          </p:cNvSpPr>
          <p:nvPr/>
        </p:nvSpPr>
        <p:spPr bwMode="auto">
          <a:xfrm>
            <a:off x="452120" y="6059488"/>
            <a:ext cx="2270125" cy="401637"/>
          </a:xfrm>
          <a:prstGeom prst="rect">
            <a:avLst/>
          </a:prstGeom>
          <a:solidFill>
            <a:srgbClr val="993366">
              <a:alpha val="37000"/>
            </a:srgbClr>
          </a:solidFill>
          <a:ln w="25527">
            <a:solidFill>
              <a:schemeClr val="tx1"/>
            </a:solidFill>
            <a:miter lim="800000"/>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Courier New" panose="02070309020205020404" pitchFamily="49" charset="0"/>
              </a:rPr>
              <a:t>static int *bufp1</a:t>
            </a:r>
          </a:p>
        </p:txBody>
      </p:sp>
      <p:sp>
        <p:nvSpPr>
          <p:cNvPr id="43" name="Text Box 34"/>
          <p:cNvSpPr txBox="1">
            <a:spLocks noChangeArrowheads="1"/>
          </p:cNvSpPr>
          <p:nvPr/>
        </p:nvSpPr>
        <p:spPr bwMode="auto">
          <a:xfrm>
            <a:off x="2771458" y="6164263"/>
            <a:ext cx="623887" cy="350837"/>
          </a:xfrm>
          <a:prstGeom prst="rect">
            <a:avLst/>
          </a:prstGeom>
          <a:noFill/>
          <a:ln w="9525">
            <a:noFill/>
            <a:rou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.bss</a:t>
            </a:r>
          </a:p>
        </p:txBody>
      </p:sp>
      <p:sp>
        <p:nvSpPr>
          <p:cNvPr id="715820" name="Line 44"/>
          <p:cNvSpPr>
            <a:spLocks noChangeShapeType="1"/>
          </p:cNvSpPr>
          <p:nvPr/>
        </p:nvSpPr>
        <p:spPr bwMode="auto">
          <a:xfrm flipV="1">
            <a:off x="3427095" y="2200275"/>
            <a:ext cx="1436688" cy="247650"/>
          </a:xfrm>
          <a:prstGeom prst="line">
            <a:avLst/>
          </a:prstGeom>
          <a:noFill/>
          <a:ln w="57150">
            <a:solidFill>
              <a:srgbClr val="CC3300"/>
            </a:solidFill>
            <a:round/>
            <a:tailEnd type="triangle" w="med" len="med"/>
          </a:ln>
          <a:effectLst/>
        </p:spPr>
        <p:txBody>
          <a:bodyPr/>
          <a:lstStyle/>
          <a:p>
            <a:endParaRPr lang="zh-CN" altLang="en-US"/>
          </a:p>
        </p:txBody>
      </p:sp>
      <p:sp>
        <p:nvSpPr>
          <p:cNvPr id="715821" name="Line 45"/>
          <p:cNvSpPr>
            <a:spLocks noChangeShapeType="1"/>
          </p:cNvSpPr>
          <p:nvPr/>
        </p:nvSpPr>
        <p:spPr bwMode="auto">
          <a:xfrm flipV="1">
            <a:off x="3433445" y="2844800"/>
            <a:ext cx="1436688" cy="1219200"/>
          </a:xfrm>
          <a:prstGeom prst="line">
            <a:avLst/>
          </a:prstGeom>
          <a:noFill/>
          <a:ln w="57150">
            <a:solidFill>
              <a:srgbClr val="CC3300"/>
            </a:solidFill>
            <a:round/>
            <a:tailEnd type="triangle" w="med" len="med"/>
          </a:ln>
          <a:effectLst/>
        </p:spPr>
        <p:txBody>
          <a:bodyPr/>
          <a:lstStyle/>
          <a:p>
            <a:endParaRPr lang="zh-CN" altLang="en-US"/>
          </a:p>
        </p:txBody>
      </p:sp>
      <p:sp>
        <p:nvSpPr>
          <p:cNvPr id="715822" name="Line 46"/>
          <p:cNvSpPr>
            <a:spLocks noChangeShapeType="1"/>
          </p:cNvSpPr>
          <p:nvPr/>
        </p:nvSpPr>
        <p:spPr bwMode="auto">
          <a:xfrm flipV="1">
            <a:off x="3452495" y="3486150"/>
            <a:ext cx="1363663" cy="1905000"/>
          </a:xfrm>
          <a:prstGeom prst="line">
            <a:avLst/>
          </a:prstGeom>
          <a:noFill/>
          <a:ln w="57150">
            <a:solidFill>
              <a:srgbClr val="CC3300"/>
            </a:solidFill>
            <a:round/>
            <a:tailEnd type="triangle" w="med" len="med"/>
          </a:ln>
          <a:effectLst/>
        </p:spPr>
        <p:txBody>
          <a:bodyPr/>
          <a:lstStyle/>
          <a:p>
            <a:endParaRPr lang="zh-CN" altLang="en-US"/>
          </a:p>
        </p:txBody>
      </p:sp>
      <p:sp>
        <p:nvSpPr>
          <p:cNvPr id="715823" name="Line 47"/>
          <p:cNvSpPr>
            <a:spLocks noChangeShapeType="1"/>
          </p:cNvSpPr>
          <p:nvPr/>
        </p:nvSpPr>
        <p:spPr bwMode="auto">
          <a:xfrm>
            <a:off x="3474720" y="2844800"/>
            <a:ext cx="1349375" cy="1697038"/>
          </a:xfrm>
          <a:prstGeom prst="line">
            <a:avLst/>
          </a:prstGeom>
          <a:noFill/>
          <a:ln w="57150">
            <a:solidFill>
              <a:srgbClr val="0066CC"/>
            </a:solidFill>
            <a:round/>
            <a:tailEnd type="triangle" w="med" len="med"/>
          </a:ln>
          <a:effectLst/>
        </p:spPr>
        <p:txBody>
          <a:bodyPr/>
          <a:lstStyle/>
          <a:p>
            <a:endParaRPr lang="zh-CN" altLang="en-US"/>
          </a:p>
        </p:txBody>
      </p:sp>
      <p:sp>
        <p:nvSpPr>
          <p:cNvPr id="715824" name="Line 48"/>
          <p:cNvSpPr>
            <a:spLocks noChangeShapeType="1"/>
          </p:cNvSpPr>
          <p:nvPr/>
        </p:nvSpPr>
        <p:spPr bwMode="auto">
          <a:xfrm>
            <a:off x="3435033" y="4513263"/>
            <a:ext cx="1395412" cy="404812"/>
          </a:xfrm>
          <a:prstGeom prst="line">
            <a:avLst/>
          </a:prstGeom>
          <a:noFill/>
          <a:ln w="57150">
            <a:solidFill>
              <a:srgbClr val="0066CC"/>
            </a:solidFill>
            <a:round/>
            <a:tailEnd type="triangle" w="med" len="med"/>
          </a:ln>
          <a:effectLst/>
        </p:spPr>
        <p:txBody>
          <a:bodyPr/>
          <a:lstStyle/>
          <a:p>
            <a:endParaRPr lang="zh-CN" altLang="en-US"/>
          </a:p>
        </p:txBody>
      </p:sp>
      <p:sp>
        <p:nvSpPr>
          <p:cNvPr id="715825" name="Line 49"/>
          <p:cNvSpPr>
            <a:spLocks noChangeShapeType="1"/>
          </p:cNvSpPr>
          <p:nvPr/>
        </p:nvSpPr>
        <p:spPr bwMode="auto">
          <a:xfrm flipV="1">
            <a:off x="3436620" y="5229225"/>
            <a:ext cx="1363663" cy="684213"/>
          </a:xfrm>
          <a:prstGeom prst="line">
            <a:avLst/>
          </a:prstGeom>
          <a:noFill/>
          <a:ln w="57150">
            <a:solidFill>
              <a:srgbClr val="0066CC"/>
            </a:solidFill>
            <a:round/>
            <a:tailEnd type="triangle" w="med" len="med"/>
          </a:ln>
          <a:effectLst/>
        </p:spPr>
        <p:txBody>
          <a:bodyPr/>
          <a:lstStyle/>
          <a:p>
            <a:endParaRPr lang="zh-CN" altLang="en-US"/>
          </a:p>
        </p:txBody>
      </p:sp>
      <p:sp>
        <p:nvSpPr>
          <p:cNvPr id="715826" name="Line 50"/>
          <p:cNvSpPr>
            <a:spLocks noChangeShapeType="1"/>
          </p:cNvSpPr>
          <p:nvPr/>
        </p:nvSpPr>
        <p:spPr bwMode="auto">
          <a:xfrm flipV="1">
            <a:off x="3384233" y="5611813"/>
            <a:ext cx="1436687" cy="768350"/>
          </a:xfrm>
          <a:prstGeom prst="line">
            <a:avLst/>
          </a:prstGeom>
          <a:noFill/>
          <a:ln w="57150">
            <a:solidFill>
              <a:srgbClr val="CC0066"/>
            </a:solidFill>
            <a:round/>
            <a:tailEnd type="triangle" w="med" len="med"/>
          </a:ln>
          <a:effectLst/>
        </p:spPr>
        <p:txBody>
          <a:bodyPr/>
          <a:lstStyle/>
          <a:p>
            <a:endParaRPr lang="zh-CN" altLang="en-US"/>
          </a:p>
        </p:txBody>
      </p:sp>
      <p:sp>
        <p:nvSpPr>
          <p:cNvPr id="715828" name="Text Box 52"/>
          <p:cNvSpPr txBox="1">
            <a:spLocks noChangeArrowheads="1"/>
          </p:cNvSpPr>
          <p:nvPr/>
        </p:nvSpPr>
        <p:spPr bwMode="auto">
          <a:xfrm>
            <a:off x="380683" y="982663"/>
            <a:ext cx="4037012" cy="460375"/>
          </a:xfrm>
          <a:prstGeom prst="rect">
            <a:avLst/>
          </a:prstGeom>
          <a:noFill/>
          <a:ln w="9525">
            <a:noFill/>
            <a:miter lim="800000"/>
          </a:ln>
          <a:effectLst/>
        </p:spPr>
        <p:txBody>
          <a:bodyPr>
            <a:spAutoFit/>
          </a:bodyPr>
          <a:lstStyle/>
          <a:p>
            <a:pPr>
              <a:spcBef>
                <a:spcPct val="50000"/>
              </a:spcBef>
            </a:pPr>
            <a:r>
              <a:rPr lang="zh-CN" altLang="en-US" sz="2400">
                <a:solidFill>
                  <a:srgbClr val="425892"/>
                </a:solidFill>
                <a:ea typeface="微软雅黑" panose="020B0503020204020204" pitchFamily="34" charset="-122"/>
              </a:rPr>
              <a:t>链接本质：合并相同的</a:t>
            </a:r>
            <a:r>
              <a:rPr lang="zh-CN" altLang="en-US" sz="2400">
                <a:solidFill>
                  <a:srgbClr val="425892"/>
                </a:solidFill>
                <a:latin typeface="微软雅黑" panose="020B0503020204020204" pitchFamily="34" charset="-122"/>
                <a:ea typeface="微软雅黑" panose="020B0503020204020204" pitchFamily="34" charset="-122"/>
              </a:rPr>
              <a:t>“</a:t>
            </a:r>
            <a:r>
              <a:rPr lang="zh-CN" altLang="en-US" sz="2400">
                <a:solidFill>
                  <a:srgbClr val="425892"/>
                </a:solidFill>
                <a:ea typeface="微软雅黑" panose="020B0503020204020204" pitchFamily="34" charset="-122"/>
              </a:rPr>
              <a:t>节</a:t>
            </a:r>
            <a:r>
              <a:rPr lang="zh-CN" altLang="en-US" sz="2400">
                <a:solidFill>
                  <a:srgbClr val="425892"/>
                </a:solidFill>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5828"/>
                                        </p:tgtEl>
                                        <p:attrNameLst>
                                          <p:attrName>style.visibility</p:attrName>
                                        </p:attrNameLst>
                                      </p:cBhvr>
                                      <p:to>
                                        <p:strVal val="visible"/>
                                      </p:to>
                                    </p:set>
                                    <p:animEffect transition="in" filter="blinds(horizontal)">
                                      <p:cBhvr>
                                        <p:cTn id="7" dur="500"/>
                                        <p:tgtEl>
                                          <p:spTgt spid="715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828"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7"/>
          <p:cNvSpPr>
            <a:spLocks noGrp="1" noChangeArrowheads="1"/>
          </p:cNvSpPr>
          <p:nvPr>
            <p:ph type="title" idx="4294967295"/>
          </p:nvPr>
        </p:nvSpPr>
        <p:spPr>
          <a:xfrm>
            <a:off x="245428" y="242570"/>
            <a:ext cx="7591425" cy="762000"/>
          </a:xfrm>
        </p:spPr>
        <p:txBody>
          <a:bodyPr/>
          <a:lstStyle/>
          <a:p>
            <a:r>
              <a:rPr sz="4000" u="dash" dirty="0">
                <a:solidFill>
                  <a:srgbClr val="D66A2B"/>
                </a:solidFill>
                <a:uFillTx/>
              </a:rPr>
              <a:t>可执行文件的存储器映像</a:t>
            </a:r>
            <a:r>
              <a:rPr lang="zh-CN" altLang="en-US" sz="4000" u="dash" dirty="0">
                <a:solidFill>
                  <a:srgbClr val="D66A2B"/>
                </a:solidFill>
                <a:uFillTx/>
              </a:rPr>
              <a:t>：</a:t>
            </a:r>
          </a:p>
        </p:txBody>
      </p:sp>
      <p:sp>
        <p:nvSpPr>
          <p:cNvPr id="3" name="Rectangle 2"/>
          <p:cNvSpPr>
            <a:spLocks noChangeArrowheads="1"/>
          </p:cNvSpPr>
          <p:nvPr/>
        </p:nvSpPr>
        <p:spPr bwMode="auto">
          <a:xfrm>
            <a:off x="5002213" y="1995805"/>
            <a:ext cx="2832100" cy="725488"/>
          </a:xfrm>
          <a:prstGeom prst="rect">
            <a:avLst/>
          </a:prstGeom>
          <a:solidFill>
            <a:schemeClr val="bg1"/>
          </a:solidFill>
          <a:ln w="9525">
            <a:solidFill>
              <a:schemeClr val="tx1"/>
            </a:solidFill>
            <a:miter lim="800000"/>
          </a:ln>
          <a:effectLst/>
        </p:spPr>
        <p:txBody>
          <a:bodyPr wrap="none" anchor="ctr"/>
          <a:lstStyle/>
          <a:p>
            <a:endParaRPr lang="zh-CN" altLang="en-US"/>
          </a:p>
        </p:txBody>
      </p:sp>
      <p:sp>
        <p:nvSpPr>
          <p:cNvPr id="4" name="Text Box 12"/>
          <p:cNvSpPr txBox="1">
            <a:spLocks noChangeArrowheads="1"/>
          </p:cNvSpPr>
          <p:nvPr/>
        </p:nvSpPr>
        <p:spPr bwMode="auto">
          <a:xfrm>
            <a:off x="3181350" y="1683068"/>
            <a:ext cx="322263" cy="361950"/>
          </a:xfrm>
          <a:prstGeom prst="rect">
            <a:avLst/>
          </a:prstGeom>
          <a:noFill/>
          <a:ln w="9525">
            <a:noFill/>
            <a:round/>
          </a:ln>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0</a:t>
            </a:r>
          </a:p>
        </p:txBody>
      </p:sp>
      <p:sp>
        <p:nvSpPr>
          <p:cNvPr id="5" name="Text Box 25"/>
          <p:cNvSpPr txBox="1">
            <a:spLocks noChangeArrowheads="1"/>
          </p:cNvSpPr>
          <p:nvPr/>
        </p:nvSpPr>
        <p:spPr bwMode="auto">
          <a:xfrm>
            <a:off x="8264525" y="1841818"/>
            <a:ext cx="731838" cy="620712"/>
          </a:xfrm>
          <a:prstGeom prst="rect">
            <a:avLst/>
          </a:prstGeom>
          <a:noFill/>
          <a:ln w="9525">
            <a:noFill/>
            <a:round/>
          </a:ln>
        </p:spPr>
        <p:txBody>
          <a:bodyPr lIns="0" tIns="46800" rIns="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%esp </a:t>
            </a:r>
          </a:p>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a:t>
            </a:r>
            <a:r>
              <a:rPr lang="zh-CN" altLang="en-GB" b="1">
                <a:latin typeface="微软雅黑" panose="020B0503020204020204" pitchFamily="34" charset="-122"/>
                <a:ea typeface="微软雅黑" panose="020B0503020204020204" pitchFamily="34" charset="-122"/>
                <a:cs typeface="msgothic"/>
              </a:rPr>
              <a:t>栈顶</a:t>
            </a:r>
            <a:r>
              <a:rPr lang="en-GB" altLang="zh-CN" b="1">
                <a:latin typeface="微软雅黑" panose="020B0503020204020204" pitchFamily="34" charset="-122"/>
                <a:ea typeface="微软雅黑" panose="020B0503020204020204" pitchFamily="34" charset="-122"/>
                <a:cs typeface="msgothic"/>
              </a:rPr>
              <a:t>)</a:t>
            </a:r>
          </a:p>
        </p:txBody>
      </p:sp>
      <p:sp>
        <p:nvSpPr>
          <p:cNvPr id="6" name="Line 26"/>
          <p:cNvSpPr>
            <a:spLocks noChangeShapeType="1"/>
          </p:cNvSpPr>
          <p:nvPr/>
        </p:nvSpPr>
        <p:spPr bwMode="auto">
          <a:xfrm flipH="1">
            <a:off x="7885113" y="2010093"/>
            <a:ext cx="384175" cy="1587"/>
          </a:xfrm>
          <a:prstGeom prst="line">
            <a:avLst/>
          </a:prstGeom>
          <a:noFill/>
          <a:ln w="3240">
            <a:solidFill>
              <a:srgbClr val="000066"/>
            </a:solidFill>
            <a:miter lim="800000"/>
            <a:tailEnd type="triangle" w="med" len="med"/>
          </a:ln>
        </p:spPr>
        <p:txBody>
          <a:bodyPr/>
          <a:lstStyle/>
          <a:p>
            <a:endParaRPr lang="zh-CN" altLang="en-US"/>
          </a:p>
        </p:txBody>
      </p:sp>
      <p:sp>
        <p:nvSpPr>
          <p:cNvPr id="7" name="Line 28"/>
          <p:cNvSpPr>
            <a:spLocks noChangeShapeType="1"/>
          </p:cNvSpPr>
          <p:nvPr/>
        </p:nvSpPr>
        <p:spPr bwMode="auto">
          <a:xfrm flipV="1">
            <a:off x="7974013" y="936943"/>
            <a:ext cx="1587" cy="460375"/>
          </a:xfrm>
          <a:prstGeom prst="line">
            <a:avLst/>
          </a:prstGeom>
          <a:noFill/>
          <a:ln w="38100">
            <a:solidFill>
              <a:schemeClr val="tx1"/>
            </a:solidFill>
            <a:miter lim="800000"/>
            <a:tailEnd type="triangle" w="med" len="med"/>
          </a:ln>
        </p:spPr>
        <p:txBody>
          <a:bodyPr/>
          <a:lstStyle/>
          <a:p>
            <a:endParaRPr lang="zh-CN" altLang="en-US"/>
          </a:p>
        </p:txBody>
      </p:sp>
      <p:sp>
        <p:nvSpPr>
          <p:cNvPr id="8" name="Text Box 29"/>
          <p:cNvSpPr txBox="1">
            <a:spLocks noChangeArrowheads="1"/>
          </p:cNvSpPr>
          <p:nvPr/>
        </p:nvSpPr>
        <p:spPr bwMode="auto">
          <a:xfrm>
            <a:off x="8288338" y="4065905"/>
            <a:ext cx="587375" cy="363538"/>
          </a:xfrm>
          <a:prstGeom prst="rect">
            <a:avLst/>
          </a:prstGeom>
          <a:noFill/>
          <a:ln w="9525">
            <a:noFill/>
            <a:rou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b="1">
                <a:latin typeface="微软雅黑" panose="020B0503020204020204" pitchFamily="34" charset="-122"/>
                <a:ea typeface="微软雅黑" panose="020B0503020204020204" pitchFamily="34" charset="-122"/>
                <a:cs typeface="msgothic"/>
              </a:rPr>
              <a:t>brk</a:t>
            </a:r>
          </a:p>
        </p:txBody>
      </p:sp>
      <p:sp>
        <p:nvSpPr>
          <p:cNvPr id="9" name="Line 30"/>
          <p:cNvSpPr>
            <a:spLocks noChangeShapeType="1"/>
          </p:cNvSpPr>
          <p:nvPr/>
        </p:nvSpPr>
        <p:spPr bwMode="auto">
          <a:xfrm flipH="1">
            <a:off x="7904163" y="4232593"/>
            <a:ext cx="384175" cy="1587"/>
          </a:xfrm>
          <a:prstGeom prst="line">
            <a:avLst/>
          </a:prstGeom>
          <a:noFill/>
          <a:ln w="3240">
            <a:solidFill>
              <a:srgbClr val="000066"/>
            </a:solidFill>
            <a:miter lim="800000"/>
            <a:tailEnd type="triangle" w="med" len="med"/>
          </a:ln>
        </p:spPr>
        <p:txBody>
          <a:bodyPr/>
          <a:lstStyle/>
          <a:p>
            <a:endParaRPr lang="zh-CN" altLang="en-US"/>
          </a:p>
        </p:txBody>
      </p:sp>
      <p:sp>
        <p:nvSpPr>
          <p:cNvPr id="10" name="Text Box 31"/>
          <p:cNvSpPr txBox="1">
            <a:spLocks noChangeArrowheads="1"/>
          </p:cNvSpPr>
          <p:nvPr/>
        </p:nvSpPr>
        <p:spPr bwMode="auto">
          <a:xfrm>
            <a:off x="3530600" y="1183005"/>
            <a:ext cx="1565275" cy="322263"/>
          </a:xfrm>
          <a:prstGeom prst="rect">
            <a:avLst/>
          </a:prstGeom>
          <a:noFill/>
          <a:ln w="9525">
            <a:noFill/>
            <a:rou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微软雅黑" panose="020B0503020204020204" pitchFamily="34" charset="-122"/>
                <a:ea typeface="微软雅黑" panose="020B0503020204020204" pitchFamily="34" charset="-122"/>
                <a:cs typeface="msgothic"/>
              </a:rPr>
              <a:t>0xC00000000</a:t>
            </a:r>
          </a:p>
        </p:txBody>
      </p:sp>
      <p:sp>
        <p:nvSpPr>
          <p:cNvPr id="11" name="Text Box 32"/>
          <p:cNvSpPr txBox="1">
            <a:spLocks noChangeArrowheads="1"/>
          </p:cNvSpPr>
          <p:nvPr/>
        </p:nvSpPr>
        <p:spPr bwMode="auto">
          <a:xfrm>
            <a:off x="3649663" y="6023293"/>
            <a:ext cx="1428750" cy="322262"/>
          </a:xfrm>
          <a:prstGeom prst="rect">
            <a:avLst/>
          </a:prstGeom>
          <a:noFill/>
          <a:ln w="9525">
            <a:noFill/>
            <a:rou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微软雅黑" panose="020B0503020204020204" pitchFamily="34" charset="-122"/>
                <a:ea typeface="微软雅黑" panose="020B0503020204020204" pitchFamily="34" charset="-122"/>
                <a:cs typeface="msgothic"/>
              </a:rPr>
              <a:t>0x08048000</a:t>
            </a:r>
          </a:p>
        </p:txBody>
      </p:sp>
      <p:sp>
        <p:nvSpPr>
          <p:cNvPr id="12" name="Rectangle 14"/>
          <p:cNvSpPr>
            <a:spLocks noChangeArrowheads="1"/>
          </p:cNvSpPr>
          <p:nvPr/>
        </p:nvSpPr>
        <p:spPr bwMode="auto">
          <a:xfrm>
            <a:off x="5003800" y="921068"/>
            <a:ext cx="2830513" cy="517525"/>
          </a:xfrm>
          <a:prstGeom prst="rect">
            <a:avLst/>
          </a:prstGeom>
          <a:solidFill>
            <a:srgbClr val="F1C7C7"/>
          </a:solidFill>
          <a:ln w="3240">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anose="020B0503020204020204" pitchFamily="34" charset="-122"/>
                <a:ea typeface="微软雅黑" panose="020B0503020204020204" pitchFamily="34" charset="-122"/>
                <a:cs typeface="msgothic"/>
              </a:rPr>
              <a:t>内核虚存区</a:t>
            </a:r>
          </a:p>
        </p:txBody>
      </p:sp>
      <p:sp>
        <p:nvSpPr>
          <p:cNvPr id="13" name="Rectangle 15"/>
          <p:cNvSpPr>
            <a:spLocks noChangeArrowheads="1"/>
          </p:cNvSpPr>
          <p:nvPr/>
        </p:nvSpPr>
        <p:spPr bwMode="auto">
          <a:xfrm>
            <a:off x="5003800" y="2729230"/>
            <a:ext cx="2830513" cy="711200"/>
          </a:xfrm>
          <a:prstGeom prst="rect">
            <a:avLst/>
          </a:prstGeom>
          <a:solidFill>
            <a:srgbClr val="D5F1CF"/>
          </a:solidFill>
          <a:ln w="3240">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anose="020B0503020204020204" pitchFamily="34" charset="-122"/>
                <a:ea typeface="微软雅黑" panose="020B0503020204020204" pitchFamily="34" charset="-122"/>
                <a:cs typeface="msgothic"/>
              </a:rPr>
              <a:t>共享库区域</a:t>
            </a:r>
          </a:p>
        </p:txBody>
      </p:sp>
      <p:sp>
        <p:nvSpPr>
          <p:cNvPr id="14" name="Rectangle 16"/>
          <p:cNvSpPr>
            <a:spLocks noChangeArrowheads="1"/>
          </p:cNvSpPr>
          <p:nvPr/>
        </p:nvSpPr>
        <p:spPr bwMode="auto">
          <a:xfrm>
            <a:off x="5003800" y="3435668"/>
            <a:ext cx="2830513" cy="768350"/>
          </a:xfrm>
          <a:prstGeom prst="rect">
            <a:avLst/>
          </a:prstGeom>
          <a:solidFill>
            <a:schemeClr val="bg1"/>
          </a:solidFill>
          <a:ln w="3302">
            <a:solidFill>
              <a:schemeClr val="tx1"/>
            </a:solidFill>
            <a:miter lim="800000"/>
          </a:ln>
        </p:spPr>
        <p:txBody>
          <a:bodyPr wrap="none" anchor="ctr"/>
          <a:lstStyle/>
          <a:p>
            <a:pPr eaLnBrk="0" hangingPunct="0">
              <a:defRPr/>
            </a:pPr>
            <a:endParaRPr lang="en-US" sz="2400" b="1">
              <a:latin typeface="Arial Narrow" panose="020B0606020202030204" pitchFamily="34" charset="0"/>
              <a:ea typeface="+mn-ea"/>
            </a:endParaRPr>
          </a:p>
        </p:txBody>
      </p:sp>
      <p:sp>
        <p:nvSpPr>
          <p:cNvPr id="15" name="Rectangle 17"/>
          <p:cNvSpPr>
            <a:spLocks noChangeArrowheads="1"/>
          </p:cNvSpPr>
          <p:nvPr/>
        </p:nvSpPr>
        <p:spPr bwMode="auto">
          <a:xfrm>
            <a:off x="5003800" y="4202430"/>
            <a:ext cx="2830513" cy="711200"/>
          </a:xfrm>
          <a:prstGeom prst="rect">
            <a:avLst/>
          </a:prstGeom>
          <a:solidFill>
            <a:srgbClr val="D5F1CF"/>
          </a:solidFill>
          <a:ln w="3240">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anose="020B0503020204020204" pitchFamily="34" charset="-122"/>
                <a:ea typeface="微软雅黑" panose="020B0503020204020204" pitchFamily="34" charset="-122"/>
                <a:cs typeface="msgothic"/>
              </a:rPr>
              <a:t>堆（</a:t>
            </a:r>
            <a:r>
              <a:rPr lang="en-GB" altLang="zh-CN" sz="2000" b="1">
                <a:latin typeface="微软雅黑" panose="020B0503020204020204" pitchFamily="34" charset="-122"/>
                <a:ea typeface="微软雅黑" panose="020B0503020204020204" pitchFamily="34" charset="-122"/>
                <a:cs typeface="msgothic"/>
              </a:rPr>
              <a:t>heap</a:t>
            </a:r>
            <a:r>
              <a:rPr lang="zh-CN" altLang="en-GB" sz="2000" b="1">
                <a:latin typeface="微软雅黑" panose="020B0503020204020204" pitchFamily="34" charset="-122"/>
                <a:ea typeface="微软雅黑" panose="020B0503020204020204" pitchFamily="34" charset="-122"/>
                <a:cs typeface="msgothic"/>
              </a:rPr>
              <a:t>）</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anose="020B0503020204020204" pitchFamily="34" charset="-122"/>
                <a:ea typeface="微软雅黑" panose="020B0503020204020204" pitchFamily="34" charset="-122"/>
                <a:cs typeface="msgothic"/>
              </a:rPr>
              <a:t>(</a:t>
            </a:r>
            <a:r>
              <a:rPr lang="zh-CN" altLang="en-GB" sz="2000" b="1">
                <a:latin typeface="微软雅黑" panose="020B0503020204020204" pitchFamily="34" charset="-122"/>
                <a:ea typeface="微软雅黑" panose="020B0503020204020204" pitchFamily="34" charset="-122"/>
                <a:cs typeface="msgothic"/>
              </a:rPr>
              <a:t>由</a:t>
            </a:r>
            <a:r>
              <a:rPr lang="en-GB" altLang="zh-CN" sz="2000" b="1">
                <a:latin typeface="微软雅黑" panose="020B0503020204020204" pitchFamily="34" charset="-122"/>
                <a:ea typeface="微软雅黑" panose="020B0503020204020204" pitchFamily="34" charset="-122"/>
                <a:cs typeface="msgothic"/>
              </a:rPr>
              <a:t>malloc</a:t>
            </a:r>
            <a:r>
              <a:rPr lang="zh-CN" altLang="en-GB" sz="2000" b="1">
                <a:latin typeface="微软雅黑" panose="020B0503020204020204" pitchFamily="34" charset="-122"/>
                <a:ea typeface="微软雅黑" panose="020B0503020204020204" pitchFamily="34" charset="-122"/>
                <a:cs typeface="msgothic"/>
              </a:rPr>
              <a:t>动态生成</a:t>
            </a:r>
            <a:r>
              <a:rPr lang="en-GB" altLang="zh-CN" sz="2000" b="1">
                <a:latin typeface="Calibri" panose="020F0502020204030204" pitchFamily="34" charset="0"/>
                <a:ea typeface="微软雅黑" panose="020B0503020204020204" pitchFamily="34" charset="-122"/>
                <a:cs typeface="msgothic"/>
              </a:rPr>
              <a:t>)</a:t>
            </a:r>
          </a:p>
        </p:txBody>
      </p:sp>
      <p:sp>
        <p:nvSpPr>
          <p:cNvPr id="16" name="Line 19"/>
          <p:cNvSpPr>
            <a:spLocks noChangeShapeType="1"/>
          </p:cNvSpPr>
          <p:nvPr/>
        </p:nvSpPr>
        <p:spPr bwMode="auto">
          <a:xfrm flipV="1">
            <a:off x="6415088" y="3784918"/>
            <a:ext cx="1587" cy="407987"/>
          </a:xfrm>
          <a:prstGeom prst="line">
            <a:avLst/>
          </a:prstGeom>
          <a:noFill/>
          <a:ln w="3240">
            <a:solidFill>
              <a:schemeClr val="tx1"/>
            </a:solidFill>
            <a:miter lim="800000"/>
            <a:tailEnd type="triangle" w="med" len="med"/>
          </a:ln>
        </p:spPr>
        <p:txBody>
          <a:bodyPr/>
          <a:lstStyle/>
          <a:p>
            <a:endParaRPr lang="zh-CN" altLang="en-US"/>
          </a:p>
        </p:txBody>
      </p:sp>
      <p:sp>
        <p:nvSpPr>
          <p:cNvPr id="17" name="Rectangle 20"/>
          <p:cNvSpPr>
            <a:spLocks noChangeArrowheads="1"/>
          </p:cNvSpPr>
          <p:nvPr/>
        </p:nvSpPr>
        <p:spPr bwMode="auto">
          <a:xfrm>
            <a:off x="5003800" y="1406843"/>
            <a:ext cx="2830513" cy="598487"/>
          </a:xfrm>
          <a:prstGeom prst="rect">
            <a:avLst/>
          </a:prstGeom>
          <a:solidFill>
            <a:srgbClr val="D5F1CF"/>
          </a:solidFill>
          <a:ln w="3240">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anose="020B0503020204020204" pitchFamily="34" charset="-122"/>
                <a:ea typeface="微软雅黑" panose="020B0503020204020204" pitchFamily="34" charset="-122"/>
                <a:cs typeface="msgothic"/>
              </a:rPr>
              <a:t>用户栈（</a:t>
            </a:r>
            <a:r>
              <a:rPr lang="en-GB" altLang="zh-CN" b="1">
                <a:latin typeface="微软雅黑" panose="020B0503020204020204" pitchFamily="34" charset="-122"/>
                <a:ea typeface="微软雅黑" panose="020B0503020204020204" pitchFamily="34" charset="-122"/>
                <a:cs typeface="msgothic"/>
              </a:rPr>
              <a:t>User stack</a:t>
            </a:r>
            <a:r>
              <a:rPr lang="zh-CN" altLang="en-GB" b="1">
                <a:latin typeface="微软雅黑" panose="020B0503020204020204" pitchFamily="34" charset="-122"/>
                <a:ea typeface="微软雅黑" panose="020B0503020204020204" pitchFamily="34" charset="-122"/>
                <a:cs typeface="msgothic"/>
              </a:rPr>
              <a:t>）</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Calibri" panose="020F0502020204030204" pitchFamily="34" charset="0"/>
                <a:ea typeface="微软雅黑" panose="020B0503020204020204" pitchFamily="34" charset="-122"/>
                <a:cs typeface="msgothic"/>
              </a:rPr>
              <a:t>动态生成</a:t>
            </a:r>
          </a:p>
        </p:txBody>
      </p:sp>
      <p:sp>
        <p:nvSpPr>
          <p:cNvPr id="18" name="Line 21"/>
          <p:cNvSpPr>
            <a:spLocks noChangeShapeType="1"/>
          </p:cNvSpPr>
          <p:nvPr/>
        </p:nvSpPr>
        <p:spPr bwMode="auto">
          <a:xfrm flipV="1">
            <a:off x="6415088" y="2489518"/>
            <a:ext cx="1587" cy="246062"/>
          </a:xfrm>
          <a:prstGeom prst="line">
            <a:avLst/>
          </a:prstGeom>
          <a:noFill/>
          <a:ln w="3240">
            <a:solidFill>
              <a:schemeClr val="tx1"/>
            </a:solidFill>
            <a:miter lim="800000"/>
            <a:tailEnd type="triangle" w="med" len="med"/>
          </a:ln>
        </p:spPr>
        <p:txBody>
          <a:bodyPr/>
          <a:lstStyle/>
          <a:p>
            <a:endParaRPr lang="zh-CN" altLang="en-US"/>
          </a:p>
        </p:txBody>
      </p:sp>
      <p:sp>
        <p:nvSpPr>
          <p:cNvPr id="19" name="Line 22"/>
          <p:cNvSpPr>
            <a:spLocks noChangeShapeType="1"/>
          </p:cNvSpPr>
          <p:nvPr/>
        </p:nvSpPr>
        <p:spPr bwMode="auto">
          <a:xfrm>
            <a:off x="6415088" y="2005330"/>
            <a:ext cx="1587" cy="242888"/>
          </a:xfrm>
          <a:prstGeom prst="line">
            <a:avLst/>
          </a:prstGeom>
          <a:noFill/>
          <a:ln w="3240">
            <a:solidFill>
              <a:schemeClr val="tx1"/>
            </a:solidFill>
            <a:miter lim="800000"/>
            <a:tailEnd type="triangle" w="med" len="med"/>
          </a:ln>
        </p:spPr>
        <p:txBody>
          <a:bodyPr/>
          <a:lstStyle/>
          <a:p>
            <a:endParaRPr lang="zh-CN" altLang="en-US"/>
          </a:p>
        </p:txBody>
      </p:sp>
      <p:sp>
        <p:nvSpPr>
          <p:cNvPr id="20" name="Rectangle 23"/>
          <p:cNvSpPr>
            <a:spLocks noChangeArrowheads="1"/>
          </p:cNvSpPr>
          <p:nvPr/>
        </p:nvSpPr>
        <p:spPr bwMode="auto">
          <a:xfrm>
            <a:off x="5003800" y="6286818"/>
            <a:ext cx="2830513" cy="422275"/>
          </a:xfrm>
          <a:prstGeom prst="rect">
            <a:avLst/>
          </a:prstGeom>
          <a:solidFill>
            <a:schemeClr val="bg1">
              <a:lumMod val="75000"/>
            </a:schemeClr>
          </a:solidFill>
          <a:ln w="324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anose="020B0503020204020204" pitchFamily="34" charset="-122"/>
                <a:ea typeface="微软雅黑" panose="020B0503020204020204" pitchFamily="34" charset="-122"/>
                <a:cs typeface="msgothic"/>
              </a:rPr>
              <a:t>未使用</a:t>
            </a:r>
          </a:p>
        </p:txBody>
      </p:sp>
      <p:sp>
        <p:nvSpPr>
          <p:cNvPr id="21" name="Text Box 24"/>
          <p:cNvSpPr txBox="1">
            <a:spLocks noChangeArrowheads="1"/>
          </p:cNvSpPr>
          <p:nvPr/>
        </p:nvSpPr>
        <p:spPr bwMode="auto">
          <a:xfrm>
            <a:off x="4735513" y="6518593"/>
            <a:ext cx="315912" cy="331787"/>
          </a:xfrm>
          <a:prstGeom prst="rect">
            <a:avLst/>
          </a:prstGeom>
          <a:noFill/>
          <a:ln w="9525">
            <a:noFill/>
            <a:rou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anose="020B0A04020102020204" pitchFamily="34" charset="0"/>
                <a:ea typeface="msgothic"/>
                <a:cs typeface="msgothic"/>
              </a:rPr>
              <a:t>0</a:t>
            </a:r>
          </a:p>
        </p:txBody>
      </p:sp>
      <p:sp>
        <p:nvSpPr>
          <p:cNvPr id="22" name="Rectangle 34"/>
          <p:cNvSpPr>
            <a:spLocks noChangeArrowheads="1"/>
          </p:cNvSpPr>
          <p:nvPr/>
        </p:nvSpPr>
        <p:spPr bwMode="auto">
          <a:xfrm>
            <a:off x="5003800" y="4910455"/>
            <a:ext cx="2830513" cy="712788"/>
          </a:xfrm>
          <a:prstGeom prst="rect">
            <a:avLst/>
          </a:prstGeom>
          <a:solidFill>
            <a:schemeClr val="accent2">
              <a:lumMod val="20000"/>
              <a:lumOff val="80000"/>
            </a:schemeClr>
          </a:solidFill>
          <a:ln w="324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anose="020B0503020204020204" pitchFamily="34" charset="-122"/>
                <a:ea typeface="微软雅黑" panose="020B0503020204020204" pitchFamily="34" charset="-122"/>
                <a:cs typeface="msgothic"/>
              </a:rPr>
              <a:t>读写数据段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(.data, .bss)</a:t>
            </a:r>
          </a:p>
        </p:txBody>
      </p:sp>
      <p:sp>
        <p:nvSpPr>
          <p:cNvPr id="23" name="Rectangle 35"/>
          <p:cNvSpPr>
            <a:spLocks noChangeArrowheads="1"/>
          </p:cNvSpPr>
          <p:nvPr/>
        </p:nvSpPr>
        <p:spPr bwMode="auto">
          <a:xfrm>
            <a:off x="5003800" y="5575618"/>
            <a:ext cx="2830513" cy="711200"/>
          </a:xfrm>
          <a:prstGeom prst="rect">
            <a:avLst/>
          </a:prstGeom>
          <a:solidFill>
            <a:srgbClr val="F6F5BD"/>
          </a:solidFill>
          <a:ln w="3240">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anose="020B0503020204020204" pitchFamily="34" charset="-122"/>
                <a:ea typeface="微软雅黑" panose="020B0503020204020204" pitchFamily="34" charset="-122"/>
                <a:cs typeface="msgothic"/>
              </a:rPr>
              <a:t>只读代码段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(.init, .text</a:t>
            </a:r>
            <a:r>
              <a:rPr lang="en-GB" altLang="zh-CN" sz="1600" b="1">
                <a:latin typeface="Calibri" panose="020F0502020204030204" pitchFamily="34" charset="0"/>
                <a:ea typeface="微软雅黑" panose="020B0503020204020204" pitchFamily="34" charset="-122"/>
                <a:cs typeface="msgothic"/>
              </a:rPr>
              <a:t>, </a:t>
            </a:r>
            <a:r>
              <a:rPr lang="en-GB" altLang="zh-CN" b="1">
                <a:latin typeface="微软雅黑" panose="020B0503020204020204" pitchFamily="34" charset="-122"/>
                <a:ea typeface="微软雅黑" panose="020B0503020204020204" pitchFamily="34" charset="-122"/>
                <a:cs typeface="msgothic"/>
              </a:rPr>
              <a:t>.rodata</a:t>
            </a:r>
            <a:r>
              <a:rPr lang="en-GB" altLang="zh-CN" sz="1600" b="1">
                <a:latin typeface="Calibri" panose="020F0502020204030204" pitchFamily="34" charset="0"/>
                <a:ea typeface="微软雅黑" panose="020B0503020204020204" pitchFamily="34" charset="-122"/>
                <a:cs typeface="msgothic"/>
              </a:rPr>
              <a:t>)</a:t>
            </a:r>
          </a:p>
        </p:txBody>
      </p:sp>
      <p:grpSp>
        <p:nvGrpSpPr>
          <p:cNvPr id="24" name="Group 24"/>
          <p:cNvGrpSpPr/>
          <p:nvPr/>
        </p:nvGrpSpPr>
        <p:grpSpPr bwMode="auto">
          <a:xfrm>
            <a:off x="7867650" y="4986655"/>
            <a:ext cx="1071563" cy="1327150"/>
            <a:chOff x="4956" y="3074"/>
            <a:chExt cx="675" cy="836"/>
          </a:xfrm>
        </p:grpSpPr>
        <p:sp>
          <p:nvSpPr>
            <p:cNvPr id="25" name="AutoShape 36"/>
            <p:cNvSpPr/>
            <p:nvPr/>
          </p:nvSpPr>
          <p:spPr bwMode="auto">
            <a:xfrm>
              <a:off x="4956" y="3094"/>
              <a:ext cx="140" cy="816"/>
            </a:xfrm>
            <a:prstGeom prst="rightBrace">
              <a:avLst>
                <a:gd name="adj1" fmla="val 48571"/>
                <a:gd name="adj2" fmla="val 50000"/>
              </a:avLst>
            </a:prstGeom>
            <a:noFill/>
            <a:ln w="38100">
              <a:solidFill>
                <a:srgbClr val="FF0000"/>
              </a:solidFill>
              <a:miter lim="800000"/>
            </a:ln>
          </p:spPr>
          <p:txBody>
            <a:bodyPr wrap="none" anchor="ctr"/>
            <a:lstStyle/>
            <a:p>
              <a:pPr eaLnBrk="0" hangingPunct="0"/>
              <a:endParaRPr lang="en-US" altLang="zh-CN" sz="2400" b="1">
                <a:latin typeface="Arial Narrow" panose="020B0606020202030204" pitchFamily="34" charset="0"/>
              </a:endParaRPr>
            </a:p>
          </p:txBody>
        </p:sp>
        <p:sp>
          <p:nvSpPr>
            <p:cNvPr id="26" name="Text Box 37"/>
            <p:cNvSpPr txBox="1">
              <a:spLocks noChangeArrowheads="1"/>
            </p:cNvSpPr>
            <p:nvPr/>
          </p:nvSpPr>
          <p:spPr bwMode="auto">
            <a:xfrm>
              <a:off x="5161" y="3074"/>
              <a:ext cx="470" cy="770"/>
            </a:xfrm>
            <a:prstGeom prst="rect">
              <a:avLst/>
            </a:prstGeom>
            <a:noFill/>
            <a:ln w="9525">
              <a:noFill/>
              <a:round/>
            </a:ln>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900" b="1">
                  <a:solidFill>
                    <a:srgbClr val="FF0000"/>
                  </a:solidFill>
                  <a:latin typeface="Calibri" panose="020F0502020204030204" pitchFamily="34" charset="0"/>
                  <a:ea typeface="微软雅黑" panose="020B0503020204020204" pitchFamily="34" charset="-122"/>
                  <a:cs typeface="msgothic"/>
                </a:rPr>
                <a:t>从可执行文件装入</a:t>
              </a:r>
            </a:p>
          </p:txBody>
        </p:sp>
      </p:grpSp>
      <p:sp>
        <p:nvSpPr>
          <p:cNvPr id="27" name="Text Box 27"/>
          <p:cNvSpPr txBox="1">
            <a:spLocks noChangeArrowheads="1"/>
          </p:cNvSpPr>
          <p:nvPr/>
        </p:nvSpPr>
        <p:spPr bwMode="auto">
          <a:xfrm>
            <a:off x="292100" y="933768"/>
            <a:ext cx="3268663" cy="381000"/>
          </a:xfrm>
          <a:prstGeom prst="rect">
            <a:avLst/>
          </a:prstGeom>
          <a:noFill/>
          <a:ln w="9525">
            <a:noFill/>
            <a:miter lim="800000"/>
          </a:ln>
          <a:effectLst/>
        </p:spPr>
        <p:txBody>
          <a:bodyPr>
            <a:spAutoFit/>
          </a:bodyPr>
          <a:lstStyle/>
          <a:p>
            <a:pPr>
              <a:spcBef>
                <a:spcPct val="50000"/>
              </a:spcBef>
            </a:pPr>
            <a:r>
              <a:rPr lang="zh-CN" altLang="en-US" sz="1900" b="1">
                <a:solidFill>
                  <a:srgbClr val="FF0000"/>
                </a:solidFill>
                <a:latin typeface="微软雅黑" panose="020B0503020204020204" pitchFamily="34" charset="-122"/>
                <a:ea typeface="微软雅黑" panose="020B0503020204020204" pitchFamily="34" charset="-122"/>
              </a:rPr>
              <a:t>程序</a:t>
            </a:r>
            <a:r>
              <a:rPr lang="en-US" altLang="zh-CN" sz="1900" b="1">
                <a:solidFill>
                  <a:srgbClr val="FF0000"/>
                </a:solidFill>
                <a:latin typeface="微软雅黑" panose="020B0503020204020204" pitchFamily="34" charset="-122"/>
                <a:ea typeface="微软雅黑" panose="020B0503020204020204" pitchFamily="34" charset="-122"/>
              </a:rPr>
              <a:t>(</a:t>
            </a:r>
            <a:r>
              <a:rPr lang="zh-CN" altLang="en-US" sz="1900" b="1">
                <a:solidFill>
                  <a:srgbClr val="FF0000"/>
                </a:solidFill>
                <a:latin typeface="微软雅黑" panose="020B0503020204020204" pitchFamily="34" charset="-122"/>
                <a:ea typeface="微软雅黑" panose="020B0503020204020204" pitchFamily="34" charset="-122"/>
              </a:rPr>
              <a:t>段</a:t>
            </a:r>
            <a:r>
              <a:rPr lang="en-US" altLang="zh-CN" sz="1900" b="1">
                <a:solidFill>
                  <a:srgbClr val="FF0000"/>
                </a:solidFill>
                <a:latin typeface="微软雅黑" panose="020B0503020204020204" pitchFamily="34" charset="-122"/>
                <a:ea typeface="微软雅黑" panose="020B0503020204020204" pitchFamily="34" charset="-122"/>
              </a:rPr>
              <a:t>)</a:t>
            </a:r>
            <a:r>
              <a:rPr lang="zh-CN" altLang="en-US" sz="1900" b="1">
                <a:solidFill>
                  <a:srgbClr val="FF0000"/>
                </a:solidFill>
                <a:latin typeface="微软雅黑" panose="020B0503020204020204" pitchFamily="34" charset="-122"/>
                <a:ea typeface="微软雅黑" panose="020B0503020204020204" pitchFamily="34" charset="-122"/>
              </a:rPr>
              <a:t>头表描述如何映射</a:t>
            </a:r>
          </a:p>
        </p:txBody>
      </p:sp>
      <p:sp>
        <p:nvSpPr>
          <p:cNvPr id="28" name="Rectangle 2"/>
          <p:cNvSpPr>
            <a:spLocks noChangeArrowheads="1"/>
          </p:cNvSpPr>
          <p:nvPr/>
        </p:nvSpPr>
        <p:spPr bwMode="auto">
          <a:xfrm>
            <a:off x="247650" y="1660843"/>
            <a:ext cx="2971800" cy="434975"/>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ELF </a:t>
            </a:r>
            <a:r>
              <a:rPr lang="zh-CN" altLang="en-GB" b="1">
                <a:latin typeface="微软雅黑" panose="020B0503020204020204" pitchFamily="34" charset="-122"/>
                <a:ea typeface="微软雅黑" panose="020B0503020204020204" pitchFamily="34" charset="-122"/>
                <a:cs typeface="msgothic"/>
              </a:rPr>
              <a:t>头</a:t>
            </a:r>
          </a:p>
        </p:txBody>
      </p:sp>
      <p:sp>
        <p:nvSpPr>
          <p:cNvPr id="29" name="Rectangle 3"/>
          <p:cNvSpPr>
            <a:spLocks noChangeArrowheads="1"/>
          </p:cNvSpPr>
          <p:nvPr/>
        </p:nvSpPr>
        <p:spPr bwMode="auto">
          <a:xfrm>
            <a:off x="247650" y="2095818"/>
            <a:ext cx="2971800" cy="695325"/>
          </a:xfrm>
          <a:prstGeom prst="rect">
            <a:avLst/>
          </a:prstGeom>
          <a:solidFill>
            <a:srgbClr val="993366">
              <a:alpha val="9000"/>
            </a:srgbClr>
          </a:solidFill>
          <a:ln w="25527">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FF0000"/>
                </a:solidFill>
                <a:latin typeface="微软雅黑" panose="020B0503020204020204" pitchFamily="34" charset="-122"/>
                <a:ea typeface="微软雅黑" panose="020B0503020204020204" pitchFamily="34" charset="-122"/>
                <a:cs typeface="msgothic"/>
              </a:rPr>
              <a:t>程序（段）头表</a:t>
            </a:r>
          </a:p>
        </p:txBody>
      </p:sp>
      <p:sp>
        <p:nvSpPr>
          <p:cNvPr id="30" name="Rectangle 4"/>
          <p:cNvSpPr>
            <a:spLocks noChangeArrowheads="1"/>
          </p:cNvSpPr>
          <p:nvPr/>
        </p:nvSpPr>
        <p:spPr bwMode="auto">
          <a:xfrm>
            <a:off x="247650" y="3226118"/>
            <a:ext cx="2971800" cy="434975"/>
          </a:xfrm>
          <a:prstGeom prst="rect">
            <a:avLst/>
          </a:prstGeom>
          <a:solidFill>
            <a:srgbClr val="F6F5BD"/>
          </a:solidFill>
          <a:ln w="25560">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.text </a:t>
            </a:r>
            <a:r>
              <a:rPr lang="zh-CN" altLang="en-GB" b="1">
                <a:latin typeface="微软雅黑" panose="020B0503020204020204" pitchFamily="34" charset="-122"/>
                <a:ea typeface="微软雅黑" panose="020B0503020204020204" pitchFamily="34" charset="-122"/>
                <a:cs typeface="msgothic"/>
              </a:rPr>
              <a:t>节</a:t>
            </a:r>
          </a:p>
        </p:txBody>
      </p:sp>
      <p:sp>
        <p:nvSpPr>
          <p:cNvPr id="31" name="Rectangle 5"/>
          <p:cNvSpPr>
            <a:spLocks noChangeArrowheads="1"/>
          </p:cNvSpPr>
          <p:nvPr/>
        </p:nvSpPr>
        <p:spPr bwMode="auto">
          <a:xfrm>
            <a:off x="247650" y="4096068"/>
            <a:ext cx="2971800" cy="434975"/>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.data </a:t>
            </a:r>
            <a:r>
              <a:rPr lang="zh-CN" altLang="en-GB" b="1">
                <a:latin typeface="微软雅黑" panose="020B0503020204020204" pitchFamily="34" charset="-122"/>
                <a:ea typeface="微软雅黑" panose="020B0503020204020204" pitchFamily="34" charset="-122"/>
                <a:cs typeface="msgothic"/>
              </a:rPr>
              <a:t>节</a:t>
            </a:r>
          </a:p>
        </p:txBody>
      </p:sp>
      <p:sp>
        <p:nvSpPr>
          <p:cNvPr id="32" name="Rectangle 6"/>
          <p:cNvSpPr>
            <a:spLocks noChangeArrowheads="1"/>
          </p:cNvSpPr>
          <p:nvPr/>
        </p:nvSpPr>
        <p:spPr bwMode="auto">
          <a:xfrm>
            <a:off x="247650" y="4531043"/>
            <a:ext cx="2971800" cy="433387"/>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.bss </a:t>
            </a:r>
            <a:r>
              <a:rPr lang="zh-CN" altLang="en-GB" b="1">
                <a:latin typeface="微软雅黑" panose="020B0503020204020204" pitchFamily="34" charset="-122"/>
                <a:ea typeface="微软雅黑" panose="020B0503020204020204" pitchFamily="34" charset="-122"/>
                <a:cs typeface="msgothic"/>
              </a:rPr>
              <a:t>节</a:t>
            </a:r>
          </a:p>
        </p:txBody>
      </p:sp>
      <p:sp>
        <p:nvSpPr>
          <p:cNvPr id="33" name="Rectangle 7"/>
          <p:cNvSpPr>
            <a:spLocks noChangeArrowheads="1"/>
          </p:cNvSpPr>
          <p:nvPr/>
        </p:nvSpPr>
        <p:spPr bwMode="auto">
          <a:xfrm>
            <a:off x="247650" y="4964430"/>
            <a:ext cx="2971800" cy="434975"/>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.symtab </a:t>
            </a:r>
            <a:r>
              <a:rPr lang="zh-CN" altLang="en-GB" b="1">
                <a:latin typeface="微软雅黑" panose="020B0503020204020204" pitchFamily="34" charset="-122"/>
                <a:ea typeface="微软雅黑" panose="020B0503020204020204" pitchFamily="34" charset="-122"/>
                <a:cs typeface="msgothic"/>
              </a:rPr>
              <a:t>节</a:t>
            </a:r>
          </a:p>
        </p:txBody>
      </p:sp>
      <p:sp>
        <p:nvSpPr>
          <p:cNvPr id="34" name="Rectangle 10"/>
          <p:cNvSpPr>
            <a:spLocks noChangeArrowheads="1"/>
          </p:cNvSpPr>
          <p:nvPr/>
        </p:nvSpPr>
        <p:spPr bwMode="auto">
          <a:xfrm>
            <a:off x="247650" y="5399405"/>
            <a:ext cx="2971800" cy="434975"/>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.debug </a:t>
            </a:r>
            <a:r>
              <a:rPr lang="zh-CN" altLang="en-GB" b="1">
                <a:latin typeface="微软雅黑" panose="020B0503020204020204" pitchFamily="34" charset="-122"/>
                <a:ea typeface="微软雅黑" panose="020B0503020204020204" pitchFamily="34" charset="-122"/>
                <a:cs typeface="msgothic"/>
              </a:rPr>
              <a:t>节</a:t>
            </a:r>
          </a:p>
        </p:txBody>
      </p:sp>
      <p:sp>
        <p:nvSpPr>
          <p:cNvPr id="35" name="Rectangle 5"/>
          <p:cNvSpPr>
            <a:spLocks noChangeArrowheads="1"/>
          </p:cNvSpPr>
          <p:nvPr/>
        </p:nvSpPr>
        <p:spPr bwMode="auto">
          <a:xfrm>
            <a:off x="247650" y="3661093"/>
            <a:ext cx="2971800" cy="434975"/>
          </a:xfrm>
          <a:prstGeom prst="rect">
            <a:avLst/>
          </a:prstGeom>
          <a:solidFill>
            <a:srgbClr val="F6F5BD"/>
          </a:solidFill>
          <a:ln w="25560">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.rodata </a:t>
            </a:r>
            <a:r>
              <a:rPr lang="zh-CN" altLang="en-GB" b="1">
                <a:latin typeface="微软雅黑" panose="020B0503020204020204" pitchFamily="34" charset="-122"/>
                <a:ea typeface="微软雅黑" panose="020B0503020204020204" pitchFamily="34" charset="-122"/>
                <a:cs typeface="msgothic"/>
              </a:rPr>
              <a:t>节</a:t>
            </a:r>
          </a:p>
        </p:txBody>
      </p:sp>
      <p:sp>
        <p:nvSpPr>
          <p:cNvPr id="36" name="Rectangle 10"/>
          <p:cNvSpPr>
            <a:spLocks noChangeArrowheads="1"/>
          </p:cNvSpPr>
          <p:nvPr/>
        </p:nvSpPr>
        <p:spPr bwMode="auto">
          <a:xfrm>
            <a:off x="247650" y="5834380"/>
            <a:ext cx="2971800" cy="434975"/>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.line </a:t>
            </a:r>
            <a:r>
              <a:rPr lang="zh-CN" altLang="en-GB" b="1">
                <a:latin typeface="微软雅黑" panose="020B0503020204020204" pitchFamily="34" charset="-122"/>
                <a:ea typeface="微软雅黑" panose="020B0503020204020204" pitchFamily="34" charset="-122"/>
                <a:cs typeface="msgothic"/>
              </a:rPr>
              <a:t>节</a:t>
            </a:r>
          </a:p>
        </p:txBody>
      </p:sp>
      <p:sp>
        <p:nvSpPr>
          <p:cNvPr id="37" name="Rectangle 4"/>
          <p:cNvSpPr>
            <a:spLocks noChangeArrowheads="1"/>
          </p:cNvSpPr>
          <p:nvPr/>
        </p:nvSpPr>
        <p:spPr bwMode="auto">
          <a:xfrm>
            <a:off x="247650" y="2791143"/>
            <a:ext cx="2971800" cy="434975"/>
          </a:xfrm>
          <a:prstGeom prst="rect">
            <a:avLst/>
          </a:prstGeom>
          <a:solidFill>
            <a:srgbClr val="F6F5BD"/>
          </a:solidFill>
          <a:ln w="25560">
            <a:solidFill>
              <a:schemeClr val="tx1"/>
            </a:solidFill>
            <a:miter lim="800000"/>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.init </a:t>
            </a:r>
            <a:r>
              <a:rPr lang="zh-CN" altLang="en-GB" b="1">
                <a:latin typeface="微软雅黑" panose="020B0503020204020204" pitchFamily="34" charset="-122"/>
                <a:ea typeface="微软雅黑" panose="020B0503020204020204" pitchFamily="34" charset="-122"/>
                <a:cs typeface="msgothic"/>
              </a:rPr>
              <a:t>节</a:t>
            </a:r>
          </a:p>
        </p:txBody>
      </p:sp>
      <p:sp>
        <p:nvSpPr>
          <p:cNvPr id="38" name="Rectangle 10"/>
          <p:cNvSpPr>
            <a:spLocks noChangeArrowheads="1"/>
          </p:cNvSpPr>
          <p:nvPr/>
        </p:nvSpPr>
        <p:spPr bwMode="auto">
          <a:xfrm>
            <a:off x="247650" y="6269355"/>
            <a:ext cx="2971800" cy="434975"/>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anose="020B0503020204020204" pitchFamily="34" charset="-122"/>
                <a:ea typeface="微软雅黑" panose="020B0503020204020204" pitchFamily="34" charset="-122"/>
                <a:cs typeface="msgothic"/>
              </a:rPr>
              <a:t>.strtab </a:t>
            </a:r>
            <a:r>
              <a:rPr lang="zh-CN" altLang="en-GB" b="1">
                <a:latin typeface="微软雅黑" panose="020B0503020204020204" pitchFamily="34" charset="-122"/>
                <a:ea typeface="微软雅黑" panose="020B0503020204020204" pitchFamily="34" charset="-122"/>
                <a:cs typeface="msgothic"/>
              </a:rPr>
              <a:t>节</a:t>
            </a:r>
          </a:p>
        </p:txBody>
      </p:sp>
      <p:grpSp>
        <p:nvGrpSpPr>
          <p:cNvPr id="39" name="Group 39"/>
          <p:cNvGrpSpPr/>
          <p:nvPr/>
        </p:nvGrpSpPr>
        <p:grpSpPr bwMode="auto">
          <a:xfrm>
            <a:off x="3322638" y="4097655"/>
            <a:ext cx="1652587" cy="1214438"/>
            <a:chOff x="2039" y="2533"/>
            <a:chExt cx="1114" cy="746"/>
          </a:xfrm>
        </p:grpSpPr>
        <p:sp>
          <p:nvSpPr>
            <p:cNvPr id="44" name="Line 40"/>
            <p:cNvSpPr>
              <a:spLocks noChangeShapeType="1"/>
            </p:cNvSpPr>
            <p:nvPr/>
          </p:nvSpPr>
          <p:spPr bwMode="auto">
            <a:xfrm>
              <a:off x="2257" y="2823"/>
              <a:ext cx="896" cy="456"/>
            </a:xfrm>
            <a:prstGeom prst="line">
              <a:avLst/>
            </a:prstGeom>
            <a:noFill/>
            <a:ln w="38100">
              <a:solidFill>
                <a:srgbClr val="0066CC"/>
              </a:solidFill>
              <a:round/>
              <a:tailEnd type="triangle" w="med" len="med"/>
            </a:ln>
            <a:effectLst/>
          </p:spPr>
          <p:txBody>
            <a:bodyPr/>
            <a:lstStyle/>
            <a:p>
              <a:endParaRPr lang="zh-CN" altLang="en-US"/>
            </a:p>
          </p:txBody>
        </p:sp>
        <p:sp>
          <p:nvSpPr>
            <p:cNvPr id="45" name="AutoShape 41"/>
            <p:cNvSpPr/>
            <p:nvPr/>
          </p:nvSpPr>
          <p:spPr bwMode="auto">
            <a:xfrm>
              <a:off x="2039" y="2533"/>
              <a:ext cx="192" cy="539"/>
            </a:xfrm>
            <a:prstGeom prst="rightBrace">
              <a:avLst>
                <a:gd name="adj1" fmla="val 23394"/>
                <a:gd name="adj2" fmla="val 50000"/>
              </a:avLst>
            </a:prstGeom>
            <a:noFill/>
            <a:ln w="38100">
              <a:solidFill>
                <a:srgbClr val="0066CC"/>
              </a:solidFill>
              <a:round/>
            </a:ln>
            <a:effectLst/>
          </p:spPr>
          <p:txBody>
            <a:bodyPr wrap="none" anchor="ctr"/>
            <a:lstStyle/>
            <a:p>
              <a:endParaRPr lang="zh-CN" altLang="en-US"/>
            </a:p>
          </p:txBody>
        </p:sp>
      </p:grpSp>
      <p:grpSp>
        <p:nvGrpSpPr>
          <p:cNvPr id="46" name="Group 42"/>
          <p:cNvGrpSpPr/>
          <p:nvPr/>
        </p:nvGrpSpPr>
        <p:grpSpPr bwMode="auto">
          <a:xfrm>
            <a:off x="3424238" y="1805305"/>
            <a:ext cx="1581150" cy="4122738"/>
            <a:chOff x="2157" y="1070"/>
            <a:chExt cx="996" cy="2597"/>
          </a:xfrm>
        </p:grpSpPr>
        <p:sp>
          <p:nvSpPr>
            <p:cNvPr id="47" name="Line 43"/>
            <p:cNvSpPr>
              <a:spLocks noChangeShapeType="1"/>
            </p:cNvSpPr>
            <p:nvPr/>
          </p:nvSpPr>
          <p:spPr bwMode="auto">
            <a:xfrm>
              <a:off x="2313" y="1790"/>
              <a:ext cx="840" cy="1877"/>
            </a:xfrm>
            <a:prstGeom prst="line">
              <a:avLst/>
            </a:prstGeom>
            <a:noFill/>
            <a:ln w="38100">
              <a:solidFill>
                <a:srgbClr val="FF0000"/>
              </a:solidFill>
              <a:round/>
              <a:tailEnd type="triangle" w="med" len="med"/>
            </a:ln>
            <a:effectLst/>
          </p:spPr>
          <p:txBody>
            <a:bodyPr/>
            <a:lstStyle/>
            <a:p>
              <a:endParaRPr lang="zh-CN" altLang="en-US"/>
            </a:p>
          </p:txBody>
        </p:sp>
        <p:sp>
          <p:nvSpPr>
            <p:cNvPr id="48" name="AutoShape 44"/>
            <p:cNvSpPr/>
            <p:nvPr/>
          </p:nvSpPr>
          <p:spPr bwMode="auto">
            <a:xfrm>
              <a:off x="2157" y="1070"/>
              <a:ext cx="129" cy="1417"/>
            </a:xfrm>
            <a:prstGeom prst="rightBrace">
              <a:avLst>
                <a:gd name="adj1" fmla="val 91537"/>
                <a:gd name="adj2" fmla="val 50000"/>
              </a:avLst>
            </a:prstGeom>
            <a:noFill/>
            <a:ln w="38100">
              <a:solidFill>
                <a:srgbClr val="FF0000"/>
              </a:solidFill>
              <a:round/>
            </a:ln>
            <a:effectLst/>
          </p:spPr>
          <p:txBody>
            <a:bodyPr wrap="none" anchor="ctr"/>
            <a:lstStyle/>
            <a:p>
              <a:endParaRPr lang="zh-CN" altLang="en-US"/>
            </a:p>
          </p:txBody>
        </p:sp>
      </p:grpSp>
      <p:sp>
        <p:nvSpPr>
          <p:cNvPr id="49" name="Text Box 46"/>
          <p:cNvSpPr txBox="1">
            <a:spLocks noChangeArrowheads="1"/>
          </p:cNvSpPr>
          <p:nvPr/>
        </p:nvSpPr>
        <p:spPr bwMode="auto">
          <a:xfrm>
            <a:off x="8026400" y="1005205"/>
            <a:ext cx="841375" cy="396875"/>
          </a:xfrm>
          <a:prstGeom prst="rect">
            <a:avLst/>
          </a:prstGeom>
          <a:noFill/>
          <a:ln w="9525">
            <a:noFill/>
            <a:miter lim="800000"/>
          </a:ln>
          <a:effectLst/>
        </p:spPr>
        <p:txBody>
          <a:bodyPr>
            <a:spAutoFit/>
          </a:bodyPr>
          <a:lstStyle/>
          <a:p>
            <a:pPr>
              <a:spcBef>
                <a:spcPct val="50000"/>
              </a:spcBef>
            </a:pPr>
            <a:r>
              <a:rPr lang="en-US" altLang="zh-CN" sz="2000" b="1">
                <a:latin typeface="微软雅黑" panose="020B0503020204020204" pitchFamily="34" charset="-122"/>
                <a:ea typeface="微软雅黑" panose="020B0503020204020204" pitchFamily="34" charset="-122"/>
              </a:rPr>
              <a:t>1GB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linds(horizontal)">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blinds(horizontal)">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linds(horizontal)">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5237</Words>
  <Application>Microsoft Office PowerPoint</Application>
  <PresentationFormat>全屏显示(4:3)</PresentationFormat>
  <Paragraphs>1113</Paragraphs>
  <Slides>59</Slides>
  <Notes>6</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59</vt:i4>
      </vt:variant>
    </vt:vector>
  </HeadingPairs>
  <TitlesOfParts>
    <vt:vector size="76" baseType="lpstr">
      <vt:lpstr>Menlo-Regular</vt:lpstr>
      <vt:lpstr>TimesTen-Roman</vt:lpstr>
      <vt:lpstr>ZztexMono-Italic</vt:lpstr>
      <vt:lpstr>ZztexMono-Regular</vt:lpstr>
      <vt:lpstr>等线</vt:lpstr>
      <vt:lpstr>等线 Light</vt:lpstr>
      <vt:lpstr>黑体</vt:lpstr>
      <vt:lpstr>宋体</vt:lpstr>
      <vt:lpstr>微软雅黑</vt:lpstr>
      <vt:lpstr>Arial</vt:lpstr>
      <vt:lpstr>Arial Black</vt:lpstr>
      <vt:lpstr>Arial Narrow</vt:lpstr>
      <vt:lpstr>Calibri</vt:lpstr>
      <vt:lpstr>Courier New</vt:lpstr>
      <vt:lpstr>Wingdings</vt:lpstr>
      <vt:lpstr>Wingdings 2</vt:lpstr>
      <vt:lpstr>Office 主题​​</vt:lpstr>
      <vt:lpstr>PowerPoint 演示文稿</vt:lpstr>
      <vt:lpstr>PowerPoint 演示文稿</vt:lpstr>
      <vt:lpstr>一个C程序例子：</vt:lpstr>
      <vt:lpstr>静态链接：</vt:lpstr>
      <vt:lpstr>使用链接的好处：</vt:lpstr>
      <vt:lpstr>另一个C语言程序举例：</vt:lpstr>
      <vt:lpstr>可执行文件的生成：</vt:lpstr>
      <vt:lpstr>链接过程的本质：</vt:lpstr>
      <vt:lpstr>可执行文件的存储器映像：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#LUO SHENG#</cp:lastModifiedBy>
  <cp:revision>34</cp:revision>
  <dcterms:created xsi:type="dcterms:W3CDTF">2016-06-12T13:38:00Z</dcterms:created>
  <dcterms:modified xsi:type="dcterms:W3CDTF">2022-05-30T12:46:39Z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