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04" r:id="rId3"/>
    <p:sldId id="787" r:id="rId4"/>
    <p:sldId id="788" r:id="rId5"/>
    <p:sldId id="789" r:id="rId6"/>
    <p:sldId id="790" r:id="rId7"/>
    <p:sldId id="791" r:id="rId8"/>
    <p:sldId id="405" r:id="rId9"/>
    <p:sldId id="675" r:id="rId11"/>
    <p:sldId id="676" r:id="rId12"/>
    <p:sldId id="716" r:id="rId13"/>
    <p:sldId id="416" r:id="rId14"/>
    <p:sldId id="920" r:id="rId15"/>
    <p:sldId id="417" r:id="rId16"/>
    <p:sldId id="718" r:id="rId17"/>
    <p:sldId id="833" r:id="rId18"/>
    <p:sldId id="885" r:id="rId19"/>
    <p:sldId id="886" r:id="rId20"/>
    <p:sldId id="888" r:id="rId21"/>
    <p:sldId id="889" r:id="rId22"/>
    <p:sldId id="407" r:id="rId23"/>
    <p:sldId id="890" r:id="rId24"/>
    <p:sldId id="891" r:id="rId25"/>
    <p:sldId id="420" r:id="rId26"/>
    <p:sldId id="421" r:id="rId27"/>
    <p:sldId id="422" r:id="rId28"/>
    <p:sldId id="423" r:id="rId29"/>
    <p:sldId id="424" r:id="rId30"/>
    <p:sldId id="425" r:id="rId31"/>
    <p:sldId id="884" r:id="rId32"/>
    <p:sldId id="427" r:id="rId33"/>
    <p:sldId id="428" r:id="rId34"/>
    <p:sldId id="429" r:id="rId35"/>
    <p:sldId id="430" r:id="rId36"/>
    <p:sldId id="431" r:id="rId37"/>
    <p:sldId id="432" r:id="rId38"/>
    <p:sldId id="433" r:id="rId39"/>
    <p:sldId id="972" r:id="rId40"/>
    <p:sldId id="868" r:id="rId41"/>
    <p:sldId id="957" r:id="rId42"/>
    <p:sldId id="959" r:id="rId43"/>
    <p:sldId id="970" r:id="rId44"/>
    <p:sldId id="971" r:id="rId45"/>
    <p:sldId id="960" r:id="rId46"/>
    <p:sldId id="973" r:id="rId47"/>
    <p:sldId id="974" r:id="rId48"/>
    <p:sldId id="975" r:id="rId49"/>
    <p:sldId id="437" r:id="rId50"/>
    <p:sldId id="438" r:id="rId51"/>
    <p:sldId id="976" r:id="rId52"/>
    <p:sldId id="977" r:id="rId53"/>
    <p:sldId id="443" r:id="rId54"/>
    <p:sldId id="444" r:id="rId55"/>
    <p:sldId id="445" r:id="rId56"/>
  </p:sldIdLst>
  <p:sldSz cx="5868670" cy="3347720"/>
  <p:notesSz cx="9144000" cy="6858000"/>
  <p:defaultText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3" d="100"/>
          <a:sy n="203" d="100"/>
        </p:scale>
        <p:origin x="174" y="396"/>
      </p:cViewPr>
      <p:guideLst>
        <p:guide orient="horz" pos="1054"/>
        <p:guide pos="1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56B1962C-EFAF-4915-A32A-CFDEECA1A3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43175" y="857250"/>
            <a:ext cx="405765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43BBA8A-8DFD-45CA-8C70-4EDAA187D2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415" rtl="0" eaLnBrk="1" fontAlgn="auto" latinLnBrk="0" hangingPunct="1">
              <a:lnSpc>
                <a:spcPct val="100000"/>
              </a:lnSpc>
              <a:spcBef>
                <a:spcPts val="0"/>
              </a:spcBef>
              <a:spcAft>
                <a:spcPts val="0"/>
              </a:spcAft>
              <a:buClrTx/>
              <a:buSzTx/>
              <a:buFontTx/>
              <a:buNone/>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415" rtl="0" eaLnBrk="1" fontAlgn="auto" latinLnBrk="0" hangingPunct="1">
              <a:lnSpc>
                <a:spcPct val="100000"/>
              </a:lnSpc>
              <a:spcBef>
                <a:spcPts val="0"/>
              </a:spcBef>
              <a:spcAft>
                <a:spcPts val="0"/>
              </a:spcAft>
              <a:buClrTx/>
              <a:buSzTx/>
              <a:buFontTx/>
              <a:buNone/>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hang</a:t>
            </a:r>
            <a:endParaRPr lang="en-US" altLang="zh-CN"/>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一个</a:t>
            </a:r>
            <a:r>
              <a:rPr lang="en-US" altLang="zh-CN"/>
              <a:t>profession</a:t>
            </a:r>
            <a:r>
              <a:rPr lang="zh-CN" altLang="en-US"/>
              <a:t>团体，之所以被人们认可，比如医生可以救死扶伤、老师可以立德树人、军人可以保家卫国，是因为一旦某人被授予某个职业的证书，就确保了他们能够做与自己职业相符的</a:t>
            </a:r>
            <a:r>
              <a:rPr lang="zh-CN" altLang="en-US"/>
              <a:t>事情。</a:t>
            </a:r>
            <a:endParaRPr lang="zh-CN" altLang="en-US"/>
          </a:p>
        </p:txBody>
      </p:sp>
      <p:sp>
        <p:nvSpPr>
          <p:cNvPr id="4" name="灯片编号占位符 3"/>
          <p:cNvSpPr>
            <a:spLocks noGrp="1"/>
          </p:cNvSpPr>
          <p:nvPr>
            <p:ph type="sldNum" sz="quarter" idx="10"/>
          </p:nvPr>
        </p:nvSpPr>
        <p:spPr/>
        <p:txBody>
          <a:bodyPr/>
          <a:lstStyle/>
          <a:p>
            <a:fld id="{214F19B7-9022-4C5B-9BDB-112F755A8D8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40174" y="1040062"/>
            <a:ext cx="4988640" cy="717658"/>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880348" y="1897221"/>
            <a:ext cx="4108292" cy="855610"/>
          </a:xfrm>
        </p:spPr>
        <p:txBody>
          <a:bodyPr/>
          <a:lstStyle>
            <a:lvl1pPr marL="0" indent="0" algn="ctr">
              <a:buNone/>
              <a:defRPr>
                <a:solidFill>
                  <a:schemeClr val="tx1">
                    <a:tint val="75000"/>
                  </a:schemeClr>
                </a:solidFill>
              </a:defRPr>
            </a:lvl1pPr>
            <a:lvl2pPr marL="263525" indent="0" algn="ctr">
              <a:buNone/>
              <a:defRPr>
                <a:solidFill>
                  <a:schemeClr val="tx1">
                    <a:tint val="75000"/>
                  </a:schemeClr>
                </a:solidFill>
              </a:defRPr>
            </a:lvl2pPr>
            <a:lvl3pPr marL="526415" indent="0" algn="ctr">
              <a:buNone/>
              <a:defRPr>
                <a:solidFill>
                  <a:schemeClr val="tx1">
                    <a:tint val="75000"/>
                  </a:schemeClr>
                </a:solidFill>
              </a:defRPr>
            </a:lvl3pPr>
            <a:lvl4pPr marL="789940" indent="0" algn="ctr">
              <a:buNone/>
              <a:defRPr>
                <a:solidFill>
                  <a:schemeClr val="tx1">
                    <a:tint val="75000"/>
                  </a:schemeClr>
                </a:solidFill>
              </a:defRPr>
            </a:lvl4pPr>
            <a:lvl5pPr marL="1053465" indent="0" algn="ctr">
              <a:buNone/>
              <a:defRPr>
                <a:solidFill>
                  <a:schemeClr val="tx1">
                    <a:tint val="75000"/>
                  </a:schemeClr>
                </a:solidFill>
              </a:defRPr>
            </a:lvl5pPr>
            <a:lvl6pPr marL="1316355" indent="0" algn="ctr">
              <a:buNone/>
              <a:defRPr>
                <a:solidFill>
                  <a:schemeClr val="tx1">
                    <a:tint val="75000"/>
                  </a:schemeClr>
                </a:solidFill>
              </a:defRPr>
            </a:lvl6pPr>
            <a:lvl7pPr marL="1579880" indent="0" algn="ctr">
              <a:buNone/>
              <a:defRPr>
                <a:solidFill>
                  <a:schemeClr val="tx1">
                    <a:tint val="75000"/>
                  </a:schemeClr>
                </a:solidFill>
              </a:defRPr>
            </a:lvl7pPr>
            <a:lvl8pPr marL="1843405" indent="0" algn="ctr">
              <a:buNone/>
              <a:defRPr>
                <a:solidFill>
                  <a:schemeClr val="tx1">
                    <a:tint val="75000"/>
                  </a:schemeClr>
                </a:solidFill>
              </a:defRPr>
            </a:lvl8pPr>
            <a:lvl9pPr marL="210629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718CB2-EF18-4401-BBA3-B792793376F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B4E9C8-39C0-4B44-9A7E-66282E862AB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55016" y="134077"/>
            <a:ext cx="1320522" cy="285668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93450" y="134077"/>
            <a:ext cx="3863750" cy="285668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CEBBC5-431E-4ACA-9729-23B066CD38C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67201E-F0E6-48D5-925F-7EE8D32CB8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3610" y="2151424"/>
            <a:ext cx="4988640" cy="664958"/>
          </a:xfrm>
        </p:spPr>
        <p:txBody>
          <a:bodyPr anchor="t"/>
          <a:lstStyle>
            <a:lvl1pPr algn="l">
              <a:defRPr sz="2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3610" y="1419042"/>
            <a:ext cx="4988640" cy="732383"/>
          </a:xfrm>
        </p:spPr>
        <p:txBody>
          <a:bodyPr anchor="b"/>
          <a:lstStyle>
            <a:lvl1pPr marL="0" indent="0">
              <a:buNone/>
              <a:defRPr sz="1200">
                <a:solidFill>
                  <a:schemeClr val="tx1">
                    <a:tint val="75000"/>
                  </a:schemeClr>
                </a:solidFill>
              </a:defRPr>
            </a:lvl1pPr>
            <a:lvl2pPr marL="263525" indent="0">
              <a:buNone/>
              <a:defRPr sz="1000">
                <a:solidFill>
                  <a:schemeClr val="tx1">
                    <a:tint val="75000"/>
                  </a:schemeClr>
                </a:solidFill>
              </a:defRPr>
            </a:lvl2pPr>
            <a:lvl3pPr marL="526415" indent="0">
              <a:buNone/>
              <a:defRPr sz="900">
                <a:solidFill>
                  <a:schemeClr val="tx1">
                    <a:tint val="75000"/>
                  </a:schemeClr>
                </a:solidFill>
              </a:defRPr>
            </a:lvl3pPr>
            <a:lvl4pPr marL="789940" indent="0">
              <a:buNone/>
              <a:defRPr sz="800">
                <a:solidFill>
                  <a:schemeClr val="tx1">
                    <a:tint val="75000"/>
                  </a:schemeClr>
                </a:solidFill>
              </a:defRPr>
            </a:lvl4pPr>
            <a:lvl5pPr marL="1053465" indent="0">
              <a:buNone/>
              <a:defRPr sz="800">
                <a:solidFill>
                  <a:schemeClr val="tx1">
                    <a:tint val="75000"/>
                  </a:schemeClr>
                </a:solidFill>
              </a:defRPr>
            </a:lvl5pPr>
            <a:lvl6pPr marL="1316355" indent="0">
              <a:buNone/>
              <a:defRPr sz="800">
                <a:solidFill>
                  <a:schemeClr val="tx1">
                    <a:tint val="75000"/>
                  </a:schemeClr>
                </a:solidFill>
              </a:defRPr>
            </a:lvl6pPr>
            <a:lvl7pPr marL="1579880" indent="0">
              <a:buNone/>
              <a:defRPr sz="800">
                <a:solidFill>
                  <a:schemeClr val="tx1">
                    <a:tint val="75000"/>
                  </a:schemeClr>
                </a:solidFill>
              </a:defRPr>
            </a:lvl7pPr>
            <a:lvl8pPr marL="1843405" indent="0">
              <a:buNone/>
              <a:defRPr sz="800">
                <a:solidFill>
                  <a:schemeClr val="tx1">
                    <a:tint val="75000"/>
                  </a:schemeClr>
                </a:solidFill>
              </a:defRPr>
            </a:lvl8pPr>
            <a:lvl9pPr marL="2106295" indent="0">
              <a:buNone/>
              <a:defRPr sz="8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40379C7-2486-4C96-B4B6-1C078CD56F5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93450"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2983402"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2FF6F2F-1C4B-42E3-8AFD-E360CF2BE2F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293449" y="749434"/>
            <a:ext cx="2593156"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293449" y="1061762"/>
            <a:ext cx="2593156"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2981365" y="749434"/>
            <a:ext cx="2594174"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2981365" y="1061762"/>
            <a:ext cx="2594174"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2608431-072E-4FA5-84D5-1EF26FDB1BD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4686FB-AFB6-405D-B07D-10B8E147961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93450" y="133302"/>
            <a:ext cx="1930857" cy="567306"/>
          </a:xfrm>
        </p:spPr>
        <p:txBody>
          <a:bodyPr anchor="b"/>
          <a:lstStyle>
            <a:lvl1pPr algn="l">
              <a:defRPr sz="1200" b="1"/>
            </a:lvl1pPr>
          </a:lstStyle>
          <a:p>
            <a:r>
              <a:rPr lang="zh-CN" altLang="en-US"/>
              <a:t>单击此处编辑母版标题样式</a:t>
            </a:r>
            <a:endParaRPr lang="zh-CN" altLang="en-US"/>
          </a:p>
        </p:txBody>
      </p:sp>
      <p:sp>
        <p:nvSpPr>
          <p:cNvPr id="3" name="内容占位符 2"/>
          <p:cNvSpPr>
            <a:spLocks noGrp="1"/>
          </p:cNvSpPr>
          <p:nvPr>
            <p:ph idx="1"/>
          </p:nvPr>
        </p:nvSpPr>
        <p:spPr>
          <a:xfrm>
            <a:off x="2294611" y="133302"/>
            <a:ext cx="3280927" cy="2857458"/>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293450" y="700608"/>
            <a:ext cx="1930857" cy="2290151"/>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C699E7-C204-4032-B2D8-A919C19D550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50363" y="2343627"/>
            <a:ext cx="3521393" cy="276678"/>
          </a:xfrm>
        </p:spPr>
        <p:txBody>
          <a:bodyPr anchor="b"/>
          <a:lstStyle>
            <a:lvl1pPr algn="l">
              <a:defRPr sz="12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150363" y="299153"/>
            <a:ext cx="3521393" cy="2008823"/>
          </a:xfrm>
        </p:spPr>
        <p:txBody>
          <a:bodyPr/>
          <a:lstStyle>
            <a:lvl1pPr marL="0" indent="0">
              <a:buNone/>
              <a:defRPr sz="1800"/>
            </a:lvl1pPr>
            <a:lvl2pPr marL="263525" indent="0">
              <a:buNone/>
              <a:defRPr sz="1600"/>
            </a:lvl2pPr>
            <a:lvl3pPr marL="526415" indent="0">
              <a:buNone/>
              <a:defRPr sz="1400"/>
            </a:lvl3pPr>
            <a:lvl4pPr marL="789940" indent="0">
              <a:buNone/>
              <a:defRPr sz="1200"/>
            </a:lvl4pPr>
            <a:lvl5pPr marL="1053465" indent="0">
              <a:buNone/>
              <a:defRPr sz="1200"/>
            </a:lvl5pPr>
            <a:lvl6pPr marL="1316355" indent="0">
              <a:buNone/>
              <a:defRPr sz="1200"/>
            </a:lvl6pPr>
            <a:lvl7pPr marL="1579880" indent="0">
              <a:buNone/>
              <a:defRPr sz="1200"/>
            </a:lvl7pPr>
            <a:lvl8pPr marL="1843405" indent="0">
              <a:buNone/>
              <a:defRPr sz="1200"/>
            </a:lvl8pPr>
            <a:lvl9pPr marL="2106295" indent="0">
              <a:buNone/>
              <a:defRPr sz="1200"/>
            </a:lvl9pPr>
          </a:lstStyle>
          <a:p>
            <a:endParaRPr lang="zh-CN" altLang="en-US"/>
          </a:p>
        </p:txBody>
      </p:sp>
      <p:sp>
        <p:nvSpPr>
          <p:cNvPr id="4" name="文本占位符 3"/>
          <p:cNvSpPr>
            <a:spLocks noGrp="1"/>
          </p:cNvSpPr>
          <p:nvPr>
            <p:ph type="body" sz="half" idx="2"/>
          </p:nvPr>
        </p:nvSpPr>
        <p:spPr>
          <a:xfrm>
            <a:off x="1150363" y="2620305"/>
            <a:ext cx="3521393" cy="392929"/>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D658C1-1CE1-4F45-86E6-89573321BA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93450" y="134077"/>
            <a:ext cx="5282089" cy="558006"/>
          </a:xfrm>
          <a:prstGeom prst="rect">
            <a:avLst/>
          </a:prstGeom>
        </p:spPr>
        <p:txBody>
          <a:bodyPr vert="horz" lIns="52660" tIns="26330" rIns="52660" bIns="2633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293450" y="781209"/>
            <a:ext cx="5282089" cy="2209550"/>
          </a:xfrm>
          <a:prstGeom prst="rect">
            <a:avLst/>
          </a:prstGeom>
        </p:spPr>
        <p:txBody>
          <a:bodyPr vert="horz" lIns="52660" tIns="26330" rIns="52660" bIns="2633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293449" y="3103135"/>
            <a:ext cx="1369431" cy="178252"/>
          </a:xfrm>
          <a:prstGeom prst="rect">
            <a:avLst/>
          </a:prstGeom>
        </p:spPr>
        <p:txBody>
          <a:bodyPr vert="horz" lIns="52660" tIns="26330" rIns="52660" bIns="26330" rtlCol="0" anchor="ctr"/>
          <a:lstStyle>
            <a:lvl1pPr algn="l">
              <a:defRPr sz="700">
                <a:solidFill>
                  <a:schemeClr val="tx1">
                    <a:tint val="75000"/>
                  </a:schemeClr>
                </a:solidFill>
              </a:defRPr>
            </a:lvl1pPr>
          </a:lstStyle>
          <a:p>
            <a:fld id="{0CAD1205-C49D-4F0D-A354-CA6642D38364}" type="datetime1">
              <a:rPr lang="zh-CN" altLang="en-US" smtClean="0"/>
            </a:fld>
            <a:endParaRPr lang="zh-CN" altLang="en-US"/>
          </a:p>
        </p:txBody>
      </p:sp>
      <p:sp>
        <p:nvSpPr>
          <p:cNvPr id="5" name="页脚占位符 4"/>
          <p:cNvSpPr>
            <a:spLocks noGrp="1"/>
          </p:cNvSpPr>
          <p:nvPr>
            <p:ph type="ftr" sz="quarter" idx="3"/>
          </p:nvPr>
        </p:nvSpPr>
        <p:spPr>
          <a:xfrm>
            <a:off x="2005238" y="3103135"/>
            <a:ext cx="1858513" cy="178252"/>
          </a:xfrm>
          <a:prstGeom prst="rect">
            <a:avLst/>
          </a:prstGeom>
        </p:spPr>
        <p:txBody>
          <a:bodyPr vert="horz" lIns="52660" tIns="26330" rIns="52660" bIns="26330" rtlCol="0" anchor="ctr"/>
          <a:lstStyle>
            <a:lvl1pPr algn="ctr">
              <a:defRPr sz="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206108" y="3103135"/>
            <a:ext cx="1369431" cy="178252"/>
          </a:xfrm>
          <a:prstGeom prst="rect">
            <a:avLst/>
          </a:prstGeom>
        </p:spPr>
        <p:txBody>
          <a:bodyPr vert="horz" lIns="52660" tIns="26330" rIns="52660" bIns="26330" rtlCol="0" anchor="ctr"/>
          <a:lstStyle>
            <a:lvl1pPr algn="r">
              <a:defRPr sz="700">
                <a:solidFill>
                  <a:schemeClr val="tx1">
                    <a:tint val="75000"/>
                  </a:schemeClr>
                </a:solidFill>
              </a:defRPr>
            </a:lvl1pPr>
          </a:lstStyle>
          <a:p>
            <a:fld id="{C5C1623C-0059-494E-B184-63915177A0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26415" rtl="0" eaLnBrk="1" latinLnBrk="0" hangingPunct="1">
        <a:spcBef>
          <a:spcPct val="0"/>
        </a:spcBef>
        <a:buNone/>
        <a:defRPr sz="2500" kern="1200">
          <a:solidFill>
            <a:schemeClr val="tx1"/>
          </a:solidFill>
          <a:latin typeface="+mj-lt"/>
          <a:ea typeface="+mj-ea"/>
          <a:cs typeface="+mj-cs"/>
        </a:defRPr>
      </a:lvl1pPr>
    </p:titleStyle>
    <p:bodyStyle>
      <a:lvl1pPr marL="197485" indent="-197485" algn="l" defTabSz="52641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27990" indent="-164465" algn="l" defTabSz="52641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658495" indent="-131445" algn="l" defTabSz="52641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92138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118491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144843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6pPr>
      <a:lvl7pPr marL="171132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7pPr>
      <a:lvl8pPr marL="197485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8pPr>
      <a:lvl9pPr marL="223837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9pPr>
    </p:bodyStyle>
    <p:other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hyperlink" Target="http://baike.baidu.com/view/4662302.htm"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www.acm.org/about-acm/about-the-acm-organization"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hyperlink" Target="http://home.baidu.com/about/culture.html"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2000" b="1" dirty="0">
                <a:latin typeface="Times New Roman" panose="02020603050405020304" charset="0"/>
                <a:ea typeface="微软雅黑" panose="020B0503020204020204" pitchFamily="34" charset="-122"/>
              </a:rPr>
              <a:t>第</a:t>
            </a:r>
            <a:r>
              <a:rPr lang="en-US" altLang="zh-CN" sz="2000" b="1" dirty="0">
                <a:latin typeface="Times New Roman" panose="02020603050405020304" charset="0"/>
                <a:ea typeface="微软雅黑" panose="020B0503020204020204" pitchFamily="34" charset="-122"/>
              </a:rPr>
              <a:t>4</a:t>
            </a:r>
            <a:r>
              <a:rPr lang="zh-CN" altLang="en-US" sz="2000" b="1" dirty="0">
                <a:latin typeface="Times New Roman" panose="02020603050405020304" charset="0"/>
                <a:ea typeface="微软雅黑" panose="020B0503020204020204" pitchFamily="34" charset="-122"/>
              </a:rPr>
              <a:t>章 </a:t>
            </a:r>
            <a:r>
              <a:rPr lang="en-US" altLang="zh-CN" sz="2000" b="1" dirty="0">
                <a:latin typeface="Times New Roman" panose="02020603050405020304" charset="0"/>
                <a:ea typeface="微软雅黑" panose="020B0503020204020204" pitchFamily="34" charset="-122"/>
              </a:rPr>
              <a:t>IT</a:t>
            </a:r>
            <a:r>
              <a:rPr lang="zh-CN" altLang="en-US" sz="2000" b="1" dirty="0">
                <a:latin typeface="Times New Roman" panose="02020603050405020304" charset="0"/>
                <a:ea typeface="微软雅黑" panose="020B0503020204020204" pitchFamily="34" charset="-122"/>
              </a:rPr>
              <a:t>职业道德和社会责任</a:t>
            </a:r>
            <a:endParaRPr lang="zh-CN" altLang="en-US" sz="2000" b="1" dirty="0">
              <a:solidFill>
                <a:srgbClr val="0000FF"/>
              </a:solidFill>
              <a:latin typeface="Times New Roman" panose="02020603050405020304" charset="0"/>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副标题 4"/>
          <p:cNvSpPr>
            <a:spLocks noGrp="1"/>
          </p:cNvSpPr>
          <p:nvPr>
            <p:ph type="subTitle" idx="1"/>
          </p:nvPr>
        </p:nvSpPr>
        <p:spPr/>
        <p:txBody>
          <a:bodyPr/>
          <a:lstStyle/>
          <a:p>
            <a:endParaRPr lang="zh-CN" altLang="en-US" sz="1200" dirty="0">
              <a:latin typeface="Times New Roman" panose="02020603050405020304" charset="0"/>
              <a:ea typeface="微软雅黑" panose="020B0503020204020204" pitchFamily="34" charset="-122"/>
            </a:endParaRPr>
          </a:p>
        </p:txBody>
      </p:sp>
      <p:sp>
        <p:nvSpPr>
          <p:cNvPr id="6" name="副标题 2"/>
          <p:cNvSpPr>
            <a:spLocks noGrp="1"/>
          </p:cNvSpPr>
          <p:nvPr/>
        </p:nvSpPr>
        <p:spPr>
          <a:xfrm>
            <a:off x="880110" y="2399665"/>
            <a:ext cx="4108450" cy="574040"/>
          </a:xfrm>
          <a:prstGeom prst="rect">
            <a:avLst/>
          </a:prstGeom>
        </p:spPr>
        <p:txBody>
          <a:bodyPr vert="horz" lIns="52660" tIns="26330" rIns="52660" bIns="26330" rtlCol="0">
            <a:normAutofit/>
          </a:bodyPr>
          <a:lstStyle>
            <a:lvl1pPr marL="0" indent="0" algn="ctr" defTabSz="526415"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1pPr>
            <a:lvl2pPr marL="263525" indent="0" algn="ctr" defTabSz="526415" rtl="0"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2pPr>
            <a:lvl3pPr marL="526415" indent="0" algn="ctr" defTabSz="526415" rtl="0"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3pPr>
            <a:lvl4pPr marL="789940"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4pPr>
            <a:lvl5pPr marL="105346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5pPr>
            <a:lvl6pPr marL="131635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6pPr>
            <a:lvl7pPr marL="1579880"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7pPr>
            <a:lvl8pPr marL="184340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8pPr>
            <a:lvl9pPr marL="2106295" indent="0" algn="ctr" defTabSz="526415" rtl="0" eaLnBrk="1" latinLnBrk="0" hangingPunct="1">
              <a:spcBef>
                <a:spcPct val="20000"/>
              </a:spcBef>
              <a:buFont typeface="Arial" panose="020B0604020202020204" pitchFamily="34" charset="0"/>
              <a:buNone/>
              <a:defRPr sz="1200" kern="1200">
                <a:solidFill>
                  <a:schemeClr val="tx1">
                    <a:tint val="75000"/>
                  </a:schemeClr>
                </a:solidFill>
                <a:latin typeface="+mn-lt"/>
                <a:ea typeface="+mn-ea"/>
                <a:cs typeface="+mn-cs"/>
              </a:defRPr>
            </a:lvl9pPr>
          </a:lstStyle>
          <a:p>
            <a:pPr algn="l"/>
            <a:r>
              <a:rPr lang="zh-CN" altLang="en-US" sz="1000" dirty="0">
                <a:solidFill>
                  <a:schemeClr val="tx1"/>
                </a:solidFill>
              </a:rPr>
              <a:t>董延杰</a:t>
            </a:r>
            <a:endParaRPr lang="zh-CN" altLang="en-US" sz="1000" dirty="0">
              <a:solidFill>
                <a:schemeClr val="tx1"/>
              </a:solidFill>
            </a:endParaRPr>
          </a:p>
          <a:p>
            <a:pPr algn="l"/>
            <a:r>
              <a:rPr lang="zh-CN" altLang="en-US" sz="1000" dirty="0">
                <a:solidFill>
                  <a:schemeClr val="tx1"/>
                </a:solidFill>
              </a:rPr>
              <a:t>计算机与软件学院</a:t>
            </a:r>
            <a:endParaRPr lang="zh-CN" altLang="en-US" sz="1000" dirty="0">
              <a:solidFill>
                <a:schemeClr val="tx1"/>
              </a:solidFill>
            </a:endParaRPr>
          </a:p>
          <a:p>
            <a:pPr algn="l"/>
            <a:r>
              <a:rPr lang="zh-CN" altLang="en-US" sz="1000" dirty="0">
                <a:solidFill>
                  <a:schemeClr val="tx1"/>
                </a:solidFill>
              </a:rPr>
              <a:t>邮箱：</a:t>
            </a:r>
            <a:r>
              <a:rPr lang="en-US" altLang="zh-CN" sz="1000" dirty="0">
                <a:solidFill>
                  <a:schemeClr val="tx1"/>
                </a:solidFill>
              </a:rPr>
              <a:t>ydong@szu.edu.cn</a:t>
            </a:r>
            <a:endParaRPr lang="en-US" altLang="zh-CN" sz="1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10000"/>
          </a:bodyPr>
          <a:lstStyle/>
          <a:p>
            <a:r>
              <a:rPr lang="zh-CN" altLang="en-US" sz="1200" u="sng" dirty="0">
                <a:solidFill>
                  <a:srgbClr val="0000FF"/>
                </a:solidFill>
                <a:latin typeface="Times New Roman" panose="02020603050405020304" charset="0"/>
                <a:ea typeface="微软雅黑" panose="020B0503020204020204" pitchFamily="34" charset="-122"/>
                <a:sym typeface="+mn-ea"/>
              </a:rPr>
              <a:t>职业人士：</a:t>
            </a:r>
            <a:endParaRPr lang="en-CA" altLang="zh-CN" sz="1200" u="sng" dirty="0">
              <a:solidFill>
                <a:srgbClr val="0000FF"/>
              </a:solidFill>
              <a:latin typeface="Times New Roman" panose="02020603050405020304" charset="0"/>
              <a:ea typeface="微软雅黑" panose="020B0503020204020204" pitchFamily="34" charset="-122"/>
              <a:sym typeface="+mn-ea"/>
            </a:endParaRPr>
          </a:p>
          <a:p>
            <a:pPr lvl="1" algn="just"/>
            <a:r>
              <a:rPr lang="zh-CN" altLang="en-US" sz="1000" dirty="0">
                <a:latin typeface="Times New Roman" panose="02020603050405020304" charset="0"/>
                <a:ea typeface="微软雅黑" panose="020B0503020204020204" pitchFamily="34" charset="-122"/>
                <a:sym typeface="+mn-ea"/>
              </a:rPr>
              <a:t>在某一领域，具有高等教育背景和有实际操作经验的人群。职业</a:t>
            </a:r>
            <a:r>
              <a:rPr lang="zh-CN" altLang="en-US" sz="1000" dirty="0">
                <a:latin typeface="Times New Roman" panose="02020603050405020304" charset="0"/>
                <a:ea typeface="微软雅黑" panose="020B0503020204020204" pitchFamily="34" charset="-122"/>
                <a:sym typeface="+mn-ea"/>
              </a:rPr>
              <a:t>人士有义务保证</a:t>
            </a:r>
            <a:r>
              <a:rPr lang="zh-CN" altLang="en-US" sz="1000" dirty="0">
                <a:solidFill>
                  <a:srgbClr val="0000FF"/>
                </a:solidFill>
                <a:latin typeface="Times New Roman" panose="02020603050405020304" charset="0"/>
                <a:ea typeface="微软雅黑" panose="020B0503020204020204" pitchFamily="34" charset="-122"/>
                <a:sym typeface="+mn-ea"/>
              </a:rPr>
              <a:t>被服务者</a:t>
            </a:r>
            <a:r>
              <a:rPr lang="zh-CN" altLang="en-US" sz="1000" dirty="0">
                <a:latin typeface="Times New Roman" panose="02020603050405020304" charset="0"/>
                <a:ea typeface="微软雅黑" panose="020B0503020204020204" pitchFamily="34" charset="-122"/>
                <a:sym typeface="+mn-ea"/>
              </a:rPr>
              <a:t>的福祉（Professionals have a special obligation to ensure their actions are for the good of those who depend on them）</a:t>
            </a:r>
            <a:endParaRPr lang="en-CA" altLang="zh-CN" sz="1000" dirty="0">
              <a:latin typeface="Times New Roman" panose="02020603050405020304" charset="0"/>
              <a:ea typeface="微软雅黑" panose="020B0503020204020204" pitchFamily="34" charset="-122"/>
              <a:sym typeface="+mn-ea"/>
            </a:endParaRPr>
          </a:p>
          <a:p>
            <a:pPr lvl="1" algn="just"/>
            <a:r>
              <a:rPr lang="zh-CN" altLang="en-US" sz="1000" dirty="0">
                <a:latin typeface="Times New Roman" panose="02020603050405020304" charset="0"/>
                <a:ea typeface="微软雅黑" panose="020B0503020204020204" pitchFamily="34" charset="-122"/>
                <a:sym typeface="+mn-ea"/>
              </a:rPr>
              <a:t>职业人士的决定往往比非职业人士的决定有更严肃的后果（如</a:t>
            </a:r>
            <a:r>
              <a:rPr lang="en-US" altLang="zh-CN" sz="1000" dirty="0">
                <a:latin typeface="Times New Roman" panose="02020603050405020304" charset="0"/>
                <a:ea typeface="微软雅黑" panose="020B0503020204020204" pitchFamily="34" charset="-122"/>
                <a:sym typeface="+mn-ea"/>
              </a:rPr>
              <a:t>Carl</a:t>
            </a:r>
            <a:r>
              <a:rPr lang="zh-CN" altLang="en-US" sz="1000" dirty="0">
                <a:latin typeface="Times New Roman" panose="02020603050405020304" charset="0"/>
                <a:ea typeface="微软雅黑" panose="020B0503020204020204" pitchFamily="34" charset="-122"/>
                <a:sym typeface="+mn-ea"/>
              </a:rPr>
              <a:t>设计的软件会误射</a:t>
            </a:r>
            <a:r>
              <a:rPr lang="zh-CN" altLang="en-US" sz="1000" dirty="0">
                <a:latin typeface="Times New Roman" panose="02020603050405020304" charset="0"/>
                <a:ea typeface="微软雅黑" panose="020B0503020204020204" pitchFamily="34" charset="-122"/>
                <a:sym typeface="+mn-ea"/>
              </a:rPr>
              <a:t>飞弹、</a:t>
            </a:r>
            <a:r>
              <a:rPr lang="en-US" altLang="zh-CN" sz="1000" dirty="0">
                <a:latin typeface="Times New Roman" panose="02020603050405020304" charset="0"/>
                <a:ea typeface="微软雅黑" panose="020B0503020204020204" pitchFamily="34" charset="-122"/>
                <a:sym typeface="+mn-ea"/>
              </a:rPr>
              <a:t>LJ</a:t>
            </a:r>
            <a:r>
              <a:rPr lang="zh-CN" altLang="en-US" sz="1000" dirty="0">
                <a:latin typeface="Times New Roman" panose="02020603050405020304" charset="0"/>
                <a:ea typeface="微软雅黑" panose="020B0503020204020204" pitchFamily="34" charset="-122"/>
                <a:sym typeface="+mn-ea"/>
              </a:rPr>
              <a:t>设计的软件会泄露隐私、</a:t>
            </a:r>
            <a:r>
              <a:rPr lang="en-US" altLang="zh-CN" sz="1000" dirty="0">
                <a:latin typeface="Times New Roman" panose="02020603050405020304" charset="0"/>
                <a:ea typeface="微软雅黑" panose="020B0503020204020204" pitchFamily="34" charset="-122"/>
                <a:sym typeface="+mn-ea"/>
              </a:rPr>
              <a:t>Juan</a:t>
            </a:r>
            <a:r>
              <a:rPr lang="zh-CN" altLang="en-US" sz="1000" dirty="0">
                <a:latin typeface="Times New Roman" panose="02020603050405020304" charset="0"/>
                <a:ea typeface="微软雅黑" panose="020B0503020204020204" pitchFamily="34" charset="-122"/>
                <a:sym typeface="+mn-ea"/>
              </a:rPr>
              <a:t>的建议会影响社会的公平正义）</a:t>
            </a:r>
            <a:endParaRPr lang="zh-CN" altLang="en-US" sz="1000" dirty="0">
              <a:latin typeface="Times New Roman" panose="02020603050405020304" charset="0"/>
              <a:ea typeface="微软雅黑" panose="020B0503020204020204" pitchFamily="34" charset="-122"/>
              <a:sym typeface="+mn-ea"/>
            </a:endParaRPr>
          </a:p>
          <a:p>
            <a:pPr algn="just"/>
            <a:r>
              <a:rPr lang="zh-CN" altLang="en-US" sz="1200" dirty="0">
                <a:latin typeface="Times New Roman" panose="02020603050405020304" charset="0"/>
                <a:ea typeface="微软雅黑" panose="020B0503020204020204" pitchFamily="34" charset="-122"/>
                <a:sym typeface="+mn-ea"/>
              </a:rPr>
              <a:t>一方面，使用</a:t>
            </a:r>
            <a:r>
              <a:rPr lang="zh-CN" altLang="en-US" sz="1200" dirty="0">
                <a:solidFill>
                  <a:srgbClr val="0000FF"/>
                </a:solidFill>
                <a:latin typeface="Times New Roman" panose="02020603050405020304" charset="0"/>
                <a:ea typeface="微软雅黑" panose="020B0503020204020204" pitchFamily="34" charset="-122"/>
                <a:sym typeface="+mn-ea"/>
              </a:rPr>
              <a:t>功利主义分析方法</a:t>
            </a:r>
            <a:r>
              <a:rPr lang="zh-CN" altLang="en-US" sz="1200" dirty="0">
                <a:latin typeface="Times New Roman" panose="02020603050405020304" charset="0"/>
                <a:ea typeface="微软雅黑" panose="020B0503020204020204" pitchFamily="34" charset="-122"/>
                <a:sym typeface="+mn-ea"/>
              </a:rPr>
              <a:t>，</a:t>
            </a:r>
            <a:r>
              <a:rPr lang="en-US" altLang="zh-CN" sz="1200" dirty="0">
                <a:latin typeface="Times New Roman" panose="02020603050405020304" charset="0"/>
                <a:ea typeface="微软雅黑" panose="020B0503020204020204" pitchFamily="34" charset="-122"/>
                <a:sym typeface="+mn-ea"/>
              </a:rPr>
              <a:t>Carl</a:t>
            </a:r>
            <a:r>
              <a:rPr lang="zh-CN" altLang="en-US" sz="1200" dirty="0">
                <a:latin typeface="Times New Roman" panose="02020603050405020304" charset="0"/>
                <a:ea typeface="微软雅黑" panose="020B0503020204020204" pitchFamily="34" charset="-122"/>
                <a:sym typeface="+mn-ea"/>
              </a:rPr>
              <a:t>、</a:t>
            </a:r>
            <a:r>
              <a:rPr lang="en-US" altLang="zh-CN" sz="1200" dirty="0">
                <a:latin typeface="Times New Roman" panose="02020603050405020304" charset="0"/>
                <a:ea typeface="微软雅黑" panose="020B0503020204020204" pitchFamily="34" charset="-122"/>
                <a:sym typeface="+mn-ea"/>
              </a:rPr>
              <a:t>LJ</a:t>
            </a:r>
            <a:r>
              <a:rPr lang="zh-CN" altLang="en-US" sz="1200" dirty="0">
                <a:latin typeface="Times New Roman" panose="02020603050405020304" charset="0"/>
                <a:ea typeface="微软雅黑" panose="020B0503020204020204" pitchFamily="34" charset="-122"/>
                <a:sym typeface="+mn-ea"/>
              </a:rPr>
              <a:t>和</a:t>
            </a:r>
            <a:r>
              <a:rPr lang="en-US" altLang="zh-CN" sz="1200" dirty="0">
                <a:latin typeface="Times New Roman" panose="02020603050405020304" charset="0"/>
                <a:ea typeface="微软雅黑" panose="020B0503020204020204" pitchFamily="34" charset="-122"/>
                <a:sym typeface="+mn-ea"/>
              </a:rPr>
              <a:t>Juan</a:t>
            </a:r>
            <a:r>
              <a:rPr lang="zh-CN" altLang="en-US" sz="1200" dirty="0">
                <a:latin typeface="Times New Roman" panose="02020603050405020304" charset="0"/>
                <a:ea typeface="微软雅黑" panose="020B0503020204020204" pitchFamily="34" charset="-122"/>
                <a:sym typeface="+mn-ea"/>
              </a:rPr>
              <a:t>应为全社会的福祉</a:t>
            </a:r>
            <a:endParaRPr lang="zh-CN" altLang="en-US" sz="1200" dirty="0">
              <a:latin typeface="Times New Roman" panose="02020603050405020304" charset="0"/>
              <a:ea typeface="微软雅黑" panose="020B0503020204020204" pitchFamily="34" charset="-122"/>
              <a:sym typeface="+mn-ea"/>
            </a:endParaRPr>
          </a:p>
          <a:p>
            <a:pPr algn="just"/>
            <a:r>
              <a:rPr lang="zh-CN" altLang="en-US" sz="1200" dirty="0">
                <a:latin typeface="Times New Roman" panose="02020603050405020304" charset="0"/>
                <a:ea typeface="微软雅黑" panose="020B0503020204020204" pitchFamily="34" charset="-122"/>
                <a:sym typeface="+mn-ea"/>
              </a:rPr>
              <a:t>另一方面，我们需要考虑以下两个事实</a:t>
            </a:r>
            <a:endParaRPr lang="zh-CN" altLang="en-US" sz="1200" dirty="0">
              <a:solidFill>
                <a:schemeClr val="tx1"/>
              </a:solidFill>
              <a:latin typeface="Times New Roman" panose="02020603050405020304" charset="0"/>
              <a:ea typeface="微软雅黑" panose="020B0503020204020204" pitchFamily="34" charset="-122"/>
            </a:endParaRPr>
          </a:p>
          <a:p>
            <a:pPr lvl="1" algn="just"/>
            <a:r>
              <a:rPr lang="zh-CN" altLang="en-US" sz="1200" dirty="0">
                <a:latin typeface="Times New Roman" panose="02020603050405020304" charset="0"/>
                <a:ea typeface="微软雅黑" panose="020B0503020204020204" pitchFamily="34" charset="-122"/>
                <a:sym typeface="+mn-ea"/>
              </a:rPr>
              <a:t>Carl是</a:t>
            </a:r>
            <a:r>
              <a:rPr lang="zh-CN" altLang="en-US" sz="1200" dirty="0">
                <a:solidFill>
                  <a:srgbClr val="0000FF"/>
                </a:solidFill>
                <a:latin typeface="Times New Roman" panose="02020603050405020304" charset="0"/>
                <a:ea typeface="微软雅黑" panose="020B0503020204020204" pitchFamily="34" charset="-122"/>
                <a:sym typeface="+mn-ea"/>
              </a:rPr>
              <a:t>职业人士</a:t>
            </a:r>
            <a:r>
              <a:rPr lang="zh-CN" altLang="en-US" sz="1200" dirty="0">
                <a:latin typeface="Times New Roman" panose="02020603050405020304" charset="0"/>
                <a:ea typeface="微软雅黑" panose="020B0503020204020204" pitchFamily="34" charset="-122"/>
                <a:sym typeface="+mn-ea"/>
              </a:rPr>
              <a:t>，他是一个公司的雇员</a:t>
            </a:r>
            <a:endParaRPr lang="zh-CN" altLang="en-US" sz="1200" dirty="0">
              <a:solidFill>
                <a:schemeClr val="tx1"/>
              </a:solidFill>
              <a:latin typeface="Times New Roman" panose="02020603050405020304" charset="0"/>
              <a:ea typeface="微软雅黑" panose="020B0503020204020204" pitchFamily="34" charset="-122"/>
            </a:endParaRPr>
          </a:p>
          <a:p>
            <a:pPr lvl="1" algn="just"/>
            <a:r>
              <a:rPr lang="zh-CN" altLang="en-US" sz="1200" dirty="0">
                <a:latin typeface="Times New Roman" panose="02020603050405020304" charset="0"/>
                <a:ea typeface="微软雅黑" panose="020B0503020204020204" pitchFamily="34" charset="-122"/>
                <a:sym typeface="+mn-ea"/>
              </a:rPr>
              <a:t>LJ和</a:t>
            </a:r>
            <a:r>
              <a:rPr lang="en-US" altLang="zh-CN" sz="1200" dirty="0">
                <a:latin typeface="Times New Roman" panose="02020603050405020304" charset="0"/>
                <a:ea typeface="微软雅黑" panose="020B0503020204020204" pitchFamily="34" charset="-122"/>
                <a:sym typeface="+mn-ea"/>
              </a:rPr>
              <a:t>Juan</a:t>
            </a:r>
            <a:r>
              <a:rPr lang="zh-CN" altLang="en-US" sz="1200" dirty="0">
                <a:latin typeface="Times New Roman" panose="02020603050405020304" charset="0"/>
                <a:ea typeface="微软雅黑" panose="020B0503020204020204" pitchFamily="34" charset="-122"/>
                <a:sym typeface="+mn-ea"/>
              </a:rPr>
              <a:t>是</a:t>
            </a:r>
            <a:r>
              <a:rPr lang="zh-CN" altLang="en-US" sz="1200" dirty="0">
                <a:solidFill>
                  <a:srgbClr val="0000FF"/>
                </a:solidFill>
                <a:latin typeface="Times New Roman" panose="02020603050405020304" charset="0"/>
                <a:ea typeface="微软雅黑" panose="020B0503020204020204" pitchFamily="34" charset="-122"/>
                <a:sym typeface="+mn-ea"/>
              </a:rPr>
              <a:t>职业人士</a:t>
            </a:r>
            <a:r>
              <a:rPr lang="zh-CN" altLang="en-US" sz="1200" dirty="0">
                <a:latin typeface="Times New Roman" panose="02020603050405020304" charset="0"/>
                <a:ea typeface="微软雅黑" panose="020B0503020204020204" pitchFamily="34" charset="-122"/>
                <a:sym typeface="+mn-ea"/>
              </a:rPr>
              <a:t>、公司所有者、与雇主有合同关系</a:t>
            </a:r>
            <a:endParaRPr lang="zh-CN" altLang="en-US" sz="1200" dirty="0">
              <a:solidFill>
                <a:schemeClr val="tx1"/>
              </a:solidFill>
              <a:latin typeface="Times New Roman" panose="02020603050405020304" charset="0"/>
              <a:ea typeface="微软雅黑" panose="020B0503020204020204" pitchFamily="34" charset="-122"/>
            </a:endParaRPr>
          </a:p>
          <a:p>
            <a:pPr algn="just"/>
            <a:r>
              <a:rPr lang="en-US" altLang="zh-CN" sz="1100" dirty="0">
                <a:latin typeface="Times New Roman" panose="02020603050405020304" charset="0"/>
                <a:ea typeface="微软雅黑" panose="020B0503020204020204" pitchFamily="34" charset="-122"/>
                <a:sym typeface="+mn-ea"/>
              </a:rPr>
              <a:t>Carl</a:t>
            </a:r>
            <a:r>
              <a:rPr lang="zh-CN" altLang="en-US" sz="1100" dirty="0">
                <a:latin typeface="Times New Roman" panose="02020603050405020304" charset="0"/>
                <a:ea typeface="微软雅黑" panose="020B0503020204020204" pitchFamily="34" charset="-122"/>
                <a:sym typeface="+mn-ea"/>
              </a:rPr>
              <a:t>、</a:t>
            </a:r>
            <a:r>
              <a:rPr lang="en-US" altLang="zh-CN" sz="1100" dirty="0">
                <a:latin typeface="Times New Roman" panose="02020603050405020304" charset="0"/>
                <a:ea typeface="微软雅黑" panose="020B0503020204020204" pitchFamily="34" charset="-122"/>
                <a:sym typeface="+mn-ea"/>
              </a:rPr>
              <a:t>LJ</a:t>
            </a:r>
            <a:r>
              <a:rPr lang="zh-CN" altLang="en-US" sz="1100" dirty="0">
                <a:latin typeface="Times New Roman" panose="02020603050405020304" charset="0"/>
                <a:ea typeface="微软雅黑" panose="020B0503020204020204" pitchFamily="34" charset="-122"/>
                <a:sym typeface="+mn-ea"/>
              </a:rPr>
              <a:t>和</a:t>
            </a:r>
            <a:r>
              <a:rPr lang="en-US" altLang="zh-CN" sz="1100" dirty="0">
                <a:latin typeface="Times New Roman" panose="02020603050405020304" charset="0"/>
                <a:ea typeface="微软雅黑" panose="020B0503020204020204" pitchFamily="34" charset="-122"/>
                <a:sym typeface="+mn-ea"/>
              </a:rPr>
              <a:t>Juan</a:t>
            </a:r>
            <a:r>
              <a:rPr lang="zh-CN" altLang="en-US" sz="1100" dirty="0">
                <a:latin typeface="Times New Roman" panose="02020603050405020304" charset="0"/>
                <a:ea typeface="微软雅黑" panose="020B0503020204020204" pitchFamily="34" charset="-122"/>
                <a:sym typeface="+mn-ea"/>
              </a:rPr>
              <a:t>需要为</a:t>
            </a:r>
            <a:r>
              <a:rPr lang="zh-CN" altLang="en-US" sz="1100" dirty="0">
                <a:solidFill>
                  <a:srgbClr val="FF0000"/>
                </a:solidFill>
                <a:latin typeface="Times New Roman" panose="02020603050405020304" charset="0"/>
                <a:ea typeface="微软雅黑" panose="020B0503020204020204" pitchFamily="34" charset="-122"/>
                <a:sym typeface="+mn-ea"/>
              </a:rPr>
              <a:t>自己雇主的</a:t>
            </a:r>
            <a:r>
              <a:rPr lang="zh-CN" altLang="en-US" sz="1100" dirty="0">
                <a:latin typeface="Times New Roman" panose="02020603050405020304" charset="0"/>
                <a:ea typeface="微软雅黑" panose="020B0503020204020204" pitchFamily="34" charset="-122"/>
                <a:sym typeface="+mn-ea"/>
              </a:rPr>
              <a:t>福祉服务，这与</a:t>
            </a:r>
            <a:r>
              <a:rPr lang="zh-CN" altLang="en-US" sz="1100" dirty="0">
                <a:solidFill>
                  <a:srgbClr val="FF0000"/>
                </a:solidFill>
                <a:latin typeface="Times New Roman" panose="02020603050405020304" charset="0"/>
                <a:ea typeface="微软雅黑" panose="020B0503020204020204" pitchFamily="34" charset="-122"/>
                <a:sym typeface="+mn-ea"/>
              </a:rPr>
              <a:t>全社会的</a:t>
            </a:r>
            <a:r>
              <a:rPr lang="zh-CN" altLang="en-US" sz="1100" dirty="0">
                <a:latin typeface="Times New Roman" panose="02020603050405020304" charset="0"/>
                <a:ea typeface="微软雅黑" panose="020B0503020204020204" pitchFamily="34" charset="-122"/>
                <a:sym typeface="+mn-ea"/>
              </a:rPr>
              <a:t>福祉是互相矛盾的</a:t>
            </a:r>
            <a:endParaRPr lang="zh-CN" altLang="en-US" sz="1100" dirty="0">
              <a:latin typeface="Times New Roman" panose="02020603050405020304" charset="0"/>
              <a:ea typeface="微软雅黑" panose="020B0503020204020204" pitchFamily="34" charset="-122"/>
              <a:sym typeface="+mn-ea"/>
            </a:endParaRPr>
          </a:p>
          <a:p>
            <a:pPr algn="just"/>
            <a:r>
              <a:rPr lang="zh-CN" altLang="en-US" sz="1100" dirty="0">
                <a:latin typeface="Times New Roman" panose="02020603050405020304" charset="0"/>
                <a:ea typeface="微软雅黑" panose="020B0503020204020204" pitchFamily="34" charset="-122"/>
                <a:sym typeface="+mn-ea"/>
              </a:rPr>
              <a:t>面临两难的处境，如何选择</a:t>
            </a:r>
            <a:r>
              <a:rPr lang="zh-CN" altLang="en-US" sz="1100" dirty="0">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100" b="1" u="sng" dirty="0">
                <a:solidFill>
                  <a:srgbClr val="0000FF"/>
                </a:solidFill>
                <a:latin typeface="Arial" panose="020B0604020202020204" pitchFamily="34" charset="0"/>
                <a:ea typeface="微软雅黑" panose="020B0503020204020204" pitchFamily="34" charset="-122"/>
                <a:cs typeface="Arial" panose="020B0604020202020204" pitchFamily="34" charset="0"/>
                <a:sym typeface="+mn-ea"/>
              </a:rPr>
              <a:t>职业道德</a:t>
            </a:r>
            <a:endParaRPr lang="zh-CN" altLang="en-US" sz="1100" b="1" u="sng" dirty="0">
              <a:solidFill>
                <a:srgbClr val="0000FF"/>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标题 4"/>
          <p:cNvSpPr/>
          <p:nvPr>
            <p:ph type="title"/>
          </p:nvPr>
        </p:nvSpPr>
        <p:spPr/>
        <p:txBody>
          <a:bodyPr>
            <a:normAutofit/>
          </a:bodyPr>
          <a:p>
            <a:pPr algn="l"/>
            <a:r>
              <a:rPr lang="zh-CN" altLang="en-US" sz="2000" b="1" dirty="0">
                <a:solidFill>
                  <a:schemeClr val="bg1"/>
                </a:solidFill>
                <a:latin typeface="Times New Roman" panose="02020603050405020304" charset="0"/>
                <a:ea typeface="微软雅黑" panose="020B0503020204020204" pitchFamily="34" charset="-122"/>
                <a:sym typeface="+mn-ea"/>
              </a:rPr>
              <a:t>案例分析小结</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20000"/>
          </a:bodyPr>
          <a:lstStyle/>
          <a:p>
            <a:pPr marL="204470" indent="-171450" algn="just">
              <a:buClrTx/>
              <a:buSzTx/>
            </a:pPr>
            <a:r>
              <a:rPr lang="zh-CN" altLang="en-US" sz="1200" dirty="0">
                <a:latin typeface="Times New Roman" panose="02020603050405020304" charset="0"/>
                <a:ea typeface="微软雅黑" panose="020B0503020204020204" pitchFamily="34" charset="-122"/>
              </a:rPr>
              <a:t>职业</a:t>
            </a:r>
            <a:r>
              <a:rPr lang="zh-CN" altLang="en-US" sz="1200" dirty="0">
                <a:latin typeface="Times New Roman" panose="02020603050405020304" charset="0"/>
                <a:ea typeface="微软雅黑" panose="020B0503020204020204" pitchFamily="34" charset="-122"/>
              </a:rPr>
              <a:t>包含两方面的含义：</a:t>
            </a:r>
            <a:endParaRPr lang="en-CA" altLang="zh-CN" sz="1200" dirty="0">
              <a:latin typeface="Times New Roman" panose="02020603050405020304" charset="0"/>
              <a:ea typeface="微软雅黑" panose="020B0503020204020204" pitchFamily="34" charset="-122"/>
            </a:endParaRPr>
          </a:p>
          <a:p>
            <a:pPr marL="434975" lvl="1" indent="-171450" algn="just"/>
            <a:r>
              <a:rPr lang="zh-CN" altLang="en-US" sz="1000" dirty="0">
                <a:latin typeface="Times New Roman" panose="02020603050405020304" charset="0"/>
                <a:ea typeface="微软雅黑" panose="020B0503020204020204" pitchFamily="34" charset="-122"/>
              </a:rPr>
              <a:t>职业体现了专业的分工，不同于工作，职业可以不会随意更改</a:t>
            </a:r>
            <a:endParaRPr lang="en-CA" altLang="zh-CN" sz="1000" dirty="0">
              <a:latin typeface="Times New Roman" panose="02020603050405020304" charset="0"/>
              <a:ea typeface="微软雅黑" panose="020B0503020204020204" pitchFamily="34" charset="-122"/>
            </a:endParaRPr>
          </a:p>
          <a:p>
            <a:pPr marL="434975" lvl="1" indent="-171450" algn="just"/>
            <a:r>
              <a:rPr lang="zh-CN" altLang="en-US" sz="1000" dirty="0">
                <a:latin typeface="Times New Roman" panose="02020603050405020304" charset="0"/>
                <a:ea typeface="微软雅黑" panose="020B0503020204020204" pitchFamily="34" charset="-122"/>
              </a:rPr>
              <a:t>职业体现了一种精神追求，职业发展的过程也是个人价值不断实现的过程，</a:t>
            </a:r>
            <a:r>
              <a:rPr lang="zh-CN" altLang="en-US" sz="1000" dirty="0">
                <a:solidFill>
                  <a:srgbClr val="0000FF"/>
                </a:solidFill>
                <a:latin typeface="Times New Roman" panose="02020603050405020304" charset="0"/>
                <a:ea typeface="微软雅黑" panose="020B0503020204020204" pitchFamily="34" charset="-122"/>
              </a:rPr>
              <a:t>职业要求个人对它有忠诚度</a:t>
            </a:r>
            <a:endParaRPr lang="zh-CN" altLang="en-US" sz="1000" dirty="0">
              <a:solidFill>
                <a:srgbClr val="0000FF"/>
              </a:solidFill>
              <a:latin typeface="Times New Roman" panose="02020603050405020304" charset="0"/>
              <a:ea typeface="微软雅黑" panose="020B0503020204020204" pitchFamily="34" charset="-122"/>
            </a:endParaRPr>
          </a:p>
          <a:p>
            <a:pPr marL="204470" indent="-171450" algn="just">
              <a:buClrTx/>
              <a:buSzTx/>
            </a:pPr>
            <a:endParaRPr lang="zh-CN" altLang="en-US" sz="1200" dirty="0">
              <a:latin typeface="Times New Roman" panose="02020603050405020304" charset="0"/>
              <a:ea typeface="微软雅黑" panose="020B0503020204020204" pitchFamily="34" charset="-122"/>
            </a:endParaRPr>
          </a:p>
          <a:p>
            <a:pPr marL="204470" indent="-171450" algn="just">
              <a:buClrTx/>
              <a:buSzTx/>
            </a:pPr>
            <a:r>
              <a:rPr lang="zh-CN" altLang="en-US" sz="1200" dirty="0">
                <a:latin typeface="Times New Roman" panose="02020603050405020304" charset="0"/>
                <a:ea typeface="微软雅黑" panose="020B0503020204020204" pitchFamily="34" charset="-122"/>
              </a:rPr>
              <a:t>职业素质：从业者在一定生理、心理条件下，通过教育培训、职业时间、自我修炼等途径形成和发展起来的，在职业活动中起决定性作用的、内在的、相对稳定的</a:t>
            </a:r>
            <a:r>
              <a:rPr lang="zh-CN" altLang="en-US" sz="1200" dirty="0">
                <a:latin typeface="Times New Roman" panose="02020603050405020304" charset="0"/>
                <a:ea typeface="微软雅黑" panose="020B0503020204020204" pitchFamily="34" charset="-122"/>
              </a:rPr>
              <a:t>基本品质</a:t>
            </a:r>
            <a:endParaRPr lang="zh-CN" altLang="en-US" sz="1200" dirty="0">
              <a:latin typeface="Times New Roman" panose="02020603050405020304" charset="0"/>
              <a:ea typeface="微软雅黑" panose="020B0503020204020204" pitchFamily="34" charset="-122"/>
            </a:endParaRPr>
          </a:p>
          <a:p>
            <a:pPr marL="434975" lvl="1" indent="-171450" algn="just">
              <a:buClrTx/>
              <a:buSzTx/>
            </a:pPr>
            <a:r>
              <a:rPr lang="zh-CN" altLang="en-US" sz="1000" dirty="0">
                <a:solidFill>
                  <a:srgbClr val="FF0000"/>
                </a:solidFill>
                <a:latin typeface="Times New Roman" panose="02020603050405020304" charset="0"/>
                <a:ea typeface="微软雅黑" panose="020B0503020204020204" pitchFamily="34" charset="-122"/>
              </a:rPr>
              <a:t>职业道德</a:t>
            </a:r>
            <a:r>
              <a:rPr lang="zh-CN" altLang="en-US" sz="1000" dirty="0">
                <a:latin typeface="Times New Roman" panose="02020603050405020304" charset="0"/>
                <a:ea typeface="微软雅黑" panose="020B0503020204020204" pitchFamily="34" charset="-122"/>
              </a:rPr>
              <a:t>、职业兴趣、职业能力、职业个性、</a:t>
            </a:r>
            <a:r>
              <a:rPr lang="zh-CN" altLang="en-US" sz="1000" dirty="0">
                <a:solidFill>
                  <a:srgbClr val="FF0000"/>
                </a:solidFill>
                <a:latin typeface="Times New Roman" panose="02020603050405020304" charset="0"/>
                <a:ea typeface="微软雅黑" panose="020B0503020204020204" pitchFamily="34" charset="-122"/>
              </a:rPr>
              <a:t>职业修养</a:t>
            </a:r>
            <a:endParaRPr lang="zh-CN" altLang="en-US" sz="1000" dirty="0">
              <a:latin typeface="Times New Roman" panose="02020603050405020304" charset="0"/>
              <a:ea typeface="微软雅黑" panose="020B0503020204020204" pitchFamily="34" charset="-122"/>
            </a:endParaRPr>
          </a:p>
          <a:p>
            <a:pPr marL="204470" indent="-171450" algn="just">
              <a:buClrTx/>
              <a:buSzTx/>
            </a:pPr>
            <a:endParaRPr lang="zh-CN" altLang="en-US" sz="1200" dirty="0">
              <a:latin typeface="Times New Roman" panose="02020603050405020304" charset="0"/>
              <a:ea typeface="微软雅黑" panose="020B0503020204020204" pitchFamily="34" charset="-122"/>
            </a:endParaRPr>
          </a:p>
          <a:p>
            <a:pPr marL="204470" indent="-171450" algn="just">
              <a:buClrTx/>
              <a:buSzTx/>
            </a:pPr>
            <a:r>
              <a:rPr lang="zh-CN" altLang="en-US" sz="1200" dirty="0">
                <a:latin typeface="Times New Roman" panose="02020603050405020304" charset="0"/>
                <a:ea typeface="微软雅黑" panose="020B0503020204020204" pitchFamily="34" charset="-122"/>
              </a:rPr>
              <a:t>影响和制约职业素质的因素：个人道德品质、受教育程度、实践经验、社会环境、工作经历以及自身的一些基本情况</a:t>
            </a:r>
            <a:endParaRPr lang="zh-CN" altLang="en-US" sz="1200" dirty="0">
              <a:latin typeface="Times New Roman" panose="02020603050405020304" charset="0"/>
              <a:ea typeface="微软雅黑" panose="020B0503020204020204" pitchFamily="34" charset="-122"/>
            </a:endParaRPr>
          </a:p>
          <a:p>
            <a:pPr indent="-171450" algn="just"/>
            <a:endParaRPr lang="en-US" altLang="zh-CN"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标题 4"/>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
        <p:nvSpPr>
          <p:cNvPr id="4" name="内容占位符 3"/>
          <p:cNvSpPr>
            <a:spLocks noGrp="1"/>
          </p:cNvSpPr>
          <p:nvPr>
            <p:ph sz="half" idx="1"/>
          </p:nvPr>
        </p:nvSpPr>
        <p:spPr/>
        <p:txBody>
          <a:bodyPr>
            <a:noAutofit/>
          </a:bodyPr>
          <a:p>
            <a:pPr>
              <a:lnSpc>
                <a:spcPct val="120000"/>
              </a:lnSpc>
            </a:pPr>
            <a:r>
              <a:rPr lang="zh-CN" altLang="en-US" sz="900" dirty="0">
                <a:solidFill>
                  <a:srgbClr val="FF0000"/>
                </a:solidFill>
                <a:latin typeface="微软雅黑" panose="020B0503020204020204" pitchFamily="34" charset="-122"/>
                <a:ea typeface="微软雅黑" panose="020B0503020204020204" pitchFamily="34" charset="-122"/>
                <a:sym typeface="+mn-ea"/>
              </a:rPr>
              <a:t>宏观</a:t>
            </a:r>
            <a:r>
              <a:rPr lang="zh-CN" altLang="en-US" sz="900" dirty="0">
                <a:latin typeface="微软雅黑" panose="020B0503020204020204" pitchFamily="34" charset="-122"/>
                <a:ea typeface="微软雅黑" panose="020B0503020204020204" pitchFamily="34" charset="-122"/>
                <a:sym typeface="+mn-ea"/>
              </a:rPr>
              <a:t>层面，职业的四个特征</a:t>
            </a:r>
            <a:endParaRPr lang="en-US" altLang="zh-CN" sz="900" dirty="0">
              <a:latin typeface="微软雅黑" panose="020B0503020204020204" pitchFamily="34" charset="-122"/>
              <a:ea typeface="微软雅黑" panose="020B0503020204020204" pitchFamily="34" charset="-122"/>
            </a:endParaRPr>
          </a:p>
          <a:p>
            <a:pPr lvl="1">
              <a:lnSpc>
                <a:spcPct val="120000"/>
              </a:lnSpc>
            </a:pPr>
            <a:r>
              <a:rPr lang="zh-CN" altLang="en-US" sz="900" dirty="0">
                <a:latin typeface="微软雅黑" panose="020B0503020204020204" pitchFamily="34" charset="-122"/>
                <a:ea typeface="微软雅黑" panose="020B0503020204020204" pitchFamily="34" charset="-122"/>
                <a:sym typeface="+mn-ea"/>
              </a:rPr>
              <a:t>群集式的</a:t>
            </a:r>
            <a:r>
              <a:rPr lang="zh-CN" altLang="en-US" sz="900" dirty="0">
                <a:solidFill>
                  <a:srgbClr val="FF0000"/>
                </a:solidFill>
                <a:latin typeface="微软雅黑" panose="020B0503020204020204" pitchFamily="34" charset="-122"/>
                <a:ea typeface="微软雅黑" panose="020B0503020204020204" pitchFamily="34" charset="-122"/>
                <a:sym typeface="+mn-ea"/>
              </a:rPr>
              <a:t>工作资格</a:t>
            </a:r>
            <a:r>
              <a:rPr lang="zh-CN" altLang="en-US" sz="900" dirty="0">
                <a:latin typeface="微软雅黑" panose="020B0503020204020204" pitchFamily="34" charset="-122"/>
                <a:ea typeface="微软雅黑" panose="020B0503020204020204" pitchFamily="34" charset="-122"/>
                <a:sym typeface="+mn-ea"/>
              </a:rPr>
              <a:t>，即由专业能力、方法能力、社会能力决定的职业从业能力</a:t>
            </a:r>
            <a:endParaRPr lang="en-US" altLang="zh-CN" sz="900" dirty="0">
              <a:latin typeface="微软雅黑" panose="020B0503020204020204" pitchFamily="34" charset="-122"/>
              <a:ea typeface="微软雅黑" panose="020B0503020204020204" pitchFamily="34" charset="-122"/>
            </a:endParaRPr>
          </a:p>
          <a:p>
            <a:pPr lvl="1">
              <a:lnSpc>
                <a:spcPct val="120000"/>
              </a:lnSpc>
            </a:pPr>
            <a:r>
              <a:rPr lang="zh-CN" altLang="en-US" sz="900" dirty="0">
                <a:latin typeface="微软雅黑" panose="020B0503020204020204" pitchFamily="34" charset="-122"/>
                <a:ea typeface="微软雅黑" panose="020B0503020204020204" pitchFamily="34" charset="-122"/>
                <a:sym typeface="+mn-ea"/>
              </a:rPr>
              <a:t>规范性的</a:t>
            </a:r>
            <a:r>
              <a:rPr lang="zh-CN" altLang="en-US" sz="900" dirty="0">
                <a:solidFill>
                  <a:srgbClr val="FF0000"/>
                </a:solidFill>
                <a:latin typeface="微软雅黑" panose="020B0503020204020204" pitchFamily="34" charset="-122"/>
                <a:ea typeface="微软雅黑" panose="020B0503020204020204" pitchFamily="34" charset="-122"/>
                <a:sym typeface="+mn-ea"/>
              </a:rPr>
              <a:t>工作领域</a:t>
            </a:r>
            <a:r>
              <a:rPr lang="zh-CN" altLang="en-US" sz="900" dirty="0">
                <a:latin typeface="微软雅黑" panose="020B0503020204020204" pitchFamily="34" charset="-122"/>
                <a:ea typeface="微软雅黑" panose="020B0503020204020204" pitchFamily="34" charset="-122"/>
                <a:sym typeface="+mn-ea"/>
              </a:rPr>
              <a:t>，即由职业资格以及工作手段、工作对象、工作环境决定的社会职业劳动分工</a:t>
            </a:r>
            <a:endParaRPr lang="en-US" altLang="zh-CN" sz="900" dirty="0">
              <a:latin typeface="微软雅黑" panose="020B0503020204020204" pitchFamily="34" charset="-122"/>
              <a:ea typeface="微软雅黑" panose="020B0503020204020204" pitchFamily="34" charset="-122"/>
            </a:endParaRPr>
          </a:p>
          <a:p>
            <a:pPr lvl="1">
              <a:lnSpc>
                <a:spcPct val="120000"/>
              </a:lnSpc>
            </a:pPr>
            <a:r>
              <a:rPr lang="zh-CN" altLang="en-US" sz="900" dirty="0">
                <a:latin typeface="微软雅黑" panose="020B0503020204020204" pitchFamily="34" charset="-122"/>
                <a:ea typeface="微软雅黑" panose="020B0503020204020204" pitchFamily="34" charset="-122"/>
                <a:sym typeface="+mn-ea"/>
              </a:rPr>
              <a:t>层级型的</a:t>
            </a:r>
            <a:r>
              <a:rPr lang="zh-CN" altLang="en-US" sz="900" dirty="0">
                <a:solidFill>
                  <a:srgbClr val="FF0000"/>
                </a:solidFill>
                <a:latin typeface="微软雅黑" panose="020B0503020204020204" pitchFamily="34" charset="-122"/>
                <a:ea typeface="微软雅黑" panose="020B0503020204020204" pitchFamily="34" charset="-122"/>
                <a:sym typeface="+mn-ea"/>
              </a:rPr>
              <a:t>工作空间</a:t>
            </a:r>
            <a:r>
              <a:rPr lang="zh-CN" altLang="en-US" sz="900" dirty="0">
                <a:latin typeface="微软雅黑" panose="020B0503020204020204" pitchFamily="34" charset="-122"/>
                <a:ea typeface="微软雅黑" panose="020B0503020204020204" pitchFamily="34" charset="-122"/>
                <a:sym typeface="+mn-ea"/>
              </a:rPr>
              <a:t>，即由从业者的职业资格与工作岗位的基本要求并根据劳动组织结构决定的职业活动范围</a:t>
            </a:r>
            <a:endParaRPr lang="en-US" altLang="zh-CN" sz="900" dirty="0">
              <a:latin typeface="微软雅黑" panose="020B0503020204020204" pitchFamily="34" charset="-122"/>
              <a:ea typeface="微软雅黑" panose="020B0503020204020204" pitchFamily="34" charset="-122"/>
            </a:endParaRPr>
          </a:p>
          <a:p>
            <a:pPr lvl="1">
              <a:lnSpc>
                <a:spcPct val="120000"/>
              </a:lnSpc>
            </a:pPr>
            <a:r>
              <a:rPr lang="zh-CN" altLang="en-US" sz="900" dirty="0">
                <a:latin typeface="微软雅黑" panose="020B0503020204020204" pitchFamily="34" charset="-122"/>
                <a:ea typeface="微软雅黑" panose="020B0503020204020204" pitchFamily="34" charset="-122"/>
                <a:sym typeface="+mn-ea"/>
              </a:rPr>
              <a:t>社会化的</a:t>
            </a:r>
            <a:r>
              <a:rPr lang="zh-CN" altLang="en-US" sz="900" dirty="0">
                <a:solidFill>
                  <a:srgbClr val="0000FF"/>
                </a:solidFill>
                <a:latin typeface="微软雅黑" panose="020B0503020204020204" pitchFamily="34" charset="-122"/>
                <a:ea typeface="微软雅黑" panose="020B0503020204020204" pitchFamily="34" charset="-122"/>
                <a:sym typeface="+mn-ea"/>
              </a:rPr>
              <a:t>工作价值</a:t>
            </a:r>
            <a:r>
              <a:rPr lang="zh-CN" altLang="en-US" sz="900" dirty="0">
                <a:latin typeface="微软雅黑" panose="020B0503020204020204" pitchFamily="34" charset="-122"/>
                <a:ea typeface="微软雅黑" panose="020B0503020204020204" pitchFamily="34" charset="-122"/>
                <a:sym typeface="+mn-ea"/>
              </a:rPr>
              <a:t>，即由劳动者的职业贡献所决定的社会的</a:t>
            </a:r>
            <a:r>
              <a:rPr lang="zh-CN" altLang="en-US" sz="900" dirty="0">
                <a:solidFill>
                  <a:srgbClr val="0000FF"/>
                </a:solidFill>
                <a:latin typeface="微软雅黑" panose="020B0503020204020204" pitchFamily="34" charset="-122"/>
                <a:ea typeface="微软雅黑" panose="020B0503020204020204" pitchFamily="34" charset="-122"/>
                <a:sym typeface="+mn-ea"/>
              </a:rPr>
              <a:t>职业价值认可</a:t>
            </a:r>
            <a:endParaRPr lang="zh-CN" altLang="en-US" sz="900" dirty="0">
              <a:solidFill>
                <a:srgbClr val="0000FF"/>
              </a:solidFill>
              <a:latin typeface="微软雅黑" panose="020B0503020204020204" pitchFamily="34" charset="-122"/>
              <a:ea typeface="微软雅黑" panose="020B0503020204020204" pitchFamily="34" charset="-122"/>
              <a:sym typeface="+mn-ea"/>
            </a:endParaRPr>
          </a:p>
        </p:txBody>
      </p:sp>
      <p:sp>
        <p:nvSpPr>
          <p:cNvPr id="5" name="内容占位符 4"/>
          <p:cNvSpPr>
            <a:spLocks noGrp="1"/>
          </p:cNvSpPr>
          <p:nvPr>
            <p:ph sz="half" idx="2"/>
          </p:nvPr>
        </p:nvSpPr>
        <p:spPr/>
        <p:txBody>
          <a:bodyPr/>
          <a:p>
            <a:pPr>
              <a:lnSpc>
                <a:spcPct val="110000"/>
              </a:lnSpc>
            </a:pPr>
            <a:r>
              <a:rPr lang="zh-CN" altLang="en-US" sz="900" dirty="0">
                <a:solidFill>
                  <a:srgbClr val="0000FF"/>
                </a:solidFill>
                <a:latin typeface="微软雅黑" panose="020B0503020204020204" pitchFamily="34" charset="-122"/>
                <a:ea typeface="微软雅黑" panose="020B0503020204020204" pitchFamily="34" charset="-122"/>
                <a:sym typeface="+mn-ea"/>
              </a:rPr>
              <a:t>微观</a:t>
            </a:r>
            <a:r>
              <a:rPr lang="zh-CN" altLang="en-US" sz="900" dirty="0">
                <a:latin typeface="微软雅黑" panose="020B0503020204020204" pitchFamily="34" charset="-122"/>
                <a:ea typeface="微软雅黑" panose="020B0503020204020204" pitchFamily="34" charset="-122"/>
                <a:sym typeface="+mn-ea"/>
              </a:rPr>
              <a:t>层面，职业的四个特征</a:t>
            </a:r>
            <a:endParaRPr lang="en-US" altLang="zh-CN" sz="900" dirty="0">
              <a:latin typeface="微软雅黑" panose="020B0503020204020204" pitchFamily="34" charset="-122"/>
              <a:ea typeface="微软雅黑" panose="020B0503020204020204" pitchFamily="34" charset="-122"/>
            </a:endParaRPr>
          </a:p>
          <a:p>
            <a:pPr lvl="1">
              <a:lnSpc>
                <a:spcPct val="110000"/>
              </a:lnSpc>
            </a:pPr>
            <a:r>
              <a:rPr lang="zh-CN" altLang="en-US" sz="900" dirty="0">
                <a:latin typeface="微软雅黑" panose="020B0503020204020204" pitchFamily="34" charset="-122"/>
                <a:ea typeface="微软雅黑" panose="020B0503020204020204" pitchFamily="34" charset="-122"/>
                <a:sym typeface="+mn-ea"/>
              </a:rPr>
              <a:t>工作</a:t>
            </a:r>
            <a:r>
              <a:rPr lang="zh-CN" altLang="en-US" sz="900" dirty="0">
                <a:solidFill>
                  <a:srgbClr val="0000FF"/>
                </a:solidFill>
                <a:latin typeface="微软雅黑" panose="020B0503020204020204" pitchFamily="34" charset="-122"/>
                <a:ea typeface="微软雅黑" panose="020B0503020204020204" pitchFamily="34" charset="-122"/>
                <a:sym typeface="+mn-ea"/>
              </a:rPr>
              <a:t>对象</a:t>
            </a:r>
            <a:r>
              <a:rPr lang="zh-CN" altLang="en-US" sz="900" dirty="0">
                <a:latin typeface="微软雅黑" panose="020B0503020204020204" pitchFamily="34" charset="-122"/>
                <a:ea typeface="微软雅黑" panose="020B0503020204020204" pitchFamily="34" charset="-122"/>
                <a:sym typeface="+mn-ea"/>
              </a:rPr>
              <a:t>，如材料、</a:t>
            </a:r>
            <a:r>
              <a:rPr lang="zh-CN" altLang="en-US" sz="900" dirty="0">
                <a:solidFill>
                  <a:srgbClr val="0000FF"/>
                </a:solidFill>
                <a:latin typeface="微软雅黑" panose="020B0503020204020204" pitchFamily="34" charset="-122"/>
                <a:ea typeface="微软雅黑" panose="020B0503020204020204" pitchFamily="34" charset="-122"/>
                <a:sym typeface="+mn-ea"/>
              </a:rPr>
              <a:t>产品</a:t>
            </a:r>
            <a:r>
              <a:rPr lang="zh-CN" altLang="en-US" sz="900" dirty="0">
                <a:latin typeface="微软雅黑" panose="020B0503020204020204" pitchFamily="34" charset="-122"/>
                <a:ea typeface="微软雅黑" panose="020B0503020204020204" pitchFamily="34" charset="-122"/>
                <a:sym typeface="+mn-ea"/>
              </a:rPr>
              <a:t>或人</a:t>
            </a:r>
            <a:endParaRPr lang="en-US" altLang="zh-CN" sz="900" dirty="0">
              <a:latin typeface="微软雅黑" panose="020B0503020204020204" pitchFamily="34" charset="-122"/>
              <a:ea typeface="微软雅黑" panose="020B0503020204020204" pitchFamily="34" charset="-122"/>
            </a:endParaRPr>
          </a:p>
          <a:p>
            <a:pPr lvl="1">
              <a:lnSpc>
                <a:spcPct val="110000"/>
              </a:lnSpc>
            </a:pPr>
            <a:r>
              <a:rPr lang="zh-CN" altLang="en-US" sz="900" dirty="0">
                <a:latin typeface="微软雅黑" panose="020B0503020204020204" pitchFamily="34" charset="-122"/>
                <a:ea typeface="微软雅黑" panose="020B0503020204020204" pitchFamily="34" charset="-122"/>
                <a:sym typeface="+mn-ea"/>
              </a:rPr>
              <a:t>工作</a:t>
            </a:r>
            <a:r>
              <a:rPr lang="zh-CN" altLang="en-US" sz="900" dirty="0">
                <a:solidFill>
                  <a:srgbClr val="0000FF"/>
                </a:solidFill>
                <a:latin typeface="微软雅黑" panose="020B0503020204020204" pitchFamily="34" charset="-122"/>
                <a:ea typeface="微软雅黑" panose="020B0503020204020204" pitchFamily="34" charset="-122"/>
                <a:sym typeface="+mn-ea"/>
              </a:rPr>
              <a:t>手段</a:t>
            </a:r>
            <a:r>
              <a:rPr lang="zh-CN" altLang="en-US" sz="900" dirty="0">
                <a:latin typeface="微软雅黑" panose="020B0503020204020204" pitchFamily="34" charset="-122"/>
                <a:ea typeface="微软雅黑" panose="020B0503020204020204" pitchFamily="34" charset="-122"/>
                <a:sym typeface="+mn-ea"/>
              </a:rPr>
              <a:t>，机器、工具、仪器、</a:t>
            </a:r>
            <a:r>
              <a:rPr lang="zh-CN" altLang="en-US" sz="900" dirty="0">
                <a:solidFill>
                  <a:srgbClr val="0000FF"/>
                </a:solidFill>
                <a:latin typeface="微软雅黑" panose="020B0503020204020204" pitchFamily="34" charset="-122"/>
                <a:ea typeface="微软雅黑" panose="020B0503020204020204" pitchFamily="34" charset="-122"/>
                <a:sym typeface="+mn-ea"/>
              </a:rPr>
              <a:t>计算机</a:t>
            </a:r>
            <a:r>
              <a:rPr lang="zh-CN" altLang="en-US" sz="900" dirty="0">
                <a:latin typeface="微软雅黑" panose="020B0503020204020204" pitchFamily="34" charset="-122"/>
                <a:ea typeface="微软雅黑" panose="020B0503020204020204" pitchFamily="34" charset="-122"/>
                <a:sym typeface="+mn-ea"/>
              </a:rPr>
              <a:t>等</a:t>
            </a:r>
            <a:endParaRPr lang="en-US" altLang="zh-CN" sz="900" dirty="0">
              <a:latin typeface="微软雅黑" panose="020B0503020204020204" pitchFamily="34" charset="-122"/>
              <a:ea typeface="微软雅黑" panose="020B0503020204020204" pitchFamily="34" charset="-122"/>
            </a:endParaRPr>
          </a:p>
          <a:p>
            <a:pPr lvl="1">
              <a:lnSpc>
                <a:spcPct val="110000"/>
              </a:lnSpc>
            </a:pPr>
            <a:r>
              <a:rPr lang="zh-CN" altLang="en-US" sz="900" dirty="0">
                <a:latin typeface="微软雅黑" panose="020B0503020204020204" pitchFamily="34" charset="-122"/>
                <a:ea typeface="微软雅黑" panose="020B0503020204020204" pitchFamily="34" charset="-122"/>
                <a:sym typeface="+mn-ea"/>
              </a:rPr>
              <a:t>工作</a:t>
            </a:r>
            <a:r>
              <a:rPr lang="zh-CN" altLang="en-US" sz="900" dirty="0">
                <a:solidFill>
                  <a:srgbClr val="0000FF"/>
                </a:solidFill>
                <a:latin typeface="微软雅黑" panose="020B0503020204020204" pitchFamily="34" charset="-122"/>
                <a:ea typeface="微软雅黑" panose="020B0503020204020204" pitchFamily="34" charset="-122"/>
                <a:sym typeface="+mn-ea"/>
              </a:rPr>
              <a:t>地点</a:t>
            </a:r>
            <a:r>
              <a:rPr lang="zh-CN" altLang="en-US" sz="900" dirty="0">
                <a:latin typeface="微软雅黑" panose="020B0503020204020204" pitchFamily="34" charset="-122"/>
                <a:ea typeface="微软雅黑" panose="020B0503020204020204" pitchFamily="34" charset="-122"/>
                <a:sym typeface="+mn-ea"/>
              </a:rPr>
              <a:t>，如产业部门、行业领域所决定的劳动场所（如</a:t>
            </a:r>
            <a:r>
              <a:rPr lang="zh-CN" altLang="en-US" sz="900" dirty="0">
                <a:solidFill>
                  <a:srgbClr val="0000FF"/>
                </a:solidFill>
                <a:latin typeface="微软雅黑" panose="020B0503020204020204" pitchFamily="34" charset="-122"/>
                <a:ea typeface="微软雅黑" panose="020B0503020204020204" pitchFamily="34" charset="-122"/>
                <a:sym typeface="+mn-ea"/>
              </a:rPr>
              <a:t>工厂</a:t>
            </a:r>
            <a:r>
              <a:rPr lang="zh-CN" altLang="en-US" sz="900" dirty="0">
                <a:latin typeface="微软雅黑" panose="020B0503020204020204" pitchFamily="34" charset="-122"/>
                <a:ea typeface="微软雅黑" panose="020B0503020204020204" pitchFamily="34" charset="-122"/>
                <a:sym typeface="+mn-ea"/>
              </a:rPr>
              <a:t>、矿山、农田、机关等）</a:t>
            </a:r>
            <a:endParaRPr lang="en-US" altLang="zh-CN" sz="900" dirty="0">
              <a:latin typeface="微软雅黑" panose="020B0503020204020204" pitchFamily="34" charset="-122"/>
              <a:ea typeface="微软雅黑" panose="020B0503020204020204" pitchFamily="34" charset="-122"/>
            </a:endParaRPr>
          </a:p>
          <a:p>
            <a:pPr lvl="1">
              <a:lnSpc>
                <a:spcPct val="110000"/>
              </a:lnSpc>
            </a:pPr>
            <a:r>
              <a:rPr lang="zh-CN" altLang="en-US" sz="900" dirty="0">
                <a:latin typeface="微软雅黑" panose="020B0503020204020204" pitchFamily="34" charset="-122"/>
                <a:ea typeface="微软雅黑" panose="020B0503020204020204" pitchFamily="34" charset="-122"/>
                <a:sym typeface="+mn-ea"/>
              </a:rPr>
              <a:t>工作</a:t>
            </a:r>
            <a:r>
              <a:rPr lang="zh-CN" altLang="en-US" sz="900" dirty="0">
                <a:solidFill>
                  <a:srgbClr val="0000FF"/>
                </a:solidFill>
                <a:latin typeface="微软雅黑" panose="020B0503020204020204" pitchFamily="34" charset="-122"/>
                <a:ea typeface="微软雅黑" panose="020B0503020204020204" pitchFamily="34" charset="-122"/>
                <a:sym typeface="+mn-ea"/>
              </a:rPr>
              <a:t>岗位</a:t>
            </a:r>
            <a:r>
              <a:rPr lang="zh-CN" altLang="en-US" sz="900" dirty="0">
                <a:latin typeface="微软雅黑" panose="020B0503020204020204" pitchFamily="34" charset="-122"/>
                <a:ea typeface="微软雅黑" panose="020B0503020204020204" pitchFamily="34" charset="-122"/>
                <a:sym typeface="+mn-ea"/>
              </a:rPr>
              <a:t>，如单位、部门和机构里的具体劳动位置（</a:t>
            </a:r>
            <a:r>
              <a:rPr lang="zh-CN" altLang="en-US" sz="900" dirty="0">
                <a:solidFill>
                  <a:srgbClr val="0000FF"/>
                </a:solidFill>
                <a:latin typeface="微软雅黑" panose="020B0503020204020204" pitchFamily="34" charset="-122"/>
                <a:ea typeface="微软雅黑" panose="020B0503020204020204" pitchFamily="34" charset="-122"/>
                <a:sym typeface="+mn-ea"/>
              </a:rPr>
              <a:t>操作</a:t>
            </a:r>
            <a:r>
              <a:rPr lang="zh-CN" altLang="en-US" sz="900" dirty="0">
                <a:latin typeface="微软雅黑" panose="020B0503020204020204" pitchFamily="34" charset="-122"/>
                <a:ea typeface="微软雅黑" panose="020B0503020204020204" pitchFamily="34" charset="-122"/>
                <a:sym typeface="+mn-ea"/>
              </a:rPr>
              <a:t>、检验、维修、管理等）</a:t>
            </a:r>
            <a:endParaRPr lang="zh-CN" altLang="en-US" sz="900" dirty="0">
              <a:latin typeface="微软雅黑" panose="020B0503020204020204" pitchFamily="34" charset="-122"/>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成为职业人士的</a:t>
            </a:r>
            <a:r>
              <a:rPr lang="en-US" altLang="zh-CN" sz="1200" dirty="0">
                <a:latin typeface="Times New Roman" panose="02020603050405020304" charset="0"/>
                <a:ea typeface="微软雅黑" panose="020B0503020204020204" pitchFamily="34" charset="-122"/>
              </a:rPr>
              <a:t>8</a:t>
            </a:r>
            <a:r>
              <a:rPr lang="zh-CN" altLang="en-US" sz="1200" dirty="0">
                <a:latin typeface="Times New Roman" panose="02020603050405020304" charset="0"/>
                <a:ea typeface="微软雅黑" panose="020B0503020204020204" pitchFamily="34" charset="-122"/>
              </a:rPr>
              <a:t>条</a:t>
            </a:r>
            <a:r>
              <a:rPr lang="zh-CN" altLang="en-US" sz="1200" dirty="0">
                <a:latin typeface="Times New Roman" panose="02020603050405020304" charset="0"/>
                <a:ea typeface="微软雅黑" panose="020B0503020204020204" pitchFamily="34" charset="-122"/>
              </a:rPr>
              <a:t>准则</a:t>
            </a:r>
            <a:endParaRPr lang="zh-CN" altLang="en-US" sz="12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职业初级教育（</a:t>
            </a:r>
            <a:r>
              <a:rPr lang="en-US" altLang="zh-CN" sz="1000" dirty="0">
                <a:latin typeface="Times New Roman" panose="02020603050405020304" charset="0"/>
                <a:ea typeface="微软雅黑" panose="020B0503020204020204" pitchFamily="34" charset="-122"/>
              </a:rPr>
              <a:t>Initial Education</a:t>
            </a:r>
            <a:r>
              <a:rPr lang="zh-CN" altLang="en-US" sz="1000" dirty="0">
                <a:latin typeface="Times New Roman" panose="02020603050405020304" charset="0"/>
                <a:ea typeface="微软雅黑" panose="020B0503020204020204" pitchFamily="34" charset="-122"/>
              </a:rPr>
              <a:t>）：学员完成一系列的专业课程</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职业资质鉴定（</a:t>
            </a:r>
            <a:r>
              <a:rPr lang="en-US" altLang="zh-CN" sz="1000" dirty="0">
                <a:latin typeface="Times New Roman" panose="02020603050405020304" charset="0"/>
                <a:ea typeface="微软雅黑" panose="020B0503020204020204" pitchFamily="34" charset="-122"/>
              </a:rPr>
              <a:t>Accreditation</a:t>
            </a:r>
            <a:r>
              <a:rPr lang="zh-CN" altLang="en-US" sz="1000" dirty="0">
                <a:latin typeface="Times New Roman" panose="02020603050405020304" charset="0"/>
                <a:ea typeface="微软雅黑" panose="020B0503020204020204" pitchFamily="34" charset="-122"/>
              </a:rPr>
              <a:t>）：保证</a:t>
            </a:r>
            <a:r>
              <a:rPr lang="zh-CN" altLang="en-US" sz="1000" dirty="0">
                <a:solidFill>
                  <a:srgbClr val="0000FF"/>
                </a:solidFill>
                <a:latin typeface="Times New Roman" panose="02020603050405020304" charset="0"/>
                <a:ea typeface="微软雅黑" panose="020B0503020204020204" pitchFamily="34" charset="-122"/>
              </a:rPr>
              <a:t>学员</a:t>
            </a:r>
            <a:r>
              <a:rPr lang="zh-CN" altLang="en-US" sz="1000" dirty="0">
                <a:latin typeface="Times New Roman" panose="02020603050405020304" charset="0"/>
                <a:ea typeface="微软雅黑" panose="020B0503020204020204" pitchFamily="34" charset="-122"/>
              </a:rPr>
              <a:t>的专业课程达标</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技能提升（</a:t>
            </a:r>
            <a:r>
              <a:rPr lang="en-US" altLang="zh-CN" sz="1000" dirty="0">
                <a:latin typeface="Times New Roman" panose="02020603050405020304" charset="0"/>
                <a:ea typeface="微软雅黑" panose="020B0503020204020204" pitchFamily="34" charset="-122"/>
              </a:rPr>
              <a:t>Skills development</a:t>
            </a:r>
            <a:r>
              <a:rPr lang="zh-CN" altLang="en-US" sz="1000" dirty="0">
                <a:latin typeface="Times New Roman" panose="02020603050405020304" charset="0"/>
                <a:ea typeface="微软雅黑" panose="020B0503020204020204" pitchFamily="34" charset="-122"/>
              </a:rPr>
              <a:t>）：一系列保证</a:t>
            </a:r>
            <a:r>
              <a:rPr lang="zh-CN" altLang="en-US" sz="1000" dirty="0">
                <a:solidFill>
                  <a:srgbClr val="0000FF"/>
                </a:solidFill>
                <a:latin typeface="Times New Roman" panose="02020603050405020304" charset="0"/>
                <a:ea typeface="微软雅黑" panose="020B0503020204020204" pitchFamily="34" charset="-122"/>
              </a:rPr>
              <a:t>学员</a:t>
            </a:r>
            <a:r>
              <a:rPr lang="zh-CN" altLang="en-US" sz="1000" dirty="0">
                <a:latin typeface="Times New Roman" panose="02020603050405020304" charset="0"/>
                <a:ea typeface="微软雅黑" panose="020B0503020204020204" pitchFamily="34" charset="-122"/>
              </a:rPr>
              <a:t>职业能力提升的活动</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结业认证（</a:t>
            </a:r>
            <a:r>
              <a:rPr lang="en-US" altLang="zh-CN" sz="1000" dirty="0">
                <a:latin typeface="Times New Roman" panose="02020603050405020304" charset="0"/>
                <a:ea typeface="微软雅黑" panose="020B0503020204020204" pitchFamily="34" charset="-122"/>
              </a:rPr>
              <a:t>Certification</a:t>
            </a:r>
            <a:r>
              <a:rPr lang="zh-CN" altLang="en-US" sz="1000" dirty="0">
                <a:latin typeface="Times New Roman" panose="02020603050405020304" charset="0"/>
                <a:ea typeface="微软雅黑" panose="020B0503020204020204" pitchFamily="34" charset="-122"/>
              </a:rPr>
              <a:t>） ：确保</a:t>
            </a:r>
            <a:r>
              <a:rPr lang="zh-CN" altLang="en-US" sz="1000" dirty="0">
                <a:solidFill>
                  <a:srgbClr val="0000FF"/>
                </a:solidFill>
                <a:latin typeface="Times New Roman" panose="02020603050405020304" charset="0"/>
                <a:ea typeface="微软雅黑" panose="020B0503020204020204" pitchFamily="34" charset="-122"/>
              </a:rPr>
              <a:t>学员</a:t>
            </a:r>
            <a:r>
              <a:rPr lang="zh-CN" altLang="en-US" sz="1000" dirty="0">
                <a:latin typeface="Times New Roman" panose="02020603050405020304" charset="0"/>
                <a:ea typeface="微软雅黑" panose="020B0503020204020204" pitchFamily="34" charset="-122"/>
              </a:rPr>
              <a:t>能够适应真实环境下的工作</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职业执照（</a:t>
            </a:r>
            <a:r>
              <a:rPr lang="en-US" altLang="zh-CN" sz="1000" dirty="0">
                <a:latin typeface="Times New Roman" panose="02020603050405020304" charset="0"/>
                <a:ea typeface="微软雅黑" panose="020B0503020204020204" pitchFamily="34" charset="-122"/>
              </a:rPr>
              <a:t>Licensing</a:t>
            </a:r>
            <a:r>
              <a:rPr lang="zh-CN" altLang="en-US" sz="1000" dirty="0">
                <a:latin typeface="Times New Roman" panose="02020603050405020304" charset="0"/>
                <a:ea typeface="微软雅黑" panose="020B0503020204020204" pitchFamily="34" charset="-122"/>
              </a:rPr>
              <a:t>）：确保</a:t>
            </a:r>
            <a:r>
              <a:rPr lang="zh-CN" altLang="en-US" sz="1000" dirty="0">
                <a:solidFill>
                  <a:srgbClr val="FF0000"/>
                </a:solidFill>
                <a:latin typeface="Times New Roman" panose="02020603050405020304" charset="0"/>
                <a:ea typeface="微软雅黑" panose="020B0503020204020204" pitchFamily="34" charset="-122"/>
              </a:rPr>
              <a:t>职业人士</a:t>
            </a:r>
            <a:r>
              <a:rPr lang="zh-CN" altLang="en-US" sz="1000" dirty="0">
                <a:latin typeface="Times New Roman" panose="02020603050405020304" charset="0"/>
                <a:ea typeface="微软雅黑" panose="020B0503020204020204" pitchFamily="34" charset="-122"/>
              </a:rPr>
              <a:t>在某一领域内合法工作</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技能巩固（</a:t>
            </a:r>
            <a:r>
              <a:rPr lang="en-US" altLang="zh-CN" sz="1000" dirty="0">
                <a:latin typeface="Times New Roman" panose="02020603050405020304" charset="0"/>
                <a:ea typeface="微软雅黑" panose="020B0503020204020204" pitchFamily="34" charset="-122"/>
              </a:rPr>
              <a:t>Professional development</a:t>
            </a:r>
            <a:r>
              <a:rPr lang="zh-CN" altLang="en-US" sz="1000" dirty="0">
                <a:latin typeface="Times New Roman" panose="02020603050405020304" charset="0"/>
                <a:ea typeface="微软雅黑" panose="020B0503020204020204" pitchFamily="34" charset="-122"/>
              </a:rPr>
              <a:t>） ：一系列维持职业人士的职业技能</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伦理准则（</a:t>
            </a:r>
            <a:r>
              <a:rPr lang="en-US" altLang="zh-CN" sz="1000" dirty="0">
                <a:latin typeface="Times New Roman" panose="02020603050405020304" charset="0"/>
                <a:ea typeface="微软雅黑" panose="020B0503020204020204" pitchFamily="34" charset="-122"/>
              </a:rPr>
              <a:t>Code of ethnics</a:t>
            </a:r>
            <a:r>
              <a:rPr lang="zh-CN" altLang="en-US" sz="1000" dirty="0">
                <a:latin typeface="Times New Roman" panose="02020603050405020304" charset="0"/>
                <a:ea typeface="微软雅黑" panose="020B0503020204020204" pitchFamily="34" charset="-122"/>
              </a:rPr>
              <a:t>）：一种保证职业人士能够利用他们的技能造福社会机制</a:t>
            </a:r>
            <a:endParaRPr lang="en-CA" altLang="zh-CN" sz="1000" dirty="0">
              <a:latin typeface="Times New Roman" panose="02020603050405020304" charset="0"/>
              <a:ea typeface="微软雅黑" panose="020B0503020204020204" pitchFamily="34" charset="-122"/>
            </a:endParaRPr>
          </a:p>
          <a:p>
            <a:pPr marL="661670" lvl="1" indent="-171450" algn="l">
              <a:buClrTx/>
              <a:buSzTx/>
            </a:pPr>
            <a:r>
              <a:rPr lang="zh-CN" altLang="en-US" sz="1000" dirty="0">
                <a:latin typeface="Times New Roman" panose="02020603050405020304" charset="0"/>
                <a:ea typeface="微软雅黑" panose="020B0503020204020204" pitchFamily="34" charset="-122"/>
              </a:rPr>
              <a:t>职业</a:t>
            </a:r>
            <a:r>
              <a:rPr lang="zh-CN" altLang="en-US" sz="1000" dirty="0">
                <a:latin typeface="Times New Roman" panose="02020603050405020304" charset="0"/>
                <a:ea typeface="微软雅黑" panose="020B0503020204020204" pitchFamily="34" charset="-122"/>
              </a:rPr>
              <a:t>组织（</a:t>
            </a:r>
            <a:r>
              <a:rPr lang="en-US" altLang="zh-CN" sz="1000" dirty="0">
                <a:latin typeface="Times New Roman" panose="02020603050405020304" charset="0"/>
                <a:ea typeface="微软雅黑" panose="020B0503020204020204" pitchFamily="34" charset="-122"/>
              </a:rPr>
              <a:t>Professional society</a:t>
            </a:r>
            <a:r>
              <a:rPr lang="zh-CN" altLang="en-US" sz="1000" dirty="0">
                <a:latin typeface="Times New Roman" panose="02020603050405020304" charset="0"/>
                <a:ea typeface="微软雅黑" panose="020B0503020204020204" pitchFamily="34" charset="-122"/>
              </a:rPr>
              <a:t>）：一个保证职业人士利益的组织，通常由大部分专业人士加入（如，</a:t>
            </a:r>
            <a:r>
              <a:rPr lang="en-CA" altLang="zh-CN" sz="1000" dirty="0">
                <a:latin typeface="Times New Roman" panose="02020603050405020304" charset="0"/>
                <a:ea typeface="微软雅黑" panose="020B0503020204020204" pitchFamily="34" charset="-122"/>
              </a:rPr>
              <a:t>IEEE</a:t>
            </a:r>
            <a:r>
              <a:rPr lang="zh-CN" altLang="zh-CN" sz="1000" dirty="0">
                <a:latin typeface="Times New Roman" panose="02020603050405020304" charset="0"/>
                <a:ea typeface="微软雅黑" panose="020B0503020204020204" pitchFamily="34" charset="-122"/>
              </a:rPr>
              <a:t>、</a:t>
            </a:r>
            <a:r>
              <a:rPr lang="en-US" altLang="zh-CN" sz="1000" dirty="0">
                <a:latin typeface="Times New Roman" panose="02020603050405020304" charset="0"/>
                <a:ea typeface="微软雅黑" panose="020B0503020204020204" pitchFamily="34" charset="-122"/>
              </a:rPr>
              <a:t>ACM</a:t>
            </a:r>
            <a:r>
              <a:rPr lang="zh-CN" altLang="en-US" sz="1000" dirty="0">
                <a:latin typeface="Times New Roman" panose="02020603050405020304" charset="0"/>
                <a:ea typeface="微软雅黑" panose="020B0503020204020204" pitchFamily="34" charset="-122"/>
              </a:rPr>
              <a:t>、</a:t>
            </a:r>
            <a:r>
              <a:rPr lang="en-US" altLang="zh-CN" sz="1000" dirty="0">
                <a:latin typeface="Times New Roman" panose="02020603050405020304" charset="0"/>
                <a:ea typeface="微软雅黑" panose="020B0503020204020204" pitchFamily="34" charset="-122"/>
              </a:rPr>
              <a:t>CCF</a:t>
            </a:r>
            <a:r>
              <a:rPr lang="zh-CN" altLang="en-US" sz="1000" dirty="0">
                <a:latin typeface="Times New Roman" panose="02020603050405020304" charset="0"/>
                <a:ea typeface="微软雅黑" panose="020B0503020204020204" pitchFamily="34" charset="-122"/>
              </a:rPr>
              <a:t>）</a:t>
            </a:r>
            <a:endParaRPr lang="en-CA" altLang="zh-CN" sz="1000" dirty="0">
              <a:latin typeface="Times New Roman" panose="02020603050405020304" charset="0"/>
              <a:ea typeface="微软雅黑" panose="020B0503020204020204" pitchFamily="34" charset="-122"/>
            </a:endParaRPr>
          </a:p>
          <a:p>
            <a:pPr marL="661670" lvl="1" indent="-171450" algn="l">
              <a:buClrTx/>
              <a:buSzTx/>
            </a:pPr>
            <a:endParaRPr lang="zh-CN" altLang="en-US"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7" name="标题 6"/>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3" name="内容占位符 7"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0318" y="48544"/>
            <a:ext cx="3342269" cy="294478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例如：</a:t>
            </a:r>
            <a:r>
              <a:rPr lang="en-US" altLang="zh-CN" sz="1200" dirty="0">
                <a:latin typeface="Times New Roman" panose="02020603050405020304" charset="0"/>
                <a:ea typeface="微软雅黑" panose="020B0503020204020204" pitchFamily="34" charset="-122"/>
              </a:rPr>
              <a:t>US C</a:t>
            </a:r>
            <a:r>
              <a:rPr lang="en-US" altLang="zh-CN" sz="1200" dirty="0">
                <a:latin typeface="Times New Roman" panose="02020603050405020304" charset="0"/>
                <a:ea typeface="微软雅黑" panose="020B0503020204020204" pitchFamily="34" charset="-122"/>
              </a:rPr>
              <a:t>ertified Public Accountant</a:t>
            </a:r>
            <a:r>
              <a:rPr lang="zh-CN" altLang="en-US" sz="1200" dirty="0">
                <a:latin typeface="Times New Roman" panose="02020603050405020304" charset="0"/>
                <a:ea typeface="微软雅黑" panose="020B0503020204020204" pitchFamily="34" charset="-122"/>
              </a:rPr>
              <a:t>（</a:t>
            </a:r>
            <a:r>
              <a:rPr lang="en-US" altLang="zh-CN" sz="1200" dirty="0">
                <a:latin typeface="Times New Roman" panose="02020603050405020304" charset="0"/>
                <a:ea typeface="微软雅黑" panose="020B0503020204020204" pitchFamily="34" charset="-122"/>
              </a:rPr>
              <a:t>CPA</a:t>
            </a:r>
            <a:r>
              <a:rPr lang="zh-CN" altLang="en-US" sz="1200" dirty="0">
                <a:latin typeface="Times New Roman" panose="02020603050405020304" charset="0"/>
                <a:ea typeface="微软雅黑" panose="020B0503020204020204" pitchFamily="34" charset="-122"/>
              </a:rPr>
              <a:t>）：</a:t>
            </a:r>
            <a:endParaRPr lang="zh-CN" altLang="en-US" sz="12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完成</a:t>
            </a:r>
            <a:r>
              <a:rPr lang="en-US" altLang="zh-CN" sz="1100" dirty="0">
                <a:latin typeface="Times New Roman" panose="02020603050405020304" charset="0"/>
                <a:ea typeface="微软雅黑" panose="020B0503020204020204" pitchFamily="34" charset="-122"/>
              </a:rPr>
              <a:t>150</a:t>
            </a:r>
            <a:r>
              <a:rPr lang="zh-CN" altLang="en-US" sz="1100" dirty="0">
                <a:latin typeface="Times New Roman" panose="02020603050405020304" charset="0"/>
                <a:ea typeface="微软雅黑" panose="020B0503020204020204" pitchFamily="34" charset="-122"/>
              </a:rPr>
              <a:t>学分课程及在授权大学获得相应学士学位（至少</a:t>
            </a:r>
            <a:r>
              <a:rPr lang="en-US" altLang="zh-CN" sz="1100" dirty="0">
                <a:latin typeface="Times New Roman" panose="02020603050405020304" charset="0"/>
                <a:ea typeface="微软雅黑" panose="020B0503020204020204" pitchFamily="34" charset="-122"/>
              </a:rPr>
              <a:t>24</a:t>
            </a:r>
            <a:r>
              <a:rPr lang="zh-CN" altLang="en-US" sz="1100" dirty="0">
                <a:latin typeface="Times New Roman" panose="02020603050405020304" charset="0"/>
                <a:ea typeface="微软雅黑" panose="020B0503020204020204" pitchFamily="34" charset="-122"/>
              </a:rPr>
              <a:t>学分与会计相关）</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在已获得</a:t>
            </a:r>
            <a:r>
              <a:rPr lang="en-US" altLang="zh-CN" sz="1100" dirty="0">
                <a:latin typeface="Times New Roman" panose="02020603050405020304" charset="0"/>
                <a:ea typeface="微软雅黑" panose="020B0503020204020204" pitchFamily="34" charset="-122"/>
              </a:rPr>
              <a:t>CPA</a:t>
            </a:r>
            <a:r>
              <a:rPr lang="zh-CN" altLang="en-US" sz="1100" dirty="0">
                <a:latin typeface="Times New Roman" panose="02020603050405020304" charset="0"/>
                <a:ea typeface="微软雅黑" panose="020B0503020204020204" pitchFamily="34" charset="-122"/>
              </a:rPr>
              <a:t>的人的指导下从事会计相关工作</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通过</a:t>
            </a:r>
            <a:r>
              <a:rPr lang="en-US" altLang="zh-CN" sz="1100" dirty="0">
                <a:latin typeface="Times New Roman" panose="02020603050405020304" charset="0"/>
                <a:ea typeface="微软雅黑" panose="020B0503020204020204" pitchFamily="34" charset="-122"/>
              </a:rPr>
              <a:t>CPA</a:t>
            </a:r>
            <a:r>
              <a:rPr lang="zh-CN" altLang="en-US" sz="1100" dirty="0">
                <a:latin typeface="Times New Roman" panose="02020603050405020304" charset="0"/>
                <a:ea typeface="微软雅黑" panose="020B0503020204020204" pitchFamily="34" charset="-122"/>
              </a:rPr>
              <a:t>的四门课程考试：每科成绩有效期限为一年半，考生在通过第一门科目之后的十八个月内必须通过其余三科的考试，否则先考过的科目依次作废，需要重新考试</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通过考试后，便成为了合法的注册会计师（</a:t>
            </a:r>
            <a:r>
              <a:rPr lang="en-US" altLang="zh-CN" sz="1100" dirty="0">
                <a:latin typeface="Times New Roman" panose="02020603050405020304" charset="0"/>
                <a:ea typeface="微软雅黑" panose="020B0503020204020204" pitchFamily="34" charset="-122"/>
              </a:rPr>
              <a:t>CPA</a:t>
            </a:r>
            <a:r>
              <a:rPr lang="zh-CN" altLang="en-US" sz="1100" dirty="0">
                <a:latin typeface="Times New Roman" panose="02020603050405020304" charset="0"/>
                <a:ea typeface="微软雅黑" panose="020B0503020204020204" pitchFamily="34" charset="-122"/>
              </a:rPr>
              <a:t>）</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成为</a:t>
            </a:r>
            <a:r>
              <a:rPr lang="en-US" altLang="zh-CN" sz="1100" dirty="0">
                <a:latin typeface="Times New Roman" panose="02020603050405020304" charset="0"/>
                <a:ea typeface="微软雅黑" panose="020B0503020204020204" pitchFamily="34" charset="-122"/>
              </a:rPr>
              <a:t>CPA</a:t>
            </a:r>
            <a:r>
              <a:rPr lang="zh-CN" altLang="en-US" sz="1100" dirty="0">
                <a:latin typeface="Times New Roman" panose="02020603050405020304" charset="0"/>
                <a:ea typeface="微软雅黑" panose="020B0503020204020204" pitchFamily="34" charset="-122"/>
              </a:rPr>
              <a:t>之后，本人应遵守</a:t>
            </a:r>
            <a:r>
              <a:rPr lang="en-US" altLang="zh-CN" sz="1100" dirty="0">
                <a:latin typeface="Times New Roman" panose="02020603050405020304" charset="0"/>
                <a:ea typeface="微软雅黑" panose="020B0503020204020204" pitchFamily="34" charset="-122"/>
              </a:rPr>
              <a:t>CPA</a:t>
            </a:r>
            <a:r>
              <a:rPr lang="zh-CN" altLang="en-US" sz="1100" dirty="0">
                <a:latin typeface="Times New Roman" panose="02020603050405020304" charset="0"/>
                <a:ea typeface="微软雅黑" panose="020B0503020204020204" pitchFamily="34" charset="-122"/>
              </a:rPr>
              <a:t>相应的道德和职业行为</a:t>
            </a:r>
            <a:r>
              <a:rPr lang="zh-CN" altLang="en-US" sz="1100" dirty="0">
                <a:latin typeface="Times New Roman" panose="02020603050405020304" charset="0"/>
                <a:ea typeface="微软雅黑" panose="020B0503020204020204" pitchFamily="34" charset="-122"/>
              </a:rPr>
              <a:t>规范</a:t>
            </a:r>
            <a:endParaRPr lang="zh-CN" altLang="en-US" sz="1100" dirty="0">
              <a:latin typeface="Times New Roman" panose="02020603050405020304" charset="0"/>
              <a:ea typeface="微软雅黑" panose="020B0503020204020204" pitchFamily="34" charset="-122"/>
            </a:endParaRPr>
          </a:p>
          <a:p>
            <a:pPr marL="661670" lvl="1" indent="-171450" algn="l">
              <a:buClrTx/>
              <a:buSzTx/>
            </a:pPr>
            <a:endParaRPr lang="zh-CN" altLang="en-US" sz="1100" dirty="0">
              <a:solidFill>
                <a:srgbClr val="0000FF"/>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计算机相关职业</a:t>
            </a:r>
            <a:r>
              <a:rPr lang="en-US" altLang="zh-CN" sz="1200" dirty="0">
                <a:latin typeface="Times New Roman" panose="02020603050405020304" charset="0"/>
                <a:ea typeface="微软雅黑" panose="020B0503020204020204" pitchFamily="34" charset="-122"/>
              </a:rPr>
              <a:t> vs CPA</a:t>
            </a:r>
            <a:r>
              <a:rPr lang="zh-CN" altLang="en-US" sz="1200" dirty="0">
                <a:latin typeface="Times New Roman" panose="02020603050405020304" charset="0"/>
                <a:ea typeface="微软雅黑" panose="020B0503020204020204" pitchFamily="34" charset="-122"/>
              </a:rPr>
              <a:t>：</a:t>
            </a:r>
            <a:endParaRPr lang="zh-CN" altLang="en-US" sz="1200" dirty="0">
              <a:latin typeface="Times New Roman" panose="02020603050405020304" charset="0"/>
              <a:ea typeface="微软雅黑" panose="020B0503020204020204" pitchFamily="34" charset="-122"/>
            </a:endParaRPr>
          </a:p>
          <a:p>
            <a:pPr marL="661670" lvl="1" indent="-171450" algn="l">
              <a:buClrTx/>
              <a:buSzTx/>
            </a:pPr>
            <a:r>
              <a:rPr lang="en-US" altLang="zh-CN" sz="1100" dirty="0">
                <a:latin typeface="Times New Roman" panose="02020603050405020304" charset="0"/>
                <a:ea typeface="微软雅黑" panose="020B0503020204020204" pitchFamily="34" charset="-122"/>
              </a:rPr>
              <a:t>CPA</a:t>
            </a:r>
            <a:r>
              <a:rPr lang="zh-CN" altLang="en-US" sz="1100" dirty="0">
                <a:solidFill>
                  <a:srgbClr val="0000FF"/>
                </a:solidFill>
                <a:latin typeface="Times New Roman" panose="02020603050405020304" charset="0"/>
                <a:ea typeface="微软雅黑" panose="020B0503020204020204" pitchFamily="34" charset="-122"/>
              </a:rPr>
              <a:t>需要获得执业资格证</a:t>
            </a:r>
            <a:r>
              <a:rPr lang="zh-CN" altLang="en-US" sz="1100" dirty="0">
                <a:latin typeface="Times New Roman" panose="02020603050405020304" charset="0"/>
                <a:ea typeface="微软雅黑" panose="020B0503020204020204" pitchFamily="34" charset="-122"/>
              </a:rPr>
              <a:t>才可以从事相关工作，但是计算机从业人员</a:t>
            </a:r>
            <a:r>
              <a:rPr lang="zh-CN" altLang="en-US" sz="1100" dirty="0">
                <a:solidFill>
                  <a:srgbClr val="0000FF"/>
                </a:solidFill>
                <a:latin typeface="Times New Roman" panose="02020603050405020304" charset="0"/>
                <a:ea typeface="微软雅黑" panose="020B0503020204020204" pitchFamily="34" charset="-122"/>
              </a:rPr>
              <a:t>无需考证</a:t>
            </a:r>
            <a:r>
              <a:rPr lang="zh-CN" altLang="en-US" sz="1100" dirty="0">
                <a:latin typeface="Times New Roman" panose="02020603050405020304" charset="0"/>
                <a:ea typeface="微软雅黑" panose="020B0503020204020204" pitchFamily="34" charset="-122"/>
              </a:rPr>
              <a:t>即可维护计算机系统或书写计算机</a:t>
            </a:r>
            <a:r>
              <a:rPr lang="zh-CN" altLang="en-US" sz="1100" dirty="0">
                <a:latin typeface="Times New Roman" panose="02020603050405020304" charset="0"/>
                <a:ea typeface="微软雅黑" panose="020B0503020204020204" pitchFamily="34" charset="-122"/>
              </a:rPr>
              <a:t>程序</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在获得执业资格证之前，</a:t>
            </a:r>
            <a:r>
              <a:rPr lang="en-US" altLang="zh-CN" sz="1100" dirty="0">
                <a:latin typeface="Times New Roman" panose="02020603050405020304" charset="0"/>
                <a:ea typeface="微软雅黑" panose="020B0503020204020204" pitchFamily="34" charset="-122"/>
                <a:sym typeface="+mn-ea"/>
              </a:rPr>
              <a:t>CPA</a:t>
            </a:r>
            <a:r>
              <a:rPr lang="zh-CN" altLang="en-US" sz="1100" dirty="0">
                <a:solidFill>
                  <a:srgbClr val="0000FF"/>
                </a:solidFill>
                <a:latin typeface="Times New Roman" panose="02020603050405020304" charset="0"/>
                <a:ea typeface="微软雅黑" panose="020B0503020204020204" pitchFamily="34" charset="-122"/>
                <a:sym typeface="+mn-ea"/>
              </a:rPr>
              <a:t>需要强制实习</a:t>
            </a:r>
            <a:r>
              <a:rPr lang="zh-CN" altLang="en-US" sz="1100" dirty="0">
                <a:latin typeface="Times New Roman" panose="02020603050405020304" charset="0"/>
                <a:ea typeface="微软雅黑" panose="020B0503020204020204" pitchFamily="34" charset="-122"/>
                <a:sym typeface="+mn-ea"/>
              </a:rPr>
              <a:t>，但是计算机从业人员无需实习</a:t>
            </a:r>
            <a:endParaRPr lang="zh-CN" altLang="en-US" sz="1100" dirty="0">
              <a:latin typeface="Times New Roman" panose="02020603050405020304" charset="0"/>
              <a:ea typeface="微软雅黑" panose="020B0503020204020204" pitchFamily="34" charset="-122"/>
              <a:sym typeface="+mn-ea"/>
            </a:endParaRPr>
          </a:p>
          <a:p>
            <a:pPr marL="661670" lvl="1" indent="-171450" algn="l">
              <a:buClrTx/>
              <a:buSzTx/>
            </a:pPr>
            <a:r>
              <a:rPr lang="en-US" altLang="zh-CN" sz="1100" dirty="0">
                <a:latin typeface="Times New Roman" panose="02020603050405020304" charset="0"/>
                <a:ea typeface="微软雅黑" panose="020B0503020204020204" pitchFamily="34" charset="-122"/>
                <a:sym typeface="+mn-ea"/>
              </a:rPr>
              <a:t>CPA</a:t>
            </a:r>
            <a:r>
              <a:rPr lang="zh-CN" altLang="en-US" sz="1100" dirty="0">
                <a:latin typeface="Times New Roman" panose="02020603050405020304" charset="0"/>
                <a:ea typeface="微软雅黑" panose="020B0503020204020204" pitchFamily="34" charset="-122"/>
                <a:sym typeface="+mn-ea"/>
              </a:rPr>
              <a:t>需要加入</a:t>
            </a:r>
            <a:r>
              <a:rPr lang="zh-CN" altLang="en-US" sz="1100" dirty="0">
                <a:solidFill>
                  <a:srgbClr val="0000FF"/>
                </a:solidFill>
                <a:latin typeface="Times New Roman" panose="02020603050405020304" charset="0"/>
                <a:ea typeface="微软雅黑" panose="020B0503020204020204" pitchFamily="34" charset="-122"/>
                <a:sym typeface="+mn-ea"/>
              </a:rPr>
              <a:t>相关行业协会</a:t>
            </a:r>
            <a:r>
              <a:rPr lang="zh-CN" altLang="en-US" sz="1100" dirty="0">
                <a:latin typeface="Times New Roman" panose="02020603050405020304" charset="0"/>
                <a:ea typeface="微软雅黑" panose="020B0503020204020204" pitchFamily="34" charset="-122"/>
                <a:sym typeface="+mn-ea"/>
              </a:rPr>
              <a:t>，大多数计算机从业人员并</a:t>
            </a:r>
            <a:r>
              <a:rPr lang="zh-CN" altLang="en-US" sz="1100" dirty="0">
                <a:solidFill>
                  <a:srgbClr val="0000FF"/>
                </a:solidFill>
                <a:latin typeface="Times New Roman" panose="02020603050405020304" charset="0"/>
                <a:ea typeface="微软雅黑" panose="020B0503020204020204" pitchFamily="34" charset="-122"/>
                <a:sym typeface="+mn-ea"/>
              </a:rPr>
              <a:t>不属于某个行业协会</a:t>
            </a:r>
            <a:r>
              <a:rPr lang="zh-CN" altLang="en-US" sz="1100" dirty="0">
                <a:latin typeface="Times New Roman" panose="02020603050405020304" charset="0"/>
                <a:ea typeface="微软雅黑" panose="020B0503020204020204" pitchFamily="34" charset="-122"/>
                <a:sym typeface="+mn-ea"/>
              </a:rPr>
              <a:t>，也没有行业协会能阻止</a:t>
            </a:r>
            <a:r>
              <a:rPr lang="zh-CN" altLang="en-US" sz="1100" dirty="0">
                <a:latin typeface="Times New Roman" panose="02020603050405020304" charset="0"/>
                <a:ea typeface="微软雅黑" panose="020B0503020204020204" pitchFamily="34" charset="-122"/>
                <a:sym typeface="+mn-ea"/>
              </a:rPr>
              <a:t>他人从事计算机相关</a:t>
            </a:r>
            <a:r>
              <a:rPr lang="zh-CN" altLang="en-US" sz="1100" dirty="0">
                <a:latin typeface="Times New Roman" panose="02020603050405020304" charset="0"/>
                <a:ea typeface="微软雅黑" panose="020B0503020204020204" pitchFamily="34" charset="-122"/>
                <a:sym typeface="+mn-ea"/>
              </a:rPr>
              <a:t>工作</a:t>
            </a:r>
            <a:endParaRPr lang="zh-CN" altLang="en-US" sz="1100" dirty="0">
              <a:latin typeface="Times New Roman" panose="02020603050405020304" charset="0"/>
              <a:ea typeface="微软雅黑" panose="020B0503020204020204" pitchFamily="34" charset="-122"/>
              <a:sym typeface="+mn-ea"/>
            </a:endParaRPr>
          </a:p>
          <a:p>
            <a:pPr marL="661670" lvl="1" indent="-171450" algn="l">
              <a:buClrTx/>
              <a:buSzTx/>
            </a:pPr>
            <a:r>
              <a:rPr lang="zh-CN" altLang="en-US" sz="1100" dirty="0">
                <a:latin typeface="Times New Roman" panose="02020603050405020304" charset="0"/>
                <a:ea typeface="微软雅黑" panose="020B0503020204020204" pitchFamily="34" charset="-122"/>
                <a:sym typeface="+mn-ea"/>
              </a:rPr>
              <a:t>由于计算机从业人员往往以团队进行工作，个人责任难以</a:t>
            </a:r>
            <a:r>
              <a:rPr lang="zh-CN" altLang="en-US" sz="1100" dirty="0">
                <a:latin typeface="Times New Roman" panose="02020603050405020304" charset="0"/>
                <a:ea typeface="微软雅黑" panose="020B0503020204020204" pitchFamily="34" charset="-122"/>
                <a:sym typeface="+mn-ea"/>
              </a:rPr>
              <a:t>区分</a:t>
            </a:r>
            <a:endParaRPr lang="zh-CN" altLang="en-US" sz="1100" dirty="0">
              <a:latin typeface="Times New Roman" panose="02020603050405020304" charset="0"/>
              <a:ea typeface="微软雅黑" panose="020B0503020204020204" pitchFamily="34" charset="-122"/>
              <a:sym typeface="+mn-ea"/>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计算机相关职业（软件工程师）：开发、维护软件或从事软件开发和维护的教学工作的</a:t>
            </a:r>
            <a:r>
              <a:rPr lang="zh-CN" altLang="en-US" sz="1200" dirty="0">
                <a:latin typeface="Times New Roman" panose="02020603050405020304" charset="0"/>
                <a:ea typeface="微软雅黑" panose="020B0503020204020204" pitchFamily="34" charset="-122"/>
              </a:rPr>
              <a:t>人</a:t>
            </a:r>
            <a:endParaRPr lang="zh-CN" altLang="en-US" sz="120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美国软件工程师</a:t>
            </a:r>
            <a:r>
              <a:rPr lang="zh-CN" altLang="en-US" sz="1100" dirty="0">
                <a:latin typeface="Times New Roman" panose="02020603050405020304" charset="0"/>
                <a:ea typeface="微软雅黑" panose="020B0503020204020204" pitchFamily="34" charset="-122"/>
                <a:sym typeface="+mn-ea"/>
              </a:rPr>
              <a:t>资格</a:t>
            </a:r>
            <a:r>
              <a:rPr lang="zh-CN" altLang="en-US" sz="1100" dirty="0">
                <a:latin typeface="Times New Roman" panose="02020603050405020304" charset="0"/>
                <a:ea typeface="微软雅黑" panose="020B0503020204020204" pitchFamily="34" charset="-122"/>
              </a:rPr>
              <a:t>考试：</a:t>
            </a:r>
            <a:r>
              <a:rPr lang="en-US" altLang="zh-CN" sz="1100" dirty="0">
                <a:latin typeface="Times New Roman" panose="02020603050405020304" charset="0"/>
                <a:ea typeface="微软雅黑" panose="020B0503020204020204" pitchFamily="34" charset="-122"/>
              </a:rPr>
              <a:t>1</a:t>
            </a:r>
            <a:r>
              <a:rPr lang="zh-CN" altLang="en-US" sz="1100" dirty="0">
                <a:latin typeface="Times New Roman" panose="02020603050405020304" charset="0"/>
                <a:ea typeface="微软雅黑" panose="020B0503020204020204" pitchFamily="34" charset="-122"/>
              </a:rPr>
              <a:t>）相关工程专业背景（专业需在指定列表中）；</a:t>
            </a:r>
            <a:r>
              <a:rPr lang="en-US" altLang="zh-CN" sz="1100" dirty="0">
                <a:latin typeface="Times New Roman" panose="02020603050405020304" charset="0"/>
                <a:ea typeface="微软雅黑" panose="020B0503020204020204" pitchFamily="34" charset="-122"/>
              </a:rPr>
              <a:t>2</a:t>
            </a:r>
            <a:r>
              <a:rPr lang="zh-CN" altLang="en-US" sz="1100" dirty="0">
                <a:latin typeface="Times New Roman" panose="02020603050405020304" charset="0"/>
                <a:ea typeface="微软雅黑" panose="020B0503020204020204" pitchFamily="34" charset="-122"/>
              </a:rPr>
              <a:t>）四年</a:t>
            </a:r>
            <a:r>
              <a:rPr lang="zh-CN" altLang="en-US" sz="1100" dirty="0">
                <a:latin typeface="Times New Roman" panose="02020603050405020304" charset="0"/>
                <a:ea typeface="微软雅黑" panose="020B0503020204020204" pitchFamily="34" charset="-122"/>
              </a:rPr>
              <a:t>软件相关工作经验；</a:t>
            </a:r>
            <a:r>
              <a:rPr lang="en-US" altLang="zh-CN" sz="1100" dirty="0">
                <a:latin typeface="Times New Roman" panose="02020603050405020304" charset="0"/>
                <a:ea typeface="微软雅黑" panose="020B0503020204020204" pitchFamily="34" charset="-122"/>
              </a:rPr>
              <a:t>3</a:t>
            </a:r>
            <a:r>
              <a:rPr lang="zh-CN" altLang="en-US" sz="1100" dirty="0">
                <a:latin typeface="Times New Roman" panose="02020603050405020304" charset="0"/>
                <a:ea typeface="微软雅黑" panose="020B0503020204020204" pitchFamily="34" charset="-122"/>
              </a:rPr>
              <a:t>）通过两门考试（工程基础</a:t>
            </a:r>
            <a:r>
              <a:rPr lang="en-US" altLang="zh-CN" sz="1100" dirty="0">
                <a:latin typeface="Times New Roman" panose="02020603050405020304" charset="0"/>
                <a:ea typeface="微软雅黑" panose="020B0503020204020204" pitchFamily="34" charset="-122"/>
              </a:rPr>
              <a:t>+</a:t>
            </a:r>
            <a:r>
              <a:rPr lang="zh-CN" altLang="en-US" sz="1100" dirty="0">
                <a:latin typeface="Times New Roman" panose="02020603050405020304" charset="0"/>
                <a:ea typeface="微软雅黑" panose="020B0503020204020204" pitchFamily="34" charset="-122"/>
              </a:rPr>
              <a:t>软件原理</a:t>
            </a:r>
            <a:r>
              <a:rPr lang="zh-CN" altLang="en-US" sz="1100" dirty="0">
                <a:latin typeface="Times New Roman" panose="02020603050405020304" charset="0"/>
                <a:ea typeface="微软雅黑" panose="020B0503020204020204" pitchFamily="34" charset="-122"/>
              </a:rPr>
              <a:t>实操）</a:t>
            </a:r>
            <a:endParaRPr lang="zh-CN" altLang="en-US" sz="1100" dirty="0">
              <a:latin typeface="Times New Roman" panose="02020603050405020304" charset="0"/>
              <a:ea typeface="微软雅黑" panose="020B0503020204020204" pitchFamily="34" charset="-122"/>
            </a:endParaRPr>
          </a:p>
          <a:p>
            <a:pPr marL="661670" lvl="1" indent="-171450" algn="l">
              <a:buClrTx/>
              <a:buSzTx/>
            </a:pPr>
            <a:endParaRPr lang="zh-CN" altLang="en-US" sz="960" dirty="0">
              <a:latin typeface="Times New Roman" panose="02020603050405020304" charset="0"/>
              <a:ea typeface="微软雅黑" panose="020B0503020204020204" pitchFamily="34" charset="-122"/>
            </a:endParaRPr>
          </a:p>
          <a:p>
            <a:pPr marL="661670" lvl="1" indent="-171450" algn="l">
              <a:buClrTx/>
              <a:buSzTx/>
            </a:pPr>
            <a:r>
              <a:rPr lang="zh-CN" altLang="en-US" sz="1100" dirty="0">
                <a:latin typeface="Times New Roman" panose="02020603050405020304" charset="0"/>
                <a:ea typeface="微软雅黑" panose="020B0503020204020204" pitchFamily="34" charset="-122"/>
              </a:rPr>
              <a:t>我国计算机技术相关职业</a:t>
            </a:r>
            <a:r>
              <a:rPr lang="zh-CN" altLang="en-US" sz="1100" dirty="0">
                <a:latin typeface="Times New Roman" panose="02020603050405020304" charset="0"/>
                <a:ea typeface="微软雅黑" panose="020B0503020204020204" pitchFamily="34" charset="-122"/>
                <a:sym typeface="+mn-ea"/>
              </a:rPr>
              <a:t>资格</a:t>
            </a:r>
            <a:r>
              <a:rPr lang="zh-CN" altLang="en-US" sz="1100" dirty="0">
                <a:latin typeface="Times New Roman" panose="02020603050405020304" charset="0"/>
                <a:ea typeface="微软雅黑" panose="020B0503020204020204" pitchFamily="34" charset="-122"/>
              </a:rPr>
              <a:t>考试（</a:t>
            </a:r>
            <a:r>
              <a:rPr lang="zh-CN" altLang="en-US" sz="1100" dirty="0">
                <a:latin typeface="Times New Roman" panose="02020603050405020304" charset="0"/>
                <a:ea typeface="微软雅黑" panose="020B0503020204020204" pitchFamily="34" charset="-122"/>
                <a:sym typeface="+mn-ea"/>
              </a:rPr>
              <a:t>https://www.ruankao.org.cn/platform</a:t>
            </a:r>
            <a:r>
              <a:rPr lang="zh-CN" altLang="en-US" sz="1100" dirty="0">
                <a:latin typeface="Times New Roman" panose="02020603050405020304" charset="0"/>
                <a:ea typeface="微软雅黑" panose="020B0503020204020204" pitchFamily="34" charset="-122"/>
              </a:rPr>
              <a:t>）</a:t>
            </a:r>
            <a:endParaRPr lang="zh-CN" altLang="en-US"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8" name="标题 7"/>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计算机从业人员：</a:t>
            </a:r>
            <a:r>
              <a:rPr lang="zh-CN" altLang="en-US" sz="1200" dirty="0">
                <a:solidFill>
                  <a:srgbClr val="0000FF"/>
                </a:solidFill>
                <a:latin typeface="Times New Roman" panose="02020603050405020304" charset="0"/>
                <a:ea typeface="微软雅黑" panose="020B0503020204020204" pitchFamily="34" charset="-122"/>
              </a:rPr>
              <a:t>可对公众造成伤害</a:t>
            </a:r>
            <a:r>
              <a:rPr lang="zh-CN" altLang="en-US" sz="1200" dirty="0">
                <a:latin typeface="Times New Roman" panose="02020603050405020304" charset="0"/>
                <a:ea typeface="微软雅黑" panose="020B0503020204020204" pitchFamily="34" charset="-122"/>
              </a:rPr>
              <a:t>的能力</a:t>
            </a:r>
            <a:r>
              <a:rPr lang="zh-CN" altLang="en-US" sz="1200" dirty="0">
                <a:latin typeface="Times New Roman" panose="02020603050405020304" charset="0"/>
                <a:ea typeface="微软雅黑" panose="020B0503020204020204" pitchFamily="34" charset="-122"/>
                <a:sym typeface="+mn-ea"/>
              </a:rPr>
              <a:t>（</a:t>
            </a:r>
            <a:r>
              <a:rPr lang="en-US" altLang="zh-CN" sz="1200" dirty="0">
                <a:latin typeface="Times New Roman" panose="02020603050405020304" charset="0"/>
                <a:ea typeface="微软雅黑" panose="020B0503020204020204" pitchFamily="34" charset="-122"/>
                <a:sym typeface="+mn-ea"/>
              </a:rPr>
              <a:t>1/2 part</a:t>
            </a:r>
            <a:r>
              <a:rPr lang="zh-CN" altLang="en-US" sz="1200" dirty="0">
                <a:latin typeface="Times New Roman" panose="02020603050405020304" charset="0"/>
                <a:ea typeface="微软雅黑" panose="020B0503020204020204" pitchFamily="34" charset="-122"/>
                <a:sym typeface="+mn-ea"/>
              </a:rPr>
              <a:t>）</a:t>
            </a:r>
            <a:endParaRPr lang="zh-CN" altLang="en-US" sz="1200" dirty="0">
              <a:latin typeface="Times New Roman" panose="02020603050405020304" charset="0"/>
              <a:ea typeface="微软雅黑" panose="020B0503020204020204" pitchFamily="34" charset="-122"/>
            </a:endParaRPr>
          </a:p>
          <a:p>
            <a:pPr marL="661670" lvl="1" indent="-171450" algn="just">
              <a:buClrTx/>
              <a:buSzTx/>
            </a:pPr>
            <a:r>
              <a:rPr lang="zh-CN" altLang="en-US" sz="1100" dirty="0">
                <a:latin typeface="Times New Roman" panose="02020603050405020304" charset="0"/>
                <a:ea typeface="微软雅黑" panose="020B0503020204020204" pitchFamily="34" charset="-122"/>
              </a:rPr>
              <a:t>例：</a:t>
            </a:r>
            <a:r>
              <a:rPr lang="en-US" altLang="zh-CN" sz="1100" dirty="0">
                <a:latin typeface="Times New Roman" panose="02020603050405020304" charset="0"/>
                <a:ea typeface="微软雅黑" panose="020B0503020204020204" pitchFamily="34" charset="-122"/>
              </a:rPr>
              <a:t>Therac-25</a:t>
            </a:r>
            <a:r>
              <a:rPr lang="zh-CN" altLang="en-US" sz="1100" dirty="0">
                <a:latin typeface="Times New Roman" panose="02020603050405020304" charset="0"/>
                <a:ea typeface="微软雅黑" panose="020B0503020204020204" pitchFamily="34" charset="-122"/>
              </a:rPr>
              <a:t>事件：一台于1985年制造的放疗设备</a:t>
            </a:r>
            <a:r>
              <a:rPr lang="en-US" altLang="zh-CN" sz="1100" dirty="0">
                <a:latin typeface="Times New Roman" panose="02020603050405020304" charset="0"/>
                <a:ea typeface="微软雅黑" panose="020B0503020204020204" pitchFamily="34" charset="-122"/>
              </a:rPr>
              <a:t>Therac-25</a:t>
            </a:r>
            <a:r>
              <a:rPr lang="zh-CN" altLang="en-US" sz="1100" dirty="0">
                <a:latin typeface="Times New Roman" panose="02020603050405020304" charset="0"/>
                <a:ea typeface="微软雅黑" panose="020B0503020204020204" pitchFamily="34" charset="-122"/>
              </a:rPr>
              <a:t>，一台用来给癌症病人做放射性治疗的设备。由加拿大原子能公司制造。它核心的软件程序是用来控制放疗的辐射量</a:t>
            </a:r>
            <a:endParaRPr lang="zh-CN" altLang="en-US" sz="1100" dirty="0">
              <a:latin typeface="Times New Roman" panose="02020603050405020304" charset="0"/>
              <a:ea typeface="微软雅黑" panose="020B0503020204020204" pitchFamily="34" charset="-122"/>
            </a:endParaRPr>
          </a:p>
          <a:p>
            <a:pPr marL="661670" lvl="1" indent="-171450" algn="just">
              <a:buClrTx/>
              <a:buSzTx/>
            </a:pPr>
            <a:r>
              <a:rPr lang="zh-CN" altLang="en-US" sz="1100" dirty="0">
                <a:latin typeface="Times New Roman" panose="02020603050405020304" charset="0"/>
                <a:ea typeface="微软雅黑" panose="020B0503020204020204" pitchFamily="34" charset="-122"/>
              </a:rPr>
              <a:t>1985年6月3日，美国乔治亚州的Kennestone肿瘤中心里，一名61岁的老妇人因为身患乳腺癌，她正在接受放射性治疗。她安静的躺在床上，机器照射她的左侧锁骨，刚通上电，她就感受到了肩膀的灼热和疼痛，她实在忍受不了，大喊大叫。旁边控制室的医生Tim Still见状赶紧关闭了机器，可他无法解释原因，只是怀疑是辐射过量。他只好打电话询问制造商AECL，询问是不是因为辐射过量？可惜被AECL否认</a:t>
            </a:r>
            <a:endParaRPr lang="zh-CN" altLang="en-US"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204470" indent="-171450" algn="l">
              <a:buClrTx/>
              <a:buSzTx/>
            </a:pPr>
            <a:r>
              <a:rPr lang="zh-CN" altLang="en-US" sz="1200" dirty="0">
                <a:latin typeface="Times New Roman" panose="02020603050405020304" charset="0"/>
                <a:ea typeface="微软雅黑" panose="020B0503020204020204" pitchFamily="34" charset="-122"/>
              </a:rPr>
              <a:t>计算机从业人员：</a:t>
            </a:r>
            <a:r>
              <a:rPr lang="zh-CN" altLang="en-US" sz="1200" dirty="0">
                <a:solidFill>
                  <a:srgbClr val="0000FF"/>
                </a:solidFill>
                <a:latin typeface="Times New Roman" panose="02020603050405020304" charset="0"/>
                <a:ea typeface="微软雅黑" panose="020B0503020204020204" pitchFamily="34" charset="-122"/>
              </a:rPr>
              <a:t>可对公众造成伤害</a:t>
            </a:r>
            <a:r>
              <a:rPr lang="zh-CN" altLang="en-US" sz="1200" dirty="0">
                <a:latin typeface="Times New Roman" panose="02020603050405020304" charset="0"/>
                <a:ea typeface="微软雅黑" panose="020B0503020204020204" pitchFamily="34" charset="-122"/>
              </a:rPr>
              <a:t>的能力（</a:t>
            </a:r>
            <a:r>
              <a:rPr lang="en-US" altLang="zh-CN" sz="1200" dirty="0">
                <a:latin typeface="Times New Roman" panose="02020603050405020304" charset="0"/>
                <a:ea typeface="微软雅黑" panose="020B0503020204020204" pitchFamily="34" charset="-122"/>
              </a:rPr>
              <a:t>2/2 part</a:t>
            </a:r>
            <a:r>
              <a:rPr lang="zh-CN" altLang="en-US" sz="1200" dirty="0">
                <a:latin typeface="Times New Roman" panose="02020603050405020304" charset="0"/>
                <a:ea typeface="微软雅黑" panose="020B0503020204020204" pitchFamily="34" charset="-122"/>
              </a:rPr>
              <a:t>）</a:t>
            </a:r>
            <a:endParaRPr lang="zh-CN" altLang="en-US" sz="1200" dirty="0">
              <a:latin typeface="Times New Roman" panose="02020603050405020304" charset="0"/>
              <a:ea typeface="微软雅黑" panose="020B0503020204020204" pitchFamily="34" charset="-122"/>
            </a:endParaRPr>
          </a:p>
          <a:p>
            <a:pPr marL="661670" lvl="1" indent="-171450" algn="just">
              <a:buClrTx/>
              <a:buSzTx/>
            </a:pPr>
            <a:r>
              <a:rPr lang="zh-CN" altLang="en-US" sz="1100" dirty="0">
                <a:latin typeface="Times New Roman" panose="02020603050405020304" charset="0"/>
                <a:ea typeface="微软雅黑" panose="020B0503020204020204" pitchFamily="34" charset="-122"/>
              </a:rPr>
              <a:t>一个月后，远在加拿大安大略的患宫颈癌患者，40岁，女性，在接受治疗过程中机器突然停机，并出现了“HTILT”错误。同时控制台显示“No dose”(无剂量)和治疗暂停，操作人员见状，按键盘让机器继续运行，可是同样的操作继续发生，在发生了5次之后，机器开始自动重启。这名女士当时就感受到了强烈的烧灼感和电击麻刺感。5个月后病人死亡。以后的调查报告表明，病人在治疗过程中收到的辐射剂量是150Gy，而对人体而言辐射剂量达到10Gy就已经是致命的了</a:t>
            </a:r>
            <a:endParaRPr lang="zh-CN" altLang="en-US" sz="1100" dirty="0">
              <a:latin typeface="Times New Roman" panose="02020603050405020304" charset="0"/>
              <a:ea typeface="微软雅黑" panose="020B0503020204020204" pitchFamily="34" charset="-122"/>
            </a:endParaRPr>
          </a:p>
          <a:p>
            <a:pPr marL="661670" lvl="1" indent="-171450" algn="l">
              <a:buClrTx/>
              <a:buSzTx/>
            </a:pPr>
            <a:r>
              <a:rPr lang="zh-CN" altLang="en-US" sz="1100" dirty="0">
                <a:solidFill>
                  <a:srgbClr val="0000FF"/>
                </a:solidFill>
                <a:latin typeface="Times New Roman" panose="02020603050405020304" charset="0"/>
                <a:ea typeface="微软雅黑" panose="020B0503020204020204" pitchFamily="34" charset="-122"/>
              </a:rPr>
              <a:t>结果：</a:t>
            </a:r>
            <a:r>
              <a:rPr lang="en-US" altLang="zh-CN" sz="1100" dirty="0">
                <a:latin typeface="Times New Roman" panose="02020603050405020304" charset="0"/>
                <a:ea typeface="微软雅黑" panose="020B0503020204020204" pitchFamily="34" charset="-122"/>
              </a:rPr>
              <a:t>Therac-25</a:t>
            </a:r>
            <a:r>
              <a:rPr lang="zh-CN" altLang="zh-CN" sz="1100" dirty="0">
                <a:latin typeface="Times New Roman" panose="02020603050405020304" charset="0"/>
                <a:ea typeface="微软雅黑" panose="020B0503020204020204" pitchFamily="34" charset="-122"/>
              </a:rPr>
              <a:t>使用了有缺陷的</a:t>
            </a:r>
            <a:r>
              <a:rPr lang="zh-CN" altLang="zh-CN" sz="1100" dirty="0">
                <a:solidFill>
                  <a:srgbClr val="FF0000"/>
                </a:solidFill>
                <a:latin typeface="Times New Roman" panose="02020603050405020304" charset="0"/>
                <a:ea typeface="微软雅黑" panose="020B0503020204020204" pitchFamily="34" charset="-122"/>
              </a:rPr>
              <a:t>软件</a:t>
            </a:r>
            <a:r>
              <a:rPr lang="zh-CN" altLang="zh-CN" sz="1100" dirty="0">
                <a:latin typeface="Times New Roman" panose="02020603050405020304" charset="0"/>
                <a:ea typeface="微软雅黑" panose="020B0503020204020204" pitchFamily="34" charset="-122"/>
                <a:sym typeface="+mn-ea"/>
              </a:rPr>
              <a:t>造成了至少六人死亡</a:t>
            </a:r>
            <a:endParaRPr lang="zh-CN" altLang="zh-CN" sz="1100" dirty="0">
              <a:latin typeface="Times New Roman" panose="02020603050405020304" charset="0"/>
              <a:ea typeface="微软雅黑" panose="020B0503020204020204" pitchFamily="34" charset="-122"/>
            </a:endParaRPr>
          </a:p>
          <a:p>
            <a:pPr marL="661670" lvl="1" indent="-171450" algn="l">
              <a:buClrTx/>
              <a:buSzTx/>
            </a:pPr>
            <a:r>
              <a:rPr lang="zh-CN" altLang="zh-CN" sz="1100" dirty="0">
                <a:solidFill>
                  <a:srgbClr val="0000FF"/>
                </a:solidFill>
                <a:latin typeface="Times New Roman" panose="02020603050405020304" charset="0"/>
                <a:ea typeface="微软雅黑" panose="020B0503020204020204" pitchFamily="34" charset="-122"/>
              </a:rPr>
              <a:t>教训</a:t>
            </a:r>
            <a:r>
              <a:rPr lang="zh-CN" altLang="en-US" sz="1100" dirty="0">
                <a:solidFill>
                  <a:srgbClr val="0000FF"/>
                </a:solidFill>
                <a:latin typeface="Times New Roman" panose="02020603050405020304" charset="0"/>
                <a:ea typeface="微软雅黑" panose="020B0503020204020204" pitchFamily="34" charset="-122"/>
              </a:rPr>
              <a:t>：</a:t>
            </a:r>
            <a:r>
              <a:rPr lang="zh-CN" altLang="zh-CN" sz="1100" dirty="0">
                <a:latin typeface="Times New Roman" panose="02020603050405020304" charset="0"/>
                <a:ea typeface="微软雅黑" panose="020B0503020204020204" pitchFamily="34" charset="-122"/>
              </a:rPr>
              <a:t>相比于传统行业（如：会计、医生、律师），计算机从业人员的目前还缺乏相应的资格认证机制，因此计算机从业人员需要</a:t>
            </a:r>
            <a:r>
              <a:rPr lang="zh-CN" altLang="zh-CN" sz="1100" dirty="0">
                <a:solidFill>
                  <a:srgbClr val="0000FF"/>
                </a:solidFill>
                <a:latin typeface="Times New Roman" panose="02020603050405020304" charset="0"/>
                <a:ea typeface="微软雅黑" panose="020B0503020204020204" pitchFamily="34" charset="-122"/>
              </a:rPr>
              <a:t>加强自身的职业道德建设</a:t>
            </a:r>
            <a:endParaRPr lang="zh-CN" altLang="zh-CN" sz="1100" dirty="0">
              <a:solidFill>
                <a:srgbClr val="0000FF"/>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a:spLocks noGrp="1"/>
          </p:cNvSpPr>
          <p:nvPr>
            <p:ph type="title"/>
          </p:nvPr>
        </p:nvSpPr>
        <p:spPr/>
        <p:txBody>
          <a:bodyPr>
            <a:normAutofit/>
          </a:bodyPr>
          <a:p>
            <a:pPr algn="l"/>
            <a:r>
              <a:rPr lang="zh-CN" altLang="en-US" sz="2000" b="1" dirty="0">
                <a:solidFill>
                  <a:schemeClr val="bg1"/>
                </a:solidFill>
                <a:latin typeface="微软雅黑" panose="020B0503020204020204" pitchFamily="34" charset="-122"/>
                <a:ea typeface="微软雅黑" panose="020B0503020204020204" pitchFamily="34" charset="-122"/>
                <a:sym typeface="+mn-ea"/>
              </a:rPr>
              <a:t>职业的具体属性</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sz="2000">
                <a:solidFill>
                  <a:schemeClr val="bg1"/>
                </a:solidFill>
                <a:uFillTx/>
                <a:ea typeface="微软雅黑" panose="020B0503020204020204" pitchFamily="34" charset="-122"/>
              </a:rPr>
              <a:t>伦理相关问题的</a:t>
            </a:r>
            <a:r>
              <a:rPr lang="zh-CN" altLang="en-US" sz="2000">
                <a:solidFill>
                  <a:schemeClr val="bg1"/>
                </a:solidFill>
                <a:uFillTx/>
                <a:ea typeface="微软雅黑" panose="020B0503020204020204" pitchFamily="34" charset="-122"/>
                <a:sym typeface="+mn-ea"/>
              </a:rPr>
              <a:t>解决</a:t>
            </a:r>
            <a:r>
              <a:rPr lang="zh-CN" altLang="en-US" sz="2000">
                <a:solidFill>
                  <a:schemeClr val="bg1"/>
                </a:solidFill>
                <a:uFillTx/>
                <a:ea typeface="微软雅黑" panose="020B0503020204020204" pitchFamily="34" charset="-122"/>
              </a:rPr>
              <a:t>步骤</a:t>
            </a:r>
            <a:endParaRPr lang="zh-CN" altLang="en-US" sz="2000">
              <a:solidFill>
                <a:schemeClr val="bg1"/>
              </a:solidFill>
              <a:uFillTx/>
              <a:ea typeface="微软雅黑" panose="020B0503020204020204" pitchFamily="34" charset="-122"/>
            </a:endParaRPr>
          </a:p>
        </p:txBody>
      </p:sp>
      <p:sp>
        <p:nvSpPr>
          <p:cNvPr id="4" name="内容占位符 3"/>
          <p:cNvSpPr>
            <a:spLocks noGrp="1"/>
          </p:cNvSpPr>
          <p:nvPr>
            <p:ph idx="1"/>
          </p:nvPr>
        </p:nvSpPr>
        <p:spPr/>
        <p:txBody>
          <a:bodyPr>
            <a:normAutofit lnSpcReduction="10000"/>
          </a:bodyPr>
          <a:p>
            <a:r>
              <a:rPr lang="zh-CN" altLang="en-US"/>
              <a:t>问题描述</a:t>
            </a:r>
            <a:r>
              <a:rPr lang="zh-CN" altLang="en-US"/>
              <a:t>阶段</a:t>
            </a:r>
            <a:endParaRPr lang="zh-CN" altLang="en-US"/>
          </a:p>
          <a:p>
            <a:pPr lvl="1"/>
            <a:r>
              <a:rPr lang="zh-CN" altLang="en-US"/>
              <a:t>事件的哪些细节有伦理</a:t>
            </a:r>
            <a:r>
              <a:rPr lang="zh-CN" altLang="en-US"/>
              <a:t>问题？</a:t>
            </a:r>
            <a:endParaRPr lang="zh-CN" altLang="en-US"/>
          </a:p>
          <a:p>
            <a:pPr lvl="1"/>
            <a:r>
              <a:rPr lang="zh-CN" altLang="en-US"/>
              <a:t>事件中，哪些人受到了</a:t>
            </a:r>
            <a:r>
              <a:rPr lang="zh-CN" altLang="en-US"/>
              <a:t>影响？</a:t>
            </a:r>
            <a:endParaRPr lang="zh-CN" altLang="en-US"/>
          </a:p>
          <a:p>
            <a:pPr lvl="1"/>
            <a:r>
              <a:rPr lang="zh-CN" altLang="en-US"/>
              <a:t>这些伦理问题产生频率</a:t>
            </a:r>
            <a:r>
              <a:rPr lang="zh-CN" altLang="en-US"/>
              <a:t>如何？</a:t>
            </a:r>
            <a:endParaRPr lang="zh-CN" altLang="en-US"/>
          </a:p>
          <a:p>
            <a:pPr lvl="1"/>
            <a:r>
              <a:rPr lang="zh-CN" altLang="en-US"/>
              <a:t>这些伦理问题的影响怎么样？是不是一个</a:t>
            </a:r>
            <a:r>
              <a:rPr lang="zh-CN" altLang="en-US"/>
              <a:t>重要问题？</a:t>
            </a:r>
            <a:endParaRPr lang="zh-CN" altLang="en-US"/>
          </a:p>
          <a:p>
            <a:pPr lvl="1"/>
            <a:r>
              <a:rPr lang="zh-CN" altLang="en-US">
                <a:solidFill>
                  <a:srgbClr val="0000FF"/>
                </a:solidFill>
              </a:rPr>
              <a:t>好的：</a:t>
            </a:r>
            <a:r>
              <a:rPr lang="zh-CN" altLang="en-US"/>
              <a:t>自动贩卖机的货物在某些区域总是售罄，导致每月损失</a:t>
            </a:r>
            <a:r>
              <a:rPr lang="en-US" altLang="zh-CN"/>
              <a:t>30</a:t>
            </a:r>
            <a:r>
              <a:rPr lang="zh-CN" altLang="en-US"/>
              <a:t>万</a:t>
            </a:r>
            <a:endParaRPr lang="zh-CN" altLang="en-US"/>
          </a:p>
          <a:p>
            <a:pPr lvl="1"/>
            <a:r>
              <a:rPr lang="zh-CN" altLang="en-US">
                <a:solidFill>
                  <a:srgbClr val="0000FF"/>
                </a:solidFill>
              </a:rPr>
              <a:t>坏的：</a:t>
            </a:r>
            <a:r>
              <a:rPr lang="zh-CN" altLang="en-US"/>
              <a:t>我们需要实现一种自动贩卖机补货</a:t>
            </a:r>
            <a:r>
              <a:rPr lang="zh-CN" altLang="en-US"/>
              <a:t>系统</a:t>
            </a:r>
            <a:endParaRPr lang="zh-CN" altLang="en-US"/>
          </a:p>
          <a:p>
            <a:pPr lvl="1"/>
            <a:endParaRPr lang="zh-CN" altLang="en-US"/>
          </a:p>
          <a:p>
            <a:endParaRPr lang="zh-CN" altLang="en-US"/>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solidFill>
                  <a:schemeClr val="tx1"/>
                </a:solidFill>
                <a:latin typeface="Times New Roman" panose="02020603050405020304" charset="0"/>
                <a:ea typeface="微软雅黑" panose="020B0503020204020204" pitchFamily="34" charset="-122"/>
                <a:sym typeface="+mn-ea"/>
              </a:rPr>
              <a:t>4.1 </a:t>
            </a:r>
            <a:r>
              <a:rPr lang="zh-CN" altLang="en-US" sz="1200" dirty="0">
                <a:solidFill>
                  <a:schemeClr val="tx1"/>
                </a:solidFill>
                <a:latin typeface="Times New Roman" panose="02020603050405020304" charset="0"/>
                <a:ea typeface="微软雅黑" panose="020B0503020204020204" pitchFamily="34" charset="-122"/>
                <a:sym typeface="+mn-ea"/>
              </a:rPr>
              <a:t>职业的属性</a:t>
            </a:r>
            <a:endParaRPr lang="en-US" altLang="zh-CN" sz="1200" dirty="0">
              <a:solidFill>
                <a:schemeClr val="tx1"/>
              </a:solidFill>
              <a:latin typeface="Times New Roman" panose="02020603050405020304" charset="0"/>
              <a:ea typeface="微软雅黑" panose="020B0503020204020204" pitchFamily="34" charset="-122"/>
            </a:endParaRPr>
          </a:p>
          <a:p>
            <a:pPr>
              <a:lnSpc>
                <a:spcPct val="150000"/>
              </a:lnSpc>
            </a:pPr>
            <a:r>
              <a:rPr lang="en-US" altLang="zh-CN" sz="1200" dirty="0">
                <a:solidFill>
                  <a:srgbClr val="FF0000"/>
                </a:solidFill>
                <a:latin typeface="Times New Roman" panose="02020603050405020304" charset="0"/>
                <a:ea typeface="微软雅黑" panose="020B0503020204020204" pitchFamily="34" charset="-122"/>
              </a:rPr>
              <a:t>4.2 </a:t>
            </a:r>
            <a:r>
              <a:rPr lang="zh-CN" altLang="en-US" sz="1200" dirty="0">
                <a:solidFill>
                  <a:srgbClr val="FF0000"/>
                </a:solidFill>
                <a:latin typeface="Times New Roman" panose="02020603050405020304" charset="0"/>
                <a:ea typeface="微软雅黑" panose="020B0503020204020204" pitchFamily="34" charset="-122"/>
              </a:rPr>
              <a:t>道德的社会价值</a:t>
            </a:r>
            <a:endParaRPr lang="en-US" altLang="zh-CN" sz="1200" dirty="0">
              <a:solidFill>
                <a:srgbClr val="FF0000"/>
              </a:solidFill>
              <a:latin typeface="Times New Roman" panose="02020603050405020304" charset="0"/>
              <a:ea typeface="微软雅黑" panose="020B0503020204020204" pitchFamily="34" charset="-122"/>
            </a:endParaRPr>
          </a:p>
          <a:p>
            <a:pPr lvl="1">
              <a:lnSpc>
                <a:spcPct val="150000"/>
              </a:lnSpc>
            </a:pPr>
            <a:r>
              <a:rPr lang="en-US" altLang="zh-CN" sz="1200" dirty="0">
                <a:solidFill>
                  <a:srgbClr val="FF0000"/>
                </a:solidFill>
                <a:latin typeface="Times New Roman" panose="02020603050405020304" charset="0"/>
                <a:ea typeface="微软雅黑" panose="020B0503020204020204" pitchFamily="34" charset="-122"/>
              </a:rPr>
              <a:t>4.2.1 </a:t>
            </a:r>
            <a:r>
              <a:rPr lang="zh-CN" altLang="en-US" sz="1200" dirty="0">
                <a:solidFill>
                  <a:srgbClr val="FF0000"/>
                </a:solidFill>
                <a:latin typeface="Times New Roman" panose="02020603050405020304" charset="0"/>
                <a:ea typeface="微软雅黑" panose="020B0503020204020204" pitchFamily="34" charset="-122"/>
              </a:rPr>
              <a:t>社会良性关系的基础</a:t>
            </a:r>
            <a:endParaRPr lang="en-US" altLang="zh-CN" sz="1200" dirty="0">
              <a:solidFill>
                <a:srgbClr val="FF0000"/>
              </a:solidFill>
              <a:latin typeface="Times New Roman" panose="02020603050405020304" charset="0"/>
              <a:ea typeface="微软雅黑" panose="020B0503020204020204" pitchFamily="34" charset="-122"/>
            </a:endParaRPr>
          </a:p>
          <a:p>
            <a:pPr lvl="1">
              <a:lnSpc>
                <a:spcPct val="150000"/>
              </a:lnSpc>
            </a:pPr>
            <a:r>
              <a:rPr lang="en-US" altLang="zh-CN" sz="1200" dirty="0">
                <a:solidFill>
                  <a:srgbClr val="FF0000"/>
                </a:solidFill>
                <a:latin typeface="Times New Roman" panose="02020603050405020304" charset="0"/>
                <a:ea typeface="微软雅黑" panose="020B0503020204020204" pitchFamily="34" charset="-122"/>
              </a:rPr>
              <a:t>4.2.2 </a:t>
            </a:r>
            <a:r>
              <a:rPr lang="zh-CN" altLang="en-US" sz="1200" dirty="0">
                <a:solidFill>
                  <a:srgbClr val="FF0000"/>
                </a:solidFill>
                <a:latin typeface="Times New Roman" panose="02020603050405020304" charset="0"/>
                <a:ea typeface="微软雅黑" panose="020B0503020204020204" pitchFamily="34" charset="-122"/>
              </a:rPr>
              <a:t>工作生活秩序的基石</a:t>
            </a:r>
            <a:endParaRPr lang="en-US" altLang="zh-CN" sz="1200" dirty="0">
              <a:solidFill>
                <a:srgbClr val="FF0000"/>
              </a:solidFill>
              <a:latin typeface="Times New Roman" panose="02020603050405020304" charset="0"/>
              <a:ea typeface="微软雅黑" panose="020B0503020204020204" pitchFamily="34" charset="-122"/>
            </a:endParaRPr>
          </a:p>
          <a:p>
            <a:pPr>
              <a:lnSpc>
                <a:spcPct val="150000"/>
              </a:lnSpc>
            </a:pPr>
            <a:r>
              <a:rPr lang="en-US" altLang="zh-CN" sz="1200" dirty="0">
                <a:latin typeface="Times New Roman" panose="02020603050405020304" charset="0"/>
                <a:ea typeface="微软雅黑" panose="020B0503020204020204" pitchFamily="34" charset="-122"/>
              </a:rPr>
              <a:t>4.3 </a:t>
            </a:r>
            <a:r>
              <a:rPr lang="zh-CN" altLang="en-US" sz="1200" dirty="0">
                <a:latin typeface="Times New Roman" panose="02020603050405020304" charset="0"/>
                <a:ea typeface="微软雅黑" panose="020B0503020204020204" pitchFamily="34" charset="-122"/>
              </a:rPr>
              <a:t>职业道德与个人职业发展</a:t>
            </a:r>
            <a:endParaRPr lang="en-US" altLang="zh-CN" sz="1200" dirty="0">
              <a:latin typeface="Times New Roman" panose="02020603050405020304" charset="0"/>
              <a:ea typeface="微软雅黑" panose="020B0503020204020204" pitchFamily="34" charset="-122"/>
            </a:endParaRPr>
          </a:p>
          <a:p>
            <a:pPr>
              <a:lnSpc>
                <a:spcPct val="150000"/>
              </a:lnSpc>
            </a:pPr>
            <a:r>
              <a:rPr lang="en-US" altLang="zh-CN" sz="1200" dirty="0">
                <a:latin typeface="Times New Roman" panose="02020603050405020304" charset="0"/>
                <a:ea typeface="微软雅黑" panose="020B0503020204020204" pitchFamily="34" charset="-122"/>
              </a:rPr>
              <a:t>4.4 IT</a:t>
            </a:r>
            <a:r>
              <a:rPr lang="zh-CN" altLang="en-US" sz="1200" dirty="0">
                <a:latin typeface="Times New Roman" panose="02020603050405020304" charset="0"/>
                <a:ea typeface="微软雅黑" panose="020B0503020204020204" pitchFamily="34" charset="-122"/>
              </a:rPr>
              <a:t>职业人员的社会责任</a:t>
            </a:r>
            <a:endParaRPr lang="zh-CN" altLang="en-US"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96" y="750872"/>
            <a:ext cx="5302004" cy="2178591"/>
          </a:xfrm>
        </p:spPr>
        <p:txBody>
          <a:bodyPr>
            <a:normAutofit fontScale="85000" lnSpcReduction="20000"/>
          </a:bodyPr>
          <a:lstStyle/>
          <a:p>
            <a:pPr marL="0" indent="0">
              <a:buNone/>
            </a:pPr>
            <a:r>
              <a:rPr lang="zh-CN" altLang="en-US" sz="1185" dirty="0">
                <a:latin typeface="微软雅黑" panose="020B0503020204020204" pitchFamily="34" charset="-122"/>
                <a:ea typeface="微软雅黑" panose="020B0503020204020204" pitchFamily="34" charset="-122"/>
              </a:rPr>
              <a:t>道德：一个社会的稳定运行，需要有社会各阶层的良好</a:t>
            </a:r>
            <a:r>
              <a:rPr lang="zh-CN" altLang="en-US" sz="1185" dirty="0">
                <a:solidFill>
                  <a:srgbClr val="0000FF"/>
                </a:solidFill>
                <a:latin typeface="微软雅黑" panose="020B0503020204020204" pitchFamily="34" charset="-122"/>
                <a:ea typeface="微软雅黑" panose="020B0503020204020204" pitchFamily="34" charset="-122"/>
              </a:rPr>
              <a:t>关系</a:t>
            </a:r>
            <a:r>
              <a:rPr lang="zh-CN" altLang="en-US" sz="1185" dirty="0">
                <a:latin typeface="微软雅黑" panose="020B0503020204020204" pitchFamily="34" charset="-122"/>
                <a:ea typeface="微软雅黑" panose="020B0503020204020204" pitchFamily="34" charset="-122"/>
              </a:rPr>
              <a:t>与社会生活</a:t>
            </a:r>
            <a:r>
              <a:rPr lang="zh-CN" altLang="en-US" sz="1185" dirty="0">
                <a:solidFill>
                  <a:srgbClr val="0000FF"/>
                </a:solidFill>
                <a:latin typeface="微软雅黑" panose="020B0503020204020204" pitchFamily="34" charset="-122"/>
                <a:ea typeface="微软雅黑" panose="020B0503020204020204" pitchFamily="34" charset="-122"/>
              </a:rPr>
              <a:t>秩序</a:t>
            </a:r>
            <a:r>
              <a:rPr lang="en-US" altLang="zh-CN" sz="1185" dirty="0">
                <a:latin typeface="微软雅黑" panose="020B0503020204020204" pitchFamily="34" charset="-122"/>
                <a:ea typeface="微软雅黑" panose="020B0503020204020204" pitchFamily="34" charset="-122"/>
              </a:rPr>
              <a:t>…</a:t>
            </a:r>
            <a:endParaRPr lang="en-US" altLang="zh-CN" sz="1185" dirty="0">
              <a:latin typeface="微软雅黑" panose="020B0503020204020204" pitchFamily="34" charset="-122"/>
              <a:ea typeface="微软雅黑" panose="020B0503020204020204" pitchFamily="34" charset="-122"/>
            </a:endParaRPr>
          </a:p>
          <a:p>
            <a:pPr marL="0" indent="0">
              <a:buNone/>
            </a:pPr>
            <a:r>
              <a:rPr lang="en-US" altLang="zh-CN" sz="1185" b="1" dirty="0">
                <a:latin typeface="微软雅黑" panose="020B0503020204020204" pitchFamily="34" charset="-122"/>
                <a:ea typeface="微软雅黑" panose="020B0503020204020204" pitchFamily="34" charset="-122"/>
              </a:rPr>
              <a:t>1. </a:t>
            </a:r>
            <a:r>
              <a:rPr lang="zh-CN" altLang="en-US" sz="1185" b="1" dirty="0">
                <a:latin typeface="微软雅黑" panose="020B0503020204020204" pitchFamily="34" charset="-122"/>
                <a:ea typeface="微软雅黑" panose="020B0503020204020204" pitchFamily="34" charset="-122"/>
              </a:rPr>
              <a:t>继承与彰显传统文化</a:t>
            </a:r>
            <a:endParaRPr lang="en-US" altLang="zh-CN" sz="1185" b="1"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a:t>
            </a:r>
            <a:r>
              <a:rPr lang="zh-CN" altLang="en-US" sz="985" dirty="0">
                <a:solidFill>
                  <a:srgbClr val="0000FF"/>
                </a:solidFill>
                <a:latin typeface="微软雅黑" panose="020B0503020204020204" pitchFamily="34" charset="-122"/>
                <a:ea typeface="微软雅黑" panose="020B0503020204020204" pitchFamily="34" charset="-122"/>
              </a:rPr>
              <a:t>孔融让梨</a:t>
            </a:r>
            <a:r>
              <a:rPr lang="zh-CN" altLang="en-US" sz="985" dirty="0">
                <a:latin typeface="微软雅黑" panose="020B0503020204020204" pitchFamily="34" charset="-122"/>
                <a:ea typeface="微软雅黑" panose="020B0503020204020204" pitchFamily="34" charset="-122"/>
              </a:rPr>
              <a:t>”、“</a:t>
            </a:r>
            <a:r>
              <a:rPr lang="zh-CN" altLang="en-US" sz="985" dirty="0">
                <a:solidFill>
                  <a:srgbClr val="0000FF"/>
                </a:solidFill>
                <a:latin typeface="微软雅黑" panose="020B0503020204020204" pitchFamily="34" charset="-122"/>
                <a:ea typeface="微软雅黑" panose="020B0503020204020204" pitchFamily="34" charset="-122"/>
              </a:rPr>
              <a:t>孟母三迁</a:t>
            </a:r>
            <a:r>
              <a:rPr lang="zh-CN" altLang="en-US" sz="985" dirty="0">
                <a:latin typeface="微软雅黑" panose="020B0503020204020204" pitchFamily="34" charset="-122"/>
                <a:ea typeface="微软雅黑" panose="020B0503020204020204" pitchFamily="34" charset="-122"/>
              </a:rPr>
              <a:t>”、</a:t>
            </a:r>
            <a:r>
              <a:rPr lang="zh-CN" altLang="en-US" sz="985" dirty="0">
                <a:solidFill>
                  <a:srgbClr val="0000FF"/>
                </a:solidFill>
                <a:latin typeface="微软雅黑" panose="020B0503020204020204" pitchFamily="34" charset="-122"/>
                <a:ea typeface="微软雅黑" panose="020B0503020204020204" pitchFamily="34" charset="-122"/>
              </a:rPr>
              <a:t>老子的</a:t>
            </a:r>
            <a:r>
              <a:rPr lang="en-US" altLang="zh-CN" sz="985" dirty="0">
                <a:solidFill>
                  <a:srgbClr val="0000FF"/>
                </a:solidFill>
                <a:latin typeface="微软雅黑" panose="020B0503020204020204" pitchFamily="34" charset="-122"/>
                <a:ea typeface="微软雅黑" panose="020B0503020204020204" pitchFamily="34" charset="-122"/>
              </a:rPr>
              <a:t>《</a:t>
            </a:r>
            <a:r>
              <a:rPr lang="zh-CN" altLang="en-US" sz="985" dirty="0">
                <a:solidFill>
                  <a:srgbClr val="0000FF"/>
                </a:solidFill>
                <a:latin typeface="微软雅黑" panose="020B0503020204020204" pitchFamily="34" charset="-122"/>
                <a:ea typeface="微软雅黑" panose="020B0503020204020204" pitchFamily="34" charset="-122"/>
              </a:rPr>
              <a:t>道德经</a:t>
            </a:r>
            <a:r>
              <a:rPr lang="en-US" altLang="zh-CN" sz="985" dirty="0">
                <a:solidFill>
                  <a:srgbClr val="0000FF"/>
                </a:solidFill>
                <a:latin typeface="微软雅黑" panose="020B0503020204020204" pitchFamily="34" charset="-122"/>
                <a:ea typeface="微软雅黑" panose="020B0503020204020204" pitchFamily="34" charset="-122"/>
              </a:rPr>
              <a:t>》</a:t>
            </a:r>
            <a:endParaRPr lang="en-US" altLang="zh-CN" sz="985" dirty="0">
              <a:solidFill>
                <a:srgbClr val="0000FF"/>
              </a:solidFill>
              <a:latin typeface="微软雅黑" panose="020B0503020204020204" pitchFamily="34" charset="-122"/>
              <a:ea typeface="微软雅黑" panose="020B0503020204020204" pitchFamily="34" charset="-122"/>
            </a:endParaRPr>
          </a:p>
          <a:p>
            <a:pPr lvl="1"/>
            <a:r>
              <a:rPr lang="en-US" altLang="zh-CN" sz="985" dirty="0">
                <a:latin typeface="微软雅黑" panose="020B0503020204020204" pitchFamily="34" charset="-122"/>
                <a:ea typeface="微软雅黑" panose="020B0503020204020204" pitchFamily="34" charset="-122"/>
              </a:rPr>
              <a:t>2008</a:t>
            </a:r>
            <a:r>
              <a:rPr lang="zh-CN" altLang="en-US" sz="985" dirty="0">
                <a:latin typeface="微软雅黑" panose="020B0503020204020204" pitchFamily="34" charset="-122"/>
                <a:ea typeface="微软雅黑" panose="020B0503020204020204" pitchFamily="34" charset="-122"/>
              </a:rPr>
              <a:t>北京奥运会的迎宾语，</a:t>
            </a:r>
            <a:r>
              <a:rPr lang="en-US" altLang="zh-CN" sz="985" dirty="0">
                <a:solidFill>
                  <a:srgbClr val="0000FF"/>
                </a:solidFill>
                <a:latin typeface="微软雅黑" panose="020B0503020204020204" pitchFamily="34" charset="-122"/>
                <a:ea typeface="微软雅黑" panose="020B0503020204020204" pitchFamily="34" charset="-122"/>
              </a:rPr>
              <a:t>《</a:t>
            </a:r>
            <a:r>
              <a:rPr lang="zh-CN" altLang="en-US" sz="985" dirty="0">
                <a:solidFill>
                  <a:srgbClr val="0000FF"/>
                </a:solidFill>
                <a:latin typeface="微软雅黑" panose="020B0503020204020204" pitchFamily="34" charset="-122"/>
                <a:ea typeface="微软雅黑" panose="020B0503020204020204" pitchFamily="34" charset="-122"/>
              </a:rPr>
              <a:t>论语</a:t>
            </a:r>
            <a:r>
              <a:rPr lang="en-US" altLang="zh-CN" sz="985" dirty="0">
                <a:solidFill>
                  <a:srgbClr val="0000FF"/>
                </a:solidFill>
                <a:latin typeface="微软雅黑" panose="020B0503020204020204" pitchFamily="34" charset="-122"/>
                <a:ea typeface="微软雅黑" panose="020B0503020204020204" pitchFamily="34" charset="-122"/>
              </a:rPr>
              <a:t>》</a:t>
            </a:r>
            <a:endParaRPr lang="en-US" altLang="zh-CN" sz="985" dirty="0">
              <a:latin typeface="微软雅黑" panose="020B0503020204020204" pitchFamily="34" charset="-122"/>
              <a:ea typeface="微软雅黑" panose="020B0503020204020204" pitchFamily="34" charset="-122"/>
            </a:endParaRPr>
          </a:p>
          <a:p>
            <a:pPr lvl="2"/>
            <a:r>
              <a:rPr lang="zh-CN" altLang="en-US" sz="790" dirty="0">
                <a:latin typeface="微软雅黑" panose="020B0503020204020204" pitchFamily="34" charset="-122"/>
                <a:ea typeface="微软雅黑" panose="020B0503020204020204" pitchFamily="34" charset="-122"/>
              </a:rPr>
              <a:t>“有朋自远方来，不亦乐乎”</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latin typeface="微软雅黑" panose="020B0503020204020204" pitchFamily="34" charset="-122"/>
                <a:ea typeface="微软雅黑" panose="020B0503020204020204" pitchFamily="34" charset="-122"/>
              </a:rPr>
              <a:t>“四海之内皆兄弟”</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latin typeface="微软雅黑" panose="020B0503020204020204" pitchFamily="34" charset="-122"/>
                <a:ea typeface="微软雅黑" panose="020B0503020204020204" pitchFamily="34" charset="-122"/>
              </a:rPr>
              <a:t>“己所不欲，勿施于人”</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latin typeface="微软雅黑" panose="020B0503020204020204" pitchFamily="34" charset="-122"/>
                <a:ea typeface="微软雅黑" panose="020B0503020204020204" pitchFamily="34" charset="-122"/>
              </a:rPr>
              <a:t>“德不孤，必有邻”</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latin typeface="微软雅黑" panose="020B0503020204020204" pitchFamily="34" charset="-122"/>
                <a:ea typeface="微软雅黑" panose="020B0503020204020204" pitchFamily="34" charset="-122"/>
              </a:rPr>
              <a:t>“礼之用，和为贵”</a:t>
            </a:r>
            <a:endParaRPr lang="en-US" altLang="zh-CN" sz="790" dirty="0">
              <a:latin typeface="微软雅黑" panose="020B0503020204020204" pitchFamily="34" charset="-122"/>
              <a:ea typeface="微软雅黑" panose="020B0503020204020204" pitchFamily="34" charset="-122"/>
            </a:endParaRPr>
          </a:p>
          <a:p>
            <a:pPr marL="0" indent="0">
              <a:buNone/>
            </a:pPr>
            <a:r>
              <a:rPr lang="en-US" altLang="zh-CN" sz="1185" b="1" dirty="0">
                <a:latin typeface="微软雅黑" panose="020B0503020204020204" pitchFamily="34" charset="-122"/>
                <a:ea typeface="微软雅黑" panose="020B0503020204020204" pitchFamily="34" charset="-122"/>
              </a:rPr>
              <a:t>2. </a:t>
            </a:r>
            <a:r>
              <a:rPr lang="zh-CN" altLang="en-US" sz="1185" b="1" dirty="0">
                <a:latin typeface="微软雅黑" panose="020B0503020204020204" pitchFamily="34" charset="-122"/>
                <a:ea typeface="微软雅黑" panose="020B0503020204020204" pitchFamily="34" charset="-122"/>
              </a:rPr>
              <a:t>调节社会关系</a:t>
            </a:r>
            <a:endParaRPr lang="en-US" altLang="zh-CN" sz="1185" b="1"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道德最主要的社会功能之一是</a:t>
            </a:r>
            <a:r>
              <a:rPr lang="zh-CN" altLang="en-US" sz="985" b="1" dirty="0">
                <a:solidFill>
                  <a:srgbClr val="0000FF"/>
                </a:solidFill>
                <a:latin typeface="微软雅黑" panose="020B0503020204020204" pitchFamily="34" charset="-122"/>
                <a:ea typeface="微软雅黑" panose="020B0503020204020204" pitchFamily="34" charset="-122"/>
              </a:rPr>
              <a:t>调节</a:t>
            </a:r>
            <a:r>
              <a:rPr lang="zh-CN" altLang="en-US" sz="985" dirty="0">
                <a:latin typeface="微软雅黑" panose="020B0503020204020204" pitchFamily="34" charset="-122"/>
                <a:ea typeface="微软雅黑" panose="020B0503020204020204" pitchFamily="34" charset="-122"/>
              </a:rPr>
              <a:t>社会各阶层、各部分成员之间的</a:t>
            </a:r>
            <a:r>
              <a:rPr lang="zh-CN" altLang="en-US" sz="985" dirty="0">
                <a:solidFill>
                  <a:srgbClr val="0000FF"/>
                </a:solidFill>
                <a:latin typeface="微软雅黑" panose="020B0503020204020204" pitchFamily="34" charset="-122"/>
                <a:ea typeface="微软雅黑" panose="020B0503020204020204" pitchFamily="34" charset="-122"/>
              </a:rPr>
              <a:t>关系</a:t>
            </a:r>
            <a:endParaRPr lang="en-US" altLang="zh-CN" sz="985" dirty="0">
              <a:solidFill>
                <a:srgbClr val="FF0000"/>
              </a:solidFill>
              <a:latin typeface="微软雅黑" panose="020B0503020204020204" pitchFamily="34" charset="-122"/>
              <a:ea typeface="微软雅黑" panose="020B0503020204020204" pitchFamily="34" charset="-122"/>
            </a:endParaRPr>
          </a:p>
          <a:p>
            <a:pPr lvl="2"/>
            <a:r>
              <a:rPr lang="zh-CN" altLang="en-US" sz="790" dirty="0">
                <a:solidFill>
                  <a:srgbClr val="FF0000"/>
                </a:solidFill>
                <a:latin typeface="微软雅黑" panose="020B0503020204020204" pitchFamily="34" charset="-122"/>
                <a:ea typeface="微软雅黑" panose="020B0503020204020204" pitchFamily="34" charset="-122"/>
              </a:rPr>
              <a:t>古代社会</a:t>
            </a:r>
            <a:r>
              <a:rPr lang="zh-CN" altLang="en-US" sz="790" dirty="0">
                <a:latin typeface="微软雅黑" panose="020B0503020204020204" pitchFamily="34" charset="-122"/>
                <a:ea typeface="微软雅黑" panose="020B0503020204020204" pitchFamily="34" charset="-122"/>
              </a:rPr>
              <a:t>有“君君、臣臣、父父、子子”（</a:t>
            </a:r>
            <a:r>
              <a:rPr lang="en-US" altLang="zh-CN" sz="790" dirty="0">
                <a:latin typeface="微软雅黑" panose="020B0503020204020204" pitchFamily="34" charset="-122"/>
                <a:ea typeface="微软雅黑" panose="020B0503020204020204" pitchFamily="34" charset="-122"/>
              </a:rPr>
              <a:t>《</a:t>
            </a:r>
            <a:r>
              <a:rPr lang="zh-CN" altLang="en-US" sz="790" dirty="0">
                <a:latin typeface="微软雅黑" panose="020B0503020204020204" pitchFamily="34" charset="-122"/>
                <a:ea typeface="微软雅黑" panose="020B0503020204020204" pitchFamily="34" charset="-122"/>
              </a:rPr>
              <a:t>论语</a:t>
            </a:r>
            <a:r>
              <a:rPr lang="en-US" altLang="zh-CN" sz="790" dirty="0">
                <a:latin typeface="微软雅黑" panose="020B0503020204020204" pitchFamily="34" charset="-122"/>
                <a:ea typeface="微软雅黑" panose="020B0503020204020204" pitchFamily="34" charset="-122"/>
              </a:rPr>
              <a:t>.</a:t>
            </a:r>
            <a:r>
              <a:rPr lang="zh-CN" altLang="en-US" sz="790" dirty="0">
                <a:latin typeface="微软雅黑" panose="020B0503020204020204" pitchFamily="34" charset="-122"/>
                <a:ea typeface="微软雅黑" panose="020B0503020204020204" pitchFamily="34" charset="-122"/>
              </a:rPr>
              <a:t>颜渊</a:t>
            </a:r>
            <a:r>
              <a:rPr lang="en-US" altLang="zh-CN" sz="790" dirty="0">
                <a:latin typeface="微软雅黑" panose="020B0503020204020204" pitchFamily="34" charset="-122"/>
                <a:ea typeface="微软雅黑" panose="020B0503020204020204" pitchFamily="34" charset="-122"/>
              </a:rPr>
              <a:t>》</a:t>
            </a:r>
            <a:r>
              <a:rPr lang="zh-CN" altLang="en-US" sz="790" dirty="0">
                <a:latin typeface="微软雅黑" panose="020B0503020204020204" pitchFamily="34" charset="-122"/>
                <a:ea typeface="微软雅黑" panose="020B0503020204020204" pitchFamily="34" charset="-122"/>
              </a:rPr>
              <a:t>）</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solidFill>
                  <a:srgbClr val="FF0000"/>
                </a:solidFill>
                <a:latin typeface="微软雅黑" panose="020B0503020204020204" pitchFamily="34" charset="-122"/>
                <a:ea typeface="微软雅黑" panose="020B0503020204020204" pitchFamily="34" charset="-122"/>
              </a:rPr>
              <a:t>现代社会</a:t>
            </a:r>
            <a:r>
              <a:rPr lang="zh-CN" altLang="en-US" sz="790" dirty="0">
                <a:latin typeface="微软雅黑" panose="020B0503020204020204" pitchFamily="34" charset="-122"/>
                <a:ea typeface="微软雅黑" panose="020B0503020204020204" pitchFamily="34" charset="-122"/>
              </a:rPr>
              <a:t>有“长者优先，妇幼优先”，保护关爱弱势群体等社会道德风尚</a:t>
            </a:r>
            <a:endParaRPr lang="en-US" altLang="zh-CN" sz="790" dirty="0">
              <a:latin typeface="微软雅黑" panose="020B0503020204020204" pitchFamily="34" charset="-122"/>
              <a:ea typeface="微软雅黑" panose="020B0503020204020204" pitchFamily="34" charset="-122"/>
            </a:endParaRPr>
          </a:p>
          <a:p>
            <a:pPr lvl="2"/>
            <a:r>
              <a:rPr lang="zh-CN" altLang="en-US" sz="790" dirty="0">
                <a:solidFill>
                  <a:srgbClr val="FF0000"/>
                </a:solidFill>
                <a:latin typeface="微软雅黑" panose="020B0503020204020204" pitchFamily="34" charset="-122"/>
                <a:ea typeface="微软雅黑" panose="020B0503020204020204" pitchFamily="34" charset="-122"/>
              </a:rPr>
              <a:t>家庭生活</a:t>
            </a:r>
            <a:r>
              <a:rPr lang="zh-CN" altLang="en-US" sz="790" dirty="0">
                <a:latin typeface="微软雅黑" panose="020B0503020204020204" pitchFamily="34" charset="-122"/>
                <a:ea typeface="微软雅黑" panose="020B0503020204020204" pitchFamily="34" charset="-122"/>
              </a:rPr>
              <a:t>也需要道德的维系，夫妻互敬互爱相互体谅，孝敬老人，爱护教育孩子</a:t>
            </a:r>
            <a:r>
              <a:rPr lang="en-US" altLang="zh-CN" sz="790" dirty="0">
                <a:latin typeface="微软雅黑" panose="020B0503020204020204" pitchFamily="34" charset="-122"/>
                <a:ea typeface="微软雅黑" panose="020B0503020204020204" pitchFamily="34" charset="-122"/>
              </a:rPr>
              <a:t>…</a:t>
            </a:r>
            <a:endParaRPr lang="en-US" altLang="zh-CN" sz="790"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道德还有</a:t>
            </a:r>
            <a:r>
              <a:rPr lang="zh-CN" altLang="en-US" sz="985" b="1" dirty="0">
                <a:solidFill>
                  <a:srgbClr val="0000FF"/>
                </a:solidFill>
                <a:latin typeface="微软雅黑" panose="020B0503020204020204" pitchFamily="34" charset="-122"/>
                <a:ea typeface="微软雅黑" panose="020B0503020204020204" pitchFamily="34" charset="-122"/>
              </a:rPr>
              <a:t>调节</a:t>
            </a:r>
            <a:r>
              <a:rPr lang="zh-CN" altLang="en-US" sz="985" dirty="0">
                <a:latin typeface="微软雅黑" panose="020B0503020204020204" pitchFamily="34" charset="-122"/>
                <a:ea typeface="微软雅黑" panose="020B0503020204020204" pitchFamily="34" charset="-122"/>
              </a:rPr>
              <a:t>人与</a:t>
            </a:r>
            <a:r>
              <a:rPr lang="zh-CN" altLang="en-US" sz="985" dirty="0">
                <a:solidFill>
                  <a:srgbClr val="FF0000"/>
                </a:solidFill>
                <a:latin typeface="微软雅黑" panose="020B0503020204020204" pitchFamily="34" charset="-122"/>
                <a:ea typeface="微软雅黑" panose="020B0503020204020204" pitchFamily="34" charset="-122"/>
              </a:rPr>
              <a:t>自然</a:t>
            </a:r>
            <a:r>
              <a:rPr lang="zh-CN" altLang="en-US" sz="985" dirty="0">
                <a:latin typeface="微软雅黑" panose="020B0503020204020204" pitchFamily="34" charset="-122"/>
                <a:ea typeface="微软雅黑" panose="020B0503020204020204" pitchFamily="34" charset="-122"/>
              </a:rPr>
              <a:t>，人与</a:t>
            </a:r>
            <a:r>
              <a:rPr lang="zh-CN" altLang="en-US" sz="985" dirty="0">
                <a:solidFill>
                  <a:srgbClr val="FF0000"/>
                </a:solidFill>
                <a:latin typeface="微软雅黑" panose="020B0503020204020204" pitchFamily="34" charset="-122"/>
                <a:ea typeface="微软雅黑" panose="020B0503020204020204" pitchFamily="34" charset="-122"/>
              </a:rPr>
              <a:t>宇宙万物</a:t>
            </a:r>
            <a:r>
              <a:rPr lang="zh-CN" altLang="en-US" sz="985" dirty="0">
                <a:latin typeface="微软雅黑" panose="020B0503020204020204" pitchFamily="34" charset="-122"/>
                <a:ea typeface="微软雅黑" panose="020B0503020204020204" pitchFamily="34" charset="-122"/>
              </a:rPr>
              <a:t>之间的关系的作用</a:t>
            </a:r>
            <a:endParaRPr lang="en-US" altLang="zh-CN" sz="985" dirty="0">
              <a:latin typeface="微软雅黑" panose="020B0503020204020204" pitchFamily="34" charset="-122"/>
              <a:ea typeface="微软雅黑" panose="020B0503020204020204" pitchFamily="34" charset="-122"/>
            </a:endParaRPr>
          </a:p>
          <a:p>
            <a:pPr lvl="2"/>
            <a:r>
              <a:rPr lang="zh-CN" altLang="en-US" sz="770" dirty="0">
                <a:latin typeface="微软雅黑" panose="020B0503020204020204" pitchFamily="34" charset="-122"/>
                <a:ea typeface="微软雅黑" panose="020B0503020204020204" pitchFamily="34" charset="-122"/>
              </a:rPr>
              <a:t>全球</a:t>
            </a:r>
            <a:r>
              <a:rPr lang="zh-CN" altLang="en-US" sz="770" dirty="0">
                <a:solidFill>
                  <a:srgbClr val="FF0000"/>
                </a:solidFill>
                <a:latin typeface="微软雅黑" panose="020B0503020204020204" pitchFamily="34" charset="-122"/>
                <a:ea typeface="微软雅黑" panose="020B0503020204020204" pitchFamily="34" charset="-122"/>
              </a:rPr>
              <a:t>气候</a:t>
            </a:r>
            <a:r>
              <a:rPr lang="zh-CN" altLang="en-US" sz="770" dirty="0">
                <a:latin typeface="微软雅黑" panose="020B0503020204020204" pitchFamily="34" charset="-122"/>
                <a:ea typeface="微软雅黑" panose="020B0503020204020204" pitchFamily="34" charset="-122"/>
              </a:rPr>
              <a:t>变暖</a:t>
            </a:r>
            <a:endParaRPr lang="en-US" altLang="zh-CN" sz="770" dirty="0">
              <a:latin typeface="微软雅黑" panose="020B0503020204020204" pitchFamily="34" charset="-122"/>
              <a:ea typeface="微软雅黑" panose="020B0503020204020204" pitchFamily="34" charset="-122"/>
            </a:endParaRPr>
          </a:p>
          <a:p>
            <a:pPr lvl="2"/>
            <a:r>
              <a:rPr lang="zh-CN" altLang="en-US" sz="770" dirty="0">
                <a:solidFill>
                  <a:srgbClr val="FF0000"/>
                </a:solidFill>
                <a:latin typeface="微软雅黑" panose="020B0503020204020204" pitchFamily="34" charset="-122"/>
                <a:ea typeface="微软雅黑" panose="020B0503020204020204" pitchFamily="34" charset="-122"/>
              </a:rPr>
              <a:t>水</a:t>
            </a:r>
            <a:r>
              <a:rPr lang="zh-CN" altLang="en-US" sz="770" dirty="0">
                <a:latin typeface="微软雅黑" panose="020B0503020204020204" pitchFamily="34" charset="-122"/>
                <a:ea typeface="微软雅黑" panose="020B0503020204020204" pitchFamily="34" charset="-122"/>
              </a:rPr>
              <a:t>污染（近</a:t>
            </a:r>
            <a:r>
              <a:rPr lang="en-US" altLang="zh-CN" sz="770" dirty="0">
                <a:latin typeface="微软雅黑" panose="020B0503020204020204" pitchFamily="34" charset="-122"/>
                <a:ea typeface="微软雅黑" panose="020B0503020204020204" pitchFamily="34" charset="-122"/>
              </a:rPr>
              <a:t>11</a:t>
            </a:r>
            <a:r>
              <a:rPr lang="zh-CN" altLang="en-US" sz="770" dirty="0">
                <a:latin typeface="微软雅黑" panose="020B0503020204020204" pitchFamily="34" charset="-122"/>
                <a:ea typeface="微软雅黑" panose="020B0503020204020204" pitchFamily="34" charset="-122"/>
              </a:rPr>
              <a:t>亿人喝不到洁净的饮用水，</a:t>
            </a:r>
            <a:r>
              <a:rPr lang="en-US" altLang="zh-CN" sz="770" dirty="0">
                <a:latin typeface="微软雅黑" panose="020B0503020204020204" pitchFamily="34" charset="-122"/>
                <a:ea typeface="微软雅黑" panose="020B0503020204020204" pitchFamily="34" charset="-122"/>
              </a:rPr>
              <a:t>50%</a:t>
            </a:r>
            <a:r>
              <a:rPr lang="zh-CN" altLang="en-US" sz="770" dirty="0">
                <a:latin typeface="微软雅黑" panose="020B0503020204020204" pitchFamily="34" charset="-122"/>
                <a:ea typeface="微软雅黑" panose="020B0503020204020204" pitchFamily="34" charset="-122"/>
              </a:rPr>
              <a:t>的疾病患者是由于饮用不干净的水）</a:t>
            </a:r>
            <a:endParaRPr lang="en-US" altLang="zh-CN" sz="770" dirty="0">
              <a:latin typeface="微软雅黑" panose="020B0503020204020204" pitchFamily="34" charset="-122"/>
              <a:ea typeface="微软雅黑" panose="020B0503020204020204" pitchFamily="34" charset="-122"/>
            </a:endParaRPr>
          </a:p>
          <a:p>
            <a:pPr lvl="2"/>
            <a:r>
              <a:rPr lang="zh-CN" altLang="en-US" sz="770" dirty="0">
                <a:solidFill>
                  <a:srgbClr val="FF0000"/>
                </a:solidFill>
                <a:latin typeface="微软雅黑" panose="020B0503020204020204" pitchFamily="34" charset="-122"/>
                <a:ea typeface="微软雅黑" panose="020B0503020204020204" pitchFamily="34" charset="-122"/>
              </a:rPr>
              <a:t>空气</a:t>
            </a:r>
            <a:r>
              <a:rPr lang="zh-CN" altLang="en-US" sz="770" dirty="0">
                <a:latin typeface="微软雅黑" panose="020B0503020204020204" pitchFamily="34" charset="-122"/>
                <a:ea typeface="微软雅黑" panose="020B0503020204020204" pitchFamily="34" charset="-122"/>
              </a:rPr>
              <a:t>污染</a:t>
            </a:r>
            <a:endParaRPr lang="en-US" altLang="zh-CN" sz="770" dirty="0">
              <a:latin typeface="微软雅黑" panose="020B0503020204020204" pitchFamily="34" charset="-122"/>
              <a:ea typeface="微软雅黑" panose="020B0503020204020204" pitchFamily="34" charset="-122"/>
            </a:endParaRPr>
          </a:p>
          <a:p>
            <a:endParaRPr lang="en-US" altLang="zh-CN" sz="69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微软雅黑" panose="020B0503020204020204" pitchFamily="34" charset="-122"/>
                <a:ea typeface="微软雅黑" panose="020B0503020204020204" pitchFamily="34" charset="-122"/>
              </a:rPr>
            </a:fld>
            <a:endParaRPr lang="zh-CN" altLang="en-US" sz="335">
              <a:solidFill>
                <a:prstClr val="black">
                  <a:tint val="75000"/>
                </a:prstClr>
              </a:solidFill>
              <a:latin typeface="微软雅黑" panose="020B0503020204020204" pitchFamily="34" charset="-122"/>
              <a:ea typeface="微软雅黑" panose="020B0503020204020204" pitchFamily="34" charset="-122"/>
            </a:endParaRPr>
          </a:p>
        </p:txBody>
      </p:sp>
      <p:sp>
        <p:nvSpPr>
          <p:cNvPr id="6" name="标题 5"/>
          <p:cNvSpPr/>
          <p:nvPr>
            <p:ph type="title"/>
          </p:nvPr>
        </p:nvSpPr>
        <p:spPr/>
        <p:txBody>
          <a:bodyPr>
            <a:normAutofit/>
          </a:bodyPr>
          <a:p>
            <a:pPr algn="l"/>
            <a:r>
              <a:rPr lang="en-US" altLang="zh-CN" sz="2000" b="1" dirty="0">
                <a:solidFill>
                  <a:schemeClr val="bg1"/>
                </a:solidFill>
                <a:uFillTx/>
                <a:latin typeface="Times New Roman" panose="02020603050405020304" charset="0"/>
                <a:ea typeface="微软雅黑" panose="020B0503020204020204" pitchFamily="34" charset="-122"/>
                <a:sym typeface="+mn-ea"/>
              </a:rPr>
              <a:t>4.1.1 </a:t>
            </a:r>
            <a:r>
              <a:rPr lang="zh-CN" altLang="en-US" sz="2000" b="1" dirty="0">
                <a:solidFill>
                  <a:schemeClr val="bg1"/>
                </a:solidFill>
                <a:uFillTx/>
                <a:latin typeface="Times New Roman" panose="02020603050405020304" charset="0"/>
                <a:ea typeface="微软雅黑" panose="020B0503020204020204" pitchFamily="34" charset="-122"/>
                <a:sym typeface="+mn-ea"/>
              </a:rPr>
              <a:t>社会良性关系的基础</a:t>
            </a:r>
            <a:endParaRPr lang="zh-CN" altLang="en-US" sz="2000" b="1" dirty="0">
              <a:solidFill>
                <a:schemeClr val="bg1"/>
              </a:solidFill>
              <a:uFillTx/>
              <a:latin typeface="Times New Roman" panose="02020603050405020304" charset="0"/>
              <a:ea typeface="微软雅黑" panose="020B0503020204020204" pitchFamily="34"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0296" y="750872"/>
            <a:ext cx="5302004" cy="2178591"/>
          </a:xfrm>
        </p:spPr>
        <p:txBody>
          <a:bodyPr>
            <a:normAutofit/>
          </a:bodyPr>
          <a:lstStyle/>
          <a:p>
            <a:pPr marL="0" indent="0">
              <a:buNone/>
            </a:pPr>
            <a:r>
              <a:rPr lang="en-US" altLang="zh-CN" sz="1185" b="1" dirty="0">
                <a:latin typeface="微软雅黑" panose="020B0503020204020204" pitchFamily="34" charset="-122"/>
                <a:ea typeface="微软雅黑" panose="020B0503020204020204" pitchFamily="34" charset="-122"/>
              </a:rPr>
              <a:t>3. </a:t>
            </a:r>
            <a:r>
              <a:rPr lang="zh-CN" altLang="en-US" sz="1185" b="1" dirty="0">
                <a:latin typeface="微软雅黑" panose="020B0503020204020204" pitchFamily="34" charset="-122"/>
                <a:ea typeface="微软雅黑" panose="020B0503020204020204" pitchFamily="34" charset="-122"/>
              </a:rPr>
              <a:t>认识现实社会</a:t>
            </a:r>
            <a:endParaRPr lang="en-US" altLang="zh-CN" sz="1185" b="1"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靠人际关系、“走后门”</a:t>
            </a:r>
            <a:endParaRPr lang="en-US" altLang="zh-CN" sz="985"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错的就是错的，它只是暂时的，</a:t>
            </a:r>
            <a:r>
              <a:rPr lang="zh-CN" altLang="en-US" sz="985" dirty="0">
                <a:solidFill>
                  <a:srgbClr val="0000FF"/>
                </a:solidFill>
                <a:latin typeface="微软雅黑" panose="020B0503020204020204" pitchFamily="34" charset="-122"/>
                <a:ea typeface="微软雅黑" panose="020B0503020204020204" pitchFamily="34" charset="-122"/>
              </a:rPr>
              <a:t>不会给人带来长久的快乐</a:t>
            </a:r>
            <a:endParaRPr lang="en-US" altLang="zh-CN" sz="985" dirty="0">
              <a:solidFill>
                <a:srgbClr val="0000FF"/>
              </a:solidFill>
              <a:latin typeface="微软雅黑" panose="020B0503020204020204" pitchFamily="34" charset="-122"/>
              <a:ea typeface="微软雅黑" panose="020B0503020204020204" pitchFamily="34" charset="-122"/>
            </a:endParaRPr>
          </a:p>
          <a:p>
            <a:pPr marL="0" indent="0">
              <a:buNone/>
            </a:pPr>
            <a:r>
              <a:rPr lang="en-US" altLang="zh-CN" sz="1185" b="1" dirty="0">
                <a:latin typeface="微软雅黑" panose="020B0503020204020204" pitchFamily="34" charset="-122"/>
                <a:ea typeface="微软雅黑" panose="020B0503020204020204" pitchFamily="34" charset="-122"/>
              </a:rPr>
              <a:t>4. </a:t>
            </a:r>
            <a:r>
              <a:rPr lang="zh-CN" altLang="en-US" sz="1185" b="1" dirty="0">
                <a:latin typeface="微软雅黑" panose="020B0503020204020204" pitchFamily="34" charset="-122"/>
                <a:ea typeface="微软雅黑" panose="020B0503020204020204" pitchFamily="34" charset="-122"/>
              </a:rPr>
              <a:t>规范个人行为</a:t>
            </a:r>
            <a:endParaRPr lang="en-US" altLang="zh-CN" sz="1185" b="1"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阿尔贝特</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施韦泽（</a:t>
            </a:r>
            <a:r>
              <a:rPr lang="en-US" altLang="zh-CN" sz="985" dirty="0">
                <a:latin typeface="微软雅黑" panose="020B0503020204020204" pitchFamily="34" charset="-122"/>
                <a:ea typeface="微软雅黑" panose="020B0503020204020204" pitchFamily="34" charset="-122"/>
              </a:rPr>
              <a:t>Albert Schweitzer, 1875-1965, </a:t>
            </a:r>
            <a:r>
              <a:rPr lang="zh-CN" altLang="en-US" sz="985" dirty="0">
                <a:latin typeface="微软雅黑" panose="020B0503020204020204" pitchFamily="34" charset="-122"/>
                <a:ea typeface="微软雅黑" panose="020B0503020204020204" pitchFamily="34" charset="-122"/>
              </a:rPr>
              <a:t>诺贝尔和平奖得主）：提出</a:t>
            </a:r>
            <a:r>
              <a:rPr lang="zh-CN" altLang="en-US" sz="985" dirty="0">
                <a:solidFill>
                  <a:srgbClr val="0000FF"/>
                </a:solidFill>
                <a:latin typeface="微软雅黑" panose="020B0503020204020204" pitchFamily="34" charset="-122"/>
                <a:ea typeface="微软雅黑" panose="020B0503020204020204" pitchFamily="34" charset="-122"/>
              </a:rPr>
              <a:t>敬畏</a:t>
            </a:r>
            <a:r>
              <a:rPr lang="zh-CN" altLang="en-US" sz="985" dirty="0">
                <a:latin typeface="微软雅黑" panose="020B0503020204020204" pitchFamily="34" charset="-122"/>
                <a:ea typeface="微软雅黑" panose="020B0503020204020204" pitchFamily="34" charset="-122"/>
              </a:rPr>
              <a:t>生命（</a:t>
            </a:r>
            <a:r>
              <a:rPr lang="en-US" altLang="zh-CN" sz="985" dirty="0">
                <a:latin typeface="微软雅黑" panose="020B0503020204020204" pitchFamily="34" charset="-122"/>
                <a:ea typeface="微软雅黑" panose="020B0503020204020204" pitchFamily="34" charset="-122"/>
              </a:rPr>
              <a:t>Reverence of Life</a:t>
            </a:r>
            <a:r>
              <a:rPr lang="zh-CN" altLang="en-US" sz="985" dirty="0">
                <a:latin typeface="微软雅黑" panose="020B0503020204020204" pitchFamily="34" charset="-122"/>
                <a:ea typeface="微软雅黑" panose="020B0503020204020204" pitchFamily="34" charset="-122"/>
              </a:rPr>
              <a:t>）的哲学</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伦理学思想</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怀着</a:t>
            </a:r>
            <a:r>
              <a:rPr lang="zh-CN" altLang="en-US" sz="985" dirty="0">
                <a:solidFill>
                  <a:srgbClr val="0000FF"/>
                </a:solidFill>
                <a:latin typeface="微软雅黑" panose="020B0503020204020204" pitchFamily="34" charset="-122"/>
                <a:ea typeface="微软雅黑" panose="020B0503020204020204" pitchFamily="34" charset="-122"/>
              </a:rPr>
              <a:t>爱和感恩的心态</a:t>
            </a:r>
            <a:r>
              <a:rPr lang="zh-CN" altLang="en-US" sz="985" dirty="0">
                <a:latin typeface="微软雅黑" panose="020B0503020204020204" pitchFamily="34" charset="-122"/>
                <a:ea typeface="微软雅黑" panose="020B0503020204020204" pitchFamily="34" charset="-122"/>
              </a:rPr>
              <a:t>对待宇宙万物 </a:t>
            </a:r>
            <a:r>
              <a:rPr lang="en-US" altLang="zh-CN" sz="590" dirty="0">
                <a:latin typeface="微软雅黑" panose="020B0503020204020204" pitchFamily="34" charset="-122"/>
                <a:ea typeface="微软雅黑" panose="020B0503020204020204" pitchFamily="34" charset="-122"/>
                <a:hlinkClick r:id="rId1"/>
              </a:rPr>
              <a:t>http://baike.baidu.com/view/4662302.htm</a:t>
            </a:r>
            <a:r>
              <a:rPr lang="en-US" altLang="zh-CN" sz="590" dirty="0">
                <a:latin typeface="微软雅黑" panose="020B0503020204020204" pitchFamily="34" charset="-122"/>
                <a:ea typeface="微软雅黑" panose="020B0503020204020204" pitchFamily="34" charset="-122"/>
              </a:rPr>
              <a:t> </a:t>
            </a:r>
            <a:endParaRPr lang="en-US" altLang="zh-CN" sz="590" dirty="0">
              <a:latin typeface="微软雅黑" panose="020B0503020204020204" pitchFamily="34" charset="-122"/>
              <a:ea typeface="微软雅黑" panose="020B0503020204020204" pitchFamily="34" charset="-122"/>
            </a:endParaRPr>
          </a:p>
          <a:p>
            <a:pPr lvl="1"/>
            <a:endParaRPr lang="en-US" altLang="zh-CN" sz="985" dirty="0">
              <a:latin typeface="微软雅黑" panose="020B0503020204020204" pitchFamily="34" charset="-122"/>
              <a:ea typeface="微软雅黑" panose="020B0503020204020204" pitchFamily="34" charset="-122"/>
            </a:endParaRPr>
          </a:p>
          <a:p>
            <a:pPr lvl="1"/>
            <a:r>
              <a:rPr lang="zh-CN" altLang="en-US" sz="985" dirty="0">
                <a:latin typeface="微软雅黑" panose="020B0503020204020204" pitchFamily="34" charset="-122"/>
                <a:ea typeface="微软雅黑" panose="020B0503020204020204" pitchFamily="34" charset="-122"/>
              </a:rPr>
              <a:t>中国古代圣贤的教导：“非礼</a:t>
            </a:r>
            <a:r>
              <a:rPr lang="zh-CN" altLang="en-US" sz="985" dirty="0">
                <a:solidFill>
                  <a:srgbClr val="0000FF"/>
                </a:solidFill>
                <a:latin typeface="微软雅黑" panose="020B0503020204020204" pitchFamily="34" charset="-122"/>
                <a:ea typeface="微软雅黑" panose="020B0503020204020204" pitchFamily="34" charset="-122"/>
              </a:rPr>
              <a:t>勿</a:t>
            </a:r>
            <a:r>
              <a:rPr lang="zh-CN" altLang="en-US" sz="985" dirty="0">
                <a:latin typeface="微软雅黑" panose="020B0503020204020204" pitchFamily="34" charset="-122"/>
                <a:ea typeface="微软雅黑" panose="020B0503020204020204" pitchFamily="34" charset="-122"/>
              </a:rPr>
              <a:t>视，非礼</a:t>
            </a:r>
            <a:r>
              <a:rPr lang="zh-CN" altLang="en-US" sz="985" dirty="0">
                <a:solidFill>
                  <a:srgbClr val="0000FF"/>
                </a:solidFill>
                <a:latin typeface="微软雅黑" panose="020B0503020204020204" pitchFamily="34" charset="-122"/>
                <a:ea typeface="微软雅黑" panose="020B0503020204020204" pitchFamily="34" charset="-122"/>
              </a:rPr>
              <a:t>勿</a:t>
            </a:r>
            <a:r>
              <a:rPr lang="zh-CN" altLang="en-US" sz="985" dirty="0">
                <a:latin typeface="微软雅黑" panose="020B0503020204020204" pitchFamily="34" charset="-122"/>
                <a:ea typeface="微软雅黑" panose="020B0503020204020204" pitchFamily="34" charset="-122"/>
              </a:rPr>
              <a:t>听，非礼</a:t>
            </a:r>
            <a:r>
              <a:rPr lang="zh-CN" altLang="en-US" sz="985" dirty="0">
                <a:solidFill>
                  <a:srgbClr val="0000FF"/>
                </a:solidFill>
                <a:latin typeface="微软雅黑" panose="020B0503020204020204" pitchFamily="34" charset="-122"/>
                <a:ea typeface="微软雅黑" panose="020B0503020204020204" pitchFamily="34" charset="-122"/>
              </a:rPr>
              <a:t>勿</a:t>
            </a:r>
            <a:r>
              <a:rPr lang="zh-CN" altLang="en-US" sz="985" dirty="0">
                <a:latin typeface="微软雅黑" panose="020B0503020204020204" pitchFamily="34" charset="-122"/>
                <a:ea typeface="微软雅黑" panose="020B0503020204020204" pitchFamily="34" charset="-122"/>
              </a:rPr>
              <a:t>言，非礼</a:t>
            </a:r>
            <a:r>
              <a:rPr lang="zh-CN" altLang="en-US" sz="985" dirty="0">
                <a:solidFill>
                  <a:srgbClr val="0000FF"/>
                </a:solidFill>
                <a:latin typeface="微软雅黑" panose="020B0503020204020204" pitchFamily="34" charset="-122"/>
                <a:ea typeface="微软雅黑" panose="020B0503020204020204" pitchFamily="34" charset="-122"/>
              </a:rPr>
              <a:t>勿</a:t>
            </a:r>
            <a:r>
              <a:rPr lang="zh-CN" altLang="en-US" sz="985" dirty="0">
                <a:latin typeface="微软雅黑" panose="020B0503020204020204" pitchFamily="34" charset="-122"/>
                <a:ea typeface="微软雅黑" panose="020B0503020204020204" pitchFamily="34" charset="-122"/>
              </a:rPr>
              <a:t>动”（</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论语</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颜渊</a:t>
            </a:r>
            <a:r>
              <a:rPr lang="en-US" altLang="zh-CN" sz="985" dirty="0">
                <a:latin typeface="微软雅黑" panose="020B0503020204020204" pitchFamily="34" charset="-122"/>
                <a:ea typeface="微软雅黑" panose="020B0503020204020204" pitchFamily="34" charset="-122"/>
              </a:rPr>
              <a:t>》</a:t>
            </a:r>
            <a:r>
              <a:rPr lang="zh-CN" altLang="en-US" sz="985" dirty="0">
                <a:latin typeface="微软雅黑" panose="020B0503020204020204" pitchFamily="34" charset="-122"/>
                <a:ea typeface="微软雅黑" panose="020B0503020204020204" pitchFamily="34" charset="-122"/>
              </a:rPr>
              <a:t>）</a:t>
            </a:r>
            <a:endParaRPr lang="en-US" altLang="zh-CN" sz="985" dirty="0">
              <a:latin typeface="微软雅黑" panose="020B0503020204020204" pitchFamily="34" charset="-122"/>
              <a:ea typeface="微软雅黑" panose="020B0503020204020204" pitchFamily="34" charset="-122"/>
            </a:endParaRPr>
          </a:p>
          <a:p>
            <a:endParaRPr lang="en-US" altLang="zh-CN" sz="1185"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sz="335">
                <a:solidFill>
                  <a:prstClr val="black">
                    <a:tint val="75000"/>
                  </a:prstClr>
                </a:solidFill>
                <a:latin typeface="微软雅黑" panose="020B0503020204020204" pitchFamily="34" charset="-122"/>
                <a:ea typeface="微软雅黑" panose="020B0503020204020204" pitchFamily="34" charset="-122"/>
              </a:rPr>
            </a:fld>
            <a:endParaRPr lang="zh-CN" altLang="en-US" sz="335">
              <a:solidFill>
                <a:prstClr val="black">
                  <a:tint val="75000"/>
                </a:prstClr>
              </a:solidFill>
              <a:latin typeface="微软雅黑" panose="020B0503020204020204" pitchFamily="34" charset="-122"/>
              <a:ea typeface="微软雅黑" panose="020B0503020204020204" pitchFamily="34" charset="-122"/>
            </a:endParaRPr>
          </a:p>
        </p:txBody>
      </p:sp>
      <p:sp>
        <p:nvSpPr>
          <p:cNvPr id="6" name="标题 5"/>
          <p:cNvSpPr/>
          <p:nvPr>
            <p:ph type="title"/>
          </p:nvPr>
        </p:nvSpPr>
        <p:spPr/>
        <p:txBody>
          <a:bodyPr>
            <a:normAutofit/>
          </a:bodyPr>
          <a:p>
            <a:pPr algn="l"/>
            <a:r>
              <a:rPr lang="en-US" altLang="zh-CN" sz="2000" b="1" dirty="0">
                <a:solidFill>
                  <a:schemeClr val="bg1"/>
                </a:solidFill>
                <a:uFillTx/>
                <a:latin typeface="Times New Roman" panose="02020603050405020304" charset="0"/>
                <a:ea typeface="微软雅黑" panose="020B0503020204020204" pitchFamily="34" charset="-122"/>
                <a:sym typeface="+mn-ea"/>
              </a:rPr>
              <a:t>4.1.1 </a:t>
            </a:r>
            <a:r>
              <a:rPr lang="zh-CN" altLang="en-US" sz="2000" b="1" dirty="0">
                <a:solidFill>
                  <a:schemeClr val="bg1"/>
                </a:solidFill>
                <a:uFillTx/>
                <a:latin typeface="Times New Roman" panose="02020603050405020304" charset="0"/>
                <a:ea typeface="微软雅黑" panose="020B0503020204020204" pitchFamily="34" charset="-122"/>
                <a:sym typeface="+mn-ea"/>
              </a:rPr>
              <a:t>社会良性关系的基础</a:t>
            </a:r>
            <a:endParaRPr lang="zh-CN" altLang="en-US" sz="2000" b="1" dirty="0">
              <a:solidFill>
                <a:schemeClr val="bg1"/>
              </a:solidFill>
              <a:uFillTx/>
              <a:latin typeface="Times New Roman" panose="02020603050405020304" charset="0"/>
              <a:ea typeface="微软雅黑" panose="020B0503020204020204" pitchFamily="3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sym typeface="+mn-ea"/>
              </a:rPr>
              <a:t>4.1 </a:t>
            </a:r>
            <a:r>
              <a:rPr lang="zh-CN" altLang="en-US" sz="1200" dirty="0">
                <a:latin typeface="微软雅黑" panose="020B0503020204020204" pitchFamily="34" charset="-122"/>
                <a:ea typeface="微软雅黑" panose="020B0503020204020204" pitchFamily="34" charset="-122"/>
                <a:sym typeface="+mn-ea"/>
              </a:rPr>
              <a:t>职业的属性</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4.2 </a:t>
            </a:r>
            <a:r>
              <a:rPr lang="zh-CN" altLang="en-US" sz="1200" dirty="0">
                <a:latin typeface="微软雅黑" panose="020B0503020204020204" pitchFamily="34" charset="-122"/>
                <a:ea typeface="微软雅黑" panose="020B0503020204020204" pitchFamily="34" charset="-122"/>
              </a:rPr>
              <a:t>道德的社会价值</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4.3 </a:t>
            </a:r>
            <a:r>
              <a:rPr lang="zh-CN" altLang="en-US" sz="1200" dirty="0">
                <a:solidFill>
                  <a:srgbClr val="FF0000"/>
                </a:solidFill>
                <a:latin typeface="微软雅黑" panose="020B0503020204020204" pitchFamily="34" charset="-122"/>
                <a:ea typeface="微软雅黑" panose="020B0503020204020204" pitchFamily="34" charset="-122"/>
              </a:rPr>
              <a:t>职业道德与个人职业发展</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4.3.1 </a:t>
            </a:r>
            <a:r>
              <a:rPr lang="zh-CN" altLang="en-US" sz="1000" dirty="0">
                <a:solidFill>
                  <a:srgbClr val="FF0000"/>
                </a:solidFill>
                <a:latin typeface="微软雅黑" panose="020B0503020204020204" pitchFamily="34" charset="-122"/>
                <a:ea typeface="微软雅黑" panose="020B0503020204020204" pitchFamily="34" charset="-122"/>
              </a:rPr>
              <a:t>职业道德的概念</a:t>
            </a:r>
            <a:endParaRPr lang="en-US" altLang="zh-CN"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4.3.2 </a:t>
            </a:r>
            <a:r>
              <a:rPr lang="zh-CN" altLang="en-US" sz="1000" dirty="0">
                <a:solidFill>
                  <a:srgbClr val="FF0000"/>
                </a:solidFill>
                <a:latin typeface="微软雅黑" panose="020B0503020204020204" pitchFamily="34" charset="-122"/>
                <a:ea typeface="微软雅黑" panose="020B0503020204020204" pitchFamily="34" charset="-122"/>
              </a:rPr>
              <a:t>个人职业发展</a:t>
            </a:r>
            <a:endParaRPr lang="en-US" altLang="zh-CN"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4.3.3 </a:t>
            </a:r>
            <a:r>
              <a:rPr lang="zh-CN" altLang="en-US" sz="1000" dirty="0">
                <a:solidFill>
                  <a:srgbClr val="FF0000"/>
                </a:solidFill>
                <a:latin typeface="微软雅黑" panose="020B0503020204020204" pitchFamily="34" charset="-122"/>
                <a:ea typeface="微软雅黑" panose="020B0503020204020204" pitchFamily="34" charset="-122"/>
              </a:rPr>
              <a:t>职业道德规范</a:t>
            </a:r>
            <a:endParaRPr lang="en-US" altLang="zh-CN" sz="1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4.4 IT</a:t>
            </a:r>
            <a:r>
              <a:rPr lang="zh-CN" altLang="en-US" sz="1200" dirty="0">
                <a:latin typeface="微软雅黑" panose="020B0503020204020204" pitchFamily="34" charset="-122"/>
                <a:ea typeface="微软雅黑" panose="020B0503020204020204" pitchFamily="34" charset="-122"/>
              </a:rPr>
              <a:t>职业人员的社会责任</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solidFill>
                  <a:srgbClr val="0000FF"/>
                </a:solidFill>
                <a:latin typeface="Times New Roman" panose="02020603050405020304" charset="0"/>
                <a:ea typeface="微软雅黑" panose="020B0503020204020204" pitchFamily="34" charset="-122"/>
              </a:rPr>
              <a:t>职业道德</a:t>
            </a:r>
            <a:r>
              <a:rPr lang="zh-CN" altLang="en-US" sz="1200" dirty="0">
                <a:latin typeface="Times New Roman" panose="02020603050405020304" charset="0"/>
                <a:ea typeface="微软雅黑" panose="020B0503020204020204" pitchFamily="34" charset="-122"/>
              </a:rPr>
              <a:t>是与人们的职业活动紧密联系的符合职业特点所要求的</a:t>
            </a:r>
            <a:r>
              <a:rPr lang="zh-CN" altLang="en-US" sz="1200" dirty="0">
                <a:solidFill>
                  <a:srgbClr val="FF0000"/>
                </a:solidFill>
                <a:latin typeface="Times New Roman" panose="02020603050405020304" charset="0"/>
                <a:ea typeface="微软雅黑" panose="020B0503020204020204" pitchFamily="34" charset="-122"/>
              </a:rPr>
              <a:t>道德准则、道德情操与道德品质</a:t>
            </a:r>
            <a:r>
              <a:rPr lang="zh-CN" altLang="en-US" sz="1200" dirty="0">
                <a:latin typeface="Times New Roman" panose="02020603050405020304" charset="0"/>
                <a:ea typeface="微软雅黑" panose="020B0503020204020204" pitchFamily="34" charset="-122"/>
              </a:rPr>
              <a:t>的总和，是人</a:t>
            </a:r>
            <a:r>
              <a:rPr lang="zh-CN" altLang="en-US" sz="1200" dirty="0">
                <a:solidFill>
                  <a:srgbClr val="0000FF"/>
                </a:solidFill>
                <a:latin typeface="Times New Roman" panose="02020603050405020304" charset="0"/>
                <a:ea typeface="微软雅黑" panose="020B0503020204020204" pitchFamily="34" charset="-122"/>
              </a:rPr>
              <a:t>在职业社会的立身之本</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希波克拉底誓言（</a:t>
            </a:r>
            <a:r>
              <a:rPr lang="en-US" altLang="zh-CN" sz="1200" dirty="0">
                <a:latin typeface="Times New Roman" panose="02020603050405020304" charset="0"/>
                <a:ea typeface="微软雅黑" panose="020B0503020204020204" pitchFamily="34" charset="-122"/>
              </a:rPr>
              <a:t>Hippocrates Oath</a:t>
            </a:r>
            <a:r>
              <a:rPr lang="zh-CN" altLang="en-US" sz="1200" dirty="0">
                <a:latin typeface="Times New Roman" panose="02020603050405020304" charset="0"/>
                <a:ea typeface="微软雅黑" panose="020B0503020204020204" pitchFamily="34" charset="-122"/>
              </a:rPr>
              <a:t>）</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希波克拉底（医学之父，约公元前</a:t>
            </a:r>
            <a:r>
              <a:rPr lang="en-US" altLang="zh-CN" sz="1200" dirty="0">
                <a:latin typeface="Times New Roman" panose="02020603050405020304" charset="0"/>
                <a:ea typeface="微软雅黑" panose="020B0503020204020204" pitchFamily="34" charset="-122"/>
              </a:rPr>
              <a:t>460</a:t>
            </a:r>
            <a:r>
              <a:rPr lang="zh-CN" altLang="en-US" sz="1200" dirty="0">
                <a:latin typeface="Times New Roman" panose="02020603050405020304" charset="0"/>
                <a:ea typeface="微软雅黑" panose="020B0503020204020204" pitchFamily="34" charset="-122"/>
              </a:rPr>
              <a:t>年</a:t>
            </a:r>
            <a:r>
              <a:rPr lang="en-US" altLang="zh-CN" sz="1200" dirty="0">
                <a:latin typeface="Times New Roman" panose="02020603050405020304" charset="0"/>
                <a:ea typeface="微软雅黑" panose="020B0503020204020204" pitchFamily="34" charset="-122"/>
              </a:rPr>
              <a:t>-377</a:t>
            </a:r>
            <a:r>
              <a:rPr lang="zh-CN" altLang="en-US" sz="1200" dirty="0">
                <a:latin typeface="Times New Roman" panose="02020603050405020304" charset="0"/>
                <a:ea typeface="微软雅黑" panose="020B0503020204020204" pitchFamily="34" charset="-122"/>
              </a:rPr>
              <a:t>年）</a:t>
            </a:r>
            <a:endParaRPr lang="en-US" altLang="zh-CN" sz="1200" dirty="0">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6" name="图片 5"/>
          <p:cNvPicPr>
            <a:picLocks noChangeAspect="1"/>
          </p:cNvPicPr>
          <p:nvPr/>
        </p:nvPicPr>
        <p:blipFill>
          <a:blip r:embed="rId1" cstate="print"/>
          <a:stretch>
            <a:fillRect/>
          </a:stretch>
        </p:blipFill>
        <p:spPr>
          <a:xfrm>
            <a:off x="4044048" y="1241971"/>
            <a:ext cx="1050686" cy="1518242"/>
          </a:xfrm>
          <a:prstGeom prst="rect">
            <a:avLst/>
          </a:prstGeom>
        </p:spPr>
      </p:pic>
      <p:sp>
        <p:nvSpPr>
          <p:cNvPr id="10" name="矩形 9"/>
          <p:cNvSpPr/>
          <p:nvPr/>
        </p:nvSpPr>
        <p:spPr>
          <a:xfrm>
            <a:off x="486410" y="1818005"/>
            <a:ext cx="3378200" cy="1198880"/>
          </a:xfrm>
          <a:prstGeom prst="rect">
            <a:avLst/>
          </a:prstGeom>
        </p:spPr>
        <p:txBody>
          <a:bodyPr wrap="square">
            <a:spAutoFit/>
          </a:bodyPr>
          <a:lstStyle/>
          <a:p>
            <a:pPr marL="171450" indent="-171450">
              <a:buFont typeface="Arial" panose="020B0604020202020204" pitchFamily="34" charset="0"/>
              <a:buChar char="•"/>
            </a:pPr>
            <a:r>
              <a:rPr lang="zh-CN" altLang="en-US" sz="900" dirty="0">
                <a:latin typeface="Times New Roman" panose="02020603050405020304" charset="0"/>
              </a:rPr>
              <a:t>凡</a:t>
            </a:r>
            <a:r>
              <a:rPr lang="zh-CN" altLang="en-US" sz="900" dirty="0">
                <a:latin typeface="Times New Roman" panose="02020603050405020304" charset="0"/>
              </a:rPr>
              <a:t>教给我医术的人，我应像尊敬自己父母一样尊敬他</a:t>
            </a:r>
            <a:endParaRPr lang="zh-CN" altLang="en-US" sz="900" dirty="0">
              <a:latin typeface="Times New Roman" panose="02020603050405020304" charset="0"/>
            </a:endParaRPr>
          </a:p>
          <a:p>
            <a:pPr marL="171450" indent="-171450">
              <a:buFont typeface="Arial" panose="020B0604020202020204" pitchFamily="34" charset="0"/>
              <a:buChar char="•"/>
            </a:pPr>
            <a:r>
              <a:rPr lang="zh-CN" altLang="en-US" sz="900" dirty="0">
                <a:latin typeface="Times New Roman" panose="02020603050405020304" charset="0"/>
              </a:rPr>
              <a:t>我愿在我的判断力所及范围内，尽我的能力，遵守为病人谋利益的道德原则，并杜绝一切堕落及害人的行为。我不得将有害的药品给予他人，也不</a:t>
            </a:r>
            <a:r>
              <a:rPr lang="zh-CN" altLang="en-US" sz="900" dirty="0">
                <a:latin typeface="Times New Roman" panose="02020603050405020304" charset="0"/>
              </a:rPr>
              <a:t>指导他人服用有害的药品，更不答应他人使用有害药物的</a:t>
            </a:r>
            <a:r>
              <a:rPr lang="zh-CN" altLang="en-US" sz="900" dirty="0">
                <a:latin typeface="Times New Roman" panose="02020603050405020304" charset="0"/>
              </a:rPr>
              <a:t>请求</a:t>
            </a:r>
            <a:endParaRPr lang="zh-CN" altLang="en-US" sz="900" dirty="0">
              <a:latin typeface="Times New Roman" panose="02020603050405020304" charset="0"/>
            </a:endParaRPr>
          </a:p>
          <a:p>
            <a:pPr marL="171450" indent="-171450">
              <a:buFont typeface="Arial" panose="020B0604020202020204" pitchFamily="34" charset="0"/>
              <a:buChar char="•"/>
            </a:pPr>
            <a:r>
              <a:rPr lang="zh-CN" altLang="en-US" sz="900" dirty="0">
                <a:latin typeface="Times New Roman" panose="02020603050405020304" charset="0"/>
              </a:rPr>
              <a:t>无论到了什么地方，也无论需诊治的病人是男是女、是自由民还是奴婢，对他们我一视同仁，为他们谋幸福是我唯一的</a:t>
            </a:r>
            <a:r>
              <a:rPr lang="zh-CN" altLang="en-US" sz="900" dirty="0">
                <a:latin typeface="Times New Roman" panose="02020603050405020304" charset="0"/>
              </a:rPr>
              <a:t>目的</a:t>
            </a:r>
            <a:endParaRPr lang="zh-CN" altLang="en-US" sz="900" dirty="0">
              <a:latin typeface="Times New Roman" panose="02020603050405020304" charset="0"/>
            </a:endParaRPr>
          </a:p>
        </p:txBody>
      </p:sp>
      <p:sp>
        <p:nvSpPr>
          <p:cNvPr id="5" name="标题 4"/>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4.3.1 </a:t>
            </a:r>
            <a:r>
              <a:rPr lang="zh-CN" altLang="en-US" sz="2000" b="1" dirty="0">
                <a:solidFill>
                  <a:schemeClr val="bg1"/>
                </a:solidFill>
                <a:latin typeface="Times New Roman" panose="02020603050405020304" charset="0"/>
                <a:ea typeface="微软雅黑" panose="020B0503020204020204" pitchFamily="34" charset="-122"/>
                <a:sym typeface="+mn-ea"/>
              </a:rPr>
              <a:t>职业道德的概念</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现代人力资源管理认为职业道德由以下几方面组成 </a:t>
            </a:r>
            <a:r>
              <a:rPr lang="en-US" altLang="zh-CN" sz="1200" dirty="0">
                <a:latin typeface="Times New Roman" panose="02020603050405020304" charset="0"/>
                <a:ea typeface="微软雅黑" panose="020B0503020204020204" pitchFamily="34" charset="-122"/>
              </a:rPr>
              <a:t>(part 1/2)</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(1) </a:t>
            </a:r>
            <a:r>
              <a:rPr lang="zh-CN" altLang="en-US" sz="1200" dirty="0">
                <a:latin typeface="Times New Roman" panose="02020603050405020304" charset="0"/>
                <a:ea typeface="微软雅黑" panose="020B0503020204020204" pitchFamily="34" charset="-122"/>
              </a:rPr>
              <a:t>职业道德是一种</a:t>
            </a:r>
            <a:r>
              <a:rPr lang="zh-CN" altLang="en-US" sz="1200" dirty="0">
                <a:solidFill>
                  <a:srgbClr val="FF0000"/>
                </a:solidFill>
                <a:latin typeface="Times New Roman" panose="02020603050405020304" charset="0"/>
                <a:ea typeface="微软雅黑" panose="020B0503020204020204" pitchFamily="34" charset="-122"/>
              </a:rPr>
              <a:t>职业规范</a:t>
            </a:r>
            <a:r>
              <a:rPr lang="zh-CN" altLang="en-US" sz="1200" dirty="0">
                <a:latin typeface="Times New Roman" panose="02020603050405020304" charset="0"/>
                <a:ea typeface="微软雅黑" panose="020B0503020204020204" pitchFamily="34" charset="-122"/>
              </a:rPr>
              <a:t>，受社会、国际社会普遍的认可</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(2) </a:t>
            </a:r>
            <a:r>
              <a:rPr lang="zh-CN" altLang="en-US" sz="1200" dirty="0">
                <a:latin typeface="Times New Roman" panose="02020603050405020304" charset="0"/>
                <a:ea typeface="微软雅黑" panose="020B0503020204020204" pitchFamily="34" charset="-122"/>
              </a:rPr>
              <a:t>职业道德是</a:t>
            </a:r>
            <a:r>
              <a:rPr lang="zh-CN" altLang="en-US" sz="1200" dirty="0">
                <a:solidFill>
                  <a:srgbClr val="FF0000"/>
                </a:solidFill>
                <a:latin typeface="Times New Roman" panose="02020603050405020304" charset="0"/>
                <a:ea typeface="微软雅黑" panose="020B0503020204020204" pitchFamily="34" charset="-122"/>
              </a:rPr>
              <a:t>长期</a:t>
            </a:r>
            <a:r>
              <a:rPr lang="zh-CN" altLang="en-US" sz="1200" dirty="0">
                <a:latin typeface="Times New Roman" panose="02020603050405020304" charset="0"/>
                <a:ea typeface="微软雅黑" panose="020B0503020204020204" pitchFamily="34" charset="-122"/>
              </a:rPr>
              <a:t>以来自然形成的</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(3) </a:t>
            </a:r>
            <a:r>
              <a:rPr lang="zh-CN" altLang="en-US" sz="1200" dirty="0">
                <a:latin typeface="Times New Roman" panose="02020603050405020304" charset="0"/>
                <a:ea typeface="微软雅黑" panose="020B0503020204020204" pitchFamily="34" charset="-122"/>
              </a:rPr>
              <a:t>职业道德</a:t>
            </a:r>
            <a:r>
              <a:rPr lang="zh-CN" altLang="en-US" sz="1200" dirty="0">
                <a:solidFill>
                  <a:srgbClr val="FF0000"/>
                </a:solidFill>
                <a:latin typeface="Times New Roman" panose="02020603050405020304" charset="0"/>
                <a:ea typeface="微软雅黑" panose="020B0503020204020204" pitchFamily="34" charset="-122"/>
              </a:rPr>
              <a:t>没有确定的形式</a:t>
            </a:r>
            <a:r>
              <a:rPr lang="zh-CN" altLang="en-US" sz="1200" dirty="0">
                <a:latin typeface="Times New Roman" panose="02020603050405020304" charset="0"/>
                <a:ea typeface="微软雅黑" panose="020B0503020204020204" pitchFamily="34" charset="-122"/>
              </a:rPr>
              <a:t>，通常体现为守则、规范、观念、习惯、信念等</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(4) </a:t>
            </a:r>
            <a:r>
              <a:rPr lang="zh-CN" altLang="en-US" sz="1200" dirty="0">
                <a:latin typeface="Times New Roman" panose="02020603050405020304" charset="0"/>
                <a:ea typeface="微软雅黑" panose="020B0503020204020204" pitchFamily="34" charset="-122"/>
              </a:rPr>
              <a:t>职业道德依靠社团文化、内心信念和风俗习惯，通过员工的</a:t>
            </a:r>
            <a:r>
              <a:rPr lang="zh-CN" altLang="en-US" sz="1200" dirty="0">
                <a:solidFill>
                  <a:srgbClr val="0000FF"/>
                </a:solidFill>
                <a:latin typeface="Times New Roman" panose="02020603050405020304" charset="0"/>
                <a:ea typeface="微软雅黑" panose="020B0503020204020204" pitchFamily="34" charset="-122"/>
              </a:rPr>
              <a:t>自律</a:t>
            </a:r>
            <a:r>
              <a:rPr lang="zh-CN" altLang="en-US" sz="1200" dirty="0">
                <a:latin typeface="Times New Roman" panose="02020603050405020304" charset="0"/>
                <a:ea typeface="微软雅黑" panose="020B0503020204020204" pitchFamily="34" charset="-122"/>
              </a:rPr>
              <a:t>实现</a:t>
            </a:r>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4.3.1 </a:t>
            </a:r>
            <a:r>
              <a:rPr lang="zh-CN" altLang="en-US" sz="2000" b="1" dirty="0">
                <a:solidFill>
                  <a:schemeClr val="bg1"/>
                </a:solidFill>
                <a:latin typeface="Times New Roman" panose="02020603050405020304" charset="0"/>
                <a:ea typeface="微软雅黑" panose="020B0503020204020204" pitchFamily="34" charset="-122"/>
                <a:sym typeface="+mn-ea"/>
              </a:rPr>
              <a:t>职业道德的概念</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现代人力资源管理认为职业道德由以下几方面组成 </a:t>
            </a:r>
            <a:r>
              <a:rPr lang="en-US" altLang="zh-CN" sz="1200" dirty="0">
                <a:latin typeface="Times New Roman" panose="02020603050405020304" charset="0"/>
                <a:ea typeface="微软雅黑" panose="020B0503020204020204" pitchFamily="34" charset="-122"/>
              </a:rPr>
              <a:t>(part 2/2)</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(5) </a:t>
            </a:r>
            <a:r>
              <a:rPr lang="zh-CN" altLang="en-US" sz="1200" dirty="0">
                <a:latin typeface="Times New Roman" panose="02020603050405020304" charset="0"/>
                <a:ea typeface="微软雅黑" panose="020B0503020204020204" pitchFamily="34" charset="-122"/>
              </a:rPr>
              <a:t>职业道德大多没有实质的约束力和强制力，但</a:t>
            </a:r>
            <a:r>
              <a:rPr lang="zh-CN" altLang="en-US" sz="1200" dirty="0">
                <a:solidFill>
                  <a:srgbClr val="0000FF"/>
                </a:solidFill>
                <a:latin typeface="Times New Roman" panose="02020603050405020304" charset="0"/>
                <a:ea typeface="微软雅黑" panose="020B0503020204020204" pitchFamily="34" charset="-122"/>
              </a:rPr>
              <a:t>社会舆论</a:t>
            </a:r>
            <a:r>
              <a:rPr lang="zh-CN" altLang="en-US" sz="1200" dirty="0">
                <a:latin typeface="Times New Roman" panose="02020603050405020304" charset="0"/>
                <a:ea typeface="微软雅黑" panose="020B0503020204020204" pitchFamily="34" charset="-122"/>
              </a:rPr>
              <a:t>对它的影响很大</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(6) </a:t>
            </a:r>
            <a:r>
              <a:rPr lang="zh-CN" altLang="en-US" sz="1200" dirty="0">
                <a:latin typeface="Times New Roman" panose="02020603050405020304" charset="0"/>
                <a:ea typeface="微软雅黑" panose="020B0503020204020204" pitchFamily="34" charset="-122"/>
              </a:rPr>
              <a:t>职业道德的主要内容是对员工</a:t>
            </a:r>
            <a:r>
              <a:rPr lang="zh-CN" altLang="en-US" sz="1200" dirty="0">
                <a:solidFill>
                  <a:srgbClr val="0000FF"/>
                </a:solidFill>
                <a:latin typeface="Times New Roman" panose="02020603050405020304" charset="0"/>
                <a:ea typeface="微软雅黑" panose="020B0503020204020204" pitchFamily="34" charset="-122"/>
              </a:rPr>
              <a:t>义务</a:t>
            </a:r>
            <a:r>
              <a:rPr lang="zh-CN" altLang="en-US" sz="1200" dirty="0">
                <a:latin typeface="Times New Roman" panose="02020603050405020304" charset="0"/>
                <a:ea typeface="微软雅黑" panose="020B0503020204020204" pitchFamily="34" charset="-122"/>
              </a:rPr>
              <a:t>的要求，可以促进其职业能力的提高</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(7) </a:t>
            </a:r>
            <a:r>
              <a:rPr lang="zh-CN" altLang="en-US" sz="1200" dirty="0">
                <a:latin typeface="Times New Roman" panose="02020603050405020304" charset="0"/>
                <a:ea typeface="微软雅黑" panose="020B0503020204020204" pitchFamily="34" charset="-122"/>
              </a:rPr>
              <a:t>职业道德</a:t>
            </a:r>
            <a:r>
              <a:rPr lang="zh-CN" altLang="en-US" sz="1200" dirty="0">
                <a:solidFill>
                  <a:srgbClr val="FF0000"/>
                </a:solidFill>
                <a:latin typeface="Times New Roman" panose="02020603050405020304" charset="0"/>
                <a:ea typeface="微软雅黑" panose="020B0503020204020204" pitchFamily="34" charset="-122"/>
              </a:rPr>
              <a:t>标准多元化</a:t>
            </a:r>
            <a:r>
              <a:rPr lang="zh-CN" altLang="en-US" sz="1200" dirty="0">
                <a:latin typeface="Times New Roman" panose="02020603050405020304" charset="0"/>
                <a:ea typeface="微软雅黑" panose="020B0503020204020204" pitchFamily="34" charset="-122"/>
              </a:rPr>
              <a:t>，代表了不同国家和地区、不同企业团体可能具有不同的价值观</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(8) </a:t>
            </a:r>
            <a:r>
              <a:rPr lang="zh-CN" altLang="en-US" sz="1200" dirty="0">
                <a:latin typeface="Times New Roman" panose="02020603050405020304" charset="0"/>
                <a:ea typeface="微软雅黑" panose="020B0503020204020204" pitchFamily="34" charset="-122"/>
              </a:rPr>
              <a:t>职业道德</a:t>
            </a:r>
            <a:r>
              <a:rPr lang="zh-CN" altLang="en-US" sz="1200" dirty="0">
                <a:solidFill>
                  <a:srgbClr val="FF0000"/>
                </a:solidFill>
                <a:latin typeface="Times New Roman" panose="02020603050405020304" charset="0"/>
                <a:ea typeface="微软雅黑" panose="020B0503020204020204" pitchFamily="34" charset="-122"/>
              </a:rPr>
              <a:t>承载着企业文化</a:t>
            </a:r>
            <a:r>
              <a:rPr lang="zh-CN" altLang="en-US" sz="1200">
                <a:solidFill>
                  <a:srgbClr val="FF0000"/>
                </a:solidFill>
                <a:latin typeface="Times New Roman" panose="02020603050405020304" charset="0"/>
                <a:ea typeface="微软雅黑" panose="020B0503020204020204" pitchFamily="34" charset="-122"/>
              </a:rPr>
              <a:t>和凝聚力</a:t>
            </a:r>
            <a:r>
              <a:rPr lang="zh-CN" altLang="en-US" sz="1200" dirty="0">
                <a:latin typeface="Times New Roman" panose="02020603050405020304" charset="0"/>
                <a:ea typeface="微软雅黑" panose="020B0503020204020204" pitchFamily="34" charset="-122"/>
              </a:rPr>
              <a:t>，影响深远，是企业</a:t>
            </a:r>
            <a:r>
              <a:rPr lang="zh-CN" altLang="en-US" sz="1200" dirty="0">
                <a:solidFill>
                  <a:srgbClr val="0000FF"/>
                </a:solidFill>
                <a:latin typeface="Times New Roman" panose="02020603050405020304" charset="0"/>
                <a:ea typeface="微软雅黑" panose="020B0503020204020204" pitchFamily="34" charset="-122"/>
              </a:rPr>
              <a:t>长久发展</a:t>
            </a:r>
            <a:r>
              <a:rPr lang="zh-CN" altLang="en-US" sz="1200" dirty="0">
                <a:latin typeface="Times New Roman" panose="02020603050405020304" charset="0"/>
                <a:ea typeface="微软雅黑" panose="020B0503020204020204" pitchFamily="34" charset="-122"/>
              </a:rPr>
              <a:t>的核心原动力</a:t>
            </a:r>
            <a:endParaRPr lang="en-US" altLang="zh-CN"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4.3.1 </a:t>
            </a:r>
            <a:r>
              <a:rPr lang="zh-CN" altLang="en-US" sz="2000" b="1" dirty="0">
                <a:solidFill>
                  <a:schemeClr val="bg1"/>
                </a:solidFill>
                <a:latin typeface="Times New Roman" panose="02020603050405020304" charset="0"/>
                <a:ea typeface="微软雅黑" panose="020B0503020204020204" pitchFamily="34" charset="-122"/>
                <a:sym typeface="+mn-ea"/>
              </a:rPr>
              <a:t>职业道德的概念</a:t>
            </a:r>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370" y="737870"/>
            <a:ext cx="5377180" cy="2283460"/>
          </a:xfrm>
        </p:spPr>
        <p:txBody>
          <a:bodyPr>
            <a:noAutofit/>
          </a:bodyPr>
          <a:lstStyle/>
          <a:p>
            <a:r>
              <a:rPr lang="zh-CN" altLang="en-US" sz="1200" dirty="0">
                <a:latin typeface="Times New Roman" panose="02020603050405020304" charset="0"/>
                <a:ea typeface="微软雅黑" panose="020B0503020204020204" pitchFamily="34" charset="-122"/>
              </a:rPr>
              <a:t>人类文明发展到现在每个人在选择自己从事的职业时，</a:t>
            </a:r>
            <a:r>
              <a:rPr lang="zh-CN" altLang="en-US" sz="1200" dirty="0">
                <a:solidFill>
                  <a:srgbClr val="0000FF"/>
                </a:solidFill>
                <a:latin typeface="Times New Roman" panose="02020603050405020304" charset="0"/>
                <a:ea typeface="微软雅黑" panose="020B0503020204020204" pitchFamily="34" charset="-122"/>
              </a:rPr>
              <a:t>个人兴趣和爱好</a:t>
            </a:r>
            <a:r>
              <a:rPr lang="zh-CN" altLang="en-US" sz="1200" dirty="0">
                <a:latin typeface="Times New Roman" panose="02020603050405020304" charset="0"/>
                <a:ea typeface="微软雅黑" panose="020B0503020204020204" pitchFamily="34" charset="-122"/>
              </a:rPr>
              <a:t>应该放在首位，因为选择了一种职业，就是选择了一种</a:t>
            </a:r>
            <a:r>
              <a:rPr lang="zh-CN" altLang="en-US" sz="1200" dirty="0">
                <a:solidFill>
                  <a:srgbClr val="0000FF"/>
                </a:solidFill>
                <a:latin typeface="Times New Roman" panose="02020603050405020304" charset="0"/>
                <a:ea typeface="微软雅黑" panose="020B0503020204020204" pitchFamily="34" charset="-122"/>
              </a:rPr>
              <a:t>生活方式</a:t>
            </a:r>
            <a:endParaRPr lang="en-US" altLang="zh-CN" sz="1200" dirty="0">
              <a:latin typeface="Times New Roman" panose="02020603050405020304" charset="0"/>
              <a:ea typeface="微软雅黑" panose="020B0503020204020204" pitchFamily="34" charset="-122"/>
            </a:endParaRPr>
          </a:p>
          <a:p>
            <a:r>
              <a:rPr lang="en-US" altLang="zh-CN" sz="1200" dirty="0">
                <a:latin typeface="Times New Roman" panose="02020603050405020304" charset="0"/>
                <a:ea typeface="微软雅黑" panose="020B0503020204020204" pitchFamily="34" charset="-122"/>
              </a:rPr>
              <a:t>Section 8.1: </a:t>
            </a:r>
            <a:r>
              <a:rPr lang="en-US" altLang="zh-CN" sz="1200" u="sng" dirty="0">
                <a:solidFill>
                  <a:srgbClr val="0000FF"/>
                </a:solidFill>
                <a:latin typeface="Times New Roman" panose="02020603050405020304" charset="0"/>
                <a:ea typeface="微软雅黑" panose="020B0503020204020204" pitchFamily="34" charset="-122"/>
              </a:rPr>
              <a:t>A Day in Life of A Typical Professor</a:t>
            </a:r>
            <a:endParaRPr lang="en-US" altLang="zh-CN" sz="1200" u="sng" dirty="0">
              <a:solidFill>
                <a:srgbClr val="0000FF"/>
              </a:solidFill>
              <a:latin typeface="Times New Roman" panose="02020603050405020304" charset="0"/>
              <a:ea typeface="微软雅黑" panose="020B0503020204020204" pitchFamily="34" charset="-122"/>
            </a:endParaRPr>
          </a:p>
          <a:p>
            <a:pPr lvl="1"/>
            <a:r>
              <a:rPr lang="en-US" altLang="zh-CN" sz="1100" dirty="0">
                <a:solidFill>
                  <a:srgbClr val="FF0000"/>
                </a:solidFill>
                <a:latin typeface="Times New Roman" panose="02020603050405020304" charset="0"/>
                <a:ea typeface="微软雅黑" panose="020B0503020204020204" pitchFamily="34" charset="-122"/>
              </a:rPr>
              <a:t>Writing grant proposals</a:t>
            </a:r>
            <a:endParaRPr lang="en-US" altLang="zh-CN" sz="1100" dirty="0">
              <a:solidFill>
                <a:srgbClr val="FF0000"/>
              </a:solidFill>
              <a:latin typeface="Times New Roman" panose="02020603050405020304" charset="0"/>
              <a:ea typeface="微软雅黑" panose="020B0503020204020204" pitchFamily="34" charset="-122"/>
            </a:endParaRPr>
          </a:p>
          <a:p>
            <a:pPr lvl="1"/>
            <a:r>
              <a:rPr lang="en-US" altLang="zh-CN" sz="1100" u="sng" dirty="0">
                <a:solidFill>
                  <a:srgbClr val="FF0000"/>
                </a:solidFill>
                <a:latin typeface="Times New Roman" panose="02020603050405020304" charset="0"/>
                <a:ea typeface="微软雅黑" panose="020B0503020204020204" pitchFamily="34" charset="-122"/>
              </a:rPr>
              <a:t>Preparing and teaching classes</a:t>
            </a:r>
            <a:endParaRPr lang="en-US" altLang="zh-CN" sz="1100" u="sng" dirty="0">
              <a:solidFill>
                <a:srgbClr val="FF0000"/>
              </a:solidFill>
              <a:latin typeface="Times New Roman" panose="02020603050405020304" charset="0"/>
              <a:ea typeface="微软雅黑" panose="020B0503020204020204" pitchFamily="34" charset="-122"/>
            </a:endParaRPr>
          </a:p>
          <a:p>
            <a:pPr lvl="1"/>
            <a:r>
              <a:rPr lang="en-US" altLang="zh-CN" sz="1100" dirty="0">
                <a:latin typeface="Times New Roman" panose="02020603050405020304" charset="0"/>
                <a:ea typeface="微软雅黑" panose="020B0503020204020204" pitchFamily="34" charset="-122"/>
              </a:rPr>
              <a:t>Meeting students and mentoring them</a:t>
            </a:r>
            <a:endParaRPr lang="en-US" altLang="zh-CN" sz="1100" dirty="0">
              <a:latin typeface="Times New Roman" panose="02020603050405020304" charset="0"/>
              <a:ea typeface="微软雅黑" panose="020B0503020204020204" pitchFamily="34" charset="-122"/>
            </a:endParaRPr>
          </a:p>
          <a:p>
            <a:pPr lvl="1"/>
            <a:r>
              <a:rPr lang="en-US" altLang="zh-CN" sz="1100" u="sng" dirty="0">
                <a:latin typeface="Times New Roman" panose="02020603050405020304" charset="0"/>
                <a:ea typeface="微软雅黑" panose="020B0503020204020204" pitchFamily="34" charset="-122"/>
              </a:rPr>
              <a:t>Serving for conference and journal organizations</a:t>
            </a:r>
            <a:endParaRPr lang="en-US" altLang="zh-CN" sz="1100" u="sng" dirty="0">
              <a:latin typeface="Times New Roman" panose="02020603050405020304" charset="0"/>
              <a:ea typeface="微软雅黑" panose="020B0503020204020204" pitchFamily="34" charset="-122"/>
            </a:endParaRPr>
          </a:p>
          <a:p>
            <a:pPr lvl="1"/>
            <a:r>
              <a:rPr lang="en-US" altLang="zh-CN" sz="1100" dirty="0">
                <a:latin typeface="Times New Roman" panose="02020603050405020304" charset="0"/>
                <a:ea typeface="微软雅黑" panose="020B0503020204020204" pitchFamily="34" charset="-122"/>
              </a:rPr>
              <a:t>Attending and sometimes chairing committee meetings</a:t>
            </a:r>
            <a:endParaRPr lang="en-US" altLang="zh-CN" sz="1100" dirty="0">
              <a:latin typeface="Times New Roman" panose="02020603050405020304" charset="0"/>
              <a:ea typeface="微软雅黑" panose="020B0503020204020204" pitchFamily="34" charset="-122"/>
            </a:endParaRPr>
          </a:p>
          <a:p>
            <a:pPr lvl="1"/>
            <a:r>
              <a:rPr lang="en-US" altLang="zh-CN" sz="1100" dirty="0">
                <a:latin typeface="Times New Roman" panose="02020603050405020304" charset="0"/>
                <a:ea typeface="微软雅黑" panose="020B0503020204020204" pitchFamily="34" charset="-122"/>
              </a:rPr>
              <a:t>Balancing budgets for research groups</a:t>
            </a:r>
            <a:endParaRPr lang="en-US" altLang="zh-CN" sz="1100" dirty="0">
              <a:latin typeface="Times New Roman" panose="02020603050405020304" charset="0"/>
              <a:ea typeface="微软雅黑" panose="020B0503020204020204" pitchFamily="34" charset="-122"/>
            </a:endParaRPr>
          </a:p>
          <a:p>
            <a:pPr lvl="1"/>
            <a:r>
              <a:rPr lang="en-US" altLang="zh-CN" sz="1100" dirty="0">
                <a:latin typeface="Times New Roman" panose="02020603050405020304" charset="0"/>
                <a:ea typeface="微软雅黑" panose="020B0503020204020204" pitchFamily="34" charset="-122"/>
              </a:rPr>
              <a:t>Reviewing others' grant proposals</a:t>
            </a:r>
            <a:endParaRPr lang="en-US" altLang="zh-CN" sz="1100" dirty="0">
              <a:latin typeface="Times New Roman" panose="02020603050405020304" charset="0"/>
              <a:ea typeface="微软雅黑" panose="020B0503020204020204" pitchFamily="34" charset="-122"/>
            </a:endParaRPr>
          </a:p>
          <a:p>
            <a:pPr lvl="1"/>
            <a:r>
              <a:rPr lang="en-US" altLang="zh-CN" sz="1100" b="1" u="sng" dirty="0">
                <a:solidFill>
                  <a:srgbClr val="FF0000"/>
                </a:solidFill>
                <a:latin typeface="Times New Roman" panose="02020603050405020304" charset="0"/>
                <a:ea typeface="微软雅黑" panose="020B0503020204020204" pitchFamily="34" charset="-122"/>
              </a:rPr>
              <a:t>Reading papers, discussing with students, and learning new things</a:t>
            </a:r>
            <a:endParaRPr lang="en-US" altLang="zh-CN" sz="1100" b="1" u="sng" dirty="0">
              <a:solidFill>
                <a:srgbClr val="FF0000"/>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5" name="图片 4"/>
          <p:cNvPicPr>
            <a:picLocks noChangeAspect="1"/>
          </p:cNvPicPr>
          <p:nvPr/>
        </p:nvPicPr>
        <p:blipFill>
          <a:blip r:embed="rId1" cstate="print"/>
          <a:stretch>
            <a:fillRect/>
          </a:stretch>
        </p:blipFill>
        <p:spPr>
          <a:xfrm>
            <a:off x="4018915" y="1322705"/>
            <a:ext cx="918210" cy="1216025"/>
          </a:xfrm>
          <a:prstGeom prst="rect">
            <a:avLst/>
          </a:prstGeom>
        </p:spPr>
      </p:pic>
      <p:pic>
        <p:nvPicPr>
          <p:cNvPr id="7" name="图片 6"/>
          <p:cNvPicPr>
            <a:picLocks noChangeAspect="1"/>
          </p:cNvPicPr>
          <p:nvPr/>
        </p:nvPicPr>
        <p:blipFill>
          <a:blip r:embed="rId2" cstate="print"/>
          <a:stretch>
            <a:fillRect/>
          </a:stretch>
        </p:blipFill>
        <p:spPr>
          <a:xfrm>
            <a:off x="4937125" y="1322705"/>
            <a:ext cx="931545" cy="1216025"/>
          </a:xfrm>
          <a:prstGeom prst="rect">
            <a:avLst/>
          </a:prstGeom>
        </p:spPr>
      </p:pic>
      <p:sp>
        <p:nvSpPr>
          <p:cNvPr id="6" name="标题 5"/>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4.3.2 </a:t>
            </a:r>
            <a:r>
              <a:rPr lang="zh-CN" altLang="en-US" sz="2000" b="1" dirty="0">
                <a:solidFill>
                  <a:schemeClr val="bg1"/>
                </a:solidFill>
                <a:latin typeface="Times New Roman" panose="02020603050405020304" charset="0"/>
                <a:ea typeface="微软雅黑" panose="020B0503020204020204" pitchFamily="34" charset="-122"/>
                <a:sym typeface="+mn-ea"/>
              </a:rPr>
              <a:t>个人职业发展</a:t>
            </a:r>
            <a:endParaRPr lang="zh-CN"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algn="l">
              <a:buClrTx/>
              <a:buSzTx/>
            </a:pPr>
            <a:r>
              <a:rPr lang="zh-CN" altLang="en-US" sz="1200" dirty="0">
                <a:latin typeface="Times New Roman" panose="02020603050405020304" charset="0"/>
                <a:ea typeface="微软雅黑" panose="020B0503020204020204" pitchFamily="34" charset="-122"/>
              </a:rPr>
              <a:t>个人职业发展的第一步应该是职业生涯规划（career planning）</a:t>
            </a:r>
            <a:endParaRPr lang="zh-CN" altLang="en-US" sz="1200" dirty="0">
              <a:latin typeface="Times New Roman" panose="02020603050405020304" charset="0"/>
              <a:ea typeface="微软雅黑" panose="020B0503020204020204" pitchFamily="34" charset="-122"/>
            </a:endParaRPr>
          </a:p>
          <a:p>
            <a:pPr lvl="1" algn="l">
              <a:buClrTx/>
              <a:buSzTx/>
            </a:pPr>
            <a:r>
              <a:rPr lang="zh-CN" altLang="en-US" sz="1200" dirty="0">
                <a:latin typeface="Times New Roman" panose="02020603050405020304" charset="0"/>
                <a:ea typeface="微软雅黑" panose="020B0503020204020204" pitchFamily="34" charset="-122"/>
              </a:rPr>
              <a:t>最佳的职业奋斗目标</a:t>
            </a:r>
            <a:endParaRPr lang="zh-CN" altLang="en-US" sz="1200" dirty="0">
              <a:latin typeface="Times New Roman" panose="02020603050405020304" charset="0"/>
              <a:ea typeface="微软雅黑" panose="020B0503020204020204" pitchFamily="34" charset="-122"/>
            </a:endParaRPr>
          </a:p>
          <a:p>
            <a:pPr lvl="2" algn="l">
              <a:buClrTx/>
              <a:buSzTx/>
            </a:pPr>
            <a:r>
              <a:rPr lang="zh-CN" altLang="en-US" sz="1050" dirty="0">
                <a:solidFill>
                  <a:srgbClr val="0000FF"/>
                </a:solidFill>
                <a:latin typeface="Times New Roman" panose="02020603050405020304" charset="0"/>
                <a:ea typeface="微软雅黑" panose="020B0503020204020204" pitchFamily="34" charset="-122"/>
              </a:rPr>
              <a:t>主客观条件</a:t>
            </a:r>
            <a:r>
              <a:rPr lang="zh-CN" altLang="en-US" sz="1050" dirty="0">
                <a:latin typeface="Times New Roman" panose="02020603050405020304" charset="0"/>
                <a:ea typeface="微软雅黑" panose="020B0503020204020204" pitchFamily="34" charset="-122"/>
              </a:rPr>
              <a:t>进行测定、分析、总结</a:t>
            </a:r>
            <a:endParaRPr lang="zh-CN" altLang="en-US" sz="1050" dirty="0">
              <a:latin typeface="Times New Roman" panose="02020603050405020304" charset="0"/>
              <a:ea typeface="微软雅黑" panose="020B0503020204020204" pitchFamily="34" charset="-122"/>
            </a:endParaRPr>
          </a:p>
          <a:p>
            <a:pPr lvl="2" algn="l">
              <a:buClrTx/>
              <a:buSzTx/>
            </a:pPr>
            <a:r>
              <a:rPr lang="zh-CN" altLang="en-US" sz="1050" dirty="0">
                <a:latin typeface="Times New Roman" panose="02020603050405020304" charset="0"/>
                <a:ea typeface="微软雅黑" panose="020B0503020204020204" pitchFamily="34" charset="-122"/>
              </a:rPr>
              <a:t>对自己的</a:t>
            </a:r>
            <a:r>
              <a:rPr lang="zh-CN" altLang="en-US" sz="1050" dirty="0">
                <a:solidFill>
                  <a:srgbClr val="0000FF"/>
                </a:solidFill>
                <a:latin typeface="Times New Roman" panose="02020603050405020304" charset="0"/>
                <a:ea typeface="微软雅黑" panose="020B0503020204020204" pitchFamily="34" charset="-122"/>
              </a:rPr>
              <a:t>兴趣、爱好、能力、身心特点</a:t>
            </a:r>
            <a:r>
              <a:rPr lang="zh-CN" altLang="en-US" sz="1050" dirty="0">
                <a:latin typeface="Times New Roman" panose="02020603050405020304" charset="0"/>
                <a:ea typeface="微软雅黑" panose="020B0503020204020204" pitchFamily="34" charset="-122"/>
              </a:rPr>
              <a:t>进行综合分析与权衡</a:t>
            </a:r>
            <a:endParaRPr lang="zh-CN" altLang="en-US" sz="1050" dirty="0">
              <a:latin typeface="Times New Roman" panose="02020603050405020304" charset="0"/>
              <a:ea typeface="微软雅黑" panose="020B0503020204020204" pitchFamily="34" charset="-122"/>
            </a:endParaRPr>
          </a:p>
          <a:p>
            <a:pPr lvl="2" algn="l">
              <a:buClrTx/>
              <a:buSzTx/>
            </a:pPr>
            <a:r>
              <a:rPr lang="zh-CN" altLang="en-US" sz="1050" dirty="0">
                <a:latin typeface="Times New Roman" panose="02020603050405020304" charset="0"/>
                <a:ea typeface="微软雅黑" panose="020B0503020204020204" pitchFamily="34" charset="-122"/>
              </a:rPr>
              <a:t>结合</a:t>
            </a:r>
            <a:r>
              <a:rPr lang="zh-CN" altLang="en-US" sz="1050" dirty="0">
                <a:solidFill>
                  <a:srgbClr val="0000FF"/>
                </a:solidFill>
                <a:latin typeface="Times New Roman" panose="02020603050405020304" charset="0"/>
                <a:ea typeface="微软雅黑" panose="020B0503020204020204" pitchFamily="34" charset="-122"/>
              </a:rPr>
              <a:t>时代特点</a:t>
            </a:r>
            <a:endParaRPr lang="zh-CN" altLang="en-US" sz="1050" dirty="0">
              <a:latin typeface="Times New Roman" panose="02020603050405020304" charset="0"/>
              <a:ea typeface="微软雅黑" panose="020B0503020204020204" pitchFamily="34" charset="-122"/>
            </a:endParaRPr>
          </a:p>
          <a:p>
            <a:pPr lvl="2" algn="l">
              <a:buClrTx/>
              <a:buSzTx/>
            </a:pPr>
            <a:r>
              <a:rPr lang="zh-CN" altLang="en-US" sz="1050" dirty="0">
                <a:latin typeface="Times New Roman" panose="02020603050405020304" charset="0"/>
                <a:ea typeface="微软雅黑" panose="020B0503020204020204" pitchFamily="34" charset="-122"/>
              </a:rPr>
              <a:t>自己职业倾向</a:t>
            </a:r>
            <a:endParaRPr lang="zh-CN" altLang="en-US" sz="1050" dirty="0">
              <a:latin typeface="Times New Roman" panose="02020603050405020304" charset="0"/>
              <a:ea typeface="微软雅黑" panose="020B0503020204020204" pitchFamily="34" charset="-122"/>
            </a:endParaRPr>
          </a:p>
          <a:p>
            <a:pPr lvl="1" algn="l">
              <a:buClrTx/>
              <a:buSzTx/>
            </a:pPr>
            <a:r>
              <a:rPr lang="zh-CN" altLang="en-US" sz="1200" dirty="0">
                <a:latin typeface="Times New Roman" panose="02020603050405020304" charset="0"/>
                <a:ea typeface="微软雅黑" panose="020B0503020204020204" pitchFamily="34" charset="-122"/>
              </a:rPr>
              <a:t>短期目标、长期目标</a:t>
            </a:r>
            <a:endParaRPr lang="zh-CN" altLang="en-US" sz="1200" dirty="0">
              <a:latin typeface="Times New Roman" panose="02020603050405020304" charset="0"/>
              <a:ea typeface="微软雅黑" panose="020B0503020204020204" pitchFamily="34" charset="-122"/>
            </a:endParaRPr>
          </a:p>
          <a:p>
            <a:endParaRPr lang="en-US" altLang="zh-CN"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4.3.2 </a:t>
            </a:r>
            <a:r>
              <a:rPr lang="zh-CN" altLang="en-US" sz="2000" b="1" dirty="0">
                <a:solidFill>
                  <a:schemeClr val="bg1"/>
                </a:solidFill>
                <a:latin typeface="Times New Roman" panose="02020603050405020304" charset="0"/>
                <a:ea typeface="微软雅黑" panose="020B0503020204020204" pitchFamily="34" charset="-122"/>
                <a:sym typeface="+mn-ea"/>
              </a:rPr>
              <a:t>个人职业发展</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pic>
        <p:nvPicPr>
          <p:cNvPr id="5" name="图片 4" descr="图片1"/>
          <p:cNvPicPr>
            <a:picLocks noChangeAspect="1"/>
          </p:cNvPicPr>
          <p:nvPr/>
        </p:nvPicPr>
        <p:blipFill>
          <a:blip r:embed="rId1"/>
          <a:stretch>
            <a:fillRect/>
          </a:stretch>
        </p:blipFill>
        <p:spPr>
          <a:xfrm>
            <a:off x="48260" y="306070"/>
            <a:ext cx="5771515" cy="2974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buClrTx/>
              <a:buSzTx/>
              <a:buFontTx/>
            </a:pPr>
            <a:r>
              <a:rPr lang="zh-CN" altLang="en-US" sz="2000">
                <a:solidFill>
                  <a:schemeClr val="bg1"/>
                </a:solidFill>
                <a:uFillTx/>
                <a:ea typeface="微软雅黑" panose="020B0503020204020204" pitchFamily="34" charset="-122"/>
                <a:sym typeface="+mn-ea"/>
              </a:rPr>
              <a:t>伦理相关问题的解决步骤</a:t>
            </a:r>
            <a:endParaRPr lang="zh-CN" altLang="en-US" sz="2000">
              <a:solidFill>
                <a:schemeClr val="bg1"/>
              </a:solidFill>
              <a:uFillTx/>
              <a:ea typeface="微软雅黑" panose="020B0503020204020204" pitchFamily="34" charset="-122"/>
            </a:endParaRPr>
          </a:p>
        </p:txBody>
      </p:sp>
      <p:sp>
        <p:nvSpPr>
          <p:cNvPr id="4" name="内容占位符 3"/>
          <p:cNvSpPr>
            <a:spLocks noGrp="1"/>
          </p:cNvSpPr>
          <p:nvPr>
            <p:ph idx="1"/>
          </p:nvPr>
        </p:nvSpPr>
        <p:spPr/>
        <p:txBody>
          <a:bodyPr/>
          <a:p>
            <a:r>
              <a:rPr lang="zh-CN" altLang="en-US"/>
              <a:t>可行解确认</a:t>
            </a:r>
            <a:r>
              <a:rPr lang="zh-CN" altLang="en-US"/>
              <a:t>阶段</a:t>
            </a:r>
            <a:endParaRPr lang="zh-CN" altLang="en-US"/>
          </a:p>
          <a:p>
            <a:pPr lvl="1"/>
            <a:r>
              <a:rPr lang="zh-CN" altLang="en-US">
                <a:sym typeface="+mn-ea"/>
              </a:rPr>
              <a:t>和更多的人头脑风暴，</a:t>
            </a:r>
            <a:r>
              <a:rPr lang="zh-CN" altLang="en-US"/>
              <a:t>尽可能</a:t>
            </a:r>
            <a:r>
              <a:rPr lang="zh-CN" altLang="en-US"/>
              <a:t>多地提出解决</a:t>
            </a:r>
            <a:r>
              <a:rPr lang="zh-CN" altLang="en-US"/>
              <a:t>方案</a:t>
            </a:r>
            <a:endParaRPr lang="zh-CN" altLang="en-US"/>
          </a:p>
          <a:p>
            <a:pPr lvl="1"/>
            <a:r>
              <a:rPr lang="zh-CN" altLang="en-US"/>
              <a:t>在头脑风暴阶段，</a:t>
            </a:r>
            <a:r>
              <a:rPr lang="zh-CN" altLang="en-US">
                <a:solidFill>
                  <a:srgbClr val="0000FF"/>
                </a:solidFill>
              </a:rPr>
              <a:t>不要</a:t>
            </a:r>
            <a:r>
              <a:rPr lang="zh-CN" altLang="en-US"/>
              <a:t>对已提出的方案提出</a:t>
            </a:r>
            <a:r>
              <a:rPr lang="zh-CN" altLang="en-US"/>
              <a:t>评价</a:t>
            </a:r>
            <a:endParaRPr lang="zh-CN" altLang="en-US"/>
          </a:p>
          <a:p>
            <a:pPr lvl="1"/>
            <a:r>
              <a:rPr lang="zh-CN" altLang="en-US"/>
              <a:t>告知讨论人的信息</a:t>
            </a:r>
            <a:r>
              <a:rPr lang="zh-CN" altLang="en-US">
                <a:solidFill>
                  <a:srgbClr val="0000FF"/>
                </a:solidFill>
              </a:rPr>
              <a:t>有且仅有事实</a:t>
            </a:r>
            <a:endParaRPr lang="zh-CN" altLang="en-US"/>
          </a:p>
          <a:p>
            <a:pPr lvl="1"/>
            <a:endParaRPr lang="zh-CN" altLang="en-US"/>
          </a:p>
          <a:p>
            <a:endParaRPr lang="zh-CN" altLang="en-US"/>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例：</a:t>
            </a:r>
            <a:r>
              <a:rPr lang="zh-CN" altLang="en-US" sz="1200" dirty="0">
                <a:solidFill>
                  <a:srgbClr val="FF0000"/>
                </a:solidFill>
                <a:latin typeface="Times New Roman" panose="02020603050405020304" charset="0"/>
                <a:ea typeface="微软雅黑" panose="020B0503020204020204" pitchFamily="34" charset="-122"/>
              </a:rPr>
              <a:t>比尔</a:t>
            </a:r>
            <a:r>
              <a:rPr lang="en-US" altLang="zh-CN" sz="1200" dirty="0">
                <a:solidFill>
                  <a:srgbClr val="FF0000"/>
                </a:solidFill>
                <a:latin typeface="Times New Roman" panose="02020603050405020304" charset="0"/>
                <a:ea typeface="微软雅黑" panose="020B0503020204020204" pitchFamily="34" charset="-122"/>
              </a:rPr>
              <a:t>.</a:t>
            </a:r>
            <a:r>
              <a:rPr lang="zh-CN" altLang="en-US" sz="1200" dirty="0">
                <a:solidFill>
                  <a:srgbClr val="FF0000"/>
                </a:solidFill>
                <a:latin typeface="Times New Roman" panose="02020603050405020304" charset="0"/>
                <a:ea typeface="微软雅黑" panose="020B0503020204020204" pitchFamily="34" charset="-122"/>
              </a:rPr>
              <a:t>盖茨</a:t>
            </a:r>
            <a:r>
              <a:rPr lang="en-US" altLang="zh-CN" sz="1200" dirty="0">
                <a:latin typeface="Times New Roman" panose="02020603050405020304" charset="0"/>
                <a:ea typeface="微软雅黑" panose="020B0503020204020204" pitchFamily="34" charset="-122"/>
              </a:rPr>
              <a:t>52</a:t>
            </a:r>
            <a:r>
              <a:rPr lang="zh-CN" altLang="en-US" sz="1200" dirty="0">
                <a:latin typeface="Times New Roman" panose="02020603050405020304" charset="0"/>
                <a:ea typeface="微软雅黑" panose="020B0503020204020204" pitchFamily="34" charset="-122"/>
              </a:rPr>
              <a:t>岁退休，将全部精力投入到慈善事业中，并把自己大部分财产用于慈善事业，是</a:t>
            </a:r>
            <a:r>
              <a:rPr lang="en-US" altLang="zh-CN" sz="1200" dirty="0">
                <a:latin typeface="Times New Roman" panose="02020603050405020304" charset="0"/>
                <a:ea typeface="微软雅黑" panose="020B0503020204020204" pitchFamily="34" charset="-122"/>
              </a:rPr>
              <a:t>IT</a:t>
            </a:r>
            <a:r>
              <a:rPr lang="zh-CN" altLang="en-US" sz="1200" dirty="0">
                <a:latin typeface="Times New Roman" panose="02020603050405020304" charset="0"/>
                <a:ea typeface="微软雅黑" panose="020B0503020204020204" pitchFamily="34" charset="-122"/>
              </a:rPr>
              <a:t>人的典范。</a:t>
            </a:r>
            <a:endParaRPr lang="en-US" altLang="zh-CN"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2000</a:t>
            </a:r>
            <a:r>
              <a:rPr lang="zh-CN" altLang="en-US" sz="1200" dirty="0">
                <a:latin typeface="Times New Roman" panose="02020603050405020304" charset="0"/>
                <a:ea typeface="微软雅黑" panose="020B0503020204020204" pitchFamily="34" charset="-122"/>
              </a:rPr>
              <a:t>年，比尔</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盖茨成立比尔和梅琳达</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盖茨基金会</a:t>
            </a:r>
            <a:endParaRPr lang="zh-CN" altLang="en-US" sz="1200" dirty="0">
              <a:latin typeface="Times New Roman" panose="02020603050405020304" charset="0"/>
              <a:ea typeface="微软雅黑" panose="020B0503020204020204" pitchFamily="34" charset="-122"/>
            </a:endParaRPr>
          </a:p>
          <a:p>
            <a:pPr lvl="1"/>
            <a:r>
              <a:rPr lang="en-US" altLang="zh-CN" sz="1200" dirty="0">
                <a:latin typeface="Times New Roman" panose="02020603050405020304" charset="0"/>
                <a:ea typeface="微软雅黑" panose="020B0503020204020204" pitchFamily="34" charset="-122"/>
              </a:rPr>
              <a:t>2008</a:t>
            </a:r>
            <a:r>
              <a:rPr lang="zh-CN" altLang="en-US" sz="1200" dirty="0">
                <a:latin typeface="Times New Roman" panose="02020603050405020304" charset="0"/>
                <a:ea typeface="微软雅黑" panose="020B0503020204020204" pitchFamily="34" charset="-122"/>
              </a:rPr>
              <a:t>年，比尔</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盖茨宣布将</a:t>
            </a:r>
            <a:r>
              <a:rPr lang="en-US" altLang="zh-CN" sz="1200" dirty="0">
                <a:latin typeface="Times New Roman" panose="02020603050405020304" charset="0"/>
                <a:ea typeface="微软雅黑" panose="020B0503020204020204" pitchFamily="34" charset="-122"/>
              </a:rPr>
              <a:t>580</a:t>
            </a:r>
            <a:r>
              <a:rPr lang="zh-CN" altLang="en-US" sz="1200" dirty="0">
                <a:latin typeface="Times New Roman" panose="02020603050405020304" charset="0"/>
                <a:ea typeface="微软雅黑" panose="020B0503020204020204" pitchFamily="34" charset="-122"/>
              </a:rPr>
              <a:t>亿美元个人财产捐给慈善基金会</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6" name="图片 5"/>
          <p:cNvPicPr>
            <a:picLocks noChangeAspect="1"/>
          </p:cNvPicPr>
          <p:nvPr/>
        </p:nvPicPr>
        <p:blipFill>
          <a:blip r:embed="rId1" cstate="print"/>
          <a:stretch>
            <a:fillRect/>
          </a:stretch>
        </p:blipFill>
        <p:spPr>
          <a:xfrm>
            <a:off x="4374654" y="1602393"/>
            <a:ext cx="936104" cy="1253961"/>
          </a:xfrm>
          <a:prstGeom prst="rect">
            <a:avLst/>
          </a:prstGeom>
        </p:spPr>
      </p:pic>
      <p:sp>
        <p:nvSpPr>
          <p:cNvPr id="7" name="标题 6"/>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4.3.2 </a:t>
            </a:r>
            <a:r>
              <a:rPr lang="zh-CN" altLang="en-US" sz="2000" b="1" dirty="0">
                <a:solidFill>
                  <a:schemeClr val="bg1"/>
                </a:solidFill>
                <a:latin typeface="Times New Roman" panose="02020603050405020304" charset="0"/>
                <a:ea typeface="微软雅黑" panose="020B0503020204020204" pitchFamily="34" charset="-122"/>
                <a:sym typeface="+mn-ea"/>
              </a:rPr>
              <a:t>个人职业发展</a:t>
            </a:r>
            <a:endParaRPr lang="zh-CN"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例：</a:t>
            </a:r>
            <a:r>
              <a:rPr lang="zh-CN" altLang="en-US" sz="1200" dirty="0">
                <a:solidFill>
                  <a:srgbClr val="FF0000"/>
                </a:solidFill>
                <a:latin typeface="Times New Roman" panose="02020603050405020304" charset="0"/>
                <a:ea typeface="微软雅黑" panose="020B0503020204020204" pitchFamily="34" charset="-122"/>
              </a:rPr>
              <a:t>李开复</a:t>
            </a:r>
            <a:r>
              <a:rPr lang="zh-CN" altLang="en-US" sz="1200" dirty="0">
                <a:latin typeface="Times New Roman" panose="02020603050405020304" charset="0"/>
                <a:ea typeface="微软雅黑" panose="020B0503020204020204" pitchFamily="34" charset="-122"/>
              </a:rPr>
              <a:t>博士的座右铭“有容德乃大，无求品自高”</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有忍，其乃有济；</a:t>
            </a:r>
            <a:r>
              <a:rPr lang="zh-CN" altLang="en-US" sz="1200" dirty="0">
                <a:solidFill>
                  <a:srgbClr val="0000FF"/>
                </a:solidFill>
                <a:latin typeface="Times New Roman" panose="02020603050405020304" charset="0"/>
                <a:ea typeface="微软雅黑" panose="020B0503020204020204" pitchFamily="34" charset="-122"/>
              </a:rPr>
              <a:t>有容，德乃大</a:t>
            </a:r>
            <a:r>
              <a:rPr lang="zh-CN" altLang="en-US" sz="1200" dirty="0">
                <a:latin typeface="Times New Roman" panose="02020603050405020304" charset="0"/>
                <a:ea typeface="微软雅黑" panose="020B0503020204020204" pitchFamily="34" charset="-122"/>
              </a:rPr>
              <a:t>。（</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尚书</a:t>
            </a:r>
            <a:r>
              <a:rPr lang="en-US" altLang="zh-CN" sz="1200" dirty="0">
                <a:latin typeface="Arial" panose="020B0604020202020204" pitchFamily="34" charset="0"/>
                <a:ea typeface="微软雅黑" panose="020B0503020204020204" pitchFamily="34" charset="-122"/>
                <a:cs typeface="Arial" panose="020B0604020202020204" pitchFamily="34" charset="0"/>
              </a:rPr>
              <a:t>∙</a:t>
            </a:r>
            <a:r>
              <a:rPr lang="zh-CN" altLang="en-US" sz="1200" dirty="0">
                <a:latin typeface="Times New Roman" panose="02020603050405020304" charset="0"/>
                <a:ea typeface="微软雅黑" panose="020B0503020204020204" pitchFamily="34" charset="-122"/>
              </a:rPr>
              <a:t>君陈</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事能知足心常泰，人到</a:t>
            </a:r>
            <a:r>
              <a:rPr lang="zh-CN" altLang="en-US" sz="1200" dirty="0">
                <a:solidFill>
                  <a:srgbClr val="0000FF"/>
                </a:solidFill>
                <a:latin typeface="Times New Roman" panose="02020603050405020304" charset="0"/>
                <a:ea typeface="微软雅黑" panose="020B0503020204020204" pitchFamily="34" charset="-122"/>
              </a:rPr>
              <a:t>无求品自高</a:t>
            </a:r>
            <a:r>
              <a:rPr lang="zh-CN" altLang="en-US" sz="1200" dirty="0">
                <a:latin typeface="Times New Roman" panose="02020603050405020304" charset="0"/>
                <a:ea typeface="微软雅黑" panose="020B0503020204020204" pitchFamily="34" charset="-122"/>
              </a:rPr>
              <a:t>。（清文学家纪晓岚的先师陈伯崖撰写的一副联书）</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7" name="图片 6"/>
          <p:cNvPicPr>
            <a:picLocks noChangeAspect="1"/>
          </p:cNvPicPr>
          <p:nvPr/>
        </p:nvPicPr>
        <p:blipFill>
          <a:blip r:embed="rId1" cstate="print"/>
          <a:stretch>
            <a:fillRect/>
          </a:stretch>
        </p:blipFill>
        <p:spPr>
          <a:xfrm>
            <a:off x="4380637" y="1530003"/>
            <a:ext cx="959264" cy="1224136"/>
          </a:xfrm>
          <a:prstGeom prst="rect">
            <a:avLst/>
          </a:prstGeom>
        </p:spPr>
      </p:pic>
      <p:sp>
        <p:nvSpPr>
          <p:cNvPr id="6" name="标题 5"/>
          <p:cNvSpPr/>
          <p:nvPr>
            <p:ph type="title"/>
          </p:nvPr>
        </p:nvSpPr>
        <p:spPr/>
        <p:txBody>
          <a:bodyPr>
            <a:normAutofit/>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4.3.2 </a:t>
            </a:r>
            <a:r>
              <a:rPr lang="zh-CN" altLang="en-US" sz="2000" b="1" dirty="0">
                <a:solidFill>
                  <a:schemeClr val="bg1"/>
                </a:solidFill>
                <a:latin typeface="Times New Roman" panose="02020603050405020304" charset="0"/>
                <a:ea typeface="微软雅黑" panose="020B0503020204020204" pitchFamily="34" charset="-122"/>
                <a:sym typeface="+mn-ea"/>
              </a:rPr>
              <a:t>个人职业发展</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0" indent="0">
              <a:buNone/>
            </a:pPr>
            <a:r>
              <a:rPr lang="en-US" altLang="zh-CN" sz="1200" b="1" dirty="0">
                <a:latin typeface="Times New Roman" panose="02020603050405020304" charset="0"/>
                <a:ea typeface="微软雅黑" panose="020B0503020204020204" pitchFamily="34" charset="-122"/>
              </a:rPr>
              <a:t>1. </a:t>
            </a:r>
            <a:r>
              <a:rPr lang="zh-CN" altLang="en-US" sz="1200" b="1" dirty="0">
                <a:latin typeface="Times New Roman" panose="02020603050405020304" charset="0"/>
                <a:ea typeface="微软雅黑" panose="020B0503020204020204" pitchFamily="34" charset="-122"/>
              </a:rPr>
              <a:t>职业道德规范的定义</a:t>
            </a:r>
            <a:endParaRPr lang="en-US" altLang="zh-CN" sz="1200" b="1"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职业道德规范，又称</a:t>
            </a:r>
            <a:r>
              <a:rPr lang="zh-CN" altLang="en-US" sz="1200" dirty="0">
                <a:solidFill>
                  <a:srgbClr val="FF0000"/>
                </a:solidFill>
                <a:latin typeface="Times New Roman" panose="02020603050405020304" charset="0"/>
                <a:ea typeface="微软雅黑" panose="020B0503020204020204" pitchFamily="34" charset="-122"/>
              </a:rPr>
              <a:t>伦理守则</a:t>
            </a:r>
            <a:r>
              <a:rPr lang="zh-CN" altLang="en-US" sz="1200" dirty="0">
                <a:latin typeface="Times New Roman" panose="02020603050405020304" charset="0"/>
                <a:ea typeface="微软雅黑" panose="020B0503020204020204" pitchFamily="34" charset="-122"/>
              </a:rPr>
              <a:t>，是由特定职业协会根据社会对该职业群体及职业行为的期望发起并制定，规定了相应的</a:t>
            </a:r>
            <a:r>
              <a:rPr lang="zh-CN" altLang="en-US" sz="1200" dirty="0">
                <a:solidFill>
                  <a:srgbClr val="0000FF"/>
                </a:solidFill>
                <a:latin typeface="Times New Roman" panose="02020603050405020304" charset="0"/>
                <a:ea typeface="微软雅黑" panose="020B0503020204020204" pitchFamily="34" charset="-122"/>
              </a:rPr>
              <a:t>能力、意识和责任</a:t>
            </a:r>
            <a:r>
              <a:rPr lang="zh-CN" altLang="en-US" sz="1200" dirty="0">
                <a:latin typeface="Times New Roman" panose="02020603050405020304" charset="0"/>
                <a:ea typeface="微软雅黑" panose="020B0503020204020204" pitchFamily="34" charset="-122"/>
              </a:rPr>
              <a:t>，是该职业道德行为的标准、行为依据。</a:t>
            </a:r>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标题 4"/>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Autofit/>
          </a:bodyPr>
          <a:lstStyle/>
          <a:p>
            <a:pPr marL="0" indent="0">
              <a:buNone/>
            </a:pPr>
            <a:r>
              <a:rPr lang="en-US" altLang="zh-CN" sz="1200" b="1" dirty="0">
                <a:latin typeface="Times New Roman" panose="02020603050405020304" charset="0"/>
                <a:ea typeface="微软雅黑" panose="020B0503020204020204" pitchFamily="34" charset="-122"/>
              </a:rPr>
              <a:t>2. </a:t>
            </a:r>
            <a:r>
              <a:rPr lang="zh-CN" altLang="en-US" sz="1200" b="1" dirty="0">
                <a:latin typeface="Times New Roman" panose="02020603050405020304" charset="0"/>
                <a:ea typeface="微软雅黑" panose="020B0503020204020204" pitchFamily="34" charset="-122"/>
              </a:rPr>
              <a:t>职业道德规范与行业协会规章</a:t>
            </a:r>
            <a:endParaRPr lang="en-US" altLang="zh-CN" sz="1200" b="1" dirty="0">
              <a:latin typeface="Times New Roman" panose="02020603050405020304" charset="0"/>
              <a:ea typeface="微软雅黑" panose="020B0503020204020204" pitchFamily="34" charset="-122"/>
            </a:endParaRPr>
          </a:p>
          <a:p>
            <a:r>
              <a:rPr lang="zh-CN" altLang="en-US" sz="1200" dirty="0">
                <a:solidFill>
                  <a:srgbClr val="FF0000"/>
                </a:solidFill>
                <a:latin typeface="Times New Roman" panose="02020603050405020304" charset="0"/>
                <a:ea typeface="微软雅黑" panose="020B0503020204020204" pitchFamily="34" charset="-122"/>
              </a:rPr>
              <a:t>宪法上的结社自由权、言论自由权</a:t>
            </a:r>
            <a:r>
              <a:rPr lang="en-US" altLang="en-US" sz="1200" dirty="0">
                <a:solidFill>
                  <a:srgbClr val="FF0000"/>
                </a:solidFill>
                <a:latin typeface="Arial" panose="020B0604020202020204" pitchFamily="34" charset="0"/>
                <a:ea typeface="微软雅黑" panose="020B0503020204020204" pitchFamily="34" charset="-122"/>
                <a:cs typeface="Arial" panose="020B0604020202020204" pitchFamily="34" charset="0"/>
              </a:rPr>
              <a:t>→</a:t>
            </a:r>
            <a:r>
              <a:rPr lang="zh-CN" altLang="en-US" sz="1200" dirty="0">
                <a:latin typeface="Times New Roman" panose="02020603050405020304" charset="0"/>
                <a:ea typeface="微软雅黑" panose="020B0503020204020204" pitchFamily="34" charset="-122"/>
                <a:sym typeface="+mn-ea"/>
              </a:rPr>
              <a:t>行业协会的自治权的根源</a:t>
            </a:r>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行业协会自治权的直接权利来源</a:t>
            </a:r>
            <a:r>
              <a:rPr lang="zh-CN" altLang="en-US" sz="1200" dirty="0">
                <a:latin typeface="Times New Roman" panose="02020603050405020304" charset="0"/>
                <a:ea typeface="微软雅黑" panose="020B0503020204020204" pitchFamily="34" charset="-122"/>
                <a:sym typeface="+mn-ea"/>
              </a:rPr>
              <a:t>行</a:t>
            </a:r>
            <a:r>
              <a:rPr lang="en-US"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200" dirty="0">
                <a:latin typeface="Times New Roman" panose="02020603050405020304" charset="0"/>
                <a:ea typeface="微软雅黑" panose="020B0503020204020204" pitchFamily="34" charset="-122"/>
                <a:sym typeface="+mn-ea"/>
              </a:rPr>
              <a:t>业协会的</a:t>
            </a:r>
            <a:r>
              <a:rPr lang="zh-CN" altLang="en-US" sz="1200" dirty="0">
                <a:solidFill>
                  <a:srgbClr val="FF0000"/>
                </a:solidFill>
                <a:latin typeface="Times New Roman" panose="02020603050405020304" charset="0"/>
                <a:ea typeface="微软雅黑" panose="020B0503020204020204" pitchFamily="34" charset="-122"/>
                <a:sym typeface="+mn-ea"/>
              </a:rPr>
              <a:t>内部契约</a:t>
            </a:r>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例：</a:t>
            </a:r>
            <a:r>
              <a:rPr lang="en-US" altLang="zh-CN" sz="1200" dirty="0">
                <a:latin typeface="Times New Roman" panose="02020603050405020304" charset="0"/>
                <a:ea typeface="微软雅黑" panose="020B0503020204020204" pitchFamily="34" charset="-122"/>
              </a:rPr>
              <a:t>ACM brings together computing educators, researchers, and professionals to </a:t>
            </a:r>
            <a:r>
              <a:rPr lang="en-US" altLang="zh-CN" sz="1200" dirty="0">
                <a:solidFill>
                  <a:srgbClr val="0000FF"/>
                </a:solidFill>
                <a:latin typeface="Times New Roman" panose="02020603050405020304" charset="0"/>
                <a:ea typeface="微软雅黑" panose="020B0503020204020204" pitchFamily="34" charset="-122"/>
              </a:rPr>
              <a:t>inspire dialogue, share resources, and address the field's challenges</a:t>
            </a:r>
            <a:r>
              <a:rPr lang="en-US" altLang="zh-CN" sz="1200" dirty="0">
                <a:latin typeface="Times New Roman" panose="02020603050405020304" charset="0"/>
                <a:ea typeface="微软雅黑" panose="020B0503020204020204" pitchFamily="34" charset="-122"/>
              </a:rPr>
              <a:t>. As the world’s largest computing society, ACM </a:t>
            </a:r>
            <a:r>
              <a:rPr lang="en-US" altLang="zh-CN" sz="1200" dirty="0">
                <a:solidFill>
                  <a:srgbClr val="0000FF"/>
                </a:solidFill>
                <a:latin typeface="Times New Roman" panose="02020603050405020304" charset="0"/>
                <a:ea typeface="微软雅黑" panose="020B0503020204020204" pitchFamily="34" charset="-122"/>
              </a:rPr>
              <a:t>strengthens the profession's collective voice</a:t>
            </a:r>
            <a:r>
              <a:rPr lang="en-US" altLang="zh-CN" sz="1200" dirty="0">
                <a:latin typeface="Times New Roman" panose="02020603050405020304" charset="0"/>
                <a:ea typeface="微软雅黑" panose="020B0503020204020204" pitchFamily="34" charset="-122"/>
              </a:rPr>
              <a:t> through strong leadership, promotion of the highest standards, and recognition of technical excellence. ACM supports the professional growth of its members by providing opportunities for life‐long learning, career development, and professional networking. </a:t>
            </a:r>
            <a:r>
              <a:rPr lang="en-US" altLang="zh-CN" sz="1200" dirty="0">
                <a:latin typeface="Times New Roman" panose="02020603050405020304" charset="0"/>
                <a:ea typeface="微软雅黑" panose="020B0503020204020204" pitchFamily="34" charset="-122"/>
                <a:hlinkClick r:id="rId1"/>
              </a:rPr>
              <a:t>http://www.acm.org/about-acm/about-the-acm-organization</a:t>
            </a:r>
            <a:r>
              <a:rPr lang="en-US" altLang="zh-CN" sz="1200" dirty="0">
                <a:latin typeface="Times New Roman" panose="02020603050405020304" charset="0"/>
                <a:ea typeface="微软雅黑" panose="020B0503020204020204" pitchFamily="34" charset="-122"/>
              </a:rPr>
              <a:t> </a:t>
            </a:r>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0" indent="0">
              <a:buNone/>
            </a:pPr>
            <a:r>
              <a:rPr lang="en-US" altLang="zh-CN" sz="1200" b="1" dirty="0">
                <a:latin typeface="Times New Roman" panose="02020603050405020304" charset="0"/>
                <a:ea typeface="微软雅黑" panose="020B0503020204020204" pitchFamily="34" charset="-122"/>
              </a:rPr>
              <a:t>3. </a:t>
            </a:r>
            <a:r>
              <a:rPr lang="zh-CN" altLang="en-US" sz="1200" b="1" dirty="0">
                <a:latin typeface="Times New Roman" panose="02020603050405020304" charset="0"/>
                <a:ea typeface="微软雅黑" panose="020B0503020204020204" pitchFamily="34" charset="-122"/>
              </a:rPr>
              <a:t>职业道德规范的功能</a:t>
            </a:r>
            <a:endParaRPr lang="en-US" altLang="zh-CN" sz="1200" b="1" dirty="0">
              <a:latin typeface="Times New Roman" panose="02020603050405020304" charset="0"/>
              <a:ea typeface="微软雅黑" panose="020B0503020204020204" pitchFamily="34" charset="-122"/>
            </a:endParaRPr>
          </a:p>
          <a:p>
            <a:r>
              <a:rPr lang="zh-CN" altLang="en-US" sz="1200" dirty="0">
                <a:solidFill>
                  <a:srgbClr val="FF0000"/>
                </a:solidFill>
                <a:latin typeface="Times New Roman" panose="02020603050405020304" charset="0"/>
                <a:ea typeface="微软雅黑" panose="020B0503020204020204" pitchFamily="34" charset="-122"/>
              </a:rPr>
              <a:t>认知功能</a:t>
            </a:r>
            <a:r>
              <a:rPr lang="zh-CN" altLang="en-US" sz="1200" dirty="0">
                <a:latin typeface="Times New Roman" panose="02020603050405020304" charset="0"/>
                <a:ea typeface="微软雅黑" panose="020B0503020204020204" pitchFamily="34" charset="-122"/>
              </a:rPr>
              <a:t>。通过行为规范守则的制定，使本行业的专业人员对本职工作的</a:t>
            </a:r>
            <a:r>
              <a:rPr lang="zh-CN" altLang="en-US" sz="1200" dirty="0">
                <a:solidFill>
                  <a:srgbClr val="FF0000"/>
                </a:solidFill>
                <a:latin typeface="Times New Roman" panose="02020603050405020304" charset="0"/>
                <a:ea typeface="微软雅黑" panose="020B0503020204020204" pitchFamily="34" charset="-122"/>
              </a:rPr>
              <a:t>责任、义务、权利</a:t>
            </a:r>
            <a:r>
              <a:rPr lang="zh-CN" altLang="en-US" sz="1200" dirty="0">
                <a:latin typeface="Times New Roman" panose="02020603050405020304" charset="0"/>
                <a:ea typeface="微软雅黑" panose="020B0503020204020204" pitchFamily="34" charset="-122"/>
              </a:rPr>
              <a:t>等有一个全面的认识，从而建立职业</a:t>
            </a:r>
            <a:r>
              <a:rPr lang="zh-CN" altLang="en-US" sz="1200" dirty="0">
                <a:solidFill>
                  <a:srgbClr val="FF0000"/>
                </a:solidFill>
                <a:latin typeface="Times New Roman" panose="02020603050405020304" charset="0"/>
                <a:ea typeface="微软雅黑" panose="020B0503020204020204" pitchFamily="34" charset="-122"/>
              </a:rPr>
              <a:t>荣誉感和责任感</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r>
              <a:rPr lang="zh-CN" altLang="en-US" sz="1200" dirty="0">
                <a:solidFill>
                  <a:srgbClr val="FF0000"/>
                </a:solidFill>
                <a:latin typeface="Times New Roman" panose="02020603050405020304" charset="0"/>
                <a:ea typeface="微软雅黑" panose="020B0503020204020204" pitchFamily="34" charset="-122"/>
              </a:rPr>
              <a:t>道德功能</a:t>
            </a:r>
            <a:r>
              <a:rPr lang="zh-CN" altLang="en-US" sz="1200" dirty="0">
                <a:latin typeface="Times New Roman" panose="02020603050405020304" charset="0"/>
                <a:ea typeface="微软雅黑" panose="020B0503020204020204" pitchFamily="34" charset="-122"/>
              </a:rPr>
              <a:t>。通过激励性条款的制定，以</a:t>
            </a:r>
            <a:r>
              <a:rPr lang="zh-CN" altLang="en-US" sz="1200" dirty="0">
                <a:solidFill>
                  <a:srgbClr val="FF0000"/>
                </a:solidFill>
                <a:latin typeface="Times New Roman" panose="02020603050405020304" charset="0"/>
                <a:ea typeface="微软雅黑" panose="020B0503020204020204" pitchFamily="34" charset="-122"/>
              </a:rPr>
              <a:t>道德、舆论监督</a:t>
            </a:r>
            <a:r>
              <a:rPr lang="zh-CN" altLang="en-US" sz="1200" dirty="0">
                <a:latin typeface="Times New Roman" panose="02020603050405020304" charset="0"/>
                <a:ea typeface="微软雅黑" panose="020B0503020204020204" pitchFamily="34" charset="-122"/>
              </a:rPr>
              <a:t>的手段促使专业人员加强自身修养，以适应专业工作的要求，有效地完成</a:t>
            </a:r>
            <a:r>
              <a:rPr lang="zh-CN" altLang="en-US" sz="1200" dirty="0">
                <a:solidFill>
                  <a:srgbClr val="FF0000"/>
                </a:solidFill>
                <a:latin typeface="Times New Roman" panose="02020603050405020304" charset="0"/>
                <a:ea typeface="微软雅黑" panose="020B0503020204020204" pitchFamily="34" charset="-122"/>
              </a:rPr>
              <a:t>本职工作</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r>
              <a:rPr lang="zh-CN" altLang="en-US" sz="1200" dirty="0">
                <a:solidFill>
                  <a:srgbClr val="FF0000"/>
                </a:solidFill>
                <a:latin typeface="Times New Roman" panose="02020603050405020304" charset="0"/>
                <a:ea typeface="微软雅黑" panose="020B0503020204020204" pitchFamily="34" charset="-122"/>
              </a:rPr>
              <a:t>惩戒功能</a:t>
            </a:r>
            <a:r>
              <a:rPr lang="zh-CN" altLang="en-US" sz="1200" dirty="0">
                <a:latin typeface="Times New Roman" panose="02020603050405020304" charset="0"/>
                <a:ea typeface="微软雅黑" panose="020B0503020204020204" pitchFamily="34" charset="-122"/>
              </a:rPr>
              <a:t>。通过惩戒性条款的制定，用行政等外在强制手段约束专业人员的</a:t>
            </a:r>
            <a:r>
              <a:rPr lang="zh-CN" altLang="en-US" sz="1200" dirty="0">
                <a:solidFill>
                  <a:srgbClr val="FF0000"/>
                </a:solidFill>
                <a:latin typeface="Times New Roman" panose="02020603050405020304" charset="0"/>
                <a:ea typeface="微软雅黑" panose="020B0503020204020204" pitchFamily="34" charset="-122"/>
              </a:rPr>
              <a:t>不良行为</a:t>
            </a:r>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pPr marL="0" indent="0">
              <a:buNone/>
            </a:pPr>
            <a:r>
              <a:rPr lang="en-US" altLang="zh-CN" sz="1200" b="1" dirty="0">
                <a:latin typeface="Times New Roman" panose="02020603050405020304" charset="0"/>
                <a:ea typeface="微软雅黑" panose="020B0503020204020204" pitchFamily="34" charset="-122"/>
              </a:rPr>
              <a:t>4. </a:t>
            </a:r>
            <a:r>
              <a:rPr lang="zh-CN" altLang="en-US" sz="1200" b="1" dirty="0">
                <a:latin typeface="Times New Roman" panose="02020603050405020304" charset="0"/>
                <a:ea typeface="微软雅黑" panose="020B0503020204020204" pitchFamily="34" charset="-122"/>
              </a:rPr>
              <a:t>职业道德标准的诉求主题架构与制定方法</a:t>
            </a:r>
            <a:endParaRPr lang="en-US" altLang="zh-CN" sz="1200" b="1"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对符合伦理价值的行为的</a:t>
            </a:r>
            <a:r>
              <a:rPr lang="zh-CN" altLang="en-US" sz="1200" dirty="0">
                <a:solidFill>
                  <a:srgbClr val="FF0000"/>
                </a:solidFill>
                <a:latin typeface="Times New Roman" panose="02020603050405020304" charset="0"/>
                <a:ea typeface="微软雅黑" panose="020B0503020204020204" pitchFamily="34" charset="-122"/>
              </a:rPr>
              <a:t>肯定</a:t>
            </a:r>
            <a:endParaRPr lang="zh-CN" altLang="en-US" sz="1200" dirty="0">
              <a:solidFill>
                <a:srgbClr val="FF0000"/>
              </a:solidFill>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对不符合伦理价值的行为的</a:t>
            </a:r>
            <a:r>
              <a:rPr lang="zh-CN" altLang="en-US" sz="1200" dirty="0">
                <a:solidFill>
                  <a:srgbClr val="FF0000"/>
                </a:solidFill>
                <a:latin typeface="Times New Roman" panose="02020603050405020304" charset="0"/>
                <a:ea typeface="微软雅黑" panose="020B0503020204020204" pitchFamily="34" charset="-122"/>
              </a:rPr>
              <a:t>禁止和限定</a:t>
            </a:r>
            <a:endParaRPr lang="zh-CN" altLang="en-US" sz="1200" dirty="0">
              <a:solidFill>
                <a:srgbClr val="FF0000"/>
              </a:solidFill>
              <a:latin typeface="Times New Roman" panose="02020603050405020304" charset="0"/>
              <a:ea typeface="微软雅黑" panose="020B0503020204020204" pitchFamily="34" charset="-122"/>
            </a:endParaRPr>
          </a:p>
          <a:p>
            <a:pPr lvl="1"/>
            <a:r>
              <a:rPr lang="zh-CN" altLang="en-US" sz="1200" dirty="0">
                <a:solidFill>
                  <a:schemeClr val="tx1"/>
                </a:solidFill>
                <a:latin typeface="Times New Roman" panose="02020603050405020304" charset="0"/>
                <a:ea typeface="微软雅黑" panose="020B0503020204020204" pitchFamily="34" charset="-122"/>
              </a:rPr>
              <a:t>客户的权力和保障；收集信息问题；使用信息问题；专业实践和联系；对雇主的责任；社会和法律责任</a:t>
            </a:r>
            <a:endParaRPr lang="zh-CN" altLang="en-US" sz="1200" dirty="0">
              <a:solidFill>
                <a:schemeClr val="tx1"/>
              </a:solidFill>
              <a:latin typeface="Times New Roman" panose="02020603050405020304" charset="0"/>
              <a:ea typeface="微软雅黑" panose="020B0503020204020204" pitchFamily="34" charset="-122"/>
            </a:endParaRPr>
          </a:p>
          <a:p>
            <a:pPr lvl="1"/>
            <a:r>
              <a:rPr lang="zh-CN" altLang="en-US" sz="1200" dirty="0">
                <a:solidFill>
                  <a:schemeClr val="tx1"/>
                </a:solidFill>
                <a:latin typeface="Times New Roman" panose="02020603050405020304" charset="0"/>
                <a:ea typeface="微软雅黑" panose="020B0503020204020204" pitchFamily="34" charset="-122"/>
              </a:rPr>
              <a:t>例：美国</a:t>
            </a:r>
            <a:r>
              <a:rPr lang="zh-CN" altLang="en-US" sz="1200" dirty="0">
                <a:solidFill>
                  <a:schemeClr val="tx1"/>
                </a:solidFill>
                <a:latin typeface="Times New Roman" panose="02020603050405020304" charset="0"/>
                <a:ea typeface="微软雅黑" panose="020B0503020204020204" pitchFamily="34" charset="-122"/>
              </a:rPr>
              <a:t>挑战者号事件</a:t>
            </a:r>
            <a:r>
              <a:rPr lang="zh-CN" altLang="en-US" sz="600" dirty="0">
                <a:solidFill>
                  <a:schemeClr val="tx1"/>
                </a:solidFill>
                <a:latin typeface="Times New Roman" panose="02020603050405020304" charset="0"/>
                <a:ea typeface="微软雅黑" panose="020B0503020204020204" pitchFamily="34" charset="-122"/>
              </a:rPr>
              <a:t>https://www.bilibili.com/video/BV1u34y1B7fu/?spm_id_from=333.788.recommend_more_video.0</a:t>
            </a:r>
            <a:endParaRPr lang="zh-CN" altLang="en-US" sz="1200" dirty="0">
              <a:solidFill>
                <a:schemeClr val="tx1"/>
              </a:solidFill>
              <a:latin typeface="Times New Roman" panose="02020603050405020304" charset="0"/>
              <a:ea typeface="微软雅黑" panose="020B0503020204020204" pitchFamily="34" charset="-122"/>
            </a:endParaRPr>
          </a:p>
          <a:p>
            <a:pPr lvl="1"/>
            <a:endParaRPr lang="en-US" altLang="zh-CN" sz="1200" dirty="0">
              <a:solidFill>
                <a:schemeClr val="tx1"/>
              </a:solidFill>
              <a:latin typeface="Times New Roman" panose="02020603050405020304" charset="0"/>
              <a:ea typeface="微软雅黑" panose="020B0503020204020204" pitchFamily="34" charset="-122"/>
            </a:endParaRPr>
          </a:p>
          <a:p>
            <a:endParaRPr lang="en-US" altLang="zh-CN" sz="1200" dirty="0">
              <a:solidFill>
                <a:schemeClr val="tx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10000"/>
          </a:bodyPr>
          <a:lstStyle/>
          <a:p>
            <a:r>
              <a:rPr lang="en-US" altLang="zh-CN" sz="1200" dirty="0">
                <a:latin typeface="Times New Roman" panose="02020603050405020304" charset="0"/>
                <a:ea typeface="微软雅黑" panose="020B0503020204020204" pitchFamily="34" charset="-122"/>
              </a:rPr>
              <a:t>ACM</a:t>
            </a:r>
            <a:r>
              <a:rPr lang="zh-CN" altLang="en-US" sz="1200" dirty="0">
                <a:latin typeface="Times New Roman" panose="02020603050405020304" charset="0"/>
                <a:ea typeface="微软雅黑" panose="020B0503020204020204" pitchFamily="34" charset="-122"/>
              </a:rPr>
              <a:t>伦理与职业行为规范的认为的软件工程师应当坚持以下</a:t>
            </a:r>
            <a:r>
              <a:rPr lang="en-US" altLang="zh-CN" sz="1200" dirty="0">
                <a:latin typeface="Times New Roman" panose="02020603050405020304" charset="0"/>
                <a:ea typeface="微软雅黑" panose="020B0503020204020204" pitchFamily="34" charset="-122"/>
              </a:rPr>
              <a:t>8</a:t>
            </a:r>
            <a:r>
              <a:rPr lang="zh-CN" altLang="en-US" sz="1200" dirty="0">
                <a:latin typeface="Times New Roman" panose="02020603050405020304" charset="0"/>
                <a:ea typeface="微软雅黑" panose="020B0503020204020204" pitchFamily="34" charset="-122"/>
              </a:rPr>
              <a:t>项</a:t>
            </a:r>
            <a:r>
              <a:rPr lang="zh-CN" altLang="en-US" sz="1200" dirty="0">
                <a:latin typeface="Times New Roman" panose="02020603050405020304" charset="0"/>
                <a:ea typeface="微软雅黑" panose="020B0503020204020204" pitchFamily="34" charset="-122"/>
              </a:rPr>
              <a:t>原则：</a:t>
            </a:r>
            <a:endParaRPr lang="zh-CN" altLang="en-US" sz="12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公众：以公众利益为目标，共</a:t>
            </a:r>
            <a:r>
              <a:rPr lang="en-US" altLang="zh-CN" sz="1000" dirty="0">
                <a:latin typeface="Times New Roman" panose="02020603050405020304" charset="0"/>
                <a:ea typeface="微软雅黑" panose="020B0503020204020204" pitchFamily="34" charset="-122"/>
              </a:rPr>
              <a:t>8</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客户与雇主：在与公众利益一致的原则下，应注意满足客户和雇主的最高利益，共</a:t>
            </a:r>
            <a:r>
              <a:rPr lang="en-US" altLang="zh-CN" sz="1000" dirty="0">
                <a:latin typeface="Times New Roman" panose="02020603050405020304" charset="0"/>
                <a:ea typeface="微软雅黑" panose="020B0503020204020204" pitchFamily="34" charset="-122"/>
              </a:rPr>
              <a:t>9</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产品：确保产品和相关改进符合最高专业标准，共</a:t>
            </a:r>
            <a:r>
              <a:rPr lang="en-US" altLang="zh-CN" sz="1000" dirty="0">
                <a:latin typeface="Times New Roman" panose="02020603050405020304" charset="0"/>
                <a:ea typeface="微软雅黑" panose="020B0503020204020204" pitchFamily="34" charset="-122"/>
              </a:rPr>
              <a:t>15</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判断：维护自身职业判断的完整性和独立性，共</a:t>
            </a:r>
            <a:r>
              <a:rPr lang="en-US" altLang="zh-CN" sz="1000" dirty="0">
                <a:latin typeface="Times New Roman" panose="02020603050405020304" charset="0"/>
                <a:ea typeface="微软雅黑" panose="020B0503020204020204" pitchFamily="34" charset="-122"/>
              </a:rPr>
              <a:t>6</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管理：经理人和领导人应</a:t>
            </a:r>
            <a:r>
              <a:rPr lang="zh-CN" altLang="en-US" sz="1000" dirty="0">
                <a:solidFill>
                  <a:srgbClr val="FF0000"/>
                </a:solidFill>
                <a:latin typeface="Times New Roman" panose="02020603050405020304" charset="0"/>
                <a:ea typeface="微软雅黑" panose="020B0503020204020204" pitchFamily="34" charset="-122"/>
              </a:rPr>
              <a:t>赞成、促进</a:t>
            </a:r>
            <a:r>
              <a:rPr lang="zh-CN" altLang="en-US" sz="1000" dirty="0">
                <a:latin typeface="Times New Roman" panose="02020603050405020304" charset="0"/>
                <a:ea typeface="微软雅黑" panose="020B0503020204020204" pitchFamily="34" charset="-122"/>
              </a:rPr>
              <a:t>对</a:t>
            </a:r>
            <a:r>
              <a:rPr lang="zh-CN" altLang="en-US" sz="1000" u="sng" dirty="0">
                <a:latin typeface="Times New Roman" panose="02020603050405020304" charset="0"/>
                <a:ea typeface="微软雅黑" panose="020B0503020204020204" pitchFamily="34" charset="-122"/>
              </a:rPr>
              <a:t>软件开发和维护</a:t>
            </a:r>
            <a:r>
              <a:rPr lang="zh-CN" altLang="en-US" sz="1000" dirty="0">
                <a:latin typeface="Times New Roman" panose="02020603050405020304" charset="0"/>
                <a:ea typeface="微软雅黑" panose="020B0503020204020204" pitchFamily="34" charset="-122"/>
              </a:rPr>
              <a:t>合乎道德规范的管理，共</a:t>
            </a:r>
            <a:r>
              <a:rPr lang="en-US" altLang="zh-CN" sz="1000" dirty="0">
                <a:latin typeface="Times New Roman" panose="02020603050405020304" charset="0"/>
                <a:ea typeface="微软雅黑" panose="020B0503020204020204" pitchFamily="34" charset="-122"/>
              </a:rPr>
              <a:t>12</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专业：在与公众利益一致的原则下，应推进其专业的完整性和声誉，共</a:t>
            </a:r>
            <a:r>
              <a:rPr lang="en-US" altLang="zh-CN" sz="1000" dirty="0">
                <a:latin typeface="Times New Roman" panose="02020603050405020304" charset="0"/>
                <a:ea typeface="微软雅黑" panose="020B0503020204020204" pitchFamily="34" charset="-122"/>
              </a:rPr>
              <a:t>13</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同行：对同行应持</a:t>
            </a:r>
            <a:r>
              <a:rPr lang="zh-CN" altLang="en-US" sz="1000" dirty="0">
                <a:solidFill>
                  <a:srgbClr val="FF0000"/>
                </a:solidFill>
                <a:latin typeface="Times New Roman" panose="02020603050405020304" charset="0"/>
                <a:ea typeface="微软雅黑" panose="020B0503020204020204" pitchFamily="34" charset="-122"/>
              </a:rPr>
              <a:t>平等、互助、支持</a:t>
            </a:r>
            <a:r>
              <a:rPr lang="zh-CN" altLang="en-US" sz="1000" dirty="0">
                <a:latin typeface="Times New Roman" panose="02020603050405020304" charset="0"/>
                <a:ea typeface="微软雅黑" panose="020B0503020204020204" pitchFamily="34" charset="-122"/>
              </a:rPr>
              <a:t>的态度，共</a:t>
            </a:r>
            <a:r>
              <a:rPr lang="en-US" altLang="zh-CN" sz="1000" dirty="0">
                <a:latin typeface="Times New Roman" panose="02020603050405020304" charset="0"/>
                <a:ea typeface="微软雅黑" panose="020B0503020204020204" pitchFamily="34" charset="-122"/>
              </a:rPr>
              <a:t>8</a:t>
            </a:r>
            <a:r>
              <a:rPr lang="zh-CN" altLang="en-US" sz="1000" dirty="0">
                <a:latin typeface="Times New Roman" panose="02020603050405020304" charset="0"/>
                <a:ea typeface="微软雅黑" panose="020B0503020204020204" pitchFamily="34" charset="-122"/>
              </a:rPr>
              <a:t>款</a:t>
            </a:r>
            <a:endParaRPr lang="zh-CN" altLang="en-US" sz="10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000" dirty="0">
                <a:latin typeface="Times New Roman" panose="02020603050405020304" charset="0"/>
                <a:ea typeface="微软雅黑" panose="020B0503020204020204" pitchFamily="34" charset="-122"/>
              </a:rPr>
              <a:t>自我：应参与终生职业实践学习，促进合乎道德的职业实践方法，共</a:t>
            </a:r>
            <a:r>
              <a:rPr lang="en-US" altLang="zh-CN" sz="1000" dirty="0">
                <a:latin typeface="Times New Roman" panose="02020603050405020304" charset="0"/>
                <a:ea typeface="微软雅黑" panose="020B0503020204020204" pitchFamily="34" charset="-122"/>
              </a:rPr>
              <a:t>9</a:t>
            </a:r>
            <a:r>
              <a:rPr lang="zh-CN" altLang="en-US" sz="1000" dirty="0">
                <a:latin typeface="Times New Roman" panose="02020603050405020304" charset="0"/>
                <a:ea typeface="微软雅黑" panose="020B0503020204020204" pitchFamily="34" charset="-122"/>
              </a:rPr>
              <a:t>款</a:t>
            </a:r>
            <a:endParaRPr lang="en-US" altLang="zh-CN" sz="1000" dirty="0">
              <a:latin typeface="Times New Roman" panose="02020603050405020304" charset="0"/>
              <a:ea typeface="微软雅黑" panose="020B0503020204020204" pitchFamily="34" charset="-122"/>
            </a:endParaRPr>
          </a:p>
          <a:p>
            <a:pPr marL="492125" lvl="1" indent="-228600">
              <a:buFont typeface="+mj-ea"/>
              <a:buAutoNum type="circleNumDbPlain"/>
            </a:pPr>
            <a:endParaRPr lang="en-US" altLang="zh-CN" sz="1000" dirty="0">
              <a:solidFill>
                <a:srgbClr val="0000FF"/>
              </a:solidFill>
              <a:latin typeface="Times New Roman" panose="02020603050405020304" charset="0"/>
              <a:ea typeface="微软雅黑" panose="020B0503020204020204" pitchFamily="34" charset="-122"/>
            </a:endParaRPr>
          </a:p>
          <a:p>
            <a:pPr marL="263525" lvl="1" indent="0">
              <a:buFont typeface="+mj-ea"/>
              <a:buNone/>
            </a:pPr>
            <a:endParaRPr lang="zh-CN" altLang="en-US" sz="1000" dirty="0">
              <a:solidFill>
                <a:srgbClr val="0000FF"/>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fontScale="90000" lnSpcReduction="10000"/>
          </a:bodyPr>
          <a:lstStyle/>
          <a:p>
            <a:pPr algn="just"/>
            <a:r>
              <a:rPr lang="en-US" altLang="zh-CN" sz="1200" dirty="0">
                <a:latin typeface="Times New Roman" panose="02020603050405020304" charset="0"/>
                <a:ea typeface="微软雅黑" panose="020B0503020204020204" pitchFamily="34" charset="-122"/>
              </a:rPr>
              <a:t>ACM</a:t>
            </a:r>
            <a:r>
              <a:rPr lang="zh-CN" altLang="en-US" sz="1200" dirty="0">
                <a:latin typeface="Times New Roman" panose="02020603050405020304" charset="0"/>
                <a:ea typeface="微软雅黑" panose="020B0503020204020204" pitchFamily="34" charset="-122"/>
              </a:rPr>
              <a:t>伦理与职业行为规范的简短</a:t>
            </a:r>
            <a:r>
              <a:rPr lang="zh-CN" altLang="en-US" sz="1200" dirty="0">
                <a:latin typeface="Times New Roman" panose="02020603050405020304" charset="0"/>
                <a:ea typeface="微软雅黑" panose="020B0503020204020204" pitchFamily="34" charset="-122"/>
              </a:rPr>
              <a:t>版本：</a:t>
            </a:r>
            <a:endParaRPr lang="zh-CN" altLang="en-US" sz="12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solidFill>
                  <a:schemeClr val="tx1"/>
                </a:solidFill>
                <a:latin typeface="Times New Roman" panose="02020603050405020304" charset="0"/>
                <a:ea typeface="微软雅黑" panose="020B0503020204020204" pitchFamily="34" charset="-122"/>
              </a:rPr>
              <a:t>促进社会和谐，相关条款1.02, 1.03, 1.05, 1.07, 3.03, 3.12, 4.01, 6.05</a:t>
            </a:r>
            <a:endParaRPr lang="zh-CN" altLang="en-US" sz="1100" dirty="0">
              <a:solidFill>
                <a:schemeClr val="tx1"/>
              </a:solidFill>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solidFill>
                  <a:schemeClr val="tx1"/>
                </a:solidFill>
                <a:latin typeface="Times New Roman" panose="02020603050405020304" charset="0"/>
                <a:ea typeface="微软雅黑" panose="020B0503020204020204" pitchFamily="34" charset="-122"/>
              </a:rPr>
              <a:t>知情同意，相关条款1.04, 1.06, 2.06, 2.07, 3.01, 4.05, 4.06, 5.05, 5.06, 6.07, 6.08, 6.09, 6.12, 6.13</a:t>
            </a:r>
            <a:endParaRPr lang="zh-CN" altLang="en-US" sz="1100" dirty="0">
              <a:solidFill>
                <a:schemeClr val="tx1"/>
              </a:solidFill>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尊重他人权力，相关条款2.02, 2.03, 2.05, 3.13</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平等对待他人，相关条款5.06, 5.07, 5.08, 5.09, 5.10, 5.11, 5.12, 7.03, 7.04, 7.05, 7.07, 8.07</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对自己</a:t>
            </a:r>
            <a:r>
              <a:rPr lang="zh-CN" altLang="en-US" sz="1100" dirty="0">
                <a:latin typeface="Times New Roman" panose="02020603050405020304" charset="0"/>
                <a:ea typeface="微软雅黑" panose="020B0503020204020204" pitchFamily="34" charset="-122"/>
                <a:sym typeface="+mn-ea"/>
              </a:rPr>
              <a:t>（作为或不作为）</a:t>
            </a:r>
            <a:r>
              <a:rPr lang="zh-CN" altLang="en-US" sz="1100" dirty="0">
                <a:latin typeface="Times New Roman" panose="02020603050405020304" charset="0"/>
                <a:ea typeface="微软雅黑" panose="020B0503020204020204" pitchFamily="34" charset="-122"/>
              </a:rPr>
              <a:t>的行为负责，相关条款1.01, 3.04, 3.05, 3.06, 3.07, 3.08, 3.10, 3.11, 3.14, 3.15, 4.02, 7.08</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对自己的管辖的人的行为负责，相关条款5.01, 5.02, 5.03, 5.04</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保持自身正直和</a:t>
            </a:r>
            <a:r>
              <a:rPr lang="zh-CN" altLang="en-US" sz="1100" dirty="0">
                <a:latin typeface="Times New Roman" panose="02020603050405020304" charset="0"/>
                <a:ea typeface="微软雅黑" panose="020B0503020204020204" pitchFamily="34" charset="-122"/>
              </a:rPr>
              <a:t>诚实，相关条款2.01, 2.04, 2.08, 2.09, 3.01, 3.02, 3.09, 4.03, 4.04, 6.06, 6.10, 6.11, 8.08, 8.09</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不断提升自身技能，相关条款8.01, 8.02, 8.03, 8.04, 8.05, 8.06</a:t>
            </a:r>
            <a:endParaRPr lang="zh-CN" altLang="en-US" sz="1100" dirty="0">
              <a:latin typeface="Times New Roman" panose="02020603050405020304" charset="0"/>
              <a:ea typeface="微软雅黑" panose="020B0503020204020204" pitchFamily="34" charset="-122"/>
            </a:endParaRPr>
          </a:p>
          <a:p>
            <a:pPr marL="492125" lvl="1" indent="-228600" algn="just">
              <a:buClrTx/>
              <a:buSzTx/>
              <a:buFont typeface="+mj-ea"/>
              <a:buAutoNum type="circleNumDbPlain"/>
            </a:pPr>
            <a:r>
              <a:rPr lang="zh-CN" altLang="en-US" sz="1100" dirty="0">
                <a:latin typeface="Times New Roman" panose="02020603050405020304" charset="0"/>
                <a:ea typeface="微软雅黑" panose="020B0503020204020204" pitchFamily="34" charset="-122"/>
              </a:rPr>
              <a:t>乐于</a:t>
            </a:r>
            <a:r>
              <a:rPr lang="zh-CN" altLang="en-US" sz="1100" dirty="0">
                <a:latin typeface="Times New Roman" panose="02020603050405020304" charset="0"/>
                <a:ea typeface="微软雅黑" panose="020B0503020204020204" pitchFamily="34" charset="-122"/>
              </a:rPr>
              <a:t>分享自己的知识、经验、价值，相关条款1.08, 6.01, 6.02, 6.03, 6.04, 7.01, 7.02, 7.06</a:t>
            </a:r>
            <a:endParaRPr lang="zh-CN" altLang="en-US"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10000"/>
          </a:bodyPr>
          <a:lstStyle/>
          <a:p>
            <a:r>
              <a:rPr lang="zh-CN" altLang="en-US" sz="1200" dirty="0">
                <a:latin typeface="Times New Roman" panose="02020603050405020304" charset="0"/>
                <a:ea typeface="微软雅黑" panose="020B0503020204020204" pitchFamily="34" charset="-122"/>
                <a:sym typeface="+mn-ea"/>
              </a:rPr>
              <a:t>如何使用</a:t>
            </a:r>
            <a:r>
              <a:rPr lang="en-US" altLang="zh-CN" sz="1200" dirty="0">
                <a:latin typeface="Times New Roman" panose="02020603050405020304" charset="0"/>
                <a:ea typeface="微软雅黑" panose="020B0503020204020204" pitchFamily="34" charset="-122"/>
                <a:sym typeface="+mn-ea"/>
              </a:rPr>
              <a:t>ACM</a:t>
            </a:r>
            <a:r>
              <a:rPr lang="zh-CN" altLang="en-US" sz="1200" dirty="0">
                <a:latin typeface="Times New Roman" panose="02020603050405020304" charset="0"/>
                <a:ea typeface="微软雅黑" panose="020B0503020204020204" pitchFamily="34" charset="-122"/>
                <a:sym typeface="+mn-ea"/>
              </a:rPr>
              <a:t>伦理与职业行为规范，分为以下三步</a:t>
            </a:r>
            <a:endParaRPr lang="zh-CN" altLang="en-US" sz="12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200" dirty="0">
                <a:latin typeface="Times New Roman" panose="02020603050405020304" charset="0"/>
                <a:ea typeface="微软雅黑" panose="020B0503020204020204" pitchFamily="34" charset="-122"/>
                <a:sym typeface="+mn-ea"/>
              </a:rPr>
              <a:t>从上页</a:t>
            </a:r>
            <a:r>
              <a:rPr lang="en-US" altLang="zh-CN" sz="1200" dirty="0">
                <a:latin typeface="Times New Roman" panose="02020603050405020304" charset="0"/>
                <a:ea typeface="微软雅黑" panose="020B0503020204020204" pitchFamily="34" charset="-122"/>
                <a:sym typeface="+mn-ea"/>
              </a:rPr>
              <a:t>PPT</a:t>
            </a:r>
            <a:r>
              <a:rPr lang="zh-CN" altLang="en-US" sz="1200" dirty="0">
                <a:latin typeface="Times New Roman" panose="02020603050405020304" charset="0"/>
                <a:ea typeface="微软雅黑" panose="020B0503020204020204" pitchFamily="34" charset="-122"/>
                <a:sym typeface="+mn-ea"/>
              </a:rPr>
              <a:t>中所述</a:t>
            </a:r>
            <a:r>
              <a:rPr lang="zh-CN" altLang="en-US" sz="1200" dirty="0">
                <a:solidFill>
                  <a:srgbClr val="0000FF"/>
                </a:solidFill>
                <a:latin typeface="Times New Roman" panose="02020603050405020304" charset="0"/>
                <a:ea typeface="微软雅黑" panose="020B0503020204020204" pitchFamily="34" charset="-122"/>
                <a:sym typeface="+mn-ea"/>
              </a:rPr>
              <a:t>原则</a:t>
            </a:r>
            <a:endParaRPr lang="zh-CN" altLang="en-US" sz="1200" dirty="0">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200" dirty="0">
                <a:latin typeface="Times New Roman" panose="02020603050405020304" charset="0"/>
                <a:ea typeface="微软雅黑" panose="020B0503020204020204" pitchFamily="34" charset="-122"/>
                <a:sym typeface="+mn-ea"/>
              </a:rPr>
              <a:t>从相应原则中找出与伦理问题</a:t>
            </a:r>
            <a:r>
              <a:rPr lang="zh-CN" altLang="en-US" sz="1200" dirty="0">
                <a:solidFill>
                  <a:srgbClr val="0000FF"/>
                </a:solidFill>
                <a:latin typeface="Times New Roman" panose="02020603050405020304" charset="0"/>
                <a:ea typeface="微软雅黑" panose="020B0503020204020204" pitchFamily="34" charset="-122"/>
                <a:sym typeface="+mn-ea"/>
              </a:rPr>
              <a:t>相关条款</a:t>
            </a:r>
            <a:endParaRPr lang="zh-CN" altLang="en-US" sz="1200" dirty="0">
              <a:solidFill>
                <a:schemeClr val="tx1"/>
              </a:solidFill>
              <a:latin typeface="Times New Roman" panose="02020603050405020304" charset="0"/>
              <a:ea typeface="微软雅黑" panose="020B0503020204020204" pitchFamily="34" charset="-122"/>
            </a:endParaRPr>
          </a:p>
          <a:p>
            <a:pPr marL="492125" lvl="1" indent="-228600">
              <a:buFont typeface="+mj-ea"/>
              <a:buAutoNum type="circleNumDbPlain"/>
            </a:pPr>
            <a:r>
              <a:rPr lang="zh-CN" altLang="en-US" sz="1200" dirty="0">
                <a:latin typeface="Times New Roman" panose="02020603050405020304" charset="0"/>
                <a:ea typeface="微软雅黑" panose="020B0503020204020204" pitchFamily="34" charset="-122"/>
                <a:sym typeface="+mn-ea"/>
              </a:rPr>
              <a:t>确定行为是否与</a:t>
            </a:r>
            <a:r>
              <a:rPr lang="zh-CN" altLang="en-US" sz="1200" dirty="0">
                <a:solidFill>
                  <a:srgbClr val="0000FF"/>
                </a:solidFill>
                <a:latin typeface="Times New Roman" panose="02020603050405020304" charset="0"/>
                <a:ea typeface="微软雅黑" panose="020B0503020204020204" pitchFamily="34" charset="-122"/>
                <a:sym typeface="+mn-ea"/>
              </a:rPr>
              <a:t>相关条款</a:t>
            </a:r>
            <a:r>
              <a:rPr lang="zh-CN" altLang="en-US" sz="1200" dirty="0">
                <a:latin typeface="Times New Roman" panose="02020603050405020304" charset="0"/>
                <a:ea typeface="微软雅黑" panose="020B0503020204020204" pitchFamily="34" charset="-122"/>
                <a:sym typeface="+mn-ea"/>
              </a:rPr>
              <a:t>符合或冲突</a:t>
            </a:r>
            <a:endParaRPr lang="zh-CN" altLang="en-US" sz="1200" dirty="0">
              <a:solidFill>
                <a:schemeClr val="tx1"/>
              </a:solidFill>
              <a:latin typeface="Times New Roman" panose="02020603050405020304" charset="0"/>
              <a:ea typeface="微软雅黑" panose="020B0503020204020204" pitchFamily="34" charset="-122"/>
            </a:endParaRPr>
          </a:p>
          <a:p>
            <a:pPr marL="0" indent="0">
              <a:buNone/>
            </a:pPr>
            <a:endParaRPr lang="zh-CN" altLang="en-US"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大多数时候，有的条款支撑某行为，有的条款不支持某行为。这时，需要根据我们自己的判断力，以及第二章涉及的伦理抉择方法，确定</a:t>
            </a:r>
            <a:r>
              <a:rPr lang="zh-CN" altLang="en-US" sz="1200" dirty="0">
                <a:latin typeface="Times New Roman" panose="02020603050405020304" charset="0"/>
                <a:ea typeface="微软雅黑" panose="020B0503020204020204" pitchFamily="34" charset="-122"/>
              </a:rPr>
              <a:t>怎么做？</a:t>
            </a:r>
            <a:endParaRPr lang="zh-CN" altLang="en-US" sz="1200" dirty="0">
              <a:latin typeface="Times New Roman" panose="02020603050405020304" charset="0"/>
              <a:ea typeface="微软雅黑" panose="020B0503020204020204" pitchFamily="34" charset="-122"/>
            </a:endParaRPr>
          </a:p>
          <a:p>
            <a:endParaRPr lang="zh-CN" altLang="en-US" sz="1200" dirty="0">
              <a:solidFill>
                <a:schemeClr val="tx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20000"/>
          </a:bodyPr>
          <a:lstStyle/>
          <a:p>
            <a:r>
              <a:rPr lang="zh-CN" sz="1200" dirty="0">
                <a:solidFill>
                  <a:schemeClr val="tx1"/>
                </a:solidFill>
                <a:uFillTx/>
                <a:latin typeface="Times New Roman" panose="02020603050405020304" charset="0"/>
                <a:ea typeface="微软雅黑" panose="020B0503020204020204" pitchFamily="34" charset="-122"/>
              </a:rPr>
              <a:t>案例：</a:t>
            </a:r>
            <a:endParaRPr lang="zh-CN" sz="1200" dirty="0">
              <a:solidFill>
                <a:schemeClr val="tx1"/>
              </a:solidFill>
              <a:uFillTx/>
              <a:latin typeface="Times New Roman" panose="02020603050405020304" charset="0"/>
              <a:ea typeface="微软雅黑" panose="020B0503020204020204" pitchFamily="34" charset="-122"/>
            </a:endParaRPr>
          </a:p>
          <a:p>
            <a:pPr lvl="1" algn="just" fontAlgn="auto">
              <a:lnSpc>
                <a:spcPct val="120000"/>
              </a:lnSpc>
              <a:spcBef>
                <a:spcPts val="0"/>
              </a:spcBef>
            </a:pPr>
            <a:r>
              <a:rPr sz="1100" dirty="0">
                <a:solidFill>
                  <a:schemeClr val="tx1"/>
                </a:solidFill>
                <a:uFillTx/>
                <a:latin typeface="Times New Roman" panose="02020603050405020304" charset="0"/>
                <a:ea typeface="微软雅黑" panose="020B0503020204020204" pitchFamily="34" charset="-122"/>
              </a:rPr>
              <a:t>互联网受到一种新蠕虫的困扰，这种蠕虫通过利用操作系统中的安全漏洞感染个人电脑</a:t>
            </a:r>
            <a:endParaRPr sz="1100" dirty="0">
              <a:solidFill>
                <a:schemeClr val="tx1"/>
              </a:solidFill>
              <a:uFillTx/>
              <a:latin typeface="Times New Roman" panose="02020603050405020304" charset="0"/>
              <a:ea typeface="微软雅黑" panose="020B0503020204020204" pitchFamily="34" charset="-122"/>
            </a:endParaRPr>
          </a:p>
          <a:p>
            <a:pPr lvl="1" algn="just" fontAlgn="auto">
              <a:lnSpc>
                <a:spcPct val="120000"/>
              </a:lnSpc>
              <a:spcBef>
                <a:spcPts val="0"/>
              </a:spcBef>
            </a:pPr>
            <a:r>
              <a:rPr sz="1100" dirty="0">
                <a:solidFill>
                  <a:schemeClr val="tx1"/>
                </a:solidFill>
                <a:uFillTx/>
                <a:latin typeface="Times New Roman" panose="02020603050405020304" charset="0"/>
                <a:ea typeface="微软雅黑" panose="020B0503020204020204" pitchFamily="34" charset="-122"/>
              </a:rPr>
              <a:t>Tim Smart创建了一个反蠕虫病毒，</a:t>
            </a:r>
            <a:r>
              <a:rPr lang="zh-CN" sz="1100" dirty="0">
                <a:solidFill>
                  <a:schemeClr val="tx1"/>
                </a:solidFill>
                <a:uFillTx/>
                <a:latin typeface="Times New Roman" panose="02020603050405020304" charset="0"/>
                <a:ea typeface="微软雅黑" panose="020B0503020204020204" pitchFamily="34" charset="-122"/>
              </a:rPr>
              <a:t>该反蠕虫病毒</a:t>
            </a:r>
            <a:r>
              <a:rPr sz="1100" dirty="0">
                <a:solidFill>
                  <a:schemeClr val="tx1"/>
                </a:solidFill>
                <a:uFillTx/>
                <a:latin typeface="Times New Roman" panose="02020603050405020304" charset="0"/>
                <a:ea typeface="微软雅黑" panose="020B0503020204020204" pitchFamily="34" charset="-122"/>
              </a:rPr>
              <a:t>利用同一个安全漏洞在</a:t>
            </a:r>
            <a:r>
              <a:rPr sz="1100" dirty="0">
                <a:uFillTx/>
                <a:latin typeface="Times New Roman" panose="02020603050405020304" charset="0"/>
                <a:ea typeface="微软雅黑" panose="020B0503020204020204" pitchFamily="34" charset="-122"/>
                <a:sym typeface="+mn-ea"/>
              </a:rPr>
              <a:t>个人电脑</a:t>
            </a:r>
            <a:r>
              <a:rPr sz="1100" dirty="0">
                <a:solidFill>
                  <a:schemeClr val="tx1"/>
                </a:solidFill>
                <a:uFillTx/>
                <a:latin typeface="Times New Roman" panose="02020603050405020304" charset="0"/>
                <a:ea typeface="微软雅黑" panose="020B0503020204020204" pitchFamily="34" charset="-122"/>
              </a:rPr>
              <a:t>之间传播</a:t>
            </a:r>
            <a:endParaRPr sz="1100" dirty="0">
              <a:solidFill>
                <a:schemeClr val="tx1"/>
              </a:solidFill>
              <a:uFillTx/>
              <a:latin typeface="Times New Roman" panose="02020603050405020304" charset="0"/>
              <a:ea typeface="微软雅黑" panose="020B0503020204020204" pitchFamily="34" charset="-122"/>
            </a:endParaRPr>
          </a:p>
          <a:p>
            <a:pPr lvl="1" algn="just" fontAlgn="auto">
              <a:lnSpc>
                <a:spcPct val="120000"/>
              </a:lnSpc>
              <a:spcBef>
                <a:spcPts val="0"/>
              </a:spcBef>
            </a:pPr>
            <a:r>
              <a:rPr sz="1100" dirty="0">
                <a:solidFill>
                  <a:schemeClr val="tx1"/>
                </a:solidFill>
                <a:uFillTx/>
                <a:latin typeface="Times New Roman" panose="02020603050405020304" charset="0"/>
                <a:ea typeface="微软雅黑" panose="020B0503020204020204" pitchFamily="34" charset="-122"/>
              </a:rPr>
              <a:t>当Tim的反蠕虫病毒进入</a:t>
            </a:r>
            <a:r>
              <a:rPr sz="1100" dirty="0">
                <a:uFillTx/>
                <a:latin typeface="Times New Roman" panose="02020603050405020304" charset="0"/>
                <a:ea typeface="微软雅黑" panose="020B0503020204020204" pitchFamily="34" charset="-122"/>
                <a:sym typeface="+mn-ea"/>
              </a:rPr>
              <a:t>个人电脑</a:t>
            </a:r>
            <a:r>
              <a:rPr sz="1100" dirty="0">
                <a:solidFill>
                  <a:schemeClr val="tx1"/>
                </a:solidFill>
                <a:uFillTx/>
                <a:latin typeface="Times New Roman" panose="02020603050405020304" charset="0"/>
                <a:ea typeface="微软雅黑" panose="020B0503020204020204" pitchFamily="34" charset="-122"/>
              </a:rPr>
              <a:t>时，它会</a:t>
            </a:r>
            <a:r>
              <a:rPr sz="1100" b="1" dirty="0">
                <a:solidFill>
                  <a:srgbClr val="FF0000"/>
                </a:solidFill>
                <a:uFillTx/>
                <a:latin typeface="Times New Roman" panose="02020603050405020304" charset="0"/>
                <a:ea typeface="微软雅黑" panose="020B0503020204020204" pitchFamily="34" charset="-122"/>
              </a:rPr>
              <a:t>自动下载</a:t>
            </a:r>
            <a:r>
              <a:rPr sz="1100" dirty="0">
                <a:solidFill>
                  <a:schemeClr val="tx1"/>
                </a:solidFill>
                <a:uFillTx/>
                <a:latin typeface="Times New Roman" panose="02020603050405020304" charset="0"/>
                <a:ea typeface="微软雅黑" panose="020B0503020204020204" pitchFamily="34" charset="-122"/>
              </a:rPr>
              <a:t>一个堵塞安全漏洞的软件补丁。换句话说，它修复了</a:t>
            </a:r>
            <a:r>
              <a:rPr sz="1100" dirty="0">
                <a:uFillTx/>
                <a:latin typeface="Times New Roman" panose="02020603050405020304" charset="0"/>
                <a:ea typeface="微软雅黑" panose="020B0503020204020204" pitchFamily="34" charset="-122"/>
                <a:sym typeface="+mn-ea"/>
              </a:rPr>
              <a:t>个人电脑</a:t>
            </a:r>
            <a:r>
              <a:rPr sz="1100" dirty="0">
                <a:solidFill>
                  <a:schemeClr val="tx1"/>
                </a:solidFill>
                <a:uFillTx/>
                <a:latin typeface="Times New Roman" panose="02020603050405020304" charset="0"/>
                <a:ea typeface="微软雅黑" panose="020B0503020204020204" pitchFamily="34" charset="-122"/>
              </a:rPr>
              <a:t>，使其不再容易受到通过该安全漏洞的攻击</a:t>
            </a:r>
            <a:endParaRPr sz="1100" dirty="0">
              <a:solidFill>
                <a:schemeClr val="tx1"/>
              </a:solidFill>
              <a:uFillTx/>
              <a:latin typeface="Times New Roman" panose="02020603050405020304" charset="0"/>
              <a:ea typeface="微软雅黑" panose="020B0503020204020204" pitchFamily="34" charset="-122"/>
            </a:endParaRPr>
          </a:p>
          <a:p>
            <a:pPr lvl="1" algn="just" fontAlgn="auto">
              <a:lnSpc>
                <a:spcPct val="120000"/>
              </a:lnSpc>
              <a:spcBef>
                <a:spcPts val="0"/>
              </a:spcBef>
            </a:pPr>
            <a:r>
              <a:rPr sz="1100" dirty="0">
                <a:solidFill>
                  <a:schemeClr val="tx1"/>
                </a:solidFill>
                <a:uFillTx/>
                <a:latin typeface="Times New Roman" panose="02020603050405020304" charset="0"/>
                <a:ea typeface="微软雅黑" panose="020B0503020204020204" pitchFamily="34" charset="-122"/>
                <a:sym typeface="+mn-ea"/>
              </a:rPr>
              <a:t>Tim</a:t>
            </a:r>
            <a:r>
              <a:rPr sz="1100" dirty="0">
                <a:solidFill>
                  <a:schemeClr val="tx1"/>
                </a:solidFill>
                <a:uFillTx/>
                <a:latin typeface="Times New Roman" panose="02020603050405020304" charset="0"/>
                <a:ea typeface="微软雅黑" panose="020B0503020204020204" pitchFamily="34" charset="-122"/>
              </a:rPr>
              <a:t>释放了反蠕虫病毒，</a:t>
            </a:r>
            <a:r>
              <a:rPr sz="1100" dirty="0">
                <a:solidFill>
                  <a:srgbClr val="FF0000"/>
                </a:solidFill>
                <a:uFillTx/>
                <a:latin typeface="Times New Roman" panose="02020603050405020304" charset="0"/>
                <a:ea typeface="微软雅黑" panose="020B0503020204020204" pitchFamily="34" charset="-122"/>
              </a:rPr>
              <a:t>采取了预防措施，以确保</a:t>
            </a:r>
            <a:r>
              <a:rPr lang="zh-CN" sz="1100" dirty="0">
                <a:solidFill>
                  <a:srgbClr val="FF0000"/>
                </a:solidFill>
                <a:uFillTx/>
                <a:latin typeface="Times New Roman" panose="02020603050405020304" charset="0"/>
                <a:ea typeface="微软雅黑" panose="020B0503020204020204" pitchFamily="34" charset="-122"/>
              </a:rPr>
              <a:t>反蠕虫病毒</a:t>
            </a:r>
            <a:r>
              <a:rPr sz="1100" dirty="0">
                <a:solidFill>
                  <a:srgbClr val="FF0000"/>
                </a:solidFill>
                <a:uFillTx/>
                <a:latin typeface="Times New Roman" panose="02020603050405020304" charset="0"/>
                <a:ea typeface="微软雅黑" panose="020B0503020204020204" pitchFamily="34" charset="-122"/>
              </a:rPr>
              <a:t>不能追溯到他</a:t>
            </a:r>
            <a:r>
              <a:rPr lang="zh-CN" sz="1100" dirty="0">
                <a:solidFill>
                  <a:srgbClr val="FF0000"/>
                </a:solidFill>
                <a:uFillTx/>
                <a:latin typeface="Times New Roman" panose="02020603050405020304" charset="0"/>
                <a:ea typeface="微软雅黑" panose="020B0503020204020204" pitchFamily="34" charset="-122"/>
              </a:rPr>
              <a:t>自己</a:t>
            </a:r>
            <a:r>
              <a:rPr sz="1100" dirty="0">
                <a:solidFill>
                  <a:schemeClr val="tx1"/>
                </a:solidFill>
                <a:uFillTx/>
                <a:latin typeface="Times New Roman" panose="02020603050405020304" charset="0"/>
                <a:ea typeface="微软雅黑" panose="020B0503020204020204" pitchFamily="34" charset="-122"/>
              </a:rPr>
              <a:t>。反蠕虫病毒迅速在互联网上传播，消耗大量网络带宽，并进入数百万台计算机</a:t>
            </a:r>
            <a:endParaRPr sz="1100" dirty="0">
              <a:solidFill>
                <a:schemeClr val="tx1"/>
              </a:solidFill>
              <a:uFillTx/>
              <a:latin typeface="Times New Roman" panose="02020603050405020304" charset="0"/>
              <a:ea typeface="微软雅黑" panose="020B0503020204020204" pitchFamily="34" charset="-122"/>
            </a:endParaRPr>
          </a:p>
          <a:p>
            <a:pPr lvl="1" algn="just" fontAlgn="auto">
              <a:lnSpc>
                <a:spcPct val="120000"/>
              </a:lnSpc>
              <a:spcBef>
                <a:spcPts val="0"/>
              </a:spcBef>
            </a:pPr>
            <a:r>
              <a:rPr sz="1100" dirty="0">
                <a:solidFill>
                  <a:schemeClr val="tx1"/>
                </a:solidFill>
                <a:uFillTx/>
                <a:latin typeface="Times New Roman" panose="02020603050405020304" charset="0"/>
                <a:ea typeface="微软雅黑" panose="020B0503020204020204" pitchFamily="34" charset="-122"/>
              </a:rPr>
              <a:t>对</a:t>
            </a:r>
            <a:r>
              <a:rPr lang="zh-CN" sz="1100" dirty="0">
                <a:solidFill>
                  <a:schemeClr val="tx1"/>
                </a:solidFill>
                <a:uFillTx/>
                <a:latin typeface="Times New Roman" panose="02020603050405020304" charset="0"/>
                <a:ea typeface="微软雅黑" panose="020B0503020204020204" pitchFamily="34" charset="-122"/>
              </a:rPr>
              <a:t>计算机使用者</a:t>
            </a:r>
            <a:r>
              <a:rPr sz="1100" dirty="0">
                <a:solidFill>
                  <a:schemeClr val="tx1"/>
                </a:solidFill>
                <a:uFillTx/>
                <a:latin typeface="Times New Roman" panose="02020603050405020304" charset="0"/>
                <a:ea typeface="微软雅黑" panose="020B0503020204020204" pitchFamily="34" charset="-122"/>
              </a:rPr>
              <a:t>来说，它看起来就像另一个蠕虫，</a:t>
            </a:r>
            <a:r>
              <a:rPr lang="zh-CN" sz="1100" dirty="0">
                <a:uFillTx/>
                <a:latin typeface="Times New Roman" panose="02020603050405020304" charset="0"/>
                <a:ea typeface="微软雅黑" panose="020B0503020204020204" pitchFamily="34" charset="-122"/>
                <a:sym typeface="+mn-ea"/>
              </a:rPr>
              <a:t>计算机使用者</a:t>
            </a:r>
            <a:r>
              <a:rPr sz="1100" dirty="0">
                <a:solidFill>
                  <a:schemeClr val="tx1"/>
                </a:solidFill>
                <a:uFillTx/>
                <a:latin typeface="Times New Roman" panose="02020603050405020304" charset="0"/>
                <a:ea typeface="微软雅黑" panose="020B0503020204020204" pitchFamily="34" charset="-122"/>
              </a:rPr>
              <a:t>与</a:t>
            </a:r>
            <a:r>
              <a:rPr lang="zh-CN" sz="1100" dirty="0">
                <a:solidFill>
                  <a:schemeClr val="tx1"/>
                </a:solidFill>
                <a:uFillTx/>
                <a:latin typeface="Times New Roman" panose="02020603050405020304" charset="0"/>
                <a:ea typeface="微软雅黑" panose="020B0503020204020204" pitchFamily="34" charset="-122"/>
              </a:rPr>
              <a:t>反蠕虫病毒</a:t>
            </a:r>
            <a:r>
              <a:rPr sz="1100" dirty="0">
                <a:solidFill>
                  <a:schemeClr val="tx1"/>
                </a:solidFill>
                <a:uFillTx/>
                <a:latin typeface="Times New Roman" panose="02020603050405020304" charset="0"/>
                <a:ea typeface="微软雅黑" panose="020B0503020204020204" pitchFamily="34" charset="-122"/>
              </a:rPr>
              <a:t>的传播作斗争，就像与所有其他蠕虫作斗争一样</a:t>
            </a:r>
            <a:endParaRPr sz="1100" dirty="0">
              <a:solidFill>
                <a:schemeClr val="tx1"/>
              </a:solidFill>
              <a:uFillTx/>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buClrTx/>
              <a:buSzTx/>
              <a:buFontTx/>
            </a:pPr>
            <a:r>
              <a:rPr lang="zh-CN" altLang="en-US" sz="2000">
                <a:solidFill>
                  <a:schemeClr val="bg1"/>
                </a:solidFill>
                <a:uFillTx/>
                <a:ea typeface="微软雅黑" panose="020B0503020204020204" pitchFamily="34" charset="-122"/>
                <a:sym typeface="+mn-ea"/>
              </a:rPr>
              <a:t>伦理相关问题的解决步骤</a:t>
            </a:r>
            <a:endParaRPr lang="zh-CN" altLang="en-US" sz="2000">
              <a:solidFill>
                <a:schemeClr val="bg1"/>
              </a:solidFill>
              <a:uFillTx/>
              <a:ea typeface="微软雅黑" panose="020B0503020204020204" pitchFamily="34" charset="-122"/>
            </a:endParaRPr>
          </a:p>
        </p:txBody>
      </p:sp>
      <p:sp>
        <p:nvSpPr>
          <p:cNvPr id="4" name="内容占位符 3"/>
          <p:cNvSpPr>
            <a:spLocks noGrp="1"/>
          </p:cNvSpPr>
          <p:nvPr>
            <p:ph idx="1"/>
          </p:nvPr>
        </p:nvSpPr>
        <p:spPr/>
        <p:txBody>
          <a:bodyPr/>
          <a:p>
            <a:r>
              <a:rPr lang="zh-CN" altLang="en-US"/>
              <a:t>挑选</a:t>
            </a:r>
            <a:r>
              <a:rPr lang="zh-CN" altLang="en-US"/>
              <a:t>可行解</a:t>
            </a:r>
            <a:endParaRPr lang="zh-CN" altLang="en-US"/>
          </a:p>
          <a:p>
            <a:pPr lvl="1"/>
            <a:r>
              <a:rPr lang="zh-CN" altLang="en-US">
                <a:sym typeface="+mn-ea"/>
              </a:rPr>
              <a:t>可行解</a:t>
            </a:r>
            <a:r>
              <a:rPr lang="zh-CN" altLang="en-US">
                <a:sym typeface="+mn-ea"/>
              </a:rPr>
              <a:t>评价：有效性、潜在风险、代价、时间</a:t>
            </a:r>
            <a:r>
              <a:rPr lang="zh-CN" altLang="en-US">
                <a:sym typeface="+mn-ea"/>
              </a:rPr>
              <a:t>成本</a:t>
            </a:r>
            <a:endParaRPr lang="zh-CN" altLang="en-US">
              <a:sym typeface="+mn-ea"/>
            </a:endParaRPr>
          </a:p>
          <a:p>
            <a:pPr lvl="1"/>
            <a:r>
              <a:rPr lang="zh-CN" altLang="en-US"/>
              <a:t>确认可行解</a:t>
            </a:r>
            <a:r>
              <a:rPr lang="zh-CN" altLang="en-US">
                <a:solidFill>
                  <a:srgbClr val="0000FF"/>
                </a:solidFill>
              </a:rPr>
              <a:t>不与</a:t>
            </a:r>
            <a:r>
              <a:rPr lang="zh-CN" altLang="en-US"/>
              <a:t>法律、企业规章制度、自身道德准则</a:t>
            </a:r>
            <a:r>
              <a:rPr lang="zh-CN" altLang="en-US"/>
              <a:t>冲突</a:t>
            </a:r>
            <a:endParaRPr lang="zh-CN" altLang="en-US"/>
          </a:p>
          <a:p>
            <a:pPr lvl="1"/>
            <a:r>
              <a:rPr lang="zh-CN" altLang="en-US"/>
              <a:t>潜在风险考虑：自身、企业、其他相关人员、</a:t>
            </a:r>
            <a:r>
              <a:rPr lang="zh-CN" altLang="en-US"/>
              <a:t>环境</a:t>
            </a:r>
            <a:endParaRPr lang="zh-CN" altLang="en-US"/>
          </a:p>
          <a:p>
            <a:endParaRPr lang="zh-CN" altLang="en-US"/>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20000"/>
          </a:bodyPr>
          <a:lstStyle/>
          <a:p>
            <a:r>
              <a:rPr lang="zh-CN" sz="1200" dirty="0">
                <a:solidFill>
                  <a:schemeClr val="tx1"/>
                </a:solidFill>
                <a:uFillTx/>
                <a:latin typeface="Times New Roman" panose="02020603050405020304" charset="0"/>
                <a:ea typeface="微软雅黑" panose="020B0503020204020204" pitchFamily="34" charset="-122"/>
              </a:rPr>
              <a:t>分析：</a:t>
            </a:r>
            <a:endParaRPr lang="zh-CN" sz="1200" dirty="0">
              <a:solidFill>
                <a:schemeClr val="tx1"/>
              </a:solidFill>
              <a:uFillTx/>
              <a:latin typeface="Times New Roman" panose="02020603050405020304" charset="0"/>
              <a:ea typeface="微软雅黑" panose="020B0503020204020204" pitchFamily="34" charset="-122"/>
            </a:endParaRPr>
          </a:p>
          <a:p>
            <a:pPr lvl="1" algn="just"/>
            <a:r>
              <a:rPr lang="en-US" sz="1100" dirty="0">
                <a:solidFill>
                  <a:srgbClr val="FF0000"/>
                </a:solidFill>
                <a:uFillTx/>
                <a:latin typeface="Times New Roman" panose="02020603050405020304" charset="0"/>
                <a:ea typeface="微软雅黑" panose="020B0503020204020204" pitchFamily="34" charset="-122"/>
              </a:rPr>
              <a:t>1.01 </a:t>
            </a:r>
            <a:r>
              <a:rPr sz="1100" dirty="0">
                <a:solidFill>
                  <a:srgbClr val="FF0000"/>
                </a:solidFill>
                <a:uFillTx/>
                <a:latin typeface="Times New Roman" panose="02020603050405020304" charset="0"/>
                <a:ea typeface="微软雅黑" panose="020B0503020204020204" pitchFamily="34" charset="-122"/>
              </a:rPr>
              <a:t>对自己的工作承担全部责任</a:t>
            </a:r>
            <a:endParaRPr sz="1100" dirty="0">
              <a:solidFill>
                <a:srgbClr val="FF0000"/>
              </a:solidFill>
              <a:uFillTx/>
              <a:latin typeface="Times New Roman" panose="02020603050405020304" charset="0"/>
              <a:ea typeface="微软雅黑" panose="020B0503020204020204" pitchFamily="34" charset="-122"/>
            </a:endParaRPr>
          </a:p>
          <a:p>
            <a:pPr lvl="1" algn="just"/>
            <a:r>
              <a:rPr lang="en-US" sz="1100" dirty="0">
                <a:solidFill>
                  <a:schemeClr val="tx1"/>
                </a:solidFill>
                <a:uFillTx/>
                <a:latin typeface="Times New Roman" panose="02020603050405020304" charset="0"/>
                <a:ea typeface="微软雅黑" panose="020B0503020204020204" pitchFamily="34" charset="-122"/>
              </a:rPr>
              <a:t>1.08 </a:t>
            </a:r>
            <a:r>
              <a:rPr sz="1100" dirty="0">
                <a:solidFill>
                  <a:schemeClr val="tx1"/>
                </a:solidFill>
                <a:uFillTx/>
                <a:latin typeface="Times New Roman" panose="02020603050405020304" charset="0"/>
                <a:ea typeface="微软雅黑" panose="020B0503020204020204" pitchFamily="34" charset="-122"/>
              </a:rPr>
              <a:t>鼓励</a:t>
            </a:r>
            <a:r>
              <a:rPr lang="zh-CN" sz="1100" dirty="0">
                <a:solidFill>
                  <a:schemeClr val="tx1"/>
                </a:solidFill>
                <a:uFillTx/>
                <a:latin typeface="Times New Roman" panose="02020603050405020304" charset="0"/>
                <a:ea typeface="微软雅黑" panose="020B0503020204020204" pitchFamily="34" charset="-122"/>
              </a:rPr>
              <a:t>自愿</a:t>
            </a:r>
            <a:r>
              <a:rPr sz="1100" dirty="0">
                <a:solidFill>
                  <a:schemeClr val="tx1"/>
                </a:solidFill>
                <a:uFillTx/>
                <a:latin typeface="Times New Roman" panose="02020603050405020304" charset="0"/>
                <a:ea typeface="微软雅黑" panose="020B0503020204020204" pitchFamily="34" charset="-122"/>
              </a:rPr>
              <a:t>将专业技能用于公益事业，并为</a:t>
            </a:r>
            <a:r>
              <a:rPr lang="zh-CN" sz="1100" dirty="0">
                <a:solidFill>
                  <a:schemeClr val="tx1"/>
                </a:solidFill>
                <a:uFillTx/>
                <a:latin typeface="Times New Roman" panose="02020603050405020304" charset="0"/>
                <a:ea typeface="微软雅黑" panose="020B0503020204020204" pitchFamily="34" charset="-122"/>
              </a:rPr>
              <a:t>相关学科</a:t>
            </a:r>
            <a:r>
              <a:rPr sz="1100" dirty="0">
                <a:solidFill>
                  <a:schemeClr val="tx1"/>
                </a:solidFill>
                <a:uFillTx/>
                <a:latin typeface="Times New Roman" panose="02020603050405020304" charset="0"/>
                <a:ea typeface="微软雅黑" panose="020B0503020204020204" pitchFamily="34" charset="-122"/>
              </a:rPr>
              <a:t>的公共教育做出贡献</a:t>
            </a:r>
            <a:endParaRPr sz="1100" dirty="0">
              <a:solidFill>
                <a:schemeClr val="tx1"/>
              </a:solidFill>
              <a:uFillTx/>
              <a:latin typeface="Times New Roman" panose="02020603050405020304" charset="0"/>
              <a:ea typeface="微软雅黑" panose="020B0503020204020204" pitchFamily="34" charset="-122"/>
            </a:endParaRPr>
          </a:p>
          <a:p>
            <a:pPr lvl="1" algn="just"/>
            <a:r>
              <a:rPr lang="en-US" sz="1100" dirty="0">
                <a:solidFill>
                  <a:srgbClr val="FF0000"/>
                </a:solidFill>
                <a:uFillTx/>
                <a:latin typeface="Times New Roman" panose="02020603050405020304" charset="0"/>
                <a:ea typeface="微软雅黑" panose="020B0503020204020204" pitchFamily="34" charset="-122"/>
              </a:rPr>
              <a:t>2.03 </a:t>
            </a:r>
            <a:r>
              <a:rPr sz="1100" dirty="0">
                <a:solidFill>
                  <a:srgbClr val="FF0000"/>
                </a:solidFill>
                <a:uFillTx/>
                <a:latin typeface="Times New Roman" panose="02020603050405020304" charset="0"/>
                <a:ea typeface="微软雅黑" panose="020B0503020204020204" pitchFamily="34" charset="-122"/>
              </a:rPr>
              <a:t>仅在客户或雇主</a:t>
            </a:r>
            <a:r>
              <a:rPr lang="zh-CN" sz="1100" dirty="0">
                <a:solidFill>
                  <a:srgbClr val="FF0000"/>
                </a:solidFill>
                <a:uFillTx/>
                <a:latin typeface="Times New Roman" panose="02020603050405020304" charset="0"/>
                <a:ea typeface="微软雅黑" panose="020B0503020204020204" pitchFamily="34" charset="-122"/>
              </a:rPr>
              <a:t>知情同意，并获得授权的情况下，</a:t>
            </a:r>
            <a:r>
              <a:rPr sz="1100" dirty="0">
                <a:solidFill>
                  <a:srgbClr val="FF0000"/>
                </a:solidFill>
                <a:uFillTx/>
                <a:latin typeface="Times New Roman" panose="02020603050405020304" charset="0"/>
                <a:ea typeface="微软雅黑" panose="020B0503020204020204" pitchFamily="34" charset="-122"/>
              </a:rPr>
              <a:t>使用客户或雇主的财产</a:t>
            </a:r>
            <a:endParaRPr sz="1100" dirty="0">
              <a:solidFill>
                <a:schemeClr val="tx1"/>
              </a:solidFill>
              <a:uFillTx/>
              <a:latin typeface="Times New Roman" panose="02020603050405020304" charset="0"/>
              <a:ea typeface="微软雅黑" panose="020B0503020204020204" pitchFamily="34" charset="-122"/>
            </a:endParaRPr>
          </a:p>
          <a:p>
            <a:pPr lvl="1" algn="just"/>
            <a:r>
              <a:rPr lang="en-US" sz="1100" dirty="0">
                <a:solidFill>
                  <a:schemeClr val="tx1"/>
                </a:solidFill>
                <a:uFillTx/>
                <a:latin typeface="Times New Roman" panose="02020603050405020304" charset="0"/>
                <a:ea typeface="微软雅黑" panose="020B0503020204020204" pitchFamily="34" charset="-122"/>
              </a:rPr>
              <a:t>8.01 </a:t>
            </a:r>
            <a:r>
              <a:rPr sz="1100" dirty="0">
                <a:solidFill>
                  <a:schemeClr val="tx1"/>
                </a:solidFill>
                <a:uFillTx/>
                <a:latin typeface="Times New Roman" panose="02020603050405020304" charset="0"/>
                <a:ea typeface="微软雅黑" panose="020B0503020204020204" pitchFamily="34" charset="-122"/>
              </a:rPr>
              <a:t>进一步了解软件和相关文档的分析、规范、设计、开发、维护和测试方面的开发，以及开发过程的管理</a:t>
            </a:r>
            <a:endParaRPr sz="1100" dirty="0">
              <a:solidFill>
                <a:schemeClr val="tx1"/>
              </a:solidFill>
              <a:uFillTx/>
              <a:latin typeface="Times New Roman" panose="02020603050405020304" charset="0"/>
              <a:ea typeface="微软雅黑" panose="020B0503020204020204" pitchFamily="34" charset="-122"/>
            </a:endParaRPr>
          </a:p>
          <a:p>
            <a:pPr lvl="1" algn="just"/>
            <a:r>
              <a:rPr lang="en-US" sz="1100" dirty="0">
                <a:uFillTx/>
                <a:latin typeface="Times New Roman" panose="02020603050405020304" charset="0"/>
                <a:ea typeface="微软雅黑" panose="020B0503020204020204" pitchFamily="34" charset="-122"/>
                <a:sym typeface="+mn-ea"/>
              </a:rPr>
              <a:t>8.02 </a:t>
            </a:r>
            <a:r>
              <a:rPr sz="1100" dirty="0">
                <a:solidFill>
                  <a:schemeClr val="tx1"/>
                </a:solidFill>
                <a:uFillTx/>
                <a:latin typeface="Times New Roman" panose="02020603050405020304" charset="0"/>
                <a:ea typeface="微软雅黑" panose="020B0503020204020204" pitchFamily="34" charset="-122"/>
              </a:rPr>
              <a:t>提高他们以合理的成本在合理的时间内创建安全、可靠和有用的高质量软件的能力</a:t>
            </a:r>
            <a:endParaRPr sz="1100" dirty="0">
              <a:solidFill>
                <a:schemeClr val="tx1"/>
              </a:solidFill>
              <a:uFillTx/>
              <a:latin typeface="Times New Roman" panose="02020603050405020304" charset="0"/>
              <a:ea typeface="微软雅黑" panose="020B0503020204020204" pitchFamily="34" charset="-122"/>
            </a:endParaRPr>
          </a:p>
          <a:p>
            <a:pPr lvl="1" algn="just"/>
            <a:r>
              <a:rPr lang="en-US" sz="1100" dirty="0">
                <a:uFillTx/>
                <a:latin typeface="Times New Roman" panose="02020603050405020304" charset="0"/>
                <a:ea typeface="微软雅黑" panose="020B0503020204020204" pitchFamily="34" charset="-122"/>
                <a:sym typeface="+mn-ea"/>
              </a:rPr>
              <a:t>8.06 </a:t>
            </a:r>
            <a:r>
              <a:rPr sz="1100" dirty="0">
                <a:solidFill>
                  <a:schemeClr val="tx1"/>
                </a:solidFill>
                <a:uFillTx/>
                <a:latin typeface="Times New Roman" panose="02020603050405020304" charset="0"/>
                <a:ea typeface="微软雅黑" panose="020B0503020204020204" pitchFamily="34" charset="-122"/>
              </a:rPr>
              <a:t>提高他们对本规范、其解释及其在工作中的应用的知识</a:t>
            </a:r>
            <a:endParaRPr sz="1100" dirty="0">
              <a:solidFill>
                <a:schemeClr val="tx1"/>
              </a:solidFill>
              <a:uFillTx/>
              <a:latin typeface="Times New Roman" panose="02020603050405020304" charset="0"/>
              <a:ea typeface="微软雅黑" panose="020B0503020204020204" pitchFamily="34" charset="-122"/>
            </a:endParaRPr>
          </a:p>
          <a:p>
            <a:pPr lvl="1" algn="just"/>
            <a:endParaRPr sz="1100" dirty="0">
              <a:solidFill>
                <a:schemeClr val="tx1"/>
              </a:solidFill>
              <a:uFillTx/>
              <a:latin typeface="Times New Roman" panose="02020603050405020304" charset="0"/>
              <a:ea typeface="微软雅黑" panose="020B0503020204020204" pitchFamily="34" charset="-122"/>
            </a:endParaRPr>
          </a:p>
          <a:p>
            <a:pPr lvl="1" algn="just"/>
            <a:r>
              <a:rPr lang="zh-CN" sz="1100" dirty="0">
                <a:solidFill>
                  <a:schemeClr val="tx1"/>
                </a:solidFill>
                <a:uFillTx/>
                <a:latin typeface="Times New Roman" panose="02020603050405020304" charset="0"/>
                <a:ea typeface="微软雅黑" panose="020B0503020204020204" pitchFamily="34" charset="-122"/>
              </a:rPr>
              <a:t>当公利比</a:t>
            </a:r>
            <a:r>
              <a:rPr lang="en-US" altLang="zh-CN" sz="1100" dirty="0">
                <a:solidFill>
                  <a:schemeClr val="tx1"/>
                </a:solidFill>
                <a:uFillTx/>
                <a:latin typeface="Times New Roman" panose="02020603050405020304" charset="0"/>
                <a:ea typeface="微软雅黑" panose="020B0503020204020204" pitchFamily="34" charset="-122"/>
              </a:rPr>
              <a:t>Tim</a:t>
            </a:r>
            <a:r>
              <a:rPr lang="zh-CN" altLang="en-US" sz="1100" dirty="0">
                <a:solidFill>
                  <a:schemeClr val="tx1"/>
                </a:solidFill>
                <a:uFillTx/>
                <a:latin typeface="Times New Roman" panose="02020603050405020304" charset="0"/>
                <a:ea typeface="微软雅黑" panose="020B0503020204020204" pitchFamily="34" charset="-122"/>
              </a:rPr>
              <a:t>的私利更重要时，</a:t>
            </a:r>
            <a:r>
              <a:rPr lang="en-US" altLang="zh-CN" sz="1100" dirty="0">
                <a:solidFill>
                  <a:schemeClr val="tx1"/>
                </a:solidFill>
                <a:uFillTx/>
                <a:latin typeface="Times New Roman" panose="02020603050405020304" charset="0"/>
                <a:ea typeface="微软雅黑" panose="020B0503020204020204" pitchFamily="34" charset="-122"/>
              </a:rPr>
              <a:t>Tim</a:t>
            </a:r>
            <a:r>
              <a:rPr lang="zh-CN" altLang="en-US" sz="1100" dirty="0">
                <a:solidFill>
                  <a:schemeClr val="tx1"/>
                </a:solidFill>
                <a:uFillTx/>
                <a:latin typeface="Times New Roman" panose="02020603050405020304" charset="0"/>
                <a:ea typeface="微软雅黑" panose="020B0503020204020204" pitchFamily="34" charset="-122"/>
              </a:rPr>
              <a:t>是</a:t>
            </a:r>
            <a:r>
              <a:rPr lang="zh-CN" altLang="en-US" sz="1100" dirty="0">
                <a:solidFill>
                  <a:schemeClr val="tx1"/>
                </a:solidFill>
                <a:uFillTx/>
                <a:latin typeface="Times New Roman" panose="02020603050405020304" charset="0"/>
                <a:ea typeface="微软雅黑" panose="020B0503020204020204" pitchFamily="34" charset="-122"/>
              </a:rPr>
              <a:t>错的</a:t>
            </a:r>
            <a:endParaRPr lang="zh-CN" altLang="en-US" sz="1100" dirty="0">
              <a:solidFill>
                <a:schemeClr val="tx1"/>
              </a:solidFill>
              <a:uFillTx/>
              <a:latin typeface="Times New Roman" panose="02020603050405020304" charset="0"/>
              <a:ea typeface="微软雅黑" panose="020B0503020204020204" pitchFamily="34" charset="-122"/>
            </a:endParaRPr>
          </a:p>
          <a:p>
            <a:pPr lvl="1" algn="just"/>
            <a:r>
              <a:rPr lang="zh-CN" altLang="en-US" sz="1100" dirty="0">
                <a:solidFill>
                  <a:schemeClr val="tx1"/>
                </a:solidFill>
                <a:uFillTx/>
                <a:latin typeface="Times New Roman" panose="02020603050405020304" charset="0"/>
                <a:ea typeface="微软雅黑" panose="020B0503020204020204" pitchFamily="34" charset="-122"/>
              </a:rPr>
              <a:t>可取之处：</a:t>
            </a:r>
            <a:r>
              <a:rPr lang="en-US" altLang="zh-CN" sz="1100" dirty="0">
                <a:solidFill>
                  <a:schemeClr val="tx1"/>
                </a:solidFill>
                <a:uFillTx/>
                <a:latin typeface="Times New Roman" panose="02020603050405020304" charset="0"/>
                <a:ea typeface="微软雅黑" panose="020B0503020204020204" pitchFamily="34" charset="-122"/>
              </a:rPr>
              <a:t>Tim</a:t>
            </a:r>
            <a:r>
              <a:rPr lang="zh-CN" altLang="en-US" sz="1100" dirty="0">
                <a:solidFill>
                  <a:schemeClr val="tx1"/>
                </a:solidFill>
                <a:uFillTx/>
                <a:latin typeface="Times New Roman" panose="02020603050405020304" charset="0"/>
                <a:ea typeface="微软雅黑" panose="020B0503020204020204" pitchFamily="34" charset="-122"/>
              </a:rPr>
              <a:t>提升了自己的计算机使用技能并帮助他人修补了</a:t>
            </a:r>
            <a:r>
              <a:rPr lang="zh-CN" altLang="en-US" sz="1100" dirty="0">
                <a:solidFill>
                  <a:schemeClr val="tx1"/>
                </a:solidFill>
                <a:uFillTx/>
                <a:latin typeface="Times New Roman" panose="02020603050405020304" charset="0"/>
                <a:ea typeface="微软雅黑" panose="020B0503020204020204" pitchFamily="34" charset="-122"/>
              </a:rPr>
              <a:t>漏洞</a:t>
            </a:r>
            <a:endParaRPr lang="zh-CN" altLang="en-US" sz="1100" dirty="0">
              <a:solidFill>
                <a:schemeClr val="tx1"/>
              </a:solidFill>
              <a:uFillTx/>
              <a:latin typeface="Times New Roman" panose="02020603050405020304" charset="0"/>
              <a:ea typeface="微软雅黑" panose="020B0503020204020204" pitchFamily="34" charset="-122"/>
            </a:endParaRPr>
          </a:p>
          <a:p>
            <a:pPr lvl="1" algn="just"/>
            <a:r>
              <a:rPr lang="zh-CN" altLang="en-US" sz="1100" dirty="0">
                <a:solidFill>
                  <a:schemeClr val="tx1"/>
                </a:solidFill>
                <a:uFillTx/>
                <a:latin typeface="Times New Roman" panose="02020603050405020304" charset="0"/>
                <a:ea typeface="微软雅黑" panose="020B0503020204020204" pitchFamily="34" charset="-122"/>
              </a:rPr>
              <a:t>不可取之处：不想承担责任，</a:t>
            </a:r>
            <a:r>
              <a:rPr lang="zh-CN" altLang="en-US" sz="1100" dirty="0">
                <a:solidFill>
                  <a:schemeClr val="tx1"/>
                </a:solidFill>
                <a:uFillTx/>
                <a:latin typeface="Times New Roman" panose="02020603050405020304" charset="0"/>
                <a:ea typeface="微软雅黑" panose="020B0503020204020204" pitchFamily="34" charset="-122"/>
              </a:rPr>
              <a:t>知情同意</a:t>
            </a:r>
            <a:endParaRPr lang="zh-CN" altLang="en-US" sz="1100" dirty="0">
              <a:solidFill>
                <a:schemeClr val="tx1"/>
              </a:solidFill>
              <a:uFillTx/>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sz="1200" dirty="0">
                <a:uFillTx/>
                <a:latin typeface="Times New Roman" panose="02020603050405020304" charset="0"/>
                <a:ea typeface="微软雅黑" panose="020B0503020204020204" pitchFamily="34" charset="-122"/>
                <a:sym typeface="+mn-ea"/>
              </a:rPr>
              <a:t>案例：</a:t>
            </a:r>
            <a:endParaRPr lang="zh-CN" sz="1200" dirty="0">
              <a:latin typeface="Times New Roman" panose="02020603050405020304" charset="0"/>
              <a:ea typeface="微软雅黑" panose="020B0503020204020204" pitchFamily="34" charset="-122"/>
            </a:endParaRPr>
          </a:p>
          <a:p>
            <a:pPr lvl="1"/>
            <a:r>
              <a:rPr lang="zh-CN" sz="1100" dirty="0">
                <a:latin typeface="Times New Roman" panose="02020603050405020304" charset="0"/>
                <a:ea typeface="微软雅黑" panose="020B0503020204020204" pitchFamily="34" charset="-122"/>
              </a:rPr>
              <a:t>为了提高其企业的网络安全性，</a:t>
            </a:r>
            <a:r>
              <a:rPr lang="zh-CN" sz="1100" dirty="0">
                <a:latin typeface="Times New Roman" panose="02020603050405020304" charset="0"/>
                <a:ea typeface="微软雅黑" panose="020B0503020204020204" pitchFamily="34" charset="-122"/>
                <a:sym typeface="+mn-ea"/>
              </a:rPr>
              <a:t>肖恩</a:t>
            </a:r>
            <a:r>
              <a:rPr sz="1100" dirty="0">
                <a:latin typeface="Times New Roman" panose="02020603050405020304" charset="0"/>
                <a:ea typeface="微软雅黑" panose="020B0503020204020204" pitchFamily="34" charset="-122"/>
                <a:sym typeface="+mn-ea"/>
              </a:rPr>
              <a:t>致电</a:t>
            </a:r>
            <a:r>
              <a:rPr lang="zh-CN" sz="1100" dirty="0">
                <a:latin typeface="Times New Roman" panose="02020603050405020304" charset="0"/>
                <a:ea typeface="微软雅黑" panose="020B0503020204020204" pitchFamily="34" charset="-122"/>
                <a:sym typeface="+mn-ea"/>
              </a:rPr>
              <a:t>某大学计算机系寻求</a:t>
            </a:r>
            <a:r>
              <a:rPr sz="1100" dirty="0">
                <a:latin typeface="Times New Roman" panose="02020603050405020304" charset="0"/>
                <a:ea typeface="微软雅黑" panose="020B0503020204020204" pitchFamily="34" charset="-122"/>
              </a:rPr>
              <a:t>建议</a:t>
            </a:r>
            <a:endParaRPr sz="1100" dirty="0">
              <a:latin typeface="Times New Roman" panose="02020603050405020304" charset="0"/>
              <a:ea typeface="微软雅黑" panose="020B0503020204020204" pitchFamily="34" charset="-122"/>
            </a:endParaRPr>
          </a:p>
          <a:p>
            <a:pPr lvl="1"/>
            <a:r>
              <a:rPr sz="1100" dirty="0">
                <a:latin typeface="Times New Roman" panose="02020603050405020304" charset="0"/>
                <a:ea typeface="微软雅黑" panose="020B0503020204020204" pitchFamily="34" charset="-122"/>
              </a:rPr>
              <a:t>该系将</a:t>
            </a:r>
            <a:r>
              <a:rPr lang="zh-CN" sz="1100" dirty="0">
                <a:latin typeface="Times New Roman" panose="02020603050405020304" charset="0"/>
                <a:ea typeface="微软雅黑" panose="020B0503020204020204" pitchFamily="34" charset="-122"/>
              </a:rPr>
              <a:t>肖恩</a:t>
            </a:r>
            <a:r>
              <a:rPr sz="1100" dirty="0">
                <a:latin typeface="Times New Roman" panose="02020603050405020304" charset="0"/>
                <a:ea typeface="微软雅黑" panose="020B0503020204020204" pitchFamily="34" charset="-122"/>
              </a:rPr>
              <a:t>的电话转接给该领域国际公认的专家史密斯教授</a:t>
            </a:r>
            <a:r>
              <a:rPr lang="zh-CN" sz="1100" dirty="0">
                <a:latin typeface="Times New Roman" panose="02020603050405020304" charset="0"/>
                <a:ea typeface="微软雅黑" panose="020B0503020204020204" pitchFamily="34" charset="-122"/>
              </a:rPr>
              <a:t>，</a:t>
            </a:r>
            <a:r>
              <a:rPr sz="1100" dirty="0">
                <a:solidFill>
                  <a:srgbClr val="FF0000"/>
                </a:solidFill>
                <a:latin typeface="Times New Roman" panose="02020603050405020304" charset="0"/>
                <a:ea typeface="微软雅黑" panose="020B0503020204020204" pitchFamily="34" charset="-122"/>
              </a:rPr>
              <a:t>史密斯教授回答了</a:t>
            </a:r>
            <a:r>
              <a:rPr lang="zh-CN" sz="1100" dirty="0">
                <a:solidFill>
                  <a:srgbClr val="FF0000"/>
                </a:solidFill>
                <a:latin typeface="Times New Roman" panose="02020603050405020304" charset="0"/>
                <a:ea typeface="微软雅黑" panose="020B0503020204020204" pitchFamily="34" charset="-122"/>
                <a:sym typeface="+mn-ea"/>
              </a:rPr>
              <a:t>肖恩</a:t>
            </a:r>
            <a:r>
              <a:rPr sz="1100" dirty="0">
                <a:solidFill>
                  <a:srgbClr val="FF0000"/>
                </a:solidFill>
                <a:latin typeface="Times New Roman" panose="02020603050405020304" charset="0"/>
                <a:ea typeface="微软雅黑" panose="020B0503020204020204" pitchFamily="34" charset="-122"/>
              </a:rPr>
              <a:t>的几个有关网络安全的问题</a:t>
            </a:r>
            <a:endParaRPr sz="1100" dirty="0">
              <a:solidFill>
                <a:srgbClr val="FF0000"/>
              </a:solidFill>
              <a:latin typeface="Times New Roman" panose="02020603050405020304" charset="0"/>
              <a:ea typeface="微软雅黑" panose="020B0503020204020204" pitchFamily="34" charset="-122"/>
            </a:endParaRPr>
          </a:p>
          <a:p>
            <a:pPr lvl="1"/>
            <a:r>
              <a:rPr sz="1100" dirty="0">
                <a:latin typeface="Times New Roman" panose="02020603050405020304" charset="0"/>
                <a:ea typeface="微软雅黑" panose="020B0503020204020204" pitchFamily="34" charset="-122"/>
              </a:rPr>
              <a:t>当</a:t>
            </a:r>
            <a:r>
              <a:rPr lang="zh-CN" sz="1100" dirty="0">
                <a:latin typeface="Times New Roman" panose="02020603050405020304" charset="0"/>
                <a:ea typeface="微软雅黑" panose="020B0503020204020204" pitchFamily="34" charset="-122"/>
                <a:sym typeface="+mn-ea"/>
              </a:rPr>
              <a:t>肖恩</a:t>
            </a:r>
            <a:r>
              <a:rPr sz="1100" dirty="0">
                <a:latin typeface="Times New Roman" panose="02020603050405020304" charset="0"/>
                <a:ea typeface="微软雅黑" panose="020B0503020204020204" pitchFamily="34" charset="-122"/>
              </a:rPr>
              <a:t>要求史密斯教授推荐一个软件来识别</a:t>
            </a:r>
            <a:r>
              <a:rPr lang="zh-CN" sz="1100" dirty="0">
                <a:latin typeface="Times New Roman" panose="02020603050405020304" charset="0"/>
                <a:ea typeface="微软雅黑" panose="020B0503020204020204" pitchFamily="34" charset="-122"/>
              </a:rPr>
              <a:t>网络不</a:t>
            </a:r>
            <a:r>
              <a:rPr sz="1100" dirty="0">
                <a:latin typeface="Times New Roman" panose="02020603050405020304" charset="0"/>
                <a:ea typeface="微软雅黑" panose="020B0503020204020204" pitchFamily="34" charset="-122"/>
              </a:rPr>
              <a:t>安全</a:t>
            </a:r>
            <a:r>
              <a:rPr lang="zh-CN" sz="1100" dirty="0">
                <a:latin typeface="Times New Roman" panose="02020603050405020304" charset="0"/>
                <a:ea typeface="微软雅黑" panose="020B0503020204020204" pitchFamily="34" charset="-122"/>
              </a:rPr>
              <a:t>因素</a:t>
            </a:r>
            <a:r>
              <a:rPr sz="1100" dirty="0">
                <a:latin typeface="Times New Roman" panose="02020603050405020304" charset="0"/>
                <a:ea typeface="微软雅黑" panose="020B0503020204020204" pitchFamily="34" charset="-122"/>
              </a:rPr>
              <a:t>时，</a:t>
            </a:r>
            <a:r>
              <a:rPr sz="1100" dirty="0">
                <a:solidFill>
                  <a:srgbClr val="FF0000"/>
                </a:solidFill>
                <a:latin typeface="Times New Roman" panose="02020603050405020304" charset="0"/>
                <a:ea typeface="微软雅黑" panose="020B0503020204020204" pitchFamily="34" charset="-122"/>
              </a:rPr>
              <a:t>史密斯教授告诉</a:t>
            </a:r>
            <a:r>
              <a:rPr lang="zh-CN" sz="1100" dirty="0">
                <a:solidFill>
                  <a:srgbClr val="FF0000"/>
                </a:solidFill>
                <a:latin typeface="Times New Roman" panose="02020603050405020304" charset="0"/>
                <a:ea typeface="微软雅黑" panose="020B0503020204020204" pitchFamily="34" charset="-122"/>
              </a:rPr>
              <a:t>肖恩，</a:t>
            </a:r>
            <a:r>
              <a:rPr sz="1100" dirty="0">
                <a:solidFill>
                  <a:srgbClr val="FF0000"/>
                </a:solidFill>
                <a:latin typeface="Times New Roman" panose="02020603050405020304" charset="0"/>
                <a:ea typeface="微软雅黑" panose="020B0503020204020204" pitchFamily="34" charset="-122"/>
              </a:rPr>
              <a:t>NetCheks获得了个人电脑杂志的最高评价</a:t>
            </a:r>
            <a:endParaRPr sz="1100" dirty="0">
              <a:solidFill>
                <a:srgbClr val="FF0000"/>
              </a:solidFill>
              <a:latin typeface="Times New Roman" panose="02020603050405020304" charset="0"/>
              <a:ea typeface="微软雅黑" panose="020B0503020204020204" pitchFamily="34" charset="-122"/>
            </a:endParaRPr>
          </a:p>
          <a:p>
            <a:pPr lvl="1"/>
            <a:r>
              <a:rPr sz="1100" dirty="0">
                <a:latin typeface="Times New Roman" panose="02020603050405020304" charset="0"/>
                <a:ea typeface="微软雅黑" panose="020B0503020204020204" pitchFamily="34" charset="-122"/>
                <a:sym typeface="+mn-ea"/>
              </a:rPr>
              <a:t>史密斯</a:t>
            </a:r>
            <a:r>
              <a:rPr sz="1100" dirty="0">
                <a:latin typeface="Times New Roman" panose="02020603050405020304" charset="0"/>
                <a:ea typeface="微软雅黑" panose="020B0503020204020204" pitchFamily="34" charset="-122"/>
              </a:rPr>
              <a:t>没有提到同一本杂志对另一款功能较少但价格更低的产品给予了</a:t>
            </a:r>
            <a:r>
              <a:rPr lang="zh-CN" sz="1100" dirty="0">
                <a:latin typeface="Times New Roman" panose="02020603050405020304" charset="0"/>
                <a:ea typeface="微软雅黑" panose="020B0503020204020204" pitchFamily="34" charset="-122"/>
              </a:rPr>
              <a:t>最值得买</a:t>
            </a:r>
            <a:r>
              <a:rPr sz="1100" dirty="0">
                <a:latin typeface="Times New Roman" panose="02020603050405020304" charset="0"/>
                <a:ea typeface="微软雅黑" panose="020B0503020204020204" pitchFamily="34" charset="-122"/>
              </a:rPr>
              <a:t>评级。她也没有提到NetCheks是一家由她以前的学生创办的公司的产品，她拥有该公司10%的股份</a:t>
            </a:r>
            <a:endParaRPr lang="zh-CN"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10000"/>
          </a:bodyPr>
          <a:lstStyle/>
          <a:p>
            <a:r>
              <a:rPr lang="zh-CN" sz="1200" dirty="0">
                <a:uFillTx/>
                <a:latin typeface="Times New Roman" panose="02020603050405020304" charset="0"/>
                <a:ea typeface="微软雅黑" panose="020B0503020204020204" pitchFamily="34" charset="-122"/>
                <a:sym typeface="+mn-ea"/>
              </a:rPr>
              <a:t>分析（可取之处：免费咨询；不可取之处：有意回避了占股和</a:t>
            </a:r>
            <a:r>
              <a:rPr lang="zh-CN" sz="1200" dirty="0">
                <a:uFillTx/>
                <a:latin typeface="Times New Roman" panose="02020603050405020304" charset="0"/>
                <a:ea typeface="微软雅黑" panose="020B0503020204020204" pitchFamily="34" charset="-122"/>
                <a:sym typeface="+mn-ea"/>
              </a:rPr>
              <a:t>最值得买）：</a:t>
            </a:r>
            <a:endParaRPr lang="zh-CN" sz="1200" dirty="0">
              <a:latin typeface="Times New Roman" panose="02020603050405020304" charset="0"/>
              <a:ea typeface="微软雅黑" panose="020B0503020204020204" pitchFamily="34" charset="-122"/>
            </a:endParaRPr>
          </a:p>
          <a:p>
            <a:pPr lvl="1" algn="just"/>
            <a:r>
              <a:rPr lang="en-US" altLang="zh-CN" sz="1000" dirty="0">
                <a:latin typeface="Times New Roman" panose="02020603050405020304" charset="0"/>
                <a:ea typeface="微软雅黑" panose="020B0503020204020204" pitchFamily="34" charset="-122"/>
              </a:rPr>
              <a:t>1.06 </a:t>
            </a:r>
            <a:r>
              <a:rPr lang="zh-CN" altLang="zh-CN" sz="1000" dirty="0">
                <a:latin typeface="Times New Roman" panose="02020603050405020304" charset="0"/>
                <a:ea typeface="微软雅黑" panose="020B0503020204020204" pitchFamily="34" charset="-122"/>
              </a:rPr>
              <a:t>在所有有关软件、文档、方法、工具的陈述中，特别是与公众相关的，力求正直，避免欺骗（Be fair and avoid deception in all statements</a:t>
            </a:r>
            <a:r>
              <a:rPr lang="zh-CN" altLang="zh-CN" sz="1000" dirty="0">
                <a:latin typeface="Times New Roman" panose="02020603050405020304" charset="0"/>
                <a:ea typeface="微软雅黑" panose="020B0503020204020204" pitchFamily="34" charset="-122"/>
                <a:sym typeface="+mn-ea"/>
              </a:rPr>
              <a:t>, particularly public ones, </a:t>
            </a:r>
            <a:r>
              <a:rPr lang="zh-CN" altLang="zh-CN" sz="1000" dirty="0">
                <a:latin typeface="Times New Roman" panose="02020603050405020304" charset="0"/>
                <a:ea typeface="微软雅黑" panose="020B0503020204020204" pitchFamily="34" charset="-122"/>
              </a:rPr>
              <a:t>concerning software or related documents, methods and tools）</a:t>
            </a:r>
            <a:endParaRPr lang="zh-CN" altLang="zh-CN" sz="1000" dirty="0">
              <a:latin typeface="Times New Roman" panose="02020603050405020304" charset="0"/>
              <a:ea typeface="微软雅黑" panose="020B0503020204020204" pitchFamily="34" charset="-122"/>
            </a:endParaRPr>
          </a:p>
          <a:p>
            <a:pPr lvl="1" algn="just"/>
            <a:r>
              <a:rPr lang="en-US" altLang="zh-CN" sz="1000" dirty="0">
                <a:latin typeface="Times New Roman" panose="02020603050405020304" charset="0"/>
                <a:ea typeface="微软雅黑" panose="020B0503020204020204" pitchFamily="34" charset="-122"/>
              </a:rPr>
              <a:t>1.08 </a:t>
            </a:r>
            <a:r>
              <a:rPr lang="zh-CN" altLang="en-US" sz="1000" dirty="0">
                <a:latin typeface="Times New Roman" panose="02020603050405020304" charset="0"/>
                <a:ea typeface="微软雅黑" panose="020B0503020204020204" pitchFamily="34" charset="-122"/>
              </a:rPr>
              <a:t>致力于将自己的专业技能用于公共事业和公共教育的发展（Be encouraged to volunteer professional skills to good causes and contribute to public education concerning the discipline）</a:t>
            </a:r>
            <a:endParaRPr lang="zh-CN" altLang="en-US" sz="1000" dirty="0">
              <a:latin typeface="Times New Roman" panose="02020603050405020304" charset="0"/>
              <a:ea typeface="微软雅黑" panose="020B0503020204020204" pitchFamily="34" charset="-122"/>
            </a:endParaRPr>
          </a:p>
          <a:p>
            <a:pPr lvl="1" algn="just"/>
            <a:r>
              <a:rPr lang="en-US" altLang="zh-CN" sz="1000" dirty="0">
                <a:latin typeface="Times New Roman" panose="02020603050405020304" charset="0"/>
                <a:ea typeface="微软雅黑" panose="020B0503020204020204" pitchFamily="34" charset="-122"/>
              </a:rPr>
              <a:t>4.05 </a:t>
            </a:r>
            <a:r>
              <a:rPr lang="zh-CN" altLang="en-US" sz="1000" dirty="0">
                <a:latin typeface="Times New Roman" panose="02020603050405020304" charset="0"/>
                <a:ea typeface="微软雅黑" panose="020B0503020204020204" pitchFamily="34" charset="-122"/>
              </a:rPr>
              <a:t>对无法回避和逃避的利益冲突，应告示所有有关方面（Disclose to all concerned parties those conflicts of interest that cannot reasonably be avoided or escaped）</a:t>
            </a:r>
            <a:endParaRPr lang="zh-CN" altLang="en-US" sz="1000" dirty="0">
              <a:latin typeface="Times New Roman" panose="02020603050405020304" charset="0"/>
              <a:ea typeface="微软雅黑" panose="020B0503020204020204" pitchFamily="34" charset="-122"/>
            </a:endParaRPr>
          </a:p>
          <a:p>
            <a:pPr lvl="1" algn="just"/>
            <a:r>
              <a:rPr lang="en-US" altLang="zh-CN" sz="1000" dirty="0">
                <a:latin typeface="Times New Roman" panose="02020603050405020304" charset="0"/>
                <a:ea typeface="微软雅黑" panose="020B0503020204020204" pitchFamily="34" charset="-122"/>
              </a:rPr>
              <a:t>6.02 </a:t>
            </a:r>
            <a:r>
              <a:rPr lang="zh-CN" altLang="en-US" sz="1000" dirty="0">
                <a:latin typeface="Times New Roman" panose="02020603050405020304" charset="0"/>
                <a:ea typeface="微软雅黑" panose="020B0503020204020204" pitchFamily="34" charset="-122"/>
              </a:rPr>
              <a:t>推进软件工程的共识性（Promote public knowledge of software engineering）</a:t>
            </a:r>
            <a:endParaRPr lang="zh-CN" altLang="en-US" sz="1000" dirty="0">
              <a:latin typeface="Times New Roman" panose="02020603050405020304" charset="0"/>
              <a:ea typeface="微软雅黑" panose="020B0503020204020204" pitchFamily="34" charset="-122"/>
            </a:endParaRPr>
          </a:p>
          <a:p>
            <a:pPr lvl="1" algn="just"/>
            <a:r>
              <a:rPr lang="en-US" altLang="zh-CN" sz="1000" dirty="0">
                <a:latin typeface="Times New Roman" panose="02020603050405020304" charset="0"/>
                <a:ea typeface="微软雅黑" panose="020B0503020204020204" pitchFamily="34" charset="-122"/>
              </a:rPr>
              <a:t>6.05 </a:t>
            </a:r>
            <a:r>
              <a:rPr lang="zh-CN" altLang="en-US" sz="1000" dirty="0">
                <a:latin typeface="Times New Roman" panose="02020603050405020304" charset="0"/>
                <a:ea typeface="微软雅黑" panose="020B0503020204020204" pitchFamily="34" charset="-122"/>
              </a:rPr>
              <a:t>不以牺牲职业、客户或雇主利益为代价，</a:t>
            </a:r>
            <a:r>
              <a:rPr lang="zh-CN" altLang="en-US" sz="1000" dirty="0">
                <a:latin typeface="Times New Roman" panose="02020603050405020304" charset="0"/>
                <a:ea typeface="微软雅黑" panose="020B0503020204020204" pitchFamily="34" charset="-122"/>
              </a:rPr>
              <a:t>谋求自身利益（Not promote their own interest at the expense of the profession, client or employer）</a:t>
            </a:r>
            <a:endParaRPr lang="zh-CN" altLang="en-US" sz="10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20000"/>
          </a:bodyPr>
          <a:lstStyle/>
          <a:p>
            <a:r>
              <a:rPr sz="1200" dirty="0">
                <a:latin typeface="Times New Roman" panose="02020603050405020304" charset="0"/>
                <a:ea typeface="微软雅黑" panose="020B0503020204020204" pitchFamily="34" charset="-122"/>
              </a:rPr>
              <a:t>格林是一家大公司的系统管理员。他正为新员工图森珀安装新的软件包。这家公司没有授权格林去阅读其他员工的电子邮件、网页浏览记录、个人文件。在安装文件时，格林意外发现了一个文件名怪异的压缩包。格林打开了这个文件包，发现这个文件包中包含很多</a:t>
            </a:r>
            <a:r>
              <a:rPr lang="zh-CN" sz="1200" dirty="0">
                <a:latin typeface="Times New Roman" panose="02020603050405020304" charset="0"/>
                <a:ea typeface="微软雅黑" panose="020B0503020204020204" pitchFamily="34" charset="-122"/>
              </a:rPr>
              <a:t>不良视频</a:t>
            </a:r>
            <a:r>
              <a:rPr lang="zh-CN" sz="1200" dirty="0">
                <a:latin typeface="Times New Roman" panose="02020603050405020304" charset="0"/>
                <a:ea typeface="微软雅黑" panose="020B0503020204020204" pitchFamily="34" charset="-122"/>
              </a:rPr>
              <a:t>和读物</a:t>
            </a:r>
            <a:r>
              <a:rPr sz="1200" dirty="0">
                <a:latin typeface="Times New Roman" panose="02020603050405020304" charset="0"/>
                <a:ea typeface="微软雅黑" panose="020B0503020204020204" pitchFamily="34" charset="-122"/>
              </a:rPr>
              <a:t>。格林确信处理这些视频和读物已经触犯了法律。结合课本副录B中《软件工程职业道德规范和实践要求》，浅析格林应该怎么做？</a:t>
            </a:r>
            <a:endParaRPr sz="1200" dirty="0">
              <a:latin typeface="Times New Roman" panose="02020603050405020304" charset="0"/>
              <a:ea typeface="微软雅黑" panose="020B0503020204020204" pitchFamily="34" charset="-122"/>
            </a:endParaRPr>
          </a:p>
          <a:p>
            <a:pPr marL="654685" lvl="2" indent="-197485" algn="l">
              <a:buClrTx/>
              <a:buSzTx/>
              <a:buChar char="•"/>
            </a:pPr>
            <a:r>
              <a:rPr sz="1050" dirty="0">
                <a:latin typeface="Times New Roman" panose="02020603050405020304" charset="0"/>
                <a:ea typeface="微软雅黑" panose="020B0503020204020204" pitchFamily="34" charset="-122"/>
              </a:rPr>
              <a:t>提示</a:t>
            </a:r>
            <a:r>
              <a:rPr lang="zh-CN" sz="1050" dirty="0">
                <a:latin typeface="Times New Roman" panose="02020603050405020304" charset="0"/>
                <a:ea typeface="微软雅黑" panose="020B0503020204020204" pitchFamily="34" charset="-122"/>
              </a:rPr>
              <a:t>：</a:t>
            </a:r>
            <a:r>
              <a:rPr lang="zh-CN" altLang="en-US" sz="1050" dirty="0">
                <a:solidFill>
                  <a:srgbClr val="0000FF"/>
                </a:solidFill>
                <a:latin typeface="Times New Roman" panose="02020603050405020304" charset="0"/>
                <a:ea typeface="微软雅黑" panose="020B0503020204020204" pitchFamily="34" charset="-122"/>
                <a:sym typeface="+mn-ea"/>
              </a:rPr>
              <a:t>恪守公正、知情同意、尊重并公平对待他人</a:t>
            </a:r>
            <a:endParaRPr lang="zh-CN" sz="1050" dirty="0">
              <a:latin typeface="Times New Roman" panose="02020603050405020304" charset="0"/>
              <a:ea typeface="微软雅黑" panose="020B0503020204020204" pitchFamily="34" charset="-122"/>
            </a:endParaRPr>
          </a:p>
          <a:p>
            <a:pPr marL="654685" lvl="2" indent="-197485" algn="l">
              <a:buClrTx/>
              <a:buSzTx/>
              <a:buChar char="•"/>
            </a:pPr>
            <a:r>
              <a:rPr lang="zh-CN" sz="1050" dirty="0">
                <a:latin typeface="Times New Roman" panose="02020603050405020304" charset="0"/>
                <a:ea typeface="微软雅黑" panose="020B0503020204020204" pitchFamily="34" charset="-122"/>
              </a:rPr>
              <a:t>2.03 在客户或雇主知晓和同意的情况下，只在适当准许的范围内使用客户或雇主的资产</a:t>
            </a:r>
            <a:endParaRPr lang="zh-CN" sz="1050" dirty="0">
              <a:latin typeface="Times New Roman" panose="02020603050405020304" charset="0"/>
              <a:ea typeface="微软雅黑" panose="020B0503020204020204" pitchFamily="34" charset="-122"/>
            </a:endParaRPr>
          </a:p>
          <a:p>
            <a:pPr marL="654685" lvl="2" indent="-197485" algn="l">
              <a:buClrTx/>
              <a:buSzTx/>
              <a:buChar char="•"/>
            </a:pPr>
            <a:r>
              <a:rPr lang="zh-CN" sz="1050" dirty="0">
                <a:latin typeface="Times New Roman" panose="02020603050405020304" charset="0"/>
                <a:ea typeface="微软雅黑" panose="020B0503020204020204" pitchFamily="34" charset="-122"/>
              </a:rPr>
              <a:t>2.09 不提倡与雇主或客户</a:t>
            </a:r>
            <a:r>
              <a:rPr lang="zh-CN" sz="1050" dirty="0">
                <a:latin typeface="Times New Roman" panose="02020603050405020304" charset="0"/>
                <a:ea typeface="微软雅黑" panose="020B0503020204020204" pitchFamily="34" charset="-122"/>
              </a:rPr>
              <a:t>有利益冲突，除非出于符合更高道德规范的考虑，在后者情况下， 应通报雇主或另一位涉及这一道德规范的适当的当事人</a:t>
            </a:r>
            <a:endParaRPr lang="zh-CN" sz="1050" dirty="0">
              <a:latin typeface="Times New Roman" panose="02020603050405020304" charset="0"/>
              <a:ea typeface="微软雅黑" panose="020B0503020204020204" pitchFamily="34" charset="-122"/>
            </a:endParaRPr>
          </a:p>
          <a:p>
            <a:pPr marL="654685" lvl="2" indent="-197485" algn="l">
              <a:buClrTx/>
              <a:buSzTx/>
              <a:buChar char="•"/>
            </a:pPr>
            <a:r>
              <a:rPr lang="zh-CN" sz="1050" dirty="0">
                <a:latin typeface="Times New Roman" panose="02020603050405020304" charset="0"/>
                <a:ea typeface="微软雅黑" panose="020B0503020204020204" pitchFamily="34" charset="-122"/>
              </a:rPr>
              <a:t>3.13 小心和只使用从正当或法律渠道获得的精确数据，并只在准许的范围内使用</a:t>
            </a:r>
            <a:endParaRPr lang="zh-CN" sz="1050" dirty="0">
              <a:latin typeface="Times New Roman" panose="02020603050405020304" charset="0"/>
              <a:ea typeface="微软雅黑" panose="020B0503020204020204" pitchFamily="34" charset="-122"/>
            </a:endParaRPr>
          </a:p>
          <a:p>
            <a:pPr marL="654685" lvl="2" indent="-197485" algn="l">
              <a:buClrTx/>
              <a:buSzTx/>
              <a:buChar char="•"/>
            </a:pPr>
            <a:r>
              <a:rPr lang="zh-CN" sz="1050" dirty="0">
                <a:latin typeface="Times New Roman" panose="02020603050405020304" charset="0"/>
                <a:ea typeface="微软雅黑" panose="020B0503020204020204" pitchFamily="34" charset="-122"/>
              </a:rPr>
              <a:t>5.10 对违反雇主政策或道德观念的指控，提供正规的听证过程</a:t>
            </a:r>
            <a:endParaRPr lang="zh-CN" sz="105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软件工程师职业道德规范</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7" name="内容占位符 6"/>
          <p:cNvSpPr>
            <a:spLocks noGrp="1"/>
          </p:cNvSpPr>
          <p:nvPr>
            <p:ph idx="1"/>
          </p:nvPr>
        </p:nvSpPr>
        <p:spPr/>
        <p:txBody>
          <a:bodyPr>
            <a:normAutofit lnSpcReduction="20000"/>
          </a:bodyPr>
          <a:lstStyle/>
          <a:p>
            <a:r>
              <a:rPr lang="zh-CN" altLang="en-US" sz="1400" dirty="0">
                <a:solidFill>
                  <a:schemeClr val="tx1"/>
                </a:solidFill>
                <a:uFillTx/>
                <a:latin typeface="Times New Roman" panose="02020603050405020304" charset="0"/>
                <a:ea typeface="微软雅黑" panose="020B0503020204020204" pitchFamily="34" charset="-122"/>
              </a:rPr>
              <a:t>吹哨人：所在企业或组织存在重大问题、严重威胁</a:t>
            </a:r>
            <a:r>
              <a:rPr lang="zh-CN" altLang="en-US" sz="1400" dirty="0">
                <a:solidFill>
                  <a:srgbClr val="FF0000"/>
                </a:solidFill>
                <a:uFillTx/>
                <a:latin typeface="Times New Roman" panose="02020603050405020304" charset="0"/>
                <a:ea typeface="微软雅黑" panose="020B0503020204020204" pitchFamily="34" charset="-122"/>
              </a:rPr>
              <a:t>公众利益</a:t>
            </a:r>
            <a:r>
              <a:rPr lang="zh-CN" altLang="en-US" sz="1400" dirty="0">
                <a:solidFill>
                  <a:schemeClr val="tx1"/>
                </a:solidFill>
                <a:uFillTx/>
                <a:latin typeface="Times New Roman" panose="02020603050405020304" charset="0"/>
                <a:ea typeface="微软雅黑" panose="020B0503020204020204" pitchFamily="34" charset="-122"/>
              </a:rPr>
              <a:t>时，不惜面临危险，勇敢揭露的人</a:t>
            </a:r>
            <a:endParaRPr lang="zh-CN" altLang="en-US" sz="1400" dirty="0">
              <a:solidFill>
                <a:schemeClr val="tx1"/>
              </a:solidFill>
              <a:uFillTx/>
              <a:latin typeface="Times New Roman" panose="02020603050405020304" charset="0"/>
              <a:ea typeface="微软雅黑" panose="020B0503020204020204" pitchFamily="34" charset="-122"/>
            </a:endParaRPr>
          </a:p>
          <a:p>
            <a:r>
              <a:rPr lang="zh-CN" altLang="en-US" sz="1400" dirty="0">
                <a:uFillTx/>
                <a:latin typeface="Times New Roman" panose="02020603050405020304" charset="0"/>
                <a:ea typeface="微软雅黑" panose="020B0503020204020204" pitchFamily="34" charset="-122"/>
                <a:sym typeface="+mn-ea"/>
              </a:rPr>
              <a:t>什么时候应该成为吹哨人？Richard</a:t>
            </a:r>
            <a:r>
              <a:rPr lang="en-US" altLang="zh-CN" sz="1400" dirty="0">
                <a:uFillTx/>
                <a:latin typeface="Times New Roman" panose="02020603050405020304" charset="0"/>
                <a:ea typeface="微软雅黑" panose="020B0503020204020204" pitchFamily="34" charset="-122"/>
                <a:sym typeface="+mn-ea"/>
              </a:rPr>
              <a:t> </a:t>
            </a:r>
            <a:r>
              <a:rPr lang="zh-CN" altLang="en-US" sz="1400" dirty="0">
                <a:uFillTx/>
                <a:latin typeface="Times New Roman" panose="02020603050405020304" charset="0"/>
                <a:ea typeface="微软雅黑" panose="020B0503020204020204" pitchFamily="34" charset="-122"/>
                <a:sym typeface="+mn-ea"/>
              </a:rPr>
              <a:t>De	</a:t>
            </a:r>
            <a:r>
              <a:rPr lang="en-US" altLang="zh-CN" sz="1400" dirty="0">
                <a:uFillTx/>
                <a:latin typeface="Times New Roman" panose="02020603050405020304" charset="0"/>
                <a:ea typeface="微软雅黑" panose="020B0503020204020204" pitchFamily="34" charset="-122"/>
                <a:sym typeface="+mn-ea"/>
              </a:rPr>
              <a:t> </a:t>
            </a:r>
            <a:r>
              <a:rPr lang="zh-CN" altLang="en-US" sz="1400" dirty="0">
                <a:uFillTx/>
                <a:latin typeface="Times New Roman" panose="02020603050405020304" charset="0"/>
                <a:ea typeface="微软雅黑" panose="020B0503020204020204" pitchFamily="34" charset="-122"/>
                <a:sym typeface="+mn-ea"/>
              </a:rPr>
              <a:t>George</a:t>
            </a:r>
            <a:r>
              <a:rPr lang="zh-CN" altLang="en-US" sz="1400" dirty="0">
                <a:uFillTx/>
                <a:latin typeface="Times New Roman" panose="02020603050405020304" charset="0"/>
                <a:ea typeface="微软雅黑" panose="020B0503020204020204" pitchFamily="34" charset="-122"/>
                <a:sym typeface="+mn-ea"/>
              </a:rPr>
              <a:t>教授的</a:t>
            </a:r>
            <a:r>
              <a:rPr lang="zh-CN" altLang="en-US" sz="1400" dirty="0">
                <a:uFillTx/>
                <a:latin typeface="Times New Roman" panose="02020603050405020304" charset="0"/>
                <a:ea typeface="微软雅黑" panose="020B0503020204020204" pitchFamily="34" charset="-122"/>
                <a:sym typeface="+mn-ea"/>
              </a:rPr>
              <a:t>回答</a:t>
            </a:r>
            <a:endParaRPr lang="zh-CN" altLang="en-US" sz="140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你</a:t>
            </a:r>
            <a:r>
              <a:rPr lang="zh-CN" altLang="en-US" sz="1240" dirty="0">
                <a:uFillTx/>
                <a:latin typeface="Times New Roman" panose="02020603050405020304" charset="0"/>
                <a:ea typeface="微软雅黑" panose="020B0503020204020204" pitchFamily="34" charset="-122"/>
                <a:sym typeface="+mn-ea"/>
              </a:rPr>
              <a:t>是否认为这一问题会导致</a:t>
            </a:r>
            <a:r>
              <a:rPr lang="zh-CN" altLang="en-US" sz="1240" dirty="0">
                <a:solidFill>
                  <a:srgbClr val="FF0000"/>
                </a:solidFill>
                <a:uFillTx/>
                <a:latin typeface="Times New Roman" panose="02020603050405020304" charset="0"/>
                <a:ea typeface="微软雅黑" panose="020B0503020204020204" pitchFamily="34" charset="-122"/>
                <a:sym typeface="+mn-ea"/>
              </a:rPr>
              <a:t>严重的公众利益损害</a:t>
            </a:r>
            <a:r>
              <a:rPr lang="zh-CN" altLang="en-US" sz="1240" dirty="0">
                <a:uFillTx/>
                <a:latin typeface="Times New Roman" panose="02020603050405020304" charset="0"/>
                <a:ea typeface="微软雅黑" panose="020B0503020204020204" pitchFamily="34" charset="-122"/>
                <a:sym typeface="+mn-ea"/>
              </a:rPr>
              <a:t>？</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你是否已</a:t>
            </a:r>
            <a:r>
              <a:rPr lang="zh-CN" altLang="en-US" sz="1240" dirty="0">
                <a:solidFill>
                  <a:srgbClr val="FF0000"/>
                </a:solidFill>
                <a:uFillTx/>
                <a:latin typeface="Times New Roman" panose="02020603050405020304" charset="0"/>
                <a:ea typeface="微软雅黑" panose="020B0503020204020204" pitchFamily="34" charset="-122"/>
                <a:sym typeface="+mn-ea"/>
              </a:rPr>
              <a:t>告知你的经理</a:t>
            </a:r>
            <a:r>
              <a:rPr lang="zh-CN" altLang="en-US" sz="1240" dirty="0">
                <a:uFillTx/>
                <a:latin typeface="Times New Roman" panose="02020603050405020304" charset="0"/>
                <a:ea typeface="微软雅黑" panose="020B0503020204020204" pitchFamily="34" charset="-122"/>
                <a:sym typeface="+mn-ea"/>
              </a:rPr>
              <a:t>，</a:t>
            </a:r>
            <a:r>
              <a:rPr lang="zh-CN" altLang="en-US" sz="1240" dirty="0">
                <a:uFillTx/>
                <a:latin typeface="Times New Roman" panose="02020603050405020304" charset="0"/>
                <a:ea typeface="微软雅黑" panose="020B0503020204020204" pitchFamily="34" charset="-122"/>
                <a:sym typeface="+mn-ea"/>
              </a:rPr>
              <a:t>相关活动会造成严重的公众利益损害？</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你是否已经试过了</a:t>
            </a:r>
            <a:r>
              <a:rPr lang="zh-CN" altLang="en-US" sz="1240" dirty="0">
                <a:solidFill>
                  <a:srgbClr val="FF0000"/>
                </a:solidFill>
                <a:uFillTx/>
                <a:latin typeface="Times New Roman" panose="02020603050405020304" charset="0"/>
                <a:ea typeface="微软雅黑" panose="020B0503020204020204" pitchFamily="34" charset="-122"/>
                <a:sym typeface="+mn-ea"/>
              </a:rPr>
              <a:t>组织内的所有其他途径</a:t>
            </a:r>
            <a:r>
              <a:rPr lang="zh-CN" altLang="en-US" sz="1240" dirty="0">
                <a:uFillTx/>
                <a:latin typeface="Times New Roman" panose="02020603050405020304" charset="0"/>
                <a:ea typeface="微软雅黑" panose="020B0503020204020204" pitchFamily="34" charset="-122"/>
                <a:sym typeface="+mn-ea"/>
              </a:rPr>
              <a:t>来解决这个</a:t>
            </a:r>
            <a:r>
              <a:rPr lang="zh-CN" altLang="en-US" sz="1240" dirty="0">
                <a:uFillTx/>
                <a:latin typeface="Times New Roman" panose="02020603050405020304" charset="0"/>
                <a:ea typeface="微软雅黑" panose="020B0503020204020204" pitchFamily="34" charset="-122"/>
                <a:sym typeface="+mn-ea"/>
              </a:rPr>
              <a:t>问题？</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你是否已经收集到能够</a:t>
            </a:r>
            <a:r>
              <a:rPr lang="zh-CN" altLang="en-US" sz="1240" dirty="0">
                <a:solidFill>
                  <a:srgbClr val="FF0000"/>
                </a:solidFill>
                <a:uFillTx/>
                <a:latin typeface="Times New Roman" panose="02020603050405020304" charset="0"/>
                <a:ea typeface="微软雅黑" panose="020B0503020204020204" pitchFamily="34" charset="-122"/>
                <a:sym typeface="+mn-ea"/>
              </a:rPr>
              <a:t>使第三方信服的证据</a:t>
            </a:r>
            <a:r>
              <a:rPr lang="zh-CN" altLang="en-US" sz="1240" dirty="0">
                <a:uFillTx/>
                <a:latin typeface="Times New Roman" panose="02020603050405020304" charset="0"/>
                <a:ea typeface="微软雅黑" panose="020B0503020204020204" pitchFamily="34" charset="-122"/>
                <a:sym typeface="+mn-ea"/>
              </a:rPr>
              <a:t>证明你的</a:t>
            </a:r>
            <a:r>
              <a:rPr lang="zh-CN" altLang="en-US" sz="1240" dirty="0">
                <a:uFillTx/>
                <a:latin typeface="Times New Roman" panose="02020603050405020304" charset="0"/>
                <a:ea typeface="微软雅黑" panose="020B0503020204020204" pitchFamily="34" charset="-122"/>
                <a:sym typeface="+mn-ea"/>
              </a:rPr>
              <a:t>说法？</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如果向公众披露此事，</a:t>
            </a:r>
            <a:r>
              <a:rPr lang="zh-CN" altLang="en-US" sz="1240" dirty="0">
                <a:solidFill>
                  <a:srgbClr val="FF0000"/>
                </a:solidFill>
                <a:uFillTx/>
                <a:latin typeface="Times New Roman" panose="02020603050405020304" charset="0"/>
                <a:ea typeface="微软雅黑" panose="020B0503020204020204" pitchFamily="34" charset="-122"/>
                <a:sym typeface="+mn-ea"/>
              </a:rPr>
              <a:t>公众是否会阻止此公共利益损害事件</a:t>
            </a:r>
            <a:r>
              <a:rPr lang="zh-CN" altLang="en-US" sz="1240" dirty="0">
                <a:uFillTx/>
                <a:latin typeface="Times New Roman" panose="02020603050405020304" charset="0"/>
                <a:ea typeface="微软雅黑" panose="020B0503020204020204" pitchFamily="34" charset="-122"/>
                <a:sym typeface="+mn-ea"/>
              </a:rPr>
              <a:t>？</a:t>
            </a:r>
            <a:endParaRPr lang="zh-CN" altLang="en-US" sz="1240" dirty="0">
              <a:uFillTx/>
              <a:latin typeface="Times New Roman" panose="02020603050405020304" charset="0"/>
              <a:ea typeface="微软雅黑" panose="020B0503020204020204" pitchFamily="34" charset="-122"/>
              <a:sym typeface="+mn-ea"/>
            </a:endParaRPr>
          </a:p>
          <a:p>
            <a:pPr lvl="1"/>
            <a:r>
              <a:rPr lang="zh-CN" altLang="en-CA" sz="1240" dirty="0">
                <a:solidFill>
                  <a:srgbClr val="0000FF"/>
                </a:solidFill>
                <a:uFillTx/>
                <a:latin typeface="Times New Roman" panose="02020603050405020304" charset="0"/>
                <a:ea typeface="微软雅黑" panose="020B0503020204020204" pitchFamily="34" charset="-122"/>
              </a:rPr>
              <a:t>如果前三题都选是，就可以考虑做吹哨人</a:t>
            </a:r>
            <a:endParaRPr lang="zh-CN" altLang="en-CA" sz="1240" dirty="0">
              <a:solidFill>
                <a:srgbClr val="0000FF"/>
              </a:solidFill>
              <a:uFillTx/>
              <a:latin typeface="Times New Roman" panose="02020603050405020304" charset="0"/>
              <a:ea typeface="微软雅黑" panose="020B0503020204020204" pitchFamily="34" charset="-122"/>
            </a:endParaRPr>
          </a:p>
          <a:p>
            <a:pPr lvl="1"/>
            <a:r>
              <a:rPr lang="zh-CN" altLang="en-CA" sz="1240" dirty="0">
                <a:solidFill>
                  <a:srgbClr val="0000FF"/>
                </a:solidFill>
                <a:uFillTx/>
                <a:latin typeface="Times New Roman" panose="02020603050405020304" charset="0"/>
                <a:ea typeface="微软雅黑" panose="020B0503020204020204" pitchFamily="34" charset="-122"/>
              </a:rPr>
              <a:t>如果全部选是，那你有义务去做这个吹哨人</a:t>
            </a:r>
            <a:endParaRPr lang="zh-CN" altLang="en-CA" sz="1240" dirty="0">
              <a:solidFill>
                <a:srgbClr val="0000FF"/>
              </a:solidFill>
              <a:uFillTx/>
              <a:latin typeface="Times New Roman" panose="02020603050405020304" charset="0"/>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软件工程师职业道德规范</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7" name="内容占位符 6"/>
          <p:cNvSpPr>
            <a:spLocks noGrp="1"/>
          </p:cNvSpPr>
          <p:nvPr>
            <p:ph idx="1"/>
          </p:nvPr>
        </p:nvSpPr>
        <p:spPr/>
        <p:txBody>
          <a:bodyPr>
            <a:normAutofit/>
          </a:bodyPr>
          <a:lstStyle/>
          <a:p>
            <a:r>
              <a:rPr lang="zh-CN" altLang="en-US" sz="1400" dirty="0">
                <a:uFillTx/>
                <a:latin typeface="Times New Roman" panose="02020603050405020304" charset="0"/>
                <a:ea typeface="微软雅黑" panose="020B0503020204020204" pitchFamily="34" charset="-122"/>
                <a:sym typeface="+mn-ea"/>
              </a:rPr>
              <a:t>R</a:t>
            </a:r>
            <a:r>
              <a:rPr lang="en-US" altLang="zh-CN" sz="1400" dirty="0">
                <a:uFillTx/>
                <a:latin typeface="Times New Roman" panose="02020603050405020304" charset="0"/>
                <a:ea typeface="微软雅黑" panose="020B0503020204020204" pitchFamily="34" charset="-122"/>
                <a:sym typeface="+mn-ea"/>
              </a:rPr>
              <a:t>. </a:t>
            </a:r>
            <a:r>
              <a:rPr lang="zh-CN" altLang="en-US" sz="1400" dirty="0">
                <a:uFillTx/>
                <a:latin typeface="Times New Roman" panose="02020603050405020304" charset="0"/>
                <a:ea typeface="微软雅黑" panose="020B0503020204020204" pitchFamily="34" charset="-122"/>
                <a:sym typeface="+mn-ea"/>
              </a:rPr>
              <a:t>D</a:t>
            </a:r>
            <a:r>
              <a:rPr lang="en-US" altLang="zh-CN" sz="1400" dirty="0">
                <a:uFillTx/>
                <a:latin typeface="Times New Roman" panose="02020603050405020304" charset="0"/>
                <a:ea typeface="微软雅黑" panose="020B0503020204020204" pitchFamily="34" charset="-122"/>
                <a:sym typeface="+mn-ea"/>
              </a:rPr>
              <a:t>. </a:t>
            </a:r>
            <a:r>
              <a:rPr lang="zh-CN" altLang="en-US" sz="1400" dirty="0">
                <a:uFillTx/>
                <a:latin typeface="Times New Roman" panose="02020603050405020304" charset="0"/>
                <a:ea typeface="微软雅黑" panose="020B0503020204020204" pitchFamily="34" charset="-122"/>
                <a:sym typeface="+mn-ea"/>
              </a:rPr>
              <a:t>George的答案提供了一个思考的方向</a:t>
            </a:r>
            <a:endParaRPr lang="zh-CN" altLang="en-US" sz="1400" dirty="0">
              <a:uFillTx/>
              <a:latin typeface="Times New Roman" panose="02020603050405020304" charset="0"/>
              <a:ea typeface="微软雅黑" panose="020B0503020204020204" pitchFamily="34" charset="-122"/>
              <a:sym typeface="+mn-ea"/>
            </a:endParaRPr>
          </a:p>
          <a:p>
            <a:r>
              <a:rPr lang="zh-CN" altLang="en-US" sz="1400" dirty="0">
                <a:uFillTx/>
                <a:latin typeface="Times New Roman" panose="02020603050405020304" charset="0"/>
                <a:ea typeface="微软雅黑" panose="020B0503020204020204" pitchFamily="34" charset="-122"/>
                <a:sym typeface="+mn-ea"/>
              </a:rPr>
              <a:t>一些特例</a:t>
            </a:r>
            <a:endParaRPr lang="zh-CN" altLang="en-US" sz="1400" dirty="0">
              <a:uFillTx/>
              <a:latin typeface="Times New Roman" panose="02020603050405020304" charset="0"/>
              <a:ea typeface="微软雅黑" panose="020B0503020204020204" pitchFamily="34" charset="-122"/>
              <a:sym typeface="+mn-ea"/>
            </a:endParaRPr>
          </a:p>
          <a:p>
            <a:pPr lvl="1"/>
            <a:r>
              <a:rPr lang="zh-CN" altLang="en-US" sz="1095" dirty="0">
                <a:uFillTx/>
                <a:latin typeface="Times New Roman" panose="02020603050405020304" charset="0"/>
                <a:ea typeface="微软雅黑" panose="020B0503020204020204" pitchFamily="34" charset="-122"/>
                <a:sym typeface="+mn-ea"/>
              </a:rPr>
              <a:t>如果吹哨人确实和经理沟通了核反应堆堆芯熔融事件的影响，但是来不及和所有领导沟通此事，那么他可以考虑</a:t>
            </a:r>
            <a:r>
              <a:rPr lang="zh-CN" altLang="en-US" sz="1095" dirty="0">
                <a:solidFill>
                  <a:srgbClr val="FF0000"/>
                </a:solidFill>
                <a:uFillTx/>
                <a:latin typeface="Times New Roman" panose="02020603050405020304" charset="0"/>
                <a:ea typeface="微软雅黑" panose="020B0503020204020204" pitchFamily="34" charset="-122"/>
                <a:sym typeface="+mn-ea"/>
              </a:rPr>
              <a:t>直接向媒体曝光此事</a:t>
            </a:r>
            <a:r>
              <a:rPr lang="zh-CN" altLang="en-US" sz="1095" dirty="0">
                <a:uFillTx/>
                <a:latin typeface="Times New Roman" panose="02020603050405020304" charset="0"/>
                <a:ea typeface="微软雅黑" panose="020B0503020204020204" pitchFamily="34" charset="-122"/>
                <a:sym typeface="+mn-ea"/>
              </a:rPr>
              <a:t>以确保大众可以转移到安全的</a:t>
            </a:r>
            <a:r>
              <a:rPr lang="zh-CN" altLang="en-US" sz="1095" dirty="0">
                <a:uFillTx/>
                <a:latin typeface="Times New Roman" panose="02020603050405020304" charset="0"/>
                <a:ea typeface="微软雅黑" panose="020B0503020204020204" pitchFamily="34" charset="-122"/>
                <a:sym typeface="+mn-ea"/>
              </a:rPr>
              <a:t>地方</a:t>
            </a:r>
            <a:endParaRPr lang="zh-CN" altLang="en-US" sz="1095" dirty="0">
              <a:uFillTx/>
              <a:latin typeface="Times New Roman" panose="02020603050405020304" charset="0"/>
              <a:ea typeface="微软雅黑" panose="020B0503020204020204" pitchFamily="34" charset="-122"/>
              <a:sym typeface="+mn-ea"/>
            </a:endParaRPr>
          </a:p>
          <a:p>
            <a:pPr lvl="1"/>
            <a:r>
              <a:rPr lang="zh-CN" altLang="en-US" sz="1095" dirty="0">
                <a:uFillTx/>
                <a:latin typeface="Times New Roman" panose="02020603050405020304" charset="0"/>
                <a:ea typeface="微软雅黑" panose="020B0503020204020204" pitchFamily="34" charset="-122"/>
                <a:sym typeface="+mn-ea"/>
              </a:rPr>
              <a:t>吹哨人事先很多年已知组织某些行为对公众利益的危害。但是，吹哨人在被公司</a:t>
            </a:r>
            <a:r>
              <a:rPr lang="zh-CN" altLang="en-US" sz="1095" dirty="0">
                <a:uFillTx/>
                <a:latin typeface="Times New Roman" panose="02020603050405020304" charset="0"/>
                <a:ea typeface="微软雅黑" panose="020B0503020204020204" pitchFamily="34" charset="-122"/>
                <a:sym typeface="+mn-ea"/>
              </a:rPr>
              <a:t>开除后，曝光组织的危害行为。属于报复，</a:t>
            </a:r>
            <a:r>
              <a:rPr lang="zh-CN" altLang="en-US" sz="1095" dirty="0">
                <a:solidFill>
                  <a:srgbClr val="FF0000"/>
                </a:solidFill>
                <a:uFillTx/>
                <a:latin typeface="Times New Roman" panose="02020603050405020304" charset="0"/>
                <a:ea typeface="微软雅黑" panose="020B0503020204020204" pitchFamily="34" charset="-122"/>
                <a:sym typeface="+mn-ea"/>
              </a:rPr>
              <a:t>不属于真正的吹哨人</a:t>
            </a:r>
            <a:endParaRPr lang="zh-CN" altLang="en-US" sz="1095" dirty="0">
              <a:solidFill>
                <a:srgbClr val="FF0000"/>
              </a:solidFill>
              <a:uFillTx/>
              <a:latin typeface="Times New Roman" panose="02020603050405020304" charset="0"/>
              <a:ea typeface="微软雅黑" panose="020B0503020204020204" pitchFamily="34" charset="-122"/>
              <a:sym typeface="+mn-ea"/>
            </a:endParaRPr>
          </a:p>
          <a:p>
            <a:pPr lvl="1"/>
            <a:r>
              <a:rPr lang="zh-CN" altLang="en-US" sz="1095" dirty="0">
                <a:uFillTx/>
                <a:latin typeface="Times New Roman" panose="02020603050405020304" charset="0"/>
                <a:ea typeface="微软雅黑" panose="020B0503020204020204" pitchFamily="34" charset="-122"/>
                <a:sym typeface="+mn-ea"/>
              </a:rPr>
              <a:t>吹哨人</a:t>
            </a:r>
            <a:r>
              <a:rPr lang="zh-CN" altLang="en-US" sz="1090" dirty="0">
                <a:uFillTx/>
                <a:latin typeface="Times New Roman" panose="02020603050405020304" charset="0"/>
                <a:ea typeface="微软雅黑" panose="020B0503020204020204" pitchFamily="34" charset="-122"/>
                <a:sym typeface="+mn-ea"/>
              </a:rPr>
              <a:t>事先很多年已知组织某些行为对公众利益的危害。在意识到继续此行为可能会被逮捕，吹哨人爆料此事。</a:t>
            </a:r>
            <a:r>
              <a:rPr lang="zh-CN" altLang="en-US" sz="1085" dirty="0">
                <a:solidFill>
                  <a:srgbClr val="FF0000"/>
                </a:solidFill>
                <a:uFillTx/>
                <a:latin typeface="Times New Roman" panose="02020603050405020304" charset="0"/>
                <a:ea typeface="微软雅黑" panose="020B0503020204020204" pitchFamily="34" charset="-122"/>
                <a:sym typeface="+mn-ea"/>
              </a:rPr>
              <a:t>不属于真正的吹哨人</a:t>
            </a:r>
            <a:endParaRPr lang="zh-CN" altLang="en-US" sz="1085" dirty="0">
              <a:solidFill>
                <a:srgbClr val="FF0000"/>
              </a:solidFill>
              <a:uFillTx/>
              <a:latin typeface="Times New Roman" panose="02020603050405020304" charset="0"/>
              <a:ea typeface="微软雅黑" panose="020B0503020204020204" pitchFamily="34"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软件工程师职业道德规范</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7" name="内容占位符 6"/>
          <p:cNvSpPr>
            <a:spLocks noGrp="1"/>
          </p:cNvSpPr>
          <p:nvPr>
            <p:ph idx="1"/>
          </p:nvPr>
        </p:nvSpPr>
        <p:spPr/>
        <p:txBody>
          <a:bodyPr>
            <a:normAutofit/>
          </a:bodyPr>
          <a:lstStyle/>
          <a:p>
            <a:r>
              <a:rPr lang="zh-CN" altLang="en-US" sz="1400" dirty="0">
                <a:uFillTx/>
                <a:latin typeface="Times New Roman" panose="02020603050405020304" charset="0"/>
                <a:ea typeface="微软雅黑" panose="020B0503020204020204" pitchFamily="34" charset="-122"/>
                <a:sym typeface="+mn-ea"/>
              </a:rPr>
              <a:t>企业</a:t>
            </a:r>
            <a:r>
              <a:rPr lang="zh-CN" altLang="en-US" sz="1400" dirty="0">
                <a:uFillTx/>
                <a:latin typeface="Times New Roman" panose="02020603050405020304" charset="0"/>
                <a:ea typeface="微软雅黑" panose="020B0503020204020204" pitchFamily="34" charset="-122"/>
                <a:sym typeface="+mn-ea"/>
              </a:rPr>
              <a:t>或组织如何应对</a:t>
            </a:r>
            <a:r>
              <a:rPr lang="zh-CN" altLang="en-US" sz="1400" dirty="0">
                <a:uFillTx/>
                <a:latin typeface="Times New Roman" panose="02020603050405020304" charset="0"/>
                <a:ea typeface="微软雅黑" panose="020B0503020204020204" pitchFamily="34" charset="-122"/>
                <a:sym typeface="+mn-ea"/>
              </a:rPr>
              <a:t>吹哨人</a:t>
            </a:r>
            <a:endParaRPr lang="zh-CN" altLang="en-US" sz="140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建立危机公关机制：在哨声吹响的第一时间，</a:t>
            </a:r>
            <a:r>
              <a:rPr lang="zh-CN" altLang="en-US" sz="1240" dirty="0">
                <a:solidFill>
                  <a:srgbClr val="FF0000"/>
                </a:solidFill>
                <a:uFillTx/>
                <a:latin typeface="Times New Roman" panose="02020603050405020304" charset="0"/>
                <a:ea typeface="微软雅黑" panose="020B0503020204020204" pitchFamily="34" charset="-122"/>
                <a:sym typeface="+mn-ea"/>
              </a:rPr>
              <a:t>企业应果断站出，发表声明、表明态度、对所报问题予以客观澄清</a:t>
            </a:r>
            <a:r>
              <a:rPr lang="zh-CN" altLang="en-US" sz="1240" dirty="0">
                <a:uFillTx/>
                <a:latin typeface="Times New Roman" panose="02020603050405020304" charset="0"/>
                <a:ea typeface="微软雅黑" panose="020B0503020204020204" pitchFamily="34" charset="-122"/>
                <a:sym typeface="+mn-ea"/>
              </a:rPr>
              <a:t>，力争最大程度减少名誉</a:t>
            </a:r>
            <a:r>
              <a:rPr lang="zh-CN" altLang="en-US" sz="1240" dirty="0">
                <a:uFillTx/>
                <a:latin typeface="Times New Roman" panose="02020603050405020304" charset="0"/>
                <a:ea typeface="微软雅黑" panose="020B0503020204020204" pitchFamily="34" charset="-122"/>
                <a:sym typeface="+mn-ea"/>
              </a:rPr>
              <a:t>损害</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建立有效的内部投诉渠道：</a:t>
            </a:r>
            <a:r>
              <a:rPr lang="zh-CN" altLang="en-US" sz="1240" dirty="0">
                <a:solidFill>
                  <a:srgbClr val="FF0000"/>
                </a:solidFill>
                <a:uFillTx/>
                <a:latin typeface="Times New Roman" panose="02020603050405020304" charset="0"/>
                <a:ea typeface="微软雅黑" panose="020B0503020204020204" pitchFamily="34" charset="-122"/>
                <a:sym typeface="+mn-ea"/>
              </a:rPr>
              <a:t>通过投诉有奖、年度满意度评价、匿名调查问卷、跨层级举报等投诉</a:t>
            </a:r>
            <a:r>
              <a:rPr lang="zh-CN" altLang="en-US" sz="1240" dirty="0">
                <a:uFillTx/>
                <a:latin typeface="Times New Roman" panose="02020603050405020304" charset="0"/>
                <a:ea typeface="微软雅黑" panose="020B0503020204020204" pitchFamily="34" charset="-122"/>
                <a:sym typeface="+mn-ea"/>
              </a:rPr>
              <a:t>方式，做到先稳内再保外，给员工更多</a:t>
            </a:r>
            <a:r>
              <a:rPr lang="zh-CN" altLang="en-US" sz="1240" dirty="0">
                <a:uFillTx/>
                <a:latin typeface="Times New Roman" panose="02020603050405020304" charset="0"/>
                <a:ea typeface="微软雅黑" panose="020B0503020204020204" pitchFamily="34" charset="-122"/>
                <a:sym typeface="+mn-ea"/>
              </a:rPr>
              <a:t>倾诉空间</a:t>
            </a:r>
            <a:endParaRPr lang="zh-CN" altLang="en-US" sz="1240" dirty="0">
              <a:uFillTx/>
              <a:latin typeface="Times New Roman" panose="02020603050405020304" charset="0"/>
              <a:ea typeface="微软雅黑" panose="020B0503020204020204" pitchFamily="34" charset="-122"/>
              <a:sym typeface="+mn-ea"/>
            </a:endParaRPr>
          </a:p>
          <a:p>
            <a:pPr lvl="1"/>
            <a:r>
              <a:rPr lang="zh-CN" altLang="en-US" sz="1240" dirty="0">
                <a:uFillTx/>
                <a:latin typeface="Times New Roman" panose="02020603050405020304" charset="0"/>
                <a:ea typeface="微软雅黑" panose="020B0503020204020204" pitchFamily="34" charset="-122"/>
                <a:sym typeface="+mn-ea"/>
              </a:rPr>
              <a:t>审慎处理吹哨人：若曝光内容失真，企业应通过规章制度对吹哨行为加以限制。</a:t>
            </a:r>
            <a:r>
              <a:rPr lang="zh-CN" altLang="en-US" sz="1240" dirty="0">
                <a:solidFill>
                  <a:srgbClr val="FF0000"/>
                </a:solidFill>
                <a:uFillTx/>
                <a:latin typeface="Times New Roman" panose="02020603050405020304" charset="0"/>
                <a:ea typeface="微软雅黑" panose="020B0503020204020204" pitchFamily="34" charset="-122"/>
                <a:sym typeface="+mn-ea"/>
              </a:rPr>
              <a:t>若吹哨人曝光内容不涉及公共利益保护</a:t>
            </a:r>
            <a:r>
              <a:rPr lang="zh-CN" altLang="en-US" sz="1240" dirty="0">
                <a:uFillTx/>
                <a:latin typeface="Times New Roman" panose="02020603050405020304" charset="0"/>
                <a:ea typeface="微软雅黑" panose="020B0503020204020204" pitchFamily="34" charset="-122"/>
                <a:sym typeface="+mn-ea"/>
              </a:rPr>
              <a:t>，该吹哨行为不受</a:t>
            </a:r>
            <a:r>
              <a:rPr lang="zh-CN" altLang="en-US" sz="1240" dirty="0">
                <a:uFillTx/>
                <a:latin typeface="Times New Roman" panose="02020603050405020304" charset="0"/>
                <a:ea typeface="微软雅黑" panose="020B0503020204020204" pitchFamily="34" charset="-122"/>
                <a:sym typeface="+mn-ea"/>
              </a:rPr>
              <a:t>相关法律保护</a:t>
            </a:r>
            <a:endParaRPr lang="zh-CN" altLang="en-US" sz="1240" dirty="0">
              <a:uFillTx/>
              <a:latin typeface="Times New Roman" panose="02020603050405020304" charset="0"/>
              <a:ea typeface="微软雅黑" panose="020B0503020204020204" pitchFamily="34" charset="-122"/>
              <a:sym typeface="+mn-ea"/>
            </a:endParaRPr>
          </a:p>
          <a:p>
            <a:pPr lvl="1"/>
            <a:endParaRPr lang="zh-CN" altLang="en-US" sz="1240" dirty="0">
              <a:uFillTx/>
              <a:latin typeface="Times New Roman" panose="02020603050405020304" charset="0"/>
              <a:ea typeface="微软雅黑" panose="020B0503020204020204" pitchFamily="34"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例：百度文化论语 </a:t>
            </a:r>
            <a:r>
              <a:rPr lang="zh-CN" altLang="en-US" sz="1200" dirty="0">
                <a:latin typeface="Times New Roman" panose="02020603050405020304" charset="0"/>
                <a:ea typeface="微软雅黑" panose="020B0503020204020204" pitchFamily="34" charset="-122"/>
                <a:hlinkClick r:id="rId1"/>
              </a:rPr>
              <a:t>http://home.baidu.com/about/culture.html</a:t>
            </a:r>
            <a:r>
              <a:rPr lang="zh-CN" altLang="en-US" sz="1200" dirty="0">
                <a:latin typeface="Times New Roman" panose="02020603050405020304" charset="0"/>
                <a:ea typeface="微软雅黑" panose="020B0503020204020204" pitchFamily="34" charset="-122"/>
              </a:rPr>
              <a:t> </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人一定要做自己</a:t>
            </a:r>
            <a:r>
              <a:rPr lang="zh-CN" altLang="en-US" sz="1200" dirty="0">
                <a:solidFill>
                  <a:srgbClr val="FF0000"/>
                </a:solidFill>
                <a:latin typeface="Times New Roman" panose="02020603050405020304" charset="0"/>
                <a:ea typeface="微软雅黑" panose="020B0503020204020204" pitchFamily="34" charset="-122"/>
              </a:rPr>
              <a:t>喜欢</a:t>
            </a:r>
            <a:r>
              <a:rPr lang="zh-CN" altLang="en-US" sz="1200" dirty="0">
                <a:latin typeface="Times New Roman" panose="02020603050405020304" charset="0"/>
                <a:ea typeface="微软雅黑" panose="020B0503020204020204" pitchFamily="34" charset="-122"/>
              </a:rPr>
              <a:t>且</a:t>
            </a:r>
            <a:r>
              <a:rPr lang="zh-CN" altLang="en-US" sz="1200" dirty="0">
                <a:solidFill>
                  <a:srgbClr val="FF0000"/>
                </a:solidFill>
                <a:latin typeface="Times New Roman" panose="02020603050405020304" charset="0"/>
                <a:ea typeface="微软雅黑" panose="020B0503020204020204" pitchFamily="34" charset="-122"/>
              </a:rPr>
              <a:t>擅长</a:t>
            </a:r>
            <a:r>
              <a:rPr lang="zh-CN" altLang="en-US" sz="1200" dirty="0">
                <a:latin typeface="Times New Roman" panose="02020603050405020304" charset="0"/>
                <a:ea typeface="微软雅黑" panose="020B0503020204020204" pitchFamily="34" charset="-122"/>
              </a:rPr>
              <a:t>的事情</a:t>
            </a:r>
            <a:endParaRPr lang="zh-CN" altLang="en-US"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a:t>
            </a:r>
            <a:r>
              <a:rPr lang="zh-CN" altLang="en-US" sz="1200" dirty="0">
                <a:solidFill>
                  <a:srgbClr val="FF0000"/>
                </a:solidFill>
                <a:latin typeface="Times New Roman" panose="02020603050405020304" charset="0"/>
                <a:ea typeface="微软雅黑" panose="020B0503020204020204" pitchFamily="34" charset="-122"/>
              </a:rPr>
              <a:t>事</a:t>
            </a:r>
            <a:r>
              <a:rPr lang="zh-CN" altLang="en-US" sz="1200" dirty="0">
                <a:latin typeface="Times New Roman" panose="02020603050405020304" charset="0"/>
                <a:ea typeface="微软雅黑" panose="020B0503020204020204" pitchFamily="34" charset="-122"/>
              </a:rPr>
              <a:t>不对人</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百度没有</a:t>
            </a:r>
            <a:r>
              <a:rPr lang="zh-CN" altLang="en-US" sz="1200" dirty="0">
                <a:solidFill>
                  <a:srgbClr val="FF0000"/>
                </a:solidFill>
                <a:latin typeface="Times New Roman" panose="02020603050405020304" charset="0"/>
                <a:ea typeface="微软雅黑" panose="020B0503020204020204" pitchFamily="34" charset="-122"/>
              </a:rPr>
              <a:t>公司政治</a:t>
            </a:r>
            <a:endParaRPr lang="zh-CN" altLang="en-US" sz="1200" dirty="0">
              <a:solidFill>
                <a:srgbClr val="FF0000"/>
              </a:solidFill>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主动</a:t>
            </a:r>
            <a:r>
              <a:rPr lang="zh-CN" altLang="en-US" sz="1200" dirty="0">
                <a:solidFill>
                  <a:srgbClr val="FF0000"/>
                </a:solidFill>
                <a:latin typeface="Times New Roman" panose="02020603050405020304" charset="0"/>
                <a:ea typeface="微软雅黑" panose="020B0503020204020204" pitchFamily="34" charset="-122"/>
              </a:rPr>
              <a:t>分享</a:t>
            </a:r>
            <a:endParaRPr lang="zh-CN" altLang="en-US" sz="1200" dirty="0">
              <a:solidFill>
                <a:srgbClr val="FF0000"/>
              </a:solidFill>
              <a:latin typeface="Times New Roman" panose="02020603050405020304" charset="0"/>
              <a:ea typeface="微软雅黑" panose="020B0503020204020204" pitchFamily="34" charset="-122"/>
            </a:endParaRPr>
          </a:p>
          <a:p>
            <a:pPr lvl="1"/>
            <a:r>
              <a:rPr lang="zh-CN" altLang="en-US" sz="1200" dirty="0">
                <a:solidFill>
                  <a:srgbClr val="FF0000"/>
                </a:solidFill>
                <a:latin typeface="Times New Roman" panose="02020603050405020304" charset="0"/>
                <a:ea typeface="微软雅黑" panose="020B0503020204020204" pitchFamily="34" charset="-122"/>
              </a:rPr>
              <a:t>帮助</a:t>
            </a:r>
            <a:r>
              <a:rPr lang="zh-CN" altLang="en-US" sz="1200" dirty="0">
                <a:latin typeface="Times New Roman" panose="02020603050405020304" charset="0"/>
                <a:ea typeface="微软雅黑" panose="020B0503020204020204" pitchFamily="34" charset="-122"/>
              </a:rPr>
              <a:t>别人，成就自己</a:t>
            </a:r>
            <a:endParaRPr lang="zh-CN" altLang="en-US"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只把最好的成果</a:t>
            </a:r>
            <a:r>
              <a:rPr lang="zh-CN" altLang="en-US" sz="1200" dirty="0">
                <a:solidFill>
                  <a:srgbClr val="FF0000"/>
                </a:solidFill>
                <a:latin typeface="Times New Roman" panose="02020603050405020304" charset="0"/>
                <a:ea typeface="微软雅黑" panose="020B0503020204020204" pitchFamily="34" charset="-122"/>
              </a:rPr>
              <a:t>传递</a:t>
            </a:r>
            <a:r>
              <a:rPr lang="zh-CN" altLang="en-US" sz="1200" dirty="0">
                <a:latin typeface="Times New Roman" panose="02020603050405020304" charset="0"/>
                <a:ea typeface="微软雅黑" panose="020B0503020204020204" pitchFamily="34" charset="-122"/>
              </a:rPr>
              <a:t>给下一环节</a:t>
            </a:r>
            <a:endParaRPr lang="zh-CN" altLang="en-US"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从</a:t>
            </a:r>
            <a:r>
              <a:rPr lang="zh-CN" altLang="en-US" sz="1200" dirty="0">
                <a:solidFill>
                  <a:srgbClr val="FF0000"/>
                </a:solidFill>
                <a:latin typeface="Times New Roman" panose="02020603050405020304" charset="0"/>
                <a:ea typeface="微软雅黑" panose="020B0503020204020204" pitchFamily="34" charset="-122"/>
              </a:rPr>
              <a:t>可信赖</a:t>
            </a:r>
            <a:r>
              <a:rPr lang="zh-CN" altLang="en-US" sz="1200" dirty="0">
                <a:latin typeface="Times New Roman" panose="02020603050405020304" charset="0"/>
                <a:ea typeface="微软雅黑" panose="020B0503020204020204" pitchFamily="34" charset="-122"/>
              </a:rPr>
              <a:t>到</a:t>
            </a:r>
            <a:r>
              <a:rPr lang="zh-CN" altLang="en-US" sz="1200" dirty="0">
                <a:solidFill>
                  <a:srgbClr val="FF0000"/>
                </a:solidFill>
                <a:latin typeface="Times New Roman" panose="02020603050405020304" charset="0"/>
                <a:ea typeface="微软雅黑" panose="020B0503020204020204" pitchFamily="34" charset="-122"/>
              </a:rPr>
              <a:t>可依赖</a:t>
            </a:r>
            <a:endParaRPr lang="en-US" altLang="zh-CN" sz="1200" dirty="0">
              <a:solidFill>
                <a:srgbClr val="FF0000"/>
              </a:solidFill>
              <a:latin typeface="Times New Roman" panose="02020603050405020304" charset="0"/>
              <a:ea typeface="微软雅黑" panose="020B0503020204020204" pitchFamily="34" charset="-122"/>
            </a:endParaRPr>
          </a:p>
          <a:p>
            <a:pPr lvl="1"/>
            <a:r>
              <a:rPr lang="en-US" altLang="zh-CN" sz="1200" dirty="0">
                <a:solidFill>
                  <a:srgbClr val="FF0000"/>
                </a:solidFill>
                <a:latin typeface="Times New Roman" panose="02020603050405020304" charset="0"/>
                <a:ea typeface="微软雅黑" panose="020B0503020204020204" pitchFamily="34" charset="-122"/>
              </a:rPr>
              <a:t>…</a:t>
            </a:r>
            <a:endParaRPr lang="en-US" altLang="zh-CN" sz="1200" dirty="0">
              <a:solidFill>
                <a:srgbClr val="FF0000"/>
              </a:solidFill>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p>
            <a:pPr algn="l"/>
            <a:r>
              <a:rPr lang="en-US" altLang="zh-CN" sz="2000" b="1" dirty="0">
                <a:solidFill>
                  <a:schemeClr val="bg1"/>
                </a:solidFill>
                <a:latin typeface="Times New Roman" panose="02020603050405020304" charset="0"/>
                <a:ea typeface="微软雅黑" panose="020B0503020204020204" pitchFamily="34" charset="-122"/>
                <a:sym typeface="+mn-ea"/>
              </a:rPr>
              <a:t>4.3.3 </a:t>
            </a:r>
            <a:r>
              <a:rPr lang="zh-CN" altLang="en-US" sz="2000" b="1" dirty="0">
                <a:solidFill>
                  <a:schemeClr val="bg1"/>
                </a:solidFill>
                <a:latin typeface="Times New Roman" panose="02020603050405020304" charset="0"/>
                <a:ea typeface="微软雅黑" panose="020B0503020204020204" pitchFamily="34" charset="-122"/>
                <a:sym typeface="+mn-ea"/>
              </a:rPr>
              <a:t>职业道德规范</a:t>
            </a:r>
            <a:endParaRPr lang="zh-CN" altLang="en-US" sz="2000" b="1" dirty="0">
              <a:solidFill>
                <a:schemeClr val="bg1"/>
              </a:solidFill>
              <a:latin typeface="Times New Roman" panose="02020603050405020304" charset="0"/>
              <a:ea typeface="微软雅黑" panose="020B0503020204020204" pitchFamily="34"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latin typeface="Times New Roman" panose="02020603050405020304" charset="0"/>
                <a:ea typeface="微软雅黑" panose="020B0503020204020204" pitchFamily="34" charset="-122"/>
              </a:rPr>
              <a:t>提纲</a:t>
            </a:r>
            <a:endParaRPr lang="zh-CN" altLang="en-US" sz="2000" b="1" dirty="0">
              <a:solidFill>
                <a:schemeClr val="bg1"/>
              </a:solidFill>
              <a:latin typeface="Times New Roman" panose="02020603050405020304" charset="0"/>
              <a:ea typeface="微软雅黑" panose="020B0503020204020204" pitchFamily="34" charset="-122"/>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4.1 </a:t>
            </a:r>
            <a:r>
              <a:rPr lang="zh-CN" altLang="en-US" sz="1200" dirty="0">
                <a:latin typeface="微软雅黑" panose="020B0503020204020204" pitchFamily="34" charset="-122"/>
                <a:ea typeface="微软雅黑" panose="020B0503020204020204" pitchFamily="34" charset="-122"/>
              </a:rPr>
              <a:t>道德的社会价值</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4.2 </a:t>
            </a:r>
            <a:r>
              <a:rPr lang="zh-CN" altLang="en-US" sz="1200" dirty="0">
                <a:latin typeface="微软雅黑" panose="020B0503020204020204" pitchFamily="34" charset="-122"/>
                <a:ea typeface="微软雅黑" panose="020B0503020204020204" pitchFamily="34" charset="-122"/>
              </a:rPr>
              <a:t>职业的属性</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4.3 </a:t>
            </a:r>
            <a:r>
              <a:rPr lang="zh-CN" altLang="en-US" sz="1200" dirty="0">
                <a:latin typeface="微软雅黑" panose="020B0503020204020204" pitchFamily="34" charset="-122"/>
                <a:ea typeface="微软雅黑" panose="020B0503020204020204" pitchFamily="34" charset="-122"/>
              </a:rPr>
              <a:t>职业道德与个人职业发展</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4.4 IT</a:t>
            </a:r>
            <a:r>
              <a:rPr lang="zh-CN" altLang="en-US" sz="1200" dirty="0">
                <a:solidFill>
                  <a:srgbClr val="FF0000"/>
                </a:solidFill>
                <a:latin typeface="微软雅黑" panose="020B0503020204020204" pitchFamily="34" charset="-122"/>
                <a:ea typeface="微软雅黑" panose="020B0503020204020204" pitchFamily="34" charset="-122"/>
              </a:rPr>
              <a:t>职业人员的社会责任</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4.4.1 </a:t>
            </a:r>
            <a:r>
              <a:rPr lang="zh-CN" altLang="en-US" sz="1000" dirty="0">
                <a:solidFill>
                  <a:srgbClr val="FF0000"/>
                </a:solidFill>
                <a:latin typeface="微软雅黑" panose="020B0503020204020204" pitchFamily="34" charset="-122"/>
                <a:ea typeface="微软雅黑" panose="020B0503020204020204" pitchFamily="34" charset="-122"/>
              </a:rPr>
              <a:t>社会责任的意义</a:t>
            </a:r>
            <a:endParaRPr lang="en-US" altLang="zh-CN"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4.4.2 </a:t>
            </a:r>
            <a:r>
              <a:rPr lang="zh-CN" altLang="en-US" sz="1000" dirty="0">
                <a:solidFill>
                  <a:srgbClr val="FF0000"/>
                </a:solidFill>
                <a:latin typeface="微软雅黑" panose="020B0503020204020204" pitchFamily="34" charset="-122"/>
                <a:ea typeface="微软雅黑" panose="020B0503020204020204" pitchFamily="34" charset="-122"/>
              </a:rPr>
              <a:t>关于责任的问题</a:t>
            </a:r>
            <a:endParaRPr lang="en-US" altLang="zh-CN"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4.4.3 </a:t>
            </a:r>
            <a:r>
              <a:rPr lang="zh-CN" altLang="en-US" sz="1000" dirty="0">
                <a:solidFill>
                  <a:srgbClr val="FF0000"/>
                </a:solidFill>
                <a:latin typeface="微软雅黑" panose="020B0503020204020204" pitchFamily="34" charset="-122"/>
                <a:ea typeface="微软雅黑" panose="020B0503020204020204" pitchFamily="34" charset="-122"/>
              </a:rPr>
              <a:t>负责行为的障碍</a:t>
            </a:r>
            <a:endParaRPr lang="zh-CN" altLang="en-US" sz="1000"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什么是</a:t>
            </a:r>
            <a:r>
              <a:rPr lang="zh-CN" altLang="en-US" sz="1200" dirty="0">
                <a:latin typeface="Times New Roman" panose="02020603050405020304" charset="0"/>
                <a:ea typeface="微软雅黑" panose="020B0503020204020204" pitchFamily="34" charset="-122"/>
              </a:rPr>
              <a:t>责任？</a:t>
            </a:r>
            <a:endParaRPr lang="zh-CN" altLang="en-US" sz="1200" dirty="0">
              <a:latin typeface="Times New Roman" panose="02020603050405020304" charset="0"/>
              <a:ea typeface="微软雅黑" panose="020B0503020204020204" pitchFamily="34" charset="-122"/>
            </a:endParaRPr>
          </a:p>
          <a:p>
            <a:pPr lvl="1"/>
            <a:r>
              <a:rPr lang="zh-CN" altLang="en-US" sz="1065" dirty="0">
                <a:latin typeface="Times New Roman" panose="02020603050405020304" charset="0"/>
                <a:ea typeface="微软雅黑" panose="020B0503020204020204" pitchFamily="34" charset="-122"/>
              </a:rPr>
              <a:t>责任是指由一个人的资格（包括作为人的资格和作为一种角色的资格）所赋予，并与此相适应的从事某些活动，完成某些任务以及承担相应后果的法律和</a:t>
            </a:r>
            <a:r>
              <a:rPr lang="zh-CN" altLang="en-US" sz="1065" dirty="0">
                <a:latin typeface="Times New Roman" panose="02020603050405020304" charset="0"/>
                <a:ea typeface="微软雅黑" panose="020B0503020204020204" pitchFamily="34" charset="-122"/>
              </a:rPr>
              <a:t>道德要求</a:t>
            </a:r>
            <a:endParaRPr lang="zh-CN" altLang="en-US" sz="1065" dirty="0">
              <a:latin typeface="Times New Roman" panose="02020603050405020304" charset="0"/>
              <a:ea typeface="微软雅黑" panose="020B0503020204020204" pitchFamily="34" charset="-122"/>
            </a:endParaRPr>
          </a:p>
          <a:p>
            <a:pPr lvl="1"/>
            <a:r>
              <a:rPr lang="zh-CN" altLang="en-US" sz="1065" dirty="0">
                <a:latin typeface="Times New Roman" panose="02020603050405020304" charset="0"/>
                <a:ea typeface="微软雅黑" panose="020B0503020204020204" pitchFamily="34" charset="-122"/>
              </a:rPr>
              <a:t>外在责任：个体对社会的责任，如：保护</a:t>
            </a:r>
            <a:r>
              <a:rPr lang="zh-CN" altLang="en-US" sz="1065" dirty="0">
                <a:latin typeface="Times New Roman" panose="02020603050405020304" charset="0"/>
                <a:ea typeface="微软雅黑" panose="020B0503020204020204" pitchFamily="34" charset="-122"/>
              </a:rPr>
              <a:t>环境、服兵役</a:t>
            </a:r>
            <a:endParaRPr lang="zh-CN" altLang="en-US" sz="1065" dirty="0">
              <a:latin typeface="Times New Roman" panose="02020603050405020304" charset="0"/>
              <a:ea typeface="微软雅黑" panose="020B0503020204020204" pitchFamily="34" charset="-122"/>
            </a:endParaRPr>
          </a:p>
          <a:p>
            <a:pPr lvl="1"/>
            <a:r>
              <a:rPr lang="zh-CN" altLang="en-US" sz="1065" dirty="0">
                <a:latin typeface="Times New Roman" panose="02020603050405020304" charset="0"/>
                <a:ea typeface="微软雅黑" panose="020B0503020204020204" pitchFamily="34" charset="-122"/>
              </a:rPr>
              <a:t>内在责任：个体对自身的责任，如：</a:t>
            </a:r>
            <a:r>
              <a:rPr lang="zh-CN" altLang="en-US" sz="1060" dirty="0">
                <a:latin typeface="Times New Roman" panose="02020603050405020304" charset="0"/>
                <a:ea typeface="微软雅黑" panose="020B0503020204020204" pitchFamily="34" charset="-122"/>
                <a:sym typeface="+mn-ea"/>
              </a:rPr>
              <a:t>遵纪守法、对自己身体健康的</a:t>
            </a:r>
            <a:r>
              <a:rPr lang="zh-CN" altLang="en-US" sz="1060" dirty="0">
                <a:latin typeface="Times New Roman" panose="02020603050405020304" charset="0"/>
                <a:ea typeface="微软雅黑" panose="020B0503020204020204" pitchFamily="34" charset="-122"/>
                <a:sym typeface="+mn-ea"/>
              </a:rPr>
              <a:t>责任</a:t>
            </a:r>
            <a:endParaRPr lang="zh-CN" altLang="en-US" sz="1060" dirty="0">
              <a:latin typeface="Times New Roman" panose="02020603050405020304" charset="0"/>
              <a:ea typeface="微软雅黑" panose="020B0503020204020204" pitchFamily="34" charset="-122"/>
              <a:sym typeface="+mn-ea"/>
            </a:endParaRPr>
          </a:p>
          <a:p>
            <a:pPr marL="197485" lvl="1" indent="-197485" algn="l">
              <a:buClrTx/>
              <a:buSzTx/>
              <a:buChar char="•"/>
            </a:pPr>
            <a:r>
              <a:rPr lang="zh-CN" altLang="en-US" sz="1200" dirty="0">
                <a:latin typeface="Times New Roman" panose="02020603050405020304" charset="0"/>
                <a:ea typeface="微软雅黑" panose="020B0503020204020204" pitchFamily="34" charset="-122"/>
                <a:sym typeface="+mn-ea"/>
              </a:rPr>
              <a:t>社会责任的</a:t>
            </a:r>
            <a:r>
              <a:rPr lang="zh-CN" altLang="en-US" sz="1200" dirty="0">
                <a:latin typeface="Times New Roman" panose="02020603050405020304" charset="0"/>
                <a:ea typeface="微软雅黑" panose="020B0503020204020204" pitchFamily="34" charset="-122"/>
                <a:sym typeface="+mn-ea"/>
              </a:rPr>
              <a:t>重要性</a:t>
            </a:r>
            <a:endParaRPr lang="zh-CN" altLang="en-US" sz="1200" dirty="0">
              <a:latin typeface="Times New Roman" panose="02020603050405020304" charset="0"/>
              <a:ea typeface="微软雅黑" panose="020B0503020204020204" pitchFamily="34" charset="-122"/>
              <a:sym typeface="+mn-ea"/>
            </a:endParaRPr>
          </a:p>
          <a:p>
            <a:pPr lvl="1" algn="l">
              <a:buClrTx/>
              <a:buSzTx/>
              <a:buChar char="–"/>
            </a:pPr>
            <a:r>
              <a:rPr lang="zh-CN" altLang="en-US" sz="1065" dirty="0">
                <a:latin typeface="Times New Roman" panose="02020603050405020304" charset="0"/>
                <a:ea typeface="微软雅黑" panose="020B0503020204020204" pitchFamily="34" charset="-122"/>
                <a:sym typeface="+mn-ea"/>
              </a:rPr>
              <a:t>爱因斯坦说：如果你们想使你们</a:t>
            </a:r>
            <a:r>
              <a:rPr lang="zh-CN" altLang="en-US" sz="1065" dirty="0">
                <a:solidFill>
                  <a:srgbClr val="0000FF"/>
                </a:solidFill>
                <a:latin typeface="Times New Roman" panose="02020603050405020304" charset="0"/>
                <a:ea typeface="微软雅黑" panose="020B0503020204020204" pitchFamily="34" charset="-122"/>
                <a:sym typeface="+mn-ea"/>
              </a:rPr>
              <a:t>一生的工作有益于人类社会</a:t>
            </a:r>
            <a:r>
              <a:rPr lang="zh-CN" altLang="en-US" sz="1065" dirty="0">
                <a:latin typeface="Times New Roman" panose="02020603050405020304" charset="0"/>
                <a:ea typeface="微软雅黑" panose="020B0503020204020204" pitchFamily="34" charset="-122"/>
                <a:sym typeface="+mn-ea"/>
              </a:rPr>
              <a:t>，那么，如果只懂得应用科学本身是不够的，</a:t>
            </a:r>
            <a:r>
              <a:rPr lang="zh-CN" altLang="en-US" sz="1065" dirty="0">
                <a:solidFill>
                  <a:srgbClr val="FF0000"/>
                </a:solidFill>
                <a:latin typeface="Times New Roman" panose="02020603050405020304" charset="0"/>
                <a:ea typeface="微软雅黑" panose="020B0503020204020204" pitchFamily="34" charset="-122"/>
                <a:sym typeface="+mn-ea"/>
              </a:rPr>
              <a:t>关心人类自身和他的命运必须一直是所有技术上努力的主要兴趣.......，在你的图标和公式中要切记这些</a:t>
            </a:r>
            <a:endParaRPr lang="zh-CN" altLang="en-US" sz="1065" dirty="0">
              <a:solidFill>
                <a:srgbClr val="FF0000"/>
              </a:solidFill>
              <a:latin typeface="Times New Roman" panose="02020603050405020304" charset="0"/>
              <a:ea typeface="微软雅黑" panose="020B0503020204020204" pitchFamily="34" charset="-122"/>
              <a:sym typeface="+mn-ea"/>
            </a:endParaRPr>
          </a:p>
          <a:p>
            <a:pPr lvl="1" algn="l">
              <a:buClrTx/>
              <a:buSzTx/>
              <a:buChar char="–"/>
            </a:pPr>
            <a:r>
              <a:rPr lang="zh-CN" altLang="en-US" sz="1065" dirty="0">
                <a:solidFill>
                  <a:schemeClr val="tx1"/>
                </a:solidFill>
                <a:latin typeface="Times New Roman" panose="02020603050405020304" charset="0"/>
                <a:ea typeface="微软雅黑" panose="020B0503020204020204" pitchFamily="34" charset="-122"/>
                <a:sym typeface="+mn-ea"/>
              </a:rPr>
              <a:t>加拿大工程师之戒</a:t>
            </a:r>
            <a:endParaRPr lang="zh-CN" altLang="en-US" sz="1065" dirty="0">
              <a:solidFill>
                <a:srgbClr val="FF0000"/>
              </a:solidFill>
              <a:latin typeface="Times New Roman" panose="02020603050405020304" charset="0"/>
              <a:ea typeface="微软雅黑" panose="020B0503020204020204" pitchFamily="34" charset="-122"/>
            </a:endParaRPr>
          </a:p>
          <a:p>
            <a:pPr lvl="1"/>
            <a:endParaRPr lang="zh-CN" altLang="en-US" sz="1065" dirty="0">
              <a:solidFill>
                <a:srgbClr val="FF0000"/>
              </a:solidFill>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rPr>
              <a:t>4.4.1 </a:t>
            </a:r>
            <a:r>
              <a:rPr lang="zh-CN" altLang="en-US" sz="2000" b="1" dirty="0">
                <a:solidFill>
                  <a:schemeClr val="bg1"/>
                </a:solidFill>
                <a:latin typeface="Times New Roman" panose="02020603050405020304" charset="0"/>
                <a:ea typeface="微软雅黑" panose="020B0503020204020204" pitchFamily="34" charset="-122"/>
              </a:rPr>
              <a:t>社会责任的意义</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buClrTx/>
              <a:buSzTx/>
              <a:buFontTx/>
            </a:pPr>
            <a:r>
              <a:rPr lang="zh-CN" altLang="en-US" sz="2000">
                <a:solidFill>
                  <a:schemeClr val="bg1"/>
                </a:solidFill>
                <a:uFillTx/>
                <a:ea typeface="微软雅黑" panose="020B0503020204020204" pitchFamily="34" charset="-122"/>
                <a:sym typeface="+mn-ea"/>
              </a:rPr>
              <a:t>伦理相关问题的解决步骤</a:t>
            </a:r>
            <a:endParaRPr lang="zh-CN" altLang="en-US" sz="2000">
              <a:solidFill>
                <a:schemeClr val="bg1"/>
              </a:solidFill>
              <a:uFillTx/>
              <a:ea typeface="微软雅黑" panose="020B0503020204020204" pitchFamily="34" charset="-122"/>
            </a:endParaRPr>
          </a:p>
        </p:txBody>
      </p:sp>
      <p:sp>
        <p:nvSpPr>
          <p:cNvPr id="4" name="内容占位符 3"/>
          <p:cNvSpPr>
            <a:spLocks noGrp="1"/>
          </p:cNvSpPr>
          <p:nvPr>
            <p:ph idx="1"/>
          </p:nvPr>
        </p:nvSpPr>
        <p:spPr/>
        <p:txBody>
          <a:bodyPr/>
          <a:p>
            <a:r>
              <a:rPr lang="zh-CN" altLang="en-US"/>
              <a:t>执行</a:t>
            </a:r>
            <a:r>
              <a:rPr lang="zh-CN" altLang="en-US"/>
              <a:t>可行解</a:t>
            </a:r>
            <a:endParaRPr lang="zh-CN" altLang="en-US"/>
          </a:p>
          <a:p>
            <a:pPr lvl="1"/>
            <a:r>
              <a:rPr lang="zh-CN" altLang="en-US" sz="1600">
                <a:sym typeface="+mn-ea"/>
              </a:rPr>
              <a:t>需要让参与各方都同意</a:t>
            </a:r>
            <a:endParaRPr lang="zh-CN" altLang="en-US" sz="1600">
              <a:sym typeface="+mn-ea"/>
            </a:endParaRPr>
          </a:p>
          <a:p>
            <a:endParaRPr lang="zh-CN" altLang="en-US"/>
          </a:p>
          <a:p>
            <a:r>
              <a:rPr lang="zh-CN" altLang="en-US"/>
              <a:t>结果</a:t>
            </a:r>
            <a:r>
              <a:rPr lang="zh-CN" altLang="en-US"/>
              <a:t>评价</a:t>
            </a:r>
            <a:endParaRPr lang="zh-CN" altLang="en-US"/>
          </a:p>
          <a:p>
            <a:pPr lvl="1"/>
            <a:r>
              <a:rPr lang="zh-CN" altLang="en-US" sz="1600"/>
              <a:t>期望达到的目标是否达成？</a:t>
            </a:r>
            <a:endParaRPr lang="zh-CN" altLang="en-US" sz="1600"/>
          </a:p>
          <a:p>
            <a:pPr lvl="1"/>
            <a:r>
              <a:rPr lang="zh-CN" altLang="en-US" sz="1600"/>
              <a:t>是否考虑到的之前没有考虑</a:t>
            </a:r>
            <a:r>
              <a:rPr lang="zh-CN" altLang="en-US" sz="1600"/>
              <a:t>过结果？</a:t>
            </a:r>
            <a:endParaRPr lang="zh-CN" altLang="en-US"/>
          </a:p>
          <a:p>
            <a:pPr lvl="1"/>
            <a:endParaRPr lang="zh-CN" altLang="en-US">
              <a:sym typeface="+mn-ea"/>
            </a:endParaRPr>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lnSpcReduction="20000"/>
          </a:bodyPr>
          <a:lstStyle/>
          <a:p>
            <a:r>
              <a:rPr lang="zh-CN" altLang="en-US" sz="1200" dirty="0">
                <a:latin typeface="Times New Roman" panose="02020603050405020304" charset="0"/>
                <a:ea typeface="微软雅黑" panose="020B0503020204020204" pitchFamily="34" charset="-122"/>
              </a:rPr>
              <a:t>加拿大工程师</a:t>
            </a:r>
            <a:r>
              <a:rPr lang="zh-CN" altLang="en-US" sz="1200" dirty="0">
                <a:latin typeface="Times New Roman" panose="02020603050405020304" charset="0"/>
                <a:ea typeface="微软雅黑" panose="020B0503020204020204" pitchFamily="34" charset="-122"/>
              </a:rPr>
              <a:t>之戒</a:t>
            </a:r>
            <a:endParaRPr lang="zh-CN" altLang="en-US" sz="1200" dirty="0">
              <a:latin typeface="Times New Roman" panose="02020603050405020304" charset="0"/>
              <a:ea typeface="微软雅黑" panose="020B0503020204020204" pitchFamily="34" charset="-122"/>
            </a:endParaRPr>
          </a:p>
          <a:p>
            <a:pPr lvl="1"/>
            <a:r>
              <a:rPr lang="zh-CN" altLang="en-US" sz="1065" dirty="0">
                <a:latin typeface="Times New Roman" panose="02020603050405020304" charset="0"/>
                <a:ea typeface="微软雅黑" panose="020B0503020204020204" pitchFamily="34" charset="-122"/>
              </a:rPr>
              <a:t>1900年，横贯圣劳伦斯河的魁北克大桥开始修建，某工程师擅自把大桥原先预设的500米增长到了600米。1907年8月29日，当桥梁即将竣工之际，发生了垮塌，造成桥上的86名工人中75人罹难，多人受伤。事故调查表明，</a:t>
            </a:r>
            <a:r>
              <a:rPr lang="zh-CN" altLang="en-US" sz="1065" dirty="0">
                <a:solidFill>
                  <a:srgbClr val="0000FF"/>
                </a:solidFill>
                <a:latin typeface="Times New Roman" panose="02020603050405020304" charset="0"/>
                <a:ea typeface="微软雅黑" panose="020B0503020204020204" pitchFamily="34" charset="-122"/>
              </a:rPr>
              <a:t>正是因为工程师的过分自信，忽略了对桁架重量的精确计算</a:t>
            </a:r>
            <a:r>
              <a:rPr lang="zh-CN" altLang="en-US" sz="1065" dirty="0">
                <a:latin typeface="Times New Roman" panose="02020603050405020304" charset="0"/>
                <a:ea typeface="微软雅黑" panose="020B0503020204020204" pitchFamily="34" charset="-122"/>
              </a:rPr>
              <a:t>，而导致悲剧的发生</a:t>
            </a:r>
            <a:endParaRPr lang="zh-CN" altLang="en-US" sz="1065" dirty="0">
              <a:latin typeface="Times New Roman" panose="02020603050405020304" charset="0"/>
              <a:ea typeface="微软雅黑" panose="020B0503020204020204" pitchFamily="34" charset="-122"/>
            </a:endParaRPr>
          </a:p>
          <a:p>
            <a:pPr lvl="1"/>
            <a:r>
              <a:rPr lang="zh-CN" altLang="en-US" sz="1065" dirty="0">
                <a:latin typeface="Times New Roman" panose="02020603050405020304" charset="0"/>
                <a:ea typeface="微软雅黑" panose="020B0503020204020204" pitchFamily="34" charset="-122"/>
              </a:rPr>
              <a:t>1913年，大桥开始重建，然而，悲剧也再度重演。1916年9月，由于某个支撑点的材料指标不到位，大桥中间最长的桥身突然塌陷，造成10名工人丧生</a:t>
            </a:r>
            <a:endParaRPr lang="zh-CN" altLang="en-US" sz="1065" dirty="0">
              <a:latin typeface="Times New Roman" panose="02020603050405020304" charset="0"/>
              <a:ea typeface="微软雅黑" panose="020B0503020204020204" pitchFamily="34" charset="-122"/>
            </a:endParaRPr>
          </a:p>
          <a:p>
            <a:pPr lvl="1"/>
            <a:r>
              <a:rPr lang="zh-CN" altLang="en-US" sz="1065" dirty="0">
                <a:solidFill>
                  <a:schemeClr val="tx1"/>
                </a:solidFill>
                <a:latin typeface="Times New Roman" panose="02020603050405020304" charset="0"/>
                <a:ea typeface="微软雅黑" panose="020B0503020204020204" pitchFamily="34" charset="-122"/>
                <a:sym typeface="+mn-ea"/>
              </a:rPr>
              <a:t>经历了</a:t>
            </a:r>
            <a:r>
              <a:rPr lang="zh-CN" altLang="en-US" sz="1065" dirty="0">
                <a:solidFill>
                  <a:srgbClr val="0000FF"/>
                </a:solidFill>
                <a:latin typeface="Times New Roman" panose="02020603050405020304" charset="0"/>
                <a:ea typeface="微软雅黑" panose="020B0503020204020204" pitchFamily="34" charset="-122"/>
                <a:sym typeface="+mn-ea"/>
              </a:rPr>
              <a:t>两次悲剧</a:t>
            </a:r>
            <a:r>
              <a:rPr lang="zh-CN" altLang="en-US" sz="1065" dirty="0">
                <a:solidFill>
                  <a:schemeClr val="tx1"/>
                </a:solidFill>
                <a:latin typeface="Times New Roman" panose="02020603050405020304" charset="0"/>
                <a:ea typeface="微软雅黑" panose="020B0503020204020204" pitchFamily="34" charset="-122"/>
                <a:sym typeface="+mn-ea"/>
              </a:rPr>
              <a:t>之后，加拿大七所工程学院筹资买下了大桥的钢梁残骸，欲打造成一枚枚指环，分发给每年各工程学院的毕业生，用以提醒毕业生要汲取这起事故上血的教训</a:t>
            </a:r>
            <a:endParaRPr lang="zh-CN" altLang="en-US" sz="1065" dirty="0">
              <a:solidFill>
                <a:schemeClr val="tx1"/>
              </a:solidFill>
              <a:latin typeface="Times New Roman" panose="02020603050405020304" charset="0"/>
              <a:ea typeface="微软雅黑" panose="020B0503020204020204" pitchFamily="34" charset="-122"/>
              <a:sym typeface="+mn-ea"/>
            </a:endParaRPr>
          </a:p>
          <a:p>
            <a:pPr lvl="1"/>
            <a:r>
              <a:rPr lang="zh-CN" altLang="en-US" sz="1065" dirty="0">
                <a:solidFill>
                  <a:schemeClr val="tx1"/>
                </a:solidFill>
                <a:latin typeface="Times New Roman" panose="02020603050405020304" charset="0"/>
                <a:ea typeface="微软雅黑" panose="020B0503020204020204" pitchFamily="34" charset="-122"/>
                <a:sym typeface="+mn-ea"/>
              </a:rPr>
              <a:t>常用手的</a:t>
            </a:r>
            <a:r>
              <a:rPr lang="zh-CN" altLang="en-US" sz="1065" dirty="0">
                <a:solidFill>
                  <a:schemeClr val="tx1"/>
                </a:solidFill>
                <a:latin typeface="Times New Roman" panose="02020603050405020304" charset="0"/>
                <a:ea typeface="微软雅黑" panose="020B0503020204020204" pitchFamily="34" charset="-122"/>
                <a:sym typeface="+mn-ea"/>
              </a:rPr>
              <a:t>小拇指</a:t>
            </a:r>
            <a:endParaRPr lang="zh-CN" altLang="en-US" sz="1065" dirty="0">
              <a:solidFill>
                <a:schemeClr val="tx1"/>
              </a:solidFill>
              <a:latin typeface="Times New Roman" panose="02020603050405020304" charset="0"/>
              <a:ea typeface="微软雅黑" panose="020B0503020204020204" pitchFamily="34" charset="-122"/>
              <a:sym typeface="+mn-ea"/>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rPr>
              <a:t>4.4.1 </a:t>
            </a:r>
            <a:r>
              <a:rPr lang="zh-CN" altLang="en-US" sz="2000" b="1" dirty="0">
                <a:solidFill>
                  <a:schemeClr val="bg1"/>
                </a:solidFill>
                <a:latin typeface="Times New Roman" panose="02020603050405020304" charset="0"/>
                <a:ea typeface="微软雅黑" panose="020B0503020204020204" pitchFamily="34" charset="-122"/>
              </a:rPr>
              <a:t>社会责任的意义</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916555" y="2118360"/>
            <a:ext cx="1947545" cy="109601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社会责任</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对自然界的责任：对自然界的</a:t>
            </a:r>
            <a:r>
              <a:rPr lang="zh-CN" altLang="en-US" sz="1200" dirty="0">
                <a:solidFill>
                  <a:srgbClr val="0000FF"/>
                </a:solidFill>
                <a:latin typeface="Times New Roman" panose="02020603050405020304" charset="0"/>
                <a:ea typeface="微软雅黑" panose="020B0503020204020204" pitchFamily="34" charset="-122"/>
              </a:rPr>
              <a:t>完整性与稳定性</a:t>
            </a:r>
            <a:r>
              <a:rPr lang="zh-CN" altLang="en-US" sz="1200" dirty="0">
                <a:latin typeface="Times New Roman" panose="02020603050405020304" charset="0"/>
                <a:ea typeface="微软雅黑" panose="020B0503020204020204" pitchFamily="34" charset="-122"/>
              </a:rPr>
              <a:t>负责</a:t>
            </a:r>
            <a:endParaRPr lang="en-US" altLang="zh-CN" sz="1200" dirty="0">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对社会发展的责任：对</a:t>
            </a:r>
            <a:r>
              <a:rPr lang="zh-CN" altLang="en-US" sz="1200" dirty="0">
                <a:solidFill>
                  <a:srgbClr val="FF0000"/>
                </a:solidFill>
                <a:latin typeface="Times New Roman" panose="02020603050405020304" charset="0"/>
                <a:ea typeface="微软雅黑" panose="020B0503020204020204" pitchFamily="34" charset="-122"/>
              </a:rPr>
              <a:t>生产力发展</a:t>
            </a:r>
            <a:r>
              <a:rPr lang="zh-CN" altLang="en-US" sz="1200" dirty="0">
                <a:latin typeface="Times New Roman" panose="02020603050405020304" charset="0"/>
                <a:ea typeface="微软雅黑" panose="020B0503020204020204" pitchFamily="34" charset="-122"/>
              </a:rPr>
              <a:t>的责任；对</a:t>
            </a:r>
            <a:r>
              <a:rPr lang="zh-CN" altLang="en-US" sz="1200" dirty="0">
                <a:solidFill>
                  <a:srgbClr val="FF0000"/>
                </a:solidFill>
                <a:latin typeface="Times New Roman" panose="02020603050405020304" charset="0"/>
                <a:ea typeface="微软雅黑" panose="020B0503020204020204" pitchFamily="34" charset="-122"/>
              </a:rPr>
              <a:t>社会关系改善</a:t>
            </a:r>
            <a:r>
              <a:rPr lang="zh-CN" altLang="en-US" sz="1200" dirty="0">
                <a:latin typeface="Times New Roman" panose="02020603050405020304" charset="0"/>
                <a:ea typeface="微软雅黑" panose="020B0503020204020204" pitchFamily="34" charset="-122"/>
              </a:rPr>
              <a:t>的责任；对</a:t>
            </a:r>
            <a:r>
              <a:rPr lang="zh-CN" altLang="en-US" sz="1200" dirty="0">
                <a:solidFill>
                  <a:srgbClr val="FF0000"/>
                </a:solidFill>
                <a:latin typeface="Times New Roman" panose="02020603050405020304" charset="0"/>
                <a:ea typeface="微软雅黑" panose="020B0503020204020204" pitchFamily="34" charset="-122"/>
              </a:rPr>
              <a:t>精神文明进步</a:t>
            </a:r>
            <a:r>
              <a:rPr lang="zh-CN" altLang="en-US" sz="1200" dirty="0">
                <a:latin typeface="Times New Roman" panose="02020603050405020304" charset="0"/>
                <a:ea typeface="微软雅黑" panose="020B0503020204020204" pitchFamily="34" charset="-122"/>
              </a:rPr>
              <a:t>的责任</a:t>
            </a:r>
            <a:endParaRPr lang="en-US" altLang="zh-CN" sz="1200" dirty="0">
              <a:latin typeface="Times New Roman" panose="02020603050405020304" charset="0"/>
              <a:ea typeface="微软雅黑" panose="020B0503020204020204" pitchFamily="34" charset="-122"/>
            </a:endParaRPr>
          </a:p>
          <a:p>
            <a:pPr lvl="1"/>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对人的责任：对人类的责任与贡献；对个人的责任（</a:t>
            </a:r>
            <a:r>
              <a:rPr lang="zh-CN" altLang="en-US" sz="1200" dirty="0">
                <a:solidFill>
                  <a:srgbClr val="0000FF"/>
                </a:solidFill>
                <a:latin typeface="Times New Roman" panose="02020603050405020304" charset="0"/>
                <a:ea typeface="微软雅黑" panose="020B0503020204020204" pitchFamily="34" charset="-122"/>
              </a:rPr>
              <a:t>包括个人健康等身体素质</a:t>
            </a:r>
            <a:r>
              <a:rPr lang="zh-CN" altLang="en-US" sz="1200" dirty="0">
                <a:latin typeface="Times New Roman" panose="02020603050405020304" charset="0"/>
                <a:ea typeface="微软雅黑" panose="020B0503020204020204" pitchFamily="34" charset="-122"/>
              </a:rPr>
              <a:t>）</a:t>
            </a:r>
            <a:endParaRPr lang="en-US" altLang="zh-CN" sz="1200" dirty="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rPr>
              <a:t>4.4.2 </a:t>
            </a:r>
            <a:r>
              <a:rPr lang="zh-CN" altLang="en-US" sz="2000" b="1" dirty="0">
                <a:solidFill>
                  <a:schemeClr val="bg1"/>
                </a:solidFill>
                <a:latin typeface="Times New Roman" panose="02020603050405020304" charset="0"/>
                <a:ea typeface="微软雅黑" panose="020B0503020204020204" pitchFamily="34" charset="-122"/>
              </a:rPr>
              <a:t>关于责任的问题</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latin typeface="Times New Roman" panose="02020603050405020304" charset="0"/>
                <a:ea typeface="微软雅黑" panose="020B0503020204020204" pitchFamily="34" charset="-122"/>
              </a:rPr>
              <a:t>做一个</a:t>
            </a:r>
            <a:r>
              <a:rPr lang="zh-CN" altLang="en-US" sz="1200" dirty="0">
                <a:solidFill>
                  <a:srgbClr val="0000FF"/>
                </a:solidFill>
                <a:latin typeface="Times New Roman" panose="02020603050405020304" charset="0"/>
                <a:ea typeface="微软雅黑" panose="020B0503020204020204" pitchFamily="34" charset="-122"/>
              </a:rPr>
              <a:t>敢于负责的人</a:t>
            </a:r>
            <a:endParaRPr lang="en-US" altLang="zh-CN" sz="1200" dirty="0">
              <a:solidFill>
                <a:srgbClr val="0000FF"/>
              </a:solidFill>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例：在</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公司实习期间，有人误删了服务器集群上的数据，但是始终没有人承认</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a:p>
            <a:r>
              <a:rPr lang="zh-CN" altLang="en-US" sz="1200" dirty="0">
                <a:solidFill>
                  <a:srgbClr val="0000FF"/>
                </a:solidFill>
                <a:latin typeface="Times New Roman" panose="02020603050405020304" charset="0"/>
                <a:ea typeface="微软雅黑" panose="020B0503020204020204" pitchFamily="34" charset="-122"/>
              </a:rPr>
              <a:t>私利</a:t>
            </a:r>
            <a:r>
              <a:rPr lang="zh-CN" altLang="en-US" sz="1200" dirty="0">
                <a:latin typeface="Times New Roman" panose="02020603050405020304" charset="0"/>
                <a:ea typeface="微软雅黑" panose="020B0503020204020204" pitchFamily="34" charset="-122"/>
              </a:rPr>
              <a:t>是负责任行为的最大障碍之一</a:t>
            </a:r>
            <a:endParaRPr lang="en-US" altLang="zh-CN" sz="1200" dirty="0">
              <a:latin typeface="Times New Roman" panose="02020603050405020304" charset="0"/>
              <a:ea typeface="微软雅黑" panose="020B0503020204020204" pitchFamily="34" charset="-122"/>
            </a:endParaRPr>
          </a:p>
          <a:p>
            <a:pPr lvl="1"/>
            <a:r>
              <a:rPr lang="zh-CN" altLang="en-US" sz="1200" dirty="0">
                <a:latin typeface="Times New Roman" panose="02020603050405020304" charset="0"/>
                <a:ea typeface="微软雅黑" panose="020B0503020204020204" pitchFamily="34" charset="-122"/>
              </a:rPr>
              <a:t>“我们</a:t>
            </a:r>
            <a:r>
              <a:rPr lang="zh-CN" altLang="en-US" sz="1200" dirty="0">
                <a:solidFill>
                  <a:srgbClr val="FF0000"/>
                </a:solidFill>
                <a:latin typeface="Times New Roman" panose="02020603050405020304" charset="0"/>
                <a:ea typeface="微软雅黑" panose="020B0503020204020204" pitchFamily="34" charset="-122"/>
              </a:rPr>
              <a:t>不希望</a:t>
            </a:r>
            <a:r>
              <a:rPr lang="zh-CN" altLang="en-US" sz="1200" dirty="0">
                <a:latin typeface="Times New Roman" panose="02020603050405020304" charset="0"/>
                <a:ea typeface="微软雅黑" panose="020B0503020204020204" pitchFamily="34" charset="-122"/>
              </a:rPr>
              <a:t>学生是</a:t>
            </a:r>
            <a:r>
              <a:rPr lang="zh-CN" altLang="en-US" sz="1200" dirty="0">
                <a:solidFill>
                  <a:srgbClr val="FF0000"/>
                </a:solidFill>
                <a:latin typeface="Times New Roman" panose="02020603050405020304" charset="0"/>
                <a:ea typeface="微软雅黑" panose="020B0503020204020204" pitchFamily="34" charset="-122"/>
              </a:rPr>
              <a:t>一个功利的胜利者，不希望</a:t>
            </a:r>
            <a:r>
              <a:rPr lang="zh-CN" altLang="en-US" sz="1200" dirty="0">
                <a:latin typeface="Times New Roman" panose="02020603050405020304" charset="0"/>
                <a:ea typeface="微软雅黑" panose="020B0503020204020204" pitchFamily="34" charset="-122"/>
              </a:rPr>
              <a:t>学生</a:t>
            </a:r>
            <a:r>
              <a:rPr lang="zh-CN" altLang="en-US" sz="1200" dirty="0">
                <a:solidFill>
                  <a:srgbClr val="FF0000"/>
                </a:solidFill>
                <a:latin typeface="Times New Roman" panose="02020603050405020304" charset="0"/>
                <a:ea typeface="微软雅黑" panose="020B0503020204020204" pitchFamily="34" charset="-122"/>
              </a:rPr>
              <a:t>有知识但没有良心</a:t>
            </a:r>
            <a:r>
              <a:rPr lang="zh-CN" altLang="en-US" sz="1200" dirty="0">
                <a:latin typeface="Times New Roman" panose="02020603050405020304" charset="0"/>
                <a:ea typeface="微软雅黑" panose="020B0503020204020204" pitchFamily="34" charset="-122"/>
              </a:rPr>
              <a:t>，我们要培养学生成为一个</a:t>
            </a:r>
            <a:r>
              <a:rPr lang="zh-CN" altLang="en-US" sz="1200" dirty="0">
                <a:solidFill>
                  <a:srgbClr val="0000FF"/>
                </a:solidFill>
                <a:latin typeface="Times New Roman" panose="02020603050405020304" charset="0"/>
                <a:ea typeface="微软雅黑" panose="020B0503020204020204" pitchFamily="34" charset="-122"/>
              </a:rPr>
              <a:t>有良知、有正面价值观</a:t>
            </a:r>
            <a:r>
              <a:rPr lang="zh-CN" altLang="en-US" sz="1200" dirty="0">
                <a:latin typeface="Times New Roman" panose="02020603050405020304" charset="0"/>
                <a:ea typeface="微软雅黑" panose="020B0503020204020204" pitchFamily="34" charset="-122"/>
              </a:rPr>
              <a:t>的人。”（沈祖饶，香港中文大学校长 ，</a:t>
            </a:r>
            <a:r>
              <a:rPr lang="en-US" altLang="zh-CN" sz="1200" dirty="0">
                <a:latin typeface="Times New Roman" panose="02020603050405020304" charset="0"/>
                <a:ea typeface="微软雅黑" panose="020B0503020204020204" pitchFamily="34" charset="-122"/>
              </a:rPr>
              <a:t>12</a:t>
            </a:r>
            <a:r>
              <a:rPr lang="zh-CN" altLang="en-US" sz="1200" dirty="0">
                <a:latin typeface="Times New Roman" panose="02020603050405020304" charset="0"/>
                <a:ea typeface="微软雅黑" panose="020B0503020204020204" pitchFamily="34" charset="-122"/>
              </a:rPr>
              <a:t>所中国大学的校长在浙大联合发表</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面向</a:t>
            </a:r>
            <a:r>
              <a:rPr lang="en-US" altLang="zh-CN" sz="1200" dirty="0">
                <a:latin typeface="Times New Roman" panose="02020603050405020304" charset="0"/>
                <a:ea typeface="微软雅黑" panose="020B0503020204020204" pitchFamily="34" charset="-122"/>
              </a:rPr>
              <a:t>2030</a:t>
            </a:r>
            <a:r>
              <a:rPr lang="zh-CN" altLang="en-US" sz="1200" dirty="0">
                <a:latin typeface="Times New Roman" panose="02020603050405020304" charset="0"/>
                <a:ea typeface="微软雅黑" panose="020B0503020204020204" pitchFamily="34" charset="-122"/>
              </a:rPr>
              <a:t>的“一流大学创新网络”合作倡议</a:t>
            </a:r>
            <a:r>
              <a:rPr lang="en-US" altLang="zh-CN" sz="1200" dirty="0">
                <a:latin typeface="Times New Roman" panose="02020603050405020304" charset="0"/>
                <a:ea typeface="微软雅黑" panose="020B0503020204020204" pitchFamily="34" charset="-122"/>
              </a:rPr>
              <a:t>》</a:t>
            </a:r>
            <a:r>
              <a:rPr lang="zh-CN" altLang="en-US" sz="1200" dirty="0">
                <a:latin typeface="Times New Roman" panose="02020603050405020304" charset="0"/>
                <a:ea typeface="微软雅黑" panose="020B0503020204020204" pitchFamily="34" charset="-122"/>
              </a:rPr>
              <a:t>，</a:t>
            </a:r>
            <a:r>
              <a:rPr lang="en-US" altLang="zh-CN" sz="1200" dirty="0">
                <a:latin typeface="Times New Roman" panose="02020603050405020304" charset="0"/>
                <a:ea typeface="微软雅黑" panose="020B0503020204020204" pitchFamily="34" charset="-122"/>
              </a:rPr>
              <a:t>2017</a:t>
            </a:r>
            <a:r>
              <a:rPr lang="zh-CN" altLang="en-US" sz="1200" dirty="0">
                <a:latin typeface="Times New Roman" panose="02020603050405020304" charset="0"/>
                <a:ea typeface="微软雅黑" panose="020B0503020204020204" pitchFamily="34" charset="-122"/>
              </a:rPr>
              <a:t>年</a:t>
            </a:r>
            <a:r>
              <a:rPr lang="en-US" altLang="zh-CN" sz="1200" dirty="0">
                <a:latin typeface="Times New Roman" panose="02020603050405020304" charset="0"/>
                <a:ea typeface="微软雅黑" panose="020B0503020204020204" pitchFamily="34" charset="-122"/>
              </a:rPr>
              <a:t>5</a:t>
            </a:r>
            <a:r>
              <a:rPr lang="zh-CN" altLang="en-US" sz="1200" dirty="0">
                <a:latin typeface="Times New Roman" panose="02020603050405020304" charset="0"/>
                <a:ea typeface="微软雅黑" panose="020B0503020204020204" pitchFamily="34" charset="-122"/>
              </a:rPr>
              <a:t>月</a:t>
            </a:r>
            <a:r>
              <a:rPr lang="en-US" altLang="zh-CN" sz="1200" dirty="0">
                <a:latin typeface="Times New Roman" panose="02020603050405020304" charset="0"/>
                <a:ea typeface="微软雅黑" panose="020B0503020204020204" pitchFamily="34" charset="-122"/>
              </a:rPr>
              <a:t>23</a:t>
            </a:r>
            <a:r>
              <a:rPr lang="zh-CN" altLang="en-US" sz="1200" dirty="0">
                <a:latin typeface="Times New Roman" panose="02020603050405020304" charset="0"/>
                <a:ea typeface="微软雅黑" panose="020B0503020204020204" pitchFamily="34" charset="-122"/>
              </a:rPr>
              <a:t>日）</a:t>
            </a:r>
            <a:endParaRPr lang="en-US" altLang="zh-CN" sz="1200" dirty="0">
              <a:latin typeface="Times New Roman" panose="02020603050405020304" charset="0"/>
              <a:ea typeface="微软雅黑" panose="020B0503020204020204" pitchFamily="34" charset="-122"/>
            </a:endParaRPr>
          </a:p>
          <a:p>
            <a:endParaRPr lang="en-US" altLang="zh-CN" sz="1200" dirty="0">
              <a:latin typeface="Times New Roman" panose="02020603050405020304" charset="0"/>
              <a:ea typeface="微软雅黑" panose="020B0503020204020204" pitchFamily="34"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latin typeface="Times New Roman" panose="02020603050405020304" charset="0"/>
                <a:ea typeface="微软雅黑" panose="020B0503020204020204" pitchFamily="34" charset="-122"/>
              </a:rPr>
              <a:t>4.4.3 </a:t>
            </a:r>
            <a:r>
              <a:rPr lang="zh-CN" altLang="en-US" sz="2000" b="1" dirty="0">
                <a:solidFill>
                  <a:schemeClr val="bg1"/>
                </a:solidFill>
                <a:latin typeface="Times New Roman" panose="02020603050405020304" charset="0"/>
                <a:ea typeface="微软雅黑" panose="020B0503020204020204" pitchFamily="34" charset="-122"/>
              </a:rPr>
              <a:t>负责行为的障碍</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latin typeface="Times New Roman" panose="02020603050405020304" charset="0"/>
                <a:ea typeface="微软雅黑" panose="020B0503020204020204" pitchFamily="34" charset="-122"/>
              </a:rPr>
              <a:t>小节</a:t>
            </a:r>
            <a:endParaRPr lang="zh-CN" altLang="en-US" sz="2000" b="1" dirty="0">
              <a:solidFill>
                <a:schemeClr val="bg1"/>
              </a:solidFill>
              <a:latin typeface="Times New Roman" panose="02020603050405020304" charset="0"/>
              <a:ea typeface="微软雅黑" panose="020B0503020204020204" pitchFamily="34" charset="-122"/>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latin typeface="Times New Roman" panose="02020603050405020304" charset="0"/>
                <a:ea typeface="微软雅黑" panose="020B0503020204020204" pitchFamily="34" charset="-122"/>
              </a:rPr>
              <a:t>职业</a:t>
            </a:r>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职业道德</a:t>
            </a:r>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职业发展</a:t>
            </a:r>
            <a:endParaRPr lang="en-US" altLang="zh-CN" sz="1200" dirty="0">
              <a:latin typeface="Times New Roman" panose="02020603050405020304" charset="0"/>
              <a:ea typeface="微软雅黑" panose="020B0503020204020204" pitchFamily="34" charset="-122"/>
            </a:endParaRPr>
          </a:p>
          <a:p>
            <a:r>
              <a:rPr lang="zh-CN" altLang="en-US" sz="1200" dirty="0">
                <a:latin typeface="Times New Roman" panose="02020603050405020304" charset="0"/>
                <a:ea typeface="微软雅黑" panose="020B0503020204020204" pitchFamily="34" charset="-122"/>
              </a:rPr>
              <a:t>社会责任</a:t>
            </a:r>
            <a:endParaRPr lang="zh-CN" altLang="en-US" sz="12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p:sp>
        <p:nvSpPr>
          <p:cNvPr id="3" name="标题 2"/>
          <p:cNvSpPr>
            <a:spLocks noGrp="1"/>
          </p:cNvSpPr>
          <p:nvPr>
            <p:ph type="title"/>
          </p:nvPr>
        </p:nvSpPr>
        <p:spPr/>
        <p:txBody>
          <a:bodyPr>
            <a:normAutofit/>
          </a:bodyPr>
          <a:p>
            <a:pPr algn="l">
              <a:buClrTx/>
              <a:buSzTx/>
              <a:buFontTx/>
            </a:pPr>
            <a:r>
              <a:rPr lang="zh-CN" altLang="en-US" sz="2000">
                <a:solidFill>
                  <a:schemeClr val="bg1"/>
                </a:solidFill>
                <a:uFillTx/>
                <a:ea typeface="微软雅黑" panose="020B0503020204020204" pitchFamily="34" charset="-122"/>
                <a:sym typeface="+mn-ea"/>
              </a:rPr>
              <a:t>伦理相关问题的解决步骤--案例</a:t>
            </a:r>
            <a:endParaRPr lang="zh-CN" altLang="en-US" sz="2000">
              <a:solidFill>
                <a:schemeClr val="bg1"/>
              </a:solidFill>
              <a:uFillTx/>
              <a:ea typeface="微软雅黑" panose="020B0503020204020204" pitchFamily="34" charset="-122"/>
              <a:sym typeface="+mn-ea"/>
            </a:endParaRPr>
          </a:p>
        </p:txBody>
      </p:sp>
      <p:sp>
        <p:nvSpPr>
          <p:cNvPr id="4" name="内容占位符 3"/>
          <p:cNvSpPr>
            <a:spLocks noGrp="1"/>
          </p:cNvSpPr>
          <p:nvPr>
            <p:ph idx="1"/>
          </p:nvPr>
        </p:nvSpPr>
        <p:spPr/>
        <p:txBody>
          <a:bodyPr/>
          <a:p>
            <a:r>
              <a:rPr lang="zh-CN" altLang="en-US" sz="1400"/>
              <a:t>你是公司的</a:t>
            </a:r>
            <a:r>
              <a:rPr lang="zh-CN" altLang="en-US" sz="1400" u="sng"/>
              <a:t>客服经理</a:t>
            </a:r>
            <a:r>
              <a:rPr lang="zh-CN" altLang="en-US" sz="1400"/>
              <a:t>，小组新成员：</a:t>
            </a:r>
            <a:r>
              <a:rPr lang="en-US" altLang="zh-CN" sz="1400"/>
              <a:t>Elliot</a:t>
            </a:r>
            <a:endParaRPr lang="en-US" altLang="zh-CN" sz="1400"/>
          </a:p>
          <a:p>
            <a:r>
              <a:rPr lang="en-US" altLang="zh-CN" sz="1400"/>
              <a:t>Elliot</a:t>
            </a:r>
            <a:r>
              <a:rPr lang="zh-CN" altLang="en-US" sz="1400"/>
              <a:t>：聪明、学习快，对每天工作量不爽</a:t>
            </a:r>
            <a:endParaRPr lang="zh-CN" altLang="en-US" sz="1400"/>
          </a:p>
          <a:p>
            <a:r>
              <a:rPr lang="zh-CN" altLang="en-US" sz="1400"/>
              <a:t>午饭时：同事告诉你，</a:t>
            </a:r>
            <a:r>
              <a:rPr lang="en-US" altLang="zh-CN" sz="1400"/>
              <a:t>ELLiot</a:t>
            </a:r>
            <a:r>
              <a:rPr lang="zh-CN" altLang="en-US" sz="1400"/>
              <a:t>正在跟猎头抱怨她工作不开心。但你不知道为什么她不开心，你的小组需要她处理一些关键工作量</a:t>
            </a:r>
            <a:endParaRPr lang="zh-CN" altLang="en-US" sz="1400"/>
          </a:p>
          <a:p>
            <a:r>
              <a:rPr lang="zh-CN" altLang="en-US" sz="1400"/>
              <a:t>你该怎么解决</a:t>
            </a:r>
            <a:r>
              <a:rPr lang="en-US" altLang="zh-CN" sz="1400"/>
              <a:t>Elliot</a:t>
            </a:r>
            <a:r>
              <a:rPr lang="zh-CN" altLang="en-US" sz="1400"/>
              <a:t>的</a:t>
            </a:r>
            <a:r>
              <a:rPr lang="zh-CN" altLang="en-US" sz="1400"/>
              <a:t>问题？</a:t>
            </a:r>
            <a:endParaRPr lang="zh-CN" altLang="en-US" sz="1400"/>
          </a:p>
          <a:p>
            <a:endParaRPr lang="zh-CN" altLang="en-US" sz="1400"/>
          </a:p>
        </p:txBody>
      </p:sp>
      <p:sp>
        <p:nvSpPr>
          <p:cNvPr id="2" name="灯片编号占位符 1"/>
          <p:cNvSpPr>
            <a:spLocks noGrp="1"/>
          </p:cNvSpPr>
          <p:nvPr>
            <p:ph type="sldNum" sz="quarter" idx="12"/>
          </p:nvPr>
        </p:nvSpPr>
        <p:spPr/>
        <p:txBody>
          <a:bodyPr/>
          <a:p>
            <a:fld id="{C5C1623C-0059-494E-B184-63915177A0C5}"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solidFill>
                  <a:srgbClr val="0000FF"/>
                </a:solidFill>
                <a:latin typeface="Times New Roman" panose="02020603050405020304" charset="0"/>
                <a:ea typeface="微软雅黑" panose="020B0503020204020204" pitchFamily="34" charset="-122"/>
              </a:rPr>
              <a:t>案例</a:t>
            </a:r>
            <a:r>
              <a:rPr lang="en-US" altLang="zh-CN" sz="1200" dirty="0">
                <a:solidFill>
                  <a:srgbClr val="0000FF"/>
                </a:solidFill>
                <a:latin typeface="Times New Roman" panose="02020603050405020304" charset="0"/>
                <a:ea typeface="微软雅黑" panose="020B0503020204020204" pitchFamily="34" charset="-122"/>
              </a:rPr>
              <a:t>1</a:t>
            </a:r>
            <a:r>
              <a:rPr lang="zh-CN" altLang="en-US" sz="1200" dirty="0">
                <a:solidFill>
                  <a:srgbClr val="0000FF"/>
                </a:solidFill>
                <a:latin typeface="Times New Roman" panose="02020603050405020304" charset="0"/>
                <a:ea typeface="微软雅黑" panose="020B0503020204020204" pitchFamily="34" charset="-122"/>
              </a:rPr>
              <a:t>：</a:t>
            </a:r>
            <a:endParaRPr lang="zh-CN" altLang="en-US" sz="1200" dirty="0">
              <a:solidFill>
                <a:srgbClr val="0000FF"/>
              </a:solidFill>
              <a:latin typeface="Times New Roman" panose="02020603050405020304" charset="0"/>
              <a:ea typeface="微软雅黑" panose="020B0503020204020204" pitchFamily="34" charset="-122"/>
            </a:endParaRPr>
          </a:p>
          <a:p>
            <a:pPr lvl="1" algn="just"/>
            <a:r>
              <a:rPr lang="zh-CN" altLang="en-US" sz="1100" dirty="0">
                <a:solidFill>
                  <a:schemeClr val="tx1"/>
                </a:solidFill>
                <a:latin typeface="Times New Roman" panose="02020603050405020304" charset="0"/>
                <a:ea typeface="微软雅黑" panose="020B0503020204020204" pitchFamily="34" charset="-122"/>
              </a:rPr>
              <a:t>Carl works for general purpose software and hardware company on a project. The project</a:t>
            </a:r>
            <a:r>
              <a:rPr lang="en-US" altLang="zh-CN" sz="1100" dirty="0">
                <a:solidFill>
                  <a:schemeClr val="tx1"/>
                </a:solidFill>
                <a:latin typeface="Times New Roman" panose="02020603050405020304" charset="0"/>
                <a:ea typeface="微软雅黑" panose="020B0503020204020204" pitchFamily="34" charset="-122"/>
              </a:rPr>
              <a:t> </a:t>
            </a:r>
            <a:r>
              <a:rPr lang="zh-CN" altLang="en-US" sz="1100" dirty="0">
                <a:solidFill>
                  <a:schemeClr val="tx1"/>
                </a:solidFill>
                <a:latin typeface="Times New Roman" panose="02020603050405020304" charset="0"/>
                <a:ea typeface="微软雅黑" panose="020B0503020204020204" pitchFamily="34" charset="-122"/>
              </a:rPr>
              <a:t>involves developing a system that monitors radar signals for missiles and launches nuclear missiles when necessary. Carl was initially reluctant but eventually agrees. H</a:t>
            </a:r>
            <a:r>
              <a:rPr lang="en-US" altLang="zh-CN" sz="1100" dirty="0">
                <a:solidFill>
                  <a:schemeClr val="tx1"/>
                </a:solidFill>
                <a:latin typeface="Times New Roman" panose="02020603050405020304" charset="0"/>
                <a:ea typeface="微软雅黑" panose="020B0503020204020204" pitchFamily="34" charset="-122"/>
              </a:rPr>
              <a:t>e thoughts</a:t>
            </a:r>
            <a:r>
              <a:rPr lang="zh-CN" altLang="en-US" sz="1100" dirty="0">
                <a:solidFill>
                  <a:schemeClr val="tx1"/>
                </a:solidFill>
                <a:latin typeface="Times New Roman" panose="02020603050405020304" charset="0"/>
                <a:ea typeface="微软雅黑" panose="020B0503020204020204" pitchFamily="34" charset="-122"/>
              </a:rPr>
              <a:t> that if he does not </a:t>
            </a:r>
            <a:r>
              <a:rPr lang="en-US" altLang="zh-CN" sz="1100" dirty="0">
                <a:solidFill>
                  <a:schemeClr val="tx1"/>
                </a:solidFill>
                <a:latin typeface="Times New Roman" panose="02020603050405020304" charset="0"/>
                <a:ea typeface="微软雅黑" panose="020B0503020204020204" pitchFamily="34" charset="-122"/>
              </a:rPr>
              <a:t>accept it</a:t>
            </a:r>
            <a:r>
              <a:rPr lang="zh-CN" altLang="en-US" sz="1100" dirty="0">
                <a:solidFill>
                  <a:schemeClr val="tx1"/>
                </a:solidFill>
                <a:latin typeface="Times New Roman" panose="02020603050405020304" charset="0"/>
                <a:ea typeface="微软雅黑" panose="020B0503020204020204" pitchFamily="34" charset="-122"/>
              </a:rPr>
              <a:t>, someone else will</a:t>
            </a:r>
            <a:r>
              <a:rPr lang="en-US" altLang="zh-CN" sz="1100" dirty="0">
                <a:solidFill>
                  <a:schemeClr val="tx1"/>
                </a:solidFill>
                <a:latin typeface="Times New Roman" panose="02020603050405020304" charset="0"/>
                <a:ea typeface="微软雅黑" panose="020B0503020204020204" pitchFamily="34" charset="-122"/>
              </a:rPr>
              <a:t> do so</a:t>
            </a:r>
            <a:r>
              <a:rPr lang="zh-CN" altLang="en-US" sz="1100" dirty="0">
                <a:solidFill>
                  <a:schemeClr val="tx1"/>
                </a:solidFill>
                <a:latin typeface="Times New Roman" panose="02020603050405020304" charset="0"/>
                <a:ea typeface="微软雅黑" panose="020B0503020204020204" pitchFamily="34" charset="-122"/>
              </a:rPr>
              <a:t> anyway. </a:t>
            </a:r>
            <a:r>
              <a:rPr lang="zh-CN" altLang="en-US" sz="1100" dirty="0">
                <a:solidFill>
                  <a:srgbClr val="0000FF"/>
                </a:solidFill>
                <a:latin typeface="Times New Roman" panose="02020603050405020304" charset="0"/>
                <a:ea typeface="微软雅黑" panose="020B0503020204020204" pitchFamily="34" charset="-122"/>
              </a:rPr>
              <a:t>During his work</a:t>
            </a:r>
            <a:r>
              <a:rPr lang="en-US" altLang="zh-CN" sz="1100" dirty="0">
                <a:solidFill>
                  <a:srgbClr val="0000FF"/>
                </a:solidFill>
                <a:latin typeface="Times New Roman" panose="02020603050405020304" charset="0"/>
                <a:ea typeface="微软雅黑" panose="020B0503020204020204" pitchFamily="34" charset="-122"/>
              </a:rPr>
              <a:t>,</a:t>
            </a:r>
            <a:r>
              <a:rPr lang="zh-CN" altLang="en-US" sz="1100" dirty="0">
                <a:solidFill>
                  <a:srgbClr val="0000FF"/>
                </a:solidFill>
                <a:latin typeface="Times New Roman" panose="02020603050405020304" charset="0"/>
                <a:ea typeface="微软雅黑" panose="020B0503020204020204" pitchFamily="34" charset="-122"/>
              </a:rPr>
              <a:t> he develops some reservations </a:t>
            </a:r>
            <a:r>
              <a:rPr lang="en-US" altLang="zh-CN" sz="1100" dirty="0">
                <a:solidFill>
                  <a:srgbClr val="0000FF"/>
                </a:solidFill>
                <a:latin typeface="Times New Roman" panose="02020603050405020304" charset="0"/>
                <a:ea typeface="微软雅黑" panose="020B0503020204020204" pitchFamily="34" charset="-122"/>
              </a:rPr>
              <a:t>about </a:t>
            </a:r>
            <a:r>
              <a:rPr lang="zh-CN" altLang="en-US" sz="1100" dirty="0">
                <a:solidFill>
                  <a:srgbClr val="0000FF"/>
                </a:solidFill>
                <a:latin typeface="Times New Roman" panose="02020603050405020304" charset="0"/>
                <a:ea typeface="微软雅黑" panose="020B0503020204020204" pitchFamily="34" charset="-122"/>
              </a:rPr>
              <a:t>the fine-grained</a:t>
            </a:r>
            <a:r>
              <a:rPr lang="en-US" altLang="zh-CN" sz="1100" dirty="0">
                <a:solidFill>
                  <a:srgbClr val="0000FF"/>
                </a:solidFill>
                <a:latin typeface="Times New Roman" panose="02020603050405020304" charset="0"/>
                <a:ea typeface="微软雅黑" panose="020B0503020204020204" pitchFamily="34" charset="-122"/>
              </a:rPr>
              <a:t> </a:t>
            </a:r>
            <a:r>
              <a:rPr lang="zh-CN" altLang="en-US" sz="1100" dirty="0">
                <a:solidFill>
                  <a:srgbClr val="0000FF"/>
                </a:solidFill>
                <a:latin typeface="Times New Roman" panose="02020603050405020304" charset="0"/>
                <a:ea typeface="微软雅黑" panose="020B0503020204020204" pitchFamily="34" charset="-122"/>
              </a:rPr>
              <a:t>distinction between missiles and small planes.</a:t>
            </a:r>
            <a:r>
              <a:rPr lang="zh-CN" altLang="en-US" sz="1100" dirty="0">
                <a:solidFill>
                  <a:schemeClr val="tx1"/>
                </a:solidFill>
                <a:latin typeface="Times New Roman" panose="02020603050405020304" charset="0"/>
                <a:ea typeface="微软雅黑" panose="020B0503020204020204" pitchFamily="34" charset="-122"/>
              </a:rPr>
              <a:t> He expresses </a:t>
            </a:r>
            <a:r>
              <a:rPr lang="en-US" altLang="zh-CN" sz="1100" dirty="0">
                <a:solidFill>
                  <a:schemeClr val="tx1"/>
                </a:solidFill>
                <a:latin typeface="Times New Roman" panose="02020603050405020304" charset="0"/>
                <a:ea typeface="微软雅黑" panose="020B0503020204020204" pitchFamily="34" charset="-122"/>
              </a:rPr>
              <a:t>his idea </a:t>
            </a:r>
            <a:r>
              <a:rPr lang="zh-CN" altLang="en-US" sz="1100" dirty="0">
                <a:solidFill>
                  <a:schemeClr val="tx1"/>
                </a:solidFill>
                <a:latin typeface="Times New Roman" panose="02020603050405020304" charset="0"/>
                <a:ea typeface="微软雅黑" panose="020B0503020204020204" pitchFamily="34" charset="-122"/>
              </a:rPr>
              <a:t>to his manager who </a:t>
            </a:r>
            <a:r>
              <a:rPr sz="1100" dirty="0">
                <a:solidFill>
                  <a:schemeClr val="tx1"/>
                </a:solidFill>
                <a:latin typeface="Times New Roman" panose="02020603050405020304" charset="0"/>
                <a:ea typeface="微软雅黑" panose="020B0503020204020204" pitchFamily="34" charset="-122"/>
              </a:rPr>
              <a:t>dismisses the claim on the basis </a:t>
            </a:r>
            <a:r>
              <a:rPr sz="1100" u="sng" dirty="0">
                <a:solidFill>
                  <a:schemeClr val="tx1"/>
                </a:solidFill>
                <a:latin typeface="Times New Roman" panose="02020603050405020304" charset="0"/>
                <a:ea typeface="微软雅黑" panose="020B0503020204020204" pitchFamily="34" charset="-122"/>
              </a:rPr>
              <a:t>that he</a:t>
            </a:r>
            <a:r>
              <a:rPr lang="en-US" sz="1100" u="sng" dirty="0">
                <a:solidFill>
                  <a:schemeClr val="tx1"/>
                </a:solidFill>
                <a:latin typeface="Times New Roman" panose="02020603050405020304" charset="0"/>
                <a:ea typeface="微软雅黑" panose="020B0503020204020204" pitchFamily="34" charset="-122"/>
              </a:rPr>
              <a:t> disagrees</a:t>
            </a:r>
            <a:r>
              <a:rPr sz="1100" u="sng" dirty="0">
                <a:solidFill>
                  <a:schemeClr val="tx1"/>
                </a:solidFill>
                <a:latin typeface="Times New Roman" panose="02020603050405020304" charset="0"/>
                <a:ea typeface="微软雅黑" panose="020B0503020204020204" pitchFamily="34" charset="-122"/>
              </a:rPr>
              <a:t> with the claim</a:t>
            </a:r>
            <a:r>
              <a:rPr sz="1100" dirty="0">
                <a:solidFill>
                  <a:schemeClr val="tx1"/>
                </a:solidFill>
                <a:latin typeface="Times New Roman" panose="02020603050405020304" charset="0"/>
                <a:ea typeface="微软雅黑" panose="020B0503020204020204" pitchFamily="34" charset="-122"/>
              </a:rPr>
              <a:t> and </a:t>
            </a:r>
            <a:r>
              <a:rPr sz="1100" u="sng" dirty="0">
                <a:solidFill>
                  <a:schemeClr val="tx1"/>
                </a:solidFill>
                <a:latin typeface="Times New Roman" panose="02020603050405020304" charset="0"/>
                <a:ea typeface="微软雅黑" panose="020B0503020204020204" pitchFamily="34" charset="-122"/>
              </a:rPr>
              <a:t>that the project </a:t>
            </a:r>
            <a:r>
              <a:rPr lang="en-US" sz="1100" u="sng" dirty="0">
                <a:solidFill>
                  <a:schemeClr val="tx1"/>
                </a:solidFill>
                <a:latin typeface="Times New Roman" panose="02020603050405020304" charset="0"/>
                <a:ea typeface="微软雅黑" panose="020B0503020204020204" pitchFamily="34" charset="-122"/>
              </a:rPr>
              <a:t>has </a:t>
            </a:r>
            <a:r>
              <a:rPr sz="1100" u="sng" dirty="0">
                <a:solidFill>
                  <a:schemeClr val="tx1"/>
                </a:solidFill>
                <a:latin typeface="Times New Roman" panose="02020603050405020304" charset="0"/>
                <a:ea typeface="微软雅黑" panose="020B0503020204020204" pitchFamily="34" charset="-122"/>
              </a:rPr>
              <a:t>already</a:t>
            </a:r>
            <a:r>
              <a:rPr lang="en-US" sz="1100" u="sng" dirty="0">
                <a:solidFill>
                  <a:schemeClr val="tx1"/>
                </a:solidFill>
                <a:latin typeface="Times New Roman" panose="02020603050405020304" charset="0"/>
                <a:ea typeface="微软雅黑" panose="020B0503020204020204" pitchFamily="34" charset="-122"/>
              </a:rPr>
              <a:t> been</a:t>
            </a:r>
            <a:r>
              <a:rPr sz="1100" u="sng" dirty="0">
                <a:solidFill>
                  <a:schemeClr val="tx1"/>
                </a:solidFill>
                <a:latin typeface="Times New Roman" panose="02020603050405020304" charset="0"/>
                <a:ea typeface="微软雅黑" panose="020B0503020204020204" pitchFamily="34" charset="-122"/>
              </a:rPr>
              <a:t> late.</a:t>
            </a:r>
            <a:endParaRPr sz="1100" u="sng" dirty="0">
              <a:solidFill>
                <a:schemeClr val="tx1"/>
              </a:solidFill>
              <a:latin typeface="Times New Roman" panose="02020603050405020304" charset="0"/>
              <a:ea typeface="微软雅黑" panose="020B0503020204020204" pitchFamily="34" charset="-122"/>
            </a:endParaRPr>
          </a:p>
          <a:p>
            <a:pPr lvl="1" algn="just"/>
            <a:r>
              <a:rPr lang="en-US" sz="1100" dirty="0">
                <a:solidFill>
                  <a:srgbClr val="0000FF"/>
                </a:solidFill>
                <a:latin typeface="Times New Roman" panose="02020603050405020304" charset="0"/>
                <a:ea typeface="微软雅黑" panose="020B0503020204020204" pitchFamily="34" charset="-122"/>
              </a:rPr>
              <a:t>Carl feels morally responsible. </a:t>
            </a:r>
            <a:r>
              <a:rPr lang="en-US" sz="1100" dirty="0">
                <a:solidFill>
                  <a:schemeClr val="tx1"/>
                </a:solidFill>
                <a:latin typeface="Times New Roman" panose="02020603050405020304" charset="0"/>
                <a:ea typeface="微软雅黑" panose="020B0503020204020204" pitchFamily="34" charset="-122"/>
              </a:rPr>
              <a:t>What should he do? What can he do?</a:t>
            </a:r>
            <a:endParaRPr lang="en-US" sz="1100" dirty="0">
              <a:solidFill>
                <a:schemeClr val="tx1"/>
              </a:solidFill>
              <a:latin typeface="Times New Roman" panose="02020603050405020304" charset="0"/>
              <a:ea typeface="微软雅黑" panose="020B0503020204020204" pitchFamily="34" charset="-122"/>
            </a:endParaRPr>
          </a:p>
          <a:p>
            <a:pPr lvl="2" algn="just">
              <a:buClrTx/>
              <a:buSzTx/>
            </a:pPr>
            <a:r>
              <a:rPr lang="zh-CN" altLang="en-US" sz="960" dirty="0">
                <a:solidFill>
                  <a:schemeClr val="tx1"/>
                </a:solidFill>
                <a:latin typeface="Times New Roman" panose="02020603050405020304" charset="0"/>
                <a:ea typeface="微软雅黑" panose="020B0503020204020204" pitchFamily="34" charset="-122"/>
              </a:rPr>
              <a:t>辞职、</a:t>
            </a:r>
            <a:r>
              <a:rPr lang="zh-CN" altLang="en-US" sz="960" dirty="0">
                <a:solidFill>
                  <a:srgbClr val="FF0000"/>
                </a:solidFill>
                <a:latin typeface="Times New Roman" panose="02020603050405020304" charset="0"/>
                <a:ea typeface="微软雅黑" panose="020B0503020204020204" pitchFamily="34" charset="-122"/>
              </a:rPr>
              <a:t>上报公司管理部门、上报给合同甲方</a:t>
            </a:r>
            <a:r>
              <a:rPr lang="zh-CN" altLang="en-US" sz="960" dirty="0">
                <a:solidFill>
                  <a:schemeClr val="tx1"/>
                </a:solidFill>
                <a:latin typeface="Times New Roman" panose="02020603050405020304" charset="0"/>
                <a:ea typeface="微软雅黑" panose="020B0503020204020204" pitchFamily="34" charset="-122"/>
              </a:rPr>
              <a:t>、曝光给媒体（很有可能导致他失去工作），其他选择</a:t>
            </a:r>
            <a:endParaRPr lang="en-US" sz="960" dirty="0">
              <a:solidFill>
                <a:schemeClr val="tx1"/>
              </a:solidFill>
              <a:latin typeface="Times New Roman" panose="02020603050405020304" charset="0"/>
              <a:ea typeface="微软雅黑" panose="020B0503020204020204" pitchFamily="34" charset="-122"/>
            </a:endParaRPr>
          </a:p>
          <a:p>
            <a:pPr lvl="2" algn="just"/>
            <a:endParaRPr lang="en-US" sz="960" dirty="0">
              <a:solidFill>
                <a:schemeClr val="tx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5" name="Picture 4" descr="51617124660_.pic"/>
          <p:cNvPicPr>
            <a:picLocks noChangeAspect="1"/>
          </p:cNvPicPr>
          <p:nvPr/>
        </p:nvPicPr>
        <p:blipFill>
          <a:blip r:embed="rId1"/>
          <a:stretch>
            <a:fillRect/>
          </a:stretch>
        </p:blipFill>
        <p:spPr>
          <a:xfrm>
            <a:off x="3867150" y="0"/>
            <a:ext cx="1150620" cy="1014095"/>
          </a:xfrm>
          <a:prstGeom prst="rect">
            <a:avLst/>
          </a:prstGeom>
        </p:spPr>
      </p:pic>
      <p:sp>
        <p:nvSpPr>
          <p:cNvPr id="6" name="标题 5"/>
          <p:cNvSpPr/>
          <p:nvPr>
            <p:ph type="title"/>
          </p:nvPr>
        </p:nvSpPr>
        <p:spPr/>
        <p:txBody>
          <a:bodyPr>
            <a:normAutofit/>
          </a:bodyPr>
          <a:p>
            <a:pPr algn="l"/>
            <a:r>
              <a:rPr lang="zh-CN" altLang="en-US" sz="2000" b="1" dirty="0">
                <a:solidFill>
                  <a:schemeClr val="bg1"/>
                </a:solidFill>
                <a:latin typeface="Times New Roman" panose="02020603050405020304" charset="0"/>
                <a:ea typeface="微软雅黑" panose="020B0503020204020204" pitchFamily="34" charset="-122"/>
                <a:sym typeface="+mn-ea"/>
              </a:rPr>
              <a:t>案例分析</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solidFill>
                  <a:srgbClr val="0000FF"/>
                </a:solidFill>
                <a:latin typeface="Times New Roman" panose="02020603050405020304" charset="0"/>
                <a:ea typeface="微软雅黑" panose="020B0503020204020204" pitchFamily="34" charset="-122"/>
              </a:rPr>
              <a:t>案例</a:t>
            </a:r>
            <a:r>
              <a:rPr lang="en-US" altLang="zh-CN" sz="1200" dirty="0">
                <a:solidFill>
                  <a:srgbClr val="0000FF"/>
                </a:solidFill>
                <a:latin typeface="Times New Roman" panose="02020603050405020304" charset="0"/>
                <a:ea typeface="微软雅黑" panose="020B0503020204020204" pitchFamily="34" charset="-122"/>
              </a:rPr>
              <a:t>2</a:t>
            </a:r>
            <a:r>
              <a:rPr lang="zh-CN" altLang="en-US" sz="1200" dirty="0">
                <a:solidFill>
                  <a:srgbClr val="0000FF"/>
                </a:solidFill>
                <a:latin typeface="Times New Roman" panose="02020603050405020304" charset="0"/>
                <a:ea typeface="微软雅黑" panose="020B0503020204020204" pitchFamily="34" charset="-122"/>
              </a:rPr>
              <a:t>：</a:t>
            </a:r>
            <a:endParaRPr lang="zh-CN" altLang="en-US" sz="1200" dirty="0">
              <a:solidFill>
                <a:srgbClr val="0000FF"/>
              </a:solidFill>
              <a:latin typeface="Times New Roman" panose="02020603050405020304" charset="0"/>
              <a:ea typeface="微软雅黑" panose="020B0503020204020204" pitchFamily="34" charset="-122"/>
            </a:endParaRPr>
          </a:p>
          <a:p>
            <a:pPr lvl="1" algn="just"/>
            <a:r>
              <a:rPr sz="1100" dirty="0">
                <a:latin typeface="Times New Roman" panose="02020603050405020304" charset="0"/>
                <a:ea typeface="微软雅黑" panose="020B0503020204020204" pitchFamily="34" charset="-122"/>
              </a:rPr>
              <a:t>LJ has a computer science degree and has three years work experience. She has her own company and one of the</a:t>
            </a:r>
            <a:r>
              <a:rPr lang="en-US" sz="1100" dirty="0">
                <a:latin typeface="Times New Roman" panose="02020603050405020304" charset="0"/>
                <a:ea typeface="微软雅黑" panose="020B0503020204020204" pitchFamily="34" charset="-122"/>
              </a:rPr>
              <a:t> </a:t>
            </a:r>
            <a:r>
              <a:rPr sz="1100" dirty="0">
                <a:latin typeface="Times New Roman" panose="02020603050405020304" charset="0"/>
                <a:ea typeface="微软雅黑" panose="020B0503020204020204" pitchFamily="34" charset="-122"/>
              </a:rPr>
              <a:t>current projects</a:t>
            </a:r>
            <a:r>
              <a:rPr lang="en-US" sz="1100" dirty="0">
                <a:latin typeface="Times New Roman" panose="02020603050405020304" charset="0"/>
                <a:ea typeface="微软雅黑" panose="020B0503020204020204" pitchFamily="34" charset="-122"/>
              </a:rPr>
              <a:t> is</a:t>
            </a:r>
            <a:r>
              <a:rPr sz="1100" dirty="0">
                <a:latin typeface="Times New Roman" panose="02020603050405020304" charset="0"/>
                <a:ea typeface="微软雅黑" panose="020B0503020204020204" pitchFamily="34" charset="-122"/>
              </a:rPr>
              <a:t> </a:t>
            </a:r>
            <a:r>
              <a:rPr sz="1100" dirty="0">
                <a:solidFill>
                  <a:srgbClr val="0000FF"/>
                </a:solidFill>
                <a:latin typeface="Times New Roman" panose="02020603050405020304" charset="0"/>
                <a:ea typeface="微软雅黑" panose="020B0503020204020204" pitchFamily="34" charset="-122"/>
              </a:rPr>
              <a:t>designing an employee database for a large company.</a:t>
            </a:r>
            <a:r>
              <a:rPr sz="1100" dirty="0">
                <a:latin typeface="Times New Roman" panose="02020603050405020304" charset="0"/>
                <a:ea typeface="微软雅黑" panose="020B0503020204020204" pitchFamily="34" charset="-122"/>
              </a:rPr>
              <a:t> The database contains medical</a:t>
            </a:r>
            <a:r>
              <a:rPr lang="en-US" sz="1100" dirty="0">
                <a:latin typeface="Times New Roman" panose="02020603050405020304" charset="0"/>
                <a:ea typeface="微软雅黑" panose="020B0503020204020204" pitchFamily="34" charset="-122"/>
              </a:rPr>
              <a:t> </a:t>
            </a:r>
            <a:r>
              <a:rPr sz="1100" dirty="0">
                <a:latin typeface="Times New Roman" panose="02020603050405020304" charset="0"/>
                <a:ea typeface="微软雅黑" panose="020B0503020204020204" pitchFamily="34" charset="-122"/>
              </a:rPr>
              <a:t>records, performance evaluation, salary etc. She must decide on the security</a:t>
            </a:r>
            <a:r>
              <a:rPr lang="en-US" sz="1100" dirty="0">
                <a:latin typeface="Times New Roman" panose="02020603050405020304" charset="0"/>
                <a:ea typeface="微软雅黑" panose="020B0503020204020204" pitchFamily="34" charset="-122"/>
              </a:rPr>
              <a:t> demand</a:t>
            </a:r>
            <a:r>
              <a:rPr sz="1100" dirty="0">
                <a:latin typeface="Times New Roman" panose="02020603050405020304" charset="0"/>
                <a:ea typeface="微软雅黑" panose="020B0503020204020204" pitchFamily="34" charset="-122"/>
              </a:rPr>
              <a:t> for this system. The question is</a:t>
            </a:r>
            <a:r>
              <a:rPr lang="en-US" sz="1100" dirty="0">
                <a:latin typeface="Times New Roman" panose="02020603050405020304" charset="0"/>
                <a:ea typeface="微软雅黑" panose="020B0503020204020204" pitchFamily="34" charset="-122"/>
              </a:rPr>
              <a:t> security demand level</a:t>
            </a:r>
            <a:r>
              <a:rPr sz="1100" dirty="0">
                <a:latin typeface="Times New Roman" panose="02020603050405020304" charset="0"/>
                <a:ea typeface="微软雅黑" panose="020B0503020204020204" pitchFamily="34" charset="-122"/>
              </a:rPr>
              <a:t>.</a:t>
            </a:r>
            <a:r>
              <a:rPr lang="en-US" sz="1100" dirty="0">
                <a:latin typeface="Times New Roman" panose="02020603050405020304" charset="0"/>
                <a:ea typeface="微软雅黑" panose="020B0503020204020204" pitchFamily="34" charset="-122"/>
              </a:rPr>
              <a:t> </a:t>
            </a:r>
            <a:r>
              <a:rPr sz="1100" dirty="0">
                <a:latin typeface="Times New Roman" panose="02020603050405020304" charset="0"/>
                <a:ea typeface="微软雅黑" panose="020B0503020204020204" pitchFamily="34" charset="-122"/>
              </a:rPr>
              <a:t>She believes that the client</a:t>
            </a:r>
            <a:r>
              <a:rPr lang="en-US" sz="1100" dirty="0">
                <a:latin typeface="Times New Roman" panose="02020603050405020304" charset="0"/>
                <a:ea typeface="微软雅黑" panose="020B0503020204020204" pitchFamily="34" charset="-122"/>
              </a:rPr>
              <a:t> (this company)</a:t>
            </a:r>
            <a:r>
              <a:rPr sz="1100" dirty="0">
                <a:latin typeface="Times New Roman" panose="02020603050405020304" charset="0"/>
                <a:ea typeface="微软雅黑" panose="020B0503020204020204" pitchFamily="34" charset="-122"/>
              </a:rPr>
              <a:t> should have all the necessary information </a:t>
            </a:r>
            <a:r>
              <a:rPr lang="en-US" sz="1100" dirty="0">
                <a:latin typeface="Times New Roman" panose="02020603050405020304" charset="0"/>
                <a:ea typeface="微软雅黑" panose="020B0503020204020204" pitchFamily="34" charset="-122"/>
              </a:rPr>
              <a:t>about the system for decision making</a:t>
            </a:r>
            <a:r>
              <a:rPr sz="1100" dirty="0">
                <a:latin typeface="Times New Roman" panose="02020603050405020304" charset="0"/>
                <a:ea typeface="微软雅黑" panose="020B0503020204020204" pitchFamily="34" charset="-122"/>
              </a:rPr>
              <a:t>. </a:t>
            </a:r>
            <a:r>
              <a:rPr sz="1100" dirty="0">
                <a:solidFill>
                  <a:srgbClr val="0000FF"/>
                </a:solidFill>
                <a:latin typeface="Times New Roman" panose="02020603050405020304" charset="0"/>
                <a:ea typeface="微软雅黑" panose="020B0503020204020204" pitchFamily="34" charset="-122"/>
              </a:rPr>
              <a:t>She then presents ALL available options to the clients, with the level of security proportional to the</a:t>
            </a:r>
            <a:r>
              <a:rPr lang="en-US" sz="1100" dirty="0">
                <a:solidFill>
                  <a:srgbClr val="0000FF"/>
                </a:solidFill>
                <a:latin typeface="Times New Roman" panose="02020603050405020304" charset="0"/>
                <a:ea typeface="微软雅黑" panose="020B0503020204020204" pitchFamily="34" charset="-122"/>
              </a:rPr>
              <a:t> cost.</a:t>
            </a:r>
            <a:r>
              <a:rPr lang="en-US" sz="1100" dirty="0">
                <a:solidFill>
                  <a:schemeClr val="tx1"/>
                </a:solidFill>
                <a:latin typeface="Times New Roman" panose="02020603050405020304" charset="0"/>
                <a:ea typeface="微软雅黑" panose="020B0503020204020204" pitchFamily="34" charset="-122"/>
              </a:rPr>
              <a:t> The client chooses the cheapest and least secure option, which leads LJ to feel that this is insecure. </a:t>
            </a:r>
            <a:r>
              <a:rPr lang="en-US" sz="1100" dirty="0">
                <a:solidFill>
                  <a:srgbClr val="0000FF"/>
                </a:solidFill>
                <a:latin typeface="Times New Roman" panose="02020603050405020304" charset="0"/>
                <a:ea typeface="微软雅黑" panose="020B0503020204020204" pitchFamily="34" charset="-122"/>
              </a:rPr>
              <a:t>She explains the risks to the client </a:t>
            </a:r>
            <a:r>
              <a:rPr lang="en-US" sz="1100" u="sng" dirty="0">
                <a:solidFill>
                  <a:schemeClr val="tx1"/>
                </a:solidFill>
                <a:latin typeface="Times New Roman" panose="02020603050405020304" charset="0"/>
                <a:ea typeface="微软雅黑" panose="020B0503020204020204" pitchFamily="34" charset="-122"/>
              </a:rPr>
              <a:t>but they sticks with the cheapest option. </a:t>
            </a:r>
            <a:endParaRPr lang="en-US" sz="1100" u="sng" dirty="0">
              <a:solidFill>
                <a:schemeClr val="tx1"/>
              </a:solidFill>
              <a:latin typeface="Times New Roman" panose="02020603050405020304" charset="0"/>
              <a:ea typeface="微软雅黑" panose="020B0503020204020204" pitchFamily="34" charset="-122"/>
            </a:endParaRPr>
          </a:p>
          <a:p>
            <a:pPr lvl="1" algn="just"/>
            <a:r>
              <a:rPr lang="en-US" sz="1100" dirty="0">
                <a:solidFill>
                  <a:schemeClr val="tx1"/>
                </a:solidFill>
                <a:latin typeface="Times New Roman" panose="02020603050405020304" charset="0"/>
                <a:ea typeface="微软雅黑" panose="020B0503020204020204" pitchFamily="34" charset="-122"/>
              </a:rPr>
              <a:t>Should LJ refuse to build the system? </a:t>
            </a:r>
            <a:endParaRPr lang="en-US" sz="1100" dirty="0">
              <a:solidFill>
                <a:schemeClr val="tx1"/>
              </a:solidFill>
              <a:latin typeface="Times New Roman" panose="02020603050405020304" charset="0"/>
              <a:ea typeface="微软雅黑" panose="020B0503020204020204" pitchFamily="34" charset="-122"/>
            </a:endParaRPr>
          </a:p>
          <a:p>
            <a:pPr lvl="1" algn="just"/>
            <a:r>
              <a:rPr lang="en-US" sz="1100" dirty="0">
                <a:solidFill>
                  <a:schemeClr val="tx1"/>
                </a:solidFill>
                <a:latin typeface="Times New Roman" panose="02020603050405020304" charset="0"/>
                <a:ea typeface="微软雅黑" panose="020B0503020204020204" pitchFamily="34" charset="-122"/>
              </a:rPr>
              <a:t>Should she have presented this option to the client in the first place?</a:t>
            </a:r>
            <a:endParaRPr lang="en-US" sz="1100" dirty="0">
              <a:solidFill>
                <a:schemeClr val="tx1"/>
              </a:solidFill>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normAutofit/>
          </a:bodyPr>
          <a:p>
            <a:pPr algn="l"/>
            <a:r>
              <a:rPr lang="zh-CN" altLang="en-US" sz="2000" b="1" dirty="0">
                <a:solidFill>
                  <a:schemeClr val="bg1"/>
                </a:solidFill>
                <a:latin typeface="Times New Roman" panose="02020603050405020304" charset="0"/>
                <a:ea typeface="微软雅黑" panose="020B0503020204020204" pitchFamily="34" charset="-122"/>
                <a:sym typeface="+mn-ea"/>
              </a:rPr>
              <a:t>案例分析</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377348" cy="2209550"/>
          </a:xfrm>
        </p:spPr>
        <p:txBody>
          <a:bodyPr>
            <a:normAutofit/>
          </a:bodyPr>
          <a:lstStyle/>
          <a:p>
            <a:r>
              <a:rPr lang="zh-CN" altLang="en-US" sz="1200" dirty="0">
                <a:solidFill>
                  <a:srgbClr val="0000FF"/>
                </a:solidFill>
                <a:latin typeface="Times New Roman" panose="02020603050405020304" charset="0"/>
                <a:ea typeface="微软雅黑" panose="020B0503020204020204" pitchFamily="34" charset="-122"/>
              </a:rPr>
              <a:t>案例</a:t>
            </a:r>
            <a:r>
              <a:rPr lang="en-US" altLang="zh-CN" sz="1200" dirty="0">
                <a:solidFill>
                  <a:srgbClr val="0000FF"/>
                </a:solidFill>
                <a:latin typeface="Times New Roman" panose="02020603050405020304" charset="0"/>
                <a:ea typeface="微软雅黑" panose="020B0503020204020204" pitchFamily="34" charset="-122"/>
              </a:rPr>
              <a:t>3</a:t>
            </a:r>
            <a:r>
              <a:rPr lang="zh-CN" altLang="en-US" sz="1200" dirty="0">
                <a:solidFill>
                  <a:srgbClr val="0000FF"/>
                </a:solidFill>
                <a:latin typeface="Times New Roman" panose="02020603050405020304" charset="0"/>
                <a:ea typeface="微软雅黑" panose="020B0503020204020204" pitchFamily="34" charset="-122"/>
              </a:rPr>
              <a:t>：</a:t>
            </a:r>
            <a:endParaRPr lang="zh-CN" altLang="en-US" sz="1200" dirty="0">
              <a:solidFill>
                <a:srgbClr val="0000FF"/>
              </a:solidFill>
              <a:latin typeface="Times New Roman" panose="02020603050405020304" charset="0"/>
              <a:ea typeface="微软雅黑" panose="020B0503020204020204" pitchFamily="34" charset="-122"/>
            </a:endParaRPr>
          </a:p>
          <a:p>
            <a:pPr lvl="1" algn="just"/>
            <a:r>
              <a:rPr sz="1100" dirty="0">
                <a:latin typeface="Times New Roman" panose="02020603050405020304" charset="0"/>
                <a:ea typeface="微软雅黑" panose="020B0503020204020204" pitchFamily="34" charset="-122"/>
              </a:rPr>
              <a:t>Juan is a private consultant. His job is to evaluate automation needs and recommend suitable systems. Recently</a:t>
            </a:r>
            <a:r>
              <a:rPr lang="en-US" sz="1100" dirty="0">
                <a:latin typeface="Times New Roman" panose="02020603050405020304" charset="0"/>
                <a:ea typeface="微软雅黑" panose="020B0503020204020204" pitchFamily="34" charset="-122"/>
              </a:rPr>
              <a:t>, </a:t>
            </a:r>
            <a:r>
              <a:rPr sz="1100" dirty="0">
                <a:latin typeface="Times New Roman" panose="02020603050405020304" charset="0"/>
                <a:ea typeface="微软雅黑" panose="020B0503020204020204" pitchFamily="34" charset="-122"/>
              </a:rPr>
              <a:t>he was hired by a hospital to upgrade their systems. </a:t>
            </a:r>
            <a:r>
              <a:rPr sz="1100" dirty="0">
                <a:solidFill>
                  <a:srgbClr val="0000FF"/>
                </a:solidFill>
                <a:latin typeface="Times New Roman" panose="02020603050405020304" charset="0"/>
                <a:ea typeface="微软雅黑" panose="020B0503020204020204" pitchFamily="34" charset="-122"/>
              </a:rPr>
              <a:t>He recommended (with reasons) Tri-Star as a best system to upgrade to.</a:t>
            </a:r>
            <a:r>
              <a:rPr sz="1100" dirty="0">
                <a:latin typeface="Times New Roman" panose="02020603050405020304" charset="0"/>
                <a:ea typeface="微软雅黑" panose="020B0503020204020204" pitchFamily="34" charset="-122"/>
              </a:rPr>
              <a:t> However</a:t>
            </a:r>
            <a:r>
              <a:rPr lang="en-CA" sz="1100" dirty="0">
                <a:latin typeface="Times New Roman" panose="02020603050405020304" charset="0"/>
                <a:ea typeface="微软雅黑" panose="020B0503020204020204" pitchFamily="34" charset="-122"/>
              </a:rPr>
              <a:t>,</a:t>
            </a:r>
            <a:r>
              <a:rPr sz="1100" dirty="0">
                <a:latin typeface="Times New Roman" panose="02020603050405020304" charset="0"/>
                <a:ea typeface="微软雅黑" panose="020B0503020204020204" pitchFamily="34" charset="-122"/>
              </a:rPr>
              <a:t> he failed to mention that he is a partner in Tri-Star and that there is a conflict of interest. </a:t>
            </a:r>
            <a:endParaRPr sz="1100" dirty="0">
              <a:latin typeface="Times New Roman" panose="02020603050405020304" charset="0"/>
              <a:ea typeface="微软雅黑" panose="020B0503020204020204" pitchFamily="34" charset="-122"/>
            </a:endParaRPr>
          </a:p>
          <a:p>
            <a:pPr lvl="1" algn="just"/>
            <a:r>
              <a:rPr sz="1100" dirty="0">
                <a:latin typeface="Times New Roman" panose="02020603050405020304" charset="0"/>
                <a:ea typeface="微软雅黑" panose="020B0503020204020204" pitchFamily="34" charset="-122"/>
              </a:rPr>
              <a:t>Was his behaviour unethical? </a:t>
            </a:r>
            <a:endParaRPr sz="1100" dirty="0">
              <a:latin typeface="Times New Roman" panose="02020603050405020304" charset="0"/>
              <a:ea typeface="微软雅黑" panose="020B0503020204020204" pitchFamily="34" charset="-122"/>
            </a:endParaRPr>
          </a:p>
          <a:p>
            <a:pPr lvl="1" algn="just"/>
            <a:r>
              <a:rPr sz="1100" dirty="0">
                <a:latin typeface="Times New Roman" panose="02020603050405020304" charset="0"/>
                <a:ea typeface="微软雅黑" panose="020B0503020204020204" pitchFamily="34" charset="-122"/>
              </a:rPr>
              <a:t>Should he have</a:t>
            </a:r>
            <a:r>
              <a:rPr lang="en-US" sz="1100" dirty="0">
                <a:latin typeface="Times New Roman" panose="02020603050405020304" charset="0"/>
                <a:ea typeface="微软雅黑" panose="020B0503020204020204" pitchFamily="34" charset="-122"/>
              </a:rPr>
              <a:t> declined the job originally? </a:t>
            </a:r>
            <a:endParaRPr lang="en-US" sz="1100" dirty="0">
              <a:latin typeface="Times New Roman" panose="02020603050405020304" charset="0"/>
              <a:ea typeface="微软雅黑" panose="020B0503020204020204" pitchFamily="34" charset="-122"/>
            </a:endParaRPr>
          </a:p>
          <a:p>
            <a:pPr lvl="1" algn="just"/>
            <a:r>
              <a:rPr sz="1100" dirty="0">
                <a:latin typeface="Times New Roman" panose="02020603050405020304" charset="0"/>
                <a:ea typeface="微软雅黑" panose="020B0503020204020204" pitchFamily="34" charset="-122"/>
                <a:sym typeface="+mn-ea"/>
              </a:rPr>
              <a:t>Should he have</a:t>
            </a:r>
            <a:r>
              <a:rPr lang="en-US" sz="1100" dirty="0">
                <a:latin typeface="Times New Roman" panose="02020603050405020304" charset="0"/>
                <a:ea typeface="微软雅黑" panose="020B0503020204020204" pitchFamily="34" charset="-122"/>
                <a:sym typeface="+mn-ea"/>
              </a:rPr>
              <a:t> </a:t>
            </a:r>
            <a:r>
              <a:rPr lang="en-US" sz="1100" dirty="0">
                <a:latin typeface="Times New Roman" panose="02020603050405020304" charset="0"/>
                <a:ea typeface="微软雅黑" panose="020B0503020204020204" pitchFamily="34" charset="-122"/>
              </a:rPr>
              <a:t>disclosed his ties with Tri-star?</a:t>
            </a:r>
            <a:endParaRPr lang="en-US" sz="1100" dirty="0">
              <a:latin typeface="Times New Roman" panose="0202060305040502030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6" name="标题 5"/>
          <p:cNvSpPr/>
          <p:nvPr>
            <p:ph type="title"/>
          </p:nvPr>
        </p:nvSpPr>
        <p:spPr/>
        <p:txBody>
          <a:bodyPr>
            <a:normAutofit/>
          </a:bodyPr>
          <a:p>
            <a:pPr algn="l"/>
            <a:r>
              <a:rPr lang="zh-CN" altLang="en-US" sz="2000" b="1" dirty="0">
                <a:solidFill>
                  <a:schemeClr val="bg1"/>
                </a:solidFill>
                <a:latin typeface="Times New Roman" panose="02020603050405020304" charset="0"/>
                <a:ea typeface="微软雅黑" panose="020B0503020204020204" pitchFamily="34" charset="-122"/>
                <a:sym typeface="+mn-ea"/>
              </a:rPr>
              <a:t>案例分析</a:t>
            </a:r>
            <a:endParaRPr lang="zh-CN" altLang="en-US" sz="2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13303</Words>
  <Application>WPS 演示</Application>
  <PresentationFormat>自定义</PresentationFormat>
  <Paragraphs>603</Paragraphs>
  <Slides>53</Slides>
  <Notes>35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Arial</vt:lpstr>
      <vt:lpstr>宋体</vt:lpstr>
      <vt:lpstr>Wingdings</vt:lpstr>
      <vt:lpstr>Times New Roman</vt:lpstr>
      <vt:lpstr>微软雅黑</vt:lpstr>
      <vt:lpstr>Calibri</vt:lpstr>
      <vt:lpstr>Arial Unicode MS</vt:lpstr>
      <vt:lpstr>Calibri</vt:lpstr>
      <vt:lpstr>Office 主题</vt:lpstr>
      <vt:lpstr>第4章 IT职业道德和社会责任</vt:lpstr>
      <vt:lpstr>伦理相关问题的解决步骤</vt:lpstr>
      <vt:lpstr>伦理相关问题的解决步骤</vt:lpstr>
      <vt:lpstr>伦理相关问题的解决步骤</vt:lpstr>
      <vt:lpstr>伦理相关问题的解决步骤</vt:lpstr>
      <vt:lpstr>伦理相关问题的解决步骤--案例</vt:lpstr>
      <vt:lpstr>案例分析</vt:lpstr>
      <vt:lpstr>案例分析</vt:lpstr>
      <vt:lpstr>案例分析</vt:lpstr>
      <vt:lpstr>案例分析小结</vt:lpstr>
      <vt:lpstr>职业的具体属性</vt:lpstr>
      <vt:lpstr>职业的具体属性</vt:lpstr>
      <vt:lpstr>职业的具体属性</vt:lpstr>
      <vt:lpstr>PowerPoint 演示文稿</vt:lpstr>
      <vt:lpstr>职业的具体属性</vt:lpstr>
      <vt:lpstr>职业的具体属性</vt:lpstr>
      <vt:lpstr>职业的具体属性</vt:lpstr>
      <vt:lpstr>职业的具体属性</vt:lpstr>
      <vt:lpstr>职业的具体属性</vt:lpstr>
      <vt:lpstr>PowerPoint 演示文稿</vt:lpstr>
      <vt:lpstr>4.1.1 社会良性关系的基础</vt:lpstr>
      <vt:lpstr>4.1.1 社会良性关系的基础</vt:lpstr>
      <vt:lpstr>PowerPoint 演示文稿</vt:lpstr>
      <vt:lpstr>4.3.1 职业道德的概念</vt:lpstr>
      <vt:lpstr>4.3.1 职业道德的概念</vt:lpstr>
      <vt:lpstr>4.3.1 职业道德的概念</vt:lpstr>
      <vt:lpstr>4.3.2 个人职业发展</vt:lpstr>
      <vt:lpstr>4.3.2 个人职业发展</vt:lpstr>
      <vt:lpstr>PowerPoint 演示文稿</vt:lpstr>
      <vt:lpstr>4.3.2 个人职业发展</vt:lpstr>
      <vt:lpstr>4.3.2 个人职业发展</vt:lpstr>
      <vt:lpstr>4.3.3 职业道德规范</vt:lpstr>
      <vt:lpstr>4.3.3 职业道德规范</vt:lpstr>
      <vt:lpstr>4.3.3 职业道德规范</vt:lpstr>
      <vt:lpstr>4.3.3 职业道德规范</vt:lpstr>
      <vt:lpstr>4.3.3 职业道德规范</vt:lpstr>
      <vt:lpstr>4.3.3 职业道德规范</vt:lpstr>
      <vt:lpstr>4.3.3 职业道德规范</vt:lpstr>
      <vt:lpstr>4.3.3 职业道德规范</vt:lpstr>
      <vt:lpstr>4.3.3 职业道德规范</vt:lpstr>
      <vt:lpstr>4.3.3 职业道德规范</vt:lpstr>
      <vt:lpstr>4.3.3 职业道德规范</vt:lpstr>
      <vt:lpstr>4.3.3 职业道德规范</vt:lpstr>
      <vt:lpstr>4.3.3 软件工程师职业道德规范</vt:lpstr>
      <vt:lpstr>4.3.3 软件工程师职业道德规范</vt:lpstr>
      <vt:lpstr>4.3.3 软件工程师职业道德规范</vt:lpstr>
      <vt:lpstr>4.3.3 职业道德规范</vt:lpstr>
      <vt:lpstr>提纲</vt:lpstr>
      <vt:lpstr>4.4.1 社会责任的意义</vt:lpstr>
      <vt:lpstr>4.4.1 社会责任的意义</vt:lpstr>
      <vt:lpstr>4.4.2 关于责任的问题</vt:lpstr>
      <vt:lpstr>4.4.3 负责行为的障碍</vt:lpstr>
      <vt:lpstr>小节</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WPS_1173050826</cp:lastModifiedBy>
  <cp:revision>1096</cp:revision>
  <dcterms:created xsi:type="dcterms:W3CDTF">2021-03-30T17:23:00Z</dcterms:created>
  <dcterms:modified xsi:type="dcterms:W3CDTF">2022-04-27T03:28:40Z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92B20FBC03EB4B938117CC7D7786C2DE</vt:lpwstr>
  </property>
  <property fmtid="{D5CDD505-2E9C-101B-9397-08002B2CF9AE}" pid="3" name="KSOProductBuildVer">
    <vt:lpwstr>2052-11.1.0.10700</vt:lpwstr>
  </property>
</Properties>
</file>