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38" r:id="rId5"/>
    <p:sldId id="278" r:id="rId6"/>
    <p:sldId id="280" r:id="rId7"/>
    <p:sldId id="283" r:id="rId8"/>
    <p:sldId id="295" r:id="rId9"/>
    <p:sldId id="305" r:id="rId10"/>
    <p:sldId id="293" r:id="rId11"/>
    <p:sldId id="364" r:id="rId12"/>
    <p:sldId id="294" r:id="rId13"/>
    <p:sldId id="285" r:id="rId14"/>
    <p:sldId id="290" r:id="rId15"/>
    <p:sldId id="287" r:id="rId16"/>
    <p:sldId id="288" r:id="rId17"/>
    <p:sldId id="306" r:id="rId18"/>
    <p:sldId id="307" r:id="rId19"/>
    <p:sldId id="308" r:id="rId20"/>
    <p:sldId id="289" r:id="rId21"/>
    <p:sldId id="309" r:id="rId22"/>
    <p:sldId id="296" r:id="rId23"/>
    <p:sldId id="304" r:id="rId24"/>
    <p:sldId id="297" r:id="rId25"/>
    <p:sldId id="310" r:id="rId26"/>
    <p:sldId id="299" r:id="rId27"/>
    <p:sldId id="281" r:id="rId28"/>
    <p:sldId id="303" r:id="rId29"/>
    <p:sldId id="311" r:id="rId30"/>
  </p:sldIdLst>
  <p:sldSz cx="5868670" cy="3347720"/>
  <p:notesSz cx="6858000" cy="9144000"/>
  <p:defaultTextStyle>
    <a:defPPr>
      <a:defRPr lang="zh-CN"/>
    </a:defPPr>
    <a:lvl1pPr marL="0" algn="l" defTabSz="526415" rtl="0" eaLnBrk="1" latinLnBrk="0" hangingPunct="1">
      <a:defRPr sz="1000" kern="1200">
        <a:solidFill>
          <a:schemeClr val="tx1"/>
        </a:solidFill>
        <a:latin typeface="+mn-lt"/>
        <a:ea typeface="+mn-ea"/>
        <a:cs typeface="+mn-cs"/>
      </a:defRPr>
    </a:lvl1pPr>
    <a:lvl2pPr marL="263525" algn="l" defTabSz="526415" rtl="0" eaLnBrk="1" latinLnBrk="0" hangingPunct="1">
      <a:defRPr sz="1000" kern="1200">
        <a:solidFill>
          <a:schemeClr val="tx1"/>
        </a:solidFill>
        <a:latin typeface="+mn-lt"/>
        <a:ea typeface="+mn-ea"/>
        <a:cs typeface="+mn-cs"/>
      </a:defRPr>
    </a:lvl2pPr>
    <a:lvl3pPr marL="526415" algn="l" defTabSz="526415" rtl="0" eaLnBrk="1" latinLnBrk="0" hangingPunct="1">
      <a:defRPr sz="1000" kern="1200">
        <a:solidFill>
          <a:schemeClr val="tx1"/>
        </a:solidFill>
        <a:latin typeface="+mn-lt"/>
        <a:ea typeface="+mn-ea"/>
        <a:cs typeface="+mn-cs"/>
      </a:defRPr>
    </a:lvl3pPr>
    <a:lvl4pPr marL="789940" algn="l" defTabSz="526415" rtl="0" eaLnBrk="1" latinLnBrk="0" hangingPunct="1">
      <a:defRPr sz="1000" kern="1200">
        <a:solidFill>
          <a:schemeClr val="tx1"/>
        </a:solidFill>
        <a:latin typeface="+mn-lt"/>
        <a:ea typeface="+mn-ea"/>
        <a:cs typeface="+mn-cs"/>
      </a:defRPr>
    </a:lvl4pPr>
    <a:lvl5pPr marL="1053465" algn="l" defTabSz="526415" rtl="0" eaLnBrk="1" latinLnBrk="0" hangingPunct="1">
      <a:defRPr sz="1000" kern="1200">
        <a:solidFill>
          <a:schemeClr val="tx1"/>
        </a:solidFill>
        <a:latin typeface="+mn-lt"/>
        <a:ea typeface="+mn-ea"/>
        <a:cs typeface="+mn-cs"/>
      </a:defRPr>
    </a:lvl5pPr>
    <a:lvl6pPr marL="1316355" algn="l" defTabSz="526415" rtl="0" eaLnBrk="1" latinLnBrk="0" hangingPunct="1">
      <a:defRPr sz="1000" kern="1200">
        <a:solidFill>
          <a:schemeClr val="tx1"/>
        </a:solidFill>
        <a:latin typeface="+mn-lt"/>
        <a:ea typeface="+mn-ea"/>
        <a:cs typeface="+mn-cs"/>
      </a:defRPr>
    </a:lvl6pPr>
    <a:lvl7pPr marL="1579880" algn="l" defTabSz="526415" rtl="0" eaLnBrk="1" latinLnBrk="0" hangingPunct="1">
      <a:defRPr sz="1000" kern="1200">
        <a:solidFill>
          <a:schemeClr val="tx1"/>
        </a:solidFill>
        <a:latin typeface="+mn-lt"/>
        <a:ea typeface="+mn-ea"/>
        <a:cs typeface="+mn-cs"/>
      </a:defRPr>
    </a:lvl7pPr>
    <a:lvl8pPr marL="1843405" algn="l" defTabSz="526415" rtl="0" eaLnBrk="1" latinLnBrk="0" hangingPunct="1">
      <a:defRPr sz="1000" kern="1200">
        <a:solidFill>
          <a:schemeClr val="tx1"/>
        </a:solidFill>
        <a:latin typeface="+mn-lt"/>
        <a:ea typeface="+mn-ea"/>
        <a:cs typeface="+mn-cs"/>
      </a:defRPr>
    </a:lvl8pPr>
    <a:lvl9pPr marL="2106295" algn="l" defTabSz="526415" rtl="0" eaLnBrk="1" latinLnBrk="0" hangingPunct="1">
      <a:defRPr sz="1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08" autoAdjust="0"/>
    <p:restoredTop sz="94660"/>
  </p:normalViewPr>
  <p:slideViewPr>
    <p:cSldViewPr>
      <p:cViewPr varScale="1">
        <p:scale>
          <a:sx n="173" d="100"/>
          <a:sy n="173" d="100"/>
        </p:scale>
        <p:origin x="254" y="115"/>
      </p:cViewPr>
      <p:guideLst>
        <p:guide orient="horz" pos="1055"/>
        <p:guide pos="18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B1962C-EFAF-4915-A32A-CFDEECA1A3D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723900" y="1143000"/>
            <a:ext cx="54102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BBA8A-8DFD-45CA-8C70-4EDAA187D2C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3BBA8A-8DFD-45CA-8C70-4EDAA187D2C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现在，计算机伦理学已经发展成为一门应用性的规范伦理学学科，是将一般规范伦理学的原则和方法应用于计算机制造、技术研发和计算机应用中的学科。</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40174" y="1040062"/>
            <a:ext cx="4988640" cy="717658"/>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880348" y="1897221"/>
            <a:ext cx="4108292" cy="855610"/>
          </a:xfrm>
        </p:spPr>
        <p:txBody>
          <a:bodyPr/>
          <a:lstStyle>
            <a:lvl1pPr marL="0" indent="0" algn="ctr">
              <a:buNone/>
              <a:defRPr>
                <a:solidFill>
                  <a:schemeClr val="tx1">
                    <a:tint val="75000"/>
                  </a:schemeClr>
                </a:solidFill>
              </a:defRPr>
            </a:lvl1pPr>
            <a:lvl2pPr marL="263525" indent="0" algn="ctr">
              <a:buNone/>
              <a:defRPr>
                <a:solidFill>
                  <a:schemeClr val="tx1">
                    <a:tint val="75000"/>
                  </a:schemeClr>
                </a:solidFill>
              </a:defRPr>
            </a:lvl2pPr>
            <a:lvl3pPr marL="526415" indent="0" algn="ctr">
              <a:buNone/>
              <a:defRPr>
                <a:solidFill>
                  <a:schemeClr val="tx1">
                    <a:tint val="75000"/>
                  </a:schemeClr>
                </a:solidFill>
              </a:defRPr>
            </a:lvl3pPr>
            <a:lvl4pPr marL="789940" indent="0" algn="ctr">
              <a:buNone/>
              <a:defRPr>
                <a:solidFill>
                  <a:schemeClr val="tx1">
                    <a:tint val="75000"/>
                  </a:schemeClr>
                </a:solidFill>
              </a:defRPr>
            </a:lvl4pPr>
            <a:lvl5pPr marL="1053465" indent="0" algn="ctr">
              <a:buNone/>
              <a:defRPr>
                <a:solidFill>
                  <a:schemeClr val="tx1">
                    <a:tint val="75000"/>
                  </a:schemeClr>
                </a:solidFill>
              </a:defRPr>
            </a:lvl5pPr>
            <a:lvl6pPr marL="1316355" indent="0" algn="ctr">
              <a:buNone/>
              <a:defRPr>
                <a:solidFill>
                  <a:schemeClr val="tx1">
                    <a:tint val="75000"/>
                  </a:schemeClr>
                </a:solidFill>
              </a:defRPr>
            </a:lvl6pPr>
            <a:lvl7pPr marL="1579880" indent="0" algn="ctr">
              <a:buNone/>
              <a:defRPr>
                <a:solidFill>
                  <a:schemeClr val="tx1">
                    <a:tint val="75000"/>
                  </a:schemeClr>
                </a:solidFill>
              </a:defRPr>
            </a:lvl7pPr>
            <a:lvl8pPr marL="1843405" indent="0" algn="ctr">
              <a:buNone/>
              <a:defRPr>
                <a:solidFill>
                  <a:schemeClr val="tx1">
                    <a:tint val="75000"/>
                  </a:schemeClr>
                </a:solidFill>
              </a:defRPr>
            </a:lvl8pPr>
            <a:lvl9pPr marL="2106295"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3718CB2-EF18-4401-BBA3-B792793376F9}"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FB4E9C8-39C0-4B44-9A7E-66282E862AB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255016" y="134077"/>
            <a:ext cx="1320522" cy="285668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293450" y="134077"/>
            <a:ext cx="3863750" cy="285668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CEBBC5-431E-4ACA-9729-23B066CD38CB}"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767201E-F0E6-48D5-925F-7EE8D32CB8B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63610" y="2151424"/>
            <a:ext cx="4988640" cy="664958"/>
          </a:xfrm>
        </p:spPr>
        <p:txBody>
          <a:bodyPr anchor="t"/>
          <a:lstStyle>
            <a:lvl1pPr algn="l">
              <a:defRPr sz="23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63610" y="1419042"/>
            <a:ext cx="4988640" cy="732383"/>
          </a:xfrm>
        </p:spPr>
        <p:txBody>
          <a:bodyPr anchor="b"/>
          <a:lstStyle>
            <a:lvl1pPr marL="0" indent="0">
              <a:buNone/>
              <a:defRPr sz="1200">
                <a:solidFill>
                  <a:schemeClr val="tx1">
                    <a:tint val="75000"/>
                  </a:schemeClr>
                </a:solidFill>
              </a:defRPr>
            </a:lvl1pPr>
            <a:lvl2pPr marL="263525" indent="0">
              <a:buNone/>
              <a:defRPr sz="1000">
                <a:solidFill>
                  <a:schemeClr val="tx1">
                    <a:tint val="75000"/>
                  </a:schemeClr>
                </a:solidFill>
              </a:defRPr>
            </a:lvl2pPr>
            <a:lvl3pPr marL="526415" indent="0">
              <a:buNone/>
              <a:defRPr sz="900">
                <a:solidFill>
                  <a:schemeClr val="tx1">
                    <a:tint val="75000"/>
                  </a:schemeClr>
                </a:solidFill>
              </a:defRPr>
            </a:lvl3pPr>
            <a:lvl4pPr marL="789940" indent="0">
              <a:buNone/>
              <a:defRPr sz="800">
                <a:solidFill>
                  <a:schemeClr val="tx1">
                    <a:tint val="75000"/>
                  </a:schemeClr>
                </a:solidFill>
              </a:defRPr>
            </a:lvl4pPr>
            <a:lvl5pPr marL="1053465" indent="0">
              <a:buNone/>
              <a:defRPr sz="800">
                <a:solidFill>
                  <a:schemeClr val="tx1">
                    <a:tint val="75000"/>
                  </a:schemeClr>
                </a:solidFill>
              </a:defRPr>
            </a:lvl5pPr>
            <a:lvl6pPr marL="1316355" indent="0">
              <a:buNone/>
              <a:defRPr sz="800">
                <a:solidFill>
                  <a:schemeClr val="tx1">
                    <a:tint val="75000"/>
                  </a:schemeClr>
                </a:solidFill>
              </a:defRPr>
            </a:lvl6pPr>
            <a:lvl7pPr marL="1579880" indent="0">
              <a:buNone/>
              <a:defRPr sz="800">
                <a:solidFill>
                  <a:schemeClr val="tx1">
                    <a:tint val="75000"/>
                  </a:schemeClr>
                </a:solidFill>
              </a:defRPr>
            </a:lvl7pPr>
            <a:lvl8pPr marL="1843405" indent="0">
              <a:buNone/>
              <a:defRPr sz="800">
                <a:solidFill>
                  <a:schemeClr val="tx1">
                    <a:tint val="75000"/>
                  </a:schemeClr>
                </a:solidFill>
              </a:defRPr>
            </a:lvl8pPr>
            <a:lvl9pPr marL="2106295" indent="0">
              <a:buNone/>
              <a:defRPr sz="8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40379C7-2486-4C96-B4B6-1C078CD56F5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293450" y="781209"/>
            <a:ext cx="2592136" cy="2209550"/>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2983402" y="781209"/>
            <a:ext cx="2592136" cy="2209550"/>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2FF6F2F-1C4B-42E3-8AFD-E360CF2BE2F7}"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293449" y="749434"/>
            <a:ext cx="2593156" cy="312328"/>
          </a:xfrm>
        </p:spPr>
        <p:txBody>
          <a:bodyPr anchor="b"/>
          <a:lstStyle>
            <a:lvl1pPr marL="0" indent="0">
              <a:buNone/>
              <a:defRPr sz="1400" b="1"/>
            </a:lvl1pPr>
            <a:lvl2pPr marL="263525" indent="0">
              <a:buNone/>
              <a:defRPr sz="1200" b="1"/>
            </a:lvl2pPr>
            <a:lvl3pPr marL="526415" indent="0">
              <a:buNone/>
              <a:defRPr sz="1000" b="1"/>
            </a:lvl3pPr>
            <a:lvl4pPr marL="789940" indent="0">
              <a:buNone/>
              <a:defRPr sz="900" b="1"/>
            </a:lvl4pPr>
            <a:lvl5pPr marL="1053465" indent="0">
              <a:buNone/>
              <a:defRPr sz="900" b="1"/>
            </a:lvl5pPr>
            <a:lvl6pPr marL="1316355" indent="0">
              <a:buNone/>
              <a:defRPr sz="900" b="1"/>
            </a:lvl6pPr>
            <a:lvl7pPr marL="1579880" indent="0">
              <a:buNone/>
              <a:defRPr sz="900" b="1"/>
            </a:lvl7pPr>
            <a:lvl8pPr marL="1843405" indent="0">
              <a:buNone/>
              <a:defRPr sz="900" b="1"/>
            </a:lvl8pPr>
            <a:lvl9pPr marL="2106295" indent="0">
              <a:buNone/>
              <a:defRPr sz="9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293449" y="1061762"/>
            <a:ext cx="2593156" cy="1928997"/>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2981365" y="749434"/>
            <a:ext cx="2594174" cy="312328"/>
          </a:xfrm>
        </p:spPr>
        <p:txBody>
          <a:bodyPr anchor="b"/>
          <a:lstStyle>
            <a:lvl1pPr marL="0" indent="0">
              <a:buNone/>
              <a:defRPr sz="1400" b="1"/>
            </a:lvl1pPr>
            <a:lvl2pPr marL="263525" indent="0">
              <a:buNone/>
              <a:defRPr sz="1200" b="1"/>
            </a:lvl2pPr>
            <a:lvl3pPr marL="526415" indent="0">
              <a:buNone/>
              <a:defRPr sz="1000" b="1"/>
            </a:lvl3pPr>
            <a:lvl4pPr marL="789940" indent="0">
              <a:buNone/>
              <a:defRPr sz="900" b="1"/>
            </a:lvl4pPr>
            <a:lvl5pPr marL="1053465" indent="0">
              <a:buNone/>
              <a:defRPr sz="900" b="1"/>
            </a:lvl5pPr>
            <a:lvl6pPr marL="1316355" indent="0">
              <a:buNone/>
              <a:defRPr sz="900" b="1"/>
            </a:lvl6pPr>
            <a:lvl7pPr marL="1579880" indent="0">
              <a:buNone/>
              <a:defRPr sz="900" b="1"/>
            </a:lvl7pPr>
            <a:lvl8pPr marL="1843405" indent="0">
              <a:buNone/>
              <a:defRPr sz="900" b="1"/>
            </a:lvl8pPr>
            <a:lvl9pPr marL="2106295" indent="0">
              <a:buNone/>
              <a:defRPr sz="9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2981365" y="1061762"/>
            <a:ext cx="2594174" cy="1928997"/>
          </a:xfrm>
        </p:spPr>
        <p:txBody>
          <a:bodyPr/>
          <a:lstStyle>
            <a:lvl1pPr>
              <a:defRPr sz="1400"/>
            </a:lvl1pPr>
            <a:lvl2pPr>
              <a:defRPr sz="1200"/>
            </a:lvl2pPr>
            <a:lvl3pPr>
              <a:defRPr sz="1000"/>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2608431-072E-4FA5-84D5-1EF26FDB1BDF}"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4686FB-AFB6-405D-B07D-10B8E1479617}"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09E736-6AA2-4264-8F2F-7C111224FE0F}"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93450" y="133302"/>
            <a:ext cx="1930857" cy="567306"/>
          </a:xfrm>
        </p:spPr>
        <p:txBody>
          <a:bodyPr anchor="b"/>
          <a:lstStyle>
            <a:lvl1pPr algn="l">
              <a:defRPr sz="1200" b="1"/>
            </a:lvl1pPr>
          </a:lstStyle>
          <a:p>
            <a:r>
              <a:rPr lang="zh-CN" altLang="en-US"/>
              <a:t>单击此处编辑母版标题样式</a:t>
            </a:r>
            <a:endParaRPr lang="zh-CN" altLang="en-US"/>
          </a:p>
        </p:txBody>
      </p:sp>
      <p:sp>
        <p:nvSpPr>
          <p:cNvPr id="3" name="内容占位符 2"/>
          <p:cNvSpPr>
            <a:spLocks noGrp="1"/>
          </p:cNvSpPr>
          <p:nvPr>
            <p:ph idx="1"/>
          </p:nvPr>
        </p:nvSpPr>
        <p:spPr>
          <a:xfrm>
            <a:off x="2294611" y="133302"/>
            <a:ext cx="3280927" cy="2857458"/>
          </a:xfrm>
        </p:spPr>
        <p:txBody>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293450" y="700608"/>
            <a:ext cx="1930857" cy="2290151"/>
          </a:xfrm>
        </p:spPr>
        <p:txBody>
          <a:bodyPr/>
          <a:lstStyle>
            <a:lvl1pPr marL="0" indent="0">
              <a:buNone/>
              <a:defRPr sz="800"/>
            </a:lvl1pPr>
            <a:lvl2pPr marL="263525" indent="0">
              <a:buNone/>
              <a:defRPr sz="700"/>
            </a:lvl2pPr>
            <a:lvl3pPr marL="526415" indent="0">
              <a:buNone/>
              <a:defRPr sz="600"/>
            </a:lvl3pPr>
            <a:lvl4pPr marL="789940" indent="0">
              <a:buNone/>
              <a:defRPr sz="500"/>
            </a:lvl4pPr>
            <a:lvl5pPr marL="1053465" indent="0">
              <a:buNone/>
              <a:defRPr sz="500"/>
            </a:lvl5pPr>
            <a:lvl6pPr marL="1316355" indent="0">
              <a:buNone/>
              <a:defRPr sz="500"/>
            </a:lvl6pPr>
            <a:lvl7pPr marL="1579880" indent="0">
              <a:buNone/>
              <a:defRPr sz="500"/>
            </a:lvl7pPr>
            <a:lvl8pPr marL="1843405" indent="0">
              <a:buNone/>
              <a:defRPr sz="500"/>
            </a:lvl8pPr>
            <a:lvl9pPr marL="2106295" indent="0">
              <a:buNone/>
              <a:defRPr sz="5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CC699E7-C204-4032-B2D8-A919C19D550F}"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50363" y="2343627"/>
            <a:ext cx="3521393" cy="276678"/>
          </a:xfrm>
        </p:spPr>
        <p:txBody>
          <a:bodyPr anchor="b"/>
          <a:lstStyle>
            <a:lvl1pPr algn="l">
              <a:defRPr sz="12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150363" y="299153"/>
            <a:ext cx="3521393" cy="2008823"/>
          </a:xfrm>
        </p:spPr>
        <p:txBody>
          <a:bodyPr/>
          <a:lstStyle>
            <a:lvl1pPr marL="0" indent="0">
              <a:buNone/>
              <a:defRPr sz="1800"/>
            </a:lvl1pPr>
            <a:lvl2pPr marL="263525" indent="0">
              <a:buNone/>
              <a:defRPr sz="1600"/>
            </a:lvl2pPr>
            <a:lvl3pPr marL="526415" indent="0">
              <a:buNone/>
              <a:defRPr sz="1400"/>
            </a:lvl3pPr>
            <a:lvl4pPr marL="789940" indent="0">
              <a:buNone/>
              <a:defRPr sz="1200"/>
            </a:lvl4pPr>
            <a:lvl5pPr marL="1053465" indent="0">
              <a:buNone/>
              <a:defRPr sz="1200"/>
            </a:lvl5pPr>
            <a:lvl6pPr marL="1316355" indent="0">
              <a:buNone/>
              <a:defRPr sz="1200"/>
            </a:lvl6pPr>
            <a:lvl7pPr marL="1579880" indent="0">
              <a:buNone/>
              <a:defRPr sz="1200"/>
            </a:lvl7pPr>
            <a:lvl8pPr marL="1843405" indent="0">
              <a:buNone/>
              <a:defRPr sz="1200"/>
            </a:lvl8pPr>
            <a:lvl9pPr marL="2106295" indent="0">
              <a:buNone/>
              <a:defRPr sz="1200"/>
            </a:lvl9pPr>
          </a:lstStyle>
          <a:p>
            <a:endParaRPr lang="zh-CN" altLang="en-US"/>
          </a:p>
        </p:txBody>
      </p:sp>
      <p:sp>
        <p:nvSpPr>
          <p:cNvPr id="4" name="文本占位符 3"/>
          <p:cNvSpPr>
            <a:spLocks noGrp="1"/>
          </p:cNvSpPr>
          <p:nvPr>
            <p:ph type="body" sz="half" idx="2"/>
          </p:nvPr>
        </p:nvSpPr>
        <p:spPr>
          <a:xfrm>
            <a:off x="1150363" y="2620305"/>
            <a:ext cx="3521393" cy="392929"/>
          </a:xfrm>
        </p:spPr>
        <p:txBody>
          <a:bodyPr/>
          <a:lstStyle>
            <a:lvl1pPr marL="0" indent="0">
              <a:buNone/>
              <a:defRPr sz="800"/>
            </a:lvl1pPr>
            <a:lvl2pPr marL="263525" indent="0">
              <a:buNone/>
              <a:defRPr sz="700"/>
            </a:lvl2pPr>
            <a:lvl3pPr marL="526415" indent="0">
              <a:buNone/>
              <a:defRPr sz="600"/>
            </a:lvl3pPr>
            <a:lvl4pPr marL="789940" indent="0">
              <a:buNone/>
              <a:defRPr sz="500"/>
            </a:lvl4pPr>
            <a:lvl5pPr marL="1053465" indent="0">
              <a:buNone/>
              <a:defRPr sz="500"/>
            </a:lvl5pPr>
            <a:lvl6pPr marL="1316355" indent="0">
              <a:buNone/>
              <a:defRPr sz="500"/>
            </a:lvl6pPr>
            <a:lvl7pPr marL="1579880" indent="0">
              <a:buNone/>
              <a:defRPr sz="500"/>
            </a:lvl7pPr>
            <a:lvl8pPr marL="1843405" indent="0">
              <a:buNone/>
              <a:defRPr sz="500"/>
            </a:lvl8pPr>
            <a:lvl9pPr marL="2106295" indent="0">
              <a:buNone/>
              <a:defRPr sz="5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1D658C1-1CE1-4F45-86E6-89573321BA65}"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93450" y="134077"/>
            <a:ext cx="5282089" cy="558006"/>
          </a:xfrm>
          <a:prstGeom prst="rect">
            <a:avLst/>
          </a:prstGeom>
        </p:spPr>
        <p:txBody>
          <a:bodyPr vert="horz" lIns="52660" tIns="26330" rIns="52660" bIns="2633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293450" y="781209"/>
            <a:ext cx="5282089" cy="2209550"/>
          </a:xfrm>
          <a:prstGeom prst="rect">
            <a:avLst/>
          </a:prstGeom>
        </p:spPr>
        <p:txBody>
          <a:bodyPr vert="horz" lIns="52660" tIns="26330" rIns="52660" bIns="2633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293449" y="3103135"/>
            <a:ext cx="1369431" cy="178252"/>
          </a:xfrm>
          <a:prstGeom prst="rect">
            <a:avLst/>
          </a:prstGeom>
        </p:spPr>
        <p:txBody>
          <a:bodyPr vert="horz" lIns="52660" tIns="26330" rIns="52660" bIns="26330" rtlCol="0" anchor="ctr"/>
          <a:lstStyle>
            <a:lvl1pPr algn="l">
              <a:defRPr sz="700">
                <a:solidFill>
                  <a:schemeClr val="tx1">
                    <a:tint val="75000"/>
                  </a:schemeClr>
                </a:solidFill>
              </a:defRPr>
            </a:lvl1pPr>
          </a:lstStyle>
          <a:p>
            <a:fld id="{0CAD1205-C49D-4F0D-A354-CA6642D38364}" type="datetime1">
              <a:rPr lang="zh-CN" altLang="en-US" smtClean="0"/>
            </a:fld>
            <a:endParaRPr lang="zh-CN" altLang="en-US"/>
          </a:p>
        </p:txBody>
      </p:sp>
      <p:sp>
        <p:nvSpPr>
          <p:cNvPr id="5" name="页脚占位符 4"/>
          <p:cNvSpPr>
            <a:spLocks noGrp="1"/>
          </p:cNvSpPr>
          <p:nvPr>
            <p:ph type="ftr" sz="quarter" idx="3"/>
          </p:nvPr>
        </p:nvSpPr>
        <p:spPr>
          <a:xfrm>
            <a:off x="2005238" y="3103135"/>
            <a:ext cx="1858513" cy="178252"/>
          </a:xfrm>
          <a:prstGeom prst="rect">
            <a:avLst/>
          </a:prstGeom>
        </p:spPr>
        <p:txBody>
          <a:bodyPr vert="horz" lIns="52660" tIns="26330" rIns="52660" bIns="26330" rtlCol="0" anchor="ctr"/>
          <a:lstStyle>
            <a:lvl1pPr algn="ctr">
              <a:defRPr sz="7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4206108" y="3103135"/>
            <a:ext cx="1369431" cy="178252"/>
          </a:xfrm>
          <a:prstGeom prst="rect">
            <a:avLst/>
          </a:prstGeom>
        </p:spPr>
        <p:txBody>
          <a:bodyPr vert="horz" lIns="52660" tIns="26330" rIns="52660" bIns="26330" rtlCol="0" anchor="ctr"/>
          <a:lstStyle>
            <a:lvl1pPr algn="r">
              <a:defRPr sz="700">
                <a:solidFill>
                  <a:schemeClr val="tx1">
                    <a:tint val="75000"/>
                  </a:schemeClr>
                </a:solidFill>
              </a:defRPr>
            </a:lvl1pPr>
          </a:lstStyle>
          <a:p>
            <a:fld id="{C5C1623C-0059-494E-B184-63915177A0C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526415" rtl="0" eaLnBrk="1" latinLnBrk="0" hangingPunct="1">
        <a:spcBef>
          <a:spcPct val="0"/>
        </a:spcBef>
        <a:buNone/>
        <a:defRPr sz="2500" kern="1200">
          <a:solidFill>
            <a:schemeClr val="tx1"/>
          </a:solidFill>
          <a:latin typeface="+mj-lt"/>
          <a:ea typeface="+mj-ea"/>
          <a:cs typeface="+mj-cs"/>
        </a:defRPr>
      </a:lvl1pPr>
    </p:titleStyle>
    <p:bodyStyle>
      <a:lvl1pPr marL="197485" indent="-197485" algn="l" defTabSz="52641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1pPr>
      <a:lvl2pPr marL="427990" indent="-164465" algn="l" defTabSz="526415"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658495" indent="-131445" algn="l" defTabSz="526415"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3pPr>
      <a:lvl4pPr marL="921385" indent="-131445" algn="l" defTabSz="52641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4pPr>
      <a:lvl5pPr marL="1184910" indent="-131445" algn="l" defTabSz="52641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5pPr>
      <a:lvl6pPr marL="1448435" indent="-131445" algn="l" defTabSz="52641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6pPr>
      <a:lvl7pPr marL="1711325" indent="-131445" algn="l" defTabSz="52641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7pPr>
      <a:lvl8pPr marL="1974850" indent="-131445" algn="l" defTabSz="52641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8pPr>
      <a:lvl9pPr marL="2238375" indent="-131445" algn="l" defTabSz="526415"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9pPr>
    </p:bodyStyle>
    <p:otherStyle>
      <a:defPPr>
        <a:defRPr lang="zh-CN"/>
      </a:defPPr>
      <a:lvl1pPr marL="0" algn="l" defTabSz="526415" rtl="0" eaLnBrk="1" latinLnBrk="0" hangingPunct="1">
        <a:defRPr sz="1000" kern="1200">
          <a:solidFill>
            <a:schemeClr val="tx1"/>
          </a:solidFill>
          <a:latin typeface="+mn-lt"/>
          <a:ea typeface="+mn-ea"/>
          <a:cs typeface="+mn-cs"/>
        </a:defRPr>
      </a:lvl1pPr>
      <a:lvl2pPr marL="263525" algn="l" defTabSz="526415" rtl="0" eaLnBrk="1" latinLnBrk="0" hangingPunct="1">
        <a:defRPr sz="1000" kern="1200">
          <a:solidFill>
            <a:schemeClr val="tx1"/>
          </a:solidFill>
          <a:latin typeface="+mn-lt"/>
          <a:ea typeface="+mn-ea"/>
          <a:cs typeface="+mn-cs"/>
        </a:defRPr>
      </a:lvl2pPr>
      <a:lvl3pPr marL="526415" algn="l" defTabSz="526415" rtl="0" eaLnBrk="1" latinLnBrk="0" hangingPunct="1">
        <a:defRPr sz="1000" kern="1200">
          <a:solidFill>
            <a:schemeClr val="tx1"/>
          </a:solidFill>
          <a:latin typeface="+mn-lt"/>
          <a:ea typeface="+mn-ea"/>
          <a:cs typeface="+mn-cs"/>
        </a:defRPr>
      </a:lvl3pPr>
      <a:lvl4pPr marL="789940" algn="l" defTabSz="526415" rtl="0" eaLnBrk="1" latinLnBrk="0" hangingPunct="1">
        <a:defRPr sz="1000" kern="1200">
          <a:solidFill>
            <a:schemeClr val="tx1"/>
          </a:solidFill>
          <a:latin typeface="+mn-lt"/>
          <a:ea typeface="+mn-ea"/>
          <a:cs typeface="+mn-cs"/>
        </a:defRPr>
      </a:lvl4pPr>
      <a:lvl5pPr marL="1053465" algn="l" defTabSz="526415" rtl="0" eaLnBrk="1" latinLnBrk="0" hangingPunct="1">
        <a:defRPr sz="1000" kern="1200">
          <a:solidFill>
            <a:schemeClr val="tx1"/>
          </a:solidFill>
          <a:latin typeface="+mn-lt"/>
          <a:ea typeface="+mn-ea"/>
          <a:cs typeface="+mn-cs"/>
        </a:defRPr>
      </a:lvl5pPr>
      <a:lvl6pPr marL="1316355" algn="l" defTabSz="526415" rtl="0" eaLnBrk="1" latinLnBrk="0" hangingPunct="1">
        <a:defRPr sz="1000" kern="1200">
          <a:solidFill>
            <a:schemeClr val="tx1"/>
          </a:solidFill>
          <a:latin typeface="+mn-lt"/>
          <a:ea typeface="+mn-ea"/>
          <a:cs typeface="+mn-cs"/>
        </a:defRPr>
      </a:lvl6pPr>
      <a:lvl7pPr marL="1579880" algn="l" defTabSz="526415" rtl="0" eaLnBrk="1" latinLnBrk="0" hangingPunct="1">
        <a:defRPr sz="1000" kern="1200">
          <a:solidFill>
            <a:schemeClr val="tx1"/>
          </a:solidFill>
          <a:latin typeface="+mn-lt"/>
          <a:ea typeface="+mn-ea"/>
          <a:cs typeface="+mn-cs"/>
        </a:defRPr>
      </a:lvl7pPr>
      <a:lvl8pPr marL="1843405" algn="l" defTabSz="526415" rtl="0" eaLnBrk="1" latinLnBrk="0" hangingPunct="1">
        <a:defRPr sz="1000" kern="1200">
          <a:solidFill>
            <a:schemeClr val="tx1"/>
          </a:solidFill>
          <a:latin typeface="+mn-lt"/>
          <a:ea typeface="+mn-ea"/>
          <a:cs typeface="+mn-cs"/>
        </a:defRPr>
      </a:lvl8pPr>
      <a:lvl9pPr marL="2106295" algn="l" defTabSz="526415" rtl="0" eaLnBrk="1" latinLnBrk="0" hangingPunct="1">
        <a:defRPr sz="1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utexas.edu/~ear/cs349/Bynum_Short_History.html" TargetMode="External"/><Relationship Id="rId2" Type="http://schemas.openxmlformats.org/officeDocument/2006/relationships/hyperlink" Target="http://ethics.acm.org/2018-code-draft-1/" TargetMode="External"/><Relationship Id="rId1" Type="http://schemas.openxmlformats.org/officeDocument/2006/relationships/hyperlink" Target="https://www.acm.org/binaries/content/assets/education/cs2013_web_final.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第</a:t>
            </a:r>
            <a:r>
              <a:rPr lang="en-US" altLang="zh-CN" b="1" dirty="0"/>
              <a:t>1</a:t>
            </a:r>
            <a:r>
              <a:rPr lang="zh-CN" altLang="en-US" b="1" dirty="0"/>
              <a:t>章 计算机伦理学概述</a:t>
            </a:r>
            <a:endParaRPr lang="zh-CN" altLang="en-US" b="1" dirty="0">
              <a:solidFill>
                <a:srgbClr val="0000FF"/>
              </a:solidFill>
            </a:endParaRPr>
          </a:p>
        </p:txBody>
      </p:sp>
      <p:sp>
        <p:nvSpPr>
          <p:cNvPr id="3" name="副标题 2"/>
          <p:cNvSpPr>
            <a:spLocks noGrp="1"/>
          </p:cNvSpPr>
          <p:nvPr>
            <p:ph type="subTitle" idx="1"/>
          </p:nvPr>
        </p:nvSpPr>
        <p:spPr/>
        <p:txBody>
          <a:bodyPr>
            <a:normAutofit/>
          </a:bodyPr>
          <a:lstStyle/>
          <a:p>
            <a:r>
              <a:rPr lang="zh-CN" altLang="en-US" sz="1400" b="1" dirty="0">
                <a:solidFill>
                  <a:schemeClr val="tx1"/>
                </a:solidFill>
              </a:rPr>
              <a:t>董延杰</a:t>
            </a:r>
            <a:endParaRPr lang="zh-CN" altLang="en-US" sz="1400" b="1" dirty="0">
              <a:solidFill>
                <a:schemeClr val="tx1"/>
              </a:solidFill>
            </a:endParaRPr>
          </a:p>
          <a:p>
            <a:r>
              <a:rPr lang="zh-CN" altLang="en-US" sz="1400" b="1" dirty="0">
                <a:solidFill>
                  <a:schemeClr val="tx1"/>
                </a:solidFill>
              </a:rPr>
              <a:t>致腾楼</a:t>
            </a:r>
            <a:r>
              <a:rPr lang="en-US" altLang="zh-CN" sz="1400" b="1" dirty="0">
                <a:solidFill>
                  <a:schemeClr val="tx1"/>
                </a:solidFill>
              </a:rPr>
              <a:t>929</a:t>
            </a:r>
            <a:r>
              <a:rPr lang="zh-CN" altLang="en-US" sz="1400" b="1" dirty="0">
                <a:solidFill>
                  <a:schemeClr val="tx1"/>
                </a:solidFill>
              </a:rPr>
              <a:t>室，</a:t>
            </a:r>
            <a:r>
              <a:rPr lang="en-US" altLang="zh-CN" sz="1100" b="1" dirty="0">
                <a:solidFill>
                  <a:schemeClr val="tx1"/>
                </a:solidFill>
              </a:rPr>
              <a:t>ydong@szu.edu.cn</a:t>
            </a:r>
            <a:endParaRPr lang="zh-CN" altLang="en-US" sz="1400" b="1" dirty="0">
              <a:solidFill>
                <a:schemeClr val="tx1"/>
              </a:solidFill>
            </a:endParaRPr>
          </a:p>
        </p:txBody>
      </p:sp>
      <p:sp>
        <p:nvSpPr>
          <p:cNvPr id="4" name="灯片编号占位符 3"/>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pPr marL="0" indent="0">
              <a:buNone/>
            </a:pPr>
            <a:r>
              <a:rPr lang="en-US" altLang="zh-CN" sz="1000" b="1" dirty="0"/>
              <a:t>4. </a:t>
            </a:r>
            <a:r>
              <a:rPr lang="zh-CN" altLang="en-US" sz="1000" b="1" dirty="0"/>
              <a:t>计算机伦理学研究的问题</a:t>
            </a:r>
            <a:endParaRPr lang="en-US" altLang="zh-CN" sz="1000" b="1" dirty="0"/>
          </a:p>
          <a:p>
            <a:pPr marL="228600" indent="-228600">
              <a:buFont typeface="+mj-ea"/>
              <a:buAutoNum type="circleNumDbPlain"/>
            </a:pPr>
            <a:r>
              <a:rPr lang="zh-CN" altLang="en-US" sz="1000" dirty="0"/>
              <a:t>计算机技术与</a:t>
            </a:r>
            <a:r>
              <a:rPr lang="zh-CN" altLang="en-US" sz="1000" dirty="0">
                <a:solidFill>
                  <a:srgbClr val="FF0000"/>
                </a:solidFill>
              </a:rPr>
              <a:t>环境</a:t>
            </a:r>
            <a:r>
              <a:rPr lang="zh-CN" altLang="en-US" sz="1000" dirty="0"/>
              <a:t>的协调关系，这个关系中既有</a:t>
            </a:r>
            <a:r>
              <a:rPr lang="en-US" altLang="zh-CN" sz="1000" dirty="0"/>
              <a:t>IT</a:t>
            </a:r>
            <a:r>
              <a:rPr lang="zh-CN" altLang="en-US" sz="1000" dirty="0"/>
              <a:t>从业者和使用人员的问题，又有社会、文化、经济等因素</a:t>
            </a:r>
            <a:endParaRPr lang="en-US" altLang="zh-CN" sz="1000" dirty="0"/>
          </a:p>
          <a:p>
            <a:pPr marL="228600" indent="-228600">
              <a:buFont typeface="+mj-ea"/>
              <a:buAutoNum type="circleNumDbPlain"/>
            </a:pPr>
            <a:r>
              <a:rPr lang="en-US" altLang="zh-CN" sz="1000" dirty="0"/>
              <a:t>IT</a:t>
            </a:r>
            <a:r>
              <a:rPr lang="zh-CN" altLang="en-US" sz="1000" dirty="0">
                <a:solidFill>
                  <a:srgbClr val="FF0000"/>
                </a:solidFill>
              </a:rPr>
              <a:t>职业</a:t>
            </a:r>
            <a:r>
              <a:rPr lang="zh-CN" altLang="en-US" sz="1000" dirty="0"/>
              <a:t>，包括职业道德、社会责任产生的伦理问题</a:t>
            </a:r>
            <a:endParaRPr lang="en-US" altLang="zh-CN" sz="1000" dirty="0"/>
          </a:p>
          <a:p>
            <a:pPr marL="228600" indent="-228600">
              <a:buFont typeface="+mj-ea"/>
              <a:buAutoNum type="circleNumDbPlain"/>
            </a:pPr>
            <a:r>
              <a:rPr lang="zh-CN" altLang="en-US" sz="1000" dirty="0"/>
              <a:t>技术如何为人类生活得更美好服务，</a:t>
            </a:r>
            <a:r>
              <a:rPr lang="zh-CN" altLang="en-US" sz="1000" dirty="0">
                <a:solidFill>
                  <a:srgbClr val="FF0000"/>
                </a:solidFill>
              </a:rPr>
              <a:t>软件</a:t>
            </a:r>
            <a:r>
              <a:rPr lang="zh-CN" altLang="en-US" sz="1000" dirty="0"/>
              <a:t>品质和</a:t>
            </a:r>
            <a:r>
              <a:rPr lang="en-US" altLang="zh-CN" sz="1000" dirty="0"/>
              <a:t>IT</a:t>
            </a:r>
            <a:r>
              <a:rPr lang="zh-CN" altLang="en-US" sz="1000" dirty="0"/>
              <a:t>的风险及其管理问题、</a:t>
            </a:r>
            <a:r>
              <a:rPr lang="zh-CN" altLang="en-US" sz="1000" dirty="0">
                <a:solidFill>
                  <a:srgbClr val="FF0000"/>
                </a:solidFill>
              </a:rPr>
              <a:t>算法公平性</a:t>
            </a:r>
            <a:endParaRPr lang="en-US" altLang="zh-CN" sz="1000" dirty="0"/>
          </a:p>
          <a:p>
            <a:pPr marL="228600" indent="-228600">
              <a:buFont typeface="+mj-ea"/>
              <a:buAutoNum type="circleNumDbPlain"/>
            </a:pPr>
            <a:r>
              <a:rPr lang="zh-CN" altLang="en-US" sz="1000" dirty="0"/>
              <a:t>软件等产品的</a:t>
            </a:r>
            <a:r>
              <a:rPr lang="zh-CN" altLang="en-US" sz="1000" dirty="0">
                <a:solidFill>
                  <a:srgbClr val="FF0000"/>
                </a:solidFill>
              </a:rPr>
              <a:t>知识产权</a:t>
            </a:r>
            <a:r>
              <a:rPr lang="zh-CN" altLang="en-US" sz="1000" dirty="0"/>
              <a:t>保护，盗版及开放源代码运动问题</a:t>
            </a:r>
            <a:endParaRPr lang="en-US" altLang="zh-CN" sz="1000" dirty="0"/>
          </a:p>
          <a:p>
            <a:pPr marL="228600" indent="-228600">
              <a:buFont typeface="+mj-ea"/>
              <a:buAutoNum type="circleNumDbPlain"/>
            </a:pPr>
            <a:r>
              <a:rPr lang="zh-CN" altLang="en-US" sz="1000" dirty="0"/>
              <a:t>网络、数据库等信息存储、传播带来的个人</a:t>
            </a:r>
            <a:r>
              <a:rPr lang="zh-CN" altLang="en-US" sz="1000" dirty="0">
                <a:solidFill>
                  <a:srgbClr val="FF0000"/>
                </a:solidFill>
              </a:rPr>
              <a:t>隐私</a:t>
            </a:r>
            <a:r>
              <a:rPr lang="zh-CN" altLang="en-US" sz="1000" dirty="0"/>
              <a:t>及其保护的问题</a:t>
            </a:r>
            <a:endParaRPr lang="en-US" altLang="zh-CN" sz="1000" dirty="0"/>
          </a:p>
          <a:p>
            <a:pPr marL="228600" indent="-228600">
              <a:buFont typeface="+mj-ea"/>
              <a:buAutoNum type="circleNumDbPlain"/>
            </a:pPr>
            <a:r>
              <a:rPr lang="en-US" altLang="zh-CN" sz="1000" dirty="0"/>
              <a:t>IT</a:t>
            </a:r>
            <a:r>
              <a:rPr lang="zh-CN" altLang="en-US" sz="1000" dirty="0"/>
              <a:t>的使用不当，如网络</a:t>
            </a:r>
            <a:r>
              <a:rPr lang="zh-CN" altLang="en-US" sz="1000" dirty="0">
                <a:solidFill>
                  <a:srgbClr val="FF0000"/>
                </a:solidFill>
              </a:rPr>
              <a:t>成瘾</a:t>
            </a:r>
            <a:r>
              <a:rPr lang="zh-CN" altLang="en-US" sz="1000" dirty="0"/>
              <a:t>、网络</a:t>
            </a:r>
            <a:r>
              <a:rPr lang="zh-CN" altLang="en-US" sz="1000" dirty="0">
                <a:solidFill>
                  <a:srgbClr val="FF0000"/>
                </a:solidFill>
              </a:rPr>
              <a:t>攻击</a:t>
            </a:r>
            <a:r>
              <a:rPr lang="zh-CN" altLang="en-US" sz="1000" dirty="0"/>
              <a:t>、网络</a:t>
            </a:r>
            <a:r>
              <a:rPr lang="zh-CN" altLang="en-US" sz="1000" dirty="0">
                <a:solidFill>
                  <a:srgbClr val="FF0000"/>
                </a:solidFill>
              </a:rPr>
              <a:t>犯罪</a:t>
            </a:r>
            <a:r>
              <a:rPr lang="zh-CN" altLang="en-US" sz="1000" dirty="0"/>
              <a:t>，给人造成的身心健康问题</a:t>
            </a:r>
            <a:endParaRPr lang="zh-CN" altLang="en-US" sz="1000" dirty="0"/>
          </a:p>
          <a:p>
            <a:pPr marL="228600" indent="-228600">
              <a:buFont typeface="+mj-ea"/>
              <a:buAutoNum type="circleNumDbPlain"/>
            </a:pPr>
            <a:r>
              <a:rPr lang="zh-CN" altLang="en-US" sz="1000" dirty="0"/>
              <a:t>“数字鸿沟”加剧了不公平竞争、</a:t>
            </a:r>
            <a:r>
              <a:rPr lang="en-US" altLang="zh-CN" sz="1000" dirty="0"/>
              <a:t>IT</a:t>
            </a:r>
            <a:r>
              <a:rPr lang="zh-CN" altLang="en-US" sz="1000" dirty="0"/>
              <a:t>技术垄断等所涉及的相关</a:t>
            </a:r>
            <a:r>
              <a:rPr lang="zh-CN" altLang="en-US" sz="1000" dirty="0">
                <a:solidFill>
                  <a:srgbClr val="FF0000"/>
                </a:solidFill>
              </a:rPr>
              <a:t>经济</a:t>
            </a:r>
            <a:r>
              <a:rPr lang="zh-CN" altLang="en-US" sz="1000" dirty="0"/>
              <a:t>问题</a:t>
            </a:r>
            <a:endParaRPr lang="zh-CN" altLang="en-US" sz="10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1.1.2 </a:t>
            </a:r>
            <a:r>
              <a:rPr lang="zh-CN" altLang="en-US" sz="2000" b="1" dirty="0">
                <a:solidFill>
                  <a:schemeClr val="bg1"/>
                </a:solidFill>
              </a:rPr>
              <a:t>计算机伦理学研究的基本问题</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r>
              <a:rPr lang="en-US" altLang="zh-CN" sz="1200" b="1" dirty="0"/>
              <a:t>James Moor</a:t>
            </a:r>
            <a:r>
              <a:rPr lang="zh-CN" altLang="en-US" sz="1200" b="1" dirty="0"/>
              <a:t>（美国计算机伦理学家）</a:t>
            </a:r>
            <a:r>
              <a:rPr lang="zh-CN" altLang="en-US" sz="1200" dirty="0"/>
              <a:t>：计算机伦理学是“研究计算机技术的</a:t>
            </a:r>
            <a:r>
              <a:rPr lang="zh-CN" altLang="en-US" sz="1200" b="1" dirty="0">
                <a:solidFill>
                  <a:srgbClr val="0000FF"/>
                </a:solidFill>
              </a:rPr>
              <a:t>本质（</a:t>
            </a:r>
            <a:r>
              <a:rPr lang="en-US" altLang="zh-CN" sz="1200" b="1" dirty="0">
                <a:solidFill>
                  <a:srgbClr val="0000FF"/>
                </a:solidFill>
              </a:rPr>
              <a:t>essence</a:t>
            </a:r>
            <a:r>
              <a:rPr lang="zh-CN" altLang="en-US" sz="1200" b="1" dirty="0">
                <a:solidFill>
                  <a:srgbClr val="0000FF"/>
                </a:solidFill>
              </a:rPr>
              <a:t>）</a:t>
            </a:r>
            <a:r>
              <a:rPr lang="zh-CN" altLang="en-US" sz="1200" dirty="0"/>
              <a:t>及其对自然和社会的</a:t>
            </a:r>
            <a:r>
              <a:rPr lang="zh-CN" altLang="en-US" sz="1200" b="1" dirty="0">
                <a:solidFill>
                  <a:srgbClr val="0000FF"/>
                </a:solidFill>
              </a:rPr>
              <a:t>冲击（</a:t>
            </a:r>
            <a:r>
              <a:rPr lang="en-US" altLang="zh-CN" sz="1200" b="1" dirty="0">
                <a:solidFill>
                  <a:srgbClr val="0000FF"/>
                </a:solidFill>
              </a:rPr>
              <a:t>impact</a:t>
            </a:r>
            <a:r>
              <a:rPr lang="zh-CN" altLang="en-US" sz="1200" b="1" dirty="0">
                <a:solidFill>
                  <a:srgbClr val="0000FF"/>
                </a:solidFill>
              </a:rPr>
              <a:t>）</a:t>
            </a:r>
            <a:r>
              <a:rPr lang="zh-CN" altLang="en-US" sz="1200" dirty="0"/>
              <a:t>的分析，以及形成相应的</a:t>
            </a:r>
            <a:r>
              <a:rPr lang="zh-CN" altLang="en-US" sz="1200" dirty="0">
                <a:solidFill>
                  <a:srgbClr val="FF0000"/>
                </a:solidFill>
              </a:rPr>
              <a:t>道德</a:t>
            </a:r>
            <a:r>
              <a:rPr lang="zh-CN" altLang="en-US" sz="1200" b="1" u="sng" dirty="0">
                <a:solidFill>
                  <a:srgbClr val="FF0000"/>
                </a:solidFill>
              </a:rPr>
              <a:t>规范</a:t>
            </a:r>
            <a:r>
              <a:rPr lang="zh-CN" altLang="en-US" sz="1200" dirty="0"/>
              <a:t>与</a:t>
            </a:r>
            <a:r>
              <a:rPr lang="zh-CN" altLang="en-US" sz="1200" dirty="0">
                <a:solidFill>
                  <a:srgbClr val="FF0000"/>
                </a:solidFill>
              </a:rPr>
              <a:t>评判</a:t>
            </a:r>
            <a:r>
              <a:rPr lang="zh-CN" altLang="en-US" sz="1200" b="1" u="sng" dirty="0">
                <a:solidFill>
                  <a:srgbClr val="FF0000"/>
                </a:solidFill>
              </a:rPr>
              <a:t>政策</a:t>
            </a:r>
            <a:r>
              <a:rPr lang="zh-CN" altLang="en-US" sz="1200" dirty="0"/>
              <a:t>”的</a:t>
            </a:r>
            <a:r>
              <a:rPr lang="zh-CN" altLang="en-US" sz="1200" dirty="0">
                <a:solidFill>
                  <a:srgbClr val="FF0000"/>
                </a:solidFill>
              </a:rPr>
              <a:t>应用伦理学科</a:t>
            </a:r>
            <a:endParaRPr lang="en-US" altLang="zh-CN" sz="1200" dirty="0"/>
          </a:p>
          <a:p>
            <a:endParaRPr lang="en-US" altLang="zh-CN" sz="1200" dirty="0"/>
          </a:p>
          <a:p>
            <a:r>
              <a:rPr lang="zh-CN" altLang="en-US" sz="1200" b="1" dirty="0"/>
              <a:t>我国学者</a:t>
            </a:r>
            <a:r>
              <a:rPr lang="zh-CN" altLang="en-US" sz="1200" dirty="0"/>
              <a:t>：计算机伦理学是对计算机技术的各种</a:t>
            </a:r>
            <a:r>
              <a:rPr lang="zh-CN" altLang="en-US" sz="1200" b="1" dirty="0">
                <a:solidFill>
                  <a:srgbClr val="0000FF"/>
                </a:solidFill>
              </a:rPr>
              <a:t>行为</a:t>
            </a:r>
            <a:r>
              <a:rPr lang="zh-CN" altLang="en-US" sz="1200" dirty="0"/>
              <a:t>（</a:t>
            </a:r>
            <a:r>
              <a:rPr lang="en-US" altLang="zh-CN" sz="1200" b="1" dirty="0">
                <a:solidFill>
                  <a:srgbClr val="0000FF"/>
                </a:solidFill>
              </a:rPr>
              <a:t>behavior</a:t>
            </a:r>
            <a:r>
              <a:rPr lang="zh-CN" altLang="en-US" sz="1200" dirty="0"/>
              <a:t>，尤其是计算机行为）及其</a:t>
            </a:r>
            <a:r>
              <a:rPr lang="zh-CN" altLang="en-US" sz="1200" b="1" dirty="0">
                <a:solidFill>
                  <a:srgbClr val="0000FF"/>
                </a:solidFill>
              </a:rPr>
              <a:t>价值（</a:t>
            </a:r>
            <a:r>
              <a:rPr lang="en-US" altLang="zh-CN" sz="1200" b="1" dirty="0">
                <a:solidFill>
                  <a:srgbClr val="0000FF"/>
                </a:solidFill>
              </a:rPr>
              <a:t>value</a:t>
            </a:r>
            <a:r>
              <a:rPr lang="zh-CN" altLang="en-US" sz="1200" b="1" dirty="0">
                <a:solidFill>
                  <a:srgbClr val="0000FF"/>
                </a:solidFill>
              </a:rPr>
              <a:t>）</a:t>
            </a:r>
            <a:r>
              <a:rPr lang="zh-CN" altLang="en-US" sz="1200" dirty="0"/>
              <a:t>所进行的基本描述、分析和评价，并能阐明这些分析和评价的充足理由和基本原则，以便为有关计算机行为</a:t>
            </a:r>
            <a:r>
              <a:rPr lang="zh-CN" altLang="en-US" sz="1200" b="1" u="sng" dirty="0">
                <a:solidFill>
                  <a:srgbClr val="FF0000"/>
                </a:solidFill>
              </a:rPr>
              <a:t>规范</a:t>
            </a:r>
            <a:r>
              <a:rPr lang="zh-CN" altLang="en-US" sz="1200" dirty="0"/>
              <a:t>和</a:t>
            </a:r>
            <a:r>
              <a:rPr lang="zh-CN" altLang="en-US" sz="1200" b="1" u="sng" dirty="0">
                <a:solidFill>
                  <a:srgbClr val="FF0000"/>
                </a:solidFill>
              </a:rPr>
              <a:t>政策</a:t>
            </a:r>
            <a:r>
              <a:rPr lang="zh-CN" altLang="en-US" sz="1200" dirty="0"/>
              <a:t>制定提供理论依据的</a:t>
            </a:r>
            <a:r>
              <a:rPr lang="zh-CN" altLang="en-US" sz="1200" dirty="0">
                <a:solidFill>
                  <a:srgbClr val="FF0000"/>
                </a:solidFill>
              </a:rPr>
              <a:t>一种理论体系</a:t>
            </a:r>
            <a:endParaRPr lang="zh-CN" altLang="en-US" sz="12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1.1.3 </a:t>
            </a:r>
            <a:r>
              <a:rPr lang="zh-CN" altLang="en-US" sz="2000" b="1" dirty="0">
                <a:solidFill>
                  <a:schemeClr val="bg1"/>
                </a:solidFill>
              </a:rPr>
              <a:t>计算机伦理学的定义</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r>
              <a:rPr lang="en-US" altLang="zh-CN" sz="1200" b="1" dirty="0"/>
              <a:t>Terrell Ward Bynum</a:t>
            </a:r>
            <a:r>
              <a:rPr lang="zh-CN" altLang="en-US" sz="1200" dirty="0"/>
              <a:t>（美国南康涅狄州大学教授、计算机与社会研究中心主任）：以技术进步并且保护</a:t>
            </a:r>
            <a:r>
              <a:rPr lang="zh-CN" altLang="en-US" sz="1200" dirty="0">
                <a:solidFill>
                  <a:srgbClr val="0000FF"/>
                </a:solidFill>
              </a:rPr>
              <a:t>人类价值</a:t>
            </a:r>
            <a:r>
              <a:rPr lang="zh-CN" altLang="en-US" sz="1200" dirty="0"/>
              <a:t>的方式</a:t>
            </a:r>
            <a:r>
              <a:rPr lang="zh-CN" altLang="en-US" sz="1200" b="1" dirty="0">
                <a:solidFill>
                  <a:srgbClr val="FF0000"/>
                </a:solidFill>
              </a:rPr>
              <a:t>整合</a:t>
            </a:r>
            <a:r>
              <a:rPr lang="zh-CN" altLang="en-US" sz="1200" dirty="0">
                <a:solidFill>
                  <a:srgbClr val="FF0000"/>
                </a:solidFill>
              </a:rPr>
              <a:t>计算机技术和人类价值</a:t>
            </a:r>
            <a:r>
              <a:rPr lang="zh-CN" altLang="en-US" sz="1200" dirty="0"/>
              <a:t> </a:t>
            </a:r>
            <a:r>
              <a:rPr lang="en-US" altLang="zh-CN" sz="1200" dirty="0"/>
              <a:t>…</a:t>
            </a:r>
            <a:endParaRPr lang="en-US" altLang="zh-CN" sz="1200" dirty="0"/>
          </a:p>
          <a:p>
            <a:endParaRPr lang="en-US" altLang="zh-CN" sz="1200" dirty="0"/>
          </a:p>
          <a:p>
            <a:r>
              <a:rPr lang="en-US" altLang="zh-CN" sz="1200" b="1" dirty="0"/>
              <a:t>《Computer Essentials》</a:t>
            </a:r>
            <a:r>
              <a:rPr lang="zh-CN" altLang="en-US" sz="1200" dirty="0"/>
              <a:t>（国外某大学教科书）：是人类在社会生活中使用计算机的</a:t>
            </a:r>
            <a:r>
              <a:rPr lang="zh-CN" altLang="en-US" sz="1200" dirty="0">
                <a:solidFill>
                  <a:srgbClr val="0000FF"/>
                </a:solidFill>
              </a:rPr>
              <a:t>可接受的</a:t>
            </a:r>
            <a:r>
              <a:rPr lang="zh-CN" altLang="en-US" sz="1200" dirty="0">
                <a:solidFill>
                  <a:srgbClr val="FF0000"/>
                </a:solidFill>
              </a:rPr>
              <a:t>道德行为</a:t>
            </a:r>
            <a:r>
              <a:rPr lang="zh-CN" altLang="en-US" sz="1200" dirty="0"/>
              <a:t>的指导，包括隐私、准确性、所有权和访问权。</a:t>
            </a:r>
            <a:endParaRPr lang="zh-CN" altLang="en-US" sz="12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1.1.3 </a:t>
            </a:r>
            <a:r>
              <a:rPr lang="zh-CN" altLang="en-US" sz="2000" b="1" dirty="0">
                <a:solidFill>
                  <a:schemeClr val="bg1"/>
                </a:solidFill>
              </a:rPr>
              <a:t>计算机伦理学的定义</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93450" y="22598"/>
            <a:ext cx="5282089" cy="558006"/>
          </a:xfrm>
        </p:spPr>
        <p:txBody>
          <a:bodyPr>
            <a:normAutofit/>
          </a:bodyPr>
          <a:lstStyle/>
          <a:p>
            <a:pPr algn="l"/>
            <a:r>
              <a:rPr lang="zh-CN" altLang="en-US" sz="2000" b="1" dirty="0">
                <a:solidFill>
                  <a:schemeClr val="bg1"/>
                </a:solidFill>
              </a:rPr>
              <a:t>提纲</a:t>
            </a:r>
            <a:endParaRPr lang="zh-CN" altLang="en-US" sz="2000" b="1" dirty="0">
              <a:solidFill>
                <a:schemeClr val="bg1"/>
              </a:solidFill>
            </a:endParaRPr>
          </a:p>
        </p:txBody>
      </p:sp>
      <p:pic>
        <p:nvPicPr>
          <p:cNvPr id="6" name="Picture 7" descr="026_4500x5000_zcool"/>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8925" y="684213"/>
            <a:ext cx="194151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2089150" y="649287"/>
            <a:ext cx="3527425" cy="22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marL="193675" indent="-193675" defTabSz="514350">
              <a:spcBef>
                <a:spcPct val="20000"/>
              </a:spcBef>
              <a:buChar char="•"/>
              <a:defRPr>
                <a:solidFill>
                  <a:schemeClr val="tx1"/>
                </a:solidFill>
                <a:latin typeface="Arial" panose="020B0604020202020204" pitchFamily="34" charset="0"/>
                <a:ea typeface="宋体" panose="02010600030101010101" pitchFamily="2" charset="-122"/>
              </a:defRPr>
            </a:lvl1pPr>
            <a:lvl2pPr marL="417830" indent="-160655"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dirty="0">
                <a:latin typeface="微软雅黑" panose="020B0503020204020204" pitchFamily="34" charset="-122"/>
                <a:ea typeface="微软雅黑" panose="020B0503020204020204" pitchFamily="34" charset="-122"/>
              </a:rPr>
              <a:t>1.1 </a:t>
            </a:r>
            <a:r>
              <a:rPr lang="zh-CN" altLang="en-US" sz="1200" dirty="0">
                <a:latin typeface="微软雅黑" panose="020B0503020204020204" pitchFamily="34" charset="-122"/>
                <a:ea typeface="微软雅黑" panose="020B0503020204020204" pitchFamily="34" charset="-122"/>
              </a:rPr>
              <a:t>计算机伦理基本概念</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solidFill>
                  <a:srgbClr val="FF0000"/>
                </a:solidFill>
                <a:latin typeface="微软雅黑" panose="020B0503020204020204" pitchFamily="34" charset="-122"/>
                <a:ea typeface="微软雅黑" panose="020B0503020204020204" pitchFamily="34" charset="-122"/>
              </a:rPr>
              <a:t>1.2 </a:t>
            </a:r>
            <a:r>
              <a:rPr lang="zh-CN" altLang="en-US" sz="1200" dirty="0">
                <a:solidFill>
                  <a:srgbClr val="FF0000"/>
                </a:solidFill>
                <a:latin typeface="微软雅黑" panose="020B0503020204020204" pitchFamily="34" charset="-122"/>
                <a:ea typeface="微软雅黑" panose="020B0503020204020204" pitchFamily="34" charset="-122"/>
              </a:rPr>
              <a:t>计算机伦理学的研究方法及其发展</a:t>
            </a:r>
            <a:endParaRPr lang="en-US" altLang="zh-CN" sz="12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1000" dirty="0">
                <a:solidFill>
                  <a:srgbClr val="FF0000"/>
                </a:solidFill>
                <a:latin typeface="微软雅黑" panose="020B0503020204020204" pitchFamily="34" charset="-122"/>
                <a:ea typeface="微软雅黑" panose="020B0503020204020204" pitchFamily="34" charset="-122"/>
              </a:rPr>
              <a:t>1.2.1 </a:t>
            </a:r>
            <a:r>
              <a:rPr lang="zh-CN" altLang="en-US" sz="1000" dirty="0">
                <a:solidFill>
                  <a:srgbClr val="FF0000"/>
                </a:solidFill>
                <a:latin typeface="微软雅黑" panose="020B0503020204020204" pitchFamily="34" charset="-122"/>
                <a:ea typeface="微软雅黑" panose="020B0503020204020204" pitchFamily="34" charset="-122"/>
              </a:rPr>
              <a:t>计算机伦理学的研究方法</a:t>
            </a:r>
            <a:endParaRPr lang="zh-CN" altLang="en-US" sz="10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1000" dirty="0">
                <a:solidFill>
                  <a:srgbClr val="FF0000"/>
                </a:solidFill>
                <a:latin typeface="微软雅黑" panose="020B0503020204020204" pitchFamily="34" charset="-122"/>
                <a:ea typeface="微软雅黑" panose="020B0503020204020204" pitchFamily="34" charset="-122"/>
              </a:rPr>
              <a:t>1.2.2 </a:t>
            </a:r>
            <a:r>
              <a:rPr lang="zh-CN" altLang="en-US" sz="1000" dirty="0">
                <a:solidFill>
                  <a:srgbClr val="FF0000"/>
                </a:solidFill>
                <a:latin typeface="微软雅黑" panose="020B0503020204020204" pitchFamily="34" charset="-122"/>
                <a:ea typeface="微软雅黑" panose="020B0503020204020204" pitchFamily="34" charset="-122"/>
              </a:rPr>
              <a:t>计算机伦理学的发展</a:t>
            </a:r>
            <a:endParaRPr lang="zh-CN" altLang="en-US" sz="1000" dirty="0">
              <a:solidFill>
                <a:srgbClr val="FF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r>
              <a:rPr lang="zh-CN" altLang="en-US" sz="1200" b="1" dirty="0"/>
              <a:t>问题</a:t>
            </a:r>
            <a:r>
              <a:rPr lang="zh-CN" altLang="en-US" sz="1200" dirty="0"/>
              <a:t>：“计算机</a:t>
            </a:r>
            <a:r>
              <a:rPr lang="zh-CN" altLang="en-US" sz="1200" dirty="0">
                <a:solidFill>
                  <a:srgbClr val="FF0000"/>
                </a:solidFill>
              </a:rPr>
              <a:t>技术</a:t>
            </a:r>
            <a:r>
              <a:rPr lang="zh-CN" altLang="en-US" sz="1200" dirty="0"/>
              <a:t>到底给人类的</a:t>
            </a:r>
            <a:r>
              <a:rPr lang="zh-CN" altLang="en-US" sz="1200" dirty="0">
                <a:solidFill>
                  <a:srgbClr val="FF0000"/>
                </a:solidFill>
              </a:rPr>
              <a:t>生活</a:t>
            </a:r>
            <a:r>
              <a:rPr lang="zh-CN" altLang="en-US" sz="1200" dirty="0"/>
              <a:t>带来什么样的</a:t>
            </a:r>
            <a:r>
              <a:rPr lang="zh-CN" altLang="en-US" sz="1200" dirty="0">
                <a:solidFill>
                  <a:srgbClr val="0000FF"/>
                </a:solidFill>
              </a:rPr>
              <a:t>变化</a:t>
            </a:r>
            <a:r>
              <a:rPr lang="zh-CN" altLang="en-US" sz="1200" dirty="0"/>
              <a:t>”此类</a:t>
            </a:r>
            <a:r>
              <a:rPr lang="zh-CN" altLang="en-US" sz="1200" dirty="0">
                <a:solidFill>
                  <a:srgbClr val="FF0000"/>
                </a:solidFill>
              </a:rPr>
              <a:t>哲学问题</a:t>
            </a:r>
            <a:endParaRPr lang="en-US" altLang="zh-CN" sz="1200" dirty="0">
              <a:solidFill>
                <a:srgbClr val="FF0000"/>
              </a:solidFill>
            </a:endParaRPr>
          </a:p>
          <a:p>
            <a:endParaRPr lang="en-US" altLang="zh-CN" sz="1200" b="1" dirty="0">
              <a:solidFill>
                <a:srgbClr val="0000FF"/>
              </a:solidFill>
            </a:endParaRPr>
          </a:p>
          <a:p>
            <a:r>
              <a:rPr lang="zh-CN" altLang="en-US" sz="1200" b="1" dirty="0">
                <a:solidFill>
                  <a:srgbClr val="0000FF"/>
                </a:solidFill>
              </a:rPr>
              <a:t>多学科合作</a:t>
            </a:r>
            <a:r>
              <a:rPr lang="zh-CN" altLang="en-US" sz="1200" dirty="0">
                <a:solidFill>
                  <a:srgbClr val="0000FF"/>
                </a:solidFill>
              </a:rPr>
              <a:t>（</a:t>
            </a:r>
            <a:r>
              <a:rPr lang="en-US" altLang="zh-CN" sz="1200" dirty="0">
                <a:solidFill>
                  <a:srgbClr val="0000FF"/>
                </a:solidFill>
              </a:rPr>
              <a:t>multidisciplinary collaboration</a:t>
            </a:r>
            <a:r>
              <a:rPr lang="zh-CN" altLang="en-US" sz="1200" dirty="0">
                <a:solidFill>
                  <a:srgbClr val="0000FF"/>
                </a:solidFill>
              </a:rPr>
              <a:t>）</a:t>
            </a:r>
            <a:r>
              <a:rPr lang="zh-CN" altLang="en-US" sz="1200" dirty="0"/>
              <a:t>：计算机信息科学、哲学、</a:t>
            </a:r>
            <a:r>
              <a:rPr lang="zh-CN" altLang="en-US" sz="1200" dirty="0">
                <a:solidFill>
                  <a:srgbClr val="0000FF"/>
                </a:solidFill>
              </a:rPr>
              <a:t>社会学、心理学</a:t>
            </a:r>
            <a:r>
              <a:rPr lang="zh-CN" altLang="en-US" sz="1200" dirty="0"/>
              <a:t>、法学、</a:t>
            </a:r>
            <a:r>
              <a:rPr lang="zh-CN" altLang="en-US" sz="1200" dirty="0">
                <a:solidFill>
                  <a:srgbClr val="0000FF"/>
                </a:solidFill>
              </a:rPr>
              <a:t>经济学</a:t>
            </a:r>
            <a:r>
              <a:rPr lang="zh-CN" altLang="en-US" sz="1200" dirty="0"/>
              <a:t>等</a:t>
            </a:r>
            <a:endParaRPr lang="en-CA" altLang="zh-CN" sz="1200" dirty="0"/>
          </a:p>
          <a:p>
            <a:pPr lvl="1"/>
            <a:r>
              <a:rPr lang="zh-CN" altLang="en-US" sz="1000" dirty="0"/>
              <a:t>例：设计算法公平性机制是，我们可以参考经济学关于公平性的定义，如</a:t>
            </a:r>
            <a:r>
              <a:rPr lang="en-US" altLang="zh-CN" sz="1000" dirty="0"/>
              <a:t>max-min</a:t>
            </a:r>
            <a:r>
              <a:rPr lang="zh-CN" altLang="en-US" sz="1000" dirty="0"/>
              <a:t>公平、比例公平、以及</a:t>
            </a:r>
            <a:r>
              <a:rPr lang="en-US" altLang="zh-CN" sz="1000" dirty="0"/>
              <a:t>alpha</a:t>
            </a:r>
            <a:r>
              <a:rPr lang="zh-CN" altLang="en-US" sz="1000" dirty="0"/>
              <a:t>公平</a:t>
            </a:r>
            <a:endParaRPr lang="en-US" altLang="zh-CN" sz="1000" dirty="0"/>
          </a:p>
          <a:p>
            <a:endParaRPr lang="en-US" altLang="zh-CN" sz="1200" b="1"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1.2.1 </a:t>
            </a:r>
            <a:r>
              <a:rPr lang="zh-CN" altLang="en-US" sz="2000" b="1" dirty="0">
                <a:solidFill>
                  <a:schemeClr val="bg1"/>
                </a:solidFill>
              </a:rPr>
              <a:t>计算机伦理学的研究方法</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r>
              <a:rPr lang="zh-CN" altLang="en-US" sz="1200" b="1" dirty="0"/>
              <a:t>实证研究</a:t>
            </a:r>
            <a:endParaRPr lang="en-CA" altLang="zh-CN" sz="1200" b="1" dirty="0"/>
          </a:p>
          <a:p>
            <a:pPr lvl="1"/>
            <a:r>
              <a:rPr lang="zh-CN" altLang="en-US" sz="1000" dirty="0">
                <a:solidFill>
                  <a:srgbClr val="0000FF"/>
                </a:solidFill>
              </a:rPr>
              <a:t>实地</a:t>
            </a:r>
            <a:r>
              <a:rPr lang="zh-CN" altLang="en-US" sz="1000" dirty="0"/>
              <a:t>研究</a:t>
            </a:r>
            <a:endParaRPr lang="en-CA" altLang="zh-CN" sz="1000" dirty="0"/>
          </a:p>
          <a:p>
            <a:pPr lvl="1"/>
            <a:r>
              <a:rPr lang="zh-CN" altLang="en-US" sz="1000" dirty="0">
                <a:solidFill>
                  <a:srgbClr val="0000FF"/>
                </a:solidFill>
              </a:rPr>
              <a:t>实验</a:t>
            </a:r>
            <a:r>
              <a:rPr lang="zh-CN" altLang="en-US" sz="1000" dirty="0"/>
              <a:t>研究（</a:t>
            </a:r>
            <a:r>
              <a:rPr lang="en-US" altLang="zh-CN" sz="1000" dirty="0"/>
              <a:t>experiment</a:t>
            </a:r>
            <a:r>
              <a:rPr lang="zh-CN" altLang="en-US" sz="1000" dirty="0"/>
              <a:t>）</a:t>
            </a:r>
            <a:endParaRPr lang="en-CA" altLang="zh-CN" sz="1000" dirty="0"/>
          </a:p>
          <a:p>
            <a:pPr lvl="2"/>
            <a:r>
              <a:rPr lang="zh-CN" altLang="en-US" sz="800" dirty="0"/>
              <a:t>例：假设我们设计一种算法安全策略。在我们设计的安全策略投放市场之前，我们需要计算机仿真实验以确定我们的安全策略是能够防守住现时存在的网络攻击。</a:t>
            </a:r>
            <a:endParaRPr lang="en-CA" altLang="zh-CN" sz="800" dirty="0"/>
          </a:p>
          <a:p>
            <a:pPr lvl="1"/>
            <a:r>
              <a:rPr lang="zh-CN" altLang="en-US" sz="1000" dirty="0">
                <a:solidFill>
                  <a:srgbClr val="0000FF"/>
                </a:solidFill>
              </a:rPr>
              <a:t>调查</a:t>
            </a:r>
            <a:r>
              <a:rPr lang="zh-CN" altLang="en-US" sz="1000" dirty="0"/>
              <a:t>研究（</a:t>
            </a:r>
            <a:r>
              <a:rPr lang="en-US" altLang="zh-CN" sz="1000" dirty="0"/>
              <a:t>Survey</a:t>
            </a:r>
            <a:r>
              <a:rPr lang="zh-CN" altLang="en-US" sz="1000" dirty="0"/>
              <a:t>）</a:t>
            </a:r>
            <a:endParaRPr lang="en-CA" altLang="zh-CN" sz="1000" dirty="0"/>
          </a:p>
          <a:p>
            <a:pPr lvl="2"/>
            <a:r>
              <a:rPr lang="zh-CN" altLang="en-US" sz="700" dirty="0"/>
              <a:t>例：当我们设计一种公平性机制时，我们需要针对设计的机制做调查问卷，以确定用户都对我们设计公平机制的满意程度。</a:t>
            </a:r>
            <a:endParaRPr lang="en-CA" altLang="zh-CN" sz="700" dirty="0"/>
          </a:p>
          <a:p>
            <a:pPr lvl="2"/>
            <a:endParaRPr lang="en-US" altLang="zh-CN" sz="600" dirty="0"/>
          </a:p>
          <a:p>
            <a:endParaRPr lang="en-US" altLang="zh-CN" sz="1200" b="1"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1.2.1 </a:t>
            </a:r>
            <a:r>
              <a:rPr lang="zh-CN" altLang="en-US" sz="2000" b="1" dirty="0">
                <a:solidFill>
                  <a:schemeClr val="bg1"/>
                </a:solidFill>
              </a:rPr>
              <a:t>计算机伦理学的研究方法</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r>
              <a:rPr lang="zh-CN" altLang="en-US" sz="1200" b="1" dirty="0"/>
              <a:t>案例分析</a:t>
            </a:r>
            <a:r>
              <a:rPr lang="zh-CN" altLang="en-US" sz="1200" dirty="0"/>
              <a:t>：案例是</a:t>
            </a:r>
            <a:r>
              <a:rPr lang="zh-CN" altLang="en-US" sz="1200" dirty="0"/>
              <a:t>对一个包含了一个或多个</a:t>
            </a:r>
            <a:r>
              <a:rPr lang="zh-CN" altLang="en-US" sz="1200" dirty="0">
                <a:solidFill>
                  <a:srgbClr val="FF0000"/>
                </a:solidFill>
              </a:rPr>
              <a:t>真实疑难问题</a:t>
            </a:r>
            <a:r>
              <a:rPr lang="zh-CN" altLang="en-US" sz="1200" dirty="0"/>
              <a:t>的</a:t>
            </a:r>
            <a:r>
              <a:rPr lang="zh-CN" altLang="en-US" sz="1200" dirty="0">
                <a:solidFill>
                  <a:srgbClr val="FF0000"/>
                </a:solidFill>
              </a:rPr>
              <a:t>复杂情景</a:t>
            </a:r>
            <a:r>
              <a:rPr lang="zh-CN" altLang="en-US" sz="1200" dirty="0"/>
              <a:t>的描述（</a:t>
            </a:r>
            <a:r>
              <a:rPr lang="zh-CN" altLang="en-US" sz="1200" dirty="0">
                <a:solidFill>
                  <a:srgbClr val="0000FF"/>
                </a:solidFill>
              </a:rPr>
              <a:t>例</a:t>
            </a:r>
            <a:r>
              <a:rPr lang="zh-CN" altLang="en-US" sz="1200" dirty="0"/>
              <a:t>：领导为节约成本要求员工把未按标准严格测试的产品交付给用户）</a:t>
            </a:r>
            <a:endParaRPr lang="en-US" altLang="zh-CN" sz="12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1.2.1 </a:t>
            </a:r>
            <a:r>
              <a:rPr lang="zh-CN" altLang="en-US" sz="2000" b="1" dirty="0">
                <a:solidFill>
                  <a:schemeClr val="bg1"/>
                </a:solidFill>
              </a:rPr>
              <a:t>计算机伦理学的研究方法</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r>
              <a:rPr lang="zh-CN" altLang="en-US" sz="1200" b="1" dirty="0"/>
              <a:t>社会调查</a:t>
            </a:r>
            <a:r>
              <a:rPr lang="zh-CN" altLang="en-US" sz="1200" dirty="0"/>
              <a:t>：</a:t>
            </a:r>
            <a:r>
              <a:rPr lang="zh-CN" altLang="en-US" sz="1200" dirty="0">
                <a:solidFill>
                  <a:srgbClr val="0000FF"/>
                </a:solidFill>
              </a:rPr>
              <a:t>个案</a:t>
            </a:r>
            <a:r>
              <a:rPr lang="zh-CN" altLang="en-US" sz="1200" dirty="0"/>
              <a:t>调查法、</a:t>
            </a:r>
            <a:r>
              <a:rPr lang="zh-CN" altLang="en-US" sz="1200" dirty="0">
                <a:solidFill>
                  <a:srgbClr val="0000FF"/>
                </a:solidFill>
              </a:rPr>
              <a:t>文献</a:t>
            </a:r>
            <a:r>
              <a:rPr lang="zh-CN" altLang="en-US" sz="1200" dirty="0"/>
              <a:t>收集法、</a:t>
            </a:r>
            <a:r>
              <a:rPr lang="zh-CN" altLang="en-US" sz="1200" dirty="0">
                <a:solidFill>
                  <a:srgbClr val="0000FF"/>
                </a:solidFill>
              </a:rPr>
              <a:t>问卷</a:t>
            </a:r>
            <a:r>
              <a:rPr lang="zh-CN" altLang="en-US" sz="1200" dirty="0"/>
              <a:t>法、</a:t>
            </a:r>
            <a:r>
              <a:rPr lang="zh-CN" altLang="en-US" sz="1200" dirty="0">
                <a:solidFill>
                  <a:srgbClr val="0000FF"/>
                </a:solidFill>
              </a:rPr>
              <a:t>访谈</a:t>
            </a:r>
            <a:r>
              <a:rPr lang="zh-CN" altLang="en-US" sz="1200" dirty="0"/>
              <a:t>法</a:t>
            </a:r>
            <a:endParaRPr lang="zh-CN" altLang="en-US" sz="12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1.2.1 </a:t>
            </a:r>
            <a:r>
              <a:rPr lang="zh-CN" altLang="en-US" sz="2000" b="1" dirty="0">
                <a:solidFill>
                  <a:schemeClr val="bg1"/>
                </a:solidFill>
              </a:rPr>
              <a:t>计算机伦理学的研究方法</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pPr marL="0" indent="0">
              <a:buNone/>
            </a:pPr>
            <a:r>
              <a:rPr lang="en-US" altLang="zh-CN" sz="1200" b="1" dirty="0"/>
              <a:t>1. </a:t>
            </a:r>
            <a:r>
              <a:rPr lang="zh-CN" altLang="en-US" sz="1200" b="1" dirty="0"/>
              <a:t>计算机伦理学先驱者（</a:t>
            </a:r>
            <a:r>
              <a:rPr lang="en-US" altLang="zh-CN" sz="1200" b="1" dirty="0"/>
              <a:t>pioneers</a:t>
            </a:r>
            <a:r>
              <a:rPr lang="zh-CN" altLang="en-US" sz="1200" b="1" dirty="0"/>
              <a:t>）</a:t>
            </a:r>
            <a:endParaRPr lang="en-US" altLang="zh-CN" sz="1200" b="1" dirty="0"/>
          </a:p>
          <a:p>
            <a:r>
              <a:rPr lang="en-US" altLang="zh-CN" sz="1200" dirty="0"/>
              <a:t>Norbert Wiener</a:t>
            </a:r>
            <a:endParaRPr lang="en-US" altLang="zh-CN" sz="1200" dirty="0"/>
          </a:p>
          <a:p>
            <a:pPr lvl="1"/>
            <a:r>
              <a:rPr lang="zh-CN" altLang="en-US" sz="1070" dirty="0"/>
              <a:t>奠定计算机伦理的著作：《控制论》、《人有人的用处》、《上帝与机器人》</a:t>
            </a:r>
            <a:endParaRPr lang="zh-CN" altLang="en-US" sz="1070" dirty="0"/>
          </a:p>
          <a:p>
            <a:r>
              <a:rPr lang="en-US" altLang="zh-CN" sz="1200" dirty="0"/>
              <a:t>Walter </a:t>
            </a:r>
            <a:r>
              <a:rPr lang="en-US" altLang="zh-CN" sz="1200" dirty="0" err="1"/>
              <a:t>Maner</a:t>
            </a:r>
            <a:endParaRPr lang="en-US" altLang="zh-CN" sz="1200" dirty="0" err="1"/>
          </a:p>
          <a:p>
            <a:pPr lvl="1"/>
            <a:r>
              <a:rPr lang="en-US" altLang="zh-CN" sz="1065" b="1" dirty="0">
                <a:solidFill>
                  <a:srgbClr val="0000FF"/>
                </a:solidFill>
              </a:rPr>
              <a:t>1976</a:t>
            </a:r>
            <a:r>
              <a:rPr lang="zh-CN" altLang="en-US" sz="1065" dirty="0"/>
              <a:t>年首次提出</a:t>
            </a:r>
            <a:r>
              <a:rPr lang="zh-CN" altLang="en-US" sz="1065" dirty="0">
                <a:solidFill>
                  <a:srgbClr val="FF0000"/>
                </a:solidFill>
              </a:rPr>
              <a:t>“计算机伦理学”</a:t>
            </a:r>
            <a:r>
              <a:rPr lang="zh-CN" altLang="en-US" sz="1065" dirty="0">
                <a:solidFill>
                  <a:schemeClr val="tx1"/>
                </a:solidFill>
              </a:rPr>
              <a:t>一词</a:t>
            </a:r>
            <a:endParaRPr lang="zh-CN" altLang="en-US" sz="1065" dirty="0">
              <a:solidFill>
                <a:schemeClr val="tx1"/>
              </a:solidFill>
            </a:endParaRPr>
          </a:p>
          <a:p>
            <a:pPr lvl="1"/>
            <a:r>
              <a:rPr lang="zh-CN" altLang="en-US" sz="1065" dirty="0"/>
              <a:t>开拓了一个应用伦理学研究的新领域：</a:t>
            </a:r>
            <a:r>
              <a:rPr lang="zh-CN" altLang="en-US" sz="1065" dirty="0"/>
              <a:t>计算机伦理学</a:t>
            </a:r>
            <a:endParaRPr lang="zh-CN" altLang="en-US" sz="1065" dirty="0"/>
          </a:p>
          <a:p>
            <a:pPr lvl="1"/>
            <a:r>
              <a:rPr lang="zh-CN" altLang="en-US" sz="1065" dirty="0"/>
              <a:t>开始着手编写教学大纲并撰写文章</a:t>
            </a:r>
            <a:endParaRPr lang="en-US" altLang="zh-CN" sz="1065" dirty="0"/>
          </a:p>
          <a:p>
            <a:endParaRPr lang="en-US" altLang="zh-CN" sz="1200" dirty="0"/>
          </a:p>
          <a:p>
            <a:endParaRPr lang="zh-CN" altLang="en-US" sz="12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1.2.2 </a:t>
            </a:r>
            <a:r>
              <a:rPr lang="zh-CN" altLang="en-US" sz="2000" b="1" dirty="0">
                <a:solidFill>
                  <a:schemeClr val="bg1"/>
                </a:solidFill>
              </a:rPr>
              <a:t>计算机伦理学的发展</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pPr marL="0" indent="0">
              <a:buNone/>
            </a:pPr>
            <a:r>
              <a:rPr lang="en-US" altLang="zh-CN" sz="1200" b="1" dirty="0"/>
              <a:t>1. </a:t>
            </a:r>
            <a:r>
              <a:rPr lang="zh-CN" altLang="en-US" sz="1200" b="1" dirty="0"/>
              <a:t>计算机伦理学先驱者</a:t>
            </a:r>
            <a:r>
              <a:rPr lang="en-US" altLang="zh-CN" sz="1200" b="1" dirty="0"/>
              <a:t>(cont.)</a:t>
            </a:r>
            <a:endParaRPr lang="en-US" altLang="zh-CN" sz="1200" b="1" dirty="0"/>
          </a:p>
          <a:p>
            <a:r>
              <a:rPr lang="en-US" altLang="zh-CN" sz="1200" dirty="0"/>
              <a:t>Terrell Ward Bynum</a:t>
            </a:r>
            <a:r>
              <a:rPr lang="zh-CN" altLang="en-US" sz="1200" dirty="0"/>
              <a:t>：</a:t>
            </a:r>
            <a:endParaRPr lang="en-US" altLang="zh-CN" sz="1200" dirty="0"/>
          </a:p>
          <a:p>
            <a:pPr lvl="1"/>
            <a:r>
              <a:rPr lang="en-US" altLang="zh-CN" sz="1000" b="1" dirty="0">
                <a:solidFill>
                  <a:srgbClr val="0000FF"/>
                </a:solidFill>
              </a:rPr>
              <a:t>1983</a:t>
            </a:r>
            <a:r>
              <a:rPr lang="zh-CN" altLang="en-US" sz="1000" b="1" dirty="0">
                <a:solidFill>
                  <a:srgbClr val="0000FF"/>
                </a:solidFill>
              </a:rPr>
              <a:t>年</a:t>
            </a:r>
            <a:r>
              <a:rPr lang="zh-CN" altLang="en-US" sz="1000" dirty="0"/>
              <a:t>，编写教学大纲并开设计算机伦理课</a:t>
            </a:r>
            <a:endParaRPr lang="en-US" altLang="zh-CN" sz="1000" dirty="0"/>
          </a:p>
          <a:p>
            <a:pPr lvl="1"/>
            <a:r>
              <a:rPr lang="en-US" altLang="zh-CN" sz="1000" b="1" dirty="0">
                <a:solidFill>
                  <a:srgbClr val="0000FF"/>
                </a:solidFill>
              </a:rPr>
              <a:t>1985</a:t>
            </a:r>
            <a:r>
              <a:rPr lang="zh-CN" altLang="en-US" sz="1000" b="1" dirty="0">
                <a:solidFill>
                  <a:srgbClr val="0000FF"/>
                </a:solidFill>
              </a:rPr>
              <a:t>年</a:t>
            </a:r>
            <a:r>
              <a:rPr lang="zh-CN" altLang="en-US" sz="1000" dirty="0"/>
              <a:t>，在美国哲学杂志</a:t>
            </a:r>
            <a:r>
              <a:rPr lang="en-US" altLang="zh-CN" sz="1000" i="1" dirty="0" err="1"/>
              <a:t>Metaphilosophy</a:t>
            </a:r>
            <a:r>
              <a:rPr lang="zh-CN" altLang="en-US" sz="1000" dirty="0"/>
              <a:t>上的组织专刊</a:t>
            </a:r>
            <a:r>
              <a:rPr lang="en-US" altLang="zh-CN" sz="1000" i="1" dirty="0"/>
              <a:t>Computers and Ethics</a:t>
            </a:r>
            <a:r>
              <a:rPr lang="zh-CN" altLang="en-US" sz="1000" i="1" dirty="0"/>
              <a:t>，</a:t>
            </a:r>
            <a:r>
              <a:rPr lang="en-US" altLang="zh-CN" sz="1000" dirty="0"/>
              <a:t>James H. Moor</a:t>
            </a:r>
            <a:r>
              <a:rPr lang="zh-CN" altLang="en-US" sz="1000" dirty="0"/>
              <a:t>发表</a:t>
            </a:r>
            <a:r>
              <a:rPr lang="en-US" altLang="zh-CN" sz="1000" i="1" dirty="0"/>
              <a:t>What is Computer Ethics?</a:t>
            </a:r>
            <a:r>
              <a:rPr lang="zh-CN" altLang="en-US" sz="1000" dirty="0"/>
              <a:t>论文</a:t>
            </a:r>
            <a:endParaRPr lang="en-US" altLang="zh-CN" sz="1000" dirty="0"/>
          </a:p>
          <a:p>
            <a:pPr lvl="1"/>
            <a:r>
              <a:rPr lang="en-US" altLang="zh-CN" sz="1000" b="1" dirty="0">
                <a:solidFill>
                  <a:srgbClr val="0000FF"/>
                </a:solidFill>
              </a:rPr>
              <a:t>1987</a:t>
            </a:r>
            <a:r>
              <a:rPr lang="zh-CN" altLang="en-US" sz="1000" b="1" dirty="0">
                <a:solidFill>
                  <a:srgbClr val="0000FF"/>
                </a:solidFill>
              </a:rPr>
              <a:t>年</a:t>
            </a:r>
            <a:r>
              <a:rPr lang="zh-CN" altLang="en-US" sz="1000" dirty="0"/>
              <a:t>，在美国南康涅狄州大学成立“</a:t>
            </a:r>
            <a:r>
              <a:rPr lang="en-US" altLang="zh-CN" sz="1000" dirty="0"/>
              <a:t>Research Center on Computing and Society</a:t>
            </a:r>
            <a:r>
              <a:rPr lang="zh-CN" altLang="en-US" sz="1000" dirty="0"/>
              <a:t>”</a:t>
            </a:r>
            <a:endParaRPr lang="en-US" altLang="zh-CN" sz="1000" dirty="0"/>
          </a:p>
          <a:p>
            <a:pPr lvl="1"/>
            <a:r>
              <a:rPr lang="en-US" altLang="zh-CN" sz="1000" b="1" dirty="0">
                <a:solidFill>
                  <a:srgbClr val="0000FF"/>
                </a:solidFill>
              </a:rPr>
              <a:t>1991</a:t>
            </a:r>
            <a:r>
              <a:rPr lang="zh-CN" altLang="en-US" sz="1000" b="1" dirty="0">
                <a:solidFill>
                  <a:srgbClr val="0000FF"/>
                </a:solidFill>
              </a:rPr>
              <a:t>年</a:t>
            </a:r>
            <a:r>
              <a:rPr lang="zh-CN" altLang="en-US" sz="1000" dirty="0"/>
              <a:t>，主持召开第一届“国际计算机伦理大会”</a:t>
            </a:r>
            <a:endParaRPr lang="en-US" altLang="zh-CN" sz="1000" dirty="0"/>
          </a:p>
          <a:p>
            <a:pPr lvl="1"/>
            <a:r>
              <a:rPr lang="en-US" altLang="zh-CN" sz="1000" b="1" dirty="0">
                <a:solidFill>
                  <a:srgbClr val="0000FF"/>
                </a:solidFill>
              </a:rPr>
              <a:t>1995</a:t>
            </a:r>
            <a:r>
              <a:rPr lang="zh-CN" altLang="en-US" sz="1000" b="1" dirty="0">
                <a:solidFill>
                  <a:srgbClr val="0000FF"/>
                </a:solidFill>
              </a:rPr>
              <a:t>年</a:t>
            </a:r>
            <a:r>
              <a:rPr lang="zh-CN" altLang="en-US" sz="1000" dirty="0"/>
              <a:t>，与</a:t>
            </a:r>
            <a:r>
              <a:rPr lang="en-US" altLang="zh-CN" sz="1000" dirty="0"/>
              <a:t>Simon Rogerson</a:t>
            </a:r>
            <a:r>
              <a:rPr lang="zh-CN" altLang="en-US" sz="1000" dirty="0"/>
              <a:t>创立“国际计算机与信息技术伦理会议（</a:t>
            </a:r>
            <a:r>
              <a:rPr lang="en-US" altLang="zh-CN" sz="1000" dirty="0"/>
              <a:t>ETHICOMP</a:t>
            </a:r>
            <a:r>
              <a:rPr lang="zh-CN" altLang="en-US" sz="1000" dirty="0"/>
              <a:t>）”</a:t>
            </a:r>
            <a:endParaRPr lang="en-US" altLang="zh-CN" sz="1000" dirty="0"/>
          </a:p>
          <a:p>
            <a:endParaRPr lang="en-US" altLang="zh-CN" sz="1200" dirty="0"/>
          </a:p>
          <a:p>
            <a:endParaRPr lang="zh-CN" altLang="en-US" sz="12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1.2.2 </a:t>
            </a:r>
            <a:r>
              <a:rPr lang="zh-CN" altLang="en-US" sz="2000" b="1" dirty="0">
                <a:solidFill>
                  <a:schemeClr val="bg1"/>
                </a:solidFill>
              </a:rPr>
              <a:t>计算机伦理学的发展</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dirty="0">
                <a:solidFill>
                  <a:schemeClr val="bg1"/>
                </a:solidFill>
              </a:rPr>
              <a:t>Syllabus</a:t>
            </a:r>
            <a:endParaRPr lang="en-CA" dirty="0">
              <a:solidFill>
                <a:schemeClr val="bg1"/>
              </a:solidFill>
            </a:endParaRPr>
          </a:p>
        </p:txBody>
      </p:sp>
      <p:sp>
        <p:nvSpPr>
          <p:cNvPr id="3" name="Content Placeholder 2"/>
          <p:cNvSpPr>
            <a:spLocks noGrp="1"/>
          </p:cNvSpPr>
          <p:nvPr>
            <p:ph idx="1"/>
          </p:nvPr>
        </p:nvSpPr>
        <p:spPr>
          <a:xfrm>
            <a:off x="293370" y="781050"/>
            <a:ext cx="5281930" cy="1252220"/>
          </a:xfrm>
        </p:spPr>
        <p:txBody>
          <a:bodyPr/>
          <a:lstStyle/>
          <a:p>
            <a:r>
              <a:rPr lang="zh-CN" altLang="en-US" sz="1200" dirty="0"/>
              <a:t>案例教学（理论课和讨论课穿插进行）</a:t>
            </a:r>
            <a:endParaRPr lang="en-CA" altLang="zh-CN" sz="1200" dirty="0"/>
          </a:p>
          <a:p>
            <a:pPr lvl="1" algn="l">
              <a:buClrTx/>
              <a:buSzTx/>
            </a:pPr>
            <a:r>
              <a:rPr lang="zh-CN" altLang="en-US" sz="1000" dirty="0"/>
              <a:t>初步计划：每两节理论课后，安排一节讨论课，</a:t>
            </a:r>
            <a:r>
              <a:rPr lang="zh-CN" altLang="en-US" sz="1000" dirty="0"/>
              <a:t>讨论内容将提前一周通知</a:t>
            </a:r>
            <a:endParaRPr lang="zh-CN" altLang="en-US" sz="1000" dirty="0"/>
          </a:p>
          <a:p>
            <a:pPr lvl="1" algn="l">
              <a:buClrTx/>
              <a:buSzTx/>
            </a:pPr>
            <a:r>
              <a:rPr lang="zh-CN" altLang="en-US" sz="1000" dirty="0">
                <a:sym typeface="+mn-ea"/>
              </a:rPr>
              <a:t>目的：教会学生多角度的理解计算机工程中的伦理问题</a:t>
            </a:r>
            <a:endParaRPr lang="en-CA" altLang="zh-CN" sz="1000" dirty="0"/>
          </a:p>
          <a:p>
            <a:r>
              <a:rPr lang="zh-CN" altLang="en-US" sz="1200" dirty="0"/>
              <a:t>分数占比</a:t>
            </a:r>
            <a:endParaRPr lang="en-CA" altLang="zh-CN" sz="1200" dirty="0"/>
          </a:p>
          <a:p>
            <a:pPr lvl="1"/>
            <a:r>
              <a:rPr lang="zh-CN" altLang="en-US" sz="1000" dirty="0"/>
              <a:t>期末大作业</a:t>
            </a:r>
            <a:r>
              <a:rPr lang="en-CA" altLang="zh-CN" sz="1000" dirty="0"/>
              <a:t>40% + </a:t>
            </a:r>
            <a:r>
              <a:rPr lang="zh-CN" altLang="en-US" sz="1000" dirty="0"/>
              <a:t>平时成绩</a:t>
            </a:r>
            <a:r>
              <a:rPr lang="en-CA" altLang="zh-CN" sz="1000" dirty="0"/>
              <a:t>50% + </a:t>
            </a:r>
            <a:r>
              <a:rPr lang="zh-CN" altLang="en-US" sz="1000" dirty="0"/>
              <a:t>考勤</a:t>
            </a:r>
            <a:r>
              <a:rPr lang="en-CA" altLang="zh-CN" sz="1000" dirty="0"/>
              <a:t>10%</a:t>
            </a:r>
            <a:endParaRPr lang="en-CA" altLang="zh-CN" sz="1000" dirty="0"/>
          </a:p>
          <a:p>
            <a:pPr lvl="1"/>
            <a:r>
              <a:rPr lang="zh-CN" altLang="en-US" sz="1000" dirty="0"/>
              <a:t>平时成绩：</a:t>
            </a:r>
            <a:r>
              <a:rPr lang="zh-CN" altLang="en-US" sz="1000" dirty="0">
                <a:sym typeface="+mn-ea"/>
              </a:rPr>
              <a:t>随堂测试</a:t>
            </a:r>
            <a:r>
              <a:rPr lang="en-CA" altLang="zh-CN" sz="1000" dirty="0">
                <a:sym typeface="+mn-ea"/>
              </a:rPr>
              <a:t>10%</a:t>
            </a:r>
            <a:r>
              <a:rPr lang="zh-CN" altLang="en-US" sz="1000" dirty="0">
                <a:sym typeface="+mn-ea"/>
              </a:rPr>
              <a:t>、两次作业</a:t>
            </a:r>
            <a:r>
              <a:rPr lang="en-US" altLang="en-CA" sz="1000" dirty="0">
                <a:sym typeface="+mn-ea"/>
              </a:rPr>
              <a:t>2</a:t>
            </a:r>
            <a:r>
              <a:rPr lang="en-CA" altLang="zh-CN" sz="1000" dirty="0">
                <a:sym typeface="+mn-ea"/>
              </a:rPr>
              <a:t>0%</a:t>
            </a:r>
            <a:r>
              <a:rPr lang="zh-CN" altLang="en-US" sz="1000" dirty="0">
                <a:sym typeface="+mn-ea"/>
              </a:rPr>
              <a:t>、课内发言</a:t>
            </a:r>
            <a:r>
              <a:rPr lang="en-CA" altLang="zh-CN" sz="1000" dirty="0">
                <a:sym typeface="+mn-ea"/>
              </a:rPr>
              <a:t>10%</a:t>
            </a:r>
            <a:r>
              <a:rPr lang="zh-CN" altLang="en-US" sz="1000" dirty="0"/>
              <a:t>、课堂报告</a:t>
            </a:r>
            <a:r>
              <a:rPr lang="en-US" altLang="zh-CN" sz="1000" dirty="0"/>
              <a:t>/</a:t>
            </a:r>
            <a:r>
              <a:rPr lang="zh-CN" altLang="en-US" sz="1000" dirty="0"/>
              <a:t>课堂辩论赛</a:t>
            </a:r>
            <a:r>
              <a:rPr lang="en-CA" altLang="zh-CN" sz="1000" dirty="0">
                <a:sym typeface="+mn-ea"/>
              </a:rPr>
              <a:t>10%</a:t>
            </a:r>
            <a:endParaRPr lang="en-CA" altLang="zh-CN" sz="1000" dirty="0"/>
          </a:p>
          <a:p>
            <a:endParaRPr lang="en-CA" altLang="zh-CN" sz="1200" dirty="0"/>
          </a:p>
        </p:txBody>
      </p:sp>
      <p:sp>
        <p:nvSpPr>
          <p:cNvPr id="4" name="Slide Number Placeholder 3"/>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pPr marL="0" indent="0">
              <a:buNone/>
            </a:pPr>
            <a:r>
              <a:rPr lang="en-US" altLang="zh-CN" sz="1200" b="1" dirty="0"/>
              <a:t>1. </a:t>
            </a:r>
            <a:r>
              <a:rPr lang="zh-CN" altLang="en-US" sz="1200" b="1" dirty="0"/>
              <a:t>计算机伦理学先驱者</a:t>
            </a:r>
            <a:r>
              <a:rPr lang="en-US" altLang="zh-CN" sz="1200" b="1" dirty="0"/>
              <a:t>(cont.)</a:t>
            </a:r>
            <a:endParaRPr lang="en-US" altLang="zh-CN" sz="1200" b="1" dirty="0"/>
          </a:p>
          <a:p>
            <a:pPr algn="just"/>
            <a:r>
              <a:rPr lang="en-US" altLang="zh-CN" sz="1200" dirty="0"/>
              <a:t>James H. Moor</a:t>
            </a:r>
            <a:r>
              <a:rPr lang="zh-CN" altLang="en-US" sz="1200" dirty="0"/>
              <a:t>：</a:t>
            </a:r>
            <a:r>
              <a:rPr lang="en-US" altLang="zh-CN" sz="1200" dirty="0"/>
              <a:t>1995</a:t>
            </a:r>
            <a:r>
              <a:rPr lang="zh-CN" altLang="en-US" sz="1200" dirty="0"/>
              <a:t>年，总结计算机伦理学方面</a:t>
            </a:r>
            <a:r>
              <a:rPr lang="zh-CN" altLang="en-US" sz="1200" dirty="0">
                <a:solidFill>
                  <a:srgbClr val="FF0000"/>
                </a:solidFill>
              </a:rPr>
              <a:t>新的概念</a:t>
            </a:r>
            <a:r>
              <a:rPr lang="en-US" altLang="zh-CN" sz="1200" dirty="0"/>
              <a:t>…</a:t>
            </a:r>
            <a:endParaRPr lang="en-US" altLang="zh-CN" sz="1200" dirty="0"/>
          </a:p>
          <a:p>
            <a:pPr algn="just"/>
            <a:r>
              <a:rPr lang="en-US" altLang="zh-CN" sz="1200" dirty="0"/>
              <a:t>Donald </a:t>
            </a:r>
            <a:r>
              <a:rPr lang="en-US" altLang="zh-CN" sz="1200" dirty="0" err="1"/>
              <a:t>Gotterbarn</a:t>
            </a:r>
            <a:r>
              <a:rPr lang="zh-CN" altLang="en-US" sz="1200" dirty="0"/>
              <a:t>：计算机</a:t>
            </a:r>
            <a:r>
              <a:rPr lang="zh-CN" altLang="en-US" sz="1200" dirty="0">
                <a:solidFill>
                  <a:srgbClr val="0000FF"/>
                </a:solidFill>
              </a:rPr>
              <a:t>职业</a:t>
            </a:r>
            <a:r>
              <a:rPr lang="zh-CN" altLang="en-US" sz="1200" dirty="0"/>
              <a:t>教育的领军人物、计算机伦理的</a:t>
            </a:r>
            <a:r>
              <a:rPr lang="zh-CN" altLang="en-US" sz="1200" dirty="0">
                <a:solidFill>
                  <a:srgbClr val="0000FF"/>
                </a:solidFill>
              </a:rPr>
              <a:t>实践者</a:t>
            </a:r>
            <a:r>
              <a:rPr lang="zh-CN" altLang="en-US" sz="1200" dirty="0"/>
              <a:t>。领导开创了</a:t>
            </a:r>
            <a:r>
              <a:rPr lang="zh-CN" altLang="en-US" sz="1200" dirty="0">
                <a:solidFill>
                  <a:srgbClr val="FF0000"/>
                </a:solidFill>
              </a:rPr>
              <a:t>软件工程</a:t>
            </a:r>
            <a:r>
              <a:rPr lang="zh-CN" altLang="en-US" sz="1200" dirty="0"/>
              <a:t>的伦理标准和职业实践规范；协助设计了</a:t>
            </a:r>
            <a:r>
              <a:rPr lang="zh-CN" altLang="en-US" sz="1200" dirty="0">
                <a:solidFill>
                  <a:srgbClr val="FF0000"/>
                </a:solidFill>
              </a:rPr>
              <a:t>软件工程师</a:t>
            </a:r>
            <a:r>
              <a:rPr lang="zh-CN" altLang="en-US" sz="1200" dirty="0"/>
              <a:t>执业证书，担任美国</a:t>
            </a:r>
            <a:r>
              <a:rPr lang="en-US" altLang="zh-CN" sz="1200" dirty="0">
                <a:solidFill>
                  <a:srgbClr val="FF0000"/>
                </a:solidFill>
              </a:rPr>
              <a:t>ACM</a:t>
            </a:r>
            <a:r>
              <a:rPr lang="zh-CN" altLang="en-US" sz="1200" dirty="0">
                <a:solidFill>
                  <a:srgbClr val="FF0000"/>
                </a:solidFill>
              </a:rPr>
              <a:t>职业伦理委员会（</a:t>
            </a:r>
            <a:r>
              <a:rPr lang="en-US" altLang="zh-CN" sz="1200" dirty="0">
                <a:solidFill>
                  <a:srgbClr val="FF0000"/>
                </a:solidFill>
              </a:rPr>
              <a:t>Committee on Professional Ethics, COPE, </a:t>
            </a:r>
            <a:r>
              <a:rPr lang="en-CA" altLang="zh-CN" sz="1200" dirty="0">
                <a:solidFill>
                  <a:srgbClr val="FF0000"/>
                </a:solidFill>
              </a:rPr>
              <a:t>https://ethics.acm.org/ </a:t>
            </a:r>
            <a:r>
              <a:rPr lang="zh-CN" altLang="en-US" sz="1200" dirty="0">
                <a:solidFill>
                  <a:srgbClr val="FF0000"/>
                </a:solidFill>
              </a:rPr>
              <a:t>）</a:t>
            </a:r>
            <a:r>
              <a:rPr lang="zh-CN" altLang="en-US" sz="1200" dirty="0"/>
              <a:t>主席</a:t>
            </a:r>
            <a:endParaRPr lang="en-US" altLang="zh-CN" sz="1200" dirty="0"/>
          </a:p>
          <a:p>
            <a:pPr algn="just"/>
            <a:r>
              <a:rPr lang="en-US" altLang="zh-CN" sz="1200" dirty="0"/>
              <a:t>Simon </a:t>
            </a:r>
            <a:r>
              <a:rPr lang="en-US" altLang="zh-CN" sz="1200" dirty="0" err="1"/>
              <a:t>Rogerson</a:t>
            </a:r>
            <a:r>
              <a:rPr lang="zh-CN" altLang="en-US" sz="1200" dirty="0"/>
              <a:t>：欧洲研究计算机伦理的第一位教授，他在“作为一个</a:t>
            </a:r>
            <a:r>
              <a:rPr lang="zh-CN" altLang="en-US" sz="1200" dirty="0">
                <a:solidFill>
                  <a:srgbClr val="FF0000"/>
                </a:solidFill>
              </a:rPr>
              <a:t>技术人员</a:t>
            </a:r>
            <a:r>
              <a:rPr lang="zh-CN" altLang="en-US" sz="1200" dirty="0"/>
              <a:t>应对</a:t>
            </a:r>
            <a:r>
              <a:rPr lang="zh-CN" altLang="en-US" sz="1200" dirty="0">
                <a:solidFill>
                  <a:srgbClr val="FF0000"/>
                </a:solidFill>
              </a:rPr>
              <a:t>社会</a:t>
            </a:r>
            <a:r>
              <a:rPr lang="zh-CN" altLang="en-US" sz="1200" dirty="0"/>
              <a:t>承担的</a:t>
            </a:r>
            <a:r>
              <a:rPr lang="zh-CN" altLang="en-US" sz="1200" dirty="0">
                <a:solidFill>
                  <a:srgbClr val="FF0000"/>
                </a:solidFill>
              </a:rPr>
              <a:t>责任</a:t>
            </a:r>
            <a:r>
              <a:rPr lang="zh-CN" altLang="en-US" sz="1200" dirty="0"/>
              <a:t>”方面做了很多工作</a:t>
            </a:r>
            <a:endParaRPr lang="en-US" altLang="zh-CN" sz="12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1.2.2 </a:t>
            </a:r>
            <a:r>
              <a:rPr lang="zh-CN" altLang="en-US" sz="2000" b="1" dirty="0">
                <a:solidFill>
                  <a:schemeClr val="bg1"/>
                </a:solidFill>
              </a:rPr>
              <a:t>计算机伦理学的发展</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pPr marL="0" indent="0">
              <a:buNone/>
            </a:pPr>
            <a:r>
              <a:rPr lang="en-US" altLang="zh-CN" sz="1200" b="1" dirty="0"/>
              <a:t>1. </a:t>
            </a:r>
            <a:r>
              <a:rPr lang="zh-CN" altLang="en-US" sz="1200" b="1" dirty="0"/>
              <a:t>计算机伦理学先驱者</a:t>
            </a:r>
            <a:r>
              <a:rPr lang="en-US" altLang="zh-CN" sz="1200" b="1" dirty="0"/>
              <a:t>(cont.)</a:t>
            </a:r>
            <a:endParaRPr lang="en-US" altLang="zh-CN" sz="1200" b="1"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1.2.2 </a:t>
            </a:r>
            <a:r>
              <a:rPr lang="zh-CN" altLang="en-US" sz="2000" b="1" dirty="0">
                <a:solidFill>
                  <a:schemeClr val="bg1"/>
                </a:solidFill>
              </a:rPr>
              <a:t>计算机伦理学的发展</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pic>
        <p:nvPicPr>
          <p:cNvPr id="6" name="图片 5"/>
          <p:cNvPicPr>
            <a:picLocks noChangeAspect="1"/>
          </p:cNvPicPr>
          <p:nvPr/>
        </p:nvPicPr>
        <p:blipFill>
          <a:blip r:embed="rId1" cstate="print"/>
          <a:stretch>
            <a:fillRect/>
          </a:stretch>
        </p:blipFill>
        <p:spPr>
          <a:xfrm>
            <a:off x="4014614" y="1097955"/>
            <a:ext cx="1017988" cy="1276424"/>
          </a:xfrm>
          <a:prstGeom prst="rect">
            <a:avLst/>
          </a:prstGeom>
        </p:spPr>
      </p:pic>
      <p:sp>
        <p:nvSpPr>
          <p:cNvPr id="11" name="矩形 10"/>
          <p:cNvSpPr/>
          <p:nvPr/>
        </p:nvSpPr>
        <p:spPr>
          <a:xfrm>
            <a:off x="4104504" y="2375620"/>
            <a:ext cx="806631" cy="215444"/>
          </a:xfrm>
          <a:prstGeom prst="rect">
            <a:avLst/>
          </a:prstGeom>
        </p:spPr>
        <p:txBody>
          <a:bodyPr wrap="none">
            <a:spAutoFit/>
          </a:bodyPr>
          <a:lstStyle/>
          <a:p>
            <a:r>
              <a:rPr lang="en-US" altLang="zh-CN" sz="800" dirty="0"/>
              <a:t>James H. Moor</a:t>
            </a:r>
            <a:endParaRPr lang="zh-CN" altLang="en-US" sz="800" dirty="0"/>
          </a:p>
        </p:txBody>
      </p:sp>
      <p:pic>
        <p:nvPicPr>
          <p:cNvPr id="13" name="图片 12"/>
          <p:cNvPicPr>
            <a:picLocks noChangeAspect="1"/>
          </p:cNvPicPr>
          <p:nvPr/>
        </p:nvPicPr>
        <p:blipFill>
          <a:blip r:embed="rId2" cstate="print"/>
          <a:stretch>
            <a:fillRect/>
          </a:stretch>
        </p:blipFill>
        <p:spPr>
          <a:xfrm>
            <a:off x="2262475" y="1115310"/>
            <a:ext cx="951837" cy="1241715"/>
          </a:xfrm>
          <a:prstGeom prst="rect">
            <a:avLst/>
          </a:prstGeom>
        </p:spPr>
      </p:pic>
      <p:sp>
        <p:nvSpPr>
          <p:cNvPr id="15" name="矩形 14"/>
          <p:cNvSpPr/>
          <p:nvPr/>
        </p:nvSpPr>
        <p:spPr>
          <a:xfrm>
            <a:off x="2226073" y="2375620"/>
            <a:ext cx="1024639" cy="215444"/>
          </a:xfrm>
          <a:prstGeom prst="rect">
            <a:avLst/>
          </a:prstGeom>
        </p:spPr>
        <p:txBody>
          <a:bodyPr wrap="none">
            <a:spAutoFit/>
          </a:bodyPr>
          <a:lstStyle/>
          <a:p>
            <a:r>
              <a:rPr lang="en-US" altLang="zh-CN" sz="800" dirty="0"/>
              <a:t>Terrell Ward Bynum</a:t>
            </a:r>
            <a:endParaRPr lang="zh-CN" altLang="en-US" sz="800" dirty="0"/>
          </a:p>
        </p:txBody>
      </p:sp>
      <p:pic>
        <p:nvPicPr>
          <p:cNvPr id="18" name="图片 17"/>
          <p:cNvPicPr>
            <a:picLocks noChangeAspect="1"/>
          </p:cNvPicPr>
          <p:nvPr/>
        </p:nvPicPr>
        <p:blipFill>
          <a:blip r:embed="rId3" cstate="print"/>
          <a:stretch>
            <a:fillRect/>
          </a:stretch>
        </p:blipFill>
        <p:spPr>
          <a:xfrm>
            <a:off x="625175" y="1115309"/>
            <a:ext cx="898610" cy="1241716"/>
          </a:xfrm>
          <a:prstGeom prst="rect">
            <a:avLst/>
          </a:prstGeom>
        </p:spPr>
      </p:pic>
      <p:sp>
        <p:nvSpPr>
          <p:cNvPr id="23" name="矩形 22"/>
          <p:cNvSpPr/>
          <p:nvPr/>
        </p:nvSpPr>
        <p:spPr>
          <a:xfrm>
            <a:off x="657020" y="2375620"/>
            <a:ext cx="845103" cy="215444"/>
          </a:xfrm>
          <a:prstGeom prst="rect">
            <a:avLst/>
          </a:prstGeom>
        </p:spPr>
        <p:txBody>
          <a:bodyPr wrap="none">
            <a:spAutoFit/>
          </a:bodyPr>
          <a:lstStyle/>
          <a:p>
            <a:r>
              <a:rPr lang="en-US" altLang="zh-CN" sz="800" dirty="0"/>
              <a:t>Norbert Wiener</a:t>
            </a:r>
            <a:endParaRPr lang="zh-CN" altLang="en-US" sz="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lnSpcReduction="10000"/>
          </a:bodyPr>
          <a:lstStyle/>
          <a:p>
            <a:pPr marL="0" indent="0">
              <a:buNone/>
            </a:pPr>
            <a:r>
              <a:rPr lang="en-US" altLang="zh-CN" sz="1200" b="1" dirty="0"/>
              <a:t>1. </a:t>
            </a:r>
            <a:r>
              <a:rPr lang="zh-CN" altLang="en-US" sz="1200" b="1" dirty="0"/>
              <a:t>计算机伦理学先驱者</a:t>
            </a:r>
            <a:r>
              <a:rPr lang="en-US" altLang="zh-CN" sz="1200" b="1" dirty="0"/>
              <a:t>(cont.)</a:t>
            </a:r>
            <a:endParaRPr lang="en-US" altLang="zh-CN" sz="1200" b="1" dirty="0"/>
          </a:p>
          <a:p>
            <a:r>
              <a:rPr lang="zh-CN" altLang="en-US" sz="1200" dirty="0"/>
              <a:t>我国（始于</a:t>
            </a:r>
            <a:r>
              <a:rPr lang="en-US" altLang="zh-CN" sz="1200" dirty="0"/>
              <a:t>20</a:t>
            </a:r>
            <a:r>
              <a:rPr lang="zh-CN" altLang="en-US" sz="1200" dirty="0"/>
              <a:t>世纪</a:t>
            </a:r>
            <a:r>
              <a:rPr lang="en-US" altLang="zh-CN" sz="1200" dirty="0"/>
              <a:t>90</a:t>
            </a:r>
            <a:r>
              <a:rPr lang="zh-CN" altLang="en-US" sz="1200" dirty="0"/>
              <a:t>年代）</a:t>
            </a:r>
            <a:endParaRPr lang="zh-CN" altLang="en-US" sz="1200" dirty="0"/>
          </a:p>
          <a:p>
            <a:pPr lvl="1"/>
            <a:r>
              <a:rPr lang="en-US" altLang="zh-CN" sz="1065" dirty="0"/>
              <a:t>《</a:t>
            </a:r>
            <a:r>
              <a:rPr lang="zh-CN" altLang="en-US" sz="1065" dirty="0"/>
              <a:t>网络伦理</a:t>
            </a:r>
            <a:r>
              <a:rPr lang="en-US" altLang="zh-CN" sz="1065" dirty="0"/>
              <a:t>》</a:t>
            </a:r>
            <a:r>
              <a:rPr lang="zh-CN" altLang="en-US" sz="1065" dirty="0"/>
              <a:t>（</a:t>
            </a:r>
            <a:r>
              <a:rPr lang="en-US" altLang="zh-CN" sz="1065" dirty="0"/>
              <a:t>1998</a:t>
            </a:r>
            <a:r>
              <a:rPr lang="zh-CN" altLang="en-US" sz="1065" dirty="0"/>
              <a:t>年，</a:t>
            </a:r>
            <a:r>
              <a:rPr lang="zh-CN" altLang="en-US" sz="1065" dirty="0">
                <a:solidFill>
                  <a:srgbClr val="FF0000"/>
                </a:solidFill>
              </a:rPr>
              <a:t>严耕、陆俊、孙伟平</a:t>
            </a:r>
            <a:r>
              <a:rPr lang="zh-CN" altLang="en-US" sz="1065" dirty="0"/>
              <a:t>）</a:t>
            </a:r>
            <a:endParaRPr lang="zh-CN" altLang="en-US" sz="1065" dirty="0"/>
          </a:p>
          <a:p>
            <a:pPr lvl="1"/>
            <a:r>
              <a:rPr lang="en-US" altLang="zh-CN" sz="1065" dirty="0"/>
              <a:t>《</a:t>
            </a:r>
            <a:r>
              <a:rPr lang="zh-CN" altLang="en-US" sz="1065" dirty="0"/>
              <a:t>终极市场</a:t>
            </a:r>
            <a:r>
              <a:rPr lang="en-US" altLang="zh-CN" sz="1065" dirty="0"/>
              <a:t>—</a:t>
            </a:r>
            <a:r>
              <a:rPr lang="zh-CN" altLang="en-US" sz="1065" dirty="0"/>
              <a:t>数字化经济时代</a:t>
            </a:r>
            <a:r>
              <a:rPr lang="en-US" altLang="zh-CN" sz="1065" dirty="0"/>
              <a:t>》</a:t>
            </a:r>
            <a:r>
              <a:rPr lang="zh-CN" altLang="en-US" sz="1065" dirty="0"/>
              <a:t>（</a:t>
            </a:r>
            <a:r>
              <a:rPr lang="zh-CN" altLang="en-US" sz="1065" dirty="0">
                <a:solidFill>
                  <a:srgbClr val="FF0000"/>
                </a:solidFill>
              </a:rPr>
              <a:t>严耕</a:t>
            </a:r>
            <a:r>
              <a:rPr lang="zh-CN" altLang="en-US" sz="1065" dirty="0"/>
              <a:t>）</a:t>
            </a:r>
            <a:endParaRPr lang="zh-CN" altLang="en-US" sz="1065" dirty="0"/>
          </a:p>
          <a:p>
            <a:pPr lvl="1"/>
            <a:r>
              <a:rPr lang="en-US" altLang="zh-CN" sz="1065" dirty="0"/>
              <a:t>《</a:t>
            </a:r>
            <a:r>
              <a:rPr lang="zh-CN" altLang="en-US" sz="1065" dirty="0"/>
              <a:t>虚拟生存的意义</a:t>
            </a:r>
            <a:r>
              <a:rPr lang="en-US" altLang="zh-CN" sz="1065" dirty="0"/>
              <a:t>》</a:t>
            </a:r>
            <a:r>
              <a:rPr lang="zh-CN" altLang="en-US" sz="1065" dirty="0"/>
              <a:t>（</a:t>
            </a:r>
            <a:r>
              <a:rPr lang="zh-CN" altLang="en-US" sz="1065" dirty="0">
                <a:solidFill>
                  <a:srgbClr val="FF0000"/>
                </a:solidFill>
              </a:rPr>
              <a:t>陆俊</a:t>
            </a:r>
            <a:r>
              <a:rPr lang="zh-CN" altLang="en-US" sz="1065" dirty="0"/>
              <a:t>）</a:t>
            </a:r>
            <a:endParaRPr lang="zh-CN" altLang="en-US" sz="1065" dirty="0"/>
          </a:p>
          <a:p>
            <a:pPr lvl="1"/>
            <a:r>
              <a:rPr lang="en-US" altLang="zh-CN" sz="1065" dirty="0"/>
              <a:t>《</a:t>
            </a:r>
            <a:r>
              <a:rPr lang="zh-CN" altLang="en-US" sz="1065" dirty="0"/>
              <a:t>西方计算机伦理学研究概述</a:t>
            </a:r>
            <a:r>
              <a:rPr lang="en-US" altLang="zh-CN" sz="1065" dirty="0"/>
              <a:t>》</a:t>
            </a:r>
            <a:r>
              <a:rPr lang="zh-CN" altLang="en-US" sz="1065" dirty="0"/>
              <a:t>（</a:t>
            </a:r>
            <a:r>
              <a:rPr lang="en-US" altLang="zh-CN" sz="1065" dirty="0"/>
              <a:t>2000</a:t>
            </a:r>
            <a:r>
              <a:rPr lang="zh-CN" altLang="en-US" sz="1065" dirty="0"/>
              <a:t>年，</a:t>
            </a:r>
            <a:r>
              <a:rPr lang="zh-CN" altLang="en-US" sz="1065" dirty="0">
                <a:solidFill>
                  <a:srgbClr val="FF0000"/>
                </a:solidFill>
              </a:rPr>
              <a:t>王正平</a:t>
            </a:r>
            <a:r>
              <a:rPr lang="zh-CN" altLang="en-US" sz="1065" dirty="0"/>
              <a:t>）</a:t>
            </a:r>
            <a:endParaRPr lang="zh-CN" altLang="en-US" sz="1065" dirty="0"/>
          </a:p>
          <a:p>
            <a:pPr lvl="1"/>
            <a:r>
              <a:rPr lang="en-US" altLang="zh-CN" sz="1065" dirty="0"/>
              <a:t>《</a:t>
            </a:r>
            <a:r>
              <a:rPr lang="zh-CN" altLang="en-US" sz="1065" dirty="0"/>
              <a:t>信息化对</a:t>
            </a:r>
            <a:r>
              <a:rPr lang="en-US" altLang="zh-CN" sz="1065" dirty="0"/>
              <a:t>21</a:t>
            </a:r>
            <a:r>
              <a:rPr lang="zh-CN" altLang="en-US" sz="1065" dirty="0"/>
              <a:t>世纪经济和社会发展的影响</a:t>
            </a:r>
            <a:r>
              <a:rPr lang="en-US" altLang="zh-CN" sz="1065" dirty="0"/>
              <a:t>》</a:t>
            </a:r>
            <a:endParaRPr lang="en-US" altLang="zh-CN" sz="1065" dirty="0"/>
          </a:p>
          <a:p>
            <a:pPr lvl="1"/>
            <a:r>
              <a:rPr lang="en-US" altLang="zh-CN" sz="1065" dirty="0"/>
              <a:t>《</a:t>
            </a:r>
            <a:r>
              <a:rPr lang="zh-CN" altLang="en-US" sz="1065" dirty="0"/>
              <a:t>信息化的哲学基础</a:t>
            </a:r>
            <a:r>
              <a:rPr lang="en-US" altLang="zh-CN" sz="1065" dirty="0"/>
              <a:t>》</a:t>
            </a:r>
            <a:r>
              <a:rPr lang="zh-CN" altLang="en-US" sz="1065" dirty="0"/>
              <a:t>（</a:t>
            </a:r>
            <a:r>
              <a:rPr lang="zh-CN" altLang="en-US" sz="1065" dirty="0">
                <a:solidFill>
                  <a:srgbClr val="FF0000"/>
                </a:solidFill>
              </a:rPr>
              <a:t>刘钢</a:t>
            </a:r>
            <a:r>
              <a:rPr lang="zh-CN" altLang="en-US" sz="1065" dirty="0"/>
              <a:t>）</a:t>
            </a:r>
            <a:endParaRPr lang="zh-CN" altLang="en-US" sz="1065" dirty="0"/>
          </a:p>
          <a:p>
            <a:pPr lvl="1"/>
            <a:r>
              <a:rPr lang="en-US" altLang="zh-CN" sz="1065" dirty="0"/>
              <a:t>《</a:t>
            </a:r>
            <a:r>
              <a:rPr lang="zh-CN" altLang="en-US" sz="1065" dirty="0"/>
              <a:t>鼠标下的德行</a:t>
            </a:r>
            <a:r>
              <a:rPr lang="en-US" altLang="zh-CN" sz="1065" dirty="0"/>
              <a:t>》</a:t>
            </a:r>
            <a:r>
              <a:rPr lang="zh-CN" altLang="en-US" sz="1065" dirty="0"/>
              <a:t>（</a:t>
            </a:r>
            <a:r>
              <a:rPr lang="en-US" altLang="zh-CN" sz="1065" dirty="0"/>
              <a:t>2002</a:t>
            </a:r>
            <a:r>
              <a:rPr lang="zh-CN" altLang="en-US" sz="1065" dirty="0"/>
              <a:t>年，</a:t>
            </a:r>
            <a:r>
              <a:rPr lang="zh-CN" altLang="en-US" sz="1065" dirty="0">
                <a:solidFill>
                  <a:srgbClr val="FF0000"/>
                </a:solidFill>
              </a:rPr>
              <a:t>李伦 </a:t>
            </a:r>
            <a:r>
              <a:rPr lang="zh-CN" altLang="en-US" sz="1065" dirty="0"/>
              <a:t>译）</a:t>
            </a:r>
            <a:endParaRPr lang="zh-CN" altLang="en-US" sz="1065" dirty="0"/>
          </a:p>
          <a:p>
            <a:pPr lvl="1"/>
            <a:r>
              <a:rPr lang="en-US" altLang="zh-CN" sz="1065" dirty="0"/>
              <a:t>《</a:t>
            </a:r>
            <a:r>
              <a:rPr lang="zh-CN" altLang="en-US" sz="1065" dirty="0"/>
              <a:t>网络伦理</a:t>
            </a:r>
            <a:r>
              <a:rPr lang="en-US" altLang="zh-CN" sz="1065" dirty="0"/>
              <a:t>》</a:t>
            </a:r>
            <a:r>
              <a:rPr lang="zh-CN" altLang="en-US" sz="1065" dirty="0"/>
              <a:t>（</a:t>
            </a:r>
            <a:r>
              <a:rPr lang="en-US" altLang="zh-CN" sz="1065" dirty="0"/>
              <a:t>2007</a:t>
            </a:r>
            <a:r>
              <a:rPr lang="zh-CN" altLang="en-US" sz="1065" dirty="0"/>
              <a:t>年，</a:t>
            </a:r>
            <a:r>
              <a:rPr lang="zh-CN" altLang="en-US" sz="1065" dirty="0">
                <a:solidFill>
                  <a:srgbClr val="FF0000"/>
                </a:solidFill>
              </a:rPr>
              <a:t>徐云峰</a:t>
            </a:r>
            <a:r>
              <a:rPr lang="zh-CN" altLang="en-US" sz="1065" dirty="0"/>
              <a:t>）</a:t>
            </a:r>
            <a:endParaRPr lang="zh-CN" altLang="en-US" sz="1065" dirty="0"/>
          </a:p>
          <a:p>
            <a:pPr lvl="1"/>
            <a:r>
              <a:rPr lang="en-US" altLang="zh-CN" sz="1065" dirty="0"/>
              <a:t>《</a:t>
            </a:r>
            <a:r>
              <a:rPr lang="zh-CN" altLang="en-US" sz="1065" dirty="0"/>
              <a:t>计算机伦理学</a:t>
            </a:r>
            <a:r>
              <a:rPr lang="en-US" altLang="zh-CN" sz="1065" dirty="0"/>
              <a:t>》</a:t>
            </a:r>
            <a:r>
              <a:rPr lang="zh-CN" altLang="en-US" sz="1065" dirty="0"/>
              <a:t>（</a:t>
            </a:r>
            <a:r>
              <a:rPr lang="en-US" altLang="zh-CN" sz="1065" dirty="0"/>
              <a:t>2011</a:t>
            </a:r>
            <a:r>
              <a:rPr lang="zh-CN" altLang="en-US" sz="1065" dirty="0"/>
              <a:t>年，</a:t>
            </a:r>
            <a:r>
              <a:rPr lang="zh-CN" altLang="en-US" sz="1065" dirty="0">
                <a:solidFill>
                  <a:srgbClr val="FF0000"/>
                </a:solidFill>
              </a:rPr>
              <a:t>冯继宣、李劲东、罗俊杰</a:t>
            </a:r>
            <a:r>
              <a:rPr lang="zh-CN" altLang="en-US" sz="1065" dirty="0"/>
              <a:t>）</a:t>
            </a:r>
            <a:endParaRPr lang="en-US" altLang="zh-CN" sz="1065" dirty="0"/>
          </a:p>
          <a:p>
            <a:endParaRPr lang="zh-CN" altLang="en-US" sz="12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1.2.2 </a:t>
            </a:r>
            <a:r>
              <a:rPr lang="zh-CN" altLang="en-US" sz="2000" b="1" dirty="0">
                <a:solidFill>
                  <a:schemeClr val="bg1"/>
                </a:solidFill>
              </a:rPr>
              <a:t>计算机伦理学的发展</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pPr marL="0" indent="0">
              <a:buNone/>
            </a:pPr>
            <a:r>
              <a:rPr lang="en-US" altLang="zh-CN" sz="1200" b="1" dirty="0"/>
              <a:t>1. </a:t>
            </a:r>
            <a:r>
              <a:rPr lang="zh-CN" altLang="en-US" sz="1200" b="1" dirty="0"/>
              <a:t>计算机伦理学先驱者</a:t>
            </a:r>
            <a:r>
              <a:rPr lang="en-US" altLang="zh-CN" sz="1200" b="1" dirty="0"/>
              <a:t>(cont.)</a:t>
            </a:r>
            <a:endParaRPr lang="en-US" altLang="zh-CN" sz="1200" b="1" dirty="0"/>
          </a:p>
          <a:p>
            <a:r>
              <a:rPr lang="en-US" altLang="zh-CN" sz="1200" dirty="0"/>
              <a:t>《</a:t>
            </a:r>
            <a:r>
              <a:rPr lang="zh-CN" altLang="en-US" sz="1200" dirty="0"/>
              <a:t>着力构建中国特色的网络伦理</a:t>
            </a:r>
            <a:r>
              <a:rPr lang="en-US" altLang="zh-CN" sz="1200" dirty="0"/>
              <a:t>》</a:t>
            </a:r>
            <a:r>
              <a:rPr lang="zh-CN" altLang="en-US" sz="1200" dirty="0"/>
              <a:t>（</a:t>
            </a:r>
            <a:r>
              <a:rPr lang="en-US" altLang="zh-CN" sz="1200" dirty="0"/>
              <a:t>2007</a:t>
            </a:r>
            <a:r>
              <a:rPr lang="zh-CN" altLang="en-US" sz="1200" dirty="0"/>
              <a:t>年，王正平）：构建中国特色网络伦理的基本原则应包括：</a:t>
            </a:r>
            <a:endParaRPr lang="en-US" altLang="zh-CN" sz="1200" dirty="0"/>
          </a:p>
          <a:p>
            <a:pPr lvl="1"/>
            <a:r>
              <a:rPr lang="zh-CN" altLang="en-US" sz="1070" dirty="0">
                <a:solidFill>
                  <a:srgbClr val="0000FF"/>
                </a:solidFill>
              </a:rPr>
              <a:t>促进人类美好生活</a:t>
            </a:r>
            <a:r>
              <a:rPr lang="zh-CN" altLang="en-US" sz="1070" dirty="0"/>
              <a:t>原则</a:t>
            </a:r>
            <a:endParaRPr lang="en-US" altLang="zh-CN" sz="1070" dirty="0"/>
          </a:p>
          <a:p>
            <a:pPr lvl="1"/>
            <a:r>
              <a:rPr lang="zh-CN" altLang="en-US" sz="1070" dirty="0">
                <a:solidFill>
                  <a:srgbClr val="0000FF"/>
                </a:solidFill>
              </a:rPr>
              <a:t>平等互惠</a:t>
            </a:r>
            <a:r>
              <a:rPr lang="zh-CN" altLang="en-US" sz="1070" dirty="0"/>
              <a:t>原则（</a:t>
            </a:r>
            <a:r>
              <a:rPr lang="en-US" altLang="zh-CN" sz="1070" dirty="0"/>
              <a:t>equality</a:t>
            </a:r>
            <a:r>
              <a:rPr lang="zh-CN" altLang="en-US" sz="1070" dirty="0"/>
              <a:t>，</a:t>
            </a:r>
            <a:r>
              <a:rPr lang="en-US" altLang="zh-CN" sz="1070" dirty="0">
                <a:solidFill>
                  <a:srgbClr val="0000FF"/>
                </a:solidFill>
              </a:rPr>
              <a:t>win-win</a:t>
            </a:r>
            <a:r>
              <a:rPr lang="zh-CN" altLang="en-US" sz="1070" dirty="0"/>
              <a:t>）</a:t>
            </a:r>
            <a:endParaRPr lang="en-US" altLang="zh-CN" sz="1070" dirty="0"/>
          </a:p>
          <a:p>
            <a:pPr lvl="1"/>
            <a:r>
              <a:rPr lang="zh-CN" altLang="en-US" sz="1070" dirty="0">
                <a:solidFill>
                  <a:srgbClr val="0000FF"/>
                </a:solidFill>
              </a:rPr>
              <a:t>自由</a:t>
            </a:r>
            <a:r>
              <a:rPr lang="zh-CN" altLang="en-US" sz="1070" dirty="0"/>
              <a:t>与</a:t>
            </a:r>
            <a:r>
              <a:rPr lang="zh-CN" altLang="en-US" sz="1070" dirty="0">
                <a:solidFill>
                  <a:srgbClr val="0000FF"/>
                </a:solidFill>
              </a:rPr>
              <a:t>责任</a:t>
            </a:r>
            <a:r>
              <a:rPr lang="zh-CN" altLang="en-US" sz="1070" dirty="0"/>
              <a:t>原则（</a:t>
            </a:r>
            <a:r>
              <a:rPr lang="en-US" altLang="zh-CN" sz="1070" dirty="0"/>
              <a:t>freedom</a:t>
            </a:r>
            <a:r>
              <a:rPr lang="zh-CN" altLang="en-US" sz="1070" dirty="0"/>
              <a:t>，</a:t>
            </a:r>
            <a:r>
              <a:rPr lang="en-US" altLang="zh-CN" sz="1070" dirty="0">
                <a:solidFill>
                  <a:srgbClr val="0000FF"/>
                </a:solidFill>
              </a:rPr>
              <a:t>responsibility</a:t>
            </a:r>
            <a:r>
              <a:rPr lang="zh-CN" altLang="en-US" sz="1070" dirty="0"/>
              <a:t>）</a:t>
            </a:r>
            <a:endParaRPr lang="en-US" altLang="zh-CN" sz="1070" dirty="0"/>
          </a:p>
          <a:p>
            <a:pPr lvl="1"/>
            <a:r>
              <a:rPr lang="zh-CN" altLang="en-US" sz="1070" dirty="0">
                <a:solidFill>
                  <a:srgbClr val="0000FF"/>
                </a:solidFill>
              </a:rPr>
              <a:t>知情同意</a:t>
            </a:r>
            <a:r>
              <a:rPr lang="zh-CN" altLang="en-US" sz="1070" dirty="0"/>
              <a:t>原则（</a:t>
            </a:r>
            <a:r>
              <a:rPr lang="en-US" altLang="zh-CN" sz="1070" dirty="0">
                <a:solidFill>
                  <a:srgbClr val="0000FF"/>
                </a:solidFill>
              </a:rPr>
              <a:t>informed</a:t>
            </a:r>
            <a:r>
              <a:rPr lang="en-US" altLang="zh-CN" sz="1070" dirty="0"/>
              <a:t> consent</a:t>
            </a:r>
            <a:r>
              <a:rPr lang="zh-CN" altLang="en-US" sz="1070" dirty="0"/>
              <a:t>）</a:t>
            </a:r>
            <a:endParaRPr lang="en-US" altLang="zh-CN" sz="1070" dirty="0"/>
          </a:p>
          <a:p>
            <a:pPr lvl="1"/>
            <a:r>
              <a:rPr lang="zh-CN" altLang="en-US" sz="1070" dirty="0">
                <a:solidFill>
                  <a:srgbClr val="0000FF"/>
                </a:solidFill>
              </a:rPr>
              <a:t>无害</a:t>
            </a:r>
            <a:r>
              <a:rPr lang="zh-CN" altLang="en-US" sz="1070" dirty="0"/>
              <a:t>原则（</a:t>
            </a:r>
            <a:r>
              <a:rPr lang="en-US" altLang="zh-CN" sz="1070" dirty="0"/>
              <a:t>no harm</a:t>
            </a:r>
            <a:r>
              <a:rPr lang="zh-CN" altLang="en-US" sz="1070" dirty="0"/>
              <a:t>），</a:t>
            </a:r>
            <a:r>
              <a:rPr lang="zh-CN" altLang="en-US" sz="1070" dirty="0">
                <a:solidFill>
                  <a:srgbClr val="0000FF"/>
                </a:solidFill>
              </a:rPr>
              <a:t>例</a:t>
            </a:r>
            <a:r>
              <a:rPr lang="zh-CN" altLang="en-US" sz="1070" dirty="0"/>
              <a:t>：</a:t>
            </a:r>
            <a:r>
              <a:rPr lang="en-US" altLang="zh-CN" sz="1070" dirty="0"/>
              <a:t>Google</a:t>
            </a:r>
            <a:r>
              <a:rPr lang="zh-CN" altLang="en-US" sz="1070" dirty="0"/>
              <a:t>公司的口号“</a:t>
            </a:r>
            <a:r>
              <a:rPr lang="en-US" altLang="zh-CN" sz="1070" dirty="0"/>
              <a:t>Don’t be evil</a:t>
            </a:r>
            <a:r>
              <a:rPr lang="zh-CN" altLang="en-US" sz="1070" dirty="0"/>
              <a:t>”</a:t>
            </a:r>
            <a:endParaRPr lang="en-US" altLang="zh-CN" sz="1070" dirty="0"/>
          </a:p>
          <a:p>
            <a:endParaRPr lang="zh-CN" altLang="en-US" sz="107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1.2.2 </a:t>
            </a:r>
            <a:r>
              <a:rPr lang="zh-CN" altLang="en-US" sz="2000" b="1" dirty="0">
                <a:solidFill>
                  <a:schemeClr val="bg1"/>
                </a:solidFill>
              </a:rPr>
              <a:t>计算机伦理学的发展</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pPr marL="0" indent="0">
              <a:buNone/>
            </a:pPr>
            <a:r>
              <a:rPr lang="en-US" altLang="zh-CN" sz="1200" b="1" dirty="0"/>
              <a:t>2. </a:t>
            </a:r>
            <a:r>
              <a:rPr lang="zh-CN" altLang="en-US" sz="1200" b="1" dirty="0"/>
              <a:t>计算机伦理学教育发展现状</a:t>
            </a:r>
            <a:endParaRPr lang="zh-CN" altLang="en-US" sz="1200" b="1" dirty="0"/>
          </a:p>
          <a:p>
            <a:r>
              <a:rPr lang="en-US" altLang="zh-CN" sz="1200" b="1" dirty="0">
                <a:solidFill>
                  <a:srgbClr val="0000FF"/>
                </a:solidFill>
              </a:rPr>
              <a:t>1978</a:t>
            </a:r>
            <a:r>
              <a:rPr lang="zh-CN" altLang="en-US" sz="1200" dirty="0"/>
              <a:t>年，</a:t>
            </a:r>
            <a:r>
              <a:rPr lang="zh-CN" altLang="en-US" sz="1200" dirty="0">
                <a:solidFill>
                  <a:srgbClr val="FF0000"/>
                </a:solidFill>
              </a:rPr>
              <a:t>美国</a:t>
            </a:r>
            <a:r>
              <a:rPr lang="zh-CN" altLang="en-US" sz="1200" dirty="0"/>
              <a:t>最早开始在大学开展计算机伦理教学</a:t>
            </a:r>
            <a:endParaRPr lang="en-US" altLang="zh-CN" sz="1200" dirty="0"/>
          </a:p>
          <a:p>
            <a:endParaRPr lang="en-US" altLang="zh-CN" sz="1200" b="1" dirty="0">
              <a:solidFill>
                <a:srgbClr val="0000FF"/>
              </a:solidFill>
            </a:endParaRPr>
          </a:p>
          <a:p>
            <a:r>
              <a:rPr lang="en-US" altLang="zh-CN" sz="1200" b="1" dirty="0">
                <a:solidFill>
                  <a:srgbClr val="0000FF"/>
                </a:solidFill>
              </a:rPr>
              <a:t>20</a:t>
            </a:r>
            <a:r>
              <a:rPr lang="zh-CN" altLang="en-US" sz="1200" b="1" dirty="0">
                <a:solidFill>
                  <a:srgbClr val="0000FF"/>
                </a:solidFill>
              </a:rPr>
              <a:t>世纪</a:t>
            </a:r>
            <a:r>
              <a:rPr lang="en-US" altLang="zh-CN" sz="1200" b="1" dirty="0">
                <a:solidFill>
                  <a:srgbClr val="0000FF"/>
                </a:solidFill>
              </a:rPr>
              <a:t>90</a:t>
            </a:r>
            <a:r>
              <a:rPr lang="zh-CN" altLang="en-US" sz="1200" b="1" dirty="0">
                <a:solidFill>
                  <a:srgbClr val="0000FF"/>
                </a:solidFill>
              </a:rPr>
              <a:t>年代</a:t>
            </a:r>
            <a:r>
              <a:rPr lang="zh-CN" altLang="en-US" sz="1200" dirty="0"/>
              <a:t>，慢慢发展到</a:t>
            </a:r>
            <a:r>
              <a:rPr lang="zh-CN" altLang="en-US" sz="1200" dirty="0">
                <a:solidFill>
                  <a:srgbClr val="FF0000"/>
                </a:solidFill>
              </a:rPr>
              <a:t>欧洲、澳大利亚</a:t>
            </a:r>
            <a:r>
              <a:rPr lang="zh-CN" altLang="en-US" sz="1200" dirty="0"/>
              <a:t>等国家和地区</a:t>
            </a:r>
            <a:endParaRPr lang="en-US" altLang="zh-CN" sz="1200" dirty="0"/>
          </a:p>
          <a:p>
            <a:endParaRPr lang="en-US" altLang="zh-CN" sz="1200" dirty="0"/>
          </a:p>
          <a:p>
            <a:r>
              <a:rPr lang="zh-CN" altLang="en-US" sz="1200" b="1" dirty="0">
                <a:solidFill>
                  <a:srgbClr val="0000FF"/>
                </a:solidFill>
              </a:rPr>
              <a:t>在</a:t>
            </a:r>
            <a:r>
              <a:rPr lang="en-US" altLang="zh-CN" sz="1200" b="1" dirty="0">
                <a:solidFill>
                  <a:srgbClr val="0000FF"/>
                </a:solidFill>
              </a:rPr>
              <a:t>21</a:t>
            </a:r>
            <a:r>
              <a:rPr lang="zh-CN" altLang="en-US" sz="1200" b="1" dirty="0">
                <a:solidFill>
                  <a:srgbClr val="0000FF"/>
                </a:solidFill>
              </a:rPr>
              <a:t>世纪初</a:t>
            </a:r>
            <a:r>
              <a:rPr lang="zh-CN" altLang="en-US" sz="1200" dirty="0"/>
              <a:t>，我国教育部高等学校计算机科学与技术教学指导委员会编的</a:t>
            </a:r>
            <a:r>
              <a:rPr lang="en-US" altLang="zh-CN" sz="1200" dirty="0"/>
              <a:t>《</a:t>
            </a:r>
            <a:r>
              <a:rPr lang="zh-CN" altLang="en-US" sz="1200" dirty="0"/>
              <a:t>高等学校计算机科学与技术专业发展战略研究报告暨专业规范（试行）</a:t>
            </a:r>
            <a:r>
              <a:rPr lang="en-US" altLang="zh-CN" sz="1200" dirty="0"/>
              <a:t>》</a:t>
            </a:r>
            <a:r>
              <a:rPr lang="zh-CN" altLang="en-US" sz="1200" dirty="0"/>
              <a:t>，强调</a:t>
            </a:r>
            <a:r>
              <a:rPr lang="zh-CN" altLang="en-US" sz="1200" dirty="0">
                <a:solidFill>
                  <a:srgbClr val="FF0000"/>
                </a:solidFill>
              </a:rPr>
              <a:t>伦理教育</a:t>
            </a:r>
            <a:r>
              <a:rPr lang="zh-CN" altLang="en-US" sz="1200" dirty="0"/>
              <a:t>必不可少</a:t>
            </a:r>
            <a:endParaRPr lang="zh-CN" altLang="en-US" sz="1200" dirty="0"/>
          </a:p>
          <a:p>
            <a:pPr lvl="1"/>
            <a:r>
              <a:rPr lang="zh-CN" altLang="en-US" sz="1065" dirty="0">
                <a:sym typeface="+mn-ea"/>
              </a:rPr>
              <a:t>计算机伦理学已经受到越来越多</a:t>
            </a:r>
            <a:r>
              <a:rPr lang="en-CA" altLang="zh-CN" sz="1065" dirty="0">
                <a:sym typeface="+mn-ea"/>
              </a:rPr>
              <a:t>IT</a:t>
            </a:r>
            <a:r>
              <a:rPr lang="zh-CN" altLang="en-US" sz="1065" dirty="0">
                <a:sym typeface="+mn-ea"/>
              </a:rPr>
              <a:t>企业的重视（例：算法公平或许在未来某天将成为机器学习算法进入市场的一个准入条件、大数据杀熟立法。）</a:t>
            </a:r>
            <a:endParaRPr lang="en-US" altLang="zh-CN" sz="1065" dirty="0"/>
          </a:p>
          <a:p>
            <a:endParaRPr lang="en-US" altLang="zh-CN" sz="1200" dirty="0"/>
          </a:p>
          <a:p>
            <a:endParaRPr lang="en-US" altLang="zh-CN" sz="1200" dirty="0"/>
          </a:p>
          <a:p>
            <a:endParaRPr lang="en-US" altLang="zh-CN" sz="1200" dirty="0"/>
          </a:p>
          <a:p>
            <a:endParaRPr lang="zh-CN" altLang="en-US" sz="12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1.2.2 </a:t>
            </a:r>
            <a:r>
              <a:rPr lang="zh-CN" altLang="en-US" sz="2000" b="1" dirty="0">
                <a:solidFill>
                  <a:schemeClr val="bg1"/>
                </a:solidFill>
              </a:rPr>
              <a:t>计算机伦理学的发展</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93450" y="22598"/>
            <a:ext cx="5282089" cy="558006"/>
          </a:xfrm>
        </p:spPr>
        <p:txBody>
          <a:bodyPr>
            <a:normAutofit/>
          </a:bodyPr>
          <a:lstStyle/>
          <a:p>
            <a:pPr algn="l"/>
            <a:r>
              <a:rPr lang="zh-CN" altLang="en-US" sz="2000" b="1" dirty="0">
                <a:solidFill>
                  <a:schemeClr val="bg1"/>
                </a:solidFill>
              </a:rPr>
              <a:t>小节</a:t>
            </a:r>
            <a:endParaRPr lang="zh-CN" altLang="en-US" sz="2000" b="1" dirty="0">
              <a:solidFill>
                <a:schemeClr val="bg1"/>
              </a:solidFill>
            </a:endParaRPr>
          </a:p>
        </p:txBody>
      </p:sp>
      <p:sp>
        <p:nvSpPr>
          <p:cNvPr id="5" name="内容占位符 2"/>
          <p:cNvSpPr>
            <a:spLocks noGrp="1"/>
          </p:cNvSpPr>
          <p:nvPr>
            <p:ph idx="1"/>
          </p:nvPr>
        </p:nvSpPr>
        <p:spPr>
          <a:xfrm>
            <a:off x="293450" y="737915"/>
            <a:ext cx="5282089" cy="2209550"/>
          </a:xfrm>
        </p:spPr>
        <p:txBody>
          <a:bodyPr>
            <a:normAutofit/>
          </a:bodyPr>
          <a:lstStyle/>
          <a:p>
            <a:r>
              <a:rPr lang="zh-CN" altLang="en-US" sz="1200" dirty="0"/>
              <a:t>哲学 </a:t>
            </a:r>
            <a:r>
              <a:rPr lang="en-US" altLang="zh-CN" sz="1200" dirty="0"/>
              <a:t>-&gt; </a:t>
            </a:r>
            <a:r>
              <a:rPr lang="zh-CN" altLang="en-US" sz="1200" dirty="0"/>
              <a:t>伦理学 </a:t>
            </a:r>
            <a:r>
              <a:rPr lang="en-US" altLang="zh-CN" sz="1200" dirty="0"/>
              <a:t>-&gt; </a:t>
            </a:r>
            <a:r>
              <a:rPr lang="zh-CN" altLang="en-US" sz="1200" dirty="0"/>
              <a:t>应用伦理学 </a:t>
            </a:r>
            <a:r>
              <a:rPr lang="en-US" altLang="zh-CN" sz="1200" dirty="0"/>
              <a:t>-&gt; </a:t>
            </a:r>
            <a:r>
              <a:rPr lang="zh-CN" altLang="en-US" sz="1200" dirty="0"/>
              <a:t>计算机伦理学</a:t>
            </a:r>
            <a:endParaRPr lang="en-US" altLang="zh-CN" sz="1200" dirty="0"/>
          </a:p>
          <a:p>
            <a:endParaRPr lang="en-US" altLang="zh-CN" sz="1200" dirty="0"/>
          </a:p>
          <a:p>
            <a:r>
              <a:rPr lang="zh-CN" altLang="en-US" sz="1200" dirty="0"/>
              <a:t>国内外学者</a:t>
            </a:r>
            <a:endParaRPr lang="en-US" altLang="zh-CN" sz="1200" dirty="0"/>
          </a:p>
          <a:p>
            <a:endParaRPr lang="en-US" altLang="zh-CN" sz="1200" dirty="0"/>
          </a:p>
          <a:p>
            <a:r>
              <a:rPr lang="en-US" altLang="zh-CN" sz="1200" dirty="0"/>
              <a:t>IEEE-CS</a:t>
            </a:r>
            <a:r>
              <a:rPr lang="zh-CN" altLang="en-US" sz="1200" dirty="0"/>
              <a:t>与</a:t>
            </a:r>
            <a:r>
              <a:rPr lang="en-US" altLang="zh-CN" sz="1200" dirty="0"/>
              <a:t>ACM</a:t>
            </a:r>
            <a:r>
              <a:rPr lang="zh-CN" altLang="en-US" sz="1200" dirty="0"/>
              <a:t>界认可的计算机伦理学课程的教学大纲</a:t>
            </a:r>
            <a:endParaRPr lang="en-US" altLang="zh-CN" sz="1200" dirty="0"/>
          </a:p>
          <a:p>
            <a:endParaRPr lang="zh-CN" altLang="en-US" sz="1200" dirty="0"/>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93450" y="22598"/>
            <a:ext cx="5282089" cy="558006"/>
          </a:xfrm>
        </p:spPr>
        <p:txBody>
          <a:bodyPr>
            <a:normAutofit/>
          </a:bodyPr>
          <a:lstStyle/>
          <a:p>
            <a:pPr algn="l"/>
            <a:r>
              <a:rPr lang="zh-CN" altLang="en-US" sz="2000" b="1" dirty="0">
                <a:solidFill>
                  <a:schemeClr val="bg1"/>
                </a:solidFill>
              </a:rPr>
              <a:t>作业</a:t>
            </a:r>
            <a:endParaRPr lang="zh-CN" altLang="en-US" sz="2000" b="1" dirty="0">
              <a:solidFill>
                <a:schemeClr val="bg1"/>
              </a:solidFill>
            </a:endParaRPr>
          </a:p>
        </p:txBody>
      </p:sp>
      <p:sp>
        <p:nvSpPr>
          <p:cNvPr id="5" name="内容占位符 2"/>
          <p:cNvSpPr>
            <a:spLocks noGrp="1"/>
          </p:cNvSpPr>
          <p:nvPr>
            <p:ph idx="1"/>
          </p:nvPr>
        </p:nvSpPr>
        <p:spPr>
          <a:xfrm>
            <a:off x="293450" y="737915"/>
            <a:ext cx="5282089" cy="2209550"/>
          </a:xfrm>
        </p:spPr>
        <p:txBody>
          <a:bodyPr>
            <a:normAutofit/>
          </a:bodyPr>
          <a:lstStyle/>
          <a:p>
            <a:r>
              <a:rPr lang="zh-CN" altLang="en-US" sz="1200" dirty="0"/>
              <a:t>阅读</a:t>
            </a:r>
            <a:r>
              <a:rPr lang="en-US" altLang="zh-CN" sz="1200" dirty="0"/>
              <a:t>Computer Science Curricula 2013 </a:t>
            </a:r>
            <a:r>
              <a:rPr lang="zh-CN" altLang="en-US" sz="1200" dirty="0"/>
              <a:t>中的</a:t>
            </a:r>
            <a:r>
              <a:rPr lang="en-US" altLang="zh-CN" sz="1200" dirty="0"/>
              <a:t>”Social issues and professional practice”</a:t>
            </a:r>
            <a:r>
              <a:rPr lang="zh-CN" altLang="en-US" sz="1200" dirty="0"/>
              <a:t>部分内容，共</a:t>
            </a:r>
            <a:r>
              <a:rPr lang="en-US" altLang="zh-CN" sz="1200" dirty="0"/>
              <a:t>12</a:t>
            </a:r>
            <a:r>
              <a:rPr lang="zh-CN" altLang="en-US" sz="1200" dirty="0"/>
              <a:t>页。</a:t>
            </a:r>
            <a:r>
              <a:rPr lang="en-US" altLang="zh-CN" sz="900" dirty="0"/>
              <a:t> </a:t>
            </a:r>
            <a:r>
              <a:rPr lang="en-US" altLang="zh-CN" sz="900" dirty="0">
                <a:hlinkClick r:id="rId1"/>
              </a:rPr>
              <a:t>https://www.acm.org/binaries/content/assets/education/cs2013_web_final.pdf</a:t>
            </a:r>
            <a:endParaRPr lang="en-US" altLang="zh-CN" sz="1200" dirty="0"/>
          </a:p>
          <a:p>
            <a:endParaRPr lang="en-US" altLang="zh-CN" sz="1200" dirty="0"/>
          </a:p>
          <a:p>
            <a:r>
              <a:rPr lang="zh-CN" altLang="en-US" sz="1200" dirty="0"/>
              <a:t>阅读</a:t>
            </a:r>
            <a:r>
              <a:rPr lang="en-US" altLang="zh-CN" sz="1200" dirty="0"/>
              <a:t>2018 ACM Code of Ethics and Professional Conduct: Draft 1</a:t>
            </a:r>
            <a:r>
              <a:rPr lang="zh-CN" altLang="en-US" sz="1200" dirty="0"/>
              <a:t>。</a:t>
            </a:r>
            <a:r>
              <a:rPr lang="en-US" altLang="zh-CN" sz="900" dirty="0">
                <a:hlinkClick r:id="rId2"/>
              </a:rPr>
              <a:t>http://ethics.acm.org/2018-code-draft-1/</a:t>
            </a:r>
            <a:r>
              <a:rPr lang="en-US" altLang="zh-CN" sz="900" dirty="0"/>
              <a:t>  </a:t>
            </a:r>
            <a:endParaRPr lang="en-US" altLang="zh-CN" sz="1200" dirty="0"/>
          </a:p>
          <a:p>
            <a:endParaRPr lang="en-US" altLang="zh-CN" sz="1200" dirty="0"/>
          </a:p>
          <a:p>
            <a:r>
              <a:rPr lang="zh-CN" altLang="en-US" sz="1200" dirty="0"/>
              <a:t>阅读</a:t>
            </a:r>
            <a:r>
              <a:rPr lang="en-US" altLang="zh-CN" sz="1200" b="1" dirty="0">
                <a:solidFill>
                  <a:srgbClr val="0000FF"/>
                </a:solidFill>
              </a:rPr>
              <a:t>A very short history of computer ethics </a:t>
            </a:r>
            <a:r>
              <a:rPr lang="en-US" altLang="zh-CN" sz="900" dirty="0">
                <a:hlinkClick r:id="rId3"/>
              </a:rPr>
              <a:t>http://www.cs.utexas.edu/~ear/cs349/Bynum_Short_History.html</a:t>
            </a:r>
            <a:r>
              <a:rPr lang="en-US" altLang="zh-CN" sz="1200" dirty="0"/>
              <a:t> </a:t>
            </a:r>
            <a:endParaRPr lang="en-US" altLang="zh-CN" sz="1200" dirty="0"/>
          </a:p>
          <a:p>
            <a:endParaRPr lang="en-CA" altLang="zh-CN" sz="1200" dirty="0"/>
          </a:p>
          <a:p>
            <a:r>
              <a:rPr lang="zh-CN" altLang="en-US" sz="1200" dirty="0"/>
              <a:t>阅读</a:t>
            </a:r>
            <a:r>
              <a:rPr lang="en-US" altLang="zh-CN" sz="1200" dirty="0"/>
              <a:t>Reading list</a:t>
            </a:r>
            <a:r>
              <a:rPr lang="zh-CN" altLang="en-US" sz="1200" dirty="0"/>
              <a:t>中的内容</a:t>
            </a:r>
            <a:endParaRPr lang="en-US" altLang="zh-CN" sz="1200" dirty="0"/>
          </a:p>
          <a:p>
            <a:endParaRPr lang="en-US" altLang="zh-CN" sz="1200" dirty="0"/>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Reading list</a:t>
            </a:r>
            <a:r>
              <a:rPr lang="zh-CN" altLang="en-US" sz="2000" b="1" dirty="0">
                <a:solidFill>
                  <a:schemeClr val="bg1"/>
                </a:solidFill>
              </a:rPr>
              <a:t>中文章目录</a:t>
            </a:r>
            <a:endParaRPr lang="zh-CN" altLang="en-US" sz="2000" b="1" dirty="0">
              <a:solidFill>
                <a:schemeClr val="bg1"/>
              </a:solidFill>
            </a:endParaRPr>
          </a:p>
        </p:txBody>
      </p:sp>
      <p:sp>
        <p:nvSpPr>
          <p:cNvPr id="5" name="内容占位符 2"/>
          <p:cNvSpPr>
            <a:spLocks noGrp="1"/>
          </p:cNvSpPr>
          <p:nvPr>
            <p:ph idx="1"/>
          </p:nvPr>
        </p:nvSpPr>
        <p:spPr>
          <a:xfrm>
            <a:off x="293450" y="737915"/>
            <a:ext cx="5282089" cy="2209550"/>
          </a:xfrm>
        </p:spPr>
        <p:txBody>
          <a:bodyPr>
            <a:normAutofit/>
          </a:bodyPr>
          <a:lstStyle/>
          <a:p>
            <a:r>
              <a:rPr lang="zh-CN" altLang="en-US" sz="1200" dirty="0"/>
              <a:t>阅读</a:t>
            </a:r>
            <a:r>
              <a:rPr lang="en-US" altLang="zh-CN" sz="1200" dirty="0"/>
              <a:t>Reading list</a:t>
            </a:r>
            <a:r>
              <a:rPr lang="zh-CN" altLang="en-US" sz="1200" dirty="0"/>
              <a:t>中的内容</a:t>
            </a:r>
            <a:endParaRPr lang="en-CA" altLang="zh-CN" sz="1200" dirty="0"/>
          </a:p>
          <a:p>
            <a:pPr marL="742950" marR="0" lvl="1" indent="-285750">
              <a:lnSpc>
                <a:spcPct val="107000"/>
              </a:lnSpc>
              <a:spcBef>
                <a:spcPts val="0"/>
              </a:spcBef>
              <a:spcAft>
                <a:spcPts val="0"/>
              </a:spcAft>
              <a:buFont typeface="+mj-lt"/>
              <a:buAutoNum type="alphaLcPeriod"/>
            </a:pPr>
            <a:r>
              <a:rPr lang="en-US" sz="1000" dirty="0">
                <a:effectLst/>
                <a:latin typeface="Calibri" panose="020F0502020204030204" charset="0"/>
                <a:ea typeface="等线" panose="02010600030101010101" pitchFamily="2" charset="-122"/>
                <a:cs typeface="Times New Roman" panose="02020603050405020304" pitchFamily="18" charset="0"/>
              </a:rPr>
              <a:t>How do fairness definitions fare? examining public attitudes towards algorithmic definitions of fairness</a:t>
            </a:r>
            <a:endParaRPr lang="en-CA" sz="1000" dirty="0">
              <a:effectLst/>
              <a:latin typeface="Calibri" panose="020F0502020204030204" charset="0"/>
              <a:ea typeface="等线" panose="02010600030101010101" pitchFamily="2" charset="-122"/>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1000" dirty="0">
                <a:effectLst/>
                <a:latin typeface="Calibri" panose="020F0502020204030204" charset="0"/>
                <a:ea typeface="等线" panose="02010600030101010101" pitchFamily="2" charset="-122"/>
                <a:cs typeface="Times New Roman" panose="02020603050405020304" pitchFamily="18" charset="0"/>
              </a:rPr>
              <a:t>Equality of opportunity in supervised learning</a:t>
            </a:r>
            <a:endParaRPr lang="en-CA" sz="1000" dirty="0">
              <a:effectLst/>
              <a:latin typeface="Calibri" panose="020F0502020204030204" charset="0"/>
              <a:ea typeface="等线" panose="02010600030101010101" pitchFamily="2" charset="-122"/>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1000" dirty="0">
                <a:effectLst/>
                <a:latin typeface="Calibri" panose="020F0502020204030204" charset="0"/>
                <a:ea typeface="等线" panose="02010600030101010101" pitchFamily="2" charset="-122"/>
                <a:cs typeface="Times New Roman" panose="02020603050405020304" pitchFamily="18" charset="0"/>
              </a:rPr>
              <a:t>AI Fairness 360: An extensible toolkit for detecting and mitigating algorithmic bias</a:t>
            </a:r>
            <a:endParaRPr lang="en-CA" sz="1000" dirty="0">
              <a:effectLst/>
              <a:latin typeface="Calibri" panose="020F0502020204030204" charset="0"/>
              <a:ea typeface="等线" panose="02010600030101010101" pitchFamily="2" charset="-122"/>
              <a:cs typeface="Times New Roman" panose="02020603050405020304" pitchFamily="18" charset="0"/>
            </a:endParaRPr>
          </a:p>
          <a:p>
            <a:pPr marL="742950" marR="0" lvl="1" indent="-285750">
              <a:lnSpc>
                <a:spcPct val="107000"/>
              </a:lnSpc>
              <a:spcBef>
                <a:spcPts val="0"/>
              </a:spcBef>
              <a:spcAft>
                <a:spcPts val="800"/>
              </a:spcAft>
              <a:buFont typeface="+mj-lt"/>
              <a:buAutoNum type="alphaLcPeriod"/>
            </a:pPr>
            <a:r>
              <a:rPr lang="en-US" sz="1000" dirty="0">
                <a:effectLst/>
                <a:latin typeface="Calibri" panose="020F0502020204030204" charset="0"/>
                <a:ea typeface="等线" panose="02010600030101010101" pitchFamily="2" charset="-122"/>
                <a:cs typeface="Times New Roman" panose="02020603050405020304" pitchFamily="18" charset="0"/>
              </a:rPr>
              <a:t>Joint Optimization of AI Fairness and Utility: A Human-Centered Approach</a:t>
            </a:r>
            <a:endParaRPr lang="en-CA" sz="1000" dirty="0">
              <a:effectLst/>
              <a:latin typeface="Calibri" panose="020F0502020204030204" charset="0"/>
              <a:ea typeface="等线" panose="02010600030101010101" pitchFamily="2" charset="-122"/>
              <a:cs typeface="Times New Roman" panose="02020603050405020304" pitchFamily="18" charset="0"/>
            </a:endParaRPr>
          </a:p>
          <a:p>
            <a:endParaRPr lang="en-US" altLang="zh-CN" sz="1200" dirty="0"/>
          </a:p>
          <a:p>
            <a:endParaRPr lang="en-US" altLang="zh-CN" sz="1200" dirty="0"/>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93450" y="22598"/>
            <a:ext cx="5282089" cy="558006"/>
          </a:xfrm>
        </p:spPr>
        <p:txBody>
          <a:bodyPr>
            <a:normAutofit/>
          </a:bodyPr>
          <a:lstStyle/>
          <a:p>
            <a:pPr algn="l"/>
            <a:r>
              <a:rPr lang="zh-CN" altLang="en-US" sz="2000" b="1" dirty="0">
                <a:solidFill>
                  <a:schemeClr val="bg1"/>
                </a:solidFill>
              </a:rPr>
              <a:t>提纲</a:t>
            </a:r>
            <a:endParaRPr lang="zh-CN" altLang="en-US" sz="2000" b="1" dirty="0">
              <a:solidFill>
                <a:schemeClr val="bg1"/>
              </a:solidFill>
            </a:endParaRPr>
          </a:p>
        </p:txBody>
      </p:sp>
      <p:pic>
        <p:nvPicPr>
          <p:cNvPr id="6" name="Picture 7" descr="026_4500x5000_zcool"/>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8925" y="684213"/>
            <a:ext cx="194151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2089150" y="649287"/>
            <a:ext cx="3527425" cy="22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marL="193675" indent="-193675" defTabSz="514350">
              <a:spcBef>
                <a:spcPct val="20000"/>
              </a:spcBef>
              <a:buChar char="•"/>
              <a:defRPr>
                <a:solidFill>
                  <a:schemeClr val="tx1"/>
                </a:solidFill>
                <a:latin typeface="Arial" panose="020B0604020202020204" pitchFamily="34" charset="0"/>
                <a:ea typeface="宋体" panose="02010600030101010101" pitchFamily="2" charset="-122"/>
              </a:defRPr>
            </a:lvl1pPr>
            <a:lvl2pPr marL="417830" indent="-160655"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dirty="0">
                <a:latin typeface="微软雅黑" panose="020B0503020204020204" pitchFamily="34" charset="-122"/>
                <a:ea typeface="微软雅黑" panose="020B0503020204020204" pitchFamily="34" charset="-122"/>
              </a:rPr>
              <a:t>1.1 </a:t>
            </a:r>
            <a:r>
              <a:rPr lang="zh-CN" altLang="en-US" sz="1200" dirty="0">
                <a:latin typeface="微软雅黑" panose="020B0503020204020204" pitchFamily="34" charset="-122"/>
                <a:ea typeface="微软雅黑" panose="020B0503020204020204" pitchFamily="34" charset="-122"/>
              </a:rPr>
              <a:t>计算机伦理基本概念</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1.2 </a:t>
            </a:r>
            <a:r>
              <a:rPr lang="zh-CN" altLang="en-US" sz="1200" dirty="0">
                <a:latin typeface="微软雅黑" panose="020B0503020204020204" pitchFamily="34" charset="-122"/>
                <a:ea typeface="微软雅黑" panose="020B0503020204020204" pitchFamily="34" charset="-122"/>
              </a:rPr>
              <a:t>计算机伦理学的研究方法及其发展</a:t>
            </a:r>
            <a:endParaRPr lang="zh-CN" altLang="en-US" sz="12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93450" y="22598"/>
            <a:ext cx="5282089" cy="558006"/>
          </a:xfrm>
        </p:spPr>
        <p:txBody>
          <a:bodyPr>
            <a:normAutofit/>
          </a:bodyPr>
          <a:lstStyle/>
          <a:p>
            <a:pPr algn="l"/>
            <a:r>
              <a:rPr lang="zh-CN" altLang="en-US" sz="2000" b="1" dirty="0">
                <a:solidFill>
                  <a:schemeClr val="bg1"/>
                </a:solidFill>
              </a:rPr>
              <a:t>提纲</a:t>
            </a:r>
            <a:endParaRPr lang="zh-CN" altLang="en-US" sz="2000" b="1" dirty="0">
              <a:solidFill>
                <a:schemeClr val="bg1"/>
              </a:solidFill>
            </a:endParaRPr>
          </a:p>
        </p:txBody>
      </p:sp>
      <p:pic>
        <p:nvPicPr>
          <p:cNvPr id="6" name="Picture 7" descr="026_4500x5000_zcool"/>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8925" y="684213"/>
            <a:ext cx="194151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2089150" y="649287"/>
            <a:ext cx="3527425" cy="224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marL="193675" indent="-193675" defTabSz="514350">
              <a:spcBef>
                <a:spcPct val="20000"/>
              </a:spcBef>
              <a:buChar char="•"/>
              <a:defRPr>
                <a:solidFill>
                  <a:schemeClr val="tx1"/>
                </a:solidFill>
                <a:latin typeface="Arial" panose="020B0604020202020204" pitchFamily="34" charset="0"/>
                <a:ea typeface="宋体" panose="02010600030101010101" pitchFamily="2" charset="-122"/>
              </a:defRPr>
            </a:lvl1pPr>
            <a:lvl2pPr marL="417830" indent="-160655"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1200" dirty="0">
                <a:solidFill>
                  <a:srgbClr val="FF0000"/>
                </a:solidFill>
                <a:latin typeface="微软雅黑" panose="020B0503020204020204" pitchFamily="34" charset="-122"/>
                <a:ea typeface="微软雅黑" panose="020B0503020204020204" pitchFamily="34" charset="-122"/>
              </a:rPr>
              <a:t>1.1 </a:t>
            </a:r>
            <a:r>
              <a:rPr lang="zh-CN" altLang="en-US" sz="1200" dirty="0">
                <a:solidFill>
                  <a:srgbClr val="FF0000"/>
                </a:solidFill>
                <a:latin typeface="微软雅黑" panose="020B0503020204020204" pitchFamily="34" charset="-122"/>
                <a:ea typeface="微软雅黑" panose="020B0503020204020204" pitchFamily="34" charset="-122"/>
              </a:rPr>
              <a:t>计算机伦理基本概念</a:t>
            </a:r>
            <a:endParaRPr lang="en-US" altLang="zh-CN" sz="12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1000" dirty="0">
                <a:solidFill>
                  <a:srgbClr val="FF0000"/>
                </a:solidFill>
                <a:latin typeface="微软雅黑" panose="020B0503020204020204" pitchFamily="34" charset="-122"/>
                <a:ea typeface="微软雅黑" panose="020B0503020204020204" pitchFamily="34" charset="-122"/>
              </a:rPr>
              <a:t>1.1.1 </a:t>
            </a:r>
            <a:r>
              <a:rPr lang="zh-CN" altLang="en-US" sz="1000" dirty="0">
                <a:solidFill>
                  <a:srgbClr val="FF0000"/>
                </a:solidFill>
                <a:latin typeface="微软雅黑" panose="020B0503020204020204" pitchFamily="34" charset="-122"/>
                <a:ea typeface="微软雅黑" panose="020B0503020204020204" pitchFamily="34" charset="-122"/>
              </a:rPr>
              <a:t>计算机伦理的提出</a:t>
            </a:r>
            <a:endParaRPr lang="zh-CN" altLang="en-US" sz="10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1000" dirty="0">
                <a:solidFill>
                  <a:srgbClr val="FF0000"/>
                </a:solidFill>
                <a:latin typeface="微软雅黑" panose="020B0503020204020204" pitchFamily="34" charset="-122"/>
                <a:ea typeface="微软雅黑" panose="020B0503020204020204" pitchFamily="34" charset="-122"/>
              </a:rPr>
              <a:t>1.1.2 </a:t>
            </a:r>
            <a:r>
              <a:rPr lang="zh-CN" altLang="en-US" sz="1000" dirty="0">
                <a:solidFill>
                  <a:srgbClr val="FF0000"/>
                </a:solidFill>
                <a:latin typeface="微软雅黑" panose="020B0503020204020204" pitchFamily="34" charset="-122"/>
                <a:ea typeface="微软雅黑" panose="020B0503020204020204" pitchFamily="34" charset="-122"/>
              </a:rPr>
              <a:t>计算机伦理学研究的基本问题</a:t>
            </a:r>
            <a:endParaRPr lang="zh-CN" altLang="en-US" sz="10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1000" dirty="0">
                <a:solidFill>
                  <a:srgbClr val="FF0000"/>
                </a:solidFill>
                <a:latin typeface="微软雅黑" panose="020B0503020204020204" pitchFamily="34" charset="-122"/>
                <a:ea typeface="微软雅黑" panose="020B0503020204020204" pitchFamily="34" charset="-122"/>
              </a:rPr>
              <a:t>1.1.3 </a:t>
            </a:r>
            <a:r>
              <a:rPr lang="zh-CN" altLang="en-US" sz="1000" dirty="0">
                <a:solidFill>
                  <a:srgbClr val="FF0000"/>
                </a:solidFill>
                <a:latin typeface="微软雅黑" panose="020B0503020204020204" pitchFamily="34" charset="-122"/>
                <a:ea typeface="微软雅黑" panose="020B0503020204020204" pitchFamily="34" charset="-122"/>
              </a:rPr>
              <a:t>计算机伦理学的定义</a:t>
            </a:r>
            <a:endParaRPr lang="en-US" altLang="zh-CN" sz="10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1.2 </a:t>
            </a:r>
            <a:r>
              <a:rPr lang="zh-CN" altLang="en-US" sz="1200" dirty="0">
                <a:latin typeface="微软雅黑" panose="020B0503020204020204" pitchFamily="34" charset="-122"/>
                <a:ea typeface="微软雅黑" panose="020B0503020204020204" pitchFamily="34" charset="-122"/>
              </a:rPr>
              <a:t>计算机伦理学的研究方法及其发展</a:t>
            </a:r>
            <a:endParaRPr lang="zh-CN" altLang="en-US" sz="12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fontScale="70000"/>
          </a:bodyPr>
          <a:lstStyle/>
          <a:p>
            <a:pPr marL="172720" indent="-172720" fontAlgn="auto">
              <a:spcBef>
                <a:spcPts val="0"/>
              </a:spcBef>
            </a:pPr>
            <a:r>
              <a:rPr lang="en-US" altLang="zh-CN" sz="1200" b="1" dirty="0">
                <a:latin typeface="Calibri" panose="020F0502020204030204" charset="0"/>
                <a:ea typeface="宋体" panose="02010600030101010101" pitchFamily="2" charset="-122"/>
              </a:rPr>
              <a:t>Norbert Wiener</a:t>
            </a:r>
            <a:r>
              <a:rPr lang="en-US" altLang="zh-CN" sz="1200" b="1" dirty="0">
                <a:latin typeface="Calibri" panose="020F0502020204030204" charset="0"/>
                <a:ea typeface="宋体" panose="02010600030101010101" pitchFamily="2" charset="-122"/>
                <a:sym typeface="+mn-ea"/>
              </a:rPr>
              <a:t>.</a:t>
            </a:r>
            <a:r>
              <a:rPr lang="en-US" altLang="zh-CN" sz="1200" dirty="0">
                <a:latin typeface="Calibri" panose="020F0502020204030204" charset="0"/>
                <a:ea typeface="宋体" panose="02010600030101010101" pitchFamily="2" charset="-122"/>
              </a:rPr>
              <a:t>《</a:t>
            </a:r>
            <a:r>
              <a:rPr lang="zh-CN" altLang="en-US" sz="1200" dirty="0">
                <a:latin typeface="Calibri" panose="020F0502020204030204" charset="0"/>
                <a:ea typeface="宋体" panose="02010600030101010101" pitchFamily="2" charset="-122"/>
              </a:rPr>
              <a:t>控制论</a:t>
            </a:r>
            <a:r>
              <a:rPr lang="en-US" altLang="zh-CN" sz="1200" dirty="0">
                <a:latin typeface="Calibri" panose="020F0502020204030204" charset="0"/>
                <a:ea typeface="宋体" panose="02010600030101010101" pitchFamily="2" charset="-122"/>
              </a:rPr>
              <a:t>》</a:t>
            </a:r>
            <a:r>
              <a:rPr lang="en-US" altLang="zh-CN" sz="1200" i="1" dirty="0">
                <a:latin typeface="Calibri" panose="020F0502020204030204" charset="0"/>
                <a:ea typeface="宋体" panose="02010600030101010101" pitchFamily="2" charset="-122"/>
              </a:rPr>
              <a:t>Cybernetics: Or Control and Communication in the Animal and the Machine</a:t>
            </a:r>
            <a:r>
              <a:rPr lang="en-US" altLang="zh-CN" sz="1200" dirty="0">
                <a:latin typeface="Calibri" panose="020F0502020204030204" charset="0"/>
                <a:ea typeface="宋体" panose="02010600030101010101" pitchFamily="2" charset="-122"/>
              </a:rPr>
              <a:t>. </a:t>
            </a:r>
            <a:r>
              <a:rPr lang="en-US" altLang="zh-CN" sz="1200" b="1" dirty="0">
                <a:solidFill>
                  <a:srgbClr val="0000FF"/>
                </a:solidFill>
                <a:latin typeface="Calibri" panose="020F0502020204030204" charset="0"/>
                <a:ea typeface="宋体" panose="02010600030101010101" pitchFamily="2" charset="-122"/>
              </a:rPr>
              <a:t>1948</a:t>
            </a:r>
            <a:endParaRPr lang="en-US" altLang="zh-CN" sz="1200" b="1" dirty="0">
              <a:solidFill>
                <a:srgbClr val="0000FF"/>
              </a:solidFill>
              <a:latin typeface="Calibri" panose="020F0502020204030204" charset="0"/>
              <a:ea typeface="宋体" panose="02010600030101010101" pitchFamily="2" charset="-122"/>
            </a:endParaRPr>
          </a:p>
          <a:p>
            <a:pPr lvl="1"/>
            <a:r>
              <a:rPr lang="en-US" altLang="zh-CN" sz="1200" dirty="0">
                <a:solidFill>
                  <a:schemeClr val="tx1"/>
                </a:solidFill>
                <a:latin typeface="Calibri" panose="020F0502020204030204" charset="0"/>
                <a:ea typeface="宋体" panose="02010600030101010101" pitchFamily="2" charset="-122"/>
              </a:rPr>
              <a:t>... in the presence of another social potentiality of unheard-of importance for good and for evil</a:t>
            </a:r>
            <a:endParaRPr lang="en-US" altLang="zh-CN" sz="1200" dirty="0">
              <a:solidFill>
                <a:schemeClr val="tx1"/>
              </a:solidFill>
              <a:latin typeface="Calibri" panose="020F0502020204030204" charset="0"/>
              <a:ea typeface="宋体" panose="02010600030101010101" pitchFamily="2" charset="-122"/>
            </a:endParaRPr>
          </a:p>
          <a:p>
            <a:pPr marL="171450" lvl="1" indent="-171450">
              <a:buFont typeface="Arial" panose="020B0604020202020204" pitchFamily="34" charset="0"/>
              <a:buChar char="•"/>
            </a:pPr>
            <a:r>
              <a:rPr lang="en-US" altLang="zh-CN" sz="1200" b="1" dirty="0">
                <a:latin typeface="Calibri" panose="020F0502020204030204" charset="0"/>
                <a:ea typeface="宋体" panose="02010600030101010101" pitchFamily="2" charset="-122"/>
              </a:rPr>
              <a:t>Norbert Wiener. </a:t>
            </a:r>
            <a:r>
              <a:rPr lang="en-US" altLang="zh-CN" sz="1200" dirty="0">
                <a:latin typeface="Calibri" panose="020F0502020204030204" charset="0"/>
                <a:ea typeface="宋体" panose="02010600030101010101" pitchFamily="2" charset="-122"/>
              </a:rPr>
              <a:t>《人有人的用处》The Human Use of Human Beings. </a:t>
            </a:r>
            <a:r>
              <a:rPr lang="en-US" altLang="zh-CN" sz="1200" b="1" dirty="0">
                <a:solidFill>
                  <a:srgbClr val="0000FF"/>
                </a:solidFill>
                <a:latin typeface="Calibri" panose="020F0502020204030204" charset="0"/>
                <a:ea typeface="宋体" panose="02010600030101010101" pitchFamily="2" charset="-122"/>
              </a:rPr>
              <a:t>1950</a:t>
            </a:r>
            <a:r>
              <a:rPr lang="zh-CN" altLang="zh-CN" sz="1200" b="1" dirty="0">
                <a:solidFill>
                  <a:srgbClr val="0000FF"/>
                </a:solidFill>
                <a:latin typeface="Calibri" panose="020F0502020204030204" charset="0"/>
                <a:ea typeface="宋体" panose="02010600030101010101" pitchFamily="2" charset="-122"/>
              </a:rPr>
              <a:t> （</a:t>
            </a:r>
            <a:r>
              <a:rPr lang="en-US" altLang="zh-CN" sz="1200" dirty="0">
                <a:solidFill>
                  <a:srgbClr val="0000FF"/>
                </a:solidFill>
                <a:latin typeface="Calibri" panose="020F0502020204030204" charset="0"/>
                <a:ea typeface="宋体" panose="02010600030101010101" pitchFamily="2" charset="-122"/>
                <a:sym typeface="+mn-ea"/>
              </a:rPr>
              <a:t>伦理学奠基性作品</a:t>
            </a:r>
            <a:r>
              <a:rPr lang="zh-CN" altLang="zh-CN" sz="1200" b="1" dirty="0">
                <a:solidFill>
                  <a:srgbClr val="0000FF"/>
                </a:solidFill>
                <a:latin typeface="Calibri" panose="020F0502020204030204" charset="0"/>
                <a:ea typeface="宋体" panose="02010600030101010101" pitchFamily="2" charset="-122"/>
              </a:rPr>
              <a:t>）</a:t>
            </a:r>
            <a:endParaRPr lang="en-US" altLang="zh-CN" sz="1200" b="1" dirty="0">
              <a:solidFill>
                <a:srgbClr val="0000FF"/>
              </a:solidFill>
              <a:latin typeface="Calibri" panose="020F0502020204030204" charset="0"/>
              <a:ea typeface="宋体" panose="02010600030101010101" pitchFamily="2" charset="-122"/>
            </a:endParaRPr>
          </a:p>
          <a:p>
            <a:pPr lvl="1" algn="l">
              <a:buClrTx/>
              <a:buSzTx/>
            </a:pPr>
            <a:r>
              <a:rPr lang="en-US" altLang="zh-CN" sz="1200" dirty="0">
                <a:latin typeface="Calibri" panose="020F0502020204030204" charset="0"/>
                <a:ea typeface="宋体" panose="02010600030101010101" pitchFamily="2" charset="-122"/>
              </a:rPr>
              <a:t>an account of the purpose of a human life</a:t>
            </a:r>
            <a:endParaRPr lang="en-US" altLang="zh-CN" sz="1200" dirty="0">
              <a:latin typeface="Calibri" panose="020F0502020204030204" charset="0"/>
              <a:ea typeface="宋体" panose="02010600030101010101" pitchFamily="2" charset="-122"/>
            </a:endParaRPr>
          </a:p>
          <a:p>
            <a:pPr lvl="1" algn="l">
              <a:buClrTx/>
              <a:buSzTx/>
            </a:pPr>
            <a:r>
              <a:rPr lang="en-US" altLang="zh-CN" sz="1200" dirty="0">
                <a:latin typeface="Calibri" panose="020F0502020204030204" charset="0"/>
                <a:ea typeface="宋体" panose="02010600030101010101" pitchFamily="2" charset="-122"/>
              </a:rPr>
              <a:t>four principles of justice</a:t>
            </a:r>
            <a:endParaRPr lang="en-US" altLang="zh-CN" sz="1200" dirty="0">
              <a:latin typeface="Calibri" panose="020F0502020204030204" charset="0"/>
              <a:ea typeface="宋体" panose="02010600030101010101" pitchFamily="2" charset="-122"/>
            </a:endParaRPr>
          </a:p>
          <a:p>
            <a:pPr lvl="1" algn="l">
              <a:buClrTx/>
              <a:buSzTx/>
            </a:pPr>
            <a:r>
              <a:rPr lang="en-US" altLang="zh-CN" sz="1200" dirty="0">
                <a:latin typeface="Calibri" panose="020F0502020204030204" charset="0"/>
                <a:ea typeface="宋体" panose="02010600030101010101" pitchFamily="2" charset="-122"/>
              </a:rPr>
              <a:t>a powerful method for doing applied ethics</a:t>
            </a:r>
            <a:endParaRPr lang="en-US" altLang="zh-CN" sz="1200" dirty="0">
              <a:latin typeface="Calibri" panose="020F0502020204030204" charset="0"/>
              <a:ea typeface="宋体" panose="02010600030101010101" pitchFamily="2" charset="-122"/>
            </a:endParaRPr>
          </a:p>
          <a:p>
            <a:pPr lvl="1" algn="l">
              <a:buClrTx/>
              <a:buSzTx/>
            </a:pPr>
            <a:r>
              <a:rPr lang="en-US" altLang="zh-CN" sz="1200" dirty="0">
                <a:latin typeface="Calibri" panose="020F0502020204030204" charset="0"/>
                <a:ea typeface="宋体" panose="02010600030101010101" pitchFamily="2" charset="-122"/>
              </a:rPr>
              <a:t>discussions of the fundamental questions of computer ethics</a:t>
            </a:r>
            <a:endParaRPr lang="en-US" altLang="zh-CN" sz="1200" dirty="0">
              <a:latin typeface="Calibri" panose="020F0502020204030204" charset="0"/>
              <a:ea typeface="宋体" panose="02010600030101010101" pitchFamily="2" charset="-122"/>
            </a:endParaRPr>
          </a:p>
          <a:p>
            <a:pPr lvl="1" algn="l">
              <a:buClrTx/>
              <a:buSzTx/>
            </a:pPr>
            <a:r>
              <a:rPr lang="en-US" altLang="zh-CN" sz="1200" dirty="0">
                <a:latin typeface="Calibri" panose="020F0502020204030204" charset="0"/>
                <a:ea typeface="宋体" panose="02010600030101010101" pitchFamily="2" charset="-122"/>
              </a:rPr>
              <a:t>examples of key computer ethics topics</a:t>
            </a:r>
            <a:endParaRPr lang="en-US" altLang="zh-CN" sz="1200" dirty="0">
              <a:latin typeface="Calibri" panose="020F0502020204030204" charset="0"/>
              <a:ea typeface="宋体" panose="02010600030101010101" pitchFamily="2" charset="-122"/>
            </a:endParaRPr>
          </a:p>
          <a:p>
            <a:pPr marL="172720" indent="-172720" fontAlgn="auto">
              <a:spcBef>
                <a:spcPts val="0"/>
              </a:spcBef>
            </a:pPr>
            <a:r>
              <a:rPr lang="en-US" altLang="zh-CN" sz="1200" b="1" dirty="0">
                <a:latin typeface="Calibri" panose="020F0502020204030204" charset="0"/>
                <a:ea typeface="宋体" panose="02010600030101010101" pitchFamily="2" charset="-122"/>
              </a:rPr>
              <a:t>Norbert Wiener</a:t>
            </a:r>
            <a:r>
              <a:rPr lang="en-US" altLang="zh-CN" sz="1200" dirty="0">
                <a:latin typeface="Calibri" panose="020F0502020204030204" charset="0"/>
                <a:ea typeface="宋体" panose="02010600030101010101" pitchFamily="2" charset="-122"/>
              </a:rPr>
              <a:t>. 《</a:t>
            </a:r>
            <a:r>
              <a:rPr lang="zh-CN" altLang="en-US" sz="1200" dirty="0">
                <a:latin typeface="Calibri" panose="020F0502020204030204" charset="0"/>
                <a:ea typeface="宋体" panose="02010600030101010101" pitchFamily="2" charset="-122"/>
              </a:rPr>
              <a:t>上帝与机器人</a:t>
            </a:r>
            <a:r>
              <a:rPr lang="en-US" altLang="zh-CN" sz="1200" dirty="0">
                <a:latin typeface="Calibri" panose="020F0502020204030204" charset="0"/>
                <a:ea typeface="宋体" panose="02010600030101010101" pitchFamily="2" charset="-122"/>
              </a:rPr>
              <a:t>》</a:t>
            </a:r>
            <a:r>
              <a:rPr lang="en-US" altLang="zh-CN" sz="1200" i="1" dirty="0">
                <a:latin typeface="Calibri" panose="020F0502020204030204" charset="0"/>
                <a:ea typeface="宋体" panose="02010600030101010101" pitchFamily="2" charset="-122"/>
              </a:rPr>
              <a:t>God &amp; Golem, Inc.: A Comment on Certain Points Where Cybernetics Impinges on Religion</a:t>
            </a:r>
            <a:r>
              <a:rPr lang="en-US" altLang="zh-CN" sz="1200" dirty="0">
                <a:latin typeface="Calibri" panose="020F0502020204030204" charset="0"/>
                <a:ea typeface="宋体" panose="02010600030101010101" pitchFamily="2" charset="-122"/>
              </a:rPr>
              <a:t>. </a:t>
            </a:r>
            <a:r>
              <a:rPr lang="en-US" altLang="zh-CN" sz="1200" b="1" dirty="0">
                <a:solidFill>
                  <a:srgbClr val="0000FF"/>
                </a:solidFill>
                <a:latin typeface="Calibri" panose="020F0502020204030204" charset="0"/>
                <a:ea typeface="宋体" panose="02010600030101010101" pitchFamily="2" charset="-122"/>
              </a:rPr>
              <a:t>1964</a:t>
            </a:r>
            <a:r>
              <a:rPr lang="en-US" altLang="zh-CN" sz="1200" dirty="0">
                <a:latin typeface="Calibri" panose="020F0502020204030204" charset="0"/>
                <a:ea typeface="宋体" panose="02010600030101010101" pitchFamily="2" charset="-122"/>
              </a:rPr>
              <a:t>. -&gt; </a:t>
            </a:r>
            <a:r>
              <a:rPr lang="zh-CN" altLang="en-US" sz="1200" dirty="0">
                <a:latin typeface="Calibri" panose="020F0502020204030204" charset="0"/>
                <a:ea typeface="宋体" panose="02010600030101010101" pitchFamily="2" charset="-122"/>
              </a:rPr>
              <a:t>讨论了</a:t>
            </a:r>
            <a:r>
              <a:rPr lang="zh-CN" altLang="en-US" sz="1200" dirty="0">
                <a:solidFill>
                  <a:srgbClr val="FF0000"/>
                </a:solidFill>
                <a:latin typeface="Calibri" panose="020F0502020204030204" charset="0"/>
                <a:ea typeface="宋体" panose="02010600030101010101" pitchFamily="2" charset="-122"/>
              </a:rPr>
              <a:t>控制论</a:t>
            </a:r>
            <a:r>
              <a:rPr lang="zh-CN" altLang="en-US" sz="1200" dirty="0">
                <a:latin typeface="Calibri" panose="020F0502020204030204" charset="0"/>
                <a:ea typeface="宋体" panose="02010600030101010101" pitchFamily="2" charset="-122"/>
              </a:rPr>
              <a:t>与宗教的关系</a:t>
            </a:r>
            <a:endParaRPr lang="en-US" altLang="zh-CN" sz="1200" dirty="0">
              <a:latin typeface="Calibri" panose="020F0502020204030204" charset="0"/>
              <a:ea typeface="宋体" panose="02010600030101010101" pitchFamily="2" charset="-122"/>
            </a:endParaRPr>
          </a:p>
          <a:p>
            <a:pPr marL="172720" indent="-172720" fontAlgn="auto">
              <a:spcBef>
                <a:spcPts val="0"/>
              </a:spcBef>
            </a:pPr>
            <a:endParaRPr lang="en-US" altLang="zh-CN" sz="1200" dirty="0">
              <a:latin typeface="Calibri" panose="020F0502020204030204" charset="0"/>
              <a:ea typeface="宋体" panose="02010600030101010101" pitchFamily="2" charset="-122"/>
            </a:endParaRPr>
          </a:p>
          <a:p>
            <a:pPr marL="172720" indent="-172720" fontAlgn="auto">
              <a:spcBef>
                <a:spcPts val="0"/>
              </a:spcBef>
            </a:pPr>
            <a:r>
              <a:rPr lang="zh-CN" altLang="en-US" sz="1200" dirty="0">
                <a:latin typeface="Calibri" panose="020F0502020204030204" charset="0"/>
                <a:ea typeface="宋体" panose="02010600030101010101" pitchFamily="2" charset="-122"/>
              </a:rPr>
              <a:t>以上这些思想为计算机伦理学奠定了</a:t>
            </a:r>
            <a:r>
              <a:rPr lang="zh-CN" altLang="en-US" sz="1200" dirty="0">
                <a:solidFill>
                  <a:srgbClr val="FF0000"/>
                </a:solidFill>
                <a:latin typeface="Calibri" panose="020F0502020204030204" charset="0"/>
                <a:ea typeface="宋体" panose="02010600030101010101" pitchFamily="2" charset="-122"/>
              </a:rPr>
              <a:t>基础</a:t>
            </a:r>
            <a:endParaRPr lang="en-US" altLang="zh-CN" sz="1200" dirty="0">
              <a:solidFill>
                <a:srgbClr val="FF0000"/>
              </a:solidFill>
              <a:latin typeface="Calibri" panose="020F0502020204030204" charset="0"/>
              <a:ea typeface="宋体" panose="02010600030101010101" pitchFamily="2" charset="-122"/>
            </a:endParaRPr>
          </a:p>
          <a:p>
            <a:pPr marL="172720" indent="-172720" fontAlgn="auto">
              <a:spcBef>
                <a:spcPts val="0"/>
              </a:spcBef>
            </a:pPr>
            <a:r>
              <a:rPr lang="en-US" altLang="zh-CN" sz="1200" b="1" dirty="0">
                <a:latin typeface="Calibri" panose="020F0502020204030204" charset="0"/>
                <a:ea typeface="宋体" panose="02010600030101010101" pitchFamily="2" charset="-122"/>
              </a:rPr>
              <a:t>Norbert Wiener</a:t>
            </a:r>
            <a:r>
              <a:rPr lang="zh-CN" altLang="en-US" sz="1200" dirty="0">
                <a:latin typeface="Calibri" panose="020F0502020204030204" charset="0"/>
                <a:ea typeface="宋体" panose="02010600030101010101" pitchFamily="2" charset="-122"/>
              </a:rPr>
              <a:t>是信息和计算机技术伦理的</a:t>
            </a:r>
            <a:r>
              <a:rPr lang="zh-CN" altLang="en-US" sz="1200" dirty="0">
                <a:solidFill>
                  <a:srgbClr val="FF0000"/>
                </a:solidFill>
                <a:latin typeface="Calibri" panose="020F0502020204030204" charset="0"/>
                <a:ea typeface="宋体" panose="02010600030101010101" pitchFamily="2" charset="-122"/>
              </a:rPr>
              <a:t>鼻祖</a:t>
            </a:r>
            <a:endParaRPr lang="zh-CN" altLang="en-US" sz="1200" dirty="0">
              <a:solidFill>
                <a:srgbClr val="FF0000"/>
              </a:solidFill>
              <a:latin typeface="Calibri" panose="020F0502020204030204" charset="0"/>
              <a:ea typeface="宋体" panose="02010600030101010101" pitchFamily="2" charset="-122"/>
            </a:endParaRPr>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1.1.1 </a:t>
            </a:r>
            <a:r>
              <a:rPr lang="zh-CN" altLang="en-US" sz="2000" b="1" dirty="0">
                <a:solidFill>
                  <a:schemeClr val="bg1"/>
                </a:solidFill>
              </a:rPr>
              <a:t>计算机伦理的提出</a:t>
            </a:r>
            <a:endParaRPr lang="zh-CN" altLang="en-US" sz="2000" b="1" dirty="0">
              <a:solidFill>
                <a:schemeClr val="bg1"/>
              </a:solidFill>
            </a:endParaRPr>
          </a:p>
        </p:txBody>
      </p:sp>
      <p:pic>
        <p:nvPicPr>
          <p:cNvPr id="5" name="图片 4"/>
          <p:cNvPicPr>
            <a:picLocks noChangeAspect="1"/>
          </p:cNvPicPr>
          <p:nvPr/>
        </p:nvPicPr>
        <p:blipFill>
          <a:blip r:embed="rId1" cstate="print"/>
          <a:stretch>
            <a:fillRect/>
          </a:stretch>
        </p:blipFill>
        <p:spPr>
          <a:xfrm>
            <a:off x="3937105" y="2171492"/>
            <a:ext cx="509557" cy="816519"/>
          </a:xfrm>
          <a:prstGeom prst="rect">
            <a:avLst/>
          </a:prstGeom>
        </p:spPr>
      </p:pic>
      <p:pic>
        <p:nvPicPr>
          <p:cNvPr id="7" name="图片 6"/>
          <p:cNvPicPr>
            <a:picLocks noChangeAspect="1"/>
          </p:cNvPicPr>
          <p:nvPr/>
        </p:nvPicPr>
        <p:blipFill>
          <a:blip r:embed="rId2" cstate="print"/>
          <a:stretch>
            <a:fillRect/>
          </a:stretch>
        </p:blipFill>
        <p:spPr>
          <a:xfrm>
            <a:off x="4518670" y="2148914"/>
            <a:ext cx="581499" cy="861676"/>
          </a:xfrm>
          <a:prstGeom prst="rect">
            <a:avLst/>
          </a:prstGeom>
        </p:spPr>
      </p:pic>
      <p:pic>
        <p:nvPicPr>
          <p:cNvPr id="9" name="图片 8"/>
          <p:cNvPicPr>
            <a:picLocks noChangeAspect="1"/>
          </p:cNvPicPr>
          <p:nvPr/>
        </p:nvPicPr>
        <p:blipFill>
          <a:blip r:embed="rId3" cstate="print"/>
          <a:stretch>
            <a:fillRect/>
          </a:stretch>
        </p:blipFill>
        <p:spPr>
          <a:xfrm>
            <a:off x="5188979" y="2118261"/>
            <a:ext cx="606604" cy="956700"/>
          </a:xfrm>
          <a:prstGeom prst="rect">
            <a:avLst/>
          </a:prstGeom>
        </p:spPr>
      </p:pic>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pPr marL="0" indent="0">
              <a:buNone/>
            </a:pPr>
            <a:r>
              <a:rPr lang="en-US" altLang="zh-CN" sz="1200" b="1" dirty="0"/>
              <a:t>1. </a:t>
            </a:r>
            <a:r>
              <a:rPr lang="zh-CN" altLang="en-US" sz="1200" b="1" dirty="0"/>
              <a:t>哲学中的伦理概念</a:t>
            </a:r>
            <a:endParaRPr lang="en-US" altLang="zh-CN" sz="1200" b="1" dirty="0"/>
          </a:p>
          <a:p>
            <a:r>
              <a:rPr lang="zh-CN" altLang="en-US" sz="1200" dirty="0"/>
              <a:t>伦理，</a:t>
            </a:r>
            <a:r>
              <a:rPr lang="zh-CN" altLang="en-US" sz="1200" dirty="0">
                <a:sym typeface="+mn-ea"/>
              </a:rPr>
              <a:t>也称道德哲学（</a:t>
            </a:r>
            <a:r>
              <a:rPr lang="en-US" altLang="zh-CN" sz="1200" dirty="0">
                <a:sym typeface="+mn-ea"/>
              </a:rPr>
              <a:t>moral philosophy</a:t>
            </a:r>
            <a:r>
              <a:rPr lang="zh-CN" altLang="en-US" sz="1200" dirty="0">
                <a:sym typeface="+mn-ea"/>
              </a:rPr>
              <a:t>）</a:t>
            </a:r>
            <a:r>
              <a:rPr lang="zh-CN" altLang="en-US" sz="1200" dirty="0"/>
              <a:t>，研究</a:t>
            </a:r>
            <a:r>
              <a:rPr lang="zh-CN" altLang="en-US" sz="1200" b="1" dirty="0">
                <a:solidFill>
                  <a:srgbClr val="0000FF"/>
                </a:solidFill>
              </a:rPr>
              <a:t>关系（</a:t>
            </a:r>
            <a:r>
              <a:rPr lang="en-US" altLang="zh-CN" sz="1200" b="1" dirty="0">
                <a:solidFill>
                  <a:srgbClr val="0000FF"/>
                </a:solidFill>
              </a:rPr>
              <a:t>relations</a:t>
            </a:r>
            <a:r>
              <a:rPr lang="zh-CN" altLang="en-US" sz="1200" b="1" dirty="0">
                <a:solidFill>
                  <a:srgbClr val="0000FF"/>
                </a:solidFill>
              </a:rPr>
              <a:t>）</a:t>
            </a:r>
            <a:r>
              <a:rPr lang="zh-CN" altLang="en-US" sz="1200" dirty="0"/>
              <a:t>和</a:t>
            </a:r>
            <a:r>
              <a:rPr lang="zh-CN" altLang="en-US" sz="1200" b="1" dirty="0">
                <a:solidFill>
                  <a:srgbClr val="0000FF"/>
                </a:solidFill>
              </a:rPr>
              <a:t>秩序（</a:t>
            </a:r>
            <a:r>
              <a:rPr lang="en-US" altLang="zh-CN" sz="1200" b="1" dirty="0">
                <a:solidFill>
                  <a:srgbClr val="0000FF"/>
                </a:solidFill>
              </a:rPr>
              <a:t>orders</a:t>
            </a:r>
            <a:r>
              <a:rPr lang="zh-CN" altLang="en-US" sz="1200" b="1" dirty="0">
                <a:solidFill>
                  <a:srgbClr val="0000FF"/>
                </a:solidFill>
              </a:rPr>
              <a:t>）</a:t>
            </a:r>
            <a:endParaRPr lang="zh-CN" altLang="en-US" sz="1200" b="1" dirty="0">
              <a:solidFill>
                <a:srgbClr val="0000FF"/>
              </a:solidFill>
            </a:endParaRPr>
          </a:p>
          <a:p>
            <a:pPr lvl="1"/>
            <a:r>
              <a:rPr lang="zh-CN" altLang="en-US" sz="1100" dirty="0">
                <a:latin typeface="Times New Roman" panose="02020603050405020304" pitchFamily="18" charset="0"/>
                <a:ea typeface="宋体" panose="02010600030101010101" pitchFamily="2" charset="-122"/>
              </a:rPr>
              <a:t>人与人、人与社会、人与自然之间的</a:t>
            </a:r>
            <a:r>
              <a:rPr lang="zh-CN" altLang="en-US" sz="1100" b="1" dirty="0">
                <a:solidFill>
                  <a:srgbClr val="0000FF"/>
                </a:solidFill>
                <a:latin typeface="Times New Roman" panose="02020603050405020304" pitchFamily="18" charset="0"/>
                <a:ea typeface="宋体" panose="02010600030101010101" pitchFamily="2" charset="-122"/>
              </a:rPr>
              <a:t>关系</a:t>
            </a:r>
            <a:endParaRPr lang="zh-CN" altLang="en-US" sz="1100" b="1" dirty="0">
              <a:solidFill>
                <a:srgbClr val="0000FF"/>
              </a:solidFill>
              <a:latin typeface="Times New Roman" panose="02020603050405020304" pitchFamily="18" charset="0"/>
              <a:ea typeface="宋体" panose="02010600030101010101" pitchFamily="2" charset="-122"/>
            </a:endParaRPr>
          </a:p>
          <a:p>
            <a:pPr lvl="1"/>
            <a:r>
              <a:rPr lang="zh-CN" altLang="en-US" sz="1100" dirty="0">
                <a:latin typeface="Times New Roman" panose="02020603050405020304" pitchFamily="18" charset="0"/>
                <a:ea typeface="宋体" panose="02010600030101010101" pitchFamily="2" charset="-122"/>
              </a:rPr>
              <a:t>社会生活应该是什么样的</a:t>
            </a:r>
            <a:r>
              <a:rPr lang="zh-CN" altLang="en-US" sz="1100" b="1" dirty="0">
                <a:solidFill>
                  <a:srgbClr val="0000FF"/>
                </a:solidFill>
                <a:latin typeface="Times New Roman" panose="02020603050405020304" pitchFamily="18" charset="0"/>
                <a:ea typeface="宋体" panose="02010600030101010101" pitchFamily="2" charset="-122"/>
              </a:rPr>
              <a:t>秩序</a:t>
            </a:r>
            <a:endParaRPr lang="en-US" altLang="zh-CN" sz="1100" dirty="0">
              <a:latin typeface="Times New Roman" panose="02020603050405020304" pitchFamily="18" charset="0"/>
              <a:ea typeface="宋体" panose="02010600030101010101" pitchFamily="2" charset="-122"/>
            </a:endParaRPr>
          </a:p>
          <a:p>
            <a:endParaRPr lang="en-US" altLang="zh-CN" sz="1200" dirty="0"/>
          </a:p>
          <a:p>
            <a:r>
              <a:rPr lang="zh-CN" altLang="en-US" sz="1200" dirty="0"/>
              <a:t>伦理学是研究</a:t>
            </a:r>
            <a:r>
              <a:rPr lang="zh-CN" altLang="en-US" sz="1200" dirty="0">
                <a:solidFill>
                  <a:srgbClr val="FF0000"/>
                </a:solidFill>
              </a:rPr>
              <a:t>道德（</a:t>
            </a:r>
            <a:r>
              <a:rPr lang="en-US" altLang="zh-CN" sz="1200" dirty="0">
                <a:solidFill>
                  <a:srgbClr val="FF0000"/>
                </a:solidFill>
              </a:rPr>
              <a:t>morality</a:t>
            </a:r>
            <a:r>
              <a:rPr lang="zh-CN" altLang="en-US" sz="1200" dirty="0">
                <a:solidFill>
                  <a:srgbClr val="FF0000"/>
                </a:solidFill>
              </a:rPr>
              <a:t>）</a:t>
            </a:r>
            <a:r>
              <a:rPr lang="zh-CN" altLang="en-US" sz="1200" dirty="0"/>
              <a:t>的学科</a:t>
            </a:r>
            <a:endParaRPr lang="en-US" altLang="zh-CN" sz="1200" dirty="0"/>
          </a:p>
          <a:p>
            <a:endParaRPr lang="en-US" altLang="zh-CN" sz="1200" dirty="0"/>
          </a:p>
          <a:p>
            <a:r>
              <a:rPr lang="zh-CN" altLang="en-US" sz="1200" dirty="0"/>
              <a:t>不同学派对伦理学的</a:t>
            </a:r>
            <a:r>
              <a:rPr lang="zh-CN" altLang="en-US" sz="1200" b="1" dirty="0">
                <a:solidFill>
                  <a:srgbClr val="FF0000"/>
                </a:solidFill>
              </a:rPr>
              <a:t>研究对象</a:t>
            </a:r>
            <a:r>
              <a:rPr lang="zh-CN" altLang="en-US" sz="1200" dirty="0"/>
              <a:t>有很大差异</a:t>
            </a:r>
            <a:endParaRPr lang="zh-CN" altLang="en-US" sz="1200" dirty="0"/>
          </a:p>
          <a:p>
            <a:pPr lvl="1" algn="l">
              <a:buClrTx/>
              <a:buSzTx/>
            </a:pPr>
            <a:r>
              <a:rPr lang="zh-CN" altLang="en-US" sz="1100" dirty="0">
                <a:latin typeface="Times New Roman" panose="02020603050405020304" pitchFamily="18" charset="0"/>
                <a:ea typeface="宋体" panose="02010600030101010101" pitchFamily="2" charset="-122"/>
              </a:rPr>
              <a:t>例如：“善”；人类的道德行为；人类的幸福；道德原则和规范</a:t>
            </a:r>
            <a:endParaRPr lang="zh-CN" altLang="en-US" sz="1100" dirty="0">
              <a:latin typeface="Times New Roman" panose="02020603050405020304" pitchFamily="18" charset="0"/>
              <a:ea typeface="宋体" panose="02010600030101010101" pitchFamily="2" charset="-122"/>
            </a:endParaRPr>
          </a:p>
          <a:p>
            <a:endParaRPr lang="zh-CN" altLang="en-US" sz="12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1.1.2 </a:t>
            </a:r>
            <a:r>
              <a:rPr lang="zh-CN" altLang="en-US" sz="2000" b="1" dirty="0">
                <a:solidFill>
                  <a:schemeClr val="bg1"/>
                </a:solidFill>
              </a:rPr>
              <a:t>计算机伦理学研究的基本问题</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r>
              <a:rPr lang="zh-CN" altLang="en-US" sz="1200" dirty="0"/>
              <a:t>伦理学是</a:t>
            </a:r>
            <a:r>
              <a:rPr lang="zh-CN" altLang="en-US" sz="1200" dirty="0">
                <a:solidFill>
                  <a:srgbClr val="FF0000"/>
                </a:solidFill>
              </a:rPr>
              <a:t>哲学</a:t>
            </a:r>
            <a:r>
              <a:rPr lang="zh-CN" altLang="en-US" sz="1200" dirty="0"/>
              <a:t>的一个</a:t>
            </a:r>
            <a:r>
              <a:rPr lang="zh-CN" altLang="en-US" sz="1200" dirty="0">
                <a:solidFill>
                  <a:srgbClr val="FF0000"/>
                </a:solidFill>
              </a:rPr>
              <a:t>分支学科</a:t>
            </a:r>
            <a:r>
              <a:rPr lang="zh-CN" altLang="en-US" sz="1200" dirty="0"/>
              <a:t>，是对人类</a:t>
            </a:r>
            <a:r>
              <a:rPr lang="zh-CN" altLang="en-US" sz="1200" dirty="0">
                <a:solidFill>
                  <a:srgbClr val="FF0000"/>
                </a:solidFill>
              </a:rPr>
              <a:t>道德</a:t>
            </a:r>
            <a:r>
              <a:rPr lang="zh-CN" altLang="en-US" sz="1200" dirty="0"/>
              <a:t>这个特定现象</a:t>
            </a:r>
            <a:r>
              <a:rPr lang="zh-CN" altLang="en-US" sz="1200" b="1" dirty="0">
                <a:solidFill>
                  <a:srgbClr val="FF0000"/>
                </a:solidFill>
              </a:rPr>
              <a:t>进行哲学思考</a:t>
            </a:r>
            <a:r>
              <a:rPr lang="zh-CN" altLang="en-US" sz="1200" dirty="0"/>
              <a:t>的产物</a:t>
            </a:r>
            <a:endParaRPr lang="zh-CN" altLang="en-US" sz="1200" dirty="0"/>
          </a:p>
          <a:p>
            <a:pPr lvl="1"/>
            <a:r>
              <a:rPr lang="zh-CN" altLang="en-US" sz="1200" dirty="0"/>
              <a:t>哲学遵循</a:t>
            </a:r>
            <a:r>
              <a:rPr lang="zh-CN" altLang="en-US" sz="1200" b="1" dirty="0">
                <a:solidFill>
                  <a:srgbClr val="0000FF"/>
                </a:solidFill>
              </a:rPr>
              <a:t>理论</a:t>
            </a:r>
            <a:r>
              <a:rPr lang="zh-CN" altLang="en-US" sz="1200" dirty="0">
                <a:solidFill>
                  <a:srgbClr val="0000FF"/>
                </a:solidFill>
              </a:rPr>
              <a:t>理性</a:t>
            </a:r>
            <a:r>
              <a:rPr lang="zh-CN" altLang="en-US" sz="1200" dirty="0"/>
              <a:t>，伦理学遵循</a:t>
            </a:r>
            <a:r>
              <a:rPr lang="zh-CN" altLang="en-US" sz="1200" b="1" dirty="0">
                <a:solidFill>
                  <a:srgbClr val="0000FF"/>
                </a:solidFill>
              </a:rPr>
              <a:t>价值</a:t>
            </a:r>
            <a:r>
              <a:rPr lang="zh-CN" altLang="en-US" sz="1200" dirty="0">
                <a:solidFill>
                  <a:srgbClr val="0000FF"/>
                </a:solidFill>
              </a:rPr>
              <a:t>理性</a:t>
            </a:r>
            <a:endParaRPr lang="zh-CN" altLang="en-US" sz="1200" dirty="0"/>
          </a:p>
          <a:p>
            <a:endParaRPr lang="zh-CN" altLang="en-US" sz="1200" dirty="0"/>
          </a:p>
          <a:p>
            <a:r>
              <a:rPr lang="zh-CN" altLang="en-US" sz="1200" dirty="0">
                <a:sym typeface="+mn-ea"/>
              </a:rPr>
              <a:t>伦理学</a:t>
            </a:r>
            <a:endParaRPr lang="zh-CN" altLang="en-US" sz="1200" dirty="0">
              <a:sym typeface="+mn-ea"/>
            </a:endParaRPr>
          </a:p>
          <a:p>
            <a:pPr lvl="1"/>
            <a:r>
              <a:rPr lang="zh-CN" altLang="en-US" sz="1200" dirty="0">
                <a:latin typeface="+mn-ea"/>
                <a:sym typeface="+mn-ea"/>
              </a:rPr>
              <a:t>理论伦理学：伦理学基本理论的</a:t>
            </a:r>
            <a:r>
              <a:rPr lang="zh-CN" altLang="en-US" sz="1200" dirty="0">
                <a:latin typeface="+mn-ea"/>
                <a:sym typeface="+mn-ea"/>
              </a:rPr>
              <a:t>学科</a:t>
            </a:r>
            <a:endParaRPr lang="zh-CN" altLang="en-US" sz="1200" dirty="0">
              <a:latin typeface="+mn-ea"/>
              <a:sym typeface="+mn-ea"/>
            </a:endParaRPr>
          </a:p>
          <a:p>
            <a:pPr lvl="1"/>
            <a:r>
              <a:rPr lang="zh-CN" altLang="en-US" sz="1200" dirty="0">
                <a:latin typeface="+mn-ea"/>
                <a:sym typeface="+mn-ea"/>
              </a:rPr>
              <a:t>应用伦理学：将伦理学的基本</a:t>
            </a:r>
            <a:r>
              <a:rPr lang="zh-CN" altLang="en-US" sz="1200" dirty="0">
                <a:latin typeface="+mn-ea"/>
                <a:sym typeface="+mn-ea"/>
              </a:rPr>
              <a:t>理论应用于社会生活的</a:t>
            </a:r>
            <a:r>
              <a:rPr lang="zh-CN" altLang="en-US" sz="1200" dirty="0">
                <a:latin typeface="+mn-ea"/>
                <a:sym typeface="+mn-ea"/>
              </a:rPr>
              <a:t>学</a:t>
            </a:r>
            <a:r>
              <a:rPr lang="zh-CN" altLang="en-US" sz="1200" dirty="0">
                <a:latin typeface="+mn-ea"/>
                <a:sym typeface="+mn-ea"/>
              </a:rPr>
              <a:t>科</a:t>
            </a:r>
            <a:endParaRPr lang="en-US" altLang="zh-CN" sz="1200" dirty="0">
              <a:latin typeface="+mn-ea"/>
            </a:endParaRPr>
          </a:p>
          <a:p>
            <a:pPr>
              <a:buNone/>
            </a:pPr>
            <a:endParaRPr lang="en-US" altLang="zh-CN" sz="1200" dirty="0"/>
          </a:p>
          <a:p>
            <a:r>
              <a:rPr lang="zh-CN" altLang="en-US" sz="1200" dirty="0"/>
              <a:t>哲学 </a:t>
            </a:r>
            <a:r>
              <a:rPr lang="en-US" altLang="zh-CN" sz="1200" dirty="0">
                <a:sym typeface="Wingdings" panose="05000000000000000000" pitchFamily="2" charset="2"/>
              </a:rPr>
              <a:t></a:t>
            </a:r>
            <a:r>
              <a:rPr lang="zh-CN" altLang="en-US" sz="1200" dirty="0"/>
              <a:t>应用哲学（</a:t>
            </a:r>
            <a:r>
              <a:rPr lang="en-US" altLang="zh-CN" sz="1200" dirty="0"/>
              <a:t>applied/practical philosophy</a:t>
            </a:r>
            <a:r>
              <a:rPr lang="zh-CN" altLang="en-US" sz="1200" dirty="0"/>
              <a:t>）</a:t>
            </a:r>
            <a:r>
              <a:rPr lang="en-US" altLang="zh-CN" sz="1200" dirty="0">
                <a:sym typeface="Wingdings" panose="05000000000000000000" pitchFamily="2" charset="2"/>
              </a:rPr>
              <a:t></a:t>
            </a:r>
            <a:r>
              <a:rPr lang="en-US" altLang="zh-CN" sz="1200" dirty="0"/>
              <a:t> </a:t>
            </a:r>
            <a:r>
              <a:rPr lang="zh-CN" altLang="en-US" sz="1200" dirty="0"/>
              <a:t>应用伦理学（</a:t>
            </a:r>
            <a:r>
              <a:rPr lang="en-US" altLang="zh-CN" sz="1200" dirty="0"/>
              <a:t>applied ethics</a:t>
            </a:r>
            <a:r>
              <a:rPr lang="zh-CN" altLang="en-US" sz="1200" dirty="0"/>
              <a:t>）</a:t>
            </a:r>
            <a:r>
              <a:rPr lang="en-US" altLang="zh-CN" sz="1200" dirty="0">
                <a:sym typeface="Wingdings" panose="05000000000000000000" pitchFamily="2" charset="2"/>
              </a:rPr>
              <a:t></a:t>
            </a:r>
            <a:r>
              <a:rPr lang="zh-CN" altLang="en-US" sz="1200" dirty="0"/>
              <a:t>计算机伦理学（</a:t>
            </a:r>
            <a:r>
              <a:rPr lang="en-US" altLang="zh-CN" sz="1200" dirty="0"/>
              <a:t>computer ethics</a:t>
            </a:r>
            <a:r>
              <a:rPr lang="zh-CN" altLang="en-US" sz="1200" dirty="0"/>
              <a:t>）</a:t>
            </a:r>
            <a:endParaRPr lang="zh-CN" altLang="en-US" sz="12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1.1.2 </a:t>
            </a:r>
            <a:r>
              <a:rPr lang="zh-CN" altLang="en-US" sz="2000" b="1" dirty="0">
                <a:solidFill>
                  <a:schemeClr val="bg1"/>
                </a:solidFill>
              </a:rPr>
              <a:t>计算机伦理学研究的基本问题</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3450" y="737915"/>
            <a:ext cx="5282089" cy="2209550"/>
          </a:xfrm>
        </p:spPr>
        <p:txBody>
          <a:bodyPr>
            <a:normAutofit/>
          </a:bodyPr>
          <a:lstStyle/>
          <a:p>
            <a:pPr marL="0" indent="0">
              <a:buNone/>
            </a:pPr>
            <a:r>
              <a:rPr lang="en-US" altLang="zh-CN" sz="1200" b="1" dirty="0"/>
              <a:t>2. </a:t>
            </a:r>
            <a:r>
              <a:rPr lang="zh-CN" altLang="en-US" sz="1200" b="1" dirty="0"/>
              <a:t>伦理学的基本问题</a:t>
            </a:r>
            <a:endParaRPr lang="en-US" altLang="zh-CN" sz="1200" b="1" dirty="0"/>
          </a:p>
          <a:p>
            <a:endParaRPr lang="en-US" altLang="zh-CN" sz="1200" dirty="0"/>
          </a:p>
          <a:p>
            <a:r>
              <a:rPr lang="en-US" altLang="zh-CN" sz="1200" dirty="0"/>
              <a:t>1) </a:t>
            </a:r>
            <a:r>
              <a:rPr lang="zh-CN" altLang="en-US" sz="1200" dirty="0"/>
              <a:t>基本问题：</a:t>
            </a:r>
            <a:r>
              <a:rPr lang="zh-CN" altLang="en-US" sz="1200" dirty="0">
                <a:solidFill>
                  <a:srgbClr val="FF0000"/>
                </a:solidFill>
              </a:rPr>
              <a:t>道德</a:t>
            </a:r>
            <a:r>
              <a:rPr lang="zh-CN" altLang="en-US" sz="1200" dirty="0"/>
              <a:t>和</a:t>
            </a:r>
            <a:r>
              <a:rPr lang="zh-CN" altLang="en-US" sz="1200" b="1" dirty="0">
                <a:solidFill>
                  <a:srgbClr val="0000FF"/>
                </a:solidFill>
              </a:rPr>
              <a:t>利益</a:t>
            </a:r>
            <a:r>
              <a:rPr lang="zh-CN" altLang="en-US" sz="1200" dirty="0"/>
              <a:t>两者的关系问题</a:t>
            </a:r>
            <a:endParaRPr lang="zh-CN" altLang="en-US" sz="1200" dirty="0"/>
          </a:p>
          <a:p>
            <a:pPr lvl="1" algn="l">
              <a:buClrTx/>
              <a:buSzTx/>
            </a:pPr>
            <a:r>
              <a:rPr lang="zh-CN" altLang="en-US" sz="1000" dirty="0"/>
              <a:t>即：在</a:t>
            </a:r>
            <a:r>
              <a:rPr lang="zh-CN" altLang="en-US" sz="1000" dirty="0"/>
              <a:t>道德框架内做对的事情</a:t>
            </a:r>
            <a:endParaRPr lang="zh-CN" altLang="en-US" sz="1000" dirty="0"/>
          </a:p>
          <a:p>
            <a:endParaRPr lang="en-US" altLang="zh-CN" sz="1200" dirty="0"/>
          </a:p>
          <a:p>
            <a:r>
              <a:rPr lang="en-US" altLang="zh-CN" sz="1200" dirty="0"/>
              <a:t>2) </a:t>
            </a:r>
            <a:r>
              <a:rPr lang="zh-CN" altLang="en-US" sz="1200" dirty="0"/>
              <a:t>研究方向：</a:t>
            </a:r>
            <a:r>
              <a:rPr lang="zh-CN" altLang="en-US" sz="1200" dirty="0">
                <a:solidFill>
                  <a:srgbClr val="FF0000"/>
                </a:solidFill>
              </a:rPr>
              <a:t>经济</a:t>
            </a:r>
            <a:r>
              <a:rPr lang="zh-CN" altLang="en-US" sz="1200" b="1" dirty="0">
                <a:solidFill>
                  <a:srgbClr val="0000FF"/>
                </a:solidFill>
              </a:rPr>
              <a:t>利益</a:t>
            </a:r>
            <a:r>
              <a:rPr lang="zh-CN" altLang="en-US" sz="1200" dirty="0"/>
              <a:t>和</a:t>
            </a:r>
            <a:r>
              <a:rPr lang="zh-CN" altLang="en-US" sz="1200" dirty="0">
                <a:solidFill>
                  <a:srgbClr val="FF0000"/>
                </a:solidFill>
              </a:rPr>
              <a:t>道德</a:t>
            </a:r>
            <a:r>
              <a:rPr lang="zh-CN" altLang="en-US" sz="1200" dirty="0"/>
              <a:t>的关系问题；</a:t>
            </a:r>
            <a:r>
              <a:rPr lang="zh-CN" altLang="en-US" sz="1200" dirty="0">
                <a:solidFill>
                  <a:srgbClr val="FF0000"/>
                </a:solidFill>
              </a:rPr>
              <a:t>个人</a:t>
            </a:r>
            <a:r>
              <a:rPr lang="zh-CN" altLang="en-US" sz="1200" b="1" dirty="0">
                <a:solidFill>
                  <a:srgbClr val="0000FF"/>
                </a:solidFill>
              </a:rPr>
              <a:t>利益</a:t>
            </a:r>
            <a:r>
              <a:rPr lang="zh-CN" altLang="en-US" sz="1200" dirty="0"/>
              <a:t>和</a:t>
            </a:r>
            <a:r>
              <a:rPr lang="zh-CN" altLang="en-US" sz="1200" dirty="0">
                <a:solidFill>
                  <a:srgbClr val="FF0000"/>
                </a:solidFill>
              </a:rPr>
              <a:t>社会整体</a:t>
            </a:r>
            <a:r>
              <a:rPr lang="zh-CN" altLang="en-US" sz="1200" b="1" dirty="0">
                <a:solidFill>
                  <a:srgbClr val="0000FF"/>
                </a:solidFill>
              </a:rPr>
              <a:t>利益</a:t>
            </a:r>
            <a:r>
              <a:rPr lang="zh-CN" altLang="en-US" sz="1200" dirty="0"/>
              <a:t>的关系问题</a:t>
            </a:r>
            <a:endParaRPr lang="en-CA" altLang="zh-CN" sz="1200" dirty="0"/>
          </a:p>
          <a:p>
            <a:pPr lvl="1"/>
            <a:r>
              <a:rPr lang="zh-CN" altLang="en-US" sz="1000" dirty="0"/>
              <a:t>例：</a:t>
            </a:r>
            <a:r>
              <a:rPr lang="en-US" altLang="zh-CN" sz="1000" dirty="0"/>
              <a:t>Cross-silo</a:t>
            </a:r>
            <a:r>
              <a:rPr lang="zh-CN" altLang="en-US" sz="1000" dirty="0"/>
              <a:t>联邦学习中，不同的客户拥有的数据量不一样。数据量多的客户不想和数据量少的客户合作。</a:t>
            </a:r>
            <a:r>
              <a:rPr lang="zh-CN" altLang="en-US" sz="1000" dirty="0">
                <a:solidFill>
                  <a:srgbClr val="FF0000"/>
                </a:solidFill>
              </a:rPr>
              <a:t>个人</a:t>
            </a:r>
            <a:r>
              <a:rPr lang="zh-CN" altLang="en-US" sz="1000" b="1" dirty="0">
                <a:solidFill>
                  <a:srgbClr val="0000FF"/>
                </a:solidFill>
              </a:rPr>
              <a:t>利益</a:t>
            </a:r>
            <a:r>
              <a:rPr lang="en-US" altLang="zh-CN" sz="1000" dirty="0"/>
              <a:t>or</a:t>
            </a:r>
            <a:r>
              <a:rPr lang="zh-CN" altLang="en-US" sz="1000" dirty="0">
                <a:solidFill>
                  <a:srgbClr val="FF0000"/>
                </a:solidFill>
              </a:rPr>
              <a:t>社会整体</a:t>
            </a:r>
            <a:r>
              <a:rPr lang="zh-CN" altLang="en-US" sz="1000" b="1" dirty="0">
                <a:solidFill>
                  <a:srgbClr val="0000FF"/>
                </a:solidFill>
              </a:rPr>
              <a:t>利益</a:t>
            </a:r>
            <a:r>
              <a:rPr lang="zh-CN" altLang="en-US" sz="1000" dirty="0"/>
              <a:t>？</a:t>
            </a:r>
            <a:endParaRPr lang="en-US" altLang="zh-CN" sz="1000" dirty="0"/>
          </a:p>
          <a:p>
            <a:endParaRPr lang="en-US" altLang="zh-CN" sz="1200" dirty="0"/>
          </a:p>
          <a:p>
            <a:endParaRPr lang="zh-CN" altLang="en-US" sz="1200" dirty="0"/>
          </a:p>
        </p:txBody>
      </p:sp>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1.1.2 </a:t>
            </a:r>
            <a:r>
              <a:rPr lang="zh-CN" altLang="en-US" sz="2000" b="1" dirty="0">
                <a:solidFill>
                  <a:schemeClr val="bg1"/>
                </a:solidFill>
              </a:rPr>
              <a:t>计算机伦理学研究的基本问题</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93450" y="22598"/>
            <a:ext cx="5282089" cy="558006"/>
          </a:xfrm>
        </p:spPr>
        <p:txBody>
          <a:bodyPr>
            <a:normAutofit/>
          </a:bodyPr>
          <a:lstStyle/>
          <a:p>
            <a:pPr algn="l"/>
            <a:r>
              <a:rPr lang="en-US" altLang="zh-CN" sz="2000" b="1" dirty="0">
                <a:solidFill>
                  <a:schemeClr val="bg1"/>
                </a:solidFill>
              </a:rPr>
              <a:t>1.1.2 </a:t>
            </a:r>
            <a:r>
              <a:rPr lang="zh-CN" altLang="en-US" sz="2000" b="1" dirty="0">
                <a:solidFill>
                  <a:schemeClr val="bg1"/>
                </a:solidFill>
              </a:rPr>
              <a:t>计算机伦理学研究的基本问题</a:t>
            </a:r>
            <a:endParaRPr lang="zh-CN" altLang="en-US" sz="2000" b="1" dirty="0">
              <a:solidFill>
                <a:schemeClr val="bg1"/>
              </a:solidFill>
            </a:endParaRPr>
          </a:p>
        </p:txBody>
      </p:sp>
      <p:sp>
        <p:nvSpPr>
          <p:cNvPr id="2" name="灯片编号占位符 1"/>
          <p:cNvSpPr>
            <a:spLocks noGrp="1"/>
          </p:cNvSpPr>
          <p:nvPr>
            <p:ph type="sldNum" sz="quarter" idx="12"/>
          </p:nvPr>
        </p:nvSpPr>
        <p:spPr/>
        <p:txBody>
          <a:bodyPr/>
          <a:lstStyle/>
          <a:p>
            <a:fld id="{C5C1623C-0059-494E-B184-63915177A0C5}" type="slidenum">
              <a:rPr lang="zh-CN" altLang="en-US" smtClean="0"/>
            </a:fld>
            <a:endParaRPr lang="zh-CN" altLang="en-US"/>
          </a:p>
        </p:txBody>
      </p:sp>
      <p:sp>
        <p:nvSpPr>
          <p:cNvPr id="5" name="内容占位符 4"/>
          <p:cNvSpPr/>
          <p:nvPr>
            <p:ph idx="1"/>
          </p:nvPr>
        </p:nvSpPr>
        <p:spPr/>
        <p:txBody>
          <a:bodyPr>
            <a:noAutofit/>
          </a:bodyPr>
          <a:p>
            <a:pPr marL="0" indent="0">
              <a:buNone/>
            </a:pPr>
            <a:r>
              <a:rPr lang="en-US" altLang="zh-CN" sz="1000" b="1" dirty="0">
                <a:latin typeface="+mn-ea"/>
                <a:cs typeface="+mn-ea"/>
                <a:sym typeface="+mn-ea"/>
              </a:rPr>
              <a:t>3. </a:t>
            </a:r>
            <a:r>
              <a:rPr lang="zh-CN" altLang="en-US" sz="1000" b="1" dirty="0">
                <a:latin typeface="+mn-ea"/>
                <a:cs typeface="+mn-ea"/>
                <a:sym typeface="+mn-ea"/>
              </a:rPr>
              <a:t>计算机伦理学的研究对象</a:t>
            </a:r>
            <a:endParaRPr lang="en-US" altLang="zh-CN" sz="1000" b="1" dirty="0">
              <a:latin typeface="+mn-ea"/>
              <a:cs typeface="+mn-ea"/>
            </a:endParaRPr>
          </a:p>
          <a:p>
            <a:r>
              <a:rPr lang="zh-CN" altLang="en-US" sz="1000" dirty="0">
                <a:latin typeface="+mn-ea"/>
                <a:cs typeface="+mn-ea"/>
                <a:sym typeface="+mn-ea"/>
              </a:rPr>
              <a:t>计算机伦理学的</a:t>
            </a:r>
            <a:r>
              <a:rPr lang="zh-CN" altLang="en-US" sz="1000" b="1" dirty="0">
                <a:solidFill>
                  <a:srgbClr val="FF0000"/>
                </a:solidFill>
                <a:latin typeface="+mn-ea"/>
                <a:cs typeface="+mn-ea"/>
                <a:sym typeface="+mn-ea"/>
              </a:rPr>
              <a:t>研究对象</a:t>
            </a:r>
            <a:r>
              <a:rPr lang="zh-CN" altLang="en-US" sz="1000" dirty="0">
                <a:latin typeface="+mn-ea"/>
                <a:cs typeface="+mn-ea"/>
                <a:sym typeface="+mn-ea"/>
              </a:rPr>
              <a:t>是在计算机的设计、开发、应用中，信息的</a:t>
            </a:r>
            <a:r>
              <a:rPr lang="zh-CN" altLang="en-US" sz="1000" dirty="0">
                <a:solidFill>
                  <a:srgbClr val="0000FF"/>
                </a:solidFill>
                <a:latin typeface="+mn-ea"/>
                <a:cs typeface="+mn-ea"/>
                <a:sym typeface="+mn-ea"/>
              </a:rPr>
              <a:t>生产、存储、交换和传播</a:t>
            </a:r>
            <a:r>
              <a:rPr lang="zh-CN" altLang="en-US" sz="1000" dirty="0">
                <a:latin typeface="+mn-ea"/>
                <a:cs typeface="+mn-ea"/>
                <a:sym typeface="+mn-ea"/>
              </a:rPr>
              <a:t>中，所涉及的</a:t>
            </a:r>
            <a:r>
              <a:rPr lang="zh-CN" altLang="en-US" sz="1000" dirty="0">
                <a:solidFill>
                  <a:srgbClr val="FF0000"/>
                </a:solidFill>
                <a:latin typeface="+mn-ea"/>
                <a:cs typeface="+mn-ea"/>
                <a:sym typeface="+mn-ea"/>
              </a:rPr>
              <a:t>伦理道德问题</a:t>
            </a:r>
            <a:endParaRPr lang="en-US" altLang="zh-CN" sz="1000" dirty="0">
              <a:latin typeface="+mn-ea"/>
              <a:cs typeface="+mn-ea"/>
            </a:endParaRPr>
          </a:p>
          <a:p>
            <a:endParaRPr lang="en-US" altLang="zh-CN" sz="1000" dirty="0">
              <a:latin typeface="+mn-ea"/>
              <a:cs typeface="+mn-ea"/>
            </a:endParaRPr>
          </a:p>
          <a:p>
            <a:r>
              <a:rPr lang="zh-CN" altLang="en-US" sz="1000" b="1" dirty="0">
                <a:solidFill>
                  <a:srgbClr val="0000FF"/>
                </a:solidFill>
                <a:latin typeface="+mn-ea"/>
                <a:cs typeface="+mn-ea"/>
                <a:sym typeface="+mn-ea"/>
              </a:rPr>
              <a:t>个人隐私</a:t>
            </a:r>
            <a:r>
              <a:rPr lang="zh-CN" altLang="en-US" sz="1000" dirty="0">
                <a:latin typeface="+mn-ea"/>
                <a:cs typeface="+mn-ea"/>
                <a:sym typeface="+mn-ea"/>
              </a:rPr>
              <a:t>（例：个性化推荐技术、用户画像技术）</a:t>
            </a:r>
            <a:endParaRPr lang="en-US" altLang="zh-CN" sz="1000" dirty="0">
              <a:latin typeface="+mn-ea"/>
              <a:cs typeface="+mn-ea"/>
            </a:endParaRPr>
          </a:p>
          <a:p>
            <a:r>
              <a:rPr lang="zh-CN" altLang="en-US" sz="1000" b="1" dirty="0">
                <a:solidFill>
                  <a:srgbClr val="0000FF"/>
                </a:solidFill>
                <a:latin typeface="+mn-ea"/>
                <a:cs typeface="+mn-ea"/>
                <a:sym typeface="+mn-ea"/>
              </a:rPr>
              <a:t>知识产权</a:t>
            </a:r>
            <a:r>
              <a:rPr lang="zh-CN" altLang="en-US" sz="1000" dirty="0">
                <a:latin typeface="+mn-ea"/>
                <a:cs typeface="+mn-ea"/>
                <a:sym typeface="+mn-ea"/>
              </a:rPr>
              <a:t>（例：淘宝网上售卖的盗版书籍等）</a:t>
            </a:r>
            <a:endParaRPr lang="en-US" altLang="zh-CN" sz="1000" dirty="0">
              <a:latin typeface="+mn-ea"/>
              <a:cs typeface="+mn-ea"/>
            </a:endParaRPr>
          </a:p>
          <a:p>
            <a:r>
              <a:rPr lang="zh-CN" altLang="en-US" sz="1000" b="1" dirty="0">
                <a:solidFill>
                  <a:srgbClr val="0000FF"/>
                </a:solidFill>
                <a:latin typeface="+mn-ea"/>
                <a:cs typeface="+mn-ea"/>
                <a:sym typeface="+mn-ea"/>
              </a:rPr>
              <a:t>电子垃圾</a:t>
            </a:r>
            <a:r>
              <a:rPr lang="zh-CN" altLang="en-US" sz="1000" dirty="0">
                <a:latin typeface="+mn-ea"/>
                <a:cs typeface="+mn-ea"/>
                <a:sym typeface="+mn-ea"/>
              </a:rPr>
              <a:t>（例：手机、硬盘、笔记本电脑等硬件）</a:t>
            </a:r>
            <a:endParaRPr lang="en-US" altLang="zh-CN" sz="1000" dirty="0">
              <a:latin typeface="+mn-ea"/>
              <a:cs typeface="+mn-ea"/>
            </a:endParaRPr>
          </a:p>
          <a:p>
            <a:r>
              <a:rPr lang="zh-CN" altLang="en-US" sz="1000" b="1" dirty="0">
                <a:solidFill>
                  <a:srgbClr val="0000FF"/>
                </a:solidFill>
                <a:latin typeface="+mn-ea"/>
                <a:cs typeface="+mn-ea"/>
                <a:sym typeface="+mn-ea"/>
              </a:rPr>
              <a:t>信息垃圾</a:t>
            </a:r>
            <a:r>
              <a:rPr lang="zh-CN" altLang="en-US" sz="1000" dirty="0">
                <a:latin typeface="+mn-ea"/>
                <a:cs typeface="+mn-ea"/>
                <a:sym typeface="+mn-ea"/>
              </a:rPr>
              <a:t>（例：垃圾邮件过滤）</a:t>
            </a:r>
            <a:endParaRPr lang="en-CA" altLang="zh-CN" sz="1000" dirty="0">
              <a:latin typeface="+mn-ea"/>
              <a:cs typeface="+mn-ea"/>
            </a:endParaRPr>
          </a:p>
          <a:p>
            <a:r>
              <a:rPr lang="zh-CN" altLang="en-US" sz="1000" b="1" dirty="0">
                <a:solidFill>
                  <a:srgbClr val="0000FF"/>
                </a:solidFill>
                <a:latin typeface="+mn-ea"/>
                <a:cs typeface="+mn-ea"/>
                <a:sym typeface="+mn-ea"/>
              </a:rPr>
              <a:t>算法公平</a:t>
            </a:r>
            <a:r>
              <a:rPr lang="en-CA" altLang="zh-CN" sz="1000" dirty="0">
                <a:latin typeface="+mn-ea"/>
                <a:cs typeface="+mn-ea"/>
                <a:sym typeface="+mn-ea"/>
              </a:rPr>
              <a:t>（例：将黑人识别为大猩猩</a:t>
            </a:r>
            <a:r>
              <a:rPr lang="zh-CN" altLang="en-US" sz="1000" dirty="0">
                <a:latin typeface="+mn-ea"/>
                <a:cs typeface="+mn-ea"/>
                <a:sym typeface="+mn-ea"/>
              </a:rPr>
              <a:t>）</a:t>
            </a:r>
            <a:endParaRPr lang="en-CA" altLang="zh-CN" sz="1000" dirty="0">
              <a:latin typeface="+mn-ea"/>
              <a:cs typeface="+mn-ea"/>
            </a:endParaRPr>
          </a:p>
          <a:p>
            <a:r>
              <a:rPr lang="zh-CN" altLang="en-US" sz="1000" b="1" dirty="0">
                <a:solidFill>
                  <a:srgbClr val="0000FF"/>
                </a:solidFill>
                <a:latin typeface="+mn-ea"/>
                <a:cs typeface="+mn-ea"/>
                <a:sym typeface="+mn-ea"/>
              </a:rPr>
              <a:t>网络攻击</a:t>
            </a:r>
            <a:endParaRPr lang="en-CA" altLang="zh-CN" sz="1000" b="1" dirty="0">
              <a:solidFill>
                <a:srgbClr val="0000FF"/>
              </a:solidFill>
              <a:latin typeface="+mn-ea"/>
              <a:cs typeface="+mn-ea"/>
            </a:endParaRPr>
          </a:p>
          <a:p>
            <a:r>
              <a:rPr lang="zh-CN" altLang="en-US" sz="1000" b="1" dirty="0">
                <a:solidFill>
                  <a:srgbClr val="0000FF"/>
                </a:solidFill>
                <a:latin typeface="+mn-ea"/>
                <a:cs typeface="+mn-ea"/>
                <a:sym typeface="+mn-ea"/>
              </a:rPr>
              <a:t>网络色情</a:t>
            </a:r>
            <a:endParaRPr lang="zh-CN" altLang="en-US" sz="1000" b="1" dirty="0">
              <a:solidFill>
                <a:srgbClr val="0000FF"/>
              </a:solidFill>
              <a:latin typeface="+mn-ea"/>
              <a:cs typeface="+mn-ea"/>
              <a:sym typeface="+mn-ea"/>
            </a:endParaRPr>
          </a:p>
        </p:txBody>
      </p:sp>
      <p:pic>
        <p:nvPicPr>
          <p:cNvPr id="6" name="图片 5"/>
          <p:cNvPicPr/>
          <p:nvPr/>
        </p:nvPicPr>
        <p:blipFill>
          <a:blip r:embed="rId1"/>
          <a:stretch>
            <a:fillRect/>
          </a:stretch>
        </p:blipFill>
        <p:spPr>
          <a:xfrm>
            <a:off x="3562350" y="2159635"/>
            <a:ext cx="2160000" cy="1188000"/>
          </a:xfrm>
          <a:prstGeom prst="rect">
            <a:avLst/>
          </a:prstGeom>
          <a:noFill/>
          <a:ln w="9525">
            <a:noFill/>
          </a:ln>
        </p:spPr>
      </p:pic>
      <p:pic>
        <p:nvPicPr>
          <p:cNvPr id="7" name="图片 6"/>
          <p:cNvPicPr/>
          <p:nvPr/>
        </p:nvPicPr>
        <p:blipFill>
          <a:blip r:embed="rId2"/>
          <a:stretch>
            <a:fillRect/>
          </a:stretch>
        </p:blipFill>
        <p:spPr>
          <a:xfrm>
            <a:off x="3562350" y="1297940"/>
            <a:ext cx="2160000" cy="1008000"/>
          </a:xfrm>
          <a:prstGeom prst="rect">
            <a:avLst/>
          </a:prstGeom>
          <a:noFill/>
          <a:ln w="9525">
            <a:noFill/>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5205</Words>
  <Application>WPS 演示</Application>
  <PresentationFormat>Custom</PresentationFormat>
  <Paragraphs>314</Paragraphs>
  <Slides>27</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宋体</vt:lpstr>
      <vt:lpstr>Wingdings</vt:lpstr>
      <vt:lpstr>微软雅黑</vt:lpstr>
      <vt:lpstr>Calibri</vt:lpstr>
      <vt:lpstr>Times New Roman</vt:lpstr>
      <vt:lpstr>Arial Unicode MS</vt:lpstr>
      <vt:lpstr>等线</vt:lpstr>
      <vt:lpstr>Office 主题</vt:lpstr>
      <vt:lpstr>第1章 计算机伦理学概述</vt:lpstr>
      <vt:lpstr>Syllabus</vt:lpstr>
      <vt:lpstr>提纲</vt:lpstr>
      <vt:lpstr>提纲</vt:lpstr>
      <vt:lpstr>1.1.1 计算机伦理的提出</vt:lpstr>
      <vt:lpstr>1.1.2 计算机伦理学研究的基本问题</vt:lpstr>
      <vt:lpstr>1.1.2 计算机伦理学研究的基本问题</vt:lpstr>
      <vt:lpstr>1.1.2 计算机伦理学研究的基本问题</vt:lpstr>
      <vt:lpstr>1.1.2 计算机伦理学研究的基本问题</vt:lpstr>
      <vt:lpstr>1.1.2 计算机伦理学研究的基本问题</vt:lpstr>
      <vt:lpstr>1.1.3 计算机伦理学的定义</vt:lpstr>
      <vt:lpstr>1.1.3 计算机伦理学的定义</vt:lpstr>
      <vt:lpstr>提纲</vt:lpstr>
      <vt:lpstr>1.2.1 计算机伦理学的研究方法</vt:lpstr>
      <vt:lpstr>1.2.1 计算机伦理学的研究方法</vt:lpstr>
      <vt:lpstr>1.2.1 计算机伦理学的研究方法</vt:lpstr>
      <vt:lpstr>1.2.1 计算机伦理学的研究方法</vt:lpstr>
      <vt:lpstr>1.2.2 计算机伦理学的发展</vt:lpstr>
      <vt:lpstr>1.2.2 计算机伦理学的发展</vt:lpstr>
      <vt:lpstr>1.2.2 计算机伦理学的发展</vt:lpstr>
      <vt:lpstr>1.2.2 计算机伦理学的发展</vt:lpstr>
      <vt:lpstr>1.2.2 计算机伦理学的发展</vt:lpstr>
      <vt:lpstr>1.2.2 计算机伦理学的发展</vt:lpstr>
      <vt:lpstr>1.2.2 计算机伦理学的发展</vt:lpstr>
      <vt:lpstr>小节</vt:lpstr>
      <vt:lpstr>作业</vt:lpstr>
      <vt:lpstr>Reading list中文章目录</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WPS_1173050826</cp:lastModifiedBy>
  <cp:revision>647</cp:revision>
  <dcterms:created xsi:type="dcterms:W3CDTF">2015-11-26T02:50:00Z</dcterms:created>
  <dcterms:modified xsi:type="dcterms:W3CDTF">2022-03-09T02:32:04Z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8A9D7356757C496AB7B7289B16CEFD53</vt:lpwstr>
  </property>
  <property fmtid="{D5CDD505-2E9C-101B-9397-08002B2CF9AE}" pid="3" name="KSOProductBuildVer">
    <vt:lpwstr>2052-11.1.0.10700</vt:lpwstr>
  </property>
</Properties>
</file>