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62" r:id="rId3"/>
    <p:sldId id="363" r:id="rId4"/>
    <p:sldId id="404" r:id="rId5"/>
    <p:sldId id="502" r:id="rId6"/>
    <p:sldId id="365" r:id="rId7"/>
    <p:sldId id="366" r:id="rId9"/>
    <p:sldId id="407" r:id="rId10"/>
    <p:sldId id="408" r:id="rId11"/>
    <p:sldId id="409" r:id="rId12"/>
    <p:sldId id="411" r:id="rId13"/>
    <p:sldId id="451" r:id="rId14"/>
    <p:sldId id="449" r:id="rId15"/>
    <p:sldId id="452" r:id="rId16"/>
    <p:sldId id="453" r:id="rId17"/>
    <p:sldId id="454" r:id="rId18"/>
    <p:sldId id="455" r:id="rId19"/>
    <p:sldId id="456" r:id="rId20"/>
    <p:sldId id="457" r:id="rId21"/>
    <p:sldId id="458" r:id="rId22"/>
    <p:sldId id="459" r:id="rId23"/>
    <p:sldId id="388" r:id="rId24"/>
    <p:sldId id="532" r:id="rId25"/>
    <p:sldId id="390" r:id="rId26"/>
    <p:sldId id="461" r:id="rId27"/>
    <p:sldId id="462" r:id="rId28"/>
    <p:sldId id="393" r:id="rId29"/>
    <p:sldId id="479" r:id="rId30"/>
    <p:sldId id="496" r:id="rId31"/>
    <p:sldId id="495" r:id="rId32"/>
    <p:sldId id="494" r:id="rId33"/>
    <p:sldId id="401" r:id="rId34"/>
    <p:sldId id="402" r:id="rId35"/>
    <p:sldId id="403" r:id="rId36"/>
  </p:sldIdLst>
  <p:sldSz cx="5868670" cy="3347720"/>
  <p:notesSz cx="6858000" cy="9144000"/>
  <p:defaultTextStyle>
    <a:defPPr>
      <a:defRPr lang="zh-CN"/>
    </a:defPPr>
    <a:lvl1pPr marL="0" algn="l" defTabSz="526415" rtl="0" eaLnBrk="1" latinLnBrk="0" hangingPunct="1">
      <a:defRPr sz="1000" kern="1200">
        <a:solidFill>
          <a:schemeClr val="tx1"/>
        </a:solidFill>
        <a:latin typeface="+mn-lt"/>
        <a:ea typeface="+mn-ea"/>
        <a:cs typeface="+mn-cs"/>
      </a:defRPr>
    </a:lvl1pPr>
    <a:lvl2pPr marL="263525" algn="l" defTabSz="526415" rtl="0" eaLnBrk="1" latinLnBrk="0" hangingPunct="1">
      <a:defRPr sz="1000" kern="1200">
        <a:solidFill>
          <a:schemeClr val="tx1"/>
        </a:solidFill>
        <a:latin typeface="+mn-lt"/>
        <a:ea typeface="+mn-ea"/>
        <a:cs typeface="+mn-cs"/>
      </a:defRPr>
    </a:lvl2pPr>
    <a:lvl3pPr marL="526415" algn="l" defTabSz="526415" rtl="0" eaLnBrk="1" latinLnBrk="0" hangingPunct="1">
      <a:defRPr sz="1000" kern="1200">
        <a:solidFill>
          <a:schemeClr val="tx1"/>
        </a:solidFill>
        <a:latin typeface="+mn-lt"/>
        <a:ea typeface="+mn-ea"/>
        <a:cs typeface="+mn-cs"/>
      </a:defRPr>
    </a:lvl3pPr>
    <a:lvl4pPr marL="789940" algn="l" defTabSz="526415" rtl="0" eaLnBrk="1" latinLnBrk="0" hangingPunct="1">
      <a:defRPr sz="1000" kern="1200">
        <a:solidFill>
          <a:schemeClr val="tx1"/>
        </a:solidFill>
        <a:latin typeface="+mn-lt"/>
        <a:ea typeface="+mn-ea"/>
        <a:cs typeface="+mn-cs"/>
      </a:defRPr>
    </a:lvl4pPr>
    <a:lvl5pPr marL="1053465" algn="l" defTabSz="526415" rtl="0" eaLnBrk="1" latinLnBrk="0" hangingPunct="1">
      <a:defRPr sz="1000" kern="1200">
        <a:solidFill>
          <a:schemeClr val="tx1"/>
        </a:solidFill>
        <a:latin typeface="+mn-lt"/>
        <a:ea typeface="+mn-ea"/>
        <a:cs typeface="+mn-cs"/>
      </a:defRPr>
    </a:lvl5pPr>
    <a:lvl6pPr marL="1316355" algn="l" defTabSz="526415" rtl="0" eaLnBrk="1" latinLnBrk="0" hangingPunct="1">
      <a:defRPr sz="1000" kern="1200">
        <a:solidFill>
          <a:schemeClr val="tx1"/>
        </a:solidFill>
        <a:latin typeface="+mn-lt"/>
        <a:ea typeface="+mn-ea"/>
        <a:cs typeface="+mn-cs"/>
      </a:defRPr>
    </a:lvl6pPr>
    <a:lvl7pPr marL="1579880" algn="l" defTabSz="526415" rtl="0" eaLnBrk="1" latinLnBrk="0" hangingPunct="1">
      <a:defRPr sz="1000" kern="1200">
        <a:solidFill>
          <a:schemeClr val="tx1"/>
        </a:solidFill>
        <a:latin typeface="+mn-lt"/>
        <a:ea typeface="+mn-ea"/>
        <a:cs typeface="+mn-cs"/>
      </a:defRPr>
    </a:lvl7pPr>
    <a:lvl8pPr marL="1843405" algn="l" defTabSz="526415" rtl="0" eaLnBrk="1" latinLnBrk="0" hangingPunct="1">
      <a:defRPr sz="1000" kern="1200">
        <a:solidFill>
          <a:schemeClr val="tx1"/>
        </a:solidFill>
        <a:latin typeface="+mn-lt"/>
        <a:ea typeface="+mn-ea"/>
        <a:cs typeface="+mn-cs"/>
      </a:defRPr>
    </a:lvl8pPr>
    <a:lvl9pPr marL="2106295" algn="l" defTabSz="526415" rtl="0" eaLnBrk="1" latinLnBrk="0" hangingPunct="1">
      <a:defRPr sz="1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221" d="100"/>
          <a:sy n="221" d="100"/>
        </p:scale>
        <p:origin x="-978" y="-90"/>
      </p:cViewPr>
      <p:guideLst>
        <p:guide orient="horz" pos="1043"/>
        <p:guide pos="18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E5143CF-93E5-D048-A510-CE38CD4679DD}" type="doc">
      <dgm:prSet loTypeId="urn:microsoft.com/office/officeart/2005/8/layout/cycle6" loCatId="" qsTypeId="urn:microsoft.com/office/officeart/2005/8/quickstyle/simple1" qsCatId="simple" csTypeId="urn:microsoft.com/office/officeart/2005/8/colors/accent0_3" csCatId="mainScheme" phldr="1"/>
      <dgm:spPr/>
      <dgm:t>
        <a:bodyPr/>
        <a:lstStyle/>
        <a:p>
          <a:endParaRPr lang="en-GB"/>
        </a:p>
      </dgm:t>
    </dgm:pt>
    <dgm:pt modelId="{934A9008-C4C3-DB4C-A21A-7C6A7B708B5F}">
      <dgm:prSet phldrT="[Text]" phldr="0" custT="0"/>
      <dgm:spPr/>
      <dgm:t>
        <a:bodyPr vert="horz" wrap="square"/>
        <a:p>
          <a:pPr>
            <a:lnSpc>
              <a:spcPct val="100000"/>
            </a:lnSpc>
            <a:spcBef>
              <a:spcPct val="0"/>
            </a:spcBef>
            <a:spcAft>
              <a:spcPct val="35000"/>
            </a:spcAft>
          </a:pPr>
          <a:r>
            <a:rPr lang="zh-CN" altLang="en-US">
              <a:latin typeface="微软雅黑" panose="020B0503020204020204" pitchFamily="34" charset="-122"/>
              <a:ea typeface="微软雅黑" panose="020B0503020204020204" pitchFamily="34" charset="-122"/>
            </a:rPr>
            <a:t>法律空白</a:t>
          </a:r>
          <a:r>
            <a:rPr lang="en-GB"/>
            <a:t/>
          </a:r>
          <a:endParaRPr lang="en-GB"/>
        </a:p>
      </dgm:t>
    </dgm:pt>
    <dgm:pt modelId="{B044B40A-C44A-9946-95D2-E28D88E0CDE4}" cxnId="{E0149D3F-758B-4884-91E9-B541E85A3325}" type="parTrans">
      <dgm:prSet/>
      <dgm:spPr/>
      <dgm:t>
        <a:bodyPr/>
        <a:lstStyle/>
        <a:p>
          <a:endParaRPr lang="en-GB"/>
        </a:p>
      </dgm:t>
    </dgm:pt>
    <dgm:pt modelId="{45484578-FD26-8549-8A89-2E6637280A2C}" cxnId="{E0149D3F-758B-4884-91E9-B541E85A3325}" type="sibTrans">
      <dgm:prSet/>
      <dgm:spPr/>
      <dgm:t>
        <a:bodyPr/>
        <a:lstStyle/>
        <a:p>
          <a:endParaRPr lang="en-GB"/>
        </a:p>
      </dgm:t>
    </dgm:pt>
    <dgm:pt modelId="{43CD8D0D-4694-C14A-8270-D2D5FF6FC5A4}">
      <dgm:prSet phldrT="[Text]"/>
      <dgm:spPr/>
      <dgm:t>
        <a:bodyPr/>
        <a:lstStyle/>
        <a:p>
          <a:r>
            <a:rPr lang="zh-CN" altLang="en-US" dirty="0">
              <a:latin typeface="微软雅黑" panose="020B0503020204020204" pitchFamily="34" charset="-122"/>
              <a:ea typeface="微软雅黑" panose="020B0503020204020204" pitchFamily="34" charset="-122"/>
            </a:rPr>
            <a:t>道德延伸到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网络虚拟世界</a:t>
          </a:r>
          <a:endParaRPr lang="en-GB" dirty="0"/>
        </a:p>
      </dgm:t>
    </dgm:pt>
    <dgm:pt modelId="{8988DCB4-DF18-A34A-A6A4-DB5A54C31CB9}" cxnId="{AEC140D4-95DA-43CF-A907-B87ED6A669A1}" type="parTrans">
      <dgm:prSet/>
      <dgm:spPr/>
      <dgm:t>
        <a:bodyPr/>
        <a:lstStyle/>
        <a:p>
          <a:endParaRPr lang="en-GB"/>
        </a:p>
      </dgm:t>
    </dgm:pt>
    <dgm:pt modelId="{839A9D24-18D2-4243-AE82-86FF895ABD71}" cxnId="{AEC140D4-95DA-43CF-A907-B87ED6A669A1}" type="sibTrans">
      <dgm:prSet/>
      <dgm:spPr/>
      <dgm:t>
        <a:bodyPr/>
        <a:lstStyle/>
        <a:p>
          <a:endParaRPr lang="en-GB"/>
        </a:p>
      </dgm:t>
    </dgm:pt>
    <dgm:pt modelId="{8381B897-2B7A-9249-ACD5-225E83776AB2}">
      <dgm:prSet phldrT="[Text]"/>
      <dgm:spPr/>
      <dgm:t>
        <a:bodyPr/>
        <a:lstStyle/>
        <a:p>
          <a:r>
            <a:rPr lang="zh-CN" altLang="en-US" dirty="0">
              <a:latin typeface="微软雅黑" panose="020B0503020204020204" pitchFamily="34" charset="-122"/>
              <a:ea typeface="微软雅黑" panose="020B0503020204020204" pitchFamily="34" charset="-122"/>
            </a:rPr>
            <a:t>工作场所的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变化</a:t>
          </a:r>
          <a:endParaRPr lang="en-GB" dirty="0"/>
        </a:p>
      </dgm:t>
    </dgm:pt>
    <dgm:pt modelId="{69047890-BBD0-C340-996D-FEB975788AF6}" cxnId="{FD2667C9-C5E0-4133-971B-600317A99633}" type="parTrans">
      <dgm:prSet/>
      <dgm:spPr/>
      <dgm:t>
        <a:bodyPr/>
        <a:lstStyle/>
        <a:p>
          <a:endParaRPr lang="en-GB"/>
        </a:p>
      </dgm:t>
    </dgm:pt>
    <dgm:pt modelId="{CA096406-E237-1F46-853B-3A168B0FB366}" cxnId="{FD2667C9-C5E0-4133-971B-600317A99633}" type="sibTrans">
      <dgm:prSet/>
      <dgm:spPr/>
      <dgm:t>
        <a:bodyPr/>
        <a:lstStyle/>
        <a:p>
          <a:endParaRPr lang="en-GB"/>
        </a:p>
      </dgm:t>
    </dgm:pt>
    <dgm:pt modelId="{C4C0311D-234C-594D-A651-6E6553B2408E}">
      <dgm:prSet phldrT="[Text]"/>
      <dgm:spPr/>
      <dgm:t>
        <a:bodyPr/>
        <a:lstStyle/>
        <a:p>
          <a:r>
            <a:rPr lang="zh-CN" altLang="en-US">
              <a:latin typeface="微软雅黑" panose="020B0503020204020204" pitchFamily="34" charset="-122"/>
              <a:ea typeface="微软雅黑" panose="020B0503020204020204" pitchFamily="34" charset="-122"/>
            </a:rPr>
            <a:t>生态环境</a:t>
          </a:r>
          <a:endParaRPr lang="en-GB" dirty="0"/>
        </a:p>
      </dgm:t>
    </dgm:pt>
    <dgm:pt modelId="{BFA11F39-05FC-A749-AEF0-2F9E20457EF4}" cxnId="{5C52DED6-1C29-43CA-9ACF-7C443420BD85}" type="parTrans">
      <dgm:prSet/>
      <dgm:spPr/>
      <dgm:t>
        <a:bodyPr/>
        <a:lstStyle/>
        <a:p>
          <a:endParaRPr lang="en-GB"/>
        </a:p>
      </dgm:t>
    </dgm:pt>
    <dgm:pt modelId="{B8BEA3C1-0408-7E42-8D4F-BBC70B432003}" cxnId="{5C52DED6-1C29-43CA-9ACF-7C443420BD85}" type="sibTrans">
      <dgm:prSet/>
      <dgm:spPr/>
      <dgm:t>
        <a:bodyPr/>
        <a:lstStyle/>
        <a:p>
          <a:endParaRPr lang="en-GB"/>
        </a:p>
      </dgm:t>
    </dgm:pt>
    <dgm:pt modelId="{66DB5365-5DFD-434B-A0C6-67ED74421838}">
      <dgm:prSet phldrT="[Text]"/>
      <dgm:spPr/>
      <dgm:t>
        <a:bodyPr/>
        <a:lstStyle/>
        <a:p>
          <a:r>
            <a:rPr lang="zh-CN" altLang="en-US" dirty="0">
              <a:latin typeface="微软雅黑" panose="020B0503020204020204" pitchFamily="34" charset="-122"/>
              <a:ea typeface="微软雅黑" panose="020B0503020204020204" pitchFamily="34" charset="-122"/>
            </a:rPr>
            <a:t>文化教育的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变化</a:t>
          </a:r>
          <a:endParaRPr lang="en-GB" dirty="0"/>
        </a:p>
      </dgm:t>
    </dgm:pt>
    <dgm:pt modelId="{45893665-6652-0E46-8C55-26ED07EF1D6A}" cxnId="{8232B4B9-F6CE-44F9-8AE7-8697E37657F3}" type="parTrans">
      <dgm:prSet/>
      <dgm:spPr/>
      <dgm:t>
        <a:bodyPr/>
        <a:lstStyle/>
        <a:p>
          <a:endParaRPr lang="en-GB"/>
        </a:p>
      </dgm:t>
    </dgm:pt>
    <dgm:pt modelId="{BB38DDF8-9D86-6E40-8570-D62E491C54B6}" cxnId="{8232B4B9-F6CE-44F9-8AE7-8697E37657F3}" type="sibTrans">
      <dgm:prSet/>
      <dgm:spPr/>
      <dgm:t>
        <a:bodyPr/>
        <a:lstStyle/>
        <a:p>
          <a:endParaRPr lang="en-GB"/>
        </a:p>
      </dgm:t>
    </dgm:pt>
    <dgm:pt modelId="{C3E69B96-484B-5347-AC34-395497EBD6FC}" type="pres">
      <dgm:prSet presAssocID="{BE5143CF-93E5-D048-A510-CE38CD4679DD}" presName="cycle" presStyleCnt="0">
        <dgm:presLayoutVars>
          <dgm:dir/>
          <dgm:resizeHandles val="exact"/>
        </dgm:presLayoutVars>
      </dgm:prSet>
      <dgm:spPr/>
    </dgm:pt>
    <dgm:pt modelId="{223FDC60-4E3D-9F41-9A3F-CDC2E1505D67}" type="pres">
      <dgm:prSet presAssocID="{934A9008-C4C3-DB4C-A21A-7C6A7B708B5F}" presName="node" presStyleLbl="node1" presStyleIdx="0" presStyleCnt="5">
        <dgm:presLayoutVars>
          <dgm:bulletEnabled val="1"/>
        </dgm:presLayoutVars>
      </dgm:prSet>
      <dgm:spPr/>
    </dgm:pt>
    <dgm:pt modelId="{BFAB4AC3-08F8-3848-8519-F81A5D2953B9}" type="pres">
      <dgm:prSet presAssocID="{934A9008-C4C3-DB4C-A21A-7C6A7B708B5F}" presName="spNode" presStyleCnt="0"/>
      <dgm:spPr/>
    </dgm:pt>
    <dgm:pt modelId="{74F6BCD6-56B8-9041-B5FB-C0456B4F4C7A}" type="pres">
      <dgm:prSet presAssocID="{45484578-FD26-8549-8A89-2E6637280A2C}" presName="sibTrans" presStyleLbl="sibTrans1D1" presStyleIdx="0" presStyleCnt="5"/>
      <dgm:spPr/>
    </dgm:pt>
    <dgm:pt modelId="{89AF379E-6675-5547-966C-4C9F06A2D1EF}" type="pres">
      <dgm:prSet presAssocID="{43CD8D0D-4694-C14A-8270-D2D5FF6FC5A4}" presName="node" presStyleLbl="node1" presStyleIdx="1" presStyleCnt="5">
        <dgm:presLayoutVars>
          <dgm:bulletEnabled val="1"/>
        </dgm:presLayoutVars>
      </dgm:prSet>
      <dgm:spPr/>
    </dgm:pt>
    <dgm:pt modelId="{BBB80703-EA6D-0840-BE82-0442C4072C5B}" type="pres">
      <dgm:prSet presAssocID="{43CD8D0D-4694-C14A-8270-D2D5FF6FC5A4}" presName="spNode" presStyleCnt="0"/>
      <dgm:spPr/>
    </dgm:pt>
    <dgm:pt modelId="{B9D79CF1-BF0E-7D47-988E-12B8A325D90A}" type="pres">
      <dgm:prSet presAssocID="{839A9D24-18D2-4243-AE82-86FF895ABD71}" presName="sibTrans" presStyleLbl="sibTrans1D1" presStyleIdx="1" presStyleCnt="5"/>
      <dgm:spPr/>
    </dgm:pt>
    <dgm:pt modelId="{C5FB1E99-EDB2-C944-B9D6-EFB0F6EC941D}" type="pres">
      <dgm:prSet presAssocID="{8381B897-2B7A-9249-ACD5-225E83776AB2}" presName="node" presStyleLbl="node1" presStyleIdx="2" presStyleCnt="5">
        <dgm:presLayoutVars>
          <dgm:bulletEnabled val="1"/>
        </dgm:presLayoutVars>
      </dgm:prSet>
      <dgm:spPr/>
    </dgm:pt>
    <dgm:pt modelId="{574936BE-1D83-0B46-874C-0C8401AC0206}" type="pres">
      <dgm:prSet presAssocID="{8381B897-2B7A-9249-ACD5-225E83776AB2}" presName="spNode" presStyleCnt="0"/>
      <dgm:spPr/>
    </dgm:pt>
    <dgm:pt modelId="{20124ADF-AF7D-9F47-A9A3-F08347DC02A3}" type="pres">
      <dgm:prSet presAssocID="{CA096406-E237-1F46-853B-3A168B0FB366}" presName="sibTrans" presStyleLbl="sibTrans1D1" presStyleIdx="2" presStyleCnt="5"/>
      <dgm:spPr/>
    </dgm:pt>
    <dgm:pt modelId="{9E58B4B5-FDC1-2A4F-9409-56500E6E10A1}" type="pres">
      <dgm:prSet presAssocID="{C4C0311D-234C-594D-A651-6E6553B2408E}" presName="node" presStyleLbl="node1" presStyleIdx="3" presStyleCnt="5">
        <dgm:presLayoutVars>
          <dgm:bulletEnabled val="1"/>
        </dgm:presLayoutVars>
      </dgm:prSet>
      <dgm:spPr/>
    </dgm:pt>
    <dgm:pt modelId="{6209058C-2DF3-9E43-9B9F-ADE999B581FD}" type="pres">
      <dgm:prSet presAssocID="{C4C0311D-234C-594D-A651-6E6553B2408E}" presName="spNode" presStyleCnt="0"/>
      <dgm:spPr/>
    </dgm:pt>
    <dgm:pt modelId="{40543E8B-A3EA-FE45-B8AA-4136CE292A26}" type="pres">
      <dgm:prSet presAssocID="{B8BEA3C1-0408-7E42-8D4F-BBC70B432003}" presName="sibTrans" presStyleLbl="sibTrans1D1" presStyleIdx="3" presStyleCnt="5"/>
      <dgm:spPr/>
    </dgm:pt>
    <dgm:pt modelId="{A136AA7D-1869-F646-9911-091C24418849}" type="pres">
      <dgm:prSet presAssocID="{66DB5365-5DFD-434B-A0C6-67ED74421838}" presName="node" presStyleLbl="node1" presStyleIdx="4" presStyleCnt="5">
        <dgm:presLayoutVars>
          <dgm:bulletEnabled val="1"/>
        </dgm:presLayoutVars>
      </dgm:prSet>
      <dgm:spPr/>
    </dgm:pt>
    <dgm:pt modelId="{C96CA5AF-154C-3741-B8B2-6F585F7FE8A7}" type="pres">
      <dgm:prSet presAssocID="{66DB5365-5DFD-434B-A0C6-67ED74421838}" presName="spNode" presStyleCnt="0"/>
      <dgm:spPr/>
    </dgm:pt>
    <dgm:pt modelId="{5F1C5907-0455-E349-8454-C6A4699B3BCA}" type="pres">
      <dgm:prSet presAssocID="{BB38DDF8-9D86-6E40-8570-D62E491C54B6}" presName="sibTrans" presStyleLbl="sibTrans1D1" presStyleIdx="4" presStyleCnt="5"/>
      <dgm:spPr/>
    </dgm:pt>
  </dgm:ptLst>
  <dgm:cxnLst>
    <dgm:cxn modelId="{E0149D3F-758B-4884-91E9-B541E85A3325}" srcId="{BE5143CF-93E5-D048-A510-CE38CD4679DD}" destId="{934A9008-C4C3-DB4C-A21A-7C6A7B708B5F}" srcOrd="0" destOrd="0" parTransId="{B044B40A-C44A-9946-95D2-E28D88E0CDE4}" sibTransId="{45484578-FD26-8549-8A89-2E6637280A2C}"/>
    <dgm:cxn modelId="{AEC140D4-95DA-43CF-A907-B87ED6A669A1}" srcId="{BE5143CF-93E5-D048-A510-CE38CD4679DD}" destId="{43CD8D0D-4694-C14A-8270-D2D5FF6FC5A4}" srcOrd="1" destOrd="0" parTransId="{8988DCB4-DF18-A34A-A6A4-DB5A54C31CB9}" sibTransId="{839A9D24-18D2-4243-AE82-86FF895ABD71}"/>
    <dgm:cxn modelId="{FD2667C9-C5E0-4133-971B-600317A99633}" srcId="{BE5143CF-93E5-D048-A510-CE38CD4679DD}" destId="{8381B897-2B7A-9249-ACD5-225E83776AB2}" srcOrd="2" destOrd="0" parTransId="{69047890-BBD0-C340-996D-FEB975788AF6}" sibTransId="{CA096406-E237-1F46-853B-3A168B0FB366}"/>
    <dgm:cxn modelId="{5C52DED6-1C29-43CA-9ACF-7C443420BD85}" srcId="{BE5143CF-93E5-D048-A510-CE38CD4679DD}" destId="{C4C0311D-234C-594D-A651-6E6553B2408E}" srcOrd="3" destOrd="0" parTransId="{BFA11F39-05FC-A749-AEF0-2F9E20457EF4}" sibTransId="{B8BEA3C1-0408-7E42-8D4F-BBC70B432003}"/>
    <dgm:cxn modelId="{8232B4B9-F6CE-44F9-8AE7-8697E37657F3}" srcId="{BE5143CF-93E5-D048-A510-CE38CD4679DD}" destId="{66DB5365-5DFD-434B-A0C6-67ED74421838}" srcOrd="4" destOrd="0" parTransId="{45893665-6652-0E46-8C55-26ED07EF1D6A}" sibTransId="{BB38DDF8-9D86-6E40-8570-D62E491C54B6}"/>
    <dgm:cxn modelId="{17BC7259-1911-41B1-AD2E-786E686389A5}" type="presOf" srcId="{BE5143CF-93E5-D048-A510-CE38CD4679DD}" destId="{C3E69B96-484B-5347-AC34-395497EBD6FC}" srcOrd="0" destOrd="0" presId="urn:microsoft.com/office/officeart/2005/8/layout/cycle6"/>
    <dgm:cxn modelId="{387C58D2-4B36-4A2E-B978-41401C84455C}" type="presParOf" srcId="{C3E69B96-484B-5347-AC34-395497EBD6FC}" destId="{223FDC60-4E3D-9F41-9A3F-CDC2E1505D67}" srcOrd="0" destOrd="0" presId="urn:microsoft.com/office/officeart/2005/8/layout/cycle6"/>
    <dgm:cxn modelId="{2E97BF0A-8A80-464A-8E8D-D0B001EFAA2D}" type="presOf" srcId="{934A9008-C4C3-DB4C-A21A-7C6A7B708B5F}" destId="{223FDC60-4E3D-9F41-9A3F-CDC2E1505D67}" srcOrd="0" destOrd="0" presId="urn:microsoft.com/office/officeart/2005/8/layout/cycle6"/>
    <dgm:cxn modelId="{7C394A26-3E98-4F32-9109-83BA817ABD80}" type="presParOf" srcId="{C3E69B96-484B-5347-AC34-395497EBD6FC}" destId="{BFAB4AC3-08F8-3848-8519-F81A5D2953B9}" srcOrd="1" destOrd="0" presId="urn:microsoft.com/office/officeart/2005/8/layout/cycle6"/>
    <dgm:cxn modelId="{A67C5A28-A7C9-4444-B175-4D550B5EA743}" type="presParOf" srcId="{C3E69B96-484B-5347-AC34-395497EBD6FC}" destId="{74F6BCD6-56B8-9041-B5FB-C0456B4F4C7A}" srcOrd="2" destOrd="0" presId="urn:microsoft.com/office/officeart/2005/8/layout/cycle6"/>
    <dgm:cxn modelId="{8FEE2298-DB71-4864-9D86-0EF03A47B258}" type="presOf" srcId="{45484578-FD26-8549-8A89-2E6637280A2C}" destId="{74F6BCD6-56B8-9041-B5FB-C0456B4F4C7A}" srcOrd="0" destOrd="0" presId="urn:microsoft.com/office/officeart/2005/8/layout/cycle6"/>
    <dgm:cxn modelId="{0BE3DA3D-50C8-41D3-A714-C52848AD9F92}" type="presParOf" srcId="{C3E69B96-484B-5347-AC34-395497EBD6FC}" destId="{89AF379E-6675-5547-966C-4C9F06A2D1EF}" srcOrd="3" destOrd="0" presId="urn:microsoft.com/office/officeart/2005/8/layout/cycle6"/>
    <dgm:cxn modelId="{B5CCA90B-EAFE-42E1-A53A-C0C21B69A9BF}" type="presOf" srcId="{43CD8D0D-4694-C14A-8270-D2D5FF6FC5A4}" destId="{89AF379E-6675-5547-966C-4C9F06A2D1EF}" srcOrd="0" destOrd="0" presId="urn:microsoft.com/office/officeart/2005/8/layout/cycle6"/>
    <dgm:cxn modelId="{AF87680C-35C1-49A6-99B1-58B14D84E495}" type="presParOf" srcId="{C3E69B96-484B-5347-AC34-395497EBD6FC}" destId="{BBB80703-EA6D-0840-BE82-0442C4072C5B}" srcOrd="4" destOrd="0" presId="urn:microsoft.com/office/officeart/2005/8/layout/cycle6"/>
    <dgm:cxn modelId="{10CBD4D1-41E7-4087-BD33-F041EF48703B}" type="presParOf" srcId="{C3E69B96-484B-5347-AC34-395497EBD6FC}" destId="{B9D79CF1-BF0E-7D47-988E-12B8A325D90A}" srcOrd="5" destOrd="0" presId="urn:microsoft.com/office/officeart/2005/8/layout/cycle6"/>
    <dgm:cxn modelId="{55B2A068-01A3-4C0E-9E9A-FEE832E632E9}" type="presOf" srcId="{839A9D24-18D2-4243-AE82-86FF895ABD71}" destId="{B9D79CF1-BF0E-7D47-988E-12B8A325D90A}" srcOrd="0" destOrd="0" presId="urn:microsoft.com/office/officeart/2005/8/layout/cycle6"/>
    <dgm:cxn modelId="{29580963-A11E-4636-9788-061413F9D278}" type="presParOf" srcId="{C3E69B96-484B-5347-AC34-395497EBD6FC}" destId="{C5FB1E99-EDB2-C944-B9D6-EFB0F6EC941D}" srcOrd="6" destOrd="0" presId="urn:microsoft.com/office/officeart/2005/8/layout/cycle6"/>
    <dgm:cxn modelId="{E9196014-52B1-46A7-978C-68009D894BF3}" type="presOf" srcId="{8381B897-2B7A-9249-ACD5-225E83776AB2}" destId="{C5FB1E99-EDB2-C944-B9D6-EFB0F6EC941D}" srcOrd="0" destOrd="0" presId="urn:microsoft.com/office/officeart/2005/8/layout/cycle6"/>
    <dgm:cxn modelId="{B45BBDB7-CF32-4821-92DC-DF8379F5B072}" type="presParOf" srcId="{C3E69B96-484B-5347-AC34-395497EBD6FC}" destId="{574936BE-1D83-0B46-874C-0C8401AC0206}" srcOrd="7" destOrd="0" presId="urn:microsoft.com/office/officeart/2005/8/layout/cycle6"/>
    <dgm:cxn modelId="{09729B93-ED46-42A0-AE71-9BE8A5F63843}" type="presParOf" srcId="{C3E69B96-484B-5347-AC34-395497EBD6FC}" destId="{20124ADF-AF7D-9F47-A9A3-F08347DC02A3}" srcOrd="8" destOrd="0" presId="urn:microsoft.com/office/officeart/2005/8/layout/cycle6"/>
    <dgm:cxn modelId="{449DB3CD-4158-491D-9F84-72A46F2B4D80}" type="presOf" srcId="{CA096406-E237-1F46-853B-3A168B0FB366}" destId="{20124ADF-AF7D-9F47-A9A3-F08347DC02A3}" srcOrd="0" destOrd="0" presId="urn:microsoft.com/office/officeart/2005/8/layout/cycle6"/>
    <dgm:cxn modelId="{ACBF0096-65C9-4529-A2DB-2BF0A0B3C753}" type="presParOf" srcId="{C3E69B96-484B-5347-AC34-395497EBD6FC}" destId="{9E58B4B5-FDC1-2A4F-9409-56500E6E10A1}" srcOrd="9" destOrd="0" presId="urn:microsoft.com/office/officeart/2005/8/layout/cycle6"/>
    <dgm:cxn modelId="{71E28DDA-1C2C-4D44-B8AE-E2897D82CF20}" type="presOf" srcId="{C4C0311D-234C-594D-A651-6E6553B2408E}" destId="{9E58B4B5-FDC1-2A4F-9409-56500E6E10A1}" srcOrd="0" destOrd="0" presId="urn:microsoft.com/office/officeart/2005/8/layout/cycle6"/>
    <dgm:cxn modelId="{C79B48B4-BB24-4B91-BA20-B76311FB51D2}" type="presParOf" srcId="{C3E69B96-484B-5347-AC34-395497EBD6FC}" destId="{6209058C-2DF3-9E43-9B9F-ADE999B581FD}" srcOrd="10" destOrd="0" presId="urn:microsoft.com/office/officeart/2005/8/layout/cycle6"/>
    <dgm:cxn modelId="{5DE6E6E3-5B3F-439D-BEDE-0CCA4046C3EC}" type="presParOf" srcId="{C3E69B96-484B-5347-AC34-395497EBD6FC}" destId="{40543E8B-A3EA-FE45-B8AA-4136CE292A26}" srcOrd="11" destOrd="0" presId="urn:microsoft.com/office/officeart/2005/8/layout/cycle6"/>
    <dgm:cxn modelId="{4DDBB703-6719-4724-B8EF-D59775A9097D}" type="presOf" srcId="{B8BEA3C1-0408-7E42-8D4F-BBC70B432003}" destId="{40543E8B-A3EA-FE45-B8AA-4136CE292A26}" srcOrd="0" destOrd="0" presId="urn:microsoft.com/office/officeart/2005/8/layout/cycle6"/>
    <dgm:cxn modelId="{76DBFEE0-4519-483F-AD24-8794CDC8F5A5}" type="presParOf" srcId="{C3E69B96-484B-5347-AC34-395497EBD6FC}" destId="{A136AA7D-1869-F646-9911-091C24418849}" srcOrd="12" destOrd="0" presId="urn:microsoft.com/office/officeart/2005/8/layout/cycle6"/>
    <dgm:cxn modelId="{6E724285-33BE-47D1-B6FB-C06F487DCA0A}" type="presOf" srcId="{66DB5365-5DFD-434B-A0C6-67ED74421838}" destId="{A136AA7D-1869-F646-9911-091C24418849}" srcOrd="0" destOrd="0" presId="urn:microsoft.com/office/officeart/2005/8/layout/cycle6"/>
    <dgm:cxn modelId="{6E9607DA-8E2E-4A35-AB9E-22E504DBEB24}" type="presParOf" srcId="{C3E69B96-484B-5347-AC34-395497EBD6FC}" destId="{C96CA5AF-154C-3741-B8B2-6F585F7FE8A7}" srcOrd="13" destOrd="0" presId="urn:microsoft.com/office/officeart/2005/8/layout/cycle6"/>
    <dgm:cxn modelId="{C235FE00-C754-45CD-B864-4434D7A5F51E}" type="presParOf" srcId="{C3E69B96-484B-5347-AC34-395497EBD6FC}" destId="{5F1C5907-0455-E349-8454-C6A4699B3BCA}" srcOrd="14" destOrd="0" presId="urn:microsoft.com/office/officeart/2005/8/layout/cycle6"/>
    <dgm:cxn modelId="{F33AAA03-11D0-405A-90D6-63AE5FAAEF6C}" type="presOf" srcId="{BB38DDF8-9D86-6E40-8570-D62E491C54B6}" destId="{5F1C5907-0455-E349-8454-C6A4699B3BCA}" srcOrd="0"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3E5C5D-BD2D-0F40-955E-A1F8543312CC}" type="doc">
      <dgm:prSet loTypeId="urn:microsoft.com/office/officeart/2005/8/layout/cycle6" loCatId="" qsTypeId="urn:microsoft.com/office/officeart/2005/8/quickstyle/simple1" qsCatId="simple" csTypeId="urn:microsoft.com/office/officeart/2005/8/colors/colorful1" csCatId="colorful" phldr="1"/>
      <dgm:spPr/>
      <dgm:t>
        <a:bodyPr/>
        <a:lstStyle/>
        <a:p>
          <a:endParaRPr lang="en-GB"/>
        </a:p>
      </dgm:t>
    </dgm:pt>
    <dgm:pt modelId="{17FB6D33-A02F-6C47-A30B-6B12269980FE}">
      <dgm:prSet phldrT="[Text]"/>
      <dgm:spPr/>
      <dgm:t>
        <a:bodyPr/>
        <a:lstStyle/>
        <a:p>
          <a:pPr>
            <a:buNone/>
          </a:pPr>
          <a:r>
            <a:rPr lang="zh-CN" altLang="en-US" dirty="0">
              <a:latin typeface="微软雅黑" panose="020B0503020204020204" pitchFamily="34" charset="-122"/>
              <a:ea typeface="微软雅黑" panose="020B0503020204020204" pitchFamily="34" charset="-122"/>
            </a:rPr>
            <a:t>数值计算</a:t>
          </a:r>
          <a:endParaRPr lang="en-GB" dirty="0"/>
        </a:p>
      </dgm:t>
    </dgm:pt>
    <dgm:pt modelId="{E403789F-7B3E-AC4A-A1ED-173209D56D78}" cxnId="{8CF8BA8F-B25D-E841-9463-4AA8B00C1208}" type="parTrans">
      <dgm:prSet/>
      <dgm:spPr/>
      <dgm:t>
        <a:bodyPr/>
        <a:lstStyle/>
        <a:p>
          <a:endParaRPr lang="en-GB"/>
        </a:p>
      </dgm:t>
    </dgm:pt>
    <dgm:pt modelId="{6CBB9CC7-6868-6848-B498-F41FDD8D4BE9}" cxnId="{8CF8BA8F-B25D-E841-9463-4AA8B00C1208}" type="sibTrans">
      <dgm:prSet/>
      <dgm:spPr/>
      <dgm:t>
        <a:bodyPr/>
        <a:lstStyle/>
        <a:p>
          <a:endParaRPr lang="en-GB"/>
        </a:p>
      </dgm:t>
    </dgm:pt>
    <dgm:pt modelId="{A9735CD1-4131-2E4E-BCA1-9B0FD2B5BFF7}">
      <dgm:prSet phldrT="[Text]"/>
      <dgm:spPr/>
      <dgm:t>
        <a:bodyPr/>
        <a:lstStyle/>
        <a:p>
          <a:pPr>
            <a:buNone/>
          </a:pPr>
          <a:r>
            <a:rPr lang="zh-CN" altLang="en-US" dirty="0">
              <a:latin typeface="微软雅黑" panose="020B0503020204020204" pitchFamily="34" charset="-122"/>
              <a:ea typeface="微软雅黑" panose="020B0503020204020204" pitchFamily="34" charset="-122"/>
            </a:rPr>
            <a:t>数据处理</a:t>
          </a:r>
          <a:endParaRPr lang="en-GB" dirty="0"/>
        </a:p>
      </dgm:t>
    </dgm:pt>
    <dgm:pt modelId="{2AF36D37-EE0C-894B-A9DD-20DF577CE054}" cxnId="{30E15B57-B74F-5C49-AE46-F45B5ABC7689}" type="parTrans">
      <dgm:prSet/>
      <dgm:spPr/>
      <dgm:t>
        <a:bodyPr/>
        <a:lstStyle/>
        <a:p>
          <a:endParaRPr lang="en-GB"/>
        </a:p>
      </dgm:t>
    </dgm:pt>
    <dgm:pt modelId="{AD1C7322-DAC0-734D-A8DC-FA42E3CA4357}" cxnId="{30E15B57-B74F-5C49-AE46-F45B5ABC7689}" type="sibTrans">
      <dgm:prSet/>
      <dgm:spPr/>
      <dgm:t>
        <a:bodyPr/>
        <a:lstStyle/>
        <a:p>
          <a:endParaRPr lang="en-GB"/>
        </a:p>
      </dgm:t>
    </dgm:pt>
    <dgm:pt modelId="{BA03DA66-6893-E046-834D-25A349844FF5}">
      <dgm:prSet phldrT="[Text]"/>
      <dgm:spPr/>
      <dgm:t>
        <a:bodyPr/>
        <a:lstStyle/>
        <a:p>
          <a:r>
            <a:rPr lang="zh-CN" altLang="en-US" dirty="0">
              <a:latin typeface="微软雅黑" panose="020B0503020204020204" pitchFamily="34" charset="-122"/>
              <a:ea typeface="微软雅黑" panose="020B0503020204020204" pitchFamily="34" charset="-122"/>
            </a:rPr>
            <a:t>实时控制</a:t>
          </a:r>
          <a:endParaRPr lang="en-GB" dirty="0"/>
        </a:p>
      </dgm:t>
    </dgm:pt>
    <dgm:pt modelId="{A235F835-8938-B34D-A0A6-2FBAF3678C1A}" cxnId="{96BABED2-CEF4-2747-BD71-3D444CB606F5}" type="parTrans">
      <dgm:prSet/>
      <dgm:spPr/>
      <dgm:t>
        <a:bodyPr/>
        <a:lstStyle/>
        <a:p>
          <a:endParaRPr lang="en-GB"/>
        </a:p>
      </dgm:t>
    </dgm:pt>
    <dgm:pt modelId="{E09BECBA-5633-2F49-94CB-C751D09842DB}" cxnId="{96BABED2-CEF4-2747-BD71-3D444CB606F5}" type="sibTrans">
      <dgm:prSet/>
      <dgm:spPr/>
      <dgm:t>
        <a:bodyPr/>
        <a:lstStyle/>
        <a:p>
          <a:endParaRPr lang="en-GB"/>
        </a:p>
      </dgm:t>
    </dgm:pt>
    <dgm:pt modelId="{68E9078D-2752-6544-B8CD-B854E15BB583}">
      <dgm:prSet phldrT="[Text]"/>
      <dgm:spPr/>
      <dgm:t>
        <a:bodyPr/>
        <a:lstStyle/>
        <a:p>
          <a:r>
            <a:rPr lang="zh-CN" altLang="en-US" dirty="0">
              <a:latin typeface="微软雅黑" panose="020B0503020204020204" pitchFamily="34" charset="-122"/>
              <a:ea typeface="微软雅黑" panose="020B0503020204020204" pitchFamily="34" charset="-122"/>
            </a:rPr>
            <a:t>计算机辅助设计</a:t>
          </a:r>
          <a:r>
            <a:rPr lang="en-US" altLang="zh-CN" dirty="0">
              <a:latin typeface="微软雅黑" panose="020B0503020204020204" pitchFamily="34" charset="-122"/>
              <a:ea typeface="微软雅黑" panose="020B0503020204020204" pitchFamily="34" charset="-122"/>
            </a:rPr>
            <a:t>CAD</a:t>
          </a:r>
          <a:endParaRPr lang="en-GB" dirty="0"/>
        </a:p>
      </dgm:t>
    </dgm:pt>
    <dgm:pt modelId="{E8F18115-1C6F-804E-BD24-23892445D270}" cxnId="{81392D88-C4F6-0240-AFD6-4E29229E77F3}" type="parTrans">
      <dgm:prSet/>
      <dgm:spPr/>
      <dgm:t>
        <a:bodyPr/>
        <a:lstStyle/>
        <a:p>
          <a:endParaRPr lang="en-GB"/>
        </a:p>
      </dgm:t>
    </dgm:pt>
    <dgm:pt modelId="{36A9E3BD-FB46-BA40-AC81-F10C47D7A139}" cxnId="{81392D88-C4F6-0240-AFD6-4E29229E77F3}" type="sibTrans">
      <dgm:prSet/>
      <dgm:spPr/>
      <dgm:t>
        <a:bodyPr/>
        <a:lstStyle/>
        <a:p>
          <a:endParaRPr lang="en-GB"/>
        </a:p>
      </dgm:t>
    </dgm:pt>
    <dgm:pt modelId="{FECB81A1-8112-E642-AA7B-BD4DF97409C6}">
      <dgm:prSet phldrT="[Text]"/>
      <dgm:spPr/>
      <dgm:t>
        <a:bodyPr/>
        <a:lstStyle/>
        <a:p>
          <a:r>
            <a:rPr lang="zh-CN" altLang="en-US" dirty="0">
              <a:latin typeface="微软雅黑" panose="020B0503020204020204" pitchFamily="34" charset="-122"/>
              <a:ea typeface="微软雅黑" panose="020B0503020204020204" pitchFamily="34" charset="-122"/>
            </a:rPr>
            <a:t>模式识别</a:t>
          </a:r>
          <a:endParaRPr lang="en-GB" dirty="0"/>
        </a:p>
      </dgm:t>
    </dgm:pt>
    <dgm:pt modelId="{EBE73CD1-9992-1C4C-81C8-BA719E14A376}" cxnId="{498960E1-6228-CC4C-8ADC-BAD19486E616}" type="parTrans">
      <dgm:prSet/>
      <dgm:spPr/>
      <dgm:t>
        <a:bodyPr/>
        <a:lstStyle/>
        <a:p>
          <a:endParaRPr lang="en-GB"/>
        </a:p>
      </dgm:t>
    </dgm:pt>
    <dgm:pt modelId="{B5C2E369-96AD-CE46-879D-891F834F33B9}" cxnId="{498960E1-6228-CC4C-8ADC-BAD19486E616}" type="sibTrans">
      <dgm:prSet/>
      <dgm:spPr/>
      <dgm:t>
        <a:bodyPr/>
        <a:lstStyle/>
        <a:p>
          <a:endParaRPr lang="en-GB"/>
        </a:p>
      </dgm:t>
    </dgm:pt>
    <dgm:pt modelId="{EF808048-3491-E74E-9279-829CC2D81AB6}">
      <dgm:prSet phldrT="[Text]"/>
      <dgm:spPr/>
      <dgm:t>
        <a:bodyPr/>
        <a:lstStyle/>
        <a:p>
          <a:r>
            <a:rPr lang="zh-CN" altLang="en-US" dirty="0">
              <a:latin typeface="微软雅黑" panose="020B0503020204020204" pitchFamily="34" charset="-122"/>
              <a:ea typeface="微软雅黑" panose="020B0503020204020204" pitchFamily="34" charset="-122"/>
            </a:rPr>
            <a:t>通信和图像、文字处理</a:t>
          </a:r>
          <a:endParaRPr lang="en-GB" dirty="0"/>
        </a:p>
      </dgm:t>
    </dgm:pt>
    <dgm:pt modelId="{874731A5-054D-B641-AE62-5535D6AFE764}" cxnId="{29896BA4-703B-DF43-AC82-8AEB2CF04558}" type="parTrans">
      <dgm:prSet/>
      <dgm:spPr/>
      <dgm:t>
        <a:bodyPr/>
        <a:lstStyle/>
        <a:p>
          <a:endParaRPr lang="en-GB"/>
        </a:p>
      </dgm:t>
    </dgm:pt>
    <dgm:pt modelId="{888C2A14-65DD-324E-99B0-62D1E85E29C6}" cxnId="{29896BA4-703B-DF43-AC82-8AEB2CF04558}" type="sibTrans">
      <dgm:prSet/>
      <dgm:spPr/>
      <dgm:t>
        <a:bodyPr/>
        <a:lstStyle/>
        <a:p>
          <a:endParaRPr lang="en-GB"/>
        </a:p>
      </dgm:t>
    </dgm:pt>
    <dgm:pt modelId="{00D77173-E4E5-8C45-82B5-F6AEA7E58703}">
      <dgm:prSet phldrT="[Text]"/>
      <dgm:spPr/>
      <dgm:t>
        <a:bodyPr/>
        <a:lstStyle/>
        <a:p>
          <a:r>
            <a:rPr lang="zh-CN" altLang="en-US" dirty="0">
              <a:latin typeface="微软雅黑" panose="020B0503020204020204" pitchFamily="34" charset="-122"/>
              <a:ea typeface="微软雅黑" panose="020B0503020204020204" pitchFamily="34" charset="-122"/>
            </a:rPr>
            <a:t>多媒体技术</a:t>
          </a:r>
          <a:endParaRPr lang="en-GB" dirty="0"/>
        </a:p>
      </dgm:t>
    </dgm:pt>
    <dgm:pt modelId="{F4A70762-5082-FF4F-9EB3-F9C0D01879C4}" cxnId="{C01CE9BA-0997-FB49-A79D-E55F0269968C}" type="parTrans">
      <dgm:prSet/>
      <dgm:spPr/>
      <dgm:t>
        <a:bodyPr/>
        <a:lstStyle/>
        <a:p>
          <a:endParaRPr lang="en-GB"/>
        </a:p>
      </dgm:t>
    </dgm:pt>
    <dgm:pt modelId="{4AC73961-9194-7849-A9B6-19F10ECD18F5}" cxnId="{C01CE9BA-0997-FB49-A79D-E55F0269968C}" type="sibTrans">
      <dgm:prSet/>
      <dgm:spPr/>
      <dgm:t>
        <a:bodyPr/>
        <a:lstStyle/>
        <a:p>
          <a:endParaRPr lang="en-GB"/>
        </a:p>
      </dgm:t>
    </dgm:pt>
    <dgm:pt modelId="{F38B7F91-65C3-314A-B67D-3A463AAFEE3A}">
      <dgm:prSet phldrT="[Text]"/>
      <dgm:spPr/>
      <dgm:t>
        <a:bodyPr/>
        <a:lstStyle/>
        <a:p>
          <a:r>
            <a:rPr lang="zh-CN" altLang="en-US" dirty="0">
              <a:latin typeface="微软雅黑" panose="020B0503020204020204" pitchFamily="34" charset="-122"/>
              <a:ea typeface="微软雅黑" panose="020B0503020204020204" pitchFamily="34" charset="-122"/>
            </a:rPr>
            <a:t>网络技术与信息高速公路</a:t>
          </a:r>
          <a:endParaRPr lang="en-GB" dirty="0"/>
        </a:p>
      </dgm:t>
    </dgm:pt>
    <dgm:pt modelId="{D29C92ED-791F-A249-91D4-40AFEC0C81CD}" cxnId="{1FC60E53-A026-4C4D-A250-312860309641}" type="parTrans">
      <dgm:prSet/>
      <dgm:spPr/>
      <dgm:t>
        <a:bodyPr/>
        <a:lstStyle/>
        <a:p>
          <a:endParaRPr lang="en-GB"/>
        </a:p>
      </dgm:t>
    </dgm:pt>
    <dgm:pt modelId="{E2782C90-8519-4C41-A2E2-2A3933BF4670}" cxnId="{1FC60E53-A026-4C4D-A250-312860309641}" type="sibTrans">
      <dgm:prSet/>
      <dgm:spPr/>
      <dgm:t>
        <a:bodyPr/>
        <a:lstStyle/>
        <a:p>
          <a:endParaRPr lang="en-GB"/>
        </a:p>
      </dgm:t>
    </dgm:pt>
    <dgm:pt modelId="{C35FBF0B-BFF9-F942-9C17-2C70FD0C5866}">
      <dgm:prSet phldrT="[Text]"/>
      <dgm:spPr/>
      <dgm:t>
        <a:bodyPr/>
        <a:lstStyle/>
        <a:p>
          <a:r>
            <a:rPr lang="zh-CN" altLang="en-US">
              <a:latin typeface="微软雅黑" panose="020B0503020204020204" pitchFamily="34" charset="-122"/>
              <a:ea typeface="微软雅黑" panose="020B0503020204020204" pitchFamily="34" charset="-122"/>
            </a:rPr>
            <a:t>教育</a:t>
          </a:r>
          <a:endParaRPr lang="en-GB" dirty="0"/>
        </a:p>
      </dgm:t>
    </dgm:pt>
    <dgm:pt modelId="{53626DA5-507D-2D47-BDBA-E82392983E7F}" cxnId="{283F10B2-C18E-974F-8109-8C1EE3105E71}" type="parTrans">
      <dgm:prSet/>
      <dgm:spPr/>
      <dgm:t>
        <a:bodyPr/>
        <a:lstStyle/>
        <a:p>
          <a:endParaRPr lang="en-GB"/>
        </a:p>
      </dgm:t>
    </dgm:pt>
    <dgm:pt modelId="{ED6C447F-5D7A-574A-8618-81DDCAB1C4CA}" cxnId="{283F10B2-C18E-974F-8109-8C1EE3105E71}" type="sibTrans">
      <dgm:prSet/>
      <dgm:spPr/>
      <dgm:t>
        <a:bodyPr/>
        <a:lstStyle/>
        <a:p>
          <a:endParaRPr lang="en-GB"/>
        </a:p>
      </dgm:t>
    </dgm:pt>
    <dgm:pt modelId="{D5529A77-6681-3048-8402-655D7FF79FF5}" type="pres">
      <dgm:prSet presAssocID="{6E3E5C5D-BD2D-0F40-955E-A1F8543312CC}" presName="cycle" presStyleCnt="0">
        <dgm:presLayoutVars>
          <dgm:dir/>
          <dgm:resizeHandles val="exact"/>
        </dgm:presLayoutVars>
      </dgm:prSet>
      <dgm:spPr/>
    </dgm:pt>
    <dgm:pt modelId="{3D0B5624-F123-F64C-AB89-573FB6654258}" type="pres">
      <dgm:prSet presAssocID="{17FB6D33-A02F-6C47-A30B-6B12269980FE}" presName="node" presStyleLbl="node1" presStyleIdx="0" presStyleCnt="9">
        <dgm:presLayoutVars>
          <dgm:bulletEnabled val="1"/>
        </dgm:presLayoutVars>
      </dgm:prSet>
      <dgm:spPr/>
    </dgm:pt>
    <dgm:pt modelId="{9320D69A-261A-8B4F-B101-D8AC71AAE8EE}" type="pres">
      <dgm:prSet presAssocID="{17FB6D33-A02F-6C47-A30B-6B12269980FE}" presName="spNode" presStyleCnt="0"/>
      <dgm:spPr/>
    </dgm:pt>
    <dgm:pt modelId="{64630BAC-9FAC-6441-BA0F-AC8B9F4FDD10}" type="pres">
      <dgm:prSet presAssocID="{6CBB9CC7-6868-6848-B498-F41FDD8D4BE9}" presName="sibTrans" presStyleLbl="sibTrans1D1" presStyleIdx="0" presStyleCnt="9"/>
      <dgm:spPr/>
    </dgm:pt>
    <dgm:pt modelId="{A4714F5A-1ECE-AA42-9777-A5A77667BDC7}" type="pres">
      <dgm:prSet presAssocID="{A9735CD1-4131-2E4E-BCA1-9B0FD2B5BFF7}" presName="node" presStyleLbl="node1" presStyleIdx="1" presStyleCnt="9">
        <dgm:presLayoutVars>
          <dgm:bulletEnabled val="1"/>
        </dgm:presLayoutVars>
      </dgm:prSet>
      <dgm:spPr/>
    </dgm:pt>
    <dgm:pt modelId="{2A4F2421-3CC2-764A-9846-5D32BA9284FA}" type="pres">
      <dgm:prSet presAssocID="{A9735CD1-4131-2E4E-BCA1-9B0FD2B5BFF7}" presName="spNode" presStyleCnt="0"/>
      <dgm:spPr/>
    </dgm:pt>
    <dgm:pt modelId="{AC8958D2-3BA0-884C-8F34-8A85B6191ADC}" type="pres">
      <dgm:prSet presAssocID="{AD1C7322-DAC0-734D-A8DC-FA42E3CA4357}" presName="sibTrans" presStyleLbl="sibTrans1D1" presStyleIdx="1" presStyleCnt="9"/>
      <dgm:spPr/>
    </dgm:pt>
    <dgm:pt modelId="{8620FDDD-1DE2-9B45-9E06-1C8807830720}" type="pres">
      <dgm:prSet presAssocID="{BA03DA66-6893-E046-834D-25A349844FF5}" presName="node" presStyleLbl="node1" presStyleIdx="2" presStyleCnt="9">
        <dgm:presLayoutVars>
          <dgm:bulletEnabled val="1"/>
        </dgm:presLayoutVars>
      </dgm:prSet>
      <dgm:spPr/>
    </dgm:pt>
    <dgm:pt modelId="{E35CFB6E-06D9-5549-A408-42E1EFEF9F4D}" type="pres">
      <dgm:prSet presAssocID="{BA03DA66-6893-E046-834D-25A349844FF5}" presName="spNode" presStyleCnt="0"/>
      <dgm:spPr/>
    </dgm:pt>
    <dgm:pt modelId="{DD0E2478-2416-814F-82D9-F9C070AE6454}" type="pres">
      <dgm:prSet presAssocID="{E09BECBA-5633-2F49-94CB-C751D09842DB}" presName="sibTrans" presStyleLbl="sibTrans1D1" presStyleIdx="2" presStyleCnt="9"/>
      <dgm:spPr/>
    </dgm:pt>
    <dgm:pt modelId="{2F1845AA-3513-D343-B571-E734F5EB221F}" type="pres">
      <dgm:prSet presAssocID="{68E9078D-2752-6544-B8CD-B854E15BB583}" presName="node" presStyleLbl="node1" presStyleIdx="3" presStyleCnt="9">
        <dgm:presLayoutVars>
          <dgm:bulletEnabled val="1"/>
        </dgm:presLayoutVars>
      </dgm:prSet>
      <dgm:spPr/>
    </dgm:pt>
    <dgm:pt modelId="{845C8293-48B3-C04E-9176-42E0997754D1}" type="pres">
      <dgm:prSet presAssocID="{68E9078D-2752-6544-B8CD-B854E15BB583}" presName="spNode" presStyleCnt="0"/>
      <dgm:spPr/>
    </dgm:pt>
    <dgm:pt modelId="{3C3742E5-BB0D-8A47-AE9E-D6E50105CFA4}" type="pres">
      <dgm:prSet presAssocID="{36A9E3BD-FB46-BA40-AC81-F10C47D7A139}" presName="sibTrans" presStyleLbl="sibTrans1D1" presStyleIdx="3" presStyleCnt="9"/>
      <dgm:spPr/>
    </dgm:pt>
    <dgm:pt modelId="{DF9C30FC-8A06-3A48-A9EA-92FEB234D47D}" type="pres">
      <dgm:prSet presAssocID="{FECB81A1-8112-E642-AA7B-BD4DF97409C6}" presName="node" presStyleLbl="node1" presStyleIdx="4" presStyleCnt="9">
        <dgm:presLayoutVars>
          <dgm:bulletEnabled val="1"/>
        </dgm:presLayoutVars>
      </dgm:prSet>
      <dgm:spPr/>
    </dgm:pt>
    <dgm:pt modelId="{5F7E73C6-C577-4A4D-950F-FA4F2041E141}" type="pres">
      <dgm:prSet presAssocID="{FECB81A1-8112-E642-AA7B-BD4DF97409C6}" presName="spNode" presStyleCnt="0"/>
      <dgm:spPr/>
    </dgm:pt>
    <dgm:pt modelId="{4F702B73-E1FE-704B-AE84-C138ADADD58B}" type="pres">
      <dgm:prSet presAssocID="{B5C2E369-96AD-CE46-879D-891F834F33B9}" presName="sibTrans" presStyleLbl="sibTrans1D1" presStyleIdx="4" presStyleCnt="9"/>
      <dgm:spPr/>
    </dgm:pt>
    <dgm:pt modelId="{CA9358AA-2AB9-CD42-AA94-660BA1CE4D5A}" type="pres">
      <dgm:prSet presAssocID="{EF808048-3491-E74E-9279-829CC2D81AB6}" presName="node" presStyleLbl="node1" presStyleIdx="5" presStyleCnt="9">
        <dgm:presLayoutVars>
          <dgm:bulletEnabled val="1"/>
        </dgm:presLayoutVars>
      </dgm:prSet>
      <dgm:spPr/>
    </dgm:pt>
    <dgm:pt modelId="{85156DD7-9F4E-0440-8B77-B888A0D93949}" type="pres">
      <dgm:prSet presAssocID="{EF808048-3491-E74E-9279-829CC2D81AB6}" presName="spNode" presStyleCnt="0"/>
      <dgm:spPr/>
    </dgm:pt>
    <dgm:pt modelId="{F35FCDD3-3BDD-2142-9848-6E63FFB6CFA5}" type="pres">
      <dgm:prSet presAssocID="{888C2A14-65DD-324E-99B0-62D1E85E29C6}" presName="sibTrans" presStyleLbl="sibTrans1D1" presStyleIdx="5" presStyleCnt="9"/>
      <dgm:spPr/>
    </dgm:pt>
    <dgm:pt modelId="{8BDCBF0A-7821-B94A-B979-B0E7C453D71D}" type="pres">
      <dgm:prSet presAssocID="{00D77173-E4E5-8C45-82B5-F6AEA7E58703}" presName="node" presStyleLbl="node1" presStyleIdx="6" presStyleCnt="9">
        <dgm:presLayoutVars>
          <dgm:bulletEnabled val="1"/>
        </dgm:presLayoutVars>
      </dgm:prSet>
      <dgm:spPr/>
    </dgm:pt>
    <dgm:pt modelId="{8F792FD1-DCDE-A043-9B49-D31066DA86F7}" type="pres">
      <dgm:prSet presAssocID="{00D77173-E4E5-8C45-82B5-F6AEA7E58703}" presName="spNode" presStyleCnt="0"/>
      <dgm:spPr/>
    </dgm:pt>
    <dgm:pt modelId="{CC7997D1-70F6-6F4E-A0BF-3293A69B7696}" type="pres">
      <dgm:prSet presAssocID="{4AC73961-9194-7849-A9B6-19F10ECD18F5}" presName="sibTrans" presStyleLbl="sibTrans1D1" presStyleIdx="6" presStyleCnt="9"/>
      <dgm:spPr/>
    </dgm:pt>
    <dgm:pt modelId="{7A979DE4-9FED-794C-8BAD-0DD27C3B0CBF}" type="pres">
      <dgm:prSet presAssocID="{F38B7F91-65C3-314A-B67D-3A463AAFEE3A}" presName="node" presStyleLbl="node1" presStyleIdx="7" presStyleCnt="9">
        <dgm:presLayoutVars>
          <dgm:bulletEnabled val="1"/>
        </dgm:presLayoutVars>
      </dgm:prSet>
      <dgm:spPr/>
    </dgm:pt>
    <dgm:pt modelId="{6F261DEE-A473-9044-A7B0-1F051090270A}" type="pres">
      <dgm:prSet presAssocID="{F38B7F91-65C3-314A-B67D-3A463AAFEE3A}" presName="spNode" presStyleCnt="0"/>
      <dgm:spPr/>
    </dgm:pt>
    <dgm:pt modelId="{35CFA24D-E58D-3046-9B10-34AEFAC5BFB7}" type="pres">
      <dgm:prSet presAssocID="{E2782C90-8519-4C41-A2E2-2A3933BF4670}" presName="sibTrans" presStyleLbl="sibTrans1D1" presStyleIdx="7" presStyleCnt="9"/>
      <dgm:spPr/>
    </dgm:pt>
    <dgm:pt modelId="{8DCCE025-8D7A-3A48-BF33-C68AC328752A}" type="pres">
      <dgm:prSet presAssocID="{C35FBF0B-BFF9-F942-9C17-2C70FD0C5866}" presName="node" presStyleLbl="node1" presStyleIdx="8" presStyleCnt="9">
        <dgm:presLayoutVars>
          <dgm:bulletEnabled val="1"/>
        </dgm:presLayoutVars>
      </dgm:prSet>
      <dgm:spPr/>
    </dgm:pt>
    <dgm:pt modelId="{98D7F7C7-3BE3-FC45-843B-1470D4B77E8E}" type="pres">
      <dgm:prSet presAssocID="{C35FBF0B-BFF9-F942-9C17-2C70FD0C5866}" presName="spNode" presStyleCnt="0"/>
      <dgm:spPr/>
    </dgm:pt>
    <dgm:pt modelId="{35A3C63D-C8DB-D948-886E-F7DB8FC14BD9}" type="pres">
      <dgm:prSet presAssocID="{ED6C447F-5D7A-574A-8618-81DDCAB1C4CA}" presName="sibTrans" presStyleLbl="sibTrans1D1" presStyleIdx="8" presStyleCnt="9"/>
      <dgm:spPr/>
    </dgm:pt>
  </dgm:ptLst>
  <dgm:cxnLst>
    <dgm:cxn modelId="{5A049501-87CC-1A40-AF12-C5B1FEABFED6}" type="presOf" srcId="{6CBB9CC7-6868-6848-B498-F41FDD8D4BE9}" destId="{64630BAC-9FAC-6441-BA0F-AC8B9F4FDD10}" srcOrd="0" destOrd="0" presId="urn:microsoft.com/office/officeart/2005/8/layout/cycle6"/>
    <dgm:cxn modelId="{5C7EE707-2435-0C47-8CE2-8465A008668D}" type="presOf" srcId="{ED6C447F-5D7A-574A-8618-81DDCAB1C4CA}" destId="{35A3C63D-C8DB-D948-886E-F7DB8FC14BD9}" srcOrd="0" destOrd="0" presId="urn:microsoft.com/office/officeart/2005/8/layout/cycle6"/>
    <dgm:cxn modelId="{E2FEBC12-3CFC-964B-B5CF-D9D8AE7CBD03}" type="presOf" srcId="{FECB81A1-8112-E642-AA7B-BD4DF97409C6}" destId="{DF9C30FC-8A06-3A48-A9EA-92FEB234D47D}" srcOrd="0" destOrd="0" presId="urn:microsoft.com/office/officeart/2005/8/layout/cycle6"/>
    <dgm:cxn modelId="{9F78A413-6D32-AF4C-980E-CBB1BB687D8B}" type="presOf" srcId="{EF808048-3491-E74E-9279-829CC2D81AB6}" destId="{CA9358AA-2AB9-CD42-AA94-660BA1CE4D5A}" srcOrd="0" destOrd="0" presId="urn:microsoft.com/office/officeart/2005/8/layout/cycle6"/>
    <dgm:cxn modelId="{FB001114-1FD2-FE4D-A349-3FB74BFA3774}" type="presOf" srcId="{E2782C90-8519-4C41-A2E2-2A3933BF4670}" destId="{35CFA24D-E58D-3046-9B10-34AEFAC5BFB7}" srcOrd="0" destOrd="0" presId="urn:microsoft.com/office/officeart/2005/8/layout/cycle6"/>
    <dgm:cxn modelId="{BEC4C220-F9E5-B840-8123-966B04B5ABAB}" type="presOf" srcId="{AD1C7322-DAC0-734D-A8DC-FA42E3CA4357}" destId="{AC8958D2-3BA0-884C-8F34-8A85B6191ADC}" srcOrd="0" destOrd="0" presId="urn:microsoft.com/office/officeart/2005/8/layout/cycle6"/>
    <dgm:cxn modelId="{09780E22-FC1F-714F-858F-0B2532C93F1B}" type="presOf" srcId="{36A9E3BD-FB46-BA40-AC81-F10C47D7A139}" destId="{3C3742E5-BB0D-8A47-AE9E-D6E50105CFA4}" srcOrd="0" destOrd="0" presId="urn:microsoft.com/office/officeart/2005/8/layout/cycle6"/>
    <dgm:cxn modelId="{BE719C3B-B576-2243-A568-EF19647701AC}" type="presOf" srcId="{BA03DA66-6893-E046-834D-25A349844FF5}" destId="{8620FDDD-1DE2-9B45-9E06-1C8807830720}" srcOrd="0" destOrd="0" presId="urn:microsoft.com/office/officeart/2005/8/layout/cycle6"/>
    <dgm:cxn modelId="{1FC60E53-A026-4C4D-A250-312860309641}" srcId="{6E3E5C5D-BD2D-0F40-955E-A1F8543312CC}" destId="{F38B7F91-65C3-314A-B67D-3A463AAFEE3A}" srcOrd="7" destOrd="0" parTransId="{D29C92ED-791F-A249-91D4-40AFEC0C81CD}" sibTransId="{E2782C90-8519-4C41-A2E2-2A3933BF4670}"/>
    <dgm:cxn modelId="{30E15B57-B74F-5C49-AE46-F45B5ABC7689}" srcId="{6E3E5C5D-BD2D-0F40-955E-A1F8543312CC}" destId="{A9735CD1-4131-2E4E-BCA1-9B0FD2B5BFF7}" srcOrd="1" destOrd="0" parTransId="{2AF36D37-EE0C-894B-A9DD-20DF577CE054}" sibTransId="{AD1C7322-DAC0-734D-A8DC-FA42E3CA4357}"/>
    <dgm:cxn modelId="{E9F60F66-7938-EB4E-9167-0212AEE55EC5}" type="presOf" srcId="{888C2A14-65DD-324E-99B0-62D1E85E29C6}" destId="{F35FCDD3-3BDD-2142-9848-6E63FFB6CFA5}" srcOrd="0" destOrd="0" presId="urn:microsoft.com/office/officeart/2005/8/layout/cycle6"/>
    <dgm:cxn modelId="{35C3BC76-764F-7547-A1EE-78DD01240B6A}" type="presOf" srcId="{17FB6D33-A02F-6C47-A30B-6B12269980FE}" destId="{3D0B5624-F123-F64C-AB89-573FB6654258}" srcOrd="0" destOrd="0" presId="urn:microsoft.com/office/officeart/2005/8/layout/cycle6"/>
    <dgm:cxn modelId="{81392D88-C4F6-0240-AFD6-4E29229E77F3}" srcId="{6E3E5C5D-BD2D-0F40-955E-A1F8543312CC}" destId="{68E9078D-2752-6544-B8CD-B854E15BB583}" srcOrd="3" destOrd="0" parTransId="{E8F18115-1C6F-804E-BD24-23892445D270}" sibTransId="{36A9E3BD-FB46-BA40-AC81-F10C47D7A139}"/>
    <dgm:cxn modelId="{8CF8BA8F-B25D-E841-9463-4AA8B00C1208}" srcId="{6E3E5C5D-BD2D-0F40-955E-A1F8543312CC}" destId="{17FB6D33-A02F-6C47-A30B-6B12269980FE}" srcOrd="0" destOrd="0" parTransId="{E403789F-7B3E-AC4A-A1ED-173209D56D78}" sibTransId="{6CBB9CC7-6868-6848-B498-F41FDD8D4BE9}"/>
    <dgm:cxn modelId="{909ECA90-654C-CA47-887F-4FF292EFA29F}" type="presOf" srcId="{C35FBF0B-BFF9-F942-9C17-2C70FD0C5866}" destId="{8DCCE025-8D7A-3A48-BF33-C68AC328752A}" srcOrd="0" destOrd="0" presId="urn:microsoft.com/office/officeart/2005/8/layout/cycle6"/>
    <dgm:cxn modelId="{638DD490-0016-5E40-A68D-C6D85FB36CD1}" type="presOf" srcId="{E09BECBA-5633-2F49-94CB-C751D09842DB}" destId="{DD0E2478-2416-814F-82D9-F9C070AE6454}" srcOrd="0" destOrd="0" presId="urn:microsoft.com/office/officeart/2005/8/layout/cycle6"/>
    <dgm:cxn modelId="{3BE47F9D-EE5D-5F4A-99E2-5D559D5C19D3}" type="presOf" srcId="{00D77173-E4E5-8C45-82B5-F6AEA7E58703}" destId="{8BDCBF0A-7821-B94A-B979-B0E7C453D71D}" srcOrd="0" destOrd="0" presId="urn:microsoft.com/office/officeart/2005/8/layout/cycle6"/>
    <dgm:cxn modelId="{29896BA4-703B-DF43-AC82-8AEB2CF04558}" srcId="{6E3E5C5D-BD2D-0F40-955E-A1F8543312CC}" destId="{EF808048-3491-E74E-9279-829CC2D81AB6}" srcOrd="5" destOrd="0" parTransId="{874731A5-054D-B641-AE62-5535D6AFE764}" sibTransId="{888C2A14-65DD-324E-99B0-62D1E85E29C6}"/>
    <dgm:cxn modelId="{283F10B2-C18E-974F-8109-8C1EE3105E71}" srcId="{6E3E5C5D-BD2D-0F40-955E-A1F8543312CC}" destId="{C35FBF0B-BFF9-F942-9C17-2C70FD0C5866}" srcOrd="8" destOrd="0" parTransId="{53626DA5-507D-2D47-BDBA-E82392983E7F}" sibTransId="{ED6C447F-5D7A-574A-8618-81DDCAB1C4CA}"/>
    <dgm:cxn modelId="{51F680B6-050E-6C46-9609-7DC376C77D94}" type="presOf" srcId="{4AC73961-9194-7849-A9B6-19F10ECD18F5}" destId="{CC7997D1-70F6-6F4E-A0BF-3293A69B7696}" srcOrd="0" destOrd="0" presId="urn:microsoft.com/office/officeart/2005/8/layout/cycle6"/>
    <dgm:cxn modelId="{C01CE9BA-0997-FB49-A79D-E55F0269968C}" srcId="{6E3E5C5D-BD2D-0F40-955E-A1F8543312CC}" destId="{00D77173-E4E5-8C45-82B5-F6AEA7E58703}" srcOrd="6" destOrd="0" parTransId="{F4A70762-5082-FF4F-9EB3-F9C0D01879C4}" sibTransId="{4AC73961-9194-7849-A9B6-19F10ECD18F5}"/>
    <dgm:cxn modelId="{329E04CE-CAE4-A148-B884-9EF6A8B93BA6}" type="presOf" srcId="{6E3E5C5D-BD2D-0F40-955E-A1F8543312CC}" destId="{D5529A77-6681-3048-8402-655D7FF79FF5}" srcOrd="0" destOrd="0" presId="urn:microsoft.com/office/officeart/2005/8/layout/cycle6"/>
    <dgm:cxn modelId="{96BABED2-CEF4-2747-BD71-3D444CB606F5}" srcId="{6E3E5C5D-BD2D-0F40-955E-A1F8543312CC}" destId="{BA03DA66-6893-E046-834D-25A349844FF5}" srcOrd="2" destOrd="0" parTransId="{A235F835-8938-B34D-A0A6-2FBAF3678C1A}" sibTransId="{E09BECBA-5633-2F49-94CB-C751D09842DB}"/>
    <dgm:cxn modelId="{165997D9-E64E-2D48-98DE-CA7522E4D6F2}" type="presOf" srcId="{68E9078D-2752-6544-B8CD-B854E15BB583}" destId="{2F1845AA-3513-D343-B571-E734F5EB221F}" srcOrd="0" destOrd="0" presId="urn:microsoft.com/office/officeart/2005/8/layout/cycle6"/>
    <dgm:cxn modelId="{984F60E1-6B4A-E745-AA59-28ABE3AEBF05}" type="presOf" srcId="{A9735CD1-4131-2E4E-BCA1-9B0FD2B5BFF7}" destId="{A4714F5A-1ECE-AA42-9777-A5A77667BDC7}" srcOrd="0" destOrd="0" presId="urn:microsoft.com/office/officeart/2005/8/layout/cycle6"/>
    <dgm:cxn modelId="{498960E1-6228-CC4C-8ADC-BAD19486E616}" srcId="{6E3E5C5D-BD2D-0F40-955E-A1F8543312CC}" destId="{FECB81A1-8112-E642-AA7B-BD4DF97409C6}" srcOrd="4" destOrd="0" parTransId="{EBE73CD1-9992-1C4C-81C8-BA719E14A376}" sibTransId="{B5C2E369-96AD-CE46-879D-891F834F33B9}"/>
    <dgm:cxn modelId="{8A9765E8-E5B2-2842-8B6B-5979E825B0CF}" type="presOf" srcId="{F38B7F91-65C3-314A-B67D-3A463AAFEE3A}" destId="{7A979DE4-9FED-794C-8BAD-0DD27C3B0CBF}" srcOrd="0" destOrd="0" presId="urn:microsoft.com/office/officeart/2005/8/layout/cycle6"/>
    <dgm:cxn modelId="{2BA285F7-4135-DE49-A622-17A95F45F5DA}" type="presOf" srcId="{B5C2E369-96AD-CE46-879D-891F834F33B9}" destId="{4F702B73-E1FE-704B-AE84-C138ADADD58B}" srcOrd="0" destOrd="0" presId="urn:microsoft.com/office/officeart/2005/8/layout/cycle6"/>
    <dgm:cxn modelId="{130B00D1-076B-0748-9187-1F13DC75C4C8}" type="presParOf" srcId="{D5529A77-6681-3048-8402-655D7FF79FF5}" destId="{3D0B5624-F123-F64C-AB89-573FB6654258}" srcOrd="0" destOrd="0" presId="urn:microsoft.com/office/officeart/2005/8/layout/cycle6"/>
    <dgm:cxn modelId="{2E05071F-74F7-E946-91D9-7A5536D04B22}" type="presParOf" srcId="{D5529A77-6681-3048-8402-655D7FF79FF5}" destId="{9320D69A-261A-8B4F-B101-D8AC71AAE8EE}" srcOrd="1" destOrd="0" presId="urn:microsoft.com/office/officeart/2005/8/layout/cycle6"/>
    <dgm:cxn modelId="{ED457AC3-FFDA-6744-8331-1E19286F868E}" type="presParOf" srcId="{D5529A77-6681-3048-8402-655D7FF79FF5}" destId="{64630BAC-9FAC-6441-BA0F-AC8B9F4FDD10}" srcOrd="2" destOrd="0" presId="urn:microsoft.com/office/officeart/2005/8/layout/cycle6"/>
    <dgm:cxn modelId="{9765EA16-562C-3944-AA19-9AB8CCE7056A}" type="presParOf" srcId="{D5529A77-6681-3048-8402-655D7FF79FF5}" destId="{A4714F5A-1ECE-AA42-9777-A5A77667BDC7}" srcOrd="3" destOrd="0" presId="urn:microsoft.com/office/officeart/2005/8/layout/cycle6"/>
    <dgm:cxn modelId="{66642BBF-D5B5-D14A-AA2B-E441E37D61AC}" type="presParOf" srcId="{D5529A77-6681-3048-8402-655D7FF79FF5}" destId="{2A4F2421-3CC2-764A-9846-5D32BA9284FA}" srcOrd="4" destOrd="0" presId="urn:microsoft.com/office/officeart/2005/8/layout/cycle6"/>
    <dgm:cxn modelId="{C2962998-E3D1-6345-941B-C87CC6C5B862}" type="presParOf" srcId="{D5529A77-6681-3048-8402-655D7FF79FF5}" destId="{AC8958D2-3BA0-884C-8F34-8A85B6191ADC}" srcOrd="5" destOrd="0" presId="urn:microsoft.com/office/officeart/2005/8/layout/cycle6"/>
    <dgm:cxn modelId="{3D61018A-C2C5-4340-909E-A501A45C57EB}" type="presParOf" srcId="{D5529A77-6681-3048-8402-655D7FF79FF5}" destId="{8620FDDD-1DE2-9B45-9E06-1C8807830720}" srcOrd="6" destOrd="0" presId="urn:microsoft.com/office/officeart/2005/8/layout/cycle6"/>
    <dgm:cxn modelId="{2DCB8B51-F49E-D846-8755-0B699CB870D3}" type="presParOf" srcId="{D5529A77-6681-3048-8402-655D7FF79FF5}" destId="{E35CFB6E-06D9-5549-A408-42E1EFEF9F4D}" srcOrd="7" destOrd="0" presId="urn:microsoft.com/office/officeart/2005/8/layout/cycle6"/>
    <dgm:cxn modelId="{A86B8CC2-0530-8042-B4EB-1A94C9376B0D}" type="presParOf" srcId="{D5529A77-6681-3048-8402-655D7FF79FF5}" destId="{DD0E2478-2416-814F-82D9-F9C070AE6454}" srcOrd="8" destOrd="0" presId="urn:microsoft.com/office/officeart/2005/8/layout/cycle6"/>
    <dgm:cxn modelId="{F944EBFF-2A02-7840-8D79-17DC99A85BD3}" type="presParOf" srcId="{D5529A77-6681-3048-8402-655D7FF79FF5}" destId="{2F1845AA-3513-D343-B571-E734F5EB221F}" srcOrd="9" destOrd="0" presId="urn:microsoft.com/office/officeart/2005/8/layout/cycle6"/>
    <dgm:cxn modelId="{19C9033D-3927-FC4C-937F-4A4D42BE06CA}" type="presParOf" srcId="{D5529A77-6681-3048-8402-655D7FF79FF5}" destId="{845C8293-48B3-C04E-9176-42E0997754D1}" srcOrd="10" destOrd="0" presId="urn:microsoft.com/office/officeart/2005/8/layout/cycle6"/>
    <dgm:cxn modelId="{3F6A971D-D619-0A40-8B98-3119E678324F}" type="presParOf" srcId="{D5529A77-6681-3048-8402-655D7FF79FF5}" destId="{3C3742E5-BB0D-8A47-AE9E-D6E50105CFA4}" srcOrd="11" destOrd="0" presId="urn:microsoft.com/office/officeart/2005/8/layout/cycle6"/>
    <dgm:cxn modelId="{0154514C-1A15-BB44-88D6-4256131332AA}" type="presParOf" srcId="{D5529A77-6681-3048-8402-655D7FF79FF5}" destId="{DF9C30FC-8A06-3A48-A9EA-92FEB234D47D}" srcOrd="12" destOrd="0" presId="urn:microsoft.com/office/officeart/2005/8/layout/cycle6"/>
    <dgm:cxn modelId="{BBCEC946-8E8F-7041-A9E8-5F31C1B2AFD8}" type="presParOf" srcId="{D5529A77-6681-3048-8402-655D7FF79FF5}" destId="{5F7E73C6-C577-4A4D-950F-FA4F2041E141}" srcOrd="13" destOrd="0" presId="urn:microsoft.com/office/officeart/2005/8/layout/cycle6"/>
    <dgm:cxn modelId="{2B620EE4-CD15-5747-915A-2FB75204E394}" type="presParOf" srcId="{D5529A77-6681-3048-8402-655D7FF79FF5}" destId="{4F702B73-E1FE-704B-AE84-C138ADADD58B}" srcOrd="14" destOrd="0" presId="urn:microsoft.com/office/officeart/2005/8/layout/cycle6"/>
    <dgm:cxn modelId="{5BD68868-AE88-3247-886E-67954E3C4F28}" type="presParOf" srcId="{D5529A77-6681-3048-8402-655D7FF79FF5}" destId="{CA9358AA-2AB9-CD42-AA94-660BA1CE4D5A}" srcOrd="15" destOrd="0" presId="urn:microsoft.com/office/officeart/2005/8/layout/cycle6"/>
    <dgm:cxn modelId="{62B5EEE5-6289-1947-B926-DF92D22F5B0B}" type="presParOf" srcId="{D5529A77-6681-3048-8402-655D7FF79FF5}" destId="{85156DD7-9F4E-0440-8B77-B888A0D93949}" srcOrd="16" destOrd="0" presId="urn:microsoft.com/office/officeart/2005/8/layout/cycle6"/>
    <dgm:cxn modelId="{128E1AE6-A0F2-C84E-B3B2-FFA70FF28F46}" type="presParOf" srcId="{D5529A77-6681-3048-8402-655D7FF79FF5}" destId="{F35FCDD3-3BDD-2142-9848-6E63FFB6CFA5}" srcOrd="17" destOrd="0" presId="urn:microsoft.com/office/officeart/2005/8/layout/cycle6"/>
    <dgm:cxn modelId="{95300648-0878-E447-BC24-15D6AF01B2CC}" type="presParOf" srcId="{D5529A77-6681-3048-8402-655D7FF79FF5}" destId="{8BDCBF0A-7821-B94A-B979-B0E7C453D71D}" srcOrd="18" destOrd="0" presId="urn:microsoft.com/office/officeart/2005/8/layout/cycle6"/>
    <dgm:cxn modelId="{BCD2B8D1-54EF-384E-BE8B-B7B8306AFAFF}" type="presParOf" srcId="{D5529A77-6681-3048-8402-655D7FF79FF5}" destId="{8F792FD1-DCDE-A043-9B49-D31066DA86F7}" srcOrd="19" destOrd="0" presId="urn:microsoft.com/office/officeart/2005/8/layout/cycle6"/>
    <dgm:cxn modelId="{66668E46-A005-D34A-9C0C-05EFFA1EED62}" type="presParOf" srcId="{D5529A77-6681-3048-8402-655D7FF79FF5}" destId="{CC7997D1-70F6-6F4E-A0BF-3293A69B7696}" srcOrd="20" destOrd="0" presId="urn:microsoft.com/office/officeart/2005/8/layout/cycle6"/>
    <dgm:cxn modelId="{7F5BD86E-813E-7F42-AFE8-30C6A3042674}" type="presParOf" srcId="{D5529A77-6681-3048-8402-655D7FF79FF5}" destId="{7A979DE4-9FED-794C-8BAD-0DD27C3B0CBF}" srcOrd="21" destOrd="0" presId="urn:microsoft.com/office/officeart/2005/8/layout/cycle6"/>
    <dgm:cxn modelId="{BF5113E2-347F-5D42-926A-8505EA7ECB8C}" type="presParOf" srcId="{D5529A77-6681-3048-8402-655D7FF79FF5}" destId="{6F261DEE-A473-9044-A7B0-1F051090270A}" srcOrd="22" destOrd="0" presId="urn:microsoft.com/office/officeart/2005/8/layout/cycle6"/>
    <dgm:cxn modelId="{8E3A4F06-B679-D845-A774-B751BD37F7D0}" type="presParOf" srcId="{D5529A77-6681-3048-8402-655D7FF79FF5}" destId="{35CFA24D-E58D-3046-9B10-34AEFAC5BFB7}" srcOrd="23" destOrd="0" presId="urn:microsoft.com/office/officeart/2005/8/layout/cycle6"/>
    <dgm:cxn modelId="{6EC06735-3418-0645-BA67-7C70F00ABBAB}" type="presParOf" srcId="{D5529A77-6681-3048-8402-655D7FF79FF5}" destId="{8DCCE025-8D7A-3A48-BF33-C68AC328752A}" srcOrd="24" destOrd="0" presId="urn:microsoft.com/office/officeart/2005/8/layout/cycle6"/>
    <dgm:cxn modelId="{BAD98BF3-3EDA-8445-8BB4-32923EA71359}" type="presParOf" srcId="{D5529A77-6681-3048-8402-655D7FF79FF5}" destId="{98D7F7C7-3BE3-FC45-843B-1470D4B77E8E}" srcOrd="25" destOrd="0" presId="urn:microsoft.com/office/officeart/2005/8/layout/cycle6"/>
    <dgm:cxn modelId="{CB6F6278-FF7B-8C46-B1C2-F3544518CEA2}" type="presParOf" srcId="{D5529A77-6681-3048-8402-655D7FF79FF5}" destId="{35A3C63D-C8DB-D948-886E-F7DB8FC14BD9}" srcOrd="26" destOrd="0" presId="urn:microsoft.com/office/officeart/2005/8/layout/cycle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FDC60-4E3D-9F41-9A3F-CDC2E1505D67}">
      <dsp:nvSpPr>
        <dsp:cNvPr id="0" name=""/>
        <dsp:cNvSpPr/>
      </dsp:nvSpPr>
      <dsp:spPr>
        <a:xfrm>
          <a:off x="1949623" y="2444"/>
          <a:ext cx="1485552" cy="96560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a:latin typeface="Microsoft YaHei" panose="020B0503020204020204" pitchFamily="34" charset="-122"/>
              <a:ea typeface="Microsoft YaHei" panose="020B0503020204020204" pitchFamily="34" charset="-122"/>
            </a:rPr>
            <a:t>法律空白</a:t>
          </a:r>
          <a:endParaRPr lang="en-GB" sz="1500" kern="1200"/>
        </a:p>
      </dsp:txBody>
      <dsp:txXfrm>
        <a:off x="1996760" y="49581"/>
        <a:ext cx="1391278" cy="871335"/>
      </dsp:txXfrm>
    </dsp:sp>
    <dsp:sp modelId="{74F6BCD6-56B8-9041-B5FB-C0456B4F4C7A}">
      <dsp:nvSpPr>
        <dsp:cNvPr id="0" name=""/>
        <dsp:cNvSpPr/>
      </dsp:nvSpPr>
      <dsp:spPr>
        <a:xfrm>
          <a:off x="762398" y="485249"/>
          <a:ext cx="3860002" cy="3860002"/>
        </a:xfrm>
        <a:custGeom>
          <a:avLst/>
          <a:gdLst/>
          <a:ahLst/>
          <a:cxnLst/>
          <a:rect l="0" t="0" r="0" b="0"/>
          <a:pathLst>
            <a:path>
              <a:moveTo>
                <a:pt x="2682993" y="152950"/>
              </a:moveTo>
              <a:arcTo wR="1930001" hR="1930001" stAng="17577833" swAng="1962504"/>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9AF379E-6675-5547-966C-4C9F06A2D1EF}">
      <dsp:nvSpPr>
        <dsp:cNvPr id="0" name=""/>
        <dsp:cNvSpPr/>
      </dsp:nvSpPr>
      <dsp:spPr>
        <a:xfrm>
          <a:off x="3785163" y="1336042"/>
          <a:ext cx="1485552" cy="96560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道德延伸到</a:t>
          </a:r>
          <a:endParaRPr lang="en-HK" altLang="zh-CN" sz="1500" kern="1200" dirty="0">
            <a:latin typeface="Microsoft YaHei" panose="020B0503020204020204" pitchFamily="34" charset="-122"/>
            <a:ea typeface="Microsoft YaHei" panose="020B0503020204020204" pitchFamily="34" charset="-122"/>
          </a:endParaRPr>
        </a:p>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网络虚拟世界</a:t>
          </a:r>
          <a:endParaRPr lang="en-GB" sz="1500" kern="1200" dirty="0"/>
        </a:p>
      </dsp:txBody>
      <dsp:txXfrm>
        <a:off x="3832300" y="1383179"/>
        <a:ext cx="1391278" cy="871335"/>
      </dsp:txXfrm>
    </dsp:sp>
    <dsp:sp modelId="{B9D79CF1-BF0E-7D47-988E-12B8A325D90A}">
      <dsp:nvSpPr>
        <dsp:cNvPr id="0" name=""/>
        <dsp:cNvSpPr/>
      </dsp:nvSpPr>
      <dsp:spPr>
        <a:xfrm>
          <a:off x="762398" y="485249"/>
          <a:ext cx="3860002" cy="3860002"/>
        </a:xfrm>
        <a:custGeom>
          <a:avLst/>
          <a:gdLst/>
          <a:ahLst/>
          <a:cxnLst/>
          <a:rect l="0" t="0" r="0" b="0"/>
          <a:pathLst>
            <a:path>
              <a:moveTo>
                <a:pt x="3857344" y="1828743"/>
              </a:moveTo>
              <a:arcTo wR="1930001" hR="1930001" stAng="21419556" swAng="2197045"/>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5FB1E99-EDB2-C944-B9D6-EFB0F6EC941D}">
      <dsp:nvSpPr>
        <dsp:cNvPr id="0" name=""/>
        <dsp:cNvSpPr/>
      </dsp:nvSpPr>
      <dsp:spPr>
        <a:xfrm>
          <a:off x="3084049" y="3493849"/>
          <a:ext cx="1485552" cy="96560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工作场所的</a:t>
          </a:r>
          <a:endParaRPr lang="en-HK" altLang="zh-CN" sz="1500" kern="1200" dirty="0">
            <a:latin typeface="Microsoft YaHei" panose="020B0503020204020204" pitchFamily="34" charset="-122"/>
            <a:ea typeface="Microsoft YaHei" panose="020B0503020204020204" pitchFamily="34" charset="-122"/>
          </a:endParaRPr>
        </a:p>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变化</a:t>
          </a:r>
          <a:endParaRPr lang="en-GB" sz="1500" kern="1200" dirty="0"/>
        </a:p>
      </dsp:txBody>
      <dsp:txXfrm>
        <a:off x="3131186" y="3540986"/>
        <a:ext cx="1391278" cy="871335"/>
      </dsp:txXfrm>
    </dsp:sp>
    <dsp:sp modelId="{20124ADF-AF7D-9F47-A9A3-F08347DC02A3}">
      <dsp:nvSpPr>
        <dsp:cNvPr id="0" name=""/>
        <dsp:cNvSpPr/>
      </dsp:nvSpPr>
      <dsp:spPr>
        <a:xfrm>
          <a:off x="762398" y="485249"/>
          <a:ext cx="3860002" cy="3860002"/>
        </a:xfrm>
        <a:custGeom>
          <a:avLst/>
          <a:gdLst/>
          <a:ahLst/>
          <a:cxnLst/>
          <a:rect l="0" t="0" r="0" b="0"/>
          <a:pathLst>
            <a:path>
              <a:moveTo>
                <a:pt x="2313977" y="3821420"/>
              </a:moveTo>
              <a:arcTo wR="1930001" hR="1930001" stAng="4711461" swAng="1377078"/>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E58B4B5-FDC1-2A4F-9409-56500E6E10A1}">
      <dsp:nvSpPr>
        <dsp:cNvPr id="0" name=""/>
        <dsp:cNvSpPr/>
      </dsp:nvSpPr>
      <dsp:spPr>
        <a:xfrm>
          <a:off x="815197" y="3493849"/>
          <a:ext cx="1485552" cy="96560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a:latin typeface="Microsoft YaHei" panose="020B0503020204020204" pitchFamily="34" charset="-122"/>
              <a:ea typeface="Microsoft YaHei" panose="020B0503020204020204" pitchFamily="34" charset="-122"/>
            </a:rPr>
            <a:t>生态环境</a:t>
          </a:r>
          <a:endParaRPr lang="en-GB" sz="1500" kern="1200" dirty="0"/>
        </a:p>
      </dsp:txBody>
      <dsp:txXfrm>
        <a:off x="862334" y="3540986"/>
        <a:ext cx="1391278" cy="871335"/>
      </dsp:txXfrm>
    </dsp:sp>
    <dsp:sp modelId="{40543E8B-A3EA-FE45-B8AA-4136CE292A26}">
      <dsp:nvSpPr>
        <dsp:cNvPr id="0" name=""/>
        <dsp:cNvSpPr/>
      </dsp:nvSpPr>
      <dsp:spPr>
        <a:xfrm>
          <a:off x="762398" y="485249"/>
          <a:ext cx="3860002" cy="3860002"/>
        </a:xfrm>
        <a:custGeom>
          <a:avLst/>
          <a:gdLst/>
          <a:ahLst/>
          <a:cxnLst/>
          <a:rect l="0" t="0" r="0" b="0"/>
          <a:pathLst>
            <a:path>
              <a:moveTo>
                <a:pt x="322648" y="2998328"/>
              </a:moveTo>
              <a:arcTo wR="1930001" hR="1930001" stAng="8783399" swAng="2197045"/>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136AA7D-1869-F646-9911-091C24418849}">
      <dsp:nvSpPr>
        <dsp:cNvPr id="0" name=""/>
        <dsp:cNvSpPr/>
      </dsp:nvSpPr>
      <dsp:spPr>
        <a:xfrm>
          <a:off x="114083" y="1336042"/>
          <a:ext cx="1485552" cy="96560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文化教育的</a:t>
          </a:r>
          <a:endParaRPr lang="en-HK" altLang="zh-CN" sz="1500" kern="1200" dirty="0">
            <a:latin typeface="Microsoft YaHei" panose="020B0503020204020204" pitchFamily="34" charset="-122"/>
            <a:ea typeface="Microsoft YaHei" panose="020B0503020204020204" pitchFamily="34" charset="-122"/>
          </a:endParaRPr>
        </a:p>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变化</a:t>
          </a:r>
          <a:endParaRPr lang="en-GB" sz="1500" kern="1200" dirty="0"/>
        </a:p>
      </dsp:txBody>
      <dsp:txXfrm>
        <a:off x="161220" y="1383179"/>
        <a:ext cx="1391278" cy="871335"/>
      </dsp:txXfrm>
    </dsp:sp>
    <dsp:sp modelId="{5F1C5907-0455-E349-8454-C6A4699B3BCA}">
      <dsp:nvSpPr>
        <dsp:cNvPr id="0" name=""/>
        <dsp:cNvSpPr/>
      </dsp:nvSpPr>
      <dsp:spPr>
        <a:xfrm>
          <a:off x="762398" y="485249"/>
          <a:ext cx="3860002" cy="3860002"/>
        </a:xfrm>
        <a:custGeom>
          <a:avLst/>
          <a:gdLst/>
          <a:ahLst/>
          <a:cxnLst/>
          <a:rect l="0" t="0" r="0" b="0"/>
          <a:pathLst>
            <a:path>
              <a:moveTo>
                <a:pt x="336156" y="841624"/>
              </a:moveTo>
              <a:arcTo wR="1930001" hR="1930001" stAng="12859663" swAng="1962504"/>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B5624-F123-F64C-AB89-573FB6654258}">
      <dsp:nvSpPr>
        <dsp:cNvPr id="0" name=""/>
        <dsp:cNvSpPr/>
      </dsp:nvSpPr>
      <dsp:spPr>
        <a:xfrm>
          <a:off x="2280915" y="2435"/>
          <a:ext cx="822969" cy="5349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数值计算</a:t>
          </a:r>
          <a:endParaRPr lang="en-GB" sz="900" kern="1200" dirty="0"/>
        </a:p>
      </dsp:txBody>
      <dsp:txXfrm>
        <a:off x="2307028" y="28548"/>
        <a:ext cx="770743" cy="482704"/>
      </dsp:txXfrm>
    </dsp:sp>
    <dsp:sp modelId="{64630BAC-9FAC-6441-BA0F-AC8B9F4FDD10}">
      <dsp:nvSpPr>
        <dsp:cNvPr id="0" name=""/>
        <dsp:cNvSpPr/>
      </dsp:nvSpPr>
      <dsp:spPr>
        <a:xfrm>
          <a:off x="637351" y="269900"/>
          <a:ext cx="4110096" cy="4110096"/>
        </a:xfrm>
        <a:custGeom>
          <a:avLst/>
          <a:gdLst/>
          <a:ahLst/>
          <a:cxnLst/>
          <a:rect l="0" t="0" r="0" b="0"/>
          <a:pathLst>
            <a:path>
              <a:moveTo>
                <a:pt x="2471713" y="42683"/>
              </a:moveTo>
              <a:arcTo wR="2055048" hR="2055048" stAng="16901877" swAng="869537"/>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714F5A-1ECE-AA42-9777-A5A77667BDC7}">
      <dsp:nvSpPr>
        <dsp:cNvPr id="0" name=""/>
        <dsp:cNvSpPr/>
      </dsp:nvSpPr>
      <dsp:spPr>
        <a:xfrm>
          <a:off x="3601874" y="483225"/>
          <a:ext cx="822969" cy="53493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数据处理</a:t>
          </a:r>
          <a:endParaRPr lang="en-GB" sz="900" kern="1200" dirty="0"/>
        </a:p>
      </dsp:txBody>
      <dsp:txXfrm>
        <a:off x="3627987" y="509338"/>
        <a:ext cx="770743" cy="482704"/>
      </dsp:txXfrm>
    </dsp:sp>
    <dsp:sp modelId="{AC8958D2-3BA0-884C-8F34-8A85B6191ADC}">
      <dsp:nvSpPr>
        <dsp:cNvPr id="0" name=""/>
        <dsp:cNvSpPr/>
      </dsp:nvSpPr>
      <dsp:spPr>
        <a:xfrm>
          <a:off x="637351" y="269900"/>
          <a:ext cx="4110096" cy="4110096"/>
        </a:xfrm>
        <a:custGeom>
          <a:avLst/>
          <a:gdLst/>
          <a:ahLst/>
          <a:cxnLst/>
          <a:rect l="0" t="0" r="0" b="0"/>
          <a:pathLst>
            <a:path>
              <a:moveTo>
                <a:pt x="3646016" y="754262"/>
              </a:moveTo>
              <a:arcTo wR="2055048" hR="2055048" stAng="19243822" swAng="1282023"/>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20FDDD-1DE2-9B45-9E06-1C8807830720}">
      <dsp:nvSpPr>
        <dsp:cNvPr id="0" name=""/>
        <dsp:cNvSpPr/>
      </dsp:nvSpPr>
      <dsp:spPr>
        <a:xfrm>
          <a:off x="4304742" y="1700628"/>
          <a:ext cx="822969" cy="53493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实时控制</a:t>
          </a:r>
          <a:endParaRPr lang="en-GB" sz="900" kern="1200" dirty="0"/>
        </a:p>
      </dsp:txBody>
      <dsp:txXfrm>
        <a:off x="4330855" y="1726741"/>
        <a:ext cx="770743" cy="482704"/>
      </dsp:txXfrm>
    </dsp:sp>
    <dsp:sp modelId="{DD0E2478-2416-814F-82D9-F9C070AE6454}">
      <dsp:nvSpPr>
        <dsp:cNvPr id="0" name=""/>
        <dsp:cNvSpPr/>
      </dsp:nvSpPr>
      <dsp:spPr>
        <a:xfrm>
          <a:off x="637351" y="269900"/>
          <a:ext cx="4110096" cy="4110096"/>
        </a:xfrm>
        <a:custGeom>
          <a:avLst/>
          <a:gdLst/>
          <a:ahLst/>
          <a:cxnLst/>
          <a:rect l="0" t="0" r="0" b="0"/>
          <a:pathLst>
            <a:path>
              <a:moveTo>
                <a:pt x="4108508" y="1974266"/>
              </a:moveTo>
              <a:arcTo wR="2055048" hR="2055048" stAng="21464830" swAng="1423139"/>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F1845AA-3513-D343-B571-E734F5EB221F}">
      <dsp:nvSpPr>
        <dsp:cNvPr id="0" name=""/>
        <dsp:cNvSpPr/>
      </dsp:nvSpPr>
      <dsp:spPr>
        <a:xfrm>
          <a:off x="4060639" y="3085007"/>
          <a:ext cx="822969" cy="53493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计算机辅助设计</a:t>
          </a:r>
          <a:r>
            <a:rPr lang="en-US" altLang="zh-CN" sz="900" kern="1200" dirty="0">
              <a:latin typeface="Microsoft YaHei" panose="020B0503020204020204" pitchFamily="34" charset="-122"/>
              <a:ea typeface="Microsoft YaHei" panose="020B0503020204020204" pitchFamily="34" charset="-122"/>
            </a:rPr>
            <a:t>CAD</a:t>
          </a:r>
          <a:endParaRPr lang="en-GB" sz="900" kern="1200" dirty="0"/>
        </a:p>
      </dsp:txBody>
      <dsp:txXfrm>
        <a:off x="4086752" y="3111120"/>
        <a:ext cx="770743" cy="482704"/>
      </dsp:txXfrm>
    </dsp:sp>
    <dsp:sp modelId="{3C3742E5-BB0D-8A47-AE9E-D6E50105CFA4}">
      <dsp:nvSpPr>
        <dsp:cNvPr id="0" name=""/>
        <dsp:cNvSpPr/>
      </dsp:nvSpPr>
      <dsp:spPr>
        <a:xfrm>
          <a:off x="637351" y="269900"/>
          <a:ext cx="4110096" cy="4110096"/>
        </a:xfrm>
        <a:custGeom>
          <a:avLst/>
          <a:gdLst/>
          <a:ahLst/>
          <a:cxnLst/>
          <a:rect l="0" t="0" r="0" b="0"/>
          <a:pathLst>
            <a:path>
              <a:moveTo>
                <a:pt x="3646655" y="3355051"/>
              </a:moveTo>
              <a:arcTo wR="2055048" hR="2055048" stAng="2354489" swAng="1064473"/>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F9C30FC-8A06-3A48-A9EA-92FEB234D47D}">
      <dsp:nvSpPr>
        <dsp:cNvPr id="0" name=""/>
        <dsp:cNvSpPr/>
      </dsp:nvSpPr>
      <dsp:spPr>
        <a:xfrm>
          <a:off x="2983782" y="3988597"/>
          <a:ext cx="822969" cy="5349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模式识别</a:t>
          </a:r>
          <a:endParaRPr lang="en-GB" sz="900" kern="1200" dirty="0"/>
        </a:p>
      </dsp:txBody>
      <dsp:txXfrm>
        <a:off x="3009895" y="4014710"/>
        <a:ext cx="770743" cy="482704"/>
      </dsp:txXfrm>
    </dsp:sp>
    <dsp:sp modelId="{4F702B73-E1FE-704B-AE84-C138ADADD58B}">
      <dsp:nvSpPr>
        <dsp:cNvPr id="0" name=""/>
        <dsp:cNvSpPr/>
      </dsp:nvSpPr>
      <dsp:spPr>
        <a:xfrm>
          <a:off x="637351" y="269900"/>
          <a:ext cx="4110096" cy="4110096"/>
        </a:xfrm>
        <a:custGeom>
          <a:avLst/>
          <a:gdLst/>
          <a:ahLst/>
          <a:cxnLst/>
          <a:rect l="0" t="0" r="0" b="0"/>
          <a:pathLst>
            <a:path>
              <a:moveTo>
                <a:pt x="2340661" y="4090152"/>
              </a:moveTo>
              <a:arcTo wR="2055048" hR="2055048" stAng="4920666" swAng="958667"/>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9358AA-2AB9-CD42-AA94-660BA1CE4D5A}">
      <dsp:nvSpPr>
        <dsp:cNvPr id="0" name=""/>
        <dsp:cNvSpPr/>
      </dsp:nvSpPr>
      <dsp:spPr>
        <a:xfrm>
          <a:off x="1578047" y="3988597"/>
          <a:ext cx="822969" cy="5349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通信和图像、文字处理</a:t>
          </a:r>
          <a:endParaRPr lang="en-GB" sz="900" kern="1200" dirty="0"/>
        </a:p>
      </dsp:txBody>
      <dsp:txXfrm>
        <a:off x="1604160" y="4014710"/>
        <a:ext cx="770743" cy="482704"/>
      </dsp:txXfrm>
    </dsp:sp>
    <dsp:sp modelId="{F35FCDD3-3BDD-2142-9848-6E63FFB6CFA5}">
      <dsp:nvSpPr>
        <dsp:cNvPr id="0" name=""/>
        <dsp:cNvSpPr/>
      </dsp:nvSpPr>
      <dsp:spPr>
        <a:xfrm>
          <a:off x="637351" y="269900"/>
          <a:ext cx="4110096" cy="4110096"/>
        </a:xfrm>
        <a:custGeom>
          <a:avLst/>
          <a:gdLst/>
          <a:ahLst/>
          <a:cxnLst/>
          <a:rect l="0" t="0" r="0" b="0"/>
          <a:pathLst>
            <a:path>
              <a:moveTo>
                <a:pt x="935268" y="3778218"/>
              </a:moveTo>
              <a:arcTo wR="2055048" hR="2055048" stAng="7381038" swAng="1064473"/>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BDCBF0A-7821-B94A-B979-B0E7C453D71D}">
      <dsp:nvSpPr>
        <dsp:cNvPr id="0" name=""/>
        <dsp:cNvSpPr/>
      </dsp:nvSpPr>
      <dsp:spPr>
        <a:xfrm>
          <a:off x="501190" y="3085007"/>
          <a:ext cx="822969" cy="53493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多媒体技术</a:t>
          </a:r>
          <a:endParaRPr lang="en-GB" sz="900" kern="1200" dirty="0"/>
        </a:p>
      </dsp:txBody>
      <dsp:txXfrm>
        <a:off x="527303" y="3111120"/>
        <a:ext cx="770743" cy="482704"/>
      </dsp:txXfrm>
    </dsp:sp>
    <dsp:sp modelId="{CC7997D1-70F6-6F4E-A0BF-3293A69B7696}">
      <dsp:nvSpPr>
        <dsp:cNvPr id="0" name=""/>
        <dsp:cNvSpPr/>
      </dsp:nvSpPr>
      <dsp:spPr>
        <a:xfrm>
          <a:off x="637351" y="269900"/>
          <a:ext cx="4110096" cy="4110096"/>
        </a:xfrm>
        <a:custGeom>
          <a:avLst/>
          <a:gdLst/>
          <a:ahLst/>
          <a:cxnLst/>
          <a:rect l="0" t="0" r="0" b="0"/>
          <a:pathLst>
            <a:path>
              <a:moveTo>
                <a:pt x="142550" y="2807096"/>
              </a:moveTo>
              <a:arcTo wR="2055048" hR="2055048" stAng="9512031" swAng="1423139"/>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979DE4-9FED-794C-8BAD-0DD27C3B0CBF}">
      <dsp:nvSpPr>
        <dsp:cNvPr id="0" name=""/>
        <dsp:cNvSpPr/>
      </dsp:nvSpPr>
      <dsp:spPr>
        <a:xfrm>
          <a:off x="257087" y="1700628"/>
          <a:ext cx="822969" cy="53493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网络技术与信息高速公路</a:t>
          </a:r>
          <a:endParaRPr lang="en-GB" sz="900" kern="1200" dirty="0"/>
        </a:p>
      </dsp:txBody>
      <dsp:txXfrm>
        <a:off x="283200" y="1726741"/>
        <a:ext cx="770743" cy="482704"/>
      </dsp:txXfrm>
    </dsp:sp>
    <dsp:sp modelId="{35CFA24D-E58D-3046-9B10-34AEFAC5BFB7}">
      <dsp:nvSpPr>
        <dsp:cNvPr id="0" name=""/>
        <dsp:cNvSpPr/>
      </dsp:nvSpPr>
      <dsp:spPr>
        <a:xfrm>
          <a:off x="637351" y="269900"/>
          <a:ext cx="4110096" cy="4110096"/>
        </a:xfrm>
        <a:custGeom>
          <a:avLst/>
          <a:gdLst/>
          <a:ahLst/>
          <a:cxnLst/>
          <a:rect l="0" t="0" r="0" b="0"/>
          <a:pathLst>
            <a:path>
              <a:moveTo>
                <a:pt x="99504" y="1423327"/>
              </a:moveTo>
              <a:arcTo wR="2055048" hR="2055048" stAng="11874155" swAng="1282023"/>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CCE025-8D7A-3A48-BF33-C68AC328752A}">
      <dsp:nvSpPr>
        <dsp:cNvPr id="0" name=""/>
        <dsp:cNvSpPr/>
      </dsp:nvSpPr>
      <dsp:spPr>
        <a:xfrm>
          <a:off x="959955" y="483225"/>
          <a:ext cx="822969" cy="53493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a:latin typeface="Microsoft YaHei" panose="020B0503020204020204" pitchFamily="34" charset="-122"/>
              <a:ea typeface="Microsoft YaHei" panose="020B0503020204020204" pitchFamily="34" charset="-122"/>
            </a:rPr>
            <a:t>教育</a:t>
          </a:r>
          <a:endParaRPr lang="en-GB" sz="900" kern="1200" dirty="0"/>
        </a:p>
      </dsp:txBody>
      <dsp:txXfrm>
        <a:off x="986068" y="509338"/>
        <a:ext cx="770743" cy="482704"/>
      </dsp:txXfrm>
    </dsp:sp>
    <dsp:sp modelId="{35A3C63D-C8DB-D948-886E-F7DB8FC14BD9}">
      <dsp:nvSpPr>
        <dsp:cNvPr id="0" name=""/>
        <dsp:cNvSpPr/>
      </dsp:nvSpPr>
      <dsp:spPr>
        <a:xfrm>
          <a:off x="637351" y="269900"/>
          <a:ext cx="4110096" cy="4110096"/>
        </a:xfrm>
        <a:custGeom>
          <a:avLst/>
          <a:gdLst/>
          <a:ahLst/>
          <a:cxnLst/>
          <a:rect l="0" t="0" r="0" b="0"/>
          <a:pathLst>
            <a:path>
              <a:moveTo>
                <a:pt x="1148046" y="210984"/>
              </a:moveTo>
              <a:arcTo wR="2055048" hR="2055048" stAng="14628586" swAng="869537"/>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1962C-EFAF-4915-A32A-CFDEECA1A3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23900" y="1143000"/>
            <a:ext cx="54102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BBA8A-8DFD-45CA-8C70-4EDAA187D2C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charset="0"/>
                <a:ea typeface="微软雅黑" panose="020B0503020204020204" pitchFamily="34" charset="-122"/>
                <a:sym typeface="+mn-ea"/>
              </a:rPr>
              <a:t>Bush differential analyzer</a:t>
            </a:r>
            <a:r>
              <a:rPr lang="en-US" altLang="zh-CN" dirty="0" smtClean="0">
                <a:latin typeface="Times New Roman" panose="02020603050405020304" charset="0"/>
                <a:ea typeface="微软雅黑" panose="020B0503020204020204" pitchFamily="34" charset="-122"/>
                <a:sym typeface="+mn-ea"/>
              </a:rPr>
              <a:t>: 即使用者必须手持改锥和锤子来为分析仪编制程序。在试制出第一台样机后，布什又采用电子元件来取代某些机械零件。但总的来说它仍然是一台机械式的计算装置，它就是"洛克菲勒微分分析仪2号"。在第二次世界大战中，美军曾广泛用它来计算弹道射击表。</a:t>
            </a:r>
            <a:endParaRPr lang="en-US" altLang="zh-CN" dirty="0" smtClean="0">
              <a:latin typeface="Times New Roman" panose="02020603050405020304" charset="0"/>
              <a:ea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二进制的计算补充：二进制设备容易构造。二进制信号在噪声下也不容易引起歧义。https://chortle.ccsu.edu/java5/Notes/chap02/ch02_3.html</a:t>
            </a:r>
            <a:endParaRPr lang="zh-CN" altLang="en-US"/>
          </a:p>
          <a:p>
            <a:r>
              <a:rPr lang="zh-CN" altLang="en-US"/>
              <a:t>举一个例子：台灯开关和台灯调光器哪个造价高？</a:t>
            </a:r>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40174" y="1040062"/>
            <a:ext cx="4988640" cy="71765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80348" y="1897221"/>
            <a:ext cx="4108292" cy="855610"/>
          </a:xfrm>
        </p:spPr>
        <p:txBody>
          <a:bodyPr/>
          <a:lstStyle>
            <a:lvl1pPr marL="0" indent="0" algn="ctr">
              <a:buNone/>
              <a:defRPr>
                <a:solidFill>
                  <a:schemeClr val="tx1">
                    <a:tint val="75000"/>
                  </a:schemeClr>
                </a:solidFill>
              </a:defRPr>
            </a:lvl1pPr>
            <a:lvl2pPr marL="263525" indent="0" algn="ctr">
              <a:buNone/>
              <a:defRPr>
                <a:solidFill>
                  <a:schemeClr val="tx1">
                    <a:tint val="75000"/>
                  </a:schemeClr>
                </a:solidFill>
              </a:defRPr>
            </a:lvl2pPr>
            <a:lvl3pPr marL="526415" indent="0" algn="ctr">
              <a:buNone/>
              <a:defRPr>
                <a:solidFill>
                  <a:schemeClr val="tx1">
                    <a:tint val="75000"/>
                  </a:schemeClr>
                </a:solidFill>
              </a:defRPr>
            </a:lvl3pPr>
            <a:lvl4pPr marL="789940" indent="0" algn="ctr">
              <a:buNone/>
              <a:defRPr>
                <a:solidFill>
                  <a:schemeClr val="tx1">
                    <a:tint val="75000"/>
                  </a:schemeClr>
                </a:solidFill>
              </a:defRPr>
            </a:lvl4pPr>
            <a:lvl5pPr marL="1053465" indent="0" algn="ctr">
              <a:buNone/>
              <a:defRPr>
                <a:solidFill>
                  <a:schemeClr val="tx1">
                    <a:tint val="75000"/>
                  </a:schemeClr>
                </a:solidFill>
              </a:defRPr>
            </a:lvl5pPr>
            <a:lvl6pPr marL="1316355" indent="0" algn="ctr">
              <a:buNone/>
              <a:defRPr>
                <a:solidFill>
                  <a:schemeClr val="tx1">
                    <a:tint val="75000"/>
                  </a:schemeClr>
                </a:solidFill>
              </a:defRPr>
            </a:lvl6pPr>
            <a:lvl7pPr marL="1579880" indent="0" algn="ctr">
              <a:buNone/>
              <a:defRPr>
                <a:solidFill>
                  <a:schemeClr val="tx1">
                    <a:tint val="75000"/>
                  </a:schemeClr>
                </a:solidFill>
              </a:defRPr>
            </a:lvl7pPr>
            <a:lvl8pPr marL="1843405" indent="0" algn="ctr">
              <a:buNone/>
              <a:defRPr>
                <a:solidFill>
                  <a:schemeClr val="tx1">
                    <a:tint val="75000"/>
                  </a:schemeClr>
                </a:solidFill>
              </a:defRPr>
            </a:lvl8pPr>
            <a:lvl9pPr marL="210629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3718CB2-EF18-4401-BBA3-B792793376F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B4E9C8-39C0-4B44-9A7E-66282E862AB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255016" y="134077"/>
            <a:ext cx="1320522" cy="285668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3450" y="134077"/>
            <a:ext cx="3863750" cy="285668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CEBBC5-431E-4ACA-9729-23B066CD38CB}"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67201E-F0E6-48D5-925F-7EE8D32CB8B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3610" y="2151424"/>
            <a:ext cx="4988640" cy="664958"/>
          </a:xfrm>
        </p:spPr>
        <p:txBody>
          <a:bodyPr anchor="t"/>
          <a:lstStyle>
            <a:lvl1pPr algn="l">
              <a:defRPr sz="23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3610" y="1419042"/>
            <a:ext cx="4988640" cy="732383"/>
          </a:xfrm>
        </p:spPr>
        <p:txBody>
          <a:bodyPr anchor="b"/>
          <a:lstStyle>
            <a:lvl1pPr marL="0" indent="0">
              <a:buNone/>
              <a:defRPr sz="1200">
                <a:solidFill>
                  <a:schemeClr val="tx1">
                    <a:tint val="75000"/>
                  </a:schemeClr>
                </a:solidFill>
              </a:defRPr>
            </a:lvl1pPr>
            <a:lvl2pPr marL="263525" indent="0">
              <a:buNone/>
              <a:defRPr sz="1000">
                <a:solidFill>
                  <a:schemeClr val="tx1">
                    <a:tint val="75000"/>
                  </a:schemeClr>
                </a:solidFill>
              </a:defRPr>
            </a:lvl2pPr>
            <a:lvl3pPr marL="526415" indent="0">
              <a:buNone/>
              <a:defRPr sz="900">
                <a:solidFill>
                  <a:schemeClr val="tx1">
                    <a:tint val="75000"/>
                  </a:schemeClr>
                </a:solidFill>
              </a:defRPr>
            </a:lvl3pPr>
            <a:lvl4pPr marL="789940" indent="0">
              <a:buNone/>
              <a:defRPr sz="800">
                <a:solidFill>
                  <a:schemeClr val="tx1">
                    <a:tint val="75000"/>
                  </a:schemeClr>
                </a:solidFill>
              </a:defRPr>
            </a:lvl4pPr>
            <a:lvl5pPr marL="1053465" indent="0">
              <a:buNone/>
              <a:defRPr sz="800">
                <a:solidFill>
                  <a:schemeClr val="tx1">
                    <a:tint val="75000"/>
                  </a:schemeClr>
                </a:solidFill>
              </a:defRPr>
            </a:lvl5pPr>
            <a:lvl6pPr marL="1316355" indent="0">
              <a:buNone/>
              <a:defRPr sz="800">
                <a:solidFill>
                  <a:schemeClr val="tx1">
                    <a:tint val="75000"/>
                  </a:schemeClr>
                </a:solidFill>
              </a:defRPr>
            </a:lvl6pPr>
            <a:lvl7pPr marL="1579880" indent="0">
              <a:buNone/>
              <a:defRPr sz="800">
                <a:solidFill>
                  <a:schemeClr val="tx1">
                    <a:tint val="75000"/>
                  </a:schemeClr>
                </a:solidFill>
              </a:defRPr>
            </a:lvl7pPr>
            <a:lvl8pPr marL="1843405" indent="0">
              <a:buNone/>
              <a:defRPr sz="800">
                <a:solidFill>
                  <a:schemeClr val="tx1">
                    <a:tint val="75000"/>
                  </a:schemeClr>
                </a:solidFill>
              </a:defRPr>
            </a:lvl8pPr>
            <a:lvl9pPr marL="2106295" indent="0">
              <a:buNone/>
              <a:defRPr sz="8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40379C7-2486-4C96-B4B6-1C078CD56F5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3450" y="781209"/>
            <a:ext cx="2592136" cy="2209550"/>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2983402" y="781209"/>
            <a:ext cx="2592136" cy="2209550"/>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FF6F2F-1C4B-42E3-8AFD-E360CF2BE2F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93449" y="749434"/>
            <a:ext cx="2593156" cy="312328"/>
          </a:xfrm>
        </p:spPr>
        <p:txBody>
          <a:bodyPr anchor="b"/>
          <a:lstStyle>
            <a:lvl1pPr marL="0" indent="0">
              <a:buNone/>
              <a:defRPr sz="1400" b="1"/>
            </a:lvl1pPr>
            <a:lvl2pPr marL="263525" indent="0">
              <a:buNone/>
              <a:defRPr sz="1200" b="1"/>
            </a:lvl2pPr>
            <a:lvl3pPr marL="526415" indent="0">
              <a:buNone/>
              <a:defRPr sz="1000" b="1"/>
            </a:lvl3pPr>
            <a:lvl4pPr marL="789940" indent="0">
              <a:buNone/>
              <a:defRPr sz="900" b="1"/>
            </a:lvl4pPr>
            <a:lvl5pPr marL="1053465" indent="0">
              <a:buNone/>
              <a:defRPr sz="900" b="1"/>
            </a:lvl5pPr>
            <a:lvl6pPr marL="1316355" indent="0">
              <a:buNone/>
              <a:defRPr sz="900" b="1"/>
            </a:lvl6pPr>
            <a:lvl7pPr marL="1579880" indent="0">
              <a:buNone/>
              <a:defRPr sz="900" b="1"/>
            </a:lvl7pPr>
            <a:lvl8pPr marL="1843405" indent="0">
              <a:buNone/>
              <a:defRPr sz="900" b="1"/>
            </a:lvl8pPr>
            <a:lvl9pPr marL="2106295" indent="0">
              <a:buNone/>
              <a:defRPr sz="9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293449" y="1061762"/>
            <a:ext cx="2593156" cy="192899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2981365" y="749434"/>
            <a:ext cx="2594174" cy="312328"/>
          </a:xfrm>
        </p:spPr>
        <p:txBody>
          <a:bodyPr anchor="b"/>
          <a:lstStyle>
            <a:lvl1pPr marL="0" indent="0">
              <a:buNone/>
              <a:defRPr sz="1400" b="1"/>
            </a:lvl1pPr>
            <a:lvl2pPr marL="263525" indent="0">
              <a:buNone/>
              <a:defRPr sz="1200" b="1"/>
            </a:lvl2pPr>
            <a:lvl3pPr marL="526415" indent="0">
              <a:buNone/>
              <a:defRPr sz="1000" b="1"/>
            </a:lvl3pPr>
            <a:lvl4pPr marL="789940" indent="0">
              <a:buNone/>
              <a:defRPr sz="900" b="1"/>
            </a:lvl4pPr>
            <a:lvl5pPr marL="1053465" indent="0">
              <a:buNone/>
              <a:defRPr sz="900" b="1"/>
            </a:lvl5pPr>
            <a:lvl6pPr marL="1316355" indent="0">
              <a:buNone/>
              <a:defRPr sz="900" b="1"/>
            </a:lvl6pPr>
            <a:lvl7pPr marL="1579880" indent="0">
              <a:buNone/>
              <a:defRPr sz="900" b="1"/>
            </a:lvl7pPr>
            <a:lvl8pPr marL="1843405" indent="0">
              <a:buNone/>
              <a:defRPr sz="900" b="1"/>
            </a:lvl8pPr>
            <a:lvl9pPr marL="2106295" indent="0">
              <a:buNone/>
              <a:defRPr sz="9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2981365" y="1061762"/>
            <a:ext cx="2594174" cy="192899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608431-072E-4FA5-84D5-1EF26FDB1BDF}"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4686FB-AFB6-405D-B07D-10B8E1479617}"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09E736-6AA2-4264-8F2F-7C111224FE0F}"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93450" y="133302"/>
            <a:ext cx="1930857" cy="567306"/>
          </a:xfrm>
        </p:spPr>
        <p:txBody>
          <a:bodyPr anchor="b"/>
          <a:lstStyle>
            <a:lvl1pPr algn="l">
              <a:defRPr sz="1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294611" y="133302"/>
            <a:ext cx="3280927" cy="2857458"/>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293450" y="700608"/>
            <a:ext cx="1930857" cy="2290151"/>
          </a:xfrm>
        </p:spPr>
        <p:txBody>
          <a:bodyPr/>
          <a:lstStyle>
            <a:lvl1pPr marL="0" indent="0">
              <a:buNone/>
              <a:defRPr sz="800"/>
            </a:lvl1pPr>
            <a:lvl2pPr marL="263525" indent="0">
              <a:buNone/>
              <a:defRPr sz="700"/>
            </a:lvl2pPr>
            <a:lvl3pPr marL="526415" indent="0">
              <a:buNone/>
              <a:defRPr sz="600"/>
            </a:lvl3pPr>
            <a:lvl4pPr marL="789940" indent="0">
              <a:buNone/>
              <a:defRPr sz="500"/>
            </a:lvl4pPr>
            <a:lvl5pPr marL="1053465" indent="0">
              <a:buNone/>
              <a:defRPr sz="500"/>
            </a:lvl5pPr>
            <a:lvl6pPr marL="1316355" indent="0">
              <a:buNone/>
              <a:defRPr sz="500"/>
            </a:lvl6pPr>
            <a:lvl7pPr marL="1579880" indent="0">
              <a:buNone/>
              <a:defRPr sz="500"/>
            </a:lvl7pPr>
            <a:lvl8pPr marL="1843405" indent="0">
              <a:buNone/>
              <a:defRPr sz="500"/>
            </a:lvl8pPr>
            <a:lvl9pPr marL="2106295" indent="0">
              <a:buNone/>
              <a:defRPr sz="5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CC699E7-C204-4032-B2D8-A919C19D550F}"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50363" y="2343627"/>
            <a:ext cx="3521393" cy="276678"/>
          </a:xfrm>
        </p:spPr>
        <p:txBody>
          <a:bodyPr anchor="b"/>
          <a:lstStyle>
            <a:lvl1pPr algn="l">
              <a:defRPr sz="1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150363" y="299153"/>
            <a:ext cx="3521393" cy="2008823"/>
          </a:xfrm>
        </p:spPr>
        <p:txBody>
          <a:bodyPr/>
          <a:lstStyle>
            <a:lvl1pPr marL="0" indent="0">
              <a:buNone/>
              <a:defRPr sz="1800"/>
            </a:lvl1pPr>
            <a:lvl2pPr marL="263525" indent="0">
              <a:buNone/>
              <a:defRPr sz="1600"/>
            </a:lvl2pPr>
            <a:lvl3pPr marL="526415" indent="0">
              <a:buNone/>
              <a:defRPr sz="1400"/>
            </a:lvl3pPr>
            <a:lvl4pPr marL="789940" indent="0">
              <a:buNone/>
              <a:defRPr sz="1200"/>
            </a:lvl4pPr>
            <a:lvl5pPr marL="1053465" indent="0">
              <a:buNone/>
              <a:defRPr sz="1200"/>
            </a:lvl5pPr>
            <a:lvl6pPr marL="1316355" indent="0">
              <a:buNone/>
              <a:defRPr sz="1200"/>
            </a:lvl6pPr>
            <a:lvl7pPr marL="1579880" indent="0">
              <a:buNone/>
              <a:defRPr sz="1200"/>
            </a:lvl7pPr>
            <a:lvl8pPr marL="1843405" indent="0">
              <a:buNone/>
              <a:defRPr sz="1200"/>
            </a:lvl8pPr>
            <a:lvl9pPr marL="2106295" indent="0">
              <a:buNone/>
              <a:defRPr sz="1200"/>
            </a:lvl9pPr>
          </a:lstStyle>
          <a:p>
            <a:endParaRPr lang="zh-CN" altLang="en-US"/>
          </a:p>
        </p:txBody>
      </p:sp>
      <p:sp>
        <p:nvSpPr>
          <p:cNvPr id="4" name="文本占位符 3"/>
          <p:cNvSpPr>
            <a:spLocks noGrp="1"/>
          </p:cNvSpPr>
          <p:nvPr>
            <p:ph type="body" sz="half" idx="2"/>
          </p:nvPr>
        </p:nvSpPr>
        <p:spPr>
          <a:xfrm>
            <a:off x="1150363" y="2620305"/>
            <a:ext cx="3521393" cy="392929"/>
          </a:xfrm>
        </p:spPr>
        <p:txBody>
          <a:bodyPr/>
          <a:lstStyle>
            <a:lvl1pPr marL="0" indent="0">
              <a:buNone/>
              <a:defRPr sz="800"/>
            </a:lvl1pPr>
            <a:lvl2pPr marL="263525" indent="0">
              <a:buNone/>
              <a:defRPr sz="700"/>
            </a:lvl2pPr>
            <a:lvl3pPr marL="526415" indent="0">
              <a:buNone/>
              <a:defRPr sz="600"/>
            </a:lvl3pPr>
            <a:lvl4pPr marL="789940" indent="0">
              <a:buNone/>
              <a:defRPr sz="500"/>
            </a:lvl4pPr>
            <a:lvl5pPr marL="1053465" indent="0">
              <a:buNone/>
              <a:defRPr sz="500"/>
            </a:lvl5pPr>
            <a:lvl6pPr marL="1316355" indent="0">
              <a:buNone/>
              <a:defRPr sz="500"/>
            </a:lvl6pPr>
            <a:lvl7pPr marL="1579880" indent="0">
              <a:buNone/>
              <a:defRPr sz="500"/>
            </a:lvl7pPr>
            <a:lvl8pPr marL="1843405" indent="0">
              <a:buNone/>
              <a:defRPr sz="500"/>
            </a:lvl8pPr>
            <a:lvl9pPr marL="2106295" indent="0">
              <a:buNone/>
              <a:defRPr sz="5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1D658C1-1CE1-4F45-86E6-89573321BA6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93450" y="134077"/>
            <a:ext cx="5282089" cy="558006"/>
          </a:xfrm>
          <a:prstGeom prst="rect">
            <a:avLst/>
          </a:prstGeom>
        </p:spPr>
        <p:txBody>
          <a:bodyPr vert="horz" lIns="52660" tIns="26330" rIns="52660" bIns="2633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93450" y="781209"/>
            <a:ext cx="5282089" cy="2209550"/>
          </a:xfrm>
          <a:prstGeom prst="rect">
            <a:avLst/>
          </a:prstGeom>
        </p:spPr>
        <p:txBody>
          <a:bodyPr vert="horz" lIns="52660" tIns="26330" rIns="52660" bIns="2633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293449" y="3103135"/>
            <a:ext cx="1369431" cy="178252"/>
          </a:xfrm>
          <a:prstGeom prst="rect">
            <a:avLst/>
          </a:prstGeom>
        </p:spPr>
        <p:txBody>
          <a:bodyPr vert="horz" lIns="52660" tIns="26330" rIns="52660" bIns="26330" rtlCol="0" anchor="ctr"/>
          <a:lstStyle>
            <a:lvl1pPr algn="l">
              <a:defRPr sz="700">
                <a:solidFill>
                  <a:schemeClr val="tx1">
                    <a:tint val="75000"/>
                  </a:schemeClr>
                </a:solidFill>
              </a:defRPr>
            </a:lvl1pPr>
          </a:lstStyle>
          <a:p>
            <a:fld id="{0CAD1205-C49D-4F0D-A354-CA6642D38364}" type="datetime1">
              <a:rPr lang="zh-CN" altLang="en-US" smtClean="0"/>
            </a:fld>
            <a:endParaRPr lang="zh-CN" altLang="en-US"/>
          </a:p>
        </p:txBody>
      </p:sp>
      <p:sp>
        <p:nvSpPr>
          <p:cNvPr id="5" name="页脚占位符 4"/>
          <p:cNvSpPr>
            <a:spLocks noGrp="1"/>
          </p:cNvSpPr>
          <p:nvPr>
            <p:ph type="ftr" sz="quarter" idx="3"/>
          </p:nvPr>
        </p:nvSpPr>
        <p:spPr>
          <a:xfrm>
            <a:off x="2005238" y="3103135"/>
            <a:ext cx="1858513" cy="178252"/>
          </a:xfrm>
          <a:prstGeom prst="rect">
            <a:avLst/>
          </a:prstGeom>
        </p:spPr>
        <p:txBody>
          <a:bodyPr vert="horz" lIns="52660" tIns="26330" rIns="52660" bIns="26330" rtlCol="0" anchor="ctr"/>
          <a:lstStyle>
            <a:lvl1pPr algn="ctr">
              <a:defRPr sz="7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206108" y="3103135"/>
            <a:ext cx="1369431" cy="178252"/>
          </a:xfrm>
          <a:prstGeom prst="rect">
            <a:avLst/>
          </a:prstGeom>
        </p:spPr>
        <p:txBody>
          <a:bodyPr vert="horz" lIns="52660" tIns="26330" rIns="52660" bIns="26330" rtlCol="0" anchor="ctr"/>
          <a:lstStyle>
            <a:lvl1pPr algn="r">
              <a:defRPr sz="700">
                <a:solidFill>
                  <a:schemeClr val="tx1">
                    <a:tint val="75000"/>
                  </a:schemeClr>
                </a:solidFill>
              </a:defRPr>
            </a:lvl1pPr>
          </a:lstStyle>
          <a:p>
            <a:fld id="{C5C1623C-0059-494E-B184-63915177A0C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26415" rtl="0" eaLnBrk="1" latinLnBrk="0" hangingPunct="1">
        <a:spcBef>
          <a:spcPct val="0"/>
        </a:spcBef>
        <a:buNone/>
        <a:defRPr sz="2500" kern="1200">
          <a:solidFill>
            <a:schemeClr val="tx1"/>
          </a:solidFill>
          <a:latin typeface="+mj-lt"/>
          <a:ea typeface="+mj-ea"/>
          <a:cs typeface="+mj-cs"/>
        </a:defRPr>
      </a:lvl1pPr>
    </p:titleStyle>
    <p:bodyStyle>
      <a:lvl1pPr marL="197485" indent="-197485" algn="l" defTabSz="52641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427990" indent="-164465" algn="l" defTabSz="52641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658495" indent="-131445" algn="l" defTabSz="526415"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92138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4pPr>
      <a:lvl5pPr marL="1184910"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5pPr>
      <a:lvl6pPr marL="144843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6pPr>
      <a:lvl7pPr marL="171132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7pPr>
      <a:lvl8pPr marL="1974850"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8pPr>
      <a:lvl9pPr marL="223837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9pPr>
    </p:bodyStyle>
    <p:otherStyle>
      <a:defPPr>
        <a:defRPr lang="zh-CN"/>
      </a:defPPr>
      <a:lvl1pPr marL="0" algn="l" defTabSz="526415" rtl="0" eaLnBrk="1" latinLnBrk="0" hangingPunct="1">
        <a:defRPr sz="1000" kern="1200">
          <a:solidFill>
            <a:schemeClr val="tx1"/>
          </a:solidFill>
          <a:latin typeface="+mn-lt"/>
          <a:ea typeface="+mn-ea"/>
          <a:cs typeface="+mn-cs"/>
        </a:defRPr>
      </a:lvl1pPr>
      <a:lvl2pPr marL="263525" algn="l" defTabSz="526415" rtl="0" eaLnBrk="1" latinLnBrk="0" hangingPunct="1">
        <a:defRPr sz="1000" kern="1200">
          <a:solidFill>
            <a:schemeClr val="tx1"/>
          </a:solidFill>
          <a:latin typeface="+mn-lt"/>
          <a:ea typeface="+mn-ea"/>
          <a:cs typeface="+mn-cs"/>
        </a:defRPr>
      </a:lvl2pPr>
      <a:lvl3pPr marL="526415" algn="l" defTabSz="526415" rtl="0" eaLnBrk="1" latinLnBrk="0" hangingPunct="1">
        <a:defRPr sz="1000" kern="1200">
          <a:solidFill>
            <a:schemeClr val="tx1"/>
          </a:solidFill>
          <a:latin typeface="+mn-lt"/>
          <a:ea typeface="+mn-ea"/>
          <a:cs typeface="+mn-cs"/>
        </a:defRPr>
      </a:lvl3pPr>
      <a:lvl4pPr marL="789940" algn="l" defTabSz="526415" rtl="0" eaLnBrk="1" latinLnBrk="0" hangingPunct="1">
        <a:defRPr sz="1000" kern="1200">
          <a:solidFill>
            <a:schemeClr val="tx1"/>
          </a:solidFill>
          <a:latin typeface="+mn-lt"/>
          <a:ea typeface="+mn-ea"/>
          <a:cs typeface="+mn-cs"/>
        </a:defRPr>
      </a:lvl4pPr>
      <a:lvl5pPr marL="1053465" algn="l" defTabSz="526415" rtl="0" eaLnBrk="1" latinLnBrk="0" hangingPunct="1">
        <a:defRPr sz="1000" kern="1200">
          <a:solidFill>
            <a:schemeClr val="tx1"/>
          </a:solidFill>
          <a:latin typeface="+mn-lt"/>
          <a:ea typeface="+mn-ea"/>
          <a:cs typeface="+mn-cs"/>
        </a:defRPr>
      </a:lvl5pPr>
      <a:lvl6pPr marL="1316355" algn="l" defTabSz="526415" rtl="0" eaLnBrk="1" latinLnBrk="0" hangingPunct="1">
        <a:defRPr sz="1000" kern="1200">
          <a:solidFill>
            <a:schemeClr val="tx1"/>
          </a:solidFill>
          <a:latin typeface="+mn-lt"/>
          <a:ea typeface="+mn-ea"/>
          <a:cs typeface="+mn-cs"/>
        </a:defRPr>
      </a:lvl6pPr>
      <a:lvl7pPr marL="1579880" algn="l" defTabSz="526415" rtl="0" eaLnBrk="1" latinLnBrk="0" hangingPunct="1">
        <a:defRPr sz="1000" kern="1200">
          <a:solidFill>
            <a:schemeClr val="tx1"/>
          </a:solidFill>
          <a:latin typeface="+mn-lt"/>
          <a:ea typeface="+mn-ea"/>
          <a:cs typeface="+mn-cs"/>
        </a:defRPr>
      </a:lvl7pPr>
      <a:lvl8pPr marL="1843405" algn="l" defTabSz="526415" rtl="0" eaLnBrk="1" latinLnBrk="0" hangingPunct="1">
        <a:defRPr sz="1000" kern="1200">
          <a:solidFill>
            <a:schemeClr val="tx1"/>
          </a:solidFill>
          <a:latin typeface="+mn-lt"/>
          <a:ea typeface="+mn-ea"/>
          <a:cs typeface="+mn-cs"/>
        </a:defRPr>
      </a:lvl8pPr>
      <a:lvl9pPr marL="2106295" algn="l" defTabSz="526415"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slideLayout" Target="../slideLayouts/slideLayout4.xml"/><Relationship Id="rId10" Type="http://schemas.microsoft.com/office/2007/relationships/diagramDrawing" Target="../diagrams/drawing2.xml"/><Relationship Id="rId1"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t>第</a:t>
            </a:r>
            <a:r>
              <a:rPr lang="en-US" altLang="zh-CN" b="1" dirty="0"/>
              <a:t>3</a:t>
            </a:r>
            <a:r>
              <a:rPr lang="zh-CN" altLang="en-US" b="1" dirty="0" smtClean="0"/>
              <a:t>章 计算机技术的社会环境</a:t>
            </a:r>
            <a:endParaRPr lang="zh-CN" altLang="en-US" b="1" dirty="0">
              <a:solidFill>
                <a:srgbClr val="0000FF"/>
              </a:solidFill>
            </a:endParaRPr>
          </a:p>
        </p:txBody>
      </p:sp>
      <p:sp>
        <p:nvSpPr>
          <p:cNvPr id="3" name="副标题 2"/>
          <p:cNvSpPr>
            <a:spLocks noGrp="1"/>
          </p:cNvSpPr>
          <p:nvPr>
            <p:ph type="subTitle" idx="1"/>
          </p:nvPr>
        </p:nvSpPr>
        <p:spPr>
          <a:xfrm>
            <a:off x="880110" y="2399665"/>
            <a:ext cx="4108450" cy="574040"/>
          </a:xfrm>
        </p:spPr>
        <p:txBody>
          <a:bodyPr>
            <a:normAutofit/>
          </a:bodyPr>
          <a:lstStyle/>
          <a:p>
            <a:pPr algn="l"/>
            <a:r>
              <a:rPr lang="zh-CN" altLang="en-US" sz="1000" dirty="0">
                <a:solidFill>
                  <a:schemeClr val="tx1"/>
                </a:solidFill>
              </a:rPr>
              <a:t>董延杰</a:t>
            </a:r>
            <a:endParaRPr lang="zh-CN" altLang="en-US" sz="1000" dirty="0">
              <a:solidFill>
                <a:schemeClr val="tx1"/>
              </a:solidFill>
            </a:endParaRPr>
          </a:p>
          <a:p>
            <a:pPr algn="l"/>
            <a:r>
              <a:rPr lang="zh-CN" altLang="en-US" sz="1000" dirty="0">
                <a:solidFill>
                  <a:schemeClr val="tx1"/>
                </a:solidFill>
              </a:rPr>
              <a:t>计算机与软件学院</a:t>
            </a:r>
            <a:endParaRPr lang="zh-CN" altLang="en-US" sz="1000" dirty="0">
              <a:solidFill>
                <a:schemeClr val="tx1"/>
              </a:solidFill>
            </a:endParaRPr>
          </a:p>
          <a:p>
            <a:pPr algn="l"/>
            <a:r>
              <a:rPr lang="zh-CN" altLang="en-US" sz="1000" dirty="0">
                <a:solidFill>
                  <a:schemeClr val="tx1"/>
                </a:solidFill>
              </a:rPr>
              <a:t>邮箱：</a:t>
            </a:r>
            <a:r>
              <a:rPr lang="en-US" altLang="zh-CN" sz="1000" dirty="0">
                <a:solidFill>
                  <a:schemeClr val="tx1"/>
                </a:solidFill>
              </a:rPr>
              <a:t>ydong@szu.edu.cn</a:t>
            </a:r>
            <a:endParaRPr lang="en-US" altLang="zh-CN" sz="1000" dirty="0">
              <a:solidFill>
                <a:schemeClr val="tx1"/>
              </a:solidFill>
            </a:endParaRPr>
          </a:p>
        </p:txBody>
      </p:sp>
      <p:sp>
        <p:nvSpPr>
          <p:cNvPr id="4" name="灯片编号占位符 3"/>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计算机的角色</a:t>
            </a:r>
            <a:endParaRPr lang="zh-CN" altLang="en-US" sz="1100"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smtClean="0">
                <a:solidFill>
                  <a:schemeClr val="tx1"/>
                </a:solidFill>
                <a:uFillTx/>
                <a:latin typeface="Times New Roman" panose="02020603050405020304" charset="0"/>
                <a:ea typeface="微软雅黑" panose="020B0503020204020204" pitchFamily="34" charset="-122"/>
              </a:rPr>
              <a:t>对比人类生命现象，计算机系统可以分为三大部分</a:t>
            </a:r>
            <a:endParaRPr lang="zh-CN" altLang="en-US" sz="1000" dirty="0" smtClean="0">
              <a:solidFill>
                <a:schemeClr val="tx1"/>
              </a:solidFill>
              <a:uFillTx/>
              <a:latin typeface="Times New Roman" panose="02020603050405020304" charset="0"/>
              <a:ea typeface="微软雅黑" panose="020B0503020204020204" pitchFamily="34" charset="-122"/>
            </a:endParaRPr>
          </a:p>
          <a:p>
            <a:pPr marL="755650" lvl="2" indent="-228600" algn="l">
              <a:buClrTx/>
              <a:buSzTx/>
              <a:buFont typeface="+mj-lt"/>
              <a:buAutoNum type="arabicParenR"/>
            </a:pPr>
            <a:r>
              <a:rPr lang="zh-CN" altLang="en-US" sz="900" b="1" dirty="0" smtClean="0">
                <a:solidFill>
                  <a:srgbClr val="0000FF"/>
                </a:solidFill>
                <a:uFillTx/>
                <a:latin typeface="Times New Roman" panose="02020603050405020304" charset="0"/>
                <a:ea typeface="微软雅黑" panose="020B0503020204020204" pitchFamily="34" charset="-122"/>
              </a:rPr>
              <a:t>计算机组织机体</a:t>
            </a:r>
            <a:r>
              <a:rPr lang="zh-CN" altLang="en-US" sz="900" dirty="0" smtClean="0">
                <a:solidFill>
                  <a:schemeClr val="tx1"/>
                </a:solidFill>
                <a:uFillTx/>
                <a:latin typeface="Times New Roman" panose="02020603050405020304" charset="0"/>
                <a:ea typeface="微软雅黑" panose="020B0503020204020204" pitchFamily="34" charset="-122"/>
              </a:rPr>
              <a:t>：门电路、触发器、锁存器、寄存器就好比复杂的计算机系统的细胞，完成数据的存储和运算</a:t>
            </a:r>
            <a:endParaRPr lang="zh-CN" altLang="en-US" sz="900" dirty="0" smtClean="0">
              <a:solidFill>
                <a:schemeClr val="tx1"/>
              </a:solidFill>
              <a:uFillTx/>
              <a:latin typeface="Times New Roman" panose="02020603050405020304" charset="0"/>
              <a:ea typeface="微软雅黑" panose="020B0503020204020204" pitchFamily="34" charset="-122"/>
            </a:endParaRPr>
          </a:p>
          <a:p>
            <a:pPr marL="755650" lvl="2" indent="-228600" algn="l">
              <a:buClrTx/>
              <a:buSzTx/>
              <a:buFont typeface="+mj-ea"/>
              <a:buAutoNum type="arabicParenR"/>
            </a:pPr>
            <a:endParaRPr lang="zh-CN" altLang="en-US" sz="900" dirty="0" smtClean="0">
              <a:solidFill>
                <a:schemeClr val="tx1"/>
              </a:solidFill>
              <a:uFillTx/>
              <a:latin typeface="Times New Roman" panose="02020603050405020304" charset="0"/>
              <a:ea typeface="微软雅黑" panose="020B0503020204020204" pitchFamily="34" charset="-122"/>
            </a:endParaRPr>
          </a:p>
          <a:p>
            <a:pPr marL="755650" lvl="2" indent="-228600" algn="l">
              <a:buClrTx/>
              <a:buSzTx/>
              <a:buFont typeface="+mj-ea"/>
              <a:buAutoNum type="arabicParenR"/>
            </a:pPr>
            <a:r>
              <a:rPr lang="zh-CN" altLang="en-US" sz="900" b="1" dirty="0" smtClean="0">
                <a:solidFill>
                  <a:srgbClr val="0000FF"/>
                </a:solidFill>
                <a:uFillTx/>
                <a:latin typeface="Times New Roman" panose="02020603050405020304" charset="0"/>
                <a:ea typeface="微软雅黑" panose="020B0503020204020204" pitchFamily="34" charset="-122"/>
              </a:rPr>
              <a:t>计算机神经系统</a:t>
            </a:r>
            <a:r>
              <a:rPr lang="zh-CN" altLang="en-US" sz="900" dirty="0" smtClean="0">
                <a:solidFill>
                  <a:schemeClr val="tx1"/>
                </a:solidFill>
                <a:uFillTx/>
                <a:latin typeface="Times New Roman" panose="02020603050405020304" charset="0"/>
                <a:ea typeface="微软雅黑" panose="020B0503020204020204" pitchFamily="34" charset="-122"/>
              </a:rPr>
              <a:t>：计算机具有与人类的神经系统相类似的中枢神经系统</a:t>
            </a:r>
            <a:endParaRPr lang="zh-CN" altLang="en-US" sz="1000" dirty="0" smtClean="0">
              <a:solidFill>
                <a:schemeClr val="tx1"/>
              </a:solidFill>
              <a:uFillTx/>
              <a:latin typeface="Times New Roman" panose="02020603050405020304" charset="0"/>
              <a:ea typeface="微软雅黑" panose="020B0503020204020204" pitchFamily="34" charset="-122"/>
            </a:endParaRPr>
          </a:p>
          <a:p>
            <a:pPr marL="1212850" lvl="3" indent="-228600" algn="l">
              <a:buClrTx/>
              <a:buSzTx/>
            </a:pPr>
            <a:r>
              <a:rPr lang="zh-CN" altLang="en-US" sz="800" dirty="0" smtClean="0">
                <a:solidFill>
                  <a:schemeClr val="tx1"/>
                </a:solidFill>
                <a:uFillTx/>
                <a:latin typeface="Times New Roman" panose="02020603050405020304" charset="0"/>
                <a:ea typeface="微软雅黑" panose="020B0503020204020204" pitchFamily="34" charset="-122"/>
              </a:rPr>
              <a:t>输入装置</a:t>
            </a:r>
            <a:r>
              <a:rPr lang="en-US" altLang="zh-CN" sz="800" dirty="0" smtClean="0">
                <a:solidFill>
                  <a:schemeClr val="tx1"/>
                </a:solidFill>
                <a:uFillTx/>
                <a:latin typeface="Times New Roman" panose="02020603050405020304" charset="0"/>
                <a:ea typeface="微软雅黑" panose="020B0503020204020204" pitchFamily="34" charset="-122"/>
              </a:rPr>
              <a:t>----</a:t>
            </a:r>
            <a:r>
              <a:rPr lang="zh-CN" altLang="en-US" sz="800" dirty="0" smtClean="0">
                <a:solidFill>
                  <a:schemeClr val="tx1"/>
                </a:solidFill>
                <a:uFillTx/>
                <a:latin typeface="Times New Roman" panose="02020603050405020304" charset="0"/>
                <a:ea typeface="微软雅黑" panose="020B0503020204020204" pitchFamily="34" charset="-122"/>
              </a:rPr>
              <a:t>传入神经</a:t>
            </a:r>
            <a:endParaRPr lang="zh-CN" altLang="en-US" sz="800" dirty="0" smtClean="0">
              <a:solidFill>
                <a:schemeClr val="tx1"/>
              </a:solidFill>
              <a:uFillTx/>
              <a:latin typeface="Times New Roman" panose="02020603050405020304" charset="0"/>
              <a:ea typeface="微软雅黑" panose="020B0503020204020204" pitchFamily="34" charset="-122"/>
            </a:endParaRPr>
          </a:p>
          <a:p>
            <a:pPr marL="1212850" lvl="3" indent="-228600" algn="l">
              <a:buClrTx/>
              <a:buSzTx/>
            </a:pPr>
            <a:r>
              <a:rPr lang="zh-CN" altLang="en-US" sz="800" dirty="0" smtClean="0">
                <a:solidFill>
                  <a:schemeClr val="tx1"/>
                </a:solidFill>
                <a:uFillTx/>
                <a:latin typeface="Times New Roman" panose="02020603050405020304" charset="0"/>
                <a:ea typeface="微软雅黑" panose="020B0503020204020204" pitchFamily="34" charset="-122"/>
              </a:rPr>
              <a:t>输出装置</a:t>
            </a:r>
            <a:r>
              <a:rPr lang="en-US" altLang="zh-CN" sz="800" dirty="0" smtClean="0">
                <a:solidFill>
                  <a:schemeClr val="tx1"/>
                </a:solidFill>
                <a:uFillTx/>
                <a:latin typeface="Times New Roman" panose="02020603050405020304" charset="0"/>
                <a:ea typeface="微软雅黑" panose="020B0503020204020204" pitchFamily="34" charset="-122"/>
              </a:rPr>
              <a:t>----</a:t>
            </a:r>
            <a:r>
              <a:rPr lang="zh-CN" altLang="en-US" sz="800" dirty="0" smtClean="0">
                <a:solidFill>
                  <a:schemeClr val="tx1"/>
                </a:solidFill>
                <a:uFillTx/>
                <a:latin typeface="Times New Roman" panose="02020603050405020304" charset="0"/>
                <a:ea typeface="微软雅黑" panose="020B0503020204020204" pitchFamily="34" charset="-122"/>
              </a:rPr>
              <a:t>传出神经</a:t>
            </a:r>
            <a:endParaRPr lang="zh-CN" altLang="en-US" sz="800" dirty="0" smtClean="0">
              <a:solidFill>
                <a:schemeClr val="tx1"/>
              </a:solidFill>
              <a:uFillTx/>
              <a:latin typeface="Times New Roman" panose="02020603050405020304" charset="0"/>
              <a:ea typeface="微软雅黑" panose="020B0503020204020204" pitchFamily="34" charset="-122"/>
            </a:endParaRPr>
          </a:p>
          <a:p>
            <a:pPr marL="1212850" lvl="3" indent="-228600" algn="l">
              <a:buClrTx/>
              <a:buSzTx/>
            </a:pPr>
            <a:r>
              <a:rPr lang="en-US" altLang="zh-CN" sz="800" dirty="0" smtClean="0">
                <a:solidFill>
                  <a:schemeClr val="tx1"/>
                </a:solidFill>
                <a:uFillTx/>
                <a:latin typeface="Times New Roman" panose="02020603050405020304" charset="0"/>
                <a:ea typeface="微软雅黑" panose="020B0503020204020204" pitchFamily="34" charset="-122"/>
              </a:rPr>
              <a:t>CPU----</a:t>
            </a:r>
            <a:r>
              <a:rPr lang="zh-CN" altLang="en-US" sz="800" dirty="0" smtClean="0">
                <a:solidFill>
                  <a:schemeClr val="tx1"/>
                </a:solidFill>
                <a:uFillTx/>
                <a:latin typeface="Times New Roman" panose="02020603050405020304" charset="0"/>
                <a:ea typeface="微软雅黑" panose="020B0503020204020204" pitchFamily="34" charset="-122"/>
              </a:rPr>
              <a:t>神经中枢</a:t>
            </a:r>
            <a:endParaRPr lang="zh-CN" altLang="en-US" sz="1100" dirty="0" smtClean="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875" dirty="0" smtClean="0">
              <a:solidFill>
                <a:schemeClr val="tx1"/>
              </a:solidFill>
              <a:uFillTx/>
              <a:latin typeface="Times New Roman" panose="02020603050405020304" charset="0"/>
              <a:ea typeface="微软雅黑" panose="020B0503020204020204" pitchFamily="34" charset="-122"/>
            </a:endParaRPr>
          </a:p>
          <a:p>
            <a:pPr marL="263525" lvl="1" indent="0" algn="l">
              <a:buClrTx/>
              <a:buSzTx/>
              <a:buNone/>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smtClean="0">
                <a:solidFill>
                  <a:schemeClr val="bg1"/>
                </a:solidFill>
              </a:rPr>
              <a:t>3.1.1 </a:t>
            </a:r>
            <a:r>
              <a:rPr lang="zh-CN" altLang="en-US" sz="2000" b="1" dirty="0">
                <a:solidFill>
                  <a:schemeClr val="bg1"/>
                </a:solidFill>
              </a:rPr>
              <a:t>基于角色的认识</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计算机的角色</a:t>
            </a:r>
            <a:endParaRPr lang="zh-CN" altLang="en-US" sz="1100"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smtClean="0">
                <a:solidFill>
                  <a:schemeClr val="tx1"/>
                </a:solidFill>
                <a:uFillTx/>
                <a:latin typeface="Times New Roman" panose="02020603050405020304" charset="0"/>
                <a:ea typeface="微软雅黑" panose="020B0503020204020204" pitchFamily="34" charset="-122"/>
              </a:rPr>
              <a:t>对比人类生命现象，计算机系统可以分为三大部分</a:t>
            </a:r>
            <a:endParaRPr lang="zh-CN" altLang="en-US" sz="1000" dirty="0" smtClean="0">
              <a:solidFill>
                <a:schemeClr val="tx1"/>
              </a:solidFill>
              <a:uFillTx/>
              <a:latin typeface="Times New Roman" panose="02020603050405020304" charset="0"/>
              <a:ea typeface="微软雅黑" panose="020B0503020204020204" pitchFamily="34" charset="-122"/>
            </a:endParaRPr>
          </a:p>
          <a:p>
            <a:pPr marL="755650" lvl="2" indent="-228600" algn="l">
              <a:buClrTx/>
              <a:buSzTx/>
              <a:buFont typeface="+mj-lt"/>
              <a:buAutoNum type="arabicParenR" startAt="3"/>
            </a:pPr>
            <a:r>
              <a:rPr lang="zh-CN" altLang="en-US" sz="900" b="1" dirty="0" smtClean="0">
                <a:solidFill>
                  <a:srgbClr val="0000FF"/>
                </a:solidFill>
                <a:uFillTx/>
                <a:latin typeface="Times New Roman" panose="02020603050405020304" charset="0"/>
                <a:ea typeface="微软雅黑" panose="020B0503020204020204" pitchFamily="34" charset="-122"/>
              </a:rPr>
              <a:t>计算机逻辑思维</a:t>
            </a:r>
            <a:r>
              <a:rPr lang="zh-CN" altLang="en-US" sz="900" dirty="0" smtClean="0">
                <a:solidFill>
                  <a:schemeClr val="tx1"/>
                </a:solidFill>
                <a:uFillTx/>
                <a:latin typeface="Times New Roman" panose="02020603050405020304" charset="0"/>
                <a:ea typeface="微软雅黑" panose="020B0503020204020204" pitchFamily="34" charset="-122"/>
              </a:rPr>
              <a:t>：由无序走向有序的一个过程</a:t>
            </a:r>
            <a:endParaRPr lang="zh-CN" altLang="en-US" sz="900" dirty="0" smtClean="0">
              <a:solidFill>
                <a:schemeClr val="tx1"/>
              </a:solidFill>
              <a:uFillTx/>
              <a:latin typeface="Times New Roman" panose="02020603050405020304" charset="0"/>
              <a:ea typeface="微软雅黑" panose="020B0503020204020204" pitchFamily="34" charset="-122"/>
            </a:endParaRPr>
          </a:p>
          <a:p>
            <a:pPr lvl="3" algn="l">
              <a:buClrTx/>
              <a:buSzTx/>
            </a:pPr>
            <a:r>
              <a:rPr lang="zh-CN" altLang="en-US" sz="800" dirty="0" smtClean="0">
                <a:uFillTx/>
                <a:latin typeface="Times New Roman" panose="02020603050405020304" charset="0"/>
                <a:ea typeface="微软雅黑" panose="020B0503020204020204" pitchFamily="34" charset="-122"/>
                <a:sym typeface="+mn-ea"/>
              </a:rPr>
              <a:t>N. Wiener研究计算机如何像大脑一样工作，并注意到无序到有序这一过程</a:t>
            </a:r>
            <a:endParaRPr lang="zh-CN" altLang="en-US" sz="800" dirty="0" smtClean="0">
              <a:uFillTx/>
              <a:latin typeface="Times New Roman" panose="02020603050405020304" charset="0"/>
              <a:ea typeface="微软雅黑" panose="020B0503020204020204" pitchFamily="34" charset="-122"/>
              <a:sym typeface="+mn-ea"/>
            </a:endParaRPr>
          </a:p>
          <a:p>
            <a:pPr lvl="3" algn="l">
              <a:buClrTx/>
              <a:buSzTx/>
            </a:pPr>
            <a:r>
              <a:rPr lang="zh-CN" altLang="en-US" sz="800" dirty="0" smtClean="0">
                <a:uFillTx/>
                <a:latin typeface="Times New Roman" panose="02020603050405020304" charset="0"/>
                <a:ea typeface="微软雅黑" panose="020B0503020204020204" pitchFamily="34" charset="-122"/>
                <a:sym typeface="+mn-ea"/>
              </a:rPr>
              <a:t>E. C. Tolman的认知图学习理论颇具控制论的思想：认知的过程表现为一个控制与通信过程，具有信息流动和信息反馈的特征</a:t>
            </a:r>
            <a:endParaRPr lang="zh-CN" altLang="en-US" sz="800" dirty="0" smtClean="0">
              <a:uFillTx/>
              <a:latin typeface="Times New Roman" panose="02020603050405020304" charset="0"/>
              <a:ea typeface="微软雅黑" panose="020B0503020204020204" pitchFamily="34" charset="-122"/>
              <a:sym typeface="+mn-ea"/>
            </a:endParaRPr>
          </a:p>
          <a:p>
            <a:pPr lvl="3" algn="l">
              <a:buClrTx/>
              <a:buSzTx/>
            </a:pPr>
            <a:r>
              <a:rPr lang="zh-CN" altLang="en-US" sz="800" dirty="0" smtClean="0">
                <a:uFillTx/>
                <a:latin typeface="Times New Roman" panose="02020603050405020304" charset="0"/>
                <a:ea typeface="微软雅黑" panose="020B0503020204020204" pitchFamily="34" charset="-122"/>
                <a:sym typeface="+mn-ea"/>
              </a:rPr>
              <a:t>H</a:t>
            </a:r>
            <a:r>
              <a:rPr lang="en-US" altLang="zh-CN" sz="800" dirty="0" smtClean="0">
                <a:uFillTx/>
                <a:latin typeface="Times New Roman" panose="02020603050405020304" charset="0"/>
                <a:ea typeface="微软雅黑" panose="020B0503020204020204" pitchFamily="34" charset="-122"/>
                <a:sym typeface="+mn-ea"/>
              </a:rPr>
              <a:t>.</a:t>
            </a:r>
            <a:r>
              <a:rPr lang="zh-CN" altLang="en-US" sz="800" dirty="0" smtClean="0">
                <a:uFillTx/>
                <a:latin typeface="Times New Roman" panose="02020603050405020304" charset="0"/>
                <a:ea typeface="微软雅黑" panose="020B0503020204020204" pitchFamily="34" charset="-122"/>
                <a:sym typeface="+mn-ea"/>
              </a:rPr>
              <a:t> A. Simon和A</a:t>
            </a:r>
            <a:r>
              <a:rPr lang="en-US" altLang="zh-CN" sz="800" dirty="0" smtClean="0">
                <a:uFillTx/>
                <a:latin typeface="Times New Roman" panose="02020603050405020304" charset="0"/>
                <a:ea typeface="微软雅黑" panose="020B0503020204020204" pitchFamily="34" charset="-122"/>
                <a:sym typeface="+mn-ea"/>
              </a:rPr>
              <a:t>.</a:t>
            </a:r>
            <a:r>
              <a:rPr lang="zh-CN" altLang="en-US" sz="800" dirty="0" smtClean="0">
                <a:uFillTx/>
                <a:latin typeface="Times New Roman" panose="02020603050405020304" charset="0"/>
                <a:ea typeface="微软雅黑" panose="020B0503020204020204" pitchFamily="34" charset="-122"/>
                <a:sym typeface="+mn-ea"/>
              </a:rPr>
              <a:t> Newell提出，</a:t>
            </a:r>
            <a:r>
              <a:rPr lang="zh-CN" altLang="en-US" sz="800" dirty="0" smtClean="0">
                <a:solidFill>
                  <a:srgbClr val="0000FF"/>
                </a:solidFill>
                <a:uFillTx/>
                <a:latin typeface="Times New Roman" panose="02020603050405020304" charset="0"/>
                <a:ea typeface="微软雅黑" panose="020B0503020204020204" pitchFamily="34" charset="-122"/>
                <a:sym typeface="+mn-ea"/>
              </a:rPr>
              <a:t>物理系统表现智能行为</a:t>
            </a:r>
            <a:r>
              <a:rPr lang="zh-CN" altLang="en-US" sz="800" dirty="0" smtClean="0">
                <a:uFillTx/>
                <a:latin typeface="Times New Roman" panose="02020603050405020304" charset="0"/>
                <a:ea typeface="微软雅黑" panose="020B0503020204020204" pitchFamily="34" charset="-122"/>
                <a:sym typeface="+mn-ea"/>
              </a:rPr>
              <a:t>的充分必要条件是它是一个物理符号系统，即发现符号间的关系</a:t>
            </a:r>
            <a:endParaRPr lang="zh-CN" altLang="en-US" sz="900" dirty="0" smtClean="0">
              <a:solidFill>
                <a:schemeClr val="tx1"/>
              </a:solidFill>
              <a:uFillTx/>
              <a:latin typeface="Times New Roman" panose="02020603050405020304" charset="0"/>
              <a:ea typeface="微软雅黑" panose="020B0503020204020204" pitchFamily="34" charset="-122"/>
            </a:endParaRPr>
          </a:p>
          <a:p>
            <a:pPr marL="263525" lvl="1" indent="0" algn="l">
              <a:buClrTx/>
              <a:buSzTx/>
              <a:buNone/>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a:p>
            <a:pPr marL="263525" lvl="1" indent="0" algn="l">
              <a:buClrTx/>
              <a:buSzTx/>
              <a:buNone/>
            </a:pPr>
            <a:r>
              <a:rPr lang="zh-CN" altLang="en-US" sz="900" dirty="0" smtClean="0">
                <a:solidFill>
                  <a:schemeClr val="tx1"/>
                </a:solidFill>
                <a:uFillTx/>
                <a:latin typeface="Times New Roman" panose="02020603050405020304" charset="0"/>
                <a:ea typeface="微软雅黑" panose="020B0503020204020204" pitchFamily="34" charset="-122"/>
                <a:sym typeface="+mn-ea"/>
              </a:rPr>
              <a:t>例：</a:t>
            </a:r>
            <a:r>
              <a:rPr lang="zh-CN" altLang="en-US" sz="900" dirty="0" smtClean="0">
                <a:solidFill>
                  <a:srgbClr val="FF0000"/>
                </a:solidFill>
                <a:uFillTx/>
                <a:latin typeface="Times New Roman" panose="02020603050405020304" charset="0"/>
                <a:ea typeface="微软雅黑" panose="020B0503020204020204" pitchFamily="34" charset="-122"/>
                <a:sym typeface="+mn-ea"/>
              </a:rPr>
              <a:t>超级计算机</a:t>
            </a:r>
            <a:r>
              <a:rPr lang="zh-CN" altLang="en-US" sz="900" dirty="0" smtClean="0">
                <a:solidFill>
                  <a:schemeClr val="tx1"/>
                </a:solidFill>
                <a:uFillTx/>
                <a:latin typeface="Times New Roman" panose="02020603050405020304" charset="0"/>
                <a:ea typeface="微软雅黑" panose="020B0503020204020204" pitchFamily="34" charset="-122"/>
                <a:sym typeface="+mn-ea"/>
              </a:rPr>
              <a:t>的治病水准超过了最有经验的专家：来自美国北卡罗林那大学医学院的人类专家，让Watson超级计算机分析诊断了超过1000例癌症病例，结果发现在超过99%的病例中，Watson给出了和人类肿瘤专家相同的治疗方案，更让人吃惊的是，Watson还针对30%的病例给出了人类专家都没想到的备选治疗方案。</a:t>
            </a:r>
            <a:endParaRPr lang="zh-CN" altLang="en-US" sz="9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smtClean="0">
                <a:solidFill>
                  <a:schemeClr val="bg1"/>
                </a:solidFill>
              </a:rPr>
              <a:t>3.1.1 </a:t>
            </a:r>
            <a:r>
              <a:rPr lang="zh-CN" altLang="en-US" sz="2000" b="1" dirty="0">
                <a:solidFill>
                  <a:schemeClr val="bg1"/>
                </a:solidFill>
              </a:rPr>
              <a:t>基于角色的认识</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lnSpcReduction="20000"/>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人类与计算机的关系</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975" dirty="0" smtClean="0">
                <a:solidFill>
                  <a:schemeClr val="tx1"/>
                </a:solidFill>
                <a:uFillTx/>
                <a:latin typeface="Times New Roman" panose="02020603050405020304" charset="0"/>
                <a:ea typeface="微软雅黑" panose="020B0503020204020204" pitchFamily="34" charset="-122"/>
              </a:rPr>
              <a:t>计算机技术</a:t>
            </a:r>
            <a:r>
              <a:rPr lang="zh-CN" altLang="en-US" sz="975" u="sng" dirty="0" smtClean="0">
                <a:solidFill>
                  <a:srgbClr val="0000FF"/>
                </a:solidFill>
                <a:uFillTx/>
                <a:latin typeface="Times New Roman" panose="02020603050405020304" charset="0"/>
                <a:ea typeface="微软雅黑" panose="020B0503020204020204" pitchFamily="34" charset="-122"/>
              </a:rPr>
              <a:t>使用者</a:t>
            </a:r>
            <a:r>
              <a:rPr lang="zh-CN" altLang="en-US" sz="975" dirty="0" smtClean="0">
                <a:solidFill>
                  <a:schemeClr val="tx1"/>
                </a:solidFill>
                <a:uFillTx/>
                <a:latin typeface="Times New Roman" panose="02020603050405020304" charset="0"/>
                <a:ea typeface="微软雅黑" panose="020B0503020204020204" pitchFamily="34" charset="-122"/>
              </a:rPr>
              <a:t>和</a:t>
            </a:r>
            <a:r>
              <a:rPr lang="zh-CN" altLang="en-US" sz="975" dirty="0" smtClean="0">
                <a:solidFill>
                  <a:srgbClr val="0000FF"/>
                </a:solidFill>
                <a:uFillTx/>
                <a:latin typeface="Times New Roman" panose="02020603050405020304" charset="0"/>
                <a:ea typeface="微软雅黑" panose="020B0503020204020204" pitchFamily="34" charset="-122"/>
              </a:rPr>
              <a:t>计算机</a:t>
            </a:r>
            <a:r>
              <a:rPr lang="zh-CN" altLang="en-US" sz="975" dirty="0" smtClean="0">
                <a:solidFill>
                  <a:schemeClr val="tx1"/>
                </a:solidFill>
                <a:uFillTx/>
                <a:latin typeface="Times New Roman" panose="02020603050405020304" charset="0"/>
                <a:ea typeface="微软雅黑" panose="020B0503020204020204" pitchFamily="34" charset="-122"/>
              </a:rPr>
              <a:t>的关系</a:t>
            </a:r>
            <a:endParaRPr lang="zh-CN" altLang="en-US" sz="975" dirty="0" smtClean="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850" dirty="0" smtClean="0">
                <a:solidFill>
                  <a:schemeClr val="tx1"/>
                </a:solidFill>
                <a:uFillTx/>
                <a:latin typeface="Times New Roman" panose="02020603050405020304" charset="0"/>
                <a:ea typeface="微软雅黑" panose="020B0503020204020204" pitchFamily="34" charset="-122"/>
              </a:rPr>
              <a:t>使用者包括：普通用户和计算机专业用户</a:t>
            </a:r>
            <a:endParaRPr lang="zh-CN" altLang="en-US" sz="850" dirty="0" smtClean="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850" dirty="0" smtClean="0">
                <a:solidFill>
                  <a:schemeClr val="tx1"/>
                </a:solidFill>
                <a:uFillTx/>
                <a:latin typeface="Times New Roman" panose="02020603050405020304" charset="0"/>
                <a:ea typeface="微软雅黑" panose="020B0503020204020204" pitchFamily="34" charset="-122"/>
              </a:rPr>
              <a:t>使用者的目的：工具（</a:t>
            </a:r>
            <a:r>
              <a:rPr lang="zh-CN" altLang="en-US" sz="850" dirty="0" smtClean="0">
                <a:uFillTx/>
                <a:latin typeface="Times New Roman" panose="02020603050405020304" charset="0"/>
                <a:ea typeface="微软雅黑" panose="020B0503020204020204" pitchFamily="34" charset="-122"/>
                <a:sym typeface="+mn-ea"/>
              </a:rPr>
              <a:t>维持社会正常运行、交流和娱乐工具、生活的唯一兴趣</a:t>
            </a:r>
            <a:r>
              <a:rPr lang="zh-CN" altLang="en-US" sz="850" dirty="0" smtClean="0">
                <a:solidFill>
                  <a:schemeClr val="tx1"/>
                </a:solidFill>
                <a:uFillTx/>
                <a:latin typeface="Times New Roman" panose="02020603050405020304" charset="0"/>
                <a:ea typeface="微软雅黑" panose="020B0503020204020204" pitchFamily="34" charset="-122"/>
              </a:rPr>
              <a:t>）</a:t>
            </a:r>
            <a:endParaRPr lang="zh-CN" altLang="en-US" sz="850" dirty="0" smtClean="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850" dirty="0" smtClean="0">
                <a:solidFill>
                  <a:schemeClr val="tx1"/>
                </a:solidFill>
                <a:uFillTx/>
                <a:latin typeface="Times New Roman" panose="02020603050405020304" charset="0"/>
                <a:ea typeface="微软雅黑" panose="020B0503020204020204" pitchFamily="34" charset="-122"/>
              </a:rPr>
              <a:t>例：办公</a:t>
            </a:r>
            <a:r>
              <a:rPr lang="zh-CN" altLang="en-US" sz="850" dirty="0" smtClean="0">
                <a:solidFill>
                  <a:schemeClr val="tx1"/>
                </a:solidFill>
                <a:uFillTx/>
                <a:latin typeface="Times New Roman" panose="02020603050405020304" charset="0"/>
                <a:ea typeface="微软雅黑" panose="020B0503020204020204" pitchFamily="34" charset="-122"/>
              </a:rPr>
              <a:t>计算机化（</a:t>
            </a:r>
            <a:r>
              <a:rPr lang="zh-CN" altLang="en-US" sz="850" dirty="0" smtClean="0">
                <a:uFillTx/>
                <a:latin typeface="Times New Roman" panose="02020603050405020304" charset="0"/>
                <a:ea typeface="微软雅黑" panose="020B0503020204020204" pitchFamily="34" charset="-122"/>
                <a:sym typeface="+mn-ea"/>
              </a:rPr>
              <a:t>人工智能、机器学习、机器人、自然语言处理</a:t>
            </a:r>
            <a:r>
              <a:rPr lang="zh-CN" altLang="en-US" sz="850" dirty="0" smtClean="0">
                <a:solidFill>
                  <a:schemeClr val="tx1"/>
                </a:solidFill>
                <a:uFillTx/>
                <a:latin typeface="Times New Roman" panose="02020603050405020304" charset="0"/>
                <a:ea typeface="微软雅黑" panose="020B0503020204020204" pitchFamily="34" charset="-122"/>
              </a:rPr>
              <a:t>）</a:t>
            </a:r>
            <a:endParaRPr lang="en-US" altLang="en-US" sz="850" dirty="0" smtClean="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850" dirty="0" smtClean="0">
                <a:solidFill>
                  <a:schemeClr val="tx1"/>
                </a:solidFill>
                <a:uFillTx/>
                <a:latin typeface="Times New Roman" panose="02020603050405020304" charset="0"/>
                <a:ea typeface="微软雅黑" panose="020B0503020204020204" pitchFamily="34" charset="-122"/>
              </a:rPr>
              <a:t>麦肯锡公司预计由于办公</a:t>
            </a:r>
            <a:r>
              <a:rPr lang="zh-CN" altLang="en-US" sz="850" dirty="0" smtClean="0">
                <a:uFillTx/>
                <a:latin typeface="Times New Roman" panose="02020603050405020304" charset="0"/>
                <a:ea typeface="微软雅黑" panose="020B0503020204020204" pitchFamily="34" charset="-122"/>
                <a:sym typeface="+mn-ea"/>
              </a:rPr>
              <a:t>计算机化</a:t>
            </a:r>
            <a:r>
              <a:rPr lang="zh-CN" altLang="en-US" sz="850" dirty="0" smtClean="0">
                <a:solidFill>
                  <a:schemeClr val="tx1"/>
                </a:solidFill>
                <a:uFillTx/>
                <a:latin typeface="Times New Roman" panose="02020603050405020304" charset="0"/>
                <a:ea typeface="微软雅黑" panose="020B0503020204020204" pitchFamily="34" charset="-122"/>
              </a:rPr>
              <a:t>带来</a:t>
            </a:r>
            <a:r>
              <a:rPr lang="zh-CN" altLang="en-US" sz="850" dirty="0" smtClean="0">
                <a:solidFill>
                  <a:srgbClr val="0000FF"/>
                </a:solidFill>
                <a:uFillTx/>
                <a:latin typeface="Times New Roman" panose="02020603050405020304" charset="0"/>
                <a:ea typeface="微软雅黑" panose="020B0503020204020204" pitchFamily="34" charset="-122"/>
              </a:rPr>
              <a:t>产能</a:t>
            </a:r>
            <a:r>
              <a:rPr lang="zh-CN" altLang="en-US" sz="850" dirty="0" smtClean="0">
                <a:solidFill>
                  <a:srgbClr val="0000FF"/>
                </a:solidFill>
                <a:uFillTx/>
                <a:latin typeface="Times New Roman" panose="02020603050405020304" charset="0"/>
                <a:ea typeface="微软雅黑" panose="020B0503020204020204" pitchFamily="34" charset="-122"/>
                <a:sym typeface="+mn-ea"/>
              </a:rPr>
              <a:t>速率</a:t>
            </a:r>
            <a:r>
              <a:rPr lang="zh-CN" altLang="en-US" sz="850" dirty="0" smtClean="0">
                <a:solidFill>
                  <a:srgbClr val="0000FF"/>
                </a:solidFill>
                <a:uFillTx/>
                <a:latin typeface="Times New Roman" panose="02020603050405020304" charset="0"/>
                <a:ea typeface="微软雅黑" panose="020B0503020204020204" pitchFamily="34" charset="-122"/>
              </a:rPr>
              <a:t>提升</a:t>
            </a:r>
            <a:r>
              <a:rPr lang="zh-CN" altLang="en-US" sz="850" dirty="0" smtClean="0">
                <a:solidFill>
                  <a:schemeClr val="tx1"/>
                </a:solidFill>
                <a:uFillTx/>
                <a:latin typeface="Times New Roman" panose="02020603050405020304" charset="0"/>
                <a:ea typeface="微软雅黑" panose="020B0503020204020204" pitchFamily="34" charset="-122"/>
              </a:rPr>
              <a:t>将在未来半个世纪内维持在</a:t>
            </a:r>
            <a:r>
              <a:rPr lang="en-CA" altLang="en-US" sz="850" dirty="0" smtClean="0">
                <a:solidFill>
                  <a:srgbClr val="0000FF"/>
                </a:solidFill>
                <a:uFillTx/>
                <a:latin typeface="Times New Roman" panose="02020603050405020304" charset="0"/>
                <a:ea typeface="微软雅黑" panose="020B0503020204020204" pitchFamily="34" charset="-122"/>
              </a:rPr>
              <a:t>0.8%-</a:t>
            </a:r>
            <a:r>
              <a:rPr lang="en-US" altLang="en-CA" sz="850" dirty="0" smtClean="0">
                <a:solidFill>
                  <a:srgbClr val="0000FF"/>
                </a:solidFill>
                <a:uFillTx/>
                <a:latin typeface="Times New Roman" panose="02020603050405020304" charset="0"/>
                <a:ea typeface="微软雅黑" panose="020B0503020204020204" pitchFamily="34" charset="-122"/>
              </a:rPr>
              <a:t>-</a:t>
            </a:r>
            <a:r>
              <a:rPr lang="en-CA" altLang="en-US" sz="850" dirty="0" smtClean="0">
                <a:solidFill>
                  <a:srgbClr val="0000FF"/>
                </a:solidFill>
                <a:uFillTx/>
                <a:latin typeface="Times New Roman" panose="02020603050405020304" charset="0"/>
                <a:ea typeface="微软雅黑" panose="020B0503020204020204" pitchFamily="34" charset="-122"/>
              </a:rPr>
              <a:t>1.4%</a:t>
            </a:r>
            <a:r>
              <a:rPr lang="zh-CN" altLang="en-US" sz="850" dirty="0" smtClean="0">
                <a:solidFill>
                  <a:srgbClr val="0000FF"/>
                </a:solidFill>
                <a:uFillTx/>
                <a:latin typeface="Times New Roman" panose="02020603050405020304" charset="0"/>
                <a:ea typeface="微软雅黑" panose="020B0503020204020204" pitchFamily="34" charset="-122"/>
              </a:rPr>
              <a:t>之间</a:t>
            </a:r>
            <a:endParaRPr lang="zh-CN" altLang="en-US" sz="850" dirty="0" smtClean="0">
              <a:solidFill>
                <a:srgbClr val="0000FF"/>
              </a:solidFill>
              <a:uFillTx/>
              <a:latin typeface="Times New Roman" panose="02020603050405020304" charset="0"/>
              <a:ea typeface="微软雅黑" panose="020B0503020204020204" pitchFamily="34" charset="-122"/>
            </a:endParaRPr>
          </a:p>
          <a:p>
            <a:pPr lvl="2" algn="l">
              <a:buClrTx/>
              <a:buSzTx/>
            </a:pPr>
            <a:r>
              <a:rPr lang="zh-CN" altLang="en-US" sz="850" dirty="0" smtClean="0">
                <a:solidFill>
                  <a:schemeClr val="tx1"/>
                </a:solidFill>
                <a:uFillTx/>
                <a:latin typeface="Times New Roman" panose="02020603050405020304" charset="0"/>
                <a:ea typeface="微软雅黑" panose="020B0503020204020204" pitchFamily="34" charset="-122"/>
              </a:rPr>
              <a:t>现有技术可以将</a:t>
            </a:r>
            <a:r>
              <a:rPr lang="en-US" altLang="zh-CN" sz="850" dirty="0" smtClean="0">
                <a:solidFill>
                  <a:schemeClr val="tx1"/>
                </a:solidFill>
                <a:uFillTx/>
                <a:latin typeface="Times New Roman" panose="02020603050405020304" charset="0"/>
                <a:ea typeface="微软雅黑" panose="020B0503020204020204" pitchFamily="34" charset="-122"/>
              </a:rPr>
              <a:t>45%</a:t>
            </a:r>
            <a:r>
              <a:rPr lang="zh-CN" altLang="en-US" sz="850" dirty="0" smtClean="0">
                <a:solidFill>
                  <a:schemeClr val="tx1"/>
                </a:solidFill>
                <a:uFillTx/>
                <a:latin typeface="Times New Roman" panose="02020603050405020304" charset="0"/>
                <a:ea typeface="微软雅黑" panose="020B0503020204020204" pitchFamily="34" charset="-122"/>
              </a:rPr>
              <a:t>人工劳动</a:t>
            </a:r>
            <a:r>
              <a:rPr lang="zh-CN" altLang="en-US" sz="850" dirty="0" smtClean="0">
                <a:solidFill>
                  <a:schemeClr val="tx1"/>
                </a:solidFill>
                <a:uFillTx/>
                <a:latin typeface="Times New Roman" panose="02020603050405020304" charset="0"/>
                <a:ea typeface="微软雅黑" panose="020B0503020204020204" pitchFamily="34" charset="-122"/>
                <a:sym typeface="+mn-ea"/>
              </a:rPr>
              <a:t>计算机化，但仅有</a:t>
            </a:r>
            <a:r>
              <a:rPr lang="en-US" altLang="zh-CN" sz="850" dirty="0" smtClean="0">
                <a:solidFill>
                  <a:schemeClr val="tx1"/>
                </a:solidFill>
                <a:uFillTx/>
                <a:latin typeface="Times New Roman" panose="02020603050405020304" charset="0"/>
                <a:ea typeface="微软雅黑" panose="020B0503020204020204" pitchFamily="34" charset="-122"/>
                <a:sym typeface="+mn-ea"/>
              </a:rPr>
              <a:t>5%</a:t>
            </a:r>
            <a:r>
              <a:rPr lang="zh-CN" altLang="en-US" sz="850" dirty="0" smtClean="0">
                <a:solidFill>
                  <a:schemeClr val="tx1"/>
                </a:solidFill>
                <a:uFillTx/>
                <a:latin typeface="Times New Roman" panose="02020603050405020304" charset="0"/>
                <a:ea typeface="微软雅黑" panose="020B0503020204020204" pitchFamily="34" charset="-122"/>
                <a:sym typeface="+mn-ea"/>
              </a:rPr>
              <a:t>可完全被计算机代替</a:t>
            </a:r>
            <a:endParaRPr lang="zh-CN" altLang="en-US" sz="850" dirty="0" smtClean="0">
              <a:solidFill>
                <a:schemeClr val="tx1"/>
              </a:solidFill>
              <a:uFillTx/>
              <a:latin typeface="Times New Roman" panose="02020603050405020304" charset="0"/>
              <a:ea typeface="微软雅黑" panose="020B0503020204020204" pitchFamily="34" charset="-122"/>
            </a:endParaRPr>
          </a:p>
          <a:p>
            <a:pPr lvl="1" algn="l">
              <a:buClrTx/>
              <a:buSzTx/>
            </a:pPr>
            <a:endParaRPr lang="zh-CN" altLang="en-US" sz="975"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975" dirty="0" smtClean="0">
                <a:solidFill>
                  <a:schemeClr val="tx1"/>
                </a:solidFill>
                <a:uFillTx/>
                <a:latin typeface="Times New Roman" panose="02020603050405020304" charset="0"/>
                <a:ea typeface="微软雅黑" panose="020B0503020204020204" pitchFamily="34" charset="-122"/>
              </a:rPr>
              <a:t>计算机技术</a:t>
            </a:r>
            <a:r>
              <a:rPr lang="zh-CN" altLang="en-US" sz="975" u="sng" dirty="0" smtClean="0">
                <a:solidFill>
                  <a:srgbClr val="0000FF"/>
                </a:solidFill>
                <a:uFillTx/>
                <a:latin typeface="Times New Roman" panose="02020603050405020304" charset="0"/>
                <a:ea typeface="微软雅黑" panose="020B0503020204020204" pitchFamily="34" charset="-122"/>
              </a:rPr>
              <a:t>设计者</a:t>
            </a:r>
            <a:r>
              <a:rPr lang="zh-CN" altLang="en-US" sz="975" dirty="0" smtClean="0">
                <a:solidFill>
                  <a:schemeClr val="tx1"/>
                </a:solidFill>
                <a:uFillTx/>
                <a:latin typeface="Times New Roman" panose="02020603050405020304" charset="0"/>
                <a:ea typeface="微软雅黑" panose="020B0503020204020204" pitchFamily="34" charset="-122"/>
              </a:rPr>
              <a:t>和</a:t>
            </a:r>
            <a:r>
              <a:rPr lang="zh-CN" altLang="en-US" sz="975" dirty="0" smtClean="0">
                <a:solidFill>
                  <a:srgbClr val="0000FF"/>
                </a:solidFill>
                <a:uFillTx/>
                <a:latin typeface="Times New Roman" panose="02020603050405020304" charset="0"/>
                <a:ea typeface="微软雅黑" panose="020B0503020204020204" pitchFamily="34" charset="-122"/>
              </a:rPr>
              <a:t>计算机</a:t>
            </a:r>
            <a:r>
              <a:rPr lang="zh-CN" altLang="en-US" sz="975" dirty="0" smtClean="0">
                <a:solidFill>
                  <a:schemeClr val="tx1"/>
                </a:solidFill>
                <a:uFillTx/>
                <a:latin typeface="Times New Roman" panose="02020603050405020304" charset="0"/>
                <a:ea typeface="微软雅黑" panose="020B0503020204020204" pitchFamily="34" charset="-122"/>
              </a:rPr>
              <a:t>的关系</a:t>
            </a:r>
            <a:endParaRPr lang="zh-CN" altLang="en-US" sz="975" dirty="0" smtClean="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850" dirty="0" smtClean="0">
                <a:solidFill>
                  <a:schemeClr val="tx1"/>
                </a:solidFill>
                <a:uFillTx/>
                <a:latin typeface="Times New Roman" panose="02020603050405020304" charset="0"/>
                <a:ea typeface="微软雅黑" panose="020B0503020204020204" pitchFamily="34" charset="-122"/>
              </a:rPr>
              <a:t>设计者的目的：创造新的知识或者技术</a:t>
            </a:r>
            <a:endParaRPr lang="zh-CN" altLang="en-US" sz="850" dirty="0" smtClean="0">
              <a:solidFill>
                <a:schemeClr val="tx1"/>
              </a:solidFill>
              <a:uFillTx/>
              <a:latin typeface="Times New Roman" panose="02020603050405020304" charset="0"/>
              <a:ea typeface="微软雅黑" panose="020B0503020204020204" pitchFamily="34" charset="-122"/>
            </a:endParaRPr>
          </a:p>
          <a:p>
            <a:pPr lvl="1" algn="l">
              <a:buClrTx/>
              <a:buSzTx/>
            </a:pPr>
            <a:endParaRPr lang="zh-CN" altLang="en-US" sz="975"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975" u="sng" dirty="0" smtClean="0">
                <a:solidFill>
                  <a:srgbClr val="0000FF"/>
                </a:solidFill>
                <a:uFillTx/>
                <a:latin typeface="Times New Roman" panose="02020603050405020304" charset="0"/>
                <a:ea typeface="微软雅黑" panose="020B0503020204020204" pitchFamily="34" charset="-122"/>
              </a:rPr>
              <a:t>其他人</a:t>
            </a:r>
            <a:r>
              <a:rPr lang="zh-CN" altLang="en-US" sz="975" dirty="0" smtClean="0">
                <a:solidFill>
                  <a:schemeClr val="tx1"/>
                </a:solidFill>
                <a:uFillTx/>
                <a:latin typeface="Times New Roman" panose="02020603050405020304" charset="0"/>
                <a:ea typeface="微软雅黑" panose="020B0503020204020204" pitchFamily="34" charset="-122"/>
              </a:rPr>
              <a:t>与</a:t>
            </a:r>
            <a:r>
              <a:rPr lang="zh-CN" altLang="en-US" sz="975" dirty="0" smtClean="0">
                <a:solidFill>
                  <a:srgbClr val="0000FF"/>
                </a:solidFill>
                <a:uFillTx/>
                <a:latin typeface="Times New Roman" panose="02020603050405020304" charset="0"/>
                <a:ea typeface="微软雅黑" panose="020B0503020204020204" pitchFamily="34" charset="-122"/>
              </a:rPr>
              <a:t>计算机</a:t>
            </a:r>
            <a:r>
              <a:rPr lang="zh-CN" altLang="en-US" sz="975" dirty="0" smtClean="0">
                <a:solidFill>
                  <a:schemeClr val="tx1"/>
                </a:solidFill>
                <a:uFillTx/>
                <a:latin typeface="Times New Roman" panose="02020603050405020304" charset="0"/>
                <a:ea typeface="微软雅黑" panose="020B0503020204020204" pitchFamily="34" charset="-122"/>
              </a:rPr>
              <a:t>的关系</a:t>
            </a:r>
            <a:endParaRPr lang="zh-CN" altLang="en-US" sz="975" dirty="0" smtClean="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850" dirty="0" smtClean="0">
                <a:uFillTx/>
                <a:latin typeface="Times New Roman" panose="02020603050405020304" charset="0"/>
                <a:ea typeface="微软雅黑" panose="020B0503020204020204" pitchFamily="34" charset="-122"/>
                <a:sym typeface="+mn-ea"/>
              </a:rPr>
              <a:t>科幻作品大师、普通公民等的经历也促使人们对计算机技术进行伦理的思考</a:t>
            </a:r>
            <a:endParaRPr lang="zh-CN" altLang="en-US" sz="850" dirty="0" smtClean="0">
              <a:uFillTx/>
              <a:latin typeface="Times New Roman" panose="02020603050405020304" charset="0"/>
              <a:ea typeface="微软雅黑" panose="020B0503020204020204" pitchFamily="34" charset="-122"/>
              <a:sym typeface="+mn-ea"/>
            </a:endParaRPr>
          </a:p>
          <a:p>
            <a:pPr lvl="2" algn="l">
              <a:buClrTx/>
              <a:buSzTx/>
            </a:pPr>
            <a:r>
              <a:rPr lang="zh-CN" altLang="en-US" sz="850" dirty="0" smtClean="0">
                <a:uFillTx/>
                <a:latin typeface="Times New Roman" panose="02020603050405020304" charset="0"/>
                <a:ea typeface="微软雅黑" panose="020B0503020204020204" pitchFamily="34" charset="-122"/>
                <a:sym typeface="+mn-ea"/>
              </a:rPr>
              <a:t>例：前苏联国际象棋选手尼古拉</a:t>
            </a:r>
            <a:r>
              <a:rPr lang="en-US" altLang="zh-CN" sz="850" dirty="0" smtClean="0">
                <a:uFillTx/>
                <a:latin typeface="Times New Roman" panose="02020603050405020304" charset="0"/>
                <a:ea typeface="微软雅黑" panose="020B0503020204020204" pitchFamily="34" charset="-122"/>
                <a:sym typeface="+mn-ea"/>
              </a:rPr>
              <a:t>·</a:t>
            </a:r>
            <a:r>
              <a:rPr lang="zh-CN" altLang="en-US" sz="850" dirty="0" smtClean="0">
                <a:uFillTx/>
                <a:latin typeface="Times New Roman" panose="02020603050405020304" charset="0"/>
                <a:ea typeface="微软雅黑" panose="020B0503020204020204" pitchFamily="34" charset="-122"/>
                <a:sym typeface="+mn-ea"/>
              </a:rPr>
              <a:t>古德科夫被计算机突然释放的强大电流当场击毙</a:t>
            </a:r>
            <a:endParaRPr lang="zh-CN" altLang="en-US" sz="850" dirty="0" smtClean="0">
              <a:uFillTx/>
              <a:latin typeface="Times New Roman" panose="02020603050405020304" charset="0"/>
              <a:ea typeface="微软雅黑" panose="020B0503020204020204" pitchFamily="34" charset="-122"/>
              <a:sym typeface="+mn-ea"/>
            </a:endParaRPr>
          </a:p>
          <a:p>
            <a:pPr marL="527050" lvl="2" indent="0" algn="l">
              <a:buClrTx/>
              <a:buSzTx/>
              <a:buNone/>
            </a:pPr>
            <a:r>
              <a:rPr lang="zh-CN" altLang="en-US" sz="850" dirty="0" smtClean="0">
                <a:uFillTx/>
                <a:latin typeface="Times New Roman" panose="02020603050405020304" charset="0"/>
                <a:ea typeface="微软雅黑" panose="020B0503020204020204" pitchFamily="34" charset="-122"/>
                <a:sym typeface="+mn-ea"/>
              </a:rPr>
              <a:t>（https://www.sohu.com/a/62802528_119097）</a:t>
            </a:r>
            <a:endParaRPr lang="zh-CN" altLang="en-US" sz="850" dirty="0" smtClean="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850" dirty="0" smtClean="0">
              <a:solidFill>
                <a:schemeClr val="tx1"/>
              </a:solidFill>
              <a:uFillTx/>
              <a:latin typeface="Times New Roman" panose="02020603050405020304" charset="0"/>
              <a:ea typeface="微软雅黑" panose="020B0503020204020204" pitchFamily="34" charset="-122"/>
            </a:endParaRPr>
          </a:p>
          <a:p>
            <a:pPr lvl="1" algn="just">
              <a:buClrTx/>
              <a:buSzTx/>
            </a:pPr>
            <a:endParaRPr lang="zh-CN" altLang="en-US" sz="975"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smtClean="0">
                <a:solidFill>
                  <a:schemeClr val="bg1"/>
                </a:solidFill>
              </a:rPr>
              <a:t>3.1.1 </a:t>
            </a:r>
            <a:r>
              <a:rPr lang="zh-CN" altLang="en-US" sz="2000" b="1" dirty="0">
                <a:solidFill>
                  <a:schemeClr val="bg1"/>
                </a:solidFill>
              </a:rPr>
              <a:t>基于角色的认识</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lnSpcReduction="20000"/>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人类与计算机的关系</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smtClean="0">
                <a:solidFill>
                  <a:schemeClr val="tx1"/>
                </a:solidFill>
                <a:uFillTx/>
                <a:latin typeface="Times New Roman" panose="02020603050405020304" charset="0"/>
                <a:ea typeface="微软雅黑" panose="020B0503020204020204" pitchFamily="34" charset="-122"/>
              </a:rPr>
              <a:t>在市场经济日益发达的社会里，上述简单的关系就变的复杂了：</a:t>
            </a:r>
            <a:endParaRPr lang="zh-CN" altLang="en-US" sz="1000"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smtClean="0">
                <a:solidFill>
                  <a:srgbClr val="0000FF"/>
                </a:solidFill>
                <a:uFillTx/>
                <a:latin typeface="Times New Roman" panose="02020603050405020304" charset="0"/>
                <a:ea typeface="微软雅黑" panose="020B0503020204020204" pitchFamily="34" charset="-122"/>
              </a:rPr>
              <a:t>工程师和科学家</a:t>
            </a:r>
            <a:r>
              <a:rPr lang="zh-CN" altLang="en-US" sz="1000" dirty="0" smtClean="0">
                <a:solidFill>
                  <a:schemeClr val="tx1"/>
                </a:solidFill>
                <a:uFillTx/>
                <a:latin typeface="Arial" panose="020B0604020202020204" pitchFamily="34" charset="0"/>
                <a:ea typeface="微软雅黑" panose="020B0503020204020204" pitchFamily="34" charset="-122"/>
                <a:cs typeface="Arial" panose="020B0604020202020204" pitchFamily="34" charset="0"/>
              </a:rPr>
              <a:t>→</a:t>
            </a:r>
            <a:r>
              <a:rPr lang="zh-CN" altLang="en-US" sz="1000" dirty="0" smtClean="0">
                <a:solidFill>
                  <a:schemeClr val="tx1"/>
                </a:solidFill>
                <a:uFillTx/>
                <a:latin typeface="Times New Roman" panose="02020603050405020304" charset="0"/>
                <a:ea typeface="微软雅黑" panose="020B0503020204020204" pitchFamily="34" charset="-122"/>
              </a:rPr>
              <a:t>利用计算机为人类社会的进步做贡献</a:t>
            </a:r>
            <a:endParaRPr lang="zh-CN" altLang="en-US" sz="1000"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smtClean="0">
                <a:solidFill>
                  <a:srgbClr val="0000FF"/>
                </a:solidFill>
                <a:uFillTx/>
                <a:latin typeface="Times New Roman" panose="02020603050405020304" charset="0"/>
                <a:ea typeface="微软雅黑" panose="020B0503020204020204" pitchFamily="34" charset="-122"/>
              </a:rPr>
              <a:t>商人</a:t>
            </a:r>
            <a:r>
              <a:rPr lang="zh-CN" altLang="en-US" sz="1000" dirty="0" smtClean="0">
                <a:uFillTx/>
                <a:latin typeface="Arial" panose="020B0604020202020204" pitchFamily="34" charset="0"/>
                <a:ea typeface="微软雅黑" panose="020B0503020204020204" pitchFamily="34" charset="-122"/>
                <a:cs typeface="Arial" panose="020B0604020202020204" pitchFamily="34" charset="0"/>
                <a:sym typeface="+mn-ea"/>
              </a:rPr>
              <a:t>→</a:t>
            </a:r>
            <a:r>
              <a:rPr lang="zh-CN" altLang="en-US" sz="1000" dirty="0" smtClean="0">
                <a:solidFill>
                  <a:schemeClr val="tx1"/>
                </a:solidFill>
                <a:uFillTx/>
                <a:latin typeface="Times New Roman" panose="02020603050405020304" charset="0"/>
                <a:ea typeface="微软雅黑" panose="020B0503020204020204" pitchFamily="34" charset="-122"/>
              </a:rPr>
              <a:t>逐利</a:t>
            </a:r>
            <a:r>
              <a:rPr lang="zh-CN" altLang="en-US" sz="1000" dirty="0" smtClean="0">
                <a:uFillTx/>
                <a:latin typeface="Arial" panose="020B0604020202020204" pitchFamily="34" charset="0"/>
                <a:ea typeface="微软雅黑" panose="020B0503020204020204" pitchFamily="34" charset="-122"/>
                <a:cs typeface="Arial" panose="020B0604020202020204" pitchFamily="34" charset="0"/>
                <a:sym typeface="+mn-ea"/>
              </a:rPr>
              <a:t>→</a:t>
            </a:r>
            <a:r>
              <a:rPr lang="zh-CN" altLang="en-US" sz="1000" dirty="0" smtClean="0">
                <a:solidFill>
                  <a:schemeClr val="tx1"/>
                </a:solidFill>
                <a:uFillTx/>
                <a:latin typeface="Times New Roman" panose="02020603050405020304" charset="0"/>
                <a:ea typeface="微软雅黑" panose="020B0503020204020204" pitchFamily="34" charset="-122"/>
              </a:rPr>
              <a:t>商人会有所保留地发布新技术</a:t>
            </a:r>
            <a:endParaRPr lang="zh-CN" altLang="en-US" sz="850" dirty="0" smtClean="0">
              <a:solidFill>
                <a:schemeClr val="tx1"/>
              </a:solidFill>
              <a:uFillTx/>
              <a:latin typeface="Times New Roman" panose="02020603050405020304" charset="0"/>
              <a:ea typeface="微软雅黑" panose="020B0503020204020204" pitchFamily="34" charset="-122"/>
            </a:endParaRPr>
          </a:p>
          <a:p>
            <a:pPr marL="263525" lvl="1" indent="0" algn="l">
              <a:buClrTx/>
              <a:buSzTx/>
              <a:buNone/>
            </a:pPr>
            <a:endParaRPr lang="zh-CN" altLang="en-US" sz="850" dirty="0" smtClean="0">
              <a:solidFill>
                <a:schemeClr val="tx1"/>
              </a:solidFill>
              <a:uFillTx/>
              <a:latin typeface="Times New Roman" panose="02020603050405020304" charset="0"/>
              <a:ea typeface="微软雅黑" panose="020B0503020204020204" pitchFamily="34" charset="-122"/>
            </a:endParaRPr>
          </a:p>
          <a:p>
            <a:pPr marL="263525" lvl="1" indent="0" algn="just">
              <a:buClrTx/>
              <a:buSzTx/>
              <a:buNone/>
            </a:pPr>
            <a:r>
              <a:rPr lang="zh-CN" altLang="en-US" sz="900" dirty="0" smtClean="0">
                <a:solidFill>
                  <a:schemeClr val="tx1"/>
                </a:solidFill>
                <a:uFillTx/>
                <a:latin typeface="Times New Roman" panose="02020603050405020304" charset="0"/>
                <a:ea typeface="微软雅黑" panose="020B0503020204020204" pitchFamily="34" charset="-122"/>
              </a:rPr>
              <a:t>例：我们平时使用的电脑大部分使用的都是英特尔的处理器，当然也有少部分人使用的是AMD，但是由于英特尔强大的实力，所以性能上要比AMD更强，对游戏的适配也比较好，使用</a:t>
            </a:r>
            <a:r>
              <a:rPr lang="zh-CN" altLang="en-US" sz="900" dirty="0" smtClean="0">
                <a:uFillTx/>
                <a:latin typeface="Times New Roman" panose="02020603050405020304" charset="0"/>
                <a:ea typeface="微软雅黑" panose="020B0503020204020204" pitchFamily="34" charset="-122"/>
                <a:sym typeface="+mn-ea"/>
              </a:rPr>
              <a:t>AMD</a:t>
            </a:r>
            <a:r>
              <a:rPr lang="zh-CN" altLang="en-US" sz="900" dirty="0" smtClean="0">
                <a:solidFill>
                  <a:schemeClr val="tx1"/>
                </a:solidFill>
                <a:uFillTx/>
                <a:latin typeface="Times New Roman" panose="02020603050405020304" charset="0"/>
                <a:ea typeface="微软雅黑" panose="020B0503020204020204" pitchFamily="34" charset="-122"/>
              </a:rPr>
              <a:t>处理器的人少之又少。尽管如此，英特尔仍然受到不少网友的吐槽，他们常常把英特尔成为“牙膏厂”。“挤牙膏”指英特尔的处理器年年性能只提升一点点，例如i5的</a:t>
            </a:r>
            <a:r>
              <a:rPr lang="en-US" altLang="zh-CN" sz="900" dirty="0" smtClean="0">
                <a:solidFill>
                  <a:schemeClr val="tx1"/>
                </a:solidFill>
                <a:uFillTx/>
                <a:latin typeface="Times New Roman" panose="02020603050405020304" charset="0"/>
                <a:ea typeface="微软雅黑" panose="020B0503020204020204" pitchFamily="34" charset="-122"/>
              </a:rPr>
              <a:t>CPU</a:t>
            </a:r>
            <a:r>
              <a:rPr lang="zh-CN" altLang="en-US" sz="900" dirty="0" smtClean="0">
                <a:solidFill>
                  <a:schemeClr val="tx1"/>
                </a:solidFill>
                <a:uFillTx/>
                <a:latin typeface="Times New Roman" panose="02020603050405020304" charset="0"/>
                <a:ea typeface="微软雅黑" panose="020B0503020204020204" pitchFamily="34" charset="-122"/>
              </a:rPr>
              <a:t>，从六代的i5 6400到七代i5 7400，两者的性能相差不大，从天梯图上我们清晰的看到i5 7400和i5 6500性能一样，同等性能的还有i5 4670k。</a:t>
            </a:r>
            <a:endParaRPr lang="zh-CN" altLang="en-US" sz="900" dirty="0" smtClean="0">
              <a:solidFill>
                <a:schemeClr val="tx1"/>
              </a:solidFill>
              <a:uFillTx/>
              <a:latin typeface="Times New Roman" panose="02020603050405020304" charset="0"/>
              <a:ea typeface="微软雅黑" panose="020B0503020204020204" pitchFamily="34" charset="-122"/>
            </a:endParaRPr>
          </a:p>
          <a:p>
            <a:pPr marL="263525" lvl="1" indent="0" algn="just">
              <a:buClrTx/>
              <a:buSzTx/>
              <a:buNone/>
            </a:pPr>
            <a:endParaRPr lang="zh-CN" altLang="en-US" sz="900" dirty="0" smtClean="0">
              <a:solidFill>
                <a:schemeClr val="tx1"/>
              </a:solidFill>
              <a:uFillTx/>
              <a:latin typeface="Times New Roman" panose="02020603050405020304" charset="0"/>
              <a:ea typeface="微软雅黑" panose="020B0503020204020204" pitchFamily="34" charset="-122"/>
            </a:endParaRPr>
          </a:p>
          <a:p>
            <a:pPr marL="263525" lvl="1" indent="0" algn="just">
              <a:buClrTx/>
              <a:buSzTx/>
              <a:buNone/>
            </a:pPr>
            <a:r>
              <a:rPr lang="zh-CN" altLang="en-US" sz="900" dirty="0" smtClean="0">
                <a:solidFill>
                  <a:schemeClr val="tx1"/>
                </a:solidFill>
                <a:uFillTx/>
                <a:latin typeface="Times New Roman" panose="02020603050405020304" charset="0"/>
                <a:ea typeface="微软雅黑" panose="020B0503020204020204" pitchFamily="34" charset="-122"/>
                <a:sym typeface="+mn-ea"/>
              </a:rPr>
              <a:t>例：苹果高通案所涉专利使</a:t>
            </a:r>
            <a:r>
              <a:rPr lang="zh-CN" altLang="en-US" sz="900" dirty="0" smtClean="0">
                <a:solidFill>
                  <a:srgbClr val="0000FF"/>
                </a:solidFill>
                <a:uFillTx/>
                <a:latin typeface="Times New Roman" panose="02020603050405020304" charset="0"/>
                <a:ea typeface="微软雅黑" panose="020B0503020204020204" pitchFamily="34" charset="-122"/>
                <a:sym typeface="+mn-ea"/>
              </a:rPr>
              <a:t>消费者能够调整和重设照片的大小和外观</a:t>
            </a:r>
            <a:r>
              <a:rPr lang="zh-CN" altLang="en-US" sz="900" dirty="0" smtClean="0">
                <a:solidFill>
                  <a:schemeClr val="tx1"/>
                </a:solidFill>
                <a:uFillTx/>
                <a:latin typeface="Times New Roman" panose="02020603050405020304" charset="0"/>
                <a:ea typeface="微软雅黑" panose="020B0503020204020204" pitchFamily="34" charset="-122"/>
                <a:sym typeface="+mn-ea"/>
              </a:rPr>
              <a:t>和</a:t>
            </a:r>
            <a:r>
              <a:rPr lang="zh-CN" altLang="en-US" sz="900" dirty="0" smtClean="0">
                <a:solidFill>
                  <a:srgbClr val="0000FF"/>
                </a:solidFill>
                <a:uFillTx/>
                <a:latin typeface="Times New Roman" panose="02020603050405020304" charset="0"/>
                <a:ea typeface="微软雅黑" panose="020B0503020204020204" pitchFamily="34" charset="-122"/>
                <a:sym typeface="+mn-ea"/>
              </a:rPr>
              <a:t>通过触摸屏对应用进行管理</a:t>
            </a:r>
            <a:r>
              <a:rPr lang="zh-CN" altLang="en-US" sz="900" dirty="0" smtClean="0">
                <a:solidFill>
                  <a:schemeClr val="tx1"/>
                </a:solidFill>
                <a:uFillTx/>
                <a:latin typeface="Times New Roman" panose="02020603050405020304" charset="0"/>
                <a:ea typeface="微软雅黑" panose="020B0503020204020204" pitchFamily="34" charset="-122"/>
                <a:sym typeface="+mn-ea"/>
              </a:rPr>
              <a:t>。 高通和苹果关于这两项专利的“战争”始于2017年1月20日，源于苹果起诉高通征收专利费，而后在2017年4月，苹果更是宣布停止向高通支付专利费。两者的专利纠纷不仅只影响了苹果在中国的市场，共涉及6个国家，且涉案专利不仅限于软件专利，还有3G、4G专利等。</a:t>
            </a:r>
            <a:endParaRPr lang="zh-CN" altLang="en-US" sz="9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smtClean="0">
                <a:solidFill>
                  <a:schemeClr val="bg1"/>
                </a:solidFill>
              </a:rPr>
              <a:t>3.1.1 </a:t>
            </a:r>
            <a:r>
              <a:rPr lang="zh-CN" altLang="en-US" sz="2000" b="1" dirty="0">
                <a:solidFill>
                  <a:schemeClr val="bg1"/>
                </a:solidFill>
              </a:rPr>
              <a:t>基于角色的认识</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93370" y="737870"/>
                <a:ext cx="5377180" cy="2219960"/>
              </a:xfrm>
            </p:spPr>
            <p:txBody>
              <a:bodyPr>
                <a:normAutofit/>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知识的形成理论</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smtClean="0">
                    <a:solidFill>
                      <a:schemeClr val="tx1"/>
                    </a:solidFill>
                    <a:uFillTx/>
                    <a:latin typeface="Times New Roman" panose="02020603050405020304" charset="0"/>
                    <a:ea typeface="微软雅黑" panose="020B0503020204020204" pitchFamily="34" charset="-122"/>
                    <a:sym typeface="+mn-ea"/>
                  </a:rPr>
                  <a:t>任何专门知识的形成都经历了</a:t>
                </a:r>
                <a:r>
                  <a:rPr lang="en-US" altLang="zh-CN" sz="1000" dirty="0" smtClean="0">
                    <a:solidFill>
                      <a:schemeClr val="tx1"/>
                    </a:solidFill>
                    <a:uFillTx/>
                    <a:latin typeface="Times New Roman" panose="02020603050405020304" charset="0"/>
                    <a:ea typeface="微软雅黑" panose="020B0503020204020204" pitchFamily="34" charset="-122"/>
                    <a:sym typeface="+mn-ea"/>
                  </a:rPr>
                  <a:t>3</a:t>
                </a:r>
                <a:r>
                  <a:rPr lang="zh-CN" altLang="en-US" sz="1000" dirty="0" smtClean="0">
                    <a:solidFill>
                      <a:schemeClr val="tx1"/>
                    </a:solidFill>
                    <a:uFillTx/>
                    <a:latin typeface="Times New Roman" panose="02020603050405020304" charset="0"/>
                    <a:ea typeface="微软雅黑" panose="020B0503020204020204" pitchFamily="34" charset="-122"/>
                    <a:sym typeface="+mn-ea"/>
                  </a:rPr>
                  <a:t>个过程：产生过程、选择和评价过程、建立新旧理论体系的关系</a:t>
                </a: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a:p>
                <a:pPr lvl="1" algn="l">
                  <a:buClrTx/>
                  <a:buSzTx/>
                </a:pPr>
                <a:r>
                  <a:rPr lang="zh-CN" altLang="en-US" sz="1000" u="sng" dirty="0" smtClean="0">
                    <a:solidFill>
                      <a:srgbClr val="0000FF"/>
                    </a:solidFill>
                    <a:uFillTx/>
                    <a:latin typeface="Times New Roman" panose="02020603050405020304" charset="0"/>
                    <a:ea typeface="微软雅黑" panose="020B0503020204020204" pitchFamily="34" charset="-122"/>
                    <a:sym typeface="+mn-ea"/>
                  </a:rPr>
                  <a:t>产生过程</a:t>
                </a:r>
                <a:r>
                  <a:rPr lang="zh-CN" altLang="en-US" sz="1000" dirty="0" smtClean="0">
                    <a:solidFill>
                      <a:schemeClr val="tx1"/>
                    </a:solidFill>
                    <a:uFillTx/>
                    <a:latin typeface="Times New Roman" panose="02020603050405020304" charset="0"/>
                    <a:ea typeface="微软雅黑" panose="020B0503020204020204" pitchFamily="34" charset="-122"/>
                    <a:sym typeface="+mn-ea"/>
                  </a:rPr>
                  <a:t>：知识增长的源泉和机制</a:t>
                </a: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a:p>
                <a:pPr lvl="1" algn="l">
                  <a:buClrTx/>
                  <a:buSzTx/>
                </a:pPr>
                <a:r>
                  <a:rPr lang="zh-CN" altLang="en-US" sz="1000" u="sng" dirty="0" smtClean="0">
                    <a:solidFill>
                      <a:srgbClr val="0000FF"/>
                    </a:solidFill>
                    <a:uFillTx/>
                    <a:latin typeface="Times New Roman" panose="02020603050405020304" charset="0"/>
                    <a:ea typeface="微软雅黑" panose="020B0503020204020204" pitchFamily="34" charset="-122"/>
                    <a:sym typeface="+mn-ea"/>
                  </a:rPr>
                  <a:t>选择和评价过程</a:t>
                </a:r>
                <a:r>
                  <a:rPr lang="zh-CN" altLang="en-US" sz="1000" dirty="0" smtClean="0">
                    <a:solidFill>
                      <a:schemeClr val="tx1"/>
                    </a:solidFill>
                    <a:uFillTx/>
                    <a:latin typeface="Times New Roman" panose="02020603050405020304" charset="0"/>
                    <a:ea typeface="微软雅黑" panose="020B0503020204020204" pitchFamily="34" charset="-122"/>
                    <a:sym typeface="+mn-ea"/>
                  </a:rPr>
                  <a:t>：检验新规范的真理性和人类对其接受和认定的过程</a:t>
                </a: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a:p>
                <a:pPr lvl="1" algn="l">
                  <a:buClrTx/>
                  <a:buSzTx/>
                </a:pPr>
                <a:r>
                  <a:rPr lang="zh-CN" altLang="en-US" sz="1000" dirty="0" smtClean="0">
                    <a:solidFill>
                      <a:schemeClr val="tx1"/>
                    </a:solidFill>
                    <a:uFillTx/>
                    <a:latin typeface="Times New Roman" panose="02020603050405020304" charset="0"/>
                    <a:ea typeface="微软雅黑" panose="020B0503020204020204" pitchFamily="34" charset="-122"/>
                    <a:sym typeface="+mn-ea"/>
                  </a:rPr>
                  <a:t>一个学科的建立过程</a:t>
                </a: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a:p>
                <a:pPr lvl="2" algn="l">
                  <a:buClrTx/>
                  <a:buSzTx/>
                </a:pPr>
                <a:r>
                  <a:rPr lang="zh-CN" altLang="en-US" sz="900" dirty="0" smtClean="0">
                    <a:solidFill>
                      <a:schemeClr val="tx1"/>
                    </a:solidFill>
                    <a:uFillTx/>
                    <a:latin typeface="Times New Roman" panose="02020603050405020304" charset="0"/>
                    <a:ea typeface="微软雅黑" panose="020B0503020204020204" pitchFamily="34" charset="-122"/>
                    <a:sym typeface="+mn-ea"/>
                  </a:rPr>
                  <a:t>理论的概念、范畴、原理、定理等基本元素积累到一定数量，在依据理论成熟的内在联系加以整理使之系统化以后，才会真正具有独立的科学理论体系</a:t>
                </a:r>
                <a:endParaRPr lang="zh-CN" altLang="en-US" sz="900" dirty="0" smtClean="0">
                  <a:solidFill>
                    <a:schemeClr val="tx1"/>
                  </a:solidFill>
                  <a:uFillTx/>
                  <a:latin typeface="Times New Roman" panose="02020603050405020304" charset="0"/>
                  <a:ea typeface="微软雅黑" panose="020B0503020204020204" pitchFamily="34" charset="-122"/>
                  <a:sym typeface="+mn-ea"/>
                </a:endParaRPr>
              </a:p>
              <a:p>
                <a:pPr lvl="2" algn="l">
                  <a:buClrTx/>
                  <a:buSzTx/>
                </a:pPr>
                <a:r>
                  <a:rPr lang="zh-CN" altLang="en-US" sz="900" dirty="0" smtClean="0">
                    <a:solidFill>
                      <a:schemeClr val="tx1"/>
                    </a:solidFill>
                    <a:uFillTx/>
                    <a:latin typeface="Times New Roman" panose="02020603050405020304" charset="0"/>
                    <a:ea typeface="微软雅黑" panose="020B0503020204020204" pitchFamily="34" charset="-122"/>
                    <a:sym typeface="+mn-ea"/>
                  </a:rPr>
                  <a:t>例：</a:t>
                </a:r>
                <a:r>
                  <a:rPr lang="en-US" altLang="zh-CN" sz="900" dirty="0" smtClean="0">
                    <a:solidFill>
                      <a:srgbClr val="0000FF"/>
                    </a:solidFill>
                    <a:uFillTx/>
                    <a:latin typeface="Times New Roman" panose="02020603050405020304" charset="0"/>
                    <a:ea typeface="微软雅黑" panose="020B0503020204020204" pitchFamily="34" charset="-122"/>
                    <a:sym typeface="+mn-ea"/>
                  </a:rPr>
                  <a:t>Lyapunov Optimization</a:t>
                </a:r>
                <a:r>
                  <a:rPr lang="zh-CN" altLang="en-US" sz="900" dirty="0" smtClean="0">
                    <a:solidFill>
                      <a:schemeClr val="tx1"/>
                    </a:solidFill>
                    <a:uFillTx/>
                    <a:latin typeface="Times New Roman" panose="02020603050405020304" charset="0"/>
                    <a:ea typeface="微软雅黑" panose="020B0503020204020204" pitchFamily="34" charset="-122"/>
                    <a:sym typeface="+mn-ea"/>
                  </a:rPr>
                  <a:t>正在朝着一个独立的学科体系发展</a:t>
                </a:r>
                <a:endParaRPr lang="zh-CN" altLang="en-US" sz="900" dirty="0" smtClean="0">
                  <a:solidFill>
                    <a:schemeClr val="tx1"/>
                  </a:solidFill>
                  <a:uFillTx/>
                  <a:latin typeface="Times New Roman" panose="02020603050405020304" charset="0"/>
                  <a:ea typeface="微软雅黑" panose="020B0503020204020204" pitchFamily="34" charset="-122"/>
                  <a:sym typeface="+mn-ea"/>
                </a:endParaRPr>
              </a:p>
              <a:p>
                <a:pPr lvl="3" algn="l">
                  <a:buClrTx/>
                  <a:buSzTx/>
                </a:pPr>
                <a:r>
                  <a:rPr lang="en-US" altLang="zh-CN" sz="765" dirty="0" smtClean="0">
                    <a:uFillTx/>
                    <a:latin typeface="Times New Roman" panose="02020603050405020304" charset="0"/>
                    <a:ea typeface="微软雅黑" panose="020B0503020204020204" pitchFamily="34" charset="-122"/>
                    <a:sym typeface="+mn-ea"/>
                  </a:rPr>
                  <a:t>[O(V), O(</a:t>
                </a:r>
                <a14:m>
                  <m:oMath xmlns:m="http://schemas.openxmlformats.org/officeDocument/2006/math">
                    <m:f>
                      <m:fPr>
                        <m:type m:val="lin"/>
                        <m:ctrlPr>
                          <a:rPr lang="en-US" altLang="zh-CN" sz="765" i="1" dirty="0" smtClean="0">
                            <a:solidFill>
                              <a:schemeClr val="tx1"/>
                            </a:solidFill>
                            <a:uFillTx/>
                            <a:latin typeface="Cambria Math" panose="02040503050406030204" charset="0"/>
                            <a:ea typeface="微软雅黑" panose="020B0503020204020204" pitchFamily="34" charset="-122"/>
                            <a:cs typeface="Cambria Math" panose="02040503050406030204" charset="0"/>
                            <a:sym typeface="+mn-ea"/>
                          </a:rPr>
                        </m:ctrlPr>
                      </m:fPr>
                      <m:num>
                        <m:r>
                          <a:rPr lang="en-US" altLang="zh-CN" sz="765" i="1" dirty="0" smtClean="0">
                            <a:solidFill>
                              <a:schemeClr val="tx1"/>
                            </a:solidFill>
                            <a:uFillTx/>
                            <a:latin typeface="Cambria Math" panose="02040503050406030204" charset="0"/>
                            <a:ea typeface="微软雅黑" panose="020B0503020204020204" pitchFamily="34" charset="-122"/>
                            <a:cs typeface="Cambria Math" panose="02040503050406030204" charset="0"/>
                            <a:sym typeface="+mn-ea"/>
                          </a:rPr>
                          <m:t>1</m:t>
                        </m:r>
                      </m:num>
                      <m:den>
                        <m:r>
                          <a:rPr lang="en-US" altLang="zh-CN" sz="765" i="1" dirty="0" smtClean="0">
                            <a:solidFill>
                              <a:schemeClr val="tx1"/>
                            </a:solidFill>
                            <a:uFillTx/>
                            <a:latin typeface="Cambria Math" panose="02040503050406030204" charset="0"/>
                            <a:ea typeface="微软雅黑" panose="020B0503020204020204" pitchFamily="34" charset="-122"/>
                            <a:cs typeface="Cambria Math" panose="02040503050406030204" charset="0"/>
                            <a:sym typeface="+mn-ea"/>
                          </a:rPr>
                          <m:t>𝑉</m:t>
                        </m:r>
                      </m:den>
                    </m:f>
                  </m:oMath>
                </a14:m>
                <a:r>
                  <a:rPr lang="en-US" altLang="zh-CN" sz="765" dirty="0" smtClean="0">
                    <a:uFillTx/>
                    <a:latin typeface="Times New Roman" panose="02020603050405020304" charset="0"/>
                    <a:ea typeface="微软雅黑" panose="020B0503020204020204" pitchFamily="34" charset="-122"/>
                    <a:sym typeface="+mn-ea"/>
                  </a:rPr>
                  <a:t>)]</a:t>
                </a:r>
                <a:r>
                  <a:rPr lang="en-US" altLang="zh-CN" sz="765" dirty="0" smtClean="0">
                    <a:uFillTx/>
                    <a:latin typeface="Arial" panose="020B0604020202020204" pitchFamily="34" charset="0"/>
                    <a:ea typeface="微软雅黑" panose="020B0503020204020204" pitchFamily="34" charset="-122"/>
                    <a:cs typeface="Arial" panose="020B0604020202020204" pitchFamily="34" charset="0"/>
                    <a:sym typeface="+mn-ea"/>
                  </a:rPr>
                  <a:t>→</a:t>
                </a:r>
                <a:r>
                  <a:rPr lang="en-US" altLang="zh-CN" sz="770" dirty="0" smtClean="0">
                    <a:solidFill>
                      <a:srgbClr val="FF0000"/>
                    </a:solidFill>
                    <a:uFillTx/>
                    <a:latin typeface="Times New Roman" panose="02020603050405020304" charset="0"/>
                    <a:ea typeface="微软雅黑" panose="020B0503020204020204" pitchFamily="34" charset="-122"/>
                    <a:sym typeface="+mn-ea"/>
                  </a:rPr>
                  <a:t>[O(V), O(</a:t>
                </a:r>
                <a14:m>
                  <m:oMath xmlns:m="http://schemas.openxmlformats.org/officeDocument/2006/math">
                    <m:f>
                      <m:fPr>
                        <m:type m:val="lin"/>
                        <m:ctrlPr>
                          <a:rPr lang="en-US" altLang="zh-CN" sz="770" i="1" dirty="0" smtClean="0">
                            <a:solidFill>
                              <a:srgbClr val="FF0000"/>
                            </a:solidFill>
                            <a:uFillTx/>
                            <a:latin typeface="Cambria Math" panose="02040503050406030204" charset="0"/>
                            <a:ea typeface="微软雅黑" panose="020B0503020204020204" pitchFamily="34" charset="-122"/>
                            <a:cs typeface="Cambria Math" panose="02040503050406030204" charset="0"/>
                            <a:sym typeface="+mn-ea"/>
                          </a:rPr>
                        </m:ctrlPr>
                      </m:fPr>
                      <m:num>
                        <m:r>
                          <m:rPr>
                            <m:sty m:val="p"/>
                          </m:rPr>
                          <a:rPr lang="en-US" altLang="zh-CN" sz="770" dirty="0" smtClean="0">
                            <a:solidFill>
                              <a:srgbClr val="FF0000"/>
                            </a:solidFill>
                            <a:uFillTx/>
                            <a:latin typeface="Cambria Math" panose="02040503050406030204" charset="0"/>
                            <a:ea typeface="微软雅黑" panose="020B0503020204020204" pitchFamily="34" charset="-122"/>
                            <a:cs typeface="Cambria Math" panose="02040503050406030204" charset="0"/>
                            <a:sym typeface="+mn-ea"/>
                          </a:rPr>
                          <m:t>log</m:t>
                        </m:r>
                        <m:r>
                          <a:rPr lang="en-US" altLang="zh-CN" sz="770" i="1" baseline="30000" dirty="0" smtClean="0">
                            <a:solidFill>
                              <a:srgbClr val="FF0000"/>
                            </a:solidFill>
                            <a:uFillTx/>
                            <a:latin typeface="Cambria Math" panose="02040503050406030204" charset="0"/>
                            <a:ea typeface="微软雅黑" panose="020B0503020204020204" pitchFamily="34" charset="-122"/>
                            <a:cs typeface="Cambria Math" panose="02040503050406030204" charset="0"/>
                            <a:sym typeface="+mn-ea"/>
                          </a:rPr>
                          <m:t>2</m:t>
                        </m:r>
                        <m:r>
                          <a:rPr lang="en-US" altLang="zh-CN" sz="770" i="1" dirty="0" smtClean="0">
                            <a:solidFill>
                              <a:srgbClr val="FF0000"/>
                            </a:solidFill>
                            <a:uFillTx/>
                            <a:latin typeface="Cambria Math" panose="02040503050406030204" charset="0"/>
                            <a:ea typeface="微软雅黑" panose="020B0503020204020204" pitchFamily="34" charset="-122"/>
                            <a:cs typeface="Cambria Math" panose="02040503050406030204" charset="0"/>
                            <a:sym typeface="+mn-ea"/>
                          </a:rPr>
                          <m:t>𝑉</m:t>
                        </m:r>
                      </m:num>
                      <m:den>
                        <m:rad>
                          <m:radPr>
                            <m:degHide m:val="on"/>
                            <m:ctrlPr>
                              <a:rPr lang="en-US" altLang="zh-CN" sz="765" i="1" dirty="0" smtClean="0">
                                <a:solidFill>
                                  <a:srgbClr val="FF0000"/>
                                </a:solidFill>
                                <a:uFillTx/>
                                <a:latin typeface="Cambria Math" panose="02040503050406030204" charset="0"/>
                                <a:ea typeface="微软雅黑" panose="020B0503020204020204" pitchFamily="34" charset="-122"/>
                                <a:cs typeface="Cambria Math" panose="02040503050406030204" charset="0"/>
                                <a:sym typeface="+mn-ea"/>
                              </a:rPr>
                            </m:ctrlPr>
                          </m:radPr>
                          <m:deg/>
                          <m:e>
                            <m:r>
                              <a:rPr lang="en-US" altLang="zh-CN" sz="765" i="1" dirty="0" smtClean="0">
                                <a:solidFill>
                                  <a:srgbClr val="FF0000"/>
                                </a:solidFill>
                                <a:uFillTx/>
                                <a:latin typeface="Cambria Math" panose="02040503050406030204" charset="0"/>
                                <a:ea typeface="微软雅黑" panose="020B0503020204020204" pitchFamily="34" charset="-122"/>
                                <a:cs typeface="Cambria Math" panose="02040503050406030204" charset="0"/>
                                <a:sym typeface="+mn-ea"/>
                              </a:rPr>
                              <m:t>𝑉</m:t>
                            </m:r>
                          </m:e>
                        </m:rad>
                      </m:den>
                    </m:f>
                  </m:oMath>
                </a14:m>
                <a:r>
                  <a:rPr lang="en-US" altLang="zh-CN" sz="770" dirty="0" smtClean="0">
                    <a:solidFill>
                      <a:srgbClr val="FF0000"/>
                    </a:solidFill>
                    <a:uFillTx/>
                    <a:latin typeface="Times New Roman" panose="02020603050405020304" charset="0"/>
                    <a:ea typeface="微软雅黑" panose="020B0503020204020204" pitchFamily="34" charset="-122"/>
                    <a:sym typeface="+mn-ea"/>
                  </a:rPr>
                  <a:t>)]</a:t>
                </a:r>
                <a:r>
                  <a:rPr lang="en-US" altLang="zh-CN" sz="770" dirty="0" smtClean="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rPr>
                  <a:t>→</a:t>
                </a:r>
                <a:r>
                  <a:rPr lang="en-US" altLang="zh-CN" sz="765" dirty="0" smtClean="0">
                    <a:solidFill>
                      <a:srgbClr val="0000FF"/>
                    </a:solidFill>
                    <a:uFillTx/>
                    <a:latin typeface="Times New Roman" panose="02020603050405020304" charset="0"/>
                    <a:ea typeface="微软雅黑" panose="020B0503020204020204" pitchFamily="34" charset="-122"/>
                    <a:sym typeface="+mn-ea"/>
                  </a:rPr>
                  <a:t>[O(V), O(</a:t>
                </a:r>
                <a14:m>
                  <m:oMath xmlns:m="http://schemas.openxmlformats.org/officeDocument/2006/math">
                    <m:f>
                      <m:fPr>
                        <m:type m:val="lin"/>
                        <m:ctrlPr>
                          <a:rPr lang="en-US" altLang="zh-CN" sz="765" i="1" dirty="0" smtClean="0">
                            <a:solidFill>
                              <a:srgbClr val="0000FF"/>
                            </a:solidFill>
                            <a:uFillTx/>
                            <a:latin typeface="Cambria Math" panose="02040503050406030204" charset="0"/>
                            <a:ea typeface="微软雅黑" panose="020B0503020204020204" pitchFamily="34" charset="-122"/>
                            <a:cs typeface="Cambria Math" panose="02040503050406030204" charset="0"/>
                            <a:sym typeface="+mn-ea"/>
                          </a:rPr>
                        </m:ctrlPr>
                      </m:fPr>
                      <m:num>
                        <m:r>
                          <a:rPr lang="en-US" altLang="zh-CN" sz="765" i="1" dirty="0" smtClean="0">
                            <a:solidFill>
                              <a:srgbClr val="0000FF"/>
                            </a:solidFill>
                            <a:uFillTx/>
                            <a:latin typeface="Cambria Math" panose="02040503050406030204" charset="0"/>
                            <a:ea typeface="微软雅黑" panose="020B0503020204020204" pitchFamily="34" charset="-122"/>
                            <a:cs typeface="Cambria Math" panose="02040503050406030204" charset="0"/>
                            <a:sym typeface="+mn-ea"/>
                          </a:rPr>
                          <m:t>1</m:t>
                        </m:r>
                      </m:num>
                      <m:den>
                        <m:rad>
                          <m:radPr>
                            <m:degHide m:val="on"/>
                            <m:ctrlPr>
                              <a:rPr lang="en-US" altLang="zh-CN" sz="765" i="1" dirty="0" smtClean="0">
                                <a:solidFill>
                                  <a:srgbClr val="0000FF"/>
                                </a:solidFill>
                                <a:uFillTx/>
                                <a:latin typeface="Cambria Math" panose="02040503050406030204" charset="0"/>
                                <a:ea typeface="微软雅黑" panose="020B0503020204020204" pitchFamily="34" charset="-122"/>
                                <a:cs typeface="Cambria Math" panose="02040503050406030204" charset="0"/>
                                <a:sym typeface="+mn-ea"/>
                              </a:rPr>
                            </m:ctrlPr>
                          </m:radPr>
                          <m:deg/>
                          <m:e>
                            <m:r>
                              <a:rPr lang="en-US" altLang="zh-CN" sz="765" i="1" dirty="0" smtClean="0">
                                <a:solidFill>
                                  <a:srgbClr val="0000FF"/>
                                </a:solidFill>
                                <a:uFillTx/>
                                <a:latin typeface="Cambria Math" panose="02040503050406030204" charset="0"/>
                                <a:ea typeface="微软雅黑" panose="020B0503020204020204" pitchFamily="34" charset="-122"/>
                                <a:cs typeface="Cambria Math" panose="02040503050406030204" charset="0"/>
                                <a:sym typeface="+mn-ea"/>
                              </a:rPr>
                              <m:t>𝑉</m:t>
                            </m:r>
                          </m:e>
                        </m:rad>
                      </m:den>
                    </m:f>
                  </m:oMath>
                </a14:m>
                <a:r>
                  <a:rPr lang="en-US" altLang="zh-CN" sz="765" dirty="0" smtClean="0">
                    <a:solidFill>
                      <a:srgbClr val="0000FF"/>
                    </a:solidFill>
                    <a:uFillTx/>
                    <a:latin typeface="Times New Roman" panose="02020603050405020304" charset="0"/>
                    <a:ea typeface="微软雅黑" panose="020B0503020204020204" pitchFamily="34" charset="-122"/>
                    <a:sym typeface="+mn-ea"/>
                  </a:rPr>
                  <a:t>)]</a:t>
                </a:r>
                <a:endParaRPr lang="zh-CN" altLang="en-US" sz="770" dirty="0" smtClean="0">
                  <a:solidFill>
                    <a:srgbClr val="0000FF"/>
                  </a:solidFill>
                  <a:uFillTx/>
                  <a:latin typeface="Times New Roman" panose="02020603050405020304" charset="0"/>
                  <a:ea typeface="微软雅黑" panose="020B0503020204020204" pitchFamily="34" charset="-122"/>
                  <a:sym typeface="+mn-ea"/>
                </a:endParaRPr>
              </a:p>
              <a:p>
                <a:pPr lvl="2" algn="l">
                  <a:buClrTx/>
                  <a:buSzTx/>
                </a:pPr>
                <a:r>
                  <a:rPr lang="zh-CN" altLang="en-US" sz="900" dirty="0" smtClean="0">
                    <a:solidFill>
                      <a:schemeClr val="tx1"/>
                    </a:solidFill>
                    <a:uFillTx/>
                    <a:latin typeface="Times New Roman" panose="02020603050405020304" charset="0"/>
                    <a:ea typeface="微软雅黑" panose="020B0503020204020204" pitchFamily="34" charset="-122"/>
                    <a:sym typeface="+mn-ea"/>
                  </a:rPr>
                  <a:t>例：</a:t>
                </a:r>
                <a:r>
                  <a:rPr lang="zh-CN" altLang="en-US" sz="900" dirty="0" smtClean="0">
                    <a:solidFill>
                      <a:srgbClr val="0000FF"/>
                    </a:solidFill>
                    <a:uFillTx/>
                    <a:latin typeface="Times New Roman" panose="02020603050405020304" charset="0"/>
                    <a:ea typeface="微软雅黑" panose="020B0503020204020204" pitchFamily="34" charset="-122"/>
                    <a:sym typeface="+mn-ea"/>
                  </a:rPr>
                  <a:t>计算机伦理学</a:t>
                </a:r>
                <a:r>
                  <a:rPr lang="zh-CN" altLang="en-US" sz="900" dirty="0" smtClean="0">
                    <a:uFillTx/>
                    <a:latin typeface="Times New Roman" panose="02020603050405020304" charset="0"/>
                    <a:ea typeface="微软雅黑" panose="020B0503020204020204" pitchFamily="34" charset="-122"/>
                    <a:sym typeface="+mn-ea"/>
                  </a:rPr>
                  <a:t>经过40年左右的发展，目前已逐渐形成了自己的理论研究和教学内容体系。随着技术和社会经济的发展，将加快推动计算机伦理学科的深入发展</a:t>
                </a:r>
                <a:endParaRPr lang="en-US" altLang="zh-CN" sz="875" dirty="0"/>
              </a:p>
              <a:p>
                <a:pPr lvl="2" algn="l">
                  <a:buClrTx/>
                  <a:buSzTx/>
                </a:pPr>
                <a:endParaRPr lang="zh-CN" altLang="en-US" sz="875" dirty="0" smtClean="0">
                  <a:solidFill>
                    <a:schemeClr val="tx1"/>
                  </a:solidFill>
                  <a:uFillTx/>
                  <a:latin typeface="Times New Roman" panose="02020603050405020304" charset="0"/>
                  <a:ea typeface="微软雅黑" panose="020B0503020204020204" pitchFamily="34" charset="-122"/>
                  <a:sym typeface="+mn-ea"/>
                </a:endParaRPr>
              </a:p>
              <a:p>
                <a:pPr lvl="1" algn="l">
                  <a:buClrTx/>
                  <a:buSzTx/>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93370" y="737870"/>
                <a:ext cx="5377180" cy="2219960"/>
              </a:xfrm>
              <a:blipFill rotWithShape="1">
                <a:blip r:embed="rId1"/>
                <a:stretch>
                  <a:fillRect r="-366" b="-5921"/>
                </a:stretch>
              </a:blipFill>
            </p:spPr>
            <p:txBody>
              <a:bodyPr/>
              <a:lstStyle/>
              <a:p>
                <a:r>
                  <a:rPr lang="zh-CN" altLang="en-US">
                    <a:noFill/>
                  </a:rPr>
                  <a:t> </a:t>
                </a:r>
              </a:p>
            </p:txBody>
          </p:sp>
        </mc:Fallback>
      </mc:AlternateContent>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3.1.2 </a:t>
            </a:r>
            <a:r>
              <a:rPr lang="zh-CN" altLang="en-US" sz="2000" b="1" dirty="0">
                <a:solidFill>
                  <a:schemeClr val="bg1"/>
                </a:solidFill>
                <a:sym typeface="+mn-ea"/>
              </a:rPr>
              <a:t>知识的形成与科学家的基本素养</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科学家的基本素养</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a:solidFill>
                  <a:schemeClr val="tx1"/>
                </a:solidFill>
                <a:uFillTx/>
                <a:latin typeface="微软雅黑" panose="020B0503020204020204" pitchFamily="34" charset="-122"/>
                <a:ea typeface="微软雅黑" panose="020B0503020204020204" pitchFamily="34" charset="-122"/>
              </a:rPr>
              <a:t>科学研究</a:t>
            </a:r>
            <a:endParaRPr lang="zh-CN" altLang="en-US" sz="1000" dirty="0">
              <a:solidFill>
                <a:schemeClr val="tx1"/>
              </a:solidFill>
              <a:uFillTx/>
              <a:latin typeface="微软雅黑" panose="020B0503020204020204" pitchFamily="34" charset="-122"/>
              <a:ea typeface="微软雅黑" panose="020B0503020204020204" pitchFamily="34" charset="-122"/>
            </a:endParaRPr>
          </a:p>
          <a:p>
            <a:pPr lvl="2" algn="l">
              <a:buClrTx/>
              <a:buSzTx/>
            </a:pPr>
            <a:r>
              <a:rPr lang="zh-CN" altLang="en-US" sz="900" dirty="0" smtClean="0">
                <a:uFillTx/>
                <a:latin typeface="微软雅黑" panose="020B0503020204020204" pitchFamily="34" charset="-122"/>
                <a:ea typeface="微软雅黑" panose="020B0503020204020204" pitchFamily="34" charset="-122"/>
                <a:cs typeface="Arial" panose="020B0604020202020204" pitchFamily="34" charset="0"/>
                <a:sym typeface="+mn-ea"/>
              </a:rPr>
              <a:t>对新知识的追求</a:t>
            </a:r>
            <a:endParaRPr lang="zh-CN" altLang="en-US" sz="900"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endParaRPr>
          </a:p>
          <a:p>
            <a:pPr lvl="2" algn="l">
              <a:buClrTx/>
              <a:buSzTx/>
            </a:pPr>
            <a:r>
              <a:rPr lang="zh-CN" altLang="en-US" sz="900" dirty="0" smtClean="0">
                <a:uFillTx/>
                <a:latin typeface="微软雅黑" panose="020B0503020204020204" pitchFamily="34" charset="-122"/>
                <a:ea typeface="微软雅黑" panose="020B0503020204020204" pitchFamily="34" charset="-122"/>
                <a:cs typeface="Arial" panose="020B0604020202020204" pitchFamily="34" charset="0"/>
                <a:sym typeface="+mn-ea"/>
              </a:rPr>
              <a:t>马克思的观点：用理性的方法去整理感性材料</a:t>
            </a:r>
            <a:endParaRPr lang="zh-CN" altLang="en-US" sz="1000" dirty="0">
              <a:solidFill>
                <a:schemeClr val="tx1"/>
              </a:solidFill>
              <a:uFillTx/>
              <a:latin typeface="微软雅黑" panose="020B0503020204020204" pitchFamily="34" charset="-122"/>
              <a:ea typeface="微软雅黑" panose="020B0503020204020204" pitchFamily="34" charset="-122"/>
            </a:endParaRPr>
          </a:p>
          <a:p>
            <a:pPr lvl="1" algn="l">
              <a:buClrTx/>
              <a:buSzTx/>
            </a:pPr>
            <a:r>
              <a:rPr lang="zh-CN" altLang="en-US" sz="1000" dirty="0">
                <a:solidFill>
                  <a:schemeClr val="tx1"/>
                </a:solidFill>
                <a:uFillTx/>
                <a:latin typeface="微软雅黑" panose="020B0503020204020204" pitchFamily="34" charset="-122"/>
                <a:ea typeface="微软雅黑" panose="020B0503020204020204" pitchFamily="34" charset="-122"/>
              </a:rPr>
              <a:t>计算机系统设计者的价值观</a:t>
            </a:r>
            <a:endParaRPr lang="zh-CN" altLang="en-US" sz="1000" dirty="0">
              <a:solidFill>
                <a:schemeClr val="tx1"/>
              </a:solidFill>
              <a:uFillTx/>
              <a:latin typeface="微软雅黑" panose="020B0503020204020204" pitchFamily="34" charset="-122"/>
              <a:ea typeface="微软雅黑" panose="020B0503020204020204" pitchFamily="34" charset="-122"/>
            </a:endParaRPr>
          </a:p>
          <a:p>
            <a:pPr lvl="2" algn="l">
              <a:buClrTx/>
              <a:buSzTx/>
            </a:pPr>
            <a:r>
              <a:rPr lang="zh-CN" altLang="en-US" sz="900"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rPr>
              <a:t>受到未知世界精神上挑战的吸引，并乐于施展才智以寻求答案</a:t>
            </a:r>
            <a:endParaRPr lang="zh-CN" altLang="en-US" sz="900"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endParaRPr>
          </a:p>
          <a:p>
            <a:pPr lvl="2" algn="l">
              <a:buClrTx/>
              <a:buSzTx/>
            </a:pPr>
            <a:r>
              <a:rPr lang="zh-CN" altLang="en-US" sz="900" dirty="0" smtClean="0">
                <a:solidFill>
                  <a:srgbClr val="0000FF"/>
                </a:solidFill>
                <a:uFillTx/>
                <a:latin typeface="微软雅黑" panose="020B0503020204020204" pitchFamily="34" charset="-122"/>
                <a:ea typeface="微软雅黑" panose="020B0503020204020204" pitchFamily="34" charset="-122"/>
                <a:cs typeface="Arial" panose="020B0604020202020204" pitchFamily="34" charset="0"/>
                <a:sym typeface="+mn-ea"/>
              </a:rPr>
              <a:t>有与同事分享自己快乐的强烈愿望</a:t>
            </a:r>
            <a:r>
              <a:rPr lang="zh-CN" altLang="en-US" sz="900"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rPr>
              <a:t>，与此同时，他的同事也会受到激励</a:t>
            </a:r>
            <a:endParaRPr lang="zh-CN" altLang="en-US" sz="900"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endParaRPr>
          </a:p>
          <a:p>
            <a:pPr lvl="2" algn="l">
              <a:buClrTx/>
              <a:buSzTx/>
            </a:pPr>
            <a:r>
              <a:rPr lang="zh-CN" altLang="en-US" sz="900" dirty="0" smtClean="0">
                <a:solidFill>
                  <a:srgbClr val="0000FF"/>
                </a:solidFill>
                <a:uFillTx/>
                <a:latin typeface="微软雅黑" panose="020B0503020204020204" pitchFamily="34" charset="-122"/>
                <a:ea typeface="微软雅黑" panose="020B0503020204020204" pitchFamily="34" charset="-122"/>
                <a:cs typeface="Arial" panose="020B0604020202020204" pitchFamily="34" charset="0"/>
                <a:sym typeface="+mn-ea"/>
              </a:rPr>
              <a:t>科学研究是试错的过程（</a:t>
            </a:r>
            <a:r>
              <a:rPr lang="en-US" altLang="zh-CN" sz="900" dirty="0" smtClean="0">
                <a:solidFill>
                  <a:srgbClr val="0000FF"/>
                </a:solidFill>
                <a:uFillTx/>
                <a:latin typeface="微软雅黑" panose="020B0503020204020204" pitchFamily="34" charset="-122"/>
                <a:ea typeface="微软雅黑" panose="020B0503020204020204" pitchFamily="34" charset="-122"/>
                <a:cs typeface="Arial" panose="020B0604020202020204" pitchFamily="34" charset="0"/>
                <a:sym typeface="+mn-ea"/>
              </a:rPr>
              <a:t>trial-and-error</a:t>
            </a:r>
            <a:r>
              <a:rPr lang="zh-CN" altLang="en-US" sz="900" dirty="0" smtClean="0">
                <a:solidFill>
                  <a:srgbClr val="0000FF"/>
                </a:solidFill>
                <a:uFillTx/>
                <a:latin typeface="微软雅黑" panose="020B0503020204020204" pitchFamily="34" charset="-122"/>
                <a:ea typeface="微软雅黑" panose="020B0503020204020204" pitchFamily="34" charset="-122"/>
                <a:cs typeface="Arial" panose="020B0604020202020204" pitchFamily="34" charset="0"/>
                <a:sym typeface="+mn-ea"/>
              </a:rPr>
              <a:t>），失败多于成功</a:t>
            </a:r>
            <a:r>
              <a:rPr lang="zh-CN" altLang="en-US" sz="900"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rPr>
              <a:t>，可能长时间无法取得进展</a:t>
            </a:r>
            <a:endParaRPr lang="zh-CN" altLang="en-US" sz="900"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endParaRPr>
          </a:p>
          <a:p>
            <a:pPr lvl="2" algn="l">
              <a:buClrTx/>
              <a:buSzTx/>
            </a:pPr>
            <a:r>
              <a:rPr lang="zh-CN" altLang="en-US" sz="900"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rPr>
              <a:t>他们普遍承认并遵守一些道德观点</a:t>
            </a:r>
            <a:endParaRPr lang="zh-CN" altLang="en-US" sz="875"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endParaRPr>
          </a:p>
          <a:p>
            <a:pPr lvl="3" algn="l">
              <a:buClrTx/>
              <a:buSzTx/>
            </a:pPr>
            <a:r>
              <a:rPr lang="zh-CN" altLang="en-US" sz="900"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rPr>
              <a:t>对前人成果或帮助者给予</a:t>
            </a:r>
            <a:r>
              <a:rPr lang="zh-CN" altLang="en-US" sz="900" dirty="0" smtClean="0">
                <a:solidFill>
                  <a:srgbClr val="0000FF"/>
                </a:solidFill>
                <a:uFillTx/>
                <a:latin typeface="微软雅黑" panose="020B0503020204020204" pitchFamily="34" charset="-122"/>
                <a:ea typeface="微软雅黑" panose="020B0503020204020204" pitchFamily="34" charset="-122"/>
                <a:cs typeface="Arial" panose="020B0604020202020204" pitchFamily="34" charset="0"/>
                <a:sym typeface="+mn-ea"/>
              </a:rPr>
              <a:t>肯定和感谢（引用别人的论文，在文章中致谢参与讨论的人）</a:t>
            </a:r>
            <a:endParaRPr lang="zh-CN" altLang="en-US" sz="900" dirty="0" smtClean="0">
              <a:solidFill>
                <a:srgbClr val="0000FF"/>
              </a:solidFill>
              <a:uFillTx/>
              <a:latin typeface="微软雅黑" panose="020B0503020204020204" pitchFamily="34" charset="-122"/>
              <a:ea typeface="微软雅黑" panose="020B0503020204020204" pitchFamily="34" charset="-122"/>
              <a:cs typeface="Arial" panose="020B0604020202020204" pitchFamily="34" charset="0"/>
              <a:sym typeface="+mn-ea"/>
            </a:endParaRPr>
          </a:p>
          <a:p>
            <a:pPr lvl="3" algn="l">
              <a:buClrTx/>
              <a:buSzTx/>
            </a:pPr>
            <a:r>
              <a:rPr lang="zh-CN" altLang="en-US" sz="900" dirty="0" smtClean="0">
                <a:uFillTx/>
                <a:latin typeface="微软雅黑" panose="020B0503020204020204" pitchFamily="34" charset="-122"/>
                <a:ea typeface="微软雅黑" panose="020B0503020204020204" pitchFamily="34" charset="-122"/>
                <a:cs typeface="Arial" panose="020B0604020202020204" pitchFamily="34" charset="0"/>
                <a:sym typeface="+mn-ea"/>
              </a:rPr>
              <a:t>将科研结果和观察到的现象</a:t>
            </a:r>
            <a:r>
              <a:rPr lang="zh-CN" altLang="en-US" sz="900" dirty="0" smtClean="0">
                <a:solidFill>
                  <a:srgbClr val="0000FF"/>
                </a:solidFill>
                <a:uFillTx/>
                <a:latin typeface="微软雅黑" panose="020B0503020204020204" pitchFamily="34" charset="-122"/>
                <a:ea typeface="微软雅黑" panose="020B0503020204020204" pitchFamily="34" charset="-122"/>
                <a:cs typeface="Arial" panose="020B0604020202020204" pitchFamily="34" charset="0"/>
                <a:sym typeface="+mn-ea"/>
              </a:rPr>
              <a:t>发表出版</a:t>
            </a:r>
            <a:endParaRPr lang="zh-CN" altLang="en-US" sz="900" dirty="0" smtClean="0">
              <a:solidFill>
                <a:srgbClr val="0000FF"/>
              </a:solidFill>
              <a:uFillTx/>
              <a:latin typeface="微软雅黑" panose="020B0503020204020204" pitchFamily="34" charset="-122"/>
              <a:ea typeface="微软雅黑" panose="020B0503020204020204" pitchFamily="34" charset="-122"/>
              <a:cs typeface="Arial" panose="020B0604020202020204" pitchFamily="34" charset="0"/>
              <a:sym typeface="+mn-ea"/>
            </a:endParaRPr>
          </a:p>
          <a:p>
            <a:pPr lvl="3" algn="l">
              <a:buClrTx/>
              <a:buSzTx/>
            </a:pPr>
            <a:r>
              <a:rPr lang="zh-CN" altLang="en-US" sz="900" dirty="0" smtClean="0">
                <a:uFillTx/>
                <a:latin typeface="微软雅黑" panose="020B0503020204020204" pitchFamily="34" charset="-122"/>
                <a:ea typeface="微软雅黑" panose="020B0503020204020204" pitchFamily="34" charset="-122"/>
                <a:cs typeface="Arial" panose="020B0604020202020204" pitchFamily="34" charset="0"/>
                <a:sym typeface="+mn-ea"/>
              </a:rPr>
              <a:t>广大科学家之间存在着一种天然的</a:t>
            </a:r>
            <a:r>
              <a:rPr lang="zh-CN" altLang="en-US" sz="900" dirty="0" smtClean="0">
                <a:solidFill>
                  <a:srgbClr val="0000FF"/>
                </a:solidFill>
                <a:uFillTx/>
                <a:latin typeface="微软雅黑" panose="020B0503020204020204" pitchFamily="34" charset="-122"/>
                <a:ea typeface="微软雅黑" panose="020B0503020204020204" pitchFamily="34" charset="-122"/>
                <a:cs typeface="Arial" panose="020B0604020202020204" pitchFamily="34" charset="0"/>
                <a:sym typeface="+mn-ea"/>
              </a:rPr>
              <a:t>同情、互相理解</a:t>
            </a:r>
            <a:r>
              <a:rPr lang="zh-CN" altLang="en-US" sz="900" dirty="0" smtClean="0">
                <a:uFillTx/>
                <a:latin typeface="微软雅黑" panose="020B0503020204020204" pitchFamily="34" charset="-122"/>
                <a:ea typeface="微软雅黑" panose="020B0503020204020204" pitchFamily="34" charset="-122"/>
                <a:cs typeface="Arial" panose="020B0604020202020204" pitchFamily="34" charset="0"/>
                <a:sym typeface="+mn-ea"/>
              </a:rPr>
              <a:t>的国际精神</a:t>
            </a:r>
            <a:endParaRPr lang="zh-CN" altLang="en-US" sz="750" dirty="0" smtClean="0">
              <a:solidFill>
                <a:srgbClr val="0000FF"/>
              </a:solidFill>
              <a:uFillTx/>
              <a:latin typeface="微软雅黑" panose="020B0503020204020204" pitchFamily="34" charset="-122"/>
              <a:ea typeface="微软雅黑" panose="020B0503020204020204" pitchFamily="34" charset="-122"/>
              <a:cs typeface="Arial" panose="020B0604020202020204" pitchFamily="34" charset="0"/>
              <a:sym typeface="+mn-ea"/>
            </a:endParaRPr>
          </a:p>
          <a:p>
            <a:pPr lvl="2" algn="l">
              <a:buClrTx/>
              <a:buSzTx/>
            </a:pPr>
            <a:endParaRPr lang="zh-CN" altLang="en-US" sz="875"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endParaRPr>
          </a:p>
          <a:p>
            <a:pPr lvl="2" algn="l">
              <a:buClrTx/>
              <a:buSzTx/>
            </a:pPr>
            <a:endParaRPr lang="zh-CN" altLang="en-US" sz="875" dirty="0" smtClean="0">
              <a:solidFill>
                <a:schemeClr val="tx1"/>
              </a:solidFill>
              <a:uFillTx/>
              <a:latin typeface="微软雅黑" panose="020B0503020204020204" pitchFamily="34" charset="-122"/>
              <a:ea typeface="微软雅黑" panose="020B0503020204020204" pitchFamily="34" charset="-122"/>
              <a:cs typeface="Arial" panose="020B0604020202020204" pitchFamily="34" charset="0"/>
              <a:sym typeface="+mn-ea"/>
            </a:endParaRPr>
          </a:p>
          <a:p>
            <a:pPr lvl="2" algn="l">
              <a:buClrTx/>
              <a:buSzTx/>
            </a:pPr>
            <a:endParaRPr lang="en-US" altLang="zh-CN" sz="750" dirty="0"/>
          </a:p>
          <a:p>
            <a:pPr lvl="2" algn="l">
              <a:buClrTx/>
              <a:buSzTx/>
            </a:pPr>
            <a:endParaRPr lang="zh-CN" altLang="en-US" sz="875" dirty="0" smtClean="0">
              <a:solidFill>
                <a:schemeClr val="tx1"/>
              </a:solidFill>
              <a:uFillTx/>
              <a:latin typeface="Times New Roman" panose="02020603050405020304" charset="0"/>
              <a:ea typeface="微软雅黑" panose="020B0503020204020204" pitchFamily="34" charset="-122"/>
              <a:sym typeface="+mn-ea"/>
            </a:endParaRPr>
          </a:p>
          <a:p>
            <a:pPr lvl="1" algn="l">
              <a:buClrTx/>
              <a:buSzTx/>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3.1.2 </a:t>
            </a:r>
            <a:r>
              <a:rPr lang="zh-CN" altLang="en-US" sz="2000" b="1" dirty="0">
                <a:solidFill>
                  <a:schemeClr val="bg1"/>
                </a:solidFill>
                <a:sym typeface="+mn-ea"/>
              </a:rPr>
              <a:t>知识的形成与科学家的基本素养</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经济人假设</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smtClean="0">
                <a:solidFill>
                  <a:schemeClr val="tx1"/>
                </a:solidFill>
                <a:uFillTx/>
                <a:latin typeface="Times New Roman" panose="02020603050405020304" charset="0"/>
                <a:ea typeface="微软雅黑" panose="020B0503020204020204" pitchFamily="34" charset="-122"/>
              </a:rPr>
              <a:t>经济学观点：只要是人，大都有“利己心”，可能会有“利他心”</a:t>
            </a:r>
            <a:endParaRPr lang="zh-CN" altLang="en-US" sz="1000" dirty="0" smtClean="0">
              <a:solidFill>
                <a:schemeClr val="tx1"/>
              </a:solidFill>
              <a:uFillTx/>
              <a:latin typeface="Times New Roman" panose="02020603050405020304" charset="0"/>
              <a:ea typeface="微软雅黑" panose="020B0503020204020204" pitchFamily="34" charset="-122"/>
            </a:endParaRPr>
          </a:p>
          <a:p>
            <a:pPr lvl="1" algn="l">
              <a:buClrTx/>
              <a:buSzTx/>
            </a:pPr>
            <a:endParaRPr lang="zh-CN" altLang="en-US" sz="1000"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smtClean="0">
                <a:solidFill>
                  <a:schemeClr val="tx1"/>
                </a:solidFill>
                <a:uFillTx/>
                <a:latin typeface="Times New Roman" panose="02020603050405020304" charset="0"/>
                <a:ea typeface="微软雅黑" panose="020B0503020204020204" pitchFamily="34" charset="-122"/>
              </a:rPr>
              <a:t>A. Smith</a:t>
            </a:r>
            <a:r>
              <a:rPr lang="zh-CN" altLang="en-US" sz="1000" dirty="0" smtClean="0">
                <a:uFillTx/>
                <a:latin typeface="Times New Roman" panose="02020603050405020304" charset="0"/>
                <a:ea typeface="微软雅黑" panose="020B0503020204020204" pitchFamily="34" charset="-122"/>
                <a:sym typeface="+mn-ea"/>
              </a:rPr>
              <a:t>（经济人假设的始祖）在论述市场秩序形成的原理时，特别强调追求私利的意义。这种</a:t>
            </a:r>
            <a:r>
              <a:rPr lang="zh-CN" altLang="en-US" sz="1000" b="1" dirty="0" smtClean="0">
                <a:solidFill>
                  <a:srgbClr val="0000FF"/>
                </a:solidFill>
                <a:uFillTx/>
                <a:latin typeface="Times New Roman" panose="02020603050405020304" charset="0"/>
                <a:ea typeface="微软雅黑" panose="020B0503020204020204" pitchFamily="34" charset="-122"/>
                <a:sym typeface="+mn-ea"/>
              </a:rPr>
              <a:t>人都有自利的动机和行为</a:t>
            </a:r>
            <a:r>
              <a:rPr lang="zh-CN" altLang="en-US" sz="1000" dirty="0" smtClean="0">
                <a:uFillTx/>
                <a:latin typeface="Times New Roman" panose="02020603050405020304" charset="0"/>
                <a:ea typeface="微软雅黑" panose="020B0503020204020204" pitchFamily="34" charset="-122"/>
                <a:sym typeface="+mn-ea"/>
              </a:rPr>
              <a:t>的假设，被后人概括为“经济人”假设</a:t>
            </a:r>
            <a:endParaRPr lang="en-US" altLang="zh-CN" sz="1000" dirty="0" smtClean="0"/>
          </a:p>
          <a:p>
            <a:pPr lvl="1" algn="l">
              <a:buClrTx/>
              <a:buSzTx/>
            </a:pPr>
            <a:endParaRPr lang="zh-CN" altLang="en-US" sz="1000" b="1"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smtClean="0">
                <a:uFillTx/>
                <a:latin typeface="Times New Roman" panose="02020603050405020304" charset="0"/>
                <a:ea typeface="微软雅黑" panose="020B0503020204020204" pitchFamily="34" charset="-122"/>
                <a:sym typeface="+mn-ea"/>
              </a:rPr>
              <a:t>Edgar H. Schein（当代管理学家）把经济人假设具体归纳为4点：</a:t>
            </a:r>
            <a:endParaRPr lang="en-US" altLang="zh-CN" sz="875" dirty="0" smtClean="0"/>
          </a:p>
          <a:p>
            <a:pPr lvl="2" algn="l">
              <a:buClrTx/>
              <a:buSzTx/>
            </a:pPr>
            <a:r>
              <a:rPr lang="zh-CN" altLang="en-US" sz="900" dirty="0" smtClean="0">
                <a:solidFill>
                  <a:schemeClr val="tx1"/>
                </a:solidFill>
                <a:uFillTx/>
                <a:latin typeface="Times New Roman" panose="02020603050405020304" charset="0"/>
                <a:ea typeface="微软雅黑" panose="020B0503020204020204" pitchFamily="34" charset="-122"/>
                <a:sym typeface="+mn-ea"/>
              </a:rPr>
              <a:t>人是由</a:t>
            </a:r>
            <a:r>
              <a:rPr lang="zh-CN" altLang="en-US" sz="900" dirty="0" smtClean="0">
                <a:solidFill>
                  <a:srgbClr val="0000FF"/>
                </a:solidFill>
                <a:uFillTx/>
                <a:latin typeface="Times New Roman" panose="02020603050405020304" charset="0"/>
                <a:ea typeface="微软雅黑" panose="020B0503020204020204" pitchFamily="34" charset="-122"/>
                <a:sym typeface="+mn-ea"/>
              </a:rPr>
              <a:t>经济诱因</a:t>
            </a:r>
            <a:r>
              <a:rPr lang="zh-CN" altLang="en-US" sz="900" dirty="0" smtClean="0">
                <a:solidFill>
                  <a:schemeClr val="tx1"/>
                </a:solidFill>
                <a:uFillTx/>
                <a:latin typeface="Times New Roman" panose="02020603050405020304" charset="0"/>
                <a:ea typeface="微软雅黑" panose="020B0503020204020204" pitchFamily="34" charset="-122"/>
                <a:sym typeface="+mn-ea"/>
              </a:rPr>
              <a:t>来引发</a:t>
            </a:r>
            <a:r>
              <a:rPr lang="zh-CN" altLang="en-US" sz="900" dirty="0" smtClean="0">
                <a:solidFill>
                  <a:srgbClr val="0000FF"/>
                </a:solidFill>
                <a:uFillTx/>
                <a:latin typeface="Times New Roman" panose="02020603050405020304" charset="0"/>
                <a:ea typeface="微软雅黑" panose="020B0503020204020204" pitchFamily="34" charset="-122"/>
                <a:sym typeface="+mn-ea"/>
              </a:rPr>
              <a:t>工作动机</a:t>
            </a:r>
            <a:r>
              <a:rPr lang="zh-CN" altLang="en-US" sz="900" dirty="0" smtClean="0">
                <a:solidFill>
                  <a:schemeClr val="tx1"/>
                </a:solidFill>
                <a:uFillTx/>
                <a:latin typeface="Times New Roman" panose="02020603050405020304" charset="0"/>
                <a:ea typeface="微软雅黑" panose="020B0503020204020204" pitchFamily="34" charset="-122"/>
                <a:sym typeface="+mn-ea"/>
              </a:rPr>
              <a:t>，其目的在于获取</a:t>
            </a:r>
            <a:r>
              <a:rPr lang="zh-CN" altLang="en-US" sz="900" dirty="0" smtClean="0">
                <a:solidFill>
                  <a:srgbClr val="0000FF"/>
                </a:solidFill>
                <a:uFillTx/>
                <a:latin typeface="Times New Roman" panose="02020603050405020304" charset="0"/>
                <a:ea typeface="微软雅黑" panose="020B0503020204020204" pitchFamily="34" charset="-122"/>
                <a:sym typeface="+mn-ea"/>
              </a:rPr>
              <a:t>最大的经济利益</a:t>
            </a:r>
            <a:endParaRPr lang="zh-CN" altLang="en-US" sz="900" dirty="0" smtClean="0">
              <a:solidFill>
                <a:srgbClr val="0000FF"/>
              </a:solidFill>
              <a:uFillTx/>
              <a:latin typeface="Times New Roman" panose="02020603050405020304" charset="0"/>
              <a:ea typeface="微软雅黑" panose="020B0503020204020204" pitchFamily="34" charset="-122"/>
            </a:endParaRPr>
          </a:p>
          <a:p>
            <a:pPr lvl="2" algn="l">
              <a:buClrTx/>
              <a:buSzTx/>
            </a:pPr>
            <a:r>
              <a:rPr lang="zh-CN" altLang="en-US" sz="900" dirty="0" smtClean="0">
                <a:solidFill>
                  <a:schemeClr val="tx1"/>
                </a:solidFill>
                <a:uFillTx/>
                <a:latin typeface="Times New Roman" panose="02020603050405020304" charset="0"/>
                <a:ea typeface="微软雅黑" panose="020B0503020204020204" pitchFamily="34" charset="-122"/>
                <a:sym typeface="+mn-ea"/>
              </a:rPr>
              <a:t>经济诱因在组织的控制之下</a:t>
            </a:r>
            <a:r>
              <a:rPr lang="zh-CN" altLang="en-US" sz="900" dirty="0" smtClean="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rPr>
              <a:t>→</a:t>
            </a:r>
            <a:r>
              <a:rPr lang="zh-CN" altLang="en-US" sz="900" dirty="0" smtClean="0">
                <a:solidFill>
                  <a:schemeClr val="tx1"/>
                </a:solidFill>
                <a:uFillTx/>
                <a:latin typeface="Times New Roman" panose="02020603050405020304" charset="0"/>
                <a:ea typeface="微软雅黑" panose="020B0503020204020204" pitchFamily="34" charset="-122"/>
                <a:sym typeface="+mn-ea"/>
              </a:rPr>
              <a:t>人</a:t>
            </a:r>
            <a:r>
              <a:rPr lang="zh-CN" altLang="en-US" sz="900" dirty="0" smtClean="0">
                <a:solidFill>
                  <a:srgbClr val="0000FF"/>
                </a:solidFill>
                <a:uFillTx/>
                <a:latin typeface="Times New Roman" panose="02020603050405020304" charset="0"/>
                <a:ea typeface="微软雅黑" panose="020B0503020204020204" pitchFamily="34" charset="-122"/>
                <a:sym typeface="+mn-ea"/>
              </a:rPr>
              <a:t>被动</a:t>
            </a:r>
            <a:r>
              <a:rPr lang="zh-CN" altLang="en-US" sz="900" dirty="0" smtClean="0">
                <a:solidFill>
                  <a:schemeClr val="tx1"/>
                </a:solidFill>
                <a:uFillTx/>
                <a:latin typeface="Times New Roman" panose="02020603050405020304" charset="0"/>
                <a:ea typeface="微软雅黑" panose="020B0503020204020204" pitchFamily="34" charset="-122"/>
                <a:sym typeface="+mn-ea"/>
              </a:rPr>
              <a:t>地在组织的操纵、激励和控制之下从事工作</a:t>
            </a:r>
            <a:endParaRPr lang="zh-CN" altLang="en-US" sz="900" dirty="0" smtClean="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900" dirty="0" smtClean="0">
                <a:solidFill>
                  <a:schemeClr val="tx1"/>
                </a:solidFill>
                <a:uFillTx/>
                <a:latin typeface="Times New Roman" panose="02020603050405020304" charset="0"/>
                <a:ea typeface="微软雅黑" panose="020B0503020204020204" pitchFamily="34" charset="-122"/>
                <a:sym typeface="+mn-ea"/>
              </a:rPr>
              <a:t>人以一种</a:t>
            </a:r>
            <a:r>
              <a:rPr lang="zh-CN" altLang="en-US" sz="900" dirty="0" smtClean="0">
                <a:solidFill>
                  <a:srgbClr val="0000FF"/>
                </a:solidFill>
                <a:uFillTx/>
                <a:latin typeface="Times New Roman" panose="02020603050405020304" charset="0"/>
                <a:ea typeface="微软雅黑" panose="020B0503020204020204" pitchFamily="34" charset="-122"/>
                <a:sym typeface="+mn-ea"/>
              </a:rPr>
              <a:t>合乎理性的、精打细算的</a:t>
            </a:r>
            <a:r>
              <a:rPr lang="zh-CN" altLang="en-US" sz="900" dirty="0" smtClean="0">
                <a:solidFill>
                  <a:schemeClr val="tx1"/>
                </a:solidFill>
                <a:uFillTx/>
                <a:latin typeface="Times New Roman" panose="02020603050405020304" charset="0"/>
                <a:ea typeface="微软雅黑" panose="020B0503020204020204" pitchFamily="34" charset="-122"/>
                <a:sym typeface="+mn-ea"/>
              </a:rPr>
              <a:t>方式行事</a:t>
            </a:r>
            <a:endParaRPr lang="zh-CN" altLang="en-US" sz="900" dirty="0" smtClean="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900" dirty="0" smtClean="0">
                <a:solidFill>
                  <a:srgbClr val="0000FF"/>
                </a:solidFill>
                <a:uFillTx/>
                <a:latin typeface="Times New Roman" panose="02020603050405020304" charset="0"/>
                <a:ea typeface="微软雅黑" panose="020B0503020204020204" pitchFamily="34" charset="-122"/>
                <a:sym typeface="+mn-ea"/>
              </a:rPr>
              <a:t>人的情感是非理性的</a:t>
            </a:r>
            <a:r>
              <a:rPr lang="zh-CN" altLang="en-US" sz="900" dirty="0" smtClean="0">
                <a:solidFill>
                  <a:schemeClr val="tx1"/>
                </a:solidFill>
                <a:uFillTx/>
                <a:latin typeface="Times New Roman" panose="02020603050405020304" charset="0"/>
                <a:ea typeface="微软雅黑" panose="020B0503020204020204" pitchFamily="34" charset="-122"/>
                <a:sym typeface="+mn-ea"/>
              </a:rPr>
              <a:t>，会干预人对经济利益的合理追求</a:t>
            </a:r>
            <a:endParaRPr lang="en-US" altLang="zh-CN" sz="665" dirty="0" smtClean="0"/>
          </a:p>
          <a:p>
            <a:pPr lvl="1" algn="l">
              <a:buClrTx/>
              <a:buSzTx/>
            </a:pPr>
            <a:endParaRPr lang="en-US" altLang="zh-CN" sz="875" dirty="0"/>
          </a:p>
          <a:p>
            <a:pPr lvl="2" algn="l">
              <a:buClrTx/>
              <a:buSzTx/>
            </a:pPr>
            <a:endParaRPr lang="zh-CN" altLang="en-US" sz="875" dirty="0" smtClean="0">
              <a:solidFill>
                <a:schemeClr val="tx1"/>
              </a:solidFill>
              <a:uFillTx/>
              <a:latin typeface="Times New Roman" panose="02020603050405020304" charset="0"/>
              <a:ea typeface="微软雅黑" panose="020B0503020204020204" pitchFamily="34" charset="-122"/>
              <a:sym typeface="+mn-ea"/>
            </a:endParaRPr>
          </a:p>
          <a:p>
            <a:pPr lvl="1" algn="l">
              <a:buClrTx/>
              <a:buSzTx/>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3.1.2 </a:t>
            </a:r>
            <a:r>
              <a:rPr lang="zh-CN" altLang="en-US" sz="2000" b="1" dirty="0">
                <a:solidFill>
                  <a:schemeClr val="bg1"/>
                </a:solidFill>
                <a:sym typeface="+mn-ea"/>
              </a:rPr>
              <a:t>知识的形成与科学家的基本素养</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意识的由来</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a:solidFill>
                  <a:schemeClr val="tx1"/>
                </a:solidFill>
                <a:uFillTx/>
                <a:latin typeface="Times New Roman" panose="02020603050405020304" charset="0"/>
                <a:ea typeface="微软雅黑" panose="020B0503020204020204" pitchFamily="34" charset="-122"/>
              </a:rPr>
              <a:t>意识的概念</a:t>
            </a:r>
            <a:endParaRPr lang="zh-CN" altLang="en-US" sz="1000" dirty="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1000" dirty="0">
                <a:uFillTx/>
                <a:latin typeface="Times New Roman" panose="02020603050405020304" charset="0"/>
                <a:ea typeface="微软雅黑" panose="020B0503020204020204" pitchFamily="34" charset="-122"/>
                <a:sym typeface="+mn-ea"/>
              </a:rPr>
              <a:t>一般认为，</a:t>
            </a:r>
            <a:r>
              <a:rPr lang="zh-CN" altLang="en-US" sz="1000" dirty="0">
                <a:solidFill>
                  <a:srgbClr val="0000FF"/>
                </a:solidFill>
                <a:uFillTx/>
                <a:latin typeface="Times New Roman" panose="02020603050405020304" charset="0"/>
                <a:ea typeface="微软雅黑" panose="020B0503020204020204" pitchFamily="34" charset="-122"/>
                <a:sym typeface="+mn-ea"/>
              </a:rPr>
              <a:t>意识是人的大脑对于客观物质世界的反映，是感觉、思维等各种心理过程的综合</a:t>
            </a:r>
            <a:r>
              <a:rPr lang="zh-CN" altLang="en-US" sz="1000" dirty="0">
                <a:uFillTx/>
                <a:latin typeface="Times New Roman" panose="02020603050405020304" charset="0"/>
                <a:ea typeface="微软雅黑" panose="020B0503020204020204" pitchFamily="34" charset="-122"/>
                <a:sym typeface="+mn-ea"/>
              </a:rPr>
              <a:t>，其中</a:t>
            </a:r>
            <a:r>
              <a:rPr lang="zh-CN" altLang="en-US" sz="1000" dirty="0">
                <a:solidFill>
                  <a:srgbClr val="0000FF"/>
                </a:solidFill>
                <a:uFillTx/>
                <a:latin typeface="Times New Roman" panose="02020603050405020304" charset="0"/>
                <a:ea typeface="微软雅黑" panose="020B0503020204020204" pitchFamily="34" charset="-122"/>
                <a:sym typeface="+mn-ea"/>
              </a:rPr>
              <a:t>思维</a:t>
            </a:r>
            <a:r>
              <a:rPr lang="zh-CN" altLang="en-US" sz="1000" dirty="0">
                <a:uFillTx/>
                <a:latin typeface="Times New Roman" panose="02020603050405020304" charset="0"/>
                <a:ea typeface="微软雅黑" panose="020B0503020204020204" pitchFamily="34" charset="-122"/>
                <a:sym typeface="+mn-ea"/>
              </a:rPr>
              <a:t>是人类特有的反映现实的高级形式</a:t>
            </a:r>
            <a:endParaRPr lang="zh-CN" altLang="en-US" sz="1000" dirty="0">
              <a:uFillTx/>
              <a:latin typeface="Times New Roman" panose="02020603050405020304" charset="0"/>
              <a:ea typeface="微软雅黑" panose="020B0503020204020204" pitchFamily="34" charset="-122"/>
              <a:sym typeface="+mn-ea"/>
            </a:endParaRPr>
          </a:p>
          <a:p>
            <a:pPr lvl="2" algn="l">
              <a:buClrTx/>
              <a:buSzTx/>
            </a:pPr>
            <a:r>
              <a:rPr lang="zh-CN" altLang="en-US" sz="1000" dirty="0">
                <a:uFillTx/>
                <a:latin typeface="Times New Roman" panose="02020603050405020304" charset="0"/>
                <a:ea typeface="微软雅黑" panose="020B0503020204020204" pitchFamily="34" charset="-122"/>
                <a:sym typeface="+mn-ea"/>
              </a:rPr>
              <a:t>意识到目前为止还是一个</a:t>
            </a:r>
            <a:r>
              <a:rPr lang="zh-CN" altLang="en-US" sz="1000" dirty="0">
                <a:solidFill>
                  <a:srgbClr val="0000FF"/>
                </a:solidFill>
                <a:uFillTx/>
                <a:latin typeface="Times New Roman" panose="02020603050405020304" charset="0"/>
                <a:ea typeface="微软雅黑" panose="020B0503020204020204" pitchFamily="34" charset="-122"/>
                <a:sym typeface="+mn-ea"/>
              </a:rPr>
              <a:t>不完整的、模糊</a:t>
            </a:r>
            <a:r>
              <a:rPr lang="zh-CN" altLang="en-US" sz="1000" dirty="0">
                <a:uFillTx/>
                <a:latin typeface="Times New Roman" panose="02020603050405020304" charset="0"/>
                <a:ea typeface="微软雅黑" panose="020B0503020204020204" pitchFamily="34" charset="-122"/>
                <a:sym typeface="+mn-ea"/>
              </a:rPr>
              <a:t>的概念</a:t>
            </a:r>
            <a:endParaRPr lang="zh-CN" altLang="en-US" sz="1000" dirty="0">
              <a:uFillTx/>
              <a:latin typeface="Times New Roman" panose="02020603050405020304" charset="0"/>
              <a:ea typeface="微软雅黑" panose="020B0503020204020204" pitchFamily="34" charset="-122"/>
              <a:sym typeface="+mn-ea"/>
            </a:endParaRPr>
          </a:p>
          <a:p>
            <a:pPr lvl="2" algn="l">
              <a:buClrTx/>
              <a:buSzTx/>
            </a:pPr>
            <a:r>
              <a:rPr lang="zh-CN" altLang="en-US" sz="1000" dirty="0">
                <a:uFillTx/>
                <a:latin typeface="Times New Roman" panose="02020603050405020304" charset="0"/>
                <a:ea typeface="微软雅黑" panose="020B0503020204020204" pitchFamily="34" charset="-122"/>
                <a:sym typeface="+mn-ea"/>
              </a:rPr>
              <a:t>从意识的起源看，意识是物质世界高度发展的产物，</a:t>
            </a:r>
            <a:r>
              <a:rPr lang="zh-CN" altLang="en-US" sz="1000" dirty="0">
                <a:uFillTx/>
                <a:latin typeface="Times New Roman" panose="02020603050405020304" charset="0"/>
                <a:ea typeface="微软雅黑" panose="020B0503020204020204" pitchFamily="34" charset="-122"/>
                <a:sym typeface="+mn-ea"/>
              </a:rPr>
              <a:t>是自然界和社会的</a:t>
            </a:r>
            <a:r>
              <a:rPr lang="zh-CN" altLang="en-US" sz="1000" dirty="0">
                <a:uFillTx/>
                <a:latin typeface="Times New Roman" panose="02020603050405020304" charset="0"/>
                <a:ea typeface="微软雅黑" panose="020B0503020204020204" pitchFamily="34" charset="-122"/>
                <a:sym typeface="+mn-ea"/>
              </a:rPr>
              <a:t>产物</a:t>
            </a:r>
            <a:endParaRPr lang="zh-CN" altLang="en-US" sz="1000" dirty="0">
              <a:uFillTx/>
              <a:latin typeface="Times New Roman" panose="02020603050405020304" charset="0"/>
              <a:ea typeface="微软雅黑" panose="020B0503020204020204" pitchFamily="34" charset="-122"/>
              <a:sym typeface="+mn-ea"/>
            </a:endParaRPr>
          </a:p>
          <a:p>
            <a:pPr lvl="2" algn="l">
              <a:buClrTx/>
              <a:buSzTx/>
            </a:pPr>
            <a:r>
              <a:rPr lang="zh-CN" altLang="en-US" sz="1000" dirty="0">
                <a:uFillTx/>
                <a:latin typeface="Times New Roman" panose="02020603050405020304" charset="0"/>
                <a:ea typeface="微软雅黑" panose="020B0503020204020204" pitchFamily="34" charset="-122"/>
                <a:sym typeface="+mn-ea"/>
              </a:rPr>
              <a:t>从意识的本质看，意识是物质在人脑中的主观</a:t>
            </a:r>
            <a:r>
              <a:rPr lang="zh-CN" altLang="en-US" sz="1000" dirty="0">
                <a:uFillTx/>
                <a:latin typeface="Times New Roman" panose="02020603050405020304" charset="0"/>
                <a:ea typeface="微软雅黑" panose="020B0503020204020204" pitchFamily="34" charset="-122"/>
                <a:sym typeface="+mn-ea"/>
              </a:rPr>
              <a:t>映像</a:t>
            </a:r>
            <a:endParaRPr lang="zh-CN" altLang="en-US" sz="1000" dirty="0">
              <a:uFillTx/>
              <a:latin typeface="Times New Roman" panose="02020603050405020304" charset="0"/>
              <a:ea typeface="微软雅黑" panose="020B0503020204020204" pitchFamily="34" charset="-122"/>
              <a:sym typeface="+mn-ea"/>
            </a:endParaRPr>
          </a:p>
          <a:p>
            <a:pPr lvl="2" algn="l">
              <a:buClrTx/>
              <a:buSzTx/>
            </a:pPr>
            <a:r>
              <a:rPr lang="zh-CN" altLang="en-US" sz="1000" dirty="0">
                <a:uFillTx/>
                <a:latin typeface="Times New Roman" panose="02020603050405020304" charset="0"/>
                <a:ea typeface="微软雅黑" panose="020B0503020204020204" pitchFamily="34" charset="-122"/>
                <a:sym typeface="+mn-ea"/>
              </a:rPr>
              <a:t>从意识的作用看，意识反映世界具有目的性、计划性、主动创造性</a:t>
            </a:r>
            <a:endParaRPr lang="zh-CN" altLang="en-US" sz="1000" dirty="0">
              <a:uFillTx/>
              <a:latin typeface="Times New Roman" panose="02020603050405020304" charset="0"/>
              <a:ea typeface="微软雅黑" panose="020B0503020204020204" pitchFamily="34" charset="-122"/>
            </a:endParaRPr>
          </a:p>
          <a:p>
            <a:pPr lvl="2" algn="l">
              <a:buClrTx/>
              <a:buSzTx/>
            </a:pPr>
            <a:endParaRPr lang="zh-CN" altLang="en-US" sz="1000" dirty="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a:solidFill>
                  <a:schemeClr val="tx1"/>
                </a:solidFill>
                <a:uFillTx/>
                <a:latin typeface="Times New Roman" panose="02020603050405020304" charset="0"/>
                <a:ea typeface="微软雅黑" panose="020B0503020204020204" pitchFamily="34" charset="-122"/>
              </a:rPr>
              <a:t>意识与态度</a:t>
            </a:r>
            <a:endParaRPr lang="zh-CN" altLang="en-US" sz="1000" dirty="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1000" dirty="0" smtClean="0">
                <a:solidFill>
                  <a:schemeClr val="tx1"/>
                </a:solidFill>
                <a:uFillTx/>
                <a:latin typeface="Times New Roman" panose="02020603050405020304" charset="0"/>
                <a:ea typeface="微软雅黑" panose="020B0503020204020204" pitchFamily="34" charset="-122"/>
                <a:sym typeface="+mn-ea"/>
              </a:rPr>
              <a:t>态度的内容，不是知识本身决定的，而</a:t>
            </a:r>
            <a:r>
              <a:rPr lang="zh-CN" altLang="en-US" sz="1000" dirty="0" smtClean="0">
                <a:solidFill>
                  <a:schemeClr val="tx1"/>
                </a:solidFill>
                <a:uFillTx/>
                <a:latin typeface="Times New Roman" panose="02020603050405020304" charset="0"/>
                <a:ea typeface="微软雅黑" panose="020B0503020204020204" pitchFamily="34" charset="-122"/>
                <a:sym typeface="+mn-ea"/>
              </a:rPr>
              <a:t>是对知识所提供的</a:t>
            </a:r>
            <a:r>
              <a:rPr lang="zh-CN" altLang="en-US" sz="1000" dirty="0" smtClean="0">
                <a:solidFill>
                  <a:srgbClr val="0000FF"/>
                </a:solidFill>
                <a:uFillTx/>
                <a:latin typeface="Times New Roman" panose="02020603050405020304" charset="0"/>
                <a:ea typeface="微软雅黑" panose="020B0503020204020204" pitchFamily="34" charset="-122"/>
                <a:sym typeface="+mn-ea"/>
              </a:rPr>
              <a:t>多种可能性的主体定向</a:t>
            </a:r>
            <a:endParaRPr lang="zh-CN" altLang="en-US" sz="1000" dirty="0" smtClean="0">
              <a:solidFill>
                <a:srgbClr val="0000FF"/>
              </a:solidFill>
              <a:uFillTx/>
              <a:latin typeface="Times New Roman" panose="02020603050405020304" charset="0"/>
              <a:ea typeface="微软雅黑" panose="020B0503020204020204" pitchFamily="34" charset="-122"/>
              <a:sym typeface="+mn-ea"/>
            </a:endParaRPr>
          </a:p>
          <a:p>
            <a:pPr lvl="3" algn="l">
              <a:buClrTx/>
              <a:buSzTx/>
            </a:pPr>
            <a:r>
              <a:rPr lang="zh-CN" altLang="en-US" sz="855" dirty="0" smtClean="0">
                <a:solidFill>
                  <a:schemeClr val="tx1"/>
                </a:solidFill>
                <a:uFillTx/>
                <a:latin typeface="Times New Roman" panose="02020603050405020304" charset="0"/>
                <a:ea typeface="微软雅黑" panose="020B0503020204020204" pitchFamily="34" charset="-122"/>
                <a:sym typeface="+mn-ea"/>
              </a:rPr>
              <a:t>花是红的</a:t>
            </a:r>
            <a:r>
              <a:rPr lang="en-US" altLang="zh-CN" sz="855" dirty="0" smtClean="0">
                <a:solidFill>
                  <a:schemeClr val="tx1"/>
                </a:solidFill>
                <a:uFillTx/>
                <a:latin typeface="Times New Roman" panose="02020603050405020304" charset="0"/>
                <a:ea typeface="微软雅黑" panose="020B0503020204020204" pitchFamily="34" charset="-122"/>
                <a:sym typeface="+mn-ea"/>
              </a:rPr>
              <a:t> vs </a:t>
            </a:r>
            <a:r>
              <a:rPr lang="zh-CN" altLang="en-US" sz="855" dirty="0" smtClean="0">
                <a:solidFill>
                  <a:schemeClr val="tx1"/>
                </a:solidFill>
                <a:uFillTx/>
                <a:latin typeface="Times New Roman" panose="02020603050405020304" charset="0"/>
                <a:ea typeface="微软雅黑" panose="020B0503020204020204" pitchFamily="34" charset="-122"/>
                <a:sym typeface="+mn-ea"/>
              </a:rPr>
              <a:t>喜欢红色</a:t>
            </a:r>
            <a:r>
              <a:rPr lang="zh-CN" altLang="en-US" sz="855" dirty="0" smtClean="0">
                <a:solidFill>
                  <a:schemeClr val="tx1"/>
                </a:solidFill>
                <a:uFillTx/>
                <a:latin typeface="Times New Roman" panose="02020603050405020304" charset="0"/>
                <a:ea typeface="微软雅黑" panose="020B0503020204020204" pitchFamily="34" charset="-122"/>
                <a:sym typeface="+mn-ea"/>
              </a:rPr>
              <a:t>花</a:t>
            </a:r>
            <a:endParaRPr lang="zh-CN" altLang="en-US" sz="855" dirty="0" smtClean="0">
              <a:solidFill>
                <a:schemeClr val="tx1"/>
              </a:solidFill>
              <a:uFillTx/>
              <a:latin typeface="Times New Roman" panose="02020603050405020304" charset="0"/>
              <a:ea typeface="微软雅黑" panose="020B0503020204020204" pitchFamily="34" charset="-122"/>
              <a:sym typeface="+mn-ea"/>
            </a:endParaRPr>
          </a:p>
          <a:p>
            <a:pPr lvl="1" algn="l">
              <a:buClrTx/>
              <a:buSzTx/>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3.1.3 </a:t>
            </a:r>
            <a:r>
              <a:rPr lang="zh-CN" altLang="en-US" sz="2000" b="1" dirty="0">
                <a:solidFill>
                  <a:schemeClr val="bg1"/>
                </a:solidFill>
                <a:sym typeface="+mn-ea"/>
              </a:rPr>
              <a:t>工程意识与专业学生</a:t>
            </a:r>
            <a:endParaRPr lang="zh-CN" altLang="en-US" sz="2000" b="1" dirty="0">
              <a:solidFill>
                <a:schemeClr val="bg1"/>
              </a:solidFill>
              <a:sym typeface="+mn-ea"/>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意识的由来</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a:solidFill>
                  <a:schemeClr val="tx1"/>
                </a:solidFill>
                <a:uFillTx/>
                <a:latin typeface="Times New Roman" panose="02020603050405020304" charset="0"/>
                <a:ea typeface="微软雅黑" panose="020B0503020204020204" pitchFamily="34" charset="-122"/>
              </a:rPr>
              <a:t>自我意识</a:t>
            </a:r>
            <a:endParaRPr lang="zh-CN" altLang="en-US" sz="1000" dirty="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1000" dirty="0">
                <a:solidFill>
                  <a:schemeClr val="tx1"/>
                </a:solidFill>
                <a:uFillTx/>
                <a:latin typeface="Times New Roman" panose="02020603050405020304" charset="0"/>
                <a:ea typeface="微软雅黑" panose="020B0503020204020204" pitchFamily="34" charset="-122"/>
              </a:rPr>
              <a:t>哲学家们认为</a:t>
            </a:r>
            <a:r>
              <a:rPr lang="zh-CN" altLang="en-US" sz="1000" u="sng" dirty="0">
                <a:solidFill>
                  <a:srgbClr val="0000FF"/>
                </a:solidFill>
                <a:uFillTx/>
                <a:latin typeface="Times New Roman" panose="02020603050405020304" charset="0"/>
                <a:ea typeface="微软雅黑" panose="020B0503020204020204" pitchFamily="34" charset="-122"/>
              </a:rPr>
              <a:t>自我意识</a:t>
            </a:r>
            <a:r>
              <a:rPr lang="zh-CN" altLang="en-US" sz="1000" dirty="0">
                <a:solidFill>
                  <a:schemeClr val="tx1"/>
                </a:solidFill>
                <a:uFillTx/>
                <a:latin typeface="Times New Roman" panose="02020603050405020304" charset="0"/>
                <a:ea typeface="微软雅黑" panose="020B0503020204020204" pitchFamily="34" charset="-122"/>
              </a:rPr>
              <a:t>是</a:t>
            </a:r>
            <a:r>
              <a:rPr lang="zh-CN" altLang="en-US" sz="1000" dirty="0">
                <a:solidFill>
                  <a:srgbClr val="0000FF"/>
                </a:solidFill>
                <a:uFillTx/>
                <a:latin typeface="Times New Roman" panose="02020603050405020304" charset="0"/>
                <a:ea typeface="微软雅黑" panose="020B0503020204020204" pitchFamily="34" charset="-122"/>
              </a:rPr>
              <a:t>理性的高度、逻辑的必然、精神的终极、自然的赋予</a:t>
            </a:r>
            <a:r>
              <a:rPr lang="zh-CN" altLang="en-US" sz="1000" dirty="0">
                <a:solidFill>
                  <a:schemeClr val="tx1"/>
                </a:solidFill>
                <a:uFillTx/>
                <a:latin typeface="Times New Roman" panose="02020603050405020304" charset="0"/>
                <a:ea typeface="微软雅黑" panose="020B0503020204020204" pitchFamily="34" charset="-122"/>
              </a:rPr>
              <a:t>等</a:t>
            </a:r>
            <a:endParaRPr lang="zh-CN" altLang="en-US" sz="1000" dirty="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1000" dirty="0">
                <a:solidFill>
                  <a:schemeClr val="tx1"/>
                </a:solidFill>
                <a:uFillTx/>
                <a:latin typeface="Times New Roman" panose="02020603050405020304" charset="0"/>
                <a:ea typeface="微软雅黑" panose="020B0503020204020204" pitchFamily="34" charset="-122"/>
              </a:rPr>
              <a:t>自我意识和整个大脑状态有关</a:t>
            </a:r>
            <a:endParaRPr lang="zh-CN" altLang="en-US" sz="1000" dirty="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1000" dirty="0">
                <a:solidFill>
                  <a:schemeClr val="tx1"/>
                </a:solidFill>
                <a:uFillTx/>
                <a:latin typeface="Times New Roman" panose="02020603050405020304" charset="0"/>
                <a:ea typeface="微软雅黑" panose="020B0503020204020204" pitchFamily="34" charset="-122"/>
              </a:rPr>
              <a:t>自我意识除了具有理性，还具有主观能动性</a:t>
            </a:r>
            <a:endParaRPr lang="zh-CN" altLang="en-US" sz="1000" dirty="0">
              <a:solidFill>
                <a:schemeClr val="tx1"/>
              </a:solidFill>
              <a:uFillTx/>
              <a:latin typeface="Times New Roman" panose="02020603050405020304" charset="0"/>
              <a:ea typeface="微软雅黑" panose="020B0503020204020204" pitchFamily="34" charset="-122"/>
            </a:endParaRPr>
          </a:p>
          <a:p>
            <a:pPr lvl="1" algn="l">
              <a:buClrTx/>
              <a:buSzTx/>
            </a:pPr>
            <a:endParaRPr lang="zh-CN" altLang="en-US" sz="1000" dirty="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a:solidFill>
                  <a:schemeClr val="tx1"/>
                </a:solidFill>
                <a:uFillTx/>
                <a:latin typeface="Times New Roman" panose="02020603050405020304" charset="0"/>
                <a:ea typeface="微软雅黑" panose="020B0503020204020204" pitchFamily="34" charset="-122"/>
              </a:rPr>
              <a:t>意识与价值体验</a:t>
            </a:r>
            <a:endParaRPr lang="zh-CN" altLang="en-US" sz="1000" dirty="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1000" dirty="0">
                <a:uFillTx/>
                <a:latin typeface="Times New Roman" panose="02020603050405020304" charset="0"/>
                <a:ea typeface="微软雅黑" panose="020B0503020204020204" pitchFamily="34" charset="-122"/>
                <a:sym typeface="+mn-ea"/>
              </a:rPr>
              <a:t>通过感觉意识进行价值体验的活动称为</a:t>
            </a:r>
            <a:r>
              <a:rPr lang="zh-CN" altLang="en-US" sz="1000" dirty="0">
                <a:solidFill>
                  <a:srgbClr val="0000FF"/>
                </a:solidFill>
                <a:uFillTx/>
                <a:latin typeface="Times New Roman" panose="02020603050405020304" charset="0"/>
                <a:ea typeface="微软雅黑" panose="020B0503020204020204" pitchFamily="34" charset="-122"/>
                <a:sym typeface="+mn-ea"/>
              </a:rPr>
              <a:t>认知评估</a:t>
            </a:r>
            <a:r>
              <a:rPr lang="zh-CN" altLang="en-US" sz="1000" dirty="0">
                <a:uFillTx/>
                <a:latin typeface="Times New Roman" panose="02020603050405020304" charset="0"/>
                <a:ea typeface="微软雅黑" panose="020B0503020204020204" pitchFamily="34" charset="-122"/>
                <a:sym typeface="+mn-ea"/>
              </a:rPr>
              <a:t>，而所谓</a:t>
            </a:r>
            <a:r>
              <a:rPr lang="zh-CN" altLang="en-US" sz="1000" dirty="0">
                <a:solidFill>
                  <a:srgbClr val="0000FF"/>
                </a:solidFill>
                <a:uFillTx/>
                <a:latin typeface="Times New Roman" panose="02020603050405020304" charset="0"/>
                <a:ea typeface="微软雅黑" panose="020B0503020204020204" pitchFamily="34" charset="-122"/>
                <a:sym typeface="+mn-ea"/>
              </a:rPr>
              <a:t>价值</a:t>
            </a:r>
            <a:r>
              <a:rPr lang="zh-CN" altLang="en-US" sz="1000" dirty="0">
                <a:uFillTx/>
                <a:latin typeface="Times New Roman" panose="02020603050405020304" charset="0"/>
                <a:ea typeface="微软雅黑" panose="020B0503020204020204" pitchFamily="34" charset="-122"/>
                <a:sym typeface="+mn-ea"/>
              </a:rPr>
              <a:t>就是</a:t>
            </a:r>
            <a:r>
              <a:rPr lang="zh-CN" altLang="en-US" sz="1000" dirty="0">
                <a:solidFill>
                  <a:srgbClr val="0000FF"/>
                </a:solidFill>
                <a:uFillTx/>
                <a:latin typeface="Times New Roman" panose="02020603050405020304" charset="0"/>
                <a:ea typeface="微软雅黑" panose="020B0503020204020204" pitchFamily="34" charset="-122"/>
                <a:sym typeface="+mn-ea"/>
              </a:rPr>
              <a:t>一个事物</a:t>
            </a:r>
            <a:r>
              <a:rPr lang="zh-CN" altLang="en-US" sz="1000" dirty="0">
                <a:uFillTx/>
                <a:latin typeface="Times New Roman" panose="02020603050405020304" charset="0"/>
                <a:ea typeface="微软雅黑" panose="020B0503020204020204" pitchFamily="34" charset="-122"/>
                <a:sym typeface="+mn-ea"/>
              </a:rPr>
              <a:t>在主体系统中的</a:t>
            </a:r>
            <a:r>
              <a:rPr lang="zh-CN" altLang="en-US" sz="1000" dirty="0">
                <a:solidFill>
                  <a:srgbClr val="0000FF"/>
                </a:solidFill>
                <a:uFillTx/>
                <a:latin typeface="Times New Roman" panose="02020603050405020304" charset="0"/>
                <a:ea typeface="微软雅黑" panose="020B0503020204020204" pitchFamily="34" charset="-122"/>
                <a:sym typeface="+mn-ea"/>
              </a:rPr>
              <a:t>地位和作用</a:t>
            </a:r>
            <a:endParaRPr lang="zh-CN" altLang="en-US" sz="1000" dirty="0">
              <a:solidFill>
                <a:srgbClr val="0000FF"/>
              </a:solidFill>
              <a:uFillTx/>
              <a:latin typeface="Times New Roman" panose="02020603050405020304" charset="0"/>
              <a:ea typeface="微软雅黑" panose="020B0503020204020204" pitchFamily="34" charset="-122"/>
              <a:sym typeface="+mn-ea"/>
            </a:endParaRPr>
          </a:p>
          <a:p>
            <a:pPr lvl="3" algn="l">
              <a:buClrTx/>
              <a:buSzTx/>
            </a:pPr>
            <a:r>
              <a:rPr lang="zh-CN" altLang="en-US" sz="900" dirty="0">
                <a:solidFill>
                  <a:schemeClr val="tx1"/>
                </a:solidFill>
                <a:uFillTx/>
                <a:latin typeface="Times New Roman" panose="02020603050405020304" charset="0"/>
                <a:ea typeface="微软雅黑" panose="020B0503020204020204" pitchFamily="34" charset="-122"/>
                <a:sym typeface="+mn-ea"/>
              </a:rPr>
              <a:t>直接地感受事务</a:t>
            </a:r>
            <a:endParaRPr lang="zh-CN" altLang="en-US" sz="900" dirty="0">
              <a:solidFill>
                <a:schemeClr val="tx1"/>
              </a:solidFill>
              <a:uFillTx/>
              <a:latin typeface="Times New Roman" panose="02020603050405020304" charset="0"/>
              <a:ea typeface="微软雅黑" panose="020B0503020204020204" pitchFamily="34" charset="-122"/>
              <a:sym typeface="+mn-ea"/>
            </a:endParaRPr>
          </a:p>
          <a:p>
            <a:pPr lvl="3" algn="l">
              <a:buClrTx/>
              <a:buSzTx/>
            </a:pPr>
            <a:r>
              <a:rPr lang="zh-CN" altLang="en-US" sz="900" dirty="0">
                <a:solidFill>
                  <a:schemeClr val="tx1"/>
                </a:solidFill>
                <a:uFillTx/>
                <a:latin typeface="Times New Roman" panose="02020603050405020304" charset="0"/>
                <a:ea typeface="微软雅黑" panose="020B0503020204020204" pitchFamily="34" charset="-122"/>
                <a:sym typeface="+mn-ea"/>
              </a:rPr>
              <a:t>间接地通过经验能力内可操作的意识联想</a:t>
            </a:r>
            <a:endParaRPr lang="zh-CN" altLang="en-US" sz="750" dirty="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3.1.3 </a:t>
            </a:r>
            <a:r>
              <a:rPr lang="zh-CN" altLang="en-US" sz="2000" b="1" dirty="0">
                <a:solidFill>
                  <a:schemeClr val="bg1"/>
                </a:solidFill>
                <a:sym typeface="+mn-ea"/>
              </a:rPr>
              <a:t>工程意识与专业学生</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工程意识问题</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a:solidFill>
                  <a:schemeClr val="tx1"/>
                </a:solidFill>
                <a:uFillTx/>
                <a:latin typeface="Times New Roman" panose="02020603050405020304" charset="0"/>
                <a:ea typeface="微软雅黑" panose="020B0503020204020204" pitchFamily="34" charset="-122"/>
              </a:rPr>
              <a:t>什么是工程？</a:t>
            </a:r>
            <a:endParaRPr lang="zh-CN" altLang="en-US" sz="1000" dirty="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900" dirty="0">
                <a:uFillTx/>
                <a:latin typeface="Times New Roman" panose="02020603050405020304" charset="0"/>
                <a:ea typeface="微软雅黑" panose="020B0503020204020204" pitchFamily="34" charset="-122"/>
                <a:sym typeface="+mn-ea"/>
              </a:rPr>
              <a:t>李伯聪院士从“科学-技术-工程”三元论的角度界定了工程</a:t>
            </a:r>
            <a:endParaRPr lang="zh-CN" altLang="en-US" sz="900" dirty="0">
              <a:uFillTx/>
              <a:latin typeface="Times New Roman" panose="02020603050405020304" charset="0"/>
              <a:ea typeface="微软雅黑" panose="020B0503020204020204" pitchFamily="34" charset="-122"/>
              <a:sym typeface="+mn-ea"/>
            </a:endParaRPr>
          </a:p>
          <a:p>
            <a:pPr lvl="3" algn="l">
              <a:buClrTx/>
              <a:buSzTx/>
            </a:pPr>
            <a:r>
              <a:rPr lang="zh-CN" altLang="en-US" sz="900" dirty="0">
                <a:solidFill>
                  <a:srgbClr val="0000FF"/>
                </a:solidFill>
                <a:uFillTx/>
                <a:latin typeface="Times New Roman" panose="02020603050405020304" charset="0"/>
                <a:ea typeface="微软雅黑" panose="020B0503020204020204" pitchFamily="34" charset="-122"/>
                <a:sym typeface="+mn-ea"/>
              </a:rPr>
              <a:t>科学</a:t>
            </a:r>
            <a:r>
              <a:rPr lang="zh-CN" altLang="en-US" sz="900" dirty="0">
                <a:uFillTx/>
                <a:latin typeface="Times New Roman" panose="02020603050405020304" charset="0"/>
                <a:ea typeface="微软雅黑" panose="020B0503020204020204" pitchFamily="34" charset="-122"/>
                <a:sym typeface="+mn-ea"/>
              </a:rPr>
              <a:t>是以</a:t>
            </a:r>
            <a:r>
              <a:rPr lang="zh-CN" altLang="en-US" sz="900" dirty="0">
                <a:solidFill>
                  <a:srgbClr val="0000FF"/>
                </a:solidFill>
                <a:uFillTx/>
                <a:latin typeface="Times New Roman" panose="02020603050405020304" charset="0"/>
                <a:ea typeface="微软雅黑" panose="020B0503020204020204" pitchFamily="34" charset="-122"/>
                <a:sym typeface="+mn-ea"/>
              </a:rPr>
              <a:t>发现</a:t>
            </a:r>
            <a:r>
              <a:rPr lang="zh-CN" altLang="en-US" sz="900" dirty="0">
                <a:uFillTx/>
                <a:latin typeface="Times New Roman" panose="02020603050405020304" charset="0"/>
                <a:ea typeface="微软雅黑" panose="020B0503020204020204" pitchFamily="34" charset="-122"/>
                <a:sym typeface="+mn-ea"/>
              </a:rPr>
              <a:t>为核心</a:t>
            </a:r>
            <a:endParaRPr lang="zh-CN" altLang="en-US" sz="900" dirty="0">
              <a:uFillTx/>
              <a:latin typeface="Times New Roman" panose="02020603050405020304" charset="0"/>
              <a:ea typeface="微软雅黑" panose="020B0503020204020204" pitchFamily="34" charset="-122"/>
            </a:endParaRPr>
          </a:p>
          <a:p>
            <a:pPr lvl="3" algn="l">
              <a:buClrTx/>
              <a:buSzTx/>
            </a:pPr>
            <a:r>
              <a:rPr lang="zh-CN" altLang="en-US" sz="900" dirty="0">
                <a:solidFill>
                  <a:srgbClr val="0000FF"/>
                </a:solidFill>
                <a:uFillTx/>
                <a:latin typeface="Times New Roman" panose="02020603050405020304" charset="0"/>
                <a:ea typeface="微软雅黑" panose="020B0503020204020204" pitchFamily="34" charset="-122"/>
                <a:sym typeface="+mn-ea"/>
              </a:rPr>
              <a:t>技术</a:t>
            </a:r>
            <a:r>
              <a:rPr lang="zh-CN" altLang="en-US" sz="900" dirty="0">
                <a:uFillTx/>
                <a:latin typeface="Times New Roman" panose="02020603050405020304" charset="0"/>
                <a:ea typeface="微软雅黑" panose="020B0503020204020204" pitchFamily="34" charset="-122"/>
                <a:sym typeface="+mn-ea"/>
              </a:rPr>
              <a:t>是以</a:t>
            </a:r>
            <a:r>
              <a:rPr lang="zh-CN" altLang="en-US" sz="900" dirty="0">
                <a:solidFill>
                  <a:srgbClr val="0000FF"/>
                </a:solidFill>
                <a:uFillTx/>
                <a:latin typeface="Times New Roman" panose="02020603050405020304" charset="0"/>
                <a:ea typeface="微软雅黑" panose="020B0503020204020204" pitchFamily="34" charset="-122"/>
                <a:sym typeface="+mn-ea"/>
              </a:rPr>
              <a:t>发明</a:t>
            </a:r>
            <a:r>
              <a:rPr lang="zh-CN" altLang="en-US" sz="900" dirty="0">
                <a:uFillTx/>
                <a:latin typeface="Times New Roman" panose="02020603050405020304" charset="0"/>
                <a:ea typeface="微软雅黑" panose="020B0503020204020204" pitchFamily="34" charset="-122"/>
                <a:sym typeface="+mn-ea"/>
              </a:rPr>
              <a:t>为核心</a:t>
            </a:r>
            <a:endParaRPr lang="zh-CN" altLang="en-US" sz="900" dirty="0">
              <a:uFillTx/>
              <a:latin typeface="Times New Roman" panose="02020603050405020304" charset="0"/>
              <a:ea typeface="微软雅黑" panose="020B0503020204020204" pitchFamily="34" charset="-122"/>
            </a:endParaRPr>
          </a:p>
          <a:p>
            <a:pPr lvl="3" algn="l">
              <a:buClrTx/>
              <a:buSzTx/>
            </a:pPr>
            <a:r>
              <a:rPr lang="zh-CN" altLang="en-US" sz="900" b="1" u="sng" dirty="0">
                <a:solidFill>
                  <a:srgbClr val="0000FF"/>
                </a:solidFill>
                <a:uFillTx/>
                <a:latin typeface="Times New Roman" panose="02020603050405020304" charset="0"/>
                <a:ea typeface="微软雅黑" panose="020B0503020204020204" pitchFamily="34" charset="-122"/>
                <a:sym typeface="+mn-ea"/>
              </a:rPr>
              <a:t>工程</a:t>
            </a:r>
            <a:r>
              <a:rPr lang="zh-CN" altLang="en-US" sz="900" dirty="0">
                <a:uFillTx/>
                <a:latin typeface="Times New Roman" panose="02020603050405020304" charset="0"/>
                <a:ea typeface="微软雅黑" panose="020B0503020204020204" pitchFamily="34" charset="-122"/>
                <a:sym typeface="+mn-ea"/>
              </a:rPr>
              <a:t>是以</a:t>
            </a:r>
            <a:r>
              <a:rPr lang="zh-CN" altLang="en-US" sz="900" b="1" u="sng" dirty="0">
                <a:solidFill>
                  <a:srgbClr val="0000FF"/>
                </a:solidFill>
                <a:uFillTx/>
                <a:latin typeface="Times New Roman" panose="02020603050405020304" charset="0"/>
                <a:ea typeface="微软雅黑" panose="020B0503020204020204" pitchFamily="34" charset="-122"/>
                <a:sym typeface="+mn-ea"/>
              </a:rPr>
              <a:t>建造</a:t>
            </a:r>
            <a:r>
              <a:rPr lang="zh-CN" altLang="en-US" sz="900" dirty="0">
                <a:uFillTx/>
                <a:latin typeface="Times New Roman" panose="02020603050405020304" charset="0"/>
                <a:ea typeface="微软雅黑" panose="020B0503020204020204" pitchFamily="34" charset="-122"/>
                <a:sym typeface="+mn-ea"/>
              </a:rPr>
              <a:t>为核心</a:t>
            </a:r>
            <a:endParaRPr lang="zh-CN" altLang="en-US" sz="900" dirty="0">
              <a:uFillTx/>
              <a:latin typeface="Times New Roman" panose="02020603050405020304" charset="0"/>
              <a:ea typeface="微软雅黑" panose="020B0503020204020204" pitchFamily="34" charset="-122"/>
            </a:endParaRPr>
          </a:p>
          <a:p>
            <a:pPr lvl="2" algn="l">
              <a:buClrTx/>
              <a:buSzTx/>
            </a:pPr>
            <a:r>
              <a:rPr lang="zh-CN" altLang="en-US" sz="900" dirty="0">
                <a:uFillTx/>
                <a:latin typeface="Times New Roman" panose="02020603050405020304" charset="0"/>
                <a:ea typeface="微软雅黑" panose="020B0503020204020204" pitchFamily="34" charset="-122"/>
                <a:sym typeface="+mn-ea"/>
              </a:rPr>
              <a:t>例：一篇学术论文（</a:t>
            </a:r>
            <a:r>
              <a:rPr lang="zh-CN" altLang="en-US" sz="900" dirty="0">
                <a:solidFill>
                  <a:srgbClr val="0000FF"/>
                </a:solidFill>
                <a:uFillTx/>
                <a:latin typeface="Times New Roman" panose="02020603050405020304" charset="0"/>
                <a:ea typeface="微软雅黑" panose="020B0503020204020204" pitchFamily="34" charset="-122"/>
                <a:sym typeface="+mn-ea"/>
              </a:rPr>
              <a:t>发现</a:t>
            </a:r>
            <a:r>
              <a:rPr lang="zh-CN" altLang="en-US" sz="900" dirty="0">
                <a:uFillTx/>
                <a:latin typeface="Times New Roman" panose="02020603050405020304" charset="0"/>
                <a:ea typeface="微软雅黑" panose="020B0503020204020204" pitchFamily="34" charset="-122"/>
                <a:sym typeface="+mn-ea"/>
              </a:rPr>
              <a:t>一个现象、</a:t>
            </a:r>
            <a:r>
              <a:rPr lang="zh-CN" altLang="en-US" sz="900" dirty="0">
                <a:solidFill>
                  <a:srgbClr val="0000FF"/>
                </a:solidFill>
                <a:uFillTx/>
                <a:latin typeface="Times New Roman" panose="02020603050405020304" charset="0"/>
                <a:ea typeface="微软雅黑" panose="020B0503020204020204" pitchFamily="34" charset="-122"/>
                <a:sym typeface="+mn-ea"/>
              </a:rPr>
              <a:t>发明</a:t>
            </a:r>
            <a:r>
              <a:rPr lang="zh-CN" altLang="en-US" sz="900" dirty="0">
                <a:uFillTx/>
                <a:latin typeface="Times New Roman" panose="02020603050405020304" charset="0"/>
                <a:ea typeface="微软雅黑" panose="020B0503020204020204" pitchFamily="34" charset="-122"/>
                <a:sym typeface="+mn-ea"/>
              </a:rPr>
              <a:t>一个算法、</a:t>
            </a:r>
            <a:r>
              <a:rPr lang="zh-CN" altLang="en-US" sz="900" dirty="0">
                <a:solidFill>
                  <a:srgbClr val="0000FF"/>
                </a:solidFill>
                <a:uFillTx/>
                <a:latin typeface="Times New Roman" panose="02020603050405020304" charset="0"/>
                <a:ea typeface="微软雅黑" panose="020B0503020204020204" pitchFamily="34" charset="-122"/>
                <a:sym typeface="+mn-ea"/>
              </a:rPr>
              <a:t>实现和实验</a:t>
            </a:r>
            <a:r>
              <a:rPr lang="zh-CN" altLang="en-US" sz="900" dirty="0">
                <a:uFillTx/>
                <a:latin typeface="Times New Roman" panose="02020603050405020304" charset="0"/>
                <a:ea typeface="微软雅黑" panose="020B0503020204020204" pitchFamily="34" charset="-122"/>
                <a:sym typeface="+mn-ea"/>
              </a:rPr>
              <a:t>）</a:t>
            </a:r>
            <a:endParaRPr lang="zh-CN" altLang="en-US" sz="900" dirty="0">
              <a:uFillTx/>
              <a:latin typeface="Times New Roman" panose="02020603050405020304" charset="0"/>
              <a:ea typeface="微软雅黑" panose="020B0503020204020204" pitchFamily="34" charset="-122"/>
              <a:sym typeface="+mn-ea"/>
            </a:endParaRPr>
          </a:p>
          <a:p>
            <a:pPr lvl="2" algn="l">
              <a:buClrTx/>
              <a:buSzTx/>
            </a:pPr>
            <a:endParaRPr lang="zh-CN" altLang="en-US" sz="875" dirty="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a:solidFill>
                  <a:schemeClr val="tx1"/>
                </a:solidFill>
                <a:uFillTx/>
                <a:latin typeface="Times New Roman" panose="02020603050405020304" charset="0"/>
                <a:ea typeface="微软雅黑" panose="020B0503020204020204" pitchFamily="34" charset="-122"/>
              </a:rPr>
              <a:t>工程意识</a:t>
            </a:r>
            <a:endParaRPr lang="zh-CN" altLang="en-US" sz="1000" dirty="0">
              <a:solidFill>
                <a:schemeClr val="tx1"/>
              </a:solidFill>
              <a:uFillTx/>
              <a:latin typeface="Times New Roman" panose="02020603050405020304" charset="0"/>
              <a:ea typeface="微软雅黑" panose="020B0503020204020204" pitchFamily="34" charset="-122"/>
            </a:endParaRPr>
          </a:p>
          <a:p>
            <a:pPr lvl="2" algn="l">
              <a:buClrTx/>
              <a:buSzTx/>
            </a:pPr>
            <a:r>
              <a:rPr lang="zh-CN" altLang="en-US" sz="900" dirty="0">
                <a:solidFill>
                  <a:schemeClr val="tx1"/>
                </a:solidFill>
                <a:uFillTx/>
                <a:latin typeface="Times New Roman" panose="02020603050405020304" charset="0"/>
                <a:ea typeface="微软雅黑" panose="020B0503020204020204" pitchFamily="34" charset="-122"/>
              </a:rPr>
              <a:t>工</a:t>
            </a:r>
            <a:r>
              <a:rPr lang="zh-CN" altLang="en-US" sz="900" dirty="0">
                <a:uFillTx/>
                <a:latin typeface="Times New Roman" panose="02020603050405020304" charset="0"/>
                <a:ea typeface="微软雅黑" panose="020B0503020204020204" pitchFamily="34" charset="-122"/>
                <a:sym typeface="+mn-ea"/>
              </a:rPr>
              <a:t>程意识是</a:t>
            </a:r>
            <a:r>
              <a:rPr lang="zh-CN" altLang="en-US" sz="900" dirty="0">
                <a:solidFill>
                  <a:srgbClr val="0000FF"/>
                </a:solidFill>
                <a:uFillTx/>
                <a:latin typeface="Times New Roman" panose="02020603050405020304" charset="0"/>
                <a:ea typeface="微软雅黑" panose="020B0503020204020204" pitchFamily="34" charset="-122"/>
                <a:sym typeface="+mn-ea"/>
              </a:rPr>
              <a:t>标准化意识</a:t>
            </a:r>
            <a:r>
              <a:rPr lang="zh-CN" altLang="en-US" sz="900" dirty="0">
                <a:uFillTx/>
                <a:latin typeface="Times New Roman" panose="02020603050405020304" charset="0"/>
                <a:ea typeface="微软雅黑" panose="020B0503020204020204" pitchFamily="34" charset="-122"/>
                <a:sym typeface="+mn-ea"/>
              </a:rPr>
              <a:t>，是</a:t>
            </a:r>
            <a:r>
              <a:rPr lang="zh-CN" altLang="en-US" sz="900" dirty="0">
                <a:solidFill>
                  <a:srgbClr val="0000FF"/>
                </a:solidFill>
                <a:uFillTx/>
                <a:latin typeface="Times New Roman" panose="02020603050405020304" charset="0"/>
                <a:ea typeface="微软雅黑" panose="020B0503020204020204" pitchFamily="34" charset="-122"/>
                <a:sym typeface="+mn-ea"/>
              </a:rPr>
              <a:t>用图表语言表达</a:t>
            </a:r>
            <a:r>
              <a:rPr lang="zh-CN" altLang="en-US" sz="900" dirty="0">
                <a:uFillTx/>
                <a:latin typeface="Times New Roman" panose="02020603050405020304" charset="0"/>
                <a:ea typeface="微软雅黑" panose="020B0503020204020204" pitchFamily="34" charset="-122"/>
                <a:sym typeface="+mn-ea"/>
              </a:rPr>
              <a:t>的意识，也是</a:t>
            </a:r>
            <a:r>
              <a:rPr lang="zh-CN" altLang="en-US" sz="900" dirty="0">
                <a:solidFill>
                  <a:srgbClr val="0000FF"/>
                </a:solidFill>
                <a:uFillTx/>
                <a:latin typeface="Times New Roman" panose="02020603050405020304" charset="0"/>
                <a:ea typeface="微软雅黑" panose="020B0503020204020204" pitchFamily="34" charset="-122"/>
                <a:sym typeface="+mn-ea"/>
              </a:rPr>
              <a:t>解决问题以及团队协作</a:t>
            </a:r>
            <a:r>
              <a:rPr lang="zh-CN" altLang="en-US" sz="900" dirty="0">
                <a:uFillTx/>
                <a:latin typeface="Times New Roman" panose="02020603050405020304" charset="0"/>
                <a:ea typeface="微软雅黑" panose="020B0503020204020204" pitchFamily="34" charset="-122"/>
                <a:sym typeface="+mn-ea"/>
              </a:rPr>
              <a:t>的意识</a:t>
            </a:r>
            <a:endParaRPr lang="zh-CN" altLang="en-US" sz="900" dirty="0">
              <a:uFillTx/>
              <a:latin typeface="Times New Roman" panose="02020603050405020304" charset="0"/>
              <a:ea typeface="微软雅黑" panose="020B0503020204020204" pitchFamily="34" charset="-122"/>
              <a:sym typeface="+mn-ea"/>
            </a:endParaRPr>
          </a:p>
          <a:p>
            <a:pPr lvl="2" algn="l">
              <a:buClrTx/>
              <a:buSzTx/>
            </a:pPr>
            <a:r>
              <a:rPr lang="zh-CN" altLang="en-US" sz="900" dirty="0">
                <a:uFillTx/>
                <a:latin typeface="Times New Roman" panose="02020603050405020304" charset="0"/>
                <a:ea typeface="微软雅黑" panose="020B0503020204020204" pitchFamily="34" charset="-122"/>
                <a:sym typeface="+mn-ea"/>
              </a:rPr>
              <a:t>工程师用的方法“简直是猜想方法”，而这些方法解决了</a:t>
            </a:r>
            <a:r>
              <a:rPr lang="zh-CN" altLang="en-US" sz="900" dirty="0">
                <a:solidFill>
                  <a:srgbClr val="0000FF"/>
                </a:solidFill>
                <a:uFillTx/>
                <a:latin typeface="Times New Roman" panose="02020603050405020304" charset="0"/>
                <a:ea typeface="微软雅黑" panose="020B0503020204020204" pitchFamily="34" charset="-122"/>
                <a:sym typeface="+mn-ea"/>
              </a:rPr>
              <a:t>“看来很复杂，不能够用死板的科学方法来解决的实际问题”</a:t>
            </a:r>
            <a:endParaRPr lang="zh-CN" altLang="en-US" sz="900" dirty="0">
              <a:solidFill>
                <a:srgbClr val="0000FF"/>
              </a:solidFill>
              <a:uFillTx/>
              <a:latin typeface="Times New Roman" panose="02020603050405020304" charset="0"/>
              <a:ea typeface="微软雅黑" panose="020B0503020204020204" pitchFamily="34" charset="-122"/>
              <a:sym typeface="+mn-ea"/>
            </a:endParaRPr>
          </a:p>
          <a:p>
            <a:pPr lvl="2" algn="l">
              <a:buClrTx/>
              <a:buSzTx/>
            </a:pPr>
            <a:r>
              <a:rPr lang="zh-CN" altLang="en-US" sz="900" dirty="0" smtClean="0">
                <a:solidFill>
                  <a:schemeClr val="tx1"/>
                </a:solidFill>
                <a:uFillTx/>
                <a:latin typeface="Times New Roman" panose="02020603050405020304" charset="0"/>
                <a:ea typeface="微软雅黑" panose="020B0503020204020204" pitchFamily="34" charset="-122"/>
                <a:sym typeface="+mn-ea"/>
              </a:rPr>
              <a:t>例：我们同学调代码时候的方法？</a:t>
            </a:r>
            <a:endParaRPr lang="zh-CN" altLang="en-US" sz="9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3.1.3 </a:t>
            </a:r>
            <a:r>
              <a:rPr lang="zh-CN" altLang="en-US" sz="2000" b="1" dirty="0">
                <a:solidFill>
                  <a:schemeClr val="bg1"/>
                </a:solidFill>
                <a:sym typeface="+mn-ea"/>
              </a:rPr>
              <a:t>工程意识与专业学生</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smtClean="0">
                <a:solidFill>
                  <a:schemeClr val="bg1"/>
                </a:solidFill>
              </a:rPr>
              <a:t>提纲</a:t>
            </a:r>
            <a:endParaRPr lang="zh-CN" altLang="en-US" sz="2000" b="1" dirty="0">
              <a:solidFill>
                <a:schemeClr val="bg1"/>
              </a:solidFill>
            </a:endParaRPr>
          </a:p>
        </p:txBody>
      </p:sp>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solidFill>
                  <a:schemeClr val="tx1"/>
                </a:solidFill>
                <a:uFillTx/>
                <a:latin typeface="Times New Roman" panose="02020603050405020304" charset="0"/>
                <a:ea typeface="微软雅黑" panose="020B0503020204020204" pitchFamily="34" charset="-122"/>
              </a:rPr>
              <a:t>3</a:t>
            </a:r>
            <a:r>
              <a:rPr lang="en-US" altLang="zh-CN" sz="1200" dirty="0" smtClean="0">
                <a:solidFill>
                  <a:schemeClr val="tx1"/>
                </a:solidFill>
                <a:uFillTx/>
                <a:latin typeface="Times New Roman" panose="02020603050405020304" charset="0"/>
                <a:ea typeface="微软雅黑" panose="020B0503020204020204" pitchFamily="34" charset="-122"/>
              </a:rPr>
              <a:t>.1 </a:t>
            </a:r>
            <a:r>
              <a:rPr lang="zh-CN" altLang="en-US" sz="1200" dirty="0" smtClean="0">
                <a:solidFill>
                  <a:schemeClr val="tx1"/>
                </a:solidFill>
                <a:uFillTx/>
                <a:latin typeface="Times New Roman" panose="02020603050405020304" charset="0"/>
                <a:ea typeface="微软雅黑" panose="020B0503020204020204" pitchFamily="34" charset="-122"/>
              </a:rPr>
              <a:t>计算机技术与环境</a:t>
            </a:r>
            <a:endParaRPr lang="en-US" altLang="zh-CN" sz="1200" dirty="0" smtClean="0">
              <a:solidFill>
                <a:schemeClr val="tx1"/>
              </a:solidFill>
              <a:uFillTx/>
              <a:latin typeface="Times New Roman" panose="02020603050405020304" charset="0"/>
              <a:ea typeface="微软雅黑" panose="020B0503020204020204" pitchFamily="34" charset="-122"/>
            </a:endParaRPr>
          </a:p>
          <a:p>
            <a:pPr>
              <a:lnSpc>
                <a:spcPct val="150000"/>
              </a:lnSpc>
            </a:pPr>
            <a:r>
              <a:rPr lang="en-US" altLang="zh-CN" sz="1200" dirty="0" smtClean="0">
                <a:solidFill>
                  <a:schemeClr val="tx1"/>
                </a:solidFill>
                <a:uFillTx/>
                <a:latin typeface="Times New Roman" panose="02020603050405020304" charset="0"/>
                <a:ea typeface="微软雅黑" panose="020B0503020204020204" pitchFamily="34" charset="-122"/>
              </a:rPr>
              <a:t>3.2 </a:t>
            </a:r>
            <a:r>
              <a:rPr lang="zh-CN" altLang="en-US" sz="1200" dirty="0" smtClean="0">
                <a:solidFill>
                  <a:schemeClr val="tx1"/>
                </a:solidFill>
                <a:uFillTx/>
                <a:latin typeface="Times New Roman" panose="02020603050405020304" charset="0"/>
                <a:ea typeface="微软雅黑" panose="020B0503020204020204" pitchFamily="34" charset="-122"/>
              </a:rPr>
              <a:t>计算机技术的使用对人类的影响</a:t>
            </a:r>
            <a:endParaRPr lang="en-US" altLang="zh-CN" sz="1200" dirty="0" smtClean="0">
              <a:solidFill>
                <a:schemeClr val="tx1"/>
              </a:solidFill>
              <a:uFillTx/>
              <a:latin typeface="Times New Roman" panose="02020603050405020304" charset="0"/>
              <a:ea typeface="微软雅黑" panose="020B0503020204020204" pitchFamily="34" charset="-122"/>
            </a:endParaRPr>
          </a:p>
          <a:p>
            <a:pPr>
              <a:lnSpc>
                <a:spcPct val="150000"/>
              </a:lnSpc>
            </a:pPr>
            <a:r>
              <a:rPr lang="en-US" altLang="zh-CN" sz="1200" dirty="0" smtClean="0">
                <a:solidFill>
                  <a:schemeClr val="tx1"/>
                </a:solidFill>
                <a:uFillTx/>
                <a:latin typeface="Times New Roman" panose="02020603050405020304" charset="0"/>
                <a:ea typeface="微软雅黑" panose="020B0503020204020204" pitchFamily="34" charset="-122"/>
              </a:rPr>
              <a:t>3.3 </a:t>
            </a:r>
            <a:r>
              <a:rPr lang="zh-CN" altLang="en-US" sz="1200" dirty="0" smtClean="0">
                <a:solidFill>
                  <a:schemeClr val="tx1"/>
                </a:solidFill>
                <a:uFillTx/>
                <a:latin typeface="Times New Roman" panose="02020603050405020304" charset="0"/>
                <a:ea typeface="微软雅黑" panose="020B0503020204020204" pitchFamily="34" charset="-122"/>
              </a:rPr>
              <a:t>计算机与文化</a:t>
            </a:r>
            <a:endParaRPr lang="zh-CN" altLang="en-US" sz="1200" dirty="0" smtClean="0">
              <a:solidFill>
                <a:schemeClr val="tx1"/>
              </a:solidFill>
              <a:uFillTx/>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专业学生教育</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a:solidFill>
                  <a:schemeClr val="tx1"/>
                </a:solidFill>
                <a:uFillTx/>
                <a:latin typeface="Times New Roman" panose="02020603050405020304" charset="0"/>
                <a:ea typeface="微软雅黑" panose="020B0503020204020204" pitchFamily="34" charset="-122"/>
              </a:rPr>
              <a:t>计算机专业学生在掌握</a:t>
            </a:r>
            <a:r>
              <a:rPr lang="zh-CN" altLang="en-US" sz="1000" dirty="0">
                <a:solidFill>
                  <a:schemeClr val="tx1"/>
                </a:solidFill>
                <a:uFillTx/>
                <a:latin typeface="Times New Roman" panose="02020603050405020304" charset="0"/>
                <a:ea typeface="微软雅黑" panose="020B0503020204020204" pitchFamily="34" charset="-122"/>
              </a:rPr>
              <a:t>专业知识和技术的时候，更要对由于计算机技术带来的社会趋势、全球问题、体制问题加以充分认知</a:t>
            </a:r>
            <a:endParaRPr lang="zh-CN" altLang="en-US" sz="1000" dirty="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a:latin typeface="微软雅黑" panose="020B0503020204020204" pitchFamily="34" charset="-122"/>
                <a:ea typeface="微软雅黑" panose="020B0503020204020204" pitchFamily="34" charset="-122"/>
                <a:sym typeface="+mn-ea"/>
              </a:rPr>
              <a:t>鼓励</a:t>
            </a:r>
            <a:r>
              <a:rPr lang="zh-CN" altLang="en-US" sz="1000" dirty="0">
                <a:solidFill>
                  <a:srgbClr val="0000FF"/>
                </a:solidFill>
                <a:latin typeface="微软雅黑" panose="020B0503020204020204" pitchFamily="34" charset="-122"/>
                <a:ea typeface="微软雅黑" panose="020B0503020204020204" pitchFamily="34" charset="-122"/>
                <a:sym typeface="+mn-ea"/>
              </a:rPr>
              <a:t>明天的计算机专业人员</a:t>
            </a:r>
            <a:r>
              <a:rPr lang="zh-CN" altLang="en-US" sz="1000" dirty="0">
                <a:latin typeface="微软雅黑" panose="020B0503020204020204" pitchFamily="34" charset="-122"/>
                <a:ea typeface="微软雅黑" panose="020B0503020204020204" pitchFamily="34" charset="-122"/>
                <a:sym typeface="+mn-ea"/>
              </a:rPr>
              <a:t>为了</a:t>
            </a:r>
            <a:r>
              <a:rPr lang="en-US" altLang="zh-CN" sz="1000" dirty="0">
                <a:latin typeface="微软雅黑" panose="020B0503020204020204" pitchFamily="34" charset="-122"/>
                <a:ea typeface="微软雅黑" panose="020B0503020204020204" pitchFamily="34" charset="-122"/>
                <a:sym typeface="+mn-ea"/>
              </a:rPr>
              <a:t>IT</a:t>
            </a:r>
            <a:r>
              <a:rPr lang="zh-CN" altLang="en-US" sz="1000" dirty="0">
                <a:latin typeface="微软雅黑" panose="020B0503020204020204" pitchFamily="34" charset="-122"/>
                <a:ea typeface="微软雅黑" panose="020B0503020204020204" pitchFamily="34" charset="-122"/>
                <a:sym typeface="+mn-ea"/>
              </a:rPr>
              <a:t>产业的长远利益，要遵守更有道德、</a:t>
            </a:r>
            <a:r>
              <a:rPr lang="zh-CN" altLang="en-US" sz="1000" dirty="0">
                <a:solidFill>
                  <a:srgbClr val="0000FF"/>
                </a:solidFill>
                <a:latin typeface="微软雅黑" panose="020B0503020204020204" pitchFamily="34" charset="-122"/>
                <a:ea typeface="微软雅黑" panose="020B0503020204020204" pitchFamily="34" charset="-122"/>
                <a:sym typeface="+mn-ea"/>
              </a:rPr>
              <a:t>更负责任</a:t>
            </a:r>
            <a:r>
              <a:rPr lang="zh-CN" altLang="en-US" sz="1000" dirty="0">
                <a:latin typeface="微软雅黑" panose="020B0503020204020204" pitchFamily="34" charset="-122"/>
                <a:ea typeface="微软雅黑" panose="020B0503020204020204" pitchFamily="34" charset="-122"/>
                <a:sym typeface="+mn-ea"/>
              </a:rPr>
              <a:t>的行为方式</a:t>
            </a:r>
            <a:endParaRPr lang="zh-CN" altLang="en-US" sz="1000" dirty="0">
              <a:latin typeface="微软雅黑" panose="020B0503020204020204" pitchFamily="34" charset="-122"/>
              <a:ea typeface="微软雅黑" panose="020B0503020204020204" pitchFamily="34" charset="-122"/>
              <a:sym typeface="+mn-ea"/>
            </a:endParaRPr>
          </a:p>
          <a:p>
            <a:pPr lvl="1" algn="l">
              <a:buClrTx/>
              <a:buSzTx/>
            </a:pPr>
            <a:r>
              <a:rPr lang="zh-CN" altLang="en-US" sz="1000" dirty="0">
                <a:latin typeface="微软雅黑" panose="020B0503020204020204" pitchFamily="34" charset="-122"/>
                <a:ea typeface="微软雅黑" panose="020B0503020204020204" pitchFamily="34" charset="-122"/>
                <a:sym typeface="+mn-ea"/>
              </a:rPr>
              <a:t>帮助学生认识到</a:t>
            </a:r>
            <a:r>
              <a:rPr lang="zh-CN" altLang="en-US" sz="1000" dirty="0">
                <a:solidFill>
                  <a:srgbClr val="0000FF"/>
                </a:solidFill>
                <a:latin typeface="微软雅黑" panose="020B0503020204020204" pitchFamily="34" charset="-122"/>
                <a:ea typeface="微软雅黑" panose="020B0503020204020204" pitchFamily="34" charset="-122"/>
                <a:sym typeface="+mn-ea"/>
              </a:rPr>
              <a:t>计算机造成的</a:t>
            </a:r>
            <a:r>
              <a:rPr lang="zh-CN" altLang="en-US" sz="1000" dirty="0">
                <a:latin typeface="微软雅黑" panose="020B0503020204020204" pitchFamily="34" charset="-122"/>
                <a:ea typeface="微软雅黑" panose="020B0503020204020204" pitchFamily="34" charset="-122"/>
                <a:sym typeface="+mn-ea"/>
              </a:rPr>
              <a:t>社会问题和产生数字化的社会原因和社会环境</a:t>
            </a:r>
            <a:endParaRPr lang="zh-CN" altLang="en-US" sz="1000" dirty="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a:latin typeface="微软雅黑" panose="020B0503020204020204" pitchFamily="34" charset="-122"/>
                <a:ea typeface="微软雅黑" panose="020B0503020204020204" pitchFamily="34" charset="-122"/>
                <a:sym typeface="+mn-ea"/>
              </a:rPr>
              <a:t>使学生对各种道德困境变得</a:t>
            </a:r>
            <a:r>
              <a:rPr lang="zh-CN" altLang="en-US" sz="1000" dirty="0">
                <a:solidFill>
                  <a:srgbClr val="0000FF"/>
                </a:solidFill>
                <a:latin typeface="微软雅黑" panose="020B0503020204020204" pitchFamily="34" charset="-122"/>
                <a:ea typeface="微软雅黑" panose="020B0503020204020204" pitchFamily="34" charset="-122"/>
                <a:sym typeface="+mn-ea"/>
              </a:rPr>
              <a:t>敏感</a:t>
            </a:r>
            <a:r>
              <a:rPr lang="zh-CN" altLang="en-US" sz="1000" dirty="0">
                <a:latin typeface="微软雅黑" panose="020B0503020204020204" pitchFamily="34" charset="-122"/>
                <a:ea typeface="微软雅黑" panose="020B0503020204020204" pitchFamily="34" charset="-122"/>
                <a:sym typeface="+mn-ea"/>
              </a:rPr>
              <a:t>，因为这些问题作为一个计算机专业人员以后每天都会碰到，并影响他们的工作和生活质量</a:t>
            </a:r>
            <a:endParaRPr lang="zh-CN" altLang="en-US" sz="1000" dirty="0">
              <a:solidFill>
                <a:schemeClr val="tx1"/>
              </a:solidFill>
              <a:uFillTx/>
              <a:latin typeface="Times New Roman" panose="02020603050405020304" charset="0"/>
              <a:ea typeface="微软雅黑" panose="020B0503020204020204" pitchFamily="34" charset="-122"/>
            </a:endParaRPr>
          </a:p>
          <a:p>
            <a:pPr lvl="1" algn="l">
              <a:buClrTx/>
              <a:buSzTx/>
            </a:pPr>
            <a:endParaRPr lang="zh-CN" altLang="en-US" sz="1000" dirty="0">
              <a:solidFill>
                <a:schemeClr val="tx1"/>
              </a:solidFill>
              <a:uFillTx/>
              <a:latin typeface="Times New Roman" panose="02020603050405020304" charset="0"/>
              <a:ea typeface="微软雅黑" panose="020B0503020204020204" pitchFamily="34" charset="-122"/>
            </a:endParaRPr>
          </a:p>
          <a:p>
            <a:pPr lvl="1" algn="l">
              <a:buClrTx/>
              <a:buSzTx/>
            </a:pPr>
            <a:r>
              <a:rPr lang="en-US" altLang="zh-CN" sz="1000" dirty="0">
                <a:solidFill>
                  <a:schemeClr val="tx1"/>
                </a:solidFill>
                <a:uFillTx/>
                <a:latin typeface="Times New Roman" panose="02020603050405020304" charset="0"/>
                <a:ea typeface="微软雅黑" panose="020B0503020204020204" pitchFamily="34" charset="-122"/>
              </a:rPr>
              <a:t>ACM</a:t>
            </a:r>
            <a:r>
              <a:rPr lang="zh-CN" altLang="en-US" sz="1000" dirty="0">
                <a:solidFill>
                  <a:schemeClr val="tx1"/>
                </a:solidFill>
                <a:uFillTx/>
                <a:latin typeface="Times New Roman" panose="02020603050405020304" charset="0"/>
                <a:ea typeface="微软雅黑" panose="020B0503020204020204" pitchFamily="34" charset="-122"/>
              </a:rPr>
              <a:t>执行委员会推出的《美国计算机协会（</a:t>
            </a:r>
            <a:r>
              <a:rPr lang="en-US" altLang="zh-CN" sz="1000" dirty="0">
                <a:solidFill>
                  <a:schemeClr val="tx1"/>
                </a:solidFill>
                <a:uFillTx/>
                <a:latin typeface="Times New Roman" panose="02020603050405020304" charset="0"/>
                <a:ea typeface="微软雅黑" panose="020B0503020204020204" pitchFamily="34" charset="-122"/>
              </a:rPr>
              <a:t>ACM</a:t>
            </a:r>
            <a:r>
              <a:rPr lang="zh-CN" altLang="en-US" sz="1000" dirty="0">
                <a:solidFill>
                  <a:schemeClr val="tx1"/>
                </a:solidFill>
                <a:uFillTx/>
                <a:latin typeface="Times New Roman" panose="02020603050405020304" charset="0"/>
                <a:ea typeface="微软雅黑" panose="020B0503020204020204" pitchFamily="34" charset="-122"/>
              </a:rPr>
              <a:t>）伦理与职业行为规范》对正式会员、非正式会员、学生会员就合乎伦理规范的职业行为做出承诺</a:t>
            </a:r>
            <a:endParaRPr lang="zh-CN" altLang="en-US" sz="685" dirty="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1000" dirty="0">
              <a:uFillTx/>
              <a:latin typeface="Times New Roman" panose="02020603050405020304" charset="0"/>
              <a:ea typeface="微软雅黑" panose="020B0503020204020204" pitchFamily="34" charset="-122"/>
              <a:sym typeface="+mn-ea"/>
            </a:endParaRPr>
          </a:p>
          <a:p>
            <a:pPr lvl="2" algn="l">
              <a:buClrTx/>
              <a:buSzTx/>
            </a:pPr>
            <a:endParaRPr lang="zh-CN" altLang="en-US" sz="1000" dirty="0">
              <a:solidFill>
                <a:schemeClr val="tx1"/>
              </a:solidFill>
              <a:uFillTx/>
              <a:latin typeface="Times New Roman" panose="02020603050405020304" charset="0"/>
              <a:ea typeface="微软雅黑" panose="020B0503020204020204" pitchFamily="34" charset="-122"/>
              <a:sym typeface="+mn-ea"/>
            </a:endParaRPr>
          </a:p>
          <a:p>
            <a:pPr marL="527050" lvl="2" indent="0" algn="l">
              <a:buClrTx/>
              <a:buSzTx/>
              <a:buNone/>
            </a:pPr>
            <a:endParaRPr lang="zh-CN" altLang="en-US" sz="875" dirty="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875" dirty="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3.1.3 </a:t>
            </a:r>
            <a:r>
              <a:rPr lang="zh-CN" altLang="en-US" sz="2000" b="1" dirty="0">
                <a:solidFill>
                  <a:schemeClr val="bg1"/>
                </a:solidFill>
                <a:sym typeface="+mn-ea"/>
              </a:rPr>
              <a:t>工程意识与专业学生</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smtClean="0">
                <a:solidFill>
                  <a:schemeClr val="bg1"/>
                </a:solidFill>
              </a:rPr>
              <a:t>提纲</a:t>
            </a:r>
            <a:endParaRPr lang="zh-CN" altLang="en-US" sz="2000" b="1" dirty="0">
              <a:solidFill>
                <a:schemeClr val="bg1"/>
              </a:solidFill>
            </a:endParaRPr>
          </a:p>
        </p:txBody>
      </p:sp>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微软雅黑" panose="020B0503020204020204" pitchFamily="34" charset="-122"/>
                <a:ea typeface="微软雅黑" panose="020B0503020204020204" pitchFamily="34" charset="-122"/>
              </a:rPr>
              <a:t>3</a:t>
            </a:r>
            <a:r>
              <a:rPr lang="en-US" altLang="zh-CN" sz="1200" dirty="0" smtClean="0">
                <a:latin typeface="微软雅黑" panose="020B0503020204020204" pitchFamily="34" charset="-122"/>
                <a:ea typeface="微软雅黑" panose="020B0503020204020204" pitchFamily="34" charset="-122"/>
              </a:rPr>
              <a:t>.1 </a:t>
            </a:r>
            <a:r>
              <a:rPr lang="zh-CN" altLang="en-US" sz="1200" dirty="0" smtClean="0">
                <a:latin typeface="微软雅黑" panose="020B0503020204020204" pitchFamily="34" charset="-122"/>
                <a:ea typeface="微软雅黑" panose="020B0503020204020204" pitchFamily="34" charset="-122"/>
              </a:rPr>
              <a:t>计算机技术与环境</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en-US" altLang="zh-CN" sz="1200" dirty="0" smtClean="0">
                <a:solidFill>
                  <a:srgbClr val="FF0000"/>
                </a:solidFill>
                <a:latin typeface="微软雅黑" panose="020B0503020204020204" pitchFamily="34" charset="-122"/>
                <a:ea typeface="微软雅黑" panose="020B0503020204020204" pitchFamily="34" charset="-122"/>
              </a:rPr>
              <a:t>3.2 </a:t>
            </a:r>
            <a:r>
              <a:rPr lang="zh-CN" altLang="en-US" sz="1200" dirty="0" smtClean="0">
                <a:solidFill>
                  <a:srgbClr val="FF0000"/>
                </a:solidFill>
                <a:latin typeface="微软雅黑" panose="020B0503020204020204" pitchFamily="34" charset="-122"/>
                <a:ea typeface="微软雅黑" panose="020B0503020204020204" pitchFamily="34" charset="-122"/>
              </a:rPr>
              <a:t>计算机技术的使用对人类的影响</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smtClean="0">
                <a:solidFill>
                  <a:srgbClr val="FF0000"/>
                </a:solidFill>
                <a:latin typeface="微软雅黑" panose="020B0503020204020204" pitchFamily="34" charset="-122"/>
                <a:ea typeface="微软雅黑" panose="020B0503020204020204" pitchFamily="34" charset="-122"/>
              </a:rPr>
              <a:t>3.2.1 </a:t>
            </a:r>
            <a:r>
              <a:rPr lang="zh-CN" altLang="en-US" sz="1000" dirty="0" smtClean="0">
                <a:solidFill>
                  <a:srgbClr val="FF0000"/>
                </a:solidFill>
                <a:latin typeface="微软雅黑" panose="020B0503020204020204" pitchFamily="34" charset="-122"/>
                <a:ea typeface="微软雅黑" panose="020B0503020204020204" pitchFamily="34" charset="-122"/>
              </a:rPr>
              <a:t>计算机技术的主要应用领域</a:t>
            </a:r>
            <a:endParaRPr lang="en-US" altLang="zh-CN" sz="1000" dirty="0" smtClean="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smtClean="0">
                <a:solidFill>
                  <a:srgbClr val="FF0000"/>
                </a:solidFill>
                <a:latin typeface="微软雅黑" panose="020B0503020204020204" pitchFamily="34" charset="-122"/>
                <a:ea typeface="微软雅黑" panose="020B0503020204020204" pitchFamily="34" charset="-122"/>
              </a:rPr>
              <a:t>3.2.2 </a:t>
            </a:r>
            <a:r>
              <a:rPr lang="zh-CN" altLang="en-US" sz="1000" dirty="0" smtClean="0">
                <a:solidFill>
                  <a:srgbClr val="FF0000"/>
                </a:solidFill>
                <a:latin typeface="微软雅黑" panose="020B0503020204020204" pitchFamily="34" charset="-122"/>
                <a:ea typeface="微软雅黑" panose="020B0503020204020204" pitchFamily="34" charset="-122"/>
              </a:rPr>
              <a:t>计算机技术产生的影响</a:t>
            </a:r>
            <a:endParaRPr lang="en-US" altLang="zh-CN" sz="10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latin typeface="微软雅黑" panose="020B0503020204020204" pitchFamily="34" charset="-122"/>
                <a:ea typeface="微软雅黑" panose="020B0503020204020204" pitchFamily="34" charset="-122"/>
              </a:rPr>
              <a:t>3.3 </a:t>
            </a:r>
            <a:r>
              <a:rPr lang="zh-CN" altLang="en-US" sz="1200" dirty="0" smtClean="0">
                <a:latin typeface="微软雅黑" panose="020B0503020204020204" pitchFamily="34" charset="-122"/>
                <a:ea typeface="微软雅黑" panose="020B0503020204020204" pitchFamily="34" charset="-122"/>
              </a:rPr>
              <a:t>计算机与文化</a:t>
            </a:r>
            <a:endParaRPr lang="zh-CN" altLang="en-US" sz="12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algn="l"/>
            <a:r>
              <a:rPr lang="en-US" altLang="zh-CN" sz="1970" dirty="0">
                <a:solidFill>
                  <a:schemeClr val="bg1"/>
                </a:solidFill>
                <a:latin typeface="微软雅黑" panose="020B0503020204020204" pitchFamily="34" charset="-122"/>
                <a:ea typeface="微软雅黑" panose="020B0503020204020204" pitchFamily="34" charset="-122"/>
              </a:rPr>
              <a:t>3.2.1 </a:t>
            </a:r>
            <a:r>
              <a:rPr lang="zh-CN" altLang="en-US" sz="1970" dirty="0">
                <a:solidFill>
                  <a:schemeClr val="bg1"/>
                </a:solidFill>
                <a:latin typeface="微软雅黑" panose="020B0503020204020204" pitchFamily="34" charset="-122"/>
                <a:ea typeface="微软雅黑" panose="020B0503020204020204" pitchFamily="34" charset="-122"/>
              </a:rPr>
              <a:t>计算机技术的主要应用领域</a:t>
            </a:r>
            <a:endParaRPr lang="zh-CN" altLang="en-US" sz="1970"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sz="335">
                <a:solidFill>
                  <a:prstClr val="black">
                    <a:tint val="75000"/>
                  </a:prstClr>
                </a:solidFill>
                <a:latin typeface="微软雅黑" panose="020B0503020204020204" pitchFamily="34" charset="-122"/>
                <a:ea typeface="微软雅黑" panose="020B0503020204020204" pitchFamily="34" charset="-122"/>
              </a:rPr>
            </a:fld>
            <a:endParaRPr lang="zh-CN" altLang="en-US" sz="335">
              <a:solidFill>
                <a:prstClr val="black">
                  <a:tint val="75000"/>
                </a:prstClr>
              </a:solidFill>
              <a:latin typeface="微软雅黑" panose="020B0503020204020204" pitchFamily="34" charset="-122"/>
              <a:ea typeface="微软雅黑" panose="020B0503020204020204" pitchFamily="34" charset="-122"/>
            </a:endParaRPr>
          </a:p>
        </p:txBody>
      </p:sp>
      <p:graphicFrame>
        <p:nvGraphicFramePr>
          <p:cNvPr id="11" name="Content Placeholder 10"/>
          <p:cNvGraphicFramePr>
            <a:graphicFrameLocks noGrp="1"/>
          </p:cNvGraphicFramePr>
          <p:nvPr>
            <p:ph sz="half" idx="2"/>
          </p:nvPr>
        </p:nvGraphicFramePr>
        <p:xfrm>
          <a:off x="2983241" y="793560"/>
          <a:ext cx="2591996" cy="217859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2" name="Content Placeholder 11"/>
          <p:cNvGraphicFramePr>
            <a:graphicFrameLocks noGrp="1"/>
          </p:cNvGraphicFramePr>
          <p:nvPr>
            <p:ph sz="half" idx="1"/>
          </p:nvPr>
        </p:nvGraphicFramePr>
        <p:xfrm>
          <a:off x="293434" y="793560"/>
          <a:ext cx="2591996" cy="217859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TextBox 12"/>
          <p:cNvSpPr txBox="1"/>
          <p:nvPr/>
        </p:nvSpPr>
        <p:spPr>
          <a:xfrm>
            <a:off x="1147358" y="1673860"/>
            <a:ext cx="868680" cy="299085"/>
          </a:xfrm>
          <a:prstGeom prst="rect">
            <a:avLst/>
          </a:prstGeom>
          <a:noFill/>
        </p:spPr>
        <p:txBody>
          <a:bodyPr wrap="none" rtlCol="0">
            <a:spAutoFit/>
          </a:bodyPr>
          <a:lstStyle/>
          <a:p>
            <a:r>
              <a:rPr lang="zh-CN" altLang="en-US" sz="1350" b="1" dirty="0">
                <a:solidFill>
                  <a:srgbClr val="C00000"/>
                </a:solidFill>
                <a:latin typeface="微软雅黑" panose="020B0503020204020204" pitchFamily="34" charset="-122"/>
                <a:ea typeface="微软雅黑" panose="020B0503020204020204" pitchFamily="34" charset="-122"/>
              </a:rPr>
              <a:t>应用领域</a:t>
            </a:r>
            <a:endParaRPr lang="en-US" sz="1350" b="1" dirty="0">
              <a:solidFill>
                <a:srgbClr val="C00000"/>
              </a:solidFill>
            </a:endParaRPr>
          </a:p>
        </p:txBody>
      </p:sp>
      <p:sp>
        <p:nvSpPr>
          <p:cNvPr id="14" name="TextBox 13"/>
          <p:cNvSpPr txBox="1"/>
          <p:nvPr/>
        </p:nvSpPr>
        <p:spPr>
          <a:xfrm>
            <a:off x="4104260" y="1672623"/>
            <a:ext cx="525780" cy="299085"/>
          </a:xfrm>
          <a:prstGeom prst="rect">
            <a:avLst/>
          </a:prstGeom>
          <a:noFill/>
        </p:spPr>
        <p:txBody>
          <a:bodyPr wrap="none" rtlCol="0">
            <a:spAutoFit/>
          </a:bodyPr>
          <a:lstStyle/>
          <a:p>
            <a:r>
              <a:rPr lang="zh-CN" altLang="en-US" sz="1350" b="1" dirty="0">
                <a:latin typeface="微软雅黑" panose="020B0503020204020204" pitchFamily="34" charset="-122"/>
                <a:ea typeface="微软雅黑" panose="020B0503020204020204" pitchFamily="34" charset="-122"/>
              </a:rPr>
              <a:t>影响</a:t>
            </a:r>
            <a:endParaRPr lang="en-US" sz="135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marL="228600" indent="-228600">
              <a:buFont typeface="+mj-lt"/>
              <a:buAutoNum type="arabicPeriod"/>
            </a:pPr>
            <a:r>
              <a:rPr lang="zh-CN" altLang="en-US" sz="1100" b="1" dirty="0" smtClean="0">
                <a:latin typeface="Times New Roman" panose="02020603050405020304" charset="0"/>
                <a:ea typeface="微软雅黑" panose="020B0503020204020204" pitchFamily="34" charset="-122"/>
              </a:rPr>
              <a:t>法律空白</a:t>
            </a:r>
            <a:endParaRPr lang="zh-CN" altLang="en-US" sz="1100" b="1" dirty="0" smtClean="0">
              <a:latin typeface="Times New Roman" panose="02020603050405020304" charset="0"/>
              <a:ea typeface="微软雅黑" panose="020B0503020204020204" pitchFamily="34" charset="-122"/>
            </a:endParaRPr>
          </a:p>
          <a:p>
            <a:pPr marL="628650" lvl="1" indent="-171450"/>
            <a:r>
              <a:rPr lang="zh-CN" altLang="en-US" sz="975" dirty="0" smtClean="0">
                <a:solidFill>
                  <a:schemeClr val="tx1"/>
                </a:solidFill>
                <a:latin typeface="Times New Roman" panose="02020603050405020304" charset="0"/>
                <a:ea typeface="微软雅黑" panose="020B0503020204020204" pitchFamily="34" charset="-122"/>
              </a:rPr>
              <a:t>在计算机技术和网络普及之前，法律是建立在</a:t>
            </a:r>
            <a:r>
              <a:rPr lang="zh-CN" altLang="en-US" sz="975" dirty="0" smtClean="0">
                <a:solidFill>
                  <a:srgbClr val="0000FF"/>
                </a:solidFill>
                <a:latin typeface="Times New Roman" panose="02020603050405020304" charset="0"/>
                <a:ea typeface="微软雅黑" panose="020B0503020204020204" pitchFamily="34" charset="-122"/>
              </a:rPr>
              <a:t>传统的人与人、人与社会、人与自然的关系协调之上</a:t>
            </a:r>
            <a:endParaRPr lang="zh-CN" altLang="en-US" sz="975" dirty="0" smtClean="0">
              <a:solidFill>
                <a:srgbClr val="0000FF"/>
              </a:solidFill>
              <a:latin typeface="Times New Roman" panose="02020603050405020304" charset="0"/>
              <a:ea typeface="微软雅黑" panose="020B0503020204020204" pitchFamily="34" charset="-122"/>
            </a:endParaRPr>
          </a:p>
          <a:p>
            <a:pPr marL="628650" lvl="1" indent="-171450"/>
            <a:r>
              <a:rPr lang="zh-CN" altLang="en-US" sz="975" dirty="0" smtClean="0">
                <a:latin typeface="Times New Roman" panose="02020603050405020304" charset="0"/>
                <a:ea typeface="微软雅黑" panose="020B0503020204020204" pitchFamily="34" charset="-122"/>
                <a:sym typeface="+mn-ea"/>
              </a:rPr>
              <a:t>在计算机技术和网络普及之后，还没来得及思考如何建立一种新的社会秩序，</a:t>
            </a:r>
            <a:r>
              <a:rPr lang="zh-CN" altLang="en-US" sz="975" dirty="0" smtClean="0">
                <a:solidFill>
                  <a:srgbClr val="0000FF"/>
                </a:solidFill>
                <a:latin typeface="Times New Roman" panose="02020603050405020304" charset="0"/>
                <a:ea typeface="微软雅黑" panose="020B0503020204020204" pitchFamily="34" charset="-122"/>
                <a:sym typeface="+mn-ea"/>
              </a:rPr>
              <a:t>计算机犯罪就已经很严重了</a:t>
            </a:r>
            <a:endParaRPr lang="zh-CN" altLang="en-US" sz="975" b="1" dirty="0" smtClean="0">
              <a:solidFill>
                <a:srgbClr val="0000FF"/>
              </a:solidFill>
              <a:latin typeface="Times New Roman" panose="02020603050405020304" charset="0"/>
              <a:ea typeface="微软雅黑" panose="020B0503020204020204" pitchFamily="34" charset="-122"/>
            </a:endParaRPr>
          </a:p>
          <a:p>
            <a:pPr marL="628650" lvl="1" indent="-171450"/>
            <a:r>
              <a:rPr lang="zh-CN" altLang="en-US" sz="975" b="1" dirty="0" smtClean="0">
                <a:solidFill>
                  <a:schemeClr val="tx1"/>
                </a:solidFill>
                <a:latin typeface="Times New Roman" panose="02020603050405020304" charset="0"/>
                <a:ea typeface="微软雅黑" panose="020B0503020204020204" pitchFamily="34" charset="-122"/>
              </a:rPr>
              <a:t>例：</a:t>
            </a:r>
            <a:r>
              <a:rPr lang="zh-CN" altLang="en-US" sz="975" dirty="0" smtClean="0">
                <a:latin typeface="Times New Roman" panose="02020603050405020304" charset="0"/>
                <a:ea typeface="微软雅黑" panose="020B0503020204020204" pitchFamily="34" charset="-122"/>
              </a:rPr>
              <a:t>网络黑客、网络欺诈、网络色情、</a:t>
            </a:r>
            <a:r>
              <a:rPr lang="zh-CN" altLang="en-US" sz="975" dirty="0">
                <a:latin typeface="Times New Roman" panose="02020603050405020304" charset="0"/>
                <a:ea typeface="微软雅黑" panose="020B0503020204020204" pitchFamily="34" charset="-122"/>
              </a:rPr>
              <a:t>电子</a:t>
            </a:r>
            <a:r>
              <a:rPr lang="zh-CN" altLang="en-US" sz="975" dirty="0" smtClean="0">
                <a:latin typeface="Times New Roman" panose="02020603050405020304" charset="0"/>
                <a:ea typeface="微软雅黑" panose="020B0503020204020204" pitchFamily="34" charset="-122"/>
              </a:rPr>
              <a:t>垃圾、个人隐私</a:t>
            </a:r>
            <a:endParaRPr lang="en-US" altLang="zh-CN" sz="975" dirty="0" smtClean="0">
              <a:latin typeface="Times New Roman" panose="02020603050405020304" charset="0"/>
              <a:ea typeface="微软雅黑" panose="020B0503020204020204" pitchFamily="34" charset="-122"/>
            </a:endParaRPr>
          </a:p>
          <a:p>
            <a:pPr marL="228600" indent="-228600">
              <a:buFont typeface="+mj-lt"/>
              <a:buAutoNum type="arabicPeriod"/>
            </a:pPr>
            <a:endParaRPr lang="en-US" altLang="zh-CN" sz="1100" dirty="0">
              <a:latin typeface="Times New Roman" panose="02020603050405020304" charset="0"/>
              <a:ea typeface="微软雅黑" panose="020B0503020204020204" pitchFamily="34" charset="-122"/>
            </a:endParaRPr>
          </a:p>
          <a:p>
            <a:pPr marL="228600" indent="-228600">
              <a:buFont typeface="+mj-lt"/>
              <a:buAutoNum type="arabicPeriod"/>
            </a:pPr>
            <a:r>
              <a:rPr lang="zh-CN" altLang="en-US" sz="1100" b="1" dirty="0" smtClean="0">
                <a:latin typeface="Times New Roman" panose="02020603050405020304" charset="0"/>
                <a:ea typeface="微软雅黑" panose="020B0503020204020204" pitchFamily="34" charset="-122"/>
              </a:rPr>
              <a:t>道德延伸到网络虚拟世界</a:t>
            </a:r>
            <a:endParaRPr lang="zh-CN" altLang="en-US" sz="1100" b="1" dirty="0" smtClean="0">
              <a:latin typeface="Times New Roman" panose="02020603050405020304" charset="0"/>
              <a:ea typeface="微软雅黑" panose="020B0503020204020204" pitchFamily="34" charset="-122"/>
            </a:endParaRPr>
          </a:p>
          <a:p>
            <a:pPr marL="628650" lvl="1" indent="-171450"/>
            <a:r>
              <a:rPr lang="zh-CN" altLang="en-US" sz="975" dirty="0" smtClean="0">
                <a:solidFill>
                  <a:schemeClr val="tx1"/>
                </a:solidFill>
                <a:latin typeface="Times New Roman" panose="02020603050405020304" charset="0"/>
                <a:ea typeface="微软雅黑" panose="020B0503020204020204" pitchFamily="34" charset="-122"/>
              </a:rPr>
              <a:t>在虚拟世界中接触到的人不局限在国内，很难分辨对方的身份信息是否真实</a:t>
            </a:r>
            <a:endParaRPr lang="zh-CN" altLang="en-US" sz="975" dirty="0" smtClean="0">
              <a:solidFill>
                <a:schemeClr val="tx1"/>
              </a:solidFill>
              <a:latin typeface="Times New Roman" panose="02020603050405020304" charset="0"/>
              <a:ea typeface="微软雅黑" panose="020B0503020204020204" pitchFamily="34" charset="-122"/>
            </a:endParaRPr>
          </a:p>
          <a:p>
            <a:pPr marL="628650" lvl="1" indent="-171450"/>
            <a:r>
              <a:rPr lang="zh-CN" altLang="en-US" sz="975" dirty="0" smtClean="0">
                <a:solidFill>
                  <a:schemeClr val="tx1"/>
                </a:solidFill>
                <a:latin typeface="Times New Roman" panose="02020603050405020304" charset="0"/>
                <a:ea typeface="微软雅黑" panose="020B0503020204020204" pitchFamily="34" charset="-122"/>
              </a:rPr>
              <a:t>需要建立一套</a:t>
            </a:r>
            <a:r>
              <a:rPr lang="zh-CN" altLang="en-US" sz="975" dirty="0" smtClean="0">
                <a:solidFill>
                  <a:srgbClr val="0000FF"/>
                </a:solidFill>
                <a:latin typeface="Times New Roman" panose="02020603050405020304" charset="0"/>
                <a:ea typeface="微软雅黑" panose="020B0503020204020204" pitchFamily="34" charset="-122"/>
              </a:rPr>
              <a:t>全球化的道德规范</a:t>
            </a:r>
            <a:r>
              <a:rPr lang="zh-CN" altLang="en-US" sz="975" dirty="0" smtClean="0">
                <a:solidFill>
                  <a:schemeClr val="tx1"/>
                </a:solidFill>
                <a:latin typeface="Times New Roman" panose="02020603050405020304" charset="0"/>
                <a:ea typeface="微软雅黑" panose="020B0503020204020204" pitchFamily="34" charset="-122"/>
              </a:rPr>
              <a:t>来净化网络生活</a:t>
            </a:r>
            <a:endParaRPr lang="en-US" altLang="zh-CN" sz="975" dirty="0" smtClean="0">
              <a:solidFill>
                <a:schemeClr val="tx1"/>
              </a:solidFill>
              <a:latin typeface="Times New Roman" panose="02020603050405020304" charset="0"/>
              <a:ea typeface="微软雅黑" panose="020B0503020204020204" pitchFamily="34" charset="-122"/>
            </a:endParaRPr>
          </a:p>
          <a:p>
            <a:pPr marL="628650" lvl="1" indent="-171450"/>
            <a:r>
              <a:rPr lang="zh-CN" altLang="en-US" sz="975" b="1" dirty="0" smtClean="0">
                <a:solidFill>
                  <a:schemeClr val="tx1"/>
                </a:solidFill>
                <a:latin typeface="Times New Roman" panose="02020603050405020304" charset="0"/>
                <a:ea typeface="微软雅黑" panose="020B0503020204020204" pitchFamily="34" charset="-122"/>
              </a:rPr>
              <a:t>例</a:t>
            </a:r>
            <a:r>
              <a:rPr lang="zh-CN" altLang="en-US" sz="975" b="1" dirty="0" smtClean="0">
                <a:latin typeface="Times New Roman" panose="02020603050405020304" charset="0"/>
                <a:ea typeface="微软雅黑" panose="020B0503020204020204" pitchFamily="34" charset="-122"/>
              </a:rPr>
              <a:t>：</a:t>
            </a:r>
            <a:r>
              <a:rPr lang="zh-CN" altLang="en-US" sz="975" dirty="0" smtClean="0">
                <a:latin typeface="Times New Roman" panose="02020603050405020304" charset="0"/>
                <a:ea typeface="微软雅黑" panose="020B0503020204020204" pitchFamily="34" charset="-122"/>
              </a:rPr>
              <a:t>网络礼仪、文明交流</a:t>
            </a:r>
            <a:endParaRPr lang="en-US" altLang="zh-CN" sz="975" dirty="0" smtClean="0">
              <a:latin typeface="Times New Roman" panose="02020603050405020304" charset="0"/>
              <a:ea typeface="微软雅黑" panose="020B0503020204020204" pitchFamily="34" charset="-122"/>
            </a:endParaRPr>
          </a:p>
          <a:p>
            <a:pPr marL="228600" indent="-228600">
              <a:buFont typeface="+mj-lt"/>
              <a:buAutoNum type="arabicPeriod"/>
            </a:pPr>
            <a:endParaRPr lang="en-US" altLang="zh-CN" sz="1100" dirty="0">
              <a:latin typeface="Times New Roman" panose="02020603050405020304" charset="0"/>
              <a:ea typeface="微软雅黑" panose="020B0503020204020204" pitchFamily="34" charset="-122"/>
            </a:endParaRPr>
          </a:p>
          <a:p>
            <a:pPr marL="228600" indent="-228600">
              <a:buFont typeface="+mj-lt"/>
              <a:buAutoNum type="arabicPeriod"/>
            </a:pPr>
            <a:endParaRPr lang="en-US" altLang="zh-CN" sz="1100" dirty="0">
              <a:latin typeface="Times New Roman" panose="02020603050405020304" charset="0"/>
              <a:ea typeface="微软雅黑" panose="020B0503020204020204" pitchFamily="34"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3.2.2 </a:t>
            </a:r>
            <a:r>
              <a:rPr lang="zh-CN" altLang="en-US" sz="2000" b="1" dirty="0">
                <a:solidFill>
                  <a:schemeClr val="bg1"/>
                </a:solidFill>
              </a:rPr>
              <a:t>计算机技术产生的影响</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marL="228600" indent="-228600">
              <a:buFont typeface="+mj-lt"/>
              <a:buAutoNum type="arabicPeriod" startAt="3"/>
            </a:pPr>
            <a:r>
              <a:rPr lang="zh-CN" altLang="en-US" sz="1100" b="1" dirty="0" smtClean="0">
                <a:latin typeface="Times New Roman" panose="02020603050405020304" charset="0"/>
                <a:ea typeface="微软雅黑" panose="020B0503020204020204" pitchFamily="34" charset="-122"/>
              </a:rPr>
              <a:t>工作场所的变化</a:t>
            </a:r>
            <a:endParaRPr lang="zh-CN" altLang="en-US" sz="1100" b="1" dirty="0" smtClean="0">
              <a:latin typeface="Times New Roman" panose="02020603050405020304" charset="0"/>
              <a:ea typeface="微软雅黑" panose="020B0503020204020204" pitchFamily="34" charset="-122"/>
            </a:endParaRPr>
          </a:p>
          <a:p>
            <a:pPr marL="685800" lvl="1" indent="-228600"/>
            <a:r>
              <a:rPr lang="zh-CN" altLang="en-US" sz="975" dirty="0" smtClean="0">
                <a:solidFill>
                  <a:srgbClr val="0000FF"/>
                </a:solidFill>
                <a:latin typeface="Times New Roman" panose="02020603050405020304" charset="0"/>
                <a:ea typeface="微软雅黑" panose="020B0503020204020204" pitchFamily="34" charset="-122"/>
              </a:rPr>
              <a:t>例：</a:t>
            </a:r>
            <a:r>
              <a:rPr lang="zh-CN" altLang="en-US" sz="975" dirty="0" smtClean="0">
                <a:latin typeface="Times New Roman" panose="02020603050405020304" charset="0"/>
                <a:ea typeface="微软雅黑" panose="020B0503020204020204" pitchFamily="34" charset="-122"/>
              </a:rPr>
              <a:t>上班时间收发邮件</a:t>
            </a:r>
            <a:r>
              <a:rPr lang="en-US" altLang="zh-CN" sz="975" dirty="0" smtClean="0">
                <a:latin typeface="Times New Roman" panose="02020603050405020304" charset="0"/>
                <a:ea typeface="微软雅黑" panose="020B0503020204020204" pitchFamily="34" charset="-122"/>
              </a:rPr>
              <a:t>/</a:t>
            </a:r>
            <a:r>
              <a:rPr lang="zh-CN" altLang="en-US" sz="975" dirty="0" smtClean="0">
                <a:latin typeface="Times New Roman" panose="02020603050405020304" charset="0"/>
                <a:ea typeface="微软雅黑" panose="020B0503020204020204" pitchFamily="34" charset="-122"/>
              </a:rPr>
              <a:t>看新闻、访问外网</a:t>
            </a:r>
            <a:endParaRPr lang="en-US" altLang="zh-CN" sz="975" dirty="0" smtClean="0">
              <a:latin typeface="Times New Roman" panose="02020603050405020304" charset="0"/>
              <a:ea typeface="微软雅黑" panose="020B0503020204020204" pitchFamily="34" charset="-122"/>
            </a:endParaRPr>
          </a:p>
          <a:p>
            <a:pPr marL="228600" indent="-228600">
              <a:buFont typeface="+mj-lt"/>
              <a:buAutoNum type="arabicPeriod" startAt="3"/>
            </a:pPr>
            <a:endParaRPr lang="en-US" altLang="zh-CN" sz="1100" dirty="0">
              <a:latin typeface="Times New Roman" panose="02020603050405020304" charset="0"/>
              <a:ea typeface="微软雅黑" panose="020B0503020204020204" pitchFamily="34" charset="-122"/>
            </a:endParaRPr>
          </a:p>
          <a:p>
            <a:pPr marL="228600" indent="-228600">
              <a:buFont typeface="+mj-lt"/>
              <a:buAutoNum type="arabicPeriod" startAt="3"/>
            </a:pPr>
            <a:r>
              <a:rPr lang="zh-CN" altLang="en-US" sz="1100" b="1" dirty="0" smtClean="0">
                <a:latin typeface="Times New Roman" panose="02020603050405020304" charset="0"/>
                <a:ea typeface="微软雅黑" panose="020B0503020204020204" pitchFamily="34" charset="-122"/>
              </a:rPr>
              <a:t>生态环境</a:t>
            </a:r>
            <a:endParaRPr lang="zh-CN" altLang="en-US" sz="1100" b="1" dirty="0" smtClean="0">
              <a:latin typeface="Times New Roman" panose="02020603050405020304" charset="0"/>
              <a:ea typeface="微软雅黑" panose="020B0503020204020204" pitchFamily="34" charset="-122"/>
            </a:endParaRPr>
          </a:p>
          <a:p>
            <a:pPr marL="685800" lvl="1" indent="-228600"/>
            <a:r>
              <a:rPr lang="zh-CN" altLang="en-US" sz="975" dirty="0" smtClean="0">
                <a:solidFill>
                  <a:srgbClr val="0000FF"/>
                </a:solidFill>
                <a:latin typeface="Times New Roman" panose="02020603050405020304" charset="0"/>
                <a:ea typeface="微软雅黑" panose="020B0503020204020204" pitchFamily="34" charset="-122"/>
              </a:rPr>
              <a:t>例：</a:t>
            </a:r>
            <a:r>
              <a:rPr lang="zh-CN" altLang="en-US" sz="975" dirty="0" smtClean="0">
                <a:latin typeface="Times New Roman" panose="02020603050405020304" charset="0"/>
                <a:ea typeface="微软雅黑" panose="020B0503020204020204" pitchFamily="34" charset="-122"/>
              </a:rPr>
              <a:t>空调增加，排放的氟利昂、苯、甲醛等有害化学物质增加</a:t>
            </a:r>
            <a:endParaRPr lang="en-US" altLang="zh-CN" sz="975" dirty="0" smtClean="0">
              <a:latin typeface="Times New Roman" panose="02020603050405020304" charset="0"/>
              <a:ea typeface="微软雅黑" panose="020B0503020204020204" pitchFamily="34" charset="-122"/>
            </a:endParaRPr>
          </a:p>
          <a:p>
            <a:pPr marL="228600" indent="-228600">
              <a:buFont typeface="+mj-lt"/>
              <a:buAutoNum type="arabicPeriod" startAt="3"/>
            </a:pPr>
            <a:endParaRPr lang="en-US" altLang="zh-CN" sz="1100" dirty="0">
              <a:latin typeface="Times New Roman" panose="02020603050405020304" charset="0"/>
              <a:ea typeface="微软雅黑" panose="020B0503020204020204" pitchFamily="34" charset="-122"/>
            </a:endParaRPr>
          </a:p>
          <a:p>
            <a:pPr marL="228600" indent="-228600">
              <a:buFont typeface="+mj-lt"/>
              <a:buAutoNum type="arabicPeriod" startAt="3"/>
            </a:pPr>
            <a:r>
              <a:rPr lang="zh-CN" altLang="en-US" sz="1100" b="1" dirty="0" smtClean="0">
                <a:latin typeface="Times New Roman" panose="02020603050405020304" charset="0"/>
                <a:ea typeface="微软雅黑" panose="020B0503020204020204" pitchFamily="34" charset="-122"/>
              </a:rPr>
              <a:t>文化教育的变化</a:t>
            </a:r>
            <a:endParaRPr lang="zh-CN" altLang="en-US" sz="1100" b="1" dirty="0" smtClean="0">
              <a:latin typeface="Times New Roman" panose="02020603050405020304" charset="0"/>
              <a:ea typeface="微软雅黑" panose="020B0503020204020204" pitchFamily="34" charset="-122"/>
            </a:endParaRPr>
          </a:p>
          <a:p>
            <a:pPr marL="685800" lvl="1" indent="-228600"/>
            <a:r>
              <a:rPr lang="zh-CN" altLang="en-US" sz="975" dirty="0" smtClean="0">
                <a:solidFill>
                  <a:srgbClr val="0000FF"/>
                </a:solidFill>
                <a:latin typeface="Times New Roman" panose="02020603050405020304" charset="0"/>
                <a:ea typeface="微软雅黑" panose="020B0503020204020204" pitchFamily="34" charset="-122"/>
              </a:rPr>
              <a:t>例：</a:t>
            </a:r>
            <a:r>
              <a:rPr lang="zh-CN" altLang="en-US" sz="975" dirty="0" smtClean="0">
                <a:latin typeface="Times New Roman" panose="02020603050405020304" charset="0"/>
                <a:ea typeface="微软雅黑" panose="020B0503020204020204" pitchFamily="34" charset="-122"/>
              </a:rPr>
              <a:t>医院停电的影响、网上教学</a:t>
            </a:r>
            <a:endParaRPr lang="zh-CN" altLang="en-US" sz="975" dirty="0" smtClean="0">
              <a:latin typeface="Times New Roman" panose="02020603050405020304" charset="0"/>
              <a:ea typeface="微软雅黑" panose="020B0503020204020204" pitchFamily="34"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3.2.2 </a:t>
            </a:r>
            <a:r>
              <a:rPr lang="zh-CN" altLang="en-US" sz="2000" b="1" dirty="0">
                <a:solidFill>
                  <a:schemeClr val="bg1"/>
                </a:solidFill>
              </a:rPr>
              <a:t>计算机技术产生的影响</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a:buFont typeface="Arial" panose="020B0604020202020204" pitchFamily="34" charset="0"/>
              <a:buChar char="•"/>
            </a:pPr>
            <a:r>
              <a:rPr lang="zh-CN" altLang="en-US" sz="1100" b="1" dirty="0" smtClean="0">
                <a:latin typeface="Times New Roman" panose="02020603050405020304" charset="0"/>
                <a:ea typeface="微软雅黑" panose="020B0503020204020204" pitchFamily="34" charset="-122"/>
              </a:rPr>
              <a:t>案例分析：</a:t>
            </a:r>
            <a:r>
              <a:rPr lang="zh-CN" altLang="en-US" sz="1100" dirty="0" smtClean="0">
                <a:latin typeface="Times New Roman" panose="02020603050405020304" charset="0"/>
                <a:ea typeface="微软雅黑" panose="020B0503020204020204" pitchFamily="34" charset="-122"/>
                <a:sym typeface="+mn-ea"/>
              </a:rPr>
              <a:t>随着实时通信</a:t>
            </a:r>
            <a:r>
              <a:rPr lang="zh-CN" altLang="en-US" sz="1100" dirty="0" smtClean="0">
                <a:latin typeface="Times New Roman" panose="02020603050405020304" charset="0"/>
                <a:ea typeface="微软雅黑" panose="020B0503020204020204" pitchFamily="34" charset="-122"/>
                <a:sym typeface="+mn-ea"/>
              </a:rPr>
              <a:t>软件的普及，各种商家举办的投票活动也越来越红火，比如“最美宿舍”、“亲子舞蹈比赛”等，随之而来的则是借助刷票软件进而恶意刷票的行为，从而获取较高的名次，这甚至成为了一条黑色的产业。但是发现这种现象之后，某司官方借助技术手段，为每个参与投票的用户分配ID，限制其投票次数，有效的遏制了恶意刷票的行为</a:t>
            </a:r>
            <a:endParaRPr lang="zh-CN" altLang="en-US" sz="1100" b="1" dirty="0" smtClean="0">
              <a:latin typeface="Times New Roman" panose="02020603050405020304" charset="0"/>
              <a:ea typeface="微软雅黑" panose="020B0503020204020204" pitchFamily="34" charset="-122"/>
            </a:endParaRPr>
          </a:p>
          <a:p>
            <a:pPr marL="685800" lvl="1" indent="-228600"/>
            <a:endParaRPr lang="zh-CN" altLang="en-US" sz="975" dirty="0" smtClean="0">
              <a:latin typeface="Times New Roman" panose="02020603050405020304" charset="0"/>
              <a:ea typeface="微软雅黑" panose="020B0503020204020204" pitchFamily="34"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3.2.2 </a:t>
            </a:r>
            <a:r>
              <a:rPr lang="zh-CN" altLang="en-US" sz="2000" b="1" dirty="0">
                <a:solidFill>
                  <a:schemeClr val="bg1"/>
                </a:solidFill>
              </a:rPr>
              <a:t>计算机技术产生的影响</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pic>
        <p:nvPicPr>
          <p:cNvPr id="1026" name="Picture 2"/>
          <p:cNvPicPr>
            <a:picLocks noGrp="1"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485265" y="1670685"/>
            <a:ext cx="3557270" cy="1605280"/>
          </a:xfrm>
          <a:prstGeom prst="rect">
            <a:avLst/>
          </a:prstGeom>
          <a:solidFill>
            <a:srgbClr val="FFFFFF"/>
          </a:solid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smtClean="0">
                <a:solidFill>
                  <a:schemeClr val="bg1"/>
                </a:solidFill>
              </a:rPr>
              <a:t>提纲</a:t>
            </a:r>
            <a:endParaRPr lang="zh-CN" altLang="en-US" sz="2000" b="1" dirty="0">
              <a:solidFill>
                <a:schemeClr val="bg1"/>
              </a:solidFill>
            </a:endParaRPr>
          </a:p>
        </p:txBody>
      </p:sp>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微软雅黑" panose="020B0503020204020204" pitchFamily="34" charset="-122"/>
                <a:ea typeface="微软雅黑" panose="020B0503020204020204" pitchFamily="34" charset="-122"/>
              </a:rPr>
              <a:t>3</a:t>
            </a:r>
            <a:r>
              <a:rPr lang="en-US" altLang="zh-CN" sz="1200" dirty="0" smtClean="0">
                <a:latin typeface="微软雅黑" panose="020B0503020204020204" pitchFamily="34" charset="-122"/>
                <a:ea typeface="微软雅黑" panose="020B0503020204020204" pitchFamily="34" charset="-122"/>
              </a:rPr>
              <a:t>.1 </a:t>
            </a:r>
            <a:r>
              <a:rPr lang="zh-CN" altLang="en-US" sz="1200" dirty="0" smtClean="0">
                <a:latin typeface="微软雅黑" panose="020B0503020204020204" pitchFamily="34" charset="-122"/>
                <a:ea typeface="微软雅黑" panose="020B0503020204020204" pitchFamily="34" charset="-122"/>
              </a:rPr>
              <a:t>计算机技术与环境</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en-US" altLang="zh-CN" sz="1200" dirty="0" smtClean="0">
                <a:latin typeface="微软雅黑" panose="020B0503020204020204" pitchFamily="34" charset="-122"/>
                <a:ea typeface="微软雅黑" panose="020B0503020204020204" pitchFamily="34" charset="-122"/>
              </a:rPr>
              <a:t>3.2 </a:t>
            </a:r>
            <a:r>
              <a:rPr lang="zh-CN" altLang="en-US" sz="1200" dirty="0" smtClean="0">
                <a:latin typeface="微软雅黑" panose="020B0503020204020204" pitchFamily="34" charset="-122"/>
                <a:ea typeface="微软雅黑" panose="020B0503020204020204" pitchFamily="34" charset="-122"/>
              </a:rPr>
              <a:t>计算机技术的使用对人类的影响</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en-US" altLang="zh-CN" sz="1200" dirty="0" smtClean="0">
                <a:solidFill>
                  <a:srgbClr val="FF0000"/>
                </a:solidFill>
                <a:latin typeface="微软雅黑" panose="020B0503020204020204" pitchFamily="34" charset="-122"/>
                <a:ea typeface="微软雅黑" panose="020B0503020204020204" pitchFamily="34" charset="-122"/>
              </a:rPr>
              <a:t>3.3 </a:t>
            </a:r>
            <a:r>
              <a:rPr lang="zh-CN" altLang="en-US" sz="1200" dirty="0" smtClean="0">
                <a:solidFill>
                  <a:srgbClr val="FF0000"/>
                </a:solidFill>
                <a:latin typeface="微软雅黑" panose="020B0503020204020204" pitchFamily="34" charset="-122"/>
                <a:ea typeface="微软雅黑" panose="020B0503020204020204" pitchFamily="34" charset="-122"/>
              </a:rPr>
              <a:t>计算机与文化</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smtClean="0">
                <a:solidFill>
                  <a:srgbClr val="FF0000"/>
                </a:solidFill>
                <a:latin typeface="微软雅黑" panose="020B0503020204020204" pitchFamily="34" charset="-122"/>
                <a:ea typeface="微软雅黑" panose="020B0503020204020204" pitchFamily="34" charset="-122"/>
              </a:rPr>
              <a:t>3.3.1 </a:t>
            </a:r>
            <a:r>
              <a:rPr lang="zh-CN" altLang="en-US" sz="1000" dirty="0" smtClean="0">
                <a:solidFill>
                  <a:srgbClr val="FF0000"/>
                </a:solidFill>
                <a:latin typeface="微软雅黑" panose="020B0503020204020204" pitchFamily="34" charset="-122"/>
                <a:ea typeface="微软雅黑" panose="020B0503020204020204" pitchFamily="34" charset="-122"/>
              </a:rPr>
              <a:t>文化和文化差异</a:t>
            </a:r>
            <a:endParaRPr lang="en-US" altLang="zh-CN" sz="1000" dirty="0" smtClean="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smtClean="0">
                <a:solidFill>
                  <a:srgbClr val="FF0000"/>
                </a:solidFill>
                <a:latin typeface="微软雅黑" panose="020B0503020204020204" pitchFamily="34" charset="-122"/>
                <a:ea typeface="微软雅黑" panose="020B0503020204020204" pitchFamily="34" charset="-122"/>
              </a:rPr>
              <a:t>3.3.2 </a:t>
            </a:r>
            <a:r>
              <a:rPr lang="zh-CN" altLang="en-US" sz="1000" dirty="0" smtClean="0">
                <a:solidFill>
                  <a:srgbClr val="FF0000"/>
                </a:solidFill>
                <a:latin typeface="微软雅黑" panose="020B0503020204020204" pitchFamily="34" charset="-122"/>
                <a:ea typeface="微软雅黑" panose="020B0503020204020204" pitchFamily="34" charset="-122"/>
              </a:rPr>
              <a:t>与计算机相伴的文化</a:t>
            </a:r>
            <a:endParaRPr lang="zh-CN" altLang="en-US" sz="1000" dirty="0">
              <a:solidFill>
                <a:srgbClr val="FF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algn="l">
              <a:buClrTx/>
              <a:buSzTx/>
            </a:pPr>
            <a:r>
              <a:rPr lang="zh-CN" altLang="en-US" sz="1100" b="1" dirty="0" smtClean="0">
                <a:uFillTx/>
                <a:latin typeface="Times New Roman" panose="02020603050405020304" charset="0"/>
                <a:ea typeface="微软雅黑" panose="020B0503020204020204" pitchFamily="34" charset="-122"/>
                <a:sym typeface="+mn-ea"/>
              </a:rPr>
              <a:t>文化的定义</a:t>
            </a:r>
            <a:endParaRPr lang="zh-CN" altLang="en-US" sz="1100" b="1" dirty="0" smtClean="0">
              <a:uFillTx/>
              <a:latin typeface="Times New Roman" panose="02020603050405020304" charset="0"/>
              <a:ea typeface="微软雅黑" panose="020B0503020204020204" pitchFamily="34" charset="-122"/>
              <a:sym typeface="+mn-ea"/>
            </a:endParaRPr>
          </a:p>
          <a:p>
            <a:pPr lvl="1" algn="l">
              <a:buClrTx/>
              <a:buSzTx/>
            </a:pPr>
            <a:r>
              <a:rPr lang="en-US" altLang="zh-CN" sz="1000" dirty="0" smtClean="0">
                <a:solidFill>
                  <a:schemeClr val="tx1"/>
                </a:solidFill>
                <a:uFillTx/>
                <a:latin typeface="Times New Roman" panose="02020603050405020304" charset="0"/>
                <a:ea typeface="微软雅黑" panose="020B0503020204020204" pitchFamily="34" charset="-122"/>
                <a:sym typeface="+mn-ea"/>
              </a:rPr>
              <a:t>G</a:t>
            </a:r>
            <a:r>
              <a:rPr lang="en-CA" altLang="zh-CN" sz="1000" dirty="0" smtClean="0">
                <a:solidFill>
                  <a:schemeClr val="tx1"/>
                </a:solidFill>
                <a:uFillTx/>
                <a:latin typeface="Times New Roman" panose="02020603050405020304" charset="0"/>
                <a:ea typeface="微软雅黑" panose="020B0503020204020204" pitchFamily="34" charset="-122"/>
                <a:sym typeface="+mn-ea"/>
              </a:rPr>
              <a:t>. </a:t>
            </a:r>
            <a:r>
              <a:rPr lang="zh-CN" altLang="en-US" sz="1000" dirty="0" smtClean="0">
                <a:solidFill>
                  <a:schemeClr val="tx1"/>
                </a:solidFill>
                <a:uFillTx/>
                <a:latin typeface="Times New Roman" panose="02020603050405020304" charset="0"/>
                <a:ea typeface="微软雅黑" panose="020B0503020204020204" pitchFamily="34" charset="-122"/>
                <a:sym typeface="+mn-ea"/>
              </a:rPr>
              <a:t>Hofstede（荷兰文化协会研究所所长）：“文化”是在同一个环境中的人们所具有的</a:t>
            </a:r>
            <a:r>
              <a:rPr lang="zh-CN" altLang="en-US" sz="1000" dirty="0" smtClean="0">
                <a:solidFill>
                  <a:srgbClr val="0000FF"/>
                </a:solidFill>
                <a:uFillTx/>
                <a:latin typeface="Times New Roman" panose="02020603050405020304" charset="0"/>
                <a:ea typeface="微软雅黑" panose="020B0503020204020204" pitchFamily="34" charset="-122"/>
                <a:sym typeface="+mn-ea"/>
              </a:rPr>
              <a:t>共同的心理程序</a:t>
            </a:r>
            <a:endParaRPr lang="zh-CN" altLang="en-US" sz="1000" dirty="0">
              <a:solidFill>
                <a:schemeClr val="tx1"/>
              </a:solidFill>
              <a:uFillTx/>
              <a:latin typeface="Times New Roman" panose="02020603050405020304" charset="0"/>
              <a:ea typeface="微软雅黑" panose="020B0503020204020204" pitchFamily="34" charset="-122"/>
            </a:endParaRPr>
          </a:p>
          <a:p>
            <a:pPr lvl="1" algn="l">
              <a:buClrTx/>
              <a:buSzTx/>
            </a:pPr>
            <a:endParaRPr lang="zh-CN" altLang="en-US" sz="975" b="1" dirty="0" smtClean="0">
              <a:uFillTx/>
              <a:latin typeface="Times New Roman" panose="02020603050405020304" charset="0"/>
              <a:ea typeface="微软雅黑" panose="020B0503020204020204" pitchFamily="34" charset="-122"/>
              <a:sym typeface="+mn-ea"/>
            </a:endParaRPr>
          </a:p>
          <a:p>
            <a:pPr algn="l">
              <a:buClrTx/>
              <a:buSzTx/>
            </a:pPr>
            <a:r>
              <a:rPr lang="zh-CN" altLang="en-US" sz="1100" b="1" dirty="0" smtClean="0">
                <a:uFillTx/>
                <a:latin typeface="Times New Roman" panose="02020603050405020304" charset="0"/>
                <a:ea typeface="微软雅黑" panose="020B0503020204020204" pitchFamily="34" charset="-122"/>
                <a:sym typeface="+mn-ea"/>
              </a:rPr>
              <a:t>文化差异</a:t>
            </a:r>
            <a:endParaRPr lang="zh-CN" altLang="en-US" sz="1100" b="1" dirty="0" smtClean="0">
              <a:uFillTx/>
              <a:latin typeface="Times New Roman" panose="02020603050405020304" charset="0"/>
              <a:ea typeface="微软雅黑" panose="020B0503020204020204" pitchFamily="34" charset="-122"/>
              <a:sym typeface="+mn-ea"/>
            </a:endParaRPr>
          </a:p>
          <a:p>
            <a:pPr lvl="1" algn="l">
              <a:buClrTx/>
              <a:buSzTx/>
            </a:pPr>
            <a:r>
              <a:rPr lang="en-CA" altLang="zh-CN" sz="1000" dirty="0" smtClean="0">
                <a:uFillTx/>
                <a:latin typeface="Times New Roman" panose="02020603050405020304" charset="0"/>
                <a:ea typeface="微软雅黑" panose="020B0503020204020204" pitchFamily="34" charset="-122"/>
                <a:sym typeface="+mn-ea"/>
              </a:rPr>
              <a:t>G. </a:t>
            </a:r>
            <a:r>
              <a:rPr lang="zh-CN" altLang="en-US" sz="1000" dirty="0" smtClean="0">
                <a:uFillTx/>
                <a:latin typeface="Times New Roman" panose="02020603050405020304" charset="0"/>
                <a:ea typeface="微软雅黑" panose="020B0503020204020204" pitchFamily="34" charset="-122"/>
                <a:sym typeface="+mn-ea"/>
              </a:rPr>
              <a:t>Hofstede用5个维度的心智模型来解释不同国家和地区之间的文化差异</a:t>
            </a:r>
            <a:endParaRPr lang="zh-CN" altLang="en-US" sz="1000" dirty="0" smtClean="0">
              <a:uFillTx/>
              <a:latin typeface="Times New Roman" panose="02020603050405020304" charset="0"/>
              <a:ea typeface="微软雅黑" panose="020B0503020204020204" pitchFamily="34" charset="-122"/>
              <a:sym typeface="+mn-ea"/>
            </a:endParaRPr>
          </a:p>
          <a:p>
            <a:pPr lvl="1" algn="l">
              <a:buClrTx/>
              <a:buSzTx/>
            </a:pPr>
            <a:r>
              <a:rPr lang="zh-CN" altLang="en-US" sz="1000" dirty="0" smtClean="0">
                <a:solidFill>
                  <a:srgbClr val="0000FF"/>
                </a:solidFill>
                <a:uFillTx/>
                <a:latin typeface="Times New Roman" panose="02020603050405020304" charset="0"/>
                <a:ea typeface="微软雅黑" panose="020B0503020204020204" pitchFamily="34" charset="-122"/>
                <a:sym typeface="+mn-ea"/>
              </a:rPr>
              <a:t>权力距离、个人主义、男性特征、不确定性规避、长期取向</a:t>
            </a:r>
            <a:endParaRPr lang="zh-CN" altLang="en-US" sz="1000" dirty="0" smtClean="0">
              <a:solidFill>
                <a:srgbClr val="0000FF"/>
              </a:solidFill>
              <a:uFillTx/>
              <a:latin typeface="Times New Roman" panose="02020603050405020304" charset="0"/>
              <a:ea typeface="微软雅黑" panose="020B0503020204020204" pitchFamily="34" charset="-122"/>
            </a:endParaRPr>
          </a:p>
          <a:p>
            <a:pPr marL="263525" lvl="1" indent="0" algn="l">
              <a:buClrTx/>
              <a:buSzTx/>
              <a:buNone/>
            </a:pPr>
            <a:endParaRPr lang="zh-CN" altLang="en-US" sz="875" dirty="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875" dirty="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3.3.1 </a:t>
            </a:r>
            <a:r>
              <a:rPr lang="zh-CN" altLang="en-US" sz="2000" b="1" dirty="0">
                <a:solidFill>
                  <a:schemeClr val="bg1"/>
                </a:solidFill>
                <a:sym typeface="+mn-ea"/>
              </a:rPr>
              <a:t>文化和文化差异</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marL="228600" indent="-228600" algn="l">
              <a:buClrTx/>
              <a:buSzTx/>
              <a:buFont typeface="+mj-lt"/>
              <a:buAutoNum type="arabicPeriod"/>
            </a:pPr>
            <a:r>
              <a:rPr lang="zh-CN" altLang="en-US" sz="1100" b="1" dirty="0" smtClean="0">
                <a:uFillTx/>
                <a:latin typeface="Times New Roman" panose="02020603050405020304" charset="0"/>
                <a:ea typeface="微软雅黑" panose="020B0503020204020204" pitchFamily="34" charset="-122"/>
                <a:sym typeface="+mn-ea"/>
              </a:rPr>
              <a:t>权力距离：在一个组织当中，权力集中程度、领导独裁程度、以及社会对于权力分配不平等的接受</a:t>
            </a:r>
            <a:r>
              <a:rPr lang="zh-CN" altLang="en-US" sz="1100" b="1" dirty="0" smtClean="0">
                <a:uFillTx/>
                <a:latin typeface="Times New Roman" panose="02020603050405020304" charset="0"/>
                <a:ea typeface="微软雅黑" panose="020B0503020204020204" pitchFamily="34" charset="-122"/>
                <a:sym typeface="+mn-ea"/>
              </a:rPr>
              <a:t>程度。</a:t>
            </a:r>
            <a:endParaRPr lang="zh-CN" altLang="en-US" sz="1100" b="1" dirty="0" smtClean="0">
              <a:uFillTx/>
              <a:latin typeface="Times New Roman" panose="02020603050405020304" charset="0"/>
              <a:ea typeface="微软雅黑" panose="020B0503020204020204" pitchFamily="34" charset="-122"/>
              <a:sym typeface="+mn-ea"/>
            </a:endParaRPr>
          </a:p>
          <a:p>
            <a:pPr lvl="1" algn="l">
              <a:buClrTx/>
              <a:buSzTx/>
            </a:pPr>
            <a:r>
              <a:rPr lang="zh-CN" altLang="en-US" sz="1000" dirty="0" smtClean="0">
                <a:solidFill>
                  <a:srgbClr val="0000FF"/>
                </a:solidFill>
                <a:latin typeface="Times New Roman" panose="02020603050405020304" charset="0"/>
                <a:ea typeface="微软雅黑" panose="020B0503020204020204" pitchFamily="34" charset="-122"/>
                <a:sym typeface="+mn-ea"/>
              </a:rPr>
              <a:t>例：</a:t>
            </a:r>
            <a:r>
              <a:rPr lang="zh-CN" altLang="en-US" sz="1000" dirty="0" smtClean="0">
                <a:latin typeface="Times New Roman" panose="02020603050405020304" charset="0"/>
                <a:ea typeface="微软雅黑" panose="020B0503020204020204" pitchFamily="34" charset="-122"/>
                <a:sym typeface="+mn-ea"/>
              </a:rPr>
              <a:t>美国的权力距离相对较小，中国的权力距离较大（地位象征非常重要）</a:t>
            </a:r>
            <a:endParaRPr lang="zh-CN" altLang="en-US" sz="1000" b="1" dirty="0" smtClean="0">
              <a:uFillTx/>
              <a:latin typeface="Times New Roman" panose="02020603050405020304" charset="0"/>
              <a:ea typeface="微软雅黑" panose="020B0503020204020204" pitchFamily="34" charset="-122"/>
              <a:sym typeface="+mn-ea"/>
            </a:endParaRPr>
          </a:p>
          <a:p>
            <a:pPr lvl="1" algn="l">
              <a:buClrTx/>
              <a:buSzTx/>
            </a:pPr>
            <a:endParaRPr lang="zh-CN" altLang="en-US" sz="975" b="1" dirty="0" smtClean="0">
              <a:uFillTx/>
              <a:latin typeface="Times New Roman" panose="02020603050405020304" charset="0"/>
              <a:ea typeface="微软雅黑" panose="020B0503020204020204" pitchFamily="34" charset="-122"/>
              <a:sym typeface="+mn-ea"/>
            </a:endParaRPr>
          </a:p>
          <a:p>
            <a:pPr lvl="1" algn="l">
              <a:buClrTx/>
              <a:buSzTx/>
            </a:pPr>
            <a:endParaRPr lang="zh-CN" altLang="en-US" sz="975" b="1" dirty="0" smtClean="0">
              <a:uFillTx/>
              <a:latin typeface="Times New Roman" panose="02020603050405020304" charset="0"/>
              <a:ea typeface="微软雅黑" panose="020B0503020204020204" pitchFamily="34" charset="-122"/>
              <a:sym typeface="+mn-ea"/>
            </a:endParaRPr>
          </a:p>
          <a:p>
            <a:pPr marL="228600" indent="-228600" algn="l">
              <a:buClrTx/>
              <a:buSzTx/>
              <a:buAutoNum type="arabicPeriod"/>
            </a:pPr>
            <a:r>
              <a:rPr lang="zh-CN" altLang="en-US" sz="1100" b="1" dirty="0" smtClean="0">
                <a:uFillTx/>
                <a:latin typeface="Times New Roman" panose="02020603050405020304" charset="0"/>
                <a:ea typeface="微软雅黑" panose="020B0503020204020204" pitchFamily="34" charset="-122"/>
                <a:sym typeface="+mn-ea"/>
              </a:rPr>
              <a:t>个人主义：一种松散的社会组织结构，其中每个人重视自身的价值与需要，依靠个人的努力来为自己谋取</a:t>
            </a:r>
            <a:r>
              <a:rPr lang="zh-CN" altLang="en-US" sz="1100" b="1" dirty="0" smtClean="0">
                <a:uFillTx/>
                <a:latin typeface="Times New Roman" panose="02020603050405020304" charset="0"/>
                <a:ea typeface="微软雅黑" panose="020B0503020204020204" pitchFamily="34" charset="-122"/>
                <a:sym typeface="+mn-ea"/>
              </a:rPr>
              <a:t>利益。</a:t>
            </a:r>
            <a:endParaRPr lang="zh-CN" altLang="en-US" sz="1100" b="1" dirty="0" smtClean="0">
              <a:uFillTx/>
              <a:latin typeface="Times New Roman" panose="02020603050405020304" charset="0"/>
              <a:ea typeface="微软雅黑" panose="020B0503020204020204" pitchFamily="34" charset="-122"/>
              <a:sym typeface="+mn-ea"/>
            </a:endParaRPr>
          </a:p>
          <a:p>
            <a:pPr lvl="1" algn="l">
              <a:buClrTx/>
              <a:buSzTx/>
            </a:pPr>
            <a:r>
              <a:rPr lang="zh-CN" altLang="en-US" sz="1000" dirty="0" smtClean="0">
                <a:solidFill>
                  <a:srgbClr val="0000FF"/>
                </a:solidFill>
                <a:latin typeface="Times New Roman" panose="02020603050405020304" charset="0"/>
                <a:ea typeface="微软雅黑" panose="020B0503020204020204" pitchFamily="34" charset="-122"/>
                <a:sym typeface="+mn-ea"/>
              </a:rPr>
              <a:t>例：</a:t>
            </a:r>
            <a:r>
              <a:rPr lang="zh-CN" altLang="en-US" sz="1000" dirty="0" smtClean="0">
                <a:solidFill>
                  <a:schemeClr val="tx1"/>
                </a:solidFill>
                <a:latin typeface="Times New Roman" panose="02020603050405020304" charset="0"/>
                <a:ea typeface="微软雅黑" panose="020B0503020204020204" pitchFamily="34" charset="-122"/>
                <a:sym typeface="+mn-ea"/>
              </a:rPr>
              <a:t>美国是崇尚个人主义的社会，日本是崇尚集体主义的社会</a:t>
            </a:r>
            <a:endParaRPr lang="zh-CN" altLang="en-US" sz="1000" dirty="0" smtClean="0">
              <a:solidFill>
                <a:schemeClr val="tx1"/>
              </a:solidFill>
              <a:latin typeface="Times New Roman" panose="02020603050405020304" charset="0"/>
              <a:ea typeface="微软雅黑" panose="020B0503020204020204" pitchFamily="34" charset="-122"/>
            </a:endParaRPr>
          </a:p>
          <a:p>
            <a:pPr lvl="1" algn="l">
              <a:buClrTx/>
              <a:buSzTx/>
            </a:pPr>
            <a:endParaRPr lang="zh-CN" altLang="en-US" sz="875" dirty="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875" dirty="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3.3.1 </a:t>
            </a:r>
            <a:r>
              <a:rPr lang="zh-CN" altLang="en-US" sz="2000" b="1" dirty="0">
                <a:solidFill>
                  <a:schemeClr val="bg1"/>
                </a:solidFill>
                <a:sym typeface="+mn-ea"/>
              </a:rPr>
              <a:t>文化和文化差异</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marL="228600" indent="-228600" algn="l">
              <a:buClrTx/>
              <a:buSzTx/>
              <a:buFont typeface="+mj-lt"/>
              <a:buAutoNum type="arabicPeriod" startAt="3"/>
            </a:pPr>
            <a:r>
              <a:rPr lang="zh-CN" altLang="en-US" sz="1100" b="1" dirty="0" smtClean="0">
                <a:uFillTx/>
                <a:latin typeface="Times New Roman" panose="02020603050405020304" charset="0"/>
                <a:ea typeface="微软雅黑" panose="020B0503020204020204" pitchFamily="34" charset="-122"/>
                <a:sym typeface="+mn-ea"/>
              </a:rPr>
              <a:t>男性特征：社会居于统治地位的价值标准</a:t>
            </a:r>
            <a:endParaRPr lang="zh-CN" altLang="en-US" sz="1100" b="1" dirty="0" smtClean="0">
              <a:uFillTx/>
              <a:latin typeface="Times New Roman" panose="02020603050405020304" charset="0"/>
              <a:ea typeface="微软雅黑" panose="020B0503020204020204" pitchFamily="34" charset="-122"/>
              <a:sym typeface="+mn-ea"/>
            </a:endParaRPr>
          </a:p>
          <a:p>
            <a:pPr lvl="1" algn="l">
              <a:buClrTx/>
              <a:buSzTx/>
            </a:pPr>
            <a:r>
              <a:rPr lang="zh-CN" altLang="en-US" sz="1000" dirty="0" smtClean="0">
                <a:solidFill>
                  <a:schemeClr val="tx1"/>
                </a:solidFill>
                <a:uFillTx/>
                <a:latin typeface="Times New Roman" panose="02020603050405020304" charset="0"/>
                <a:ea typeface="微软雅黑" panose="020B0503020204020204" pitchFamily="34" charset="-122"/>
                <a:sym typeface="+mn-ea"/>
              </a:rPr>
              <a:t>对于男性社会而言，</a:t>
            </a:r>
            <a:r>
              <a:rPr lang="zh-CN" altLang="en-US" sz="1000" dirty="0" smtClean="0">
                <a:uFillTx/>
                <a:latin typeface="Times New Roman" panose="02020603050405020304" charset="0"/>
                <a:ea typeface="微软雅黑" panose="020B0503020204020204" pitchFamily="34" charset="-122"/>
                <a:sym typeface="+mn-ea"/>
              </a:rPr>
              <a:t>居于统治地位的是男性气概，如自信</a:t>
            </a:r>
            <a:r>
              <a:rPr lang="zh-CN" altLang="en-US" sz="1000" dirty="0" smtClean="0">
                <a:uFillTx/>
                <a:latin typeface="Times New Roman" panose="02020603050405020304" charset="0"/>
                <a:ea typeface="微软雅黑" panose="020B0503020204020204" pitchFamily="34" charset="-122"/>
                <a:sym typeface="+mn-ea"/>
              </a:rPr>
              <a:t>武断，进取好胜，对于金钱的索取，执着而坦然</a:t>
            </a:r>
            <a:endParaRPr lang="zh-CN" altLang="en-US" sz="1000" dirty="0" smtClean="0">
              <a:uFillTx/>
              <a:latin typeface="Times New Roman" panose="02020603050405020304" charset="0"/>
              <a:ea typeface="微软雅黑" panose="020B0503020204020204" pitchFamily="34" charset="-122"/>
              <a:sym typeface="+mn-ea"/>
            </a:endParaRPr>
          </a:p>
          <a:p>
            <a:pPr lvl="1" algn="l">
              <a:buClrTx/>
              <a:buSzTx/>
            </a:pPr>
            <a:r>
              <a:rPr lang="zh-CN" altLang="en-US" sz="1000" dirty="0" smtClean="0">
                <a:solidFill>
                  <a:srgbClr val="0000FF"/>
                </a:solidFill>
                <a:uFillTx/>
                <a:latin typeface="Times New Roman" panose="02020603050405020304" charset="0"/>
                <a:ea typeface="微软雅黑" panose="020B0503020204020204" pitchFamily="34" charset="-122"/>
                <a:sym typeface="+mn-ea"/>
              </a:rPr>
              <a:t>例：</a:t>
            </a:r>
            <a:r>
              <a:rPr lang="zh-CN" altLang="en-US" sz="1000" dirty="0" smtClean="0">
                <a:uFillTx/>
                <a:latin typeface="Times New Roman" panose="02020603050405020304" charset="0"/>
                <a:ea typeface="微软雅黑" panose="020B0503020204020204" pitchFamily="34" charset="-122"/>
                <a:sym typeface="+mn-ea"/>
              </a:rPr>
              <a:t>美国是男性度较强的国家，中国相比</a:t>
            </a:r>
            <a:r>
              <a:rPr lang="zh-CN" altLang="en-US" sz="1000" dirty="0" smtClean="0">
                <a:uFillTx/>
                <a:latin typeface="Times New Roman" panose="02020603050405020304" charset="0"/>
                <a:ea typeface="微软雅黑" panose="020B0503020204020204" pitchFamily="34" charset="-122"/>
                <a:sym typeface="+mn-ea"/>
              </a:rPr>
              <a:t>之下是一个女性度的社会</a:t>
            </a:r>
            <a:endParaRPr lang="zh-CN" altLang="en-US" sz="1000" dirty="0" smtClean="0">
              <a:uFillTx/>
              <a:latin typeface="Times New Roman" panose="02020603050405020304" charset="0"/>
              <a:ea typeface="微软雅黑" panose="020B0503020204020204" pitchFamily="34" charset="-122"/>
            </a:endParaRPr>
          </a:p>
          <a:p>
            <a:pPr lvl="1" algn="l">
              <a:buClrTx/>
              <a:buSzTx/>
            </a:pPr>
            <a:endParaRPr lang="zh-CN" altLang="en-US" sz="975" b="1" dirty="0" smtClean="0">
              <a:uFillTx/>
              <a:latin typeface="Times New Roman" panose="02020603050405020304" charset="0"/>
              <a:ea typeface="微软雅黑" panose="020B0503020204020204" pitchFamily="34" charset="-122"/>
              <a:sym typeface="+mn-ea"/>
            </a:endParaRPr>
          </a:p>
          <a:p>
            <a:pPr marL="228600" indent="-228600" algn="l">
              <a:buClrTx/>
              <a:buSzTx/>
              <a:buFont typeface="+mj-lt"/>
              <a:buAutoNum type="arabicPeriod" startAt="4"/>
            </a:pPr>
            <a:r>
              <a:rPr lang="zh-CN" altLang="en-US" sz="1100" b="1" dirty="0" smtClean="0">
                <a:uFillTx/>
                <a:latin typeface="Times New Roman" panose="02020603050405020304" charset="0"/>
                <a:ea typeface="微软雅黑" panose="020B0503020204020204" pitchFamily="34" charset="-122"/>
                <a:sym typeface="+mn-ea"/>
              </a:rPr>
              <a:t>不确定性规避指数</a:t>
            </a:r>
            <a:endParaRPr lang="zh-CN" altLang="en-US" sz="1100" b="1" dirty="0" smtClean="0">
              <a:uFillTx/>
              <a:latin typeface="Times New Roman" panose="02020603050405020304" charset="0"/>
              <a:ea typeface="微软雅黑" panose="020B0503020204020204" pitchFamily="34" charset="-122"/>
              <a:sym typeface="+mn-ea"/>
            </a:endParaRPr>
          </a:p>
          <a:p>
            <a:pPr lvl="1" algn="l">
              <a:buClrTx/>
              <a:buSzTx/>
            </a:pPr>
            <a:r>
              <a:rPr lang="zh-CN" altLang="en-US" sz="1000" dirty="0" smtClean="0">
                <a:uFillTx/>
                <a:latin typeface="Times New Roman" panose="02020603050405020304" charset="0"/>
                <a:ea typeface="微软雅黑" panose="020B0503020204020204" pitchFamily="34" charset="-122"/>
                <a:sym typeface="+mn-ea"/>
              </a:rPr>
              <a:t>在不确定性避免程度</a:t>
            </a:r>
            <a:r>
              <a:rPr lang="zh-CN" altLang="en-US" sz="1000" dirty="0" smtClean="0">
                <a:solidFill>
                  <a:srgbClr val="FF0000"/>
                </a:solidFill>
                <a:uFillTx/>
                <a:latin typeface="Times New Roman" panose="02020603050405020304" charset="0"/>
                <a:ea typeface="微软雅黑" panose="020B0503020204020204" pitchFamily="34" charset="-122"/>
                <a:sym typeface="+mn-ea"/>
              </a:rPr>
              <a:t>低</a:t>
            </a:r>
            <a:r>
              <a:rPr lang="zh-CN" altLang="en-US" sz="1000" dirty="0" smtClean="0">
                <a:uFillTx/>
                <a:latin typeface="Times New Roman" panose="02020603050405020304" charset="0"/>
                <a:ea typeface="微软雅黑" panose="020B0503020204020204" pitchFamily="34" charset="-122"/>
                <a:sym typeface="+mn-ea"/>
              </a:rPr>
              <a:t>的社会当中，人们普遍有一种安全感，倾向于放松的生活态度和鼓励冒险的倾向</a:t>
            </a:r>
            <a:endParaRPr lang="zh-CN" altLang="en-US" sz="1000" dirty="0" smtClean="0">
              <a:uFillTx/>
              <a:latin typeface="Times New Roman" panose="02020603050405020304" charset="0"/>
              <a:ea typeface="微软雅黑" panose="020B0503020204020204" pitchFamily="34" charset="-122"/>
            </a:endParaRPr>
          </a:p>
          <a:p>
            <a:pPr lvl="1" algn="l">
              <a:buClrTx/>
              <a:buSzTx/>
            </a:pPr>
            <a:r>
              <a:rPr lang="zh-CN" altLang="en-US" sz="1000" dirty="0" smtClean="0">
                <a:uFillTx/>
                <a:latin typeface="Times New Roman" panose="02020603050405020304" charset="0"/>
                <a:ea typeface="微软雅黑" panose="020B0503020204020204" pitchFamily="34" charset="-122"/>
                <a:sym typeface="+mn-ea"/>
              </a:rPr>
              <a:t>在不确定性避免程度</a:t>
            </a:r>
            <a:r>
              <a:rPr lang="zh-CN" altLang="en-US" sz="1000" dirty="0" smtClean="0">
                <a:solidFill>
                  <a:srgbClr val="0000FF"/>
                </a:solidFill>
                <a:uFillTx/>
                <a:latin typeface="Times New Roman" panose="02020603050405020304" charset="0"/>
                <a:ea typeface="微软雅黑" panose="020B0503020204020204" pitchFamily="34" charset="-122"/>
                <a:sym typeface="+mn-ea"/>
              </a:rPr>
              <a:t>高</a:t>
            </a:r>
            <a:r>
              <a:rPr lang="zh-CN" altLang="en-US" sz="1000" dirty="0" smtClean="0">
                <a:uFillTx/>
                <a:latin typeface="Times New Roman" panose="02020603050405020304" charset="0"/>
                <a:ea typeface="微软雅黑" panose="020B0503020204020204" pitchFamily="34" charset="-122"/>
                <a:sym typeface="+mn-ea"/>
              </a:rPr>
              <a:t>的社会当中，人们普遍有一种高度的紧迫感和进取心，因而容易形成一种努力工作的内心冲动</a:t>
            </a:r>
            <a:endParaRPr lang="zh-CN" altLang="en-US" sz="1000" dirty="0" smtClean="0">
              <a:uFillTx/>
              <a:latin typeface="Times New Roman" panose="02020603050405020304" charset="0"/>
              <a:ea typeface="微软雅黑" panose="020B0503020204020204" pitchFamily="34" charset="-122"/>
              <a:sym typeface="+mn-ea"/>
            </a:endParaRPr>
          </a:p>
          <a:p>
            <a:pPr lvl="1" algn="l">
              <a:buClrTx/>
              <a:buSzTx/>
            </a:pPr>
            <a:r>
              <a:rPr lang="zh-CN" altLang="en-US" sz="1000" dirty="0" smtClean="0">
                <a:solidFill>
                  <a:srgbClr val="0000FF"/>
                </a:solidFill>
                <a:uFillTx/>
                <a:latin typeface="Times New Roman" panose="02020603050405020304" charset="0"/>
                <a:ea typeface="微软雅黑" panose="020B0503020204020204" pitchFamily="34" charset="-122"/>
              </a:rPr>
              <a:t>例：</a:t>
            </a:r>
            <a:r>
              <a:rPr lang="zh-CN" altLang="en-US" sz="1000" dirty="0" smtClean="0">
                <a:uFillTx/>
                <a:latin typeface="Times New Roman" panose="02020603050405020304" charset="0"/>
                <a:ea typeface="微软雅黑" panose="020B0503020204020204" pitchFamily="34" charset="-122"/>
                <a:sym typeface="+mn-ea"/>
              </a:rPr>
              <a:t>日本不确定性方面程度较高（</a:t>
            </a:r>
            <a:r>
              <a:rPr lang="zh-CN" altLang="en-US" sz="1000" dirty="0" smtClean="0">
                <a:solidFill>
                  <a:srgbClr val="FF0000"/>
                </a:solidFill>
                <a:uFillTx/>
                <a:latin typeface="Times New Roman" panose="02020603050405020304" charset="0"/>
                <a:ea typeface="微软雅黑" panose="020B0503020204020204" pitchFamily="34" charset="-122"/>
                <a:sym typeface="+mn-ea"/>
              </a:rPr>
              <a:t>上级倾向于对下属进行严格的控制和清晰的指示</a:t>
            </a:r>
            <a:r>
              <a:rPr lang="zh-CN" altLang="en-US" sz="1000" dirty="0" smtClean="0">
                <a:uFillTx/>
                <a:latin typeface="Times New Roman" panose="02020603050405020304" charset="0"/>
                <a:ea typeface="微软雅黑" panose="020B0503020204020204" pitchFamily="34" charset="-122"/>
                <a:sym typeface="+mn-ea"/>
              </a:rPr>
              <a:t>），美国不确定性避免程度较低</a:t>
            </a: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3.3.1 </a:t>
            </a:r>
            <a:r>
              <a:rPr lang="zh-CN" altLang="en-US" sz="2000" b="1" dirty="0">
                <a:solidFill>
                  <a:schemeClr val="bg1"/>
                </a:solidFill>
                <a:sym typeface="+mn-ea"/>
              </a:rPr>
              <a:t>文化和文化差异</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smtClean="0">
                <a:solidFill>
                  <a:schemeClr val="bg1"/>
                </a:solidFill>
              </a:rPr>
              <a:t>提纲</a:t>
            </a:r>
            <a:endParaRPr lang="zh-CN" altLang="en-US" sz="2000" b="1" dirty="0">
              <a:solidFill>
                <a:schemeClr val="bg1"/>
              </a:solidFill>
            </a:endParaRPr>
          </a:p>
        </p:txBody>
      </p:sp>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solidFill>
                  <a:srgbClr val="FF0000"/>
                </a:solidFill>
                <a:uFillTx/>
                <a:latin typeface="Times New Roman" panose="02020603050405020304" charset="0"/>
                <a:ea typeface="微软雅黑" panose="020B0503020204020204" pitchFamily="34" charset="-122"/>
              </a:rPr>
              <a:t>3</a:t>
            </a:r>
            <a:r>
              <a:rPr lang="en-US" altLang="zh-CN" sz="1200" dirty="0" smtClean="0">
                <a:solidFill>
                  <a:srgbClr val="FF0000"/>
                </a:solidFill>
                <a:uFillTx/>
                <a:latin typeface="Times New Roman" panose="02020603050405020304" charset="0"/>
                <a:ea typeface="微软雅黑" panose="020B0503020204020204" pitchFamily="34" charset="-122"/>
              </a:rPr>
              <a:t>.1 </a:t>
            </a:r>
            <a:r>
              <a:rPr lang="zh-CN" altLang="en-US" sz="1200" dirty="0" smtClean="0">
                <a:solidFill>
                  <a:srgbClr val="FF0000"/>
                </a:solidFill>
                <a:uFillTx/>
                <a:latin typeface="Times New Roman" panose="02020603050405020304" charset="0"/>
                <a:ea typeface="微软雅黑" panose="020B0503020204020204" pitchFamily="34" charset="-122"/>
              </a:rPr>
              <a:t>计算机技术与环境</a:t>
            </a:r>
            <a:endParaRPr lang="zh-CN" altLang="en-US" sz="1200" dirty="0" smtClean="0">
              <a:solidFill>
                <a:srgbClr val="FF0000"/>
              </a:solidFill>
              <a:uFillTx/>
              <a:latin typeface="Times New Roman" panose="02020603050405020304" charset="0"/>
              <a:ea typeface="微软雅黑" panose="020B0503020204020204" pitchFamily="34" charset="-122"/>
            </a:endParaRPr>
          </a:p>
          <a:p>
            <a:pPr lvl="1">
              <a:lnSpc>
                <a:spcPct val="150000"/>
              </a:lnSpc>
            </a:pPr>
            <a:r>
              <a:rPr lang="en-US" altLang="zh-CN" sz="1200" dirty="0" smtClean="0">
                <a:solidFill>
                  <a:srgbClr val="FF0000"/>
                </a:solidFill>
                <a:latin typeface="Times New Roman" panose="02020603050405020304" charset="0"/>
                <a:ea typeface="微软雅黑" panose="020B0503020204020204" pitchFamily="34" charset="-122"/>
                <a:sym typeface="+mn-ea"/>
              </a:rPr>
              <a:t>3.1.1 </a:t>
            </a:r>
            <a:r>
              <a:rPr lang="zh-CN" altLang="en-US" sz="1200" dirty="0" smtClean="0">
                <a:solidFill>
                  <a:srgbClr val="FF0000"/>
                </a:solidFill>
                <a:latin typeface="Times New Roman" panose="02020603050405020304" charset="0"/>
                <a:ea typeface="微软雅黑" panose="020B0503020204020204" pitchFamily="34" charset="-122"/>
                <a:sym typeface="+mn-ea"/>
              </a:rPr>
              <a:t>基于角色的认识</a:t>
            </a:r>
            <a:endParaRPr lang="en-US" altLang="zh-CN" sz="1200" dirty="0" smtClean="0">
              <a:solidFill>
                <a:srgbClr val="FF0000"/>
              </a:solidFill>
              <a:latin typeface="Times New Roman" panose="02020603050405020304" charset="0"/>
              <a:ea typeface="微软雅黑" panose="020B0503020204020204" pitchFamily="34" charset="-122"/>
            </a:endParaRPr>
          </a:p>
          <a:p>
            <a:pPr lvl="1">
              <a:lnSpc>
                <a:spcPct val="150000"/>
              </a:lnSpc>
            </a:pPr>
            <a:r>
              <a:rPr lang="en-US" altLang="zh-CN" sz="1200" dirty="0" smtClean="0">
                <a:solidFill>
                  <a:srgbClr val="FF0000"/>
                </a:solidFill>
                <a:latin typeface="Times New Roman" panose="02020603050405020304" charset="0"/>
                <a:ea typeface="微软雅黑" panose="020B0503020204020204" pitchFamily="34" charset="-122"/>
                <a:sym typeface="+mn-ea"/>
              </a:rPr>
              <a:t>3.1.2 </a:t>
            </a:r>
            <a:r>
              <a:rPr lang="zh-CN" altLang="en-US" sz="1200" dirty="0" smtClean="0">
                <a:solidFill>
                  <a:srgbClr val="FF0000"/>
                </a:solidFill>
                <a:latin typeface="Times New Roman" panose="02020603050405020304" charset="0"/>
                <a:ea typeface="微软雅黑" panose="020B0503020204020204" pitchFamily="34" charset="-122"/>
                <a:sym typeface="+mn-ea"/>
              </a:rPr>
              <a:t>知识的形成与科学家的基本素养</a:t>
            </a:r>
            <a:endParaRPr lang="en-US" altLang="zh-CN" sz="1200" dirty="0" smtClean="0">
              <a:solidFill>
                <a:srgbClr val="FF0000"/>
              </a:solidFill>
              <a:latin typeface="Times New Roman" panose="02020603050405020304" charset="0"/>
              <a:ea typeface="微软雅黑" panose="020B0503020204020204" pitchFamily="34" charset="-122"/>
            </a:endParaRPr>
          </a:p>
          <a:p>
            <a:pPr lvl="1">
              <a:lnSpc>
                <a:spcPct val="150000"/>
              </a:lnSpc>
            </a:pPr>
            <a:r>
              <a:rPr lang="en-US" altLang="zh-CN" sz="1200" dirty="0" smtClean="0">
                <a:solidFill>
                  <a:srgbClr val="FF0000"/>
                </a:solidFill>
                <a:latin typeface="Times New Roman" panose="02020603050405020304" charset="0"/>
                <a:ea typeface="微软雅黑" panose="020B0503020204020204" pitchFamily="34" charset="-122"/>
                <a:sym typeface="+mn-ea"/>
              </a:rPr>
              <a:t>3.1.3 </a:t>
            </a:r>
            <a:r>
              <a:rPr lang="zh-CN" altLang="en-US" sz="1200" dirty="0" smtClean="0">
                <a:solidFill>
                  <a:srgbClr val="FF0000"/>
                </a:solidFill>
                <a:latin typeface="Times New Roman" panose="02020603050405020304" charset="0"/>
                <a:ea typeface="微软雅黑" panose="020B0503020204020204" pitchFamily="34" charset="-122"/>
                <a:sym typeface="+mn-ea"/>
              </a:rPr>
              <a:t>工程意识与专业学生</a:t>
            </a:r>
            <a:endParaRPr lang="en-US" altLang="zh-CN" sz="1200" dirty="0" smtClean="0">
              <a:solidFill>
                <a:srgbClr val="FF0000"/>
              </a:solidFill>
              <a:uFillTx/>
              <a:latin typeface="Times New Roman" panose="02020603050405020304" charset="0"/>
              <a:ea typeface="微软雅黑" panose="020B0503020204020204" pitchFamily="34" charset="-122"/>
            </a:endParaRPr>
          </a:p>
          <a:p>
            <a:pPr>
              <a:lnSpc>
                <a:spcPct val="150000"/>
              </a:lnSpc>
            </a:pPr>
            <a:r>
              <a:rPr lang="en-US" altLang="zh-CN" sz="1200" dirty="0" smtClean="0">
                <a:solidFill>
                  <a:schemeClr val="tx1"/>
                </a:solidFill>
                <a:uFillTx/>
                <a:latin typeface="Times New Roman" panose="02020603050405020304" charset="0"/>
                <a:ea typeface="微软雅黑" panose="020B0503020204020204" pitchFamily="34" charset="-122"/>
              </a:rPr>
              <a:t>3.2 </a:t>
            </a:r>
            <a:r>
              <a:rPr lang="zh-CN" altLang="en-US" sz="1200" dirty="0" smtClean="0">
                <a:solidFill>
                  <a:schemeClr val="tx1"/>
                </a:solidFill>
                <a:uFillTx/>
                <a:latin typeface="Times New Roman" panose="02020603050405020304" charset="0"/>
                <a:ea typeface="微软雅黑" panose="020B0503020204020204" pitchFamily="34" charset="-122"/>
              </a:rPr>
              <a:t>计算机技术的使用对人类的影响</a:t>
            </a:r>
            <a:endParaRPr lang="en-US" altLang="zh-CN" sz="1200" dirty="0" smtClean="0">
              <a:solidFill>
                <a:schemeClr val="tx1"/>
              </a:solidFill>
              <a:uFillTx/>
              <a:latin typeface="Times New Roman" panose="02020603050405020304" charset="0"/>
              <a:ea typeface="微软雅黑" panose="020B0503020204020204" pitchFamily="34" charset="-122"/>
            </a:endParaRPr>
          </a:p>
          <a:p>
            <a:pPr>
              <a:lnSpc>
                <a:spcPct val="150000"/>
              </a:lnSpc>
            </a:pPr>
            <a:r>
              <a:rPr lang="en-US" altLang="zh-CN" sz="1200" dirty="0" smtClean="0">
                <a:solidFill>
                  <a:schemeClr val="tx1"/>
                </a:solidFill>
                <a:uFillTx/>
                <a:latin typeface="Times New Roman" panose="02020603050405020304" charset="0"/>
                <a:ea typeface="微软雅黑" panose="020B0503020204020204" pitchFamily="34" charset="-122"/>
              </a:rPr>
              <a:t>3.3 </a:t>
            </a:r>
            <a:r>
              <a:rPr lang="zh-CN" altLang="en-US" sz="1200" dirty="0" smtClean="0">
                <a:solidFill>
                  <a:schemeClr val="tx1"/>
                </a:solidFill>
                <a:uFillTx/>
                <a:latin typeface="Times New Roman" panose="02020603050405020304" charset="0"/>
                <a:ea typeface="微软雅黑" panose="020B0503020204020204" pitchFamily="34" charset="-122"/>
              </a:rPr>
              <a:t>计算机与文化</a:t>
            </a:r>
            <a:endParaRPr lang="zh-CN" altLang="en-US" sz="1200" dirty="0" smtClean="0">
              <a:solidFill>
                <a:schemeClr val="tx1"/>
              </a:solidFill>
              <a:uFillTx/>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marL="228600" indent="-228600" algn="l">
              <a:buClrTx/>
              <a:buSzTx/>
              <a:buFont typeface="+mj-lt"/>
              <a:buAutoNum type="arabicPeriod" startAt="5"/>
            </a:pPr>
            <a:r>
              <a:rPr lang="zh-CN" altLang="en-US" sz="1100" b="1" dirty="0" smtClean="0">
                <a:uFillTx/>
                <a:latin typeface="Times New Roman" panose="02020603050405020304" charset="0"/>
                <a:ea typeface="微软雅黑" panose="020B0503020204020204" pitchFamily="34" charset="-122"/>
                <a:sym typeface="+mn-ea"/>
              </a:rPr>
              <a:t>长期</a:t>
            </a:r>
            <a:r>
              <a:rPr lang="zh-CN" altLang="en-US" sz="1100" b="1" dirty="0" smtClean="0">
                <a:uFillTx/>
                <a:latin typeface="Times New Roman" panose="02020603050405020304" charset="0"/>
                <a:ea typeface="微软雅黑" panose="020B0503020204020204" pitchFamily="34" charset="-122"/>
                <a:sym typeface="+mn-ea"/>
              </a:rPr>
              <a:t>取向</a:t>
            </a:r>
            <a:endParaRPr lang="zh-CN" altLang="en-US" sz="1100" b="1" dirty="0" smtClean="0">
              <a:uFillTx/>
              <a:latin typeface="Times New Roman" panose="02020603050405020304" charset="0"/>
              <a:ea typeface="微软雅黑" panose="020B0503020204020204" pitchFamily="34" charset="-122"/>
              <a:sym typeface="+mn-ea"/>
            </a:endParaRPr>
          </a:p>
          <a:p>
            <a:pPr lvl="1" algn="l">
              <a:buClrTx/>
              <a:buSzTx/>
            </a:pPr>
            <a:r>
              <a:rPr lang="zh-CN" altLang="en-US" sz="1000" dirty="0" smtClean="0">
                <a:uFillTx/>
                <a:latin typeface="Times New Roman" panose="02020603050405020304" charset="0"/>
                <a:ea typeface="微软雅黑" panose="020B0503020204020204" pitchFamily="34" charset="-122"/>
                <a:sym typeface="+mn-ea"/>
              </a:rPr>
              <a:t>长期取向的价值观注重节约与坚定</a:t>
            </a:r>
            <a:endParaRPr lang="zh-CN" altLang="en-US" sz="1000" dirty="0" smtClean="0">
              <a:uFillTx/>
              <a:latin typeface="Times New Roman" panose="02020603050405020304" charset="0"/>
              <a:ea typeface="微软雅黑" panose="020B0503020204020204" pitchFamily="34" charset="-122"/>
              <a:sym typeface="+mn-ea"/>
            </a:endParaRPr>
          </a:p>
          <a:p>
            <a:pPr lvl="1" algn="l">
              <a:buClrTx/>
              <a:buSzTx/>
            </a:pPr>
            <a:r>
              <a:rPr lang="zh-CN" altLang="en-US" sz="1000" dirty="0" smtClean="0">
                <a:uFillTx/>
                <a:latin typeface="Times New Roman" panose="02020603050405020304" charset="0"/>
                <a:ea typeface="微软雅黑" panose="020B0503020204020204" pitchFamily="34" charset="-122"/>
                <a:sym typeface="+mn-ea"/>
              </a:rPr>
              <a:t>短期取向的价值观尊重传统，履行社会责任，并爱面子</a:t>
            </a:r>
            <a:endParaRPr lang="zh-CN" altLang="en-US" sz="1000" dirty="0" smtClean="0">
              <a:uFillTx/>
              <a:latin typeface="Times New Roman" panose="02020603050405020304" charset="0"/>
              <a:ea typeface="微软雅黑" panose="020B0503020204020204" pitchFamily="34" charset="-122"/>
            </a:endParaRPr>
          </a:p>
          <a:p>
            <a:pPr lvl="1" algn="l">
              <a:buClrTx/>
              <a:buSzTx/>
            </a:pPr>
            <a:endParaRPr lang="zh-CN" altLang="en-US" sz="975" b="1" dirty="0" smtClean="0">
              <a:uFillTx/>
              <a:latin typeface="Times New Roman" panose="02020603050405020304" charset="0"/>
              <a:ea typeface="微软雅黑" panose="020B0503020204020204" pitchFamily="34" charset="-122"/>
              <a:sym typeface="+mn-ea"/>
            </a:endParaRPr>
          </a:p>
          <a:p>
            <a:pPr marL="263525" lvl="1" indent="0" algn="l">
              <a:buClrTx/>
              <a:buSzTx/>
              <a:buNone/>
            </a:pPr>
            <a:endParaRPr lang="zh-CN" altLang="en-US" sz="875" dirty="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875" dirty="0">
              <a:solidFill>
                <a:schemeClr val="tx1"/>
              </a:solidFill>
              <a:uFillTx/>
              <a:latin typeface="Times New Roman" panose="02020603050405020304" charset="0"/>
              <a:ea typeface="微软雅黑" panose="020B0503020204020204" pitchFamily="34" charset="-122"/>
            </a:endParaRPr>
          </a:p>
          <a:p>
            <a:pPr lvl="2" algn="l">
              <a:buClrTx/>
              <a:buSzTx/>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sym typeface="+mn-ea"/>
              </a:rPr>
              <a:t>3.3.1 </a:t>
            </a:r>
            <a:r>
              <a:rPr lang="zh-CN" altLang="en-US" sz="2000" b="1" dirty="0">
                <a:solidFill>
                  <a:schemeClr val="bg1"/>
                </a:solidFill>
                <a:sym typeface="+mn-ea"/>
              </a:rPr>
              <a:t>文化和文化差异</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000" dirty="0" smtClean="0">
                <a:latin typeface="Times New Roman" panose="02020603050405020304" charset="0"/>
                <a:ea typeface="微软雅黑" panose="020B0503020204020204" pitchFamily="34" charset="-122"/>
              </a:rPr>
              <a:t>好莱坞电影</a:t>
            </a:r>
            <a:endParaRPr lang="en-US" altLang="zh-CN" sz="1000" dirty="0" smtClean="0">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rPr>
              <a:t>对人类未来和破坏地球行为充满</a:t>
            </a:r>
            <a:r>
              <a:rPr lang="zh-CN" altLang="en-US" sz="1000" dirty="0" smtClean="0">
                <a:solidFill>
                  <a:srgbClr val="FF0000"/>
                </a:solidFill>
                <a:latin typeface="Times New Roman" panose="02020603050405020304" charset="0"/>
                <a:ea typeface="微软雅黑" panose="020B0503020204020204" pitchFamily="34" charset="-122"/>
              </a:rPr>
              <a:t>忧虑</a:t>
            </a:r>
            <a:endParaRPr lang="en-US" altLang="zh-CN" sz="1000" dirty="0" smtClean="0">
              <a:solidFill>
                <a:srgbClr val="FF0000"/>
              </a:solidFill>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rPr>
              <a:t>它们比人类</a:t>
            </a:r>
            <a:r>
              <a:rPr lang="zh-CN" altLang="en-US" sz="1000" dirty="0" smtClean="0">
                <a:solidFill>
                  <a:srgbClr val="FF0000"/>
                </a:solidFill>
                <a:latin typeface="Times New Roman" panose="02020603050405020304" charset="0"/>
                <a:ea typeface="微软雅黑" panose="020B0503020204020204" pitchFamily="34" charset="-122"/>
              </a:rPr>
              <a:t>更有效率</a:t>
            </a:r>
            <a:r>
              <a:rPr lang="zh-CN" altLang="en-US" sz="1000" dirty="0" smtClean="0">
                <a:latin typeface="Times New Roman" panose="02020603050405020304" charset="0"/>
                <a:ea typeface="微软雅黑" panose="020B0503020204020204" pitchFamily="34" charset="-122"/>
              </a:rPr>
              <a:t>，但是，它们缺乏人类所拥有的价值观、逻辑思维和推理能力</a:t>
            </a:r>
            <a:endParaRPr lang="en-US" altLang="zh-CN" sz="1000" dirty="0" smtClean="0">
              <a:latin typeface="Times New Roman" panose="02020603050405020304" charset="0"/>
              <a:ea typeface="微软雅黑" panose="020B0503020204020204" pitchFamily="34" charset="-122"/>
            </a:endParaRPr>
          </a:p>
          <a:p>
            <a:pPr lvl="1"/>
            <a:r>
              <a:rPr lang="zh-CN" altLang="en-US" sz="1000" dirty="0">
                <a:solidFill>
                  <a:srgbClr val="FF0000"/>
                </a:solidFill>
                <a:latin typeface="Times New Roman" panose="02020603050405020304" charset="0"/>
                <a:ea typeface="微软雅黑" panose="020B0503020204020204" pitchFamily="34" charset="-122"/>
              </a:rPr>
              <a:t>量</a:t>
            </a:r>
            <a:r>
              <a:rPr lang="zh-CN" altLang="en-US" sz="1000" dirty="0" smtClean="0">
                <a:solidFill>
                  <a:srgbClr val="FF0000"/>
                </a:solidFill>
                <a:latin typeface="Times New Roman" panose="02020603050405020304" charset="0"/>
                <a:ea typeface="微软雅黑" panose="020B0503020204020204" pitchFamily="34" charset="-122"/>
              </a:rPr>
              <a:t>身打造</a:t>
            </a:r>
            <a:r>
              <a:rPr lang="zh-CN" altLang="en-US" sz="1000" dirty="0" smtClean="0">
                <a:latin typeface="Times New Roman" panose="02020603050405020304" charset="0"/>
                <a:ea typeface="微软雅黑" panose="020B0503020204020204" pitchFamily="34" charset="-122"/>
              </a:rPr>
              <a:t>，具备诸如做梦和推理等更高级的智力水平</a:t>
            </a:r>
            <a:endParaRPr lang="en-US" altLang="zh-CN" sz="1000" dirty="0" smtClean="0">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rPr>
              <a:t>怀着</a:t>
            </a:r>
            <a:r>
              <a:rPr lang="zh-CN" altLang="en-US" sz="1000" dirty="0" smtClean="0">
                <a:solidFill>
                  <a:srgbClr val="FF0000"/>
                </a:solidFill>
                <a:latin typeface="Times New Roman" panose="02020603050405020304" charset="0"/>
                <a:ea typeface="微软雅黑" panose="020B0503020204020204" pitchFamily="34" charset="-122"/>
              </a:rPr>
              <a:t>复仇</a:t>
            </a:r>
            <a:r>
              <a:rPr lang="zh-CN" altLang="en-US" sz="1000" dirty="0" smtClean="0">
                <a:latin typeface="Times New Roman" panose="02020603050405020304" charset="0"/>
                <a:ea typeface="微软雅黑" panose="020B0503020204020204" pitchFamily="34" charset="-122"/>
              </a:rPr>
              <a:t>欲望</a:t>
            </a:r>
            <a:endParaRPr lang="en-US" altLang="zh-CN" sz="1000" dirty="0" smtClean="0">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rPr>
              <a:t>迄今为止依然</a:t>
            </a:r>
            <a:r>
              <a:rPr lang="zh-CN" altLang="en-US" sz="1000" dirty="0" smtClean="0">
                <a:solidFill>
                  <a:srgbClr val="FF0000"/>
                </a:solidFill>
                <a:latin typeface="Times New Roman" panose="02020603050405020304" charset="0"/>
                <a:ea typeface="微软雅黑" panose="020B0503020204020204" pitchFamily="34" charset="-122"/>
              </a:rPr>
              <a:t>不可能设计出</a:t>
            </a:r>
            <a:r>
              <a:rPr lang="zh-CN" altLang="en-US" sz="1000" dirty="0" smtClean="0">
                <a:latin typeface="Times New Roman" panose="02020603050405020304" charset="0"/>
                <a:ea typeface="微软雅黑" panose="020B0503020204020204" pitchFamily="34" charset="-122"/>
              </a:rPr>
              <a:t>像人类一样高深莫测的机器</a:t>
            </a:r>
            <a:endParaRPr lang="en-US" altLang="zh-CN" sz="1000" dirty="0" smtClean="0">
              <a:latin typeface="Times New Roman" panose="02020603050405020304" charset="0"/>
              <a:ea typeface="微软雅黑" panose="020B0503020204020204" pitchFamily="34" charset="-122"/>
            </a:endParaRPr>
          </a:p>
          <a:p>
            <a:pPr lvl="1"/>
            <a:r>
              <a:rPr lang="zh-CN" altLang="en-US" sz="1000" dirty="0" smtClean="0">
                <a:solidFill>
                  <a:srgbClr val="FF0000"/>
                </a:solidFill>
                <a:latin typeface="Times New Roman" panose="02020603050405020304" charset="0"/>
                <a:ea typeface="微软雅黑" panose="020B0503020204020204" pitchFamily="34" charset="-122"/>
              </a:rPr>
              <a:t>人工智能</a:t>
            </a:r>
            <a:r>
              <a:rPr lang="zh-CN" altLang="en-US" sz="1000" dirty="0" smtClean="0">
                <a:latin typeface="Times New Roman" panose="02020603050405020304" charset="0"/>
                <a:ea typeface="微软雅黑" panose="020B0503020204020204" pitchFamily="34" charset="-122"/>
              </a:rPr>
              <a:t>模型，每个方面均堪称完美</a:t>
            </a:r>
            <a:endParaRPr lang="en-US" altLang="zh-CN" sz="1000" dirty="0" smtClean="0">
              <a:latin typeface="Times New Roman" panose="02020603050405020304" charset="0"/>
              <a:ea typeface="微软雅黑" panose="020B0503020204020204" pitchFamily="34" charset="-122"/>
            </a:endParaRPr>
          </a:p>
          <a:p>
            <a:endParaRPr lang="en-US" altLang="zh-CN" sz="1000" dirty="0" smtClean="0">
              <a:latin typeface="Times New Roman" panose="02020603050405020304" charset="0"/>
              <a:ea typeface="微软雅黑" panose="020B0503020204020204" pitchFamily="34" charset="-122"/>
            </a:endParaRPr>
          </a:p>
          <a:p>
            <a:endParaRPr lang="en-US" altLang="zh-CN" sz="1000" dirty="0">
              <a:latin typeface="Times New Roman" panose="02020603050405020304" charset="0"/>
              <a:ea typeface="微软雅黑" panose="020B0503020204020204" pitchFamily="34"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3.3.2 </a:t>
            </a:r>
            <a:r>
              <a:rPr lang="zh-CN" altLang="en-US" sz="2000" b="1" dirty="0">
                <a:solidFill>
                  <a:schemeClr val="bg1"/>
                </a:solidFill>
              </a:rPr>
              <a:t>与计算机相伴的文化</a:t>
            </a:r>
            <a:endParaRPr lang="zh-CN" altLang="en-US" sz="2000" b="1" dirty="0">
              <a:solidFill>
                <a:schemeClr val="bg1"/>
              </a:solidFill>
            </a:endParaRPr>
          </a:p>
        </p:txBody>
      </p:sp>
      <p:pic>
        <p:nvPicPr>
          <p:cNvPr id="1026" name="Picture 2" descr="John Markoff.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90678" y="1835906"/>
            <a:ext cx="684733" cy="1108022"/>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000" dirty="0" smtClean="0">
                <a:latin typeface="Times New Roman" panose="02020603050405020304" charset="0"/>
                <a:ea typeface="微软雅黑" panose="020B0503020204020204" pitchFamily="34" charset="-122"/>
              </a:rPr>
              <a:t>国内：</a:t>
            </a:r>
            <a:endParaRPr lang="en-US" altLang="zh-CN" sz="1000" dirty="0" smtClean="0">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rPr>
              <a:t>阮晓刚，</a:t>
            </a:r>
            <a:r>
              <a:rPr lang="en-US" altLang="zh-CN" sz="1000" dirty="0" smtClean="0">
                <a:latin typeface="Times New Roman" panose="02020603050405020304" charset="0"/>
                <a:ea typeface="微软雅黑" panose="020B0503020204020204" pitchFamily="34" charset="-122"/>
              </a:rPr>
              <a:t>2005</a:t>
            </a:r>
            <a:r>
              <a:rPr lang="zh-CN" altLang="en-US" sz="1000" dirty="0" smtClean="0">
                <a:latin typeface="Times New Roman" panose="02020603050405020304" charset="0"/>
                <a:ea typeface="微软雅黑" panose="020B0503020204020204" pitchFamily="34" charset="-122"/>
              </a:rPr>
              <a:t>年，</a:t>
            </a:r>
            <a:r>
              <a:rPr lang="en-US" altLang="zh-CN" sz="1000" dirty="0" smtClean="0">
                <a:latin typeface="Times New Roman" panose="02020603050405020304" charset="0"/>
                <a:ea typeface="微软雅黑" panose="020B0503020204020204" pitchFamily="34" charset="-122"/>
              </a:rPr>
              <a:t>《</a:t>
            </a:r>
            <a:r>
              <a:rPr lang="zh-CN" altLang="en-US" sz="1000" dirty="0" smtClean="0">
                <a:latin typeface="Times New Roman" panose="02020603050405020304" charset="0"/>
                <a:ea typeface="微软雅黑" panose="020B0503020204020204" pitchFamily="34" charset="-122"/>
              </a:rPr>
              <a:t>机器生命的秘密</a:t>
            </a:r>
            <a:r>
              <a:rPr lang="en-US" altLang="zh-CN" sz="1000" dirty="0" smtClean="0">
                <a:latin typeface="Times New Roman" panose="02020603050405020304" charset="0"/>
                <a:ea typeface="微软雅黑" panose="020B0503020204020204" pitchFamily="34" charset="-122"/>
              </a:rPr>
              <a:t>》</a:t>
            </a:r>
            <a:endParaRPr lang="en-US" altLang="zh-CN" sz="1000" dirty="0" smtClean="0">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rPr>
              <a:t>星河，</a:t>
            </a:r>
            <a:r>
              <a:rPr lang="en-US" altLang="zh-CN" sz="1000" dirty="0" smtClean="0">
                <a:latin typeface="Times New Roman" panose="02020603050405020304" charset="0"/>
                <a:ea typeface="微软雅黑" panose="020B0503020204020204" pitchFamily="34" charset="-122"/>
              </a:rPr>
              <a:t>《</a:t>
            </a:r>
            <a:r>
              <a:rPr lang="zh-CN" altLang="en-US" sz="1000" dirty="0" smtClean="0">
                <a:latin typeface="Times New Roman" panose="02020603050405020304" charset="0"/>
                <a:ea typeface="微软雅黑" panose="020B0503020204020204" pitchFamily="34" charset="-122"/>
              </a:rPr>
              <a:t>决斗在网络</a:t>
            </a:r>
            <a:r>
              <a:rPr lang="en-US" altLang="zh-CN" sz="1000" dirty="0" smtClean="0">
                <a:latin typeface="Times New Roman" panose="02020603050405020304" charset="0"/>
                <a:ea typeface="微软雅黑" panose="020B0503020204020204" pitchFamily="34" charset="-122"/>
              </a:rPr>
              <a:t>》</a:t>
            </a:r>
            <a:r>
              <a:rPr lang="zh-CN" altLang="en-US" sz="1000" dirty="0" smtClean="0">
                <a:latin typeface="Times New Roman" panose="02020603050405020304" charset="0"/>
                <a:ea typeface="微软雅黑" panose="020B0503020204020204" pitchFamily="34" charset="-122"/>
              </a:rPr>
              <a:t>，</a:t>
            </a:r>
            <a:r>
              <a:rPr lang="en-US" altLang="zh-CN" sz="1000" dirty="0" smtClean="0">
                <a:latin typeface="Times New Roman" panose="02020603050405020304" charset="0"/>
                <a:ea typeface="微软雅黑" panose="020B0503020204020204" pitchFamily="34" charset="-122"/>
              </a:rPr>
              <a:t>《</a:t>
            </a:r>
            <a:r>
              <a:rPr lang="zh-CN" altLang="en-US" sz="1000" dirty="0" smtClean="0">
                <a:latin typeface="Times New Roman" panose="02020603050405020304" charset="0"/>
                <a:ea typeface="微软雅黑" panose="020B0503020204020204" pitchFamily="34" charset="-122"/>
              </a:rPr>
              <a:t>梦断三国</a:t>
            </a:r>
            <a:r>
              <a:rPr lang="en-US" altLang="zh-CN" sz="1000" dirty="0" smtClean="0">
                <a:latin typeface="Times New Roman" panose="02020603050405020304" charset="0"/>
                <a:ea typeface="微软雅黑" panose="020B0503020204020204" pitchFamily="34" charset="-122"/>
              </a:rPr>
              <a:t>》</a:t>
            </a:r>
            <a:r>
              <a:rPr lang="zh-CN" altLang="en-US" sz="1000" dirty="0" smtClean="0">
                <a:latin typeface="Times New Roman" panose="02020603050405020304" charset="0"/>
                <a:ea typeface="微软雅黑" panose="020B0503020204020204" pitchFamily="34" charset="-122"/>
              </a:rPr>
              <a:t>，</a:t>
            </a:r>
            <a:r>
              <a:rPr lang="en-US" altLang="zh-CN" sz="1000" dirty="0" smtClean="0">
                <a:latin typeface="Times New Roman" panose="02020603050405020304" charset="0"/>
                <a:ea typeface="微软雅黑" panose="020B0503020204020204" pitchFamily="34" charset="-122"/>
              </a:rPr>
              <a:t>《</a:t>
            </a:r>
            <a:r>
              <a:rPr lang="zh-CN" altLang="en-US" sz="1000" dirty="0" smtClean="0">
                <a:latin typeface="Times New Roman" panose="02020603050405020304" charset="0"/>
                <a:ea typeface="微软雅黑" panose="020B0503020204020204" pitchFamily="34" charset="-122"/>
              </a:rPr>
              <a:t>同室操戈</a:t>
            </a:r>
            <a:r>
              <a:rPr lang="en-US" altLang="zh-CN" sz="1000" dirty="0" smtClean="0">
                <a:latin typeface="Times New Roman" panose="02020603050405020304" charset="0"/>
                <a:ea typeface="微软雅黑" panose="020B0503020204020204" pitchFamily="34" charset="-122"/>
              </a:rPr>
              <a:t>》</a:t>
            </a:r>
            <a:endParaRPr lang="en-US" altLang="zh-CN" sz="1000" dirty="0" smtClean="0">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rPr>
              <a:t>杨平，</a:t>
            </a:r>
            <a:r>
              <a:rPr lang="en-US" altLang="zh-CN" sz="1000" dirty="0" smtClean="0">
                <a:latin typeface="Times New Roman" panose="02020603050405020304" charset="0"/>
                <a:ea typeface="微软雅黑" panose="020B0503020204020204" pitchFamily="34" charset="-122"/>
              </a:rPr>
              <a:t>《MUD--</a:t>
            </a:r>
            <a:r>
              <a:rPr lang="zh-CN" altLang="en-US" sz="1000" dirty="0" smtClean="0">
                <a:latin typeface="Times New Roman" panose="02020603050405020304" charset="0"/>
                <a:ea typeface="微软雅黑" panose="020B0503020204020204" pitchFamily="34" charset="-122"/>
              </a:rPr>
              <a:t>黑客事件</a:t>
            </a:r>
            <a:r>
              <a:rPr lang="en-US" altLang="zh-CN" sz="1000" dirty="0" smtClean="0">
                <a:latin typeface="Times New Roman" panose="02020603050405020304" charset="0"/>
                <a:ea typeface="微软雅黑" panose="020B0503020204020204" pitchFamily="34" charset="-122"/>
              </a:rPr>
              <a:t>》</a:t>
            </a:r>
            <a:endParaRPr lang="en-US" altLang="zh-CN" sz="1000" dirty="0" smtClean="0">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rPr>
              <a:t>韩文轩，</a:t>
            </a:r>
            <a:r>
              <a:rPr lang="en-US" altLang="zh-CN" sz="1000" dirty="0" smtClean="0">
                <a:latin typeface="Times New Roman" panose="02020603050405020304" charset="0"/>
                <a:ea typeface="微软雅黑" panose="020B0503020204020204" pitchFamily="34" charset="-122"/>
              </a:rPr>
              <a:t>《</a:t>
            </a:r>
            <a:r>
              <a:rPr lang="zh-CN" altLang="en-US" sz="1000" dirty="0" smtClean="0">
                <a:latin typeface="Times New Roman" panose="02020603050405020304" charset="0"/>
                <a:ea typeface="微软雅黑" panose="020B0503020204020204" pitchFamily="34" charset="-122"/>
              </a:rPr>
              <a:t>上校的军刀</a:t>
            </a:r>
            <a:r>
              <a:rPr lang="en-US" altLang="zh-CN" sz="1000" dirty="0" smtClean="0">
                <a:latin typeface="Times New Roman" panose="02020603050405020304" charset="0"/>
                <a:ea typeface="微软雅黑" panose="020B0503020204020204" pitchFamily="34" charset="-122"/>
              </a:rPr>
              <a:t>》</a:t>
            </a:r>
            <a:endParaRPr lang="en-US" altLang="zh-CN" sz="1000" dirty="0" smtClean="0">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rPr>
              <a:t>柳文杨，</a:t>
            </a:r>
            <a:r>
              <a:rPr lang="en-US" altLang="zh-CN" sz="1000" dirty="0" smtClean="0">
                <a:latin typeface="Times New Roman" panose="02020603050405020304" charset="0"/>
                <a:ea typeface="微软雅黑" panose="020B0503020204020204" pitchFamily="34" charset="-122"/>
              </a:rPr>
              <a:t>《</a:t>
            </a:r>
            <a:r>
              <a:rPr lang="zh-CN" altLang="en-US" sz="1000" dirty="0" smtClean="0">
                <a:latin typeface="Times New Roman" panose="02020603050405020304" charset="0"/>
                <a:ea typeface="微软雅黑" panose="020B0503020204020204" pitchFamily="34" charset="-122"/>
              </a:rPr>
              <a:t>断章</a:t>
            </a:r>
            <a:r>
              <a:rPr lang="en-US" altLang="zh-CN" sz="1000" dirty="0" smtClean="0">
                <a:latin typeface="Times New Roman" panose="02020603050405020304" charset="0"/>
                <a:ea typeface="微软雅黑" panose="020B0503020204020204" pitchFamily="34" charset="-122"/>
              </a:rPr>
              <a:t>--</a:t>
            </a:r>
            <a:r>
              <a:rPr lang="zh-CN" altLang="en-US" sz="1000" dirty="0" smtClean="0">
                <a:latin typeface="Times New Roman" panose="02020603050405020304" charset="0"/>
                <a:ea typeface="微软雅黑" panose="020B0503020204020204" pitchFamily="34" charset="-122"/>
              </a:rPr>
              <a:t>漫游杀手</a:t>
            </a:r>
            <a:r>
              <a:rPr lang="en-US" altLang="zh-CN" sz="1000" dirty="0" smtClean="0">
                <a:latin typeface="Times New Roman" panose="02020603050405020304" charset="0"/>
                <a:ea typeface="微软雅黑" panose="020B0503020204020204" pitchFamily="34" charset="-122"/>
              </a:rPr>
              <a:t>》</a:t>
            </a:r>
            <a:endParaRPr lang="en-US" altLang="zh-CN" sz="1000" dirty="0" smtClean="0">
              <a:latin typeface="Times New Roman" panose="02020603050405020304" charset="0"/>
              <a:ea typeface="微软雅黑" panose="020B0503020204020204" pitchFamily="34" charset="-122"/>
            </a:endParaRPr>
          </a:p>
          <a:p>
            <a:endParaRPr lang="en-US" altLang="zh-CN" sz="1000" dirty="0" smtClean="0">
              <a:latin typeface="Times New Roman" panose="02020603050405020304" charset="0"/>
              <a:ea typeface="微软雅黑" panose="020B0503020204020204" pitchFamily="34" charset="-122"/>
            </a:endParaRPr>
          </a:p>
          <a:p>
            <a:r>
              <a:rPr lang="zh-CN" altLang="en-US" sz="1000" dirty="0" smtClean="0">
                <a:latin typeface="Times New Roman" panose="02020603050405020304" charset="0"/>
                <a:ea typeface="微软雅黑" panose="020B0503020204020204" pitchFamily="34" charset="-122"/>
              </a:rPr>
              <a:t>这些文学家是计算机文化的</a:t>
            </a:r>
            <a:r>
              <a:rPr lang="zh-CN" altLang="en-US" sz="1000" dirty="0" smtClean="0">
                <a:solidFill>
                  <a:srgbClr val="FF0000"/>
                </a:solidFill>
                <a:latin typeface="Times New Roman" panose="02020603050405020304" charset="0"/>
                <a:ea typeface="微软雅黑" panose="020B0503020204020204" pitchFamily="34" charset="-122"/>
              </a:rPr>
              <a:t>创造者</a:t>
            </a:r>
            <a:r>
              <a:rPr lang="zh-CN" altLang="en-US" sz="1000" dirty="0" smtClean="0">
                <a:latin typeface="Times New Roman" panose="02020603050405020304" charset="0"/>
                <a:ea typeface="微软雅黑" panose="020B0503020204020204" pitchFamily="34" charset="-122"/>
              </a:rPr>
              <a:t>，是受计算机时代</a:t>
            </a:r>
            <a:r>
              <a:rPr lang="zh-CN" altLang="en-US" sz="1000" dirty="0" smtClean="0">
                <a:solidFill>
                  <a:srgbClr val="FF0000"/>
                </a:solidFill>
                <a:latin typeface="Times New Roman" panose="02020603050405020304" charset="0"/>
                <a:ea typeface="微软雅黑" panose="020B0503020204020204" pitchFamily="34" charset="-122"/>
              </a:rPr>
              <a:t>影响</a:t>
            </a:r>
            <a:r>
              <a:rPr lang="zh-CN" altLang="en-US" sz="1000" dirty="0" smtClean="0">
                <a:latin typeface="Times New Roman" panose="02020603050405020304" charset="0"/>
                <a:ea typeface="微软雅黑" panose="020B0503020204020204" pitchFamily="34" charset="-122"/>
              </a:rPr>
              <a:t>而成长起来的新文人</a:t>
            </a:r>
            <a:endParaRPr lang="en-US" altLang="zh-CN" sz="1000" dirty="0">
              <a:latin typeface="Times New Roman" panose="02020603050405020304" charset="0"/>
              <a:ea typeface="微软雅黑" panose="020B0503020204020204" pitchFamily="34"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3.3.2 </a:t>
            </a:r>
            <a:r>
              <a:rPr lang="zh-CN" altLang="en-US" sz="2000" b="1" dirty="0">
                <a:solidFill>
                  <a:schemeClr val="bg1"/>
                </a:solidFill>
              </a:rPr>
              <a:t>与计算机相伴的文化</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smtClean="0">
                <a:solidFill>
                  <a:schemeClr val="bg1"/>
                </a:solidFill>
              </a:rPr>
              <a:t>小节</a:t>
            </a:r>
            <a:endParaRPr lang="zh-CN" altLang="en-US" sz="2000" b="1" dirty="0">
              <a:solidFill>
                <a:schemeClr val="bg1"/>
              </a:solidFill>
            </a:endParaRPr>
          </a:p>
        </p:txBody>
      </p:sp>
      <p:sp>
        <p:nvSpPr>
          <p:cNvPr id="5" name="内容占位符 2"/>
          <p:cNvSpPr>
            <a:spLocks noGrp="1"/>
          </p:cNvSpPr>
          <p:nvPr>
            <p:ph idx="1"/>
          </p:nvPr>
        </p:nvSpPr>
        <p:spPr>
          <a:xfrm>
            <a:off x="293450" y="737915"/>
            <a:ext cx="5282089" cy="2209550"/>
          </a:xfrm>
        </p:spPr>
        <p:txBody>
          <a:bodyPr>
            <a:normAutofit/>
          </a:bodyPr>
          <a:lstStyle/>
          <a:p>
            <a:r>
              <a:rPr lang="zh-CN" altLang="en-US" sz="1000" dirty="0" smtClean="0">
                <a:solidFill>
                  <a:schemeClr val="tx1"/>
                </a:solidFill>
                <a:uFillTx/>
                <a:latin typeface="Times New Roman" panose="02020603050405020304" charset="0"/>
                <a:ea typeface="微软雅黑" panose="020B0503020204020204" pitchFamily="34" charset="-122"/>
              </a:rPr>
              <a:t>角色、基本素养、工程意识</a:t>
            </a:r>
            <a:endParaRPr lang="en-US" altLang="zh-CN" sz="1000" dirty="0" smtClean="0">
              <a:solidFill>
                <a:schemeClr val="tx1"/>
              </a:solidFill>
              <a:uFillTx/>
              <a:latin typeface="Times New Roman" panose="02020603050405020304" charset="0"/>
              <a:ea typeface="微软雅黑" panose="020B0503020204020204" pitchFamily="34" charset="-122"/>
            </a:endParaRPr>
          </a:p>
          <a:p>
            <a:r>
              <a:rPr lang="zh-CN" altLang="en-US" sz="1000" dirty="0" smtClean="0">
                <a:solidFill>
                  <a:schemeClr val="tx1"/>
                </a:solidFill>
                <a:uFillTx/>
                <a:latin typeface="Times New Roman" panose="02020603050405020304" charset="0"/>
                <a:ea typeface="微软雅黑" panose="020B0503020204020204" pitchFamily="34" charset="-122"/>
              </a:rPr>
              <a:t>影响</a:t>
            </a:r>
            <a:endParaRPr lang="en-US" altLang="zh-CN" sz="1000" dirty="0" smtClean="0">
              <a:solidFill>
                <a:schemeClr val="tx1"/>
              </a:solidFill>
              <a:uFillTx/>
              <a:latin typeface="Times New Roman" panose="02020603050405020304" charset="0"/>
              <a:ea typeface="微软雅黑" panose="020B0503020204020204" pitchFamily="34" charset="-122"/>
            </a:endParaRPr>
          </a:p>
          <a:p>
            <a:r>
              <a:rPr lang="zh-CN" altLang="en-US" sz="1000" dirty="0" smtClean="0">
                <a:solidFill>
                  <a:schemeClr val="tx1"/>
                </a:solidFill>
                <a:uFillTx/>
                <a:latin typeface="Times New Roman" panose="02020603050405020304" charset="0"/>
                <a:ea typeface="微软雅黑" panose="020B0503020204020204" pitchFamily="34" charset="-122"/>
              </a:rPr>
              <a:t>文化</a:t>
            </a:r>
            <a:endParaRPr lang="en-US" altLang="zh-CN" sz="1000" dirty="0" smtClean="0">
              <a:solidFill>
                <a:schemeClr val="tx1"/>
              </a:solidFill>
              <a:uFillTx/>
              <a:latin typeface="Times New Roman" panose="02020603050405020304" charset="0"/>
              <a:ea typeface="微软雅黑" panose="020B0503020204020204" pitchFamily="34" charset="-122"/>
            </a:endParaRPr>
          </a:p>
          <a:p>
            <a:endParaRPr lang="en-US" altLang="zh-CN" sz="1000" dirty="0" smtClean="0">
              <a:solidFill>
                <a:schemeClr val="tx1"/>
              </a:solidFill>
              <a:uFillTx/>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solidFill>
                  <a:schemeClr val="bg1"/>
                </a:solidFill>
              </a:rPr>
              <a:t>关于作业的一些问题</a:t>
            </a:r>
            <a:endParaRPr lang="zh-CN" altLang="en-US">
              <a:solidFill>
                <a:schemeClr val="bg1"/>
              </a:solidFill>
            </a:endParaRPr>
          </a:p>
        </p:txBody>
      </p:sp>
      <p:sp>
        <p:nvSpPr>
          <p:cNvPr id="4" name="内容占位符 3"/>
          <p:cNvSpPr>
            <a:spLocks noGrp="1"/>
          </p:cNvSpPr>
          <p:nvPr>
            <p:ph idx="1"/>
          </p:nvPr>
        </p:nvSpPr>
        <p:spPr/>
        <p:txBody>
          <a:bodyPr>
            <a:normAutofit/>
          </a:bodyPr>
          <a:p>
            <a:r>
              <a:rPr lang="zh-CN" altLang="en-US" sz="1100" b="1"/>
              <a:t>星星之火，可以燎原</a:t>
            </a:r>
            <a:endParaRPr lang="zh-CN" altLang="en-US" sz="1100" b="1"/>
          </a:p>
          <a:p>
            <a:pPr lvl="1"/>
            <a:r>
              <a:rPr lang="zh-CN" altLang="en-US" sz="1100"/>
              <a:t>要有信心把作业或者自己的所选的科目学好</a:t>
            </a:r>
            <a:endParaRPr lang="zh-CN" altLang="en-US" sz="1100"/>
          </a:p>
          <a:p>
            <a:pPr lvl="1"/>
            <a:endParaRPr lang="zh-CN" altLang="en-US" sz="1100"/>
          </a:p>
          <a:p>
            <a:pPr marL="197485" lvl="1" indent="-197485" algn="l">
              <a:buClrTx/>
              <a:buSzTx/>
              <a:buChar char="•"/>
            </a:pPr>
            <a:r>
              <a:rPr lang="zh-CN" altLang="en-US" sz="1100" b="1">
                <a:sym typeface="+mn-ea"/>
              </a:rPr>
              <a:t>做研究时，需要分析研究问题已经进展到什么程度</a:t>
            </a:r>
            <a:endParaRPr lang="zh-CN" altLang="en-US" sz="1100" b="1">
              <a:sym typeface="+mn-ea"/>
            </a:endParaRPr>
          </a:p>
          <a:p>
            <a:pPr lvl="1"/>
            <a:r>
              <a:rPr lang="zh-CN" altLang="en-US" sz="1100">
                <a:sym typeface="+mn-ea"/>
              </a:rPr>
              <a:t>我们的作业，各个公司的人工智能可解释都进展到了什么程度</a:t>
            </a:r>
            <a:endParaRPr lang="zh-CN" altLang="en-US" sz="1100">
              <a:sym typeface="+mn-ea"/>
            </a:endParaRPr>
          </a:p>
          <a:p>
            <a:pPr lvl="1"/>
            <a:endParaRPr lang="zh-CN" altLang="en-US" sz="1100"/>
          </a:p>
          <a:p>
            <a:pPr marL="197485" lvl="1" indent="-197485" algn="l">
              <a:buClrTx/>
              <a:buSzTx/>
              <a:buChar char="•"/>
            </a:pPr>
            <a:r>
              <a:rPr lang="zh-CN" altLang="en-US" sz="1100" b="1">
                <a:sym typeface="+mn-ea"/>
              </a:rPr>
              <a:t>生活学习里面的问题：是什么？为什么？怎么办？</a:t>
            </a:r>
            <a:endParaRPr lang="en-US" altLang="zh-CN" sz="1100" b="1"/>
          </a:p>
          <a:p>
            <a:pPr lvl="1"/>
            <a:endParaRPr lang="zh-CN" altLang="en-US" sz="1100"/>
          </a:p>
        </p:txBody>
      </p:sp>
      <p:sp>
        <p:nvSpPr>
          <p:cNvPr id="2" name="灯片编号占位符 1"/>
          <p:cNvSpPr>
            <a:spLocks noGrp="1"/>
          </p:cNvSpPr>
          <p:nvPr>
            <p:ph type="sldNum" sz="quarter" idx="12"/>
          </p:nvPr>
        </p:nvSpPr>
        <p:spPr/>
        <p:txBody>
          <a:bodyPr/>
          <a:p>
            <a:fld id="{C5C1623C-0059-494E-B184-63915177A0C5}"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lnSpcReduction="10000"/>
          </a:bodyPr>
          <a:lstStyle/>
          <a:p>
            <a:pPr algn="l">
              <a:buClrTx/>
              <a:buSzTx/>
            </a:pPr>
            <a:r>
              <a:rPr lang="zh-CN" altLang="en-US" sz="1100" b="1" dirty="0" smtClean="0">
                <a:latin typeface="Times New Roman" panose="02020603050405020304" charset="0"/>
                <a:ea typeface="微软雅黑" panose="020B0503020204020204" pitchFamily="34" charset="-122"/>
              </a:rPr>
              <a:t>狭义的计算机技术</a:t>
            </a:r>
            <a:r>
              <a:rPr lang="en-US" altLang="zh-CN" sz="1100" b="1" dirty="0" smtClean="0">
                <a:latin typeface="Times New Roman" panose="02020603050405020304" charset="0"/>
                <a:ea typeface="微软雅黑" panose="020B0503020204020204" pitchFamily="34" charset="-122"/>
              </a:rPr>
              <a:t>——</a:t>
            </a:r>
            <a:r>
              <a:rPr lang="zh-CN" altLang="en-US" sz="1100" b="1" dirty="0" smtClean="0">
                <a:latin typeface="Times New Roman" panose="02020603050405020304" charset="0"/>
                <a:ea typeface="微软雅黑" panose="020B0503020204020204" pitchFamily="34" charset="-122"/>
              </a:rPr>
              <a:t>计算机系统</a:t>
            </a:r>
            <a:endParaRPr lang="zh-CN" altLang="en-US" sz="1100" b="1" dirty="0" smtClean="0">
              <a:latin typeface="Times New Roman" panose="02020603050405020304" charset="0"/>
              <a:ea typeface="微软雅黑" panose="020B0503020204020204" pitchFamily="34" charset="-122"/>
            </a:endParaRPr>
          </a:p>
          <a:p>
            <a:pPr lvl="1" algn="l">
              <a:buClrTx/>
              <a:buSzTx/>
            </a:pPr>
            <a:r>
              <a:rPr lang="zh-CN" altLang="en-US" sz="1000" dirty="0" smtClean="0">
                <a:latin typeface="Times New Roman" panose="02020603050405020304" charset="0"/>
                <a:ea typeface="微软雅黑" panose="020B0503020204020204" pitchFamily="34" charset="-122"/>
                <a:sym typeface="+mn-ea"/>
              </a:rPr>
              <a:t>计算机的主机设备、输出输入设备、系统软件、应用软件</a:t>
            </a:r>
            <a:endParaRPr lang="zh-CN" altLang="en-US" sz="1000" dirty="0" smtClean="0">
              <a:latin typeface="Times New Roman" panose="02020603050405020304" charset="0"/>
              <a:ea typeface="微软雅黑" panose="020B0503020204020204" pitchFamily="34" charset="-122"/>
            </a:endParaRPr>
          </a:p>
          <a:p>
            <a:pPr marL="263525" lvl="1" indent="0">
              <a:buNone/>
            </a:pPr>
            <a:endParaRPr lang="zh-CN" altLang="en-US" sz="1100" dirty="0" smtClean="0">
              <a:latin typeface="Times New Roman" panose="02020603050405020304" charset="0"/>
              <a:ea typeface="微软雅黑" panose="020B0503020204020204" pitchFamily="34" charset="-122"/>
            </a:endParaRPr>
          </a:p>
          <a:p>
            <a:r>
              <a:rPr lang="zh-CN" altLang="en-US" sz="1100" b="1" dirty="0" smtClean="0">
                <a:latin typeface="Times New Roman" panose="02020603050405020304" charset="0"/>
                <a:ea typeface="微软雅黑" panose="020B0503020204020204" pitchFamily="34" charset="-122"/>
                <a:sym typeface="+mn-ea"/>
              </a:rPr>
              <a:t>广义的计算机技术</a:t>
            </a:r>
            <a:endParaRPr lang="zh-CN" altLang="en-US" sz="1100" b="1" dirty="0" smtClean="0">
              <a:latin typeface="Times New Roman" panose="02020603050405020304" charset="0"/>
              <a:ea typeface="微软雅黑" panose="020B0503020204020204" pitchFamily="34" charset="-122"/>
              <a:sym typeface="+mn-ea"/>
            </a:endParaRPr>
          </a:p>
          <a:p>
            <a:pPr lvl="1" algn="l">
              <a:buClrTx/>
              <a:buSzTx/>
            </a:pPr>
            <a:r>
              <a:rPr lang="zh-CN" altLang="en-US" sz="1000" dirty="0" smtClean="0">
                <a:latin typeface="Times New Roman" panose="02020603050405020304" charset="0"/>
                <a:ea typeface="微软雅黑" panose="020B0503020204020204" pitchFamily="34" charset="-122"/>
                <a:sym typeface="+mn-ea"/>
              </a:rPr>
              <a:t>计算机技术</a:t>
            </a:r>
            <a:r>
              <a:rPr lang="zh-CN" altLang="en-US" sz="1000" u="sng" dirty="0" smtClean="0">
                <a:solidFill>
                  <a:srgbClr val="0000FF"/>
                </a:solidFill>
                <a:latin typeface="Times New Roman" panose="02020603050405020304" charset="0"/>
                <a:ea typeface="微软雅黑" panose="020B0503020204020204" pitchFamily="34" charset="-122"/>
                <a:sym typeface="+mn-ea"/>
              </a:rPr>
              <a:t>设计者</a:t>
            </a:r>
            <a:r>
              <a:rPr lang="zh-CN" altLang="en-US" sz="1000" dirty="0" smtClean="0">
                <a:latin typeface="Times New Roman" panose="02020603050405020304" charset="0"/>
                <a:ea typeface="微软雅黑" panose="020B0503020204020204" pitchFamily="34" charset="-122"/>
                <a:sym typeface="+mn-ea"/>
              </a:rPr>
              <a:t>、计算机技术</a:t>
            </a:r>
            <a:r>
              <a:rPr lang="zh-CN" altLang="en-US" sz="1000" u="sng" dirty="0" smtClean="0">
                <a:solidFill>
                  <a:srgbClr val="0000FF"/>
                </a:solidFill>
                <a:latin typeface="Times New Roman" panose="02020603050405020304" charset="0"/>
                <a:ea typeface="微软雅黑" panose="020B0503020204020204" pitchFamily="34" charset="-122"/>
                <a:sym typeface="+mn-ea"/>
              </a:rPr>
              <a:t>使用者</a:t>
            </a:r>
            <a:r>
              <a:rPr lang="zh-CN" altLang="en-US" sz="1000" dirty="0" smtClean="0">
                <a:latin typeface="Times New Roman" panose="02020603050405020304" charset="0"/>
                <a:ea typeface="微软雅黑" panose="020B0503020204020204" pitchFamily="34" charset="-122"/>
                <a:sym typeface="+mn-ea"/>
              </a:rPr>
              <a:t>与</a:t>
            </a:r>
            <a:r>
              <a:rPr lang="zh-CN" altLang="en-US" sz="1000" u="sng" dirty="0" smtClean="0">
                <a:solidFill>
                  <a:srgbClr val="0000FF"/>
                </a:solidFill>
                <a:latin typeface="Times New Roman" panose="02020603050405020304" charset="0"/>
                <a:ea typeface="微软雅黑" panose="020B0503020204020204" pitchFamily="34" charset="-122"/>
                <a:sym typeface="+mn-ea"/>
              </a:rPr>
              <a:t>计算机系统、数据、网络、自然环境</a:t>
            </a:r>
            <a:r>
              <a:rPr lang="zh-CN" altLang="en-US" sz="1000" dirty="0" smtClean="0">
                <a:latin typeface="Times New Roman" panose="02020603050405020304" charset="0"/>
                <a:ea typeface="微软雅黑" panose="020B0503020204020204" pitchFamily="34" charset="-122"/>
                <a:sym typeface="+mn-ea"/>
              </a:rPr>
              <a:t>等组成的系统，该系统的外面还有</a:t>
            </a:r>
            <a:r>
              <a:rPr lang="zh-CN" altLang="en-US" sz="1000" u="sng" dirty="0" smtClean="0">
                <a:solidFill>
                  <a:srgbClr val="0000FF"/>
                </a:solidFill>
                <a:latin typeface="Times New Roman" panose="02020603050405020304" charset="0"/>
                <a:ea typeface="微软雅黑" panose="020B0503020204020204" pitchFamily="34" charset="-122"/>
                <a:sym typeface="+mn-ea"/>
              </a:rPr>
              <a:t>系统环境</a:t>
            </a:r>
            <a:endParaRPr lang="zh-CN" altLang="en-US" sz="1000" dirty="0" smtClean="0">
              <a:latin typeface="Times New Roman" panose="02020603050405020304" charset="0"/>
              <a:ea typeface="微软雅黑" panose="020B0503020204020204" pitchFamily="34" charset="-122"/>
              <a:sym typeface="+mn-ea"/>
            </a:endParaRPr>
          </a:p>
          <a:p>
            <a:pPr lvl="1"/>
            <a:r>
              <a:rPr lang="zh-CN" altLang="en-US" sz="1000" dirty="0" smtClean="0">
                <a:solidFill>
                  <a:srgbClr val="0000FF"/>
                </a:solidFill>
                <a:latin typeface="Times New Roman" panose="02020603050405020304" charset="0"/>
                <a:ea typeface="微软雅黑" panose="020B0503020204020204" pitchFamily="34" charset="-122"/>
                <a:sym typeface="+mn-ea"/>
              </a:rPr>
              <a:t>系统环境</a:t>
            </a:r>
            <a:r>
              <a:rPr lang="zh-CN" altLang="en-US" sz="1000" dirty="0" smtClean="0">
                <a:latin typeface="Times New Roman" panose="02020603050405020304" charset="0"/>
                <a:ea typeface="微软雅黑" panose="020B0503020204020204" pitchFamily="34" charset="-122"/>
                <a:sym typeface="+mn-ea"/>
              </a:rPr>
              <a:t>：与计算机系统相关的其他人员、文化、经济、社会、自然等</a:t>
            </a:r>
            <a:endParaRPr lang="zh-CN" altLang="en-US" sz="1000" dirty="0" smtClean="0">
              <a:latin typeface="Times New Roman" panose="02020603050405020304" charset="0"/>
              <a:ea typeface="微软雅黑" panose="020B0503020204020204" pitchFamily="34" charset="-122"/>
              <a:sym typeface="+mn-ea"/>
            </a:endParaRPr>
          </a:p>
          <a:p>
            <a:pPr lvl="1" algn="l">
              <a:buClrTx/>
              <a:buSzTx/>
            </a:pPr>
            <a:r>
              <a:rPr lang="zh-CN" altLang="en-US" sz="1000" dirty="0" smtClean="0">
                <a:latin typeface="Times New Roman" panose="02020603050405020304" charset="0"/>
                <a:ea typeface="微软雅黑" panose="020B0503020204020204" pitchFamily="34" charset="-122"/>
                <a:sym typeface="+mn-ea"/>
              </a:rPr>
              <a:t>三个主要角色：计算机系统、设计者、使用者</a:t>
            </a:r>
            <a:endParaRPr lang="zh-CN" altLang="en-US" sz="1000" dirty="0" smtClean="0">
              <a:latin typeface="Times New Roman" panose="02020603050405020304" charset="0"/>
              <a:ea typeface="微软雅黑" panose="020B0503020204020204" pitchFamily="34" charset="-122"/>
              <a:sym typeface="+mn-ea"/>
            </a:endParaRPr>
          </a:p>
          <a:p>
            <a:pPr lvl="1" algn="l">
              <a:buClrTx/>
              <a:buSzTx/>
            </a:pPr>
            <a:r>
              <a:rPr lang="zh-CN" altLang="en-US" sz="1000" dirty="0" smtClean="0">
                <a:latin typeface="Times New Roman" panose="02020603050405020304" charset="0"/>
                <a:ea typeface="微软雅黑" panose="020B0503020204020204" pitchFamily="34" charset="-122"/>
                <a:sym typeface="+mn-ea"/>
              </a:rPr>
              <a:t>三类人员：设计者、使用者、和其他人员（生产、存储、交换和传播信息的人员）</a:t>
            </a:r>
            <a:endParaRPr lang="zh-CN" altLang="en-US" sz="1000" dirty="0" smtClean="0">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smtClean="0">
                <a:solidFill>
                  <a:schemeClr val="bg1"/>
                </a:solidFill>
              </a:rPr>
              <a:t>3.1.1 </a:t>
            </a:r>
            <a:r>
              <a:rPr lang="zh-CN" altLang="en-US" sz="2000" b="1" dirty="0">
                <a:solidFill>
                  <a:schemeClr val="bg1"/>
                </a:solidFill>
              </a:rPr>
              <a:t>基于角色的认识</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
        <p:nvSpPr>
          <p:cNvPr id="15" name="矩形 14"/>
          <p:cNvSpPr/>
          <p:nvPr/>
        </p:nvSpPr>
        <p:spPr>
          <a:xfrm>
            <a:off x="2862580" y="2322195"/>
            <a:ext cx="1532890" cy="93599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2811145" y="2313940"/>
            <a:ext cx="713740" cy="245110"/>
          </a:xfrm>
          <a:prstGeom prst="rect">
            <a:avLst/>
          </a:prstGeom>
          <a:noFill/>
        </p:spPr>
        <p:txBody>
          <a:bodyPr wrap="square" rtlCol="0">
            <a:spAutoFit/>
          </a:bodyPr>
          <a:p>
            <a:r>
              <a:rPr lang="zh-CN" altLang="en-US" b="1">
                <a:solidFill>
                  <a:srgbClr val="0000FF"/>
                </a:solidFill>
                <a:uFillTx/>
                <a:latin typeface="Times New Roman" panose="02020603050405020304" charset="0"/>
                <a:ea typeface="微软雅黑" panose="020B0503020204020204" pitchFamily="34" charset="-122"/>
              </a:rPr>
              <a:t>系统环境</a:t>
            </a:r>
            <a:endParaRPr lang="zh-CN" altLang="en-US" b="1">
              <a:solidFill>
                <a:srgbClr val="0000FF"/>
              </a:solidFill>
              <a:uFillTx/>
              <a:latin typeface="Times New Roman" panose="02020603050405020304" charset="0"/>
              <a:ea typeface="微软雅黑" panose="020B0503020204020204" pitchFamily="34" charset="-122"/>
            </a:endParaRPr>
          </a:p>
        </p:txBody>
      </p:sp>
      <p:sp>
        <p:nvSpPr>
          <p:cNvPr id="17" name="椭圆 16"/>
          <p:cNvSpPr/>
          <p:nvPr/>
        </p:nvSpPr>
        <p:spPr>
          <a:xfrm>
            <a:off x="3170555" y="2535555"/>
            <a:ext cx="653415" cy="46164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152140" y="2573020"/>
            <a:ext cx="575310" cy="245110"/>
          </a:xfrm>
          <a:prstGeom prst="rect">
            <a:avLst/>
          </a:prstGeom>
          <a:noFill/>
        </p:spPr>
        <p:txBody>
          <a:bodyPr wrap="square" rtlCol="0">
            <a:spAutoFit/>
          </a:bodyPr>
          <a:p>
            <a:r>
              <a:rPr lang="zh-CN" altLang="en-US" b="1">
                <a:solidFill>
                  <a:srgbClr val="0000FF"/>
                </a:solidFill>
                <a:uFillTx/>
                <a:latin typeface="Times New Roman" panose="02020603050405020304" charset="0"/>
                <a:ea typeface="微软雅黑" panose="020B0503020204020204" pitchFamily="34" charset="-122"/>
              </a:rPr>
              <a:t>设计者</a:t>
            </a:r>
            <a:endParaRPr lang="zh-CN" altLang="en-US" b="1">
              <a:solidFill>
                <a:srgbClr val="0000FF"/>
              </a:solidFill>
              <a:uFillTx/>
              <a:latin typeface="Times New Roman" panose="02020603050405020304" charset="0"/>
              <a:ea typeface="微软雅黑" panose="020B0503020204020204" pitchFamily="34" charset="-122"/>
            </a:endParaRPr>
          </a:p>
        </p:txBody>
      </p:sp>
      <p:sp>
        <p:nvSpPr>
          <p:cNvPr id="19" name="文本框 18"/>
          <p:cNvSpPr txBox="1"/>
          <p:nvPr/>
        </p:nvSpPr>
        <p:spPr>
          <a:xfrm>
            <a:off x="3794125" y="2573020"/>
            <a:ext cx="575310" cy="245110"/>
          </a:xfrm>
          <a:prstGeom prst="rect">
            <a:avLst/>
          </a:prstGeom>
          <a:noFill/>
        </p:spPr>
        <p:txBody>
          <a:bodyPr wrap="square" rtlCol="0">
            <a:spAutoFit/>
          </a:bodyPr>
          <a:p>
            <a:r>
              <a:rPr lang="zh-CN" altLang="en-US" b="1">
                <a:solidFill>
                  <a:srgbClr val="0000FF"/>
                </a:solidFill>
                <a:uFillTx/>
                <a:latin typeface="Times New Roman" panose="02020603050405020304" charset="0"/>
                <a:ea typeface="微软雅黑" panose="020B0503020204020204" pitchFamily="34" charset="-122"/>
              </a:rPr>
              <a:t>使用者</a:t>
            </a:r>
            <a:endParaRPr lang="zh-CN" altLang="en-US" b="1">
              <a:solidFill>
                <a:srgbClr val="0000FF"/>
              </a:solidFill>
              <a:uFillTx/>
              <a:latin typeface="Times New Roman" panose="02020603050405020304" charset="0"/>
              <a:ea typeface="微软雅黑" panose="020B0503020204020204" pitchFamily="34" charset="-122"/>
            </a:endParaRPr>
          </a:p>
        </p:txBody>
      </p:sp>
      <p:sp>
        <p:nvSpPr>
          <p:cNvPr id="20" name="文本框 19"/>
          <p:cNvSpPr txBox="1"/>
          <p:nvPr/>
        </p:nvSpPr>
        <p:spPr>
          <a:xfrm>
            <a:off x="3455353" y="2974340"/>
            <a:ext cx="575310" cy="245110"/>
          </a:xfrm>
          <a:prstGeom prst="rect">
            <a:avLst/>
          </a:prstGeom>
          <a:noFill/>
        </p:spPr>
        <p:txBody>
          <a:bodyPr wrap="square" rtlCol="0">
            <a:spAutoFit/>
          </a:bodyPr>
          <a:p>
            <a:r>
              <a:rPr lang="zh-CN" altLang="en-US" b="1">
                <a:solidFill>
                  <a:srgbClr val="0000FF"/>
                </a:solidFill>
                <a:uFillTx/>
                <a:latin typeface="Times New Roman" panose="02020603050405020304" charset="0"/>
                <a:ea typeface="微软雅黑" panose="020B0503020204020204" pitchFamily="34" charset="-122"/>
              </a:rPr>
              <a:t>计算机</a:t>
            </a:r>
            <a:endParaRPr lang="zh-CN" altLang="en-US" b="1">
              <a:solidFill>
                <a:srgbClr val="0000FF"/>
              </a:solidFill>
              <a:uFillTx/>
              <a:latin typeface="Times New Roman" panose="02020603050405020304" charset="0"/>
              <a:ea typeface="微软雅黑" panose="020B0503020204020204" pitchFamily="34" charset="-122"/>
            </a:endParaRPr>
          </a:p>
        </p:txBody>
      </p:sp>
      <p:sp>
        <p:nvSpPr>
          <p:cNvPr id="21" name="椭圆 20"/>
          <p:cNvSpPr/>
          <p:nvPr/>
        </p:nvSpPr>
        <p:spPr>
          <a:xfrm>
            <a:off x="3416300" y="2758440"/>
            <a:ext cx="653415" cy="46164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3660140" y="2535555"/>
            <a:ext cx="653415" cy="46164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23770"/>
          </a:xfrm>
        </p:spPr>
        <p:txBody>
          <a:bodyPr>
            <a:normAutofit/>
          </a:bodyPr>
          <a:lstStyle/>
          <a:p>
            <a:endParaRPr lang="zh-CN" altLang="en-US" sz="1100" b="1" dirty="0" smtClean="0">
              <a:solidFill>
                <a:srgbClr val="0000FF"/>
              </a:solidFill>
              <a:latin typeface="Times New Roman" panose="02020603050405020304" charset="0"/>
              <a:ea typeface="微软雅黑" panose="020B0503020204020204" pitchFamily="34" charset="-122"/>
            </a:endParaRPr>
          </a:p>
          <a:p>
            <a:endParaRPr lang="zh-CN" altLang="en-US" sz="1100" b="1" dirty="0" smtClean="0">
              <a:solidFill>
                <a:srgbClr val="0000FF"/>
              </a:solidFill>
              <a:latin typeface="Times New Roman" panose="02020603050405020304" charset="0"/>
              <a:ea typeface="微软雅黑" panose="020B0503020204020204" pitchFamily="34" charset="-122"/>
            </a:endParaRPr>
          </a:p>
          <a:p>
            <a:endParaRPr lang="zh-CN" altLang="en-US" sz="1100" b="1" dirty="0" smtClean="0">
              <a:solidFill>
                <a:srgbClr val="0000FF"/>
              </a:solidFill>
              <a:latin typeface="Times New Roman" panose="02020603050405020304" charset="0"/>
              <a:ea typeface="微软雅黑" panose="020B0503020204020204" pitchFamily="34" charset="-122"/>
            </a:endParaRPr>
          </a:p>
          <a:p>
            <a:endParaRPr lang="zh-CN" altLang="en-US" sz="1100" b="1" dirty="0" smtClean="0">
              <a:solidFill>
                <a:srgbClr val="0000FF"/>
              </a:solidFill>
              <a:latin typeface="Times New Roman" panose="02020603050405020304" charset="0"/>
              <a:ea typeface="微软雅黑" panose="020B0503020204020204" pitchFamily="34" charset="-122"/>
            </a:endParaRPr>
          </a:p>
          <a:p>
            <a:endParaRPr lang="zh-CN" altLang="en-US" sz="1100" b="1" dirty="0" smtClean="0">
              <a:solidFill>
                <a:srgbClr val="0000FF"/>
              </a:solidFill>
              <a:latin typeface="Times New Roman" panose="02020603050405020304" charset="0"/>
              <a:ea typeface="微软雅黑" panose="020B0503020204020204" pitchFamily="34" charset="-122"/>
            </a:endParaRPr>
          </a:p>
          <a:p>
            <a:endParaRPr lang="zh-CN" altLang="en-US" sz="1100" b="1" dirty="0" smtClean="0">
              <a:solidFill>
                <a:srgbClr val="0000FF"/>
              </a:solidFill>
              <a:latin typeface="Times New Roman" panose="02020603050405020304" charset="0"/>
              <a:ea typeface="微软雅黑" panose="020B0503020204020204" pitchFamily="34" charset="-122"/>
            </a:endParaRPr>
          </a:p>
          <a:p>
            <a:r>
              <a:rPr lang="zh-CN" altLang="en-US" sz="1100" b="1" dirty="0" smtClean="0">
                <a:solidFill>
                  <a:srgbClr val="0000FF"/>
                </a:solidFill>
                <a:latin typeface="Times New Roman" panose="02020603050405020304" charset="0"/>
                <a:ea typeface="微软雅黑" panose="020B0503020204020204" pitchFamily="34" charset="-122"/>
              </a:rPr>
              <a:t>计算机伦理学的两大任务</a:t>
            </a:r>
            <a:r>
              <a:rPr lang="zh-CN" altLang="en-US" sz="1100" b="1" dirty="0" smtClean="0">
                <a:latin typeface="Times New Roman" panose="02020603050405020304" charset="0"/>
                <a:ea typeface="微软雅黑" panose="020B0503020204020204" pitchFamily="34" charset="-122"/>
              </a:rPr>
              <a:t>（</a:t>
            </a:r>
            <a:r>
              <a:rPr lang="en-US" altLang="zh-CN" sz="1100" b="1" dirty="0" smtClean="0">
                <a:latin typeface="Times New Roman" panose="02020603050405020304" charset="0"/>
                <a:ea typeface="微软雅黑" panose="020B0503020204020204" pitchFamily="34" charset="-122"/>
              </a:rPr>
              <a:t>Tom Forester</a:t>
            </a:r>
            <a:r>
              <a:rPr lang="zh-CN" altLang="en-US" sz="1100" b="1" dirty="0" smtClean="0">
                <a:latin typeface="Times New Roman" panose="02020603050405020304" charset="0"/>
                <a:ea typeface="微软雅黑" panose="020B0503020204020204" pitchFamily="34" charset="-122"/>
              </a:rPr>
              <a:t>，澳大利亚计算机学者）</a:t>
            </a:r>
            <a:endParaRPr lang="zh-CN" altLang="en-US" sz="1100" b="1" dirty="0" smtClean="0">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rPr>
              <a:t>讲述一些计算机给社会带来的新问题</a:t>
            </a:r>
            <a:endParaRPr lang="zh-CN" altLang="en-US" sz="1000" dirty="0" smtClean="0">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rPr>
              <a:t>描述这些新问题如何给计算机</a:t>
            </a:r>
            <a:r>
              <a:rPr lang="zh-CN" altLang="en-US" sz="1000" dirty="0" smtClean="0">
                <a:solidFill>
                  <a:srgbClr val="0000FF"/>
                </a:solidFill>
                <a:latin typeface="Times New Roman" panose="02020603050405020304" charset="0"/>
                <a:ea typeface="微软雅黑" panose="020B0503020204020204" pitchFamily="34" charset="-122"/>
              </a:rPr>
              <a:t>专业人员</a:t>
            </a:r>
            <a:r>
              <a:rPr lang="zh-CN" altLang="en-US" sz="1000" dirty="0" smtClean="0">
                <a:latin typeface="Times New Roman" panose="02020603050405020304" charset="0"/>
                <a:ea typeface="微软雅黑" panose="020B0503020204020204" pitchFamily="34" charset="-122"/>
              </a:rPr>
              <a:t>和</a:t>
            </a:r>
            <a:r>
              <a:rPr lang="zh-CN" altLang="en-US" sz="1000" dirty="0" smtClean="0">
                <a:solidFill>
                  <a:srgbClr val="0000FF"/>
                </a:solidFill>
                <a:latin typeface="Times New Roman" panose="02020603050405020304" charset="0"/>
                <a:ea typeface="微软雅黑" panose="020B0503020204020204" pitchFamily="34" charset="-122"/>
              </a:rPr>
              <a:t>用户</a:t>
            </a:r>
            <a:r>
              <a:rPr lang="zh-CN" altLang="en-US" sz="1000" dirty="0" smtClean="0">
                <a:latin typeface="Times New Roman" panose="02020603050405020304" charset="0"/>
                <a:ea typeface="微软雅黑" panose="020B0503020204020204" pitchFamily="34" charset="-122"/>
              </a:rPr>
              <a:t>造成道德困境</a:t>
            </a:r>
            <a:endParaRPr lang="zh-CN" altLang="en-US" sz="1000" dirty="0" smtClean="0">
              <a:latin typeface="Times New Roman" panose="02020603050405020304" charset="0"/>
              <a:ea typeface="微软雅黑" panose="020B0503020204020204" pitchFamily="34" charset="-122"/>
            </a:endParaRPr>
          </a:p>
          <a:p>
            <a:pPr lvl="1"/>
            <a:r>
              <a:rPr lang="zh-CN" altLang="en-US" sz="1000" dirty="0" smtClean="0">
                <a:latin typeface="Times New Roman" panose="02020603050405020304" charset="0"/>
                <a:ea typeface="微软雅黑" panose="020B0503020204020204" pitchFamily="34" charset="-122"/>
                <a:sym typeface="+mn-ea"/>
              </a:rPr>
              <a:t>计算机专业人员：</a:t>
            </a:r>
            <a:r>
              <a:rPr lang="zh-CN" altLang="en-US" sz="900" u="sng" dirty="0" smtClean="0">
                <a:solidFill>
                  <a:srgbClr val="0000FF"/>
                </a:solidFill>
                <a:latin typeface="Times New Roman" panose="02020603050405020304" charset="0"/>
                <a:ea typeface="微软雅黑" panose="020B0503020204020204" pitchFamily="34" charset="-122"/>
                <a:sym typeface="+mn-ea"/>
              </a:rPr>
              <a:t>计算机技术的设计者</a:t>
            </a:r>
            <a:r>
              <a:rPr lang="zh-CN" altLang="en-US" sz="900" dirty="0" smtClean="0">
                <a:latin typeface="Times New Roman" panose="02020603050405020304" charset="0"/>
                <a:ea typeface="微软雅黑" panose="020B0503020204020204" pitchFamily="34" charset="-122"/>
                <a:sym typeface="+mn-ea"/>
              </a:rPr>
              <a:t>和</a:t>
            </a:r>
            <a:r>
              <a:rPr lang="zh-CN" altLang="en-US" sz="900" u="sng" dirty="0" smtClean="0">
                <a:solidFill>
                  <a:srgbClr val="0000FF"/>
                </a:solidFill>
                <a:latin typeface="Times New Roman" panose="02020603050405020304" charset="0"/>
                <a:ea typeface="微软雅黑" panose="020B0503020204020204" pitchFamily="34" charset="-122"/>
                <a:sym typeface="+mn-ea"/>
              </a:rPr>
              <a:t>计算机技术的使用者</a:t>
            </a:r>
            <a:endParaRPr lang="zh-CN" altLang="en-US" sz="900" u="sng" dirty="0" smtClean="0">
              <a:solidFill>
                <a:srgbClr val="0000FF"/>
              </a:solidFill>
              <a:latin typeface="Times New Roman" panose="02020603050405020304" charset="0"/>
              <a:ea typeface="微软雅黑" panose="020B0503020204020204" pitchFamily="34" charset="-122"/>
              <a:sym typeface="+mn-ea"/>
            </a:endParaRPr>
          </a:p>
          <a:p>
            <a:pPr lvl="2"/>
            <a:endParaRPr lang="en-US" altLang="zh-CN" sz="960" dirty="0" smtClean="0">
              <a:latin typeface="Times New Roman" panose="02020603050405020304" charset="0"/>
              <a:ea typeface="微软雅黑" panose="020B0503020204020204" pitchFamily="34" charset="-122"/>
            </a:endParaRPr>
          </a:p>
          <a:p>
            <a:pPr marL="0" indent="0">
              <a:buNone/>
            </a:pPr>
            <a:endParaRPr lang="en-US" altLang="zh-CN" sz="1100" dirty="0" smtClean="0">
              <a:latin typeface="Times New Roman" panose="02020603050405020304" charset="0"/>
              <a:ea typeface="微软雅黑" panose="020B0503020204020204" pitchFamily="34"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smtClean="0">
                <a:solidFill>
                  <a:schemeClr val="bg1"/>
                </a:solidFill>
              </a:rPr>
              <a:t>3.1.1 </a:t>
            </a:r>
            <a:r>
              <a:rPr lang="zh-CN" altLang="en-US" sz="2000" b="1" dirty="0">
                <a:solidFill>
                  <a:schemeClr val="bg1"/>
                </a:solidFill>
              </a:rPr>
              <a:t>基于角色的认识</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矩形 5"/>
          <p:cNvSpPr/>
          <p:nvPr/>
        </p:nvSpPr>
        <p:spPr>
          <a:xfrm>
            <a:off x="2862580" y="881380"/>
            <a:ext cx="1532890" cy="93599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2811145" y="873125"/>
            <a:ext cx="713740" cy="245110"/>
          </a:xfrm>
          <a:prstGeom prst="rect">
            <a:avLst/>
          </a:prstGeom>
          <a:noFill/>
        </p:spPr>
        <p:txBody>
          <a:bodyPr wrap="square" rtlCol="0">
            <a:spAutoFit/>
          </a:bodyPr>
          <a:p>
            <a:r>
              <a:rPr lang="zh-CN" altLang="en-US" b="1">
                <a:solidFill>
                  <a:srgbClr val="0000FF"/>
                </a:solidFill>
                <a:uFillTx/>
                <a:latin typeface="Times New Roman" panose="02020603050405020304" charset="0"/>
                <a:ea typeface="微软雅黑" panose="020B0503020204020204" pitchFamily="34" charset="-122"/>
              </a:rPr>
              <a:t>系统环境</a:t>
            </a:r>
            <a:endParaRPr lang="zh-CN" altLang="en-US" b="1">
              <a:solidFill>
                <a:srgbClr val="0000FF"/>
              </a:solidFill>
              <a:uFillTx/>
              <a:latin typeface="Times New Roman" panose="02020603050405020304" charset="0"/>
              <a:ea typeface="微软雅黑" panose="020B0503020204020204" pitchFamily="34" charset="-122"/>
            </a:endParaRPr>
          </a:p>
        </p:txBody>
      </p:sp>
      <p:sp>
        <p:nvSpPr>
          <p:cNvPr id="8" name="椭圆 7"/>
          <p:cNvSpPr/>
          <p:nvPr/>
        </p:nvSpPr>
        <p:spPr>
          <a:xfrm>
            <a:off x="3170555" y="1094740"/>
            <a:ext cx="653415" cy="46164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3152140" y="1132205"/>
            <a:ext cx="575310" cy="245110"/>
          </a:xfrm>
          <a:prstGeom prst="rect">
            <a:avLst/>
          </a:prstGeom>
          <a:noFill/>
        </p:spPr>
        <p:txBody>
          <a:bodyPr wrap="square" rtlCol="0">
            <a:spAutoFit/>
          </a:bodyPr>
          <a:p>
            <a:r>
              <a:rPr lang="zh-CN" altLang="en-US" b="1">
                <a:solidFill>
                  <a:srgbClr val="0000FF"/>
                </a:solidFill>
                <a:uFillTx/>
                <a:latin typeface="Times New Roman" panose="02020603050405020304" charset="0"/>
                <a:ea typeface="微软雅黑" panose="020B0503020204020204" pitchFamily="34" charset="-122"/>
              </a:rPr>
              <a:t>设计者</a:t>
            </a:r>
            <a:endParaRPr lang="zh-CN" altLang="en-US" b="1">
              <a:solidFill>
                <a:srgbClr val="0000FF"/>
              </a:solidFill>
              <a:uFillTx/>
              <a:latin typeface="Times New Roman" panose="02020603050405020304" charset="0"/>
              <a:ea typeface="微软雅黑" panose="020B0503020204020204" pitchFamily="34" charset="-122"/>
            </a:endParaRPr>
          </a:p>
        </p:txBody>
      </p:sp>
      <p:sp>
        <p:nvSpPr>
          <p:cNvPr id="11" name="文本框 10"/>
          <p:cNvSpPr txBox="1"/>
          <p:nvPr/>
        </p:nvSpPr>
        <p:spPr>
          <a:xfrm>
            <a:off x="3794125" y="1132205"/>
            <a:ext cx="575310" cy="245110"/>
          </a:xfrm>
          <a:prstGeom prst="rect">
            <a:avLst/>
          </a:prstGeom>
          <a:noFill/>
        </p:spPr>
        <p:txBody>
          <a:bodyPr wrap="square" rtlCol="0">
            <a:spAutoFit/>
          </a:bodyPr>
          <a:p>
            <a:r>
              <a:rPr lang="zh-CN" altLang="en-US" b="1">
                <a:solidFill>
                  <a:srgbClr val="0000FF"/>
                </a:solidFill>
                <a:uFillTx/>
                <a:latin typeface="Times New Roman" panose="02020603050405020304" charset="0"/>
                <a:ea typeface="微软雅黑" panose="020B0503020204020204" pitchFamily="34" charset="-122"/>
              </a:rPr>
              <a:t>使用者</a:t>
            </a:r>
            <a:endParaRPr lang="zh-CN" altLang="en-US" b="1">
              <a:solidFill>
                <a:srgbClr val="0000FF"/>
              </a:solidFill>
              <a:uFillTx/>
              <a:latin typeface="Times New Roman" panose="02020603050405020304" charset="0"/>
              <a:ea typeface="微软雅黑" panose="020B0503020204020204" pitchFamily="34" charset="-122"/>
            </a:endParaRPr>
          </a:p>
        </p:txBody>
      </p:sp>
      <p:sp>
        <p:nvSpPr>
          <p:cNvPr id="12" name="文本框 11"/>
          <p:cNvSpPr txBox="1"/>
          <p:nvPr/>
        </p:nvSpPr>
        <p:spPr>
          <a:xfrm>
            <a:off x="3455353" y="1533525"/>
            <a:ext cx="575310" cy="245110"/>
          </a:xfrm>
          <a:prstGeom prst="rect">
            <a:avLst/>
          </a:prstGeom>
          <a:noFill/>
        </p:spPr>
        <p:txBody>
          <a:bodyPr wrap="square" rtlCol="0">
            <a:spAutoFit/>
          </a:bodyPr>
          <a:p>
            <a:r>
              <a:rPr lang="zh-CN" altLang="en-US" b="1">
                <a:solidFill>
                  <a:srgbClr val="0000FF"/>
                </a:solidFill>
                <a:uFillTx/>
                <a:latin typeface="Times New Roman" panose="02020603050405020304" charset="0"/>
                <a:ea typeface="微软雅黑" panose="020B0503020204020204" pitchFamily="34" charset="-122"/>
              </a:rPr>
              <a:t>计算机</a:t>
            </a:r>
            <a:endParaRPr lang="zh-CN" altLang="en-US" b="1">
              <a:solidFill>
                <a:srgbClr val="0000FF"/>
              </a:solidFill>
              <a:uFillTx/>
              <a:latin typeface="Times New Roman" panose="02020603050405020304" charset="0"/>
              <a:ea typeface="微软雅黑" panose="020B0503020204020204" pitchFamily="34" charset="-122"/>
            </a:endParaRPr>
          </a:p>
        </p:txBody>
      </p:sp>
      <p:sp>
        <p:nvSpPr>
          <p:cNvPr id="13" name="椭圆 12"/>
          <p:cNvSpPr/>
          <p:nvPr/>
        </p:nvSpPr>
        <p:spPr>
          <a:xfrm>
            <a:off x="3416300" y="1317625"/>
            <a:ext cx="653415" cy="46164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3660140" y="1094740"/>
            <a:ext cx="653415" cy="46164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lnSpcReduction="20000"/>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计算机的角色</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just">
              <a:buClrTx/>
              <a:buSzTx/>
            </a:pPr>
            <a:r>
              <a:rPr lang="zh-CN" altLang="en-US" sz="1000" b="1" dirty="0" smtClean="0">
                <a:solidFill>
                  <a:schemeClr val="tx1"/>
                </a:solidFill>
                <a:uFillTx/>
                <a:latin typeface="Times New Roman" panose="02020603050405020304" charset="0"/>
                <a:ea typeface="微软雅黑" panose="020B0503020204020204" pitchFamily="34" charset="-122"/>
              </a:rPr>
              <a:t>计算机设计需求：</a:t>
            </a:r>
            <a:r>
              <a:rPr lang="zh-CN" altLang="en-US" sz="1000" dirty="0" smtClean="0">
                <a:solidFill>
                  <a:schemeClr val="tx1"/>
                </a:solidFill>
                <a:uFillTx/>
                <a:latin typeface="Times New Roman" panose="02020603050405020304" charset="0"/>
                <a:ea typeface="微软雅黑" panose="020B0503020204020204" pitchFamily="34" charset="-122"/>
              </a:rPr>
              <a:t>高精度执行每一个单独的子进程，使得多次重复执行这些子进程时造成的累积错误不至于太大（</a:t>
            </a:r>
            <a:r>
              <a:rPr lang="en-US" altLang="zh-CN" sz="1000" dirty="0" smtClean="0">
                <a:solidFill>
                  <a:schemeClr val="tx1"/>
                </a:solidFill>
                <a:uFillTx/>
                <a:latin typeface="Times New Roman" panose="02020603050405020304" charset="0"/>
                <a:ea typeface="微软雅黑" panose="020B0503020204020204" pitchFamily="34" charset="-122"/>
              </a:rPr>
              <a:t>Perform </a:t>
            </a:r>
            <a:r>
              <a:rPr lang="zh-CN" altLang="en-US" sz="1000" dirty="0" smtClean="0">
                <a:solidFill>
                  <a:schemeClr val="tx1"/>
                </a:solidFill>
                <a:uFillTx/>
                <a:latin typeface="Times New Roman" panose="02020603050405020304" charset="0"/>
                <a:ea typeface="微软雅黑" panose="020B0503020204020204" pitchFamily="34" charset="-122"/>
                <a:sym typeface="+mn-ea"/>
              </a:rPr>
              <a:t>the individual processes with so high a degree of accuracy that the enormous repetition of the elementary processes should not bring about a </a:t>
            </a:r>
            <a:r>
              <a:rPr lang="en-US" altLang="zh-CN" sz="1000" dirty="0" smtClean="0">
                <a:solidFill>
                  <a:schemeClr val="tx1"/>
                </a:solidFill>
                <a:uFillTx/>
                <a:latin typeface="Times New Roman" panose="02020603050405020304" charset="0"/>
                <a:ea typeface="微软雅黑" panose="020B0503020204020204" pitchFamily="34" charset="-122"/>
                <a:sym typeface="+mn-ea"/>
              </a:rPr>
              <a:t>c</a:t>
            </a:r>
            <a:r>
              <a:rPr lang="zh-CN" altLang="en-US" sz="1000" dirty="0" smtClean="0">
                <a:solidFill>
                  <a:schemeClr val="tx1"/>
                </a:solidFill>
                <a:uFillTx/>
                <a:latin typeface="Times New Roman" panose="02020603050405020304" charset="0"/>
                <a:ea typeface="微软雅黑" panose="020B0503020204020204" pitchFamily="34" charset="-122"/>
                <a:sym typeface="+mn-ea"/>
              </a:rPr>
              <a:t>umulative error so great as to swamp all</a:t>
            </a:r>
            <a:r>
              <a:rPr lang="en-US" altLang="zh-CN" sz="1000" dirty="0" smtClean="0">
                <a:solidFill>
                  <a:schemeClr val="tx1"/>
                </a:solidFill>
                <a:uFillTx/>
                <a:latin typeface="Times New Roman" panose="02020603050405020304" charset="0"/>
                <a:ea typeface="微软雅黑" panose="020B0503020204020204" pitchFamily="34" charset="-122"/>
                <a:sym typeface="+mn-ea"/>
              </a:rPr>
              <a:t> accuracy</a:t>
            </a:r>
            <a:r>
              <a:rPr lang="zh-CN" altLang="en-US" sz="1000" dirty="0" smtClean="0">
                <a:solidFill>
                  <a:schemeClr val="tx1"/>
                </a:solidFill>
                <a:uFillTx/>
                <a:latin typeface="Times New Roman" panose="02020603050405020304" charset="0"/>
                <a:ea typeface="微软雅黑" panose="020B0503020204020204" pitchFamily="34" charset="-122"/>
              </a:rPr>
              <a:t>）</a:t>
            </a:r>
            <a:endParaRPr lang="zh-CN" altLang="en-US" sz="1000" dirty="0" smtClean="0">
              <a:solidFill>
                <a:schemeClr val="tx1"/>
              </a:solidFill>
              <a:uFillTx/>
              <a:latin typeface="Times New Roman" panose="02020603050405020304" charset="0"/>
              <a:ea typeface="微软雅黑" panose="020B0503020204020204" pitchFamily="34" charset="-122"/>
            </a:endParaRPr>
          </a:p>
          <a:p>
            <a:pPr lvl="1" algn="just">
              <a:buClrTx/>
              <a:buSzTx/>
            </a:pPr>
            <a:endParaRPr lang="zh-CN" altLang="en-US" sz="1000" dirty="0" smtClean="0">
              <a:solidFill>
                <a:schemeClr val="tx1"/>
              </a:solidFill>
              <a:uFillTx/>
              <a:latin typeface="Times New Roman" panose="02020603050405020304" charset="0"/>
              <a:ea typeface="微软雅黑" panose="020B0503020204020204" pitchFamily="34" charset="-122"/>
              <a:sym typeface="+mn-ea"/>
            </a:endParaRPr>
          </a:p>
          <a:p>
            <a:pPr lvl="1" algn="just">
              <a:buClrTx/>
              <a:buSzTx/>
            </a:pPr>
            <a:r>
              <a:rPr lang="zh-CN" altLang="en-US" sz="1000" dirty="0" smtClean="0">
                <a:solidFill>
                  <a:schemeClr val="tx1"/>
                </a:solidFill>
                <a:uFillTx/>
                <a:latin typeface="Times New Roman" panose="02020603050405020304" charset="0"/>
                <a:ea typeface="微软雅黑" panose="020B0503020204020204" pitchFamily="34" charset="-122"/>
                <a:sym typeface="+mn-ea"/>
              </a:rPr>
              <a:t>为满足此需求，</a:t>
            </a:r>
            <a:r>
              <a:rPr lang="en-US" altLang="zh-CN" sz="1000" dirty="0" smtClean="0">
                <a:solidFill>
                  <a:schemeClr val="tx1"/>
                </a:solidFill>
                <a:uFillTx/>
                <a:latin typeface="Times New Roman" panose="02020603050405020304" charset="0"/>
                <a:ea typeface="微软雅黑" panose="020B0503020204020204" pitchFamily="34" charset="-122"/>
                <a:sym typeface="+mn-ea"/>
              </a:rPr>
              <a:t>N. Wiener</a:t>
            </a:r>
            <a:r>
              <a:rPr lang="zh-CN" altLang="en-US" sz="1000" dirty="0" smtClean="0">
                <a:solidFill>
                  <a:schemeClr val="tx1"/>
                </a:solidFill>
                <a:uFillTx/>
                <a:latin typeface="Times New Roman" panose="02020603050405020304" charset="0"/>
                <a:ea typeface="微软雅黑" panose="020B0503020204020204" pitchFamily="34" charset="-122"/>
                <a:sym typeface="+mn-ea"/>
              </a:rPr>
              <a:t>于</a:t>
            </a:r>
            <a:r>
              <a:rPr lang="en-US" altLang="zh-CN" sz="1000" dirty="0" smtClean="0">
                <a:solidFill>
                  <a:schemeClr val="tx1"/>
                </a:solidFill>
                <a:uFillTx/>
                <a:latin typeface="Times New Roman" panose="02020603050405020304" charset="0"/>
                <a:ea typeface="微软雅黑" panose="020B0503020204020204" pitchFamily="34" charset="-122"/>
                <a:sym typeface="+mn-ea"/>
              </a:rPr>
              <a:t>1940</a:t>
            </a:r>
            <a:r>
              <a:rPr lang="zh-CN" altLang="en-US" sz="1000" dirty="0" smtClean="0">
                <a:solidFill>
                  <a:schemeClr val="tx1"/>
                </a:solidFill>
                <a:uFillTx/>
                <a:latin typeface="Times New Roman" panose="02020603050405020304" charset="0"/>
                <a:ea typeface="微软雅黑" panose="020B0503020204020204" pitchFamily="34" charset="-122"/>
                <a:sym typeface="+mn-ea"/>
              </a:rPr>
              <a:t>年在</a:t>
            </a:r>
            <a:r>
              <a:rPr lang="zh-CN" altLang="en-US" sz="1000" dirty="0" smtClean="0">
                <a:uFillTx/>
                <a:latin typeface="Times New Roman" panose="02020603050405020304" charset="0"/>
                <a:ea typeface="微软雅黑" panose="020B0503020204020204" pitchFamily="34" charset="-122"/>
                <a:sym typeface="+mn-ea"/>
              </a:rPr>
              <a:t>《控制论》中提出</a:t>
            </a:r>
            <a:r>
              <a:rPr lang="zh-CN" altLang="en-US" sz="1000" b="1" u="sng" dirty="0" smtClean="0">
                <a:solidFill>
                  <a:srgbClr val="0000FF"/>
                </a:solidFill>
                <a:uFillTx/>
                <a:latin typeface="Times New Roman" panose="02020603050405020304" charset="0"/>
                <a:ea typeface="微软雅黑" panose="020B0503020204020204" pitchFamily="34" charset="-122"/>
                <a:sym typeface="+mn-ea"/>
              </a:rPr>
              <a:t>计算机设计的</a:t>
            </a:r>
            <a:r>
              <a:rPr lang="en-US" altLang="zh-CN" sz="1000" b="1" u="sng" dirty="0" smtClean="0">
                <a:solidFill>
                  <a:srgbClr val="0000FF"/>
                </a:solidFill>
                <a:uFillTx/>
                <a:latin typeface="Times New Roman" panose="02020603050405020304" charset="0"/>
                <a:ea typeface="微软雅黑" panose="020B0503020204020204" pitchFamily="34" charset="-122"/>
                <a:sym typeface="+mn-ea"/>
              </a:rPr>
              <a:t>5</a:t>
            </a:r>
            <a:r>
              <a:rPr lang="zh-CN" altLang="en-US" sz="1000" b="1" u="sng" dirty="0" smtClean="0">
                <a:solidFill>
                  <a:srgbClr val="0000FF"/>
                </a:solidFill>
                <a:uFillTx/>
                <a:latin typeface="Times New Roman" panose="02020603050405020304" charset="0"/>
                <a:ea typeface="微软雅黑" panose="020B0503020204020204" pitchFamily="34" charset="-122"/>
                <a:sym typeface="+mn-ea"/>
              </a:rPr>
              <a:t>原则</a:t>
            </a:r>
            <a:endParaRPr lang="zh-CN" altLang="en-US" sz="1000" dirty="0" smtClean="0">
              <a:uFillTx/>
              <a:latin typeface="Times New Roman" panose="02020603050405020304" charset="0"/>
              <a:ea typeface="微软雅黑" panose="020B0503020204020204" pitchFamily="34" charset="-122"/>
              <a:sym typeface="+mn-ea"/>
            </a:endParaRPr>
          </a:p>
          <a:p>
            <a:pPr marL="755650" lvl="2" indent="-228600" algn="just">
              <a:buClrTx/>
              <a:buSzTx/>
              <a:buFont typeface="+mj-ea"/>
              <a:buAutoNum type="circleNumDbPlain"/>
            </a:pPr>
            <a:r>
              <a:rPr lang="zh-CN" altLang="en-US" sz="900" b="1" dirty="0" smtClean="0">
                <a:solidFill>
                  <a:srgbClr val="0000FF"/>
                </a:solidFill>
                <a:latin typeface="Times New Roman" panose="02020603050405020304" charset="0"/>
                <a:ea typeface="微软雅黑" panose="020B0503020204020204" pitchFamily="34" charset="-122"/>
                <a:sym typeface="+mn-ea"/>
              </a:rPr>
              <a:t>是数字的</a:t>
            </a:r>
            <a:r>
              <a:rPr lang="zh-CN" altLang="en-US" sz="900" dirty="0" smtClean="0">
                <a:latin typeface="Times New Roman" panose="02020603050405020304" charset="0"/>
                <a:ea typeface="微软雅黑" panose="020B0503020204020204" pitchFamily="34" charset="-122"/>
                <a:sym typeface="+mn-ea"/>
              </a:rPr>
              <a:t>，而不是模拟的（That the central adding and multiplying apparatus of the computing machine should be numerical, as in an ordinary adding machine, rather than on a basis of measurement, as in the Bush differential analyzer）</a:t>
            </a:r>
            <a:endParaRPr lang="zh-CN" altLang="en-US" sz="900" dirty="0" smtClean="0">
              <a:latin typeface="Times New Roman" panose="02020603050405020304" charset="0"/>
              <a:ea typeface="微软雅黑" panose="020B0503020204020204" pitchFamily="34" charset="-122"/>
              <a:sym typeface="+mn-ea"/>
            </a:endParaRPr>
          </a:p>
          <a:p>
            <a:pPr marL="755650" lvl="2" indent="-228600" algn="just">
              <a:buClrTx/>
              <a:buSzTx/>
              <a:buFont typeface="+mj-ea"/>
              <a:buAutoNum type="circleNumDbPlain"/>
            </a:pPr>
            <a:endParaRPr lang="zh-CN" altLang="en-US" sz="900" dirty="0" smtClean="0">
              <a:latin typeface="Times New Roman" panose="02020603050405020304" charset="0"/>
              <a:ea typeface="微软雅黑" panose="020B0503020204020204" pitchFamily="34" charset="-122"/>
              <a:sym typeface="+mn-ea"/>
            </a:endParaRPr>
          </a:p>
          <a:p>
            <a:pPr marL="755650" lvl="2" indent="-228600" algn="just">
              <a:buClrTx/>
              <a:buSzTx/>
              <a:buFont typeface="+mj-ea"/>
              <a:buAutoNum type="circleNumDbPlain"/>
            </a:pPr>
            <a:r>
              <a:rPr lang="zh-CN" altLang="en-US" sz="900" b="1" dirty="0" smtClean="0">
                <a:solidFill>
                  <a:srgbClr val="0000FF"/>
                </a:solidFill>
                <a:latin typeface="Times New Roman" panose="02020603050405020304" charset="0"/>
                <a:ea typeface="微软雅黑" panose="020B0503020204020204" pitchFamily="34" charset="-122"/>
                <a:sym typeface="+mn-ea"/>
              </a:rPr>
              <a:t>由电子原件构成</a:t>
            </a:r>
            <a:r>
              <a:rPr lang="zh-CN" altLang="en-US" sz="900" dirty="0" smtClean="0">
                <a:latin typeface="Times New Roman" panose="02020603050405020304" charset="0"/>
                <a:ea typeface="微软雅黑" panose="020B0503020204020204" pitchFamily="34" charset="-122"/>
                <a:sym typeface="+mn-ea"/>
              </a:rPr>
              <a:t>，尽量减少机械部件（That these mechanisms, which are essentially switching</a:t>
            </a:r>
            <a:r>
              <a:rPr lang="en-US" altLang="zh-CN" sz="900" dirty="0" smtClean="0">
                <a:latin typeface="Times New Roman" panose="02020603050405020304" charset="0"/>
                <a:ea typeface="微软雅黑" panose="020B0503020204020204" pitchFamily="34" charset="-122"/>
                <a:sym typeface="+mn-ea"/>
              </a:rPr>
              <a:t> </a:t>
            </a:r>
            <a:r>
              <a:rPr lang="zh-CN" altLang="en-US" sz="900" dirty="0" smtClean="0">
                <a:latin typeface="Times New Roman" panose="02020603050405020304" charset="0"/>
                <a:ea typeface="微软雅黑" panose="020B0503020204020204" pitchFamily="34" charset="-122"/>
                <a:sym typeface="+mn-ea"/>
              </a:rPr>
              <a:t>devices, should depend on electronic tubes rather than on gears or mechanical relays, in order to </a:t>
            </a:r>
            <a:r>
              <a:rPr lang="en-US" altLang="zh-CN" sz="900" dirty="0" smtClean="0">
                <a:latin typeface="Times New Roman" panose="02020603050405020304" charset="0"/>
                <a:ea typeface="微软雅黑" panose="020B0503020204020204" pitchFamily="34" charset="-122"/>
                <a:sym typeface="+mn-ea"/>
              </a:rPr>
              <a:t> s</a:t>
            </a:r>
            <a:r>
              <a:rPr lang="zh-CN" altLang="en-US" sz="900" dirty="0" smtClean="0">
                <a:latin typeface="Times New Roman" panose="02020603050405020304" charset="0"/>
                <a:ea typeface="微软雅黑" panose="020B0503020204020204" pitchFamily="34" charset="-122"/>
                <a:sym typeface="+mn-ea"/>
              </a:rPr>
              <a:t>ecure quicker action）</a:t>
            </a:r>
            <a:endParaRPr lang="zh-CN" altLang="en-US" sz="900" dirty="0" smtClean="0">
              <a:latin typeface="Times New Roman" panose="02020603050405020304" charset="0"/>
              <a:ea typeface="微软雅黑" panose="020B0503020204020204" pitchFamily="34" charset="-122"/>
              <a:sym typeface="+mn-ea"/>
            </a:endParaRPr>
          </a:p>
          <a:p>
            <a:pPr marL="755650" lvl="2" indent="-228600" algn="just">
              <a:buClrTx/>
              <a:buSzTx/>
              <a:buFont typeface="+mj-ea"/>
              <a:buAutoNum type="circleNumDbPlain"/>
            </a:pPr>
            <a:endParaRPr lang="zh-CN" altLang="en-US" sz="900" dirty="0" smtClean="0">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smtClean="0">
                <a:solidFill>
                  <a:schemeClr val="bg1"/>
                </a:solidFill>
              </a:rPr>
              <a:t>3.1.1 </a:t>
            </a:r>
            <a:r>
              <a:rPr lang="zh-CN" altLang="en-US" sz="2000" b="1" dirty="0">
                <a:solidFill>
                  <a:schemeClr val="bg1"/>
                </a:solidFill>
              </a:rPr>
              <a:t>基于角色的认识</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lnSpcReduction="10000"/>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计算机的角色</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just">
              <a:buClrTx/>
              <a:buSzTx/>
            </a:pPr>
            <a:r>
              <a:rPr lang="zh-CN" altLang="en-US" sz="1000" dirty="0" smtClean="0">
                <a:solidFill>
                  <a:schemeClr val="tx1"/>
                </a:solidFill>
                <a:uFillTx/>
                <a:latin typeface="Times New Roman" panose="02020603050405020304" charset="0"/>
                <a:ea typeface="微软雅黑" panose="020B0503020204020204" pitchFamily="34" charset="-122"/>
                <a:sym typeface="+mn-ea"/>
              </a:rPr>
              <a:t>为满足此需求，</a:t>
            </a:r>
            <a:r>
              <a:rPr lang="en-US" altLang="zh-CN" sz="1000" dirty="0" smtClean="0">
                <a:solidFill>
                  <a:schemeClr val="tx1"/>
                </a:solidFill>
                <a:uFillTx/>
                <a:latin typeface="Times New Roman" panose="02020603050405020304" charset="0"/>
                <a:ea typeface="微软雅黑" panose="020B0503020204020204" pitchFamily="34" charset="-122"/>
                <a:sym typeface="+mn-ea"/>
              </a:rPr>
              <a:t>N. Wiener</a:t>
            </a:r>
            <a:r>
              <a:rPr lang="zh-CN" altLang="en-US" sz="1000" dirty="0" smtClean="0">
                <a:solidFill>
                  <a:schemeClr val="tx1"/>
                </a:solidFill>
                <a:uFillTx/>
                <a:latin typeface="Times New Roman" panose="02020603050405020304" charset="0"/>
                <a:ea typeface="微软雅黑" panose="020B0503020204020204" pitchFamily="34" charset="-122"/>
                <a:sym typeface="+mn-ea"/>
              </a:rPr>
              <a:t>于</a:t>
            </a:r>
            <a:r>
              <a:rPr lang="en-US" altLang="zh-CN" sz="1000" dirty="0" smtClean="0">
                <a:solidFill>
                  <a:schemeClr val="tx1"/>
                </a:solidFill>
                <a:uFillTx/>
                <a:latin typeface="Times New Roman" panose="02020603050405020304" charset="0"/>
                <a:ea typeface="微软雅黑" panose="020B0503020204020204" pitchFamily="34" charset="-122"/>
                <a:sym typeface="+mn-ea"/>
              </a:rPr>
              <a:t>1940</a:t>
            </a:r>
            <a:r>
              <a:rPr lang="zh-CN" altLang="en-US" sz="1000" dirty="0" smtClean="0">
                <a:solidFill>
                  <a:schemeClr val="tx1"/>
                </a:solidFill>
                <a:uFillTx/>
                <a:latin typeface="Times New Roman" panose="02020603050405020304" charset="0"/>
                <a:ea typeface="微软雅黑" panose="020B0503020204020204" pitchFamily="34" charset="-122"/>
                <a:sym typeface="+mn-ea"/>
              </a:rPr>
              <a:t>年在</a:t>
            </a:r>
            <a:r>
              <a:rPr lang="zh-CN" altLang="en-US" sz="1000" dirty="0" smtClean="0">
                <a:uFillTx/>
                <a:latin typeface="Times New Roman" panose="02020603050405020304" charset="0"/>
                <a:ea typeface="微软雅黑" panose="020B0503020204020204" pitchFamily="34" charset="-122"/>
                <a:sym typeface="+mn-ea"/>
              </a:rPr>
              <a:t>《控制论》中提出</a:t>
            </a:r>
            <a:r>
              <a:rPr lang="zh-CN" altLang="en-US" sz="1000" b="1" u="sng" dirty="0" smtClean="0">
                <a:solidFill>
                  <a:srgbClr val="0000FF"/>
                </a:solidFill>
                <a:uFillTx/>
                <a:latin typeface="Times New Roman" panose="02020603050405020304" charset="0"/>
                <a:ea typeface="微软雅黑" panose="020B0503020204020204" pitchFamily="34" charset="-122"/>
                <a:sym typeface="+mn-ea"/>
              </a:rPr>
              <a:t>计算机设计的</a:t>
            </a:r>
            <a:r>
              <a:rPr lang="en-US" altLang="zh-CN" sz="1000" b="1" u="sng" dirty="0" smtClean="0">
                <a:solidFill>
                  <a:srgbClr val="0000FF"/>
                </a:solidFill>
                <a:uFillTx/>
                <a:latin typeface="Times New Roman" panose="02020603050405020304" charset="0"/>
                <a:ea typeface="微软雅黑" panose="020B0503020204020204" pitchFamily="34" charset="-122"/>
                <a:sym typeface="+mn-ea"/>
              </a:rPr>
              <a:t>5</a:t>
            </a:r>
            <a:r>
              <a:rPr lang="zh-CN" altLang="en-US" sz="1000" b="1" u="sng" dirty="0" smtClean="0">
                <a:solidFill>
                  <a:srgbClr val="0000FF"/>
                </a:solidFill>
                <a:uFillTx/>
                <a:latin typeface="Times New Roman" panose="02020603050405020304" charset="0"/>
                <a:ea typeface="微软雅黑" panose="020B0503020204020204" pitchFamily="34" charset="-122"/>
                <a:sym typeface="+mn-ea"/>
              </a:rPr>
              <a:t>原则</a:t>
            </a:r>
            <a:endParaRPr lang="zh-CN" altLang="en-US" sz="1000" dirty="0" smtClean="0">
              <a:uFillTx/>
              <a:latin typeface="Times New Roman" panose="02020603050405020304" charset="0"/>
              <a:ea typeface="微软雅黑" panose="020B0503020204020204" pitchFamily="34" charset="-122"/>
              <a:sym typeface="+mn-ea"/>
            </a:endParaRPr>
          </a:p>
          <a:p>
            <a:pPr marL="755650" lvl="2" indent="-228600" algn="just">
              <a:buClrTx/>
              <a:buSzTx/>
              <a:buFont typeface="+mj-ea"/>
              <a:buAutoNum type="circleNumDbPlain" startAt="3"/>
            </a:pPr>
            <a:r>
              <a:rPr lang="zh-CN" altLang="en-US" sz="900" b="1" dirty="0" smtClean="0">
                <a:solidFill>
                  <a:srgbClr val="0000FF"/>
                </a:solidFill>
                <a:latin typeface="Times New Roman" panose="02020603050405020304" charset="0"/>
                <a:ea typeface="微软雅黑" panose="020B0503020204020204" pitchFamily="34" charset="-122"/>
                <a:sym typeface="+mn-ea"/>
              </a:rPr>
              <a:t>采用二进制</a:t>
            </a:r>
            <a:r>
              <a:rPr lang="zh-CN" altLang="en-US" sz="900" dirty="0" smtClean="0">
                <a:latin typeface="Times New Roman" panose="02020603050405020304" charset="0"/>
                <a:ea typeface="微软雅黑" panose="020B0503020204020204" pitchFamily="34" charset="-122"/>
                <a:sym typeface="+mn-ea"/>
              </a:rPr>
              <a:t>，而不是十进制（That, in accordance with the policy adopted in some existing apparatus of the Bell Telephone Laboratories, it would probably be more economical in apparatus to adopt the scale of two for addition and multiplication, rather than the scale of ten）</a:t>
            </a:r>
            <a:endParaRPr lang="zh-CN" altLang="en-US" sz="900" dirty="0" smtClean="0">
              <a:latin typeface="Times New Roman" panose="02020603050405020304" charset="0"/>
              <a:ea typeface="微软雅黑" panose="020B0503020204020204" pitchFamily="34" charset="-122"/>
              <a:sym typeface="+mn-ea"/>
            </a:endParaRPr>
          </a:p>
          <a:p>
            <a:pPr marL="755650" lvl="2" indent="-228600" algn="just">
              <a:buClrTx/>
              <a:buSzTx/>
              <a:buFont typeface="+mj-ea"/>
              <a:buAutoNum type="circleNumDbPlain" startAt="3"/>
            </a:pPr>
            <a:endParaRPr lang="zh-CN" altLang="en-US" sz="900" dirty="0" smtClean="0">
              <a:solidFill>
                <a:srgbClr val="0000FF"/>
              </a:solidFill>
              <a:latin typeface="Times New Roman" panose="02020603050405020304" charset="0"/>
              <a:ea typeface="微软雅黑" panose="020B0503020204020204" pitchFamily="34" charset="-122"/>
              <a:sym typeface="+mn-ea"/>
            </a:endParaRPr>
          </a:p>
          <a:p>
            <a:pPr marL="755650" lvl="2" indent="-228600" algn="just">
              <a:buClrTx/>
              <a:buSzTx/>
              <a:buFont typeface="+mj-ea"/>
              <a:buAutoNum type="circleNumDbPlain" startAt="3"/>
            </a:pPr>
            <a:r>
              <a:rPr lang="zh-CN" altLang="en-US" sz="900" b="1" dirty="0" smtClean="0">
                <a:solidFill>
                  <a:srgbClr val="0000FF"/>
                </a:solidFill>
                <a:latin typeface="Times New Roman" panose="02020603050405020304" charset="0"/>
                <a:ea typeface="微软雅黑" panose="020B0503020204020204" pitchFamily="34" charset="-122"/>
                <a:sym typeface="+mn-ea"/>
              </a:rPr>
              <a:t>全自动运算</a:t>
            </a:r>
            <a:r>
              <a:rPr lang="zh-CN" altLang="en-US" sz="900" dirty="0" smtClean="0">
                <a:latin typeface="Times New Roman" panose="02020603050405020304" charset="0"/>
                <a:ea typeface="微软雅黑" panose="020B0503020204020204" pitchFamily="34" charset="-122"/>
                <a:sym typeface="+mn-ea"/>
              </a:rPr>
              <a:t>（That the entire sequence of operations be laid out on the machine itself so that there should be no human intervention</a:t>
            </a:r>
            <a:r>
              <a:rPr lang="en-US" altLang="zh-CN" sz="900" dirty="0" smtClean="0">
                <a:latin typeface="Times New Roman" panose="02020603050405020304" charset="0"/>
                <a:ea typeface="微软雅黑" panose="020B0503020204020204" pitchFamily="34" charset="-122"/>
                <a:sym typeface="+mn-ea"/>
              </a:rPr>
              <a:t> from the time the data were entered until the final results </a:t>
            </a:r>
            <a:r>
              <a:rPr lang="zh-CN" altLang="en-US" sz="900" dirty="0" smtClean="0">
                <a:latin typeface="Times New Roman" panose="02020603050405020304" charset="0"/>
                <a:ea typeface="微软雅黑" panose="020B0503020204020204" pitchFamily="34" charset="-122"/>
                <a:sym typeface="+mn-ea"/>
              </a:rPr>
              <a:t>should be taken off, and that all logical decisions necessary for this should be built into the machine itself）</a:t>
            </a:r>
            <a:endParaRPr lang="zh-CN" altLang="en-US" sz="900" dirty="0" smtClean="0">
              <a:latin typeface="Times New Roman" panose="02020603050405020304" charset="0"/>
              <a:ea typeface="微软雅黑" panose="020B0503020204020204" pitchFamily="34" charset="-122"/>
              <a:sym typeface="+mn-ea"/>
            </a:endParaRPr>
          </a:p>
          <a:p>
            <a:pPr marL="755650" lvl="2" indent="-228600" algn="just">
              <a:buClrTx/>
              <a:buSzTx/>
              <a:buFont typeface="+mj-ea"/>
              <a:buAutoNum type="circleNumDbPlain" startAt="3"/>
            </a:pPr>
            <a:endParaRPr lang="zh-CN" altLang="en-US" sz="900" dirty="0" smtClean="0">
              <a:solidFill>
                <a:srgbClr val="0000FF"/>
              </a:solidFill>
              <a:latin typeface="Times New Roman" panose="02020603050405020304" charset="0"/>
              <a:ea typeface="微软雅黑" panose="020B0503020204020204" pitchFamily="34" charset="-122"/>
              <a:sym typeface="+mn-ea"/>
            </a:endParaRPr>
          </a:p>
          <a:p>
            <a:pPr marL="755650" lvl="2" indent="-228600" algn="just">
              <a:buClrTx/>
              <a:buSzTx/>
              <a:buFont typeface="+mj-ea"/>
              <a:buAutoNum type="circleNumDbPlain" startAt="3"/>
            </a:pPr>
            <a:r>
              <a:rPr lang="zh-CN" altLang="en-US" sz="900" b="1" dirty="0" smtClean="0">
                <a:solidFill>
                  <a:srgbClr val="0000FF"/>
                </a:solidFill>
                <a:latin typeface="Times New Roman" panose="02020603050405020304" charset="0"/>
                <a:ea typeface="微软雅黑" panose="020B0503020204020204" pitchFamily="34" charset="-122"/>
                <a:sym typeface="+mn-ea"/>
              </a:rPr>
              <a:t>具有存储或记忆装置</a:t>
            </a:r>
            <a:r>
              <a:rPr lang="zh-CN" altLang="en-US" sz="900" dirty="0" smtClean="0">
                <a:latin typeface="Times New Roman" panose="02020603050405020304" charset="0"/>
                <a:ea typeface="微软雅黑" panose="020B0503020204020204" pitchFamily="34" charset="-122"/>
                <a:sym typeface="+mn-ea"/>
              </a:rPr>
              <a:t>（That the machine contain</a:t>
            </a:r>
            <a:r>
              <a:rPr lang="en-US" altLang="zh-CN" sz="900" dirty="0" smtClean="0">
                <a:latin typeface="Times New Roman" panose="02020603050405020304" charset="0"/>
                <a:ea typeface="微软雅黑" panose="020B0503020204020204" pitchFamily="34" charset="-122"/>
                <a:sym typeface="+mn-ea"/>
              </a:rPr>
              <a:t>s</a:t>
            </a:r>
            <a:r>
              <a:rPr lang="zh-CN" altLang="en-US" sz="900" dirty="0" smtClean="0">
                <a:latin typeface="Times New Roman" panose="02020603050405020304" charset="0"/>
                <a:ea typeface="微软雅黑" panose="020B0503020204020204" pitchFamily="34" charset="-122"/>
                <a:sym typeface="+mn-ea"/>
              </a:rPr>
              <a:t> an apparatus for the storage of data which should record them quickly, hold them firmly until erasure, read them quickly, erase them quickly, and then be immediately available for the storage of new material）</a:t>
            </a:r>
            <a:endParaRPr lang="zh-CN" altLang="en-US" sz="900" dirty="0" smtClean="0">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smtClean="0">
                <a:solidFill>
                  <a:schemeClr val="bg1"/>
                </a:solidFill>
              </a:rPr>
              <a:t>3.1.1 </a:t>
            </a:r>
            <a:r>
              <a:rPr lang="zh-CN" altLang="en-US" sz="2000" b="1" dirty="0">
                <a:solidFill>
                  <a:schemeClr val="bg1"/>
                </a:solidFill>
              </a:rPr>
              <a:t>基于角色的认识</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19960"/>
          </a:xfrm>
        </p:spPr>
        <p:txBody>
          <a:bodyPr>
            <a:normAutofit/>
          </a:bodyPr>
          <a:lstStyle/>
          <a:p>
            <a:pPr algn="l">
              <a:buClrTx/>
              <a:buSzTx/>
            </a:pPr>
            <a:r>
              <a:rPr lang="zh-CN" altLang="en-US" sz="1100" b="1" dirty="0" smtClean="0">
                <a:solidFill>
                  <a:schemeClr val="tx1"/>
                </a:solidFill>
                <a:uFillTx/>
                <a:latin typeface="Times New Roman" panose="02020603050405020304" charset="0"/>
                <a:ea typeface="微软雅黑" panose="020B0503020204020204" pitchFamily="34" charset="-122"/>
              </a:rPr>
              <a:t>计算机的角色</a:t>
            </a:r>
            <a:endParaRPr lang="zh-CN" altLang="en-US" sz="1100" b="1" dirty="0" smtClean="0">
              <a:solidFill>
                <a:schemeClr val="tx1"/>
              </a:solidFill>
              <a:uFillTx/>
              <a:latin typeface="Times New Roman" panose="02020603050405020304" charset="0"/>
              <a:ea typeface="微软雅黑" panose="020B0503020204020204" pitchFamily="34" charset="-122"/>
            </a:endParaRPr>
          </a:p>
          <a:p>
            <a:pPr lvl="1" algn="l">
              <a:buClrTx/>
              <a:buSzTx/>
            </a:pPr>
            <a:r>
              <a:rPr lang="zh-CN" altLang="en-US" sz="1000" dirty="0" smtClean="0">
                <a:solidFill>
                  <a:schemeClr val="tx1"/>
                </a:solidFill>
                <a:uFillTx/>
                <a:latin typeface="Times New Roman" panose="02020603050405020304" charset="0"/>
                <a:ea typeface="微软雅黑" panose="020B0503020204020204" pitchFamily="34" charset="-122"/>
              </a:rPr>
              <a:t>基于</a:t>
            </a:r>
            <a:r>
              <a:rPr lang="en-US" altLang="zh-CN" sz="1000" dirty="0" smtClean="0">
                <a:solidFill>
                  <a:schemeClr val="tx1"/>
                </a:solidFill>
                <a:uFillTx/>
                <a:latin typeface="Times New Roman" panose="02020603050405020304" charset="0"/>
                <a:ea typeface="微软雅黑" panose="020B0503020204020204" pitchFamily="34" charset="-122"/>
              </a:rPr>
              <a:t>N. Wiener</a:t>
            </a:r>
            <a:r>
              <a:rPr lang="zh-CN" altLang="en-US" sz="1000" dirty="0" smtClean="0">
                <a:solidFill>
                  <a:schemeClr val="tx1"/>
                </a:solidFill>
                <a:uFillTx/>
                <a:latin typeface="Times New Roman" panose="02020603050405020304" charset="0"/>
                <a:ea typeface="微软雅黑" panose="020B0503020204020204" pitchFamily="34" charset="-122"/>
              </a:rPr>
              <a:t>的计算机设计</a:t>
            </a:r>
            <a:r>
              <a:rPr lang="en-US" altLang="zh-CN" sz="1000" dirty="0" smtClean="0">
                <a:solidFill>
                  <a:schemeClr val="tx1"/>
                </a:solidFill>
                <a:uFillTx/>
                <a:latin typeface="Times New Roman" panose="02020603050405020304" charset="0"/>
                <a:ea typeface="微软雅黑" panose="020B0503020204020204" pitchFamily="34" charset="-122"/>
              </a:rPr>
              <a:t>5</a:t>
            </a:r>
            <a:r>
              <a:rPr lang="zh-CN" altLang="en-US" sz="1000" dirty="0" smtClean="0">
                <a:solidFill>
                  <a:schemeClr val="tx1"/>
                </a:solidFill>
                <a:uFillTx/>
                <a:latin typeface="Times New Roman" panose="02020603050405020304" charset="0"/>
                <a:ea typeface="微软雅黑" panose="020B0503020204020204" pitchFamily="34" charset="-122"/>
              </a:rPr>
              <a:t>原则，</a:t>
            </a:r>
            <a:r>
              <a:rPr lang="en-US" altLang="zh-CN" sz="1000" dirty="0" smtClean="0">
                <a:solidFill>
                  <a:schemeClr val="tx1"/>
                </a:solidFill>
                <a:uFillTx/>
                <a:latin typeface="Times New Roman" panose="02020603050405020304" charset="0"/>
                <a:ea typeface="微软雅黑" panose="020B0503020204020204" pitchFamily="34" charset="-122"/>
              </a:rPr>
              <a:t>V. Neumann</a:t>
            </a:r>
            <a:r>
              <a:rPr lang="zh-CN" altLang="en-US" sz="1000" dirty="0" smtClean="0">
                <a:solidFill>
                  <a:schemeClr val="tx1"/>
                </a:solidFill>
                <a:uFillTx/>
                <a:latin typeface="Times New Roman" panose="02020603050405020304" charset="0"/>
                <a:ea typeface="微软雅黑" panose="020B0503020204020204" pitchFamily="34" charset="-122"/>
              </a:rPr>
              <a:t>提出了</a:t>
            </a:r>
            <a:r>
              <a:rPr lang="zh-CN" altLang="en-US" sz="1000" b="1" u="sng" dirty="0" smtClean="0">
                <a:solidFill>
                  <a:srgbClr val="0000FF"/>
                </a:solidFill>
                <a:uFillTx/>
                <a:latin typeface="Times New Roman" panose="02020603050405020304" charset="0"/>
                <a:ea typeface="微软雅黑" panose="020B0503020204020204" pitchFamily="34" charset="-122"/>
              </a:rPr>
              <a:t>计算机构成</a:t>
            </a:r>
            <a:r>
              <a:rPr lang="en-US" altLang="zh-CN" sz="1000" b="1" u="sng" dirty="0" smtClean="0">
                <a:solidFill>
                  <a:srgbClr val="0000FF"/>
                </a:solidFill>
                <a:uFillTx/>
                <a:latin typeface="Times New Roman" panose="02020603050405020304" charset="0"/>
                <a:ea typeface="微软雅黑" panose="020B0503020204020204" pitchFamily="34" charset="-122"/>
              </a:rPr>
              <a:t>3</a:t>
            </a:r>
            <a:r>
              <a:rPr lang="zh-CN" altLang="en-US" sz="1000" b="1" u="sng" dirty="0" smtClean="0">
                <a:solidFill>
                  <a:srgbClr val="0000FF"/>
                </a:solidFill>
                <a:uFillTx/>
                <a:latin typeface="Times New Roman" panose="02020603050405020304" charset="0"/>
                <a:ea typeface="微软雅黑" panose="020B0503020204020204" pitchFamily="34" charset="-122"/>
              </a:rPr>
              <a:t>原则</a:t>
            </a:r>
            <a:endParaRPr lang="zh-CN" altLang="en-US" sz="1000" b="1" u="sng" dirty="0" smtClean="0">
              <a:solidFill>
                <a:srgbClr val="0000FF"/>
              </a:solidFill>
              <a:uFillTx/>
              <a:latin typeface="Times New Roman" panose="02020603050405020304" charset="0"/>
              <a:ea typeface="微软雅黑" panose="020B0503020204020204" pitchFamily="34" charset="-122"/>
            </a:endParaRPr>
          </a:p>
          <a:p>
            <a:pPr marL="755650" lvl="2" indent="-228600" algn="l">
              <a:buClrTx/>
              <a:buSzTx/>
              <a:buFont typeface="+mj-ea"/>
              <a:buAutoNum type="circleNumDbPlain"/>
            </a:pPr>
            <a:r>
              <a:rPr lang="zh-CN" altLang="en-US" sz="900" dirty="0" smtClean="0">
                <a:solidFill>
                  <a:schemeClr val="tx1"/>
                </a:solidFill>
                <a:uFillTx/>
                <a:latin typeface="Times New Roman" panose="02020603050405020304" charset="0"/>
                <a:ea typeface="微软雅黑" panose="020B0503020204020204" pitchFamily="34" charset="-122"/>
              </a:rPr>
              <a:t>计算机由</a:t>
            </a:r>
            <a:r>
              <a:rPr lang="en-US" altLang="zh-CN" sz="900" b="1" u="sng" dirty="0" smtClean="0">
                <a:solidFill>
                  <a:srgbClr val="0000FF"/>
                </a:solidFill>
                <a:latin typeface="Times New Roman" panose="02020603050405020304" charset="0"/>
                <a:ea typeface="微软雅黑" panose="020B0503020204020204" pitchFamily="34" charset="-122"/>
                <a:sym typeface="+mn-ea"/>
              </a:rPr>
              <a:t>5</a:t>
            </a:r>
            <a:r>
              <a:rPr lang="zh-CN" altLang="en-US" sz="900" b="1" u="sng" dirty="0" smtClean="0">
                <a:solidFill>
                  <a:srgbClr val="0000FF"/>
                </a:solidFill>
                <a:latin typeface="Times New Roman" panose="02020603050405020304" charset="0"/>
                <a:ea typeface="微软雅黑" panose="020B0503020204020204" pitchFamily="34" charset="-122"/>
                <a:sym typeface="+mn-ea"/>
              </a:rPr>
              <a:t>大功能部件</a:t>
            </a:r>
            <a:r>
              <a:rPr lang="zh-CN" altLang="en-US" sz="900" dirty="0" smtClean="0">
                <a:solidFill>
                  <a:schemeClr val="tx1"/>
                </a:solidFill>
                <a:latin typeface="Times New Roman" panose="02020603050405020304" charset="0"/>
                <a:ea typeface="微软雅黑" panose="020B0503020204020204" pitchFamily="34" charset="-122"/>
                <a:sym typeface="+mn-ea"/>
              </a:rPr>
              <a:t>组成</a:t>
            </a:r>
            <a:r>
              <a:rPr lang="zh-CN" altLang="en-US" sz="900" dirty="0" smtClean="0">
                <a:latin typeface="Times New Roman" panose="02020603050405020304" charset="0"/>
                <a:ea typeface="微软雅黑" panose="020B0503020204020204" pitchFamily="34" charset="-122"/>
                <a:sym typeface="+mn-ea"/>
              </a:rPr>
              <a:t>：控制器、运算器、存储器、输入设备、输出设备</a:t>
            </a:r>
            <a:endParaRPr lang="zh-CN" altLang="en-US" sz="900" dirty="0" smtClean="0">
              <a:latin typeface="Times New Roman" panose="02020603050405020304" charset="0"/>
              <a:ea typeface="微软雅黑" panose="020B0503020204020204" pitchFamily="34" charset="-122"/>
              <a:sym typeface="+mn-ea"/>
            </a:endParaRPr>
          </a:p>
          <a:p>
            <a:pPr marL="755650" lvl="2" indent="-228600" algn="l">
              <a:buClrTx/>
              <a:buSzTx/>
              <a:buFont typeface="+mj-ea"/>
              <a:buAutoNum type="circleNumDbPlain"/>
            </a:pPr>
            <a:endParaRPr lang="zh-CN" altLang="en-US" sz="900" dirty="0" smtClean="0">
              <a:latin typeface="Times New Roman" panose="02020603050405020304" charset="0"/>
              <a:ea typeface="微软雅黑" panose="020B0503020204020204" pitchFamily="34" charset="-122"/>
              <a:sym typeface="+mn-ea"/>
            </a:endParaRPr>
          </a:p>
          <a:p>
            <a:pPr marL="755650" lvl="2" indent="-228600" algn="l">
              <a:buClrTx/>
              <a:buSzTx/>
              <a:buFont typeface="+mj-ea"/>
              <a:buAutoNum type="circleNumDbPlain"/>
            </a:pPr>
            <a:r>
              <a:rPr lang="zh-CN" altLang="en-US" sz="900" dirty="0" smtClean="0">
                <a:uFillTx/>
                <a:latin typeface="Times New Roman" panose="02020603050405020304" charset="0"/>
                <a:ea typeface="微软雅黑" panose="020B0503020204020204" pitchFamily="34" charset="-122"/>
                <a:sym typeface="+mn-ea"/>
              </a:rPr>
              <a:t>数据在计算机内部以</a:t>
            </a:r>
            <a:r>
              <a:rPr lang="zh-CN" altLang="en-US" sz="900" b="1" dirty="0" smtClean="0">
                <a:solidFill>
                  <a:srgbClr val="0000FF"/>
                </a:solidFill>
                <a:uFillTx/>
                <a:latin typeface="Times New Roman" panose="02020603050405020304" charset="0"/>
                <a:ea typeface="微软雅黑" panose="020B0503020204020204" pitchFamily="34" charset="-122"/>
                <a:sym typeface="+mn-ea"/>
              </a:rPr>
              <a:t>二进制数码</a:t>
            </a:r>
            <a:r>
              <a:rPr lang="zh-CN" altLang="en-US" sz="900" dirty="0" smtClean="0">
                <a:uFillTx/>
                <a:latin typeface="Times New Roman" panose="02020603050405020304" charset="0"/>
                <a:ea typeface="微软雅黑" panose="020B0503020204020204" pitchFamily="34" charset="-122"/>
                <a:sym typeface="+mn-ea"/>
              </a:rPr>
              <a:t>表示</a:t>
            </a:r>
            <a:endParaRPr lang="zh-CN" altLang="en-US" sz="900" dirty="0" smtClean="0">
              <a:uFillTx/>
              <a:latin typeface="Times New Roman" panose="02020603050405020304" charset="0"/>
              <a:ea typeface="微软雅黑" panose="020B0503020204020204" pitchFamily="34" charset="-122"/>
              <a:sym typeface="+mn-ea"/>
            </a:endParaRPr>
          </a:p>
          <a:p>
            <a:pPr marL="755650" lvl="2" indent="-228600" algn="l">
              <a:buClrTx/>
              <a:buSzTx/>
              <a:buFont typeface="+mj-ea"/>
              <a:buAutoNum type="circleNumDbPlain"/>
            </a:pPr>
            <a:endParaRPr lang="zh-CN" altLang="en-US" sz="900" dirty="0" smtClean="0">
              <a:latin typeface="Times New Roman" panose="02020603050405020304" charset="0"/>
              <a:ea typeface="微软雅黑" panose="020B0503020204020204" pitchFamily="34" charset="-122"/>
              <a:sym typeface="+mn-ea"/>
            </a:endParaRPr>
          </a:p>
          <a:p>
            <a:pPr marL="755650" lvl="2" indent="-228600" algn="l">
              <a:buClrTx/>
              <a:buSzTx/>
              <a:buFont typeface="+mj-ea"/>
              <a:buAutoNum type="circleNumDbPlain"/>
            </a:pPr>
            <a:r>
              <a:rPr lang="zh-CN" altLang="en-US" sz="900" dirty="0" smtClean="0">
                <a:uFillTx/>
                <a:latin typeface="Times New Roman" panose="02020603050405020304" charset="0"/>
                <a:ea typeface="微软雅黑" panose="020B0503020204020204" pitchFamily="34" charset="-122"/>
                <a:sym typeface="+mn-ea"/>
              </a:rPr>
              <a:t>程序存储与控制原则：将指挥计算机工作的命令集合进行数字编码并存储在计算机的存储器中，顺序地执行代码以控制计算机运行</a:t>
            </a:r>
            <a:endParaRPr lang="zh-CN" altLang="en-US" sz="900" dirty="0" smtClean="0">
              <a:solidFill>
                <a:schemeClr val="tx1"/>
              </a:solidFill>
              <a:uFillTx/>
              <a:latin typeface="Times New Roman" panose="02020603050405020304" charset="0"/>
              <a:ea typeface="微软雅黑" panose="020B0503020204020204" pitchFamily="34" charset="-122"/>
            </a:endParaRPr>
          </a:p>
          <a:p>
            <a:pPr lvl="1" algn="just">
              <a:buClrTx/>
              <a:buSzTx/>
            </a:pPr>
            <a:endParaRPr lang="zh-CN" altLang="en-US" sz="900" b="1" dirty="0" smtClean="0">
              <a:solidFill>
                <a:schemeClr val="tx1"/>
              </a:solidFill>
              <a:uFillTx/>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smtClean="0">
                <a:solidFill>
                  <a:schemeClr val="bg1"/>
                </a:solidFill>
              </a:rPr>
              <a:t>3.1.1 </a:t>
            </a:r>
            <a:r>
              <a:rPr lang="zh-CN" altLang="en-US" sz="2000" b="1" dirty="0">
                <a:solidFill>
                  <a:schemeClr val="bg1"/>
                </a:solidFill>
              </a:rPr>
              <a:t>基于角色的认识</a:t>
            </a:r>
            <a:endParaRPr lang="zh-CN" altLang="en-US" sz="2000" b="1" dirty="0">
              <a:solidFill>
                <a:schemeClr val="bg1"/>
              </a:solidFill>
            </a:endParaRPr>
          </a:p>
        </p:txBody>
      </p:sp>
      <p:sp>
        <p:nvSpPr>
          <p:cNvPr id="2" name="灯片编号占位符 1"/>
          <p:cNvSpPr>
            <a:spLocks noGrp="1"/>
          </p:cNvSpPr>
          <p:nvPr>
            <p:ph type="sldNum" sz="quarter" idx="12"/>
          </p:nvPr>
        </p:nvSpPr>
        <p:spPr>
          <a:xfrm>
            <a:off x="4814570" y="3103245"/>
            <a:ext cx="761365" cy="178435"/>
          </a:xfrm>
        </p:spPr>
        <p:txBody>
          <a:bodyPr/>
          <a:lstStyle/>
          <a:p>
            <a:fld id="{C5C1623C-0059-494E-B184-63915177A0C5}" type="slidenum">
              <a:rPr lang="zh-CN" altLang="en-US" smtClean="0"/>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7165</Words>
  <Application>WPS 演示</Application>
  <PresentationFormat>自定义</PresentationFormat>
  <Paragraphs>462</Paragraphs>
  <Slides>33</Slides>
  <Notes>211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vt:lpstr>
      <vt:lpstr>宋体</vt:lpstr>
      <vt:lpstr>Wingdings</vt:lpstr>
      <vt:lpstr>Times New Roman</vt:lpstr>
      <vt:lpstr>微软雅黑</vt:lpstr>
      <vt:lpstr>Calibri</vt:lpstr>
      <vt:lpstr>Arial Unicode MS</vt:lpstr>
      <vt:lpstr>Cambria Math</vt:lpstr>
      <vt:lpstr>Office 主题</vt:lpstr>
      <vt:lpstr>第3章 计算机技术的社会环境</vt:lpstr>
      <vt:lpstr>提纲</vt:lpstr>
      <vt:lpstr>提纲</vt:lpstr>
      <vt:lpstr>关于作业的一些问题</vt:lpstr>
      <vt:lpstr>3.1.1 基于角色的认识</vt:lpstr>
      <vt:lpstr>3.1.1 基于角色的认识</vt:lpstr>
      <vt:lpstr>3.1.1 基于角色的认识</vt:lpstr>
      <vt:lpstr>3.1.1 基于角色的认识</vt:lpstr>
      <vt:lpstr>3.1.1 基于角色的认识</vt:lpstr>
      <vt:lpstr>3.1.1 基于角色的认识</vt:lpstr>
      <vt:lpstr>3.1.1 基于角色的认识</vt:lpstr>
      <vt:lpstr>3.1.1 基于角色的认识</vt:lpstr>
      <vt:lpstr>3.1.1 基于角色的认识</vt:lpstr>
      <vt:lpstr>3.1.2 知识的形成与科学家的基本素养</vt:lpstr>
      <vt:lpstr>3.1.2 知识的形成与科学家的基本素养</vt:lpstr>
      <vt:lpstr>3.1.2 知识的形成与科学家的基本素养</vt:lpstr>
      <vt:lpstr>3.1.3 工程意识与专业学生</vt:lpstr>
      <vt:lpstr>3.1.3 工程意识与专业学生</vt:lpstr>
      <vt:lpstr>3.1.3 工程意识与专业学生</vt:lpstr>
      <vt:lpstr>3.1.3 工程意识与专业学生</vt:lpstr>
      <vt:lpstr>提纲</vt:lpstr>
      <vt:lpstr>3.2.1 计算机技术的主要应用领域</vt:lpstr>
      <vt:lpstr>3.2.2 计算机技术产生的影响</vt:lpstr>
      <vt:lpstr>3.2.2 计算机技术产生的影响</vt:lpstr>
      <vt:lpstr>3.2.2 计算机技术产生的影响</vt:lpstr>
      <vt:lpstr>提纲</vt:lpstr>
      <vt:lpstr>3.3.1 文化和文化差异</vt:lpstr>
      <vt:lpstr>3.3.1 文化和文化差异</vt:lpstr>
      <vt:lpstr>3.3.1 文化和文化差异</vt:lpstr>
      <vt:lpstr>3.3.1 文化和文化差异</vt:lpstr>
      <vt:lpstr>3.3.2 与计算机相伴的文化</vt:lpstr>
      <vt:lpstr>3.3.2 与计算机相伴的文化</vt:lpstr>
      <vt:lpstr>小节</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WPS_1173050826</cp:lastModifiedBy>
  <cp:revision>994</cp:revision>
  <dcterms:created xsi:type="dcterms:W3CDTF">2021-03-23T23:02:00Z</dcterms:created>
  <dcterms:modified xsi:type="dcterms:W3CDTF">2022-04-19T01:56:43Z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F4F6D431644D473CB321205FD4D35039</vt:lpwstr>
  </property>
</Properties>
</file>