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38"/>
  </p:handoutMasterIdLst>
  <p:sldIdLst>
    <p:sldId id="311" r:id="rId3"/>
    <p:sldId id="312" r:id="rId4"/>
    <p:sldId id="313" r:id="rId5"/>
    <p:sldId id="314" r:id="rId6"/>
    <p:sldId id="368" r:id="rId7"/>
    <p:sldId id="369" r:id="rId8"/>
    <p:sldId id="323" r:id="rId9"/>
    <p:sldId id="367" r:id="rId10"/>
    <p:sldId id="337" r:id="rId11"/>
    <p:sldId id="338" r:id="rId12"/>
    <p:sldId id="339" r:id="rId13"/>
    <p:sldId id="340" r:id="rId14"/>
    <p:sldId id="341" r:id="rId16"/>
    <p:sldId id="342" r:id="rId17"/>
    <p:sldId id="343" r:id="rId18"/>
    <p:sldId id="344" r:id="rId19"/>
    <p:sldId id="346" r:id="rId20"/>
    <p:sldId id="345" r:id="rId21"/>
    <p:sldId id="347" r:id="rId22"/>
    <p:sldId id="350" r:id="rId23"/>
    <p:sldId id="351" r:id="rId24"/>
    <p:sldId id="352" r:id="rId25"/>
    <p:sldId id="353" r:id="rId26"/>
    <p:sldId id="354" r:id="rId27"/>
    <p:sldId id="397" r:id="rId28"/>
    <p:sldId id="356" r:id="rId29"/>
    <p:sldId id="398" r:id="rId30"/>
    <p:sldId id="358" r:id="rId31"/>
    <p:sldId id="399" r:id="rId32"/>
    <p:sldId id="364" r:id="rId33"/>
    <p:sldId id="363" r:id="rId34"/>
    <p:sldId id="406" r:id="rId35"/>
    <p:sldId id="360" r:id="rId36"/>
    <p:sldId id="361" r:id="rId37"/>
  </p:sldIdLst>
  <p:sldSz cx="5868670" cy="3347720"/>
  <p:notesSz cx="6858000" cy="9144000"/>
  <p:defaultText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2" autoAdjust="0"/>
    <p:restoredTop sz="79245" autoAdjust="0"/>
  </p:normalViewPr>
  <p:slideViewPr>
    <p:cSldViewPr>
      <p:cViewPr varScale="1">
        <p:scale>
          <a:sx n="145" d="100"/>
          <a:sy n="145" d="100"/>
        </p:scale>
        <p:origin x="250" y="86"/>
      </p:cViewPr>
      <p:guideLst>
        <p:guide orient="horz" pos="1098"/>
        <p:guide pos="1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1962C-EFAF-4915-A32A-CFDEECA1A3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23900" y="1143000"/>
            <a:ext cx="5410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BBA8A-8DFD-45CA-8C70-4EDAA187D2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6EDF8B-18B4-4A8B-AE69-A9A5D5F53D9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指在与另一个人相处时，能做到融洽和谐，即为仁；</a:t>
            </a:r>
            <a:endParaRPr lang="zh-CN" altLang="en-US"/>
          </a:p>
          <a:p>
            <a:r>
              <a:rPr lang="zh-CN" altLang="en-US"/>
              <a:t>在别人有难时出手出头，帮人一把，即为义；</a:t>
            </a:r>
            <a:endParaRPr lang="zh-CN" altLang="en-US"/>
          </a:p>
          <a:p>
            <a:r>
              <a:rPr lang="zh-CN" altLang="en-US"/>
              <a:t>己弯腰则人高，对他人即为有礼。敬人即为礼；</a:t>
            </a:r>
            <a:endParaRPr lang="zh-CN" altLang="en-US"/>
          </a:p>
          <a:p>
            <a:r>
              <a:rPr lang="zh-CN" altLang="en-US"/>
              <a:t>把平时生活中的东西琢磨透了，就叫智；</a:t>
            </a:r>
            <a:endParaRPr lang="zh-CN" altLang="en-US"/>
          </a:p>
          <a:p>
            <a:r>
              <a:rPr lang="zh-CN" altLang="en-US"/>
              <a:t>信者，实为人类之言，是人类从普遍经验中总结出来的东西，当然不会骗人。</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伦理学在实际指导人们地伦理抉择时有五项基本原则。尊重生命原则：人们应当尽可能地避免给他人造成不必要的伤害。</a:t>
            </a:r>
            <a:endParaRPr lang="en-CA" altLang="zh-CN" dirty="0"/>
          </a:p>
          <a:p>
            <a:endParaRPr lang="en-CA" dirty="0"/>
          </a:p>
          <a:p>
            <a:r>
              <a:rPr lang="zh-CN" altLang="en-US" dirty="0"/>
              <a:t>百度出卖疾病类贴吧，如血友病贴吧。</a:t>
            </a:r>
            <a:r>
              <a:rPr lang="zh-CN" altLang="en-US" b="0" i="0" dirty="0">
                <a:solidFill>
                  <a:srgbClr val="000000"/>
                </a:solidFill>
                <a:effectLst/>
                <a:latin typeface="微软雅黑" panose="020B0503020204020204" pitchFamily="34" charset="-122"/>
                <a:ea typeface="微软雅黑" panose="020B0503020204020204" pitchFamily="34" charset="-122"/>
              </a:rPr>
              <a:t>有资深业内人士表示，售卖贴吧，其实出售的是贴吧的管理权和运营权，购买者可删负面信息、发广告，让贴吧成为自己产品或形象的公关舆情平台。牵扯到三个方面，百度、贴吧购买者、病人。</a:t>
            </a:r>
            <a:endParaRPr lang="en-CA" altLang="zh-CN" b="0" i="0" dirty="0">
              <a:solidFill>
                <a:srgbClr val="000000"/>
              </a:solidFill>
              <a:effectLst/>
              <a:latin typeface="微软雅黑" panose="020B0503020204020204" pitchFamily="34" charset="-122"/>
              <a:ea typeface="微软雅黑" panose="020B0503020204020204" pitchFamily="34" charset="-122"/>
            </a:endParaRPr>
          </a:p>
          <a:p>
            <a:endParaRPr lang="en-CA"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假疫苗事件：受害者</a:t>
            </a:r>
            <a:r>
              <a:rPr lang="en-CA"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一般用户，谁造成地损害</a:t>
            </a:r>
            <a:r>
              <a:rPr lang="en-CA"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贩假者</a:t>
            </a:r>
            <a:endParaRPr lang="en-CA" dirty="0"/>
          </a:p>
        </p:txBody>
      </p:sp>
      <p:sp>
        <p:nvSpPr>
          <p:cNvPr id="4" name="灯片编号占位符 3"/>
          <p:cNvSpPr>
            <a:spLocks noGrp="1"/>
          </p:cNvSpPr>
          <p:nvPr>
            <p:ph type="sldNum" sz="quarter" idx="5"/>
          </p:nvPr>
        </p:nvSpPr>
        <p:spPr/>
        <p:txBody>
          <a:bodyPr/>
          <a:lstStyle/>
          <a:p>
            <a:fld id="{743BBA8A-8DFD-45CA-8C70-4EDAA187D2C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学术诚信问题：一篇论文的作者需要对论文里面提出的每一项结论负责，并确保每一项结论的论据都是可复现的。</a:t>
            </a:r>
            <a:endParaRPr lang="en-CA" dirty="0"/>
          </a:p>
        </p:txBody>
      </p:sp>
      <p:sp>
        <p:nvSpPr>
          <p:cNvPr id="4" name="灯片编号占位符 3"/>
          <p:cNvSpPr>
            <a:spLocks noGrp="1"/>
          </p:cNvSpPr>
          <p:nvPr>
            <p:ph type="sldNum" sz="quarter" idx="5"/>
          </p:nvPr>
        </p:nvSpPr>
        <p:spPr/>
        <p:txBody>
          <a:bodyPr/>
          <a:lstStyle/>
          <a:p>
            <a:fld id="{743BBA8A-8DFD-45CA-8C70-4EDAA187D2C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743BBA8A-8DFD-45CA-8C70-4EDAA187D2C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侵害：个人行使权力的能力被削弱；侵犯：个人行驶权力的能力被</a:t>
            </a:r>
            <a:r>
              <a:rPr lang="zh-CN" altLang="en-US"/>
              <a:t>剥夺。</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陈老师提出在当代开放、平等、多元社会的道德结构框架中应当包括底线伦理、共同信念和终极关怀这三个基本要素。分析计算机技术应用实践是否合乎伦理时即可以参照这三个要素来分析。</a:t>
            </a:r>
            <a:endParaRPr lang="en-CA" altLang="zh-CN" dirty="0"/>
          </a:p>
          <a:p>
            <a:r>
              <a:rPr lang="zh-CN" altLang="en-US" dirty="0"/>
              <a:t>底线伦理：一种普适的、最基本的行为准则。</a:t>
            </a:r>
            <a:endParaRPr lang="en-CA" altLang="zh-CN" dirty="0"/>
          </a:p>
          <a:p>
            <a:r>
              <a:rPr lang="zh-CN" altLang="en-US" dirty="0"/>
              <a:t>共同信念：信念是人的精神支柱，是人们对事物的存在及其性质、状态、功能和变化等方面坚定不移的判断或命题。</a:t>
            </a:r>
            <a:endParaRPr lang="en-CA" altLang="zh-CN" dirty="0"/>
          </a:p>
          <a:p>
            <a:r>
              <a:rPr lang="zh-CN" altLang="en-US" dirty="0"/>
              <a:t>终极关怀：对生命本源和死亡价值的探索构成人生的终极性思考，这是人类作为万物之灵长的哲学智慧。寻求人类精神生活的最高寄托以化解生存和死亡尖锐对立的紧张状态。</a:t>
            </a:r>
            <a:endParaRPr lang="en-CA" dirty="0"/>
          </a:p>
        </p:txBody>
      </p:sp>
      <p:sp>
        <p:nvSpPr>
          <p:cNvPr id="4" name="灯片编号占位符 3"/>
          <p:cNvSpPr>
            <a:spLocks noGrp="1"/>
          </p:cNvSpPr>
          <p:nvPr>
            <p:ph type="sldNum" sz="quarter" idx="5"/>
          </p:nvPr>
        </p:nvSpPr>
        <p:spPr/>
        <p:txBody>
          <a:bodyPr/>
          <a:lstStyle/>
          <a:p>
            <a:fld id="{743BBA8A-8DFD-45CA-8C70-4EDAA187D2C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尊重生命，社会公正原则，自主原则，诚信原则，知情同意原则</a:t>
            </a:r>
            <a:endParaRPr lang="en-CA"/>
          </a:p>
        </p:txBody>
      </p:sp>
      <p:sp>
        <p:nvSpPr>
          <p:cNvPr id="4" name="灯片编号占位符 3"/>
          <p:cNvSpPr>
            <a:spLocks noGrp="1"/>
          </p:cNvSpPr>
          <p:nvPr>
            <p:ph type="sldNum" sz="quarter" idx="5"/>
          </p:nvPr>
        </p:nvSpPr>
        <p:spPr/>
        <p:txBody>
          <a:bodyPr/>
          <a:lstStyle/>
          <a:p>
            <a:fld id="{743BBA8A-8DFD-45CA-8C70-4EDAA187D2C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40174" y="1040062"/>
            <a:ext cx="4988640" cy="717658"/>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880348" y="1897221"/>
            <a:ext cx="4108292" cy="855610"/>
          </a:xfrm>
        </p:spPr>
        <p:txBody>
          <a:bodyPr/>
          <a:lstStyle>
            <a:lvl1pPr marL="0" indent="0" algn="ctr">
              <a:buNone/>
              <a:defRPr>
                <a:solidFill>
                  <a:schemeClr val="tx1">
                    <a:tint val="75000"/>
                  </a:schemeClr>
                </a:solidFill>
              </a:defRPr>
            </a:lvl1pPr>
            <a:lvl2pPr marL="263525" indent="0" algn="ctr">
              <a:buNone/>
              <a:defRPr>
                <a:solidFill>
                  <a:schemeClr val="tx1">
                    <a:tint val="75000"/>
                  </a:schemeClr>
                </a:solidFill>
              </a:defRPr>
            </a:lvl2pPr>
            <a:lvl3pPr marL="526415" indent="0" algn="ctr">
              <a:buNone/>
              <a:defRPr>
                <a:solidFill>
                  <a:schemeClr val="tx1">
                    <a:tint val="75000"/>
                  </a:schemeClr>
                </a:solidFill>
              </a:defRPr>
            </a:lvl3pPr>
            <a:lvl4pPr marL="789940" indent="0" algn="ctr">
              <a:buNone/>
              <a:defRPr>
                <a:solidFill>
                  <a:schemeClr val="tx1">
                    <a:tint val="75000"/>
                  </a:schemeClr>
                </a:solidFill>
              </a:defRPr>
            </a:lvl4pPr>
            <a:lvl5pPr marL="1053465" indent="0" algn="ctr">
              <a:buNone/>
              <a:defRPr>
                <a:solidFill>
                  <a:schemeClr val="tx1">
                    <a:tint val="75000"/>
                  </a:schemeClr>
                </a:solidFill>
              </a:defRPr>
            </a:lvl5pPr>
            <a:lvl6pPr marL="1316355" indent="0" algn="ctr">
              <a:buNone/>
              <a:defRPr>
                <a:solidFill>
                  <a:schemeClr val="tx1">
                    <a:tint val="75000"/>
                  </a:schemeClr>
                </a:solidFill>
              </a:defRPr>
            </a:lvl6pPr>
            <a:lvl7pPr marL="1579880" indent="0" algn="ctr">
              <a:buNone/>
              <a:defRPr>
                <a:solidFill>
                  <a:schemeClr val="tx1">
                    <a:tint val="75000"/>
                  </a:schemeClr>
                </a:solidFill>
              </a:defRPr>
            </a:lvl7pPr>
            <a:lvl8pPr marL="1843405" indent="0" algn="ctr">
              <a:buNone/>
              <a:defRPr>
                <a:solidFill>
                  <a:schemeClr val="tx1">
                    <a:tint val="75000"/>
                  </a:schemeClr>
                </a:solidFill>
              </a:defRPr>
            </a:lvl8pPr>
            <a:lvl9pPr marL="210629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718CB2-EF18-4401-BBA3-B792793376F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FB4E9C8-39C0-4B44-9A7E-66282E862AB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255016" y="134077"/>
            <a:ext cx="1320522" cy="285668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93450" y="134077"/>
            <a:ext cx="3863750" cy="285668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CEBBC5-431E-4ACA-9729-23B066CD38C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67201E-F0E6-48D5-925F-7EE8D32CB8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3610" y="2151424"/>
            <a:ext cx="4988640" cy="664958"/>
          </a:xfrm>
        </p:spPr>
        <p:txBody>
          <a:bodyPr anchor="t"/>
          <a:lstStyle>
            <a:lvl1pPr algn="l">
              <a:defRPr sz="2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3610" y="1419042"/>
            <a:ext cx="4988640" cy="732383"/>
          </a:xfrm>
        </p:spPr>
        <p:txBody>
          <a:bodyPr anchor="b"/>
          <a:lstStyle>
            <a:lvl1pPr marL="0" indent="0">
              <a:buNone/>
              <a:defRPr sz="1200">
                <a:solidFill>
                  <a:schemeClr val="tx1">
                    <a:tint val="75000"/>
                  </a:schemeClr>
                </a:solidFill>
              </a:defRPr>
            </a:lvl1pPr>
            <a:lvl2pPr marL="263525" indent="0">
              <a:buNone/>
              <a:defRPr sz="1000">
                <a:solidFill>
                  <a:schemeClr val="tx1">
                    <a:tint val="75000"/>
                  </a:schemeClr>
                </a:solidFill>
              </a:defRPr>
            </a:lvl2pPr>
            <a:lvl3pPr marL="526415" indent="0">
              <a:buNone/>
              <a:defRPr sz="900">
                <a:solidFill>
                  <a:schemeClr val="tx1">
                    <a:tint val="75000"/>
                  </a:schemeClr>
                </a:solidFill>
              </a:defRPr>
            </a:lvl3pPr>
            <a:lvl4pPr marL="789940" indent="0">
              <a:buNone/>
              <a:defRPr sz="800">
                <a:solidFill>
                  <a:schemeClr val="tx1">
                    <a:tint val="75000"/>
                  </a:schemeClr>
                </a:solidFill>
              </a:defRPr>
            </a:lvl4pPr>
            <a:lvl5pPr marL="1053465" indent="0">
              <a:buNone/>
              <a:defRPr sz="800">
                <a:solidFill>
                  <a:schemeClr val="tx1">
                    <a:tint val="75000"/>
                  </a:schemeClr>
                </a:solidFill>
              </a:defRPr>
            </a:lvl5pPr>
            <a:lvl6pPr marL="1316355" indent="0">
              <a:buNone/>
              <a:defRPr sz="800">
                <a:solidFill>
                  <a:schemeClr val="tx1">
                    <a:tint val="75000"/>
                  </a:schemeClr>
                </a:solidFill>
              </a:defRPr>
            </a:lvl6pPr>
            <a:lvl7pPr marL="1579880" indent="0">
              <a:buNone/>
              <a:defRPr sz="800">
                <a:solidFill>
                  <a:schemeClr val="tx1">
                    <a:tint val="75000"/>
                  </a:schemeClr>
                </a:solidFill>
              </a:defRPr>
            </a:lvl7pPr>
            <a:lvl8pPr marL="1843405" indent="0">
              <a:buNone/>
              <a:defRPr sz="800">
                <a:solidFill>
                  <a:schemeClr val="tx1">
                    <a:tint val="75000"/>
                  </a:schemeClr>
                </a:solidFill>
              </a:defRPr>
            </a:lvl8pPr>
            <a:lvl9pPr marL="2106295" indent="0">
              <a:buNone/>
              <a:defRPr sz="8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40379C7-2486-4C96-B4B6-1C078CD56F5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93450"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2983402"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2FF6F2F-1C4B-42E3-8AFD-E360CF2BE2F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293449" y="749434"/>
            <a:ext cx="2593156"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293449" y="1061762"/>
            <a:ext cx="2593156"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2981365" y="749434"/>
            <a:ext cx="2594174"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2981365" y="1061762"/>
            <a:ext cx="2594174"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2608431-072E-4FA5-84D5-1EF26FDB1BD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4686FB-AFB6-405D-B07D-10B8E147961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93450" y="133302"/>
            <a:ext cx="1930857" cy="567306"/>
          </a:xfrm>
        </p:spPr>
        <p:txBody>
          <a:bodyPr anchor="b"/>
          <a:lstStyle>
            <a:lvl1pPr algn="l">
              <a:defRPr sz="1200" b="1"/>
            </a:lvl1pPr>
          </a:lstStyle>
          <a:p>
            <a:r>
              <a:rPr lang="zh-CN" altLang="en-US"/>
              <a:t>单击此处编辑母版标题样式</a:t>
            </a:r>
            <a:endParaRPr lang="zh-CN" altLang="en-US"/>
          </a:p>
        </p:txBody>
      </p:sp>
      <p:sp>
        <p:nvSpPr>
          <p:cNvPr id="3" name="内容占位符 2"/>
          <p:cNvSpPr>
            <a:spLocks noGrp="1"/>
          </p:cNvSpPr>
          <p:nvPr>
            <p:ph idx="1"/>
          </p:nvPr>
        </p:nvSpPr>
        <p:spPr>
          <a:xfrm>
            <a:off x="2294611" y="133302"/>
            <a:ext cx="3280927" cy="2857458"/>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293450" y="700608"/>
            <a:ext cx="1930857" cy="2290151"/>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C699E7-C204-4032-B2D8-A919C19D550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50363" y="2343627"/>
            <a:ext cx="3521393" cy="276678"/>
          </a:xfrm>
        </p:spPr>
        <p:txBody>
          <a:bodyPr anchor="b"/>
          <a:lstStyle>
            <a:lvl1pPr algn="l">
              <a:defRPr sz="12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150363" y="299153"/>
            <a:ext cx="3521393" cy="2008823"/>
          </a:xfrm>
        </p:spPr>
        <p:txBody>
          <a:bodyPr/>
          <a:lstStyle>
            <a:lvl1pPr marL="0" indent="0">
              <a:buNone/>
              <a:defRPr sz="1800"/>
            </a:lvl1pPr>
            <a:lvl2pPr marL="263525" indent="0">
              <a:buNone/>
              <a:defRPr sz="1600"/>
            </a:lvl2pPr>
            <a:lvl3pPr marL="526415" indent="0">
              <a:buNone/>
              <a:defRPr sz="1400"/>
            </a:lvl3pPr>
            <a:lvl4pPr marL="789940" indent="0">
              <a:buNone/>
              <a:defRPr sz="1200"/>
            </a:lvl4pPr>
            <a:lvl5pPr marL="1053465" indent="0">
              <a:buNone/>
              <a:defRPr sz="1200"/>
            </a:lvl5pPr>
            <a:lvl6pPr marL="1316355" indent="0">
              <a:buNone/>
              <a:defRPr sz="1200"/>
            </a:lvl6pPr>
            <a:lvl7pPr marL="1579880" indent="0">
              <a:buNone/>
              <a:defRPr sz="1200"/>
            </a:lvl7pPr>
            <a:lvl8pPr marL="1843405" indent="0">
              <a:buNone/>
              <a:defRPr sz="1200"/>
            </a:lvl8pPr>
            <a:lvl9pPr marL="2106295" indent="0">
              <a:buNone/>
              <a:defRPr sz="1200"/>
            </a:lvl9pPr>
          </a:lstStyle>
          <a:p>
            <a:endParaRPr lang="zh-CN" altLang="en-US"/>
          </a:p>
        </p:txBody>
      </p:sp>
      <p:sp>
        <p:nvSpPr>
          <p:cNvPr id="4" name="文本占位符 3"/>
          <p:cNvSpPr>
            <a:spLocks noGrp="1"/>
          </p:cNvSpPr>
          <p:nvPr>
            <p:ph type="body" sz="half" idx="2"/>
          </p:nvPr>
        </p:nvSpPr>
        <p:spPr>
          <a:xfrm>
            <a:off x="1150363" y="2620305"/>
            <a:ext cx="3521393" cy="392929"/>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D658C1-1CE1-4F45-86E6-89573321BA6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93450" y="134077"/>
            <a:ext cx="5282089" cy="558006"/>
          </a:xfrm>
          <a:prstGeom prst="rect">
            <a:avLst/>
          </a:prstGeom>
        </p:spPr>
        <p:txBody>
          <a:bodyPr vert="horz" lIns="52660" tIns="26330" rIns="52660" bIns="2633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293450" y="781209"/>
            <a:ext cx="5282089" cy="2209550"/>
          </a:xfrm>
          <a:prstGeom prst="rect">
            <a:avLst/>
          </a:prstGeom>
        </p:spPr>
        <p:txBody>
          <a:bodyPr vert="horz" lIns="52660" tIns="26330" rIns="52660" bIns="2633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293449" y="3103135"/>
            <a:ext cx="1369431" cy="178252"/>
          </a:xfrm>
          <a:prstGeom prst="rect">
            <a:avLst/>
          </a:prstGeom>
        </p:spPr>
        <p:txBody>
          <a:bodyPr vert="horz" lIns="52660" tIns="26330" rIns="52660" bIns="26330" rtlCol="0" anchor="ctr"/>
          <a:lstStyle>
            <a:lvl1pPr algn="l">
              <a:defRPr sz="700">
                <a:solidFill>
                  <a:schemeClr val="tx1">
                    <a:tint val="75000"/>
                  </a:schemeClr>
                </a:solidFill>
              </a:defRPr>
            </a:lvl1pPr>
          </a:lstStyle>
          <a:p>
            <a:fld id="{0CAD1205-C49D-4F0D-A354-CA6642D38364}" type="datetime1">
              <a:rPr lang="zh-CN" altLang="en-US" smtClean="0"/>
            </a:fld>
            <a:endParaRPr lang="zh-CN" altLang="en-US"/>
          </a:p>
        </p:txBody>
      </p:sp>
      <p:sp>
        <p:nvSpPr>
          <p:cNvPr id="5" name="页脚占位符 4"/>
          <p:cNvSpPr>
            <a:spLocks noGrp="1"/>
          </p:cNvSpPr>
          <p:nvPr>
            <p:ph type="ftr" sz="quarter" idx="3"/>
          </p:nvPr>
        </p:nvSpPr>
        <p:spPr>
          <a:xfrm>
            <a:off x="2005238" y="3103135"/>
            <a:ext cx="1858513" cy="178252"/>
          </a:xfrm>
          <a:prstGeom prst="rect">
            <a:avLst/>
          </a:prstGeom>
        </p:spPr>
        <p:txBody>
          <a:bodyPr vert="horz" lIns="52660" tIns="26330" rIns="52660" bIns="26330" rtlCol="0" anchor="ctr"/>
          <a:lstStyle>
            <a:lvl1pPr algn="ctr">
              <a:defRPr sz="7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206108" y="3103135"/>
            <a:ext cx="1369431" cy="178252"/>
          </a:xfrm>
          <a:prstGeom prst="rect">
            <a:avLst/>
          </a:prstGeom>
        </p:spPr>
        <p:txBody>
          <a:bodyPr vert="horz" lIns="52660" tIns="26330" rIns="52660" bIns="26330" rtlCol="0" anchor="ctr"/>
          <a:lstStyle>
            <a:lvl1pPr algn="r">
              <a:defRPr sz="700">
                <a:solidFill>
                  <a:schemeClr val="tx1">
                    <a:tint val="75000"/>
                  </a:schemeClr>
                </a:solidFill>
              </a:defRPr>
            </a:lvl1pPr>
          </a:lstStyle>
          <a:p>
            <a:fld id="{C5C1623C-0059-494E-B184-63915177A0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26415" rtl="0" eaLnBrk="1" latinLnBrk="0" hangingPunct="1">
        <a:spcBef>
          <a:spcPct val="0"/>
        </a:spcBef>
        <a:buNone/>
        <a:defRPr sz="2500" kern="1200">
          <a:solidFill>
            <a:schemeClr val="tx1"/>
          </a:solidFill>
          <a:latin typeface="+mj-lt"/>
          <a:ea typeface="+mj-ea"/>
          <a:cs typeface="+mj-cs"/>
        </a:defRPr>
      </a:lvl1pPr>
    </p:titleStyle>
    <p:bodyStyle>
      <a:lvl1pPr marL="197485" indent="-197485" algn="l" defTabSz="52641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27990" indent="-164465" algn="l" defTabSz="52641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658495" indent="-131445" algn="l" defTabSz="52641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92138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118491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144843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6pPr>
      <a:lvl7pPr marL="171132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7pPr>
      <a:lvl8pPr marL="197485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8pPr>
      <a:lvl9pPr marL="223837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9pPr>
    </p:bodyStyle>
    <p:other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news.sina.com.cn/w/zg/2016-02-20/doc-ifxprucs6278920.s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propublica.org/article/how-we-analyzed-the-compas-recidivism-algorithm" TargetMode="External"/><Relationship Id="rId1" Type="http://schemas.openxmlformats.org/officeDocument/2006/relationships/hyperlink" Target="http://cpsr.org/issues/ethics/ce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t>第</a:t>
            </a:r>
            <a:r>
              <a:rPr lang="en-US" altLang="zh-CN" b="1" dirty="0"/>
              <a:t>2</a:t>
            </a:r>
            <a:r>
              <a:rPr lang="zh-CN" altLang="en-US" b="1" dirty="0"/>
              <a:t>章 计算机伦理基本原则与伦理分析方法</a:t>
            </a:r>
            <a:endParaRPr lang="zh-CN" altLang="en-US" b="1" dirty="0">
              <a:solidFill>
                <a:srgbClr val="0000FF"/>
              </a:solidFill>
            </a:endParaRPr>
          </a:p>
        </p:txBody>
      </p:sp>
      <p:sp>
        <p:nvSpPr>
          <p:cNvPr id="3" name="副标题 2"/>
          <p:cNvSpPr>
            <a:spLocks noGrp="1"/>
          </p:cNvSpPr>
          <p:nvPr>
            <p:ph type="subTitle" idx="1"/>
          </p:nvPr>
        </p:nvSpPr>
        <p:spPr/>
        <p:txBody>
          <a:bodyPr>
            <a:normAutofit/>
          </a:bodyPr>
          <a:lstStyle/>
          <a:p>
            <a:pPr lvl="0"/>
            <a:endParaRPr lang="zh-CN" altLang="en-US" sz="1400" b="1" dirty="0">
              <a:solidFill>
                <a:prstClr val="black"/>
              </a:solidFill>
            </a:endParaRPr>
          </a:p>
          <a:p>
            <a:endParaRPr lang="zh-CN" altLang="en-US" sz="2500" b="1" dirty="0">
              <a:solidFill>
                <a:schemeClr val="tx1"/>
              </a:solidFill>
            </a:endParaRPr>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5" name="副标题 2"/>
          <p:cNvSpPr txBox="1"/>
          <p:nvPr/>
        </p:nvSpPr>
        <p:spPr>
          <a:xfrm>
            <a:off x="1032748" y="2049621"/>
            <a:ext cx="4108292" cy="855610"/>
          </a:xfrm>
          <a:prstGeom prst="rect">
            <a:avLst/>
          </a:prstGeom>
        </p:spPr>
        <p:txBody>
          <a:bodyPr vert="horz" lIns="52660" tIns="26330" rIns="52660" bIns="26330" rtlCol="0">
            <a:normAutofit/>
          </a:bodyPr>
          <a:lstStyle>
            <a:lvl1pPr marL="0" indent="0" algn="ctr" defTabSz="526415"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1pPr>
            <a:lvl2pPr marL="263525" indent="0" algn="ctr" defTabSz="526415"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2pPr>
            <a:lvl3pPr marL="526415" indent="0" algn="ctr" defTabSz="526415"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3pPr>
            <a:lvl4pPr marL="789940"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4pPr>
            <a:lvl5pPr marL="105346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5pPr>
            <a:lvl6pPr marL="131635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6pPr>
            <a:lvl7pPr marL="1579880"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7pPr>
            <a:lvl8pPr marL="184340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8pPr>
            <a:lvl9pPr marL="210629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9pPr>
          </a:lstStyle>
          <a:p>
            <a:pPr algn="l"/>
            <a:r>
              <a:rPr lang="zh-CN" altLang="en-US" sz="1400" b="1" dirty="0">
                <a:solidFill>
                  <a:schemeClr val="tx1"/>
                </a:solidFill>
              </a:rPr>
              <a:t>董延杰，</a:t>
            </a:r>
            <a:r>
              <a:rPr lang="zh-CN" altLang="en-US" sz="1400" b="1" dirty="0">
                <a:solidFill>
                  <a:schemeClr val="tx1"/>
                </a:solidFill>
              </a:rPr>
              <a:t>助理教授</a:t>
            </a:r>
            <a:endParaRPr lang="zh-CN" altLang="en-US" sz="1400" b="1" dirty="0">
              <a:solidFill>
                <a:schemeClr val="tx1"/>
              </a:solidFill>
            </a:endParaRPr>
          </a:p>
          <a:p>
            <a:pPr algn="l"/>
            <a:r>
              <a:rPr lang="en-US" altLang="zh-CN" sz="1400" b="1" dirty="0">
                <a:solidFill>
                  <a:schemeClr val="tx1"/>
                </a:solidFill>
              </a:rPr>
              <a:t>Email: ydong@szu.edu.cn</a:t>
            </a:r>
            <a:endParaRPr lang="en-US" altLang="zh-CN" sz="1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r>
              <a:rPr lang="en-US" altLang="zh-CN" sz="1200" dirty="0"/>
              <a:t>1. </a:t>
            </a:r>
            <a:r>
              <a:rPr lang="zh-CN" altLang="en-US" sz="1200" dirty="0"/>
              <a:t>两者所借以</a:t>
            </a:r>
            <a:r>
              <a:rPr lang="zh-CN" altLang="en-US" sz="1200" b="1" u="sng" dirty="0"/>
              <a:t>维持的力量</a:t>
            </a:r>
            <a:r>
              <a:rPr lang="zh-CN" altLang="en-US" sz="1200" dirty="0"/>
              <a:t>不同</a:t>
            </a:r>
            <a:endParaRPr lang="en-US" altLang="zh-CN" sz="1200" dirty="0"/>
          </a:p>
          <a:p>
            <a:pPr lvl="1"/>
            <a:r>
              <a:rPr lang="zh-CN" altLang="en-US" sz="1000" dirty="0"/>
              <a:t>道德：内心的信念</a:t>
            </a:r>
            <a:r>
              <a:rPr lang="en-US" altLang="zh-CN" sz="1000" dirty="0"/>
              <a:t>(</a:t>
            </a:r>
            <a:r>
              <a:rPr lang="zh-CN" altLang="en-US" sz="1000" dirty="0">
                <a:solidFill>
                  <a:srgbClr val="FF0000"/>
                </a:solidFill>
              </a:rPr>
              <a:t>自律</a:t>
            </a:r>
            <a:r>
              <a:rPr lang="en-US" altLang="zh-CN" sz="1000" dirty="0"/>
              <a:t>)</a:t>
            </a:r>
            <a:r>
              <a:rPr lang="zh-CN" altLang="en-US" sz="1000" dirty="0"/>
              <a:t> </a:t>
            </a:r>
            <a:endParaRPr lang="en-US" altLang="zh-CN" sz="1000" dirty="0"/>
          </a:p>
          <a:p>
            <a:pPr lvl="1"/>
            <a:r>
              <a:rPr lang="zh-CN" altLang="en-US" sz="1000" dirty="0"/>
              <a:t>法律：外在的强制力量</a:t>
            </a:r>
            <a:r>
              <a:rPr lang="en-US" altLang="zh-CN" sz="1000" dirty="0"/>
              <a:t>(</a:t>
            </a:r>
            <a:r>
              <a:rPr lang="zh-CN" altLang="en-US" sz="1000" dirty="0">
                <a:solidFill>
                  <a:srgbClr val="0000FF"/>
                </a:solidFill>
              </a:rPr>
              <a:t>他律</a:t>
            </a:r>
            <a:r>
              <a:rPr lang="en-US" altLang="zh-CN" sz="1000" dirty="0"/>
              <a:t>)</a:t>
            </a:r>
            <a:endParaRPr lang="en-US" altLang="zh-CN" sz="1000" dirty="0"/>
          </a:p>
          <a:p>
            <a:pPr lvl="1"/>
            <a:endParaRPr lang="en-US" altLang="zh-CN" sz="1200" dirty="0"/>
          </a:p>
          <a:p>
            <a:r>
              <a:rPr lang="en-US" altLang="zh-CN" sz="1200" dirty="0"/>
              <a:t>2. </a:t>
            </a:r>
            <a:r>
              <a:rPr lang="zh-CN" altLang="en-US" sz="1200" dirty="0"/>
              <a:t>两者作为行为规范的</a:t>
            </a:r>
            <a:r>
              <a:rPr lang="zh-CN" altLang="en-US" sz="1200" b="1" u="sng" dirty="0"/>
              <a:t>形式</a:t>
            </a:r>
            <a:r>
              <a:rPr lang="zh-CN" altLang="en-US" sz="1200" dirty="0"/>
              <a:t>不同</a:t>
            </a:r>
            <a:endParaRPr lang="en-CA" altLang="zh-CN" sz="1200" dirty="0"/>
          </a:p>
          <a:p>
            <a:pPr lvl="1"/>
            <a:r>
              <a:rPr lang="zh-CN" altLang="en-US" sz="1000" dirty="0"/>
              <a:t>道德：</a:t>
            </a:r>
            <a:r>
              <a:rPr lang="zh-CN" altLang="en-US" sz="1000" dirty="0">
                <a:solidFill>
                  <a:srgbClr val="FF0000"/>
                </a:solidFill>
              </a:rPr>
              <a:t>约定俗成的方式</a:t>
            </a:r>
            <a:endParaRPr lang="en-CA" altLang="zh-CN" sz="1000" dirty="0">
              <a:solidFill>
                <a:srgbClr val="FF0000"/>
              </a:solidFill>
            </a:endParaRPr>
          </a:p>
          <a:p>
            <a:pPr lvl="1"/>
            <a:r>
              <a:rPr lang="zh-CN" altLang="en-US" sz="1000" dirty="0"/>
              <a:t>法律：</a:t>
            </a:r>
            <a:r>
              <a:rPr lang="zh-CN" altLang="en-US" sz="1000" dirty="0">
                <a:solidFill>
                  <a:srgbClr val="0000FF"/>
                </a:solidFill>
              </a:rPr>
              <a:t>条文</a:t>
            </a:r>
            <a:r>
              <a:rPr lang="zh-CN" altLang="en-US" sz="1000" dirty="0"/>
              <a:t>规定</a:t>
            </a:r>
            <a:endParaRPr lang="en-US" altLang="zh-CN" sz="1000" dirty="0"/>
          </a:p>
          <a:p>
            <a:pPr lvl="1"/>
            <a:endParaRPr lang="en-US" altLang="zh-CN" sz="1200" dirty="0"/>
          </a:p>
          <a:p>
            <a:r>
              <a:rPr lang="en-US" altLang="zh-CN" sz="1200" dirty="0"/>
              <a:t>3. </a:t>
            </a:r>
            <a:r>
              <a:rPr lang="zh-CN" altLang="en-US" sz="1200" dirty="0"/>
              <a:t>两者对人们行为的规范和调整</a:t>
            </a:r>
            <a:r>
              <a:rPr lang="zh-CN" altLang="en-US" sz="1200" b="1" u="sng" dirty="0"/>
              <a:t>范围</a:t>
            </a:r>
            <a:r>
              <a:rPr lang="zh-CN" altLang="en-US" sz="1200" dirty="0"/>
              <a:t>不同</a:t>
            </a:r>
            <a:endParaRPr lang="en-CA" altLang="zh-CN" sz="1200" dirty="0"/>
          </a:p>
          <a:p>
            <a:pPr lvl="1"/>
            <a:r>
              <a:rPr lang="zh-CN" altLang="en-US" sz="1000" dirty="0"/>
              <a:t>违背道德的行为不一定是违法的</a:t>
            </a:r>
            <a:endParaRPr lang="en-CA" altLang="zh-CN" sz="1000" dirty="0"/>
          </a:p>
          <a:p>
            <a:pPr lvl="1"/>
            <a:r>
              <a:rPr lang="zh-CN" altLang="en-US" sz="1000" dirty="0"/>
              <a:t>违法的行为</a:t>
            </a:r>
            <a:r>
              <a:rPr lang="zh-CN" altLang="en-US" sz="1000" dirty="0">
                <a:solidFill>
                  <a:srgbClr val="0000FF"/>
                </a:solidFill>
              </a:rPr>
              <a:t>一般来说</a:t>
            </a:r>
            <a:r>
              <a:rPr lang="zh-CN" altLang="en-US" sz="1000" dirty="0"/>
              <a:t>也是违背道德的</a:t>
            </a:r>
            <a:endParaRPr lang="en-US" altLang="zh-CN" sz="1000" dirty="0"/>
          </a:p>
          <a:p>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2.1.2 </a:t>
            </a:r>
            <a:r>
              <a:rPr lang="zh-CN" altLang="en-US" sz="2000" b="1" dirty="0">
                <a:solidFill>
                  <a:schemeClr val="bg1"/>
                </a:solidFill>
              </a:rPr>
              <a:t>伦理、道德、法律</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2.1 </a:t>
            </a:r>
            <a:r>
              <a:rPr lang="zh-CN" altLang="en-US" sz="1200" dirty="0">
                <a:latin typeface="微软雅黑" panose="020B0503020204020204" pitchFamily="34" charset="-122"/>
                <a:ea typeface="微软雅黑" panose="020B0503020204020204" pitchFamily="34" charset="-122"/>
              </a:rPr>
              <a:t>伦理学基本概念</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2.2 </a:t>
            </a:r>
            <a:r>
              <a:rPr lang="zh-CN" altLang="en-US" sz="1200" dirty="0">
                <a:solidFill>
                  <a:srgbClr val="FF0000"/>
                </a:solidFill>
                <a:latin typeface="微软雅黑" panose="020B0503020204020204" pitchFamily="34" charset="-122"/>
                <a:ea typeface="微软雅黑" panose="020B0503020204020204" pitchFamily="34" charset="-122"/>
              </a:rPr>
              <a:t>伦理分析方法</a:t>
            </a:r>
            <a:endParaRPr lang="zh-CN" altLang="en-US" sz="12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2.2.1 </a:t>
            </a:r>
            <a:r>
              <a:rPr lang="zh-CN" altLang="en-US" sz="1000" dirty="0">
                <a:solidFill>
                  <a:srgbClr val="FF0000"/>
                </a:solidFill>
                <a:latin typeface="微软雅黑" panose="020B0503020204020204" pitchFamily="34" charset="-122"/>
                <a:ea typeface="微软雅黑" panose="020B0503020204020204" pitchFamily="34" charset="-122"/>
              </a:rPr>
              <a:t>常用的伦理学理论</a:t>
            </a:r>
            <a:endParaRPr lang="zh-CN" altLang="en-US"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2.2.2 </a:t>
            </a:r>
            <a:r>
              <a:rPr lang="zh-CN" altLang="en-US" sz="1000" dirty="0">
                <a:solidFill>
                  <a:srgbClr val="FF0000"/>
                </a:solidFill>
                <a:latin typeface="微软雅黑" panose="020B0503020204020204" pitchFamily="34" charset="-122"/>
                <a:ea typeface="微软雅黑" panose="020B0503020204020204" pitchFamily="34" charset="-122"/>
              </a:rPr>
              <a:t>伦理抉择</a:t>
            </a:r>
            <a:r>
              <a:rPr lang="en-US" altLang="zh-CN" sz="1000" dirty="0">
                <a:solidFill>
                  <a:srgbClr val="FF0000"/>
                </a:solidFill>
                <a:latin typeface="微软雅黑" panose="020B0503020204020204" pitchFamily="34" charset="-122"/>
                <a:ea typeface="微软雅黑" panose="020B0503020204020204" pitchFamily="34" charset="-122"/>
              </a:rPr>
              <a:t>5</a:t>
            </a:r>
            <a:r>
              <a:rPr lang="zh-CN" altLang="en-US" sz="1000" dirty="0">
                <a:solidFill>
                  <a:srgbClr val="FF0000"/>
                </a:solidFill>
                <a:latin typeface="微软雅黑" panose="020B0503020204020204" pitchFamily="34" charset="-122"/>
                <a:ea typeface="微软雅黑" panose="020B0503020204020204" pitchFamily="34" charset="-122"/>
              </a:rPr>
              <a:t>个基本原则</a:t>
            </a:r>
            <a:endParaRPr lang="zh-CN" altLang="en-US"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2.2.3 </a:t>
            </a:r>
            <a:r>
              <a:rPr lang="zh-CN" altLang="en-US" sz="1000" dirty="0">
                <a:solidFill>
                  <a:srgbClr val="FF0000"/>
                </a:solidFill>
                <a:latin typeface="微软雅黑" panose="020B0503020204020204" pitchFamily="34" charset="-122"/>
                <a:ea typeface="微软雅黑" panose="020B0503020204020204" pitchFamily="34" charset="-122"/>
              </a:rPr>
              <a:t>伦理分析的一般框架</a:t>
            </a:r>
            <a:endParaRPr lang="zh-CN" altLang="en-US" sz="900"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solidFill>
                  <a:schemeClr val="tx1"/>
                </a:solidFill>
                <a:uFillTx/>
                <a:latin typeface="Times New Roman" panose="02020603050405020304" charset="0"/>
                <a:ea typeface="宋体" panose="02010600030101010101" pitchFamily="2" charset="-122"/>
              </a:rPr>
              <a:t>1. </a:t>
            </a:r>
            <a:r>
              <a:rPr lang="zh-CN" altLang="en-US" sz="1200" b="1" dirty="0">
                <a:solidFill>
                  <a:schemeClr val="tx1"/>
                </a:solidFill>
                <a:uFillTx/>
                <a:latin typeface="Times New Roman" panose="02020603050405020304" charset="0"/>
                <a:ea typeface="宋体" panose="02010600030101010101" pitchFamily="2" charset="-122"/>
              </a:rPr>
              <a:t>相对主义（</a:t>
            </a:r>
            <a:r>
              <a:rPr lang="en-US" altLang="zh-CN" sz="1200" b="1" dirty="0">
                <a:solidFill>
                  <a:schemeClr val="tx1"/>
                </a:solidFill>
                <a:uFillTx/>
                <a:latin typeface="Times New Roman" panose="02020603050405020304" charset="0"/>
                <a:ea typeface="宋体" panose="02010600030101010101" pitchFamily="2" charset="-122"/>
              </a:rPr>
              <a:t>relativism</a:t>
            </a:r>
            <a:r>
              <a:rPr lang="zh-CN" altLang="en-US" sz="1200" b="1" dirty="0">
                <a:solidFill>
                  <a:schemeClr val="tx1"/>
                </a:solidFill>
                <a:uFillTx/>
                <a:latin typeface="Times New Roman" panose="02020603050405020304" charset="0"/>
                <a:ea typeface="宋体" panose="02010600030101010101" pitchFamily="2" charset="-122"/>
              </a:rPr>
              <a:t>）</a:t>
            </a:r>
            <a:endParaRPr lang="zh-CN" altLang="en-US" sz="1200" b="1" dirty="0">
              <a:solidFill>
                <a:schemeClr val="tx1"/>
              </a:solidFill>
              <a:uFillTx/>
              <a:latin typeface="Times New Roman" panose="02020603050405020304" charset="0"/>
              <a:ea typeface="宋体" panose="02010600030101010101" pitchFamily="2" charset="-122"/>
            </a:endParaRPr>
          </a:p>
          <a:p>
            <a:pPr lvl="1" algn="l">
              <a:buClrTx/>
              <a:buSzTx/>
            </a:pPr>
            <a:r>
              <a:rPr lang="en-US" altLang="zh-CN" sz="1000" dirty="0">
                <a:solidFill>
                  <a:srgbClr val="FF0000"/>
                </a:solidFill>
                <a:latin typeface="Times New Roman" panose="02020603050405020304" charset="0"/>
                <a:ea typeface="宋体" panose="02010600030101010101" pitchFamily="2" charset="-122"/>
              </a:rPr>
              <a:t>认为不存在普遍的道德准则</a:t>
            </a:r>
            <a:r>
              <a:rPr lang="en-US" altLang="zh-CN" sz="1000" dirty="0">
                <a:latin typeface="Times New Roman" panose="02020603050405020304" charset="0"/>
                <a:ea typeface="宋体" panose="02010600030101010101" pitchFamily="2" charset="-122"/>
              </a:rPr>
              <a:t>，强调各种文化中行为的差异，认为关于对与错问题是相对的</a:t>
            </a:r>
            <a:endParaRPr lang="en-US" altLang="zh-CN" sz="1000" dirty="0">
              <a:latin typeface="Times New Roman" panose="02020603050405020304" charset="0"/>
              <a:ea typeface="宋体" panose="02010600030101010101" pitchFamily="2" charset="-122"/>
            </a:endParaRPr>
          </a:p>
          <a:p>
            <a:pPr lvl="1" algn="l">
              <a:buClrTx/>
              <a:buSzTx/>
            </a:pPr>
            <a:r>
              <a:rPr lang="en-US" altLang="zh-CN" sz="1000" dirty="0">
                <a:latin typeface="Times New Roman" panose="02020603050405020304" charset="0"/>
                <a:ea typeface="宋体" panose="02010600030101010101" pitchFamily="2" charset="-122"/>
              </a:rPr>
              <a:t>更多的是对一种行为的描述，而非研究该怎么做的规范伦理</a:t>
            </a:r>
            <a:endParaRPr lang="en-US" altLang="zh-CN" sz="1000" dirty="0">
              <a:latin typeface="Times New Roman" panose="02020603050405020304" charset="0"/>
              <a:ea typeface="宋体" panose="02010600030101010101" pitchFamily="2" charset="-122"/>
            </a:endParaRPr>
          </a:p>
          <a:p>
            <a:pPr lvl="1"/>
            <a:r>
              <a:rPr lang="en-US" altLang="zh-CN" sz="1000" dirty="0">
                <a:latin typeface="Times New Roman" panose="02020603050405020304" charset="0"/>
                <a:ea typeface="宋体" panose="02010600030101010101" pitchFamily="2" charset="-122"/>
              </a:rPr>
              <a:t>Relativism is the belief that there are </a:t>
            </a:r>
            <a:r>
              <a:rPr lang="en-US" altLang="zh-CN" sz="1000" dirty="0">
                <a:solidFill>
                  <a:srgbClr val="FF0000"/>
                </a:solidFill>
                <a:latin typeface="Times New Roman" panose="02020603050405020304" charset="0"/>
                <a:ea typeface="宋体" panose="02010600030101010101" pitchFamily="2" charset="-122"/>
              </a:rPr>
              <a:t>no universal moral norms of right and wrong</a:t>
            </a:r>
            <a:r>
              <a:rPr lang="en-US" altLang="zh-CN" sz="1000" dirty="0">
                <a:latin typeface="Times New Roman" panose="02020603050405020304" charset="0"/>
                <a:ea typeface="宋体" panose="02010600030101010101" pitchFamily="2" charset="-122"/>
              </a:rPr>
              <a:t>. … </a:t>
            </a:r>
            <a:r>
              <a:rPr lang="en-US" altLang="zh-CN" sz="1000" dirty="0">
                <a:solidFill>
                  <a:srgbClr val="0000FF"/>
                </a:solidFill>
                <a:latin typeface="Times New Roman" panose="02020603050405020304" charset="0"/>
                <a:ea typeface="宋体" panose="02010600030101010101" pitchFamily="2" charset="-122"/>
              </a:rPr>
              <a:t>Moral relativism </a:t>
            </a:r>
            <a:r>
              <a:rPr lang="en-US" altLang="zh-CN" sz="1000" dirty="0">
                <a:latin typeface="Times New Roman" panose="02020603050405020304" charset="0"/>
                <a:ea typeface="宋体" panose="02010600030101010101" pitchFamily="2" charset="-122"/>
              </a:rPr>
              <a:t>is the idea that each person decides what is right and wrong for them. </a:t>
            </a:r>
            <a:r>
              <a:rPr lang="en-US" altLang="zh-CN" sz="1000" dirty="0">
                <a:solidFill>
                  <a:srgbClr val="0000FF"/>
                </a:solidFill>
                <a:latin typeface="Times New Roman" panose="02020603050405020304" charset="0"/>
                <a:ea typeface="宋体" panose="02010600030101010101" pitchFamily="2" charset="-122"/>
              </a:rPr>
              <a:t>Anthropological relativism (</a:t>
            </a:r>
            <a:r>
              <a:rPr lang="zh-CN" altLang="en-US" sz="1000" dirty="0">
                <a:solidFill>
                  <a:srgbClr val="0000FF"/>
                </a:solidFill>
                <a:latin typeface="Times New Roman" panose="02020603050405020304" charset="0"/>
                <a:ea typeface="宋体" panose="02010600030101010101" pitchFamily="2" charset="-122"/>
              </a:rPr>
              <a:t>人类学相对主义</a:t>
            </a:r>
            <a:r>
              <a:rPr lang="en-US" altLang="zh-CN" sz="1000" dirty="0">
                <a:solidFill>
                  <a:srgbClr val="0000FF"/>
                </a:solidFill>
                <a:latin typeface="Times New Roman" panose="02020603050405020304" charset="0"/>
                <a:ea typeface="宋体" panose="02010600030101010101" pitchFamily="2" charset="-122"/>
              </a:rPr>
              <a:t>) </a:t>
            </a:r>
            <a:r>
              <a:rPr lang="en-US" altLang="zh-CN" sz="1000" dirty="0">
                <a:latin typeface="Times New Roman" panose="02020603050405020304" charset="0"/>
                <a:ea typeface="宋体" panose="02010600030101010101" pitchFamily="2" charset="-122"/>
              </a:rPr>
              <a:t>is the concept that right and wrong is decided by a society’s actual moral belief structure</a:t>
            </a:r>
            <a:endParaRPr lang="en-US" altLang="zh-CN" sz="1000" dirty="0">
              <a:latin typeface="Times New Roman" panose="02020603050405020304" charset="0"/>
              <a:ea typeface="宋体" panose="02010600030101010101" pitchFamily="2" charset="-122"/>
            </a:endParaRPr>
          </a:p>
          <a:p>
            <a:pPr lvl="1"/>
            <a:endParaRPr lang="en-US" altLang="zh-CN" sz="1000" dirty="0">
              <a:latin typeface="Times New Roman" panose="02020603050405020304" charset="0"/>
              <a:ea typeface="宋体" panose="02010600030101010101" pitchFamily="2" charset="-122"/>
            </a:endParaRPr>
          </a:p>
          <a:p>
            <a:pPr lvl="1"/>
            <a:r>
              <a:rPr lang="zh-CN" altLang="en-US" sz="1000" dirty="0">
                <a:solidFill>
                  <a:srgbClr val="0000FF"/>
                </a:solidFill>
                <a:latin typeface="Times New Roman" panose="02020603050405020304" charset="0"/>
                <a:ea typeface="宋体" panose="02010600030101010101" pitchFamily="2" charset="-122"/>
                <a:sym typeface="+mn-ea"/>
              </a:rPr>
              <a:t>例：</a:t>
            </a:r>
            <a:r>
              <a:rPr lang="zh-CN" altLang="en-US" sz="1000" dirty="0">
                <a:latin typeface="Times New Roman" panose="02020603050405020304" charset="0"/>
                <a:ea typeface="宋体" panose="02010600030101010101" pitchFamily="2" charset="-122"/>
                <a:sym typeface="+mn-ea"/>
              </a:rPr>
              <a:t>在是非观念模糊的情况下，有较多人持这种观点</a:t>
            </a:r>
            <a:endParaRPr lang="en-US" altLang="zh-CN" sz="1000" dirty="0">
              <a:latin typeface="Times New Roman" panose="02020603050405020304" charset="0"/>
              <a:ea typeface="宋体" panose="02010600030101010101" pitchFamily="2" charset="-122"/>
            </a:endParaRPr>
          </a:p>
          <a:p>
            <a:pPr lvl="1"/>
            <a:r>
              <a:rPr lang="zh-CN" altLang="en-US" sz="1000" dirty="0">
                <a:solidFill>
                  <a:srgbClr val="0000FF"/>
                </a:solidFill>
                <a:latin typeface="Times New Roman" panose="02020603050405020304" charset="0"/>
                <a:ea typeface="宋体" panose="02010600030101010101" pitchFamily="2" charset="-122"/>
                <a:sym typeface="+mn-ea"/>
              </a:rPr>
              <a:t>例：</a:t>
            </a:r>
            <a:r>
              <a:rPr lang="zh-CN" altLang="en-US" sz="1000" dirty="0">
                <a:latin typeface="Times New Roman" panose="02020603050405020304" charset="0"/>
                <a:ea typeface="宋体" panose="02010600030101010101" pitchFamily="2" charset="-122"/>
                <a:sym typeface="+mn-ea"/>
              </a:rPr>
              <a:t>留意某些人通过这种观点来美化自己的错误行为</a:t>
            </a:r>
            <a:endParaRPr lang="en-US" altLang="zh-CN" sz="1000" dirty="0">
              <a:latin typeface="Times New Roman" panose="02020603050405020304" charset="0"/>
              <a:ea typeface="宋体" panose="02010600030101010101" pitchFamily="2" charset="-122"/>
            </a:endParaRPr>
          </a:p>
          <a:p>
            <a:pPr lvl="1"/>
            <a:endParaRPr lang="en-US" altLang="zh-CN" sz="1000" dirty="0"/>
          </a:p>
          <a:p>
            <a:pPr lvl="1"/>
            <a:endParaRPr lang="en-US" altLang="zh-CN" sz="1200" dirty="0">
              <a:solidFill>
                <a:srgbClr val="0000FF"/>
              </a:solidFill>
            </a:endParaRPr>
          </a:p>
          <a:p>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20000"/>
          </a:bodyPr>
          <a:lstStyle/>
          <a:p>
            <a:pPr marL="0" indent="0">
              <a:buNone/>
            </a:pPr>
            <a:r>
              <a:rPr lang="en-US" altLang="zh-CN" sz="1200" b="1" dirty="0">
                <a:latin typeface="Times New Roman" panose="02020603050405020304" charset="0"/>
                <a:ea typeface="宋体" panose="02010600030101010101" pitchFamily="2" charset="-122"/>
              </a:rPr>
              <a:t>2. </a:t>
            </a:r>
            <a:r>
              <a:rPr lang="zh-CN" altLang="en-US" sz="1200" b="1" dirty="0">
                <a:latin typeface="Times New Roman" panose="02020603050405020304" charset="0"/>
                <a:ea typeface="宋体" panose="02010600030101010101" pitchFamily="2" charset="-122"/>
              </a:rPr>
              <a:t>美德论（</a:t>
            </a:r>
            <a:r>
              <a:rPr lang="en-US" altLang="zh-CN" sz="1200" b="1" dirty="0">
                <a:latin typeface="Times New Roman" panose="02020603050405020304" charset="0"/>
                <a:ea typeface="宋体" panose="02010600030101010101" pitchFamily="2" charset="-122"/>
              </a:rPr>
              <a:t>virtue ethics</a:t>
            </a:r>
            <a:r>
              <a:rPr lang="zh-CN" altLang="en-US" sz="1200" b="1" dirty="0">
                <a:latin typeface="Times New Roman" panose="02020603050405020304" charset="0"/>
                <a:ea typeface="宋体" panose="02010600030101010101" pitchFamily="2" charset="-122"/>
              </a:rPr>
              <a:t>）</a:t>
            </a:r>
            <a:endParaRPr lang="en-US" altLang="zh-CN" sz="1200" b="1" dirty="0">
              <a:latin typeface="Times New Roman" panose="02020603050405020304" charset="0"/>
              <a:ea typeface="宋体" panose="02010600030101010101" pitchFamily="2" charset="-122"/>
            </a:endParaRPr>
          </a:p>
          <a:p>
            <a:pPr lvl="1"/>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认为</a:t>
            </a:r>
            <a:r>
              <a:rPr lang="zh-CN" altLang="en-US" sz="1000" dirty="0">
                <a:solidFill>
                  <a:srgbClr val="0000FF"/>
                </a:solidFill>
                <a:uFillTx/>
                <a:latin typeface="Times New Roman" panose="02020603050405020304" charset="0"/>
                <a:ea typeface="宋体" panose="02010600030101010101" pitchFamily="2" charset="-122"/>
                <a:cs typeface="宋体" panose="02010600030101010101" pitchFamily="2" charset="-122"/>
                <a:sym typeface="+mn-ea"/>
              </a:rPr>
              <a:t>某一行为的对错问题</a:t>
            </a:r>
            <a:r>
              <a:rPr lang="zh-CN" altLang="en-US" sz="1000" dirty="0">
                <a:solidFill>
                  <a:srgbClr val="FF0000"/>
                </a:solidFill>
                <a:uFillTx/>
                <a:latin typeface="Times New Roman" panose="02020603050405020304" charset="0"/>
                <a:ea typeface="宋体" panose="02010600030101010101" pitchFamily="2" charset="-122"/>
                <a:cs typeface="宋体" panose="02010600030101010101" pitchFamily="2" charset="-122"/>
                <a:sym typeface="+mn-ea"/>
              </a:rPr>
              <a:t>取决于品德高尚的人在相同情况下决定</a:t>
            </a:r>
            <a:endParaRPr lang="zh-CN" altLang="en-US" sz="1000" dirty="0">
              <a:solidFill>
                <a:schemeClr val="tx1"/>
              </a:solidFill>
              <a:uFillTx/>
              <a:latin typeface="Times New Roman" panose="02020603050405020304" charset="0"/>
              <a:ea typeface="宋体" panose="02010600030101010101" pitchFamily="2" charset="-122"/>
              <a:cs typeface="宋体" panose="02010600030101010101" pitchFamily="2" charset="-122"/>
            </a:endParaRPr>
          </a:p>
          <a:p>
            <a:pPr lvl="1"/>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品德高尚的人：践行美德的人，如岳飞、范仲淹</a:t>
            </a:r>
            <a:endParaRPr lang="zh-CN" altLang="en-US" sz="1000" dirty="0">
              <a:solidFill>
                <a:schemeClr val="tx1"/>
              </a:solidFill>
              <a:uFillTx/>
              <a:latin typeface="Times New Roman" panose="02020603050405020304" charset="0"/>
              <a:ea typeface="宋体" panose="02010600030101010101" pitchFamily="2" charset="-122"/>
              <a:cs typeface="宋体" panose="02010600030101010101" pitchFamily="2" charset="-122"/>
            </a:endParaRPr>
          </a:p>
          <a:p>
            <a:pPr lvl="1"/>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美德：能够使社会繁荣，使全人类满足的行为或特性（</a:t>
            </a:r>
            <a:r>
              <a:rPr lang="en-US" altLang="zh-CN" sz="1000" dirty="0">
                <a:uFillTx/>
                <a:latin typeface="Times New Roman" panose="02020603050405020304" charset="0"/>
                <a:ea typeface="宋体" panose="02010600030101010101" pitchFamily="2" charset="-122"/>
                <a:cs typeface="宋体" panose="02010600030101010101" pitchFamily="2" charset="-122"/>
                <a:sym typeface="+mn-ea"/>
              </a:rPr>
              <a:t>character traits</a:t>
            </a:r>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），如</a:t>
            </a:r>
            <a:r>
              <a:rPr lang="zh-CN" altLang="en-US" sz="1000" dirty="0">
                <a:solidFill>
                  <a:srgbClr val="FF0000"/>
                </a:solidFill>
                <a:uFillTx/>
                <a:latin typeface="Times New Roman" panose="02020603050405020304" charset="0"/>
                <a:ea typeface="宋体" panose="02010600030101010101" pitchFamily="2" charset="-122"/>
                <a:cs typeface="宋体" panose="02010600030101010101" pitchFamily="2" charset="-122"/>
                <a:sym typeface="+mn-ea"/>
              </a:rPr>
              <a:t>爱国、敬业、诚信、正直、友善、忠诚</a:t>
            </a:r>
            <a:endParaRPr lang="zh-CN" altLang="en-US" sz="1000" dirty="0">
              <a:solidFill>
                <a:srgbClr val="FF0000"/>
              </a:solidFill>
              <a:uFillTx/>
              <a:latin typeface="Times New Roman" panose="02020603050405020304" charset="0"/>
              <a:ea typeface="宋体" panose="02010600030101010101" pitchFamily="2" charset="-122"/>
              <a:cs typeface="宋体" panose="02010600030101010101" pitchFamily="2" charset="-122"/>
              <a:sym typeface="+mn-ea"/>
            </a:endParaRPr>
          </a:p>
          <a:p>
            <a:endParaRPr lang="en-US" altLang="zh-CN" sz="1000" dirty="0">
              <a:latin typeface="Times New Roman" panose="02020603050405020304" charset="0"/>
              <a:ea typeface="宋体" panose="02010600030101010101" pitchFamily="2" charset="-122"/>
            </a:endParaRPr>
          </a:p>
          <a:p>
            <a:pPr lvl="1" algn="l">
              <a:buClrTx/>
              <a:buSzTx/>
            </a:pPr>
            <a:r>
              <a:rPr lang="zh-CN" altLang="en-US" sz="1000" dirty="0">
                <a:solidFill>
                  <a:srgbClr val="0000FF"/>
                </a:solidFill>
                <a:uFillTx/>
                <a:latin typeface="Times New Roman" panose="02020603050405020304" charset="0"/>
                <a:ea typeface="宋体" panose="02010600030101010101" pitchFamily="2" charset="-122"/>
                <a:cs typeface="宋体" panose="02010600030101010101" pitchFamily="2" charset="-122"/>
                <a:sym typeface="+mn-ea"/>
              </a:rPr>
              <a:t>例：</a:t>
            </a:r>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在发生家庭变故之前，该员工一直对大家都很好，会经常邀请大家去他家作客，为大家点外卖。但是，该员工由于家庭变故几乎缺席了项目开发过程中的组会，拖慢的整组进度。将此事上报给企业领导，会导致他失去当年的所有年终奖（六个月月薪）。项目组成员该怎么</a:t>
            </a:r>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做？诚信、正直</a:t>
            </a:r>
            <a:endParaRPr lang="zh-CN" altLang="en-US" sz="1000" dirty="0">
              <a:uFillTx/>
              <a:latin typeface="Times New Roman" panose="02020603050405020304" charset="0"/>
              <a:ea typeface="宋体" panose="02010600030101010101" pitchFamily="2" charset="-122"/>
              <a:cs typeface="宋体" panose="02010600030101010101" pitchFamily="2"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pPr algn="just"/>
            <a:r>
              <a:rPr lang="zh-CN" altLang="en-US" sz="1200" dirty="0"/>
              <a:t>例：孟德斯鸠</a:t>
            </a:r>
            <a:r>
              <a:rPr lang="en-US" altLang="zh-CN" sz="1200" dirty="0"/>
              <a:t>《</a:t>
            </a:r>
            <a:r>
              <a:rPr lang="zh-CN" altLang="zh-CN" sz="1200" dirty="0"/>
              <a:t>论</a:t>
            </a:r>
            <a:r>
              <a:rPr lang="zh-CN" altLang="en-US" sz="1200" dirty="0"/>
              <a:t>法的精神</a:t>
            </a:r>
            <a:r>
              <a:rPr lang="zh-CN" altLang="en-US" sz="1200">
                <a:latin typeface="Arial" panose="020B0604020202020204" pitchFamily="34" charset="0"/>
                <a:cs typeface="Arial" panose="020B0604020202020204" pitchFamily="34" charset="0"/>
                <a:sym typeface="+mn-ea"/>
              </a:rPr>
              <a:t>∙</a:t>
            </a:r>
            <a:r>
              <a:rPr lang="zh-CN" altLang="en-US" sz="1200" dirty="0"/>
              <a:t>序言</a:t>
            </a:r>
            <a:r>
              <a:rPr lang="en-US" altLang="zh-CN" sz="1200" dirty="0"/>
              <a:t>》</a:t>
            </a:r>
            <a:endParaRPr lang="en-US" altLang="zh-CN" sz="1200" dirty="0"/>
          </a:p>
          <a:p>
            <a:pPr lvl="1" algn="l"/>
            <a:r>
              <a:rPr lang="zh-CN" altLang="en-US" sz="1065" dirty="0"/>
              <a:t>“</a:t>
            </a:r>
            <a:r>
              <a:rPr lang="en-US" altLang="zh-CN" sz="1065" dirty="0"/>
              <a:t>…</a:t>
            </a:r>
            <a:r>
              <a:rPr lang="zh-CN" altLang="en-US" sz="1065" dirty="0">
                <a:solidFill>
                  <a:srgbClr val="0000FF"/>
                </a:solidFill>
              </a:rPr>
              <a:t>才能将包括博爱(Fraternity)在内的普世美德付诸实践</a:t>
            </a:r>
            <a:r>
              <a:rPr lang="en-US" altLang="zh-CN" sz="1065" dirty="0"/>
              <a:t>…</a:t>
            </a:r>
            <a:r>
              <a:rPr lang="zh-CN" altLang="en-US" sz="1065" dirty="0"/>
              <a:t>”</a:t>
            </a:r>
            <a:endParaRPr lang="zh-CN" altLang="en-US" sz="1065" dirty="0"/>
          </a:p>
          <a:p>
            <a:pPr lvl="1" algn="l"/>
            <a:r>
              <a:rPr lang="zh-CN" altLang="en-US" sz="1065" dirty="0"/>
              <a:t>所谓博爱，指的是己所不欲，勿施于人；己所欲者，常施予</a:t>
            </a:r>
            <a:r>
              <a:rPr lang="zh-CN" altLang="en-US" sz="1065" dirty="0"/>
              <a:t>人</a:t>
            </a:r>
            <a:endParaRPr lang="zh-CN" altLang="en-US" sz="1065" dirty="0"/>
          </a:p>
          <a:p>
            <a:pPr lvl="1" algn="l"/>
            <a:r>
              <a:rPr lang="zh-CN" altLang="en-US" sz="1060" dirty="0">
                <a:solidFill>
                  <a:schemeClr val="tx1"/>
                </a:solidFill>
                <a:sym typeface="+mn-ea"/>
              </a:rPr>
              <a:t>所谓法，指的是</a:t>
            </a:r>
            <a:r>
              <a:rPr lang="zh-CN" altLang="en-US" sz="1065" dirty="0"/>
              <a:t>“</a:t>
            </a:r>
            <a:r>
              <a:rPr lang="zh-CN" altLang="en-US" sz="1065" dirty="0">
                <a:solidFill>
                  <a:srgbClr val="0000FF"/>
                </a:solidFill>
              </a:rPr>
              <a:t>浅显理性</a:t>
            </a:r>
            <a:r>
              <a:rPr lang="zh-CN" altLang="en-US" sz="1065" dirty="0"/>
              <a:t>与</a:t>
            </a:r>
            <a:r>
              <a:rPr lang="zh-CN" altLang="en-US" sz="1065" dirty="0">
                <a:solidFill>
                  <a:srgbClr val="0000FF"/>
                </a:solidFill>
              </a:rPr>
              <a:t>各种存在物</a:t>
            </a:r>
            <a:r>
              <a:rPr lang="zh-CN" altLang="en-US" sz="1065" dirty="0"/>
              <a:t>之间的</a:t>
            </a:r>
            <a:r>
              <a:rPr lang="zh-CN" altLang="en-US" sz="1065" dirty="0">
                <a:solidFill>
                  <a:srgbClr val="0000FF"/>
                </a:solidFill>
              </a:rPr>
              <a:t>关系的综合</a:t>
            </a:r>
            <a:r>
              <a:rPr lang="zh-CN" altLang="en-US" sz="1065" dirty="0"/>
              <a:t>，同时也体现着所有</a:t>
            </a:r>
            <a:r>
              <a:rPr lang="zh-CN" altLang="en-US" sz="1065" dirty="0">
                <a:solidFill>
                  <a:srgbClr val="0000FF"/>
                </a:solidFill>
              </a:rPr>
              <a:t>客观存在物</a:t>
            </a:r>
            <a:r>
              <a:rPr lang="zh-CN" altLang="en-US" sz="1065" dirty="0"/>
              <a:t>彼此间的</a:t>
            </a:r>
            <a:r>
              <a:rPr lang="zh-CN" altLang="en-US" sz="1065" dirty="0">
                <a:solidFill>
                  <a:srgbClr val="0000FF"/>
                </a:solidFill>
              </a:rPr>
              <a:t>关系</a:t>
            </a:r>
            <a:r>
              <a:rPr lang="zh-CN" altLang="en-US" sz="1065" dirty="0"/>
              <a:t>”</a:t>
            </a:r>
            <a:r>
              <a:rPr lang="en-US" altLang="zh-CN" sz="1065" dirty="0"/>
              <a:t>-&gt; </a:t>
            </a:r>
            <a:r>
              <a:rPr lang="zh-CN" altLang="en-US" sz="1065" dirty="0">
                <a:solidFill>
                  <a:srgbClr val="FF0000"/>
                </a:solidFill>
              </a:rPr>
              <a:t>美德</a:t>
            </a:r>
            <a:r>
              <a:rPr lang="zh-CN" altLang="en-US" sz="1065" dirty="0"/>
              <a:t>是</a:t>
            </a:r>
            <a:r>
              <a:rPr lang="zh-CN" altLang="en-US" sz="1065" dirty="0">
                <a:solidFill>
                  <a:srgbClr val="0000FF"/>
                </a:solidFill>
              </a:rPr>
              <a:t>法</a:t>
            </a:r>
            <a:r>
              <a:rPr lang="zh-CN" altLang="en-US" sz="1065" dirty="0"/>
              <a:t>的</a:t>
            </a:r>
            <a:r>
              <a:rPr lang="zh-CN" altLang="en-US" sz="1065" u="sng" dirty="0"/>
              <a:t>精神要义</a:t>
            </a:r>
            <a:endParaRPr lang="zh-CN" altLang="en-US" sz="1065" u="sng" dirty="0"/>
          </a:p>
          <a:p>
            <a:pPr lvl="1" algn="l"/>
            <a:r>
              <a:rPr lang="zh-CN" altLang="en-US" sz="1065" dirty="0"/>
              <a:t>与我国“道法自然”的哲学思想很像</a:t>
            </a:r>
            <a:endParaRPr lang="en-US" altLang="zh-CN" sz="885" dirty="0"/>
          </a:p>
          <a:p>
            <a:pPr algn="just"/>
            <a:endParaRPr lang="en-US" altLang="zh-CN" sz="1200" dirty="0"/>
          </a:p>
          <a:p>
            <a:pPr algn="just"/>
            <a:r>
              <a:rPr lang="zh-CN" altLang="en-US" sz="1200" dirty="0"/>
              <a:t>例：美德论思想在</a:t>
            </a:r>
            <a:r>
              <a:rPr lang="zh-CN" altLang="en-US" sz="1200" dirty="0">
                <a:solidFill>
                  <a:srgbClr val="FF0000"/>
                </a:solidFill>
              </a:rPr>
              <a:t>我国传统文化</a:t>
            </a:r>
            <a:r>
              <a:rPr lang="zh-CN" altLang="en-US" sz="1200" dirty="0"/>
              <a:t>中也有很深刻的体现，</a:t>
            </a:r>
            <a:r>
              <a:rPr lang="en-US" altLang="zh-CN" sz="1200" dirty="0"/>
              <a:t>《</a:t>
            </a:r>
            <a:r>
              <a:rPr lang="zh-CN" altLang="en-US" sz="1200" dirty="0"/>
              <a:t>墨子</a:t>
            </a:r>
            <a:r>
              <a:rPr lang="en-US" altLang="zh-CN" sz="1200" dirty="0"/>
              <a:t>》</a:t>
            </a:r>
            <a:r>
              <a:rPr lang="zh-CN" altLang="en-US" sz="1200" dirty="0"/>
              <a:t>强调“举义”、“利人”、“利天下”；历史上无数志士仁人和民族英雄（文天祥、岳飞、范仲淹、顾炎武、林则徐等）；儒家的五常“仁、义、礼、智、信”</a:t>
            </a:r>
            <a:endParaRPr lang="en-US" altLang="zh-CN" sz="1200" dirty="0"/>
          </a:p>
          <a:p>
            <a:pPr algn="just"/>
            <a:r>
              <a:rPr lang="zh-CN" altLang="en-US" sz="1200" dirty="0">
                <a:solidFill>
                  <a:srgbClr val="0000FF"/>
                </a:solidFill>
              </a:rPr>
              <a:t>例：</a:t>
            </a:r>
            <a:r>
              <a:rPr lang="zh-CN" altLang="en-US" sz="1200" dirty="0"/>
              <a:t>家庭和工作，哪个更重要？</a:t>
            </a:r>
            <a:endParaRPr lang="en-US" altLang="zh-CN" sz="1200" dirty="0"/>
          </a:p>
          <a:p>
            <a:endParaRPr lang="en-US" altLang="zh-CN" sz="1200" dirty="0"/>
          </a:p>
          <a:p>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solidFill>
                  <a:schemeClr val="tx1"/>
                </a:solidFill>
                <a:uFillTx/>
                <a:latin typeface="Times New Roman" panose="02020603050405020304" charset="0"/>
                <a:ea typeface="宋体" panose="02010600030101010101" pitchFamily="2" charset="-122"/>
              </a:rPr>
              <a:t>3. </a:t>
            </a:r>
            <a:r>
              <a:rPr lang="zh-CN" altLang="en-US" sz="1200" b="1" dirty="0">
                <a:solidFill>
                  <a:schemeClr val="tx1"/>
                </a:solidFill>
                <a:uFillTx/>
                <a:latin typeface="Times New Roman" panose="02020603050405020304" charset="0"/>
                <a:ea typeface="宋体" panose="02010600030101010101" pitchFamily="2" charset="-122"/>
              </a:rPr>
              <a:t>功利主义（或</a:t>
            </a:r>
            <a:r>
              <a:rPr lang="zh-CN" altLang="en-US" sz="1200" b="1" dirty="0">
                <a:solidFill>
                  <a:schemeClr val="tx1"/>
                </a:solidFill>
                <a:uFillTx/>
                <a:latin typeface="Times New Roman" panose="02020603050405020304" charset="0"/>
                <a:ea typeface="宋体" panose="02010600030101010101" pitchFamily="2" charset="-122"/>
              </a:rPr>
              <a:t>结果论，</a:t>
            </a:r>
            <a:r>
              <a:rPr lang="en-US" altLang="zh-CN" sz="1200" b="1" dirty="0">
                <a:solidFill>
                  <a:schemeClr val="tx1"/>
                </a:solidFill>
                <a:uFillTx/>
                <a:latin typeface="Times New Roman" panose="02020603050405020304" charset="0"/>
                <a:ea typeface="宋体" panose="02010600030101010101" pitchFamily="2" charset="-122"/>
              </a:rPr>
              <a:t>utilitarianism</a:t>
            </a:r>
            <a:r>
              <a:rPr lang="zh-CN" altLang="en-US" sz="1200" b="1" dirty="0">
                <a:solidFill>
                  <a:schemeClr val="tx1"/>
                </a:solidFill>
                <a:uFillTx/>
                <a:latin typeface="Times New Roman" panose="02020603050405020304" charset="0"/>
                <a:ea typeface="宋体" panose="02010600030101010101" pitchFamily="2" charset="-122"/>
              </a:rPr>
              <a:t>）</a:t>
            </a:r>
            <a:endParaRPr lang="en-US" altLang="zh-CN" sz="1200" b="1" dirty="0">
              <a:solidFill>
                <a:schemeClr val="tx1"/>
              </a:solidFill>
              <a:uFillTx/>
              <a:latin typeface="Times New Roman" panose="02020603050405020304" charset="0"/>
              <a:ea typeface="宋体" panose="02010600030101010101" pitchFamily="2" charset="-122"/>
            </a:endParaRPr>
          </a:p>
          <a:p>
            <a:pPr lvl="1"/>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认为</a:t>
            </a:r>
            <a:r>
              <a:rPr lang="zh-CN" altLang="en-US" sz="1000" dirty="0">
                <a:solidFill>
                  <a:srgbClr val="0000FF"/>
                </a:solidFill>
                <a:uFillTx/>
                <a:latin typeface="Times New Roman" panose="02020603050405020304" charset="0"/>
                <a:ea typeface="宋体" panose="02010600030101010101" pitchFamily="2" charset="-122"/>
                <a:cs typeface="宋体" panose="02010600030101010101" pitchFamily="2" charset="-122"/>
                <a:sym typeface="+mn-ea"/>
              </a:rPr>
              <a:t>某一行为对错问题</a:t>
            </a:r>
            <a:r>
              <a:rPr lang="zh-CN" altLang="en-US" sz="1000" dirty="0">
                <a:solidFill>
                  <a:srgbClr val="FF0000"/>
                </a:solidFill>
                <a:uFillTx/>
                <a:latin typeface="Times New Roman" panose="02020603050405020304" charset="0"/>
                <a:ea typeface="宋体" panose="02010600030101010101" pitchFamily="2" charset="-122"/>
                <a:cs typeface="宋体" panose="02010600030101010101" pitchFamily="2" charset="-122"/>
                <a:sym typeface="+mn-ea"/>
              </a:rPr>
              <a:t>取决于这一行为的好处是否大于坏处</a:t>
            </a:r>
            <a:endParaRPr lang="zh-CN" altLang="en-US" sz="1000" dirty="0">
              <a:solidFill>
                <a:schemeClr val="tx1"/>
              </a:solidFill>
              <a:uFillTx/>
              <a:latin typeface="Times New Roman" panose="02020603050405020304" charset="0"/>
              <a:ea typeface="宋体" panose="02010600030101010101" pitchFamily="2" charset="-122"/>
              <a:cs typeface="宋体" panose="02010600030101010101" pitchFamily="2" charset="-122"/>
            </a:endParaRPr>
          </a:p>
          <a:p>
            <a:pPr lvl="1"/>
            <a:r>
              <a:rPr lang="zh-CN" altLang="en-US" sz="1000" dirty="0">
                <a:uFillTx/>
                <a:latin typeface="Times New Roman" panose="02020603050405020304" charset="0"/>
                <a:ea typeface="宋体" panose="02010600030101010101" pitchFamily="2" charset="-122"/>
                <a:cs typeface="宋体" panose="02010600030101010101" pitchFamily="2" charset="-122"/>
                <a:sym typeface="+mn-ea"/>
              </a:rPr>
              <a:t>行为功利主义（</a:t>
            </a:r>
            <a:r>
              <a:rPr lang="en-US" altLang="zh-CN" sz="1000">
                <a:uFillTx/>
                <a:latin typeface="Times New Roman" panose="02020603050405020304" charset="0"/>
                <a:ea typeface="宋体" panose="02010600030101010101" pitchFamily="2" charset="-122"/>
                <a:cs typeface="宋体" panose="02010600030101010101" pitchFamily="2" charset="-122"/>
                <a:sym typeface="+mn-ea"/>
              </a:rPr>
              <a:t>Act utilitarianism</a:t>
            </a:r>
            <a:r>
              <a:rPr lang="zh-CN" altLang="en-US" sz="1000">
                <a:uFillTx/>
                <a:latin typeface="Times New Roman" panose="02020603050405020304" charset="0"/>
                <a:ea typeface="宋体" panose="02010600030101010101" pitchFamily="2" charset="-122"/>
                <a:cs typeface="宋体" panose="02010600030101010101" pitchFamily="2" charset="-122"/>
                <a:sym typeface="+mn-ea"/>
              </a:rPr>
              <a:t>）：</a:t>
            </a:r>
            <a:r>
              <a:rPr lang="zh-CN" altLang="en-US" sz="1000">
                <a:solidFill>
                  <a:srgbClr val="FF0000"/>
                </a:solidFill>
                <a:uFillTx/>
                <a:latin typeface="Times New Roman" panose="02020603050405020304" charset="0"/>
                <a:ea typeface="宋体" panose="02010600030101010101" pitchFamily="2" charset="-122"/>
                <a:cs typeface="宋体" panose="02010600030101010101" pitchFamily="2" charset="-122"/>
                <a:sym typeface="+mn-ea"/>
              </a:rPr>
              <a:t>量化某一行为的好处和坏处</a:t>
            </a:r>
            <a:r>
              <a:rPr lang="zh-CN" altLang="en-US" sz="1000">
                <a:uFillTx/>
                <a:latin typeface="Times New Roman" panose="02020603050405020304" charset="0"/>
                <a:ea typeface="宋体" panose="02010600030101010101" pitchFamily="2" charset="-122"/>
                <a:cs typeface="宋体" panose="02010600030101010101" pitchFamily="2" charset="-122"/>
                <a:sym typeface="+mn-ea"/>
              </a:rPr>
              <a:t>，进而确定某一行为的对错</a:t>
            </a:r>
            <a:endParaRPr lang="zh-CN" altLang="en-US" sz="1000">
              <a:solidFill>
                <a:schemeClr val="tx1"/>
              </a:solidFill>
              <a:uFillTx/>
              <a:latin typeface="Times New Roman" panose="02020603050405020304" charset="0"/>
              <a:ea typeface="宋体" panose="02010600030101010101" pitchFamily="2" charset="-122"/>
              <a:cs typeface="宋体" panose="02010600030101010101" pitchFamily="2" charset="-122"/>
            </a:endParaRPr>
          </a:p>
          <a:p>
            <a:pPr lvl="1"/>
            <a:r>
              <a:rPr lang="zh-CN" altLang="en-US" sz="1000">
                <a:uFillTx/>
                <a:latin typeface="Times New Roman" panose="02020603050405020304" charset="0"/>
                <a:ea typeface="宋体" panose="02010600030101010101" pitchFamily="2" charset="-122"/>
                <a:cs typeface="宋体" panose="02010600030101010101" pitchFamily="2" charset="-122"/>
                <a:sym typeface="+mn-ea"/>
              </a:rPr>
              <a:t>规则功利主义（</a:t>
            </a:r>
            <a:r>
              <a:rPr lang="en-US" altLang="zh-CN" sz="1000">
                <a:uFillTx/>
                <a:latin typeface="Times New Roman" panose="02020603050405020304" charset="0"/>
                <a:ea typeface="宋体" panose="02010600030101010101" pitchFamily="2" charset="-122"/>
                <a:cs typeface="宋体" panose="02010600030101010101" pitchFamily="2" charset="-122"/>
                <a:sym typeface="+mn-ea"/>
              </a:rPr>
              <a:t>Rule utilitarianism</a:t>
            </a:r>
            <a:r>
              <a:rPr lang="zh-CN" altLang="en-US" sz="1000">
                <a:uFillTx/>
                <a:latin typeface="Times New Roman" panose="02020603050405020304" charset="0"/>
                <a:ea typeface="宋体" panose="02010600030101010101" pitchFamily="2" charset="-122"/>
                <a:cs typeface="宋体" panose="02010600030101010101" pitchFamily="2" charset="-122"/>
                <a:sym typeface="+mn-ea"/>
              </a:rPr>
              <a:t>）：</a:t>
            </a:r>
            <a:r>
              <a:rPr lang="zh-CN" altLang="en-US" sz="1000">
                <a:solidFill>
                  <a:srgbClr val="FF0000"/>
                </a:solidFill>
                <a:uFillTx/>
                <a:latin typeface="Times New Roman" panose="02020603050405020304" charset="0"/>
                <a:ea typeface="宋体" panose="02010600030101010101" pitchFamily="2" charset="-122"/>
                <a:cs typeface="宋体" panose="02010600030101010101" pitchFamily="2" charset="-122"/>
                <a:sym typeface="+mn-ea"/>
              </a:rPr>
              <a:t>将某一行为普遍化，如</a:t>
            </a:r>
            <a:r>
              <a:rPr lang="zh-CN" altLang="en-US" sz="1000">
                <a:solidFill>
                  <a:srgbClr val="FF0000"/>
                </a:solidFill>
                <a:uFillTx/>
                <a:latin typeface="Times New Roman" panose="02020603050405020304" charset="0"/>
                <a:ea typeface="宋体" panose="02010600030101010101" pitchFamily="2" charset="-122"/>
                <a:cs typeface="宋体" panose="02010600030101010101" pitchFamily="2" charset="-122"/>
                <a:sym typeface="+mn-ea"/>
              </a:rPr>
              <a:t>牵涉各方总效用提升</a:t>
            </a:r>
            <a:r>
              <a:rPr lang="zh-CN" altLang="en-US" sz="1000">
                <a:uFillTx/>
                <a:latin typeface="Times New Roman" panose="02020603050405020304" charset="0"/>
                <a:ea typeface="宋体" panose="02010600030101010101" pitchFamily="2" charset="-122"/>
                <a:cs typeface="宋体" panose="02010600030101010101" pitchFamily="2" charset="-122"/>
                <a:sym typeface="+mn-ea"/>
              </a:rPr>
              <a:t>，</a:t>
            </a:r>
            <a:r>
              <a:rPr lang="zh-CN" altLang="en-US" sz="1000">
                <a:uFillTx/>
                <a:latin typeface="Times New Roman" panose="02020603050405020304" charset="0"/>
                <a:ea typeface="宋体" panose="02010600030101010101" pitchFamily="2" charset="-122"/>
                <a:cs typeface="宋体" panose="02010600030101010101" pitchFamily="2" charset="-122"/>
                <a:sym typeface="+mn-ea"/>
              </a:rPr>
              <a:t>该行为即为对的行为</a:t>
            </a:r>
            <a:endParaRPr lang="zh-CN" altLang="en-US" sz="1000">
              <a:uFillTx/>
              <a:latin typeface="Times New Roman" panose="02020603050405020304" charset="0"/>
              <a:ea typeface="宋体" panose="02010600030101010101" pitchFamily="2" charset="-122"/>
              <a:cs typeface="宋体" panose="02010600030101010101" pitchFamily="2" charset="-122"/>
              <a:sym typeface="+mn-ea"/>
            </a:endParaRPr>
          </a:p>
          <a:p>
            <a:pPr lvl="1"/>
            <a:endParaRPr lang="zh-CN" altLang="en-US" sz="1000">
              <a:solidFill>
                <a:schemeClr val="tx1"/>
              </a:solidFill>
              <a:uFillTx/>
              <a:latin typeface="Times New Roman" panose="02020603050405020304" charset="0"/>
              <a:ea typeface="宋体" panose="02010600030101010101" pitchFamily="2" charset="-122"/>
              <a:cs typeface="宋体" panose="02010600030101010101" pitchFamily="2" charset="-122"/>
              <a:sym typeface="+mn-ea"/>
            </a:endParaRPr>
          </a:p>
          <a:p>
            <a:pPr lvl="1" algn="l">
              <a:buClrTx/>
              <a:buSzTx/>
            </a:pPr>
            <a:r>
              <a:rPr lang="zh-CN" altLang="en-US" sz="1000">
                <a:solidFill>
                  <a:srgbClr val="0000FF"/>
                </a:solidFill>
                <a:uFillTx/>
                <a:latin typeface="Times New Roman" panose="02020603050405020304" charset="0"/>
                <a:ea typeface="宋体" panose="02010600030101010101" pitchFamily="2" charset="-122"/>
                <a:sym typeface="+mn-ea"/>
              </a:rPr>
              <a:t>例：</a:t>
            </a:r>
            <a:r>
              <a:rPr lang="zh-CN" altLang="en-US" sz="1000">
                <a:uFillTx/>
                <a:latin typeface="Times New Roman" panose="02020603050405020304" charset="0"/>
                <a:ea typeface="宋体" panose="02010600030101010101" pitchFamily="2" charset="-122"/>
                <a:sym typeface="+mn-ea"/>
              </a:rPr>
              <a:t>关于以好处和坏处的量化关系决定一个决定的对错，你认同这个观点吗？</a:t>
            </a:r>
            <a:endParaRPr lang="zh-CN" altLang="en-US" sz="1000">
              <a:solidFill>
                <a:srgbClr val="0000FF"/>
              </a:solidFill>
              <a:uFillTx/>
              <a:latin typeface="Times New Roman" panose="02020603050405020304" charset="0"/>
              <a:ea typeface="宋体" panose="02010600030101010101" pitchFamily="2" charset="-122"/>
              <a:sym typeface="+mn-ea"/>
            </a:endParaRPr>
          </a:p>
          <a:p>
            <a:pPr lvl="1"/>
            <a:r>
              <a:rPr lang="zh-CN" altLang="en-US" sz="1000">
                <a:solidFill>
                  <a:srgbClr val="0000FF"/>
                </a:solidFill>
                <a:uFillTx/>
                <a:latin typeface="Times New Roman" panose="02020603050405020304" charset="0"/>
                <a:ea typeface="宋体" panose="02010600030101010101" pitchFamily="2" charset="-122"/>
                <a:sym typeface="+mn-ea"/>
              </a:rPr>
              <a:t>例：</a:t>
            </a:r>
            <a:r>
              <a:rPr lang="zh-CN" altLang="en-US" sz="1000">
                <a:uFillTx/>
                <a:latin typeface="Times New Roman" panose="02020603050405020304" charset="0"/>
                <a:ea typeface="宋体" panose="02010600030101010101" pitchFamily="2" charset="-122"/>
                <a:sym typeface="+mn-ea"/>
              </a:rPr>
              <a:t>是否应该占用农田修高速路？</a:t>
            </a:r>
            <a:endParaRPr lang="zh-CN" altLang="en-US" sz="1000">
              <a:solidFill>
                <a:schemeClr val="tx1"/>
              </a:solidFill>
              <a:uFillTx/>
              <a:latin typeface="Times New Roman" panose="02020603050405020304" charset="0"/>
              <a:ea typeface="宋体" panose="02010600030101010101" pitchFamily="2" charset="-122"/>
            </a:endParaRPr>
          </a:p>
          <a:p>
            <a:pPr lvl="1"/>
            <a:r>
              <a:rPr lang="zh-CN" altLang="en-US" sz="1000">
                <a:solidFill>
                  <a:srgbClr val="0000FF"/>
                </a:solidFill>
                <a:uFillTx/>
                <a:latin typeface="Times New Roman" panose="02020603050405020304" charset="0"/>
                <a:ea typeface="宋体" panose="02010600030101010101" pitchFamily="2" charset="-122"/>
                <a:sym typeface="+mn-ea"/>
              </a:rPr>
              <a:t>例：</a:t>
            </a:r>
            <a:r>
              <a:rPr lang="zh-CN" altLang="en-US" sz="1000">
                <a:uFillTx/>
                <a:latin typeface="Times New Roman" panose="02020603050405020304" charset="0"/>
                <a:ea typeface="宋体" panose="02010600030101010101" pitchFamily="2" charset="-122"/>
                <a:sym typeface="+mn-ea"/>
              </a:rPr>
              <a:t>某病毒可以通过操作系统漏洞感染电脑，是否应该开发另外一款病毒同样利用该漏洞清除第一种病毒？</a:t>
            </a:r>
            <a:endParaRPr lang="zh-CN" altLang="en-US" sz="1000">
              <a:uFillTx/>
              <a:latin typeface="Times New Roman" panose="02020603050405020304" charset="0"/>
              <a:ea typeface="宋体" panose="02010600030101010101" pitchFamily="2" charset="-122"/>
              <a:sym typeface="+mn-ea"/>
            </a:endParaRPr>
          </a:p>
          <a:p>
            <a:pPr lvl="1"/>
            <a:endParaRPr lang="zh-CN" altLang="en-US" sz="1000" b="1" dirty="0">
              <a:solidFill>
                <a:schemeClr val="tx1"/>
              </a:solidFill>
              <a:latin typeface="Times New Roman" panose="02020603050405020304" charset="0"/>
              <a:ea typeface="宋体" panose="02010600030101010101" pitchFamily="2"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lvl="1" indent="0">
              <a:buNone/>
            </a:pPr>
            <a:r>
              <a:rPr lang="en-US" altLang="zh-CN" sz="1200" b="1" dirty="0">
                <a:solidFill>
                  <a:schemeClr val="tx1"/>
                </a:solidFill>
                <a:uFillTx/>
                <a:latin typeface="Times New Roman" panose="02020603050405020304" charset="0"/>
                <a:ea typeface="宋体" panose="02010600030101010101" pitchFamily="2" charset="-122"/>
              </a:rPr>
              <a:t>4. </a:t>
            </a:r>
            <a:r>
              <a:rPr lang="zh-CN" altLang="en-US" sz="1200" b="1" dirty="0">
                <a:solidFill>
                  <a:schemeClr val="tx1"/>
                </a:solidFill>
                <a:uFillTx/>
                <a:latin typeface="Times New Roman" panose="02020603050405020304" charset="0"/>
                <a:ea typeface="宋体" panose="02010600030101010101" pitchFamily="2" charset="-122"/>
                <a:sym typeface="+mn-ea"/>
              </a:rPr>
              <a:t>康德主义（</a:t>
            </a:r>
            <a:r>
              <a:rPr lang="en-US" altLang="en-US" sz="1200" b="1" dirty="0">
                <a:solidFill>
                  <a:schemeClr val="tx1"/>
                </a:solidFill>
                <a:uFillTx/>
                <a:latin typeface="Times New Roman" panose="02020603050405020304" charset="0"/>
                <a:ea typeface="宋体" panose="02010600030101010101" pitchFamily="2" charset="-122"/>
                <a:sym typeface="+mn-ea"/>
              </a:rPr>
              <a:t>Kantianism</a:t>
            </a:r>
            <a:r>
              <a:rPr lang="zh-CN" altLang="en-US" sz="1200" b="1" dirty="0">
                <a:solidFill>
                  <a:schemeClr val="tx1"/>
                </a:solidFill>
                <a:uFillTx/>
                <a:latin typeface="Times New Roman" panose="02020603050405020304" charset="0"/>
                <a:ea typeface="宋体" panose="02010600030101010101" pitchFamily="2" charset="-122"/>
                <a:sym typeface="+mn-ea"/>
              </a:rPr>
              <a:t>）</a:t>
            </a:r>
            <a:endParaRPr lang="en-US" altLang="zh-CN" sz="1200" b="1" dirty="0">
              <a:solidFill>
                <a:schemeClr val="tx1"/>
              </a:solidFill>
              <a:uFillTx/>
              <a:latin typeface="Times New Roman" panose="02020603050405020304" charset="0"/>
              <a:ea typeface="宋体" panose="02010600030101010101" pitchFamily="2" charset="-122"/>
            </a:endParaRPr>
          </a:p>
          <a:p>
            <a:pPr lvl="1"/>
            <a:r>
              <a:rPr lang="zh-CN" altLang="en-US" sz="1000" dirty="0">
                <a:uFillTx/>
                <a:latin typeface="Times New Roman" panose="02020603050405020304" charset="0"/>
                <a:ea typeface="宋体" panose="02010600030101010101" pitchFamily="2" charset="-122"/>
                <a:sym typeface="+mn-ea"/>
              </a:rPr>
              <a:t>康德主义是道义论（</a:t>
            </a:r>
            <a:r>
              <a:rPr lang="en-US" altLang="zh-CN" sz="1000" dirty="0">
                <a:uFillTx/>
                <a:latin typeface="Times New Roman" panose="02020603050405020304" charset="0"/>
                <a:ea typeface="宋体" panose="02010600030101010101" pitchFamily="2" charset="-122"/>
                <a:sym typeface="+mn-ea"/>
              </a:rPr>
              <a:t>D</a:t>
            </a:r>
            <a:r>
              <a:rPr lang="en-US" altLang="zh-CN" sz="1000" dirty="0">
                <a:uFillTx/>
                <a:latin typeface="Times New Roman" panose="02020603050405020304" charset="0"/>
                <a:ea typeface="宋体" panose="02010600030101010101" pitchFamily="2" charset="-122"/>
                <a:sym typeface="+mn-ea"/>
              </a:rPr>
              <a:t>eontology</a:t>
            </a:r>
            <a:r>
              <a:rPr lang="zh-CN" altLang="en-US" sz="1000" dirty="0">
                <a:uFillTx/>
                <a:latin typeface="Times New Roman" panose="02020603050405020304" charset="0"/>
                <a:ea typeface="宋体" panose="02010600030101010101" pitchFamily="2" charset="-122"/>
                <a:sym typeface="+mn-ea"/>
              </a:rPr>
              <a:t>）的一种</a:t>
            </a:r>
            <a:endParaRPr lang="zh-CN" altLang="en-US" sz="1000" dirty="0">
              <a:uFillTx/>
              <a:latin typeface="Times New Roman" panose="02020603050405020304" charset="0"/>
              <a:ea typeface="宋体" panose="02010600030101010101" pitchFamily="2" charset="-122"/>
              <a:sym typeface="+mn-ea"/>
            </a:endParaRPr>
          </a:p>
          <a:p>
            <a:pPr lvl="1"/>
            <a:r>
              <a:rPr lang="zh-CN" altLang="en-US" sz="1000" dirty="0">
                <a:uFillTx/>
                <a:latin typeface="Times New Roman" panose="02020603050405020304" charset="0"/>
                <a:ea typeface="宋体" panose="02010600030101010101" pitchFamily="2" charset="-122"/>
                <a:sym typeface="+mn-ea"/>
              </a:rPr>
              <a:t>认为</a:t>
            </a:r>
            <a:r>
              <a:rPr lang="zh-CN" altLang="en-US" sz="1000" dirty="0">
                <a:solidFill>
                  <a:srgbClr val="0000FF"/>
                </a:solidFill>
                <a:uFillTx/>
                <a:latin typeface="Times New Roman" panose="02020603050405020304" charset="0"/>
                <a:ea typeface="宋体" panose="02010600030101010101" pitchFamily="2" charset="-122"/>
                <a:sym typeface="+mn-ea"/>
              </a:rPr>
              <a:t>某一行为的对错问题</a:t>
            </a:r>
            <a:r>
              <a:rPr lang="zh-CN" altLang="en-US" sz="1000" dirty="0">
                <a:solidFill>
                  <a:srgbClr val="FF0000"/>
                </a:solidFill>
                <a:uFillTx/>
                <a:latin typeface="Times New Roman" panose="02020603050405020304" charset="0"/>
                <a:ea typeface="宋体" panose="02010600030101010101" pitchFamily="2" charset="-122"/>
                <a:sym typeface="+mn-ea"/>
              </a:rPr>
              <a:t>取决于普适的道德准则</a:t>
            </a:r>
            <a:endParaRPr lang="zh-CN" altLang="en-US" sz="1000" dirty="0">
              <a:solidFill>
                <a:srgbClr val="FF0000"/>
              </a:solidFill>
              <a:uFillTx/>
              <a:latin typeface="Times New Roman" panose="02020603050405020304" charset="0"/>
              <a:ea typeface="宋体" panose="02010600030101010101" pitchFamily="2" charset="-122"/>
              <a:sym typeface="+mn-ea"/>
            </a:endParaRPr>
          </a:p>
          <a:p>
            <a:pPr lvl="1"/>
            <a:r>
              <a:rPr lang="zh-CN" altLang="en-US" sz="1000" dirty="0">
                <a:solidFill>
                  <a:srgbClr val="FF0000"/>
                </a:solidFill>
                <a:uFillTx/>
                <a:latin typeface="Times New Roman" panose="02020603050405020304" charset="0"/>
                <a:ea typeface="宋体" panose="02010600030101010101" pitchFamily="2" charset="-122"/>
                <a:sym typeface="+mn-ea"/>
              </a:rPr>
              <a:t>普适道德准则</a:t>
            </a:r>
            <a:r>
              <a:rPr lang="zh-CN" altLang="en-US" sz="1000" dirty="0">
                <a:uFillTx/>
                <a:latin typeface="Times New Roman" panose="02020603050405020304" charset="0"/>
                <a:ea typeface="宋体" panose="02010600030101010101" pitchFamily="2" charset="-122"/>
                <a:sym typeface="+mn-ea"/>
              </a:rPr>
              <a:t>第一判定条件：</a:t>
            </a:r>
            <a:r>
              <a:rPr lang="zh-CN" altLang="en-US" sz="1000" dirty="0">
                <a:solidFill>
                  <a:srgbClr val="FF0000"/>
                </a:solidFill>
                <a:uFillTx/>
                <a:latin typeface="Times New Roman" panose="02020603050405020304" charset="0"/>
                <a:ea typeface="宋体" panose="02010600030101010101" pitchFamily="2" charset="-122"/>
                <a:sym typeface="+mn-ea"/>
              </a:rPr>
              <a:t>某一行为普遍化，不会推导出逻辑矛盾</a:t>
            </a:r>
            <a:endParaRPr lang="zh-CN" altLang="en-US" sz="1000" dirty="0">
              <a:solidFill>
                <a:schemeClr val="tx1"/>
              </a:solidFill>
              <a:uFillTx/>
              <a:latin typeface="Times New Roman" panose="02020603050405020304" charset="0"/>
              <a:ea typeface="宋体" panose="02010600030101010101" pitchFamily="2" charset="-122"/>
              <a:sym typeface="+mn-ea"/>
            </a:endParaRPr>
          </a:p>
          <a:p>
            <a:pPr lvl="1"/>
            <a:r>
              <a:rPr lang="zh-CN" altLang="en-US" sz="1000" dirty="0">
                <a:solidFill>
                  <a:srgbClr val="FF0000"/>
                </a:solidFill>
                <a:uFillTx/>
                <a:latin typeface="Times New Roman" panose="02020603050405020304" charset="0"/>
                <a:ea typeface="宋体" panose="02010600030101010101" pitchFamily="2" charset="-122"/>
                <a:sym typeface="+mn-ea"/>
              </a:rPr>
              <a:t>普适道德准则</a:t>
            </a:r>
            <a:r>
              <a:rPr lang="zh-CN" altLang="en-US" sz="1000" dirty="0">
                <a:uFillTx/>
                <a:latin typeface="Times New Roman" panose="02020603050405020304" charset="0"/>
                <a:ea typeface="宋体" panose="02010600030101010101" pitchFamily="2" charset="-122"/>
                <a:sym typeface="+mn-ea"/>
              </a:rPr>
              <a:t>第二判定条件：</a:t>
            </a:r>
            <a:r>
              <a:rPr lang="zh-CN" altLang="en-US" sz="1000" dirty="0">
                <a:solidFill>
                  <a:srgbClr val="FF0000"/>
                </a:solidFill>
                <a:sym typeface="+mn-ea"/>
              </a:rPr>
              <a:t>在决定做某事时，应该尊重自己和他人，承认他人自治独立的个体，而非利用他人</a:t>
            </a:r>
            <a:endParaRPr lang="zh-CN" altLang="en-US" sz="1000" dirty="0">
              <a:solidFill>
                <a:srgbClr val="FF0000"/>
              </a:solidFill>
              <a:sym typeface="+mn-ea"/>
            </a:endParaRPr>
          </a:p>
          <a:p>
            <a:pPr lvl="1"/>
            <a:endParaRPr lang="zh-CN" altLang="en-US" sz="1000" dirty="0">
              <a:solidFill>
                <a:srgbClr val="0000FF"/>
              </a:solidFill>
              <a:uFillTx/>
              <a:latin typeface="Times New Roman" panose="02020603050405020304" charset="0"/>
              <a:ea typeface="宋体" panose="02010600030101010101" pitchFamily="2" charset="-122"/>
              <a:sym typeface="+mn-ea"/>
            </a:endParaRPr>
          </a:p>
          <a:p>
            <a:pPr lvl="1"/>
            <a:r>
              <a:rPr lang="zh-CN" altLang="en-US" sz="1000" dirty="0">
                <a:solidFill>
                  <a:srgbClr val="0000FF"/>
                </a:solidFill>
                <a:uFillTx/>
                <a:latin typeface="Times New Roman" panose="02020603050405020304" charset="0"/>
                <a:ea typeface="宋体" panose="02010600030101010101" pitchFamily="2" charset="-122"/>
                <a:sym typeface="+mn-ea"/>
              </a:rPr>
              <a:t>例：</a:t>
            </a:r>
            <a:r>
              <a:rPr lang="zh-CN" altLang="en-US" sz="1000" dirty="0">
                <a:uFillTx/>
                <a:latin typeface="Times New Roman" panose="02020603050405020304" charset="0"/>
                <a:ea typeface="宋体" panose="02010600030101010101" pitchFamily="2" charset="-122"/>
                <a:sym typeface="+mn-ea"/>
              </a:rPr>
              <a:t>一公司资金链出现问题，急需新投资弥补资金缺口。该公司法人，在隐瞒公司财务状况情况下，与他人签订合约。这种行为</a:t>
            </a:r>
            <a:r>
              <a:rPr lang="zh-CN" altLang="en-US" sz="1000" dirty="0">
                <a:uFillTx/>
                <a:latin typeface="Times New Roman" panose="02020603050405020304" charset="0"/>
                <a:ea typeface="宋体" panose="02010600030101010101" pitchFamily="2" charset="-122"/>
                <a:sym typeface="+mn-ea"/>
              </a:rPr>
              <a:t>是对是错？</a:t>
            </a:r>
            <a:endParaRPr lang="zh-CN" altLang="en-US" sz="1000" dirty="0">
              <a:uFillTx/>
              <a:latin typeface="Times New Roman" panose="02020603050405020304" charset="0"/>
              <a:ea typeface="宋体" panose="02010600030101010101" pitchFamily="2" charset="-122"/>
              <a:sym typeface="+mn-ea"/>
            </a:endParaRPr>
          </a:p>
          <a:p>
            <a:pPr lvl="1"/>
            <a:r>
              <a:rPr lang="zh-CN" altLang="en-US" sz="1000" dirty="0">
                <a:solidFill>
                  <a:srgbClr val="0000FF"/>
                </a:solidFill>
                <a:uFillTx/>
                <a:latin typeface="Times New Roman" panose="02020603050405020304" charset="0"/>
                <a:ea typeface="宋体" panose="02010600030101010101" pitchFamily="2" charset="-122"/>
                <a:sym typeface="+mn-ea"/>
              </a:rPr>
              <a:t>例：</a:t>
            </a:r>
            <a:r>
              <a:rPr lang="zh-CN" altLang="en-US" sz="1000" dirty="0">
                <a:uFillTx/>
                <a:latin typeface="Times New Roman" panose="02020603050405020304" charset="0"/>
                <a:ea typeface="宋体" panose="02010600030101010101" pitchFamily="2" charset="-122"/>
                <a:sym typeface="+mn-ea"/>
              </a:rPr>
              <a:t>某一半导体公司招聘，该公司是不告知新员工一年后需要搬去其他国家工作的情况下招聘新员工，这种行为</a:t>
            </a:r>
            <a:r>
              <a:rPr lang="zh-CN" altLang="en-US" sz="1000" dirty="0">
                <a:uFillTx/>
                <a:latin typeface="Times New Roman" panose="02020603050405020304" charset="0"/>
                <a:ea typeface="宋体" panose="02010600030101010101" pitchFamily="2" charset="-122"/>
                <a:sym typeface="+mn-ea"/>
              </a:rPr>
              <a:t>是对是错？</a:t>
            </a:r>
            <a:endParaRPr lang="zh-CN" altLang="en-US" sz="1000" dirty="0">
              <a:solidFill>
                <a:schemeClr val="tx1"/>
              </a:solidFill>
              <a:uFillTx/>
              <a:latin typeface="Times New Roman" panose="02020603050405020304" charset="0"/>
              <a:ea typeface="宋体" panose="02010600030101010101" pitchFamily="2" charset="-122"/>
              <a:sym typeface="+mn-ea"/>
            </a:endParaRPr>
          </a:p>
          <a:p>
            <a:pPr lvl="1"/>
            <a:endParaRPr lang="en-US" altLang="zh-CN" sz="1200" dirty="0">
              <a:latin typeface="Times New Roman" panose="02020603050405020304" charset="0"/>
              <a:ea typeface="宋体" panose="02010600030101010101" pitchFamily="2" charset="-122"/>
            </a:endParaRPr>
          </a:p>
          <a:p>
            <a:pPr lvl="1"/>
            <a:endParaRPr lang="en-US" altLang="zh-CN" sz="1200" dirty="0">
              <a:latin typeface="Times New Roman" panose="02020603050405020304" charset="0"/>
              <a:ea typeface="宋体" panose="02010600030101010101" pitchFamily="2" charset="-122"/>
            </a:endParaRPr>
          </a:p>
          <a:p>
            <a:endParaRPr lang="zh-CN" altLang="en-US" sz="1200" dirty="0">
              <a:latin typeface="Times New Roman" panose="02020603050405020304" charset="0"/>
              <a:ea typeface="宋体" panose="02010600030101010101" pitchFamily="2"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dirty="0">
                <a:solidFill>
                  <a:srgbClr val="0000FF"/>
                </a:solidFill>
              </a:rPr>
              <a:t>例：</a:t>
            </a:r>
            <a:r>
              <a:rPr lang="zh-CN" altLang="en-US" sz="1200" dirty="0"/>
              <a:t>说谎</a:t>
            </a:r>
            <a:endParaRPr lang="en-US" altLang="zh-CN" sz="1200" dirty="0"/>
          </a:p>
          <a:p>
            <a:pPr lvl="1"/>
            <a:r>
              <a:rPr lang="zh-CN" altLang="en-US" sz="1000" dirty="0"/>
              <a:t>义务论</a:t>
            </a:r>
            <a:r>
              <a:rPr lang="en-US" altLang="zh-CN" sz="1000" dirty="0"/>
              <a:t>/</a:t>
            </a:r>
            <a:r>
              <a:rPr lang="zh-CN" altLang="en-US" sz="1000" dirty="0"/>
              <a:t>道义论：认为始终是错的</a:t>
            </a:r>
            <a:endParaRPr lang="en-US" altLang="zh-CN" sz="1000" dirty="0"/>
          </a:p>
          <a:p>
            <a:pPr lvl="1"/>
            <a:r>
              <a:rPr lang="zh-CN" altLang="en-US" sz="1000" dirty="0"/>
              <a:t>功利主义</a:t>
            </a:r>
            <a:r>
              <a:rPr lang="en-US" altLang="zh-CN" sz="1000" dirty="0"/>
              <a:t>/</a:t>
            </a:r>
            <a:r>
              <a:rPr lang="zh-CN" altLang="en-US" sz="1000" dirty="0"/>
              <a:t>结果论： ？？？</a:t>
            </a:r>
            <a:endParaRPr lang="en-US" altLang="zh-CN" sz="10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dirty="0">
                <a:solidFill>
                  <a:srgbClr val="0000FF"/>
                </a:solidFill>
              </a:rPr>
              <a:t>例：</a:t>
            </a:r>
            <a:r>
              <a:rPr lang="zh-CN" altLang="en-US" sz="1200" dirty="0">
                <a:solidFill>
                  <a:schemeClr val="tx1"/>
                </a:solidFill>
              </a:rPr>
              <a:t>攻击别人的网站</a:t>
            </a:r>
            <a:endParaRPr lang="en-US" altLang="zh-CN" sz="1200" dirty="0"/>
          </a:p>
          <a:p>
            <a:pPr lvl="1"/>
            <a:r>
              <a:rPr lang="zh-CN" altLang="en-US" sz="1000" dirty="0"/>
              <a:t>义务论</a:t>
            </a:r>
            <a:r>
              <a:rPr lang="en-US" altLang="zh-CN" sz="1000" dirty="0"/>
              <a:t>/</a:t>
            </a:r>
            <a:r>
              <a:rPr lang="zh-CN" altLang="en-US" sz="1000" dirty="0"/>
              <a:t>道义论：认为始终是错的</a:t>
            </a:r>
            <a:endParaRPr lang="en-US" altLang="zh-CN" sz="1000" dirty="0"/>
          </a:p>
          <a:p>
            <a:pPr lvl="1"/>
            <a:r>
              <a:rPr lang="zh-CN" altLang="en-US" sz="1000" dirty="0"/>
              <a:t>功利主义</a:t>
            </a:r>
            <a:r>
              <a:rPr lang="en-US" altLang="zh-CN" sz="1000" dirty="0"/>
              <a:t>/</a:t>
            </a:r>
            <a:r>
              <a:rPr lang="zh-CN" altLang="en-US" sz="1000" dirty="0"/>
              <a:t>结果论： ？？？</a:t>
            </a:r>
            <a:endParaRPr lang="en-US" altLang="zh-CN" sz="10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dirty="0">
                <a:solidFill>
                  <a:srgbClr val="0000FF"/>
                </a:solidFill>
              </a:rPr>
              <a:t>问：</a:t>
            </a:r>
            <a:r>
              <a:rPr lang="zh-CN" altLang="en-US" sz="1200" dirty="0">
                <a:solidFill>
                  <a:schemeClr val="tx1"/>
                </a:solidFill>
              </a:rPr>
              <a:t>初创</a:t>
            </a:r>
            <a:r>
              <a:rPr lang="zh-CN" altLang="en-US" sz="1200" dirty="0"/>
              <a:t>企业的产品被</a:t>
            </a:r>
            <a:r>
              <a:rPr lang="zh-CN" altLang="en-US" sz="1200" dirty="0"/>
              <a:t>头部企业抄袭</a:t>
            </a:r>
            <a:endParaRPr lang="en-US" altLang="zh-CN" sz="1200" dirty="0"/>
          </a:p>
          <a:p>
            <a:pPr lvl="1"/>
            <a:r>
              <a:rPr lang="zh-CN" altLang="en-US" sz="1000" dirty="0"/>
              <a:t>义务论</a:t>
            </a:r>
            <a:r>
              <a:rPr lang="en-US" altLang="zh-CN" sz="1000" dirty="0"/>
              <a:t>/</a:t>
            </a:r>
            <a:r>
              <a:rPr lang="zh-CN" altLang="en-US" sz="1000" dirty="0"/>
              <a:t>道义论：认为始终是错的</a:t>
            </a:r>
            <a:endParaRPr lang="en-US" altLang="zh-CN" sz="1000" dirty="0"/>
          </a:p>
          <a:p>
            <a:pPr lvl="1"/>
            <a:r>
              <a:rPr lang="zh-CN" altLang="en-US" sz="1000" dirty="0"/>
              <a:t>功利主义</a:t>
            </a:r>
            <a:r>
              <a:rPr lang="en-US" altLang="zh-CN" sz="1000" dirty="0"/>
              <a:t>/</a:t>
            </a:r>
            <a:r>
              <a:rPr lang="zh-CN" altLang="en-US" sz="1000" dirty="0"/>
              <a:t>结果论：？？？</a:t>
            </a:r>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2.2.1 </a:t>
            </a:r>
            <a:r>
              <a:rPr lang="zh-CN" altLang="en-US" sz="2000" b="1" dirty="0">
                <a:solidFill>
                  <a:schemeClr val="bg1"/>
                </a:solidFill>
              </a:rPr>
              <a:t>常用的伦理学理论</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2.1 </a:t>
            </a:r>
            <a:r>
              <a:rPr lang="zh-CN" altLang="en-US" sz="1200" dirty="0">
                <a:latin typeface="微软雅黑" panose="020B0503020204020204" pitchFamily="34" charset="-122"/>
                <a:ea typeface="微软雅黑" panose="020B0503020204020204" pitchFamily="34" charset="-122"/>
              </a:rPr>
              <a:t>伦理学基本概念</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2.2 </a:t>
            </a:r>
            <a:r>
              <a:rPr lang="zh-CN" altLang="en-US" sz="1200" dirty="0">
                <a:latin typeface="微软雅黑" panose="020B0503020204020204" pitchFamily="34" charset="-122"/>
                <a:ea typeface="微软雅黑" panose="020B0503020204020204" pitchFamily="34" charset="-122"/>
              </a:rPr>
              <a:t>伦理分析方法</a:t>
            </a:r>
            <a:endParaRPr lang="zh-CN" altLang="en-US" sz="12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尊重生命原则</a:t>
            </a:r>
            <a:endParaRPr lang="en-US" altLang="zh-CN" sz="1200" b="1" dirty="0"/>
          </a:p>
          <a:p>
            <a:r>
              <a:rPr lang="zh-CN" altLang="en-US" sz="1200" b="1" dirty="0">
                <a:solidFill>
                  <a:srgbClr val="FF0000"/>
                </a:solidFill>
              </a:rPr>
              <a:t>最基本</a:t>
            </a:r>
            <a:r>
              <a:rPr lang="zh-CN" altLang="en-US" sz="1200" dirty="0"/>
              <a:t>的道德原则</a:t>
            </a:r>
            <a:endParaRPr lang="en-US" altLang="zh-CN" sz="1200" dirty="0"/>
          </a:p>
          <a:p>
            <a:r>
              <a:rPr lang="zh-CN" altLang="en-US" sz="1200" dirty="0"/>
              <a:t>尊重他人生存的权利，对自己生命的热爱</a:t>
            </a:r>
            <a:endParaRPr lang="zh-CN" altLang="en-US" sz="1200" dirty="0"/>
          </a:p>
          <a:p>
            <a:pPr lvl="1"/>
            <a:r>
              <a:rPr lang="zh-CN" altLang="en-US" sz="1060" dirty="0">
                <a:solidFill>
                  <a:srgbClr val="0000FF"/>
                </a:solidFill>
                <a:sym typeface="+mn-ea"/>
              </a:rPr>
              <a:t>例：</a:t>
            </a:r>
            <a:r>
              <a:rPr lang="zh-CN" altLang="en-US" sz="1060" dirty="0">
                <a:sym typeface="+mn-ea"/>
              </a:rPr>
              <a:t>康德曾经论述过自杀是不道德的</a:t>
            </a:r>
            <a:endParaRPr lang="en-US" altLang="zh-CN" sz="1060" dirty="0"/>
          </a:p>
          <a:p>
            <a:pPr lvl="1"/>
            <a:r>
              <a:rPr lang="zh-CN" altLang="en-US" sz="1060" dirty="0">
                <a:solidFill>
                  <a:srgbClr val="0000FF"/>
                </a:solidFill>
                <a:sym typeface="+mn-ea"/>
              </a:rPr>
              <a:t>例：</a:t>
            </a:r>
            <a:r>
              <a:rPr lang="zh-CN" altLang="en-US" sz="1060" dirty="0">
                <a:sym typeface="+mn-ea"/>
              </a:rPr>
              <a:t>正当防卫（</a:t>
            </a:r>
            <a:r>
              <a:rPr lang="zh-CN" altLang="en-US" sz="1060" dirty="0">
                <a:sym typeface="+mn-ea"/>
              </a:rPr>
              <a:t>尊重生命不代表任何情况下都不可以伤人）</a:t>
            </a:r>
            <a:endParaRPr lang="en-US" altLang="zh-CN" sz="1060" dirty="0"/>
          </a:p>
          <a:p>
            <a:pPr lvl="1"/>
            <a:r>
              <a:rPr lang="zh-CN" altLang="en-US" sz="1060" dirty="0">
                <a:solidFill>
                  <a:srgbClr val="0000FF"/>
                </a:solidFill>
                <a:sym typeface="+mn-ea"/>
              </a:rPr>
              <a:t>例：</a:t>
            </a:r>
            <a:r>
              <a:rPr lang="zh-CN" altLang="en-US" sz="1060" dirty="0">
                <a:sym typeface="+mn-ea"/>
              </a:rPr>
              <a:t>医生向危重病人隐瞒病情，树立病人战胜疾病的信心</a:t>
            </a:r>
            <a:endParaRPr lang="zh-CN" altLang="en-US" sz="1065" dirty="0"/>
          </a:p>
          <a:p>
            <a:pPr lvl="1"/>
            <a:endParaRPr lang="en-US" altLang="zh-CN" sz="10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2.2.2 </a:t>
            </a:r>
            <a:r>
              <a:rPr lang="zh-CN" altLang="en-US" sz="2000" b="1" dirty="0">
                <a:solidFill>
                  <a:schemeClr val="bg1"/>
                </a:solidFill>
              </a:rPr>
              <a:t>伦理抉择</a:t>
            </a:r>
            <a:r>
              <a:rPr lang="en-US" altLang="zh-CN" sz="2000" b="1" dirty="0">
                <a:solidFill>
                  <a:schemeClr val="bg1"/>
                </a:solidFill>
              </a:rPr>
              <a:t>5</a:t>
            </a:r>
            <a:r>
              <a:rPr lang="zh-CN" altLang="en-US" sz="2000" b="1" dirty="0">
                <a:solidFill>
                  <a:schemeClr val="bg1"/>
                </a:solidFill>
              </a:rPr>
              <a:t>个基本原则</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dirty="0"/>
              <a:t>广义的“尊重生命原则”可以扩展为“</a:t>
            </a:r>
            <a:r>
              <a:rPr lang="zh-CN" altLang="en-US" sz="1200" dirty="0">
                <a:solidFill>
                  <a:srgbClr val="0000FF"/>
                </a:solidFill>
              </a:rPr>
              <a:t>无害原则</a:t>
            </a:r>
            <a:r>
              <a:rPr lang="zh-CN" altLang="en-US" sz="1200" dirty="0"/>
              <a:t>”</a:t>
            </a:r>
            <a:endParaRPr lang="en-US" altLang="zh-CN" sz="1200" dirty="0"/>
          </a:p>
          <a:p>
            <a:pPr lvl="1"/>
            <a:r>
              <a:rPr lang="zh-CN" altLang="en-US" sz="1000" dirty="0"/>
              <a:t>分析伦理问题的</a:t>
            </a:r>
            <a:r>
              <a:rPr lang="zh-CN" altLang="en-US" sz="1000" dirty="0"/>
              <a:t>逻辑起点：首先要确定谁是</a:t>
            </a:r>
            <a:r>
              <a:rPr lang="zh-CN" altLang="en-US" sz="1000" dirty="0">
                <a:solidFill>
                  <a:srgbClr val="FF0000"/>
                </a:solidFill>
              </a:rPr>
              <a:t>受害者</a:t>
            </a:r>
            <a:r>
              <a:rPr lang="zh-CN" altLang="en-US" sz="1000" dirty="0">
                <a:solidFill>
                  <a:schemeClr val="tx1"/>
                </a:solidFill>
              </a:rPr>
              <a:t>、谁是</a:t>
            </a:r>
            <a:r>
              <a:rPr lang="zh-CN" altLang="en-US" sz="1000" dirty="0">
                <a:solidFill>
                  <a:srgbClr val="FF0000"/>
                </a:solidFill>
              </a:rPr>
              <a:t>迫害者；迫害者</a:t>
            </a:r>
            <a:r>
              <a:rPr lang="zh-CN" altLang="en-US" sz="1000" dirty="0"/>
              <a:t>通过什么</a:t>
            </a:r>
            <a:r>
              <a:rPr lang="zh-CN" altLang="en-US" sz="1000" dirty="0">
                <a:solidFill>
                  <a:srgbClr val="FF0000"/>
                </a:solidFill>
              </a:rPr>
              <a:t>手段</a:t>
            </a:r>
            <a:r>
              <a:rPr lang="zh-CN" altLang="en-US" sz="1000" dirty="0"/>
              <a:t>造成了这些损害；</a:t>
            </a:r>
            <a:r>
              <a:rPr lang="zh-CN" altLang="en-US" sz="1000" dirty="0">
                <a:solidFill>
                  <a:srgbClr val="FF0000"/>
                </a:solidFill>
              </a:rPr>
              <a:t>损害程度</a:t>
            </a:r>
            <a:r>
              <a:rPr lang="zh-CN" altLang="en-US" sz="1000" dirty="0"/>
              <a:t>如何</a:t>
            </a:r>
            <a:endParaRPr lang="zh-CN" altLang="en-US" sz="1000" dirty="0"/>
          </a:p>
          <a:p>
            <a:pPr lvl="1"/>
            <a:endParaRPr lang="en-US" altLang="zh-CN" sz="1000" dirty="0">
              <a:solidFill>
                <a:schemeClr val="tx1"/>
              </a:solidFill>
            </a:endParaRPr>
          </a:p>
          <a:p>
            <a:pPr lvl="1"/>
            <a:endParaRPr lang="en-US" altLang="zh-CN" sz="1000" dirty="0">
              <a:solidFill>
                <a:srgbClr val="0000FF"/>
              </a:solidFill>
            </a:endParaRPr>
          </a:p>
          <a:p>
            <a:pPr lvl="1"/>
            <a:r>
              <a:rPr lang="zh-CN" altLang="en-US" sz="1000" dirty="0">
                <a:solidFill>
                  <a:srgbClr val="0000FF"/>
                </a:solidFill>
              </a:rPr>
              <a:t>例：</a:t>
            </a:r>
            <a:r>
              <a:rPr lang="zh-CN" altLang="en-US" sz="1000" dirty="0"/>
              <a:t>熊猫烧香</a:t>
            </a:r>
            <a:r>
              <a:rPr lang="zh-CN" altLang="en-US" sz="1000" dirty="0"/>
              <a:t>病毒</a:t>
            </a:r>
            <a:endParaRPr lang="zh-CN" altLang="en-US" sz="10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2.2.2 </a:t>
            </a:r>
            <a:r>
              <a:rPr lang="zh-CN" altLang="en-US" sz="2000" b="1" dirty="0">
                <a:solidFill>
                  <a:schemeClr val="bg1"/>
                </a:solidFill>
              </a:rPr>
              <a:t>伦理抉择</a:t>
            </a:r>
            <a:r>
              <a:rPr lang="en-US" altLang="zh-CN" sz="2000" b="1" dirty="0">
                <a:solidFill>
                  <a:schemeClr val="bg1"/>
                </a:solidFill>
              </a:rPr>
              <a:t>5</a:t>
            </a:r>
            <a:r>
              <a:rPr lang="zh-CN" altLang="en-US" sz="2000" b="1" dirty="0">
                <a:solidFill>
                  <a:schemeClr val="bg1"/>
                </a:solidFill>
              </a:rPr>
              <a:t>个基本原则</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100" name="图片 99"/>
          <p:cNvPicPr/>
          <p:nvPr/>
        </p:nvPicPr>
        <p:blipFill>
          <a:blip r:embed="rId1"/>
          <a:stretch>
            <a:fillRect/>
          </a:stretch>
        </p:blipFill>
        <p:spPr>
          <a:xfrm>
            <a:off x="2142490" y="1437005"/>
            <a:ext cx="1583690" cy="151066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pPr marL="0" indent="0">
              <a:buNone/>
            </a:pPr>
            <a:r>
              <a:rPr lang="en-US" altLang="zh-CN" sz="1200" b="1" dirty="0"/>
              <a:t>2. </a:t>
            </a:r>
            <a:r>
              <a:rPr lang="zh-CN" altLang="en-US" sz="1200" b="1" dirty="0"/>
              <a:t>社会公正原则</a:t>
            </a:r>
            <a:endParaRPr lang="en-US" altLang="zh-CN" sz="1200" b="1" dirty="0"/>
          </a:p>
          <a:p>
            <a:r>
              <a:rPr lang="zh-CN" altLang="en-US" sz="1200" dirty="0">
                <a:solidFill>
                  <a:srgbClr val="0000FF"/>
                </a:solidFill>
              </a:rPr>
              <a:t>“公正”</a:t>
            </a:r>
            <a:r>
              <a:rPr lang="zh-CN" altLang="en-US" sz="1200" dirty="0"/>
              <a:t>主要指人们按照某种</a:t>
            </a:r>
            <a:r>
              <a:rPr lang="zh-CN" altLang="en-US" sz="1200" dirty="0">
                <a:solidFill>
                  <a:srgbClr val="0000FF"/>
                </a:solidFill>
              </a:rPr>
              <a:t>公认合理的规则</a:t>
            </a:r>
            <a:r>
              <a:rPr lang="zh-CN" altLang="en-US" sz="1200" dirty="0"/>
              <a:t>处理问题的方式（如法律、行为规范、协定、游戏规则等）</a:t>
            </a:r>
            <a:endParaRPr lang="en-US" altLang="zh-CN" sz="1200" dirty="0"/>
          </a:p>
          <a:p>
            <a:endParaRPr lang="en-US" altLang="zh-CN" sz="1200" dirty="0"/>
          </a:p>
          <a:p>
            <a:r>
              <a:rPr lang="zh-CN" altLang="en-US" sz="1200" dirty="0"/>
              <a:t>公正是对有限资源都的合理分配</a:t>
            </a:r>
            <a:endParaRPr lang="en-CA" altLang="zh-CN" sz="1200" dirty="0"/>
          </a:p>
          <a:p>
            <a:pPr lvl="1"/>
            <a:r>
              <a:rPr lang="zh-CN" altLang="en-US" sz="1000" dirty="0"/>
              <a:t>公正是对个人自由的</a:t>
            </a:r>
            <a:r>
              <a:rPr lang="zh-CN" altLang="en-US" sz="1000" dirty="0">
                <a:solidFill>
                  <a:srgbClr val="0000FF"/>
                </a:solidFill>
              </a:rPr>
              <a:t>某种限制</a:t>
            </a:r>
            <a:endParaRPr lang="en-US" altLang="zh-CN" sz="1000" dirty="0">
              <a:solidFill>
                <a:srgbClr val="0000FF"/>
              </a:solidFill>
            </a:endParaRPr>
          </a:p>
          <a:p>
            <a:pPr lvl="1"/>
            <a:r>
              <a:rPr lang="zh-CN" altLang="en-US" sz="1000" dirty="0"/>
              <a:t>公正意味着人们都可以</a:t>
            </a:r>
            <a:r>
              <a:rPr lang="zh-CN" altLang="en-US" sz="1000" dirty="0">
                <a:solidFill>
                  <a:srgbClr val="0000FF"/>
                </a:solidFill>
              </a:rPr>
              <a:t>平等</a:t>
            </a:r>
            <a:r>
              <a:rPr lang="zh-CN" altLang="en-US" sz="1000" dirty="0"/>
              <a:t>地享受权利和履行义务</a:t>
            </a:r>
            <a:endParaRPr lang="en-US" altLang="zh-CN" sz="1000" dirty="0"/>
          </a:p>
          <a:p>
            <a:endParaRPr lang="en-US" altLang="zh-CN" sz="1200" dirty="0"/>
          </a:p>
          <a:p>
            <a:r>
              <a:rPr lang="zh-CN" altLang="en-US" sz="1200" dirty="0">
                <a:solidFill>
                  <a:srgbClr val="0000FF"/>
                </a:solidFill>
              </a:rPr>
              <a:t>例：</a:t>
            </a:r>
            <a:r>
              <a:rPr lang="zh-CN" altLang="en-US" sz="1200" dirty="0"/>
              <a:t>在法律面前人人平等</a:t>
            </a:r>
            <a:endParaRPr lang="en-US" altLang="zh-CN" sz="1200" dirty="0"/>
          </a:p>
          <a:p>
            <a:r>
              <a:rPr lang="zh-CN" altLang="en-US" sz="1200" dirty="0">
                <a:solidFill>
                  <a:srgbClr val="0000FF"/>
                </a:solidFill>
              </a:rPr>
              <a:t>例：</a:t>
            </a:r>
            <a:r>
              <a:rPr lang="zh-CN" altLang="en-US" sz="1200" dirty="0"/>
              <a:t>政府出台政策时须关注公信力，如机动车限购、房屋限价问题</a:t>
            </a:r>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2.2.2 </a:t>
            </a:r>
            <a:r>
              <a:rPr lang="zh-CN" altLang="en-US" sz="2000" b="1" dirty="0">
                <a:solidFill>
                  <a:schemeClr val="bg1"/>
                </a:solidFill>
              </a:rPr>
              <a:t>伦理抉择</a:t>
            </a:r>
            <a:r>
              <a:rPr lang="en-US" altLang="zh-CN" sz="2000" b="1" dirty="0">
                <a:solidFill>
                  <a:schemeClr val="bg1"/>
                </a:solidFill>
              </a:rPr>
              <a:t>5</a:t>
            </a:r>
            <a:r>
              <a:rPr lang="zh-CN" altLang="en-US" sz="2000" b="1" dirty="0">
                <a:solidFill>
                  <a:schemeClr val="bg1"/>
                </a:solidFill>
              </a:rPr>
              <a:t>个基本原则</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pPr marL="0" indent="0">
              <a:buNone/>
            </a:pPr>
            <a:r>
              <a:rPr lang="en-US" altLang="zh-CN" sz="1200" b="1" dirty="0"/>
              <a:t>3. </a:t>
            </a:r>
            <a:r>
              <a:rPr lang="zh-CN" altLang="en-US" sz="1200" b="1" dirty="0"/>
              <a:t>自主原则</a:t>
            </a:r>
            <a:endParaRPr lang="en-US" altLang="zh-CN" sz="1200" b="1" dirty="0"/>
          </a:p>
          <a:p>
            <a:r>
              <a:rPr lang="zh-CN" altLang="en-US" sz="1200" dirty="0"/>
              <a:t>当一个人</a:t>
            </a:r>
            <a:r>
              <a:rPr lang="zh-CN" altLang="en-US" sz="1200" dirty="0">
                <a:solidFill>
                  <a:srgbClr val="FF0000"/>
                </a:solidFill>
              </a:rPr>
              <a:t>意志自由时</a:t>
            </a:r>
            <a:r>
              <a:rPr lang="zh-CN" altLang="en-US" sz="1200" dirty="0"/>
              <a:t>，既有</a:t>
            </a:r>
            <a:r>
              <a:rPr lang="zh-CN" altLang="en-US" sz="1200" dirty="0">
                <a:solidFill>
                  <a:srgbClr val="FF0000"/>
                </a:solidFill>
              </a:rPr>
              <a:t>自主决定</a:t>
            </a:r>
            <a:r>
              <a:rPr lang="zh-CN" altLang="en-US" sz="1200" dirty="0"/>
              <a:t>采取何种行动来维护自身权益的能力，也有</a:t>
            </a:r>
            <a:r>
              <a:rPr lang="zh-CN" altLang="en-US" sz="1200" dirty="0">
                <a:solidFill>
                  <a:srgbClr val="FF0000"/>
                </a:solidFill>
              </a:rPr>
              <a:t>尊重他人</a:t>
            </a:r>
            <a:r>
              <a:rPr lang="zh-CN" altLang="en-US" sz="1200" dirty="0"/>
              <a:t>拥有同样权益的能力</a:t>
            </a:r>
            <a:r>
              <a:rPr lang="en-US" altLang="zh-CN" sz="1200" dirty="0">
                <a:sym typeface="Wingdings" panose="05000000000000000000" pitchFamily="2" charset="2"/>
              </a:rPr>
              <a:t></a:t>
            </a:r>
            <a:r>
              <a:rPr lang="zh-CN" altLang="en-US" sz="1200" dirty="0"/>
              <a:t>自尊和尊重他人</a:t>
            </a:r>
            <a:endParaRPr lang="en-US" altLang="zh-CN" sz="1200" dirty="0"/>
          </a:p>
          <a:p>
            <a:r>
              <a:rPr lang="zh-CN" altLang="en-US" sz="1200" dirty="0">
                <a:solidFill>
                  <a:srgbClr val="0000FF"/>
                </a:solidFill>
              </a:rPr>
              <a:t>自尊</a:t>
            </a:r>
            <a:r>
              <a:rPr lang="zh-CN" altLang="en-US" sz="1200" dirty="0"/>
              <a:t>：对自己权益的</a:t>
            </a:r>
            <a:r>
              <a:rPr lang="zh-CN" altLang="en-US" sz="1200" dirty="0">
                <a:solidFill>
                  <a:srgbClr val="0000FF"/>
                </a:solidFill>
              </a:rPr>
              <a:t>维护</a:t>
            </a:r>
            <a:r>
              <a:rPr lang="zh-CN" altLang="en-US" sz="1200" dirty="0"/>
              <a:t>、对自己行为的</a:t>
            </a:r>
            <a:r>
              <a:rPr lang="zh-CN" altLang="en-US" sz="1200" dirty="0">
                <a:solidFill>
                  <a:srgbClr val="0000FF"/>
                </a:solidFill>
              </a:rPr>
              <a:t>负责</a:t>
            </a:r>
            <a:r>
              <a:rPr lang="zh-CN" altLang="en-US" sz="1200" dirty="0"/>
              <a:t>、对自己感性冲动的</a:t>
            </a:r>
            <a:r>
              <a:rPr lang="zh-CN" altLang="en-US" sz="1200" dirty="0">
                <a:solidFill>
                  <a:srgbClr val="0000FF"/>
                </a:solidFill>
              </a:rPr>
              <a:t>克制</a:t>
            </a:r>
            <a:endParaRPr lang="en-US" altLang="zh-CN" sz="1200" dirty="0">
              <a:solidFill>
                <a:srgbClr val="0000FF"/>
              </a:solidFill>
            </a:endParaRPr>
          </a:p>
          <a:p>
            <a:r>
              <a:rPr lang="zh-CN" altLang="en-US" sz="1200" dirty="0"/>
              <a:t>尊重他人与自尊是一致的</a:t>
            </a:r>
            <a:endParaRPr lang="en-US" altLang="zh-CN" sz="1200" dirty="0"/>
          </a:p>
          <a:p>
            <a:endParaRPr lang="en-US" altLang="zh-CN" sz="1200" dirty="0"/>
          </a:p>
          <a:p>
            <a:r>
              <a:rPr lang="zh-CN" altLang="en-US" sz="1200" dirty="0">
                <a:solidFill>
                  <a:srgbClr val="0000FF"/>
                </a:solidFill>
              </a:rPr>
              <a:t>例：</a:t>
            </a:r>
            <a:r>
              <a:rPr lang="zh-CN" altLang="en-US" sz="1200" dirty="0"/>
              <a:t>“己所不欲，勿施于人（</a:t>
            </a:r>
            <a:r>
              <a:rPr lang="en-US" altLang="zh-CN" sz="1200" dirty="0"/>
              <a:t>treat someone else as you want to be treated</a:t>
            </a:r>
            <a:r>
              <a:rPr lang="zh-CN" altLang="en-US" sz="1200" dirty="0"/>
              <a:t>）”，“爱人如己”</a:t>
            </a:r>
            <a:endParaRPr lang="en-US" altLang="zh-CN" sz="1200" dirty="0"/>
          </a:p>
          <a:p>
            <a:r>
              <a:rPr lang="zh-CN" altLang="en-US" sz="1200" dirty="0">
                <a:solidFill>
                  <a:srgbClr val="0000FF"/>
                </a:solidFill>
              </a:rPr>
              <a:t>例：</a:t>
            </a:r>
            <a:r>
              <a:rPr lang="zh-CN" altLang="en-US" sz="1200" dirty="0"/>
              <a:t>保护商业秘密和个人隐私</a:t>
            </a:r>
            <a:endParaRPr lang="en-US" altLang="zh-CN" sz="1200" dirty="0"/>
          </a:p>
          <a:p>
            <a:r>
              <a:rPr lang="zh-CN" altLang="en-US" sz="1200" dirty="0">
                <a:solidFill>
                  <a:srgbClr val="0000FF"/>
                </a:solidFill>
              </a:rPr>
              <a:t>例：</a:t>
            </a:r>
            <a:r>
              <a:rPr lang="zh-CN" altLang="en-US" sz="1200" dirty="0"/>
              <a:t>苹果公司与联邦调查局“撕破脸” 你支持谁？</a:t>
            </a:r>
            <a:endParaRPr lang="en-US" altLang="zh-CN" sz="1200" dirty="0"/>
          </a:p>
          <a:p>
            <a:pPr marL="0" indent="0">
              <a:buNone/>
            </a:pPr>
            <a:r>
              <a:rPr lang="en-US" altLang="zh-CN" sz="1200" dirty="0"/>
              <a:t>	</a:t>
            </a:r>
            <a:r>
              <a:rPr lang="en-US" altLang="zh-CN" sz="900" dirty="0">
                <a:hlinkClick r:id="rId1"/>
              </a:rPr>
              <a:t>http://news.sina.com.cn/w/zg/2016-02-20/doc-ifxprucs6278920.shtml</a:t>
            </a:r>
            <a:r>
              <a:rPr lang="en-US" altLang="zh-CN" sz="1200" dirty="0"/>
              <a:t> </a:t>
            </a:r>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2.2.2 </a:t>
            </a:r>
            <a:r>
              <a:rPr lang="zh-CN" altLang="en-US" sz="2000" b="1" dirty="0">
                <a:solidFill>
                  <a:schemeClr val="bg1"/>
                </a:solidFill>
              </a:rPr>
              <a:t>伦理抉择</a:t>
            </a:r>
            <a:r>
              <a:rPr lang="en-US" altLang="zh-CN" sz="2000" b="1" dirty="0">
                <a:solidFill>
                  <a:schemeClr val="bg1"/>
                </a:solidFill>
              </a:rPr>
              <a:t>5</a:t>
            </a:r>
            <a:r>
              <a:rPr lang="zh-CN" altLang="en-US" sz="2000" b="1" dirty="0">
                <a:solidFill>
                  <a:schemeClr val="bg1"/>
                </a:solidFill>
              </a:rPr>
              <a:t>个基本原则</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4. </a:t>
            </a:r>
            <a:r>
              <a:rPr lang="zh-CN" altLang="en-US" sz="1200" b="1" dirty="0"/>
              <a:t>诚信原则</a:t>
            </a:r>
            <a:endParaRPr lang="en-US" altLang="zh-CN" sz="1200" b="1" dirty="0"/>
          </a:p>
          <a:p>
            <a:r>
              <a:rPr lang="zh-CN" altLang="en-US" sz="1200" dirty="0"/>
              <a:t>在各民族传统道德中都把诚信（</a:t>
            </a:r>
            <a:r>
              <a:rPr lang="en-US" altLang="zh-CN" sz="1200" dirty="0">
                <a:solidFill>
                  <a:srgbClr val="0000FF"/>
                </a:solidFill>
              </a:rPr>
              <a:t>integrity</a:t>
            </a:r>
            <a:r>
              <a:rPr lang="zh-CN" altLang="en-US" sz="1200" dirty="0"/>
              <a:t>），如</a:t>
            </a:r>
            <a:r>
              <a:rPr lang="zh-CN" altLang="en-US" sz="1200" dirty="0">
                <a:solidFill>
                  <a:srgbClr val="FF0000"/>
                </a:solidFill>
              </a:rPr>
              <a:t>不说谎</a:t>
            </a:r>
            <a:r>
              <a:rPr lang="zh-CN" altLang="en-US" sz="1200" dirty="0"/>
              <a:t>、</a:t>
            </a:r>
            <a:r>
              <a:rPr lang="zh-CN" altLang="en-US" sz="1200" dirty="0">
                <a:solidFill>
                  <a:srgbClr val="FF0000"/>
                </a:solidFill>
              </a:rPr>
              <a:t>不做伪证</a:t>
            </a:r>
            <a:r>
              <a:rPr lang="zh-CN" altLang="en-US" sz="1200" dirty="0"/>
              <a:t>、</a:t>
            </a:r>
            <a:r>
              <a:rPr lang="zh-CN" altLang="en-US" sz="1200" dirty="0">
                <a:solidFill>
                  <a:srgbClr val="FF0000"/>
                </a:solidFill>
              </a:rPr>
              <a:t>信守诺言</a:t>
            </a:r>
            <a:r>
              <a:rPr lang="zh-CN" altLang="en-US" sz="1200" dirty="0"/>
              <a:t>等作为基本的道德规范</a:t>
            </a:r>
            <a:endParaRPr lang="en-US" altLang="zh-CN" sz="1200" dirty="0"/>
          </a:p>
          <a:p>
            <a:endParaRPr lang="en-US" altLang="zh-CN" sz="1200" dirty="0"/>
          </a:p>
          <a:p>
            <a:r>
              <a:rPr lang="zh-CN" altLang="en-US" sz="1200" dirty="0">
                <a:solidFill>
                  <a:srgbClr val="0000FF"/>
                </a:solidFill>
              </a:rPr>
              <a:t>例：</a:t>
            </a:r>
            <a:r>
              <a:rPr lang="zh-CN" altLang="en-US" sz="1200" dirty="0"/>
              <a:t>学术生涯中诚信（</a:t>
            </a:r>
            <a:r>
              <a:rPr lang="en-US" altLang="zh-CN" sz="1200" dirty="0"/>
              <a:t>credit</a:t>
            </a:r>
            <a:r>
              <a:rPr lang="zh-CN" altLang="en-US" sz="1200" dirty="0"/>
              <a:t>）的重要性，直接影响声誉（</a:t>
            </a:r>
            <a:r>
              <a:rPr lang="en-US" altLang="zh-CN" sz="1200" dirty="0"/>
              <a:t>reputation</a:t>
            </a:r>
            <a:r>
              <a:rPr lang="zh-CN" altLang="en-US" sz="1200" dirty="0"/>
              <a:t>）</a:t>
            </a:r>
            <a:endParaRPr lang="en-US" altLang="zh-CN" sz="1200" dirty="0"/>
          </a:p>
          <a:p>
            <a:r>
              <a:rPr lang="zh-CN" altLang="en-US" sz="1200" dirty="0">
                <a:solidFill>
                  <a:srgbClr val="0000FF"/>
                </a:solidFill>
              </a:rPr>
              <a:t>例：</a:t>
            </a:r>
            <a:r>
              <a:rPr lang="zh-CN" altLang="en-US" sz="1200" dirty="0"/>
              <a:t>市场经济中诚信的重要性（如，信用卡</a:t>
            </a:r>
            <a:r>
              <a:rPr lang="en-US" altLang="zh-CN" sz="1200" dirty="0"/>
              <a:t>/</a:t>
            </a:r>
            <a:r>
              <a:rPr lang="zh-CN" altLang="en-US" sz="1200" dirty="0"/>
              <a:t>银行个人征信）</a:t>
            </a:r>
            <a:endParaRPr lang="en-US" altLang="zh-CN" sz="1200" dirty="0"/>
          </a:p>
          <a:p>
            <a:r>
              <a:rPr lang="zh-CN" altLang="en-US" sz="1200" dirty="0">
                <a:solidFill>
                  <a:srgbClr val="0000FF"/>
                </a:solidFill>
              </a:rPr>
              <a:t>例：</a:t>
            </a:r>
            <a:r>
              <a:rPr lang="zh-CN" altLang="en-US" sz="1200" dirty="0"/>
              <a:t>精致的利己主义者</a:t>
            </a:r>
            <a:endParaRPr lang="en-US" altLang="zh-CN" sz="1200" dirty="0"/>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2.2.2 </a:t>
            </a:r>
            <a:r>
              <a:rPr lang="zh-CN" altLang="en-US" sz="2000" b="1" dirty="0">
                <a:solidFill>
                  <a:schemeClr val="bg1"/>
                </a:solidFill>
              </a:rPr>
              <a:t>伦理抉择</a:t>
            </a:r>
            <a:r>
              <a:rPr lang="en-US" altLang="zh-CN" sz="2000" b="1" dirty="0">
                <a:solidFill>
                  <a:schemeClr val="bg1"/>
                </a:solidFill>
              </a:rPr>
              <a:t>5</a:t>
            </a:r>
            <a:r>
              <a:rPr lang="zh-CN" altLang="en-US" sz="2000" b="1" dirty="0">
                <a:solidFill>
                  <a:schemeClr val="bg1"/>
                </a:solidFill>
              </a:rPr>
              <a:t>个基本原则</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5" name="图片 4" descr="最终稿要求"/>
          <p:cNvPicPr>
            <a:picLocks noChangeAspect="1"/>
          </p:cNvPicPr>
          <p:nvPr/>
        </p:nvPicPr>
        <p:blipFill>
          <a:blip r:embed="rId1"/>
          <a:stretch>
            <a:fillRect/>
          </a:stretch>
        </p:blipFill>
        <p:spPr>
          <a:xfrm>
            <a:off x="59690" y="2538095"/>
            <a:ext cx="5774055" cy="6337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p:txBody>
          <a:bodyPr>
            <a:normAutofit fontScale="40000"/>
          </a:bodyPr>
          <a:p>
            <a:pPr marL="0" indent="0">
              <a:buNone/>
            </a:pPr>
            <a:r>
              <a:rPr lang="en-US" altLang="zh-CN" sz="3000" b="1" dirty="0">
                <a:latin typeface="+mn-ea"/>
                <a:cs typeface="+mn-ea"/>
                <a:sym typeface="+mn-ea"/>
              </a:rPr>
              <a:t>5. </a:t>
            </a:r>
            <a:r>
              <a:rPr lang="zh-CN" altLang="en-US" sz="3000" b="1" dirty="0">
                <a:latin typeface="+mn-ea"/>
                <a:cs typeface="+mn-ea"/>
                <a:sym typeface="+mn-ea"/>
              </a:rPr>
              <a:t>知情同意原则</a:t>
            </a:r>
            <a:endParaRPr lang="en-US" altLang="zh-CN" sz="3000" b="1" dirty="0">
              <a:latin typeface="+mn-ea"/>
              <a:cs typeface="+mn-ea"/>
            </a:endParaRPr>
          </a:p>
          <a:p>
            <a:pPr indent="0" fontAlgn="auto">
              <a:lnSpc>
                <a:spcPct val="100000"/>
              </a:lnSpc>
              <a:spcBef>
                <a:spcPts val="0"/>
              </a:spcBef>
            </a:pPr>
            <a:r>
              <a:rPr lang="zh-CN" altLang="en-US" sz="2675" dirty="0">
                <a:latin typeface="+mn-ea"/>
                <a:cs typeface="+mn-ea"/>
                <a:sym typeface="+mn-ea"/>
              </a:rPr>
              <a:t>“同意”是某人对某事</a:t>
            </a:r>
            <a:r>
              <a:rPr lang="zh-CN" altLang="en-US" sz="2675" dirty="0">
                <a:solidFill>
                  <a:srgbClr val="FF0000"/>
                </a:solidFill>
                <a:latin typeface="+mn-ea"/>
                <a:cs typeface="+mn-ea"/>
                <a:sym typeface="+mn-ea"/>
              </a:rPr>
              <a:t>自愿表示认可</a:t>
            </a:r>
            <a:r>
              <a:rPr lang="zh-CN" altLang="en-US" sz="2675" dirty="0">
                <a:latin typeface="+mn-ea"/>
                <a:cs typeface="+mn-ea"/>
                <a:sym typeface="+mn-ea"/>
              </a:rPr>
              <a:t>，但要使同意有意义，</a:t>
            </a:r>
            <a:r>
              <a:rPr lang="zh-CN" altLang="en-US" sz="2675" dirty="0">
                <a:solidFill>
                  <a:srgbClr val="FF0000"/>
                </a:solidFill>
                <a:latin typeface="+mn-ea"/>
                <a:cs typeface="+mn-ea"/>
                <a:sym typeface="+mn-ea"/>
              </a:rPr>
              <a:t>前提必须是某人对某事“知情”</a:t>
            </a:r>
            <a:r>
              <a:rPr lang="zh-CN" altLang="en-US" sz="2675" dirty="0">
                <a:latin typeface="+mn-ea"/>
                <a:cs typeface="+mn-ea"/>
                <a:sym typeface="+mn-ea"/>
              </a:rPr>
              <a:t>，即他应知道即将发生的事件的</a:t>
            </a:r>
            <a:r>
              <a:rPr lang="zh-CN" altLang="en-US" sz="2675" dirty="0">
                <a:solidFill>
                  <a:srgbClr val="0000FF"/>
                </a:solidFill>
                <a:latin typeface="+mn-ea"/>
                <a:cs typeface="+mn-ea"/>
                <a:sym typeface="+mn-ea"/>
              </a:rPr>
              <a:t>准确信息</a:t>
            </a:r>
            <a:r>
              <a:rPr lang="zh-CN" altLang="en-US" sz="2675" dirty="0">
                <a:latin typeface="+mn-ea"/>
                <a:cs typeface="+mn-ea"/>
                <a:sym typeface="+mn-ea"/>
              </a:rPr>
              <a:t>并了解其</a:t>
            </a:r>
            <a:r>
              <a:rPr lang="zh-CN" altLang="en-US" sz="2675" dirty="0">
                <a:solidFill>
                  <a:srgbClr val="0000FF"/>
                </a:solidFill>
                <a:latin typeface="+mn-ea"/>
                <a:cs typeface="+mn-ea"/>
                <a:sym typeface="+mn-ea"/>
              </a:rPr>
              <a:t>后果</a:t>
            </a:r>
            <a:endParaRPr lang="en-CA" altLang="zh-CN" sz="2675" dirty="0">
              <a:solidFill>
                <a:srgbClr val="0000FF"/>
              </a:solidFill>
              <a:latin typeface="+mn-ea"/>
              <a:cs typeface="+mn-ea"/>
            </a:endParaRPr>
          </a:p>
          <a:p>
            <a:pPr lvl="1" indent="0" fontAlgn="auto">
              <a:lnSpc>
                <a:spcPct val="100000"/>
              </a:lnSpc>
              <a:spcBef>
                <a:spcPts val="0"/>
              </a:spcBef>
            </a:pPr>
            <a:r>
              <a:rPr lang="zh-CN" altLang="en-US" sz="2500" dirty="0">
                <a:latin typeface="+mn-ea"/>
                <a:cs typeface="+mn-ea"/>
                <a:sym typeface="+mn-ea"/>
              </a:rPr>
              <a:t>个人隐私保护场景：为某一目的而采集到的</a:t>
            </a:r>
            <a:r>
              <a:rPr lang="zh-CN" altLang="en-US" sz="2500" dirty="0">
                <a:solidFill>
                  <a:srgbClr val="FF0000"/>
                </a:solidFill>
                <a:latin typeface="+mn-ea"/>
                <a:cs typeface="+mn-ea"/>
                <a:sym typeface="+mn-ea"/>
              </a:rPr>
              <a:t>隐私信息</a:t>
            </a:r>
            <a:r>
              <a:rPr lang="zh-CN" altLang="en-US" sz="2500" dirty="0">
                <a:latin typeface="+mn-ea"/>
                <a:cs typeface="+mn-ea"/>
                <a:sym typeface="+mn-ea"/>
              </a:rPr>
              <a:t>，在没有得到信息主体</a:t>
            </a:r>
            <a:r>
              <a:rPr lang="zh-CN" altLang="en-US" sz="2500" dirty="0">
                <a:solidFill>
                  <a:srgbClr val="FF0000"/>
                </a:solidFill>
                <a:latin typeface="+mn-ea"/>
                <a:cs typeface="+mn-ea"/>
                <a:sym typeface="+mn-ea"/>
              </a:rPr>
              <a:t>自愿</a:t>
            </a:r>
            <a:r>
              <a:rPr lang="zh-CN" altLang="en-US" sz="2500" dirty="0">
                <a:latin typeface="+mn-ea"/>
                <a:cs typeface="+mn-ea"/>
                <a:sym typeface="+mn-ea"/>
              </a:rPr>
              <a:t>和</a:t>
            </a:r>
            <a:r>
              <a:rPr lang="zh-CN" altLang="en-US" sz="2500" dirty="0">
                <a:solidFill>
                  <a:srgbClr val="FF0000"/>
                </a:solidFill>
                <a:latin typeface="+mn-ea"/>
                <a:cs typeface="+mn-ea"/>
                <a:sym typeface="+mn-ea"/>
              </a:rPr>
              <a:t>知情同意</a:t>
            </a:r>
            <a:r>
              <a:rPr lang="zh-CN" altLang="en-US" sz="2500" dirty="0">
                <a:latin typeface="+mn-ea"/>
                <a:cs typeface="+mn-ea"/>
                <a:sym typeface="+mn-ea"/>
              </a:rPr>
              <a:t>之前，</a:t>
            </a:r>
            <a:r>
              <a:rPr lang="zh-CN" altLang="en-US" sz="2500" u="sng" dirty="0">
                <a:latin typeface="+mn-ea"/>
                <a:cs typeface="+mn-ea"/>
                <a:sym typeface="+mn-ea"/>
              </a:rPr>
              <a:t>就不能用做其他目的</a:t>
            </a:r>
            <a:endParaRPr lang="en-CA" altLang="zh-CN" sz="2500" dirty="0">
              <a:solidFill>
                <a:srgbClr val="0000FF"/>
              </a:solidFill>
              <a:latin typeface="+mn-ea"/>
              <a:cs typeface="+mn-ea"/>
            </a:endParaRPr>
          </a:p>
          <a:p>
            <a:pPr indent="0" fontAlgn="auto">
              <a:lnSpc>
                <a:spcPct val="100000"/>
              </a:lnSpc>
              <a:spcBef>
                <a:spcPts val="0"/>
              </a:spcBef>
            </a:pPr>
            <a:r>
              <a:rPr lang="zh-CN" altLang="en-US" sz="2675" dirty="0">
                <a:latin typeface="+mn-ea"/>
                <a:cs typeface="+mn-ea"/>
                <a:sym typeface="+mn-ea"/>
              </a:rPr>
              <a:t>建立在公平原则、自主原则和诚信原则之上</a:t>
            </a:r>
            <a:endParaRPr lang="en-CA" altLang="zh-CN" sz="2675" dirty="0">
              <a:latin typeface="+mn-ea"/>
              <a:cs typeface="+mn-ea"/>
            </a:endParaRPr>
          </a:p>
          <a:p>
            <a:pPr lvl="1" indent="0" fontAlgn="auto">
              <a:lnSpc>
                <a:spcPct val="100000"/>
              </a:lnSpc>
              <a:spcBef>
                <a:spcPts val="0"/>
              </a:spcBef>
            </a:pPr>
            <a:r>
              <a:rPr lang="zh-CN" altLang="en-US" sz="2500" dirty="0">
                <a:latin typeface="+mn-ea"/>
                <a:cs typeface="+mn-ea"/>
                <a:sym typeface="+mn-ea"/>
              </a:rPr>
              <a:t>只有知道实情，才能充分衡量后果，并作出相应选择，以维护自身利益</a:t>
            </a:r>
            <a:endParaRPr lang="en-CA" altLang="zh-CN" sz="2500" dirty="0">
              <a:latin typeface="+mn-ea"/>
              <a:cs typeface="+mn-ea"/>
            </a:endParaRPr>
          </a:p>
          <a:p>
            <a:pPr lvl="1" indent="0" fontAlgn="auto">
              <a:lnSpc>
                <a:spcPct val="100000"/>
              </a:lnSpc>
              <a:spcBef>
                <a:spcPts val="0"/>
              </a:spcBef>
            </a:pPr>
            <a:r>
              <a:rPr lang="zh-CN" altLang="en-US" sz="2500" dirty="0">
                <a:latin typeface="+mn-ea"/>
                <a:cs typeface="+mn-ea"/>
                <a:sym typeface="+mn-ea"/>
              </a:rPr>
              <a:t>只有充分知情，才能做到真正的自主，故意隐瞒真相违背了诚信原则</a:t>
            </a:r>
            <a:endParaRPr lang="en-CA" altLang="zh-CN" sz="2500" dirty="0">
              <a:latin typeface="+mn-ea"/>
              <a:cs typeface="+mn-ea"/>
            </a:endParaRPr>
          </a:p>
          <a:p>
            <a:pPr lvl="1" indent="0" fontAlgn="auto">
              <a:lnSpc>
                <a:spcPct val="100000"/>
              </a:lnSpc>
              <a:spcBef>
                <a:spcPts val="0"/>
              </a:spcBef>
            </a:pPr>
            <a:r>
              <a:rPr lang="zh-CN" altLang="en-US" sz="2500" dirty="0">
                <a:latin typeface="+mn-ea"/>
                <a:cs typeface="+mn-ea"/>
                <a:sym typeface="+mn-ea"/>
              </a:rPr>
              <a:t>在与尊重生命原则冲突时，具体问题须具体分析</a:t>
            </a:r>
            <a:endParaRPr lang="en-US" altLang="zh-CN" sz="2500" dirty="0">
              <a:latin typeface="+mn-ea"/>
              <a:cs typeface="+mn-ea"/>
            </a:endParaRPr>
          </a:p>
          <a:p>
            <a:endParaRPr lang="en-US" altLang="zh-CN" sz="1800" dirty="0">
              <a:solidFill>
                <a:srgbClr val="0000FF"/>
              </a:solidFill>
              <a:latin typeface="+mn-ea"/>
              <a:cs typeface="+mn-ea"/>
            </a:endParaRPr>
          </a:p>
          <a:p>
            <a:pPr algn="just"/>
            <a:r>
              <a:rPr lang="zh-CN" altLang="en-US" sz="2000" dirty="0">
                <a:solidFill>
                  <a:srgbClr val="0000FF"/>
                </a:solidFill>
                <a:latin typeface="+mn-ea"/>
                <a:cs typeface="+mn-ea"/>
                <a:sym typeface="+mn-ea"/>
              </a:rPr>
              <a:t>例：</a:t>
            </a:r>
            <a:r>
              <a:rPr sz="2000" dirty="0">
                <a:latin typeface="+mn-ea"/>
                <a:cs typeface="+mn-ea"/>
                <a:sym typeface="+mn-ea"/>
              </a:rPr>
              <a:t>查看支付宝年度账单前，在首页发现了一行特别小的字：‘我同意《芝麻服务协议》’，不但字特别小，而且已经帮你选择好了‘同意’。而账单的查看和《芝麻服务协议》没有关联性，所以你若选择‘取消同意’，依然能够看到年度账单。但如果你没注意到，就会直接同意这个协议，允许支付宝收集你的信息，包括在第三方保存的信息。</a:t>
            </a:r>
            <a:endParaRPr sz="2000" dirty="0">
              <a:latin typeface="+mn-ea"/>
              <a:cs typeface="+mn-ea"/>
              <a:sym typeface="+mn-ea"/>
            </a:endParaRPr>
          </a:p>
          <a:p>
            <a:r>
              <a:rPr lang="zh-CN" altLang="en-US" sz="2000" dirty="0">
                <a:solidFill>
                  <a:srgbClr val="0000FF"/>
                </a:solidFill>
                <a:latin typeface="+mn-ea"/>
                <a:cs typeface="+mn-ea"/>
                <a:sym typeface="+mn-ea"/>
              </a:rPr>
              <a:t>例：</a:t>
            </a:r>
            <a:r>
              <a:rPr lang="zh-CN" sz="2000" dirty="0">
                <a:latin typeface="+mn-ea"/>
                <a:cs typeface="+mn-ea"/>
                <a:sym typeface="+mn-ea"/>
              </a:rPr>
              <a:t>如果提示字特别大，但是仍然点确定，这算不算</a:t>
            </a:r>
            <a:r>
              <a:rPr lang="en-US" altLang="zh-CN" sz="2000" dirty="0">
                <a:latin typeface="+mn-ea"/>
                <a:cs typeface="+mn-ea"/>
                <a:sym typeface="+mn-ea"/>
              </a:rPr>
              <a:t>“</a:t>
            </a:r>
            <a:r>
              <a:rPr lang="zh-CN" altLang="en-US" sz="2000" dirty="0">
                <a:latin typeface="+mn-ea"/>
                <a:cs typeface="+mn-ea"/>
                <a:sym typeface="+mn-ea"/>
              </a:rPr>
              <a:t>知情同意</a:t>
            </a:r>
            <a:r>
              <a:rPr lang="en-US" altLang="zh-CN" sz="2000" dirty="0">
                <a:latin typeface="+mn-ea"/>
                <a:cs typeface="+mn-ea"/>
                <a:sym typeface="+mn-ea"/>
              </a:rPr>
              <a:t>”</a:t>
            </a:r>
            <a:r>
              <a:rPr lang="zh-CN" altLang="en-US" sz="2000" dirty="0">
                <a:latin typeface="+mn-ea"/>
                <a:cs typeface="+mn-ea"/>
                <a:sym typeface="+mn-ea"/>
              </a:rPr>
              <a:t>？</a:t>
            </a:r>
            <a:endParaRPr lang="zh-CN" altLang="en-US" sz="2000" dirty="0">
              <a:latin typeface="+mn-ea"/>
              <a:cs typeface="+mn-ea"/>
              <a:sym typeface="+mn-ea"/>
            </a:endParaRPr>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
        <p:nvSpPr>
          <p:cNvPr id="6"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2.2.2 </a:t>
            </a:r>
            <a:r>
              <a:rPr lang="zh-CN" altLang="en-US" sz="2000" b="1" dirty="0">
                <a:solidFill>
                  <a:schemeClr val="bg1"/>
                </a:solidFill>
              </a:rPr>
              <a:t>伦理抉择</a:t>
            </a:r>
            <a:r>
              <a:rPr lang="en-US" altLang="zh-CN" sz="2000" b="1" dirty="0">
                <a:solidFill>
                  <a:schemeClr val="bg1"/>
                </a:solidFill>
              </a:rPr>
              <a:t>5</a:t>
            </a:r>
            <a:r>
              <a:rPr lang="zh-CN" altLang="en-US" sz="2000" b="1" dirty="0">
                <a:solidFill>
                  <a:schemeClr val="bg1"/>
                </a:solidFill>
              </a:rPr>
              <a:t>个基本原则</a:t>
            </a:r>
            <a:endParaRPr lang="zh-CN" altLang="en-US" sz="2000" b="1"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r>
              <a:rPr lang="zh-CN" altLang="en-US" sz="1200" b="1" dirty="0"/>
              <a:t>“尊重人的伦理学”：</a:t>
            </a:r>
            <a:r>
              <a:rPr lang="zh-CN" altLang="en-US" sz="1200" dirty="0"/>
              <a:t>人们所遵守的行为规则应该把每个人都作为相互平等的道德主体来尊重，包括三种分析方式</a:t>
            </a:r>
            <a:endParaRPr lang="en-CA" altLang="zh-CN" sz="1200" dirty="0"/>
          </a:p>
          <a:p>
            <a:pPr lvl="1"/>
            <a:r>
              <a:rPr lang="zh-CN" altLang="en-US" sz="1000" b="1" dirty="0"/>
              <a:t>黄金法则</a:t>
            </a:r>
            <a:r>
              <a:rPr lang="zh-CN" altLang="en-US" sz="1000" dirty="0"/>
              <a:t>：</a:t>
            </a:r>
            <a:r>
              <a:rPr lang="zh-CN" altLang="en-US" sz="1000" dirty="0">
                <a:solidFill>
                  <a:srgbClr val="FF0000"/>
                </a:solidFill>
              </a:rPr>
              <a:t>“己所不欲、勿施于人”</a:t>
            </a:r>
            <a:r>
              <a:rPr lang="zh-CN" altLang="en-US" sz="1000" b="1" dirty="0">
                <a:solidFill>
                  <a:schemeClr val="tx1"/>
                </a:solidFill>
              </a:rPr>
              <a:t>（美德论）</a:t>
            </a:r>
            <a:endParaRPr lang="en-US" altLang="zh-CN" sz="1000" b="1" dirty="0">
              <a:solidFill>
                <a:schemeClr val="tx1"/>
              </a:solidFill>
            </a:endParaRPr>
          </a:p>
          <a:p>
            <a:pPr lvl="1"/>
            <a:r>
              <a:rPr lang="zh-CN" altLang="en-US" sz="1000" b="1" dirty="0"/>
              <a:t>自我不利原则：</a:t>
            </a:r>
            <a:r>
              <a:rPr lang="zh-CN" altLang="en-US" sz="1000" dirty="0"/>
              <a:t>如果我的某种行为普遍化，就会产生自我不利的情况</a:t>
            </a:r>
            <a:r>
              <a:rPr lang="zh-CN" altLang="en-US" sz="1000" b="1" dirty="0"/>
              <a:t>（康德主义）</a:t>
            </a:r>
            <a:endParaRPr lang="en-CA" altLang="zh-CN" sz="1000" b="1" dirty="0"/>
          </a:p>
          <a:p>
            <a:endParaRPr lang="en-US" altLang="zh-CN" sz="1200" dirty="0">
              <a:solidFill>
                <a:srgbClr val="0000FF"/>
              </a:solidFill>
            </a:endParaRPr>
          </a:p>
          <a:p>
            <a:r>
              <a:rPr lang="zh-CN" altLang="en-US" sz="1200" dirty="0">
                <a:solidFill>
                  <a:srgbClr val="0000FF"/>
                </a:solidFill>
              </a:rPr>
              <a:t>例：</a:t>
            </a:r>
            <a:r>
              <a:rPr lang="zh-CN" altLang="en-US" sz="1200" dirty="0"/>
              <a:t>借钱不还</a:t>
            </a:r>
            <a:endParaRPr lang="en-US" altLang="zh-CN" sz="1200" dirty="0"/>
          </a:p>
          <a:p>
            <a:r>
              <a:rPr lang="zh-CN" altLang="en-US" sz="1200" dirty="0">
                <a:solidFill>
                  <a:srgbClr val="0000FF"/>
                </a:solidFill>
              </a:rPr>
              <a:t>例：</a:t>
            </a:r>
            <a:r>
              <a:rPr lang="zh-CN" altLang="en-US" sz="1200" dirty="0"/>
              <a:t>考试作弊</a:t>
            </a:r>
            <a:endParaRPr lang="en-US" altLang="zh-CN" sz="1200" dirty="0"/>
          </a:p>
          <a:p>
            <a:r>
              <a:rPr lang="zh-CN" altLang="en-US" sz="1200" dirty="0">
                <a:solidFill>
                  <a:srgbClr val="0000FF"/>
                </a:solidFill>
              </a:rPr>
              <a:t>例：</a:t>
            </a:r>
            <a:r>
              <a:rPr lang="zh-CN" altLang="en-US" sz="1200" dirty="0"/>
              <a:t>汽车停放不按规则</a:t>
            </a:r>
            <a:endParaRPr lang="en-US" altLang="zh-CN" sz="1200" dirty="0"/>
          </a:p>
          <a:p>
            <a:endParaRPr lang="zh-CN" altLang="en-US" sz="10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7"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2.2.2 </a:t>
            </a:r>
            <a:r>
              <a:rPr lang="zh-CN" altLang="en-US" sz="2000" b="1" dirty="0">
                <a:solidFill>
                  <a:schemeClr val="bg1"/>
                </a:solidFill>
                <a:sym typeface="+mn-ea"/>
              </a:rPr>
              <a:t>伦理抉择</a:t>
            </a:r>
            <a:r>
              <a:rPr lang="en-US" altLang="zh-CN" sz="2000" b="1" dirty="0">
                <a:solidFill>
                  <a:schemeClr val="bg1"/>
                </a:solidFill>
                <a:sym typeface="+mn-ea"/>
              </a:rPr>
              <a:t>5</a:t>
            </a:r>
            <a:r>
              <a:rPr lang="zh-CN" altLang="en-US" sz="2000" b="1" dirty="0">
                <a:solidFill>
                  <a:schemeClr val="bg1"/>
                </a:solidFill>
                <a:sym typeface="+mn-ea"/>
              </a:rPr>
              <a:t>个基本原则</a:t>
            </a:r>
            <a:endParaRPr lang="zh-CN" altLang="en-US" sz="2000" b="1"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96" y="750872"/>
            <a:ext cx="5208080" cy="2178591"/>
          </a:xfrm>
        </p:spPr>
        <p:txBody>
          <a:bodyPr>
            <a:normAutofit lnSpcReduction="10000"/>
          </a:bodyPr>
          <a:lstStyle/>
          <a:p>
            <a:pPr algn="just"/>
            <a:r>
              <a:rPr lang="en-US" altLang="zh-CN" sz="1200" dirty="0">
                <a:latin typeface="+mn-ea"/>
                <a:cs typeface="+mn-ea"/>
              </a:rPr>
              <a:t>“</a:t>
            </a:r>
            <a:r>
              <a:rPr lang="zh-CN" altLang="zh-CN" sz="1200" dirty="0">
                <a:latin typeface="+mn-ea"/>
                <a:cs typeface="+mn-ea"/>
              </a:rPr>
              <a:t>尊重人的伦理学</a:t>
            </a:r>
            <a:r>
              <a:rPr lang="en-US" altLang="zh-CN" sz="1200" dirty="0">
                <a:latin typeface="+mn-ea"/>
                <a:cs typeface="+mn-ea"/>
              </a:rPr>
              <a:t>”</a:t>
            </a:r>
            <a:r>
              <a:rPr lang="zh-CN" altLang="en-US" sz="1200" dirty="0">
                <a:latin typeface="+mn-ea"/>
                <a:cs typeface="+mn-ea"/>
              </a:rPr>
              <a:t>要求不但平等对待他人，还要将他人作为道德主体来尊重。如何</a:t>
            </a:r>
            <a:r>
              <a:rPr lang="en-US" altLang="zh-CN" sz="1200" dirty="0">
                <a:latin typeface="+mn-ea"/>
                <a:cs typeface="+mn-ea"/>
              </a:rPr>
              <a:t>“</a:t>
            </a:r>
            <a:r>
              <a:rPr lang="zh-CN" altLang="en-US" sz="1200" dirty="0">
                <a:latin typeface="+mn-ea"/>
                <a:cs typeface="+mn-ea"/>
              </a:rPr>
              <a:t>尊重他人的道德主体</a:t>
            </a:r>
            <a:r>
              <a:rPr lang="en-US" altLang="zh-CN" sz="1200" dirty="0">
                <a:latin typeface="+mn-ea"/>
                <a:cs typeface="+mn-ea"/>
              </a:rPr>
              <a:t>”---</a:t>
            </a:r>
            <a:r>
              <a:rPr lang="zh-CN" altLang="en-US" sz="1200" dirty="0">
                <a:latin typeface="+mn-ea"/>
                <a:cs typeface="+mn-ea"/>
              </a:rPr>
              <a:t>赋予他人必要</a:t>
            </a:r>
            <a:r>
              <a:rPr lang="zh-CN" altLang="en-US" sz="1200" dirty="0">
                <a:latin typeface="+mn-ea"/>
                <a:cs typeface="+mn-ea"/>
              </a:rPr>
              <a:t>的权利</a:t>
            </a:r>
            <a:endParaRPr lang="zh-CN" altLang="en-US" sz="1200" dirty="0">
              <a:latin typeface="+mn-ea"/>
              <a:cs typeface="+mn-ea"/>
            </a:endParaRPr>
          </a:p>
          <a:p>
            <a:pPr lvl="1" algn="just"/>
            <a:r>
              <a:rPr lang="zh-CN" altLang="en-US" sz="1000" dirty="0">
                <a:latin typeface="+mn-ea"/>
                <a:cs typeface="+mn-ea"/>
              </a:rPr>
              <a:t>权力：一种行动的权力，或者以某种方式行使个体行为的权力</a:t>
            </a:r>
            <a:endParaRPr lang="en-US" altLang="zh-CN" sz="1000" dirty="0">
              <a:latin typeface="+mn-ea"/>
              <a:cs typeface="+mn-ea"/>
            </a:endParaRPr>
          </a:p>
          <a:p>
            <a:endParaRPr lang="en-US" altLang="zh-CN" sz="1185" dirty="0">
              <a:latin typeface="+mn-ea"/>
              <a:cs typeface="+mn-ea"/>
            </a:endParaRPr>
          </a:p>
          <a:p>
            <a:r>
              <a:rPr lang="zh-CN" altLang="en-US" sz="1200" dirty="0">
                <a:latin typeface="+mn-ea"/>
                <a:cs typeface="+mn-ea"/>
              </a:rPr>
              <a:t>哲学家</a:t>
            </a:r>
            <a:r>
              <a:rPr lang="en-US" altLang="zh-CN" sz="1200" dirty="0">
                <a:latin typeface="+mn-ea"/>
                <a:cs typeface="+mn-ea"/>
              </a:rPr>
              <a:t>Alan </a:t>
            </a:r>
            <a:r>
              <a:rPr lang="en-US" altLang="zh-CN" sz="1200" dirty="0" err="1">
                <a:latin typeface="+mn-ea"/>
                <a:cs typeface="+mn-ea"/>
              </a:rPr>
              <a:t>Geewirth</a:t>
            </a:r>
            <a:r>
              <a:rPr lang="zh-CN" altLang="en-US" sz="1200" dirty="0">
                <a:latin typeface="+mn-ea"/>
                <a:cs typeface="+mn-ea"/>
              </a:rPr>
              <a:t>提出的</a:t>
            </a:r>
            <a:r>
              <a:rPr lang="en-US" altLang="zh-CN" sz="1200" dirty="0">
                <a:latin typeface="+mn-ea"/>
                <a:cs typeface="+mn-ea"/>
              </a:rPr>
              <a:t>3</a:t>
            </a:r>
            <a:r>
              <a:rPr lang="zh-CN" altLang="en-US" sz="1200" dirty="0">
                <a:latin typeface="+mn-ea"/>
                <a:cs typeface="+mn-ea"/>
              </a:rPr>
              <a:t>个层次：</a:t>
            </a:r>
            <a:endParaRPr lang="en-US" altLang="zh-CN" sz="1200" dirty="0">
              <a:latin typeface="+mn-ea"/>
              <a:cs typeface="+mn-ea"/>
            </a:endParaRPr>
          </a:p>
          <a:p>
            <a:pPr lvl="1"/>
            <a:r>
              <a:rPr lang="zh-CN" altLang="en-US" sz="1000" dirty="0">
                <a:solidFill>
                  <a:srgbClr val="FF0000"/>
                </a:solidFill>
                <a:latin typeface="+mn-ea"/>
                <a:cs typeface="+mn-ea"/>
              </a:rPr>
              <a:t>最基本的权利</a:t>
            </a:r>
            <a:r>
              <a:rPr lang="zh-CN" altLang="en-US" sz="1000" dirty="0">
                <a:latin typeface="+mn-ea"/>
                <a:cs typeface="+mn-ea"/>
              </a:rPr>
              <a:t>（生命、身体的完整和精神的健康）</a:t>
            </a:r>
            <a:endParaRPr lang="en-US" altLang="zh-CN" sz="1000" dirty="0">
              <a:latin typeface="+mn-ea"/>
              <a:cs typeface="+mn-ea"/>
            </a:endParaRPr>
          </a:p>
          <a:p>
            <a:pPr lvl="1"/>
            <a:r>
              <a:rPr lang="zh-CN" altLang="en-US" sz="1000" dirty="0">
                <a:solidFill>
                  <a:srgbClr val="FF0000"/>
                </a:solidFill>
                <a:latin typeface="+mn-ea"/>
                <a:cs typeface="+mn-ea"/>
              </a:rPr>
              <a:t>维持</a:t>
            </a:r>
            <a:r>
              <a:rPr lang="zh-CN" altLang="en-US" sz="1000" dirty="0">
                <a:latin typeface="+mn-ea"/>
                <a:cs typeface="+mn-ea"/>
              </a:rPr>
              <a:t>个人实现自己的目标水平的权利（</a:t>
            </a:r>
            <a:r>
              <a:rPr lang="zh-CN" altLang="en-US" sz="1000" dirty="0">
                <a:solidFill>
                  <a:srgbClr val="0000FF"/>
                </a:solidFill>
                <a:latin typeface="+mn-ea"/>
                <a:cs typeface="+mn-ea"/>
              </a:rPr>
              <a:t>不被欺骗</a:t>
            </a:r>
            <a:r>
              <a:rPr lang="zh-CN" altLang="en-US" sz="1000" dirty="0">
                <a:latin typeface="+mn-ea"/>
                <a:cs typeface="+mn-ea"/>
              </a:rPr>
              <a:t>，</a:t>
            </a:r>
            <a:r>
              <a:rPr lang="zh-CN" altLang="en-US" sz="1000" dirty="0">
                <a:solidFill>
                  <a:srgbClr val="0000FF"/>
                </a:solidFill>
                <a:latin typeface="+mn-ea"/>
                <a:cs typeface="+mn-ea"/>
              </a:rPr>
              <a:t>对医疗实验的知情同意权</a:t>
            </a:r>
            <a:r>
              <a:rPr lang="zh-CN" altLang="en-US" sz="1000" dirty="0">
                <a:latin typeface="+mn-ea"/>
                <a:cs typeface="+mn-ea"/>
              </a:rPr>
              <a:t>，</a:t>
            </a:r>
            <a:r>
              <a:rPr lang="zh-CN" altLang="en-US" sz="1000" dirty="0">
                <a:solidFill>
                  <a:srgbClr val="0000FF"/>
                </a:solidFill>
                <a:latin typeface="+mn-ea"/>
                <a:cs typeface="+mn-ea"/>
              </a:rPr>
              <a:t>不被偷窃</a:t>
            </a:r>
            <a:r>
              <a:rPr lang="zh-CN" altLang="en-US" sz="1000" dirty="0">
                <a:latin typeface="+mn-ea"/>
                <a:cs typeface="+mn-ea"/>
              </a:rPr>
              <a:t>，</a:t>
            </a:r>
            <a:r>
              <a:rPr lang="zh-CN" altLang="en-US" sz="1000" dirty="0">
                <a:solidFill>
                  <a:srgbClr val="0000FF"/>
                </a:solidFill>
                <a:latin typeface="+mn-ea"/>
                <a:cs typeface="+mn-ea"/>
              </a:rPr>
              <a:t>不被诽谤</a:t>
            </a:r>
            <a:r>
              <a:rPr lang="zh-CN" altLang="en-US" sz="1000" dirty="0">
                <a:latin typeface="+mn-ea"/>
                <a:cs typeface="+mn-ea"/>
              </a:rPr>
              <a:t>，</a:t>
            </a:r>
            <a:r>
              <a:rPr lang="zh-CN" altLang="en-US" sz="1000" dirty="0">
                <a:solidFill>
                  <a:srgbClr val="0000FF"/>
                </a:solidFill>
                <a:latin typeface="+mn-ea"/>
                <a:cs typeface="+mn-ea"/>
              </a:rPr>
              <a:t>不遭毁约</a:t>
            </a:r>
            <a:r>
              <a:rPr lang="zh-CN" altLang="en-US" sz="1000" dirty="0">
                <a:latin typeface="+mn-ea"/>
                <a:cs typeface="+mn-ea"/>
              </a:rPr>
              <a:t>）</a:t>
            </a:r>
            <a:endParaRPr lang="en-US" altLang="zh-CN" sz="1000" dirty="0">
              <a:latin typeface="+mn-ea"/>
              <a:cs typeface="+mn-ea"/>
            </a:endParaRPr>
          </a:p>
          <a:p>
            <a:pPr lvl="1"/>
            <a:r>
              <a:rPr lang="zh-CN" altLang="en-US" sz="1000" dirty="0">
                <a:solidFill>
                  <a:srgbClr val="FF0000"/>
                </a:solidFill>
                <a:latin typeface="+mn-ea"/>
                <a:cs typeface="+mn-ea"/>
              </a:rPr>
              <a:t>实现提升</a:t>
            </a:r>
            <a:r>
              <a:rPr lang="zh-CN" altLang="en-US" sz="1000" dirty="0">
                <a:latin typeface="+mn-ea"/>
                <a:cs typeface="+mn-ea"/>
              </a:rPr>
              <a:t>个人的目标水平所必需的权利（设法获得财产的权利）</a:t>
            </a:r>
            <a:endParaRPr lang="en-US" altLang="zh-CN" sz="1000" dirty="0">
              <a:latin typeface="+mn-ea"/>
              <a:cs typeface="+mn-ea"/>
            </a:endParaRPr>
          </a:p>
          <a:p>
            <a:endParaRPr lang="en-US" altLang="zh-CN" sz="1185" dirty="0">
              <a:latin typeface="+mn-ea"/>
              <a:cs typeface="+mn-ea"/>
            </a:endParaRPr>
          </a:p>
          <a:p>
            <a:r>
              <a:rPr lang="zh-CN" altLang="en-US" sz="1185" dirty="0">
                <a:solidFill>
                  <a:srgbClr val="0000FF"/>
                </a:solidFill>
                <a:latin typeface="+mn-ea"/>
                <a:cs typeface="+mn-ea"/>
              </a:rPr>
              <a:t>例：</a:t>
            </a:r>
            <a:r>
              <a:rPr lang="zh-CN" altLang="en-US" sz="1185" dirty="0">
                <a:latin typeface="+mn-ea"/>
                <a:cs typeface="+mn-ea"/>
              </a:rPr>
              <a:t>工厂为了节约资金而向外排放有高度致癌性的污染物，</a:t>
            </a:r>
            <a:r>
              <a:rPr lang="en-US" altLang="zh-CN" sz="1185" dirty="0">
                <a:latin typeface="+mn-ea"/>
                <a:cs typeface="+mn-ea"/>
              </a:rPr>
              <a:t>“</a:t>
            </a:r>
            <a:r>
              <a:rPr lang="zh-CN" altLang="en-US" sz="1185" dirty="0">
                <a:latin typeface="+mn-ea"/>
                <a:cs typeface="+mn-ea"/>
              </a:rPr>
              <a:t>侵犯</a:t>
            </a:r>
            <a:r>
              <a:rPr lang="en-US" altLang="zh-CN" sz="1185" dirty="0">
                <a:latin typeface="+mn-ea"/>
                <a:cs typeface="+mn-ea"/>
              </a:rPr>
              <a:t>”</a:t>
            </a:r>
            <a:r>
              <a:rPr lang="zh-CN" altLang="en-US" sz="1185" dirty="0">
                <a:latin typeface="+mn-ea"/>
                <a:cs typeface="+mn-ea"/>
              </a:rPr>
              <a:t>和</a:t>
            </a:r>
            <a:r>
              <a:rPr lang="en-US" altLang="zh-CN" sz="1185" dirty="0">
                <a:latin typeface="+mn-ea"/>
                <a:cs typeface="+mn-ea"/>
              </a:rPr>
              <a:t>“</a:t>
            </a:r>
            <a:r>
              <a:rPr lang="zh-CN" altLang="en-US" sz="1185" dirty="0">
                <a:latin typeface="+mn-ea"/>
                <a:cs typeface="+mn-ea"/>
              </a:rPr>
              <a:t>侵害</a:t>
            </a:r>
            <a:r>
              <a:rPr lang="en-US" altLang="zh-CN" sz="1185" dirty="0">
                <a:latin typeface="+mn-ea"/>
                <a:cs typeface="+mn-ea"/>
              </a:rPr>
              <a:t>”</a:t>
            </a:r>
            <a:endParaRPr lang="en-US" altLang="zh-CN" sz="1185" dirty="0">
              <a:latin typeface="+mn-ea"/>
              <a:cs typeface="+mn-ea"/>
            </a:endParaRPr>
          </a:p>
        </p:txBody>
      </p:sp>
      <p:sp>
        <p:nvSpPr>
          <p:cNvPr id="4" name="标题 1"/>
          <p:cNvSpPr>
            <a:spLocks noGrp="1"/>
          </p:cNvSpPr>
          <p:nvPr>
            <p:ph type="title"/>
          </p:nvPr>
        </p:nvSpPr>
        <p:spPr>
          <a:xfrm>
            <a:off x="330296" y="45578"/>
            <a:ext cx="5208080" cy="550187"/>
          </a:xfrm>
        </p:spPr>
        <p:txBody>
          <a:bodyPr>
            <a:normAutofit/>
          </a:bodyPr>
          <a:lstStyle/>
          <a:p>
            <a:pPr algn="l"/>
            <a:r>
              <a:rPr lang="en-US" altLang="zh-CN" sz="1970" b="1" dirty="0">
                <a:solidFill>
                  <a:schemeClr val="bg1"/>
                </a:solidFill>
                <a:sym typeface="+mn-ea"/>
              </a:rPr>
              <a:t>2.2.2 </a:t>
            </a:r>
            <a:r>
              <a:rPr lang="zh-CN" altLang="en-US" sz="1970" b="1" dirty="0">
                <a:solidFill>
                  <a:schemeClr val="bg1"/>
                </a:solidFill>
                <a:sym typeface="+mn-ea"/>
              </a:rPr>
              <a:t>伦理抉择</a:t>
            </a:r>
            <a:r>
              <a:rPr lang="en-US" altLang="zh-CN" sz="1970" b="1" dirty="0">
                <a:solidFill>
                  <a:schemeClr val="bg1"/>
                </a:solidFill>
                <a:sym typeface="+mn-ea"/>
              </a:rPr>
              <a:t>5</a:t>
            </a:r>
            <a:r>
              <a:rPr lang="zh-CN" altLang="en-US" sz="1970" b="1" dirty="0">
                <a:solidFill>
                  <a:schemeClr val="bg1"/>
                </a:solidFill>
                <a:sym typeface="+mn-ea"/>
              </a:rPr>
              <a:t>个基本原则</a:t>
            </a:r>
            <a:endParaRPr lang="zh-CN" altLang="en-US" sz="197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sz="335">
                <a:solidFill>
                  <a:prstClr val="black">
                    <a:tint val="75000"/>
                  </a:prstClr>
                </a:solidFill>
                <a:latin typeface="微软雅黑" panose="020B0503020204020204" pitchFamily="34" charset="-122"/>
                <a:ea typeface="微软雅黑" panose="020B0503020204020204" pitchFamily="34" charset="-122"/>
              </a:rPr>
            </a:fld>
            <a:endParaRPr lang="zh-CN" altLang="en-US" sz="335">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r>
              <a:rPr lang="zh-CN" altLang="en-US" sz="1200" b="1" dirty="0"/>
              <a:t>陈泽怀</a:t>
            </a:r>
            <a:r>
              <a:rPr lang="zh-CN" altLang="en-US" sz="1200" dirty="0"/>
              <a:t>（上海师范大学哲学系教授）：</a:t>
            </a:r>
            <a:r>
              <a:rPr lang="zh-CN" altLang="en-US" sz="1200" b="1" u="sng" dirty="0">
                <a:solidFill>
                  <a:srgbClr val="FF0000"/>
                </a:solidFill>
              </a:rPr>
              <a:t>底线伦理、共同信念、终极关怀</a:t>
            </a:r>
            <a:endParaRPr lang="en-US" altLang="zh-CN" sz="1200" b="1" u="sng" dirty="0">
              <a:solidFill>
                <a:srgbClr val="FF0000"/>
              </a:solidFill>
            </a:endParaRPr>
          </a:p>
          <a:p>
            <a:endParaRPr lang="en-US" altLang="zh-CN" sz="1200" b="1" dirty="0"/>
          </a:p>
          <a:p>
            <a:r>
              <a:rPr lang="zh-CN" altLang="en-US" sz="1200" b="1" dirty="0">
                <a:solidFill>
                  <a:srgbClr val="0000FF"/>
                </a:solidFill>
              </a:rPr>
              <a:t>底线伦理</a:t>
            </a:r>
            <a:r>
              <a:rPr lang="zh-CN" altLang="en-US" sz="1200" dirty="0"/>
              <a:t>：所有人都应遵循的行为约束和规范</a:t>
            </a:r>
            <a:endParaRPr lang="en-US" altLang="zh-CN" sz="1200" dirty="0"/>
          </a:p>
          <a:p>
            <a:r>
              <a:rPr lang="zh-CN" altLang="en-US" sz="1200" dirty="0"/>
              <a:t>例：“勿杀人”、“勿盗窃” “勿说谎” “勿奸淫”等</a:t>
            </a:r>
            <a:endParaRPr lang="en-US" altLang="zh-CN" sz="1200" dirty="0"/>
          </a:p>
          <a:p>
            <a:endParaRPr lang="en-US" altLang="zh-CN" sz="1200" dirty="0"/>
          </a:p>
          <a:p>
            <a:r>
              <a:rPr lang="zh-CN" altLang="en-US" sz="1200" b="1" dirty="0">
                <a:solidFill>
                  <a:srgbClr val="0000FF"/>
                </a:solidFill>
              </a:rPr>
              <a:t>共同信念</a:t>
            </a:r>
            <a:endParaRPr lang="en-US" altLang="zh-CN" sz="1200" b="1" dirty="0">
              <a:solidFill>
                <a:srgbClr val="0000FF"/>
              </a:solidFill>
            </a:endParaRPr>
          </a:p>
          <a:p>
            <a:r>
              <a:rPr lang="zh-CN" altLang="en-US" sz="1200" dirty="0"/>
              <a:t>例：“建设中国特色社会主义”、“贯彻社会主义核心价值观”、“促进全人类的和平与发展</a:t>
            </a:r>
            <a:r>
              <a:rPr lang="en-US" altLang="zh-CN" sz="1200" dirty="0"/>
              <a:t>…</a:t>
            </a:r>
            <a:r>
              <a:rPr lang="zh-CN" altLang="en-US" sz="1200" dirty="0"/>
              <a:t>”</a:t>
            </a:r>
            <a:endParaRPr lang="en-US" altLang="zh-CN" sz="1200" dirty="0"/>
          </a:p>
          <a:p>
            <a:endParaRPr lang="en-US" altLang="zh-CN" sz="1200" dirty="0"/>
          </a:p>
          <a:p>
            <a:r>
              <a:rPr lang="zh-CN" altLang="en-US" sz="1200" b="1" dirty="0">
                <a:solidFill>
                  <a:srgbClr val="0000FF"/>
                </a:solidFill>
              </a:rPr>
              <a:t>终极关怀</a:t>
            </a:r>
            <a:r>
              <a:rPr lang="zh-CN" altLang="en-US" sz="1200" dirty="0"/>
              <a:t>：能化解生存与死亡、有限与无限的紧张对立，克服对于生死的困惑与焦虑</a:t>
            </a:r>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2.2.3 </a:t>
            </a:r>
            <a:r>
              <a:rPr lang="zh-CN" altLang="en-US" sz="2000" b="1" dirty="0">
                <a:solidFill>
                  <a:schemeClr val="bg1"/>
                </a:solidFill>
              </a:rPr>
              <a:t>伦理分析的一般框架</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p:txBody>
          <a:bodyPr>
            <a:normAutofit fontScale="90000"/>
          </a:bodyPr>
          <a:p>
            <a:r>
              <a:rPr lang="zh-CN" altLang="en-US" b="1">
                <a:solidFill>
                  <a:schemeClr val="tx1"/>
                </a:solidFill>
              </a:rPr>
              <a:t>案例分析</a:t>
            </a:r>
            <a:r>
              <a:rPr lang="en-US" altLang="zh-CN" b="1">
                <a:solidFill>
                  <a:schemeClr val="tx1"/>
                </a:solidFill>
              </a:rPr>
              <a:t>1</a:t>
            </a:r>
            <a:r>
              <a:rPr lang="zh-CN" altLang="en-US" b="1">
                <a:solidFill>
                  <a:schemeClr val="tx1"/>
                </a:solidFill>
              </a:rPr>
              <a:t>：</a:t>
            </a:r>
            <a:endParaRPr lang="zh-CN" altLang="en-US"/>
          </a:p>
          <a:p>
            <a:pPr algn="just"/>
            <a:r>
              <a:rPr lang="en-US" altLang="zh-CN" sz="1100"/>
              <a:t>2018.08</a:t>
            </a:r>
            <a:r>
              <a:rPr lang="zh-CN" altLang="en-US" sz="1100"/>
              <a:t>，某司在其网站使用人工智能机器人 Dreamwriter 自动撰写并发表了一篇财经报道。同日，盈某科技在其运营的“某贷之家”网站发布了与之一模一样的文章。</a:t>
            </a:r>
            <a:r>
              <a:rPr lang="zh-CN" altLang="en-US" sz="1100">
                <a:sym typeface="+mn-ea"/>
              </a:rPr>
              <a:t>某司</a:t>
            </a:r>
            <a:r>
              <a:rPr lang="zh-CN" altLang="en-US" sz="1100"/>
              <a:t>发现此现象后将盈某科技告上法庭，认为盈某公司的行为侵犯了</a:t>
            </a:r>
            <a:r>
              <a:rPr lang="zh-CN" altLang="en-US" sz="1100">
                <a:sym typeface="+mn-ea"/>
              </a:rPr>
              <a:t>某司</a:t>
            </a:r>
            <a:r>
              <a:rPr lang="zh-CN" altLang="en-US" sz="1100" b="1">
                <a:solidFill>
                  <a:schemeClr val="tx1"/>
                </a:solidFill>
              </a:rPr>
              <a:t>Dreamwriter</a:t>
            </a:r>
            <a:r>
              <a:rPr lang="zh-CN" altLang="en-US" sz="1100"/>
              <a:t>的著作权</a:t>
            </a:r>
            <a:endParaRPr lang="zh-CN" altLang="en-US" sz="1100"/>
          </a:p>
          <a:p>
            <a:pPr algn="just"/>
            <a:r>
              <a:rPr lang="zh-CN" altLang="en-US" sz="1100"/>
              <a:t>2019</a:t>
            </a:r>
            <a:r>
              <a:rPr lang="en-US" altLang="zh-CN" sz="1100"/>
              <a:t>.09</a:t>
            </a:r>
            <a:r>
              <a:rPr lang="zh-CN" altLang="en-US" sz="1100"/>
              <a:t>，法院受理了这一案件，于 2020 年 1 月进行宣判。法院认为人工智能生成的作品属于著作权保护的范畴之内。法院的判案依据是《中华人民共和国著作权法实施条例》第二条关于作品的定义以及结合本案的事实，法院最终认定</a:t>
            </a:r>
            <a:r>
              <a:rPr lang="zh-CN" altLang="en-US" sz="1100">
                <a:sym typeface="+mn-ea"/>
              </a:rPr>
              <a:t>某司</a:t>
            </a:r>
            <a:r>
              <a:rPr lang="zh-CN" altLang="en-US" sz="1100"/>
              <a:t>Dream</a:t>
            </a:r>
            <a:r>
              <a:rPr lang="en-US" altLang="zh-CN" sz="1100"/>
              <a:t>w</a:t>
            </a:r>
            <a:r>
              <a:rPr lang="zh-CN" altLang="en-US" sz="1100"/>
              <a:t>riter产生的作品具有独创性。本案例是全国首例认定人工智能生成的文章构成作品的</a:t>
            </a:r>
            <a:r>
              <a:rPr lang="zh-CN" altLang="en-US" sz="1100"/>
              <a:t>著作权生效案件，对于今后同类型案件的审理有一定的借鉴意义</a:t>
            </a:r>
            <a:endParaRPr lang="zh-CN" altLang="en-US" sz="1100"/>
          </a:p>
          <a:p>
            <a:pPr algn="just"/>
            <a:r>
              <a:rPr lang="zh-CN" altLang="en-US" sz="1100">
                <a:sym typeface="+mn-ea"/>
              </a:rPr>
              <a:t>著作权的归属应该如何判定？</a:t>
            </a:r>
            <a:endParaRPr lang="zh-CN" altLang="en-US" sz="1100">
              <a:sym typeface="+mn-ea"/>
            </a:endParaRPr>
          </a:p>
          <a:p>
            <a:pPr algn="just"/>
            <a:r>
              <a:rPr lang="zh-CN" altLang="en-US" sz="1100">
                <a:sym typeface="+mn-ea"/>
              </a:rPr>
              <a:t>人工智能创作是否会削减人类创作积极性；</a:t>
            </a:r>
            <a:r>
              <a:rPr lang="zh-CN" altLang="en-US" sz="1100">
                <a:sym typeface="+mn-ea"/>
              </a:rPr>
              <a:t>人工智能的岗位替代是否会威胁人类就业安全；</a:t>
            </a:r>
            <a:r>
              <a:rPr lang="zh-CN" altLang="en-US" sz="1100">
                <a:sym typeface="+mn-ea"/>
              </a:rPr>
              <a:t>人工智能创作的</a:t>
            </a:r>
            <a:r>
              <a:rPr lang="zh-CN" altLang="en-US" sz="1100">
                <a:sym typeface="+mn-ea"/>
              </a:rPr>
              <a:t>经济效益由谁来享用，责任由谁来承担？（使用者</a:t>
            </a:r>
            <a:r>
              <a:rPr lang="en-US" altLang="zh-CN" sz="1100">
                <a:sym typeface="+mn-ea"/>
              </a:rPr>
              <a:t>vs</a:t>
            </a:r>
            <a:r>
              <a:rPr lang="zh-CN" altLang="en-US" sz="1100">
                <a:sym typeface="+mn-ea"/>
              </a:rPr>
              <a:t>写代码的</a:t>
            </a:r>
            <a:r>
              <a:rPr lang="zh-CN" altLang="en-US" sz="1100">
                <a:sym typeface="+mn-ea"/>
              </a:rPr>
              <a:t>人）</a:t>
            </a:r>
            <a:endParaRPr lang="zh-CN" altLang="en-US" sz="1100">
              <a:sym typeface="+mn-ea"/>
            </a:endParaRPr>
          </a:p>
          <a:p>
            <a:pPr algn="just"/>
            <a:endParaRPr lang="zh-CN" altLang="en-US" sz="1100"/>
          </a:p>
          <a:p>
            <a:pPr algn="just"/>
            <a:endParaRPr lang="zh-CN" altLang="en-US" sz="1100"/>
          </a:p>
          <a:p>
            <a:pPr algn="just"/>
            <a:endParaRPr lang="zh-CN" altLang="en-US" sz="1100"/>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
        <p:nvSpPr>
          <p:cNvPr id="6" name="标题 1"/>
          <p:cNvSpPr>
            <a:spLocks noGrp="1"/>
          </p:cNvSpPr>
          <p:nvPr>
            <p:ph type="title"/>
          </p:nvPr>
        </p:nvSpPr>
        <p:spPr>
          <a:xfrm>
            <a:off x="293450" y="22598"/>
            <a:ext cx="5282089" cy="558006"/>
          </a:xfrm>
        </p:spPr>
        <p:txBody>
          <a:bodyPr>
            <a:normAutofit/>
          </a:bodyPr>
          <a:p>
            <a:pPr algn="l"/>
            <a:r>
              <a:rPr lang="en-US" altLang="zh-CN" sz="2000" b="1" dirty="0">
                <a:solidFill>
                  <a:schemeClr val="bg1"/>
                </a:solidFill>
              </a:rPr>
              <a:t>2.2.3 </a:t>
            </a:r>
            <a:r>
              <a:rPr lang="zh-CN" altLang="en-US" sz="2000" b="1" dirty="0">
                <a:solidFill>
                  <a:schemeClr val="bg1"/>
                </a:solidFill>
              </a:rPr>
              <a:t>伦理分析的一般框架</a:t>
            </a:r>
            <a:endParaRPr lang="zh-CN" altLang="en-US" sz="2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2.1 </a:t>
            </a:r>
            <a:r>
              <a:rPr lang="zh-CN" altLang="en-US" sz="1200" dirty="0">
                <a:solidFill>
                  <a:srgbClr val="FF0000"/>
                </a:solidFill>
                <a:latin typeface="微软雅黑" panose="020B0503020204020204" pitchFamily="34" charset="-122"/>
                <a:ea typeface="微软雅黑" panose="020B0503020204020204" pitchFamily="34" charset="-122"/>
              </a:rPr>
              <a:t>伦理学基本概念</a:t>
            </a:r>
            <a:endParaRPr lang="zh-CN" altLang="en-US" sz="12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2.1.1 </a:t>
            </a:r>
            <a:r>
              <a:rPr lang="zh-CN" altLang="en-US" sz="1000" dirty="0">
                <a:solidFill>
                  <a:srgbClr val="FF0000"/>
                </a:solidFill>
                <a:latin typeface="微软雅黑" panose="020B0503020204020204" pitchFamily="34" charset="-122"/>
                <a:ea typeface="微软雅黑" panose="020B0503020204020204" pitchFamily="34" charset="-122"/>
              </a:rPr>
              <a:t>什么是伦理学</a:t>
            </a:r>
            <a:endParaRPr lang="zh-CN" altLang="en-US"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2.1.2 </a:t>
            </a:r>
            <a:r>
              <a:rPr lang="zh-CN" altLang="en-US" sz="1000" dirty="0">
                <a:solidFill>
                  <a:srgbClr val="FF0000"/>
                </a:solidFill>
                <a:latin typeface="微软雅黑" panose="020B0503020204020204" pitchFamily="34" charset="-122"/>
                <a:ea typeface="微软雅黑" panose="020B0503020204020204" pitchFamily="34" charset="-122"/>
              </a:rPr>
              <a:t>伦理、道德、法律</a:t>
            </a:r>
            <a:endParaRPr lang="en-US" altLang="zh-CN" sz="1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2.2 </a:t>
            </a:r>
            <a:r>
              <a:rPr lang="zh-CN" altLang="en-US" sz="1200" dirty="0">
                <a:latin typeface="微软雅黑" panose="020B0503020204020204" pitchFamily="34" charset="-122"/>
                <a:ea typeface="微软雅黑" panose="020B0503020204020204" pitchFamily="34" charset="-122"/>
              </a:rPr>
              <a:t>伦理分析方法</a:t>
            </a:r>
            <a:endParaRPr lang="zh-CN" altLang="en-US" sz="12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20000"/>
          </a:bodyPr>
          <a:lstStyle/>
          <a:p>
            <a:r>
              <a:rPr lang="zh-CN" altLang="en-US" sz="1200" b="1" dirty="0"/>
              <a:t>案例分析</a:t>
            </a:r>
            <a:r>
              <a:rPr lang="en-US" altLang="en-CA" sz="1200" b="1" dirty="0"/>
              <a:t>2</a:t>
            </a:r>
            <a:r>
              <a:rPr lang="zh-CN" altLang="en-US" sz="1200" b="1" dirty="0"/>
              <a:t>：</a:t>
            </a:r>
            <a:endParaRPr lang="en-CA" altLang="zh-CN" sz="1200" b="1" dirty="0"/>
          </a:p>
          <a:p>
            <a:pPr algn="l"/>
            <a:r>
              <a:rPr lang="zh-CN" altLang="en-US" sz="1000" dirty="0">
                <a:latin typeface="Times New Roman" panose="02020603050405020304" charset="0"/>
                <a:ea typeface="宋体" panose="02010600030101010101" pitchFamily="2" charset="-122"/>
              </a:rPr>
              <a:t>小鹿咖啡财务问题始末：</a:t>
            </a:r>
            <a:endParaRPr lang="en-CA" altLang="zh-CN" sz="1000" dirty="0">
              <a:latin typeface="Times New Roman" panose="02020603050405020304" charset="0"/>
              <a:ea typeface="宋体" panose="02010600030101010101" pitchFamily="2" charset="-122"/>
            </a:endParaRPr>
          </a:p>
          <a:p>
            <a:pPr lvl="1"/>
            <a:r>
              <a:rPr lang="en-US" altLang="zh-CN" sz="1000" b="0" i="0" dirty="0">
                <a:solidFill>
                  <a:srgbClr val="121212"/>
                </a:solidFill>
                <a:effectLst/>
                <a:latin typeface="Times New Roman" panose="02020603050405020304" charset="0"/>
                <a:ea typeface="宋体" panose="02010600030101010101" pitchFamily="2" charset="-122"/>
              </a:rPr>
              <a:t>2020.02</a:t>
            </a:r>
            <a:r>
              <a:rPr lang="zh-CN" altLang="en-US" sz="1000" b="0" i="0" dirty="0">
                <a:solidFill>
                  <a:srgbClr val="121212"/>
                </a:solidFill>
                <a:effectLst/>
                <a:latin typeface="Times New Roman" panose="02020603050405020304" charset="0"/>
                <a:ea typeface="宋体" panose="02010600030101010101" pitchFamily="2" charset="-122"/>
              </a:rPr>
              <a:t>著名做空机构</a:t>
            </a:r>
            <a:r>
              <a:rPr lang="en-US" altLang="zh-CN" sz="1000" b="0" i="0" dirty="0">
                <a:solidFill>
                  <a:srgbClr val="121212"/>
                </a:solidFill>
                <a:effectLst/>
                <a:latin typeface="Times New Roman" panose="02020603050405020304" charset="0"/>
                <a:ea typeface="宋体" panose="02010600030101010101" pitchFamily="2" charset="-122"/>
              </a:rPr>
              <a:t>-</a:t>
            </a:r>
            <a:r>
              <a:rPr lang="zh-CN" altLang="en-US" sz="1000" b="0" i="0" dirty="0">
                <a:solidFill>
                  <a:srgbClr val="121212"/>
                </a:solidFill>
                <a:effectLst/>
                <a:latin typeface="Times New Roman" panose="02020603050405020304" charset="0"/>
                <a:ea typeface="宋体" panose="02010600030101010101" pitchFamily="2" charset="-122"/>
              </a:rPr>
              <a:t>浑水发布做空报告，</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股价盘中最大跌幅</a:t>
            </a:r>
            <a:r>
              <a:rPr lang="en-US" altLang="zh-CN" sz="1000" b="0" i="0" dirty="0">
                <a:solidFill>
                  <a:srgbClr val="121212"/>
                </a:solidFill>
                <a:effectLst/>
                <a:latin typeface="Times New Roman" panose="02020603050405020304" charset="0"/>
                <a:ea typeface="宋体" panose="02010600030101010101" pitchFamily="2" charset="-122"/>
              </a:rPr>
              <a:t>26.5%</a:t>
            </a:r>
            <a:r>
              <a:rPr lang="zh-CN" altLang="en-US" sz="1000" b="0" i="0" dirty="0">
                <a:solidFill>
                  <a:srgbClr val="121212"/>
                </a:solidFill>
                <a:effectLst/>
                <a:latin typeface="Times New Roman" panose="02020603050405020304" charset="0"/>
                <a:ea typeface="宋体" panose="02010600030101010101" pitchFamily="2" charset="-122"/>
              </a:rPr>
              <a:t>，随后</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回应论证有缺陷，两个月时间股价又涨回来了</a:t>
            </a:r>
            <a:endParaRPr lang="en-CA" altLang="zh-CN" sz="1000" b="0" i="0" dirty="0">
              <a:solidFill>
                <a:srgbClr val="121212"/>
              </a:solidFill>
              <a:effectLst/>
              <a:latin typeface="Times New Roman" panose="02020603050405020304" charset="0"/>
              <a:ea typeface="宋体" panose="02010600030101010101" pitchFamily="2" charset="-122"/>
            </a:endParaRPr>
          </a:p>
          <a:p>
            <a:pPr lvl="1"/>
            <a:r>
              <a:rPr lang="en-US" altLang="zh-CN" sz="1000" b="0" i="0" dirty="0">
                <a:solidFill>
                  <a:srgbClr val="121212"/>
                </a:solidFill>
                <a:effectLst/>
                <a:latin typeface="Times New Roman" panose="02020603050405020304" charset="0"/>
                <a:ea typeface="宋体" panose="02010600030101010101" pitchFamily="2" charset="-122"/>
              </a:rPr>
              <a:t>2020.04</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业绩造假</a:t>
            </a:r>
            <a:r>
              <a:rPr lang="en-US" altLang="zh-CN" sz="1000" b="0" i="0" dirty="0">
                <a:solidFill>
                  <a:srgbClr val="121212"/>
                </a:solidFill>
                <a:effectLst/>
                <a:latin typeface="Times New Roman" panose="02020603050405020304" charset="0"/>
                <a:ea typeface="宋体" panose="02010600030101010101" pitchFamily="2" charset="-122"/>
              </a:rPr>
              <a:t>22</a:t>
            </a:r>
            <a:r>
              <a:rPr lang="zh-CN" altLang="en-US" sz="1000" b="0" i="0" dirty="0">
                <a:solidFill>
                  <a:srgbClr val="121212"/>
                </a:solidFill>
                <a:effectLst/>
                <a:latin typeface="Times New Roman" panose="02020603050405020304" charset="0"/>
                <a:ea typeface="宋体" panose="02010600030101010101" pitchFamily="2" charset="-122"/>
              </a:rPr>
              <a:t>亿美元，股价暴跌</a:t>
            </a:r>
            <a:r>
              <a:rPr lang="en-US" altLang="zh-CN" sz="1000" b="0" i="0" dirty="0">
                <a:solidFill>
                  <a:srgbClr val="121212"/>
                </a:solidFill>
                <a:effectLst/>
                <a:latin typeface="Times New Roman" panose="02020603050405020304" charset="0"/>
                <a:ea typeface="宋体" panose="02010600030101010101" pitchFamily="2" charset="-122"/>
              </a:rPr>
              <a:t>80%</a:t>
            </a:r>
            <a:r>
              <a:rPr lang="zh-CN" altLang="en-US" sz="1000" b="0" i="0" dirty="0">
                <a:solidFill>
                  <a:srgbClr val="121212"/>
                </a:solidFill>
                <a:effectLst/>
                <a:latin typeface="Times New Roman" panose="02020603050405020304" charset="0"/>
                <a:ea typeface="宋体" panose="02010600030101010101" pitchFamily="2" charset="-122"/>
              </a:rPr>
              <a:t>，美律师事务所对</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发起集体诉讼</a:t>
            </a:r>
            <a:endParaRPr lang="en-CA" altLang="zh-CN" sz="1000" b="0" i="0" dirty="0">
              <a:solidFill>
                <a:srgbClr val="121212"/>
              </a:solidFill>
              <a:effectLst/>
              <a:latin typeface="Times New Roman" panose="02020603050405020304" charset="0"/>
              <a:ea typeface="宋体" panose="02010600030101010101" pitchFamily="2" charset="-122"/>
            </a:endParaRPr>
          </a:p>
          <a:p>
            <a:pPr lvl="1"/>
            <a:r>
              <a:rPr lang="en-US" altLang="zh-CN" sz="1000" b="0" i="0" dirty="0">
                <a:solidFill>
                  <a:srgbClr val="121212"/>
                </a:solidFill>
                <a:effectLst/>
                <a:latin typeface="Times New Roman" panose="02020603050405020304" charset="0"/>
                <a:ea typeface="宋体" panose="02010600030101010101" pitchFamily="2" charset="-122"/>
              </a:rPr>
              <a:t>2020.04</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董事长</a:t>
            </a:r>
            <a:r>
              <a:rPr lang="zh-CN" altLang="en-US" sz="1000" b="0" i="0" dirty="0">
                <a:solidFill>
                  <a:srgbClr val="121212"/>
                </a:solidFill>
                <a:effectLst/>
                <a:latin typeface="Times New Roman" panose="02020603050405020304" charset="0"/>
                <a:ea typeface="宋体" panose="02010600030101010101" pitchFamily="2" charset="-122"/>
              </a:rPr>
              <a:t>发声，表示承担责任。中国证监会回应“</a:t>
            </a:r>
            <a:r>
              <a:rPr lang="zh-CN" altLang="en-US" sz="1000" dirty="0">
                <a:latin typeface="Times New Roman" panose="02020603050405020304" charset="0"/>
                <a:ea typeface="宋体" panose="02010600030101010101" pitchFamily="2" charset="-122"/>
              </a:rPr>
              <a:t>小鹿</a:t>
            </a:r>
            <a:r>
              <a:rPr lang="zh-CN" altLang="en-US" sz="1000" b="0" i="0" dirty="0">
                <a:solidFill>
                  <a:srgbClr val="121212"/>
                </a:solidFill>
                <a:effectLst/>
                <a:latin typeface="Times New Roman" panose="02020603050405020304" charset="0"/>
                <a:ea typeface="宋体" panose="02010600030101010101" pitchFamily="2" charset="-122"/>
              </a:rPr>
              <a:t>财务造假”，表示强烈谴责</a:t>
            </a:r>
            <a:endParaRPr lang="en-CA" altLang="zh-CN" sz="1000" dirty="0">
              <a:solidFill>
                <a:srgbClr val="121212"/>
              </a:solidFill>
              <a:latin typeface="Times New Roman" panose="02020603050405020304" charset="0"/>
              <a:ea typeface="宋体" panose="02010600030101010101" pitchFamily="2" charset="-122"/>
            </a:endParaRPr>
          </a:p>
          <a:p>
            <a:pPr lvl="1"/>
            <a:r>
              <a:rPr lang="en-US" altLang="zh-CN" sz="1000" b="0" i="0" dirty="0">
                <a:solidFill>
                  <a:srgbClr val="121212"/>
                </a:solidFill>
                <a:effectLst/>
                <a:latin typeface="Times New Roman" panose="02020603050405020304" charset="0"/>
                <a:ea typeface="宋体" panose="02010600030101010101" pitchFamily="2" charset="-122"/>
              </a:rPr>
              <a:t>2020.04</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董事长道歉，表示羞愧心痛。</a:t>
            </a:r>
            <a:r>
              <a:rPr lang="zh-CN" altLang="en-US" sz="1000" dirty="0">
                <a:latin typeface="Times New Roman" panose="02020603050405020304" charset="0"/>
                <a:ea typeface="宋体" panose="02010600030101010101" pitchFamily="2" charset="-122"/>
              </a:rPr>
              <a:t>小鹿咖啡</a:t>
            </a:r>
            <a:r>
              <a:rPr lang="zh-CN" altLang="en-US" sz="1000" b="0" i="0" dirty="0">
                <a:solidFill>
                  <a:srgbClr val="121212"/>
                </a:solidFill>
                <a:effectLst/>
                <a:latin typeface="Times New Roman" panose="02020603050405020304" charset="0"/>
                <a:ea typeface="宋体" panose="02010600030101010101" pitchFamily="2" charset="-122"/>
              </a:rPr>
              <a:t>财务造假高管员工被停职调查</a:t>
            </a:r>
            <a:endParaRPr lang="zh-CN" altLang="en-US" sz="1000" b="0" i="0" dirty="0">
              <a:solidFill>
                <a:srgbClr val="121212"/>
              </a:solidFill>
              <a:effectLst/>
              <a:latin typeface="Times New Roman" panose="02020603050405020304" charset="0"/>
              <a:ea typeface="宋体" panose="02010600030101010101" pitchFamily="2" charset="-122"/>
            </a:endParaRPr>
          </a:p>
          <a:p>
            <a:pPr lvl="1"/>
            <a:r>
              <a:rPr lang="en-US" altLang="zh-CN" sz="1000" b="0" i="0" dirty="0">
                <a:solidFill>
                  <a:srgbClr val="121212"/>
                </a:solidFill>
                <a:effectLst/>
                <a:latin typeface="Times New Roman" panose="02020603050405020304" charset="0"/>
                <a:ea typeface="宋体" panose="02010600030101010101" pitchFamily="2" charset="-122"/>
              </a:rPr>
              <a:t>2021.09</a:t>
            </a:r>
            <a:r>
              <a:rPr lang="zh-CN" altLang="en-US" sz="1000" b="0" i="0" dirty="0">
                <a:solidFill>
                  <a:srgbClr val="121212"/>
                </a:solidFill>
                <a:effectLst/>
                <a:latin typeface="Times New Roman" panose="02020603050405020304" charset="0"/>
                <a:ea typeface="宋体" panose="02010600030101010101" pitchFamily="2" charset="-122"/>
              </a:rPr>
              <a:t>小鹿咖啡与股东</a:t>
            </a:r>
            <a:r>
              <a:rPr lang="zh-CN" altLang="en-US" sz="1000" b="0" i="0" dirty="0">
                <a:solidFill>
                  <a:srgbClr val="121212"/>
                </a:solidFill>
                <a:effectLst/>
                <a:latin typeface="Times New Roman" panose="02020603050405020304" charset="0"/>
                <a:ea typeface="宋体" panose="02010600030101010101" pitchFamily="2" charset="-122"/>
              </a:rPr>
              <a:t>达成和解</a:t>
            </a:r>
            <a:endParaRPr lang="zh-CN" altLang="en-US" sz="1000" b="0" i="0" dirty="0">
              <a:solidFill>
                <a:srgbClr val="121212"/>
              </a:solidFill>
              <a:effectLst/>
              <a:latin typeface="Times New Roman" panose="02020603050405020304" charset="0"/>
              <a:ea typeface="宋体" panose="02010600030101010101" pitchFamily="2" charset="-122"/>
            </a:endParaRPr>
          </a:p>
          <a:p>
            <a:pPr lvl="1"/>
            <a:r>
              <a:rPr lang="en-US" altLang="zh-CN" sz="1000" b="0" i="0" dirty="0">
                <a:solidFill>
                  <a:srgbClr val="121212"/>
                </a:solidFill>
                <a:effectLst/>
                <a:latin typeface="Times New Roman" panose="02020603050405020304" charset="0"/>
                <a:ea typeface="宋体" panose="02010600030101010101" pitchFamily="2" charset="-122"/>
              </a:rPr>
              <a:t>2021.12</a:t>
            </a:r>
            <a:r>
              <a:rPr lang="zh-CN" altLang="en-US" sz="1000" b="0" i="0" dirty="0">
                <a:solidFill>
                  <a:srgbClr val="121212"/>
                </a:solidFill>
                <a:effectLst/>
                <a:latin typeface="Times New Roman" panose="02020603050405020304" charset="0"/>
                <a:ea typeface="宋体" panose="02010600030101010101" pitchFamily="2" charset="-122"/>
              </a:rPr>
              <a:t>小鹿咖啡的债务重组计划获得批准</a:t>
            </a:r>
            <a:endParaRPr lang="en-CA" altLang="zh-CN" sz="1000" dirty="0">
              <a:latin typeface="Times New Roman" panose="02020603050405020304" charset="0"/>
              <a:ea typeface="宋体" panose="02010600030101010101" pitchFamily="2" charset="-122"/>
            </a:endParaRPr>
          </a:p>
          <a:p>
            <a:pPr algn="l"/>
            <a:r>
              <a:rPr lang="zh-CN" altLang="en-US" sz="1000" dirty="0"/>
              <a:t>小鹿咖啡事件违背了伦理学中的那些原则？</a:t>
            </a:r>
            <a:endParaRPr lang="en-CA" altLang="zh-CN" sz="1000" dirty="0"/>
          </a:p>
          <a:p>
            <a:pPr algn="l"/>
            <a:r>
              <a:rPr lang="zh-CN" altLang="en-US" sz="1000" dirty="0"/>
              <a:t>从企业运营者角度分析，如何避免财务</a:t>
            </a:r>
            <a:r>
              <a:rPr lang="zh-CN" altLang="en-US" sz="1000" dirty="0"/>
              <a:t>造假重演？</a:t>
            </a:r>
            <a:endParaRPr lang="en-CA" altLang="zh-CN" sz="1000" dirty="0"/>
          </a:p>
          <a:p>
            <a:pPr marL="263525" lvl="1" indent="0">
              <a:buNone/>
            </a:pPr>
            <a:endParaRPr lang="zh-CN" altLang="en-US" sz="850" b="0" i="0" dirty="0">
              <a:solidFill>
                <a:srgbClr val="121212"/>
              </a:solidFill>
              <a:effectLst/>
              <a:latin typeface="-apple-system"/>
            </a:endParaRPr>
          </a:p>
          <a:p>
            <a:pPr lvl="1"/>
            <a:endParaRPr lang="en-US" altLang="zh-CN" sz="10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2.2.3 </a:t>
            </a:r>
            <a:r>
              <a:rPr lang="zh-CN" altLang="en-US" sz="2000" b="1" dirty="0">
                <a:solidFill>
                  <a:schemeClr val="bg1"/>
                </a:solidFill>
              </a:rPr>
              <a:t>伦理分析的一般框架</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Autofit/>
          </a:bodyPr>
          <a:lstStyle/>
          <a:p>
            <a:pPr>
              <a:buClr>
                <a:srgbClr val="000000"/>
              </a:buClr>
            </a:pPr>
            <a:r>
              <a:rPr lang="zh-CN" altLang="en-US" sz="1000" b="1" dirty="0"/>
              <a:t>案例分析</a:t>
            </a:r>
            <a:r>
              <a:rPr lang="en-US" altLang="en-CA" sz="1000" b="1" dirty="0"/>
              <a:t>3</a:t>
            </a:r>
            <a:r>
              <a:rPr lang="zh-CN" altLang="en-US" sz="1000" b="1" dirty="0"/>
              <a:t>：</a:t>
            </a:r>
            <a:endParaRPr lang="zh-CN" altLang="en-US" sz="1000" b="1" dirty="0"/>
          </a:p>
          <a:p>
            <a:pPr algn="just"/>
            <a:r>
              <a:rPr sz="900" dirty="0"/>
              <a:t>2021</a:t>
            </a:r>
            <a:r>
              <a:rPr lang="en-US" sz="900" dirty="0"/>
              <a:t>.11 </a:t>
            </a:r>
            <a:r>
              <a:rPr lang="zh-CN" sz="900" dirty="0"/>
              <a:t>某公司</a:t>
            </a:r>
            <a:r>
              <a:rPr sz="900" dirty="0"/>
              <a:t>发布（疑似泄露）一则公司内部纪律通报，根据有关资料显示，记录8月到9月期间，员工的各种个人流量详细使用信息，该文件旨在罗列员工的各种“摸鱼事件”同时该文件包含了涉事员工的个人信息如真实姓名等，该文件记录了如网易云音乐、腾讯视频、抖音、淘宝、字节跳动、快手等APP的详细流量使用记录。同时根据该文件，</a:t>
            </a:r>
            <a:r>
              <a:rPr lang="zh-CN" sz="900" dirty="0">
                <a:sym typeface="+mn-ea"/>
              </a:rPr>
              <a:t>某</a:t>
            </a:r>
            <a:r>
              <a:rPr sz="900" dirty="0"/>
              <a:t>公司将对涉事的相关员工予以警告甚至部分员工予以清退处罚</a:t>
            </a:r>
            <a:endParaRPr sz="900" dirty="0"/>
          </a:p>
          <a:p>
            <a:pPr algn="just"/>
            <a:r>
              <a:rPr sz="900" dirty="0"/>
              <a:t>该事件的讨论引起了如知乎、微博、网易等多个社交平台的激烈讨论并登上这些平台的热搜，同时该事件引出人们对“摸鱼”和员工隐私的讨论，第三方软件和平台也积极响应了该事件，如“网易云音乐”就及时的推出“摸鱼计算器” 功能狠狠蹭了热度</a:t>
            </a:r>
            <a:endParaRPr sz="900" dirty="0"/>
          </a:p>
          <a:p>
            <a:pPr algn="just"/>
            <a:r>
              <a:rPr sz="900" dirty="0"/>
              <a:t>2021</a:t>
            </a:r>
            <a:r>
              <a:rPr lang="en-US" sz="900" dirty="0"/>
              <a:t>.11 </a:t>
            </a:r>
            <a:r>
              <a:rPr lang="zh-CN" sz="900" dirty="0"/>
              <a:t>某</a:t>
            </a:r>
            <a:r>
              <a:rPr sz="900" dirty="0"/>
              <a:t>公司继“摸鱼通报”事件后，对“泄露”的文件发出追究内部责任的公告，再一次登上社交平台的热搜。该事件也以</a:t>
            </a:r>
            <a:r>
              <a:rPr lang="zh-CN" sz="900" dirty="0"/>
              <a:t>某</a:t>
            </a:r>
            <a:r>
              <a:rPr sz="900" dirty="0"/>
              <a:t>公司进行内部整顿而暂时结束，但互联网上的激烈讨论仍在继续</a:t>
            </a:r>
            <a:endParaRPr sz="900" dirty="0"/>
          </a:p>
          <a:p>
            <a:pPr algn="just"/>
            <a:r>
              <a:rPr lang="zh-CN" sz="900" dirty="0"/>
              <a:t>员工隐私和企业利益该如何保护？</a:t>
            </a:r>
            <a:endParaRPr lang="zh-CN" sz="900" dirty="0"/>
          </a:p>
          <a:p>
            <a:pPr algn="just"/>
            <a:r>
              <a:rPr sz="900" dirty="0"/>
              <a:t>“摸鱼文化”在年轻人群体中得到推崇，究竟是年轻人缺乏上进还是现代社会的系统性问题？</a:t>
            </a:r>
            <a:endParaRPr sz="900" dirty="0"/>
          </a:p>
          <a:p>
            <a:pPr lvl="1">
              <a:buNone/>
            </a:pPr>
            <a:endParaRPr lang="en-CA" altLang="zh-CN" sz="9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2.2.3 </a:t>
            </a:r>
            <a:r>
              <a:rPr lang="zh-CN" altLang="en-US" sz="2000" b="1" dirty="0">
                <a:solidFill>
                  <a:schemeClr val="bg1"/>
                </a:solidFill>
              </a:rPr>
              <a:t>伦理分析的一般框架</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normAutofit/>
          </a:bodyPr>
          <a:p>
            <a:pPr algn="just"/>
            <a:r>
              <a:rPr lang="zh-CN" altLang="en-US" sz="1000" b="1" dirty="0">
                <a:sym typeface="+mn-ea"/>
              </a:rPr>
              <a:t>案例分析</a:t>
            </a:r>
            <a:r>
              <a:rPr lang="en-US" altLang="zh-CN" sz="1000" b="1" dirty="0">
                <a:sym typeface="+mn-ea"/>
              </a:rPr>
              <a:t>4</a:t>
            </a:r>
            <a:r>
              <a:rPr lang="zh-CN" altLang="en-US" sz="1000" b="1" dirty="0">
                <a:sym typeface="+mn-ea"/>
              </a:rPr>
              <a:t>：</a:t>
            </a:r>
            <a:endParaRPr lang="zh-CN" altLang="en-US" sz="1000"/>
          </a:p>
          <a:p>
            <a:pPr algn="just"/>
            <a:r>
              <a:rPr lang="zh-CN" altLang="en-US" sz="1000"/>
              <a:t>外卖作为快节奏生活的必需品，得到了数百万外卖骑手和强大的人工智能系统的支持。 2020年9月8日，网络上出现了一篇题为《外卖骑手，困在系统里》的热议文章。文章指出，美团在2016年至2019年间多次向配站站长发送加速通知。3公里送餐时限一再降低至38分钟；相关数据显示，2019年中国外卖订单的行业平均交付时间比3年前缩短了10分钟。在系统算法和数据的驱动下，外卖骑手逐渐成为高危职业。骑手无视交通规则，在算法规定的最晚送餐时间内完成送餐任务，继续加速车辆。</a:t>
            </a:r>
            <a:endParaRPr lang="zh-CN" altLang="en-US" sz="1000"/>
          </a:p>
          <a:p>
            <a:pPr algn="just"/>
            <a:r>
              <a:rPr lang="zh-CN" altLang="en-US" sz="1000"/>
              <a:t>从企业角度，如何解决效率和安全的折中问题？</a:t>
            </a:r>
            <a:endParaRPr lang="zh-CN" altLang="en-US" sz="1000"/>
          </a:p>
          <a:p>
            <a:pPr algn="just"/>
            <a:r>
              <a:rPr lang="zh-CN" altLang="en-US" sz="1000"/>
              <a:t>有哪些改进方案</a:t>
            </a:r>
            <a:endParaRPr lang="zh-CN" altLang="en-US" sz="1000"/>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小节</a:t>
            </a:r>
            <a:endParaRPr lang="zh-CN" altLang="en-US" sz="2000" b="1" dirty="0">
              <a:solidFill>
                <a:schemeClr val="bg1"/>
              </a:solidFill>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200" dirty="0"/>
              <a:t>伦理、道德、法律</a:t>
            </a:r>
            <a:endParaRPr lang="en-US" altLang="zh-CN" sz="1200" dirty="0"/>
          </a:p>
          <a:p>
            <a:endParaRPr lang="en-US" altLang="zh-CN" sz="1200" dirty="0"/>
          </a:p>
          <a:p>
            <a:r>
              <a:rPr lang="en-US" altLang="zh-CN" sz="1200" dirty="0">
                <a:latin typeface="+mn-ea"/>
                <a:cs typeface="+mn-ea"/>
                <a:sym typeface="+mn-ea"/>
              </a:rPr>
              <a:t>4</a:t>
            </a:r>
            <a:r>
              <a:rPr lang="zh-CN" altLang="en-US" sz="1200" dirty="0">
                <a:latin typeface="+mn-ea"/>
                <a:cs typeface="+mn-ea"/>
                <a:sym typeface="+mn-ea"/>
              </a:rPr>
              <a:t>个理论、</a:t>
            </a:r>
            <a:r>
              <a:rPr lang="en-US" altLang="zh-CN" sz="1200" dirty="0">
                <a:latin typeface="+mn-ea"/>
                <a:cs typeface="+mn-ea"/>
                <a:sym typeface="+mn-ea"/>
              </a:rPr>
              <a:t>5</a:t>
            </a:r>
            <a:r>
              <a:rPr lang="zh-CN" altLang="en-US" sz="1200" dirty="0">
                <a:latin typeface="+mn-ea"/>
                <a:cs typeface="+mn-ea"/>
                <a:sym typeface="+mn-ea"/>
              </a:rPr>
              <a:t>个基本原则及</a:t>
            </a:r>
            <a:r>
              <a:rPr lang="en-US" altLang="zh-CN" sz="1200" dirty="0">
                <a:latin typeface="+mn-ea"/>
                <a:cs typeface="+mn-ea"/>
                <a:sym typeface="+mn-ea"/>
              </a:rPr>
              <a:t>1</a:t>
            </a:r>
            <a:r>
              <a:rPr lang="zh-CN" altLang="en-US" sz="1200" dirty="0">
                <a:latin typeface="+mn-ea"/>
                <a:cs typeface="+mn-ea"/>
                <a:sym typeface="+mn-ea"/>
              </a:rPr>
              <a:t>个分析方法、</a:t>
            </a:r>
            <a:r>
              <a:rPr lang="en-US" altLang="zh-CN" sz="1200" dirty="0">
                <a:latin typeface="+mn-ea"/>
                <a:cs typeface="+mn-ea"/>
                <a:sym typeface="+mn-ea"/>
              </a:rPr>
              <a:t>1</a:t>
            </a:r>
            <a:r>
              <a:rPr lang="zh-CN" altLang="en-US" sz="1200" dirty="0">
                <a:latin typeface="+mn-ea"/>
                <a:cs typeface="+mn-ea"/>
                <a:sym typeface="+mn-ea"/>
              </a:rPr>
              <a:t>个一般框架</a:t>
            </a:r>
            <a:endParaRPr lang="zh-CN" altLang="en-US" sz="1200" dirty="0">
              <a:latin typeface="+mn-ea"/>
              <a:cs typeface="+mn-ea"/>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作业</a:t>
            </a:r>
            <a:endParaRPr lang="zh-CN" altLang="en-US" sz="2000" b="1" dirty="0">
              <a:solidFill>
                <a:schemeClr val="bg1"/>
              </a:solidFill>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200" dirty="0"/>
              <a:t>阅读 </a:t>
            </a:r>
            <a:r>
              <a:rPr lang="en-US" altLang="zh-CN" sz="1200" b="1" dirty="0"/>
              <a:t>Ten Commandments of Computer Ethics </a:t>
            </a:r>
            <a:endParaRPr lang="en-US" altLang="zh-CN" sz="1200" b="1" dirty="0"/>
          </a:p>
          <a:p>
            <a:pPr lvl="1"/>
            <a:r>
              <a:rPr lang="en-CA" altLang="zh-CN" sz="1000" dirty="0">
                <a:hlinkClick r:id="rId1"/>
              </a:rPr>
              <a:t>http://cpsr.org/issues/ethics/cei/</a:t>
            </a:r>
            <a:r>
              <a:rPr lang="zh-CN" altLang="en-US" sz="1000" dirty="0"/>
              <a:t> </a:t>
            </a:r>
            <a:r>
              <a:rPr lang="en-US" altLang="zh-CN" sz="1000" dirty="0"/>
              <a:t> </a:t>
            </a:r>
            <a:endParaRPr lang="en-US" altLang="zh-CN" sz="1000" dirty="0"/>
          </a:p>
          <a:p>
            <a:endParaRPr lang="en-US" altLang="zh-CN" sz="1200" dirty="0"/>
          </a:p>
          <a:p>
            <a:r>
              <a:rPr lang="zh-CN" altLang="en-US" sz="1200" dirty="0"/>
              <a:t>阅读“美国</a:t>
            </a:r>
            <a:r>
              <a:rPr lang="en-CA" altLang="zh-CN" sz="1200" dirty="0"/>
              <a:t>COMPAS</a:t>
            </a:r>
            <a:r>
              <a:rPr lang="zh-CN" altLang="en-US" sz="1200" dirty="0"/>
              <a:t>系统对黑人和白人重复犯罪率预测不一导致的歧视问题”</a:t>
            </a:r>
            <a:endParaRPr lang="en-CA" altLang="zh-CN" sz="1200" dirty="0"/>
          </a:p>
          <a:p>
            <a:pPr lvl="1"/>
            <a:r>
              <a:rPr lang="zh-CN" altLang="en-US" sz="1000" dirty="0"/>
              <a:t> </a:t>
            </a:r>
            <a:r>
              <a:rPr lang="en-US" altLang="zh-CN" sz="1000" dirty="0">
                <a:hlinkClick r:id="rId2"/>
              </a:rPr>
              <a:t>https://www.propublica.org/article/how-we-analyzed-the-compas-recidivism-algorithm</a:t>
            </a:r>
            <a:endParaRPr lang="en-US" altLang="zh-CN" sz="1000" dirty="0"/>
          </a:p>
          <a:p>
            <a:pPr lvl="1"/>
            <a:r>
              <a:rPr lang="zh-CN" altLang="en-US" sz="1000" dirty="0"/>
              <a:t>根据第</a:t>
            </a:r>
            <a:r>
              <a:rPr lang="en-US" altLang="zh-CN" sz="1000" dirty="0"/>
              <a:t>1-2</a:t>
            </a:r>
            <a:r>
              <a:rPr lang="zh-CN" altLang="en-US" sz="1000" dirty="0"/>
              <a:t>章中有关伦理学和计算机伦理学的基本概念、伦理学的分析方法等，对这一事件进行分析。</a:t>
            </a:r>
            <a:endParaRPr lang="en-US" altLang="zh-CN" sz="12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fontScale="92500" lnSpcReduction="10000"/>
          </a:bodyPr>
          <a:lstStyle/>
          <a:p>
            <a:r>
              <a:rPr lang="zh-CN" altLang="en-US" sz="1295" dirty="0">
                <a:solidFill>
                  <a:schemeClr val="tx1"/>
                </a:solidFill>
                <a:uFillTx/>
                <a:latin typeface="Times New Roman" panose="02020603050405020304" charset="0"/>
                <a:ea typeface="宋体" panose="02010600030101010101" pitchFamily="2" charset="-122"/>
              </a:rPr>
              <a:t>伦理学（</a:t>
            </a:r>
            <a:r>
              <a:rPr lang="en-US" altLang="zh-CN" sz="1295" dirty="0">
                <a:solidFill>
                  <a:schemeClr val="tx1"/>
                </a:solidFill>
                <a:uFillTx/>
                <a:latin typeface="Times New Roman" panose="02020603050405020304" charset="0"/>
                <a:ea typeface="宋体" panose="02010600030101010101" pitchFamily="2" charset="-122"/>
              </a:rPr>
              <a:t>Ethics</a:t>
            </a:r>
            <a:r>
              <a:rPr lang="zh-CN" altLang="en-US" sz="1295" dirty="0">
                <a:solidFill>
                  <a:schemeClr val="tx1"/>
                </a:solidFill>
                <a:uFillTx/>
                <a:latin typeface="Times New Roman" panose="02020603050405020304" charset="0"/>
                <a:ea typeface="宋体" panose="02010600030101010101" pitchFamily="2" charset="-122"/>
              </a:rPr>
              <a:t>）</a:t>
            </a:r>
            <a:endParaRPr lang="en-CA" altLang="zh-CN" sz="1295" dirty="0">
              <a:solidFill>
                <a:schemeClr val="tx1"/>
              </a:solidFill>
              <a:uFillTx/>
              <a:latin typeface="Times New Roman" panose="02020603050405020304" charset="0"/>
              <a:ea typeface="宋体" panose="02010600030101010101" pitchFamily="2" charset="-122"/>
            </a:endParaRPr>
          </a:p>
          <a:p>
            <a:pPr lvl="1"/>
            <a:r>
              <a:rPr lang="zh-CN" altLang="en-US" sz="1080" dirty="0">
                <a:latin typeface="Times New Roman" panose="02020603050405020304" charset="0"/>
                <a:ea typeface="宋体" panose="02010600030101010101" pitchFamily="2" charset="-122"/>
              </a:rPr>
              <a:t>研究宇宙万物之间的</a:t>
            </a:r>
            <a:r>
              <a:rPr lang="zh-CN" altLang="en-US" sz="1080" dirty="0">
                <a:solidFill>
                  <a:srgbClr val="0000FF"/>
                </a:solidFill>
                <a:latin typeface="Times New Roman" panose="02020603050405020304" charset="0"/>
                <a:ea typeface="宋体" panose="02010600030101010101" pitchFamily="2" charset="-122"/>
              </a:rPr>
              <a:t>关系</a:t>
            </a:r>
            <a:endParaRPr lang="en-CA" altLang="zh-CN" sz="1080" dirty="0">
              <a:solidFill>
                <a:srgbClr val="0000FF"/>
              </a:solidFill>
              <a:latin typeface="Times New Roman" panose="02020603050405020304" charset="0"/>
              <a:ea typeface="宋体" panose="02010600030101010101" pitchFamily="2" charset="-122"/>
            </a:endParaRPr>
          </a:p>
          <a:p>
            <a:pPr lvl="1"/>
            <a:r>
              <a:rPr lang="zh-CN" altLang="en-US" sz="1080" dirty="0">
                <a:latin typeface="Times New Roman" panose="02020603050405020304" charset="0"/>
                <a:ea typeface="宋体" panose="02010600030101010101" pitchFamily="2" charset="-122"/>
              </a:rPr>
              <a:t>研究宇宙万物之间维持一个良好秩序的</a:t>
            </a:r>
            <a:r>
              <a:rPr lang="zh-CN" altLang="en-US" sz="1080" dirty="0">
                <a:solidFill>
                  <a:srgbClr val="0000FF"/>
                </a:solidFill>
                <a:latin typeface="Times New Roman" panose="02020603050405020304" charset="0"/>
                <a:ea typeface="宋体" panose="02010600030101010101" pitchFamily="2" charset="-122"/>
              </a:rPr>
              <a:t>维持方法</a:t>
            </a:r>
            <a:endParaRPr lang="en-US" altLang="zh-CN" sz="1080" dirty="0">
              <a:latin typeface="Times New Roman" panose="02020603050405020304" charset="0"/>
              <a:ea typeface="宋体" panose="02010600030101010101" pitchFamily="2" charset="-122"/>
            </a:endParaRPr>
          </a:p>
          <a:p>
            <a:pPr lvl="1"/>
            <a:r>
              <a:rPr lang="zh-CN" altLang="en-US" sz="1080" dirty="0">
                <a:latin typeface="Times New Roman" panose="02020603050405020304" charset="0"/>
                <a:ea typeface="宋体" panose="02010600030101010101" pitchFamily="2" charset="-122"/>
              </a:rPr>
              <a:t>在西方也叫道德科学，是研究</a:t>
            </a:r>
            <a:r>
              <a:rPr lang="zh-CN" altLang="en-US" sz="1080" dirty="0">
                <a:solidFill>
                  <a:srgbClr val="0000FF"/>
                </a:solidFill>
                <a:latin typeface="Times New Roman" panose="02020603050405020304" charset="0"/>
                <a:ea typeface="宋体" panose="02010600030101010101" pitchFamily="2" charset="-122"/>
              </a:rPr>
              <a:t>道德行为</a:t>
            </a:r>
            <a:r>
              <a:rPr lang="zh-CN" altLang="en-US" sz="1080" dirty="0">
                <a:latin typeface="Times New Roman" panose="02020603050405020304" charset="0"/>
                <a:ea typeface="宋体" panose="02010600030101010101" pitchFamily="2" charset="-122"/>
              </a:rPr>
              <a:t>的学科</a:t>
            </a:r>
            <a:endParaRPr lang="en-CA" altLang="zh-CN" sz="1080" dirty="0">
              <a:latin typeface="Times New Roman" panose="02020603050405020304" charset="0"/>
              <a:ea typeface="宋体" panose="02010600030101010101" pitchFamily="2" charset="-122"/>
            </a:endParaRPr>
          </a:p>
          <a:p>
            <a:pPr lvl="1"/>
            <a:r>
              <a:rPr lang="zh-CN" altLang="en-US" sz="1080" dirty="0">
                <a:latin typeface="Times New Roman" panose="02020603050405020304" charset="0"/>
                <a:ea typeface="宋体" panose="02010600030101010101" pitchFamily="2" charset="-122"/>
              </a:rPr>
              <a:t>属于</a:t>
            </a:r>
            <a:r>
              <a:rPr lang="zh-CN" altLang="en-US" sz="1080" dirty="0">
                <a:solidFill>
                  <a:srgbClr val="FF0000"/>
                </a:solidFill>
                <a:latin typeface="Times New Roman" panose="02020603050405020304" charset="0"/>
                <a:ea typeface="宋体" panose="02010600030101010101" pitchFamily="2" charset="-122"/>
              </a:rPr>
              <a:t>应用哲学</a:t>
            </a:r>
            <a:r>
              <a:rPr lang="zh-CN" altLang="en-US" sz="1080" dirty="0">
                <a:latin typeface="Times New Roman" panose="02020603050405020304" charset="0"/>
                <a:ea typeface="宋体" panose="02010600030101010101" pitchFamily="2" charset="-122"/>
              </a:rPr>
              <a:t>（哲学 </a:t>
            </a:r>
            <a:r>
              <a:rPr lang="en-US" altLang="zh-CN" sz="1080" dirty="0">
                <a:latin typeface="Times New Roman" panose="02020603050405020304" charset="0"/>
                <a:ea typeface="宋体" panose="02010600030101010101" pitchFamily="2" charset="-122"/>
                <a:sym typeface="Wingdings" panose="05000000000000000000" pitchFamily="2" charset="2"/>
              </a:rPr>
              <a:t></a:t>
            </a:r>
            <a:r>
              <a:rPr lang="en-US" altLang="zh-CN" sz="1080" dirty="0">
                <a:latin typeface="Times New Roman" panose="02020603050405020304" charset="0"/>
                <a:ea typeface="宋体" panose="02010600030101010101" pitchFamily="2" charset="-122"/>
              </a:rPr>
              <a:t> </a:t>
            </a:r>
            <a:r>
              <a:rPr lang="zh-CN" altLang="en-US" sz="1080" dirty="0">
                <a:latin typeface="Times New Roman" panose="02020603050405020304" charset="0"/>
                <a:ea typeface="宋体" panose="02010600030101010101" pitchFamily="2" charset="-122"/>
              </a:rPr>
              <a:t>应用哲学 </a:t>
            </a:r>
            <a:r>
              <a:rPr lang="en-US" altLang="zh-CN" sz="1080" dirty="0">
                <a:latin typeface="Times New Roman" panose="02020603050405020304" charset="0"/>
                <a:ea typeface="宋体" panose="02010600030101010101" pitchFamily="2" charset="-122"/>
                <a:sym typeface="Wingdings" panose="05000000000000000000" pitchFamily="2" charset="2"/>
              </a:rPr>
              <a:t></a:t>
            </a:r>
            <a:r>
              <a:rPr lang="zh-CN" altLang="en-US" sz="1080" dirty="0">
                <a:latin typeface="Times New Roman" panose="02020603050405020304" charset="0"/>
                <a:ea typeface="宋体" panose="02010600030101010101" pitchFamily="2" charset="-122"/>
              </a:rPr>
              <a:t>应用伦理学 </a:t>
            </a:r>
            <a:r>
              <a:rPr lang="en-US" altLang="zh-CN" sz="1080" dirty="0">
                <a:latin typeface="Times New Roman" panose="02020603050405020304" charset="0"/>
                <a:ea typeface="宋体" panose="02010600030101010101" pitchFamily="2" charset="-122"/>
                <a:sym typeface="Wingdings" panose="05000000000000000000" pitchFamily="2" charset="2"/>
              </a:rPr>
              <a:t></a:t>
            </a:r>
            <a:r>
              <a:rPr lang="en-US" altLang="zh-CN" sz="1080" dirty="0">
                <a:latin typeface="Times New Roman" panose="02020603050405020304" charset="0"/>
                <a:ea typeface="宋体" panose="02010600030101010101" pitchFamily="2" charset="-122"/>
              </a:rPr>
              <a:t> </a:t>
            </a:r>
            <a:r>
              <a:rPr lang="zh-CN" altLang="en-US" sz="1080" dirty="0">
                <a:latin typeface="Times New Roman" panose="02020603050405020304" charset="0"/>
                <a:ea typeface="宋体" panose="02010600030101010101" pitchFamily="2" charset="-122"/>
              </a:rPr>
              <a:t>计算机伦理学）</a:t>
            </a:r>
            <a:endParaRPr lang="en-CA" altLang="zh-CN" sz="1080" dirty="0">
              <a:latin typeface="Times New Roman" panose="02020603050405020304" charset="0"/>
              <a:ea typeface="宋体" panose="02010600030101010101" pitchFamily="2" charset="-122"/>
            </a:endParaRPr>
          </a:p>
          <a:p>
            <a:pPr algn="l">
              <a:buClrTx/>
              <a:buSzTx/>
            </a:pPr>
            <a:r>
              <a:rPr lang="zh-CN" altLang="en-US" sz="1295" dirty="0">
                <a:uFillTx/>
                <a:latin typeface="Times New Roman" panose="02020603050405020304" charset="0"/>
                <a:ea typeface="宋体" panose="02010600030101010101" pitchFamily="2" charset="-122"/>
              </a:rPr>
              <a:t>道德（Morality）一词来源于</a:t>
            </a:r>
            <a:r>
              <a:rPr lang="zh-CN" altLang="en-US" sz="1295" dirty="0">
                <a:solidFill>
                  <a:srgbClr val="0000FF"/>
                </a:solidFill>
                <a:uFillTx/>
                <a:latin typeface="Times New Roman" panose="02020603050405020304" charset="0"/>
                <a:ea typeface="宋体" panose="02010600030101010101" pitchFamily="2" charset="-122"/>
              </a:rPr>
              <a:t>古希腊，指风尚、习俗</a:t>
            </a:r>
            <a:endParaRPr lang="zh-CN" altLang="en-US" sz="1295" dirty="0">
              <a:uFillTx/>
              <a:latin typeface="Times New Roman" panose="02020603050405020304" charset="0"/>
              <a:ea typeface="宋体" panose="02010600030101010101" pitchFamily="2" charset="-122"/>
            </a:endParaRPr>
          </a:p>
          <a:p>
            <a:pPr lvl="1"/>
            <a:r>
              <a:rPr lang="en-US" altLang="zh-CN" sz="1080" dirty="0">
                <a:latin typeface="Times New Roman" panose="02020603050405020304" charset="0"/>
                <a:ea typeface="宋体" panose="02010600030101010101" pitchFamily="2" charset="-122"/>
              </a:rPr>
              <a:t>Morality (from the Latin </a:t>
            </a:r>
            <a:r>
              <a:rPr lang="en-US" altLang="zh-CN" sz="1080" i="1" dirty="0" err="1">
                <a:latin typeface="Times New Roman" panose="02020603050405020304" charset="0"/>
                <a:ea typeface="宋体" panose="02010600030101010101" pitchFamily="2" charset="-122"/>
              </a:rPr>
              <a:t>moralis</a:t>
            </a:r>
            <a:r>
              <a:rPr lang="en-US" altLang="zh-CN" sz="1080" dirty="0">
                <a:latin typeface="Times New Roman" panose="02020603050405020304" charset="0"/>
                <a:ea typeface="宋体" panose="02010600030101010101" pitchFamily="2" charset="-122"/>
              </a:rPr>
              <a:t> </a:t>
            </a:r>
            <a:r>
              <a:rPr lang="en-US" altLang="zh-CN" sz="1080" dirty="0">
                <a:solidFill>
                  <a:srgbClr val="FF0000"/>
                </a:solidFill>
                <a:latin typeface="Times New Roman" panose="02020603050405020304" charset="0"/>
                <a:ea typeface="宋体" panose="02010600030101010101" pitchFamily="2" charset="-122"/>
              </a:rPr>
              <a:t>"manner, character, proper behavior"</a:t>
            </a:r>
            <a:r>
              <a:rPr lang="en-US" altLang="zh-CN" sz="1080" dirty="0">
                <a:latin typeface="Times New Roman" panose="02020603050405020304" charset="0"/>
                <a:ea typeface="宋体" panose="02010600030101010101" pitchFamily="2" charset="-122"/>
              </a:rPr>
              <a:t>) is the </a:t>
            </a:r>
            <a:r>
              <a:rPr lang="en-US" altLang="zh-CN" sz="1080" b="1" dirty="0">
                <a:solidFill>
                  <a:srgbClr val="0000FF"/>
                </a:solidFill>
                <a:latin typeface="Times New Roman" panose="02020603050405020304" charset="0"/>
                <a:ea typeface="宋体" panose="02010600030101010101" pitchFamily="2" charset="-122"/>
              </a:rPr>
              <a:t>differentiation</a:t>
            </a:r>
            <a:r>
              <a:rPr lang="en-US" altLang="zh-CN" sz="1080" dirty="0">
                <a:latin typeface="Times New Roman" panose="02020603050405020304" charset="0"/>
                <a:ea typeface="宋体" panose="02010600030101010101" pitchFamily="2" charset="-122"/>
              </a:rPr>
              <a:t> of intentions, decisions, and actions between those that are distinguished as </a:t>
            </a:r>
            <a:r>
              <a:rPr lang="en-US" altLang="zh-CN" sz="1080" b="1" dirty="0">
                <a:solidFill>
                  <a:srgbClr val="0000FF"/>
                </a:solidFill>
                <a:latin typeface="Times New Roman" panose="02020603050405020304" charset="0"/>
                <a:ea typeface="宋体" panose="02010600030101010101" pitchFamily="2" charset="-122"/>
              </a:rPr>
              <a:t>proper</a:t>
            </a:r>
            <a:r>
              <a:rPr lang="en-US" altLang="zh-CN" sz="1080" dirty="0">
                <a:latin typeface="Times New Roman" panose="02020603050405020304" charset="0"/>
                <a:ea typeface="宋体" panose="02010600030101010101" pitchFamily="2" charset="-122"/>
              </a:rPr>
              <a:t> and those that are </a:t>
            </a:r>
            <a:r>
              <a:rPr lang="en-US" altLang="zh-CN" sz="1080" b="1" dirty="0">
                <a:solidFill>
                  <a:srgbClr val="0000FF"/>
                </a:solidFill>
                <a:latin typeface="Times New Roman" panose="02020603050405020304" charset="0"/>
                <a:ea typeface="宋体" panose="02010600030101010101" pitchFamily="2" charset="-122"/>
              </a:rPr>
              <a:t>improper</a:t>
            </a:r>
            <a:r>
              <a:rPr lang="en-US" altLang="zh-CN" sz="1080" dirty="0">
                <a:latin typeface="Times New Roman" panose="02020603050405020304" charset="0"/>
                <a:ea typeface="宋体" panose="02010600030101010101" pitchFamily="2" charset="-122"/>
              </a:rPr>
              <a:t>. </a:t>
            </a:r>
            <a:endParaRPr lang="en-US" altLang="zh-CN" sz="1080" dirty="0">
              <a:latin typeface="Times New Roman" panose="02020603050405020304" charset="0"/>
              <a:ea typeface="宋体" panose="02010600030101010101" pitchFamily="2" charset="-122"/>
            </a:endParaRPr>
          </a:p>
          <a:p>
            <a:pPr lvl="1"/>
            <a:r>
              <a:rPr lang="en-US" altLang="zh-CN" sz="1080" dirty="0">
                <a:latin typeface="Times New Roman" panose="02020603050405020304" charset="0"/>
                <a:ea typeface="宋体" panose="02010600030101010101" pitchFamily="2" charset="-122"/>
              </a:rPr>
              <a:t>Morality can be a body of standards or principles induced by a code of conduct in a particular philosophy, religion, or culture</a:t>
            </a:r>
            <a:endParaRPr lang="en-US" altLang="zh-CN" sz="1080" dirty="0">
              <a:latin typeface="Times New Roman" panose="02020603050405020304" charset="0"/>
              <a:ea typeface="宋体" panose="02010600030101010101" pitchFamily="2" charset="-122"/>
            </a:endParaRPr>
          </a:p>
          <a:p>
            <a:pPr lvl="1"/>
            <a:r>
              <a:rPr lang="en-US" altLang="zh-CN" sz="1080" dirty="0">
                <a:latin typeface="Times New Roman" panose="02020603050405020304" charset="0"/>
                <a:ea typeface="宋体" panose="02010600030101010101" pitchFamily="2" charset="-122"/>
              </a:rPr>
              <a:t>Morality can be derived from a standard that a person believes should be universal</a:t>
            </a:r>
            <a:endParaRPr lang="en-US" altLang="zh-CN" sz="1080" dirty="0">
              <a:latin typeface="Times New Roman" panose="02020603050405020304" charset="0"/>
              <a:ea typeface="宋体" panose="02010600030101010101" pitchFamily="2" charset="-122"/>
            </a:endParaRPr>
          </a:p>
          <a:p>
            <a:pPr lvl="1"/>
            <a:r>
              <a:rPr lang="en-US" altLang="zh-CN" sz="1080" dirty="0">
                <a:latin typeface="Times New Roman" panose="02020603050405020304" charset="0"/>
                <a:ea typeface="宋体" panose="02010600030101010101" pitchFamily="2" charset="-122"/>
              </a:rPr>
              <a:t>Synonymous: </a:t>
            </a:r>
            <a:r>
              <a:rPr lang="en-US" altLang="zh-CN" sz="1080" b="1" dirty="0">
                <a:solidFill>
                  <a:srgbClr val="FF0000"/>
                </a:solidFill>
                <a:latin typeface="Times New Roman" panose="02020603050405020304" charset="0"/>
                <a:ea typeface="宋体" panose="02010600030101010101" pitchFamily="2" charset="-122"/>
              </a:rPr>
              <a:t>goodness</a:t>
            </a:r>
            <a:r>
              <a:rPr lang="en-US" altLang="zh-CN" sz="1080" dirty="0">
                <a:latin typeface="Times New Roman" panose="02020603050405020304" charset="0"/>
                <a:ea typeface="宋体" panose="02010600030101010101" pitchFamily="2" charset="-122"/>
              </a:rPr>
              <a:t> and </a:t>
            </a:r>
            <a:r>
              <a:rPr lang="en-US" altLang="zh-CN" sz="1080" b="1" dirty="0">
                <a:solidFill>
                  <a:srgbClr val="FF0000"/>
                </a:solidFill>
                <a:latin typeface="Times New Roman" panose="02020603050405020304" charset="0"/>
                <a:ea typeface="宋体" panose="02010600030101010101" pitchFamily="2" charset="-122"/>
              </a:rPr>
              <a:t>rightness</a:t>
            </a:r>
            <a:endParaRPr lang="en-US" altLang="zh-CN" sz="1080" b="1" dirty="0">
              <a:solidFill>
                <a:srgbClr val="FF0000"/>
              </a:solidFill>
              <a:latin typeface="Times New Roman" panose="02020603050405020304" charset="0"/>
              <a:ea typeface="宋体" panose="02010600030101010101" pitchFamily="2" charset="-122"/>
            </a:endParaRPr>
          </a:p>
          <a:p>
            <a:pPr marL="263525" lvl="1" indent="0">
              <a:buNone/>
            </a:pPr>
            <a:endParaRPr lang="en-US" altLang="zh-CN" sz="1080" dirty="0">
              <a:latin typeface="Times New Roman" panose="02020603050405020304" charset="0"/>
              <a:ea typeface="宋体" panose="02010600030101010101" pitchFamily="2"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2.1.1 </a:t>
            </a:r>
            <a:r>
              <a:rPr lang="zh-CN" altLang="en-US" sz="2000" b="1" dirty="0">
                <a:solidFill>
                  <a:schemeClr val="bg1"/>
                </a:solidFill>
              </a:rPr>
              <a:t>什么是伦理学</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96" y="750872"/>
            <a:ext cx="5302004" cy="2178591"/>
          </a:xfrm>
        </p:spPr>
        <p:txBody>
          <a:bodyPr>
            <a:normAutofit/>
          </a:bodyPr>
          <a:lstStyle/>
          <a:p>
            <a:r>
              <a:rPr lang="zh-CN" altLang="en-US" sz="1185" dirty="0">
                <a:solidFill>
                  <a:srgbClr val="FF0000"/>
                </a:solidFill>
                <a:latin typeface="微软雅黑" panose="020B0503020204020204" pitchFamily="34" charset="-122"/>
                <a:ea typeface="微软雅黑" panose="020B0503020204020204" pitchFamily="34" charset="-122"/>
              </a:rPr>
              <a:t>亚里士多德（</a:t>
            </a:r>
            <a:r>
              <a:rPr lang="en-US" altLang="zh-CN" sz="1185" dirty="0">
                <a:solidFill>
                  <a:srgbClr val="FF0000"/>
                </a:solidFill>
                <a:latin typeface="微软雅黑" panose="020B0503020204020204" pitchFamily="34" charset="-122"/>
                <a:ea typeface="微软雅黑" panose="020B0503020204020204" pitchFamily="34" charset="-122"/>
              </a:rPr>
              <a:t>384B.C.-322B.C.</a:t>
            </a:r>
            <a:r>
              <a:rPr lang="zh-CN" altLang="en-US" sz="1185" dirty="0">
                <a:solidFill>
                  <a:srgbClr val="FF0000"/>
                </a:solidFill>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：最早把他关于人的</a:t>
            </a:r>
            <a:r>
              <a:rPr lang="zh-CN" altLang="en-US" sz="1185" dirty="0">
                <a:solidFill>
                  <a:srgbClr val="0000FF"/>
                </a:solidFill>
                <a:latin typeface="微软雅黑" panose="020B0503020204020204" pitchFamily="34" charset="-122"/>
                <a:ea typeface="微软雅黑" panose="020B0503020204020204" pitchFamily="34" charset="-122"/>
              </a:rPr>
              <a:t>道德品质</a:t>
            </a:r>
            <a:r>
              <a:rPr lang="zh-CN" altLang="en-US" sz="1185" dirty="0">
                <a:latin typeface="微软雅黑" panose="020B0503020204020204" pitchFamily="34" charset="-122"/>
                <a:ea typeface="微软雅黑" panose="020B0503020204020204" pitchFamily="34" charset="-122"/>
              </a:rPr>
              <a:t>的学问称为</a:t>
            </a:r>
            <a:r>
              <a:rPr lang="zh-CN" altLang="en-US" sz="1185" dirty="0">
                <a:solidFill>
                  <a:srgbClr val="FF0000"/>
                </a:solidFill>
                <a:latin typeface="微软雅黑" panose="020B0503020204020204" pitchFamily="34" charset="-122"/>
                <a:ea typeface="微软雅黑" panose="020B0503020204020204" pitchFamily="34" charset="-122"/>
              </a:rPr>
              <a:t>伦理学</a:t>
            </a:r>
            <a:r>
              <a:rPr lang="zh-CN" altLang="en-US" sz="1185" dirty="0">
                <a:latin typeface="微软雅黑" panose="020B0503020204020204" pitchFamily="34" charset="-122"/>
                <a:ea typeface="微软雅黑" panose="020B0503020204020204" pitchFamily="34" charset="-122"/>
              </a:rPr>
              <a:t>，并确立为一门专门的</a:t>
            </a:r>
            <a:r>
              <a:rPr lang="zh-CN" altLang="en-US" sz="1185" dirty="0">
                <a:solidFill>
                  <a:srgbClr val="FF0000"/>
                </a:solidFill>
                <a:latin typeface="微软雅黑" panose="020B0503020204020204" pitchFamily="34" charset="-122"/>
                <a:ea typeface="微软雅黑" panose="020B0503020204020204" pitchFamily="34" charset="-122"/>
              </a:rPr>
              <a:t>学科</a:t>
            </a:r>
            <a:endParaRPr lang="en-US" altLang="zh-CN" sz="11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a:p>
            <a:r>
              <a:rPr lang="en-US" altLang="zh-CN" sz="1185" dirty="0">
                <a:solidFill>
                  <a:srgbClr val="FF0000"/>
                </a:solidFill>
                <a:latin typeface="微软雅黑" panose="020B0503020204020204" pitchFamily="34" charset="-122"/>
                <a:ea typeface="微软雅黑" panose="020B0503020204020204" pitchFamily="34" charset="-122"/>
              </a:rPr>
              <a:t>Nicomachean Ethics</a:t>
            </a:r>
            <a:r>
              <a:rPr lang="zh-CN" altLang="en-US" sz="1185" dirty="0">
                <a:latin typeface="微软雅黑" panose="020B0503020204020204" pitchFamily="34" charset="-122"/>
                <a:ea typeface="微软雅黑" panose="020B0503020204020204" pitchFamily="34" charset="-122"/>
              </a:rPr>
              <a:t>（</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亚里士多德伦理学</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，商务印书馆，</a:t>
            </a:r>
            <a:r>
              <a:rPr lang="en-US" altLang="zh-CN" sz="1185" dirty="0">
                <a:latin typeface="微软雅黑" panose="020B0503020204020204" pitchFamily="34" charset="-122"/>
                <a:ea typeface="微软雅黑" panose="020B0503020204020204" pitchFamily="34" charset="-122"/>
              </a:rPr>
              <a:t>1933</a:t>
            </a:r>
            <a:r>
              <a:rPr lang="zh-CN" altLang="en-US" sz="1185" dirty="0">
                <a:latin typeface="微软雅黑" panose="020B0503020204020204" pitchFamily="34" charset="-122"/>
                <a:ea typeface="微软雅黑" panose="020B0503020204020204" pitchFamily="34" charset="-122"/>
              </a:rPr>
              <a:t>年）</a:t>
            </a:r>
            <a:endParaRPr lang="en-US" altLang="zh-CN" sz="1185"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该书是</a:t>
            </a:r>
            <a:r>
              <a:rPr lang="zh-CN" altLang="en-US" sz="985" dirty="0">
                <a:solidFill>
                  <a:srgbClr val="FF0000"/>
                </a:solidFill>
                <a:latin typeface="微软雅黑" panose="020B0503020204020204" pitchFamily="34" charset="-122"/>
                <a:ea typeface="微软雅黑" panose="020B0503020204020204" pitchFamily="34" charset="-122"/>
              </a:rPr>
              <a:t>西方伦理学史上第一部伦理学专著</a:t>
            </a:r>
            <a:endParaRPr lang="en-US" altLang="zh-CN" sz="790"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书中系统阐述</a:t>
            </a:r>
            <a:r>
              <a:rPr lang="zh-CN" altLang="en-US" sz="985" dirty="0">
                <a:solidFill>
                  <a:srgbClr val="FF0000"/>
                </a:solidFill>
                <a:latin typeface="微软雅黑" panose="020B0503020204020204" pitchFamily="34" charset="-122"/>
                <a:ea typeface="微软雅黑" panose="020B0503020204020204" pitchFamily="34" charset="-122"/>
              </a:rPr>
              <a:t>德性在于合乎理性的活动、至善就是幸福</a:t>
            </a:r>
            <a:r>
              <a:rPr lang="zh-CN" altLang="en-US" sz="985" dirty="0">
                <a:latin typeface="微软雅黑" panose="020B0503020204020204" pitchFamily="34" charset="-122"/>
                <a:ea typeface="微软雅黑" panose="020B0503020204020204" pitchFamily="34" charset="-122"/>
              </a:rPr>
              <a:t>等观点</a:t>
            </a:r>
            <a:endParaRPr lang="en-US" altLang="zh-CN" sz="9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a:p>
            <a:r>
              <a:rPr lang="zh-CN" altLang="en-US" sz="1185" dirty="0">
                <a:solidFill>
                  <a:srgbClr val="0000FF"/>
                </a:solidFill>
                <a:latin typeface="微软雅黑" panose="020B0503020204020204" pitchFamily="34" charset="-122"/>
                <a:ea typeface="微软雅黑" panose="020B0503020204020204" pitchFamily="34" charset="-122"/>
              </a:rPr>
              <a:t>例：谈谈父母</a:t>
            </a:r>
            <a:r>
              <a:rPr lang="zh-CN" altLang="en-US" sz="1185" dirty="0">
                <a:latin typeface="微软雅黑" panose="020B0503020204020204" pitchFamily="34" charset="-122"/>
                <a:ea typeface="微软雅黑" panose="020B0503020204020204" pitchFamily="34" charset="-122"/>
              </a:rPr>
              <a:t>从小对</a:t>
            </a:r>
            <a:r>
              <a:rPr lang="zh-CN" altLang="en-US" sz="1185" dirty="0">
                <a:latin typeface="微软雅黑" panose="020B0503020204020204" pitchFamily="34" charset="-122"/>
                <a:ea typeface="微软雅黑" panose="020B0503020204020204" pitchFamily="34" charset="-122"/>
              </a:rPr>
              <a:t>你的品德（</a:t>
            </a:r>
            <a:r>
              <a:rPr lang="en-US" altLang="zh-CN" sz="1185" dirty="0">
                <a:latin typeface="微软雅黑" panose="020B0503020204020204" pitchFamily="34" charset="-122"/>
                <a:ea typeface="微软雅黑" panose="020B0503020204020204" pitchFamily="34" charset="-122"/>
              </a:rPr>
              <a:t>character</a:t>
            </a:r>
            <a:r>
              <a:rPr lang="zh-CN" altLang="en-US" sz="1185" dirty="0">
                <a:latin typeface="微软雅黑" panose="020B0503020204020204" pitchFamily="34" charset="-122"/>
                <a:ea typeface="微软雅黑" panose="020B0503020204020204" pitchFamily="34" charset="-122"/>
              </a:rPr>
              <a:t>）教育和培养</a:t>
            </a:r>
            <a:endParaRPr lang="zh-CN" altLang="en-US" sz="11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330296" y="45578"/>
            <a:ext cx="5208080" cy="550187"/>
          </a:xfrm>
        </p:spPr>
        <p:txBody>
          <a:bodyPr>
            <a:normAutofit/>
          </a:bodyPr>
          <a:lstStyle/>
          <a:p>
            <a:pPr algn="l"/>
            <a:r>
              <a:rPr lang="en-US" altLang="zh-CN" sz="1970" dirty="0">
                <a:solidFill>
                  <a:schemeClr val="bg1"/>
                </a:solidFill>
                <a:latin typeface="微软雅黑" panose="020B0503020204020204" pitchFamily="34" charset="-122"/>
                <a:ea typeface="微软雅黑" panose="020B0503020204020204" pitchFamily="34" charset="-122"/>
              </a:rPr>
              <a:t>2.1.1 </a:t>
            </a:r>
            <a:r>
              <a:rPr lang="zh-CN" altLang="en-US" sz="1970" dirty="0">
                <a:solidFill>
                  <a:schemeClr val="bg1"/>
                </a:solidFill>
                <a:latin typeface="微软雅黑" panose="020B0503020204020204" pitchFamily="34" charset="-122"/>
                <a:ea typeface="微软雅黑" panose="020B0503020204020204" pitchFamily="34" charset="-122"/>
              </a:rPr>
              <a:t>什么是伦理学</a:t>
            </a:r>
            <a:endParaRPr lang="zh-CN" altLang="en-US" sz="197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sz="335">
                <a:solidFill>
                  <a:prstClr val="black">
                    <a:tint val="75000"/>
                  </a:prstClr>
                </a:solidFill>
                <a:latin typeface="Calibri" panose="020F0502020204030204"/>
                <a:ea typeface="宋体" panose="02010600030101010101" pitchFamily="2" charset="-122"/>
              </a:rPr>
            </a:fld>
            <a:endParaRPr lang="zh-CN" altLang="en-US" sz="335">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96" y="750872"/>
            <a:ext cx="5302004" cy="2178591"/>
          </a:xfrm>
        </p:spPr>
        <p:txBody>
          <a:bodyPr>
            <a:normAutofit/>
          </a:bodyPr>
          <a:lstStyle/>
          <a:p>
            <a:r>
              <a:rPr lang="zh-CN" altLang="en-US" sz="1185" dirty="0">
                <a:solidFill>
                  <a:srgbClr val="FF0000"/>
                </a:solidFill>
                <a:latin typeface="微软雅黑" panose="020B0503020204020204" pitchFamily="34" charset="-122"/>
                <a:ea typeface="微软雅黑" panose="020B0503020204020204" pitchFamily="34" charset="-122"/>
              </a:rPr>
              <a:t>“德”、“道” </a:t>
            </a:r>
            <a:r>
              <a:rPr lang="zh-CN" altLang="en-US" sz="1185" dirty="0">
                <a:latin typeface="微软雅黑" panose="020B0503020204020204" pitchFamily="34" charset="-122"/>
                <a:ea typeface="微软雅黑" panose="020B0503020204020204" pitchFamily="34" charset="-122"/>
              </a:rPr>
              <a:t>：</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尚书</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商书</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中已是一个重要的政治和道德概念</a:t>
            </a:r>
            <a:endParaRPr lang="en-US" altLang="zh-CN" sz="11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a:p>
            <a:r>
              <a:rPr lang="zh-CN" altLang="en-US" sz="1185" dirty="0">
                <a:latin typeface="微软雅黑" panose="020B0503020204020204" pitchFamily="34" charset="-122"/>
                <a:ea typeface="微软雅黑" panose="020B0503020204020204" pitchFamily="34" charset="-122"/>
              </a:rPr>
              <a:t>孔子、墨子、孟子、荀子等也都有丰富的</a:t>
            </a:r>
            <a:r>
              <a:rPr lang="zh-CN" altLang="en-US" sz="1185" dirty="0">
                <a:solidFill>
                  <a:srgbClr val="FF0000"/>
                </a:solidFill>
                <a:latin typeface="微软雅黑" panose="020B0503020204020204" pitchFamily="34" charset="-122"/>
                <a:ea typeface="微软雅黑" panose="020B0503020204020204" pitchFamily="34" charset="-122"/>
              </a:rPr>
              <a:t>伦理道德思想</a:t>
            </a:r>
            <a:endParaRPr lang="en-US" altLang="zh-CN" sz="1185" dirty="0">
              <a:solidFill>
                <a:srgbClr val="FF0000"/>
              </a:solidFill>
              <a:latin typeface="微软雅黑" panose="020B0503020204020204" pitchFamily="34" charset="-122"/>
              <a:ea typeface="微软雅黑" panose="020B0503020204020204" pitchFamily="34" charset="-122"/>
            </a:endParaRPr>
          </a:p>
          <a:p>
            <a:pPr lvl="1"/>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论语</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孟子</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荀子</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礼记</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等</a:t>
            </a:r>
            <a:endParaRPr lang="en-US" altLang="zh-CN" sz="9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a:p>
            <a:r>
              <a:rPr lang="zh-CN" altLang="en-US" sz="1185" dirty="0">
                <a:latin typeface="微软雅黑" panose="020B0503020204020204" pitchFamily="34" charset="-122"/>
                <a:ea typeface="微软雅黑" panose="020B0503020204020204" pitchFamily="34" charset="-122"/>
              </a:rPr>
              <a:t>秦汉之际（</a:t>
            </a:r>
            <a:r>
              <a:rPr lang="en-US" altLang="zh-CN" sz="1185" dirty="0">
                <a:latin typeface="微软雅黑" panose="020B0503020204020204" pitchFamily="34" charset="-122"/>
                <a:ea typeface="微软雅黑" panose="020B0503020204020204" pitchFamily="34" charset="-122"/>
              </a:rPr>
              <a:t>221B.C.-220A.D.</a:t>
            </a:r>
            <a:r>
              <a:rPr lang="zh-CN" altLang="en-US" sz="1185" dirty="0">
                <a:latin typeface="微软雅黑" panose="020B0503020204020204" pitchFamily="34" charset="-122"/>
                <a:ea typeface="微软雅黑" panose="020B0503020204020204" pitchFamily="34" charset="-122"/>
              </a:rPr>
              <a:t>）：形成了</a:t>
            </a:r>
            <a:r>
              <a:rPr lang="zh-CN" altLang="en-US" sz="1185" dirty="0">
                <a:solidFill>
                  <a:srgbClr val="FF0000"/>
                </a:solidFill>
                <a:latin typeface="微软雅黑" panose="020B0503020204020204" pitchFamily="34" charset="-122"/>
                <a:ea typeface="微软雅黑" panose="020B0503020204020204" pitchFamily="34" charset="-122"/>
              </a:rPr>
              <a:t>“伦理”的概念</a:t>
            </a:r>
            <a:r>
              <a:rPr lang="zh-CN" altLang="en-US" sz="1185" dirty="0">
                <a:latin typeface="微软雅黑" panose="020B0503020204020204" pitchFamily="34" charset="-122"/>
                <a:ea typeface="微软雅黑" panose="020B0503020204020204" pitchFamily="34" charset="-122"/>
              </a:rPr>
              <a:t>，产生了包含系统的道德理论、行为规范和德育方法的</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礼记</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孝经</a:t>
            </a:r>
            <a:r>
              <a:rPr lang="en-US" altLang="zh-CN" sz="1185" dirty="0">
                <a:latin typeface="微软雅黑" panose="020B0503020204020204" pitchFamily="34" charset="-122"/>
                <a:ea typeface="微软雅黑" panose="020B0503020204020204" pitchFamily="34" charset="-122"/>
              </a:rPr>
              <a:t>》</a:t>
            </a:r>
            <a:r>
              <a:rPr lang="zh-CN" altLang="en-US" sz="1185" dirty="0">
                <a:latin typeface="微软雅黑" panose="020B0503020204020204" pitchFamily="34" charset="-122"/>
                <a:ea typeface="微软雅黑" panose="020B0503020204020204" pitchFamily="34" charset="-122"/>
              </a:rPr>
              <a:t>等著作</a:t>
            </a:r>
            <a:endParaRPr lang="en-US" altLang="zh-CN" sz="11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a:p>
            <a:r>
              <a:rPr lang="zh-CN" altLang="en-US" sz="1185" dirty="0">
                <a:latin typeface="微软雅黑" panose="020B0503020204020204" pitchFamily="34" charset="-122"/>
                <a:ea typeface="微软雅黑" panose="020B0503020204020204" pitchFamily="34" charset="-122"/>
              </a:rPr>
              <a:t>有人把我国古代的哲学称为</a:t>
            </a:r>
            <a:r>
              <a:rPr lang="zh-CN" altLang="en-US" sz="1185" dirty="0">
                <a:solidFill>
                  <a:srgbClr val="0000FF"/>
                </a:solidFill>
                <a:latin typeface="微软雅黑" panose="020B0503020204020204" pitchFamily="34" charset="-122"/>
                <a:ea typeface="微软雅黑" panose="020B0503020204020204" pitchFamily="34" charset="-122"/>
              </a:rPr>
              <a:t>伦理类型的哲学</a:t>
            </a:r>
            <a:endParaRPr lang="en-US" altLang="zh-CN" sz="1185" dirty="0">
              <a:solidFill>
                <a:srgbClr val="0000FF"/>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330296" y="45578"/>
            <a:ext cx="5208080" cy="550187"/>
          </a:xfrm>
        </p:spPr>
        <p:txBody>
          <a:bodyPr>
            <a:normAutofit/>
          </a:bodyPr>
          <a:lstStyle/>
          <a:p>
            <a:pPr algn="l"/>
            <a:r>
              <a:rPr lang="en-US" altLang="zh-CN" sz="1970" dirty="0">
                <a:solidFill>
                  <a:schemeClr val="bg1"/>
                </a:solidFill>
                <a:latin typeface="微软雅黑" panose="020B0503020204020204" pitchFamily="34" charset="-122"/>
                <a:ea typeface="微软雅黑" panose="020B0503020204020204" pitchFamily="34" charset="-122"/>
              </a:rPr>
              <a:t>2.1.1 </a:t>
            </a:r>
            <a:r>
              <a:rPr lang="zh-CN" altLang="en-US" sz="1970" dirty="0">
                <a:solidFill>
                  <a:schemeClr val="bg1"/>
                </a:solidFill>
                <a:latin typeface="微软雅黑" panose="020B0503020204020204" pitchFamily="34" charset="-122"/>
                <a:ea typeface="微软雅黑" panose="020B0503020204020204" pitchFamily="34" charset="-122"/>
              </a:rPr>
              <a:t>什么是伦理学</a:t>
            </a:r>
            <a:endParaRPr lang="zh-CN" altLang="en-US" sz="197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sz="335">
                <a:solidFill>
                  <a:prstClr val="black">
                    <a:tint val="75000"/>
                  </a:prstClr>
                </a:solidFill>
                <a:latin typeface="Calibri" panose="020F0502020204030204"/>
                <a:ea typeface="宋体" panose="02010600030101010101" pitchFamily="2" charset="-122"/>
              </a:rPr>
            </a:fld>
            <a:endParaRPr lang="zh-CN" altLang="en-US" sz="335">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fontScale="92500" lnSpcReduction="20000"/>
          </a:bodyPr>
          <a:lstStyle/>
          <a:p>
            <a:pPr algn="l">
              <a:buClrTx/>
              <a:buSzTx/>
            </a:pPr>
            <a:r>
              <a:rPr lang="zh-CN" altLang="en-US" sz="1295" dirty="0"/>
              <a:t>伦理学具体研究对象</a:t>
            </a:r>
            <a:endParaRPr lang="zh-CN" altLang="en-US" sz="1295" dirty="0"/>
          </a:p>
          <a:p>
            <a:pPr lvl="1"/>
            <a:r>
              <a:rPr lang="zh-CN" altLang="en-US" sz="1080" dirty="0"/>
              <a:t>研究道德的本质、形成及其发展规律</a:t>
            </a:r>
            <a:endParaRPr lang="en-CA" altLang="zh-CN" sz="1080" dirty="0"/>
          </a:p>
          <a:p>
            <a:pPr lvl="1"/>
            <a:r>
              <a:rPr lang="zh-CN" altLang="en-US" sz="1080" dirty="0"/>
              <a:t>关于</a:t>
            </a:r>
            <a:r>
              <a:rPr lang="zh-CN" altLang="en-US" sz="1080" b="1" dirty="0">
                <a:solidFill>
                  <a:srgbClr val="0000FF"/>
                </a:solidFill>
              </a:rPr>
              <a:t>理由的理论</a:t>
            </a:r>
            <a:r>
              <a:rPr lang="zh-CN" altLang="en-US" sz="1080" dirty="0"/>
              <a:t>，即做或不做某事的理由，认为某个行动、规范、做法、制度、政策和目标好坏的理由</a:t>
            </a:r>
            <a:endParaRPr lang="en-CA" altLang="zh-CN" sz="1080" dirty="0"/>
          </a:p>
          <a:p>
            <a:pPr lvl="1"/>
            <a:r>
              <a:rPr lang="zh-CN" altLang="en-US" sz="1080" dirty="0"/>
              <a:t>伦理学的任务：寻找和确定与行为有关的动机、态度、判断、理想和目标</a:t>
            </a:r>
            <a:endParaRPr lang="en-CA" altLang="zh-CN" sz="1080" dirty="0"/>
          </a:p>
          <a:p>
            <a:pPr lvl="1"/>
            <a:r>
              <a:rPr lang="zh-CN" altLang="en-US" sz="1080" dirty="0"/>
              <a:t>伦理学的特点：以人为中心（如何做人、如何对待他人，对待自然，对待万物</a:t>
            </a:r>
            <a:r>
              <a:rPr lang="en-US" altLang="zh-CN" sz="1080" dirty="0"/>
              <a:t>……</a:t>
            </a:r>
            <a:r>
              <a:rPr lang="zh-CN" altLang="en-US" sz="1080" dirty="0"/>
              <a:t>）</a:t>
            </a:r>
            <a:endParaRPr lang="en-CA" altLang="zh-CN" sz="1080" dirty="0"/>
          </a:p>
          <a:p>
            <a:pPr algn="l">
              <a:buClrTx/>
              <a:buSzTx/>
            </a:pPr>
            <a:r>
              <a:rPr lang="zh-CN" altLang="en-US" sz="1295" dirty="0"/>
              <a:t>伦理 vs 道德：先有道德现象，后有伦理学</a:t>
            </a:r>
            <a:endParaRPr lang="zh-CN" altLang="en-US" sz="1295" dirty="0"/>
          </a:p>
          <a:p>
            <a:pPr lvl="1"/>
            <a:r>
              <a:rPr lang="zh-CN" altLang="en-US" sz="1080" dirty="0"/>
              <a:t>观点</a:t>
            </a:r>
            <a:r>
              <a:rPr lang="en-US" altLang="zh-CN" sz="1080" dirty="0"/>
              <a:t>1</a:t>
            </a:r>
            <a:r>
              <a:rPr lang="zh-CN" altLang="en-US" sz="1080" dirty="0"/>
              <a:t>：</a:t>
            </a:r>
            <a:r>
              <a:rPr lang="zh-CN" altLang="en-US" sz="1080" b="1" dirty="0">
                <a:solidFill>
                  <a:srgbClr val="0000FF"/>
                </a:solidFill>
              </a:rPr>
              <a:t>伦理</a:t>
            </a:r>
            <a:r>
              <a:rPr lang="zh-CN" altLang="en-US" sz="1080" dirty="0"/>
              <a:t>强调</a:t>
            </a:r>
            <a:r>
              <a:rPr lang="zh-CN" altLang="en-US" sz="1080" dirty="0">
                <a:solidFill>
                  <a:srgbClr val="FF0000"/>
                </a:solidFill>
              </a:rPr>
              <a:t>人与人、人与社会</a:t>
            </a:r>
            <a:r>
              <a:rPr lang="zh-CN" altLang="en-US" sz="1080" dirty="0"/>
              <a:t>的协调关系，</a:t>
            </a:r>
            <a:r>
              <a:rPr lang="zh-CN" altLang="en-US" sz="1080" b="1" dirty="0">
                <a:solidFill>
                  <a:srgbClr val="0000FF"/>
                </a:solidFill>
              </a:rPr>
              <a:t>道德</a:t>
            </a:r>
            <a:r>
              <a:rPr lang="zh-CN" altLang="en-US" sz="1080" dirty="0"/>
              <a:t>局限于</a:t>
            </a:r>
            <a:r>
              <a:rPr lang="zh-CN" altLang="en-US" sz="1080" dirty="0">
                <a:solidFill>
                  <a:srgbClr val="FF0000"/>
                </a:solidFill>
              </a:rPr>
              <a:t>个人</a:t>
            </a:r>
            <a:r>
              <a:rPr lang="zh-CN" altLang="en-US" sz="1080" dirty="0"/>
              <a:t>，是个人处事和修养的法则</a:t>
            </a:r>
            <a:endParaRPr lang="en-US" altLang="zh-CN" sz="1080" dirty="0"/>
          </a:p>
          <a:p>
            <a:pPr lvl="1"/>
            <a:r>
              <a:rPr lang="zh-CN" altLang="en-US" sz="1080" dirty="0"/>
              <a:t>观点</a:t>
            </a:r>
            <a:r>
              <a:rPr lang="en-US" altLang="zh-CN" sz="1080" dirty="0"/>
              <a:t>2</a:t>
            </a:r>
            <a:r>
              <a:rPr lang="zh-CN" altLang="en-US" sz="1080" dirty="0"/>
              <a:t>：</a:t>
            </a:r>
            <a:r>
              <a:rPr lang="zh-CN" altLang="en-US" sz="1080" b="1" dirty="0">
                <a:solidFill>
                  <a:srgbClr val="0000FF"/>
                </a:solidFill>
              </a:rPr>
              <a:t>伦理</a:t>
            </a:r>
            <a:r>
              <a:rPr lang="zh-CN" altLang="en-US" sz="1080" dirty="0"/>
              <a:t>是</a:t>
            </a:r>
            <a:r>
              <a:rPr lang="zh-CN" altLang="en-US" sz="1080" dirty="0">
                <a:solidFill>
                  <a:srgbClr val="FF0000"/>
                </a:solidFill>
              </a:rPr>
              <a:t>人与人、人与社会、人与自然</a:t>
            </a:r>
            <a:r>
              <a:rPr lang="zh-CN" altLang="en-US" sz="1080" dirty="0"/>
              <a:t>关系的法则，</a:t>
            </a:r>
            <a:r>
              <a:rPr lang="zh-CN" altLang="en-US" sz="1080" b="1" dirty="0">
                <a:solidFill>
                  <a:srgbClr val="0000FF"/>
                </a:solidFill>
              </a:rPr>
              <a:t>道德</a:t>
            </a:r>
            <a:r>
              <a:rPr lang="zh-CN" altLang="en-US" sz="1080" dirty="0"/>
              <a:t>是对伦理的态度</a:t>
            </a:r>
            <a:endParaRPr lang="en-CA" altLang="zh-CN" sz="1080" dirty="0"/>
          </a:p>
          <a:p>
            <a:r>
              <a:rPr lang="zh-CN" altLang="en-US" sz="1295" dirty="0"/>
              <a:t>伦理和道德的紧密联系</a:t>
            </a:r>
            <a:endParaRPr lang="en-CA" altLang="zh-CN" sz="1295" dirty="0"/>
          </a:p>
          <a:p>
            <a:pPr lvl="1" algn="l">
              <a:buClrTx/>
              <a:buSzTx/>
            </a:pPr>
            <a:r>
              <a:rPr lang="zh-CN" altLang="en-US" sz="1080" dirty="0"/>
              <a:t>伦理存在的目的和意义：可为道德</a:t>
            </a:r>
            <a:r>
              <a:rPr lang="zh-CN" altLang="en-US" sz="1080" b="1" dirty="0">
                <a:solidFill>
                  <a:srgbClr val="0000FF"/>
                </a:solidFill>
              </a:rPr>
              <a:t>提供依据或理由</a:t>
            </a:r>
            <a:r>
              <a:rPr lang="zh-CN" altLang="en-US" sz="1080" dirty="0"/>
              <a:t>，以指导人们的实践</a:t>
            </a:r>
            <a:endParaRPr lang="zh-CN" altLang="en-US" sz="1080" dirty="0"/>
          </a:p>
          <a:p>
            <a:pPr lvl="1" algn="l">
              <a:buClrTx/>
              <a:buSzTx/>
            </a:pPr>
            <a:r>
              <a:rPr lang="zh-CN" altLang="en-US" sz="1080" dirty="0"/>
              <a:t>道德存在的目的和意义：在于可把伦理</a:t>
            </a:r>
            <a:r>
              <a:rPr lang="zh-CN" altLang="en-US" sz="1080" b="1" dirty="0">
                <a:solidFill>
                  <a:srgbClr val="0000FF"/>
                </a:solidFill>
              </a:rPr>
              <a:t>落实在人心、落实在行动</a:t>
            </a:r>
            <a:endParaRPr lang="zh-CN" altLang="en-US" sz="1080" b="1" dirty="0">
              <a:solidFill>
                <a:srgbClr val="0000FF"/>
              </a:solidFill>
            </a:endParaRPr>
          </a:p>
          <a:p>
            <a:pPr>
              <a:buNone/>
            </a:pPr>
            <a:endParaRPr lang="en-US" altLang="zh-CN" sz="1200" b="1" u="sng" dirty="0"/>
          </a:p>
          <a:p>
            <a:endParaRPr lang="en-US" altLang="zh-CN" sz="1200" dirty="0">
              <a:solidFill>
                <a:srgbClr val="0000FF"/>
              </a:solidFill>
            </a:endParaRPr>
          </a:p>
          <a:p>
            <a:endParaRPr lang="en-US" altLang="zh-CN" sz="1000" dirty="0">
              <a:solidFill>
                <a:srgbClr val="FF0000"/>
              </a:solidFill>
            </a:endParaRPr>
          </a:p>
          <a:p>
            <a:endParaRPr lang="zh-CN" altLang="en-US" sz="1000" dirty="0">
              <a:solidFill>
                <a:srgbClr val="FF0000"/>
              </a:solidFill>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2.1.1 </a:t>
            </a:r>
            <a:r>
              <a:rPr lang="zh-CN" altLang="en-US" sz="2000" b="1" dirty="0">
                <a:solidFill>
                  <a:schemeClr val="bg1"/>
                </a:solidFill>
              </a:rPr>
              <a:t>什么是伦理学</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t>美国计算机协会发布的“计算机伦理十诫”</a:t>
            </a:r>
            <a:endParaRPr lang="en-US" altLang="zh-CN" sz="1200" dirty="0"/>
          </a:p>
          <a:p>
            <a:pPr lvl="1"/>
            <a:r>
              <a:rPr lang="en-US" altLang="zh-CN" sz="1000" dirty="0"/>
              <a:t>(1) </a:t>
            </a:r>
            <a:r>
              <a:rPr lang="zh-CN" altLang="en-US" sz="1000" dirty="0"/>
              <a:t>你不应该用计算机去</a:t>
            </a:r>
            <a:r>
              <a:rPr lang="zh-CN" altLang="en-US" sz="1000" dirty="0">
                <a:solidFill>
                  <a:srgbClr val="FF0000"/>
                </a:solidFill>
              </a:rPr>
              <a:t>伤害</a:t>
            </a:r>
            <a:r>
              <a:rPr lang="zh-CN" altLang="en-US" sz="1000" dirty="0"/>
              <a:t>他人</a:t>
            </a:r>
            <a:endParaRPr lang="en-US" altLang="zh-CN" sz="1000" dirty="0"/>
          </a:p>
          <a:p>
            <a:pPr lvl="1"/>
            <a:r>
              <a:rPr lang="en-US" altLang="zh-CN" sz="1000" dirty="0"/>
              <a:t>(2) </a:t>
            </a:r>
            <a:r>
              <a:rPr lang="zh-CN" altLang="en-US" sz="1000" dirty="0"/>
              <a:t>你不应该去</a:t>
            </a:r>
            <a:r>
              <a:rPr lang="zh-CN" altLang="en-US" sz="1000" dirty="0">
                <a:solidFill>
                  <a:srgbClr val="0000FF"/>
                </a:solidFill>
              </a:rPr>
              <a:t>影响</a:t>
            </a:r>
            <a:r>
              <a:rPr lang="zh-CN" altLang="en-US" sz="1000" dirty="0"/>
              <a:t>他人的计算机工作</a:t>
            </a:r>
            <a:endParaRPr lang="en-US" altLang="zh-CN" sz="1000" dirty="0"/>
          </a:p>
          <a:p>
            <a:pPr lvl="1"/>
            <a:r>
              <a:rPr lang="en-US" altLang="zh-CN" sz="1000" dirty="0"/>
              <a:t>(3) </a:t>
            </a:r>
            <a:r>
              <a:rPr lang="zh-CN" altLang="en-US" sz="1000" dirty="0"/>
              <a:t>你不应该到他人的计算机文件里去</a:t>
            </a:r>
            <a:r>
              <a:rPr lang="zh-CN" altLang="en-US" sz="1000" dirty="0">
                <a:solidFill>
                  <a:srgbClr val="0000FF"/>
                </a:solidFill>
              </a:rPr>
              <a:t>窥探</a:t>
            </a:r>
            <a:endParaRPr lang="en-US" altLang="zh-CN" sz="1000" dirty="0">
              <a:solidFill>
                <a:srgbClr val="0000FF"/>
              </a:solidFill>
            </a:endParaRPr>
          </a:p>
          <a:p>
            <a:pPr lvl="1"/>
            <a:r>
              <a:rPr lang="en-US" altLang="zh-CN" sz="1000" dirty="0"/>
              <a:t>(4) </a:t>
            </a:r>
            <a:r>
              <a:rPr lang="zh-CN" altLang="en-US" sz="1000" dirty="0"/>
              <a:t>你不应该用计算机去</a:t>
            </a:r>
            <a:r>
              <a:rPr lang="zh-CN" altLang="en-US" sz="1000" dirty="0">
                <a:solidFill>
                  <a:srgbClr val="0000FF"/>
                </a:solidFill>
              </a:rPr>
              <a:t>偷盗</a:t>
            </a:r>
            <a:endParaRPr lang="en-US" altLang="zh-CN" sz="1000" dirty="0">
              <a:solidFill>
                <a:srgbClr val="0000FF"/>
              </a:solidFill>
            </a:endParaRPr>
          </a:p>
          <a:p>
            <a:pPr lvl="1"/>
            <a:r>
              <a:rPr lang="en-US" altLang="zh-CN" sz="1000" dirty="0"/>
              <a:t>(5) </a:t>
            </a:r>
            <a:r>
              <a:rPr lang="zh-CN" altLang="en-US" sz="1000" dirty="0"/>
              <a:t>你不应该用计算机去</a:t>
            </a:r>
            <a:r>
              <a:rPr lang="zh-CN" altLang="en-US" sz="1000" dirty="0">
                <a:solidFill>
                  <a:srgbClr val="FF0000"/>
                </a:solidFill>
              </a:rPr>
              <a:t>做假证</a:t>
            </a:r>
            <a:endParaRPr lang="en-US" altLang="zh-CN" sz="1000" dirty="0">
              <a:solidFill>
                <a:srgbClr val="FF0000"/>
              </a:solidFill>
            </a:endParaRPr>
          </a:p>
          <a:p>
            <a:pPr lvl="1"/>
            <a:r>
              <a:rPr lang="en-US" altLang="zh-CN" sz="1000" dirty="0"/>
              <a:t>(6) </a:t>
            </a:r>
            <a:r>
              <a:rPr lang="zh-CN" altLang="en-US" sz="1000" dirty="0"/>
              <a:t>你不应该</a:t>
            </a:r>
            <a:r>
              <a:rPr lang="zh-CN" altLang="en-US" sz="1000" dirty="0">
                <a:solidFill>
                  <a:srgbClr val="FF0000"/>
                </a:solidFill>
              </a:rPr>
              <a:t>拷贝</a:t>
            </a:r>
            <a:r>
              <a:rPr lang="zh-CN" altLang="en-US" sz="1000" dirty="0"/>
              <a:t>你没有购买的软件</a:t>
            </a:r>
            <a:endParaRPr lang="en-US" altLang="zh-CN" sz="1000" dirty="0"/>
          </a:p>
          <a:p>
            <a:pPr lvl="1"/>
            <a:r>
              <a:rPr lang="en-US" altLang="zh-CN" sz="1000" dirty="0"/>
              <a:t>(7) </a:t>
            </a:r>
            <a:r>
              <a:rPr lang="zh-CN" altLang="en-US" sz="1000" dirty="0"/>
              <a:t>你不应该</a:t>
            </a:r>
            <a:r>
              <a:rPr lang="zh-CN" altLang="en-US" sz="1000" dirty="0">
                <a:solidFill>
                  <a:srgbClr val="0000FF"/>
                </a:solidFill>
              </a:rPr>
              <a:t>使用</a:t>
            </a:r>
            <a:r>
              <a:rPr lang="zh-CN" altLang="en-US" sz="1000" dirty="0"/>
              <a:t>他人的计算机资源，除非你得到了准许或者为此做出了补偿</a:t>
            </a:r>
            <a:endParaRPr lang="en-US" altLang="zh-CN" sz="1000" dirty="0"/>
          </a:p>
          <a:p>
            <a:pPr lvl="1"/>
            <a:r>
              <a:rPr lang="en-US" altLang="zh-CN" sz="1000" dirty="0"/>
              <a:t>(8) </a:t>
            </a:r>
            <a:r>
              <a:rPr lang="zh-CN" altLang="en-US" sz="1000" dirty="0"/>
              <a:t>你不应该</a:t>
            </a:r>
            <a:r>
              <a:rPr lang="zh-CN" altLang="en-US" sz="1000" dirty="0">
                <a:solidFill>
                  <a:srgbClr val="0000FF"/>
                </a:solidFill>
              </a:rPr>
              <a:t>剽窃</a:t>
            </a:r>
            <a:r>
              <a:rPr lang="zh-CN" altLang="en-US" sz="1000" dirty="0"/>
              <a:t>他人的精神产品</a:t>
            </a:r>
            <a:endParaRPr lang="en-US" altLang="zh-CN" sz="1000" dirty="0"/>
          </a:p>
          <a:p>
            <a:pPr lvl="1"/>
            <a:r>
              <a:rPr lang="en-US" altLang="zh-CN" sz="1000" dirty="0"/>
              <a:t>(9) </a:t>
            </a:r>
            <a:r>
              <a:rPr lang="zh-CN" altLang="en-US" sz="1000" dirty="0"/>
              <a:t>你应该注意你正在遍写的程序和你正在设计的系统的</a:t>
            </a:r>
            <a:r>
              <a:rPr lang="zh-CN" altLang="en-US" sz="1000" dirty="0">
                <a:solidFill>
                  <a:srgbClr val="FF0000"/>
                </a:solidFill>
              </a:rPr>
              <a:t>社会效应</a:t>
            </a:r>
            <a:endParaRPr lang="en-US" altLang="zh-CN" sz="1000" dirty="0">
              <a:solidFill>
                <a:srgbClr val="FF0000"/>
              </a:solidFill>
            </a:endParaRPr>
          </a:p>
          <a:p>
            <a:pPr lvl="1"/>
            <a:r>
              <a:rPr lang="en-US" altLang="zh-CN" sz="1000" dirty="0"/>
              <a:t>(10) </a:t>
            </a:r>
            <a:r>
              <a:rPr lang="zh-CN" altLang="en-US" sz="1000" dirty="0"/>
              <a:t>你应该始终注意，你使用计算机时是在进一步加强你对你的人类同胞的</a:t>
            </a:r>
            <a:r>
              <a:rPr lang="zh-CN" altLang="en-US" sz="1000" dirty="0">
                <a:solidFill>
                  <a:srgbClr val="FF0000"/>
                </a:solidFill>
              </a:rPr>
              <a:t>理解和尊敬</a:t>
            </a:r>
            <a:endParaRPr lang="zh-CN" altLang="en-US" sz="1000" dirty="0">
              <a:solidFill>
                <a:srgbClr val="FF0000"/>
              </a:solidFill>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2.1.1 </a:t>
            </a:r>
            <a:r>
              <a:rPr lang="zh-CN" altLang="en-US" sz="2000" b="1" dirty="0">
                <a:solidFill>
                  <a:schemeClr val="bg1"/>
                </a:solidFill>
              </a:rPr>
              <a:t>什么是伦理学</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dirty="0">
                <a:latin typeface="Times New Roman" panose="02020603050405020304" charset="0"/>
                <a:ea typeface="宋体" panose="02010600030101010101" pitchFamily="2" charset="-122"/>
              </a:rPr>
              <a:t>康德</a:t>
            </a:r>
            <a:r>
              <a:rPr lang="en-CA" altLang="zh-CN" sz="1200" dirty="0">
                <a:latin typeface="Times New Roman" panose="02020603050405020304" charset="0"/>
                <a:ea typeface="宋体" panose="02010600030101010101" pitchFamily="2" charset="-122"/>
              </a:rPr>
              <a:t>---</a:t>
            </a:r>
            <a:r>
              <a:rPr lang="zh-CN" altLang="en-US" sz="1200" dirty="0">
                <a:solidFill>
                  <a:srgbClr val="0000FF"/>
                </a:solidFill>
                <a:latin typeface="Times New Roman" panose="02020603050405020304" charset="0"/>
                <a:ea typeface="宋体" panose="02010600030101010101" pitchFamily="2" charset="-122"/>
              </a:rPr>
              <a:t>法律</a:t>
            </a:r>
            <a:r>
              <a:rPr lang="zh-CN" altLang="en-US" sz="1200" dirty="0">
                <a:latin typeface="Times New Roman" panose="02020603050405020304" charset="0"/>
                <a:ea typeface="宋体" panose="02010600030101010101" pitchFamily="2" charset="-122"/>
              </a:rPr>
              <a:t>是</a:t>
            </a:r>
            <a:r>
              <a:rPr lang="zh-CN" altLang="en-US" sz="1200" dirty="0">
                <a:solidFill>
                  <a:srgbClr val="FF0000"/>
                </a:solidFill>
                <a:latin typeface="Times New Roman" panose="02020603050405020304" charset="0"/>
                <a:ea typeface="宋体" panose="02010600030101010101" pitchFamily="2" charset="-122"/>
              </a:rPr>
              <a:t>道德</a:t>
            </a:r>
            <a:r>
              <a:rPr lang="zh-CN" altLang="en-US" sz="1200" dirty="0">
                <a:latin typeface="Times New Roman" panose="02020603050405020304" charset="0"/>
                <a:ea typeface="宋体" panose="02010600030101010101" pitchFamily="2" charset="-122"/>
              </a:rPr>
              <a:t>的外壳</a:t>
            </a:r>
            <a:endParaRPr lang="en-CA" altLang="zh-CN" sz="1200" dirty="0">
              <a:latin typeface="Times New Roman" panose="02020603050405020304" charset="0"/>
              <a:ea typeface="宋体" panose="02010600030101010101" pitchFamily="2" charset="-122"/>
            </a:endParaRPr>
          </a:p>
          <a:p>
            <a:pPr lvl="1"/>
            <a:r>
              <a:rPr lang="zh-CN" altLang="en-US" sz="1000" dirty="0">
                <a:solidFill>
                  <a:srgbClr val="FF0000"/>
                </a:solidFill>
                <a:latin typeface="Times New Roman" panose="02020603050405020304" charset="0"/>
                <a:ea typeface="宋体" panose="02010600030101010101" pitchFamily="2" charset="-122"/>
              </a:rPr>
              <a:t>道德是肯定性</a:t>
            </a:r>
            <a:r>
              <a:rPr lang="zh-CN" altLang="en-US" sz="1000" dirty="0">
                <a:latin typeface="Times New Roman" panose="02020603050405020304" charset="0"/>
                <a:ea typeface="宋体" panose="02010600030101010101" pitchFamily="2" charset="-122"/>
              </a:rPr>
              <a:t>的，积极地推动人们的行为</a:t>
            </a:r>
            <a:endParaRPr lang="en-CA" altLang="zh-CN" sz="1000" dirty="0">
              <a:latin typeface="Times New Roman" panose="02020603050405020304" charset="0"/>
              <a:ea typeface="宋体" panose="02010600030101010101" pitchFamily="2" charset="-122"/>
            </a:endParaRPr>
          </a:p>
          <a:p>
            <a:pPr lvl="1"/>
            <a:r>
              <a:rPr lang="zh-CN" altLang="en-US" sz="1000" dirty="0">
                <a:solidFill>
                  <a:srgbClr val="0000FF"/>
                </a:solidFill>
                <a:latin typeface="Times New Roman" panose="02020603050405020304" charset="0"/>
                <a:ea typeface="宋体" panose="02010600030101010101" pitchFamily="2" charset="-122"/>
              </a:rPr>
              <a:t>法律是否定性</a:t>
            </a:r>
            <a:r>
              <a:rPr lang="zh-CN" altLang="en-US" sz="1000" dirty="0">
                <a:latin typeface="Times New Roman" panose="02020603050405020304" charset="0"/>
                <a:ea typeface="宋体" panose="02010600030101010101" pitchFamily="2" charset="-122"/>
              </a:rPr>
              <a:t>的，消极地限制人们的行为</a:t>
            </a:r>
            <a:endParaRPr lang="en-US" altLang="zh-CN" sz="1000" dirty="0">
              <a:latin typeface="Times New Roman" panose="02020603050405020304" charset="0"/>
              <a:ea typeface="宋体" panose="02010600030101010101" pitchFamily="2" charset="-122"/>
            </a:endParaRPr>
          </a:p>
          <a:p>
            <a:endParaRPr lang="en-US" altLang="zh-CN" sz="1200" dirty="0">
              <a:latin typeface="Times New Roman" panose="02020603050405020304" charset="0"/>
              <a:ea typeface="宋体" panose="02010600030101010101" pitchFamily="2" charset="-122"/>
            </a:endParaRPr>
          </a:p>
          <a:p>
            <a:r>
              <a:rPr lang="zh-CN" altLang="en-US" sz="1200" dirty="0">
                <a:latin typeface="Times New Roman" panose="02020603050405020304" charset="0"/>
                <a:ea typeface="宋体" panose="02010600030101010101" pitchFamily="2" charset="-122"/>
              </a:rPr>
              <a:t>法律的这种否定性和消极性对于道德来说，却又起着积极的</a:t>
            </a:r>
            <a:r>
              <a:rPr lang="zh-CN" altLang="en-US" sz="1200" dirty="0">
                <a:solidFill>
                  <a:srgbClr val="FF0000"/>
                </a:solidFill>
                <a:latin typeface="Times New Roman" panose="02020603050405020304" charset="0"/>
                <a:ea typeface="宋体" panose="02010600030101010101" pitchFamily="2" charset="-122"/>
              </a:rPr>
              <a:t>维护</a:t>
            </a:r>
            <a:r>
              <a:rPr lang="zh-CN" altLang="en-US" sz="1200" dirty="0">
                <a:latin typeface="Times New Roman" panose="02020603050405020304" charset="0"/>
                <a:ea typeface="宋体" panose="02010600030101010101" pitchFamily="2" charset="-122"/>
              </a:rPr>
              <a:t>作用 </a:t>
            </a:r>
            <a:endParaRPr lang="zh-CN" altLang="en-US" sz="1200" dirty="0">
              <a:latin typeface="Times New Roman" panose="02020603050405020304" charset="0"/>
              <a:ea typeface="宋体" panose="02010600030101010101" pitchFamily="2" charset="-122"/>
            </a:endParaRPr>
          </a:p>
          <a:p>
            <a:endParaRPr lang="en-US" altLang="zh-CN" sz="1200" dirty="0">
              <a:solidFill>
                <a:srgbClr val="0000FF"/>
              </a:solidFill>
              <a:latin typeface="Times New Roman" panose="02020603050405020304" charset="0"/>
              <a:ea typeface="宋体" panose="02010600030101010101" pitchFamily="2" charset="-122"/>
            </a:endParaRPr>
          </a:p>
          <a:p>
            <a:r>
              <a:rPr lang="zh-CN" altLang="en-US" sz="1200" dirty="0">
                <a:solidFill>
                  <a:srgbClr val="0000FF"/>
                </a:solidFill>
                <a:latin typeface="Times New Roman" panose="02020603050405020304" charset="0"/>
                <a:ea typeface="宋体" panose="02010600030101010101" pitchFamily="2" charset="-122"/>
              </a:rPr>
              <a:t>例：</a:t>
            </a:r>
            <a:r>
              <a:rPr lang="zh-CN" altLang="en-US" sz="1200" dirty="0">
                <a:latin typeface="Times New Roman" panose="02020603050405020304" charset="0"/>
                <a:ea typeface="宋体" panose="02010600030101010101" pitchFamily="2" charset="-122"/>
              </a:rPr>
              <a:t>去做道德鼓励的事情容易，还是不做法律否定的事情容易？</a:t>
            </a:r>
            <a:endParaRPr lang="en-US" altLang="zh-CN" sz="1200" dirty="0">
              <a:latin typeface="Times New Roman" panose="02020603050405020304" charset="0"/>
              <a:ea typeface="宋体" panose="02010600030101010101" pitchFamily="2" charset="-122"/>
            </a:endParaRPr>
          </a:p>
          <a:p>
            <a:endParaRPr lang="en-US" altLang="zh-CN" sz="1200" dirty="0">
              <a:latin typeface="Times New Roman" panose="02020603050405020304" charset="0"/>
              <a:ea typeface="宋体" panose="02010600030101010101" pitchFamily="2"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2.1.2 </a:t>
            </a:r>
            <a:r>
              <a:rPr lang="zh-CN" altLang="en-US" sz="2000" b="1" dirty="0">
                <a:solidFill>
                  <a:schemeClr val="bg1"/>
                </a:solidFill>
              </a:rPr>
              <a:t>伦理、道德、法律</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7273</Words>
  <Application>WPS 演示</Application>
  <PresentationFormat>自定义</PresentationFormat>
  <Paragraphs>424</Paragraphs>
  <Slides>34</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宋体</vt:lpstr>
      <vt:lpstr>Wingdings</vt:lpstr>
      <vt:lpstr>微软雅黑</vt:lpstr>
      <vt:lpstr>Times New Roman</vt:lpstr>
      <vt:lpstr>Calibri</vt:lpstr>
      <vt:lpstr>Arial Unicode MS</vt:lpstr>
      <vt:lpstr>-apple-system</vt:lpstr>
      <vt:lpstr>Segoe Print</vt:lpstr>
      <vt:lpstr>Calibri</vt:lpstr>
      <vt:lpstr>Office 主题</vt:lpstr>
      <vt:lpstr>第2章 计算机伦理基本原则与伦理分析方法</vt:lpstr>
      <vt:lpstr>提纲</vt:lpstr>
      <vt:lpstr>提纲</vt:lpstr>
      <vt:lpstr>2.1.1 什么是伦理学</vt:lpstr>
      <vt:lpstr>2.1.1 什么是伦理学</vt:lpstr>
      <vt:lpstr>2.1.1 什么是伦理学</vt:lpstr>
      <vt:lpstr>2.1.1 什么是伦理学</vt:lpstr>
      <vt:lpstr>2.1.1 什么是伦理学</vt:lpstr>
      <vt:lpstr>2.1.2 伦理、道德、法律</vt:lpstr>
      <vt:lpstr>2.1.2 伦理、道德、法律</vt:lpstr>
      <vt:lpstr>提纲</vt:lpstr>
      <vt:lpstr>2.2.1 常用的伦理学理论</vt:lpstr>
      <vt:lpstr>2.2.1 常用的伦理学理论</vt:lpstr>
      <vt:lpstr>2.2.1 常用的伦理学理论</vt:lpstr>
      <vt:lpstr>2.2.1 常用的伦理学理论</vt:lpstr>
      <vt:lpstr>2.2.1 常用的伦理学理论</vt:lpstr>
      <vt:lpstr>2.2.1 常用的伦理学理论</vt:lpstr>
      <vt:lpstr>2.2.1 常用的伦理学理论</vt:lpstr>
      <vt:lpstr>2.2.1 常用的伦理学理论</vt:lpstr>
      <vt:lpstr>2.2.2 伦理抉择5个基本原则</vt:lpstr>
      <vt:lpstr>2.2.2 伦理抉择5个基本原则</vt:lpstr>
      <vt:lpstr>2.2.2 伦理抉择5个基本原则</vt:lpstr>
      <vt:lpstr>2.2.2 伦理抉择5个基本原则</vt:lpstr>
      <vt:lpstr>2.2.2 伦理抉择5个基本原则</vt:lpstr>
      <vt:lpstr>2.2.2 伦理抉择5个基本原则</vt:lpstr>
      <vt:lpstr>2.2.2 伦理抉择5个基本原则</vt:lpstr>
      <vt:lpstr>2.2.2 伦理抉择5个基本原则</vt:lpstr>
      <vt:lpstr>2.2.3 伦理分析的一般框架</vt:lpstr>
      <vt:lpstr>2.2.3 伦理分析的一般框架</vt:lpstr>
      <vt:lpstr>2.2.3 伦理分析的一般框架</vt:lpstr>
      <vt:lpstr>2.2.3 伦理分析的一般框架</vt:lpstr>
      <vt:lpstr>PowerPoint 演示文稿</vt:lpstr>
      <vt:lpstr>小节</vt:lpstr>
      <vt:lpstr>作业</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WPS_1173050826</cp:lastModifiedBy>
  <cp:revision>909</cp:revision>
  <dcterms:created xsi:type="dcterms:W3CDTF">2021-03-17T02:15:00Z</dcterms:created>
  <dcterms:modified xsi:type="dcterms:W3CDTF">2022-03-23T03:09:22Z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D4C4634D077347419F7EA16D4592DEB3</vt:lpwstr>
  </property>
</Properties>
</file>